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39" r:id="rId1"/>
  </p:sldMasterIdLst>
  <p:notesMasterIdLst>
    <p:notesMasterId r:id="rId40"/>
  </p:notesMasterIdLst>
  <p:handoutMasterIdLst>
    <p:handoutMasterId r:id="rId41"/>
  </p:handoutMasterIdLst>
  <p:sldIdLst>
    <p:sldId id="588" r:id="rId2"/>
    <p:sldId id="596" r:id="rId3"/>
    <p:sldId id="597" r:id="rId4"/>
    <p:sldId id="600" r:id="rId5"/>
    <p:sldId id="599" r:id="rId6"/>
    <p:sldId id="611" r:id="rId7"/>
    <p:sldId id="577" r:id="rId8"/>
    <p:sldId id="396" r:id="rId9"/>
    <p:sldId id="591" r:id="rId10"/>
    <p:sldId id="397" r:id="rId11"/>
    <p:sldId id="398" r:id="rId12"/>
    <p:sldId id="399" r:id="rId13"/>
    <p:sldId id="400" r:id="rId14"/>
    <p:sldId id="401" r:id="rId15"/>
    <p:sldId id="402" r:id="rId16"/>
    <p:sldId id="576" r:id="rId17"/>
    <p:sldId id="601" r:id="rId18"/>
    <p:sldId id="403" r:id="rId19"/>
    <p:sldId id="404" r:id="rId20"/>
    <p:sldId id="405" r:id="rId21"/>
    <p:sldId id="406" r:id="rId22"/>
    <p:sldId id="587" r:id="rId23"/>
    <p:sldId id="407" r:id="rId24"/>
    <p:sldId id="610" r:id="rId25"/>
    <p:sldId id="594" r:id="rId26"/>
    <p:sldId id="409" r:id="rId27"/>
    <p:sldId id="410" r:id="rId28"/>
    <p:sldId id="411" r:id="rId29"/>
    <p:sldId id="412" r:id="rId30"/>
    <p:sldId id="413" r:id="rId31"/>
    <p:sldId id="414" r:id="rId32"/>
    <p:sldId id="415" r:id="rId33"/>
    <p:sldId id="416" r:id="rId34"/>
    <p:sldId id="417" r:id="rId35"/>
    <p:sldId id="418" r:id="rId36"/>
    <p:sldId id="420" r:id="rId37"/>
    <p:sldId id="422" r:id="rId38"/>
    <p:sldId id="480" r:id="rId39"/>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mn-cs"/>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mn-cs"/>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mn-cs"/>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mn-cs"/>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mn-cs"/>
      </a:defRPr>
    </a:lvl5pPr>
    <a:lvl6pPr marL="2286000" algn="l" defTabSz="457200" rtl="0" eaLnBrk="1" latinLnBrk="0" hangingPunct="1">
      <a:defRPr sz="2400" kern="1200">
        <a:solidFill>
          <a:schemeClr val="tx1"/>
        </a:solidFill>
        <a:latin typeface="Times New Roman" charset="0"/>
        <a:ea typeface="ＭＳ Ｐゴシック" charset="0"/>
        <a:cs typeface="+mn-cs"/>
      </a:defRPr>
    </a:lvl6pPr>
    <a:lvl7pPr marL="2743200" algn="l" defTabSz="457200" rtl="0" eaLnBrk="1" latinLnBrk="0" hangingPunct="1">
      <a:defRPr sz="2400" kern="1200">
        <a:solidFill>
          <a:schemeClr val="tx1"/>
        </a:solidFill>
        <a:latin typeface="Times New Roman" charset="0"/>
        <a:ea typeface="ＭＳ Ｐゴシック" charset="0"/>
        <a:cs typeface="+mn-cs"/>
      </a:defRPr>
    </a:lvl7pPr>
    <a:lvl8pPr marL="3200400" algn="l" defTabSz="457200" rtl="0" eaLnBrk="1" latinLnBrk="0" hangingPunct="1">
      <a:defRPr sz="2400" kern="1200">
        <a:solidFill>
          <a:schemeClr val="tx1"/>
        </a:solidFill>
        <a:latin typeface="Times New Roman" charset="0"/>
        <a:ea typeface="ＭＳ Ｐゴシック" charset="0"/>
        <a:cs typeface="+mn-cs"/>
      </a:defRPr>
    </a:lvl8pPr>
    <a:lvl9pPr marL="3657600" algn="l" defTabSz="457200" rtl="0" eaLnBrk="1" latinLnBrk="0" hangingPunct="1">
      <a:defRPr sz="2400" kern="1200">
        <a:solidFill>
          <a:schemeClr val="tx1"/>
        </a:solidFill>
        <a:latin typeface="Times New Roman" charset="0"/>
        <a:ea typeface="ＭＳ Ｐゴシック" charset="0"/>
        <a:cs typeface="+mn-cs"/>
      </a:defRPr>
    </a:lvl9pPr>
  </p:defaultTextStyle>
  <p:extLst>
    <p:ext uri="{EFAFB233-063F-42B5-8137-9DF3F51BA10A}">
      <p15:sldGuideLst xmlns:p15="http://schemas.microsoft.com/office/powerpoint/2012/main">
        <p15:guide id="1" orient="horz" pos="2684">
          <p15:clr>
            <a:srgbClr val="A4A3A4"/>
          </p15:clr>
        </p15:guide>
        <p15:guide id="2" pos="2928">
          <p15:clr>
            <a:srgbClr val="A4A3A4"/>
          </p15:clr>
        </p15:guide>
      </p15:sldGuideLst>
    </p:ext>
    <p:ext uri="{2D200454-40CA-4A62-9FC3-DE9A4176ACB9}">
      <p15:notesGuideLst xmlns:p15="http://schemas.microsoft.com/office/powerpoint/2012/main">
        <p15:guide id="1" orient="horz" pos="2234">
          <p15:clr>
            <a:srgbClr val="A4A3A4"/>
          </p15:clr>
        </p15:guide>
        <p15:guide id="2" pos="301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DAD"/>
    <a:srgbClr val="000000"/>
    <a:srgbClr val="2C2C2C"/>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816" autoAdjust="0"/>
    <p:restoredTop sz="83808" autoAdjust="0"/>
  </p:normalViewPr>
  <p:slideViewPr>
    <p:cSldViewPr snapToObjects="1" showGuides="1">
      <p:cViewPr varScale="1">
        <p:scale>
          <a:sx n="59" d="100"/>
          <a:sy n="59" d="100"/>
        </p:scale>
        <p:origin x="1308" y="36"/>
      </p:cViewPr>
      <p:guideLst>
        <p:guide orient="horz" pos="2684"/>
        <p:guide pos="29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512"/>
    </p:cViewPr>
  </p:sorterViewPr>
  <p:notesViewPr>
    <p:cSldViewPr showGuides="1">
      <p:cViewPr>
        <p:scale>
          <a:sx n="150" d="100"/>
          <a:sy n="150" d="100"/>
        </p:scale>
        <p:origin x="-4092" y="906"/>
      </p:cViewPr>
      <p:guideLst>
        <p:guide orient="horz" pos="2234"/>
        <p:guide pos="301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dt" sz="quarter" idx="1"/>
          </p:nvPr>
        </p:nvSpPr>
        <p:spPr bwMode="auto">
          <a:xfrm>
            <a:off x="4144963" y="-1588"/>
            <a:ext cx="3170237" cy="481013"/>
          </a:xfrm>
          <a:prstGeom prst="rect">
            <a:avLst/>
          </a:prstGeom>
          <a:noFill/>
          <a:ln w="9525">
            <a:noFill/>
            <a:miter lim="800000"/>
            <a:headEnd/>
            <a:tailEnd/>
          </a:ln>
          <a:effectLst/>
        </p:spPr>
        <p:txBody>
          <a:bodyPr vert="horz" wrap="square" lIns="19796" tIns="0" rIns="19796" bIns="0" numCol="1" anchor="t" anchorCtr="0" compatLnSpc="1">
            <a:prstTxWarp prst="textNoShape">
              <a:avLst/>
            </a:prstTxWarp>
          </a:bodyPr>
          <a:lstStyle>
            <a:lvl1pPr algn="r" defTabSz="984250" eaLnBrk="0" hangingPunct="0">
              <a:defRPr sz="1000" i="1">
                <a:latin typeface="Times New Roman" pitchFamily="18" charset="0"/>
                <a:ea typeface="+mn-ea"/>
              </a:defRPr>
            </a:lvl1pPr>
          </a:lstStyle>
          <a:p>
            <a:pPr>
              <a:defRPr/>
            </a:pPr>
            <a:endParaRPr lang="en-US"/>
          </a:p>
        </p:txBody>
      </p:sp>
      <p:sp>
        <p:nvSpPr>
          <p:cNvPr id="4101" name="Rectangle 5"/>
          <p:cNvSpPr>
            <a:spLocks noGrp="1" noChangeArrowheads="1"/>
          </p:cNvSpPr>
          <p:nvPr>
            <p:ph type="sldNum" sz="quarter" idx="3"/>
          </p:nvPr>
        </p:nvSpPr>
        <p:spPr bwMode="auto">
          <a:xfrm>
            <a:off x="3581400" y="8915400"/>
            <a:ext cx="3170237" cy="481012"/>
          </a:xfrm>
          <a:prstGeom prst="rect">
            <a:avLst/>
          </a:prstGeom>
          <a:noFill/>
          <a:ln w="9525">
            <a:noFill/>
            <a:miter lim="800000"/>
            <a:headEnd/>
            <a:tailEnd/>
          </a:ln>
          <a:effectLst/>
        </p:spPr>
        <p:txBody>
          <a:bodyPr vert="horz" wrap="square" lIns="19796" tIns="0" rIns="19796" bIns="0" numCol="1" anchor="b" anchorCtr="0" compatLnSpc="1">
            <a:prstTxWarp prst="textNoShape">
              <a:avLst/>
            </a:prstTxWarp>
          </a:bodyPr>
          <a:lstStyle>
            <a:lvl1pPr algn="r" defTabSz="984250" eaLnBrk="0" hangingPunct="0">
              <a:defRPr sz="1000" i="1"/>
            </a:lvl1pPr>
          </a:lstStyle>
          <a:p>
            <a:fld id="{5E369B15-6733-2847-9519-DE9D15A7B827}" type="slidenum">
              <a:rPr lang="en-US"/>
              <a:pPr/>
              <a:t>‹#›</a:t>
            </a:fld>
            <a:endParaRPr lang="en-US"/>
          </a:p>
        </p:txBody>
      </p:sp>
      <p:sp>
        <p:nvSpPr>
          <p:cNvPr id="4103" name="Rectangle 7"/>
          <p:cNvSpPr>
            <a:spLocks noGrp="1" noChangeArrowheads="1"/>
          </p:cNvSpPr>
          <p:nvPr>
            <p:ph type="hdr" sz="quarter"/>
          </p:nvPr>
        </p:nvSpPr>
        <p:spPr bwMode="auto">
          <a:xfrm>
            <a:off x="231775" y="230188"/>
            <a:ext cx="4021138" cy="465137"/>
          </a:xfrm>
          <a:prstGeom prst="rect">
            <a:avLst/>
          </a:prstGeom>
          <a:noFill/>
          <a:ln w="9525">
            <a:noFill/>
            <a:miter lim="800000"/>
            <a:headEnd/>
            <a:tailEnd/>
          </a:ln>
          <a:effectLst/>
        </p:spPr>
        <p:txBody>
          <a:bodyPr vert="horz" wrap="square" lIns="19092" tIns="0" rIns="19092" bIns="0" numCol="1" anchor="t" anchorCtr="0" compatLnSpc="1">
            <a:prstTxWarp prst="textNoShape">
              <a:avLst/>
            </a:prstTxWarp>
          </a:bodyPr>
          <a:lstStyle>
            <a:lvl1pPr defTabSz="950913" eaLnBrk="0" hangingPunct="0">
              <a:defRPr sz="1000" i="1"/>
            </a:lvl1pPr>
          </a:lstStyle>
          <a:p>
            <a:r>
              <a:rPr lang="en-US" dirty="0"/>
              <a:t>Intro HCI – UI Design, Prototyping, and Evaluation, January 2013</a:t>
            </a:r>
          </a:p>
          <a:p>
            <a:r>
              <a:rPr lang="en-US" dirty="0"/>
              <a:t>Prof. James A. Landay</a:t>
            </a:r>
          </a:p>
          <a:p>
            <a:r>
              <a:rPr lang="en-US" dirty="0"/>
              <a:t>University of Washington</a:t>
            </a:r>
          </a:p>
        </p:txBody>
      </p:sp>
    </p:spTree>
    <p:extLst>
      <p:ext uri="{BB962C8B-B14F-4D97-AF65-F5344CB8AC3E}">
        <p14:creationId xmlns:p14="http://schemas.microsoft.com/office/powerpoint/2010/main" val="38983998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62" name="Rectangle 2"/>
          <p:cNvSpPr>
            <a:spLocks noGrp="1" noChangeArrowheads="1"/>
          </p:cNvSpPr>
          <p:nvPr>
            <p:ph type="hdr" sz="quarter"/>
          </p:nvPr>
        </p:nvSpPr>
        <p:spPr bwMode="auto">
          <a:xfrm>
            <a:off x="0" y="0"/>
            <a:ext cx="3189288" cy="473075"/>
          </a:xfrm>
          <a:prstGeom prst="rect">
            <a:avLst/>
          </a:prstGeom>
          <a:noFill/>
          <a:ln w="12700">
            <a:noFill/>
            <a:miter lim="800000"/>
            <a:headEnd type="none" w="sm" len="sm"/>
            <a:tailEnd type="none" w="sm" len="sm"/>
          </a:ln>
          <a:effectLst/>
        </p:spPr>
        <p:txBody>
          <a:bodyPr vert="horz" wrap="square" lIns="95019" tIns="47510" rIns="95019" bIns="47510" numCol="1" anchor="t" anchorCtr="0" compatLnSpc="1">
            <a:prstTxWarp prst="textNoShape">
              <a:avLst/>
            </a:prstTxWarp>
          </a:bodyPr>
          <a:lstStyle>
            <a:lvl1pPr defTabSz="950913" eaLnBrk="0" hangingPunct="0">
              <a:defRPr sz="1200">
                <a:latin typeface="Times New Roman" pitchFamily="18" charset="0"/>
                <a:ea typeface="+mn-ea"/>
              </a:defRPr>
            </a:lvl1pPr>
          </a:lstStyle>
          <a:p>
            <a:pPr>
              <a:defRPr/>
            </a:pPr>
            <a:endParaRPr lang="en-US"/>
          </a:p>
        </p:txBody>
      </p:sp>
      <p:sp>
        <p:nvSpPr>
          <p:cNvPr id="450563" name="Rectangle 3"/>
          <p:cNvSpPr>
            <a:spLocks noGrp="1" noChangeArrowheads="1"/>
          </p:cNvSpPr>
          <p:nvPr>
            <p:ph type="dt" idx="1"/>
          </p:nvPr>
        </p:nvSpPr>
        <p:spPr bwMode="auto">
          <a:xfrm>
            <a:off x="4144963" y="0"/>
            <a:ext cx="3189287" cy="473075"/>
          </a:xfrm>
          <a:prstGeom prst="rect">
            <a:avLst/>
          </a:prstGeom>
          <a:noFill/>
          <a:ln w="12700">
            <a:noFill/>
            <a:miter lim="800000"/>
            <a:headEnd type="none" w="sm" len="sm"/>
            <a:tailEnd type="none" w="sm" len="sm"/>
          </a:ln>
          <a:effectLst/>
        </p:spPr>
        <p:txBody>
          <a:bodyPr vert="horz" wrap="square" lIns="95019" tIns="47510" rIns="95019" bIns="47510" numCol="1" anchor="t" anchorCtr="0" compatLnSpc="1">
            <a:prstTxWarp prst="textNoShape">
              <a:avLst/>
            </a:prstTxWarp>
          </a:bodyPr>
          <a:lstStyle>
            <a:lvl1pPr algn="r" defTabSz="950913" eaLnBrk="0" hangingPunct="0">
              <a:defRPr sz="1200">
                <a:latin typeface="Times New Roman" pitchFamily="18" charset="0"/>
                <a:ea typeface="+mn-ea"/>
              </a:defRPr>
            </a:lvl1pPr>
          </a:lstStyle>
          <a:p>
            <a:pPr>
              <a:defRPr/>
            </a:pPr>
            <a:endParaRPr lang="en-US"/>
          </a:p>
        </p:txBody>
      </p:sp>
      <p:sp>
        <p:nvSpPr>
          <p:cNvPr id="39940" name="Rectangle 4"/>
          <p:cNvSpPr>
            <a:spLocks noGrp="1" noRot="1" noChangeAspect="1" noChangeArrowheads="1" noTextEdit="1"/>
          </p:cNvSpPr>
          <p:nvPr>
            <p:ph type="sldImg" idx="2"/>
          </p:nvPr>
        </p:nvSpPr>
        <p:spPr bwMode="auto">
          <a:xfrm>
            <a:off x="1211263" y="709613"/>
            <a:ext cx="4833937" cy="36258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50565" name="Rectangle 5"/>
          <p:cNvSpPr>
            <a:spLocks noGrp="1" noChangeArrowheads="1"/>
          </p:cNvSpPr>
          <p:nvPr>
            <p:ph type="body" sz="quarter" idx="3"/>
          </p:nvPr>
        </p:nvSpPr>
        <p:spPr bwMode="auto">
          <a:xfrm>
            <a:off x="955675" y="4572000"/>
            <a:ext cx="5422900" cy="4333875"/>
          </a:xfrm>
          <a:prstGeom prst="rect">
            <a:avLst/>
          </a:prstGeom>
          <a:noFill/>
          <a:ln w="12700">
            <a:noFill/>
            <a:miter lim="800000"/>
            <a:headEnd type="none" w="sm" len="sm"/>
            <a:tailEnd type="none" w="sm" len="sm"/>
          </a:ln>
          <a:effectLst/>
        </p:spPr>
        <p:txBody>
          <a:bodyPr vert="horz" wrap="square" lIns="95019" tIns="47510" rIns="95019" bIns="4751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50566" name="Rectangle 6"/>
          <p:cNvSpPr>
            <a:spLocks noGrp="1" noChangeArrowheads="1"/>
          </p:cNvSpPr>
          <p:nvPr>
            <p:ph type="ftr" sz="quarter" idx="4"/>
          </p:nvPr>
        </p:nvSpPr>
        <p:spPr bwMode="auto">
          <a:xfrm>
            <a:off x="0" y="9142413"/>
            <a:ext cx="3189288" cy="473075"/>
          </a:xfrm>
          <a:prstGeom prst="rect">
            <a:avLst/>
          </a:prstGeom>
          <a:noFill/>
          <a:ln w="12700">
            <a:noFill/>
            <a:miter lim="800000"/>
            <a:headEnd type="none" w="sm" len="sm"/>
            <a:tailEnd type="none" w="sm" len="sm"/>
          </a:ln>
          <a:effectLst/>
        </p:spPr>
        <p:txBody>
          <a:bodyPr vert="horz" wrap="square" lIns="95019" tIns="47510" rIns="95019" bIns="47510" numCol="1" anchor="b" anchorCtr="0" compatLnSpc="1">
            <a:prstTxWarp prst="textNoShape">
              <a:avLst/>
            </a:prstTxWarp>
          </a:bodyPr>
          <a:lstStyle>
            <a:lvl1pPr defTabSz="950913" eaLnBrk="0" hangingPunct="0">
              <a:defRPr sz="1200">
                <a:latin typeface="Times New Roman" pitchFamily="18" charset="0"/>
                <a:ea typeface="+mn-ea"/>
              </a:defRPr>
            </a:lvl1pPr>
          </a:lstStyle>
          <a:p>
            <a:pPr>
              <a:defRPr/>
            </a:pPr>
            <a:endParaRPr lang="en-US"/>
          </a:p>
        </p:txBody>
      </p:sp>
      <p:sp>
        <p:nvSpPr>
          <p:cNvPr id="450567" name="Rectangle 7"/>
          <p:cNvSpPr>
            <a:spLocks noGrp="1" noChangeArrowheads="1"/>
          </p:cNvSpPr>
          <p:nvPr>
            <p:ph type="sldNum" sz="quarter" idx="5"/>
          </p:nvPr>
        </p:nvSpPr>
        <p:spPr bwMode="auto">
          <a:xfrm>
            <a:off x="4144963" y="9142413"/>
            <a:ext cx="3189287" cy="473075"/>
          </a:xfrm>
          <a:prstGeom prst="rect">
            <a:avLst/>
          </a:prstGeom>
          <a:noFill/>
          <a:ln w="12700">
            <a:noFill/>
            <a:miter lim="800000"/>
            <a:headEnd type="none" w="sm" len="sm"/>
            <a:tailEnd type="none" w="sm" len="sm"/>
          </a:ln>
          <a:effectLst/>
        </p:spPr>
        <p:txBody>
          <a:bodyPr vert="horz" wrap="square" lIns="95019" tIns="47510" rIns="95019" bIns="47510" numCol="1" anchor="b" anchorCtr="0" compatLnSpc="1">
            <a:prstTxWarp prst="textNoShape">
              <a:avLst/>
            </a:prstTxWarp>
          </a:bodyPr>
          <a:lstStyle>
            <a:lvl1pPr algn="r" defTabSz="950913" eaLnBrk="0" hangingPunct="0">
              <a:defRPr sz="1200"/>
            </a:lvl1pPr>
          </a:lstStyle>
          <a:p>
            <a:fld id="{E3F14935-C881-AF49-9662-C30E6E11EAF2}" type="slidenum">
              <a:rPr lang="en-US"/>
              <a:pPr/>
              <a:t>‹#›</a:t>
            </a:fld>
            <a:endParaRPr lang="en-US"/>
          </a:p>
        </p:txBody>
      </p:sp>
    </p:spTree>
    <p:extLst>
      <p:ext uri="{BB962C8B-B14F-4D97-AF65-F5344CB8AC3E}">
        <p14:creationId xmlns:p14="http://schemas.microsoft.com/office/powerpoint/2010/main" val="3345741991"/>
      </p:ext>
    </p:extLst>
  </p:cSld>
  <p:clrMap bg1="lt1" tx1="dk1" bg2="lt2" tx2="dk2" accent1="accent1" accent2="accent2" accent3="accent3" accent4="accent4" accent5="accent5" accent6="accent6" hlink="hlink" folHlink="folHlink"/>
  <p:hf hdr="0" ftr="0" dt="0"/>
  <p:notesStyle>
    <a:lvl1pPr algn="l" defTabSz="949325" rtl="0" eaLnBrk="0" fontAlgn="base" hangingPunct="0">
      <a:spcBef>
        <a:spcPct val="30000"/>
      </a:spcBef>
      <a:spcAft>
        <a:spcPct val="0"/>
      </a:spcAft>
      <a:defRPr sz="1200" kern="1200">
        <a:solidFill>
          <a:schemeClr val="tx1"/>
        </a:solidFill>
        <a:latin typeface="Arial" charset="0"/>
        <a:ea typeface="ＭＳ Ｐゴシック" charset="0"/>
        <a:cs typeface="+mn-cs"/>
      </a:defRPr>
    </a:lvl1pPr>
    <a:lvl2pPr marL="466725" algn="l" defTabSz="949325"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31863" algn="l" defTabSz="949325"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98588" algn="l" defTabSz="949325"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63725" algn="l" defTabSz="949325"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89013" eaLnBrk="0" hangingPunct="0">
              <a:defRPr sz="2400">
                <a:solidFill>
                  <a:schemeClr val="tx1"/>
                </a:solidFill>
                <a:latin typeface="Times New Roman" charset="0"/>
                <a:ea typeface="ＭＳ Ｐゴシック" charset="0"/>
                <a:cs typeface="ＭＳ Ｐゴシック" charset="0"/>
              </a:defRPr>
            </a:lvl1pPr>
            <a:lvl2pPr marL="742950" indent="-285750" defTabSz="989013" eaLnBrk="0" hangingPunct="0">
              <a:defRPr sz="2400">
                <a:solidFill>
                  <a:schemeClr val="tx1"/>
                </a:solidFill>
                <a:latin typeface="Times New Roman" charset="0"/>
                <a:ea typeface="ＭＳ Ｐゴシック" charset="0"/>
              </a:defRPr>
            </a:lvl2pPr>
            <a:lvl3pPr marL="1143000" indent="-228600" defTabSz="989013" eaLnBrk="0" hangingPunct="0">
              <a:defRPr sz="2400">
                <a:solidFill>
                  <a:schemeClr val="tx1"/>
                </a:solidFill>
                <a:latin typeface="Times New Roman" charset="0"/>
                <a:ea typeface="ＭＳ Ｐゴシック" charset="0"/>
              </a:defRPr>
            </a:lvl3pPr>
            <a:lvl4pPr marL="1600200" indent="-228600" defTabSz="989013" eaLnBrk="0" hangingPunct="0">
              <a:defRPr sz="2400">
                <a:solidFill>
                  <a:schemeClr val="tx1"/>
                </a:solidFill>
                <a:latin typeface="Times New Roman" charset="0"/>
                <a:ea typeface="ＭＳ Ｐゴシック" charset="0"/>
              </a:defRPr>
            </a:lvl4pPr>
            <a:lvl5pPr marL="2057400" indent="-228600" defTabSz="989013" eaLnBrk="0" hangingPunct="0">
              <a:defRPr sz="2400">
                <a:solidFill>
                  <a:schemeClr val="tx1"/>
                </a:solidFill>
                <a:latin typeface="Times New Roman" charset="0"/>
                <a:ea typeface="ＭＳ Ｐゴシック" charset="0"/>
              </a:defRPr>
            </a:lvl5pPr>
            <a:lvl6pPr marL="2514600" indent="-228600" defTabSz="9890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90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90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9013" eaLnBrk="0" fontAlgn="base" hangingPunct="0">
              <a:spcBef>
                <a:spcPct val="0"/>
              </a:spcBef>
              <a:spcAft>
                <a:spcPct val="0"/>
              </a:spcAft>
              <a:defRPr sz="2400">
                <a:solidFill>
                  <a:schemeClr val="tx1"/>
                </a:solidFill>
                <a:latin typeface="Times New Roman" charset="0"/>
                <a:ea typeface="ＭＳ Ｐゴシック" charset="0"/>
              </a:defRPr>
            </a:lvl9pPr>
          </a:lstStyle>
          <a:p>
            <a:fld id="{D12ACAED-4740-6749-8DEE-FF6A5ACD037D}" type="slidenum">
              <a:rPr lang="en-US" sz="1000"/>
              <a:pPr/>
              <a:t>1</a:t>
            </a:fld>
            <a:endParaRPr lang="en-US" sz="1000"/>
          </a:p>
        </p:txBody>
      </p:sp>
      <p:sp>
        <p:nvSpPr>
          <p:cNvPr id="72706" name="Rectangle 2"/>
          <p:cNvSpPr>
            <a:spLocks noGrp="1" noRot="1" noChangeAspect="1" noChangeArrowheads="1" noTextEdit="1"/>
          </p:cNvSpPr>
          <p:nvPr>
            <p:ph type="sldImg"/>
          </p:nvPr>
        </p:nvSpPr>
        <p:spPr>
          <a:ln cap="flat"/>
        </p:spPr>
      </p:sp>
      <p:sp>
        <p:nvSpPr>
          <p:cNvPr id="7270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t>[Nikki</a:t>
            </a:r>
            <a:r>
              <a:rPr lang="en-US" baseline="0" dirty="0" smtClean="0"/>
              <a:t> finished in 1:15, so we discussed homework for 15 minutes and then did 30 minutes of HE exercise </a:t>
            </a:r>
            <a:r>
              <a:rPr lang="en-US" baseline="0" smtClean="0"/>
              <a:t>before lunch]</a:t>
            </a:r>
            <a:endParaRPr lang="en-US" dirty="0"/>
          </a:p>
        </p:txBody>
      </p:sp>
    </p:spTree>
    <p:extLst>
      <p:ext uri="{BB962C8B-B14F-4D97-AF65-F5344CB8AC3E}">
        <p14:creationId xmlns:p14="http://schemas.microsoft.com/office/powerpoint/2010/main" val="2119858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EC5D9DFC-C011-1840-9FA6-8FC491FBAC5F}" type="slidenum">
              <a:rPr lang="en-US" sz="1200"/>
              <a:pPr/>
              <a:t>11</a:t>
            </a:fld>
            <a:endParaRPr lang="en-US" sz="1200"/>
          </a:p>
        </p:txBody>
      </p:sp>
      <p:sp>
        <p:nvSpPr>
          <p:cNvPr id="51203"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51204" name="Rectangle 3"/>
          <p:cNvSpPr>
            <a:spLocks noGrp="1" noChangeArrowheads="1"/>
          </p:cNvSpPr>
          <p:nvPr>
            <p:ph type="body" idx="1"/>
          </p:nvPr>
        </p:nvSpPr>
        <p:spPr>
          <a:xfrm>
            <a:off x="974725" y="4559300"/>
            <a:ext cx="5365750" cy="4319588"/>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2703370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98BCEB01-9EF2-544B-A1D7-3A24CA6B6FBD}" type="slidenum">
              <a:rPr lang="en-US" sz="1200"/>
              <a:pPr/>
              <a:t>12</a:t>
            </a:fld>
            <a:endParaRPr lang="en-US" sz="1200"/>
          </a:p>
        </p:txBody>
      </p:sp>
      <p:sp>
        <p:nvSpPr>
          <p:cNvPr id="52227"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52228" name="Rectangle 3"/>
          <p:cNvSpPr>
            <a:spLocks noGrp="1" noChangeArrowheads="1"/>
          </p:cNvSpPr>
          <p:nvPr>
            <p:ph type="body" idx="1"/>
          </p:nvPr>
        </p:nvSpPr>
        <p:spPr>
          <a:xfrm>
            <a:off x="974725" y="4559300"/>
            <a:ext cx="5365750" cy="4319588"/>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34343670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4595C3F4-B209-3445-AE5D-8411BD76B347}" type="slidenum">
              <a:rPr lang="en-US" sz="1200"/>
              <a:pPr/>
              <a:t>13</a:t>
            </a:fld>
            <a:endParaRPr lang="en-US" sz="1200"/>
          </a:p>
        </p:txBody>
      </p:sp>
      <p:sp>
        <p:nvSpPr>
          <p:cNvPr id="53251"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53252" name="Rectangle 3"/>
          <p:cNvSpPr>
            <a:spLocks noGrp="1" noChangeArrowheads="1"/>
          </p:cNvSpPr>
          <p:nvPr>
            <p:ph type="body" idx="1"/>
          </p:nvPr>
        </p:nvSpPr>
        <p:spPr>
          <a:xfrm>
            <a:off x="974725" y="4559300"/>
            <a:ext cx="5365750" cy="4319588"/>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28542303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A61FD439-D62C-5F4A-B2A7-1E9311DDDDBE}" type="slidenum">
              <a:rPr lang="en-US" sz="1200"/>
              <a:pPr/>
              <a:t>14</a:t>
            </a:fld>
            <a:endParaRPr lang="en-US" sz="1200"/>
          </a:p>
        </p:txBody>
      </p:sp>
      <p:sp>
        <p:nvSpPr>
          <p:cNvPr id="54275"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54276" name="Rectangle 3"/>
          <p:cNvSpPr>
            <a:spLocks noGrp="1" noChangeArrowheads="1"/>
          </p:cNvSpPr>
          <p:nvPr>
            <p:ph type="body" idx="1"/>
          </p:nvPr>
        </p:nvSpPr>
        <p:spPr>
          <a:xfrm>
            <a:off x="974725" y="4559300"/>
            <a:ext cx="5365750" cy="4319588"/>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369316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CBC5B8E2-5FD6-674F-9CF6-F2A075C575B6}" type="slidenum">
              <a:rPr lang="en-US" sz="1200"/>
              <a:pPr/>
              <a:t>15</a:t>
            </a:fld>
            <a:endParaRPr lang="en-US" sz="1200"/>
          </a:p>
        </p:txBody>
      </p:sp>
      <p:sp>
        <p:nvSpPr>
          <p:cNvPr id="55299"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55300" name="Rectangle 3"/>
          <p:cNvSpPr>
            <a:spLocks noGrp="1" noChangeArrowheads="1"/>
          </p:cNvSpPr>
          <p:nvPr>
            <p:ph type="body" idx="1"/>
          </p:nvPr>
        </p:nvSpPr>
        <p:spPr>
          <a:xfrm>
            <a:off x="974725" y="4559300"/>
            <a:ext cx="5365750" cy="4319588"/>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dirty="0" smtClean="0"/>
              <a:t>Depends</a:t>
            </a:r>
            <a:r>
              <a:rPr lang="en-US" baseline="0" dirty="0" smtClean="0"/>
              <a:t> on context – taking away control to provide clarity can sometimes be a good thing</a:t>
            </a:r>
            <a:endParaRPr lang="en-US" dirty="0"/>
          </a:p>
        </p:txBody>
      </p:sp>
    </p:spTree>
    <p:extLst>
      <p:ext uri="{BB962C8B-B14F-4D97-AF65-F5344CB8AC3E}">
        <p14:creationId xmlns:p14="http://schemas.microsoft.com/office/powerpoint/2010/main" val="2543462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69811A55-B008-4846-B07D-24FE9999A5BB}" type="slidenum">
              <a:rPr lang="en-US" sz="1200"/>
              <a:pPr/>
              <a:t>16</a:t>
            </a:fld>
            <a:endParaRPr lang="en-US" sz="1200"/>
          </a:p>
        </p:txBody>
      </p:sp>
      <p:sp>
        <p:nvSpPr>
          <p:cNvPr id="56323" name="Rectangle 2"/>
          <p:cNvSpPr>
            <a:spLocks noGrp="1" noRot="1" noChangeAspect="1" noChangeArrowheads="1" noTextEdit="1"/>
          </p:cNvSpPr>
          <p:nvPr>
            <p:ph type="sldImg"/>
          </p:nvPr>
        </p:nvSpPr>
        <p:spPr>
          <a:xfrm>
            <a:off x="1265238" y="725488"/>
            <a:ext cx="4786312" cy="3589337"/>
          </a:xfrm>
          <a:ln/>
        </p:spPr>
      </p:sp>
      <p:sp>
        <p:nvSpPr>
          <p:cNvPr id="56324" name="Rectangle 3"/>
          <p:cNvSpPr>
            <a:spLocks noGrp="1" noChangeArrowheads="1"/>
          </p:cNvSpPr>
          <p:nvPr>
            <p:ph type="body" idx="1"/>
          </p:nvPr>
        </p:nvSpPr>
        <p:spPr>
          <a:xfrm>
            <a:off x="976313" y="4559300"/>
            <a:ext cx="5362575" cy="4321175"/>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r>
              <a:rPr lang="en-US" dirty="0" smtClean="0"/>
              <a:t>These are all from the same UI… what’s the problem?</a:t>
            </a:r>
            <a:r>
              <a:rPr lang="en-US" baseline="0" dirty="0" smtClean="0"/>
              <a:t> Why? (-&gt; consistency)</a:t>
            </a:r>
            <a:endParaRPr lang="en-US" dirty="0"/>
          </a:p>
        </p:txBody>
      </p:sp>
    </p:spTree>
    <p:extLst>
      <p:ext uri="{BB962C8B-B14F-4D97-AF65-F5344CB8AC3E}">
        <p14:creationId xmlns:p14="http://schemas.microsoft.com/office/powerpoint/2010/main" val="4240650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69811A55-B008-4846-B07D-24FE9999A5BB}" type="slidenum">
              <a:rPr lang="en-US" sz="1200"/>
              <a:pPr/>
              <a:t>17</a:t>
            </a:fld>
            <a:endParaRPr lang="en-US" sz="1200"/>
          </a:p>
        </p:txBody>
      </p:sp>
      <p:sp>
        <p:nvSpPr>
          <p:cNvPr id="56323" name="Rectangle 2"/>
          <p:cNvSpPr>
            <a:spLocks noGrp="1" noRot="1" noChangeAspect="1" noChangeArrowheads="1" noTextEdit="1"/>
          </p:cNvSpPr>
          <p:nvPr>
            <p:ph type="sldImg"/>
          </p:nvPr>
        </p:nvSpPr>
        <p:spPr>
          <a:xfrm>
            <a:off x="1265238" y="725488"/>
            <a:ext cx="4786312" cy="3589337"/>
          </a:xfrm>
          <a:ln/>
        </p:spPr>
      </p:sp>
      <p:sp>
        <p:nvSpPr>
          <p:cNvPr id="56324" name="Rectangle 3"/>
          <p:cNvSpPr>
            <a:spLocks noGrp="1" noChangeArrowheads="1"/>
          </p:cNvSpPr>
          <p:nvPr>
            <p:ph type="body" idx="1"/>
          </p:nvPr>
        </p:nvSpPr>
        <p:spPr>
          <a:xfrm>
            <a:off x="976313" y="4559300"/>
            <a:ext cx="5362575" cy="4321175"/>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r>
              <a:rPr lang="en-US" dirty="0" smtClean="0"/>
              <a:t>Inconsistent use of you/me in UI – is</a:t>
            </a:r>
            <a:r>
              <a:rPr lang="en-US" baseline="0" dirty="0" smtClean="0"/>
              <a:t> it first or second person??</a:t>
            </a:r>
            <a:endParaRPr lang="en-US" dirty="0"/>
          </a:p>
        </p:txBody>
      </p:sp>
    </p:spTree>
    <p:extLst>
      <p:ext uri="{BB962C8B-B14F-4D97-AF65-F5344CB8AC3E}">
        <p14:creationId xmlns:p14="http://schemas.microsoft.com/office/powerpoint/2010/main" val="3732545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7F830657-9692-754E-AC79-13A47C678AD3}" type="slidenum">
              <a:rPr lang="en-US" sz="1200"/>
              <a:pPr/>
              <a:t>18</a:t>
            </a:fld>
            <a:endParaRPr lang="en-US" sz="1200"/>
          </a:p>
        </p:txBody>
      </p:sp>
      <p:sp>
        <p:nvSpPr>
          <p:cNvPr id="57347"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57348" name="Rectangle 3"/>
          <p:cNvSpPr>
            <a:spLocks noGrp="1" noChangeArrowheads="1"/>
          </p:cNvSpPr>
          <p:nvPr>
            <p:ph type="body" idx="1"/>
          </p:nvPr>
        </p:nvSpPr>
        <p:spPr>
          <a:xfrm>
            <a:off x="974725" y="4559300"/>
            <a:ext cx="5365750" cy="4319588"/>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26657961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E4A70289-B864-2845-A6F8-3E3A6975FA87}" type="slidenum">
              <a:rPr lang="en-US" sz="1200"/>
              <a:pPr/>
              <a:t>19</a:t>
            </a:fld>
            <a:endParaRPr lang="en-US" sz="1200"/>
          </a:p>
        </p:txBody>
      </p:sp>
      <p:sp>
        <p:nvSpPr>
          <p:cNvPr id="58371"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58372" name="Rectangle 3"/>
          <p:cNvSpPr>
            <a:spLocks noGrp="1" noChangeArrowheads="1"/>
          </p:cNvSpPr>
          <p:nvPr>
            <p:ph type="body" idx="1"/>
          </p:nvPr>
        </p:nvSpPr>
        <p:spPr>
          <a:xfrm>
            <a:off x="974725" y="4559300"/>
            <a:ext cx="5365750" cy="4319588"/>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10746915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A78BAE20-31E5-6E48-8A8A-E0CE968430E6}" type="slidenum">
              <a:rPr lang="en-US" sz="1200"/>
              <a:pPr/>
              <a:t>20</a:t>
            </a:fld>
            <a:endParaRPr lang="en-US" sz="1200"/>
          </a:p>
        </p:txBody>
      </p:sp>
      <p:sp>
        <p:nvSpPr>
          <p:cNvPr id="59395"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59396" name="Rectangle 3"/>
          <p:cNvSpPr>
            <a:spLocks noGrp="1" noChangeArrowheads="1"/>
          </p:cNvSpPr>
          <p:nvPr>
            <p:ph type="body" idx="1"/>
          </p:nvPr>
        </p:nvSpPr>
        <p:spPr>
          <a:xfrm>
            <a:off x="974725" y="4559300"/>
            <a:ext cx="5365750" cy="4319588"/>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1147834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5B023B-A5DD-4615-B2B5-95B18B13BE21}" type="slidenum">
              <a:rPr lang="en-US" smtClean="0"/>
              <a:pPr/>
              <a:t>2</a:t>
            </a:fld>
            <a:endParaRPr lang="en-US" dirty="0"/>
          </a:p>
        </p:txBody>
      </p:sp>
    </p:spTree>
    <p:extLst>
      <p:ext uri="{BB962C8B-B14F-4D97-AF65-F5344CB8AC3E}">
        <p14:creationId xmlns:p14="http://schemas.microsoft.com/office/powerpoint/2010/main" val="2599566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55A1CB05-890A-A746-B53B-B90B479F91B2}" type="slidenum">
              <a:rPr lang="en-US" sz="1200"/>
              <a:pPr/>
              <a:t>21</a:t>
            </a:fld>
            <a:endParaRPr lang="en-US" sz="1200"/>
          </a:p>
        </p:txBody>
      </p:sp>
      <p:sp>
        <p:nvSpPr>
          <p:cNvPr id="60419"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60420" name="Rectangle 3"/>
          <p:cNvSpPr>
            <a:spLocks noGrp="1" noChangeArrowheads="1"/>
          </p:cNvSpPr>
          <p:nvPr>
            <p:ph type="body" idx="1"/>
          </p:nvPr>
        </p:nvSpPr>
        <p:spPr>
          <a:xfrm>
            <a:off x="974725" y="4559300"/>
            <a:ext cx="5365750" cy="4319588"/>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12861547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B5BD9D2D-DBA6-014F-94E3-03A89023A22D}" type="slidenum">
              <a:rPr lang="en-US" sz="1200"/>
              <a:pPr/>
              <a:t>22</a:t>
            </a:fld>
            <a:endParaRPr lang="en-US" sz="1200"/>
          </a:p>
        </p:txBody>
      </p:sp>
      <p:sp>
        <p:nvSpPr>
          <p:cNvPr id="61443"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61444" name="Rectangle 3"/>
          <p:cNvSpPr>
            <a:spLocks noGrp="1" noChangeArrowheads="1"/>
          </p:cNvSpPr>
          <p:nvPr>
            <p:ph type="body" idx="1"/>
          </p:nvPr>
        </p:nvSpPr>
        <p:spPr>
          <a:xfrm>
            <a:off x="974725" y="4559300"/>
            <a:ext cx="5365750" cy="4319588"/>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13793930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D7125953-6934-C242-B411-2C083E6D20D2}" type="slidenum">
              <a:rPr lang="en-US" sz="1200"/>
              <a:pPr/>
              <a:t>23</a:t>
            </a:fld>
            <a:endParaRPr lang="en-US" sz="1200"/>
          </a:p>
        </p:txBody>
      </p:sp>
      <p:sp>
        <p:nvSpPr>
          <p:cNvPr id="62467"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62468" name="Rectangle 3"/>
          <p:cNvSpPr>
            <a:spLocks noGrp="1" noChangeArrowheads="1"/>
          </p:cNvSpPr>
          <p:nvPr>
            <p:ph type="body" idx="1"/>
          </p:nvPr>
        </p:nvSpPr>
        <p:spPr>
          <a:xfrm>
            <a:off x="974725" y="4559300"/>
            <a:ext cx="5365750" cy="4319588"/>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9851102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D7125953-6934-C242-B411-2C083E6D20D2}" type="slidenum">
              <a:rPr lang="en-US" sz="1200"/>
              <a:pPr/>
              <a:t>25</a:t>
            </a:fld>
            <a:endParaRPr lang="en-US" sz="1200"/>
          </a:p>
        </p:txBody>
      </p:sp>
      <p:sp>
        <p:nvSpPr>
          <p:cNvPr id="62467"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62468" name="Rectangle 3"/>
          <p:cNvSpPr>
            <a:spLocks noGrp="1" noChangeArrowheads="1"/>
          </p:cNvSpPr>
          <p:nvPr>
            <p:ph type="body" idx="1"/>
          </p:nvPr>
        </p:nvSpPr>
        <p:spPr>
          <a:xfrm>
            <a:off x="974725" y="4559300"/>
            <a:ext cx="5365750" cy="4319588"/>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dirty="0" smtClean="0"/>
              <a:t>Nielsen</a:t>
            </a:r>
            <a:r>
              <a:rPr lang="en-US" baseline="0" dirty="0" smtClean="0"/>
              <a:t>’s heuristics aren’t the ONLY set; there are multiple options</a:t>
            </a:r>
            <a:endParaRPr lang="en-US" dirty="0"/>
          </a:p>
        </p:txBody>
      </p:sp>
    </p:spTree>
    <p:extLst>
      <p:ext uri="{BB962C8B-B14F-4D97-AF65-F5344CB8AC3E}">
        <p14:creationId xmlns:p14="http://schemas.microsoft.com/office/powerpoint/2010/main" val="42390824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B75C7AD0-185A-0042-9324-33A964C78797}" type="slidenum">
              <a:rPr lang="en-US" sz="1200"/>
              <a:pPr/>
              <a:t>26</a:t>
            </a:fld>
            <a:endParaRPr lang="en-US" sz="1200"/>
          </a:p>
        </p:txBody>
      </p:sp>
      <p:sp>
        <p:nvSpPr>
          <p:cNvPr id="63491"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63492" name="Rectangle 3"/>
          <p:cNvSpPr>
            <a:spLocks noGrp="1" noChangeArrowheads="1"/>
          </p:cNvSpPr>
          <p:nvPr>
            <p:ph type="body" idx="1"/>
          </p:nvPr>
        </p:nvSpPr>
        <p:spPr>
          <a:xfrm>
            <a:off x="974725" y="4559300"/>
            <a:ext cx="5365750" cy="4319588"/>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26953336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0B47A0B4-A727-5743-B072-C4987BE474C4}" type="slidenum">
              <a:rPr lang="en-US" sz="1200"/>
              <a:pPr/>
              <a:t>27</a:t>
            </a:fld>
            <a:endParaRPr lang="en-US" sz="1200"/>
          </a:p>
        </p:txBody>
      </p:sp>
      <p:sp>
        <p:nvSpPr>
          <p:cNvPr id="64515"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64516" name="Rectangle 3"/>
          <p:cNvSpPr>
            <a:spLocks noGrp="1" noChangeArrowheads="1"/>
          </p:cNvSpPr>
          <p:nvPr>
            <p:ph type="body" idx="1"/>
          </p:nvPr>
        </p:nvSpPr>
        <p:spPr>
          <a:xfrm>
            <a:off x="974725" y="4559300"/>
            <a:ext cx="5365750" cy="4319588"/>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39986103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072D9193-27AE-4448-8A53-AD219BF8DB60}" type="slidenum">
              <a:rPr lang="en-US" sz="1200"/>
              <a:pPr/>
              <a:t>28</a:t>
            </a:fld>
            <a:endParaRPr lang="en-US" sz="1200"/>
          </a:p>
        </p:txBody>
      </p:sp>
      <p:sp>
        <p:nvSpPr>
          <p:cNvPr id="65539"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65540" name="Rectangle 3"/>
          <p:cNvSpPr>
            <a:spLocks noGrp="1" noChangeArrowheads="1"/>
          </p:cNvSpPr>
          <p:nvPr>
            <p:ph type="body" idx="1"/>
          </p:nvPr>
        </p:nvSpPr>
        <p:spPr>
          <a:xfrm>
            <a:off x="974725" y="4559300"/>
            <a:ext cx="5365750" cy="4319588"/>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37882918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D91CA38D-8703-7640-A956-BBF30642E1C1}" type="slidenum">
              <a:rPr lang="en-US" sz="1200"/>
              <a:pPr/>
              <a:t>29</a:t>
            </a:fld>
            <a:endParaRPr lang="en-US" sz="1200"/>
          </a:p>
        </p:txBody>
      </p:sp>
      <p:sp>
        <p:nvSpPr>
          <p:cNvPr id="66563"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66564" name="Rectangle 3"/>
          <p:cNvSpPr>
            <a:spLocks noGrp="1" noChangeArrowheads="1"/>
          </p:cNvSpPr>
          <p:nvPr>
            <p:ph type="body" idx="1"/>
          </p:nvPr>
        </p:nvSpPr>
        <p:spPr>
          <a:xfrm>
            <a:off x="974725" y="4559300"/>
            <a:ext cx="5365750" cy="4319588"/>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11821531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74DBB7BB-2445-2244-9B2C-FDEAA0FF47EC}" type="slidenum">
              <a:rPr lang="en-US" sz="1200"/>
              <a:pPr/>
              <a:t>30</a:t>
            </a:fld>
            <a:endParaRPr lang="en-US" sz="1200"/>
          </a:p>
        </p:txBody>
      </p:sp>
      <p:sp>
        <p:nvSpPr>
          <p:cNvPr id="67587"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67588" name="Rectangle 3"/>
          <p:cNvSpPr>
            <a:spLocks noGrp="1" noChangeArrowheads="1"/>
          </p:cNvSpPr>
          <p:nvPr>
            <p:ph type="body" idx="1"/>
          </p:nvPr>
        </p:nvSpPr>
        <p:spPr>
          <a:xfrm>
            <a:off x="974725" y="4559300"/>
            <a:ext cx="5365750" cy="4319588"/>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34556626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1EACE339-32FD-D940-AD77-1E1270A21D22}" type="slidenum">
              <a:rPr lang="en-US" sz="1200"/>
              <a:pPr/>
              <a:t>31</a:t>
            </a:fld>
            <a:endParaRPr lang="en-US" sz="1200"/>
          </a:p>
        </p:txBody>
      </p:sp>
      <p:sp>
        <p:nvSpPr>
          <p:cNvPr id="68611"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68612" name="Rectangle 3"/>
          <p:cNvSpPr>
            <a:spLocks noGrp="1" noChangeArrowheads="1"/>
          </p:cNvSpPr>
          <p:nvPr>
            <p:ph type="body" idx="1"/>
          </p:nvPr>
        </p:nvSpPr>
        <p:spPr>
          <a:xfrm>
            <a:off x="974725" y="4559300"/>
            <a:ext cx="5365750" cy="4319588"/>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518245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5B023B-A5DD-4615-B2B5-95B18B13BE21}" type="slidenum">
              <a:rPr lang="en-US" smtClean="0"/>
              <a:pPr/>
              <a:t>3</a:t>
            </a:fld>
            <a:endParaRPr lang="en-US" dirty="0"/>
          </a:p>
        </p:txBody>
      </p:sp>
    </p:spTree>
    <p:extLst>
      <p:ext uri="{BB962C8B-B14F-4D97-AF65-F5344CB8AC3E}">
        <p14:creationId xmlns:p14="http://schemas.microsoft.com/office/powerpoint/2010/main" val="25633896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0F9E006B-7AEA-2D45-946E-20722FD12289}" type="slidenum">
              <a:rPr lang="en-US" sz="1200"/>
              <a:pPr/>
              <a:t>32</a:t>
            </a:fld>
            <a:endParaRPr lang="en-US" sz="1200"/>
          </a:p>
        </p:txBody>
      </p:sp>
      <p:sp>
        <p:nvSpPr>
          <p:cNvPr id="69635"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69636" name="Rectangle 3"/>
          <p:cNvSpPr>
            <a:spLocks noGrp="1" noChangeArrowheads="1"/>
          </p:cNvSpPr>
          <p:nvPr>
            <p:ph type="body" idx="1"/>
          </p:nvPr>
        </p:nvSpPr>
        <p:spPr>
          <a:xfrm>
            <a:off x="974725" y="4559300"/>
            <a:ext cx="5365750" cy="4319588"/>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32984860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7D76726B-1C49-6D40-8075-D1E9C1CF5385}" type="slidenum">
              <a:rPr lang="en-US" sz="1200"/>
              <a:pPr/>
              <a:t>33</a:t>
            </a:fld>
            <a:endParaRPr lang="en-US" sz="1200"/>
          </a:p>
        </p:txBody>
      </p:sp>
      <p:sp>
        <p:nvSpPr>
          <p:cNvPr id="70659"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70660" name="Rectangle 3"/>
          <p:cNvSpPr>
            <a:spLocks noGrp="1" noChangeArrowheads="1"/>
          </p:cNvSpPr>
          <p:nvPr>
            <p:ph type="body" idx="1"/>
          </p:nvPr>
        </p:nvSpPr>
        <p:spPr>
          <a:xfrm>
            <a:off x="974725" y="4559300"/>
            <a:ext cx="5365750" cy="4319588"/>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16128865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2736C95D-5BA8-AA49-A80B-7DFCCA9B9598}" type="slidenum">
              <a:rPr lang="en-US" sz="1200"/>
              <a:pPr/>
              <a:t>34</a:t>
            </a:fld>
            <a:endParaRPr lang="en-US" sz="1200"/>
          </a:p>
        </p:txBody>
      </p:sp>
      <p:sp>
        <p:nvSpPr>
          <p:cNvPr id="71683"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71684" name="Rectangle 3"/>
          <p:cNvSpPr>
            <a:spLocks noGrp="1" noChangeArrowheads="1"/>
          </p:cNvSpPr>
          <p:nvPr>
            <p:ph type="body" idx="1"/>
          </p:nvPr>
        </p:nvSpPr>
        <p:spPr>
          <a:xfrm>
            <a:off x="974725" y="4559300"/>
            <a:ext cx="5365750" cy="4319588"/>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17286738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DB4DA058-6C94-7545-81FA-9EF32ABF1041}" type="slidenum">
              <a:rPr lang="en-US" sz="1200"/>
              <a:pPr/>
              <a:t>35</a:t>
            </a:fld>
            <a:endParaRPr lang="en-US" sz="1200"/>
          </a:p>
        </p:txBody>
      </p:sp>
      <p:sp>
        <p:nvSpPr>
          <p:cNvPr id="72707"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72708" name="Rectangle 3"/>
          <p:cNvSpPr>
            <a:spLocks noGrp="1" noChangeArrowheads="1"/>
          </p:cNvSpPr>
          <p:nvPr>
            <p:ph type="body" idx="1"/>
          </p:nvPr>
        </p:nvSpPr>
        <p:spPr>
          <a:xfrm>
            <a:off x="974725" y="4559300"/>
            <a:ext cx="5365750" cy="4319588"/>
          </a:xfrm>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8744000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81EB0CB4-BEF9-BA44-B980-8BF5A2D419F6}" type="slidenum">
              <a:rPr lang="en-US" sz="1200"/>
              <a:pPr/>
              <a:t>36</a:t>
            </a:fld>
            <a:endParaRPr lang="en-US" sz="1200"/>
          </a:p>
        </p:txBody>
      </p:sp>
      <p:sp>
        <p:nvSpPr>
          <p:cNvPr id="73731"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73732" name="Rectangle 3"/>
          <p:cNvSpPr>
            <a:spLocks noGrp="1" noChangeArrowheads="1"/>
          </p:cNvSpPr>
          <p:nvPr>
            <p:ph type="body" idx="1"/>
          </p:nvPr>
        </p:nvSpPr>
        <p:spPr>
          <a:xfrm>
            <a:off x="974725" y="4559300"/>
            <a:ext cx="5365750" cy="4319588"/>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17737866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E4B8F8F4-88DC-AD43-8665-78B426E52F33}" type="slidenum">
              <a:rPr lang="en-US" sz="1200"/>
              <a:pPr/>
              <a:t>37</a:t>
            </a:fld>
            <a:endParaRPr lang="en-US" sz="1200"/>
          </a:p>
        </p:txBody>
      </p:sp>
      <p:sp>
        <p:nvSpPr>
          <p:cNvPr id="74755"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74756" name="Rectangle 3"/>
          <p:cNvSpPr>
            <a:spLocks noGrp="1" noChangeArrowheads="1"/>
          </p:cNvSpPr>
          <p:nvPr>
            <p:ph type="body" idx="1"/>
          </p:nvPr>
        </p:nvSpPr>
        <p:spPr>
          <a:xfrm>
            <a:off x="974725" y="4559300"/>
            <a:ext cx="5365750" cy="4319588"/>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4026133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BBBDEAC3-7ABF-2345-B14E-929D5E65B620}" type="slidenum">
              <a:rPr lang="en-US" sz="1200"/>
              <a:pPr/>
              <a:t>38</a:t>
            </a:fld>
            <a:endParaRPr lang="en-US" sz="1200"/>
          </a:p>
        </p:txBody>
      </p:sp>
      <p:sp>
        <p:nvSpPr>
          <p:cNvPr id="75779" name="Rectangle 2"/>
          <p:cNvSpPr>
            <a:spLocks noGrp="1" noRot="1" noChangeAspect="1" noChangeArrowheads="1" noTextEdit="1"/>
          </p:cNvSpPr>
          <p:nvPr>
            <p:ph type="sldImg"/>
          </p:nvPr>
        </p:nvSpPr>
        <p:spPr>
          <a:xfrm>
            <a:off x="1266825" y="725488"/>
            <a:ext cx="4786313" cy="3589337"/>
          </a:xfrm>
          <a:solidFill>
            <a:srgbClr val="FFFFFF"/>
          </a:solidFill>
          <a:ln/>
        </p:spPr>
      </p:sp>
      <p:sp>
        <p:nvSpPr>
          <p:cNvPr id="75780" name="Rectangle 3"/>
          <p:cNvSpPr>
            <a:spLocks noGrp="1" noChangeArrowheads="1"/>
          </p:cNvSpPr>
          <p:nvPr>
            <p:ph type="body" idx="1"/>
          </p:nvPr>
        </p:nvSpPr>
        <p:spPr>
          <a:xfrm>
            <a:off x="973138" y="4559300"/>
            <a:ext cx="5368925" cy="4321175"/>
          </a:xfrm>
          <a:solidFill>
            <a:srgbClr val="FFFFFF"/>
          </a:solidFill>
          <a:ln>
            <a:solidFill>
              <a:srgbClr val="000000"/>
            </a:solidFill>
          </a:ln>
          <a:extLst>
            <a:ext uri="{FAA26D3D-D897-4be2-8F04-BA451C77F1D7}">
              <ma14:placeholderFlag xmlns="" xmlns:ma14="http://schemas.microsoft.com/office/mac/drawingml/2011/main" val="1"/>
            </a:ext>
          </a:extLst>
        </p:spPr>
        <p:txBody>
          <a:bodyPr lIns="94353" tIns="47176" rIns="94353" bIns="47176"/>
          <a:lstStyle/>
          <a:p>
            <a:endParaRPr lang="en-US"/>
          </a:p>
        </p:txBody>
      </p:sp>
    </p:spTree>
    <p:extLst>
      <p:ext uri="{BB962C8B-B14F-4D97-AF65-F5344CB8AC3E}">
        <p14:creationId xmlns:p14="http://schemas.microsoft.com/office/powerpoint/2010/main" val="2469656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5B023B-A5DD-4615-B2B5-95B18B13BE21}" type="slidenum">
              <a:rPr lang="en-US" smtClean="0"/>
              <a:pPr/>
              <a:t>4</a:t>
            </a:fld>
            <a:endParaRPr lang="en-US" dirty="0"/>
          </a:p>
        </p:txBody>
      </p:sp>
    </p:spTree>
    <p:extLst>
      <p:ext uri="{BB962C8B-B14F-4D97-AF65-F5344CB8AC3E}">
        <p14:creationId xmlns:p14="http://schemas.microsoft.com/office/powerpoint/2010/main" val="2563389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89013" eaLnBrk="0" hangingPunct="0">
              <a:defRPr sz="2400">
                <a:solidFill>
                  <a:schemeClr val="tx1"/>
                </a:solidFill>
                <a:latin typeface="Times New Roman" charset="0"/>
                <a:ea typeface="ＭＳ Ｐゴシック" charset="0"/>
                <a:cs typeface="ＭＳ Ｐゴシック" charset="0"/>
              </a:defRPr>
            </a:lvl1pPr>
            <a:lvl2pPr marL="742950" indent="-285750" defTabSz="989013" eaLnBrk="0" hangingPunct="0">
              <a:defRPr sz="2400">
                <a:solidFill>
                  <a:schemeClr val="tx1"/>
                </a:solidFill>
                <a:latin typeface="Times New Roman" charset="0"/>
                <a:ea typeface="ＭＳ Ｐゴシック" charset="0"/>
              </a:defRPr>
            </a:lvl2pPr>
            <a:lvl3pPr marL="1143000" indent="-228600" defTabSz="989013" eaLnBrk="0" hangingPunct="0">
              <a:defRPr sz="2400">
                <a:solidFill>
                  <a:schemeClr val="tx1"/>
                </a:solidFill>
                <a:latin typeface="Times New Roman" charset="0"/>
                <a:ea typeface="ＭＳ Ｐゴシック" charset="0"/>
              </a:defRPr>
            </a:lvl3pPr>
            <a:lvl4pPr marL="1600200" indent="-228600" defTabSz="989013" eaLnBrk="0" hangingPunct="0">
              <a:defRPr sz="2400">
                <a:solidFill>
                  <a:schemeClr val="tx1"/>
                </a:solidFill>
                <a:latin typeface="Times New Roman" charset="0"/>
                <a:ea typeface="ＭＳ Ｐゴシック" charset="0"/>
              </a:defRPr>
            </a:lvl4pPr>
            <a:lvl5pPr marL="2057400" indent="-228600" defTabSz="989013" eaLnBrk="0" hangingPunct="0">
              <a:defRPr sz="2400">
                <a:solidFill>
                  <a:schemeClr val="tx1"/>
                </a:solidFill>
                <a:latin typeface="Times New Roman" charset="0"/>
                <a:ea typeface="ＭＳ Ｐゴシック" charset="0"/>
              </a:defRPr>
            </a:lvl5pPr>
            <a:lvl6pPr marL="2514600" indent="-228600" defTabSz="9890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90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90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9013" eaLnBrk="0" fontAlgn="base" hangingPunct="0">
              <a:spcBef>
                <a:spcPct val="0"/>
              </a:spcBef>
              <a:spcAft>
                <a:spcPct val="0"/>
              </a:spcAft>
              <a:defRPr sz="2400">
                <a:solidFill>
                  <a:schemeClr val="tx1"/>
                </a:solidFill>
                <a:latin typeface="Times New Roman" charset="0"/>
                <a:ea typeface="ＭＳ Ｐゴシック" charset="0"/>
              </a:defRPr>
            </a:lvl9pPr>
          </a:lstStyle>
          <a:p>
            <a:fld id="{D12ACAED-4740-6749-8DEE-FF6A5ACD037D}" type="slidenum">
              <a:rPr lang="en-US" sz="1000"/>
              <a:pPr/>
              <a:t>6</a:t>
            </a:fld>
            <a:endParaRPr lang="en-US" sz="1000"/>
          </a:p>
        </p:txBody>
      </p:sp>
      <p:sp>
        <p:nvSpPr>
          <p:cNvPr id="72706" name="Rectangle 2"/>
          <p:cNvSpPr>
            <a:spLocks noGrp="1" noRot="1" noChangeAspect="1" noChangeArrowheads="1" noTextEdit="1"/>
          </p:cNvSpPr>
          <p:nvPr>
            <p:ph type="sldImg"/>
          </p:nvPr>
        </p:nvSpPr>
        <p:spPr>
          <a:ln cap="flat"/>
        </p:spPr>
      </p:sp>
      <p:sp>
        <p:nvSpPr>
          <p:cNvPr id="7270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t>[Nikki</a:t>
            </a:r>
            <a:r>
              <a:rPr lang="en-US" baseline="0" dirty="0" smtClean="0"/>
              <a:t> finished in 1:15, so we discussed homework for 15 minutes and then did 30 minutes of HE exercise </a:t>
            </a:r>
            <a:r>
              <a:rPr lang="en-US" baseline="0" smtClean="0"/>
              <a:t>before lunch]</a:t>
            </a:r>
            <a:endParaRPr lang="en-US" dirty="0"/>
          </a:p>
        </p:txBody>
      </p:sp>
    </p:spTree>
    <p:extLst>
      <p:ext uri="{BB962C8B-B14F-4D97-AF65-F5344CB8AC3E}">
        <p14:creationId xmlns:p14="http://schemas.microsoft.com/office/powerpoint/2010/main" val="2292679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C8318C06-B258-A94F-9B49-BB773ADF5FAB}" type="slidenum">
              <a:rPr lang="en-US" sz="1200"/>
              <a:pPr/>
              <a:t>7</a:t>
            </a:fld>
            <a:endParaRPr lang="en-US" sz="1200"/>
          </a:p>
        </p:txBody>
      </p:sp>
      <p:sp>
        <p:nvSpPr>
          <p:cNvPr id="47107" name="Rectangle 2"/>
          <p:cNvSpPr>
            <a:spLocks noGrp="1" noRot="1" noChangeAspect="1" noChangeArrowheads="1" noTextEdit="1"/>
          </p:cNvSpPr>
          <p:nvPr>
            <p:ph type="sldImg"/>
          </p:nvPr>
        </p:nvSpPr>
        <p:spPr>
          <a:xfrm>
            <a:off x="1266825" y="727075"/>
            <a:ext cx="4783138" cy="3587750"/>
          </a:xfrm>
          <a:ln w="12700" cap="flat">
            <a:solidFill>
              <a:schemeClr val="tx1"/>
            </a:solidFill>
          </a:ln>
        </p:spPr>
      </p:sp>
      <p:sp>
        <p:nvSpPr>
          <p:cNvPr id="47108" name="Rectangle 3"/>
          <p:cNvSpPr>
            <a:spLocks noGrp="1" noChangeArrowheads="1"/>
          </p:cNvSpPr>
          <p:nvPr>
            <p:ph type="body" idx="1"/>
          </p:nvPr>
        </p:nvSpPr>
        <p:spPr>
          <a:xfrm>
            <a:off x="974725" y="4559300"/>
            <a:ext cx="5365750" cy="4319588"/>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lIns="99367" tIns="50525" rIns="99367" bIns="50525"/>
          <a:lstStyle/>
          <a:p>
            <a:pPr defTabSz="958850">
              <a:spcBef>
                <a:spcPct val="0"/>
              </a:spcBef>
            </a:pPr>
            <a:endParaRPr lang="en-US" sz="2500"/>
          </a:p>
        </p:txBody>
      </p:sp>
    </p:spTree>
    <p:extLst>
      <p:ext uri="{BB962C8B-B14F-4D97-AF65-F5344CB8AC3E}">
        <p14:creationId xmlns:p14="http://schemas.microsoft.com/office/powerpoint/2010/main" val="1415922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4E3C2197-102F-CD41-AA45-819122592090}" type="slidenum">
              <a:rPr lang="en-US" sz="1200"/>
              <a:pPr/>
              <a:t>8</a:t>
            </a:fld>
            <a:endParaRPr lang="en-US" sz="1200"/>
          </a:p>
        </p:txBody>
      </p:sp>
      <p:sp>
        <p:nvSpPr>
          <p:cNvPr id="49155"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49156" name="Rectangle 3"/>
          <p:cNvSpPr>
            <a:spLocks noGrp="1" noChangeArrowheads="1"/>
          </p:cNvSpPr>
          <p:nvPr>
            <p:ph type="body" idx="1"/>
          </p:nvPr>
        </p:nvSpPr>
        <p:spPr>
          <a:xfrm>
            <a:off x="974725" y="4559300"/>
            <a:ext cx="5365750" cy="4319588"/>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dirty="0" smtClean="0"/>
              <a:t>Issues with lo-fi:</a:t>
            </a:r>
            <a:endParaRPr lang="en-US" dirty="0"/>
          </a:p>
          <a:p>
            <a:pPr marL="171450" indent="-171450">
              <a:buFont typeface="Arial" charset="0"/>
              <a:buChar char="•"/>
            </a:pPr>
            <a:r>
              <a:rPr lang="en-US" baseline="0" dirty="0" smtClean="0"/>
              <a:t>Not realistic</a:t>
            </a:r>
          </a:p>
          <a:p>
            <a:pPr marL="171450" indent="-171450">
              <a:buFont typeface="Arial" charset="0"/>
              <a:buChar char="•"/>
            </a:pPr>
            <a:r>
              <a:rPr lang="en-US" baseline="0" dirty="0" smtClean="0"/>
              <a:t>Not on actual interface</a:t>
            </a:r>
          </a:p>
          <a:p>
            <a:pPr marL="171450" indent="-171450">
              <a:buFont typeface="Arial" charset="0"/>
              <a:buChar char="•"/>
            </a:pPr>
            <a:r>
              <a:rPr lang="en-US" baseline="0" dirty="0" smtClean="0"/>
              <a:t>Need participants</a:t>
            </a:r>
            <a:endParaRPr lang="en-US" dirty="0" smtClean="0"/>
          </a:p>
        </p:txBody>
      </p:sp>
    </p:spTree>
    <p:extLst>
      <p:ext uri="{BB962C8B-B14F-4D97-AF65-F5344CB8AC3E}">
        <p14:creationId xmlns:p14="http://schemas.microsoft.com/office/powerpoint/2010/main" val="844454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4E3C2197-102F-CD41-AA45-819122592090}" type="slidenum">
              <a:rPr lang="en-US" sz="1200"/>
              <a:pPr/>
              <a:t>9</a:t>
            </a:fld>
            <a:endParaRPr lang="en-US" sz="1200"/>
          </a:p>
        </p:txBody>
      </p:sp>
      <p:sp>
        <p:nvSpPr>
          <p:cNvPr id="49155"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49156" name="Rectangle 3"/>
          <p:cNvSpPr>
            <a:spLocks noGrp="1" noChangeArrowheads="1"/>
          </p:cNvSpPr>
          <p:nvPr>
            <p:ph type="body" idx="1"/>
          </p:nvPr>
        </p:nvSpPr>
        <p:spPr>
          <a:xfrm>
            <a:off x="974725" y="4559300"/>
            <a:ext cx="5365750" cy="4319588"/>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2493009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lstStyle>
            <a:lvl1pPr defTabSz="950913" eaLnBrk="0" hangingPunct="0">
              <a:defRPr sz="2400">
                <a:solidFill>
                  <a:schemeClr val="tx1"/>
                </a:solidFill>
                <a:latin typeface="Times New Roman" charset="0"/>
                <a:ea typeface="ＭＳ Ｐゴシック" charset="0"/>
              </a:defRPr>
            </a:lvl1pPr>
            <a:lvl2pPr marL="742950" indent="-285750" defTabSz="950913" eaLnBrk="0" hangingPunct="0">
              <a:defRPr sz="2400">
                <a:solidFill>
                  <a:schemeClr val="tx1"/>
                </a:solidFill>
                <a:latin typeface="Times New Roman" charset="0"/>
                <a:ea typeface="ＭＳ Ｐゴシック" charset="0"/>
              </a:defRPr>
            </a:lvl2pPr>
            <a:lvl3pPr marL="1143000" indent="-228600" defTabSz="950913" eaLnBrk="0" hangingPunct="0">
              <a:defRPr sz="2400">
                <a:solidFill>
                  <a:schemeClr val="tx1"/>
                </a:solidFill>
                <a:latin typeface="Times New Roman" charset="0"/>
                <a:ea typeface="ＭＳ Ｐゴシック" charset="0"/>
              </a:defRPr>
            </a:lvl3pPr>
            <a:lvl4pPr marL="1600200" indent="-228600" defTabSz="950913" eaLnBrk="0" hangingPunct="0">
              <a:defRPr sz="2400">
                <a:solidFill>
                  <a:schemeClr val="tx1"/>
                </a:solidFill>
                <a:latin typeface="Times New Roman" charset="0"/>
                <a:ea typeface="ＭＳ Ｐゴシック" charset="0"/>
              </a:defRPr>
            </a:lvl4pPr>
            <a:lvl5pPr marL="2057400" indent="-228600" defTabSz="950913" eaLnBrk="0" hangingPunct="0">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20111B05-ECBF-E241-B6C9-F1E9D0E881FF}" type="slidenum">
              <a:rPr lang="en-US" sz="1200"/>
              <a:pPr/>
              <a:t>10</a:t>
            </a:fld>
            <a:endParaRPr lang="en-US" sz="1200"/>
          </a:p>
        </p:txBody>
      </p:sp>
      <p:sp>
        <p:nvSpPr>
          <p:cNvPr id="50179" name="Rectangle 2"/>
          <p:cNvSpPr>
            <a:spLocks noGrp="1" noRot="1" noChangeAspect="1" noChangeArrowheads="1" noTextEdit="1"/>
          </p:cNvSpPr>
          <p:nvPr>
            <p:ph type="sldImg"/>
          </p:nvPr>
        </p:nvSpPr>
        <p:spPr>
          <a:xfrm>
            <a:off x="1266825" y="727075"/>
            <a:ext cx="4783138" cy="3587750"/>
          </a:xfrm>
          <a:solidFill>
            <a:srgbClr val="FFFFFF"/>
          </a:solidFill>
          <a:ln/>
        </p:spPr>
      </p:sp>
      <p:sp>
        <p:nvSpPr>
          <p:cNvPr id="50180" name="Rectangle 3"/>
          <p:cNvSpPr>
            <a:spLocks noGrp="1" noChangeArrowheads="1"/>
          </p:cNvSpPr>
          <p:nvPr>
            <p:ph type="body" idx="1"/>
          </p:nvPr>
        </p:nvSpPr>
        <p:spPr>
          <a:xfrm>
            <a:off x="974725" y="4559300"/>
            <a:ext cx="5365750" cy="4319588"/>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18478810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9" name="Rectangle 8"/>
          <p:cNvSpPr/>
          <p:nvPr/>
        </p:nvSpPr>
        <p:spPr bwMode="auto">
          <a:xfrm rot="10800000">
            <a:off x="0" y="0"/>
            <a:ext cx="9144000" cy="464008"/>
          </a:xfrm>
          <a:prstGeom prst="rect">
            <a:avLst/>
          </a:prstGeom>
          <a:gradFill flip="none" rotWithShape="1">
            <a:gsLst>
              <a:gs pos="100000">
                <a:srgbClr val="000000">
                  <a:alpha val="8000"/>
                </a:srgbClr>
              </a:gs>
              <a:gs pos="82000">
                <a:srgbClr val="000000">
                  <a:alpha val="0"/>
                </a:srgbClr>
              </a:gs>
            </a:gsLst>
            <a:lin ang="16200000" scaled="0"/>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 name="Text Box 3"/>
          <p:cNvSpPr txBox="1">
            <a:spLocks noChangeArrowheads="1"/>
          </p:cNvSpPr>
          <p:nvPr/>
        </p:nvSpPr>
        <p:spPr bwMode="auto">
          <a:xfrm>
            <a:off x="753998" y="3892718"/>
            <a:ext cx="6019800" cy="830997"/>
          </a:xfrm>
          <a:prstGeom prst="rect">
            <a:avLst/>
          </a:prstGeom>
          <a:noFill/>
          <a:ln w="9525">
            <a:noFill/>
            <a:miter lim="800000"/>
            <a:headEnd/>
            <a:tailEnd/>
          </a:ln>
          <a:effectLst/>
        </p:spPr>
        <p:txBody>
          <a:bodyPr wrap="square">
            <a:spAutoFit/>
          </a:bodyPr>
          <a:lstStyle/>
          <a:p>
            <a:pPr algn="l">
              <a:defRPr/>
            </a:pPr>
            <a:r>
              <a:rPr lang="en-US" dirty="0">
                <a:solidFill>
                  <a:srgbClr val="6D6D6D"/>
                </a:solidFill>
                <a:latin typeface="Helvetica"/>
                <a:ea typeface="+mn-ea"/>
                <a:cs typeface="Helvetica"/>
              </a:rPr>
              <a:t>Prof. James A. Landay</a:t>
            </a:r>
          </a:p>
          <a:p>
            <a:pPr algn="l">
              <a:defRPr/>
            </a:pPr>
            <a:r>
              <a:rPr lang="en-US" dirty="0">
                <a:solidFill>
                  <a:srgbClr val="6D6D6D"/>
                </a:solidFill>
                <a:latin typeface="Helvetica"/>
                <a:ea typeface="+mn-ea"/>
                <a:cs typeface="Helvetica"/>
              </a:rPr>
              <a:t>University of </a:t>
            </a:r>
            <a:r>
              <a:rPr lang="en-US" dirty="0" smtClean="0">
                <a:solidFill>
                  <a:srgbClr val="6D6D6D"/>
                </a:solidFill>
                <a:latin typeface="Helvetica"/>
                <a:ea typeface="+mn-ea"/>
                <a:cs typeface="Helvetica"/>
              </a:rPr>
              <a:t>Washington</a:t>
            </a:r>
            <a:endParaRPr lang="en-US" dirty="0">
              <a:solidFill>
                <a:srgbClr val="6D6D6D"/>
              </a:solidFill>
              <a:latin typeface="Helvetica"/>
              <a:ea typeface="+mn-ea"/>
              <a:cs typeface="Helvetica"/>
            </a:endParaRPr>
          </a:p>
        </p:txBody>
      </p:sp>
      <p:sp>
        <p:nvSpPr>
          <p:cNvPr id="297986" name="Rectangle 2"/>
          <p:cNvSpPr>
            <a:spLocks noGrp="1" noChangeArrowheads="1"/>
          </p:cNvSpPr>
          <p:nvPr>
            <p:ph type="ctrTitle"/>
          </p:nvPr>
        </p:nvSpPr>
        <p:spPr>
          <a:xfrm>
            <a:off x="753998" y="2102662"/>
            <a:ext cx="8077200" cy="1143000"/>
          </a:xfrm>
        </p:spPr>
        <p:txBody>
          <a:bodyPr/>
          <a:lstStyle>
            <a:lvl1pPr>
              <a:defRPr lang="en-US" sz="3300" b="0" i="0" smtClean="0">
                <a:solidFill>
                  <a:srgbClr val="6D6D6D"/>
                </a:solidFill>
                <a:latin typeface="Helvetica"/>
                <a:ea typeface="ＭＳ Ｐゴシック" charset="0"/>
                <a:cs typeface="Helvetica"/>
              </a:defRPr>
            </a:lvl1pPr>
          </a:lstStyle>
          <a:p>
            <a:r>
              <a:rPr lang="en-US" dirty="0" smtClean="0"/>
              <a:t>Click to edit Master title style</a:t>
            </a:r>
            <a:endParaRPr lang="en-US" dirty="0"/>
          </a:p>
        </p:txBody>
      </p:sp>
      <p:sp>
        <p:nvSpPr>
          <p:cNvPr id="6" name="Text Box 3"/>
          <p:cNvSpPr txBox="1">
            <a:spLocks noChangeArrowheads="1"/>
          </p:cNvSpPr>
          <p:nvPr/>
        </p:nvSpPr>
        <p:spPr bwMode="auto">
          <a:xfrm>
            <a:off x="753998" y="4922792"/>
            <a:ext cx="5983653" cy="830997"/>
          </a:xfrm>
          <a:prstGeom prst="rect">
            <a:avLst/>
          </a:prstGeom>
          <a:noFill/>
          <a:ln w="9525">
            <a:noFill/>
            <a:miter lim="800000"/>
            <a:headEnd/>
            <a:tailEnd/>
          </a:ln>
          <a:effectLst/>
        </p:spPr>
        <p:txBody>
          <a:bodyPr wrap="square">
            <a:spAutoFit/>
          </a:bodyPr>
          <a:lstStyle/>
          <a:p>
            <a:pPr algn="r">
              <a:defRPr/>
            </a:pPr>
            <a:endParaRPr lang="en-US" dirty="0" smtClean="0">
              <a:solidFill>
                <a:srgbClr val="6D6D6D"/>
              </a:solidFill>
              <a:latin typeface="Helvetica"/>
              <a:ea typeface="+mn-ea"/>
              <a:cs typeface="Helvetica"/>
            </a:endParaRPr>
          </a:p>
          <a:p>
            <a:pPr algn="l">
              <a:defRPr/>
            </a:pPr>
            <a:r>
              <a:rPr lang="en-US" dirty="0" smtClean="0">
                <a:solidFill>
                  <a:srgbClr val="6D6D6D"/>
                </a:solidFill>
                <a:latin typeface="Helvetica"/>
                <a:ea typeface="+mn-ea"/>
                <a:cs typeface="Helvetica"/>
              </a:rPr>
              <a:t>CSE 440</a:t>
            </a:r>
            <a:endParaRPr lang="en-US" dirty="0" smtClean="0">
              <a:solidFill>
                <a:srgbClr val="6D6D6D"/>
              </a:solidFill>
              <a:latin typeface="Helvetica"/>
              <a:ea typeface="+mn-ea"/>
              <a:cs typeface="Helvetica"/>
            </a:endParaRPr>
          </a:p>
        </p:txBody>
      </p:sp>
      <p:sp>
        <p:nvSpPr>
          <p:cNvPr id="8" name="Rectangle 2"/>
          <p:cNvSpPr txBox="1">
            <a:spLocks noChangeArrowheads="1"/>
          </p:cNvSpPr>
          <p:nvPr/>
        </p:nvSpPr>
        <p:spPr bwMode="auto">
          <a:xfrm>
            <a:off x="36069" y="0"/>
            <a:ext cx="8077200" cy="4091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700" b="0" i="0">
                <a:solidFill>
                  <a:srgbClr val="6D6D6D"/>
                </a:solidFill>
                <a:latin typeface="Helvetica Light"/>
                <a:ea typeface="ＭＳ Ｐゴシック" charset="0"/>
                <a:cs typeface="Helvetica Light"/>
              </a:defRPr>
            </a:lvl1pPr>
            <a:lvl2pPr algn="l" rtl="0" eaLnBrk="0" fontAlgn="base" hangingPunct="0">
              <a:spcBef>
                <a:spcPct val="0"/>
              </a:spcBef>
              <a:spcAft>
                <a:spcPct val="0"/>
              </a:spcAft>
              <a:defRPr sz="3700">
                <a:solidFill>
                  <a:srgbClr val="3E4E6C"/>
                </a:solidFill>
                <a:latin typeface="Arial Black" pitchFamily="34" charset="0"/>
                <a:ea typeface="ＭＳ Ｐゴシック" charset="0"/>
              </a:defRPr>
            </a:lvl2pPr>
            <a:lvl3pPr algn="l" rtl="0" eaLnBrk="0" fontAlgn="base" hangingPunct="0">
              <a:spcBef>
                <a:spcPct val="0"/>
              </a:spcBef>
              <a:spcAft>
                <a:spcPct val="0"/>
              </a:spcAft>
              <a:defRPr sz="3700">
                <a:solidFill>
                  <a:srgbClr val="3E4E6C"/>
                </a:solidFill>
                <a:latin typeface="Arial Black" pitchFamily="34" charset="0"/>
                <a:ea typeface="ＭＳ Ｐゴシック" charset="0"/>
              </a:defRPr>
            </a:lvl3pPr>
            <a:lvl4pPr algn="l" rtl="0" eaLnBrk="0" fontAlgn="base" hangingPunct="0">
              <a:spcBef>
                <a:spcPct val="0"/>
              </a:spcBef>
              <a:spcAft>
                <a:spcPct val="0"/>
              </a:spcAft>
              <a:defRPr sz="3700">
                <a:solidFill>
                  <a:srgbClr val="3E4E6C"/>
                </a:solidFill>
                <a:latin typeface="Arial Black" pitchFamily="34" charset="0"/>
                <a:ea typeface="ＭＳ Ｐゴシック" charset="0"/>
              </a:defRPr>
            </a:lvl4pPr>
            <a:lvl5pPr algn="l" rtl="0" eaLnBrk="0" fontAlgn="base" hangingPunct="0">
              <a:spcBef>
                <a:spcPct val="0"/>
              </a:spcBef>
              <a:spcAft>
                <a:spcPct val="0"/>
              </a:spcAft>
              <a:defRPr sz="3700">
                <a:solidFill>
                  <a:srgbClr val="3E4E6C"/>
                </a:solidFill>
                <a:latin typeface="Arial Black" pitchFamily="34" charset="0"/>
                <a:ea typeface="ＭＳ Ｐゴシック" charset="0"/>
              </a:defRPr>
            </a:lvl5pPr>
            <a:lvl6pPr marL="457200" algn="l" rtl="0" fontAlgn="base">
              <a:spcBef>
                <a:spcPct val="0"/>
              </a:spcBef>
              <a:spcAft>
                <a:spcPct val="0"/>
              </a:spcAft>
              <a:defRPr sz="3700">
                <a:solidFill>
                  <a:srgbClr val="3E4E6C"/>
                </a:solidFill>
                <a:latin typeface="Arial Black" pitchFamily="34" charset="0"/>
              </a:defRPr>
            </a:lvl6pPr>
            <a:lvl7pPr marL="914400" algn="l" rtl="0" fontAlgn="base">
              <a:spcBef>
                <a:spcPct val="0"/>
              </a:spcBef>
              <a:spcAft>
                <a:spcPct val="0"/>
              </a:spcAft>
              <a:defRPr sz="3700">
                <a:solidFill>
                  <a:srgbClr val="3E4E6C"/>
                </a:solidFill>
                <a:latin typeface="Arial Black" pitchFamily="34" charset="0"/>
              </a:defRPr>
            </a:lvl7pPr>
            <a:lvl8pPr marL="1371600" algn="l" rtl="0" fontAlgn="base">
              <a:spcBef>
                <a:spcPct val="0"/>
              </a:spcBef>
              <a:spcAft>
                <a:spcPct val="0"/>
              </a:spcAft>
              <a:defRPr sz="3700">
                <a:solidFill>
                  <a:srgbClr val="3E4E6C"/>
                </a:solidFill>
                <a:latin typeface="Arial Black" pitchFamily="34" charset="0"/>
              </a:defRPr>
            </a:lvl8pPr>
            <a:lvl9pPr marL="1828800" algn="l" rtl="0" fontAlgn="base">
              <a:spcBef>
                <a:spcPct val="0"/>
              </a:spcBef>
              <a:spcAft>
                <a:spcPct val="0"/>
              </a:spcAft>
              <a:defRPr sz="3700">
                <a:solidFill>
                  <a:srgbClr val="3E4E6C"/>
                </a:solidFill>
                <a:latin typeface="Arial Black" pitchFamily="34" charset="0"/>
              </a:defRPr>
            </a:lvl9pPr>
          </a:lstStyle>
          <a:p>
            <a:r>
              <a:rPr lang="en-US" sz="2000" dirty="0" smtClean="0"/>
              <a:t>USER INTERFACE DESIGN +</a:t>
            </a:r>
            <a:r>
              <a:rPr lang="en-US" sz="2000" baseline="0" dirty="0" smtClean="0"/>
              <a:t> PROTOTYPING + EVALUATION</a:t>
            </a:r>
            <a:endParaRPr lang="en-US" sz="2000" dirty="0"/>
          </a:p>
        </p:txBody>
      </p:sp>
      <p:sp>
        <p:nvSpPr>
          <p:cNvPr id="7" name="Text Box 3"/>
          <p:cNvSpPr txBox="1">
            <a:spLocks noChangeArrowheads="1"/>
          </p:cNvSpPr>
          <p:nvPr userDrawn="1"/>
        </p:nvSpPr>
        <p:spPr bwMode="auto">
          <a:xfrm>
            <a:off x="753997" y="5812685"/>
            <a:ext cx="64008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smtClean="0">
                <a:solidFill>
                  <a:srgbClr val="878787"/>
                </a:solidFill>
                <a:latin typeface="Helvetica"/>
                <a:cs typeface="Helvetica"/>
              </a:rPr>
              <a:t>February 19, 2013</a:t>
            </a:r>
            <a:endParaRPr lang="en-US" sz="2000" dirty="0" smtClean="0">
              <a:solidFill>
                <a:srgbClr val="878787"/>
              </a:solidFill>
              <a:latin typeface="Helvetica"/>
              <a:cs typeface="Helvetica"/>
            </a:endParaRPr>
          </a:p>
        </p:txBody>
      </p:sp>
    </p:spTree>
    <p:extLst>
      <p:ext uri="{BB962C8B-B14F-4D97-AF65-F5344CB8AC3E}">
        <p14:creationId xmlns:p14="http://schemas.microsoft.com/office/powerpoint/2010/main" val="2804547785"/>
      </p:ext>
    </p:extLst>
  </p:cSld>
  <p:clrMapOvr>
    <a:masterClrMapping/>
  </p:clrMapOvr>
  <p:transition>
    <p:dissolv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Jan. 14-18, 2013</a:t>
            </a: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HCI: User Interface Design, Prototyping, &amp; Evaluation</a:t>
            </a:r>
            <a:endParaRPr lang="en-US"/>
          </a:p>
        </p:txBody>
      </p:sp>
      <p:sp>
        <p:nvSpPr>
          <p:cNvPr id="7" name="Rectangle 7"/>
          <p:cNvSpPr>
            <a:spLocks noGrp="1" noChangeArrowheads="1"/>
          </p:cNvSpPr>
          <p:nvPr>
            <p:ph type="sldNum" sz="quarter" idx="12"/>
          </p:nvPr>
        </p:nvSpPr>
        <p:spPr>
          <a:ln/>
        </p:spPr>
        <p:txBody>
          <a:bodyPr/>
          <a:lstStyle>
            <a:lvl1pPr>
              <a:defRPr/>
            </a:lvl1pPr>
          </a:lstStyle>
          <a:p>
            <a:fld id="{CA78E939-40F4-1747-949A-C377BF02C000}" type="slidenum">
              <a:rPr lang="en-US" smtClean="0"/>
              <a:pPr/>
              <a:t>‹#›</a:t>
            </a:fld>
            <a:endParaRPr lang="en-US"/>
          </a:p>
        </p:txBody>
      </p:sp>
    </p:spTree>
    <p:extLst>
      <p:ext uri="{BB962C8B-B14F-4D97-AF65-F5344CB8AC3E}">
        <p14:creationId xmlns:p14="http://schemas.microsoft.com/office/powerpoint/2010/main" val="4175311174"/>
      </p:ext>
    </p:extLst>
  </p:cSld>
  <p:clrMapOvr>
    <a:masterClrMapping/>
  </p:clrMapOvr>
  <p:transition>
    <p:dissolv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Jan. 14-18, 2013</a:t>
            </a: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HCI: User Interface Design, Prototyping, &amp; Evaluation</a:t>
            </a:r>
            <a:endParaRPr lang="en-US"/>
          </a:p>
        </p:txBody>
      </p:sp>
      <p:sp>
        <p:nvSpPr>
          <p:cNvPr id="7" name="Rectangle 7"/>
          <p:cNvSpPr>
            <a:spLocks noGrp="1" noChangeArrowheads="1"/>
          </p:cNvSpPr>
          <p:nvPr>
            <p:ph type="sldNum" sz="quarter" idx="12"/>
          </p:nvPr>
        </p:nvSpPr>
        <p:spPr>
          <a:ln/>
        </p:spPr>
        <p:txBody>
          <a:bodyPr/>
          <a:lstStyle>
            <a:lvl1pPr>
              <a:defRPr/>
            </a:lvl1pPr>
          </a:lstStyle>
          <a:p>
            <a:fld id="{0DDD834E-717E-2741-AAC7-4C96DFF3C85E}" type="slidenum">
              <a:rPr lang="en-US" smtClean="0"/>
              <a:pPr/>
              <a:t>‹#›</a:t>
            </a:fld>
            <a:endParaRPr lang="en-US"/>
          </a:p>
        </p:txBody>
      </p:sp>
    </p:spTree>
    <p:extLst>
      <p:ext uri="{BB962C8B-B14F-4D97-AF65-F5344CB8AC3E}">
        <p14:creationId xmlns:p14="http://schemas.microsoft.com/office/powerpoint/2010/main" val="3471884542"/>
      </p:ext>
    </p:extLst>
  </p:cSld>
  <p:clrMapOvr>
    <a:masterClrMapping/>
  </p:clrMapOvr>
  <p:transition>
    <p:dissolv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Jan. 14-18, 2013</a:t>
            </a: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HCI: User Interface Design, Prototyping, &amp; Evaluation</a:t>
            </a:r>
            <a:endParaRPr lang="en-US"/>
          </a:p>
        </p:txBody>
      </p:sp>
      <p:sp>
        <p:nvSpPr>
          <p:cNvPr id="6" name="Rectangle 7"/>
          <p:cNvSpPr>
            <a:spLocks noGrp="1" noChangeArrowheads="1"/>
          </p:cNvSpPr>
          <p:nvPr>
            <p:ph type="sldNum" sz="quarter" idx="12"/>
          </p:nvPr>
        </p:nvSpPr>
        <p:spPr>
          <a:ln/>
        </p:spPr>
        <p:txBody>
          <a:bodyPr/>
          <a:lstStyle>
            <a:lvl1pPr>
              <a:defRPr/>
            </a:lvl1pPr>
          </a:lstStyle>
          <a:p>
            <a:fld id="{F9E06A6A-9033-DA4F-836C-4F29E138E0E0}" type="slidenum">
              <a:rPr lang="en-US" smtClean="0"/>
              <a:pPr/>
              <a:t>‹#›</a:t>
            </a:fld>
            <a:endParaRPr lang="en-US"/>
          </a:p>
        </p:txBody>
      </p:sp>
    </p:spTree>
    <p:extLst>
      <p:ext uri="{BB962C8B-B14F-4D97-AF65-F5344CB8AC3E}">
        <p14:creationId xmlns:p14="http://schemas.microsoft.com/office/powerpoint/2010/main" val="4205510334"/>
      </p:ext>
    </p:extLst>
  </p:cSld>
  <p:clrMapOvr>
    <a:masterClrMapping/>
  </p:clrMapOvr>
  <p:transition>
    <p:dissolv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8650" y="352425"/>
            <a:ext cx="2165350" cy="59721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9425" y="352425"/>
            <a:ext cx="6346825" cy="5972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Jan. 14-18, 2013</a:t>
            </a: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smtClean="0"/>
              <a:t>HCI: User Interface Design, Prototyping, &amp; Evaluation</a:t>
            </a:r>
            <a:endParaRPr lang="en-US"/>
          </a:p>
        </p:txBody>
      </p:sp>
      <p:sp>
        <p:nvSpPr>
          <p:cNvPr id="6" name="Rectangle 7"/>
          <p:cNvSpPr>
            <a:spLocks noGrp="1" noChangeArrowheads="1"/>
          </p:cNvSpPr>
          <p:nvPr>
            <p:ph type="sldNum" sz="quarter" idx="12"/>
          </p:nvPr>
        </p:nvSpPr>
        <p:spPr>
          <a:ln/>
        </p:spPr>
        <p:txBody>
          <a:bodyPr/>
          <a:lstStyle>
            <a:lvl1pPr>
              <a:defRPr/>
            </a:lvl1pPr>
          </a:lstStyle>
          <a:p>
            <a:fld id="{AF585851-8710-1B4E-BDC9-085E14296DE9}" type="slidenum">
              <a:rPr lang="en-US" smtClean="0"/>
              <a:pPr/>
              <a:t>‹#›</a:t>
            </a:fld>
            <a:endParaRPr lang="en-US"/>
          </a:p>
        </p:txBody>
      </p:sp>
    </p:spTree>
    <p:extLst>
      <p:ext uri="{BB962C8B-B14F-4D97-AF65-F5344CB8AC3E}">
        <p14:creationId xmlns:p14="http://schemas.microsoft.com/office/powerpoint/2010/main" val="2036667297"/>
      </p:ext>
    </p:extLst>
  </p:cSld>
  <p:clrMapOvr>
    <a:masterClrMapping/>
  </p:clrMapOvr>
  <p:transition>
    <p:dissolv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79425" y="352425"/>
            <a:ext cx="8664575" cy="11430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685800" y="1600200"/>
            <a:ext cx="3810000" cy="4724400"/>
          </a:xfrm>
        </p:spPr>
        <p:txBody>
          <a:bodyPr/>
          <a:lstStyle/>
          <a:p>
            <a:pPr lvl="0"/>
            <a:r>
              <a:rPr lang="en-US" noProof="0" smtClean="0"/>
              <a:t>Click icon to add chart</a:t>
            </a:r>
          </a:p>
        </p:txBody>
      </p:sp>
      <p:sp>
        <p:nvSpPr>
          <p:cNvPr id="4" name="Text Placeholder 3"/>
          <p:cNvSpPr>
            <a:spLocks noGrp="1"/>
          </p:cNvSpPr>
          <p:nvPr>
            <p:ph type="body" sz="half" idx="2"/>
          </p:nvPr>
        </p:nvSpPr>
        <p:spPr>
          <a:xfrm>
            <a:off x="4648200" y="16002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Jan. 14-18, 2013</a:t>
            </a: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HCI: User Interface Design, Prototyping, &amp; Evaluation</a:t>
            </a:r>
            <a:endParaRPr lang="en-US"/>
          </a:p>
        </p:txBody>
      </p:sp>
      <p:sp>
        <p:nvSpPr>
          <p:cNvPr id="7" name="Rectangle 7"/>
          <p:cNvSpPr>
            <a:spLocks noGrp="1" noChangeArrowheads="1"/>
          </p:cNvSpPr>
          <p:nvPr>
            <p:ph type="sldNum" sz="quarter" idx="12"/>
          </p:nvPr>
        </p:nvSpPr>
        <p:spPr>
          <a:ln/>
        </p:spPr>
        <p:txBody>
          <a:bodyPr/>
          <a:lstStyle>
            <a:lvl1pPr>
              <a:defRPr/>
            </a:lvl1pPr>
          </a:lstStyle>
          <a:p>
            <a:fld id="{84DC5ADB-D220-DB49-9EA5-1164799A89C1}" type="slidenum">
              <a:rPr lang="en-US" smtClean="0"/>
              <a:pPr/>
              <a:t>‹#›</a:t>
            </a:fld>
            <a:endParaRPr lang="en-US"/>
          </a:p>
        </p:txBody>
      </p:sp>
    </p:spTree>
    <p:extLst>
      <p:ext uri="{BB962C8B-B14F-4D97-AF65-F5344CB8AC3E}">
        <p14:creationId xmlns:p14="http://schemas.microsoft.com/office/powerpoint/2010/main" val="3850388676"/>
      </p:ext>
    </p:extLst>
  </p:cSld>
  <p:clrMapOvr>
    <a:masterClrMapping/>
  </p:clrMapOvr>
  <p:transition>
    <p:dissolv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79425" y="352425"/>
            <a:ext cx="866457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002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3810000" cy="4724400"/>
          </a:xfrm>
        </p:spPr>
        <p:txBody>
          <a:bodyPr/>
          <a:lstStyle/>
          <a:p>
            <a:pPr lvl="0"/>
            <a:r>
              <a:rPr lang="en-US" noProof="0" smtClean="0"/>
              <a:t>Click icon to add chart</a:t>
            </a:r>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Jan. 14-18, 2013</a:t>
            </a: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HCI: User Interface Design, Prototyping, &amp; Evaluation</a:t>
            </a:r>
            <a:endParaRPr lang="en-US"/>
          </a:p>
        </p:txBody>
      </p:sp>
      <p:sp>
        <p:nvSpPr>
          <p:cNvPr id="7" name="Rectangle 7"/>
          <p:cNvSpPr>
            <a:spLocks noGrp="1" noChangeArrowheads="1"/>
          </p:cNvSpPr>
          <p:nvPr>
            <p:ph type="sldNum" sz="quarter" idx="12"/>
          </p:nvPr>
        </p:nvSpPr>
        <p:spPr>
          <a:ln/>
        </p:spPr>
        <p:txBody>
          <a:bodyPr/>
          <a:lstStyle>
            <a:lvl1pPr>
              <a:defRPr/>
            </a:lvl1pPr>
          </a:lstStyle>
          <a:p>
            <a:fld id="{BA7C3ACB-A8C0-0143-84B9-3973830B5C1F}" type="slidenum">
              <a:rPr lang="en-US" smtClean="0"/>
              <a:pPr/>
              <a:t>‹#›</a:t>
            </a:fld>
            <a:endParaRPr lang="en-US"/>
          </a:p>
        </p:txBody>
      </p:sp>
      <p:sp>
        <p:nvSpPr>
          <p:cNvPr id="8" name="Rectangle 7"/>
          <p:cNvSpPr/>
          <p:nvPr userDrawn="1"/>
        </p:nvSpPr>
        <p:spPr bwMode="auto">
          <a:xfrm>
            <a:off x="0" y="6527200"/>
            <a:ext cx="9144000" cy="321919"/>
          </a:xfrm>
          <a:prstGeom prst="rect">
            <a:avLst/>
          </a:prstGeom>
          <a:gradFill flip="none" rotWithShape="1">
            <a:gsLst>
              <a:gs pos="100000">
                <a:srgbClr val="000000">
                  <a:alpha val="28000"/>
                </a:srgbClr>
              </a:gs>
              <a:gs pos="74000">
                <a:srgbClr val="000000">
                  <a:alpha val="0"/>
                </a:srgbClr>
              </a:gs>
            </a:gsLst>
            <a:lin ang="16200000" scaled="0"/>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039694534"/>
      </p:ext>
    </p:extLst>
  </p:cSld>
  <p:clrMapOvr>
    <a:masterClrMapping/>
  </p:clrMapOvr>
  <p:transition>
    <p:dissolv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9425" y="352425"/>
            <a:ext cx="866457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002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Jan. 14-18, 2013</a:t>
            </a: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HCI: User Interface Design, Prototyping, &amp; Evaluation</a:t>
            </a:r>
            <a:endParaRPr lang="en-US"/>
          </a:p>
        </p:txBody>
      </p:sp>
      <p:sp>
        <p:nvSpPr>
          <p:cNvPr id="7" name="Rectangle 7"/>
          <p:cNvSpPr>
            <a:spLocks noGrp="1" noChangeArrowheads="1"/>
          </p:cNvSpPr>
          <p:nvPr>
            <p:ph type="sldNum" sz="quarter" idx="12"/>
          </p:nvPr>
        </p:nvSpPr>
        <p:spPr>
          <a:ln/>
        </p:spPr>
        <p:txBody>
          <a:bodyPr/>
          <a:lstStyle>
            <a:lvl1pPr>
              <a:defRPr/>
            </a:lvl1pPr>
          </a:lstStyle>
          <a:p>
            <a:fld id="{FFAA6FA5-6E29-6149-868E-795AD69D7F8C}" type="slidenum">
              <a:rPr lang="en-US" smtClean="0"/>
              <a:pPr/>
              <a:t>‹#›</a:t>
            </a:fld>
            <a:endParaRPr lang="en-US"/>
          </a:p>
        </p:txBody>
      </p:sp>
    </p:spTree>
    <p:extLst>
      <p:ext uri="{BB962C8B-B14F-4D97-AF65-F5344CB8AC3E}">
        <p14:creationId xmlns:p14="http://schemas.microsoft.com/office/powerpoint/2010/main" val="2935183307"/>
      </p:ext>
    </p:extLst>
  </p:cSld>
  <p:clrMapOvr>
    <a:masterClrMapping/>
  </p:clrMapOvr>
  <p:transition>
    <p:dissolv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79425" y="352425"/>
            <a:ext cx="8664575"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38100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38600"/>
            <a:ext cx="38100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a:ln/>
        </p:spPr>
        <p:txBody>
          <a:bodyPr/>
          <a:lstStyle>
            <a:lvl1pPr>
              <a:defRPr/>
            </a:lvl1pPr>
          </a:lstStyle>
          <a:p>
            <a:pPr>
              <a:defRPr/>
            </a:pPr>
            <a:r>
              <a:rPr lang="en-US" smtClean="0"/>
              <a:t>Jan. 14-18, 2013</a:t>
            </a:r>
            <a:endParaRPr lang="en-US"/>
          </a:p>
        </p:txBody>
      </p:sp>
      <p:sp>
        <p:nvSpPr>
          <p:cNvPr id="7" name="Rectangle 6"/>
          <p:cNvSpPr>
            <a:spLocks noGrp="1" noChangeArrowheads="1"/>
          </p:cNvSpPr>
          <p:nvPr>
            <p:ph type="ftr" sz="quarter" idx="11"/>
          </p:nvPr>
        </p:nvSpPr>
        <p:spPr>
          <a:ln/>
        </p:spPr>
        <p:txBody>
          <a:bodyPr/>
          <a:lstStyle>
            <a:lvl1pPr>
              <a:defRPr/>
            </a:lvl1pPr>
          </a:lstStyle>
          <a:p>
            <a:pPr>
              <a:defRPr/>
            </a:pPr>
            <a:r>
              <a:rPr lang="en-US" smtClean="0"/>
              <a:t>HCI: User Interface Design, Prototyping, &amp; Evaluation</a:t>
            </a:r>
            <a:endParaRPr lang="en-US"/>
          </a:p>
        </p:txBody>
      </p:sp>
      <p:sp>
        <p:nvSpPr>
          <p:cNvPr id="8" name="Rectangle 7"/>
          <p:cNvSpPr>
            <a:spLocks noGrp="1" noChangeArrowheads="1"/>
          </p:cNvSpPr>
          <p:nvPr>
            <p:ph type="sldNum" sz="quarter" idx="12"/>
          </p:nvPr>
        </p:nvSpPr>
        <p:spPr>
          <a:ln/>
        </p:spPr>
        <p:txBody>
          <a:bodyPr/>
          <a:lstStyle>
            <a:lvl1pPr>
              <a:defRPr/>
            </a:lvl1pPr>
          </a:lstStyle>
          <a:p>
            <a:fld id="{FFAA6FA5-6E29-6149-868E-795AD69D7F8C}" type="slidenum">
              <a:rPr lang="en-US" smtClean="0"/>
              <a:pPr/>
              <a:t>‹#›</a:t>
            </a:fld>
            <a:endParaRPr lang="en-US"/>
          </a:p>
        </p:txBody>
      </p:sp>
    </p:spTree>
    <p:extLst>
      <p:ext uri="{BB962C8B-B14F-4D97-AF65-F5344CB8AC3E}">
        <p14:creationId xmlns:p14="http://schemas.microsoft.com/office/powerpoint/2010/main" val="412085757"/>
      </p:ext>
    </p:extLst>
  </p:cSld>
  <p:clrMapOvr>
    <a:masterClrMapping/>
  </p:clrMapOvr>
  <p:transition>
    <p:dissolv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79425" y="352425"/>
            <a:ext cx="8664575"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600200"/>
            <a:ext cx="38100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38100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038600"/>
            <a:ext cx="38100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038600"/>
            <a:ext cx="38100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r>
              <a:rPr lang="en-US" smtClean="0"/>
              <a:t>Jan. 14-18, 2013</a:t>
            </a:r>
            <a:endParaRPr lang="en-US"/>
          </a:p>
        </p:txBody>
      </p:sp>
      <p:sp>
        <p:nvSpPr>
          <p:cNvPr id="8" name="Rectangle 6"/>
          <p:cNvSpPr>
            <a:spLocks noGrp="1" noChangeArrowheads="1"/>
          </p:cNvSpPr>
          <p:nvPr>
            <p:ph type="ftr" sz="quarter" idx="11"/>
          </p:nvPr>
        </p:nvSpPr>
        <p:spPr>
          <a:ln/>
        </p:spPr>
        <p:txBody>
          <a:bodyPr/>
          <a:lstStyle>
            <a:lvl1pPr>
              <a:defRPr/>
            </a:lvl1pPr>
          </a:lstStyle>
          <a:p>
            <a:pPr>
              <a:defRPr/>
            </a:pPr>
            <a:r>
              <a:rPr lang="en-US" smtClean="0"/>
              <a:t>HCI: User Interface Design, Prototyping, &amp; Evaluation</a:t>
            </a:r>
            <a:endParaRPr lang="en-US"/>
          </a:p>
        </p:txBody>
      </p:sp>
      <p:sp>
        <p:nvSpPr>
          <p:cNvPr id="9" name="Rectangle 7"/>
          <p:cNvSpPr>
            <a:spLocks noGrp="1" noChangeArrowheads="1"/>
          </p:cNvSpPr>
          <p:nvPr>
            <p:ph type="sldNum" sz="quarter" idx="12"/>
          </p:nvPr>
        </p:nvSpPr>
        <p:spPr>
          <a:ln/>
        </p:spPr>
        <p:txBody>
          <a:bodyPr/>
          <a:lstStyle>
            <a:lvl1pPr>
              <a:defRPr/>
            </a:lvl1pPr>
          </a:lstStyle>
          <a:p>
            <a:fld id="{FFAA6FA5-6E29-6149-868E-795AD69D7F8C}" type="slidenum">
              <a:rPr lang="en-US" smtClean="0"/>
              <a:pPr/>
              <a:t>‹#›</a:t>
            </a:fld>
            <a:endParaRPr lang="en-US"/>
          </a:p>
        </p:txBody>
      </p:sp>
    </p:spTree>
    <p:extLst>
      <p:ext uri="{BB962C8B-B14F-4D97-AF65-F5344CB8AC3E}">
        <p14:creationId xmlns:p14="http://schemas.microsoft.com/office/powerpoint/2010/main" val="737063232"/>
      </p:ext>
    </p:extLst>
  </p:cSld>
  <p:clrMapOvr>
    <a:masterClrMapping/>
  </p:clrMapOvr>
  <p:transition>
    <p:dissolv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lgn="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r>
              <a:rPr lang="en-US" smtClean="0"/>
              <a:t>Jan. 14-18, 2013</a:t>
            </a:r>
            <a:endParaRPr lang="en-US"/>
          </a:p>
        </p:txBody>
      </p:sp>
      <p:sp>
        <p:nvSpPr>
          <p:cNvPr id="5" name="Footer Placeholder 4"/>
          <p:cNvSpPr>
            <a:spLocks noGrp="1"/>
          </p:cNvSpPr>
          <p:nvPr>
            <p:ph type="ftr" sz="quarter" idx="11"/>
          </p:nvPr>
        </p:nvSpPr>
        <p:spPr/>
        <p:txBody>
          <a:bodyPr/>
          <a:lstStyle/>
          <a:p>
            <a:pPr>
              <a:defRPr/>
            </a:pPr>
            <a:r>
              <a:rPr lang="en-US" smtClean="0"/>
              <a:t>HCI: User Interface Design, Prototyping, &amp; Evaluation</a:t>
            </a:r>
            <a:endParaRPr lang="en-US"/>
          </a:p>
        </p:txBody>
      </p:sp>
      <p:sp>
        <p:nvSpPr>
          <p:cNvPr id="6" name="Slide Number Placeholder 5"/>
          <p:cNvSpPr>
            <a:spLocks noGrp="1"/>
          </p:cNvSpPr>
          <p:nvPr>
            <p:ph type="sldNum" sz="quarter" idx="12"/>
          </p:nvPr>
        </p:nvSpPr>
        <p:spPr/>
        <p:txBody>
          <a:bodyPr/>
          <a:lstStyle/>
          <a:p>
            <a:fld id="{6C4F84B1-3F38-E843-B494-F12B29A0060D}" type="slidenum">
              <a:rPr lang="en-US" smtClean="0"/>
              <a:pPr/>
              <a:t>‹#›</a:t>
            </a:fld>
            <a:endParaRPr lang="en-US"/>
          </a:p>
        </p:txBody>
      </p:sp>
    </p:spTree>
    <p:extLst>
      <p:ext uri="{BB962C8B-B14F-4D97-AF65-F5344CB8AC3E}">
        <p14:creationId xmlns:p14="http://schemas.microsoft.com/office/powerpoint/2010/main" val="170659365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dt" sz="half" idx="10"/>
          </p:nvPr>
        </p:nvSpPr>
        <p:spPr>
          <a:ln>
            <a:noFill/>
          </a:ln>
        </p:spPr>
        <p:txBody>
          <a:bodyPr/>
          <a:lstStyle>
            <a:lvl1pPr>
              <a:defRPr/>
            </a:lvl1pPr>
          </a:lstStyle>
          <a:p>
            <a:pPr>
              <a:defRPr/>
            </a:pPr>
            <a:r>
              <a:rPr lang="en-US" smtClean="0"/>
              <a:t>Jan. 14-18, 2013</a:t>
            </a:r>
            <a:endParaRPr lang="en-US" dirty="0"/>
          </a:p>
        </p:txBody>
      </p:sp>
      <p:sp>
        <p:nvSpPr>
          <p:cNvPr id="5" name="Rectangle 6"/>
          <p:cNvSpPr>
            <a:spLocks noGrp="1" noChangeArrowheads="1"/>
          </p:cNvSpPr>
          <p:nvPr>
            <p:ph type="ftr" sz="quarter" idx="11"/>
          </p:nvPr>
        </p:nvSpPr>
        <p:spPr>
          <a:ln/>
        </p:spPr>
        <p:txBody>
          <a:bodyPr/>
          <a:lstStyle>
            <a:lvl1pPr>
              <a:defRPr/>
            </a:lvl1pPr>
          </a:lstStyle>
          <a:p>
            <a:r>
              <a:rPr lang="en-US" smtClean="0"/>
              <a:t>HCI: User Interface Design, Prototyping, &amp; Evaluation</a:t>
            </a:r>
            <a:endParaRPr lang="en-US" dirty="0"/>
          </a:p>
        </p:txBody>
      </p:sp>
      <p:sp>
        <p:nvSpPr>
          <p:cNvPr id="6" name="Rectangle 7"/>
          <p:cNvSpPr>
            <a:spLocks noGrp="1" noChangeArrowheads="1"/>
          </p:cNvSpPr>
          <p:nvPr>
            <p:ph type="sldNum" sz="quarter" idx="12"/>
          </p:nvPr>
        </p:nvSpPr>
        <p:spPr>
          <a:ln/>
        </p:spPr>
        <p:txBody>
          <a:bodyPr/>
          <a:lstStyle>
            <a:lvl1pPr>
              <a:defRPr/>
            </a:lvl1pPr>
          </a:lstStyle>
          <a:p>
            <a:fld id="{8ECE2160-65C3-AC45-A33C-E2F8319357D7}" type="slidenum">
              <a:rPr lang="en-US" smtClean="0"/>
              <a:pPr/>
              <a:t>‹#›</a:t>
            </a:fld>
            <a:endParaRPr lang="en-US"/>
          </a:p>
        </p:txBody>
      </p:sp>
      <p:sp>
        <p:nvSpPr>
          <p:cNvPr id="7" name="Rectangle 6"/>
          <p:cNvSpPr/>
          <p:nvPr userDrawn="1"/>
        </p:nvSpPr>
        <p:spPr bwMode="auto">
          <a:xfrm>
            <a:off x="0" y="6527200"/>
            <a:ext cx="9144000" cy="321919"/>
          </a:xfrm>
          <a:prstGeom prst="rect">
            <a:avLst/>
          </a:prstGeom>
          <a:gradFill flip="none" rotWithShape="1">
            <a:gsLst>
              <a:gs pos="100000">
                <a:srgbClr val="000000">
                  <a:alpha val="28000"/>
                </a:srgbClr>
              </a:gs>
              <a:gs pos="74000">
                <a:srgbClr val="000000">
                  <a:alpha val="0"/>
                </a:srgbClr>
              </a:gs>
            </a:gsLst>
            <a:lin ang="16200000" scaled="0"/>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609870162"/>
      </p:ext>
    </p:extLst>
  </p:cSld>
  <p:clrMapOvr>
    <a:masterClrMapping/>
  </p:clrMapOvr>
  <p:transition>
    <p:dissolv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Title and Tex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effectLst/>
              </a:defRPr>
            </a:lvl1pPr>
          </a:lstStyle>
          <a:p>
            <a:r>
              <a:rPr lang="en-US" smtClean="0"/>
              <a:t>Click to edit Master title style</a:t>
            </a:r>
            <a:endParaRPr lang="en-US" dirty="0"/>
          </a:p>
        </p:txBody>
      </p:sp>
      <p:sp>
        <p:nvSpPr>
          <p:cNvPr id="3" name="Text Placeholder 2"/>
          <p:cNvSpPr>
            <a:spLocks noGrp="1"/>
          </p:cNvSpPr>
          <p:nvPr>
            <p:ph type="body" idx="1"/>
          </p:nvPr>
        </p:nvSpPr>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364072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79425" y="352425"/>
            <a:ext cx="8664575"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600200"/>
            <a:ext cx="3810000" cy="4724400"/>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4648200" y="16002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Jan. 14-18, 2013</a:t>
            </a: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HCI: User Interface Design, Prototyping, &amp; Evaluation</a:t>
            </a:r>
            <a:endParaRPr lang="en-US"/>
          </a:p>
        </p:txBody>
      </p:sp>
      <p:sp>
        <p:nvSpPr>
          <p:cNvPr id="7" name="Rectangle 7"/>
          <p:cNvSpPr>
            <a:spLocks noGrp="1" noChangeArrowheads="1"/>
          </p:cNvSpPr>
          <p:nvPr>
            <p:ph type="sldNum" sz="quarter" idx="12"/>
          </p:nvPr>
        </p:nvSpPr>
        <p:spPr>
          <a:ln/>
        </p:spPr>
        <p:txBody>
          <a:bodyPr/>
          <a:lstStyle>
            <a:lvl1pPr>
              <a:defRPr/>
            </a:lvl1pPr>
          </a:lstStyle>
          <a:p>
            <a:fld id="{C94B187E-9E8F-C54D-9BB3-669240DB1462}" type="slidenum">
              <a:rPr lang="en-US" smtClean="0"/>
              <a:pPr/>
              <a:t>‹#›</a:t>
            </a:fld>
            <a:endParaRPr lang="en-US"/>
          </a:p>
        </p:txBody>
      </p:sp>
      <p:sp>
        <p:nvSpPr>
          <p:cNvPr id="8" name="Rectangle 7"/>
          <p:cNvSpPr/>
          <p:nvPr userDrawn="1"/>
        </p:nvSpPr>
        <p:spPr bwMode="auto">
          <a:xfrm>
            <a:off x="0" y="6527200"/>
            <a:ext cx="9144000" cy="321919"/>
          </a:xfrm>
          <a:prstGeom prst="rect">
            <a:avLst/>
          </a:prstGeom>
          <a:gradFill flip="none" rotWithShape="1">
            <a:gsLst>
              <a:gs pos="100000">
                <a:srgbClr val="000000">
                  <a:alpha val="28000"/>
                </a:srgbClr>
              </a:gs>
              <a:gs pos="74000">
                <a:srgbClr val="000000">
                  <a:alpha val="0"/>
                </a:srgbClr>
              </a:gs>
            </a:gsLst>
            <a:lin ang="16200000" scaled="0"/>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161133483"/>
      </p:ext>
    </p:extLst>
  </p:cSld>
  <p:clrMapOvr>
    <a:masterClrMapping/>
  </p:clrMapOvr>
  <p:transition>
    <p:dissolv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79425" y="352425"/>
            <a:ext cx="866457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002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3810000" cy="4724400"/>
          </a:xfrm>
        </p:spPr>
        <p:txBody>
          <a:bodyPr/>
          <a:lstStyle/>
          <a:p>
            <a:pPr lvl="0"/>
            <a:r>
              <a:rPr lang="en-US" noProof="0" smtClean="0"/>
              <a:t>Click icon to add clip art</a:t>
            </a:r>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Jan. 14-18, 2013</a:t>
            </a: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HCI: User Interface Design, Prototyping, &amp; Evaluation</a:t>
            </a:r>
            <a:endParaRPr lang="en-US"/>
          </a:p>
        </p:txBody>
      </p:sp>
      <p:sp>
        <p:nvSpPr>
          <p:cNvPr id="7" name="Rectangle 7"/>
          <p:cNvSpPr>
            <a:spLocks noGrp="1" noChangeArrowheads="1"/>
          </p:cNvSpPr>
          <p:nvPr>
            <p:ph type="sldNum" sz="quarter" idx="12"/>
          </p:nvPr>
        </p:nvSpPr>
        <p:spPr>
          <a:ln/>
        </p:spPr>
        <p:txBody>
          <a:bodyPr/>
          <a:lstStyle>
            <a:lvl1pPr>
              <a:defRPr/>
            </a:lvl1pPr>
          </a:lstStyle>
          <a:p>
            <a:fld id="{FFAA6FA5-6E29-6149-868E-795AD69D7F8C}" type="slidenum">
              <a:rPr lang="en-US" smtClean="0"/>
              <a:pPr/>
              <a:t>‹#›</a:t>
            </a:fld>
            <a:endParaRPr lang="en-US"/>
          </a:p>
        </p:txBody>
      </p:sp>
    </p:spTree>
    <p:extLst>
      <p:ext uri="{BB962C8B-B14F-4D97-AF65-F5344CB8AC3E}">
        <p14:creationId xmlns:p14="http://schemas.microsoft.com/office/powerpoint/2010/main" val="4167935940"/>
      </p:ext>
    </p:extLst>
  </p:cSld>
  <p:clrMapOvr>
    <a:masterClrMapping/>
  </p:clrMapOvr>
  <p:transition>
    <p:dissolv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79425" y="352425"/>
            <a:ext cx="8664575"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77724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038600"/>
            <a:ext cx="77724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Jan. 14-18, 2013</a:t>
            </a: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smtClean="0"/>
              <a:t>HCI: User Interface Design, Prototyping, &amp; Evaluation</a:t>
            </a:r>
            <a:endParaRPr lang="en-US"/>
          </a:p>
        </p:txBody>
      </p:sp>
      <p:sp>
        <p:nvSpPr>
          <p:cNvPr id="7" name="Rectangle 6"/>
          <p:cNvSpPr/>
          <p:nvPr userDrawn="1"/>
        </p:nvSpPr>
        <p:spPr bwMode="auto">
          <a:xfrm>
            <a:off x="0" y="6527200"/>
            <a:ext cx="9144000" cy="321919"/>
          </a:xfrm>
          <a:prstGeom prst="rect">
            <a:avLst/>
          </a:prstGeom>
          <a:gradFill flip="none" rotWithShape="1">
            <a:gsLst>
              <a:gs pos="100000">
                <a:srgbClr val="000000">
                  <a:alpha val="28000"/>
                </a:srgbClr>
              </a:gs>
              <a:gs pos="74000">
                <a:srgbClr val="000000">
                  <a:alpha val="0"/>
                </a:srgbClr>
              </a:gs>
            </a:gsLst>
            <a:lin ang="16200000" scaled="0"/>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01914148"/>
      </p:ext>
    </p:extLst>
  </p:cSld>
  <p:clrMapOvr>
    <a:masterClrMapping/>
  </p:clrMapOvr>
  <p:transition>
    <p:dissolv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5"/>
          <p:cNvSpPr>
            <a:spLocks noGrp="1" noChangeArrowheads="1"/>
          </p:cNvSpPr>
          <p:nvPr>
            <p:ph type="dt" sz="half" idx="2"/>
          </p:nvPr>
        </p:nvSpPr>
        <p:spPr bwMode="auto">
          <a:xfrm>
            <a:off x="0" y="6553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i="0" smtClean="0">
                <a:solidFill>
                  <a:srgbClr val="6D6D6D"/>
                </a:solidFill>
                <a:latin typeface="Helvetica Light"/>
                <a:ea typeface="+mn-ea"/>
                <a:cs typeface="Helvetica Light"/>
              </a:defRPr>
            </a:lvl1pPr>
          </a:lstStyle>
          <a:p>
            <a:pPr>
              <a:defRPr/>
            </a:pPr>
            <a:r>
              <a:rPr lang="en-US" smtClean="0"/>
              <a:t>Jan. 14-18, 2013</a:t>
            </a:r>
            <a:endParaRPr lang="en-US" dirty="0"/>
          </a:p>
        </p:txBody>
      </p:sp>
      <p:sp>
        <p:nvSpPr>
          <p:cNvPr id="5" name="Rectangle 6"/>
          <p:cNvSpPr>
            <a:spLocks noGrp="1" noChangeArrowheads="1"/>
          </p:cNvSpPr>
          <p:nvPr>
            <p:ph type="ftr" sz="quarter" idx="3"/>
          </p:nvPr>
        </p:nvSpPr>
        <p:spPr bwMode="auto">
          <a:xfrm>
            <a:off x="1909394" y="6553200"/>
            <a:ext cx="6239612"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i="0" smtClean="0">
                <a:solidFill>
                  <a:srgbClr val="6D6D6D"/>
                </a:solidFill>
                <a:latin typeface="Helvetica Light"/>
                <a:ea typeface="+mn-ea"/>
                <a:cs typeface="Helvetica Light"/>
              </a:defRPr>
            </a:lvl1pPr>
          </a:lstStyle>
          <a:p>
            <a:r>
              <a:rPr lang="en-US" smtClean="0"/>
              <a:t>HCI: User Interface Design, Prototyping, &amp; Evaluation</a:t>
            </a:r>
            <a:endParaRPr lang="en-US" dirty="0"/>
          </a:p>
        </p:txBody>
      </p:sp>
      <p:sp>
        <p:nvSpPr>
          <p:cNvPr id="6" name="Rectangle 7"/>
          <p:cNvSpPr>
            <a:spLocks noGrp="1" noChangeArrowheads="1"/>
          </p:cNvSpPr>
          <p:nvPr>
            <p:ph type="sldNum" sz="quarter" idx="4"/>
          </p:nvPr>
        </p:nvSpPr>
        <p:spPr bwMode="auto">
          <a:xfrm>
            <a:off x="8153400" y="6553201"/>
            <a:ext cx="990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i="0">
                <a:solidFill>
                  <a:srgbClr val="6D6D6D"/>
                </a:solidFill>
                <a:latin typeface="Helvetica Light"/>
                <a:cs typeface="Helvetica Light"/>
              </a:defRPr>
            </a:lvl1pPr>
          </a:lstStyle>
          <a:p>
            <a:fld id="{6C4F84B1-3F38-E843-B494-F12B29A0060D}" type="slidenum">
              <a:rPr lang="en-US" smtClean="0"/>
              <a:pPr/>
              <a:t>‹#›</a:t>
            </a:fld>
            <a:endParaRPr lang="en-US"/>
          </a:p>
        </p:txBody>
      </p:sp>
    </p:spTree>
    <p:extLst>
      <p:ext uri="{BB962C8B-B14F-4D97-AF65-F5344CB8AC3E}">
        <p14:creationId xmlns:p14="http://schemas.microsoft.com/office/powerpoint/2010/main" val="1553132390"/>
      </p:ext>
    </p:extLst>
  </p:cSld>
  <p:clrMapOvr>
    <a:masterClrMapping/>
  </p:clrMapOvr>
  <p:transition>
    <p:dissolv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2430" y="0"/>
            <a:ext cx="8664575"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r>
              <a:rPr lang="en-US" smtClean="0"/>
              <a:t>Jan. 14-18, 2013</a:t>
            </a:r>
            <a:endParaRPr lang="en-US" dirty="0"/>
          </a:p>
        </p:txBody>
      </p:sp>
      <p:sp>
        <p:nvSpPr>
          <p:cNvPr id="6" name="Rectangle 6"/>
          <p:cNvSpPr>
            <a:spLocks noGrp="1" noChangeArrowheads="1"/>
          </p:cNvSpPr>
          <p:nvPr>
            <p:ph type="ftr" sz="quarter" idx="11"/>
          </p:nvPr>
        </p:nvSpPr>
        <p:spPr>
          <a:ln/>
        </p:spPr>
        <p:txBody>
          <a:bodyPr/>
          <a:lstStyle>
            <a:lvl1pPr>
              <a:defRPr/>
            </a:lvl1pPr>
          </a:lstStyle>
          <a:p>
            <a:r>
              <a:rPr lang="en-US" smtClean="0"/>
              <a:t>HCI: User Interface Design, Prototyping, &amp; Evaluation</a:t>
            </a:r>
            <a:endParaRPr lang="en-US" dirty="0"/>
          </a:p>
        </p:txBody>
      </p:sp>
      <p:sp>
        <p:nvSpPr>
          <p:cNvPr id="7" name="Rectangle 7"/>
          <p:cNvSpPr>
            <a:spLocks noGrp="1" noChangeArrowheads="1"/>
          </p:cNvSpPr>
          <p:nvPr>
            <p:ph type="sldNum" sz="quarter" idx="12"/>
          </p:nvPr>
        </p:nvSpPr>
        <p:spPr>
          <a:ln/>
        </p:spPr>
        <p:txBody>
          <a:bodyPr/>
          <a:lstStyle>
            <a:lvl1pPr>
              <a:defRPr/>
            </a:lvl1pPr>
          </a:lstStyle>
          <a:p>
            <a:fld id="{E8DA58C4-73F7-344C-ACB1-7333597CF31B}" type="slidenum">
              <a:rPr lang="en-US" smtClean="0"/>
              <a:pPr/>
              <a:t>‹#›</a:t>
            </a:fld>
            <a:endParaRPr lang="en-US"/>
          </a:p>
        </p:txBody>
      </p:sp>
      <p:sp>
        <p:nvSpPr>
          <p:cNvPr id="8" name="Rectangle 7"/>
          <p:cNvSpPr/>
          <p:nvPr userDrawn="1"/>
        </p:nvSpPr>
        <p:spPr bwMode="auto">
          <a:xfrm>
            <a:off x="0" y="6527200"/>
            <a:ext cx="9144000" cy="321919"/>
          </a:xfrm>
          <a:prstGeom prst="rect">
            <a:avLst/>
          </a:prstGeom>
          <a:gradFill flip="none" rotWithShape="1">
            <a:gsLst>
              <a:gs pos="100000">
                <a:srgbClr val="000000">
                  <a:alpha val="28000"/>
                </a:srgbClr>
              </a:gs>
              <a:gs pos="74000">
                <a:srgbClr val="000000">
                  <a:alpha val="0"/>
                </a:srgbClr>
              </a:gs>
            </a:gsLst>
            <a:lin ang="16200000" scaled="0"/>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371879256"/>
      </p:ext>
    </p:extLst>
  </p:cSld>
  <p:clrMapOvr>
    <a:masterClrMapping/>
  </p:clrMapOvr>
  <p:transition>
    <p:dissolv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r>
              <a:rPr lang="en-US" smtClean="0"/>
              <a:t>Jan. 14-18, 2013</a:t>
            </a:r>
            <a:endParaRPr lang="en-US" dirty="0"/>
          </a:p>
        </p:txBody>
      </p:sp>
      <p:sp>
        <p:nvSpPr>
          <p:cNvPr id="8" name="Rectangle 6"/>
          <p:cNvSpPr>
            <a:spLocks noGrp="1" noChangeArrowheads="1"/>
          </p:cNvSpPr>
          <p:nvPr>
            <p:ph type="ftr" sz="quarter" idx="11"/>
          </p:nvPr>
        </p:nvSpPr>
        <p:spPr>
          <a:ln/>
        </p:spPr>
        <p:txBody>
          <a:bodyPr/>
          <a:lstStyle>
            <a:lvl1pPr>
              <a:defRPr/>
            </a:lvl1pPr>
          </a:lstStyle>
          <a:p>
            <a:pPr>
              <a:defRPr/>
            </a:pPr>
            <a:r>
              <a:rPr lang="en-US" smtClean="0"/>
              <a:t>HCI: User Interface Design, Prototyping, &amp; Evaluation</a:t>
            </a:r>
            <a:endParaRPr lang="en-US" dirty="0"/>
          </a:p>
        </p:txBody>
      </p:sp>
      <p:sp>
        <p:nvSpPr>
          <p:cNvPr id="9" name="Rectangle 7"/>
          <p:cNvSpPr>
            <a:spLocks noGrp="1" noChangeArrowheads="1"/>
          </p:cNvSpPr>
          <p:nvPr>
            <p:ph type="sldNum" sz="quarter" idx="12"/>
          </p:nvPr>
        </p:nvSpPr>
        <p:spPr>
          <a:ln/>
        </p:spPr>
        <p:txBody>
          <a:bodyPr/>
          <a:lstStyle>
            <a:lvl1pPr>
              <a:defRPr/>
            </a:lvl1pPr>
          </a:lstStyle>
          <a:p>
            <a:fld id="{34F111E0-C51F-A94F-B2B8-9914A9AC5DCF}" type="slidenum">
              <a:rPr lang="en-US" smtClean="0"/>
              <a:pPr/>
              <a:t>‹#›</a:t>
            </a:fld>
            <a:endParaRPr lang="en-US"/>
          </a:p>
        </p:txBody>
      </p:sp>
      <p:sp>
        <p:nvSpPr>
          <p:cNvPr id="10" name="Title 1"/>
          <p:cNvSpPr>
            <a:spLocks noGrp="1"/>
          </p:cNvSpPr>
          <p:nvPr>
            <p:ph type="title"/>
          </p:nvPr>
        </p:nvSpPr>
        <p:spPr>
          <a:xfrm>
            <a:off x="352430" y="0"/>
            <a:ext cx="8664575" cy="1143000"/>
          </a:xfrm>
        </p:spPr>
        <p:txBody>
          <a:bodyPr/>
          <a:lstStyle/>
          <a:p>
            <a:r>
              <a:rPr lang="en-US" smtClean="0"/>
              <a:t>Click to edit Master title style</a:t>
            </a:r>
            <a:endParaRPr lang="en-US"/>
          </a:p>
        </p:txBody>
      </p:sp>
    </p:spTree>
    <p:extLst>
      <p:ext uri="{BB962C8B-B14F-4D97-AF65-F5344CB8AC3E}">
        <p14:creationId xmlns:p14="http://schemas.microsoft.com/office/powerpoint/2010/main" val="1810299624"/>
      </p:ext>
    </p:extLst>
  </p:cSld>
  <p:clrMapOvr>
    <a:masterClrMapping/>
  </p:clrMapOvr>
  <p:transition>
    <p:dissolv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Rectangle 5"/>
          <p:cNvSpPr>
            <a:spLocks noGrp="1" noChangeArrowheads="1"/>
          </p:cNvSpPr>
          <p:nvPr>
            <p:ph type="dt" sz="half" idx="10"/>
          </p:nvPr>
        </p:nvSpPr>
        <p:spPr>
          <a:ln/>
        </p:spPr>
        <p:txBody>
          <a:bodyPr/>
          <a:lstStyle>
            <a:lvl1pPr>
              <a:defRPr/>
            </a:lvl1pPr>
          </a:lstStyle>
          <a:p>
            <a:pPr>
              <a:defRPr/>
            </a:pPr>
            <a:r>
              <a:rPr lang="en-US" smtClean="0"/>
              <a:t>Jan. 14-18, 2013</a:t>
            </a:r>
            <a:endParaRPr lang="en-US"/>
          </a:p>
        </p:txBody>
      </p:sp>
      <p:sp>
        <p:nvSpPr>
          <p:cNvPr id="4" name="Rectangle 6"/>
          <p:cNvSpPr>
            <a:spLocks noGrp="1" noChangeArrowheads="1"/>
          </p:cNvSpPr>
          <p:nvPr>
            <p:ph type="ftr" sz="quarter" idx="11"/>
          </p:nvPr>
        </p:nvSpPr>
        <p:spPr>
          <a:ln/>
        </p:spPr>
        <p:txBody>
          <a:bodyPr/>
          <a:lstStyle>
            <a:lvl1pPr>
              <a:defRPr/>
            </a:lvl1pPr>
          </a:lstStyle>
          <a:p>
            <a:pPr>
              <a:defRPr/>
            </a:pPr>
            <a:r>
              <a:rPr lang="en-US" smtClean="0"/>
              <a:t>HCI: User Interface Design, Prototyping, &amp; Evaluation</a:t>
            </a:r>
            <a:endParaRPr lang="en-US"/>
          </a:p>
        </p:txBody>
      </p:sp>
      <p:sp>
        <p:nvSpPr>
          <p:cNvPr id="5" name="Rectangle 7"/>
          <p:cNvSpPr>
            <a:spLocks noGrp="1" noChangeArrowheads="1"/>
          </p:cNvSpPr>
          <p:nvPr>
            <p:ph type="sldNum" sz="quarter" idx="12"/>
          </p:nvPr>
        </p:nvSpPr>
        <p:spPr>
          <a:ln/>
        </p:spPr>
        <p:txBody>
          <a:bodyPr/>
          <a:lstStyle>
            <a:lvl1pPr>
              <a:defRPr/>
            </a:lvl1pPr>
          </a:lstStyle>
          <a:p>
            <a:fld id="{86FD82AD-9230-1F44-BEBB-D7C2D125D6A0}" type="slidenum">
              <a:rPr lang="en-US" smtClean="0"/>
              <a:pPr/>
              <a:t>‹#›</a:t>
            </a:fld>
            <a:endParaRPr lang="en-US"/>
          </a:p>
        </p:txBody>
      </p:sp>
      <p:sp>
        <p:nvSpPr>
          <p:cNvPr id="6" name="Title 1"/>
          <p:cNvSpPr>
            <a:spLocks noGrp="1"/>
          </p:cNvSpPr>
          <p:nvPr>
            <p:ph type="title"/>
          </p:nvPr>
        </p:nvSpPr>
        <p:spPr>
          <a:xfrm>
            <a:off x="352430" y="0"/>
            <a:ext cx="8664575" cy="1143000"/>
          </a:xfrm>
        </p:spPr>
        <p:txBody>
          <a:bodyPr/>
          <a:lstStyle/>
          <a:p>
            <a:r>
              <a:rPr lang="en-US" smtClean="0"/>
              <a:t>Click to edit Master title style</a:t>
            </a:r>
            <a:endParaRPr lang="en-US"/>
          </a:p>
        </p:txBody>
      </p:sp>
      <p:sp>
        <p:nvSpPr>
          <p:cNvPr id="7" name="Rectangle 6"/>
          <p:cNvSpPr/>
          <p:nvPr userDrawn="1"/>
        </p:nvSpPr>
        <p:spPr bwMode="auto">
          <a:xfrm>
            <a:off x="0" y="6527200"/>
            <a:ext cx="9144000" cy="321919"/>
          </a:xfrm>
          <a:prstGeom prst="rect">
            <a:avLst/>
          </a:prstGeom>
          <a:gradFill flip="none" rotWithShape="1">
            <a:gsLst>
              <a:gs pos="100000">
                <a:srgbClr val="000000">
                  <a:alpha val="28000"/>
                </a:srgbClr>
              </a:gs>
              <a:gs pos="74000">
                <a:srgbClr val="000000">
                  <a:alpha val="0"/>
                </a:srgbClr>
              </a:gs>
            </a:gsLst>
            <a:lin ang="16200000" scaled="0"/>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052561377"/>
      </p:ext>
    </p:extLst>
  </p:cSld>
  <p:clrMapOvr>
    <a:masterClrMapping/>
  </p:clrMapOvr>
  <p:transition>
    <p:dissolv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itle Only - no footer">
    <p:spTree>
      <p:nvGrpSpPr>
        <p:cNvPr id="1" name=""/>
        <p:cNvGrpSpPr/>
        <p:nvPr/>
      </p:nvGrpSpPr>
      <p:grpSpPr>
        <a:xfrm>
          <a:off x="0" y="0"/>
          <a:ext cx="0" cy="0"/>
          <a:chOff x="0" y="0"/>
          <a:chExt cx="0" cy="0"/>
        </a:xfrm>
      </p:grpSpPr>
      <p:sp>
        <p:nvSpPr>
          <p:cNvPr id="6" name="Title 1"/>
          <p:cNvSpPr>
            <a:spLocks noGrp="1"/>
          </p:cNvSpPr>
          <p:nvPr>
            <p:ph type="title"/>
          </p:nvPr>
        </p:nvSpPr>
        <p:spPr>
          <a:xfrm>
            <a:off x="352430" y="0"/>
            <a:ext cx="8664575" cy="1143000"/>
          </a:xfrm>
        </p:spPr>
        <p:txBody>
          <a:bodyPr/>
          <a:lstStyle/>
          <a:p>
            <a:r>
              <a:rPr lang="en-US" smtClean="0"/>
              <a:t>Click to edit Master title style</a:t>
            </a:r>
            <a:endParaRPr lang="en-US"/>
          </a:p>
        </p:txBody>
      </p:sp>
    </p:spTree>
    <p:extLst>
      <p:ext uri="{BB962C8B-B14F-4D97-AF65-F5344CB8AC3E}">
        <p14:creationId xmlns:p14="http://schemas.microsoft.com/office/powerpoint/2010/main" val="2974377991"/>
      </p:ext>
    </p:extLst>
  </p:cSld>
  <p:clrMapOvr>
    <a:masterClrMapping/>
  </p:clrMapOvr>
  <p:transition>
    <p:dissolv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5386335"/>
      </p:ext>
    </p:extLst>
  </p:cSld>
  <p:clrMapOvr>
    <a:masterClrMapping/>
  </p:clrMapOvr>
  <p:transition>
    <p:dissolv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r>
              <a:rPr lang="en-US" smtClean="0"/>
              <a:t>Jan. 14-18, 2013</a:t>
            </a:r>
            <a:endParaRPr lang="en-US"/>
          </a:p>
        </p:txBody>
      </p:sp>
      <p:sp>
        <p:nvSpPr>
          <p:cNvPr id="3" name="Rectangle 6"/>
          <p:cNvSpPr>
            <a:spLocks noGrp="1" noChangeArrowheads="1"/>
          </p:cNvSpPr>
          <p:nvPr>
            <p:ph type="ftr" sz="quarter" idx="11"/>
          </p:nvPr>
        </p:nvSpPr>
        <p:spPr>
          <a:ln/>
        </p:spPr>
        <p:txBody>
          <a:bodyPr/>
          <a:lstStyle>
            <a:lvl1pPr>
              <a:defRPr/>
            </a:lvl1pPr>
          </a:lstStyle>
          <a:p>
            <a:pPr>
              <a:defRPr/>
            </a:pPr>
            <a:r>
              <a:rPr lang="en-US" smtClean="0"/>
              <a:t>HCI: User Interface Design, Prototyping, &amp; Evaluation</a:t>
            </a:r>
            <a:endParaRPr lang="en-US"/>
          </a:p>
        </p:txBody>
      </p:sp>
      <p:sp>
        <p:nvSpPr>
          <p:cNvPr id="4" name="Rectangle 7"/>
          <p:cNvSpPr>
            <a:spLocks noGrp="1" noChangeArrowheads="1"/>
          </p:cNvSpPr>
          <p:nvPr>
            <p:ph type="sldNum" sz="quarter" idx="12"/>
          </p:nvPr>
        </p:nvSpPr>
        <p:spPr>
          <a:ln/>
        </p:spPr>
        <p:txBody>
          <a:bodyPr/>
          <a:lstStyle>
            <a:lvl1pPr>
              <a:defRPr/>
            </a:lvl1pPr>
          </a:lstStyle>
          <a:p>
            <a:fld id="{6C4F84B1-3F38-E843-B494-F12B29A0060D}" type="slidenum">
              <a:rPr lang="en-US" smtClean="0"/>
              <a:pPr/>
              <a:t>‹#›</a:t>
            </a:fld>
            <a:endParaRPr lang="en-US"/>
          </a:p>
        </p:txBody>
      </p:sp>
    </p:spTree>
    <p:extLst>
      <p:ext uri="{BB962C8B-B14F-4D97-AF65-F5344CB8AC3E}">
        <p14:creationId xmlns:p14="http://schemas.microsoft.com/office/powerpoint/2010/main" val="192089334"/>
      </p:ext>
    </p:extLst>
  </p:cSld>
  <p:clrMapOvr>
    <a:masterClrMapping/>
  </p:clrMapOvr>
  <p:transition>
    <p:dissolv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25"/>
          <a:stretch>
            <a:fillRect/>
          </a:stretch>
        </a:blip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title"/>
          </p:nvPr>
        </p:nvSpPr>
        <p:spPr bwMode="auto">
          <a:xfrm>
            <a:off x="340885" y="0"/>
            <a:ext cx="866457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US" dirty="0"/>
          </a:p>
        </p:txBody>
      </p:sp>
      <p:sp>
        <p:nvSpPr>
          <p:cNvPr id="7172" name="Rectangle 4"/>
          <p:cNvSpPr>
            <a:spLocks noGrp="1" noChangeArrowheads="1"/>
          </p:cNvSpPr>
          <p:nvPr>
            <p:ph type="body" idx="1"/>
          </p:nvPr>
        </p:nvSpPr>
        <p:spPr bwMode="auto">
          <a:xfrm>
            <a:off x="685800" y="1600200"/>
            <a:ext cx="7772400" cy="472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96965" name="Rectangle 5"/>
          <p:cNvSpPr>
            <a:spLocks noGrp="1" noChangeArrowheads="1"/>
          </p:cNvSpPr>
          <p:nvPr>
            <p:ph type="dt" sz="half" idx="2"/>
          </p:nvPr>
        </p:nvSpPr>
        <p:spPr bwMode="auto">
          <a:xfrm>
            <a:off x="0" y="6553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i="0" smtClean="0">
                <a:solidFill>
                  <a:srgbClr val="6D6D6D"/>
                </a:solidFill>
                <a:latin typeface="Helvetica Light"/>
                <a:ea typeface="+mn-ea"/>
                <a:cs typeface="Helvetica Light"/>
              </a:defRPr>
            </a:lvl1pPr>
          </a:lstStyle>
          <a:p>
            <a:pPr>
              <a:defRPr/>
            </a:pPr>
            <a:r>
              <a:rPr lang="en-US" smtClean="0"/>
              <a:t>Jan. 14-18, 2013</a:t>
            </a:r>
            <a:endParaRPr lang="en-US" dirty="0"/>
          </a:p>
        </p:txBody>
      </p:sp>
      <p:sp>
        <p:nvSpPr>
          <p:cNvPr id="296966" name="Rectangle 6"/>
          <p:cNvSpPr>
            <a:spLocks noGrp="1" noChangeArrowheads="1"/>
          </p:cNvSpPr>
          <p:nvPr>
            <p:ph type="ftr" sz="quarter" idx="3"/>
          </p:nvPr>
        </p:nvSpPr>
        <p:spPr bwMode="auto">
          <a:xfrm>
            <a:off x="1909394" y="6553200"/>
            <a:ext cx="6239612"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i="0" smtClean="0">
                <a:solidFill>
                  <a:srgbClr val="6D6D6D"/>
                </a:solidFill>
                <a:latin typeface="Helvetica Light"/>
                <a:ea typeface="+mn-ea"/>
                <a:cs typeface="Helvetica Light"/>
              </a:defRPr>
            </a:lvl1pPr>
          </a:lstStyle>
          <a:p>
            <a:r>
              <a:rPr lang="en-US" smtClean="0"/>
              <a:t>HCI: User Interface Design, Prototyping, &amp; Evaluation</a:t>
            </a:r>
            <a:endParaRPr lang="en-US" dirty="0"/>
          </a:p>
        </p:txBody>
      </p:sp>
      <p:sp>
        <p:nvSpPr>
          <p:cNvPr id="296967" name="Rectangle 7"/>
          <p:cNvSpPr>
            <a:spLocks noGrp="1" noChangeArrowheads="1"/>
          </p:cNvSpPr>
          <p:nvPr>
            <p:ph type="sldNum" sz="quarter" idx="4"/>
          </p:nvPr>
        </p:nvSpPr>
        <p:spPr bwMode="auto">
          <a:xfrm>
            <a:off x="8153400" y="6553201"/>
            <a:ext cx="990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i="0">
                <a:solidFill>
                  <a:srgbClr val="6D6D6D"/>
                </a:solidFill>
                <a:latin typeface="Helvetica Light"/>
                <a:cs typeface="Helvetica Light"/>
              </a:defRPr>
            </a:lvl1pPr>
          </a:lstStyle>
          <a:p>
            <a:fld id="{6C4F84B1-3F38-E843-B494-F12B29A0060D}" type="slidenum">
              <a:rPr lang="en-US" smtClean="0"/>
              <a:pPr/>
              <a:t>‹#›</a:t>
            </a:fld>
            <a:endParaRPr lang="en-US" dirty="0"/>
          </a:p>
        </p:txBody>
      </p:sp>
    </p:spTree>
  </p:cSld>
  <p:clrMap bg1="dk2" tx1="lt1" bg2="dk1" tx2="lt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63" r:id="rId7"/>
    <p:sldLayoutId id="2147483946" r:id="rId8"/>
    <p:sldLayoutId id="2147483947" r:id="rId9"/>
    <p:sldLayoutId id="2147483948" r:id="rId10"/>
    <p:sldLayoutId id="2147483949" r:id="rId11"/>
    <p:sldLayoutId id="2147483950" r:id="rId12"/>
    <p:sldLayoutId id="2147483951" r:id="rId13"/>
    <p:sldLayoutId id="2147483952" r:id="rId14"/>
    <p:sldLayoutId id="2147483953" r:id="rId15"/>
    <p:sldLayoutId id="2147483954" r:id="rId16"/>
    <p:sldLayoutId id="2147483955" r:id="rId17"/>
    <p:sldLayoutId id="2147483956" r:id="rId18"/>
    <p:sldLayoutId id="2147483957" r:id="rId19"/>
    <p:sldLayoutId id="2147483959" r:id="rId20"/>
    <p:sldLayoutId id="2147483960" r:id="rId21"/>
    <p:sldLayoutId id="2147483961" r:id="rId22"/>
    <p:sldLayoutId id="2147483962" r:id="rId23"/>
  </p:sldLayoutIdLst>
  <p:transition>
    <p:dissolve/>
  </p:transition>
  <p:timing>
    <p:tnLst>
      <p:par>
        <p:cTn id="1" dur="indefinite" restart="never" nodeType="tmRoot"/>
      </p:par>
    </p:tnLst>
  </p:timing>
  <p:hf hdr="0"/>
  <p:txStyles>
    <p:titleStyle>
      <a:lvl1pPr algn="l" rtl="0" eaLnBrk="1" fontAlgn="base" hangingPunct="1">
        <a:spcBef>
          <a:spcPct val="0"/>
        </a:spcBef>
        <a:spcAft>
          <a:spcPct val="0"/>
        </a:spcAft>
        <a:defRPr sz="3700" b="0" i="0">
          <a:solidFill>
            <a:srgbClr val="F79646"/>
          </a:solidFill>
          <a:latin typeface="Helvetica"/>
          <a:ea typeface="ＭＳ Ｐゴシック" charset="0"/>
          <a:cs typeface="Helvetica"/>
        </a:defRPr>
      </a:lvl1pPr>
      <a:lvl2pPr algn="l" rtl="0" eaLnBrk="1" fontAlgn="base" hangingPunct="1">
        <a:spcBef>
          <a:spcPct val="0"/>
        </a:spcBef>
        <a:spcAft>
          <a:spcPct val="0"/>
        </a:spcAft>
        <a:defRPr sz="3700">
          <a:solidFill>
            <a:srgbClr val="3E4E6C"/>
          </a:solidFill>
          <a:latin typeface="Arial Black" pitchFamily="34" charset="0"/>
          <a:ea typeface="ＭＳ Ｐゴシック" charset="0"/>
        </a:defRPr>
      </a:lvl2pPr>
      <a:lvl3pPr algn="l" rtl="0" eaLnBrk="1" fontAlgn="base" hangingPunct="1">
        <a:spcBef>
          <a:spcPct val="0"/>
        </a:spcBef>
        <a:spcAft>
          <a:spcPct val="0"/>
        </a:spcAft>
        <a:defRPr sz="3700">
          <a:solidFill>
            <a:srgbClr val="3E4E6C"/>
          </a:solidFill>
          <a:latin typeface="Arial Black" pitchFamily="34" charset="0"/>
          <a:ea typeface="ＭＳ Ｐゴシック" charset="0"/>
        </a:defRPr>
      </a:lvl3pPr>
      <a:lvl4pPr algn="l" rtl="0" eaLnBrk="1" fontAlgn="base" hangingPunct="1">
        <a:spcBef>
          <a:spcPct val="0"/>
        </a:spcBef>
        <a:spcAft>
          <a:spcPct val="0"/>
        </a:spcAft>
        <a:defRPr sz="3700">
          <a:solidFill>
            <a:srgbClr val="3E4E6C"/>
          </a:solidFill>
          <a:latin typeface="Arial Black" pitchFamily="34" charset="0"/>
          <a:ea typeface="ＭＳ Ｐゴシック" charset="0"/>
        </a:defRPr>
      </a:lvl4pPr>
      <a:lvl5pPr algn="l" rtl="0" eaLnBrk="1" fontAlgn="base" hangingPunct="1">
        <a:spcBef>
          <a:spcPct val="0"/>
        </a:spcBef>
        <a:spcAft>
          <a:spcPct val="0"/>
        </a:spcAft>
        <a:defRPr sz="3700">
          <a:solidFill>
            <a:srgbClr val="3E4E6C"/>
          </a:solidFill>
          <a:latin typeface="Arial Black" pitchFamily="34" charset="0"/>
          <a:ea typeface="ＭＳ Ｐゴシック" charset="0"/>
        </a:defRPr>
      </a:lvl5pPr>
      <a:lvl6pPr marL="457200" algn="l" rtl="0" eaLnBrk="1" fontAlgn="base" hangingPunct="1">
        <a:spcBef>
          <a:spcPct val="0"/>
        </a:spcBef>
        <a:spcAft>
          <a:spcPct val="0"/>
        </a:spcAft>
        <a:defRPr sz="3700">
          <a:solidFill>
            <a:srgbClr val="3E4E6C"/>
          </a:solidFill>
          <a:latin typeface="Arial Black" pitchFamily="34" charset="0"/>
        </a:defRPr>
      </a:lvl6pPr>
      <a:lvl7pPr marL="914400" algn="l" rtl="0" eaLnBrk="1" fontAlgn="base" hangingPunct="1">
        <a:spcBef>
          <a:spcPct val="0"/>
        </a:spcBef>
        <a:spcAft>
          <a:spcPct val="0"/>
        </a:spcAft>
        <a:defRPr sz="3700">
          <a:solidFill>
            <a:srgbClr val="3E4E6C"/>
          </a:solidFill>
          <a:latin typeface="Arial Black" pitchFamily="34" charset="0"/>
        </a:defRPr>
      </a:lvl7pPr>
      <a:lvl8pPr marL="1371600" algn="l" rtl="0" eaLnBrk="1" fontAlgn="base" hangingPunct="1">
        <a:spcBef>
          <a:spcPct val="0"/>
        </a:spcBef>
        <a:spcAft>
          <a:spcPct val="0"/>
        </a:spcAft>
        <a:defRPr sz="3700">
          <a:solidFill>
            <a:srgbClr val="3E4E6C"/>
          </a:solidFill>
          <a:latin typeface="Arial Black" pitchFamily="34" charset="0"/>
        </a:defRPr>
      </a:lvl8pPr>
      <a:lvl9pPr marL="1828800" algn="l" rtl="0" eaLnBrk="1" fontAlgn="base" hangingPunct="1">
        <a:spcBef>
          <a:spcPct val="0"/>
        </a:spcBef>
        <a:spcAft>
          <a:spcPct val="0"/>
        </a:spcAft>
        <a:defRPr sz="3700">
          <a:solidFill>
            <a:srgbClr val="3E4E6C"/>
          </a:solidFill>
          <a:latin typeface="Arial Black" pitchFamily="34" charset="0"/>
        </a:defRPr>
      </a:lvl9pPr>
    </p:titleStyle>
    <p:bodyStyle>
      <a:lvl1pPr marL="342900" indent="-342900" algn="l" rtl="0" eaLnBrk="1" fontAlgn="base" hangingPunct="1">
        <a:spcBef>
          <a:spcPct val="20000"/>
        </a:spcBef>
        <a:spcAft>
          <a:spcPct val="0"/>
        </a:spcAft>
        <a:buChar char="•"/>
        <a:defRPr sz="3200" b="0" i="0">
          <a:solidFill>
            <a:schemeClr val="tx1"/>
          </a:solidFill>
          <a:latin typeface="Helvetica Light"/>
          <a:ea typeface="ＭＳ Ｐゴシック" charset="0"/>
          <a:cs typeface="Helvetica Light"/>
        </a:defRPr>
      </a:lvl1pPr>
      <a:lvl2pPr marL="742950" indent="-285750" algn="l" rtl="0" eaLnBrk="1" fontAlgn="base" hangingPunct="1">
        <a:spcBef>
          <a:spcPct val="20000"/>
        </a:spcBef>
        <a:spcAft>
          <a:spcPct val="0"/>
        </a:spcAft>
        <a:buChar char="–"/>
        <a:defRPr sz="2800" b="0" i="0">
          <a:solidFill>
            <a:schemeClr val="tx1"/>
          </a:solidFill>
          <a:latin typeface="Helvetica Light"/>
          <a:ea typeface="ＭＳ Ｐゴシック" charset="0"/>
          <a:cs typeface="Helvetica Light"/>
        </a:defRPr>
      </a:lvl2pPr>
      <a:lvl3pPr marL="1143000" indent="-228600" algn="l" rtl="0" eaLnBrk="1" fontAlgn="base" hangingPunct="1">
        <a:spcBef>
          <a:spcPct val="20000"/>
        </a:spcBef>
        <a:spcAft>
          <a:spcPct val="0"/>
        </a:spcAft>
        <a:buChar char="•"/>
        <a:defRPr sz="2400" b="0" i="0">
          <a:solidFill>
            <a:schemeClr val="tx1"/>
          </a:solidFill>
          <a:latin typeface="Helvetica Light"/>
          <a:ea typeface="ＭＳ Ｐゴシック" charset="0"/>
          <a:cs typeface="Helvetica Light"/>
        </a:defRPr>
      </a:lvl3pPr>
      <a:lvl4pPr marL="1600200" indent="-228600" algn="l" rtl="0" eaLnBrk="1" fontAlgn="base" hangingPunct="1">
        <a:spcBef>
          <a:spcPct val="20000"/>
        </a:spcBef>
        <a:spcAft>
          <a:spcPct val="0"/>
        </a:spcAft>
        <a:buChar char="–"/>
        <a:defRPr sz="2000" b="0" i="0">
          <a:solidFill>
            <a:schemeClr val="tx1"/>
          </a:solidFill>
          <a:latin typeface="Helvetica Light"/>
          <a:ea typeface="ＭＳ Ｐゴシック" charset="0"/>
          <a:cs typeface="Helvetica Light"/>
        </a:defRPr>
      </a:lvl4pPr>
      <a:lvl5pPr marL="2057400" indent="-228600" algn="l" rtl="0" eaLnBrk="1" fontAlgn="base" hangingPunct="1">
        <a:spcBef>
          <a:spcPct val="20000"/>
        </a:spcBef>
        <a:spcAft>
          <a:spcPct val="0"/>
        </a:spcAft>
        <a:buChar char="»"/>
        <a:defRPr sz="2000" b="0" i="0">
          <a:solidFill>
            <a:schemeClr val="tx1"/>
          </a:solidFill>
          <a:latin typeface="Helvetica Light"/>
          <a:ea typeface="ＭＳ Ｐゴシック" charset="0"/>
          <a:cs typeface="Helvetica Ligh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3.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nngroup.com/articles/"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Heuristic Evaluation</a:t>
            </a:r>
            <a:endParaRPr lang="en-US" dirty="0"/>
          </a:p>
        </p:txBody>
      </p:sp>
    </p:spTree>
    <p:extLst>
      <p:ext uri="{BB962C8B-B14F-4D97-AF65-F5344CB8AC3E}">
        <p14:creationId xmlns:p14="http://schemas.microsoft.com/office/powerpoint/2010/main" val="282286063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3" name="Rectangle 2"/>
          <p:cNvSpPr>
            <a:spLocks noGrp="1" noChangeArrowheads="1"/>
          </p:cNvSpPr>
          <p:nvPr>
            <p:ph type="title"/>
          </p:nvPr>
        </p:nvSpPr>
        <p:spPr/>
        <p:txBody>
          <a:bodyPr/>
          <a:lstStyle/>
          <a:p>
            <a:pPr eaLnBrk="1" hangingPunct="1"/>
            <a:r>
              <a:rPr lang="en-US" dirty="0">
                <a:latin typeface="Helvetica" pitchFamily="2" charset="0"/>
              </a:rPr>
              <a:t>Why Multiple Evaluators?</a:t>
            </a:r>
          </a:p>
        </p:txBody>
      </p:sp>
      <p:sp>
        <p:nvSpPr>
          <p:cNvPr id="509955" name="Rectangle 3"/>
          <p:cNvSpPr>
            <a:spLocks noGrp="1" noChangeArrowheads="1"/>
          </p:cNvSpPr>
          <p:nvPr>
            <p:ph type="body" sz="half" idx="1"/>
          </p:nvPr>
        </p:nvSpPr>
        <p:spPr>
          <a:xfrm>
            <a:off x="685800" y="1600200"/>
            <a:ext cx="3382963" cy="4724400"/>
          </a:xfrm>
        </p:spPr>
        <p:txBody>
          <a:bodyPr/>
          <a:lstStyle/>
          <a:p>
            <a:pPr eaLnBrk="1" hangingPunct="1"/>
            <a:r>
              <a:rPr lang="en-US" sz="2800" dirty="0">
                <a:latin typeface="Helvetica Light" pitchFamily="34" charset="0"/>
              </a:rPr>
              <a:t>Every evaluator </a:t>
            </a:r>
            <a:r>
              <a:rPr lang="en-US" sz="2800" dirty="0" smtClean="0">
                <a:latin typeface="Helvetica Light" pitchFamily="34" charset="0"/>
              </a:rPr>
              <a:t>doesn’t </a:t>
            </a:r>
            <a:r>
              <a:rPr lang="en-US" sz="2800" dirty="0">
                <a:latin typeface="Helvetica Light" pitchFamily="34" charset="0"/>
              </a:rPr>
              <a:t>find every </a:t>
            </a:r>
            <a:r>
              <a:rPr lang="en-US" sz="2800" dirty="0" smtClean="0">
                <a:latin typeface="Helvetica Light" pitchFamily="34" charset="0"/>
              </a:rPr>
              <a:t>problem</a:t>
            </a:r>
          </a:p>
          <a:p>
            <a:pPr eaLnBrk="1" hangingPunct="1"/>
            <a:endParaRPr lang="en-US" sz="2800" dirty="0">
              <a:latin typeface="Helvetica Light" pitchFamily="34" charset="0"/>
            </a:endParaRPr>
          </a:p>
          <a:p>
            <a:pPr eaLnBrk="1" hangingPunct="1"/>
            <a:r>
              <a:rPr lang="en-US" sz="2800" dirty="0">
                <a:latin typeface="Helvetica Light" pitchFamily="34" charset="0"/>
              </a:rPr>
              <a:t>Good evaluators find both easy &amp; hard ones</a:t>
            </a:r>
          </a:p>
        </p:txBody>
      </p:sp>
      <p:sp>
        <p:nvSpPr>
          <p:cNvPr id="7" name="Rectangle 5"/>
          <p:cNvSpPr>
            <a:spLocks noGrp="1" noChangeArrowheads="1"/>
          </p:cNvSpPr>
          <p:nvPr>
            <p:ph type="dt" sz="half" idx="10"/>
          </p:nvPr>
        </p:nvSpPr>
        <p:spPr>
          <a:ln>
            <a:noFill/>
          </a:ln>
        </p:spPr>
        <p:txBody>
          <a:bodyPr/>
          <a:lstStyle>
            <a:lvl1pPr>
              <a:defRPr/>
            </a:lvl1pPr>
          </a:lstStyle>
          <a:p>
            <a:pPr>
              <a:defRPr/>
            </a:pPr>
            <a:r>
              <a:rPr lang="en-US" smtClean="0"/>
              <a:t>Jan. 14-18, 2013</a:t>
            </a:r>
            <a:endParaRPr lang="en-US" dirty="0"/>
          </a:p>
        </p:txBody>
      </p:sp>
      <p:sp>
        <p:nvSpPr>
          <p:cNvPr id="8" name="Rectangle 6"/>
          <p:cNvSpPr>
            <a:spLocks noGrp="1" noChangeArrowheads="1"/>
          </p:cNvSpPr>
          <p:nvPr>
            <p:ph type="ftr" sz="quarter" idx="11"/>
          </p:nvPr>
        </p:nvSpPr>
        <p:spPr>
          <a:ln/>
        </p:spPr>
        <p:txBody>
          <a:bodyPr/>
          <a:lstStyle>
            <a:lvl1pPr>
              <a:defRPr/>
            </a:lvl1pPr>
          </a:lstStyle>
          <a:p>
            <a:r>
              <a:rPr lang="en-US" smtClean="0"/>
              <a:t>HCI: User Interface Design, Prototyping, &amp; Evaluation</a:t>
            </a:r>
            <a:endParaRPr lang="en-US" dirty="0"/>
          </a:p>
        </p:txBody>
      </p:sp>
      <p:pic>
        <p:nvPicPr>
          <p:cNvPr id="12295" name="Picture 4" descr="heuristic_matri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738313"/>
            <a:ext cx="5029200" cy="3686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A7C3ACB-A8C0-0143-84B9-3973830B5C1F}" type="slidenum">
              <a:rPr lang="en-US" smtClean="0"/>
              <a:pPr/>
              <a:t>10</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0995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99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p:txBody>
          <a:bodyPr/>
          <a:lstStyle/>
          <a:p>
            <a:pPr eaLnBrk="1" hangingPunct="1"/>
            <a:r>
              <a:rPr lang="en-US" dirty="0">
                <a:latin typeface="Helvetica" pitchFamily="2" charset="0"/>
              </a:rPr>
              <a:t>Heuristic Evaluation Process</a:t>
            </a:r>
          </a:p>
        </p:txBody>
      </p:sp>
      <p:sp>
        <p:nvSpPr>
          <p:cNvPr id="13318" name="Rectangle 3"/>
          <p:cNvSpPr>
            <a:spLocks noGrp="1" noChangeArrowheads="1"/>
          </p:cNvSpPr>
          <p:nvPr>
            <p:ph idx="1"/>
          </p:nvPr>
        </p:nvSpPr>
        <p:spPr>
          <a:xfrm>
            <a:off x="685800" y="1447800"/>
            <a:ext cx="8458200" cy="4876800"/>
          </a:xfrm>
        </p:spPr>
        <p:txBody>
          <a:bodyPr/>
          <a:lstStyle/>
          <a:p>
            <a:pPr eaLnBrk="1" hangingPunct="1">
              <a:lnSpc>
                <a:spcPct val="90000"/>
              </a:lnSpc>
            </a:pPr>
            <a:r>
              <a:rPr lang="en-US" sz="2800" dirty="0">
                <a:latin typeface="Helvetica Light" pitchFamily="34" charset="0"/>
              </a:rPr>
              <a:t>Evaluators go through UI several times</a:t>
            </a:r>
          </a:p>
          <a:p>
            <a:pPr lvl="1" eaLnBrk="1" hangingPunct="1">
              <a:lnSpc>
                <a:spcPct val="90000"/>
              </a:lnSpc>
            </a:pPr>
            <a:r>
              <a:rPr lang="en-US" sz="2400" dirty="0">
                <a:latin typeface="Helvetica Light" pitchFamily="34" charset="0"/>
              </a:rPr>
              <a:t>inspect various dialogue elements</a:t>
            </a:r>
          </a:p>
          <a:p>
            <a:pPr lvl="1" eaLnBrk="1" hangingPunct="1">
              <a:lnSpc>
                <a:spcPct val="90000"/>
              </a:lnSpc>
            </a:pPr>
            <a:r>
              <a:rPr lang="en-US" sz="2400" dirty="0">
                <a:latin typeface="Helvetica Light" pitchFamily="34" charset="0"/>
              </a:rPr>
              <a:t>compare with list of usability principles</a:t>
            </a:r>
          </a:p>
          <a:p>
            <a:pPr lvl="1" eaLnBrk="1" hangingPunct="1">
              <a:lnSpc>
                <a:spcPct val="90000"/>
              </a:lnSpc>
            </a:pPr>
            <a:r>
              <a:rPr lang="en-US" sz="2400" dirty="0">
                <a:latin typeface="Helvetica Light" pitchFamily="34" charset="0"/>
              </a:rPr>
              <a:t>consider other principles/results that come to </a:t>
            </a:r>
            <a:r>
              <a:rPr lang="en-US" sz="2400" dirty="0" smtClean="0">
                <a:latin typeface="Helvetica Light" pitchFamily="34" charset="0"/>
              </a:rPr>
              <a:t>mind</a:t>
            </a:r>
          </a:p>
          <a:p>
            <a:pPr lvl="1" eaLnBrk="1" hangingPunct="1">
              <a:lnSpc>
                <a:spcPct val="90000"/>
              </a:lnSpc>
            </a:pPr>
            <a:endParaRPr lang="en-US" sz="2400" dirty="0">
              <a:latin typeface="Helvetica Light" pitchFamily="34" charset="0"/>
            </a:endParaRPr>
          </a:p>
          <a:p>
            <a:pPr eaLnBrk="1" hangingPunct="1">
              <a:lnSpc>
                <a:spcPct val="90000"/>
              </a:lnSpc>
            </a:pPr>
            <a:r>
              <a:rPr lang="en-US" sz="2800" dirty="0">
                <a:latin typeface="Helvetica Light" pitchFamily="34" charset="0"/>
              </a:rPr>
              <a:t>Usability principles</a:t>
            </a:r>
          </a:p>
          <a:p>
            <a:pPr lvl="1" eaLnBrk="1" hangingPunct="1">
              <a:lnSpc>
                <a:spcPct val="90000"/>
              </a:lnSpc>
            </a:pPr>
            <a:r>
              <a:rPr lang="en-US" sz="2400" dirty="0" smtClean="0">
                <a:latin typeface="Helvetica Light" pitchFamily="34" charset="0"/>
              </a:rPr>
              <a:t>Nielsen’s </a:t>
            </a:r>
            <a:r>
              <a:rPr lang="ja-JP" altLang="en-US" sz="2400" dirty="0">
                <a:latin typeface="Helvetica Light" pitchFamily="34" charset="0"/>
              </a:rPr>
              <a:t>“</a:t>
            </a:r>
            <a:r>
              <a:rPr lang="en-US" sz="2400" dirty="0">
                <a:latin typeface="Helvetica Light" pitchFamily="34" charset="0"/>
              </a:rPr>
              <a:t>heuristics</a:t>
            </a:r>
            <a:r>
              <a:rPr lang="ja-JP" altLang="en-US" sz="2400" dirty="0">
                <a:latin typeface="Helvetica Light" pitchFamily="34" charset="0"/>
              </a:rPr>
              <a:t>”</a:t>
            </a:r>
            <a:endParaRPr lang="en-US" sz="2400" dirty="0">
              <a:latin typeface="Helvetica Light" pitchFamily="34" charset="0"/>
            </a:endParaRPr>
          </a:p>
          <a:p>
            <a:pPr lvl="1" eaLnBrk="1" hangingPunct="1">
              <a:lnSpc>
                <a:spcPct val="90000"/>
              </a:lnSpc>
            </a:pPr>
            <a:r>
              <a:rPr lang="en-US" sz="2400" dirty="0">
                <a:latin typeface="Helvetica Light" pitchFamily="34" charset="0"/>
              </a:rPr>
              <a:t>supplementary list of category-specific heuristics</a:t>
            </a:r>
          </a:p>
          <a:p>
            <a:pPr lvl="2" eaLnBrk="1" hangingPunct="1">
              <a:lnSpc>
                <a:spcPct val="90000"/>
              </a:lnSpc>
            </a:pPr>
            <a:r>
              <a:rPr lang="en-US" sz="2000" dirty="0">
                <a:latin typeface="Helvetica Light" pitchFamily="34" charset="0"/>
              </a:rPr>
              <a:t>competitive analysis &amp; user testing of existing </a:t>
            </a:r>
            <a:r>
              <a:rPr lang="en-US" sz="2000" dirty="0" smtClean="0">
                <a:latin typeface="Helvetica Light" pitchFamily="34" charset="0"/>
              </a:rPr>
              <a:t>products</a:t>
            </a:r>
          </a:p>
          <a:p>
            <a:pPr lvl="2" eaLnBrk="1" hangingPunct="1">
              <a:lnSpc>
                <a:spcPct val="90000"/>
              </a:lnSpc>
            </a:pPr>
            <a:endParaRPr lang="en-US" sz="2000" dirty="0">
              <a:latin typeface="Helvetica Light" pitchFamily="34" charset="0"/>
            </a:endParaRPr>
          </a:p>
          <a:p>
            <a:pPr eaLnBrk="1" hangingPunct="1">
              <a:lnSpc>
                <a:spcPct val="90000"/>
              </a:lnSpc>
            </a:pPr>
            <a:r>
              <a:rPr lang="en-US" sz="2800" dirty="0">
                <a:latin typeface="Helvetica Light" pitchFamily="34" charset="0"/>
              </a:rPr>
              <a:t>Use violations to redesign/fix problems</a:t>
            </a:r>
          </a:p>
        </p:txBody>
      </p:sp>
      <p:sp>
        <p:nvSpPr>
          <p:cNvPr id="6" name="Rectangle 5"/>
          <p:cNvSpPr>
            <a:spLocks noGrp="1" noChangeArrowheads="1"/>
          </p:cNvSpPr>
          <p:nvPr>
            <p:ph type="dt" sz="half" idx="10"/>
          </p:nvPr>
        </p:nvSpPr>
        <p:spPr>
          <a:ln>
            <a:noFill/>
          </a:ln>
        </p:spPr>
        <p:txBody>
          <a:bodyPr/>
          <a:lstStyle>
            <a:lvl1pPr>
              <a:defRPr/>
            </a:lvl1pPr>
          </a:lstStyle>
          <a:p>
            <a:pPr>
              <a:defRPr/>
            </a:pPr>
            <a:r>
              <a:rPr lang="en-US" smtClean="0"/>
              <a:t>Jan. 14-18, 2013</a:t>
            </a:r>
            <a:endParaRPr lang="en-US" dirty="0"/>
          </a:p>
        </p:txBody>
      </p:sp>
      <p:sp>
        <p:nvSpPr>
          <p:cNvPr id="7" name="Rectangle 6"/>
          <p:cNvSpPr>
            <a:spLocks noGrp="1" noChangeArrowheads="1"/>
          </p:cNvSpPr>
          <p:nvPr>
            <p:ph type="ftr" sz="quarter" idx="11"/>
          </p:nvPr>
        </p:nvSpPr>
        <p:spPr>
          <a:ln/>
        </p:spPr>
        <p:txBody>
          <a:bodyPr/>
          <a:lstStyle>
            <a:lvl1pPr>
              <a:defRPr/>
            </a:lvl1pPr>
          </a:lstStyle>
          <a:p>
            <a:r>
              <a:rPr lang="en-US" smtClean="0"/>
              <a:t>HCI: User Interface Design, Prototyping, &amp; Evaluation</a:t>
            </a:r>
            <a:endParaRPr lang="en-US" dirty="0"/>
          </a:p>
        </p:txBody>
      </p:sp>
      <p:sp>
        <p:nvSpPr>
          <p:cNvPr id="2" name="Slide Number Placeholder 1"/>
          <p:cNvSpPr>
            <a:spLocks noGrp="1"/>
          </p:cNvSpPr>
          <p:nvPr>
            <p:ph type="sldNum" sz="quarter" idx="12"/>
          </p:nvPr>
        </p:nvSpPr>
        <p:spPr/>
        <p:txBody>
          <a:bodyPr/>
          <a:lstStyle/>
          <a:p>
            <a:fld id="{8ECE2160-65C3-AC45-A33C-E2F8319357D7}" type="slidenum">
              <a:rPr lang="en-US" smtClean="0"/>
              <a:pPr/>
              <a:t>11</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8">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8">
                                            <p:txEl>
                                              <p:pRg st="6" end="6"/>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8">
                                            <p:txEl>
                                              <p:pRg st="7" end="7"/>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8">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31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p:txBody>
          <a:bodyPr/>
          <a:lstStyle/>
          <a:p>
            <a:pPr eaLnBrk="1" hangingPunct="1"/>
            <a:r>
              <a:rPr lang="en-US" dirty="0">
                <a:latin typeface="Helvetica" pitchFamily="2" charset="0"/>
              </a:rPr>
              <a:t>Heuristics (original)</a:t>
            </a:r>
          </a:p>
        </p:txBody>
      </p:sp>
      <p:sp>
        <p:nvSpPr>
          <p:cNvPr id="14342" name="Rectangle 3"/>
          <p:cNvSpPr>
            <a:spLocks noGrp="1" noChangeArrowheads="1"/>
          </p:cNvSpPr>
          <p:nvPr>
            <p:ph sz="half" idx="1"/>
          </p:nvPr>
        </p:nvSpPr>
        <p:spPr>
          <a:xfrm>
            <a:off x="76200" y="1600200"/>
            <a:ext cx="4876800" cy="4724400"/>
          </a:xfrm>
        </p:spPr>
        <p:txBody>
          <a:bodyPr/>
          <a:lstStyle/>
          <a:p>
            <a:pPr eaLnBrk="1" hangingPunct="1"/>
            <a:r>
              <a:rPr lang="en-US" sz="2400" dirty="0">
                <a:latin typeface="Helvetica Light" pitchFamily="34" charset="0"/>
              </a:rPr>
              <a:t>H1-1: Simple &amp; natural dialog</a:t>
            </a:r>
          </a:p>
          <a:p>
            <a:pPr eaLnBrk="1" hangingPunct="1"/>
            <a:r>
              <a:rPr lang="en-US" sz="2400" dirty="0">
                <a:latin typeface="Helvetica Light" pitchFamily="34" charset="0"/>
              </a:rPr>
              <a:t>H1-2: Speak the </a:t>
            </a:r>
            <a:r>
              <a:rPr lang="en-US" sz="2400" dirty="0" smtClean="0">
                <a:latin typeface="Helvetica Light" pitchFamily="34" charset="0"/>
              </a:rPr>
              <a:t>users’ language</a:t>
            </a:r>
            <a:endParaRPr lang="en-US" sz="2400" dirty="0">
              <a:latin typeface="Helvetica Light" pitchFamily="34" charset="0"/>
            </a:endParaRPr>
          </a:p>
          <a:p>
            <a:pPr eaLnBrk="1" hangingPunct="1"/>
            <a:r>
              <a:rPr lang="en-US" sz="2400" dirty="0">
                <a:latin typeface="Helvetica Light" pitchFamily="34" charset="0"/>
              </a:rPr>
              <a:t>H1-3: Minimize </a:t>
            </a:r>
            <a:r>
              <a:rPr lang="en-US" sz="2400" dirty="0" smtClean="0">
                <a:latin typeface="Helvetica Light" pitchFamily="34" charset="0"/>
              </a:rPr>
              <a:t>users’ memory </a:t>
            </a:r>
            <a:r>
              <a:rPr lang="en-US" sz="2400" dirty="0">
                <a:latin typeface="Helvetica Light" pitchFamily="34" charset="0"/>
              </a:rPr>
              <a:t>load</a:t>
            </a:r>
          </a:p>
          <a:p>
            <a:pPr eaLnBrk="1" hangingPunct="1"/>
            <a:r>
              <a:rPr lang="en-US" sz="2400" dirty="0">
                <a:latin typeface="Helvetica Light" pitchFamily="34" charset="0"/>
              </a:rPr>
              <a:t>H1-4: Consistency</a:t>
            </a:r>
          </a:p>
          <a:p>
            <a:pPr eaLnBrk="1" hangingPunct="1"/>
            <a:r>
              <a:rPr lang="en-US" sz="2400" dirty="0">
                <a:latin typeface="Helvetica Light" pitchFamily="34" charset="0"/>
              </a:rPr>
              <a:t>H1-5: Feedback</a:t>
            </a:r>
          </a:p>
          <a:p>
            <a:pPr eaLnBrk="1" hangingPunct="1"/>
            <a:endParaRPr lang="en-US" dirty="0">
              <a:latin typeface="Helvetica Light" pitchFamily="34" charset="0"/>
            </a:endParaRPr>
          </a:p>
        </p:txBody>
      </p:sp>
      <p:sp>
        <p:nvSpPr>
          <p:cNvPr id="14343" name="Rectangle 4"/>
          <p:cNvSpPr>
            <a:spLocks noGrp="1" noChangeArrowheads="1"/>
          </p:cNvSpPr>
          <p:nvPr>
            <p:ph sz="half" idx="2"/>
          </p:nvPr>
        </p:nvSpPr>
        <p:spPr>
          <a:xfrm>
            <a:off x="4799013" y="1600200"/>
            <a:ext cx="4344987" cy="4724400"/>
          </a:xfrm>
        </p:spPr>
        <p:txBody>
          <a:bodyPr/>
          <a:lstStyle/>
          <a:p>
            <a:pPr eaLnBrk="1" hangingPunct="1"/>
            <a:r>
              <a:rPr lang="en-US" sz="2400" dirty="0">
                <a:latin typeface="Helvetica Light" pitchFamily="34" charset="0"/>
              </a:rPr>
              <a:t>H1-6: Clearly marked exits</a:t>
            </a:r>
          </a:p>
          <a:p>
            <a:pPr eaLnBrk="1" hangingPunct="1"/>
            <a:r>
              <a:rPr lang="en-US" sz="2400" dirty="0">
                <a:latin typeface="Helvetica Light" pitchFamily="34" charset="0"/>
              </a:rPr>
              <a:t>H1-7: Shortcuts</a:t>
            </a:r>
          </a:p>
          <a:p>
            <a:pPr eaLnBrk="1" hangingPunct="1"/>
            <a:r>
              <a:rPr lang="en-US" sz="2400" dirty="0">
                <a:latin typeface="Helvetica Light" pitchFamily="34" charset="0"/>
              </a:rPr>
              <a:t>H1-8: Precise &amp; constructive error messages</a:t>
            </a:r>
          </a:p>
          <a:p>
            <a:pPr eaLnBrk="1" hangingPunct="1"/>
            <a:r>
              <a:rPr lang="en-US" sz="2400" dirty="0">
                <a:latin typeface="Helvetica Light" pitchFamily="34" charset="0"/>
              </a:rPr>
              <a:t>H1-9: Prevent errors</a:t>
            </a:r>
          </a:p>
          <a:p>
            <a:pPr eaLnBrk="1" hangingPunct="1"/>
            <a:r>
              <a:rPr lang="en-US" sz="2400" dirty="0">
                <a:latin typeface="Helvetica Light" pitchFamily="34" charset="0"/>
              </a:rPr>
              <a:t>H1-10: Help and documentation</a:t>
            </a:r>
          </a:p>
        </p:txBody>
      </p:sp>
      <p:sp>
        <p:nvSpPr>
          <p:cNvPr id="7" name="Rectangle 5"/>
          <p:cNvSpPr>
            <a:spLocks noGrp="1" noChangeArrowheads="1"/>
          </p:cNvSpPr>
          <p:nvPr>
            <p:ph type="dt" sz="half" idx="10"/>
          </p:nvPr>
        </p:nvSpPr>
        <p:spPr>
          <a:ln>
            <a:noFill/>
          </a:ln>
        </p:spPr>
        <p:txBody>
          <a:bodyPr/>
          <a:lstStyle>
            <a:lvl1pPr>
              <a:defRPr/>
            </a:lvl1pPr>
          </a:lstStyle>
          <a:p>
            <a:pPr>
              <a:defRPr/>
            </a:pPr>
            <a:r>
              <a:rPr lang="en-US" smtClean="0"/>
              <a:t>Jan. 14-18, 2013</a:t>
            </a:r>
            <a:endParaRPr lang="en-US" dirty="0"/>
          </a:p>
        </p:txBody>
      </p:sp>
      <p:sp>
        <p:nvSpPr>
          <p:cNvPr id="8" name="Rectangle 6"/>
          <p:cNvSpPr>
            <a:spLocks noGrp="1" noChangeArrowheads="1"/>
          </p:cNvSpPr>
          <p:nvPr>
            <p:ph type="ftr" sz="quarter" idx="11"/>
          </p:nvPr>
        </p:nvSpPr>
        <p:spPr>
          <a:ln/>
        </p:spPr>
        <p:txBody>
          <a:bodyPr/>
          <a:lstStyle>
            <a:lvl1pPr>
              <a:defRPr/>
            </a:lvl1pPr>
          </a:lstStyle>
          <a:p>
            <a:r>
              <a:rPr lang="en-US" smtClean="0"/>
              <a:t>HCI: User Interface Design, Prototyping, &amp; Evaluation</a:t>
            </a:r>
            <a:endParaRPr lang="en-US" dirty="0"/>
          </a:p>
        </p:txBody>
      </p:sp>
      <p:sp>
        <p:nvSpPr>
          <p:cNvPr id="2" name="Slide Number Placeholder 1"/>
          <p:cNvSpPr>
            <a:spLocks noGrp="1"/>
          </p:cNvSpPr>
          <p:nvPr>
            <p:ph type="sldNum" sz="quarter" idx="12"/>
          </p:nvPr>
        </p:nvSpPr>
        <p:spPr/>
        <p:txBody>
          <a:bodyPr/>
          <a:lstStyle/>
          <a:p>
            <a:fld id="{E8DA58C4-73F7-344C-ACB1-7333597CF31B}" type="slidenum">
              <a:rPr lang="en-US" smtClean="0"/>
              <a:pPr/>
              <a:t>12</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5" name="Rectangle 5"/>
          <p:cNvSpPr>
            <a:spLocks noGrp="1" noChangeArrowheads="1"/>
          </p:cNvSpPr>
          <p:nvPr>
            <p:ph type="title"/>
          </p:nvPr>
        </p:nvSpPr>
        <p:spPr/>
        <p:txBody>
          <a:bodyPr/>
          <a:lstStyle/>
          <a:p>
            <a:pPr eaLnBrk="1" hangingPunct="1"/>
            <a:r>
              <a:rPr lang="en-US" dirty="0">
                <a:latin typeface="Helvetica" pitchFamily="2" charset="0"/>
              </a:rPr>
              <a:t>Heuristics (revised set)</a:t>
            </a:r>
          </a:p>
        </p:txBody>
      </p:sp>
      <p:sp>
        <p:nvSpPr>
          <p:cNvPr id="516102" name="Rectangle 6"/>
          <p:cNvSpPr>
            <a:spLocks noGrp="1" noChangeArrowheads="1"/>
          </p:cNvSpPr>
          <p:nvPr>
            <p:ph idx="1"/>
          </p:nvPr>
        </p:nvSpPr>
        <p:spPr>
          <a:xfrm>
            <a:off x="479425" y="3344863"/>
            <a:ext cx="8475663" cy="3092450"/>
          </a:xfrm>
        </p:spPr>
        <p:txBody>
          <a:bodyPr/>
          <a:lstStyle/>
          <a:p>
            <a:pPr eaLnBrk="1" hangingPunct="1">
              <a:lnSpc>
                <a:spcPct val="90000"/>
              </a:lnSpc>
            </a:pPr>
            <a:r>
              <a:rPr lang="en-US" sz="2800" dirty="0">
                <a:latin typeface="Helvetica Light" pitchFamily="34" charset="0"/>
              </a:rPr>
              <a:t>H2-1: Visibility of system status</a:t>
            </a:r>
          </a:p>
          <a:p>
            <a:pPr lvl="1" eaLnBrk="1" hangingPunct="1">
              <a:lnSpc>
                <a:spcPct val="90000"/>
              </a:lnSpc>
            </a:pPr>
            <a:r>
              <a:rPr lang="en-US" sz="2400" dirty="0">
                <a:latin typeface="Helvetica Light" pitchFamily="34" charset="0"/>
              </a:rPr>
              <a:t>keep users informed about what is going on</a:t>
            </a:r>
          </a:p>
          <a:p>
            <a:pPr lvl="1" eaLnBrk="1" hangingPunct="1">
              <a:lnSpc>
                <a:spcPct val="90000"/>
              </a:lnSpc>
            </a:pPr>
            <a:r>
              <a:rPr lang="en-US" sz="2400" dirty="0">
                <a:latin typeface="Helvetica Light" pitchFamily="34" charset="0"/>
              </a:rPr>
              <a:t>example: pay attention to response time </a:t>
            </a:r>
          </a:p>
          <a:p>
            <a:pPr lvl="2" eaLnBrk="1" hangingPunct="1">
              <a:lnSpc>
                <a:spcPct val="90000"/>
              </a:lnSpc>
            </a:pPr>
            <a:r>
              <a:rPr lang="en-US" sz="2000" dirty="0">
                <a:latin typeface="Helvetica Light" pitchFamily="34" charset="0"/>
              </a:rPr>
              <a:t>0.1 sec: no special indicators needed, why? </a:t>
            </a:r>
          </a:p>
          <a:p>
            <a:pPr lvl="2" eaLnBrk="1" hangingPunct="1">
              <a:lnSpc>
                <a:spcPct val="90000"/>
              </a:lnSpc>
            </a:pPr>
            <a:r>
              <a:rPr lang="en-US" sz="2000" dirty="0">
                <a:latin typeface="Helvetica Light" pitchFamily="34" charset="0"/>
              </a:rPr>
              <a:t>1.0 sec: user tends to lose track of data </a:t>
            </a:r>
          </a:p>
          <a:p>
            <a:pPr lvl="2" eaLnBrk="1" hangingPunct="1">
              <a:lnSpc>
                <a:spcPct val="90000"/>
              </a:lnSpc>
            </a:pPr>
            <a:r>
              <a:rPr lang="en-US" sz="2000" dirty="0">
                <a:latin typeface="Helvetica Light" pitchFamily="34" charset="0"/>
              </a:rPr>
              <a:t>10 sec: max. duration if user to stay focused on action </a:t>
            </a:r>
          </a:p>
          <a:p>
            <a:pPr lvl="2" eaLnBrk="1" hangingPunct="1">
              <a:lnSpc>
                <a:spcPct val="90000"/>
              </a:lnSpc>
            </a:pPr>
            <a:r>
              <a:rPr lang="en-US" sz="2000" dirty="0">
                <a:latin typeface="Helvetica Light" pitchFamily="34" charset="0"/>
              </a:rPr>
              <a:t>for longer delays, use percent-done progress bars </a:t>
            </a:r>
          </a:p>
        </p:txBody>
      </p:sp>
      <p:sp>
        <p:nvSpPr>
          <p:cNvPr id="9" name="Rectangle 5"/>
          <p:cNvSpPr>
            <a:spLocks noGrp="1" noChangeArrowheads="1"/>
          </p:cNvSpPr>
          <p:nvPr>
            <p:ph type="dt" sz="half" idx="10"/>
          </p:nvPr>
        </p:nvSpPr>
        <p:spPr>
          <a:ln>
            <a:noFill/>
          </a:ln>
        </p:spPr>
        <p:txBody>
          <a:bodyPr/>
          <a:lstStyle>
            <a:lvl1pPr>
              <a:defRPr/>
            </a:lvl1pPr>
          </a:lstStyle>
          <a:p>
            <a:pPr>
              <a:defRPr/>
            </a:pPr>
            <a:r>
              <a:rPr lang="en-US" smtClean="0"/>
              <a:t>Jan. 14-18, 2013</a:t>
            </a:r>
            <a:endParaRPr lang="en-US" dirty="0"/>
          </a:p>
        </p:txBody>
      </p:sp>
      <p:sp>
        <p:nvSpPr>
          <p:cNvPr id="12" name="Rectangle 6"/>
          <p:cNvSpPr>
            <a:spLocks noGrp="1" noChangeArrowheads="1"/>
          </p:cNvSpPr>
          <p:nvPr>
            <p:ph type="ftr" sz="quarter" idx="11"/>
          </p:nvPr>
        </p:nvSpPr>
        <p:spPr>
          <a:ln/>
        </p:spPr>
        <p:txBody>
          <a:bodyPr/>
          <a:lstStyle>
            <a:lvl1pPr>
              <a:defRPr/>
            </a:lvl1pPr>
          </a:lstStyle>
          <a:p>
            <a:r>
              <a:rPr lang="en-US" smtClean="0"/>
              <a:t>HCI: User Interface Design, Prototyping, &amp; Evaluation</a:t>
            </a:r>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3984" t="29543" r="23110" b="29543"/>
          <a:stretch/>
        </p:blipFill>
        <p:spPr>
          <a:xfrm>
            <a:off x="5486400" y="1136889"/>
            <a:ext cx="1182413" cy="11430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09600" y="1136889"/>
            <a:ext cx="4419600" cy="204810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6400" y="2680101"/>
            <a:ext cx="2524478" cy="504896"/>
          </a:xfrm>
          <a:prstGeom prst="rect">
            <a:avLst/>
          </a:prstGeom>
        </p:spPr>
      </p:pic>
      <p:sp>
        <p:nvSpPr>
          <p:cNvPr id="2" name="Slide Number Placeholder 1"/>
          <p:cNvSpPr>
            <a:spLocks noGrp="1"/>
          </p:cNvSpPr>
          <p:nvPr>
            <p:ph type="sldNum" sz="quarter" idx="12"/>
          </p:nvPr>
        </p:nvSpPr>
        <p:spPr/>
        <p:txBody>
          <a:bodyPr/>
          <a:lstStyle/>
          <a:p>
            <a:fld id="{8ECE2160-65C3-AC45-A33C-E2F8319357D7}" type="slidenum">
              <a:rPr lang="en-US" smtClean="0"/>
              <a:pPr/>
              <a:t>13</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610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610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610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610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610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610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610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102"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9" name="Rectangle 2"/>
          <p:cNvSpPr>
            <a:spLocks noGrp="1" noChangeArrowheads="1"/>
          </p:cNvSpPr>
          <p:nvPr>
            <p:ph type="title"/>
          </p:nvPr>
        </p:nvSpPr>
        <p:spPr/>
        <p:txBody>
          <a:bodyPr/>
          <a:lstStyle/>
          <a:p>
            <a:pPr eaLnBrk="1" hangingPunct="1"/>
            <a:r>
              <a:rPr lang="en-US">
                <a:latin typeface="Helvetica" pitchFamily="2" charset="0"/>
              </a:rPr>
              <a:t>Heuristics (cont.) </a:t>
            </a:r>
          </a:p>
        </p:txBody>
      </p:sp>
      <p:sp>
        <p:nvSpPr>
          <p:cNvPr id="518147" name="Rectangle 3"/>
          <p:cNvSpPr>
            <a:spLocks noGrp="1" noChangeArrowheads="1"/>
          </p:cNvSpPr>
          <p:nvPr>
            <p:ph type="body" sz="half" idx="2"/>
          </p:nvPr>
        </p:nvSpPr>
        <p:spPr>
          <a:xfrm>
            <a:off x="2895600" y="1371600"/>
            <a:ext cx="6019800" cy="4876800"/>
          </a:xfrm>
        </p:spPr>
        <p:txBody>
          <a:bodyPr/>
          <a:lstStyle/>
          <a:p>
            <a:pPr eaLnBrk="1" hangingPunct="1"/>
            <a:r>
              <a:rPr lang="en-US" sz="2800" dirty="0">
                <a:latin typeface="Helvetica Light" pitchFamily="34" charset="0"/>
              </a:rPr>
              <a:t>Bad example: </a:t>
            </a:r>
            <a:r>
              <a:rPr lang="en-US" sz="2800" dirty="0" smtClean="0">
                <a:latin typeface="Helvetica Light" pitchFamily="34" charset="0"/>
              </a:rPr>
              <a:t>Mac desktop</a:t>
            </a:r>
            <a:endParaRPr lang="en-US" sz="2800" dirty="0">
              <a:latin typeface="Helvetica Light" pitchFamily="34" charset="0"/>
            </a:endParaRPr>
          </a:p>
          <a:p>
            <a:pPr lvl="1" eaLnBrk="1" hangingPunct="1"/>
            <a:r>
              <a:rPr lang="en-US" sz="2400" dirty="0">
                <a:latin typeface="Helvetica Light" pitchFamily="34" charset="0"/>
              </a:rPr>
              <a:t>Dragging disk to trash</a:t>
            </a:r>
          </a:p>
          <a:p>
            <a:pPr lvl="2" eaLnBrk="1" hangingPunct="1"/>
            <a:r>
              <a:rPr lang="en-US" sz="2000" dirty="0">
                <a:latin typeface="Helvetica Light" pitchFamily="34" charset="0"/>
              </a:rPr>
              <a:t>should delete it, </a:t>
            </a:r>
            <a:r>
              <a:rPr lang="en-US" sz="2000" i="1" dirty="0">
                <a:latin typeface="Helvetica Light" pitchFamily="34" charset="0"/>
              </a:rPr>
              <a:t>not</a:t>
            </a:r>
            <a:r>
              <a:rPr lang="en-US" sz="2000" dirty="0">
                <a:latin typeface="Helvetica Light" pitchFamily="34" charset="0"/>
              </a:rPr>
              <a:t> eject it </a:t>
            </a:r>
          </a:p>
          <a:p>
            <a:pPr eaLnBrk="1" hangingPunct="1"/>
            <a:r>
              <a:rPr lang="en-US" sz="2800" dirty="0" smtClean="0">
                <a:latin typeface="Helvetica Light" pitchFamily="34" charset="0"/>
              </a:rPr>
              <a:t>H2-2: Match between system &amp; real world</a:t>
            </a:r>
          </a:p>
          <a:p>
            <a:pPr lvl="1" eaLnBrk="1" hangingPunct="1"/>
            <a:r>
              <a:rPr lang="en-US" sz="2400" dirty="0" smtClean="0">
                <a:latin typeface="Helvetica Light" pitchFamily="34" charset="0"/>
              </a:rPr>
              <a:t>speak the users’ language</a:t>
            </a:r>
          </a:p>
          <a:p>
            <a:pPr lvl="1" eaLnBrk="1" hangingPunct="1"/>
            <a:r>
              <a:rPr lang="en-US" sz="2400" dirty="0" smtClean="0">
                <a:latin typeface="Helvetica Light" pitchFamily="34" charset="0"/>
              </a:rPr>
              <a:t>follow real world conventions</a:t>
            </a:r>
            <a:endParaRPr lang="en-US" sz="2400" dirty="0">
              <a:latin typeface="Helvetica Light" pitchFamily="34" charset="0"/>
            </a:endParaRPr>
          </a:p>
        </p:txBody>
      </p:sp>
      <p:sp>
        <p:nvSpPr>
          <p:cNvPr id="12" name="Rectangle 5"/>
          <p:cNvSpPr>
            <a:spLocks noGrp="1" noChangeArrowheads="1"/>
          </p:cNvSpPr>
          <p:nvPr>
            <p:ph type="dt" sz="half" idx="10"/>
          </p:nvPr>
        </p:nvSpPr>
        <p:spPr>
          <a:ln>
            <a:noFill/>
          </a:ln>
        </p:spPr>
        <p:txBody>
          <a:bodyPr/>
          <a:lstStyle>
            <a:lvl1pPr>
              <a:defRPr/>
            </a:lvl1pPr>
          </a:lstStyle>
          <a:p>
            <a:pPr>
              <a:defRPr/>
            </a:pPr>
            <a:r>
              <a:rPr lang="en-US" smtClean="0"/>
              <a:t>Jan. 14-18, 2013</a:t>
            </a:r>
            <a:endParaRPr lang="en-US" dirty="0"/>
          </a:p>
        </p:txBody>
      </p:sp>
      <p:sp>
        <p:nvSpPr>
          <p:cNvPr id="13" name="Rectangle 6"/>
          <p:cNvSpPr>
            <a:spLocks noGrp="1" noChangeArrowheads="1"/>
          </p:cNvSpPr>
          <p:nvPr>
            <p:ph type="ftr" sz="quarter" idx="11"/>
          </p:nvPr>
        </p:nvSpPr>
        <p:spPr>
          <a:ln/>
        </p:spPr>
        <p:txBody>
          <a:bodyPr/>
          <a:lstStyle>
            <a:lvl1pPr>
              <a:defRPr/>
            </a:lvl1pPr>
          </a:lstStyle>
          <a:p>
            <a:r>
              <a:rPr lang="en-US" smtClean="0"/>
              <a:t>HCI: User Interface Design, Prototyping, &amp; Evaluation</a:t>
            </a:r>
            <a:endParaRPr lang="en-US" dirty="0"/>
          </a:p>
        </p:txBody>
      </p:sp>
      <p:grpSp>
        <p:nvGrpSpPr>
          <p:cNvPr id="16391" name="Group 4"/>
          <p:cNvGrpSpPr>
            <a:grpSpLocks/>
          </p:cNvGrpSpPr>
          <p:nvPr/>
        </p:nvGrpSpPr>
        <p:grpSpPr bwMode="auto">
          <a:xfrm>
            <a:off x="430213" y="1524000"/>
            <a:ext cx="1855787" cy="3171825"/>
            <a:chOff x="1392" y="2064"/>
            <a:chExt cx="1169" cy="1998"/>
          </a:xfrm>
        </p:grpSpPr>
        <p:pic>
          <p:nvPicPr>
            <p:cNvPr id="16393" name="Picture 5" descr="mactra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2" y="2064"/>
              <a:ext cx="1169" cy="1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6394" name="Group 6"/>
            <p:cNvGrpSpPr>
              <a:grpSpLocks/>
            </p:cNvGrpSpPr>
            <p:nvPr/>
          </p:nvGrpSpPr>
          <p:grpSpPr bwMode="auto">
            <a:xfrm>
              <a:off x="1920" y="3168"/>
              <a:ext cx="576" cy="432"/>
              <a:chOff x="1872" y="3024"/>
              <a:chExt cx="576" cy="432"/>
            </a:xfrm>
          </p:grpSpPr>
          <p:sp>
            <p:nvSpPr>
              <p:cNvPr id="16395" name="Rectangle 7"/>
              <p:cNvSpPr>
                <a:spLocks noChangeArrowheads="1"/>
              </p:cNvSpPr>
              <p:nvPr/>
            </p:nvSpPr>
            <p:spPr bwMode="auto">
              <a:xfrm>
                <a:off x="1872" y="3024"/>
                <a:ext cx="384" cy="384"/>
              </a:xfrm>
              <a:prstGeom prst="rect">
                <a:avLst/>
              </a:prstGeom>
              <a:noFill/>
              <a:ln w="28575">
                <a:solidFill>
                  <a:schemeClr val="bg2"/>
                </a:solidFill>
                <a:prstDash val="sysDot"/>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6396" name="Line 8"/>
              <p:cNvSpPr>
                <a:spLocks noChangeShapeType="1"/>
              </p:cNvSpPr>
              <p:nvPr/>
            </p:nvSpPr>
            <p:spPr bwMode="auto">
              <a:xfrm flipH="1" flipV="1">
                <a:off x="2208" y="3264"/>
                <a:ext cx="240" cy="192"/>
              </a:xfrm>
              <a:prstGeom prst="line">
                <a:avLst/>
              </a:prstGeom>
              <a:noFill/>
              <a:ln w="76200">
                <a:solidFill>
                  <a:schemeClr val="bg2"/>
                </a:solidFill>
                <a:round/>
                <a:headEnd type="none" w="sm" len="sm"/>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grpSp>
      </p:grpSp>
      <p:pic>
        <p:nvPicPr>
          <p:cNvPr id="16392"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4721225"/>
            <a:ext cx="4191000" cy="163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pic>
      <p:sp>
        <p:nvSpPr>
          <p:cNvPr id="2" name="Slide Number Placeholder 1"/>
          <p:cNvSpPr>
            <a:spLocks noGrp="1"/>
          </p:cNvSpPr>
          <p:nvPr>
            <p:ph type="sldNum" sz="quarter" idx="12"/>
          </p:nvPr>
        </p:nvSpPr>
        <p:spPr/>
        <p:txBody>
          <a:bodyPr/>
          <a:lstStyle/>
          <a:p>
            <a:fld id="{C94B187E-9E8F-C54D-9BB3-669240DB1462}" type="slidenum">
              <a:rPr lang="en-US" smtClean="0"/>
              <a:pPr/>
              <a:t>14</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181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814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814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814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814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81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147"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pPr eaLnBrk="1" hangingPunct="1"/>
            <a:r>
              <a:rPr lang="en-US">
                <a:latin typeface="Helvetica" pitchFamily="2" charset="0"/>
              </a:rPr>
              <a:t>Heuristics (cont.)</a:t>
            </a:r>
          </a:p>
        </p:txBody>
      </p:sp>
      <p:sp>
        <p:nvSpPr>
          <p:cNvPr id="520195" name="Rectangle 3"/>
          <p:cNvSpPr>
            <a:spLocks noGrp="1" noChangeArrowheads="1"/>
          </p:cNvSpPr>
          <p:nvPr>
            <p:ph sz="half" idx="1"/>
          </p:nvPr>
        </p:nvSpPr>
        <p:spPr>
          <a:xfrm>
            <a:off x="87312" y="4329113"/>
            <a:ext cx="4941888" cy="1960562"/>
          </a:xfrm>
        </p:spPr>
        <p:txBody>
          <a:bodyPr/>
          <a:lstStyle/>
          <a:p>
            <a:pPr eaLnBrk="1" hangingPunct="1"/>
            <a:r>
              <a:rPr lang="en-US" sz="2400" dirty="0">
                <a:latin typeface="Helvetica Light" pitchFamily="34" charset="0"/>
              </a:rPr>
              <a:t>H2-3: User control &amp; freedom</a:t>
            </a:r>
          </a:p>
          <a:p>
            <a:pPr lvl="1" eaLnBrk="1" hangingPunct="1"/>
            <a:r>
              <a:rPr lang="ja-JP" altLang="en-US" sz="2000" dirty="0">
                <a:latin typeface="Helvetica Light" pitchFamily="34" charset="0"/>
              </a:rPr>
              <a:t>“</a:t>
            </a:r>
            <a:r>
              <a:rPr lang="en-US" sz="2000" dirty="0">
                <a:latin typeface="Helvetica Light" pitchFamily="34" charset="0"/>
              </a:rPr>
              <a:t>exits</a:t>
            </a:r>
            <a:r>
              <a:rPr lang="ja-JP" altLang="en-US" sz="2000" dirty="0">
                <a:latin typeface="Helvetica Light" pitchFamily="34" charset="0"/>
              </a:rPr>
              <a:t>”</a:t>
            </a:r>
            <a:r>
              <a:rPr lang="en-US" sz="2000" dirty="0">
                <a:latin typeface="Helvetica Light" pitchFamily="34" charset="0"/>
              </a:rPr>
              <a:t> for mistaken choices, undo, redo</a:t>
            </a:r>
          </a:p>
          <a:p>
            <a:pPr lvl="1" eaLnBrk="1" hangingPunct="1"/>
            <a:r>
              <a:rPr lang="en-US" sz="2000" dirty="0">
                <a:latin typeface="Helvetica Light" pitchFamily="34" charset="0"/>
              </a:rPr>
              <a:t>don</a:t>
            </a:r>
            <a:r>
              <a:rPr lang="ja-JP" altLang="en-US" sz="2000" dirty="0">
                <a:latin typeface="Helvetica Light" pitchFamily="34" charset="0"/>
              </a:rPr>
              <a:t>’</a:t>
            </a:r>
            <a:r>
              <a:rPr lang="en-US" sz="2000" dirty="0">
                <a:latin typeface="Helvetica Light" pitchFamily="34" charset="0"/>
              </a:rPr>
              <a:t>t force down fixed paths</a:t>
            </a:r>
          </a:p>
          <a:p>
            <a:pPr lvl="2" eaLnBrk="1" hangingPunct="1"/>
            <a:r>
              <a:rPr lang="en-US" sz="1800" dirty="0">
                <a:latin typeface="Helvetica Light" pitchFamily="34" charset="0"/>
              </a:rPr>
              <a:t>like that BART machine…</a:t>
            </a:r>
          </a:p>
          <a:p>
            <a:pPr eaLnBrk="1" hangingPunct="1"/>
            <a:endParaRPr lang="en-US" sz="2400" dirty="0">
              <a:latin typeface="Helvetica Light" pitchFamily="34" charset="0"/>
            </a:endParaRPr>
          </a:p>
        </p:txBody>
      </p:sp>
      <p:sp>
        <p:nvSpPr>
          <p:cNvPr id="17415" name="Rectangle 4"/>
          <p:cNvSpPr>
            <a:spLocks noGrp="1" noChangeArrowheads="1"/>
          </p:cNvSpPr>
          <p:nvPr>
            <p:ph sz="half" idx="2"/>
          </p:nvPr>
        </p:nvSpPr>
        <p:spPr>
          <a:xfrm>
            <a:off x="4884738" y="1716088"/>
            <a:ext cx="4183062" cy="4341812"/>
          </a:xfrm>
        </p:spPr>
        <p:txBody>
          <a:bodyPr/>
          <a:lstStyle/>
          <a:p>
            <a:pPr eaLnBrk="1" hangingPunct="1"/>
            <a:r>
              <a:rPr lang="en-US" dirty="0">
                <a:latin typeface="Helvetica Light" pitchFamily="34" charset="0"/>
              </a:rPr>
              <a:t>Wizards</a:t>
            </a:r>
          </a:p>
          <a:p>
            <a:pPr lvl="1" eaLnBrk="1" hangingPunct="1"/>
            <a:r>
              <a:rPr lang="en-US" dirty="0">
                <a:latin typeface="Helvetica Light" pitchFamily="34" charset="0"/>
              </a:rPr>
              <a:t>must respond to Q before going to next</a:t>
            </a:r>
          </a:p>
          <a:p>
            <a:pPr lvl="1" eaLnBrk="1" hangingPunct="1"/>
            <a:r>
              <a:rPr lang="en-US" dirty="0">
                <a:latin typeface="Helvetica Light" pitchFamily="34" charset="0"/>
              </a:rPr>
              <a:t>for infrequent tasks</a:t>
            </a:r>
          </a:p>
          <a:p>
            <a:pPr lvl="2" eaLnBrk="1" hangingPunct="1"/>
            <a:r>
              <a:rPr lang="en-US" dirty="0">
                <a:latin typeface="Helvetica Light" pitchFamily="34" charset="0"/>
              </a:rPr>
              <a:t>(e.g., modem </a:t>
            </a:r>
            <a:r>
              <a:rPr lang="en-US" dirty="0" err="1">
                <a:latin typeface="Helvetica Light" pitchFamily="34" charset="0"/>
              </a:rPr>
              <a:t>config</a:t>
            </a:r>
            <a:r>
              <a:rPr lang="en-US" dirty="0">
                <a:latin typeface="Helvetica Light" pitchFamily="34" charset="0"/>
              </a:rPr>
              <a:t>.)</a:t>
            </a:r>
          </a:p>
          <a:p>
            <a:pPr lvl="1" eaLnBrk="1" hangingPunct="1"/>
            <a:r>
              <a:rPr lang="en-US" dirty="0">
                <a:latin typeface="Helvetica Light" pitchFamily="34" charset="0"/>
              </a:rPr>
              <a:t>not for common tasks</a:t>
            </a:r>
          </a:p>
          <a:p>
            <a:pPr lvl="1" eaLnBrk="1" hangingPunct="1"/>
            <a:r>
              <a:rPr lang="en-US" dirty="0">
                <a:latin typeface="Helvetica Light" pitchFamily="34" charset="0"/>
              </a:rPr>
              <a:t>good for beginners</a:t>
            </a:r>
          </a:p>
          <a:p>
            <a:pPr lvl="2" eaLnBrk="1" hangingPunct="1"/>
            <a:r>
              <a:rPr lang="en-US" dirty="0">
                <a:latin typeface="Helvetica Light" pitchFamily="34" charset="0"/>
              </a:rPr>
              <a:t>have 2 versions (WinZip)</a:t>
            </a:r>
          </a:p>
        </p:txBody>
      </p:sp>
      <p:sp>
        <p:nvSpPr>
          <p:cNvPr id="8" name="Rectangle 5"/>
          <p:cNvSpPr>
            <a:spLocks noGrp="1" noChangeArrowheads="1"/>
          </p:cNvSpPr>
          <p:nvPr>
            <p:ph type="dt" sz="half" idx="10"/>
          </p:nvPr>
        </p:nvSpPr>
        <p:spPr>
          <a:ln>
            <a:noFill/>
          </a:ln>
        </p:spPr>
        <p:txBody>
          <a:bodyPr/>
          <a:lstStyle>
            <a:lvl1pPr>
              <a:defRPr/>
            </a:lvl1pPr>
          </a:lstStyle>
          <a:p>
            <a:pPr>
              <a:defRPr/>
            </a:pPr>
            <a:r>
              <a:rPr lang="en-US" smtClean="0"/>
              <a:t>Jan. 14-18, 2013</a:t>
            </a:r>
            <a:endParaRPr lang="en-US" dirty="0"/>
          </a:p>
        </p:txBody>
      </p:sp>
      <p:sp>
        <p:nvSpPr>
          <p:cNvPr id="9" name="Rectangle 6"/>
          <p:cNvSpPr>
            <a:spLocks noGrp="1" noChangeArrowheads="1"/>
          </p:cNvSpPr>
          <p:nvPr>
            <p:ph type="ftr" sz="quarter" idx="11"/>
          </p:nvPr>
        </p:nvSpPr>
        <p:spPr>
          <a:ln/>
        </p:spPr>
        <p:txBody>
          <a:bodyPr/>
          <a:lstStyle>
            <a:lvl1pPr>
              <a:defRPr/>
            </a:lvl1pPr>
          </a:lstStyle>
          <a:p>
            <a:r>
              <a:rPr lang="en-US" smtClean="0"/>
              <a:t>HCI: User Interface Design, Prototyping, &amp; Evaluation</a:t>
            </a:r>
            <a:endParaRPr lang="en-US" dirty="0"/>
          </a:p>
        </p:txBody>
      </p:sp>
      <p:pic>
        <p:nvPicPr>
          <p:cNvPr id="17416" name="Picture 5" descr="wiz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16088"/>
            <a:ext cx="4605338" cy="2359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E8DA58C4-73F7-344C-ACB1-7333597CF31B}" type="slidenum">
              <a:rPr lang="en-US" smtClean="0"/>
              <a:pPr/>
              <a:t>15</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01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019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019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01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195"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7" name="Rectangle 2"/>
          <p:cNvSpPr>
            <a:spLocks noGrp="1" noChangeArrowheads="1"/>
          </p:cNvSpPr>
          <p:nvPr>
            <p:ph type="title"/>
          </p:nvPr>
        </p:nvSpPr>
        <p:spPr/>
        <p:txBody>
          <a:bodyPr/>
          <a:lstStyle/>
          <a:p>
            <a:pPr eaLnBrk="1" hangingPunct="1"/>
            <a:r>
              <a:rPr lang="en-US" dirty="0">
                <a:latin typeface="Helvetica" pitchFamily="2" charset="0"/>
              </a:rPr>
              <a:t>Heuristics (cont.)</a:t>
            </a:r>
          </a:p>
        </p:txBody>
      </p:sp>
      <p:sp>
        <p:nvSpPr>
          <p:cNvPr id="874499" name="Rectangle 3"/>
          <p:cNvSpPr>
            <a:spLocks noGrp="1" noChangeArrowheads="1"/>
          </p:cNvSpPr>
          <p:nvPr>
            <p:ph idx="1"/>
          </p:nvPr>
        </p:nvSpPr>
        <p:spPr>
          <a:xfrm>
            <a:off x="777875" y="5622925"/>
            <a:ext cx="7985125" cy="819150"/>
          </a:xfrm>
        </p:spPr>
        <p:txBody>
          <a:bodyPr/>
          <a:lstStyle/>
          <a:p>
            <a:pPr eaLnBrk="1" hangingPunct="1"/>
            <a:r>
              <a:rPr lang="en-US">
                <a:latin typeface="Arial" charset="0"/>
              </a:rPr>
              <a:t>H2-4: Consistency &amp; standards</a:t>
            </a:r>
          </a:p>
        </p:txBody>
      </p:sp>
      <p:sp>
        <p:nvSpPr>
          <p:cNvPr id="12" name="Rectangle 5"/>
          <p:cNvSpPr>
            <a:spLocks noGrp="1" noChangeArrowheads="1"/>
          </p:cNvSpPr>
          <p:nvPr>
            <p:ph type="dt" sz="half" idx="10"/>
          </p:nvPr>
        </p:nvSpPr>
        <p:spPr>
          <a:ln>
            <a:noFill/>
          </a:ln>
        </p:spPr>
        <p:txBody>
          <a:bodyPr/>
          <a:lstStyle>
            <a:lvl1pPr>
              <a:defRPr/>
            </a:lvl1pPr>
          </a:lstStyle>
          <a:p>
            <a:pPr>
              <a:defRPr/>
            </a:pPr>
            <a:r>
              <a:rPr lang="en-US" smtClean="0"/>
              <a:t>Jan. 14-18, 2013</a:t>
            </a:r>
            <a:endParaRPr lang="en-US" dirty="0"/>
          </a:p>
        </p:txBody>
      </p:sp>
      <p:sp>
        <p:nvSpPr>
          <p:cNvPr id="13" name="Rectangle 6"/>
          <p:cNvSpPr>
            <a:spLocks noGrp="1" noChangeArrowheads="1"/>
          </p:cNvSpPr>
          <p:nvPr>
            <p:ph type="ftr" sz="quarter" idx="11"/>
          </p:nvPr>
        </p:nvSpPr>
        <p:spPr>
          <a:ln/>
        </p:spPr>
        <p:txBody>
          <a:bodyPr/>
          <a:lstStyle>
            <a:lvl1pPr>
              <a:defRPr/>
            </a:lvl1pPr>
          </a:lstStyle>
          <a:p>
            <a:r>
              <a:rPr lang="en-US" smtClean="0"/>
              <a:t>HCI: User Interface Design, Prototyping, &amp; Evaluation</a:t>
            </a:r>
            <a:endParaRPr lang="en-US" dirty="0"/>
          </a:p>
        </p:txBody>
      </p:sp>
      <p:grpSp>
        <p:nvGrpSpPr>
          <p:cNvPr id="18439" name="Group 4"/>
          <p:cNvGrpSpPr>
            <a:grpSpLocks/>
          </p:cNvGrpSpPr>
          <p:nvPr/>
        </p:nvGrpSpPr>
        <p:grpSpPr bwMode="auto">
          <a:xfrm>
            <a:off x="1524000" y="1219200"/>
            <a:ext cx="6400800" cy="3460750"/>
            <a:chOff x="432" y="1056"/>
            <a:chExt cx="5040" cy="2725"/>
          </a:xfrm>
        </p:grpSpPr>
        <p:pic>
          <p:nvPicPr>
            <p:cNvPr id="18441" name="Picture 5" descr="inconsistency-VB"/>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72" y="1056"/>
              <a:ext cx="2400" cy="13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42" name="Picture 6" descr="inconsistency-VB1"/>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32" y="1056"/>
              <a:ext cx="2400" cy="1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43" name="Picture 7" descr="inconsistency-VB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32" y="2448"/>
              <a:ext cx="2399" cy="1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44" name="Picture 8" descr="inconsistency-VB3"/>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072" y="2448"/>
              <a:ext cx="2400" cy="13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useBgFill="1">
        <p:nvSpPr>
          <p:cNvPr id="874505" name="Rectangle 9"/>
          <p:cNvSpPr>
            <a:spLocks noChangeArrowheads="1"/>
          </p:cNvSpPr>
          <p:nvPr/>
        </p:nvSpPr>
        <p:spPr bwMode="auto">
          <a:xfrm>
            <a:off x="685800" y="5638800"/>
            <a:ext cx="8153400" cy="609600"/>
          </a:xfrm>
          <a:prstGeom prst="rect">
            <a:avLst/>
          </a:prstGeom>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 name="Slide Number Placeholder 1"/>
          <p:cNvSpPr>
            <a:spLocks noGrp="1"/>
          </p:cNvSpPr>
          <p:nvPr>
            <p:ph type="sldNum" sz="quarter" idx="12"/>
          </p:nvPr>
        </p:nvSpPr>
        <p:spPr/>
        <p:txBody>
          <a:bodyPr/>
          <a:lstStyle/>
          <a:p>
            <a:fld id="{8ECE2160-65C3-AC45-A33C-E2F8319357D7}" type="slidenum">
              <a:rPr lang="en-US" smtClean="0"/>
              <a:pPr/>
              <a:t>16</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4499">
                                            <p:txEl>
                                              <p:pRg st="0" end="0"/>
                                            </p:txEl>
                                          </p:spTgt>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87450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4499" grpId="0" build="p" autoUpdateAnimBg="0"/>
      <p:bldP spid="874505"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7" name="Rectangle 2"/>
          <p:cNvSpPr>
            <a:spLocks noGrp="1" noChangeArrowheads="1"/>
          </p:cNvSpPr>
          <p:nvPr>
            <p:ph type="title"/>
          </p:nvPr>
        </p:nvSpPr>
        <p:spPr/>
        <p:txBody>
          <a:bodyPr/>
          <a:lstStyle/>
          <a:p>
            <a:pPr eaLnBrk="1" hangingPunct="1"/>
            <a:r>
              <a:rPr lang="en-US" dirty="0">
                <a:latin typeface="Helvetica" pitchFamily="2" charset="0"/>
              </a:rPr>
              <a:t>Heuristics (cont.)</a:t>
            </a:r>
          </a:p>
        </p:txBody>
      </p:sp>
      <p:sp>
        <p:nvSpPr>
          <p:cNvPr id="874499" name="Rectangle 3"/>
          <p:cNvSpPr>
            <a:spLocks noGrp="1" noChangeArrowheads="1"/>
          </p:cNvSpPr>
          <p:nvPr>
            <p:ph idx="1"/>
          </p:nvPr>
        </p:nvSpPr>
        <p:spPr>
          <a:xfrm>
            <a:off x="777875" y="5622925"/>
            <a:ext cx="7985125" cy="819150"/>
          </a:xfrm>
        </p:spPr>
        <p:txBody>
          <a:bodyPr/>
          <a:lstStyle/>
          <a:p>
            <a:pPr eaLnBrk="1" hangingPunct="1"/>
            <a:r>
              <a:rPr lang="en-US">
                <a:latin typeface="Arial" charset="0"/>
              </a:rPr>
              <a:t>H2-4: Consistency &amp; standards</a:t>
            </a:r>
          </a:p>
        </p:txBody>
      </p:sp>
      <p:sp>
        <p:nvSpPr>
          <p:cNvPr id="12" name="Rectangle 5"/>
          <p:cNvSpPr>
            <a:spLocks noGrp="1" noChangeArrowheads="1"/>
          </p:cNvSpPr>
          <p:nvPr>
            <p:ph type="dt" sz="half" idx="10"/>
          </p:nvPr>
        </p:nvSpPr>
        <p:spPr>
          <a:ln>
            <a:noFill/>
          </a:ln>
        </p:spPr>
        <p:txBody>
          <a:bodyPr/>
          <a:lstStyle>
            <a:lvl1pPr>
              <a:defRPr/>
            </a:lvl1pPr>
          </a:lstStyle>
          <a:p>
            <a:pPr>
              <a:defRPr/>
            </a:pPr>
            <a:r>
              <a:rPr lang="en-US" smtClean="0"/>
              <a:t>Jan. 14-18, 2013</a:t>
            </a:r>
            <a:endParaRPr lang="en-US" dirty="0"/>
          </a:p>
        </p:txBody>
      </p:sp>
      <p:sp>
        <p:nvSpPr>
          <p:cNvPr id="13" name="Rectangle 6"/>
          <p:cNvSpPr>
            <a:spLocks noGrp="1" noChangeArrowheads="1"/>
          </p:cNvSpPr>
          <p:nvPr>
            <p:ph type="ftr" sz="quarter" idx="11"/>
          </p:nvPr>
        </p:nvSpPr>
        <p:spPr>
          <a:ln/>
        </p:spPr>
        <p:txBody>
          <a:bodyPr/>
          <a:lstStyle>
            <a:lvl1pPr>
              <a:defRPr/>
            </a:lvl1pPr>
          </a:lstStyle>
          <a:p>
            <a:r>
              <a:rPr lang="en-US" smtClean="0"/>
              <a:t>HCI: User Interface Design, Prototyping, &amp; Evaluation</a:t>
            </a:r>
            <a:endParaRPr lang="en-US" dirty="0"/>
          </a:p>
        </p:txBody>
      </p:sp>
      <p:sp useBgFill="1">
        <p:nvSpPr>
          <p:cNvPr id="874505" name="Rectangle 9"/>
          <p:cNvSpPr>
            <a:spLocks noChangeArrowheads="1"/>
          </p:cNvSpPr>
          <p:nvPr/>
        </p:nvSpPr>
        <p:spPr bwMode="auto">
          <a:xfrm>
            <a:off x="685800" y="5638800"/>
            <a:ext cx="8153400" cy="609600"/>
          </a:xfrm>
          <a:prstGeom prst="rect">
            <a:avLst/>
          </a:prstGeom>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 name="Slide Number Placeholder 1"/>
          <p:cNvSpPr>
            <a:spLocks noGrp="1"/>
          </p:cNvSpPr>
          <p:nvPr>
            <p:ph type="sldNum" sz="quarter" idx="12"/>
          </p:nvPr>
        </p:nvSpPr>
        <p:spPr/>
        <p:txBody>
          <a:bodyPr/>
          <a:lstStyle/>
          <a:p>
            <a:fld id="{8ECE2160-65C3-AC45-A33C-E2F8319357D7}" type="slidenum">
              <a:rPr lang="en-US" smtClean="0"/>
              <a:pPr/>
              <a:t>17</a:t>
            </a:fld>
            <a:endParaRPr lang="en-US"/>
          </a:p>
        </p:txBody>
      </p:sp>
      <p:sp>
        <p:nvSpPr>
          <p:cNvPr id="14" name="Rectangle 3"/>
          <p:cNvSpPr txBox="1">
            <a:spLocks noChangeArrowheads="1"/>
          </p:cNvSpPr>
          <p:nvPr/>
        </p:nvSpPr>
        <p:spPr bwMode="auto">
          <a:xfrm>
            <a:off x="798084" y="5140325"/>
            <a:ext cx="7812516" cy="1489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b="0" i="0">
                <a:solidFill>
                  <a:schemeClr val="tx1"/>
                </a:solidFill>
                <a:latin typeface="Helvetica Light"/>
                <a:ea typeface="ＭＳ Ｐゴシック" charset="0"/>
                <a:cs typeface="Helvetica Light"/>
              </a:defRPr>
            </a:lvl1pPr>
            <a:lvl2pPr marL="742950" indent="-285750" algn="l" rtl="0" eaLnBrk="1" fontAlgn="base" hangingPunct="1">
              <a:spcBef>
                <a:spcPct val="20000"/>
              </a:spcBef>
              <a:spcAft>
                <a:spcPct val="0"/>
              </a:spcAft>
              <a:buChar char="–"/>
              <a:defRPr sz="2800" b="0" i="0">
                <a:solidFill>
                  <a:schemeClr val="tx1"/>
                </a:solidFill>
                <a:latin typeface="Helvetica Light"/>
                <a:ea typeface="ＭＳ Ｐゴシック" charset="0"/>
                <a:cs typeface="Helvetica Light"/>
              </a:defRPr>
            </a:lvl2pPr>
            <a:lvl3pPr marL="1143000" indent="-228600" algn="l" rtl="0" eaLnBrk="1" fontAlgn="base" hangingPunct="1">
              <a:spcBef>
                <a:spcPct val="20000"/>
              </a:spcBef>
              <a:spcAft>
                <a:spcPct val="0"/>
              </a:spcAft>
              <a:buChar char="•"/>
              <a:defRPr sz="2400" b="0" i="0">
                <a:solidFill>
                  <a:schemeClr val="tx1"/>
                </a:solidFill>
                <a:latin typeface="Helvetica Light"/>
                <a:ea typeface="ＭＳ Ｐゴシック" charset="0"/>
                <a:cs typeface="Helvetica Light"/>
              </a:defRPr>
            </a:lvl3pPr>
            <a:lvl4pPr marL="1600200" indent="-228600" algn="l" rtl="0" eaLnBrk="1" fontAlgn="base" hangingPunct="1">
              <a:spcBef>
                <a:spcPct val="20000"/>
              </a:spcBef>
              <a:spcAft>
                <a:spcPct val="0"/>
              </a:spcAft>
              <a:buChar char="–"/>
              <a:defRPr sz="2000" b="0" i="0">
                <a:solidFill>
                  <a:schemeClr val="tx1"/>
                </a:solidFill>
                <a:latin typeface="Helvetica Light"/>
                <a:ea typeface="ＭＳ Ｐゴシック" charset="0"/>
                <a:cs typeface="Helvetica Light"/>
              </a:defRPr>
            </a:lvl4pPr>
            <a:lvl5pPr marL="2057400" indent="-228600" algn="l" rtl="0" eaLnBrk="1" fontAlgn="base" hangingPunct="1">
              <a:spcBef>
                <a:spcPct val="20000"/>
              </a:spcBef>
              <a:spcAft>
                <a:spcPct val="0"/>
              </a:spcAft>
              <a:buChar char="»"/>
              <a:defRPr sz="2000" b="0" i="0">
                <a:solidFill>
                  <a:schemeClr val="tx1"/>
                </a:solidFill>
                <a:latin typeface="Helvetica Light"/>
                <a:ea typeface="ＭＳ Ｐゴシック" charset="0"/>
                <a:cs typeface="Helvetica Ligh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a:lstStyle>
          <a:p>
            <a:r>
              <a:rPr lang="en-US" sz="2400" dirty="0" smtClean="0">
                <a:latin typeface="Helvetica Light" pitchFamily="34" charset="0"/>
              </a:rPr>
              <a:t>H2-4: Consistency &amp; standards</a:t>
            </a:r>
          </a:p>
          <a:p>
            <a:pPr lvl="1"/>
            <a:r>
              <a:rPr lang="en-US" altLang="ja-JP" sz="2000" dirty="0" smtClean="0">
                <a:latin typeface="Helvetica Light" pitchFamily="34" charset="0"/>
              </a:rPr>
              <a:t>use the same language, placement, etc. everywhere</a:t>
            </a:r>
          </a:p>
          <a:p>
            <a:pPr lvl="1"/>
            <a:r>
              <a:rPr lang="en-US" sz="2000" dirty="0" smtClean="0">
                <a:latin typeface="Helvetica Light" pitchFamily="34" charset="0"/>
              </a:rPr>
              <a:t>follow platform conventions</a:t>
            </a: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43000" y="914400"/>
            <a:ext cx="6324600" cy="4109993"/>
          </a:xfrm>
          <a:prstGeom prst="rect">
            <a:avLst/>
          </a:prstGeom>
        </p:spPr>
      </p:pic>
    </p:spTree>
    <p:extLst>
      <p:ext uri="{BB962C8B-B14F-4D97-AF65-F5344CB8AC3E}">
        <p14:creationId xmlns:p14="http://schemas.microsoft.com/office/powerpoint/2010/main" val="21838361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ectangle 8"/>
          <p:cNvSpPr/>
          <p:nvPr/>
        </p:nvSpPr>
        <p:spPr bwMode="auto">
          <a:xfrm>
            <a:off x="990600" y="3557277"/>
            <a:ext cx="3048000" cy="1076729"/>
          </a:xfrm>
          <a:prstGeom prst="rect">
            <a:avLst/>
          </a:prstGeom>
          <a:solidFill>
            <a:srgbClr val="000000">
              <a:alpha val="67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Helvetica"/>
              <a:cs typeface="Helvetica"/>
            </a:endParaRPr>
          </a:p>
        </p:txBody>
      </p:sp>
      <p:sp>
        <p:nvSpPr>
          <p:cNvPr id="19461" name="Rectangle 2"/>
          <p:cNvSpPr>
            <a:spLocks noGrp="1" noChangeArrowheads="1"/>
          </p:cNvSpPr>
          <p:nvPr>
            <p:ph type="title"/>
          </p:nvPr>
        </p:nvSpPr>
        <p:spPr/>
        <p:txBody>
          <a:bodyPr/>
          <a:lstStyle/>
          <a:p>
            <a:pPr eaLnBrk="1" hangingPunct="1"/>
            <a:r>
              <a:rPr lang="en-US">
                <a:latin typeface="Helvetica" pitchFamily="2" charset="0"/>
              </a:rPr>
              <a:t>Heuristics (cont.)</a:t>
            </a:r>
          </a:p>
        </p:txBody>
      </p:sp>
      <p:sp>
        <p:nvSpPr>
          <p:cNvPr id="19463" name="Content Placeholder 9"/>
          <p:cNvSpPr>
            <a:spLocks noGrp="1"/>
          </p:cNvSpPr>
          <p:nvPr>
            <p:ph sz="half" idx="1"/>
          </p:nvPr>
        </p:nvSpPr>
        <p:spPr>
          <a:xfrm>
            <a:off x="1143000" y="3567207"/>
            <a:ext cx="2590800" cy="1066799"/>
          </a:xfrm>
        </p:spPr>
        <p:txBody>
          <a:bodyPr/>
          <a:lstStyle/>
          <a:p>
            <a:pPr>
              <a:buFontTx/>
              <a:buNone/>
            </a:pPr>
            <a:r>
              <a:rPr lang="en-US" dirty="0">
                <a:latin typeface="Consolas" pitchFamily="49" charset="0"/>
                <a:cs typeface="Consolas" pitchFamily="49" charset="0"/>
              </a:rPr>
              <a:t>% </a:t>
            </a:r>
            <a:r>
              <a:rPr lang="en-US" dirty="0" err="1">
                <a:latin typeface="Consolas" pitchFamily="49" charset="0"/>
                <a:cs typeface="Consolas" pitchFamily="49" charset="0"/>
              </a:rPr>
              <a:t>rm</a:t>
            </a:r>
            <a:r>
              <a:rPr lang="en-US" dirty="0">
                <a:latin typeface="Consolas" pitchFamily="49" charset="0"/>
                <a:cs typeface="Consolas" pitchFamily="49" charset="0"/>
              </a:rPr>
              <a:t> </a:t>
            </a:r>
            <a:r>
              <a:rPr lang="en-US" dirty="0" smtClean="0">
                <a:latin typeface="Consolas" pitchFamily="49" charset="0"/>
                <a:cs typeface="Consolas" pitchFamily="49" charset="0"/>
              </a:rPr>
              <a:t>–</a:t>
            </a:r>
            <a:r>
              <a:rPr lang="en-US" dirty="0" err="1" smtClean="0">
                <a:latin typeface="Consolas" pitchFamily="49" charset="0"/>
                <a:cs typeface="Consolas" pitchFamily="49" charset="0"/>
              </a:rPr>
              <a:t>rf</a:t>
            </a:r>
            <a:r>
              <a:rPr lang="en-US" dirty="0" smtClean="0">
                <a:latin typeface="Consolas" pitchFamily="49" charset="0"/>
                <a:cs typeface="Consolas" pitchFamily="49" charset="0"/>
              </a:rPr>
              <a:t> *</a:t>
            </a:r>
            <a:endParaRPr lang="en-US" dirty="0">
              <a:latin typeface="Consolas" pitchFamily="49" charset="0"/>
              <a:cs typeface="Consolas" pitchFamily="49" charset="0"/>
            </a:endParaRPr>
          </a:p>
          <a:p>
            <a:pPr>
              <a:buFontTx/>
              <a:buNone/>
            </a:pPr>
            <a:r>
              <a:rPr lang="en-US" dirty="0">
                <a:latin typeface="Consolas" pitchFamily="49" charset="0"/>
                <a:cs typeface="Consolas" pitchFamily="49" charset="0"/>
              </a:rPr>
              <a:t>%</a:t>
            </a:r>
          </a:p>
        </p:txBody>
      </p:sp>
      <p:sp>
        <p:nvSpPr>
          <p:cNvPr id="522243" name="Rectangle 3"/>
          <p:cNvSpPr>
            <a:spLocks noGrp="1" noChangeArrowheads="1"/>
          </p:cNvSpPr>
          <p:nvPr>
            <p:ph sz="half" idx="2"/>
          </p:nvPr>
        </p:nvSpPr>
        <p:spPr>
          <a:xfrm>
            <a:off x="304800" y="1600200"/>
            <a:ext cx="9296400" cy="2165350"/>
          </a:xfrm>
        </p:spPr>
        <p:txBody>
          <a:bodyPr/>
          <a:lstStyle/>
          <a:p>
            <a:pPr eaLnBrk="1" hangingPunct="1">
              <a:lnSpc>
                <a:spcPct val="90000"/>
              </a:lnSpc>
            </a:pPr>
            <a:r>
              <a:rPr lang="en-US" sz="2400" dirty="0">
                <a:latin typeface="Helvetica Light" pitchFamily="34" charset="0"/>
              </a:rPr>
              <a:t>H2-5: Error prevention</a:t>
            </a:r>
          </a:p>
          <a:p>
            <a:pPr eaLnBrk="1" hangingPunct="1">
              <a:lnSpc>
                <a:spcPct val="90000"/>
              </a:lnSpc>
            </a:pPr>
            <a:r>
              <a:rPr lang="en-US" sz="2400" dirty="0">
                <a:latin typeface="Helvetica Light" pitchFamily="34" charset="0"/>
              </a:rPr>
              <a:t>H2-6: Recognition rather than recall</a:t>
            </a:r>
          </a:p>
          <a:p>
            <a:pPr lvl="1" eaLnBrk="1" hangingPunct="1">
              <a:lnSpc>
                <a:spcPct val="90000"/>
              </a:lnSpc>
            </a:pPr>
            <a:r>
              <a:rPr lang="en-US" sz="1900" dirty="0">
                <a:latin typeface="Helvetica Light" pitchFamily="34" charset="0"/>
              </a:rPr>
              <a:t>make objects, actions, options, &amp; directions visible/easily retrievable</a:t>
            </a:r>
          </a:p>
        </p:txBody>
      </p:sp>
      <p:sp>
        <p:nvSpPr>
          <p:cNvPr id="10" name="Rectangle 5"/>
          <p:cNvSpPr>
            <a:spLocks noGrp="1" noChangeArrowheads="1"/>
          </p:cNvSpPr>
          <p:nvPr>
            <p:ph type="dt" sz="half" idx="10"/>
          </p:nvPr>
        </p:nvSpPr>
        <p:spPr>
          <a:ln>
            <a:noFill/>
          </a:ln>
        </p:spPr>
        <p:txBody>
          <a:bodyPr/>
          <a:lstStyle>
            <a:lvl1pPr>
              <a:defRPr/>
            </a:lvl1pPr>
          </a:lstStyle>
          <a:p>
            <a:pPr>
              <a:defRPr/>
            </a:pPr>
            <a:r>
              <a:rPr lang="en-US" smtClean="0"/>
              <a:t>Jan. 14-18, 2013</a:t>
            </a:r>
            <a:endParaRPr lang="en-US" dirty="0"/>
          </a:p>
        </p:txBody>
      </p:sp>
      <p:sp>
        <p:nvSpPr>
          <p:cNvPr id="11" name="Rectangle 6"/>
          <p:cNvSpPr>
            <a:spLocks noGrp="1" noChangeArrowheads="1"/>
          </p:cNvSpPr>
          <p:nvPr>
            <p:ph type="ftr" sz="quarter" idx="11"/>
          </p:nvPr>
        </p:nvSpPr>
        <p:spPr>
          <a:ln/>
        </p:spPr>
        <p:txBody>
          <a:bodyPr/>
          <a:lstStyle>
            <a:lvl1pPr>
              <a:defRPr/>
            </a:lvl1pPr>
          </a:lstStyle>
          <a:p>
            <a:r>
              <a:rPr lang="en-US" smtClean="0"/>
              <a:t>HCI: User Interface Design, Prototyping, &amp; Evaluation</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9993" y="3314482"/>
            <a:ext cx="3143689" cy="1562318"/>
          </a:xfrm>
          <a:prstGeom prst="rect">
            <a:avLst/>
          </a:prstGeom>
        </p:spPr>
      </p:pic>
      <p:sp>
        <p:nvSpPr>
          <p:cNvPr id="3" name="Slide Number Placeholder 2"/>
          <p:cNvSpPr>
            <a:spLocks noGrp="1"/>
          </p:cNvSpPr>
          <p:nvPr>
            <p:ph type="sldNum" sz="quarter" idx="12"/>
          </p:nvPr>
        </p:nvSpPr>
        <p:spPr/>
        <p:txBody>
          <a:bodyPr/>
          <a:lstStyle/>
          <a:p>
            <a:fld id="{E8DA58C4-73F7-344C-ACB1-7333597CF31B}" type="slidenum">
              <a:rPr lang="en-US" smtClean="0"/>
              <a:pPr/>
              <a:t>18</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24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22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43"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p:txBody>
          <a:bodyPr/>
          <a:lstStyle/>
          <a:p>
            <a:pPr eaLnBrk="1" hangingPunct="1"/>
            <a:r>
              <a:rPr lang="en-US" dirty="0">
                <a:latin typeface="Helvetica" pitchFamily="2" charset="0"/>
              </a:rPr>
              <a:t>Heuristics (cont.)</a:t>
            </a:r>
          </a:p>
        </p:txBody>
      </p:sp>
      <p:sp>
        <p:nvSpPr>
          <p:cNvPr id="524291" name="Rectangle 3"/>
          <p:cNvSpPr>
            <a:spLocks noGrp="1" noChangeArrowheads="1"/>
          </p:cNvSpPr>
          <p:nvPr>
            <p:ph type="body" sz="half" idx="2"/>
          </p:nvPr>
        </p:nvSpPr>
        <p:spPr>
          <a:xfrm>
            <a:off x="381000" y="4151313"/>
            <a:ext cx="8763000" cy="2336800"/>
          </a:xfrm>
        </p:spPr>
        <p:txBody>
          <a:bodyPr/>
          <a:lstStyle/>
          <a:p>
            <a:pPr eaLnBrk="1" hangingPunct="1"/>
            <a:r>
              <a:rPr lang="en-US" sz="2800" dirty="0">
                <a:latin typeface="Helvetica Light" pitchFamily="34" charset="0"/>
              </a:rPr>
              <a:t>H2-7: Flexibility and efficiency of use</a:t>
            </a:r>
          </a:p>
          <a:p>
            <a:pPr lvl="1" eaLnBrk="1" hangingPunct="1"/>
            <a:r>
              <a:rPr lang="en-US" sz="2400" dirty="0">
                <a:latin typeface="Helvetica Light" pitchFamily="34" charset="0"/>
              </a:rPr>
              <a:t>accelerators for experts (e.g., gestures, kb shortcuts)</a:t>
            </a:r>
          </a:p>
          <a:p>
            <a:pPr lvl="1" eaLnBrk="1" hangingPunct="1"/>
            <a:r>
              <a:rPr lang="en-US" sz="2400" dirty="0">
                <a:latin typeface="Helvetica Light" pitchFamily="34" charset="0"/>
              </a:rPr>
              <a:t>allow users to tailor frequent actions (e.g., macros)</a:t>
            </a:r>
          </a:p>
        </p:txBody>
      </p:sp>
      <p:sp>
        <p:nvSpPr>
          <p:cNvPr id="9" name="Rectangle 5"/>
          <p:cNvSpPr>
            <a:spLocks noGrp="1" noChangeArrowheads="1"/>
          </p:cNvSpPr>
          <p:nvPr>
            <p:ph type="dt" sz="half" idx="10"/>
          </p:nvPr>
        </p:nvSpPr>
        <p:spPr>
          <a:ln>
            <a:noFill/>
          </a:ln>
        </p:spPr>
        <p:txBody>
          <a:bodyPr/>
          <a:lstStyle>
            <a:lvl1pPr>
              <a:defRPr/>
            </a:lvl1pPr>
          </a:lstStyle>
          <a:p>
            <a:pPr>
              <a:defRPr/>
            </a:pPr>
            <a:r>
              <a:rPr lang="en-US" smtClean="0"/>
              <a:t>Jan. 14-18, 2013</a:t>
            </a:r>
            <a:endParaRPr lang="en-US" dirty="0"/>
          </a:p>
        </p:txBody>
      </p:sp>
      <p:sp>
        <p:nvSpPr>
          <p:cNvPr id="10" name="Rectangle 6"/>
          <p:cNvSpPr>
            <a:spLocks noGrp="1" noChangeArrowheads="1"/>
          </p:cNvSpPr>
          <p:nvPr>
            <p:ph type="ftr" sz="quarter" idx="11"/>
          </p:nvPr>
        </p:nvSpPr>
        <p:spPr>
          <a:ln/>
        </p:spPr>
        <p:txBody>
          <a:bodyPr/>
          <a:lstStyle>
            <a:lvl1pPr>
              <a:defRPr/>
            </a:lvl1pPr>
          </a:lstStyle>
          <a:p>
            <a:r>
              <a:rPr lang="en-US" smtClean="0"/>
              <a:t>HCI: User Interface Design, Prototyping, &amp; Evaluation</a:t>
            </a:r>
            <a:endParaRPr lang="en-US" dirty="0"/>
          </a:p>
        </p:txBody>
      </p:sp>
      <p:sp>
        <p:nvSpPr>
          <p:cNvPr id="20487" name="Line 8"/>
          <p:cNvSpPr>
            <a:spLocks noChangeShapeType="1"/>
          </p:cNvSpPr>
          <p:nvPr/>
        </p:nvSpPr>
        <p:spPr bwMode="auto">
          <a:xfrm>
            <a:off x="2590800" y="2895600"/>
            <a:ext cx="1524000" cy="0"/>
          </a:xfrm>
          <a:prstGeom prst="line">
            <a:avLst/>
          </a:prstGeom>
          <a:noFill/>
          <a:ln w="12700">
            <a:solidFill>
              <a:schemeClr val="tx1"/>
            </a:solidFill>
            <a:miter lim="800000"/>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04800" y="1342479"/>
            <a:ext cx="8382000" cy="269612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42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429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42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4291"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smtClean="0"/>
              <a:t>Jan. 14-18, 2013</a:t>
            </a:r>
            <a:endParaRPr lang="en-US" dirty="0"/>
          </a:p>
        </p:txBody>
      </p:sp>
      <p:sp>
        <p:nvSpPr>
          <p:cNvPr id="4" name="Footer Placeholder 3"/>
          <p:cNvSpPr>
            <a:spLocks noGrp="1"/>
          </p:cNvSpPr>
          <p:nvPr>
            <p:ph type="ftr" sz="quarter" idx="11"/>
          </p:nvPr>
        </p:nvSpPr>
        <p:spPr/>
        <p:txBody>
          <a:bodyPr/>
          <a:lstStyle/>
          <a:p>
            <a:r>
              <a:rPr lang="en-US" smtClean="0"/>
              <a:t>HCI: User Interface Design, Prototyping, &amp; Evaluation</a:t>
            </a:r>
            <a:endParaRPr lang="en-US" dirty="0"/>
          </a:p>
        </p:txBody>
      </p:sp>
      <p:sp>
        <p:nvSpPr>
          <p:cNvPr id="5" name="Slide Number Placeholder 4"/>
          <p:cNvSpPr>
            <a:spLocks noGrp="1"/>
          </p:cNvSpPr>
          <p:nvPr>
            <p:ph type="sldNum" sz="quarter" idx="12"/>
          </p:nvPr>
        </p:nvSpPr>
        <p:spPr/>
        <p:txBody>
          <a:bodyPr/>
          <a:lstStyle/>
          <a:p>
            <a:fld id="{8ECE2160-65C3-AC45-A33C-E2F8319357D7}" type="slidenum">
              <a:rPr lang="en-US" smtClean="0"/>
              <a:pPr/>
              <a:t>2</a:t>
            </a:fld>
            <a:endParaRPr lang="en-US"/>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343214"/>
            <a:ext cx="9144000" cy="5777384"/>
          </a:xfrm>
          <a:prstGeom prst="rect">
            <a:avLst/>
          </a:prstGeom>
        </p:spPr>
      </p:pic>
      <p:sp>
        <p:nvSpPr>
          <p:cNvPr id="11" name="Rectangle 10"/>
          <p:cNvSpPr/>
          <p:nvPr/>
        </p:nvSpPr>
        <p:spPr bwMode="auto">
          <a:xfrm>
            <a:off x="0" y="0"/>
            <a:ext cx="9144000" cy="1343214"/>
          </a:xfrm>
          <a:prstGeom prst="rect">
            <a:avLst/>
          </a:prstGeom>
          <a:solidFill>
            <a:srgbClr val="000000">
              <a:alpha val="88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Helvetica"/>
              <a:cs typeface="Helvetica"/>
            </a:endParaRPr>
          </a:p>
        </p:txBody>
      </p:sp>
      <p:sp>
        <p:nvSpPr>
          <p:cNvPr id="12" name="Rectangle 2"/>
          <p:cNvSpPr>
            <a:spLocks noGrp="1" noChangeArrowheads="1"/>
          </p:cNvSpPr>
          <p:nvPr>
            <p:ph type="title"/>
          </p:nvPr>
        </p:nvSpPr>
        <p:spPr>
          <a:xfrm>
            <a:off x="406435" y="79925"/>
            <a:ext cx="8664575" cy="1143000"/>
          </a:xfrm>
        </p:spPr>
        <p:txBody>
          <a:bodyPr/>
          <a:lstStyle/>
          <a:p>
            <a:r>
              <a:rPr lang="en-US" dirty="0" smtClean="0">
                <a:solidFill>
                  <a:schemeClr val="accent5">
                    <a:lumMod val="75000"/>
                  </a:schemeClr>
                </a:solidFill>
                <a:latin typeface="Helvetica"/>
                <a:cs typeface="Helvetica"/>
              </a:rPr>
              <a:t>Hall of Fame or Shame?</a:t>
            </a:r>
            <a:endParaRPr lang="en-US" dirty="0">
              <a:solidFill>
                <a:schemeClr val="accent5">
                  <a:lumMod val="75000"/>
                </a:schemeClr>
              </a:solidFill>
              <a:latin typeface="Helvetica"/>
              <a:cs typeface="Helvetica"/>
            </a:endParaRPr>
          </a:p>
        </p:txBody>
      </p:sp>
      <p:pic>
        <p:nvPicPr>
          <p:cNvPr id="13" name="Picture 12" descr="hallof.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004745" y="243804"/>
            <a:ext cx="813836" cy="829952"/>
          </a:xfrm>
          <a:prstGeom prst="rect">
            <a:avLst/>
          </a:prstGeom>
        </p:spPr>
      </p:pic>
      <p:sp>
        <p:nvSpPr>
          <p:cNvPr id="14" name="Rectangle 13"/>
          <p:cNvSpPr/>
          <p:nvPr/>
        </p:nvSpPr>
        <p:spPr bwMode="auto">
          <a:xfrm>
            <a:off x="5902597" y="5761929"/>
            <a:ext cx="3241404" cy="886229"/>
          </a:xfrm>
          <a:prstGeom prst="rect">
            <a:avLst/>
          </a:prstGeom>
          <a:solidFill>
            <a:srgbClr val="000000">
              <a:alpha val="67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Helvetica"/>
              <a:cs typeface="Helvetica"/>
            </a:endParaRPr>
          </a:p>
        </p:txBody>
      </p:sp>
      <p:sp>
        <p:nvSpPr>
          <p:cNvPr id="15" name="Rectangle 14"/>
          <p:cNvSpPr/>
          <p:nvPr/>
        </p:nvSpPr>
        <p:spPr>
          <a:xfrm>
            <a:off x="6021380" y="5832762"/>
            <a:ext cx="2996985" cy="707886"/>
          </a:xfrm>
          <a:prstGeom prst="rect">
            <a:avLst/>
          </a:prstGeom>
        </p:spPr>
        <p:txBody>
          <a:bodyPr wrap="square">
            <a:spAutoFit/>
          </a:bodyPr>
          <a:lstStyle/>
          <a:p>
            <a:pPr eaLnBrk="1" hangingPunct="1"/>
            <a:r>
              <a:rPr lang="en-US" dirty="0" smtClean="0">
                <a:latin typeface="Helvetica"/>
                <a:ea typeface="ＭＳ Ｐゴシック" pitchFamily="34" charset="-128"/>
                <a:cs typeface="Helvetica"/>
              </a:rPr>
              <a:t>Pocket</a:t>
            </a:r>
          </a:p>
          <a:p>
            <a:pPr eaLnBrk="1" hangingPunct="1"/>
            <a:r>
              <a:rPr lang="en-US" sz="1600" dirty="0" smtClean="0">
                <a:latin typeface="Helvetica"/>
                <a:ea typeface="ＭＳ Ｐゴシック" pitchFamily="34" charset="-128"/>
                <a:cs typeface="Helvetica"/>
              </a:rPr>
              <a:t>By Read It Later</a:t>
            </a:r>
            <a:endParaRPr lang="en-US" sz="1600" dirty="0">
              <a:latin typeface="Helvetica"/>
              <a:ea typeface="ＭＳ Ｐゴシック" pitchFamily="34" charset="-128"/>
              <a:cs typeface="Helvetica"/>
            </a:endParaRPr>
          </a:p>
        </p:txBody>
      </p:sp>
    </p:spTree>
    <p:extLst>
      <p:ext uri="{BB962C8B-B14F-4D97-AF65-F5344CB8AC3E}">
        <p14:creationId xmlns:p14="http://schemas.microsoft.com/office/powerpoint/2010/main" val="121613086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9" name="Rectangle 2"/>
          <p:cNvSpPr>
            <a:spLocks noGrp="1" noChangeArrowheads="1"/>
          </p:cNvSpPr>
          <p:nvPr>
            <p:ph type="title"/>
          </p:nvPr>
        </p:nvSpPr>
        <p:spPr/>
        <p:txBody>
          <a:bodyPr/>
          <a:lstStyle/>
          <a:p>
            <a:pPr eaLnBrk="1" hangingPunct="1"/>
            <a:r>
              <a:rPr lang="en-US">
                <a:latin typeface="Helvetica" pitchFamily="2" charset="0"/>
              </a:rPr>
              <a:t>Heuristics (cont.)</a:t>
            </a:r>
          </a:p>
        </p:txBody>
      </p:sp>
      <p:sp>
        <p:nvSpPr>
          <p:cNvPr id="526339" name="Rectangle 3"/>
          <p:cNvSpPr>
            <a:spLocks noGrp="1" noChangeArrowheads="1"/>
          </p:cNvSpPr>
          <p:nvPr>
            <p:ph type="body" sz="half" idx="2"/>
          </p:nvPr>
        </p:nvSpPr>
        <p:spPr>
          <a:xfrm>
            <a:off x="838200" y="5486400"/>
            <a:ext cx="7772400" cy="777875"/>
          </a:xfrm>
        </p:spPr>
        <p:txBody>
          <a:bodyPr/>
          <a:lstStyle/>
          <a:p>
            <a:pPr eaLnBrk="1" hangingPunct="1"/>
            <a:r>
              <a:rPr lang="en-US" sz="2800" dirty="0">
                <a:latin typeface="Helvetica Light" pitchFamily="34" charset="0"/>
              </a:rPr>
              <a:t>H2-8: Aesthetic &amp; minimalist design</a:t>
            </a:r>
          </a:p>
          <a:p>
            <a:pPr lvl="1" eaLnBrk="1" hangingPunct="1"/>
            <a:r>
              <a:rPr lang="en-US" sz="2400" dirty="0">
                <a:latin typeface="Helvetica Light" pitchFamily="34" charset="0"/>
              </a:rPr>
              <a:t>no irrelevant information in dialogues</a:t>
            </a:r>
          </a:p>
        </p:txBody>
      </p:sp>
      <p:sp>
        <p:nvSpPr>
          <p:cNvPr id="8" name="Rectangle 5"/>
          <p:cNvSpPr>
            <a:spLocks noGrp="1" noChangeArrowheads="1"/>
          </p:cNvSpPr>
          <p:nvPr>
            <p:ph type="dt" sz="half" idx="10"/>
          </p:nvPr>
        </p:nvSpPr>
        <p:spPr>
          <a:ln>
            <a:noFill/>
          </a:ln>
        </p:spPr>
        <p:txBody>
          <a:bodyPr/>
          <a:lstStyle>
            <a:lvl1pPr>
              <a:defRPr/>
            </a:lvl1pPr>
          </a:lstStyle>
          <a:p>
            <a:pPr>
              <a:defRPr/>
            </a:pPr>
            <a:r>
              <a:rPr lang="en-US" smtClean="0"/>
              <a:t>Jan. 14-18, 2013</a:t>
            </a:r>
            <a:endParaRPr lang="en-US" dirty="0"/>
          </a:p>
        </p:txBody>
      </p:sp>
      <p:sp>
        <p:nvSpPr>
          <p:cNvPr id="9" name="Rectangle 6"/>
          <p:cNvSpPr>
            <a:spLocks noGrp="1" noChangeArrowheads="1"/>
          </p:cNvSpPr>
          <p:nvPr>
            <p:ph type="ftr" sz="quarter" idx="11"/>
          </p:nvPr>
        </p:nvSpPr>
        <p:spPr>
          <a:ln/>
        </p:spPr>
        <p:txBody>
          <a:bodyPr/>
          <a:lstStyle>
            <a:lvl1pPr>
              <a:defRPr/>
            </a:lvl1pPr>
          </a:lstStyle>
          <a:p>
            <a:r>
              <a:rPr lang="en-US" smtClean="0"/>
              <a:t>HCI: User Interface Design, Prototyping, &amp; Evaluation</a:t>
            </a:r>
            <a:endParaRPr lang="en-US" dirty="0"/>
          </a:p>
        </p:txBody>
      </p:sp>
      <p:pic>
        <p:nvPicPr>
          <p:cNvPr id="21511" name="Picture 4" descr="aestheti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5618" y="1239271"/>
            <a:ext cx="6477000" cy="21897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rotWithShape="1">
          <a:blip r:embed="rId4" cstate="email">
            <a:extLst>
              <a:ext uri="{28A0092B-C50C-407E-A947-70E740481C1C}">
                <a14:useLocalDpi xmlns:a14="http://schemas.microsoft.com/office/drawing/2010/main" val="0"/>
              </a:ext>
            </a:extLst>
          </a:blip>
          <a:srcRect l="3176" t="8791" r="3424" b="6154"/>
          <a:stretch/>
        </p:blipFill>
        <p:spPr>
          <a:xfrm>
            <a:off x="1893177" y="3582342"/>
            <a:ext cx="5341882" cy="182785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63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633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6339"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3" name="Rectangle 2"/>
          <p:cNvSpPr>
            <a:spLocks noGrp="1" noChangeArrowheads="1"/>
          </p:cNvSpPr>
          <p:nvPr>
            <p:ph type="title"/>
          </p:nvPr>
        </p:nvSpPr>
        <p:spPr/>
        <p:txBody>
          <a:bodyPr/>
          <a:lstStyle/>
          <a:p>
            <a:pPr eaLnBrk="1" hangingPunct="1"/>
            <a:r>
              <a:rPr lang="en-US" dirty="0">
                <a:latin typeface="Helvetica" pitchFamily="2" charset="0"/>
              </a:rPr>
              <a:t>Heuristics (cont.)</a:t>
            </a:r>
          </a:p>
        </p:txBody>
      </p:sp>
      <p:sp>
        <p:nvSpPr>
          <p:cNvPr id="528387" name="Rectangle 3"/>
          <p:cNvSpPr>
            <a:spLocks noGrp="1" noChangeArrowheads="1"/>
          </p:cNvSpPr>
          <p:nvPr>
            <p:ph idx="1"/>
          </p:nvPr>
        </p:nvSpPr>
        <p:spPr>
          <a:xfrm>
            <a:off x="685800" y="3943350"/>
            <a:ext cx="7772400" cy="2514600"/>
          </a:xfrm>
        </p:spPr>
        <p:txBody>
          <a:bodyPr/>
          <a:lstStyle/>
          <a:p>
            <a:pPr eaLnBrk="1" hangingPunct="1">
              <a:lnSpc>
                <a:spcPct val="90000"/>
              </a:lnSpc>
            </a:pPr>
            <a:r>
              <a:rPr lang="en-US" dirty="0">
                <a:latin typeface="Helvetica Light" pitchFamily="34" charset="0"/>
              </a:rPr>
              <a:t>H2-9: Help users recognize, diagnose, &amp; recover from errors</a:t>
            </a:r>
          </a:p>
          <a:p>
            <a:pPr lvl="1" eaLnBrk="1" hangingPunct="1">
              <a:lnSpc>
                <a:spcPct val="90000"/>
              </a:lnSpc>
            </a:pPr>
            <a:r>
              <a:rPr lang="en-US" dirty="0">
                <a:latin typeface="Helvetica Light" pitchFamily="34" charset="0"/>
              </a:rPr>
              <a:t>error messages in plain language</a:t>
            </a:r>
          </a:p>
          <a:p>
            <a:pPr lvl="1" eaLnBrk="1" hangingPunct="1">
              <a:lnSpc>
                <a:spcPct val="90000"/>
              </a:lnSpc>
            </a:pPr>
            <a:r>
              <a:rPr lang="en-US" dirty="0">
                <a:latin typeface="Helvetica Light" pitchFamily="34" charset="0"/>
              </a:rPr>
              <a:t>precisely indicate the problem</a:t>
            </a:r>
          </a:p>
          <a:p>
            <a:pPr lvl="1" eaLnBrk="1" hangingPunct="1">
              <a:lnSpc>
                <a:spcPct val="90000"/>
              </a:lnSpc>
            </a:pPr>
            <a:r>
              <a:rPr lang="en-US" dirty="0">
                <a:latin typeface="Helvetica Light" pitchFamily="34" charset="0"/>
              </a:rPr>
              <a:t>constructively suggest a solution</a:t>
            </a:r>
          </a:p>
          <a:p>
            <a:pPr eaLnBrk="1" hangingPunct="1">
              <a:lnSpc>
                <a:spcPct val="90000"/>
              </a:lnSpc>
            </a:pPr>
            <a:endParaRPr lang="en-US" dirty="0">
              <a:latin typeface="Helvetica Light" pitchFamily="34" charset="0"/>
            </a:endParaRPr>
          </a:p>
        </p:txBody>
      </p:sp>
      <p:sp>
        <p:nvSpPr>
          <p:cNvPr id="7" name="Rectangle 5"/>
          <p:cNvSpPr>
            <a:spLocks noGrp="1" noChangeArrowheads="1"/>
          </p:cNvSpPr>
          <p:nvPr>
            <p:ph type="dt" sz="half" idx="10"/>
          </p:nvPr>
        </p:nvSpPr>
        <p:spPr>
          <a:ln>
            <a:noFill/>
          </a:ln>
        </p:spPr>
        <p:txBody>
          <a:bodyPr/>
          <a:lstStyle>
            <a:lvl1pPr>
              <a:defRPr/>
            </a:lvl1pPr>
          </a:lstStyle>
          <a:p>
            <a:pPr>
              <a:defRPr/>
            </a:pPr>
            <a:r>
              <a:rPr lang="en-US" smtClean="0"/>
              <a:t>Jan. 14-18, 2013</a:t>
            </a:r>
            <a:endParaRPr lang="en-US" dirty="0"/>
          </a:p>
        </p:txBody>
      </p:sp>
      <p:sp>
        <p:nvSpPr>
          <p:cNvPr id="8" name="Rectangle 6"/>
          <p:cNvSpPr>
            <a:spLocks noGrp="1" noChangeArrowheads="1"/>
          </p:cNvSpPr>
          <p:nvPr>
            <p:ph type="ftr" sz="quarter" idx="11"/>
          </p:nvPr>
        </p:nvSpPr>
        <p:spPr>
          <a:ln/>
        </p:spPr>
        <p:txBody>
          <a:bodyPr/>
          <a:lstStyle>
            <a:lvl1pPr>
              <a:defRPr/>
            </a:lvl1pPr>
          </a:lstStyle>
          <a:p>
            <a:r>
              <a:rPr lang="en-US" smtClean="0"/>
              <a:t>HCI: User Interface Design, Prototyping, &amp; Evaluation</a:t>
            </a:r>
            <a:endParaRPr lang="en-US" dirty="0"/>
          </a:p>
        </p:txBody>
      </p:sp>
      <p:pic>
        <p:nvPicPr>
          <p:cNvPr id="22535" name="Picture 4" descr="error message (b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600200"/>
            <a:ext cx="5486400" cy="1873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8ECE2160-65C3-AC45-A33C-E2F8319357D7}" type="slidenum">
              <a:rPr lang="en-US" smtClean="0"/>
              <a:pPr/>
              <a:t>21</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83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838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838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83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8387"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p:txBody>
          <a:bodyPr/>
          <a:lstStyle/>
          <a:p>
            <a:pPr eaLnBrk="1" hangingPunct="1"/>
            <a:r>
              <a:rPr lang="en-US">
                <a:latin typeface="Helvetica" pitchFamily="2" charset="0"/>
              </a:rPr>
              <a:t>Good Error Messages</a:t>
            </a:r>
          </a:p>
        </p:txBody>
      </p:sp>
      <p:sp>
        <p:nvSpPr>
          <p:cNvPr id="528387" name="Rectangle 3"/>
          <p:cNvSpPr>
            <a:spLocks noGrp="1" noChangeArrowheads="1"/>
          </p:cNvSpPr>
          <p:nvPr>
            <p:ph idx="1"/>
          </p:nvPr>
        </p:nvSpPr>
        <p:spPr>
          <a:xfrm>
            <a:off x="381000" y="1828800"/>
            <a:ext cx="8763000" cy="4629150"/>
          </a:xfrm>
        </p:spPr>
        <p:txBody>
          <a:bodyPr/>
          <a:lstStyle/>
          <a:p>
            <a:pPr eaLnBrk="1" hangingPunct="1">
              <a:lnSpc>
                <a:spcPct val="90000"/>
              </a:lnSpc>
            </a:pPr>
            <a:r>
              <a:rPr lang="en-US" sz="3100">
                <a:latin typeface="Helvetica Light" pitchFamily="34" charset="0"/>
              </a:rPr>
              <a:t>Clearly indicate something has gone wrong</a:t>
            </a:r>
          </a:p>
          <a:p>
            <a:pPr eaLnBrk="1" hangingPunct="1">
              <a:lnSpc>
                <a:spcPct val="90000"/>
              </a:lnSpc>
            </a:pPr>
            <a:r>
              <a:rPr lang="en-US" sz="3100">
                <a:latin typeface="Helvetica Light" pitchFamily="34" charset="0"/>
              </a:rPr>
              <a:t>Be human readable</a:t>
            </a:r>
          </a:p>
          <a:p>
            <a:pPr eaLnBrk="1" hangingPunct="1">
              <a:lnSpc>
                <a:spcPct val="90000"/>
              </a:lnSpc>
            </a:pPr>
            <a:r>
              <a:rPr lang="en-US" sz="3100">
                <a:latin typeface="Helvetica Light" pitchFamily="34" charset="0"/>
              </a:rPr>
              <a:t>Be polite</a:t>
            </a:r>
          </a:p>
          <a:p>
            <a:pPr eaLnBrk="1" hangingPunct="1">
              <a:lnSpc>
                <a:spcPct val="90000"/>
              </a:lnSpc>
            </a:pPr>
            <a:r>
              <a:rPr lang="en-US" sz="3100">
                <a:latin typeface="Helvetica Light" pitchFamily="34" charset="0"/>
              </a:rPr>
              <a:t>Describe the problem</a:t>
            </a:r>
          </a:p>
          <a:p>
            <a:pPr eaLnBrk="1" hangingPunct="1">
              <a:lnSpc>
                <a:spcPct val="90000"/>
              </a:lnSpc>
            </a:pPr>
            <a:r>
              <a:rPr lang="en-US" sz="3100">
                <a:latin typeface="Helvetica Light" pitchFamily="34" charset="0"/>
              </a:rPr>
              <a:t>Explain how to fix it</a:t>
            </a:r>
          </a:p>
          <a:p>
            <a:pPr eaLnBrk="1" hangingPunct="1">
              <a:lnSpc>
                <a:spcPct val="90000"/>
              </a:lnSpc>
            </a:pPr>
            <a:r>
              <a:rPr lang="en-US" sz="3100">
                <a:latin typeface="Helvetica Light" pitchFamily="34" charset="0"/>
              </a:rPr>
              <a:t>Be highly noticeable</a:t>
            </a:r>
          </a:p>
          <a:p>
            <a:pPr eaLnBrk="1" hangingPunct="1">
              <a:lnSpc>
                <a:spcPct val="90000"/>
              </a:lnSpc>
              <a:buFontTx/>
              <a:buNone/>
            </a:pPr>
            <a:endParaRPr lang="en-US">
              <a:latin typeface="Helvetica Light" pitchFamily="34" charset="0"/>
            </a:endParaRPr>
          </a:p>
        </p:txBody>
      </p:sp>
      <p:sp>
        <p:nvSpPr>
          <p:cNvPr id="7" name="Rectangle 5"/>
          <p:cNvSpPr>
            <a:spLocks noGrp="1" noChangeArrowheads="1"/>
          </p:cNvSpPr>
          <p:nvPr>
            <p:ph type="dt" sz="half" idx="10"/>
          </p:nvPr>
        </p:nvSpPr>
        <p:spPr>
          <a:ln>
            <a:noFill/>
          </a:ln>
        </p:spPr>
        <p:txBody>
          <a:bodyPr/>
          <a:lstStyle>
            <a:lvl1pPr>
              <a:defRPr/>
            </a:lvl1pPr>
          </a:lstStyle>
          <a:p>
            <a:pPr>
              <a:defRPr/>
            </a:pPr>
            <a:r>
              <a:rPr lang="en-US" smtClean="0"/>
              <a:t>Jan. 14-18, 2013</a:t>
            </a:r>
            <a:endParaRPr lang="en-US" dirty="0"/>
          </a:p>
        </p:txBody>
      </p:sp>
      <p:sp>
        <p:nvSpPr>
          <p:cNvPr id="8" name="Rectangle 6"/>
          <p:cNvSpPr>
            <a:spLocks noGrp="1" noChangeArrowheads="1"/>
          </p:cNvSpPr>
          <p:nvPr>
            <p:ph type="ftr" sz="quarter" idx="11"/>
          </p:nvPr>
        </p:nvSpPr>
        <p:spPr>
          <a:ln/>
        </p:spPr>
        <p:txBody>
          <a:bodyPr/>
          <a:lstStyle>
            <a:lvl1pPr>
              <a:defRPr/>
            </a:lvl1pPr>
          </a:lstStyle>
          <a:p>
            <a:r>
              <a:rPr lang="en-US" smtClean="0"/>
              <a:t>HCI: User Interface Design, Prototyping, &amp; Evaluation</a:t>
            </a:r>
            <a:endParaRPr lang="en-US" dirty="0"/>
          </a:p>
        </p:txBody>
      </p:sp>
      <p:sp>
        <p:nvSpPr>
          <p:cNvPr id="2" name="Slide Number Placeholder 1"/>
          <p:cNvSpPr>
            <a:spLocks noGrp="1"/>
          </p:cNvSpPr>
          <p:nvPr>
            <p:ph type="sldNum" sz="quarter" idx="12"/>
          </p:nvPr>
        </p:nvSpPr>
        <p:spPr/>
        <p:txBody>
          <a:bodyPr/>
          <a:lstStyle/>
          <a:p>
            <a:fld id="{8ECE2160-65C3-AC45-A33C-E2F8319357D7}" type="slidenum">
              <a:rPr lang="en-US" smtClean="0"/>
              <a:pPr/>
              <a:t>22</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8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83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83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838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838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283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8387"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p:txBody>
          <a:bodyPr/>
          <a:lstStyle/>
          <a:p>
            <a:pPr eaLnBrk="1" hangingPunct="1"/>
            <a:r>
              <a:rPr lang="en-US">
                <a:latin typeface="Helvetica" pitchFamily="2" charset="0"/>
              </a:rPr>
              <a:t>Heuristics (cont.)</a:t>
            </a:r>
          </a:p>
        </p:txBody>
      </p:sp>
      <p:sp>
        <p:nvSpPr>
          <p:cNvPr id="24582" name="Rectangle 3"/>
          <p:cNvSpPr>
            <a:spLocks noGrp="1" noChangeArrowheads="1"/>
          </p:cNvSpPr>
          <p:nvPr>
            <p:ph idx="1"/>
          </p:nvPr>
        </p:nvSpPr>
        <p:spPr/>
        <p:txBody>
          <a:bodyPr/>
          <a:lstStyle/>
          <a:p>
            <a:pPr eaLnBrk="1" hangingPunct="1"/>
            <a:r>
              <a:rPr lang="en-US">
                <a:latin typeface="Helvetica Light" pitchFamily="34" charset="0"/>
              </a:rPr>
              <a:t>H2-10: Help and documentation</a:t>
            </a:r>
          </a:p>
          <a:p>
            <a:pPr lvl="1" eaLnBrk="1" hangingPunct="1"/>
            <a:r>
              <a:rPr lang="en-US">
                <a:latin typeface="Helvetica Light" pitchFamily="34" charset="0"/>
              </a:rPr>
              <a:t>easy to search</a:t>
            </a:r>
          </a:p>
          <a:p>
            <a:pPr lvl="1" eaLnBrk="1" hangingPunct="1"/>
            <a:r>
              <a:rPr lang="en-US">
                <a:latin typeface="Helvetica Light" pitchFamily="34" charset="0"/>
              </a:rPr>
              <a:t>focused on the user</a:t>
            </a:r>
            <a:r>
              <a:rPr lang="ja-JP" altLang="en-US">
                <a:latin typeface="Helvetica Light" pitchFamily="34" charset="0"/>
              </a:rPr>
              <a:t>’</a:t>
            </a:r>
            <a:r>
              <a:rPr lang="en-US">
                <a:latin typeface="Helvetica Light" pitchFamily="34" charset="0"/>
              </a:rPr>
              <a:t>s task</a:t>
            </a:r>
          </a:p>
          <a:p>
            <a:pPr lvl="1" eaLnBrk="1" hangingPunct="1"/>
            <a:r>
              <a:rPr lang="en-US">
                <a:latin typeface="Helvetica Light" pitchFamily="34" charset="0"/>
              </a:rPr>
              <a:t>list concrete steps to carry out</a:t>
            </a:r>
          </a:p>
          <a:p>
            <a:pPr lvl="1" eaLnBrk="1" hangingPunct="1"/>
            <a:r>
              <a:rPr lang="en-US">
                <a:latin typeface="Helvetica Light" pitchFamily="34" charset="0"/>
              </a:rPr>
              <a:t>not too large</a:t>
            </a:r>
          </a:p>
        </p:txBody>
      </p:sp>
      <p:sp>
        <p:nvSpPr>
          <p:cNvPr id="6" name="Rectangle 5"/>
          <p:cNvSpPr>
            <a:spLocks noGrp="1" noChangeArrowheads="1"/>
          </p:cNvSpPr>
          <p:nvPr>
            <p:ph type="dt" sz="half" idx="10"/>
          </p:nvPr>
        </p:nvSpPr>
        <p:spPr>
          <a:ln>
            <a:noFill/>
          </a:ln>
        </p:spPr>
        <p:txBody>
          <a:bodyPr/>
          <a:lstStyle>
            <a:lvl1pPr>
              <a:defRPr/>
            </a:lvl1pPr>
          </a:lstStyle>
          <a:p>
            <a:pPr>
              <a:defRPr/>
            </a:pPr>
            <a:r>
              <a:rPr lang="en-US" smtClean="0"/>
              <a:t>Jan. 14-18, 2013</a:t>
            </a:r>
            <a:endParaRPr lang="en-US" dirty="0"/>
          </a:p>
        </p:txBody>
      </p:sp>
      <p:sp>
        <p:nvSpPr>
          <p:cNvPr id="7" name="Rectangle 6"/>
          <p:cNvSpPr>
            <a:spLocks noGrp="1" noChangeArrowheads="1"/>
          </p:cNvSpPr>
          <p:nvPr>
            <p:ph type="ftr" sz="quarter" idx="11"/>
          </p:nvPr>
        </p:nvSpPr>
        <p:spPr>
          <a:ln/>
        </p:spPr>
        <p:txBody>
          <a:bodyPr/>
          <a:lstStyle>
            <a:lvl1pPr>
              <a:defRPr/>
            </a:lvl1pPr>
          </a:lstStyle>
          <a:p>
            <a:r>
              <a:rPr lang="en-US" smtClean="0"/>
              <a:t>HCI: User Interface Design, Prototyping, &amp; Evaluation</a:t>
            </a:r>
            <a:endParaRPr lang="en-US" dirty="0"/>
          </a:p>
        </p:txBody>
      </p:sp>
      <p:sp>
        <p:nvSpPr>
          <p:cNvPr id="2" name="Slide Number Placeholder 1"/>
          <p:cNvSpPr>
            <a:spLocks noGrp="1"/>
          </p:cNvSpPr>
          <p:nvPr>
            <p:ph type="sldNum" sz="quarter" idx="12"/>
          </p:nvPr>
        </p:nvSpPr>
        <p:spPr/>
        <p:txBody>
          <a:bodyPr/>
          <a:lstStyle/>
          <a:p>
            <a:fld id="{8ECE2160-65C3-AC45-A33C-E2F8319357D7}" type="slidenum">
              <a:rPr lang="en-US" smtClean="0"/>
              <a:pPr/>
              <a:t>23</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0" y="18080"/>
            <a:ext cx="9144000" cy="6858001"/>
          </a:xfrm>
        </p:spPr>
      </p:pic>
      <p:sp>
        <p:nvSpPr>
          <p:cNvPr id="4" name="Date Placeholder 3"/>
          <p:cNvSpPr>
            <a:spLocks noGrp="1"/>
          </p:cNvSpPr>
          <p:nvPr>
            <p:ph type="dt" sz="half" idx="10"/>
          </p:nvPr>
        </p:nvSpPr>
        <p:spPr/>
        <p:txBody>
          <a:bodyPr/>
          <a:lstStyle/>
          <a:p>
            <a:pPr>
              <a:defRPr/>
            </a:pPr>
            <a:r>
              <a:rPr lang="en-US" smtClean="0"/>
              <a:t>Jan. 14-18, 2013</a:t>
            </a:r>
            <a:endParaRPr lang="en-US" dirty="0"/>
          </a:p>
        </p:txBody>
      </p:sp>
      <p:sp>
        <p:nvSpPr>
          <p:cNvPr id="5" name="Footer Placeholder 4"/>
          <p:cNvSpPr>
            <a:spLocks noGrp="1"/>
          </p:cNvSpPr>
          <p:nvPr>
            <p:ph type="ftr" sz="quarter" idx="11"/>
          </p:nvPr>
        </p:nvSpPr>
        <p:spPr/>
        <p:txBody>
          <a:bodyPr/>
          <a:lstStyle/>
          <a:p>
            <a:r>
              <a:rPr lang="en-US" smtClean="0"/>
              <a:t>HCI: User Interface Design, Prototyping, &amp; Evaluation</a:t>
            </a:r>
            <a:endParaRPr lang="en-US" dirty="0"/>
          </a:p>
        </p:txBody>
      </p:sp>
      <p:sp>
        <p:nvSpPr>
          <p:cNvPr id="6" name="Slide Number Placeholder 5"/>
          <p:cNvSpPr>
            <a:spLocks noGrp="1"/>
          </p:cNvSpPr>
          <p:nvPr>
            <p:ph type="sldNum" sz="quarter" idx="12"/>
          </p:nvPr>
        </p:nvSpPr>
        <p:spPr/>
        <p:txBody>
          <a:bodyPr/>
          <a:lstStyle/>
          <a:p>
            <a:fld id="{8ECE2160-65C3-AC45-A33C-E2F8319357D7}" type="slidenum">
              <a:rPr lang="en-US" smtClean="0"/>
              <a:pPr/>
              <a:t>24</a:t>
            </a:fld>
            <a:endParaRPr lang="en-US"/>
          </a:p>
        </p:txBody>
      </p:sp>
    </p:spTree>
    <p:extLst>
      <p:ext uri="{BB962C8B-B14F-4D97-AF65-F5344CB8AC3E}">
        <p14:creationId xmlns:p14="http://schemas.microsoft.com/office/powerpoint/2010/main" val="16274556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5"/>
          <p:cNvSpPr>
            <a:spLocks noGrp="1" noChangeArrowheads="1"/>
          </p:cNvSpPr>
          <p:nvPr>
            <p:ph type="dt" sz="half" idx="10"/>
          </p:nvPr>
        </p:nvSpPr>
        <p:spPr>
          <a:ln>
            <a:noFill/>
          </a:ln>
        </p:spPr>
        <p:txBody>
          <a:bodyPr/>
          <a:lstStyle>
            <a:lvl1pPr>
              <a:defRPr/>
            </a:lvl1pPr>
          </a:lstStyle>
          <a:p>
            <a:pPr>
              <a:defRPr/>
            </a:pPr>
            <a:r>
              <a:rPr lang="en-US" smtClean="0"/>
              <a:t>Jan. 14-18, 2013</a:t>
            </a:r>
            <a:endParaRPr lang="en-US" dirty="0"/>
          </a:p>
        </p:txBody>
      </p:sp>
      <p:sp>
        <p:nvSpPr>
          <p:cNvPr id="8" name="Rectangle 6"/>
          <p:cNvSpPr>
            <a:spLocks noGrp="1" noChangeArrowheads="1"/>
          </p:cNvSpPr>
          <p:nvPr>
            <p:ph type="ftr" sz="quarter" idx="11"/>
          </p:nvPr>
        </p:nvSpPr>
        <p:spPr>
          <a:ln/>
        </p:spPr>
        <p:txBody>
          <a:bodyPr/>
          <a:lstStyle>
            <a:lvl1pPr>
              <a:defRPr/>
            </a:lvl1pPr>
          </a:lstStyle>
          <a:p>
            <a:r>
              <a:rPr lang="en-US" smtClean="0"/>
              <a:t>HCI: User Interface Design, Prototyping, &amp; Evaluation</a:t>
            </a:r>
            <a:endParaRPr lang="en-US" dirty="0"/>
          </a:p>
        </p:txBody>
      </p:sp>
      <p:sp>
        <p:nvSpPr>
          <p:cNvPr id="24581" name="Rectangle 2"/>
          <p:cNvSpPr>
            <a:spLocks noGrp="1" noChangeArrowheads="1"/>
          </p:cNvSpPr>
          <p:nvPr>
            <p:ph type="title"/>
          </p:nvPr>
        </p:nvSpPr>
        <p:spPr/>
        <p:txBody>
          <a:bodyPr/>
          <a:lstStyle/>
          <a:p>
            <a:pPr eaLnBrk="1" hangingPunct="1"/>
            <a:r>
              <a:rPr lang="en-US" dirty="0" smtClean="0">
                <a:latin typeface="Helvetica" pitchFamily="2" charset="0"/>
              </a:rPr>
              <a:t>Mobile Heuristics</a:t>
            </a:r>
            <a:endParaRPr lang="en-US" dirty="0">
              <a:latin typeface="Helvetica" pitchFamily="2" charset="0"/>
            </a:endParaRPr>
          </a:p>
        </p:txBody>
      </p:sp>
      <p:pic>
        <p:nvPicPr>
          <p:cNvPr id="3" name="Picture 2" descr="Screen Shot 2012-08-07 at 10.40.1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71700"/>
            <a:ext cx="9144000" cy="2498307"/>
          </a:xfrm>
          <a:prstGeom prst="rect">
            <a:avLst/>
          </a:prstGeom>
        </p:spPr>
      </p:pic>
      <p:sp>
        <p:nvSpPr>
          <p:cNvPr id="6" name="TextBox 5"/>
          <p:cNvSpPr txBox="1"/>
          <p:nvPr/>
        </p:nvSpPr>
        <p:spPr>
          <a:xfrm>
            <a:off x="228600" y="5105400"/>
            <a:ext cx="8839200" cy="646331"/>
          </a:xfrm>
          <a:prstGeom prst="rect">
            <a:avLst/>
          </a:prstGeom>
          <a:noFill/>
        </p:spPr>
        <p:txBody>
          <a:bodyPr wrap="square" rtlCol="0">
            <a:spAutoFit/>
          </a:bodyPr>
          <a:lstStyle/>
          <a:p>
            <a:r>
              <a:rPr lang="en-US" sz="1200" dirty="0">
                <a:latin typeface="Helvetica" pitchFamily="34" charset="0"/>
                <a:cs typeface="Helvetica" pitchFamily="34" charset="0"/>
              </a:rPr>
              <a:t>Enrico </a:t>
            </a:r>
            <a:r>
              <a:rPr lang="en-US" sz="1200" dirty="0" err="1">
                <a:latin typeface="Helvetica" pitchFamily="34" charset="0"/>
                <a:cs typeface="Helvetica" pitchFamily="34" charset="0"/>
              </a:rPr>
              <a:t>Bertini</a:t>
            </a:r>
            <a:r>
              <a:rPr lang="en-US" sz="1200" dirty="0">
                <a:latin typeface="Helvetica" pitchFamily="34" charset="0"/>
                <a:cs typeface="Helvetica" pitchFamily="34" charset="0"/>
              </a:rPr>
              <a:t>, Silvia </a:t>
            </a:r>
            <a:r>
              <a:rPr lang="en-US" sz="1200" dirty="0" err="1">
                <a:latin typeface="Helvetica" pitchFamily="34" charset="0"/>
                <a:cs typeface="Helvetica" pitchFamily="34" charset="0"/>
              </a:rPr>
              <a:t>Gabrielli</a:t>
            </a:r>
            <a:r>
              <a:rPr lang="en-US" sz="1200" dirty="0">
                <a:latin typeface="Helvetica" pitchFamily="34" charset="0"/>
                <a:cs typeface="Helvetica" pitchFamily="34" charset="0"/>
              </a:rPr>
              <a:t>, and Stephen </a:t>
            </a:r>
            <a:r>
              <a:rPr lang="en-US" sz="1200" dirty="0" err="1">
                <a:latin typeface="Helvetica" pitchFamily="34" charset="0"/>
                <a:cs typeface="Helvetica" pitchFamily="34" charset="0"/>
              </a:rPr>
              <a:t>Kimani</a:t>
            </a:r>
            <a:r>
              <a:rPr lang="en-US" sz="1200" dirty="0">
                <a:latin typeface="Helvetica" pitchFamily="34" charset="0"/>
                <a:cs typeface="Helvetica" pitchFamily="34" charset="0"/>
              </a:rPr>
              <a:t>. 2006. Appropriating and assessing heuristics for mobile computing. In Proceedings of the working conference on Advanced visual interfaces (AVI '06). ACM, New York, NY, USA, 119-126. DOI=10.1145/1133265.1133291 http://</a:t>
            </a:r>
            <a:r>
              <a:rPr lang="en-US" sz="1200" dirty="0" err="1">
                <a:latin typeface="Helvetica" pitchFamily="34" charset="0"/>
                <a:cs typeface="Helvetica" pitchFamily="34" charset="0"/>
              </a:rPr>
              <a:t>doi.acm.org</a:t>
            </a:r>
            <a:r>
              <a:rPr lang="en-US" sz="1200" dirty="0">
                <a:latin typeface="Helvetica" pitchFamily="34" charset="0"/>
                <a:cs typeface="Helvetica" pitchFamily="34" charset="0"/>
              </a:rPr>
              <a:t>/10.1145/1133265.1133291</a:t>
            </a:r>
          </a:p>
        </p:txBody>
      </p:sp>
      <p:sp>
        <p:nvSpPr>
          <p:cNvPr id="2" name="Slide Number Placeholder 1"/>
          <p:cNvSpPr>
            <a:spLocks noGrp="1"/>
          </p:cNvSpPr>
          <p:nvPr>
            <p:ph type="sldNum" sz="quarter" idx="12"/>
          </p:nvPr>
        </p:nvSpPr>
        <p:spPr/>
        <p:txBody>
          <a:bodyPr/>
          <a:lstStyle/>
          <a:p>
            <a:fld id="{86FD82AD-9230-1F44-BEBB-D7C2D125D6A0}" type="slidenum">
              <a:rPr lang="en-US" smtClean="0"/>
              <a:pPr/>
              <a:t>25</a:t>
            </a:fld>
            <a:endParaRPr lang="en-US"/>
          </a:p>
        </p:txBody>
      </p:sp>
    </p:spTree>
    <p:extLst>
      <p:ext uri="{BB962C8B-B14F-4D97-AF65-F5344CB8AC3E}">
        <p14:creationId xmlns:p14="http://schemas.microsoft.com/office/powerpoint/2010/main" val="131441778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5" name="Rectangle 2"/>
          <p:cNvSpPr>
            <a:spLocks noGrp="1" noChangeArrowheads="1"/>
          </p:cNvSpPr>
          <p:nvPr>
            <p:ph type="title"/>
          </p:nvPr>
        </p:nvSpPr>
        <p:spPr/>
        <p:txBody>
          <a:bodyPr/>
          <a:lstStyle/>
          <a:p>
            <a:pPr eaLnBrk="1" hangingPunct="1"/>
            <a:r>
              <a:rPr lang="en-US">
                <a:latin typeface="Helvetica" pitchFamily="2" charset="0"/>
              </a:rPr>
              <a:t>Phases of Heuristic Evaluation</a:t>
            </a:r>
          </a:p>
        </p:txBody>
      </p:sp>
      <p:sp>
        <p:nvSpPr>
          <p:cNvPr id="25606" name="Rectangle 3"/>
          <p:cNvSpPr>
            <a:spLocks noGrp="1" noChangeArrowheads="1"/>
          </p:cNvSpPr>
          <p:nvPr>
            <p:ph idx="1"/>
          </p:nvPr>
        </p:nvSpPr>
        <p:spPr>
          <a:xfrm>
            <a:off x="877888" y="1524000"/>
            <a:ext cx="8077200" cy="4892675"/>
          </a:xfrm>
        </p:spPr>
        <p:txBody>
          <a:bodyPr/>
          <a:lstStyle/>
          <a:p>
            <a:pPr eaLnBrk="1" hangingPunct="1">
              <a:lnSpc>
                <a:spcPct val="90000"/>
              </a:lnSpc>
              <a:buFontTx/>
              <a:buNone/>
            </a:pPr>
            <a:r>
              <a:rPr lang="en-US" sz="2800" dirty="0">
                <a:latin typeface="Helvetica Light" pitchFamily="34" charset="0"/>
              </a:rPr>
              <a:t>1) Pre-evaluation training</a:t>
            </a:r>
          </a:p>
          <a:p>
            <a:pPr lvl="1" eaLnBrk="1" hangingPunct="1">
              <a:lnSpc>
                <a:spcPct val="90000"/>
              </a:lnSpc>
            </a:pPr>
            <a:r>
              <a:rPr lang="en-US" sz="2400" dirty="0">
                <a:latin typeface="Helvetica Light" pitchFamily="34" charset="0"/>
              </a:rPr>
              <a:t>give evaluators needed domain knowledge &amp; information on the scenario</a:t>
            </a:r>
          </a:p>
          <a:p>
            <a:pPr eaLnBrk="1" hangingPunct="1">
              <a:lnSpc>
                <a:spcPct val="90000"/>
              </a:lnSpc>
              <a:buFontTx/>
              <a:buNone/>
            </a:pPr>
            <a:r>
              <a:rPr lang="en-US" sz="2800" dirty="0">
                <a:latin typeface="Helvetica Light" pitchFamily="34" charset="0"/>
              </a:rPr>
              <a:t>2) Evaluation</a:t>
            </a:r>
          </a:p>
          <a:p>
            <a:pPr lvl="1" eaLnBrk="1" hangingPunct="1">
              <a:lnSpc>
                <a:spcPct val="90000"/>
              </a:lnSpc>
            </a:pPr>
            <a:r>
              <a:rPr lang="en-US" sz="2400" dirty="0">
                <a:latin typeface="Helvetica Light" pitchFamily="34" charset="0"/>
              </a:rPr>
              <a:t>individuals evaluates UI &amp; makes list of problems</a:t>
            </a:r>
          </a:p>
          <a:p>
            <a:pPr eaLnBrk="1" hangingPunct="1">
              <a:lnSpc>
                <a:spcPct val="90000"/>
              </a:lnSpc>
              <a:buFontTx/>
              <a:buNone/>
            </a:pPr>
            <a:r>
              <a:rPr lang="en-US" sz="2800" dirty="0">
                <a:latin typeface="Helvetica Light" pitchFamily="34" charset="0"/>
              </a:rPr>
              <a:t>3) Severity rating</a:t>
            </a:r>
          </a:p>
          <a:p>
            <a:pPr lvl="1" eaLnBrk="1" hangingPunct="1">
              <a:lnSpc>
                <a:spcPct val="90000"/>
              </a:lnSpc>
            </a:pPr>
            <a:r>
              <a:rPr lang="en-US" sz="2400" dirty="0">
                <a:latin typeface="Helvetica Light" pitchFamily="34" charset="0"/>
              </a:rPr>
              <a:t>determine how severe each problem is</a:t>
            </a:r>
          </a:p>
          <a:p>
            <a:pPr eaLnBrk="1" hangingPunct="1">
              <a:lnSpc>
                <a:spcPct val="90000"/>
              </a:lnSpc>
              <a:buFontTx/>
              <a:buNone/>
            </a:pPr>
            <a:r>
              <a:rPr lang="en-US" sz="2800" dirty="0">
                <a:latin typeface="Helvetica Light" pitchFamily="34" charset="0"/>
              </a:rPr>
              <a:t>4) Aggregation</a:t>
            </a:r>
          </a:p>
          <a:p>
            <a:pPr lvl="1" eaLnBrk="1" hangingPunct="1">
              <a:lnSpc>
                <a:spcPct val="90000"/>
              </a:lnSpc>
            </a:pPr>
            <a:r>
              <a:rPr lang="en-US" sz="2400" dirty="0">
                <a:latin typeface="Helvetica Light" pitchFamily="34" charset="0"/>
              </a:rPr>
              <a:t>group meets &amp; aggregates problems (w/ ratings)</a:t>
            </a:r>
          </a:p>
          <a:p>
            <a:pPr eaLnBrk="1" hangingPunct="1">
              <a:lnSpc>
                <a:spcPct val="90000"/>
              </a:lnSpc>
              <a:buFontTx/>
              <a:buNone/>
            </a:pPr>
            <a:r>
              <a:rPr lang="en-US" sz="2800" dirty="0">
                <a:latin typeface="Helvetica Light" pitchFamily="34" charset="0"/>
              </a:rPr>
              <a:t>5) Debriefing</a:t>
            </a:r>
          </a:p>
          <a:p>
            <a:pPr lvl="1" eaLnBrk="1" hangingPunct="1">
              <a:lnSpc>
                <a:spcPct val="90000"/>
              </a:lnSpc>
            </a:pPr>
            <a:r>
              <a:rPr lang="en-US" sz="2400" dirty="0">
                <a:latin typeface="Helvetica Light" pitchFamily="34" charset="0"/>
              </a:rPr>
              <a:t>discuss the outcome with design team</a:t>
            </a:r>
          </a:p>
        </p:txBody>
      </p:sp>
      <p:sp>
        <p:nvSpPr>
          <p:cNvPr id="6" name="Rectangle 5"/>
          <p:cNvSpPr>
            <a:spLocks noGrp="1" noChangeArrowheads="1"/>
          </p:cNvSpPr>
          <p:nvPr>
            <p:ph type="dt" sz="half" idx="10"/>
          </p:nvPr>
        </p:nvSpPr>
        <p:spPr>
          <a:ln>
            <a:noFill/>
          </a:ln>
        </p:spPr>
        <p:txBody>
          <a:bodyPr/>
          <a:lstStyle>
            <a:lvl1pPr>
              <a:defRPr/>
            </a:lvl1pPr>
          </a:lstStyle>
          <a:p>
            <a:pPr>
              <a:defRPr/>
            </a:pPr>
            <a:r>
              <a:rPr lang="en-US" smtClean="0"/>
              <a:t>Jan. 14-18, 2013</a:t>
            </a:r>
            <a:endParaRPr lang="en-US" dirty="0"/>
          </a:p>
        </p:txBody>
      </p:sp>
      <p:sp>
        <p:nvSpPr>
          <p:cNvPr id="7" name="Rectangle 6"/>
          <p:cNvSpPr>
            <a:spLocks noGrp="1" noChangeArrowheads="1"/>
          </p:cNvSpPr>
          <p:nvPr>
            <p:ph type="ftr" sz="quarter" idx="11"/>
          </p:nvPr>
        </p:nvSpPr>
        <p:spPr>
          <a:ln/>
        </p:spPr>
        <p:txBody>
          <a:bodyPr/>
          <a:lstStyle>
            <a:lvl1pPr>
              <a:defRPr/>
            </a:lvl1pPr>
          </a:lstStyle>
          <a:p>
            <a:r>
              <a:rPr lang="en-US" smtClean="0"/>
              <a:t>HCI: User Interface Design, Prototyping, &amp; Evaluation</a:t>
            </a:r>
            <a:endParaRPr lang="en-US" dirty="0"/>
          </a:p>
        </p:txBody>
      </p:sp>
      <p:sp>
        <p:nvSpPr>
          <p:cNvPr id="2" name="Slide Number Placeholder 1"/>
          <p:cNvSpPr>
            <a:spLocks noGrp="1"/>
          </p:cNvSpPr>
          <p:nvPr>
            <p:ph type="sldNum" sz="quarter" idx="12"/>
          </p:nvPr>
        </p:nvSpPr>
        <p:spPr/>
        <p:txBody>
          <a:bodyPr/>
          <a:lstStyle/>
          <a:p>
            <a:fld id="{8ECE2160-65C3-AC45-A33C-E2F8319357D7}" type="slidenum">
              <a:rPr lang="en-US" smtClean="0"/>
              <a:pPr/>
              <a:t>26</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6">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606">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606">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60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0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606">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606">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60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9" name="Rectangle 2"/>
          <p:cNvSpPr>
            <a:spLocks noGrp="1" noChangeArrowheads="1"/>
          </p:cNvSpPr>
          <p:nvPr>
            <p:ph type="title"/>
          </p:nvPr>
        </p:nvSpPr>
        <p:spPr/>
        <p:txBody>
          <a:bodyPr/>
          <a:lstStyle/>
          <a:p>
            <a:pPr eaLnBrk="1" hangingPunct="1"/>
            <a:r>
              <a:rPr lang="en-US">
                <a:latin typeface="Helvetica" pitchFamily="2" charset="0"/>
              </a:rPr>
              <a:t>How to Perform Evaluation</a:t>
            </a:r>
          </a:p>
        </p:txBody>
      </p:sp>
      <p:sp>
        <p:nvSpPr>
          <p:cNvPr id="536579" name="Rectangle 3"/>
          <p:cNvSpPr>
            <a:spLocks noGrp="1" noChangeArrowheads="1"/>
          </p:cNvSpPr>
          <p:nvPr>
            <p:ph idx="1"/>
          </p:nvPr>
        </p:nvSpPr>
        <p:spPr>
          <a:xfrm>
            <a:off x="685800" y="1600200"/>
            <a:ext cx="8305800" cy="4724400"/>
          </a:xfrm>
        </p:spPr>
        <p:txBody>
          <a:bodyPr/>
          <a:lstStyle/>
          <a:p>
            <a:pPr eaLnBrk="1" hangingPunct="1">
              <a:lnSpc>
                <a:spcPct val="90000"/>
              </a:lnSpc>
            </a:pPr>
            <a:r>
              <a:rPr lang="en-US" sz="2800">
                <a:latin typeface="Helvetica Light" pitchFamily="34" charset="0"/>
              </a:rPr>
              <a:t>At least two passes for each evaluator</a:t>
            </a:r>
          </a:p>
          <a:p>
            <a:pPr lvl="1" eaLnBrk="1" hangingPunct="1">
              <a:lnSpc>
                <a:spcPct val="90000"/>
              </a:lnSpc>
            </a:pPr>
            <a:r>
              <a:rPr lang="en-US" sz="2400">
                <a:latin typeface="Helvetica Light" pitchFamily="34" charset="0"/>
              </a:rPr>
              <a:t>first to get feel for flow and scope of system</a:t>
            </a:r>
          </a:p>
          <a:p>
            <a:pPr lvl="1" eaLnBrk="1" hangingPunct="1">
              <a:lnSpc>
                <a:spcPct val="90000"/>
              </a:lnSpc>
            </a:pPr>
            <a:r>
              <a:rPr lang="en-US" sz="2400">
                <a:latin typeface="Helvetica Light" pitchFamily="34" charset="0"/>
              </a:rPr>
              <a:t>second to focus on specific elements</a:t>
            </a:r>
          </a:p>
          <a:p>
            <a:pPr eaLnBrk="1" hangingPunct="1">
              <a:lnSpc>
                <a:spcPct val="90000"/>
              </a:lnSpc>
            </a:pPr>
            <a:r>
              <a:rPr lang="en-US" sz="2800">
                <a:latin typeface="Helvetica Light" pitchFamily="34" charset="0"/>
              </a:rPr>
              <a:t>If system is walk-up-and-use or evaluators are domain experts, no assistance needed</a:t>
            </a:r>
          </a:p>
          <a:p>
            <a:pPr lvl="1" eaLnBrk="1" hangingPunct="1">
              <a:lnSpc>
                <a:spcPct val="90000"/>
              </a:lnSpc>
            </a:pPr>
            <a:r>
              <a:rPr lang="en-US" sz="2400">
                <a:latin typeface="Helvetica Light" pitchFamily="34" charset="0"/>
              </a:rPr>
              <a:t>otherwise might supply evaluators with scenarios</a:t>
            </a:r>
          </a:p>
          <a:p>
            <a:pPr eaLnBrk="1" hangingPunct="1">
              <a:lnSpc>
                <a:spcPct val="90000"/>
              </a:lnSpc>
            </a:pPr>
            <a:r>
              <a:rPr lang="en-US" sz="2800">
                <a:latin typeface="Helvetica Light" pitchFamily="34" charset="0"/>
              </a:rPr>
              <a:t>Each evaluator produces list of problems</a:t>
            </a:r>
          </a:p>
          <a:p>
            <a:pPr lvl="1" eaLnBrk="1" hangingPunct="1">
              <a:lnSpc>
                <a:spcPct val="90000"/>
              </a:lnSpc>
            </a:pPr>
            <a:r>
              <a:rPr lang="en-US" sz="2400">
                <a:latin typeface="Helvetica Light" pitchFamily="34" charset="0"/>
              </a:rPr>
              <a:t>explain why with reference to heuristic or </a:t>
            </a:r>
            <a:br>
              <a:rPr lang="en-US" sz="2400">
                <a:latin typeface="Helvetica Light" pitchFamily="34" charset="0"/>
              </a:rPr>
            </a:br>
            <a:r>
              <a:rPr lang="en-US" sz="2400">
                <a:latin typeface="Helvetica Light" pitchFamily="34" charset="0"/>
              </a:rPr>
              <a:t>other information</a:t>
            </a:r>
          </a:p>
          <a:p>
            <a:pPr lvl="1" eaLnBrk="1" hangingPunct="1">
              <a:lnSpc>
                <a:spcPct val="90000"/>
              </a:lnSpc>
            </a:pPr>
            <a:r>
              <a:rPr lang="en-US" sz="2400">
                <a:latin typeface="Helvetica Light" pitchFamily="34" charset="0"/>
              </a:rPr>
              <a:t>be specific &amp; list each problem separately</a:t>
            </a:r>
          </a:p>
        </p:txBody>
      </p:sp>
      <p:sp>
        <p:nvSpPr>
          <p:cNvPr id="6" name="Rectangle 5"/>
          <p:cNvSpPr>
            <a:spLocks noGrp="1" noChangeArrowheads="1"/>
          </p:cNvSpPr>
          <p:nvPr>
            <p:ph type="dt" sz="half" idx="10"/>
          </p:nvPr>
        </p:nvSpPr>
        <p:spPr>
          <a:ln>
            <a:noFill/>
          </a:ln>
        </p:spPr>
        <p:txBody>
          <a:bodyPr/>
          <a:lstStyle>
            <a:lvl1pPr>
              <a:defRPr/>
            </a:lvl1pPr>
          </a:lstStyle>
          <a:p>
            <a:pPr>
              <a:defRPr/>
            </a:pPr>
            <a:r>
              <a:rPr lang="en-US" smtClean="0"/>
              <a:t>Jan. 14-18, 2013</a:t>
            </a:r>
            <a:endParaRPr lang="en-US" dirty="0"/>
          </a:p>
        </p:txBody>
      </p:sp>
      <p:sp>
        <p:nvSpPr>
          <p:cNvPr id="7" name="Rectangle 6"/>
          <p:cNvSpPr>
            <a:spLocks noGrp="1" noChangeArrowheads="1"/>
          </p:cNvSpPr>
          <p:nvPr>
            <p:ph type="ftr" sz="quarter" idx="11"/>
          </p:nvPr>
        </p:nvSpPr>
        <p:spPr>
          <a:ln/>
        </p:spPr>
        <p:txBody>
          <a:bodyPr/>
          <a:lstStyle>
            <a:lvl1pPr>
              <a:defRPr/>
            </a:lvl1pPr>
          </a:lstStyle>
          <a:p>
            <a:r>
              <a:rPr lang="en-US" smtClean="0"/>
              <a:t>HCI: User Interface Design, Prototyping, &amp; Evaluation</a:t>
            </a:r>
            <a:endParaRPr lang="en-US" dirty="0"/>
          </a:p>
        </p:txBody>
      </p:sp>
      <p:sp>
        <p:nvSpPr>
          <p:cNvPr id="2" name="Slide Number Placeholder 1"/>
          <p:cNvSpPr>
            <a:spLocks noGrp="1"/>
          </p:cNvSpPr>
          <p:nvPr>
            <p:ph type="sldNum" sz="quarter" idx="12"/>
          </p:nvPr>
        </p:nvSpPr>
        <p:spPr/>
        <p:txBody>
          <a:bodyPr/>
          <a:lstStyle/>
          <a:p>
            <a:fld id="{8ECE2160-65C3-AC45-A33C-E2F8319357D7}" type="slidenum">
              <a:rPr lang="en-US" smtClean="0"/>
              <a:pPr/>
              <a:t>27</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6579">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6579">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36579">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6579">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365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579"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3" name="Rectangle 1026"/>
          <p:cNvSpPr>
            <a:spLocks noGrp="1" noChangeArrowheads="1"/>
          </p:cNvSpPr>
          <p:nvPr>
            <p:ph type="title"/>
          </p:nvPr>
        </p:nvSpPr>
        <p:spPr/>
        <p:txBody>
          <a:bodyPr/>
          <a:lstStyle/>
          <a:p>
            <a:pPr eaLnBrk="1" hangingPunct="1"/>
            <a:r>
              <a:rPr lang="en-US">
                <a:latin typeface="Helvetica" pitchFamily="2" charset="0"/>
              </a:rPr>
              <a:t>Examples</a:t>
            </a:r>
          </a:p>
        </p:txBody>
      </p:sp>
      <p:sp>
        <p:nvSpPr>
          <p:cNvPr id="538627" name="Rectangle 1027"/>
          <p:cNvSpPr>
            <a:spLocks noGrp="1" noChangeArrowheads="1"/>
          </p:cNvSpPr>
          <p:nvPr>
            <p:ph idx="1"/>
          </p:nvPr>
        </p:nvSpPr>
        <p:spPr>
          <a:xfrm>
            <a:off x="685800" y="1828800"/>
            <a:ext cx="8458200" cy="4114800"/>
          </a:xfrm>
        </p:spPr>
        <p:txBody>
          <a:bodyPr/>
          <a:lstStyle/>
          <a:p>
            <a:pPr eaLnBrk="1" hangingPunct="1">
              <a:lnSpc>
                <a:spcPct val="90000"/>
              </a:lnSpc>
            </a:pPr>
            <a:r>
              <a:rPr lang="en-US" sz="2800" dirty="0" smtClean="0">
                <a:latin typeface="Helvetica Light" pitchFamily="34" charset="0"/>
              </a:rPr>
              <a:t>Can’t </a:t>
            </a:r>
            <a:r>
              <a:rPr lang="en-US" sz="2800" dirty="0">
                <a:latin typeface="Helvetica Light" pitchFamily="34" charset="0"/>
              </a:rPr>
              <a:t>copy info from one window to another</a:t>
            </a:r>
          </a:p>
          <a:p>
            <a:pPr lvl="1" eaLnBrk="1" hangingPunct="1">
              <a:lnSpc>
                <a:spcPct val="90000"/>
              </a:lnSpc>
            </a:pPr>
            <a:r>
              <a:rPr lang="en-US" sz="2400" dirty="0">
                <a:latin typeface="Helvetica Light" pitchFamily="34" charset="0"/>
              </a:rPr>
              <a:t>violates </a:t>
            </a:r>
            <a:r>
              <a:rPr lang="ja-JP" altLang="en-US" sz="2400" dirty="0">
                <a:latin typeface="Helvetica Light" pitchFamily="34" charset="0"/>
              </a:rPr>
              <a:t>“</a:t>
            </a:r>
            <a:r>
              <a:rPr lang="en-US" sz="2400" dirty="0">
                <a:latin typeface="Helvetica Light" pitchFamily="34" charset="0"/>
              </a:rPr>
              <a:t>Minimize the </a:t>
            </a:r>
            <a:r>
              <a:rPr lang="en-US" sz="2400" dirty="0" smtClean="0">
                <a:latin typeface="Helvetica Light" pitchFamily="34" charset="0"/>
              </a:rPr>
              <a:t>users’ </a:t>
            </a:r>
            <a:r>
              <a:rPr lang="en-US" sz="2400" dirty="0">
                <a:latin typeface="Helvetica Light" pitchFamily="34" charset="0"/>
              </a:rPr>
              <a:t>memory load</a:t>
            </a:r>
            <a:r>
              <a:rPr lang="ja-JP" altLang="en-US" sz="2400" dirty="0">
                <a:latin typeface="Helvetica Light" pitchFamily="34" charset="0"/>
              </a:rPr>
              <a:t>”</a:t>
            </a:r>
            <a:r>
              <a:rPr lang="en-US" sz="2400" dirty="0">
                <a:latin typeface="Helvetica Light" pitchFamily="34" charset="0"/>
              </a:rPr>
              <a:t> (H1-3)</a:t>
            </a:r>
          </a:p>
          <a:p>
            <a:pPr lvl="1" eaLnBrk="1" hangingPunct="1">
              <a:lnSpc>
                <a:spcPct val="90000"/>
              </a:lnSpc>
            </a:pPr>
            <a:r>
              <a:rPr lang="en-US" sz="2400" dirty="0">
                <a:latin typeface="Helvetica Light" pitchFamily="34" charset="0"/>
              </a:rPr>
              <a:t>fix: allow copying</a:t>
            </a:r>
          </a:p>
          <a:p>
            <a:pPr eaLnBrk="1" hangingPunct="1">
              <a:lnSpc>
                <a:spcPct val="90000"/>
              </a:lnSpc>
            </a:pPr>
            <a:r>
              <a:rPr lang="en-US" sz="2800" dirty="0">
                <a:latin typeface="Helvetica Light" pitchFamily="34" charset="0"/>
              </a:rPr>
              <a:t>Typography uses different fonts in 3 dialog boxes</a:t>
            </a:r>
          </a:p>
          <a:p>
            <a:pPr lvl="1" eaLnBrk="1" hangingPunct="1">
              <a:lnSpc>
                <a:spcPct val="90000"/>
              </a:lnSpc>
            </a:pPr>
            <a:r>
              <a:rPr lang="en-US" sz="2400" dirty="0">
                <a:latin typeface="Helvetica Light" pitchFamily="34" charset="0"/>
              </a:rPr>
              <a:t>violates </a:t>
            </a:r>
            <a:r>
              <a:rPr lang="ja-JP" altLang="en-US" sz="2400" dirty="0">
                <a:latin typeface="Helvetica Light" pitchFamily="34" charset="0"/>
              </a:rPr>
              <a:t>“</a:t>
            </a:r>
            <a:r>
              <a:rPr lang="en-US" sz="2400" dirty="0">
                <a:latin typeface="Helvetica Light" pitchFamily="34" charset="0"/>
              </a:rPr>
              <a:t>Consistency and standards</a:t>
            </a:r>
            <a:r>
              <a:rPr lang="ja-JP" altLang="en-US" sz="2400" dirty="0">
                <a:latin typeface="Helvetica Light" pitchFamily="34" charset="0"/>
              </a:rPr>
              <a:t>”</a:t>
            </a:r>
            <a:r>
              <a:rPr lang="en-US" sz="2400" dirty="0">
                <a:latin typeface="Helvetica Light" pitchFamily="34" charset="0"/>
              </a:rPr>
              <a:t> (H2-4)</a:t>
            </a:r>
          </a:p>
          <a:p>
            <a:pPr lvl="1" eaLnBrk="1" hangingPunct="1">
              <a:lnSpc>
                <a:spcPct val="90000"/>
              </a:lnSpc>
            </a:pPr>
            <a:r>
              <a:rPr lang="en-US" sz="2400" dirty="0">
                <a:latin typeface="Helvetica Light" pitchFamily="34" charset="0"/>
              </a:rPr>
              <a:t>slows users down</a:t>
            </a:r>
          </a:p>
          <a:p>
            <a:pPr lvl="1" eaLnBrk="1" hangingPunct="1">
              <a:lnSpc>
                <a:spcPct val="90000"/>
              </a:lnSpc>
            </a:pPr>
            <a:r>
              <a:rPr lang="en-US" sz="2400" dirty="0">
                <a:latin typeface="Helvetica Light" pitchFamily="34" charset="0"/>
              </a:rPr>
              <a:t>probably </a:t>
            </a:r>
            <a:r>
              <a:rPr lang="en-US" sz="2400" dirty="0" smtClean="0">
                <a:latin typeface="Helvetica Light" pitchFamily="34" charset="0"/>
              </a:rPr>
              <a:t>wouldn’t </a:t>
            </a:r>
            <a:r>
              <a:rPr lang="en-US" sz="2400" dirty="0">
                <a:latin typeface="Helvetica Light" pitchFamily="34" charset="0"/>
              </a:rPr>
              <a:t>be found by user testing</a:t>
            </a:r>
          </a:p>
          <a:p>
            <a:pPr lvl="1" eaLnBrk="1" hangingPunct="1">
              <a:lnSpc>
                <a:spcPct val="90000"/>
              </a:lnSpc>
            </a:pPr>
            <a:r>
              <a:rPr lang="en-US" sz="2400" dirty="0">
                <a:latin typeface="Helvetica Light" pitchFamily="34" charset="0"/>
              </a:rPr>
              <a:t>fix: pick a single format for entire interface</a:t>
            </a:r>
          </a:p>
        </p:txBody>
      </p:sp>
      <p:sp>
        <p:nvSpPr>
          <p:cNvPr id="6" name="Rectangle 5"/>
          <p:cNvSpPr>
            <a:spLocks noGrp="1" noChangeArrowheads="1"/>
          </p:cNvSpPr>
          <p:nvPr>
            <p:ph type="dt" sz="half" idx="10"/>
          </p:nvPr>
        </p:nvSpPr>
        <p:spPr>
          <a:ln>
            <a:noFill/>
          </a:ln>
        </p:spPr>
        <p:txBody>
          <a:bodyPr/>
          <a:lstStyle>
            <a:lvl1pPr>
              <a:defRPr/>
            </a:lvl1pPr>
          </a:lstStyle>
          <a:p>
            <a:pPr>
              <a:defRPr/>
            </a:pPr>
            <a:r>
              <a:rPr lang="en-US" smtClean="0"/>
              <a:t>Jan. 14-18, 2013</a:t>
            </a:r>
            <a:endParaRPr lang="en-US" dirty="0"/>
          </a:p>
        </p:txBody>
      </p:sp>
      <p:sp>
        <p:nvSpPr>
          <p:cNvPr id="7" name="Rectangle 6"/>
          <p:cNvSpPr>
            <a:spLocks noGrp="1" noChangeArrowheads="1"/>
          </p:cNvSpPr>
          <p:nvPr>
            <p:ph type="ftr" sz="quarter" idx="11"/>
          </p:nvPr>
        </p:nvSpPr>
        <p:spPr>
          <a:ln/>
        </p:spPr>
        <p:txBody>
          <a:bodyPr/>
          <a:lstStyle>
            <a:lvl1pPr>
              <a:defRPr/>
            </a:lvl1pPr>
          </a:lstStyle>
          <a:p>
            <a:r>
              <a:rPr lang="en-US" smtClean="0"/>
              <a:t>HCI: User Interface Design, Prototyping, &amp; Evaluation</a:t>
            </a:r>
            <a:endParaRPr lang="en-US" dirty="0"/>
          </a:p>
        </p:txBody>
      </p:sp>
      <p:sp>
        <p:nvSpPr>
          <p:cNvPr id="2" name="Slide Number Placeholder 1"/>
          <p:cNvSpPr>
            <a:spLocks noGrp="1"/>
          </p:cNvSpPr>
          <p:nvPr>
            <p:ph type="sldNum" sz="quarter" idx="12"/>
          </p:nvPr>
        </p:nvSpPr>
        <p:spPr/>
        <p:txBody>
          <a:bodyPr/>
          <a:lstStyle/>
          <a:p>
            <a:fld id="{8ECE2160-65C3-AC45-A33C-E2F8319357D7}" type="slidenum">
              <a:rPr lang="en-US" smtClean="0"/>
              <a:pPr/>
              <a:t>28</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8627">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8627">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8627">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38627">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86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8627"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7" name="Rectangle 1026"/>
          <p:cNvSpPr>
            <a:spLocks noGrp="1" noChangeArrowheads="1"/>
          </p:cNvSpPr>
          <p:nvPr>
            <p:ph type="title"/>
          </p:nvPr>
        </p:nvSpPr>
        <p:spPr/>
        <p:txBody>
          <a:bodyPr/>
          <a:lstStyle/>
          <a:p>
            <a:pPr eaLnBrk="1" hangingPunct="1"/>
            <a:r>
              <a:rPr lang="en-US" sz="3300">
                <a:latin typeface="Helvetica" pitchFamily="2" charset="0"/>
              </a:rPr>
              <a:t>How to Perform Heuristic Evaluation</a:t>
            </a:r>
          </a:p>
        </p:txBody>
      </p:sp>
      <p:sp>
        <p:nvSpPr>
          <p:cNvPr id="540675" name="Rectangle 1027"/>
          <p:cNvSpPr>
            <a:spLocks noGrp="1" noChangeArrowheads="1"/>
          </p:cNvSpPr>
          <p:nvPr>
            <p:ph idx="1"/>
          </p:nvPr>
        </p:nvSpPr>
        <p:spPr>
          <a:xfrm>
            <a:off x="685800" y="1447800"/>
            <a:ext cx="8229600" cy="4953000"/>
          </a:xfrm>
        </p:spPr>
        <p:txBody>
          <a:bodyPr/>
          <a:lstStyle/>
          <a:p>
            <a:pPr eaLnBrk="1" hangingPunct="1">
              <a:lnSpc>
                <a:spcPct val="90000"/>
              </a:lnSpc>
            </a:pPr>
            <a:r>
              <a:rPr lang="en-US" sz="2800">
                <a:latin typeface="Helvetica Light" pitchFamily="34" charset="0"/>
              </a:rPr>
              <a:t>Why separate listings for each violation?</a:t>
            </a:r>
          </a:p>
          <a:p>
            <a:pPr lvl="1" eaLnBrk="1" hangingPunct="1">
              <a:lnSpc>
                <a:spcPct val="90000"/>
              </a:lnSpc>
            </a:pPr>
            <a:r>
              <a:rPr lang="en-US" sz="2400">
                <a:latin typeface="Helvetica Light" pitchFamily="34" charset="0"/>
              </a:rPr>
              <a:t>risk of repeating problematic aspect</a:t>
            </a:r>
          </a:p>
          <a:p>
            <a:pPr lvl="1" eaLnBrk="1" hangingPunct="1">
              <a:lnSpc>
                <a:spcPct val="90000"/>
              </a:lnSpc>
            </a:pPr>
            <a:r>
              <a:rPr lang="en-US" sz="2400">
                <a:latin typeface="Helvetica Light" pitchFamily="34" charset="0"/>
              </a:rPr>
              <a:t>may not be possible to fix all problems</a:t>
            </a:r>
          </a:p>
          <a:p>
            <a:pPr eaLnBrk="1" hangingPunct="1">
              <a:lnSpc>
                <a:spcPct val="90000"/>
              </a:lnSpc>
            </a:pPr>
            <a:r>
              <a:rPr lang="en-US" sz="2800">
                <a:latin typeface="Helvetica Light" pitchFamily="34" charset="0"/>
              </a:rPr>
              <a:t>Where problems may be found</a:t>
            </a:r>
          </a:p>
          <a:p>
            <a:pPr lvl="1" eaLnBrk="1" hangingPunct="1">
              <a:lnSpc>
                <a:spcPct val="90000"/>
              </a:lnSpc>
            </a:pPr>
            <a:r>
              <a:rPr lang="en-US" sz="2400">
                <a:latin typeface="Helvetica Light" pitchFamily="34" charset="0"/>
              </a:rPr>
              <a:t>single location in UI</a:t>
            </a:r>
          </a:p>
          <a:p>
            <a:pPr lvl="1" eaLnBrk="1" hangingPunct="1">
              <a:lnSpc>
                <a:spcPct val="90000"/>
              </a:lnSpc>
            </a:pPr>
            <a:r>
              <a:rPr lang="en-US" sz="2400">
                <a:latin typeface="Helvetica Light" pitchFamily="34" charset="0"/>
              </a:rPr>
              <a:t>two or more locations that need to be compared</a:t>
            </a:r>
          </a:p>
          <a:p>
            <a:pPr lvl="1" eaLnBrk="1" hangingPunct="1">
              <a:lnSpc>
                <a:spcPct val="90000"/>
              </a:lnSpc>
            </a:pPr>
            <a:r>
              <a:rPr lang="en-US" sz="2400">
                <a:latin typeface="Helvetica Light" pitchFamily="34" charset="0"/>
              </a:rPr>
              <a:t>problem with overall structure of UI</a:t>
            </a:r>
          </a:p>
          <a:p>
            <a:pPr lvl="1" eaLnBrk="1" hangingPunct="1">
              <a:lnSpc>
                <a:spcPct val="90000"/>
              </a:lnSpc>
            </a:pPr>
            <a:r>
              <a:rPr lang="en-US" sz="2400">
                <a:latin typeface="Helvetica Light" pitchFamily="34" charset="0"/>
              </a:rPr>
              <a:t>something that is missing</a:t>
            </a:r>
          </a:p>
          <a:p>
            <a:pPr lvl="2" eaLnBrk="1" hangingPunct="1">
              <a:lnSpc>
                <a:spcPct val="90000"/>
              </a:lnSpc>
            </a:pPr>
            <a:r>
              <a:rPr lang="en-US" sz="2000">
                <a:latin typeface="Helvetica Light" pitchFamily="34" charset="0"/>
              </a:rPr>
              <a:t>common problem with paper prototypes</a:t>
            </a:r>
          </a:p>
          <a:p>
            <a:pPr lvl="2" eaLnBrk="1" hangingPunct="1">
              <a:lnSpc>
                <a:spcPct val="90000"/>
              </a:lnSpc>
            </a:pPr>
            <a:r>
              <a:rPr lang="en-US" sz="2000">
                <a:latin typeface="Helvetica Light" pitchFamily="34" charset="0"/>
              </a:rPr>
              <a:t>note: sometimes features are implied by design docs and just haven</a:t>
            </a:r>
            <a:r>
              <a:rPr lang="ja-JP" altLang="en-US" sz="2000">
                <a:latin typeface="Helvetica Light" pitchFamily="34" charset="0"/>
              </a:rPr>
              <a:t>’</a:t>
            </a:r>
            <a:r>
              <a:rPr lang="en-US" sz="2000">
                <a:latin typeface="Helvetica Light" pitchFamily="34" charset="0"/>
              </a:rPr>
              <a:t>t been </a:t>
            </a:r>
            <a:r>
              <a:rPr lang="ja-JP" altLang="en-US" sz="2000">
                <a:latin typeface="Helvetica Light" pitchFamily="34" charset="0"/>
              </a:rPr>
              <a:t>“</a:t>
            </a:r>
            <a:r>
              <a:rPr lang="en-US" sz="2000">
                <a:latin typeface="Helvetica Light" pitchFamily="34" charset="0"/>
              </a:rPr>
              <a:t>implemented</a:t>
            </a:r>
            <a:r>
              <a:rPr lang="ja-JP" altLang="en-US" sz="2000">
                <a:latin typeface="Helvetica Light" pitchFamily="34" charset="0"/>
              </a:rPr>
              <a:t>”</a:t>
            </a:r>
            <a:r>
              <a:rPr lang="en-US" sz="2000">
                <a:latin typeface="Helvetica Light" pitchFamily="34" charset="0"/>
              </a:rPr>
              <a:t> – relax on those</a:t>
            </a:r>
          </a:p>
        </p:txBody>
      </p:sp>
      <p:sp>
        <p:nvSpPr>
          <p:cNvPr id="6" name="Rectangle 5"/>
          <p:cNvSpPr>
            <a:spLocks noGrp="1" noChangeArrowheads="1"/>
          </p:cNvSpPr>
          <p:nvPr>
            <p:ph type="dt" sz="half" idx="10"/>
          </p:nvPr>
        </p:nvSpPr>
        <p:spPr>
          <a:ln>
            <a:noFill/>
          </a:ln>
        </p:spPr>
        <p:txBody>
          <a:bodyPr/>
          <a:lstStyle>
            <a:lvl1pPr>
              <a:defRPr/>
            </a:lvl1pPr>
          </a:lstStyle>
          <a:p>
            <a:pPr>
              <a:defRPr/>
            </a:pPr>
            <a:r>
              <a:rPr lang="en-US" smtClean="0"/>
              <a:t>Jan. 14-18, 2013</a:t>
            </a:r>
            <a:endParaRPr lang="en-US" dirty="0"/>
          </a:p>
        </p:txBody>
      </p:sp>
      <p:sp>
        <p:nvSpPr>
          <p:cNvPr id="7" name="Rectangle 6"/>
          <p:cNvSpPr>
            <a:spLocks noGrp="1" noChangeArrowheads="1"/>
          </p:cNvSpPr>
          <p:nvPr>
            <p:ph type="ftr" sz="quarter" idx="11"/>
          </p:nvPr>
        </p:nvSpPr>
        <p:spPr>
          <a:ln/>
        </p:spPr>
        <p:txBody>
          <a:bodyPr/>
          <a:lstStyle>
            <a:lvl1pPr>
              <a:defRPr/>
            </a:lvl1pPr>
          </a:lstStyle>
          <a:p>
            <a:r>
              <a:rPr lang="en-US" smtClean="0"/>
              <a:t>HCI: User Interface Design, Prototyping, &amp; Evaluation</a:t>
            </a:r>
            <a:endParaRPr lang="en-US" dirty="0"/>
          </a:p>
        </p:txBody>
      </p:sp>
      <p:sp>
        <p:nvSpPr>
          <p:cNvPr id="2" name="Slide Number Placeholder 1"/>
          <p:cNvSpPr>
            <a:spLocks noGrp="1"/>
          </p:cNvSpPr>
          <p:nvPr>
            <p:ph type="sldNum" sz="quarter" idx="12"/>
          </p:nvPr>
        </p:nvSpPr>
        <p:spPr/>
        <p:txBody>
          <a:bodyPr/>
          <a:lstStyle/>
          <a:p>
            <a:fld id="{8ECE2160-65C3-AC45-A33C-E2F8319357D7}" type="slidenum">
              <a:rPr lang="en-US" smtClean="0"/>
              <a:pPr/>
              <a:t>29</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0675">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0675">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40675">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0675">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40675">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0675">
                                            <p:txEl>
                                              <p:pRg st="8" end="8"/>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4067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067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Jan. 14-18, 2013</a:t>
            </a:r>
            <a:endParaRPr lang="en-US" dirty="0"/>
          </a:p>
        </p:txBody>
      </p:sp>
      <p:sp>
        <p:nvSpPr>
          <p:cNvPr id="3" name="Footer Placeholder 2"/>
          <p:cNvSpPr>
            <a:spLocks noGrp="1"/>
          </p:cNvSpPr>
          <p:nvPr>
            <p:ph type="ftr" sz="quarter" idx="11"/>
          </p:nvPr>
        </p:nvSpPr>
        <p:spPr/>
        <p:txBody>
          <a:bodyPr/>
          <a:lstStyle/>
          <a:p>
            <a:r>
              <a:rPr lang="en-US" smtClean="0"/>
              <a:t>HCI: User Interface Design, Prototyping, &amp; Evaluation</a:t>
            </a:r>
            <a:endParaRPr lang="en-US" dirty="0"/>
          </a:p>
        </p:txBody>
      </p:sp>
      <p:sp>
        <p:nvSpPr>
          <p:cNvPr id="4" name="Slide Number Placeholder 3"/>
          <p:cNvSpPr>
            <a:spLocks noGrp="1"/>
          </p:cNvSpPr>
          <p:nvPr>
            <p:ph type="sldNum" sz="quarter" idx="12"/>
          </p:nvPr>
        </p:nvSpPr>
        <p:spPr/>
        <p:txBody>
          <a:bodyPr/>
          <a:lstStyle/>
          <a:p>
            <a:fld id="{8ECE2160-65C3-AC45-A33C-E2F8319357D7}" type="slidenum">
              <a:rPr lang="en-US" smtClean="0"/>
              <a:pPr/>
              <a:t>3</a:t>
            </a:fld>
            <a:endParaRPr lang="en-US"/>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371600"/>
            <a:ext cx="9144000" cy="6347670"/>
          </a:xfrm>
          <a:prstGeom prst="rect">
            <a:avLst/>
          </a:prstGeom>
        </p:spPr>
      </p:pic>
      <p:sp>
        <p:nvSpPr>
          <p:cNvPr id="17" name="Rectangle 16"/>
          <p:cNvSpPr/>
          <p:nvPr/>
        </p:nvSpPr>
        <p:spPr bwMode="auto">
          <a:xfrm>
            <a:off x="305747" y="5761929"/>
            <a:ext cx="5028253" cy="638871"/>
          </a:xfrm>
          <a:prstGeom prst="rect">
            <a:avLst/>
          </a:prstGeom>
          <a:solidFill>
            <a:srgbClr val="000000">
              <a:alpha val="67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Helvetica"/>
              <a:cs typeface="Helvetica"/>
            </a:endParaRPr>
          </a:p>
        </p:txBody>
      </p:sp>
      <p:sp>
        <p:nvSpPr>
          <p:cNvPr id="18" name="Rectangle 17"/>
          <p:cNvSpPr/>
          <p:nvPr/>
        </p:nvSpPr>
        <p:spPr>
          <a:xfrm>
            <a:off x="368464" y="5793562"/>
            <a:ext cx="8610702" cy="461665"/>
          </a:xfrm>
          <a:prstGeom prst="rect">
            <a:avLst/>
          </a:prstGeom>
        </p:spPr>
        <p:txBody>
          <a:bodyPr wrap="square">
            <a:spAutoFit/>
          </a:bodyPr>
          <a:lstStyle/>
          <a:p>
            <a:pPr eaLnBrk="1" hangingPunct="1"/>
            <a:r>
              <a:rPr lang="en-US" dirty="0" smtClean="0">
                <a:latin typeface="Helvetica"/>
                <a:ea typeface="ＭＳ Ｐゴシック" pitchFamily="34" charset="-128"/>
                <a:cs typeface="Helvetica"/>
              </a:rPr>
              <a:t>Minimalist reading mode.</a:t>
            </a:r>
          </a:p>
        </p:txBody>
      </p:sp>
      <p:sp>
        <p:nvSpPr>
          <p:cNvPr id="16" name="Rectangle 15"/>
          <p:cNvSpPr/>
          <p:nvPr/>
        </p:nvSpPr>
        <p:spPr bwMode="auto">
          <a:xfrm>
            <a:off x="0" y="0"/>
            <a:ext cx="9144000" cy="1343214"/>
          </a:xfrm>
          <a:prstGeom prst="rect">
            <a:avLst/>
          </a:prstGeom>
          <a:solidFill>
            <a:srgbClr val="000000">
              <a:alpha val="88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Helvetica"/>
              <a:cs typeface="Helvetica"/>
            </a:endParaRPr>
          </a:p>
        </p:txBody>
      </p:sp>
      <p:pic>
        <p:nvPicPr>
          <p:cNvPr id="20" name="Picture 19" descr="hallof.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004745" y="243804"/>
            <a:ext cx="813836" cy="829952"/>
          </a:xfrm>
          <a:prstGeom prst="rect">
            <a:avLst/>
          </a:prstGeom>
        </p:spPr>
      </p:pic>
      <p:sp>
        <p:nvSpPr>
          <p:cNvPr id="21" name="Rectangle 2"/>
          <p:cNvSpPr>
            <a:spLocks noGrp="1" noChangeArrowheads="1"/>
          </p:cNvSpPr>
          <p:nvPr>
            <p:ph type="title"/>
          </p:nvPr>
        </p:nvSpPr>
        <p:spPr>
          <a:xfrm>
            <a:off x="406435" y="79925"/>
            <a:ext cx="8664575" cy="1143000"/>
          </a:xfrm>
        </p:spPr>
        <p:txBody>
          <a:bodyPr/>
          <a:lstStyle/>
          <a:p>
            <a:r>
              <a:rPr lang="en-US" dirty="0" smtClean="0">
                <a:solidFill>
                  <a:schemeClr val="accent5">
                    <a:lumMod val="75000"/>
                  </a:schemeClr>
                </a:solidFill>
                <a:latin typeface="Helvetica"/>
                <a:cs typeface="Helvetica"/>
              </a:rPr>
              <a:t>Hall of Fame or Shame?</a:t>
            </a:r>
            <a:endParaRPr lang="en-US" dirty="0">
              <a:solidFill>
                <a:schemeClr val="accent5">
                  <a:lumMod val="75000"/>
                </a:schemeClr>
              </a:solidFill>
              <a:latin typeface="Helvetica"/>
              <a:cs typeface="Helvetica"/>
            </a:endParaRPr>
          </a:p>
        </p:txBody>
      </p:sp>
    </p:spTree>
    <p:extLst>
      <p:ext uri="{BB962C8B-B14F-4D97-AF65-F5344CB8AC3E}">
        <p14:creationId xmlns:p14="http://schemas.microsoft.com/office/powerpoint/2010/main" val="314729747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01" name="Rectangle 2"/>
          <p:cNvSpPr>
            <a:spLocks noGrp="1" noChangeArrowheads="1"/>
          </p:cNvSpPr>
          <p:nvPr>
            <p:ph type="title"/>
          </p:nvPr>
        </p:nvSpPr>
        <p:spPr/>
        <p:txBody>
          <a:bodyPr/>
          <a:lstStyle/>
          <a:p>
            <a:pPr eaLnBrk="1" hangingPunct="1"/>
            <a:r>
              <a:rPr lang="en-US">
                <a:latin typeface="Helvetica" pitchFamily="2" charset="0"/>
              </a:rPr>
              <a:t>Severity Rating</a:t>
            </a:r>
          </a:p>
        </p:txBody>
      </p:sp>
      <p:sp>
        <p:nvSpPr>
          <p:cNvPr id="29702" name="Rectangle 3"/>
          <p:cNvSpPr>
            <a:spLocks noGrp="1" noChangeArrowheads="1"/>
          </p:cNvSpPr>
          <p:nvPr>
            <p:ph idx="1"/>
          </p:nvPr>
        </p:nvSpPr>
        <p:spPr>
          <a:xfrm>
            <a:off x="685800" y="1828800"/>
            <a:ext cx="8229600" cy="4114800"/>
          </a:xfrm>
        </p:spPr>
        <p:txBody>
          <a:bodyPr/>
          <a:lstStyle/>
          <a:p>
            <a:pPr eaLnBrk="1" hangingPunct="1">
              <a:lnSpc>
                <a:spcPct val="90000"/>
              </a:lnSpc>
            </a:pPr>
            <a:r>
              <a:rPr lang="en-US" sz="2800" dirty="0">
                <a:latin typeface="Helvetica Light" pitchFamily="34" charset="0"/>
              </a:rPr>
              <a:t>Used to allocate resources to fix problems </a:t>
            </a:r>
          </a:p>
          <a:p>
            <a:pPr eaLnBrk="1" hangingPunct="1">
              <a:lnSpc>
                <a:spcPct val="90000"/>
              </a:lnSpc>
            </a:pPr>
            <a:r>
              <a:rPr lang="en-US" sz="2800" dirty="0">
                <a:latin typeface="Helvetica Light" pitchFamily="34" charset="0"/>
              </a:rPr>
              <a:t>Estimates of need for more usability efforts</a:t>
            </a:r>
          </a:p>
          <a:p>
            <a:pPr eaLnBrk="1" hangingPunct="1">
              <a:lnSpc>
                <a:spcPct val="90000"/>
              </a:lnSpc>
            </a:pPr>
            <a:r>
              <a:rPr lang="en-US" sz="2800" dirty="0">
                <a:latin typeface="Helvetica Light" pitchFamily="34" charset="0"/>
              </a:rPr>
              <a:t>Combination of</a:t>
            </a:r>
          </a:p>
          <a:p>
            <a:pPr lvl="1" eaLnBrk="1" hangingPunct="1">
              <a:lnSpc>
                <a:spcPct val="90000"/>
              </a:lnSpc>
            </a:pPr>
            <a:r>
              <a:rPr lang="en-US" sz="2400" dirty="0">
                <a:latin typeface="Helvetica Light" pitchFamily="34" charset="0"/>
              </a:rPr>
              <a:t>frequency</a:t>
            </a:r>
          </a:p>
          <a:p>
            <a:pPr lvl="1" eaLnBrk="1" hangingPunct="1">
              <a:lnSpc>
                <a:spcPct val="90000"/>
              </a:lnSpc>
            </a:pPr>
            <a:r>
              <a:rPr lang="en-US" sz="2400" dirty="0">
                <a:latin typeface="Helvetica Light" pitchFamily="34" charset="0"/>
              </a:rPr>
              <a:t>impact</a:t>
            </a:r>
          </a:p>
          <a:p>
            <a:pPr lvl="1" eaLnBrk="1" hangingPunct="1">
              <a:lnSpc>
                <a:spcPct val="90000"/>
              </a:lnSpc>
            </a:pPr>
            <a:r>
              <a:rPr lang="en-US" sz="2400" dirty="0">
                <a:latin typeface="Helvetica Light" pitchFamily="34" charset="0"/>
              </a:rPr>
              <a:t>persistence (one time or repeating)</a:t>
            </a:r>
          </a:p>
          <a:p>
            <a:pPr eaLnBrk="1" hangingPunct="1">
              <a:lnSpc>
                <a:spcPct val="90000"/>
              </a:lnSpc>
            </a:pPr>
            <a:r>
              <a:rPr lang="en-US" sz="2800" dirty="0">
                <a:latin typeface="Helvetica Light" pitchFamily="34" charset="0"/>
              </a:rPr>
              <a:t>Should be calculated after all </a:t>
            </a:r>
            <a:r>
              <a:rPr lang="en-US" sz="2800" dirty="0" err="1">
                <a:latin typeface="Helvetica Light" pitchFamily="34" charset="0"/>
              </a:rPr>
              <a:t>evals</a:t>
            </a:r>
            <a:r>
              <a:rPr lang="en-US" sz="2800" dirty="0">
                <a:latin typeface="Helvetica Light" pitchFamily="34" charset="0"/>
              </a:rPr>
              <a:t>. are in</a:t>
            </a:r>
          </a:p>
          <a:p>
            <a:pPr eaLnBrk="1" hangingPunct="1">
              <a:lnSpc>
                <a:spcPct val="90000"/>
              </a:lnSpc>
            </a:pPr>
            <a:r>
              <a:rPr lang="en-US" sz="2800" dirty="0">
                <a:latin typeface="Helvetica Light" pitchFamily="34" charset="0"/>
              </a:rPr>
              <a:t>Should be done independently by all judges</a:t>
            </a:r>
          </a:p>
        </p:txBody>
      </p:sp>
      <p:sp>
        <p:nvSpPr>
          <p:cNvPr id="6" name="Rectangle 5"/>
          <p:cNvSpPr>
            <a:spLocks noGrp="1" noChangeArrowheads="1"/>
          </p:cNvSpPr>
          <p:nvPr>
            <p:ph type="dt" sz="half" idx="10"/>
          </p:nvPr>
        </p:nvSpPr>
        <p:spPr>
          <a:ln>
            <a:noFill/>
          </a:ln>
        </p:spPr>
        <p:txBody>
          <a:bodyPr/>
          <a:lstStyle>
            <a:lvl1pPr>
              <a:defRPr/>
            </a:lvl1pPr>
          </a:lstStyle>
          <a:p>
            <a:pPr>
              <a:defRPr/>
            </a:pPr>
            <a:r>
              <a:rPr lang="en-US" smtClean="0"/>
              <a:t>Jan. 14-18, 2013</a:t>
            </a:r>
            <a:endParaRPr lang="en-US" dirty="0"/>
          </a:p>
        </p:txBody>
      </p:sp>
      <p:sp>
        <p:nvSpPr>
          <p:cNvPr id="7" name="Rectangle 6"/>
          <p:cNvSpPr>
            <a:spLocks noGrp="1" noChangeArrowheads="1"/>
          </p:cNvSpPr>
          <p:nvPr>
            <p:ph type="ftr" sz="quarter" idx="11"/>
          </p:nvPr>
        </p:nvSpPr>
        <p:spPr>
          <a:ln/>
        </p:spPr>
        <p:txBody>
          <a:bodyPr/>
          <a:lstStyle>
            <a:lvl1pPr>
              <a:defRPr/>
            </a:lvl1pPr>
          </a:lstStyle>
          <a:p>
            <a:r>
              <a:rPr lang="en-US" smtClean="0"/>
              <a:t>HCI: User Interface Design, Prototyping, &amp; Evaluation</a:t>
            </a:r>
            <a:endParaRPr lang="en-US" dirty="0"/>
          </a:p>
        </p:txBody>
      </p:sp>
      <p:sp>
        <p:nvSpPr>
          <p:cNvPr id="2" name="Slide Number Placeholder 1"/>
          <p:cNvSpPr>
            <a:spLocks noGrp="1"/>
          </p:cNvSpPr>
          <p:nvPr>
            <p:ph type="sldNum" sz="quarter" idx="12"/>
          </p:nvPr>
        </p:nvSpPr>
        <p:spPr/>
        <p:txBody>
          <a:bodyPr/>
          <a:lstStyle/>
          <a:p>
            <a:fld id="{8ECE2160-65C3-AC45-A33C-E2F8319357D7}" type="slidenum">
              <a:rPr lang="en-US" smtClean="0"/>
              <a:pPr/>
              <a:t>30</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02">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702">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702">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702">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702">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70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2"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5" name="Rectangle 2"/>
          <p:cNvSpPr>
            <a:spLocks noGrp="1" noChangeArrowheads="1"/>
          </p:cNvSpPr>
          <p:nvPr>
            <p:ph type="title"/>
          </p:nvPr>
        </p:nvSpPr>
        <p:spPr/>
        <p:txBody>
          <a:bodyPr/>
          <a:lstStyle/>
          <a:p>
            <a:pPr eaLnBrk="1" hangingPunct="1"/>
            <a:r>
              <a:rPr lang="en-US">
                <a:latin typeface="Helvetica" pitchFamily="2" charset="0"/>
              </a:rPr>
              <a:t>Severity Ratings (cont.)</a:t>
            </a:r>
          </a:p>
        </p:txBody>
      </p:sp>
      <p:sp>
        <p:nvSpPr>
          <p:cNvPr id="30726" name="Rectangle 3"/>
          <p:cNvSpPr>
            <a:spLocks noGrp="1" noChangeArrowheads="1"/>
          </p:cNvSpPr>
          <p:nvPr>
            <p:ph idx="1"/>
          </p:nvPr>
        </p:nvSpPr>
        <p:spPr>
          <a:xfrm>
            <a:off x="704850" y="2597150"/>
            <a:ext cx="8439150" cy="3535363"/>
          </a:xfrm>
        </p:spPr>
        <p:txBody>
          <a:bodyPr/>
          <a:lstStyle/>
          <a:p>
            <a:pPr eaLnBrk="1" hangingPunct="1">
              <a:buFontTx/>
              <a:buNone/>
            </a:pPr>
            <a:r>
              <a:rPr lang="en-US" sz="2800" dirty="0">
                <a:latin typeface="Helvetica Light" pitchFamily="34" charset="0"/>
              </a:rPr>
              <a:t>0 </a:t>
            </a:r>
            <a:r>
              <a:rPr lang="en-US" sz="2800" dirty="0" smtClean="0">
                <a:latin typeface="Helvetica Light" pitchFamily="34" charset="0"/>
              </a:rPr>
              <a:t>– don’t </a:t>
            </a:r>
            <a:r>
              <a:rPr lang="en-US" sz="2800" dirty="0">
                <a:latin typeface="Helvetica Light" pitchFamily="34" charset="0"/>
              </a:rPr>
              <a:t>agree that this is a usability problem</a:t>
            </a:r>
          </a:p>
          <a:p>
            <a:pPr eaLnBrk="1" hangingPunct="1">
              <a:buFontTx/>
              <a:buNone/>
            </a:pPr>
            <a:r>
              <a:rPr lang="en-US" sz="2800" dirty="0">
                <a:latin typeface="Helvetica Light" pitchFamily="34" charset="0"/>
              </a:rPr>
              <a:t>1 - cosmetic problem </a:t>
            </a:r>
          </a:p>
          <a:p>
            <a:pPr eaLnBrk="1" hangingPunct="1">
              <a:buFontTx/>
              <a:buNone/>
            </a:pPr>
            <a:r>
              <a:rPr lang="en-US" sz="2800" dirty="0">
                <a:latin typeface="Helvetica Light" pitchFamily="34" charset="0"/>
              </a:rPr>
              <a:t>2 - minor usability problem</a:t>
            </a:r>
          </a:p>
          <a:p>
            <a:pPr eaLnBrk="1" hangingPunct="1">
              <a:buFontTx/>
              <a:buNone/>
            </a:pPr>
            <a:r>
              <a:rPr lang="en-US" sz="2800" dirty="0">
                <a:latin typeface="Helvetica Light" pitchFamily="34" charset="0"/>
              </a:rPr>
              <a:t>3 - major usability problem; important to fix</a:t>
            </a:r>
          </a:p>
          <a:p>
            <a:pPr eaLnBrk="1" hangingPunct="1">
              <a:buFontTx/>
              <a:buNone/>
            </a:pPr>
            <a:r>
              <a:rPr lang="en-US" sz="2800" dirty="0">
                <a:latin typeface="Helvetica Light" pitchFamily="34" charset="0"/>
              </a:rPr>
              <a:t>4 - usability catastrophe; imperative to fix</a:t>
            </a:r>
          </a:p>
        </p:txBody>
      </p:sp>
      <p:sp>
        <p:nvSpPr>
          <p:cNvPr id="6" name="Rectangle 5"/>
          <p:cNvSpPr>
            <a:spLocks noGrp="1" noChangeArrowheads="1"/>
          </p:cNvSpPr>
          <p:nvPr>
            <p:ph type="dt" sz="half" idx="10"/>
          </p:nvPr>
        </p:nvSpPr>
        <p:spPr>
          <a:ln>
            <a:noFill/>
          </a:ln>
        </p:spPr>
        <p:txBody>
          <a:bodyPr/>
          <a:lstStyle>
            <a:lvl1pPr>
              <a:defRPr/>
            </a:lvl1pPr>
          </a:lstStyle>
          <a:p>
            <a:pPr>
              <a:defRPr/>
            </a:pPr>
            <a:r>
              <a:rPr lang="en-US" smtClean="0"/>
              <a:t>Jan. 14-18, 2013</a:t>
            </a:r>
            <a:endParaRPr lang="en-US" dirty="0"/>
          </a:p>
        </p:txBody>
      </p:sp>
      <p:sp>
        <p:nvSpPr>
          <p:cNvPr id="7" name="Rectangle 6"/>
          <p:cNvSpPr>
            <a:spLocks noGrp="1" noChangeArrowheads="1"/>
          </p:cNvSpPr>
          <p:nvPr>
            <p:ph type="ftr" sz="quarter" idx="11"/>
          </p:nvPr>
        </p:nvSpPr>
        <p:spPr>
          <a:ln/>
        </p:spPr>
        <p:txBody>
          <a:bodyPr/>
          <a:lstStyle>
            <a:lvl1pPr>
              <a:defRPr/>
            </a:lvl1pPr>
          </a:lstStyle>
          <a:p>
            <a:r>
              <a:rPr lang="en-US" smtClean="0"/>
              <a:t>HCI: User Interface Design, Prototyping, &amp; Evaluation</a:t>
            </a:r>
            <a:endParaRPr lang="en-US" dirty="0"/>
          </a:p>
        </p:txBody>
      </p:sp>
      <p:sp>
        <p:nvSpPr>
          <p:cNvPr id="2" name="Slide Number Placeholder 1"/>
          <p:cNvSpPr>
            <a:spLocks noGrp="1"/>
          </p:cNvSpPr>
          <p:nvPr>
            <p:ph type="sldNum" sz="quarter" idx="12"/>
          </p:nvPr>
        </p:nvSpPr>
        <p:spPr/>
        <p:txBody>
          <a:bodyPr/>
          <a:lstStyle/>
          <a:p>
            <a:fld id="{8ECE2160-65C3-AC45-A33C-E2F8319357D7}" type="slidenum">
              <a:rPr lang="en-US" smtClean="0"/>
              <a:pPr/>
              <a:t>31</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9" name="Rectangle 2"/>
          <p:cNvSpPr>
            <a:spLocks noGrp="1" noChangeArrowheads="1"/>
          </p:cNvSpPr>
          <p:nvPr>
            <p:ph type="title"/>
          </p:nvPr>
        </p:nvSpPr>
        <p:spPr/>
        <p:txBody>
          <a:bodyPr/>
          <a:lstStyle/>
          <a:p>
            <a:pPr eaLnBrk="1" hangingPunct="1"/>
            <a:r>
              <a:rPr lang="en-US">
                <a:latin typeface="Helvetica" pitchFamily="2" charset="0"/>
              </a:rPr>
              <a:t>Debriefing</a:t>
            </a:r>
          </a:p>
        </p:txBody>
      </p:sp>
      <p:sp>
        <p:nvSpPr>
          <p:cNvPr id="31750" name="Rectangle 3"/>
          <p:cNvSpPr>
            <a:spLocks noGrp="1" noChangeArrowheads="1"/>
          </p:cNvSpPr>
          <p:nvPr>
            <p:ph idx="1"/>
          </p:nvPr>
        </p:nvSpPr>
        <p:spPr/>
        <p:txBody>
          <a:bodyPr/>
          <a:lstStyle/>
          <a:p>
            <a:pPr eaLnBrk="1" hangingPunct="1"/>
            <a:r>
              <a:rPr lang="en-US" sz="2800">
                <a:latin typeface="Helvetica Light" pitchFamily="34" charset="0"/>
              </a:rPr>
              <a:t>Conduct with evaluators, observers, and development team members</a:t>
            </a:r>
          </a:p>
          <a:p>
            <a:pPr eaLnBrk="1" hangingPunct="1"/>
            <a:r>
              <a:rPr lang="en-US" sz="2800">
                <a:latin typeface="Helvetica Light" pitchFamily="34" charset="0"/>
              </a:rPr>
              <a:t>Discuss general characteristics of UI</a:t>
            </a:r>
          </a:p>
          <a:p>
            <a:pPr eaLnBrk="1" hangingPunct="1"/>
            <a:r>
              <a:rPr lang="en-US" sz="2800">
                <a:latin typeface="Helvetica Light" pitchFamily="34" charset="0"/>
              </a:rPr>
              <a:t>Suggest potential improvements to address major usability problems</a:t>
            </a:r>
          </a:p>
          <a:p>
            <a:pPr eaLnBrk="1" hangingPunct="1"/>
            <a:r>
              <a:rPr lang="en-US" sz="2800">
                <a:latin typeface="Helvetica Light" pitchFamily="34" charset="0"/>
              </a:rPr>
              <a:t>Dev. team rates how hard things are to fix</a:t>
            </a:r>
          </a:p>
          <a:p>
            <a:pPr eaLnBrk="1" hangingPunct="1"/>
            <a:r>
              <a:rPr lang="en-US" sz="2800">
                <a:latin typeface="Helvetica Light" pitchFamily="34" charset="0"/>
              </a:rPr>
              <a:t>Make it a brainstorming session</a:t>
            </a:r>
          </a:p>
          <a:p>
            <a:pPr lvl="1" eaLnBrk="1" hangingPunct="1"/>
            <a:r>
              <a:rPr lang="en-US" sz="2400">
                <a:latin typeface="Helvetica Light" pitchFamily="34" charset="0"/>
              </a:rPr>
              <a:t>little criticism until end of session</a:t>
            </a:r>
          </a:p>
        </p:txBody>
      </p:sp>
      <p:sp>
        <p:nvSpPr>
          <p:cNvPr id="6" name="Rectangle 5"/>
          <p:cNvSpPr>
            <a:spLocks noGrp="1" noChangeArrowheads="1"/>
          </p:cNvSpPr>
          <p:nvPr>
            <p:ph type="dt" sz="half" idx="10"/>
          </p:nvPr>
        </p:nvSpPr>
        <p:spPr>
          <a:ln>
            <a:noFill/>
          </a:ln>
        </p:spPr>
        <p:txBody>
          <a:bodyPr/>
          <a:lstStyle>
            <a:lvl1pPr>
              <a:defRPr/>
            </a:lvl1pPr>
          </a:lstStyle>
          <a:p>
            <a:pPr>
              <a:defRPr/>
            </a:pPr>
            <a:r>
              <a:rPr lang="en-US" smtClean="0"/>
              <a:t>Jan. 14-18, 2013</a:t>
            </a:r>
            <a:endParaRPr lang="en-US" dirty="0"/>
          </a:p>
        </p:txBody>
      </p:sp>
      <p:sp>
        <p:nvSpPr>
          <p:cNvPr id="7" name="Rectangle 6"/>
          <p:cNvSpPr>
            <a:spLocks noGrp="1" noChangeArrowheads="1"/>
          </p:cNvSpPr>
          <p:nvPr>
            <p:ph type="ftr" sz="quarter" idx="11"/>
          </p:nvPr>
        </p:nvSpPr>
        <p:spPr>
          <a:ln/>
        </p:spPr>
        <p:txBody>
          <a:bodyPr/>
          <a:lstStyle>
            <a:lvl1pPr>
              <a:defRPr/>
            </a:lvl1pPr>
          </a:lstStyle>
          <a:p>
            <a:r>
              <a:rPr lang="en-US" smtClean="0"/>
              <a:t>HCI: User Interface Design, Prototyping, &amp; Evaluation</a:t>
            </a:r>
            <a:endParaRPr lang="en-US" dirty="0"/>
          </a:p>
        </p:txBody>
      </p:sp>
      <p:sp>
        <p:nvSpPr>
          <p:cNvPr id="2" name="Slide Number Placeholder 1"/>
          <p:cNvSpPr>
            <a:spLocks noGrp="1"/>
          </p:cNvSpPr>
          <p:nvPr>
            <p:ph type="sldNum" sz="quarter" idx="12"/>
          </p:nvPr>
        </p:nvSpPr>
        <p:spPr/>
        <p:txBody>
          <a:bodyPr/>
          <a:lstStyle/>
          <a:p>
            <a:fld id="{8ECE2160-65C3-AC45-A33C-E2F8319357D7}" type="slidenum">
              <a:rPr lang="en-US" smtClean="0"/>
              <a:pPr/>
              <a:t>32</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3" name="Rectangle 2"/>
          <p:cNvSpPr>
            <a:spLocks noGrp="1" noChangeArrowheads="1"/>
          </p:cNvSpPr>
          <p:nvPr>
            <p:ph type="title"/>
          </p:nvPr>
        </p:nvSpPr>
        <p:spPr/>
        <p:txBody>
          <a:bodyPr/>
          <a:lstStyle/>
          <a:p>
            <a:pPr eaLnBrk="1" hangingPunct="1"/>
            <a:r>
              <a:rPr lang="en-US">
                <a:latin typeface="Helvetica" pitchFamily="2" charset="0"/>
              </a:rPr>
              <a:t>Severity Ratings Example</a:t>
            </a:r>
          </a:p>
        </p:txBody>
      </p:sp>
      <p:sp>
        <p:nvSpPr>
          <p:cNvPr id="6" name="Rectangle 5"/>
          <p:cNvSpPr>
            <a:spLocks noGrp="1" noChangeArrowheads="1"/>
          </p:cNvSpPr>
          <p:nvPr>
            <p:ph type="dt" sz="half" idx="10"/>
          </p:nvPr>
        </p:nvSpPr>
        <p:spPr>
          <a:ln>
            <a:noFill/>
          </a:ln>
        </p:spPr>
        <p:txBody>
          <a:bodyPr/>
          <a:lstStyle>
            <a:lvl1pPr>
              <a:defRPr/>
            </a:lvl1pPr>
          </a:lstStyle>
          <a:p>
            <a:pPr>
              <a:defRPr/>
            </a:pPr>
            <a:r>
              <a:rPr lang="en-US" smtClean="0"/>
              <a:t>Jan. 14-18, 2013</a:t>
            </a:r>
            <a:endParaRPr lang="en-US" dirty="0"/>
          </a:p>
        </p:txBody>
      </p:sp>
      <p:sp>
        <p:nvSpPr>
          <p:cNvPr id="7" name="Rectangle 6"/>
          <p:cNvSpPr>
            <a:spLocks noGrp="1" noChangeArrowheads="1"/>
          </p:cNvSpPr>
          <p:nvPr>
            <p:ph type="ftr" sz="quarter" idx="11"/>
          </p:nvPr>
        </p:nvSpPr>
        <p:spPr>
          <a:ln/>
        </p:spPr>
        <p:txBody>
          <a:bodyPr/>
          <a:lstStyle>
            <a:lvl1pPr>
              <a:defRPr/>
            </a:lvl1pPr>
          </a:lstStyle>
          <a:p>
            <a:r>
              <a:rPr lang="en-US" smtClean="0"/>
              <a:t>HCI: User Interface Design, Prototyping, &amp; Evaluation</a:t>
            </a:r>
            <a:endParaRPr lang="en-US" dirty="0"/>
          </a:p>
        </p:txBody>
      </p:sp>
      <p:sp>
        <p:nvSpPr>
          <p:cNvPr id="32774" name="Rectangle 3"/>
          <p:cNvSpPr>
            <a:spLocks noChangeArrowheads="1"/>
          </p:cNvSpPr>
          <p:nvPr/>
        </p:nvSpPr>
        <p:spPr bwMode="auto">
          <a:xfrm>
            <a:off x="528638" y="2341563"/>
            <a:ext cx="8237537" cy="2308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a:spAutoFit/>
          </a:bodyPr>
          <a:lstStyle/>
          <a:p>
            <a:pPr eaLnBrk="0" hangingPunct="0"/>
            <a:r>
              <a:rPr lang="en-US">
                <a:latin typeface="Helvetica Light" pitchFamily="34" charset="0"/>
                <a:cs typeface="Consolas" pitchFamily="49" charset="0"/>
              </a:rPr>
              <a:t>1. [H1-4 Consistency] [Severity 3][Fix 0] </a:t>
            </a:r>
          </a:p>
          <a:p>
            <a:pPr eaLnBrk="0" hangingPunct="0"/>
            <a:endParaRPr lang="en-US">
              <a:latin typeface="Helvetica Light" pitchFamily="34" charset="0"/>
              <a:cs typeface="Consolas" pitchFamily="49" charset="0"/>
            </a:endParaRPr>
          </a:p>
          <a:p>
            <a:pPr eaLnBrk="0" hangingPunct="0"/>
            <a:r>
              <a:rPr lang="en-US">
                <a:latin typeface="Helvetica Light" pitchFamily="34" charset="0"/>
                <a:cs typeface="Consolas" pitchFamily="49" charset="0"/>
              </a:rPr>
              <a:t>The interface used the string "Save" on the first screen for saving the user's file, but used the string "Write file" on the second screen. Users may be confused by this different terminology for the same function.</a:t>
            </a:r>
            <a:r>
              <a:rPr lang="en-US" sz="2000">
                <a:latin typeface="Helvetica Light" pitchFamily="34" charset="0"/>
                <a:cs typeface="Consolas" pitchFamily="49" charset="0"/>
              </a:rPr>
              <a:t> </a:t>
            </a:r>
          </a:p>
        </p:txBody>
      </p:sp>
      <p:sp>
        <p:nvSpPr>
          <p:cNvPr id="2" name="Slide Number Placeholder 1"/>
          <p:cNvSpPr>
            <a:spLocks noGrp="1"/>
          </p:cNvSpPr>
          <p:nvPr>
            <p:ph type="sldNum" sz="quarter" idx="12"/>
          </p:nvPr>
        </p:nvSpPr>
        <p:spPr/>
        <p:txBody>
          <a:bodyPr/>
          <a:lstStyle/>
          <a:p>
            <a:fld id="{8ECE2160-65C3-AC45-A33C-E2F8319357D7}" type="slidenum">
              <a:rPr lang="en-US" smtClean="0"/>
              <a:pPr/>
              <a:t>33</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7" name="Rectangle 2"/>
          <p:cNvSpPr>
            <a:spLocks noGrp="1" noChangeArrowheads="1"/>
          </p:cNvSpPr>
          <p:nvPr>
            <p:ph type="title"/>
          </p:nvPr>
        </p:nvSpPr>
        <p:spPr/>
        <p:txBody>
          <a:bodyPr/>
          <a:lstStyle/>
          <a:p>
            <a:pPr eaLnBrk="1" hangingPunct="1"/>
            <a:r>
              <a:rPr lang="en-US">
                <a:latin typeface="Helvetica" pitchFamily="2" charset="0"/>
              </a:rPr>
              <a:t>HE vs. User Testing</a:t>
            </a:r>
          </a:p>
        </p:txBody>
      </p:sp>
      <p:sp>
        <p:nvSpPr>
          <p:cNvPr id="33798" name="Rectangle 3"/>
          <p:cNvSpPr>
            <a:spLocks noGrp="1" noChangeArrowheads="1"/>
          </p:cNvSpPr>
          <p:nvPr>
            <p:ph idx="1"/>
          </p:nvPr>
        </p:nvSpPr>
        <p:spPr>
          <a:xfrm>
            <a:off x="685800" y="1600200"/>
            <a:ext cx="8458200" cy="4343400"/>
          </a:xfrm>
        </p:spPr>
        <p:txBody>
          <a:bodyPr/>
          <a:lstStyle/>
          <a:p>
            <a:pPr eaLnBrk="1" hangingPunct="1">
              <a:lnSpc>
                <a:spcPct val="90000"/>
              </a:lnSpc>
            </a:pPr>
            <a:r>
              <a:rPr lang="en-US" sz="2800" dirty="0">
                <a:latin typeface="Helvetica Light" pitchFamily="34" charset="0"/>
              </a:rPr>
              <a:t>HE is much faster</a:t>
            </a:r>
          </a:p>
          <a:p>
            <a:pPr lvl="1" eaLnBrk="1" hangingPunct="1">
              <a:lnSpc>
                <a:spcPct val="90000"/>
              </a:lnSpc>
            </a:pPr>
            <a:r>
              <a:rPr lang="en-US" sz="2400" dirty="0">
                <a:latin typeface="Helvetica Light" pitchFamily="34" charset="0"/>
              </a:rPr>
              <a:t>1-2 hours each evaluator vs. days-weeks</a:t>
            </a:r>
          </a:p>
          <a:p>
            <a:pPr eaLnBrk="1" hangingPunct="1">
              <a:lnSpc>
                <a:spcPct val="90000"/>
              </a:lnSpc>
            </a:pPr>
            <a:r>
              <a:rPr lang="en-US" sz="2800" dirty="0">
                <a:latin typeface="Helvetica Light" pitchFamily="34" charset="0"/>
              </a:rPr>
              <a:t>HE </a:t>
            </a:r>
            <a:r>
              <a:rPr lang="en-US" sz="2800" dirty="0" smtClean="0">
                <a:latin typeface="Helvetica Light" pitchFamily="34" charset="0"/>
              </a:rPr>
              <a:t>doesn’t </a:t>
            </a:r>
            <a:r>
              <a:rPr lang="en-US" sz="2800" dirty="0">
                <a:latin typeface="Helvetica Light" pitchFamily="34" charset="0"/>
              </a:rPr>
              <a:t>require interpreting </a:t>
            </a:r>
            <a:r>
              <a:rPr lang="en-US" sz="2800" dirty="0" smtClean="0">
                <a:latin typeface="Helvetica Light" pitchFamily="34" charset="0"/>
              </a:rPr>
              <a:t>user’s </a:t>
            </a:r>
            <a:r>
              <a:rPr lang="en-US" sz="2800" dirty="0">
                <a:latin typeface="Helvetica Light" pitchFamily="34" charset="0"/>
              </a:rPr>
              <a:t>actions</a:t>
            </a:r>
          </a:p>
          <a:p>
            <a:pPr eaLnBrk="1" hangingPunct="1">
              <a:lnSpc>
                <a:spcPct val="90000"/>
              </a:lnSpc>
            </a:pPr>
            <a:r>
              <a:rPr lang="en-US" sz="2800" dirty="0">
                <a:latin typeface="Helvetica Light" pitchFamily="34" charset="0"/>
              </a:rPr>
              <a:t>User testing is far more accurate (by def.)</a:t>
            </a:r>
          </a:p>
          <a:p>
            <a:pPr lvl="1" eaLnBrk="1" hangingPunct="1">
              <a:lnSpc>
                <a:spcPct val="90000"/>
              </a:lnSpc>
            </a:pPr>
            <a:r>
              <a:rPr lang="en-US" sz="2400" dirty="0">
                <a:latin typeface="Helvetica Light" pitchFamily="34" charset="0"/>
              </a:rPr>
              <a:t>takes into account actual users and tasks</a:t>
            </a:r>
          </a:p>
          <a:p>
            <a:pPr lvl="1" eaLnBrk="1" hangingPunct="1">
              <a:lnSpc>
                <a:spcPct val="90000"/>
              </a:lnSpc>
            </a:pPr>
            <a:r>
              <a:rPr lang="en-US" sz="2400" dirty="0">
                <a:latin typeface="Helvetica Light" pitchFamily="34" charset="0"/>
              </a:rPr>
              <a:t>HE may miss problems &amp; find </a:t>
            </a:r>
            <a:r>
              <a:rPr lang="ja-JP" altLang="en-US" sz="2400" dirty="0">
                <a:latin typeface="Helvetica Light" pitchFamily="34" charset="0"/>
              </a:rPr>
              <a:t>“</a:t>
            </a:r>
            <a:r>
              <a:rPr lang="en-US" sz="2400" dirty="0">
                <a:latin typeface="Helvetica Light" pitchFamily="34" charset="0"/>
              </a:rPr>
              <a:t>false positives</a:t>
            </a:r>
            <a:r>
              <a:rPr lang="ja-JP" altLang="en-US" sz="2400" dirty="0">
                <a:latin typeface="Helvetica Light" pitchFamily="34" charset="0"/>
              </a:rPr>
              <a:t>”</a:t>
            </a:r>
            <a:endParaRPr lang="en-US" sz="2400" dirty="0">
              <a:latin typeface="Helvetica Light" pitchFamily="34" charset="0"/>
            </a:endParaRPr>
          </a:p>
          <a:p>
            <a:pPr eaLnBrk="1" hangingPunct="1">
              <a:lnSpc>
                <a:spcPct val="90000"/>
              </a:lnSpc>
            </a:pPr>
            <a:r>
              <a:rPr lang="en-US" sz="2800" dirty="0">
                <a:latin typeface="Helvetica Light" pitchFamily="34" charset="0"/>
              </a:rPr>
              <a:t>Good to alternate between HE &amp; user testing</a:t>
            </a:r>
          </a:p>
          <a:p>
            <a:pPr lvl="1" eaLnBrk="1" hangingPunct="1">
              <a:lnSpc>
                <a:spcPct val="90000"/>
              </a:lnSpc>
            </a:pPr>
            <a:r>
              <a:rPr lang="en-US" sz="2400" dirty="0">
                <a:latin typeface="Helvetica Light" pitchFamily="34" charset="0"/>
              </a:rPr>
              <a:t>find different problems</a:t>
            </a:r>
          </a:p>
          <a:p>
            <a:pPr lvl="1" eaLnBrk="1" hangingPunct="1">
              <a:lnSpc>
                <a:spcPct val="90000"/>
              </a:lnSpc>
            </a:pPr>
            <a:r>
              <a:rPr lang="en-US" sz="2400" dirty="0">
                <a:latin typeface="Helvetica Light" pitchFamily="34" charset="0"/>
              </a:rPr>
              <a:t>d</a:t>
            </a:r>
            <a:r>
              <a:rPr lang="en-US" sz="2400" dirty="0" smtClean="0">
                <a:latin typeface="Helvetica Light" pitchFamily="34" charset="0"/>
              </a:rPr>
              <a:t>on’t </a:t>
            </a:r>
            <a:r>
              <a:rPr lang="en-US" sz="2400" dirty="0">
                <a:latin typeface="Helvetica Light" pitchFamily="34" charset="0"/>
              </a:rPr>
              <a:t>waste participants</a:t>
            </a:r>
          </a:p>
        </p:txBody>
      </p:sp>
      <p:sp>
        <p:nvSpPr>
          <p:cNvPr id="6" name="Rectangle 5"/>
          <p:cNvSpPr>
            <a:spLocks noGrp="1" noChangeArrowheads="1"/>
          </p:cNvSpPr>
          <p:nvPr>
            <p:ph type="dt" sz="half" idx="10"/>
          </p:nvPr>
        </p:nvSpPr>
        <p:spPr>
          <a:ln>
            <a:noFill/>
          </a:ln>
        </p:spPr>
        <p:txBody>
          <a:bodyPr/>
          <a:lstStyle>
            <a:lvl1pPr>
              <a:defRPr/>
            </a:lvl1pPr>
          </a:lstStyle>
          <a:p>
            <a:pPr>
              <a:defRPr/>
            </a:pPr>
            <a:r>
              <a:rPr lang="en-US" smtClean="0"/>
              <a:t>Jan. 14-18, 2013</a:t>
            </a:r>
            <a:endParaRPr lang="en-US" dirty="0"/>
          </a:p>
        </p:txBody>
      </p:sp>
      <p:sp>
        <p:nvSpPr>
          <p:cNvPr id="7" name="Rectangle 6"/>
          <p:cNvSpPr>
            <a:spLocks noGrp="1" noChangeArrowheads="1"/>
          </p:cNvSpPr>
          <p:nvPr>
            <p:ph type="ftr" sz="quarter" idx="11"/>
          </p:nvPr>
        </p:nvSpPr>
        <p:spPr>
          <a:ln/>
        </p:spPr>
        <p:txBody>
          <a:bodyPr/>
          <a:lstStyle>
            <a:lvl1pPr>
              <a:defRPr/>
            </a:lvl1pPr>
          </a:lstStyle>
          <a:p>
            <a:r>
              <a:rPr lang="en-US" smtClean="0"/>
              <a:t>HCI: User Interface Design, Prototyping, &amp; Evaluation</a:t>
            </a:r>
            <a:endParaRPr lang="en-US" dirty="0"/>
          </a:p>
        </p:txBody>
      </p:sp>
      <p:sp>
        <p:nvSpPr>
          <p:cNvPr id="2" name="Slide Number Placeholder 1"/>
          <p:cNvSpPr>
            <a:spLocks noGrp="1"/>
          </p:cNvSpPr>
          <p:nvPr>
            <p:ph type="sldNum" sz="quarter" idx="12"/>
          </p:nvPr>
        </p:nvSpPr>
        <p:spPr/>
        <p:txBody>
          <a:bodyPr/>
          <a:lstStyle/>
          <a:p>
            <a:fld id="{8ECE2160-65C3-AC45-A33C-E2F8319357D7}" type="slidenum">
              <a:rPr lang="en-US" smtClean="0"/>
              <a:pPr/>
              <a:t>34</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79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379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3798">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798">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798">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798">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798">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79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8"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21" name="Rectangle 4"/>
          <p:cNvSpPr>
            <a:spLocks noGrp="1" noChangeArrowheads="1"/>
          </p:cNvSpPr>
          <p:nvPr>
            <p:ph type="title"/>
          </p:nvPr>
        </p:nvSpPr>
        <p:spPr/>
        <p:txBody>
          <a:bodyPr/>
          <a:lstStyle/>
          <a:p>
            <a:pPr eaLnBrk="1" hangingPunct="1"/>
            <a:r>
              <a:rPr lang="en-US">
                <a:latin typeface="Helvetica" pitchFamily="2" charset="0"/>
              </a:rPr>
              <a:t>Results of Using HE</a:t>
            </a:r>
          </a:p>
        </p:txBody>
      </p:sp>
      <p:sp>
        <p:nvSpPr>
          <p:cNvPr id="552965" name="Rectangle 5"/>
          <p:cNvSpPr>
            <a:spLocks noGrp="1" noChangeArrowheads="1"/>
          </p:cNvSpPr>
          <p:nvPr>
            <p:ph idx="1"/>
          </p:nvPr>
        </p:nvSpPr>
        <p:spPr>
          <a:xfrm>
            <a:off x="685800" y="1600200"/>
            <a:ext cx="8458200" cy="4800600"/>
          </a:xfrm>
        </p:spPr>
        <p:txBody>
          <a:bodyPr/>
          <a:lstStyle/>
          <a:p>
            <a:pPr eaLnBrk="1" hangingPunct="1">
              <a:lnSpc>
                <a:spcPct val="90000"/>
              </a:lnSpc>
            </a:pPr>
            <a:r>
              <a:rPr lang="en-US" sz="2800" dirty="0">
                <a:latin typeface="Helvetica Light" pitchFamily="34" charset="0"/>
              </a:rPr>
              <a:t>Discount: benefit-cost ratio of 48 [Nielsen94]</a:t>
            </a:r>
          </a:p>
          <a:p>
            <a:pPr lvl="1" eaLnBrk="1" hangingPunct="1">
              <a:lnSpc>
                <a:spcPct val="90000"/>
              </a:lnSpc>
            </a:pPr>
            <a:r>
              <a:rPr lang="en-US" sz="2400" dirty="0">
                <a:latin typeface="Helvetica Light" pitchFamily="34" charset="0"/>
              </a:rPr>
              <a:t>cost was $10,500 for benefit of $500,000</a:t>
            </a:r>
          </a:p>
          <a:p>
            <a:pPr lvl="1" eaLnBrk="1" hangingPunct="1">
              <a:lnSpc>
                <a:spcPct val="90000"/>
              </a:lnSpc>
            </a:pPr>
            <a:r>
              <a:rPr lang="en-US" sz="2400" dirty="0">
                <a:latin typeface="Helvetica Light" pitchFamily="34" charset="0"/>
              </a:rPr>
              <a:t>value of each problem ~15K (Nielsen &amp; </a:t>
            </a:r>
            <a:r>
              <a:rPr lang="en-US" sz="2400" dirty="0" err="1">
                <a:latin typeface="Helvetica Light" pitchFamily="34" charset="0"/>
              </a:rPr>
              <a:t>Landauer</a:t>
            </a:r>
            <a:r>
              <a:rPr lang="en-US" sz="2400" dirty="0">
                <a:latin typeface="Helvetica Light" pitchFamily="34" charset="0"/>
              </a:rPr>
              <a:t>)</a:t>
            </a:r>
          </a:p>
          <a:p>
            <a:pPr lvl="1" eaLnBrk="1" hangingPunct="1">
              <a:lnSpc>
                <a:spcPct val="90000"/>
              </a:lnSpc>
            </a:pPr>
            <a:r>
              <a:rPr lang="en-US" sz="2400" dirty="0">
                <a:latin typeface="Helvetica Light" pitchFamily="34" charset="0"/>
              </a:rPr>
              <a:t>how might we calculate this value?</a:t>
            </a:r>
          </a:p>
          <a:p>
            <a:pPr lvl="2" eaLnBrk="1" hangingPunct="1">
              <a:lnSpc>
                <a:spcPct val="90000"/>
              </a:lnSpc>
            </a:pPr>
            <a:r>
              <a:rPr lang="en-US" sz="2000" dirty="0">
                <a:latin typeface="Helvetica Light" pitchFamily="34" charset="0"/>
              </a:rPr>
              <a:t>in-house </a:t>
            </a:r>
            <a:r>
              <a:rPr lang="en-US" sz="2000" dirty="0">
                <a:latin typeface="Helvetica Light" pitchFamily="34" charset="0"/>
                <a:sym typeface="Symbol" charset="0"/>
              </a:rPr>
              <a:t></a:t>
            </a:r>
            <a:r>
              <a:rPr lang="en-US" sz="2000" dirty="0">
                <a:latin typeface="Helvetica Light" pitchFamily="34" charset="0"/>
              </a:rPr>
              <a:t> productivity;  open market </a:t>
            </a:r>
            <a:r>
              <a:rPr lang="en-US" sz="2000" dirty="0">
                <a:latin typeface="Helvetica Light" pitchFamily="34" charset="0"/>
                <a:sym typeface="Symbol" charset="0"/>
              </a:rPr>
              <a:t></a:t>
            </a:r>
            <a:r>
              <a:rPr lang="en-US" sz="2000" dirty="0">
                <a:latin typeface="Helvetica Light" pitchFamily="34" charset="0"/>
              </a:rPr>
              <a:t> sales</a:t>
            </a:r>
          </a:p>
          <a:p>
            <a:pPr eaLnBrk="1" hangingPunct="1">
              <a:lnSpc>
                <a:spcPct val="90000"/>
              </a:lnSpc>
            </a:pPr>
            <a:r>
              <a:rPr lang="en-US" sz="2800" dirty="0">
                <a:latin typeface="Helvetica Light" pitchFamily="34" charset="0"/>
              </a:rPr>
              <a:t>Correlation between severity &amp; finding w/ HE</a:t>
            </a:r>
          </a:p>
          <a:p>
            <a:pPr eaLnBrk="1" hangingPunct="1">
              <a:lnSpc>
                <a:spcPct val="90000"/>
              </a:lnSpc>
            </a:pPr>
            <a:r>
              <a:rPr lang="en-US" sz="2800" dirty="0">
                <a:latin typeface="Helvetica Light" pitchFamily="34" charset="0"/>
              </a:rPr>
              <a:t>Single evaluator achieves poor results</a:t>
            </a:r>
          </a:p>
          <a:p>
            <a:pPr lvl="1" eaLnBrk="1" hangingPunct="1">
              <a:lnSpc>
                <a:spcPct val="90000"/>
              </a:lnSpc>
            </a:pPr>
            <a:r>
              <a:rPr lang="en-US" sz="2400" dirty="0">
                <a:latin typeface="Helvetica Light" pitchFamily="34" charset="0"/>
              </a:rPr>
              <a:t>only finds 35% of usability problems</a:t>
            </a:r>
          </a:p>
          <a:p>
            <a:pPr lvl="1" eaLnBrk="1" hangingPunct="1">
              <a:lnSpc>
                <a:spcPct val="90000"/>
              </a:lnSpc>
            </a:pPr>
            <a:r>
              <a:rPr lang="en-US" sz="2400" dirty="0">
                <a:latin typeface="Helvetica Light" pitchFamily="34" charset="0"/>
              </a:rPr>
              <a:t>5 evaluators find ~ 75% of usability problems</a:t>
            </a:r>
          </a:p>
          <a:p>
            <a:pPr lvl="1" eaLnBrk="1" hangingPunct="1">
              <a:lnSpc>
                <a:spcPct val="90000"/>
              </a:lnSpc>
            </a:pPr>
            <a:r>
              <a:rPr lang="en-US" sz="2400" dirty="0">
                <a:latin typeface="Helvetica Light" pitchFamily="34" charset="0"/>
              </a:rPr>
              <a:t>why not more evaluators???? 10? 20?</a:t>
            </a:r>
          </a:p>
          <a:p>
            <a:pPr lvl="2" eaLnBrk="1" hangingPunct="1">
              <a:lnSpc>
                <a:spcPct val="90000"/>
              </a:lnSpc>
            </a:pPr>
            <a:r>
              <a:rPr lang="en-US" sz="2000" dirty="0">
                <a:latin typeface="Helvetica Light" pitchFamily="34" charset="0"/>
              </a:rPr>
              <a:t>adding evaluators costs more &amp; </a:t>
            </a:r>
            <a:r>
              <a:rPr lang="en-US" sz="2000" dirty="0" smtClean="0">
                <a:latin typeface="Helvetica Light" pitchFamily="34" charset="0"/>
              </a:rPr>
              <a:t>won’t </a:t>
            </a:r>
            <a:r>
              <a:rPr lang="en-US" sz="2000" dirty="0">
                <a:latin typeface="Helvetica Light" pitchFamily="34" charset="0"/>
              </a:rPr>
              <a:t>find more </a:t>
            </a:r>
            <a:r>
              <a:rPr lang="en-US" sz="2000" dirty="0" err="1">
                <a:latin typeface="Helvetica Light" pitchFamily="34" charset="0"/>
              </a:rPr>
              <a:t>probs</a:t>
            </a:r>
            <a:endParaRPr lang="en-US" sz="2000" dirty="0">
              <a:latin typeface="Helvetica Light" pitchFamily="34" charset="0"/>
            </a:endParaRPr>
          </a:p>
        </p:txBody>
      </p:sp>
      <p:sp>
        <p:nvSpPr>
          <p:cNvPr id="7" name="Rectangle 5"/>
          <p:cNvSpPr>
            <a:spLocks noGrp="1" noChangeArrowheads="1"/>
          </p:cNvSpPr>
          <p:nvPr>
            <p:ph type="dt" sz="half" idx="10"/>
          </p:nvPr>
        </p:nvSpPr>
        <p:spPr>
          <a:ln>
            <a:noFill/>
          </a:ln>
        </p:spPr>
        <p:txBody>
          <a:bodyPr/>
          <a:lstStyle>
            <a:lvl1pPr>
              <a:defRPr/>
            </a:lvl1pPr>
          </a:lstStyle>
          <a:p>
            <a:pPr>
              <a:defRPr/>
            </a:pPr>
            <a:r>
              <a:rPr lang="en-US" smtClean="0"/>
              <a:t>Jan. 14-18, 2013</a:t>
            </a:r>
            <a:endParaRPr lang="en-US" dirty="0"/>
          </a:p>
        </p:txBody>
      </p:sp>
      <p:sp>
        <p:nvSpPr>
          <p:cNvPr id="8" name="Rectangle 6"/>
          <p:cNvSpPr>
            <a:spLocks noGrp="1" noChangeArrowheads="1"/>
          </p:cNvSpPr>
          <p:nvPr>
            <p:ph type="ftr" sz="quarter" idx="11"/>
          </p:nvPr>
        </p:nvSpPr>
        <p:spPr>
          <a:ln/>
        </p:spPr>
        <p:txBody>
          <a:bodyPr/>
          <a:lstStyle>
            <a:lvl1pPr>
              <a:defRPr/>
            </a:lvl1pPr>
          </a:lstStyle>
          <a:p>
            <a:r>
              <a:rPr lang="en-US" smtClean="0"/>
              <a:t>HCI: User Interface Design, Prototyping, &amp; Evaluation</a:t>
            </a:r>
            <a:endParaRPr lang="en-US" dirty="0"/>
          </a:p>
        </p:txBody>
      </p:sp>
      <p:sp>
        <p:nvSpPr>
          <p:cNvPr id="2" name="Slide Number Placeholder 1"/>
          <p:cNvSpPr>
            <a:spLocks noGrp="1"/>
          </p:cNvSpPr>
          <p:nvPr>
            <p:ph type="sldNum" sz="quarter" idx="12"/>
          </p:nvPr>
        </p:nvSpPr>
        <p:spPr/>
        <p:txBody>
          <a:bodyPr/>
          <a:lstStyle/>
          <a:p>
            <a:fld id="{8ECE2160-65C3-AC45-A33C-E2F8319357D7}" type="slidenum">
              <a:rPr lang="en-US" smtClean="0"/>
              <a:pPr/>
              <a:t>35</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52965">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2965">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2965">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52965">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52965">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2965">
                                            <p:txEl>
                                              <p:pRg st="9" end="9"/>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55296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65"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5" name="Rectangle 2"/>
          <p:cNvSpPr>
            <a:spLocks noGrp="1" noChangeArrowheads="1"/>
          </p:cNvSpPr>
          <p:nvPr>
            <p:ph type="title"/>
          </p:nvPr>
        </p:nvSpPr>
        <p:spPr/>
        <p:txBody>
          <a:bodyPr/>
          <a:lstStyle/>
          <a:p>
            <a:pPr eaLnBrk="1" hangingPunct="1"/>
            <a:r>
              <a:rPr lang="en-US" dirty="0">
                <a:latin typeface="Helvetica" pitchFamily="2" charset="0"/>
              </a:rPr>
              <a:t>Decreasing Returns</a:t>
            </a:r>
          </a:p>
        </p:txBody>
      </p:sp>
      <p:sp>
        <p:nvSpPr>
          <p:cNvPr id="35847" name="Rectangle 10"/>
          <p:cNvSpPr>
            <a:spLocks noGrp="1" noChangeArrowheads="1"/>
          </p:cNvSpPr>
          <p:nvPr>
            <p:ph idx="1"/>
          </p:nvPr>
        </p:nvSpPr>
        <p:spPr>
          <a:xfrm>
            <a:off x="838200" y="5486400"/>
            <a:ext cx="8305800" cy="762000"/>
          </a:xfrm>
        </p:spPr>
        <p:txBody>
          <a:bodyPr/>
          <a:lstStyle/>
          <a:p>
            <a:pPr marL="0" indent="0" eaLnBrk="1" hangingPunct="1">
              <a:buNone/>
            </a:pPr>
            <a:r>
              <a:rPr lang="en-US" sz="2000" dirty="0" smtClean="0">
                <a:latin typeface="Helvetica Light" pitchFamily="34" charset="0"/>
                <a:cs typeface="Consolas" pitchFamily="49" charset="0"/>
              </a:rPr>
              <a:t>* Caveat</a:t>
            </a:r>
            <a:r>
              <a:rPr lang="en-US" sz="2000" dirty="0">
                <a:latin typeface="Helvetica Light" pitchFamily="34" charset="0"/>
                <a:cs typeface="Consolas" pitchFamily="49" charset="0"/>
              </a:rPr>
              <a:t>: graphs for a specific example</a:t>
            </a:r>
          </a:p>
        </p:txBody>
      </p:sp>
      <p:sp>
        <p:nvSpPr>
          <p:cNvPr id="13" name="Rectangle 5"/>
          <p:cNvSpPr>
            <a:spLocks noGrp="1" noChangeArrowheads="1"/>
          </p:cNvSpPr>
          <p:nvPr>
            <p:ph type="dt" sz="half" idx="10"/>
          </p:nvPr>
        </p:nvSpPr>
        <p:spPr>
          <a:ln>
            <a:noFill/>
          </a:ln>
        </p:spPr>
        <p:txBody>
          <a:bodyPr/>
          <a:lstStyle>
            <a:lvl1pPr>
              <a:defRPr/>
            </a:lvl1pPr>
          </a:lstStyle>
          <a:p>
            <a:pPr>
              <a:defRPr/>
            </a:pPr>
            <a:r>
              <a:rPr lang="en-US" smtClean="0"/>
              <a:t>Jan. 14-18, 2013</a:t>
            </a:r>
            <a:endParaRPr lang="en-US" dirty="0"/>
          </a:p>
        </p:txBody>
      </p:sp>
      <p:sp>
        <p:nvSpPr>
          <p:cNvPr id="14" name="Rectangle 6"/>
          <p:cNvSpPr>
            <a:spLocks noGrp="1" noChangeArrowheads="1"/>
          </p:cNvSpPr>
          <p:nvPr>
            <p:ph type="ftr" sz="quarter" idx="11"/>
          </p:nvPr>
        </p:nvSpPr>
        <p:spPr>
          <a:ln/>
        </p:spPr>
        <p:txBody>
          <a:bodyPr/>
          <a:lstStyle>
            <a:lvl1pPr>
              <a:defRPr/>
            </a:lvl1pPr>
          </a:lstStyle>
          <a:p>
            <a:r>
              <a:rPr lang="en-US" smtClean="0"/>
              <a:t>HCI: User Interface Design, Prototyping, &amp; Evaluation</a:t>
            </a:r>
            <a:endParaRPr lang="en-US" dirty="0"/>
          </a:p>
        </p:txBody>
      </p:sp>
      <p:grpSp>
        <p:nvGrpSpPr>
          <p:cNvPr id="35846" name="Group 3"/>
          <p:cNvGrpSpPr>
            <a:grpSpLocks/>
          </p:cNvGrpSpPr>
          <p:nvPr/>
        </p:nvGrpSpPr>
        <p:grpSpPr bwMode="auto">
          <a:xfrm>
            <a:off x="609600" y="1897063"/>
            <a:ext cx="8229600" cy="3175000"/>
            <a:chOff x="240" y="859"/>
            <a:chExt cx="5424" cy="2092"/>
          </a:xfrm>
        </p:grpSpPr>
        <p:grpSp>
          <p:nvGrpSpPr>
            <p:cNvPr id="35848" name="Group 4"/>
            <p:cNvGrpSpPr>
              <a:grpSpLocks/>
            </p:cNvGrpSpPr>
            <p:nvPr/>
          </p:nvGrpSpPr>
          <p:grpSpPr bwMode="auto">
            <a:xfrm>
              <a:off x="240" y="859"/>
              <a:ext cx="2592" cy="2092"/>
              <a:chOff x="240" y="859"/>
              <a:chExt cx="2592" cy="2092"/>
            </a:xfrm>
          </p:grpSpPr>
          <p:pic>
            <p:nvPicPr>
              <p:cNvPr id="35852" name="Picture 5" descr="heur_eval_finding_curv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40" y="1152"/>
                <a:ext cx="2592" cy="17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853" name="Text Box 6"/>
              <p:cNvSpPr txBox="1">
                <a:spLocks noChangeArrowheads="1"/>
              </p:cNvSpPr>
              <p:nvPr/>
            </p:nvSpPr>
            <p:spPr bwMode="auto">
              <a:xfrm>
                <a:off x="798" y="859"/>
                <a:ext cx="1553" cy="3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dirty="0">
                    <a:latin typeface="Helvetica Light" pitchFamily="34" charset="0"/>
                  </a:rPr>
                  <a:t>problems found</a:t>
                </a:r>
              </a:p>
            </p:txBody>
          </p:sp>
        </p:grpSp>
        <p:grpSp>
          <p:nvGrpSpPr>
            <p:cNvPr id="35849" name="Group 7"/>
            <p:cNvGrpSpPr>
              <a:grpSpLocks/>
            </p:cNvGrpSpPr>
            <p:nvPr/>
          </p:nvGrpSpPr>
          <p:grpSpPr bwMode="auto">
            <a:xfrm>
              <a:off x="3216" y="859"/>
              <a:ext cx="2448" cy="2080"/>
              <a:chOff x="3216" y="859"/>
              <a:chExt cx="2448" cy="2080"/>
            </a:xfrm>
          </p:grpSpPr>
          <p:pic>
            <p:nvPicPr>
              <p:cNvPr id="35850" name="Picture 8" descr="heuristic_cost_benefit"/>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216" y="1152"/>
                <a:ext cx="2448" cy="1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851" name="Text Box 9"/>
              <p:cNvSpPr txBox="1">
                <a:spLocks noChangeArrowheads="1"/>
              </p:cNvSpPr>
              <p:nvPr/>
            </p:nvSpPr>
            <p:spPr bwMode="auto">
              <a:xfrm>
                <a:off x="3686" y="859"/>
                <a:ext cx="1395" cy="3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a:latin typeface="Helvetica Light" pitchFamily="34" charset="0"/>
                  </a:rPr>
                  <a:t>benefits / cost</a:t>
                </a:r>
              </a:p>
            </p:txBody>
          </p:sp>
        </p:grpSp>
      </p:grpSp>
      <p:sp>
        <p:nvSpPr>
          <p:cNvPr id="2" name="Slide Number Placeholder 1"/>
          <p:cNvSpPr>
            <a:spLocks noGrp="1"/>
          </p:cNvSpPr>
          <p:nvPr>
            <p:ph type="sldNum" sz="quarter" idx="12"/>
          </p:nvPr>
        </p:nvSpPr>
        <p:spPr/>
        <p:txBody>
          <a:bodyPr/>
          <a:lstStyle/>
          <a:p>
            <a:fld id="{8ECE2160-65C3-AC45-A33C-E2F8319357D7}" type="slidenum">
              <a:rPr lang="en-US" smtClean="0"/>
              <a:pPr/>
              <a:t>36</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9" name="Rectangle 2"/>
          <p:cNvSpPr>
            <a:spLocks noGrp="1" noChangeArrowheads="1"/>
          </p:cNvSpPr>
          <p:nvPr>
            <p:ph type="title"/>
          </p:nvPr>
        </p:nvSpPr>
        <p:spPr/>
        <p:txBody>
          <a:bodyPr/>
          <a:lstStyle/>
          <a:p>
            <a:pPr eaLnBrk="1" hangingPunct="1"/>
            <a:r>
              <a:rPr lang="en-US">
                <a:latin typeface="Helvetica" pitchFamily="2" charset="0"/>
              </a:rPr>
              <a:t>Summary</a:t>
            </a:r>
          </a:p>
        </p:txBody>
      </p:sp>
      <p:sp>
        <p:nvSpPr>
          <p:cNvPr id="36870" name="Rectangle 3"/>
          <p:cNvSpPr>
            <a:spLocks noGrp="1" noChangeArrowheads="1"/>
          </p:cNvSpPr>
          <p:nvPr>
            <p:ph idx="1"/>
          </p:nvPr>
        </p:nvSpPr>
        <p:spPr>
          <a:xfrm>
            <a:off x="685800" y="1447800"/>
            <a:ext cx="8458200" cy="4495800"/>
          </a:xfrm>
        </p:spPr>
        <p:txBody>
          <a:bodyPr/>
          <a:lstStyle/>
          <a:p>
            <a:pPr eaLnBrk="1" hangingPunct="1">
              <a:lnSpc>
                <a:spcPct val="90000"/>
              </a:lnSpc>
            </a:pPr>
            <a:r>
              <a:rPr lang="en-US" sz="2800" dirty="0">
                <a:latin typeface="Helvetica Light" pitchFamily="34" charset="0"/>
              </a:rPr>
              <a:t>Have evaluators go through the UI twice</a:t>
            </a:r>
          </a:p>
          <a:p>
            <a:pPr eaLnBrk="1" hangingPunct="1">
              <a:lnSpc>
                <a:spcPct val="90000"/>
              </a:lnSpc>
            </a:pPr>
            <a:r>
              <a:rPr lang="en-US" sz="2800" dirty="0">
                <a:latin typeface="Helvetica Light" pitchFamily="34" charset="0"/>
              </a:rPr>
              <a:t>Ask them to see if it complies with heuristics</a:t>
            </a:r>
          </a:p>
          <a:p>
            <a:pPr lvl="1" eaLnBrk="1" hangingPunct="1">
              <a:lnSpc>
                <a:spcPct val="90000"/>
              </a:lnSpc>
            </a:pPr>
            <a:r>
              <a:rPr lang="en-US" sz="2400" dirty="0">
                <a:latin typeface="Helvetica Light" pitchFamily="34" charset="0"/>
              </a:rPr>
              <a:t>note where it </a:t>
            </a:r>
            <a:r>
              <a:rPr lang="en-US" sz="2400" dirty="0" smtClean="0">
                <a:latin typeface="Helvetica Light" pitchFamily="34" charset="0"/>
              </a:rPr>
              <a:t>doesn’t </a:t>
            </a:r>
            <a:r>
              <a:rPr lang="en-US" sz="2400" dirty="0">
                <a:latin typeface="Helvetica Light" pitchFamily="34" charset="0"/>
              </a:rPr>
              <a:t>&amp; say why</a:t>
            </a:r>
          </a:p>
          <a:p>
            <a:pPr eaLnBrk="1" hangingPunct="1">
              <a:lnSpc>
                <a:spcPct val="90000"/>
              </a:lnSpc>
            </a:pPr>
            <a:r>
              <a:rPr lang="en-US" sz="2800" dirty="0">
                <a:latin typeface="Helvetica Light" pitchFamily="34" charset="0"/>
              </a:rPr>
              <a:t>Combine the findings from 3 to 5 evaluators</a:t>
            </a:r>
          </a:p>
          <a:p>
            <a:pPr eaLnBrk="1" hangingPunct="1">
              <a:lnSpc>
                <a:spcPct val="90000"/>
              </a:lnSpc>
            </a:pPr>
            <a:r>
              <a:rPr lang="en-US" sz="2800" dirty="0">
                <a:latin typeface="Helvetica Light" pitchFamily="34" charset="0"/>
              </a:rPr>
              <a:t>Have evaluators independently rate severity</a:t>
            </a:r>
          </a:p>
          <a:p>
            <a:pPr eaLnBrk="1" hangingPunct="1">
              <a:lnSpc>
                <a:spcPct val="90000"/>
              </a:lnSpc>
            </a:pPr>
            <a:r>
              <a:rPr lang="en-US" sz="2800" dirty="0">
                <a:latin typeface="Helvetica Light" pitchFamily="34" charset="0"/>
              </a:rPr>
              <a:t>Alternate with user testing</a:t>
            </a:r>
          </a:p>
        </p:txBody>
      </p:sp>
      <p:sp>
        <p:nvSpPr>
          <p:cNvPr id="6" name="Rectangle 5"/>
          <p:cNvSpPr>
            <a:spLocks noGrp="1" noChangeArrowheads="1"/>
          </p:cNvSpPr>
          <p:nvPr>
            <p:ph type="dt" sz="half" idx="10"/>
          </p:nvPr>
        </p:nvSpPr>
        <p:spPr>
          <a:ln>
            <a:noFill/>
          </a:ln>
        </p:spPr>
        <p:txBody>
          <a:bodyPr/>
          <a:lstStyle>
            <a:lvl1pPr>
              <a:defRPr/>
            </a:lvl1pPr>
          </a:lstStyle>
          <a:p>
            <a:pPr>
              <a:defRPr/>
            </a:pPr>
            <a:r>
              <a:rPr lang="en-US" smtClean="0"/>
              <a:t>Jan. 14-18, 2013</a:t>
            </a:r>
            <a:endParaRPr lang="en-US" dirty="0"/>
          </a:p>
        </p:txBody>
      </p:sp>
      <p:sp>
        <p:nvSpPr>
          <p:cNvPr id="7" name="Rectangle 6"/>
          <p:cNvSpPr>
            <a:spLocks noGrp="1" noChangeArrowheads="1"/>
          </p:cNvSpPr>
          <p:nvPr>
            <p:ph type="ftr" sz="quarter" idx="11"/>
          </p:nvPr>
        </p:nvSpPr>
        <p:spPr>
          <a:ln/>
        </p:spPr>
        <p:txBody>
          <a:bodyPr/>
          <a:lstStyle>
            <a:lvl1pPr>
              <a:defRPr/>
            </a:lvl1pPr>
          </a:lstStyle>
          <a:p>
            <a:r>
              <a:rPr lang="en-US" smtClean="0"/>
              <a:t>HCI: User Interface Design, Prototyping, &amp; Evaluation</a:t>
            </a:r>
            <a:endParaRPr lang="en-US" dirty="0"/>
          </a:p>
        </p:txBody>
      </p:sp>
      <p:sp>
        <p:nvSpPr>
          <p:cNvPr id="2" name="Slide Number Placeholder 1"/>
          <p:cNvSpPr>
            <a:spLocks noGrp="1"/>
          </p:cNvSpPr>
          <p:nvPr>
            <p:ph type="sldNum" sz="quarter" idx="12"/>
          </p:nvPr>
        </p:nvSpPr>
        <p:spPr/>
        <p:txBody>
          <a:bodyPr/>
          <a:lstStyle/>
          <a:p>
            <a:fld id="{8ECE2160-65C3-AC45-A33C-E2F8319357D7}" type="slidenum">
              <a:rPr lang="en-US" smtClean="0"/>
              <a:pPr/>
              <a:t>37</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3" name="Rectangle 2"/>
          <p:cNvSpPr>
            <a:spLocks noGrp="1" noChangeArrowheads="1"/>
          </p:cNvSpPr>
          <p:nvPr>
            <p:ph type="title"/>
          </p:nvPr>
        </p:nvSpPr>
        <p:spPr>
          <a:xfrm>
            <a:off x="479425" y="114300"/>
            <a:ext cx="7772400" cy="1143000"/>
          </a:xfrm>
        </p:spPr>
        <p:txBody>
          <a:bodyPr/>
          <a:lstStyle/>
          <a:p>
            <a:pPr algn="r" eaLnBrk="1" hangingPunct="1"/>
            <a:r>
              <a:rPr lang="en-US" dirty="0">
                <a:latin typeface="Helvetica" pitchFamily="2" charset="0"/>
              </a:rPr>
              <a:t>Further Reading</a:t>
            </a:r>
            <a:br>
              <a:rPr lang="en-US" dirty="0">
                <a:latin typeface="Helvetica" pitchFamily="2" charset="0"/>
              </a:rPr>
            </a:br>
            <a:r>
              <a:rPr lang="en-US" sz="2900" i="1" dirty="0">
                <a:latin typeface="Helvetica" pitchFamily="2" charset="0"/>
              </a:rPr>
              <a:t>Evaluation</a:t>
            </a:r>
          </a:p>
        </p:txBody>
      </p:sp>
      <p:sp>
        <p:nvSpPr>
          <p:cNvPr id="37894" name="Rectangle 3"/>
          <p:cNvSpPr>
            <a:spLocks noGrp="1" noChangeArrowheads="1"/>
          </p:cNvSpPr>
          <p:nvPr>
            <p:ph idx="1"/>
          </p:nvPr>
        </p:nvSpPr>
        <p:spPr>
          <a:xfrm>
            <a:off x="685800" y="1295400"/>
            <a:ext cx="8291513" cy="5105400"/>
          </a:xfrm>
        </p:spPr>
        <p:txBody>
          <a:bodyPr/>
          <a:lstStyle/>
          <a:p>
            <a:pPr eaLnBrk="1" hangingPunct="1"/>
            <a:r>
              <a:rPr lang="en-US" dirty="0">
                <a:latin typeface="Helvetica Light" pitchFamily="34" charset="0"/>
              </a:rPr>
              <a:t>Books</a:t>
            </a:r>
          </a:p>
          <a:p>
            <a:pPr lvl="1" eaLnBrk="1" hangingPunct="1"/>
            <a:r>
              <a:rPr lang="en-US" i="1" dirty="0">
                <a:latin typeface="Helvetica Light" pitchFamily="34" charset="0"/>
              </a:rPr>
              <a:t>Usability Engineering</a:t>
            </a:r>
            <a:r>
              <a:rPr lang="en-US" dirty="0">
                <a:latin typeface="Helvetica Light" pitchFamily="34" charset="0"/>
              </a:rPr>
              <a:t>, by Nielsen, 1994</a:t>
            </a:r>
          </a:p>
          <a:p>
            <a:pPr eaLnBrk="1" hangingPunct="1"/>
            <a:r>
              <a:rPr lang="en-US" dirty="0">
                <a:latin typeface="Helvetica Light" pitchFamily="34" charset="0"/>
              </a:rPr>
              <a:t>Web Sites &amp; mailing lists</a:t>
            </a:r>
          </a:p>
          <a:p>
            <a:pPr lvl="1"/>
            <a:r>
              <a:rPr lang="en-US" dirty="0">
                <a:latin typeface="Helvetica Light" pitchFamily="34" charset="0"/>
                <a:hlinkClick r:id="rId3"/>
              </a:rPr>
              <a:t>http://www.nngroup.com/articles</a:t>
            </a:r>
            <a:r>
              <a:rPr lang="en-US" dirty="0" smtClean="0">
                <a:latin typeface="Helvetica Light" pitchFamily="34" charset="0"/>
                <a:hlinkClick r:id="rId3"/>
              </a:rPr>
              <a:t>/</a:t>
            </a:r>
            <a:endParaRPr lang="en-US" dirty="0" smtClean="0">
              <a:latin typeface="Helvetica Light" pitchFamily="34" charset="0"/>
            </a:endParaRPr>
          </a:p>
          <a:p>
            <a:pPr lvl="1"/>
            <a:r>
              <a:rPr lang="en-US" dirty="0" smtClean="0">
                <a:latin typeface="Helvetica Light" pitchFamily="34" charset="0"/>
              </a:rPr>
              <a:t>UTEST </a:t>
            </a:r>
            <a:r>
              <a:rPr lang="en-US" dirty="0">
                <a:latin typeface="Helvetica Light" pitchFamily="34" charset="0"/>
              </a:rPr>
              <a:t>mail list</a:t>
            </a:r>
          </a:p>
        </p:txBody>
      </p:sp>
      <p:sp>
        <p:nvSpPr>
          <p:cNvPr id="6" name="Rectangle 5"/>
          <p:cNvSpPr>
            <a:spLocks noGrp="1" noChangeArrowheads="1"/>
          </p:cNvSpPr>
          <p:nvPr>
            <p:ph type="dt" sz="half" idx="10"/>
          </p:nvPr>
        </p:nvSpPr>
        <p:spPr>
          <a:ln>
            <a:noFill/>
          </a:ln>
        </p:spPr>
        <p:txBody>
          <a:bodyPr/>
          <a:lstStyle>
            <a:lvl1pPr>
              <a:defRPr/>
            </a:lvl1pPr>
          </a:lstStyle>
          <a:p>
            <a:pPr>
              <a:defRPr/>
            </a:pPr>
            <a:r>
              <a:rPr lang="en-US" smtClean="0"/>
              <a:t>Jan. 14-18, 2013</a:t>
            </a:r>
            <a:endParaRPr lang="en-US" dirty="0"/>
          </a:p>
        </p:txBody>
      </p:sp>
      <p:sp>
        <p:nvSpPr>
          <p:cNvPr id="7" name="Rectangle 6"/>
          <p:cNvSpPr>
            <a:spLocks noGrp="1" noChangeArrowheads="1"/>
          </p:cNvSpPr>
          <p:nvPr>
            <p:ph type="ftr" sz="quarter" idx="11"/>
          </p:nvPr>
        </p:nvSpPr>
        <p:spPr>
          <a:ln/>
        </p:spPr>
        <p:txBody>
          <a:bodyPr/>
          <a:lstStyle>
            <a:lvl1pPr>
              <a:defRPr/>
            </a:lvl1pPr>
          </a:lstStyle>
          <a:p>
            <a:r>
              <a:rPr lang="en-US" smtClean="0"/>
              <a:t>HCI: User Interface Design, Prototyping, &amp; Evaluation</a:t>
            </a:r>
            <a:endParaRPr lang="en-US" dirty="0"/>
          </a:p>
        </p:txBody>
      </p:sp>
      <p:sp>
        <p:nvSpPr>
          <p:cNvPr id="2" name="Slide Number Placeholder 1"/>
          <p:cNvSpPr>
            <a:spLocks noGrp="1"/>
          </p:cNvSpPr>
          <p:nvPr>
            <p:ph type="sldNum" sz="quarter" idx="12"/>
          </p:nvPr>
        </p:nvSpPr>
        <p:spPr/>
        <p:txBody>
          <a:bodyPr/>
          <a:lstStyle/>
          <a:p>
            <a:fld id="{8ECE2160-65C3-AC45-A33C-E2F8319357D7}" type="slidenum">
              <a:rPr lang="en-US" smtClean="0"/>
              <a:pPr/>
              <a:t>38</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0" y="0"/>
            <a:ext cx="9144000" cy="1343214"/>
          </a:xfrm>
          <a:prstGeom prst="rect">
            <a:avLst/>
          </a:prstGeom>
          <a:solidFill>
            <a:srgbClr val="000000">
              <a:alpha val="88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Helvetica"/>
              <a:cs typeface="Helvetica"/>
            </a:endParaRPr>
          </a:p>
        </p:txBody>
      </p:sp>
      <p:sp>
        <p:nvSpPr>
          <p:cNvPr id="21" name="Rectangle 2"/>
          <p:cNvSpPr>
            <a:spLocks noGrp="1" noChangeArrowheads="1"/>
          </p:cNvSpPr>
          <p:nvPr>
            <p:ph type="title"/>
          </p:nvPr>
        </p:nvSpPr>
        <p:spPr/>
        <p:txBody>
          <a:bodyPr/>
          <a:lstStyle/>
          <a:p>
            <a:r>
              <a:rPr lang="en-US" dirty="0" smtClean="0">
                <a:solidFill>
                  <a:schemeClr val="accent5">
                    <a:lumMod val="75000"/>
                  </a:schemeClr>
                </a:solidFill>
                <a:latin typeface="Helvetica"/>
                <a:cs typeface="Helvetica"/>
              </a:rPr>
              <a:t>Hall of Fame or Shame?</a:t>
            </a:r>
            <a:endParaRPr lang="en-US" dirty="0">
              <a:solidFill>
                <a:schemeClr val="accent5">
                  <a:lumMod val="75000"/>
                </a:schemeClr>
              </a:solidFill>
              <a:latin typeface="Helvetica"/>
              <a:cs typeface="Helvetica"/>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94549" y="1447800"/>
            <a:ext cx="6627000" cy="2205405"/>
          </a:xfrm>
          <a:prstGeom prst="rect">
            <a:avLst/>
          </a:prstGeom>
        </p:spPr>
      </p:pic>
      <p:sp>
        <p:nvSpPr>
          <p:cNvPr id="17" name="Rectangle 16"/>
          <p:cNvSpPr/>
          <p:nvPr/>
        </p:nvSpPr>
        <p:spPr bwMode="auto">
          <a:xfrm>
            <a:off x="305747" y="5761929"/>
            <a:ext cx="8615802" cy="886229"/>
          </a:xfrm>
          <a:prstGeom prst="rect">
            <a:avLst/>
          </a:prstGeom>
          <a:solidFill>
            <a:srgbClr val="000000">
              <a:alpha val="67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Helvetica"/>
              <a:cs typeface="Helvetica"/>
            </a:endParaRPr>
          </a:p>
        </p:txBody>
      </p:sp>
      <p:sp>
        <p:nvSpPr>
          <p:cNvPr id="18" name="Rectangle 17"/>
          <p:cNvSpPr/>
          <p:nvPr/>
        </p:nvSpPr>
        <p:spPr>
          <a:xfrm>
            <a:off x="368464" y="5793562"/>
            <a:ext cx="8610702" cy="830997"/>
          </a:xfrm>
          <a:prstGeom prst="rect">
            <a:avLst/>
          </a:prstGeom>
        </p:spPr>
        <p:txBody>
          <a:bodyPr wrap="square">
            <a:spAutoFit/>
          </a:bodyPr>
          <a:lstStyle/>
          <a:p>
            <a:pPr eaLnBrk="1" hangingPunct="1"/>
            <a:r>
              <a:rPr lang="en-US" dirty="0" smtClean="0">
                <a:latin typeface="Helvetica"/>
                <a:ea typeface="ＭＳ Ｐゴシック" pitchFamily="34" charset="-128"/>
                <a:cs typeface="Helvetica"/>
              </a:rPr>
              <a:t>Items can be saved from iPhone, iPad, Android devices, web app, Chrome/Firefox extension, or email.</a:t>
            </a:r>
          </a:p>
        </p:txBody>
      </p:sp>
      <p:pic>
        <p:nvPicPr>
          <p:cNvPr id="20" name="Picture 19" descr="hallof.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004745" y="243804"/>
            <a:ext cx="813836" cy="829952"/>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0" y="3200400"/>
            <a:ext cx="9144000" cy="2278937"/>
          </a:xfrm>
          <a:prstGeom prst="rect">
            <a:avLst/>
          </a:prstGeom>
        </p:spPr>
      </p:pic>
    </p:spTree>
    <p:extLst>
      <p:ext uri="{BB962C8B-B14F-4D97-AF65-F5344CB8AC3E}">
        <p14:creationId xmlns:p14="http://schemas.microsoft.com/office/powerpoint/2010/main" val="139827922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Jan. 14-18, 2013</a:t>
            </a:r>
            <a:endParaRPr lang="en-US" dirty="0"/>
          </a:p>
        </p:txBody>
      </p:sp>
      <p:sp>
        <p:nvSpPr>
          <p:cNvPr id="3" name="Footer Placeholder 2"/>
          <p:cNvSpPr>
            <a:spLocks noGrp="1"/>
          </p:cNvSpPr>
          <p:nvPr>
            <p:ph type="ftr" sz="quarter" idx="11"/>
          </p:nvPr>
        </p:nvSpPr>
        <p:spPr/>
        <p:txBody>
          <a:bodyPr/>
          <a:lstStyle/>
          <a:p>
            <a:r>
              <a:rPr lang="en-US" smtClean="0"/>
              <a:t>HCI: User Interface Design, Prototyping, &amp; Evaluation</a:t>
            </a:r>
            <a:endParaRPr lang="en-US" dirty="0"/>
          </a:p>
        </p:txBody>
      </p:sp>
      <p:sp>
        <p:nvSpPr>
          <p:cNvPr id="4" name="Slide Number Placeholder 3"/>
          <p:cNvSpPr>
            <a:spLocks noGrp="1"/>
          </p:cNvSpPr>
          <p:nvPr>
            <p:ph type="sldNum" sz="quarter" idx="12"/>
          </p:nvPr>
        </p:nvSpPr>
        <p:spPr/>
        <p:txBody>
          <a:bodyPr/>
          <a:lstStyle/>
          <a:p>
            <a:fld id="{8ECE2160-65C3-AC45-A33C-E2F8319357D7}" type="slidenum">
              <a:rPr lang="en-US" smtClean="0"/>
              <a:pPr/>
              <a:t>5</a:t>
            </a:fld>
            <a:endParaRPr lang="en-US"/>
          </a:p>
        </p:txBody>
      </p:sp>
      <p:pic>
        <p:nvPicPr>
          <p:cNvPr id="12" name="Picture 1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1343214"/>
            <a:ext cx="9144000" cy="5777384"/>
          </a:xfrm>
          <a:prstGeom prst="rect">
            <a:avLst/>
          </a:prstGeom>
        </p:spPr>
      </p:pic>
      <p:sp>
        <p:nvSpPr>
          <p:cNvPr id="14" name="Rectangle 13"/>
          <p:cNvSpPr/>
          <p:nvPr/>
        </p:nvSpPr>
        <p:spPr bwMode="auto">
          <a:xfrm>
            <a:off x="5902597" y="5591742"/>
            <a:ext cx="3241404" cy="886229"/>
          </a:xfrm>
          <a:prstGeom prst="rect">
            <a:avLst/>
          </a:prstGeom>
          <a:solidFill>
            <a:srgbClr val="000000">
              <a:alpha val="67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Helvetica"/>
              <a:cs typeface="Helvetica"/>
            </a:endParaRPr>
          </a:p>
        </p:txBody>
      </p:sp>
      <p:sp>
        <p:nvSpPr>
          <p:cNvPr id="15" name="Rectangle 14"/>
          <p:cNvSpPr/>
          <p:nvPr/>
        </p:nvSpPr>
        <p:spPr>
          <a:xfrm>
            <a:off x="6021380" y="5662575"/>
            <a:ext cx="2996985" cy="707886"/>
          </a:xfrm>
          <a:prstGeom prst="rect">
            <a:avLst/>
          </a:prstGeom>
        </p:spPr>
        <p:txBody>
          <a:bodyPr wrap="square">
            <a:spAutoFit/>
          </a:bodyPr>
          <a:lstStyle/>
          <a:p>
            <a:pPr eaLnBrk="1" hangingPunct="1"/>
            <a:r>
              <a:rPr lang="en-US" dirty="0" smtClean="0">
                <a:latin typeface="Helvetica"/>
                <a:ea typeface="ＭＳ Ｐゴシック" pitchFamily="34" charset="-128"/>
                <a:cs typeface="Helvetica"/>
              </a:rPr>
              <a:t>Pocket</a:t>
            </a:r>
          </a:p>
          <a:p>
            <a:pPr eaLnBrk="1" hangingPunct="1"/>
            <a:r>
              <a:rPr lang="en-US" sz="1600" dirty="0" smtClean="0">
                <a:latin typeface="Helvetica"/>
                <a:ea typeface="ＭＳ Ｐゴシック" pitchFamily="34" charset="-128"/>
                <a:cs typeface="Helvetica"/>
              </a:rPr>
              <a:t>By Read It Later</a:t>
            </a:r>
            <a:endParaRPr lang="en-US" sz="1600" dirty="0">
              <a:latin typeface="Helvetica"/>
              <a:ea typeface="ＭＳ Ｐゴシック" pitchFamily="34" charset="-128"/>
              <a:cs typeface="Helvetica"/>
            </a:endParaRPr>
          </a:p>
        </p:txBody>
      </p:sp>
      <p:sp>
        <p:nvSpPr>
          <p:cNvPr id="10" name="Rectangle 9"/>
          <p:cNvSpPr/>
          <p:nvPr/>
        </p:nvSpPr>
        <p:spPr bwMode="auto">
          <a:xfrm>
            <a:off x="0" y="0"/>
            <a:ext cx="9144000" cy="1343214"/>
          </a:xfrm>
          <a:prstGeom prst="rect">
            <a:avLst/>
          </a:prstGeom>
          <a:solidFill>
            <a:srgbClr val="000000">
              <a:alpha val="67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Helvetica"/>
              <a:cs typeface="Helvetica"/>
            </a:endParaRPr>
          </a:p>
        </p:txBody>
      </p:sp>
      <p:sp>
        <p:nvSpPr>
          <p:cNvPr id="16" name="Rectangle 2"/>
          <p:cNvSpPr txBox="1">
            <a:spLocks noChangeArrowheads="1"/>
          </p:cNvSpPr>
          <p:nvPr/>
        </p:nvSpPr>
        <p:spPr bwMode="auto">
          <a:xfrm>
            <a:off x="406435" y="79925"/>
            <a:ext cx="866457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700" b="0" i="0">
                <a:solidFill>
                  <a:srgbClr val="F79646"/>
                </a:solidFill>
                <a:latin typeface="Helvetica"/>
                <a:ea typeface="ＭＳ Ｐゴシック" charset="0"/>
                <a:cs typeface="Helvetica"/>
              </a:defRPr>
            </a:lvl1pPr>
            <a:lvl2pPr algn="l" rtl="0" eaLnBrk="1" fontAlgn="base" hangingPunct="1">
              <a:spcBef>
                <a:spcPct val="0"/>
              </a:spcBef>
              <a:spcAft>
                <a:spcPct val="0"/>
              </a:spcAft>
              <a:defRPr sz="3700">
                <a:solidFill>
                  <a:srgbClr val="3E4E6C"/>
                </a:solidFill>
                <a:latin typeface="Arial Black" pitchFamily="34" charset="0"/>
                <a:ea typeface="ＭＳ Ｐゴシック" charset="0"/>
              </a:defRPr>
            </a:lvl2pPr>
            <a:lvl3pPr algn="l" rtl="0" eaLnBrk="1" fontAlgn="base" hangingPunct="1">
              <a:spcBef>
                <a:spcPct val="0"/>
              </a:spcBef>
              <a:spcAft>
                <a:spcPct val="0"/>
              </a:spcAft>
              <a:defRPr sz="3700">
                <a:solidFill>
                  <a:srgbClr val="3E4E6C"/>
                </a:solidFill>
                <a:latin typeface="Arial Black" pitchFamily="34" charset="0"/>
                <a:ea typeface="ＭＳ Ｐゴシック" charset="0"/>
              </a:defRPr>
            </a:lvl3pPr>
            <a:lvl4pPr algn="l" rtl="0" eaLnBrk="1" fontAlgn="base" hangingPunct="1">
              <a:spcBef>
                <a:spcPct val="0"/>
              </a:spcBef>
              <a:spcAft>
                <a:spcPct val="0"/>
              </a:spcAft>
              <a:defRPr sz="3700">
                <a:solidFill>
                  <a:srgbClr val="3E4E6C"/>
                </a:solidFill>
                <a:latin typeface="Arial Black" pitchFamily="34" charset="0"/>
                <a:ea typeface="ＭＳ Ｐゴシック" charset="0"/>
              </a:defRPr>
            </a:lvl4pPr>
            <a:lvl5pPr algn="l" rtl="0" eaLnBrk="1" fontAlgn="base" hangingPunct="1">
              <a:spcBef>
                <a:spcPct val="0"/>
              </a:spcBef>
              <a:spcAft>
                <a:spcPct val="0"/>
              </a:spcAft>
              <a:defRPr sz="3700">
                <a:solidFill>
                  <a:srgbClr val="3E4E6C"/>
                </a:solidFill>
                <a:latin typeface="Arial Black" pitchFamily="34" charset="0"/>
                <a:ea typeface="ＭＳ Ｐゴシック" charset="0"/>
              </a:defRPr>
            </a:lvl5pPr>
            <a:lvl6pPr marL="457200" algn="l" rtl="0" eaLnBrk="1" fontAlgn="base" hangingPunct="1">
              <a:spcBef>
                <a:spcPct val="0"/>
              </a:spcBef>
              <a:spcAft>
                <a:spcPct val="0"/>
              </a:spcAft>
              <a:defRPr sz="3700">
                <a:solidFill>
                  <a:srgbClr val="3E4E6C"/>
                </a:solidFill>
                <a:latin typeface="Arial Black" pitchFamily="34" charset="0"/>
              </a:defRPr>
            </a:lvl6pPr>
            <a:lvl7pPr marL="914400" algn="l" rtl="0" eaLnBrk="1" fontAlgn="base" hangingPunct="1">
              <a:spcBef>
                <a:spcPct val="0"/>
              </a:spcBef>
              <a:spcAft>
                <a:spcPct val="0"/>
              </a:spcAft>
              <a:defRPr sz="3700">
                <a:solidFill>
                  <a:srgbClr val="3E4E6C"/>
                </a:solidFill>
                <a:latin typeface="Arial Black" pitchFamily="34" charset="0"/>
              </a:defRPr>
            </a:lvl7pPr>
            <a:lvl8pPr marL="1371600" algn="l" rtl="0" eaLnBrk="1" fontAlgn="base" hangingPunct="1">
              <a:spcBef>
                <a:spcPct val="0"/>
              </a:spcBef>
              <a:spcAft>
                <a:spcPct val="0"/>
              </a:spcAft>
              <a:defRPr sz="3700">
                <a:solidFill>
                  <a:srgbClr val="3E4E6C"/>
                </a:solidFill>
                <a:latin typeface="Arial Black" pitchFamily="34" charset="0"/>
              </a:defRPr>
            </a:lvl8pPr>
            <a:lvl9pPr marL="1828800" algn="l" rtl="0" eaLnBrk="1" fontAlgn="base" hangingPunct="1">
              <a:spcBef>
                <a:spcPct val="0"/>
              </a:spcBef>
              <a:spcAft>
                <a:spcPct val="0"/>
              </a:spcAft>
              <a:defRPr sz="3700">
                <a:solidFill>
                  <a:srgbClr val="3E4E6C"/>
                </a:solidFill>
                <a:latin typeface="Arial Black" pitchFamily="34" charset="0"/>
              </a:defRPr>
            </a:lvl9pPr>
          </a:lstStyle>
          <a:p>
            <a:r>
              <a:rPr lang="en-US" dirty="0" smtClean="0">
                <a:solidFill>
                  <a:schemeClr val="accent5">
                    <a:lumMod val="75000"/>
                  </a:schemeClr>
                </a:solidFill>
              </a:rPr>
              <a:t>Hall of Fame!</a:t>
            </a:r>
            <a:endParaRPr lang="en-US" dirty="0">
              <a:solidFill>
                <a:schemeClr val="accent5">
                  <a:lumMod val="75000"/>
                </a:schemeClr>
              </a:solidFill>
            </a:endParaRPr>
          </a:p>
        </p:txBody>
      </p:sp>
      <p:sp>
        <p:nvSpPr>
          <p:cNvPr id="18" name="Rectangle 17"/>
          <p:cNvSpPr/>
          <p:nvPr/>
        </p:nvSpPr>
        <p:spPr bwMode="auto">
          <a:xfrm>
            <a:off x="365485" y="2054068"/>
            <a:ext cx="5246507" cy="4432766"/>
          </a:xfrm>
          <a:prstGeom prst="rect">
            <a:avLst/>
          </a:prstGeom>
          <a:solidFill>
            <a:srgbClr val="000000">
              <a:alpha val="84000"/>
            </a:srgb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Helvetica"/>
              <a:cs typeface="Helvetica"/>
            </a:endParaRPr>
          </a:p>
        </p:txBody>
      </p:sp>
      <p:sp>
        <p:nvSpPr>
          <p:cNvPr id="19" name="Rectangle 9"/>
          <p:cNvSpPr txBox="1">
            <a:spLocks noChangeArrowheads="1"/>
          </p:cNvSpPr>
          <p:nvPr/>
        </p:nvSpPr>
        <p:spPr>
          <a:xfrm>
            <a:off x="553862" y="2226548"/>
            <a:ext cx="4843362" cy="4382968"/>
          </a:xfrm>
          <a:prstGeom prst="rect">
            <a:avLst/>
          </a:prstGeom>
          <a:noFill/>
        </p:spPr>
        <p:txBody>
          <a:bodyPr/>
          <a:lstStyle>
            <a:lvl1pPr marL="342900" indent="-342900" algn="l" rtl="0" eaLnBrk="1" fontAlgn="base" hangingPunct="1">
              <a:spcBef>
                <a:spcPct val="20000"/>
              </a:spcBef>
              <a:spcAft>
                <a:spcPct val="0"/>
              </a:spcAft>
              <a:buChar char="•"/>
              <a:defRPr sz="3200" b="0" i="0">
                <a:solidFill>
                  <a:schemeClr val="tx1"/>
                </a:solidFill>
                <a:latin typeface="Helvetica Light"/>
                <a:ea typeface="ＭＳ Ｐゴシック" charset="0"/>
                <a:cs typeface="Helvetica Light"/>
              </a:defRPr>
            </a:lvl1pPr>
            <a:lvl2pPr marL="742950" indent="-285750" algn="l" rtl="0" eaLnBrk="1" fontAlgn="base" hangingPunct="1">
              <a:spcBef>
                <a:spcPct val="20000"/>
              </a:spcBef>
              <a:spcAft>
                <a:spcPct val="0"/>
              </a:spcAft>
              <a:buChar char="–"/>
              <a:defRPr sz="2800" b="0" i="0">
                <a:solidFill>
                  <a:schemeClr val="tx1"/>
                </a:solidFill>
                <a:latin typeface="Helvetica Light"/>
                <a:ea typeface="ＭＳ Ｐゴシック" charset="0"/>
                <a:cs typeface="Helvetica Light"/>
              </a:defRPr>
            </a:lvl2pPr>
            <a:lvl3pPr marL="1143000" indent="-228600" algn="l" rtl="0" eaLnBrk="1" fontAlgn="base" hangingPunct="1">
              <a:spcBef>
                <a:spcPct val="20000"/>
              </a:spcBef>
              <a:spcAft>
                <a:spcPct val="0"/>
              </a:spcAft>
              <a:buChar char="•"/>
              <a:defRPr sz="2400" b="0" i="0">
                <a:solidFill>
                  <a:schemeClr val="tx1"/>
                </a:solidFill>
                <a:latin typeface="Helvetica Light"/>
                <a:ea typeface="ＭＳ Ｐゴシック" charset="0"/>
                <a:cs typeface="Helvetica Light"/>
              </a:defRPr>
            </a:lvl3pPr>
            <a:lvl4pPr marL="1600200" indent="-228600" algn="l" rtl="0" eaLnBrk="1" fontAlgn="base" hangingPunct="1">
              <a:spcBef>
                <a:spcPct val="20000"/>
              </a:spcBef>
              <a:spcAft>
                <a:spcPct val="0"/>
              </a:spcAft>
              <a:buChar char="–"/>
              <a:defRPr sz="2000" b="0" i="0">
                <a:solidFill>
                  <a:schemeClr val="tx1"/>
                </a:solidFill>
                <a:latin typeface="Helvetica Light"/>
                <a:ea typeface="ＭＳ Ｐゴシック" charset="0"/>
                <a:cs typeface="Helvetica Light"/>
              </a:defRPr>
            </a:lvl4pPr>
            <a:lvl5pPr marL="2057400" indent="-228600" algn="l" rtl="0" eaLnBrk="1" fontAlgn="base" hangingPunct="1">
              <a:spcBef>
                <a:spcPct val="20000"/>
              </a:spcBef>
              <a:spcAft>
                <a:spcPct val="0"/>
              </a:spcAft>
              <a:buChar char="»"/>
              <a:defRPr sz="2000" b="0" i="0">
                <a:solidFill>
                  <a:schemeClr val="tx1"/>
                </a:solidFill>
                <a:latin typeface="Helvetica Light"/>
                <a:ea typeface="ＭＳ Ｐゴシック" charset="0"/>
                <a:cs typeface="Helvetica Ligh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a:lstStyle>
          <a:p>
            <a:pPr marL="0" indent="0">
              <a:buNone/>
            </a:pPr>
            <a:r>
              <a:rPr lang="en-US" sz="2800" dirty="0" smtClean="0">
                <a:ea typeface="ＭＳ Ｐゴシック" pitchFamily="34" charset="-128"/>
              </a:rPr>
              <a:t>Good</a:t>
            </a:r>
          </a:p>
          <a:p>
            <a:pPr marL="360000" lvl="1"/>
            <a:r>
              <a:rPr lang="en-US" sz="2000" dirty="0">
                <a:ea typeface="ＭＳ Ｐゴシック" pitchFamily="34" charset="-128"/>
              </a:rPr>
              <a:t>b</a:t>
            </a:r>
            <a:r>
              <a:rPr lang="en-US" sz="2000" dirty="0" smtClean="0">
                <a:ea typeface="ＭＳ Ｐゴシック" pitchFamily="34" charset="-128"/>
              </a:rPr>
              <a:t>eautiful visual design</a:t>
            </a:r>
            <a:endParaRPr lang="en-US" altLang="ja-JP" sz="2000" dirty="0" smtClean="0">
              <a:ea typeface="ＭＳ Ｐゴシック" pitchFamily="34" charset="-128"/>
            </a:endParaRPr>
          </a:p>
          <a:p>
            <a:pPr marL="360000" lvl="1"/>
            <a:r>
              <a:rPr lang="en-US" sz="2000" dirty="0" smtClean="0">
                <a:ea typeface="ＭＳ Ｐゴシック" pitchFamily="34" charset="-128"/>
              </a:rPr>
              <a:t>support across a large number of devices means you can always use it</a:t>
            </a:r>
          </a:p>
          <a:p>
            <a:pPr marL="360000" lvl="1"/>
            <a:r>
              <a:rPr lang="en-US" sz="2000" dirty="0" smtClean="0">
                <a:ea typeface="ＭＳ Ｐゴシック" pitchFamily="34" charset="-128"/>
              </a:rPr>
              <a:t>optimized for quickly and easily saving and reading articles</a:t>
            </a:r>
          </a:p>
          <a:p>
            <a:pPr marL="0" indent="0">
              <a:buNone/>
            </a:pPr>
            <a:r>
              <a:rPr lang="en-US" sz="2800" dirty="0" smtClean="0">
                <a:ea typeface="ＭＳ Ｐゴシック" pitchFamily="34" charset="-128"/>
              </a:rPr>
              <a:t>Bad</a:t>
            </a:r>
          </a:p>
          <a:p>
            <a:pPr marL="360000" lvl="1">
              <a:spcBef>
                <a:spcPts val="480"/>
              </a:spcBef>
            </a:pPr>
            <a:r>
              <a:rPr lang="en-US" sz="2000" dirty="0" smtClean="0">
                <a:ea typeface="ＭＳ Ｐゴシック" pitchFamily="34" charset="-128"/>
              </a:rPr>
              <a:t>significantly reformats content</a:t>
            </a:r>
          </a:p>
          <a:p>
            <a:pPr marL="360000" lvl="1">
              <a:spcBef>
                <a:spcPts val="480"/>
              </a:spcBef>
            </a:pPr>
            <a:r>
              <a:rPr lang="en-US" sz="2000" dirty="0" smtClean="0">
                <a:ea typeface="ＭＳ Ｐゴシック" pitchFamily="34" charset="-128"/>
              </a:rPr>
              <a:t>saves link from tweets, but not the message</a:t>
            </a:r>
          </a:p>
        </p:txBody>
      </p:sp>
      <p:pic>
        <p:nvPicPr>
          <p:cNvPr id="11" name="Picture 10" descr="fame.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987113" y="253672"/>
            <a:ext cx="802907" cy="826756"/>
          </a:xfrm>
          <a:prstGeom prst="rect">
            <a:avLst/>
          </a:prstGeom>
        </p:spPr>
      </p:pic>
    </p:spTree>
    <p:extLst>
      <p:ext uri="{BB962C8B-B14F-4D97-AF65-F5344CB8AC3E}">
        <p14:creationId xmlns:p14="http://schemas.microsoft.com/office/powerpoint/2010/main" val="348569421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4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4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Heuristic Evaluation</a:t>
            </a:r>
            <a:endParaRPr lang="en-US" dirty="0"/>
          </a:p>
        </p:txBody>
      </p:sp>
    </p:spTree>
    <p:extLst>
      <p:ext uri="{BB962C8B-B14F-4D97-AF65-F5344CB8AC3E}">
        <p14:creationId xmlns:p14="http://schemas.microsoft.com/office/powerpoint/2010/main" val="219702287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1" name="Rectangle 2"/>
          <p:cNvSpPr>
            <a:spLocks noGrp="1" noChangeArrowheads="1"/>
          </p:cNvSpPr>
          <p:nvPr>
            <p:ph type="title"/>
          </p:nvPr>
        </p:nvSpPr>
        <p:spPr>
          <a:xfrm>
            <a:off x="479425" y="350838"/>
            <a:ext cx="8351838" cy="1143000"/>
          </a:xfrm>
        </p:spPr>
        <p:txBody>
          <a:bodyPr/>
          <a:lstStyle/>
          <a:p>
            <a:pPr eaLnBrk="1" hangingPunct="1"/>
            <a:r>
              <a:rPr lang="en-US" dirty="0">
                <a:latin typeface="Helvetica" pitchFamily="2" charset="0"/>
              </a:rPr>
              <a:t>Outline</a:t>
            </a:r>
          </a:p>
        </p:txBody>
      </p:sp>
      <p:sp>
        <p:nvSpPr>
          <p:cNvPr id="9222" name="Rectangle 3"/>
          <p:cNvSpPr>
            <a:spLocks noGrp="1" noChangeArrowheads="1"/>
          </p:cNvSpPr>
          <p:nvPr>
            <p:ph idx="1"/>
          </p:nvPr>
        </p:nvSpPr>
        <p:spPr>
          <a:xfrm>
            <a:off x="685800" y="1600200"/>
            <a:ext cx="8229600" cy="4724400"/>
          </a:xfrm>
        </p:spPr>
        <p:txBody>
          <a:bodyPr/>
          <a:lstStyle/>
          <a:p>
            <a:pPr eaLnBrk="1" hangingPunct="1"/>
            <a:r>
              <a:rPr lang="en-US" dirty="0" smtClean="0">
                <a:latin typeface="Helvetica Light" pitchFamily="34" charset="0"/>
              </a:rPr>
              <a:t>HE </a:t>
            </a:r>
            <a:r>
              <a:rPr lang="en-US" dirty="0">
                <a:latin typeface="Helvetica Light" pitchFamily="34" charset="0"/>
              </a:rPr>
              <a:t>Process Overview</a:t>
            </a:r>
          </a:p>
          <a:p>
            <a:pPr eaLnBrk="1" hangingPunct="1"/>
            <a:r>
              <a:rPr lang="en-US" dirty="0">
                <a:latin typeface="Helvetica Light" pitchFamily="34" charset="0"/>
              </a:rPr>
              <a:t>The Heuristics</a:t>
            </a:r>
          </a:p>
          <a:p>
            <a:pPr eaLnBrk="1" hangingPunct="1"/>
            <a:r>
              <a:rPr lang="en-US" dirty="0">
                <a:latin typeface="Helvetica Light" pitchFamily="34" charset="0"/>
              </a:rPr>
              <a:t>How to Perform Heuristic Evaluation</a:t>
            </a:r>
          </a:p>
          <a:p>
            <a:pPr eaLnBrk="1" hangingPunct="1"/>
            <a:r>
              <a:rPr lang="en-US" dirty="0">
                <a:latin typeface="Helvetica Light" pitchFamily="34" charset="0"/>
              </a:rPr>
              <a:t>Heuristic Evaluation vs. Usability Testing</a:t>
            </a:r>
          </a:p>
        </p:txBody>
      </p:sp>
      <p:sp>
        <p:nvSpPr>
          <p:cNvPr id="6" name="Rectangle 5"/>
          <p:cNvSpPr>
            <a:spLocks noGrp="1" noChangeArrowheads="1"/>
          </p:cNvSpPr>
          <p:nvPr>
            <p:ph type="dt" sz="half" idx="10"/>
          </p:nvPr>
        </p:nvSpPr>
        <p:spPr>
          <a:ln>
            <a:noFill/>
          </a:ln>
        </p:spPr>
        <p:txBody>
          <a:bodyPr/>
          <a:lstStyle>
            <a:lvl1pPr>
              <a:defRPr/>
            </a:lvl1pPr>
          </a:lstStyle>
          <a:p>
            <a:pPr>
              <a:defRPr/>
            </a:pPr>
            <a:r>
              <a:rPr lang="en-US" smtClean="0"/>
              <a:t>Jan. 14-18, 2013</a:t>
            </a:r>
            <a:endParaRPr lang="en-US" dirty="0"/>
          </a:p>
        </p:txBody>
      </p:sp>
      <p:sp>
        <p:nvSpPr>
          <p:cNvPr id="7" name="Rectangle 6"/>
          <p:cNvSpPr>
            <a:spLocks noGrp="1" noChangeArrowheads="1"/>
          </p:cNvSpPr>
          <p:nvPr>
            <p:ph type="ftr" sz="quarter" idx="11"/>
          </p:nvPr>
        </p:nvSpPr>
        <p:spPr>
          <a:ln/>
        </p:spPr>
        <p:txBody>
          <a:bodyPr/>
          <a:lstStyle>
            <a:lvl1pPr>
              <a:defRPr/>
            </a:lvl1pPr>
          </a:lstStyle>
          <a:p>
            <a:r>
              <a:rPr lang="en-US" smtClean="0"/>
              <a:t>HCI: User Interface Design, Prototyping, &amp; Evaluation</a:t>
            </a:r>
            <a:endParaRPr lang="en-US" dirty="0"/>
          </a:p>
        </p:txBody>
      </p:sp>
      <p:sp>
        <p:nvSpPr>
          <p:cNvPr id="2" name="Slide Number Placeholder 1"/>
          <p:cNvSpPr>
            <a:spLocks noGrp="1"/>
          </p:cNvSpPr>
          <p:nvPr>
            <p:ph type="sldNum" sz="quarter" idx="12"/>
          </p:nvPr>
        </p:nvSpPr>
        <p:spPr/>
        <p:txBody>
          <a:bodyPr/>
          <a:lstStyle/>
          <a:p>
            <a:fld id="{8ECE2160-65C3-AC45-A33C-E2F8319357D7}" type="slidenum">
              <a:rPr lang="en-US" smtClean="0"/>
              <a:pPr/>
              <a:t>7</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9" name="Rectangle 2"/>
          <p:cNvSpPr>
            <a:spLocks noGrp="1" noChangeArrowheads="1"/>
          </p:cNvSpPr>
          <p:nvPr>
            <p:ph type="title"/>
          </p:nvPr>
        </p:nvSpPr>
        <p:spPr/>
        <p:txBody>
          <a:bodyPr/>
          <a:lstStyle/>
          <a:p>
            <a:pPr eaLnBrk="1" hangingPunct="1"/>
            <a:r>
              <a:rPr lang="en-US" dirty="0" smtClean="0">
                <a:latin typeface="Helvetica" pitchFamily="2" charset="0"/>
              </a:rPr>
              <a:t>Evaluation</a:t>
            </a:r>
            <a:endParaRPr lang="en-US" dirty="0">
              <a:latin typeface="Helvetica" pitchFamily="2" charset="0"/>
            </a:endParaRPr>
          </a:p>
        </p:txBody>
      </p:sp>
      <p:sp>
        <p:nvSpPr>
          <p:cNvPr id="11270" name="Rectangle 3"/>
          <p:cNvSpPr>
            <a:spLocks noGrp="1" noChangeArrowheads="1"/>
          </p:cNvSpPr>
          <p:nvPr>
            <p:ph idx="1"/>
          </p:nvPr>
        </p:nvSpPr>
        <p:spPr>
          <a:xfrm>
            <a:off x="685800" y="1600200"/>
            <a:ext cx="8458200" cy="4724400"/>
          </a:xfrm>
        </p:spPr>
        <p:txBody>
          <a:bodyPr/>
          <a:lstStyle/>
          <a:p>
            <a:pPr eaLnBrk="1" hangingPunct="1">
              <a:lnSpc>
                <a:spcPct val="90000"/>
              </a:lnSpc>
            </a:pPr>
            <a:r>
              <a:rPr lang="en-US" sz="2800" dirty="0" smtClean="0">
                <a:latin typeface="Helvetica Light" pitchFamily="34" charset="0"/>
              </a:rPr>
              <a:t>About figuring out how to improve design</a:t>
            </a:r>
          </a:p>
          <a:p>
            <a:pPr eaLnBrk="1" hangingPunct="1">
              <a:lnSpc>
                <a:spcPct val="90000"/>
              </a:lnSpc>
            </a:pPr>
            <a:r>
              <a:rPr lang="en-US" sz="2800" dirty="0" smtClean="0">
                <a:latin typeface="Helvetica Light" pitchFamily="34" charset="0"/>
              </a:rPr>
              <a:t>Issues with lo-fi tests?</a:t>
            </a:r>
            <a:endParaRPr lang="en-US" sz="2800" dirty="0">
              <a:latin typeface="Helvetica Light" pitchFamily="34" charset="0"/>
            </a:endParaRPr>
          </a:p>
        </p:txBody>
      </p:sp>
      <p:sp>
        <p:nvSpPr>
          <p:cNvPr id="4" name="Date Placeholder 3"/>
          <p:cNvSpPr>
            <a:spLocks noGrp="1"/>
          </p:cNvSpPr>
          <p:nvPr>
            <p:ph type="dt" sz="half" idx="10"/>
          </p:nvPr>
        </p:nvSpPr>
        <p:spPr/>
        <p:txBody>
          <a:bodyPr/>
          <a:lstStyle/>
          <a:p>
            <a:pPr>
              <a:defRPr/>
            </a:pPr>
            <a:r>
              <a:rPr lang="en-US" smtClean="0"/>
              <a:t>Jan. 14-18, 2013</a:t>
            </a:r>
            <a:endParaRPr lang="en-US"/>
          </a:p>
        </p:txBody>
      </p:sp>
      <p:pic>
        <p:nvPicPr>
          <p:cNvPr id="8" name="Picture 7"/>
          <p:cNvPicPr>
            <a:picLocks noChangeAspect="1"/>
          </p:cNvPicPr>
          <p:nvPr/>
        </p:nvPicPr>
        <p:blipFill>
          <a:blip r:embed="rId3"/>
          <a:stretch>
            <a:fillRect/>
          </a:stretch>
        </p:blipFill>
        <p:spPr>
          <a:xfrm>
            <a:off x="-76200" y="2743200"/>
            <a:ext cx="4526280" cy="4114800"/>
          </a:xfrm>
          <a:prstGeom prst="rect">
            <a:avLst/>
          </a:prstGeom>
        </p:spPr>
      </p:pic>
      <p:pic>
        <p:nvPicPr>
          <p:cNvPr id="11" name="Picture 3" descr="C:\Users\Venkat\Pictures\2012-02-09 001\IMG_0660.JPG"/>
          <p:cNvPicPr>
            <a:picLocks noChangeAspect="1" noChangeArrowheads="1"/>
          </p:cNvPicPr>
          <p:nvPr/>
        </p:nvPicPr>
        <p:blipFill>
          <a:blip r:embed="rId4" cstate="print"/>
          <a:srcRect l="26360" t="5530" r="8368" b="17046"/>
          <a:stretch>
            <a:fillRect/>
          </a:stretch>
        </p:blipFill>
        <p:spPr bwMode="auto">
          <a:xfrm>
            <a:off x="4444045" y="2743200"/>
            <a:ext cx="4686300" cy="3124200"/>
          </a:xfrm>
          <a:prstGeom prst="rect">
            <a:avLst/>
          </a:prstGeom>
          <a:noFill/>
        </p:spPr>
      </p:pic>
      <p:sp>
        <p:nvSpPr>
          <p:cNvPr id="3" name="Slide Number Placeholder 2"/>
          <p:cNvSpPr>
            <a:spLocks noGrp="1"/>
          </p:cNvSpPr>
          <p:nvPr>
            <p:ph type="sldNum" sz="quarter" idx="12"/>
          </p:nvPr>
        </p:nvSpPr>
        <p:spPr/>
        <p:txBody>
          <a:bodyPr/>
          <a:lstStyle/>
          <a:p>
            <a:fld id="{8ECE2160-65C3-AC45-A33C-E2F8319357D7}" type="slidenum">
              <a:rPr lang="en-US" smtClean="0"/>
              <a:pPr/>
              <a:t>8</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9" name="Rectangle 2"/>
          <p:cNvSpPr>
            <a:spLocks noGrp="1" noChangeArrowheads="1"/>
          </p:cNvSpPr>
          <p:nvPr>
            <p:ph type="title"/>
          </p:nvPr>
        </p:nvSpPr>
        <p:spPr/>
        <p:txBody>
          <a:bodyPr/>
          <a:lstStyle/>
          <a:p>
            <a:pPr eaLnBrk="1" hangingPunct="1"/>
            <a:r>
              <a:rPr lang="en-US" dirty="0">
                <a:latin typeface="Helvetica" pitchFamily="2" charset="0"/>
              </a:rPr>
              <a:t>Heuristic Evaluation</a:t>
            </a:r>
          </a:p>
        </p:txBody>
      </p:sp>
      <p:sp>
        <p:nvSpPr>
          <p:cNvPr id="11270" name="Rectangle 3"/>
          <p:cNvSpPr>
            <a:spLocks noGrp="1" noChangeArrowheads="1"/>
          </p:cNvSpPr>
          <p:nvPr>
            <p:ph idx="1"/>
          </p:nvPr>
        </p:nvSpPr>
        <p:spPr>
          <a:xfrm>
            <a:off x="685800" y="1600200"/>
            <a:ext cx="8458200" cy="4724400"/>
          </a:xfrm>
        </p:spPr>
        <p:txBody>
          <a:bodyPr/>
          <a:lstStyle/>
          <a:p>
            <a:pPr eaLnBrk="1" hangingPunct="1">
              <a:lnSpc>
                <a:spcPct val="90000"/>
              </a:lnSpc>
            </a:pPr>
            <a:r>
              <a:rPr lang="en-US" sz="2800" dirty="0">
                <a:latin typeface="Helvetica Light" pitchFamily="34" charset="0"/>
              </a:rPr>
              <a:t>Developed by </a:t>
            </a:r>
            <a:r>
              <a:rPr lang="en-US" sz="2800" dirty="0" err="1">
                <a:latin typeface="Helvetica Light" pitchFamily="34" charset="0"/>
              </a:rPr>
              <a:t>Jakob</a:t>
            </a:r>
            <a:r>
              <a:rPr lang="en-US" sz="2800" dirty="0">
                <a:latin typeface="Helvetica Light" pitchFamily="34" charset="0"/>
              </a:rPr>
              <a:t> Nielsen</a:t>
            </a:r>
          </a:p>
          <a:p>
            <a:pPr eaLnBrk="1" hangingPunct="1">
              <a:lnSpc>
                <a:spcPct val="90000"/>
              </a:lnSpc>
            </a:pPr>
            <a:r>
              <a:rPr lang="en-US" sz="2800" dirty="0">
                <a:latin typeface="Helvetica Light" pitchFamily="34" charset="0"/>
              </a:rPr>
              <a:t>Helps find usability problems in a UI design</a:t>
            </a:r>
          </a:p>
          <a:p>
            <a:pPr eaLnBrk="1" hangingPunct="1">
              <a:lnSpc>
                <a:spcPct val="90000"/>
              </a:lnSpc>
            </a:pPr>
            <a:r>
              <a:rPr lang="en-US" sz="2800" dirty="0">
                <a:latin typeface="Helvetica Light" pitchFamily="34" charset="0"/>
              </a:rPr>
              <a:t>Small set (3-5) of evaluators examine UI</a:t>
            </a:r>
          </a:p>
          <a:p>
            <a:pPr lvl="1" eaLnBrk="1" hangingPunct="1">
              <a:lnSpc>
                <a:spcPct val="90000"/>
              </a:lnSpc>
            </a:pPr>
            <a:r>
              <a:rPr lang="en-US" sz="2400" dirty="0">
                <a:latin typeface="Helvetica Light" pitchFamily="34" charset="0"/>
              </a:rPr>
              <a:t>independently check for compliance with usability principles (</a:t>
            </a:r>
            <a:r>
              <a:rPr lang="ja-JP" altLang="en-US" sz="2400" dirty="0">
                <a:latin typeface="Helvetica Light" pitchFamily="34" charset="0"/>
              </a:rPr>
              <a:t>“</a:t>
            </a:r>
            <a:r>
              <a:rPr lang="en-US" sz="2400" dirty="0">
                <a:latin typeface="Helvetica Light" pitchFamily="34" charset="0"/>
              </a:rPr>
              <a:t>heuristics</a:t>
            </a:r>
            <a:r>
              <a:rPr lang="ja-JP" altLang="en-US" sz="2400" dirty="0">
                <a:latin typeface="Helvetica Light" pitchFamily="34" charset="0"/>
              </a:rPr>
              <a:t>”</a:t>
            </a:r>
            <a:r>
              <a:rPr lang="en-US" sz="2400" dirty="0">
                <a:latin typeface="Helvetica Light" pitchFamily="34" charset="0"/>
              </a:rPr>
              <a:t>)</a:t>
            </a:r>
          </a:p>
          <a:p>
            <a:pPr lvl="1" eaLnBrk="1" hangingPunct="1">
              <a:lnSpc>
                <a:spcPct val="90000"/>
              </a:lnSpc>
            </a:pPr>
            <a:r>
              <a:rPr lang="en-US" sz="2400" dirty="0">
                <a:latin typeface="Helvetica Light" pitchFamily="34" charset="0"/>
              </a:rPr>
              <a:t>different evaluators will find different problems</a:t>
            </a:r>
          </a:p>
          <a:p>
            <a:pPr lvl="1" eaLnBrk="1" hangingPunct="1">
              <a:lnSpc>
                <a:spcPct val="90000"/>
              </a:lnSpc>
            </a:pPr>
            <a:r>
              <a:rPr lang="en-US" sz="2400" dirty="0">
                <a:latin typeface="Helvetica Light" pitchFamily="34" charset="0"/>
              </a:rPr>
              <a:t>evaluators only communicate afterwards</a:t>
            </a:r>
          </a:p>
          <a:p>
            <a:pPr lvl="2" eaLnBrk="1" hangingPunct="1">
              <a:lnSpc>
                <a:spcPct val="90000"/>
              </a:lnSpc>
            </a:pPr>
            <a:r>
              <a:rPr lang="en-US" sz="2000" dirty="0">
                <a:latin typeface="Helvetica Light" pitchFamily="34" charset="0"/>
              </a:rPr>
              <a:t>findings are then aggregated</a:t>
            </a:r>
          </a:p>
          <a:p>
            <a:pPr eaLnBrk="1" hangingPunct="1">
              <a:lnSpc>
                <a:spcPct val="90000"/>
              </a:lnSpc>
            </a:pPr>
            <a:r>
              <a:rPr lang="en-US" sz="2800" dirty="0">
                <a:latin typeface="Helvetica Light" pitchFamily="34" charset="0"/>
              </a:rPr>
              <a:t>Can perform on working UI or on sketches</a:t>
            </a:r>
          </a:p>
        </p:txBody>
      </p:sp>
      <p:sp>
        <p:nvSpPr>
          <p:cNvPr id="6" name="Rectangle 5"/>
          <p:cNvSpPr>
            <a:spLocks noGrp="1" noChangeArrowheads="1"/>
          </p:cNvSpPr>
          <p:nvPr>
            <p:ph type="dt" sz="half" idx="10"/>
          </p:nvPr>
        </p:nvSpPr>
        <p:spPr>
          <a:ln>
            <a:noFill/>
          </a:ln>
        </p:spPr>
        <p:txBody>
          <a:bodyPr/>
          <a:lstStyle>
            <a:lvl1pPr>
              <a:defRPr/>
            </a:lvl1pPr>
          </a:lstStyle>
          <a:p>
            <a:pPr>
              <a:defRPr/>
            </a:pPr>
            <a:r>
              <a:rPr lang="en-US" smtClean="0"/>
              <a:t>Jan. 14-18, 2013</a:t>
            </a:r>
            <a:endParaRPr lang="en-US" dirty="0"/>
          </a:p>
        </p:txBody>
      </p:sp>
      <p:sp>
        <p:nvSpPr>
          <p:cNvPr id="7" name="Rectangle 6"/>
          <p:cNvSpPr>
            <a:spLocks noGrp="1" noChangeArrowheads="1"/>
          </p:cNvSpPr>
          <p:nvPr>
            <p:ph type="ftr" sz="quarter" idx="11"/>
          </p:nvPr>
        </p:nvSpPr>
        <p:spPr>
          <a:ln/>
        </p:spPr>
        <p:txBody>
          <a:bodyPr/>
          <a:lstStyle>
            <a:lvl1pPr>
              <a:defRPr/>
            </a:lvl1pPr>
          </a:lstStyle>
          <a:p>
            <a:r>
              <a:rPr lang="en-US" smtClean="0"/>
              <a:t>HCI: User Interface Design, Prototyping, &amp; Evaluation</a:t>
            </a:r>
            <a:endParaRPr lang="en-US" dirty="0"/>
          </a:p>
        </p:txBody>
      </p:sp>
      <p:sp>
        <p:nvSpPr>
          <p:cNvPr id="2" name="Slide Number Placeholder 1"/>
          <p:cNvSpPr>
            <a:spLocks noGrp="1"/>
          </p:cNvSpPr>
          <p:nvPr>
            <p:ph type="sldNum" sz="quarter" idx="12"/>
          </p:nvPr>
        </p:nvSpPr>
        <p:spPr/>
        <p:txBody>
          <a:bodyPr/>
          <a:lstStyle/>
          <a:p>
            <a:fld id="{8ECE2160-65C3-AC45-A33C-E2F8319357D7}" type="slidenum">
              <a:rPr lang="en-US" smtClean="0"/>
              <a:pPr/>
              <a:t>9</a:t>
            </a:fld>
            <a:endParaRPr lang="en-US"/>
          </a:p>
        </p:txBody>
      </p:sp>
    </p:spTree>
    <p:extLst>
      <p:ext uri="{BB962C8B-B14F-4D97-AF65-F5344CB8AC3E}">
        <p14:creationId xmlns:p14="http://schemas.microsoft.com/office/powerpoint/2010/main" val="291887905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theme/theme1.xml><?xml version="1.0" encoding="utf-8"?>
<a:theme xmlns:a="http://schemas.openxmlformats.org/drawingml/2006/main" name="Landay_au12">
  <a:themeElements>
    <a:clrScheme name="Custom 4">
      <a:dk1>
        <a:srgbClr val="414141"/>
      </a:dk1>
      <a:lt1>
        <a:srgbClr val="FFFFFF"/>
      </a:lt1>
      <a:dk2>
        <a:srgbClr val="282A2A"/>
      </a:dk2>
      <a:lt2>
        <a:srgbClr val="D0D0D0"/>
      </a:lt2>
      <a:accent1>
        <a:srgbClr val="E87A40"/>
      </a:accent1>
      <a:accent2>
        <a:srgbClr val="EAC632"/>
      </a:accent2>
      <a:accent3>
        <a:srgbClr val="D1B2AD"/>
      </a:accent3>
      <a:accent4>
        <a:srgbClr val="DADADA"/>
      </a:accent4>
      <a:accent5>
        <a:srgbClr val="E8B887"/>
      </a:accent5>
      <a:accent6>
        <a:srgbClr val="8E8E8E"/>
      </a:accent6>
      <a:hlink>
        <a:srgbClr val="FFFFFF"/>
      </a:hlink>
      <a:folHlink>
        <a:srgbClr val="FFFFFF"/>
      </a:folHlink>
    </a:clrScheme>
    <a:fontScheme name="Twilight">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Summer HCI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Summer HCI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Summer HCI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Summer HCI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Summer HCI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Summer HCI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Summer HCI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Summer HCI 8">
        <a:dk1>
          <a:srgbClr val="808080"/>
        </a:dk1>
        <a:lt1>
          <a:srgbClr val="FFFFFF"/>
        </a:lt1>
        <a:dk2>
          <a:srgbClr val="A94E31"/>
        </a:dk2>
        <a:lt2>
          <a:srgbClr val="FFFFFF"/>
        </a:lt2>
        <a:accent1>
          <a:srgbClr val="00CC99"/>
        </a:accent1>
        <a:accent2>
          <a:srgbClr val="3333CC"/>
        </a:accent2>
        <a:accent3>
          <a:srgbClr val="D1B2AD"/>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1_Summer HCI 9">
        <a:dk1>
          <a:srgbClr val="808080"/>
        </a:dk1>
        <a:lt1>
          <a:srgbClr val="FFFFFF"/>
        </a:lt1>
        <a:dk2>
          <a:srgbClr val="A94E31"/>
        </a:dk2>
        <a:lt2>
          <a:srgbClr val="3E6C6C"/>
        </a:lt2>
        <a:accent1>
          <a:srgbClr val="00CC99"/>
        </a:accent1>
        <a:accent2>
          <a:srgbClr val="3333CC"/>
        </a:accent2>
        <a:accent3>
          <a:srgbClr val="D1B2AD"/>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1_Summer HCI 10">
        <a:dk1>
          <a:srgbClr val="808080"/>
        </a:dk1>
        <a:lt1>
          <a:srgbClr val="FFFFFF"/>
        </a:lt1>
        <a:dk2>
          <a:srgbClr val="A94E31"/>
        </a:dk2>
        <a:lt2>
          <a:srgbClr val="3E4E6C"/>
        </a:lt2>
        <a:accent1>
          <a:srgbClr val="00CC99"/>
        </a:accent1>
        <a:accent2>
          <a:srgbClr val="3333CC"/>
        </a:accent2>
        <a:accent3>
          <a:srgbClr val="D1B2AD"/>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10108A"/>
    </a:dk2>
    <a:lt2>
      <a:srgbClr val="F8F8F8"/>
    </a:lt2>
    <a:accent1>
      <a:srgbClr val="A19862"/>
    </a:accent1>
    <a:accent2>
      <a:srgbClr val="70A373"/>
    </a:accent2>
    <a:accent3>
      <a:srgbClr val="AAAAC4"/>
    </a:accent3>
    <a:accent4>
      <a:srgbClr val="DADADA"/>
    </a:accent4>
    <a:accent5>
      <a:srgbClr val="CDCAB7"/>
    </a:accent5>
    <a:accent6>
      <a:srgbClr val="659368"/>
    </a:accent6>
    <a:hlink>
      <a:srgbClr val="468293"/>
    </a:hlink>
    <a:folHlink>
      <a:srgbClr val="876A88"/>
    </a:folHlink>
  </a:clrScheme>
</a:themeOverride>
</file>

<file path=docProps/app.xml><?xml version="1.0" encoding="utf-8"?>
<Properties xmlns="http://schemas.openxmlformats.org/officeDocument/2006/extended-properties" xmlns:vt="http://schemas.openxmlformats.org/officeDocument/2006/docPropsVTypes">
  <Template>05-prototyping</Template>
  <TotalTime>6143</TotalTime>
  <Words>2112</Words>
  <Application>Microsoft Office PowerPoint</Application>
  <PresentationFormat>On-screen Show (4:3)</PresentationFormat>
  <Paragraphs>383</Paragraphs>
  <Slides>38</Slides>
  <Notes>36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ＭＳ Ｐゴシック</vt:lpstr>
      <vt:lpstr>Arial</vt:lpstr>
      <vt:lpstr>Arial Black</vt:lpstr>
      <vt:lpstr>Consolas</vt:lpstr>
      <vt:lpstr>Helvetica</vt:lpstr>
      <vt:lpstr>Helvetica Light</vt:lpstr>
      <vt:lpstr>Symbol</vt:lpstr>
      <vt:lpstr>Times New Roman</vt:lpstr>
      <vt:lpstr>Landay_au12</vt:lpstr>
      <vt:lpstr>Heuristic Evaluation</vt:lpstr>
      <vt:lpstr>Hall of Fame or Shame?</vt:lpstr>
      <vt:lpstr>Hall of Fame or Shame?</vt:lpstr>
      <vt:lpstr>Hall of Fame or Shame?</vt:lpstr>
      <vt:lpstr>PowerPoint Presentation</vt:lpstr>
      <vt:lpstr>Heuristic Evaluation</vt:lpstr>
      <vt:lpstr>Outline</vt:lpstr>
      <vt:lpstr>Evaluation</vt:lpstr>
      <vt:lpstr>Heuristic Evaluation</vt:lpstr>
      <vt:lpstr>Why Multiple Evaluators?</vt:lpstr>
      <vt:lpstr>Heuristic Evaluation Process</vt:lpstr>
      <vt:lpstr>Heuristics (original)</vt:lpstr>
      <vt:lpstr>Heuristics (revised set)</vt:lpstr>
      <vt:lpstr>Heuristics (cont.) </vt:lpstr>
      <vt:lpstr>Heuristics (cont.)</vt:lpstr>
      <vt:lpstr>Heuristics (cont.)</vt:lpstr>
      <vt:lpstr>Heuristics (cont.)</vt:lpstr>
      <vt:lpstr>Heuristics (cont.)</vt:lpstr>
      <vt:lpstr>Heuristics (cont.)</vt:lpstr>
      <vt:lpstr>Heuristics (cont.)</vt:lpstr>
      <vt:lpstr>Heuristics (cont.)</vt:lpstr>
      <vt:lpstr>Good Error Messages</vt:lpstr>
      <vt:lpstr>Heuristics (cont.)</vt:lpstr>
      <vt:lpstr>PowerPoint Presentation</vt:lpstr>
      <vt:lpstr>Mobile Heuristics</vt:lpstr>
      <vt:lpstr>Phases of Heuristic Evaluation</vt:lpstr>
      <vt:lpstr>How to Perform Evaluation</vt:lpstr>
      <vt:lpstr>Examples</vt:lpstr>
      <vt:lpstr>How to Perform Heuristic Evaluation</vt:lpstr>
      <vt:lpstr>Severity Rating</vt:lpstr>
      <vt:lpstr>Severity Ratings (cont.)</vt:lpstr>
      <vt:lpstr>Debriefing</vt:lpstr>
      <vt:lpstr>Severity Ratings Example</vt:lpstr>
      <vt:lpstr>HE vs. User Testing</vt:lpstr>
      <vt:lpstr>Results of Using HE</vt:lpstr>
      <vt:lpstr>Decreasing Returns</vt:lpstr>
      <vt:lpstr>Summary</vt:lpstr>
      <vt:lpstr>Further Reading Evaluation</vt:lpstr>
    </vt:vector>
  </TitlesOfParts>
  <Company>Berkeley Summer Engineering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Heuristic Evaluation</dc:title>
  <dc:subject>User Interface Design, Prototyping, and Evaluation</dc:subject>
  <dc:creator>James Landay</dc:creator>
  <cp:keywords>usability, interface design, interaction design, user interface, user interface design, think-aloud, cognitive walkthrough, usability evaluation</cp:keywords>
  <cp:lastModifiedBy>Nikki Lee</cp:lastModifiedBy>
  <cp:revision>340</cp:revision>
  <cp:lastPrinted>1998-11-12T17:31:12Z</cp:lastPrinted>
  <dcterms:created xsi:type="dcterms:W3CDTF">1997-02-10T23:02:31Z</dcterms:created>
  <dcterms:modified xsi:type="dcterms:W3CDTF">2013-02-19T19:19:56Z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3</vt:i4>
  </property>
  <property fmtid="{D5CDD505-2E9C-101B-9397-08002B2CF9AE}" pid="6" name="ScreenUsage">
    <vt:i4>3</vt:i4>
  </property>
  <property fmtid="{D5CDD505-2E9C-101B-9397-08002B2CF9AE}" pid="7" name="MailAddress">
    <vt:lpwstr>landay@cs.berkeley.edu</vt:lpwstr>
  </property>
  <property fmtid="{D5CDD505-2E9C-101B-9397-08002B2CF9AE}" pid="8" name="HomePage">
    <vt:lpwstr>http://www.cs.berkeley.edu/~landay</vt:lpwstr>
  </property>
  <property fmtid="{D5CDD505-2E9C-101B-9397-08002B2CF9AE}" pid="9" name="Other">
    <vt:lpwstr>CS 160, Fall '2000_x000d_
User Interface Design, Prototyping, &amp; Evaluation_x000d_
UC Berkeley</vt:lpwstr>
  </property>
  <property fmtid="{D5CDD505-2E9C-101B-9397-08002B2CF9AE}" pid="10" name="DownloadOriginal">
    <vt:bool>true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3</vt:i4>
  </property>
  <property fmtid="{D5CDD505-2E9C-101B-9397-08002B2CF9AE}" pid="21" name="OutputDir">
    <vt:lpwstr>I:\</vt:lpwstr>
  </property>
</Properties>
</file>