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3" r:id="rId3"/>
    <p:sldId id="264" r:id="rId4"/>
    <p:sldId id="265" r:id="rId5"/>
    <p:sldId id="266" r:id="rId6"/>
    <p:sldId id="274" r:id="rId7"/>
    <p:sldId id="267" r:id="rId8"/>
    <p:sldId id="268" r:id="rId9"/>
    <p:sldId id="269" r:id="rId10"/>
    <p:sldId id="270" r:id="rId11"/>
    <p:sldId id="271" r:id="rId12"/>
    <p:sldId id="257" r:id="rId13"/>
    <p:sldId id="258" r:id="rId14"/>
    <p:sldId id="259" r:id="rId15"/>
    <p:sldId id="260" r:id="rId16"/>
    <p:sldId id="272" r:id="rId17"/>
    <p:sldId id="261" r:id="rId18"/>
    <p:sldId id="262" r:id="rId19"/>
    <p:sldId id="26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8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0B986-51EA-9E4A-A1D3-7BD1B65477E3}" type="datetimeFigureOut">
              <a:rPr lang="en-US" smtClean="0"/>
              <a:t>5/17/12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A11C0-E5EB-654C-91DA-F0437125D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0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penalty</a:t>
            </a:r>
            <a:r>
              <a:rPr lang="en-US" baseline="0" dirty="0" smtClean="0"/>
              <a:t> for reads.</a:t>
            </a:r>
          </a:p>
          <a:p>
            <a:r>
              <a:rPr lang="en-US" baseline="0" dirty="0" smtClean="0"/>
              <a:t>For each write, 3 messages per lock, and 4 locks each. Leads to 1.2.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A11C0-E5EB-654C-91DA-F0437125DAF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51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 reads and writes</a:t>
            </a:r>
            <a:r>
              <a:rPr lang="en-US" baseline="0" dirty="0" smtClean="0"/>
              <a:t> require 2 other locks. Each lock requires 3 messages. 6 locks.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Reads 2 + 2 = 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A11C0-E5EB-654C-91DA-F0437125DAF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2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messages</a:t>
            </a:r>
            <a:r>
              <a:rPr lang="en-US" baseline="0" dirty="0" smtClean="0"/>
              <a:t> per lock: 1.44.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A11C0-E5EB-654C-91DA-F0437125DAF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81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Yes. No site committed the transaction, and no commit messages have been sent</a:t>
            </a:r>
          </a:p>
          <a:p>
            <a:endParaRPr lang="en-US" dirty="0" smtClean="0"/>
          </a:p>
          <a:p>
            <a:r>
              <a:rPr lang="en-US" dirty="0" smtClean="0"/>
              <a:t>The coordinator should proceed to abort the transaction, as any No vote guarantees abort.</a:t>
            </a:r>
          </a:p>
          <a:p>
            <a:endParaRPr lang="en-US" dirty="0" smtClean="0"/>
          </a:p>
          <a:p>
            <a:r>
              <a:rPr lang="en-US" dirty="0" smtClean="0"/>
              <a:t>No. The coordinator may have crashed, or timed-out waiting for a yes vote and can choose to</a:t>
            </a:r>
            <a:r>
              <a:rPr lang="en-US" baseline="0" dirty="0" smtClean="0"/>
              <a:t> </a:t>
            </a:r>
            <a:r>
              <a:rPr lang="en-US" dirty="0" smtClean="0"/>
              <a:t>unilaterally abort the </a:t>
            </a:r>
            <a:r>
              <a:rPr lang="en-US" dirty="0" err="1" smtClean="0"/>
              <a:t>Xact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A11C0-E5EB-654C-91DA-F0437125DAF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95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908-6053-2446-A121-CFD11E48CE66}" type="datetimeFigureOut">
              <a:rPr lang="en-US" smtClean="0"/>
              <a:t>5/17/12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761E-C0B7-EB4E-858D-536C6407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4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908-6053-2446-A121-CFD11E48CE66}" type="datetimeFigureOut">
              <a:rPr lang="en-US" smtClean="0"/>
              <a:t>5/17/12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761E-C0B7-EB4E-858D-536C6407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6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908-6053-2446-A121-CFD11E48CE66}" type="datetimeFigureOut">
              <a:rPr lang="en-US" smtClean="0"/>
              <a:t>5/17/12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761E-C0B7-EB4E-858D-536C6407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1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908-6053-2446-A121-CFD11E48CE66}" type="datetimeFigureOut">
              <a:rPr lang="en-US" smtClean="0"/>
              <a:t>5/17/12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761E-C0B7-EB4E-858D-536C6407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9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908-6053-2446-A121-CFD11E48CE66}" type="datetimeFigureOut">
              <a:rPr lang="en-US" smtClean="0"/>
              <a:t>5/17/12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761E-C0B7-EB4E-858D-536C6407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908-6053-2446-A121-CFD11E48CE66}" type="datetimeFigureOut">
              <a:rPr lang="en-US" smtClean="0"/>
              <a:t>5/17/12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761E-C0B7-EB4E-858D-536C6407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9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908-6053-2446-A121-CFD11E48CE66}" type="datetimeFigureOut">
              <a:rPr lang="en-US" smtClean="0"/>
              <a:t>5/17/12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761E-C0B7-EB4E-858D-536C6407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9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908-6053-2446-A121-CFD11E48CE66}" type="datetimeFigureOut">
              <a:rPr lang="en-US" smtClean="0"/>
              <a:t>5/17/12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761E-C0B7-EB4E-858D-536C6407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908-6053-2446-A121-CFD11E48CE66}" type="datetimeFigureOut">
              <a:rPr lang="en-US" smtClean="0"/>
              <a:t>5/17/12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761E-C0B7-EB4E-858D-536C6407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16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908-6053-2446-A121-CFD11E48CE66}" type="datetimeFigureOut">
              <a:rPr lang="en-US" smtClean="0"/>
              <a:t>5/17/12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761E-C0B7-EB4E-858D-536C6407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2908-6053-2446-A121-CFD11E48CE66}" type="datetimeFigureOut">
              <a:rPr lang="en-US" smtClean="0"/>
              <a:t>5/17/12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761E-C0B7-EB4E-858D-536C6407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9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72908-6053-2446-A121-CFD11E48CE66}" type="datetimeFigureOut">
              <a:rPr lang="en-US" smtClean="0"/>
              <a:t>5/17/12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0761E-C0B7-EB4E-858D-536C6407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3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Replication and Distribution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CSE 444</a:t>
            </a:r>
          </a:p>
          <a:p>
            <a:r>
              <a:rPr lang="en-US" dirty="0" smtClean="0"/>
              <a:t>Spring 2012</a:t>
            </a:r>
          </a:p>
          <a:p>
            <a:r>
              <a:rPr lang="en-US" dirty="0" smtClean="0"/>
              <a:t>University of Washington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23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Step 1: Send the hash map.</a:t>
            </a:r>
          </a:p>
          <a:p>
            <a:pPr lvl="2"/>
            <a:r>
              <a:rPr lang="en-US" b="1" dirty="0" err="1" smtClean="0"/>
              <a:t>cN</a:t>
            </a:r>
            <a:r>
              <a:rPr lang="en-US" dirty="0" smtClean="0"/>
              <a:t> bits =  1 million bytes = </a:t>
            </a:r>
            <a:r>
              <a:rPr lang="en-US" b="1" dirty="0" smtClean="0">
                <a:solidFill>
                  <a:srgbClr val="FF0000"/>
                </a:solidFill>
              </a:rPr>
              <a:t>1 MB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Step 2: Number of matched tuples (included false positives)</a:t>
            </a:r>
          </a:p>
          <a:p>
            <a:pPr lvl="2"/>
            <a:r>
              <a:rPr lang="en-US" dirty="0" smtClean="0"/>
              <a:t>FP rate  = 1 – e</a:t>
            </a:r>
            <a:r>
              <a:rPr lang="en-US" baseline="30000" dirty="0" smtClean="0"/>
              <a:t>-n/m</a:t>
            </a:r>
            <a:r>
              <a:rPr lang="en-US" dirty="0" smtClean="0"/>
              <a:t> = 11%</a:t>
            </a:r>
          </a:p>
          <a:p>
            <a:pPr lvl="2"/>
            <a:r>
              <a:rPr lang="en-US" dirty="0" smtClean="0"/>
              <a:t>110,000 false positive documents</a:t>
            </a:r>
          </a:p>
          <a:p>
            <a:pPr lvl="2"/>
            <a:r>
              <a:rPr lang="en-US" dirty="0" smtClean="0"/>
              <a:t>110,050 documents in total (including the 50 common ones)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110.05 MB</a:t>
            </a:r>
          </a:p>
          <a:p>
            <a:r>
              <a:rPr lang="en-US" dirty="0" smtClean="0"/>
              <a:t>50 documents = </a:t>
            </a:r>
            <a:r>
              <a:rPr lang="en-US" b="1" dirty="0" smtClean="0">
                <a:solidFill>
                  <a:srgbClr val="FF0000"/>
                </a:solidFill>
              </a:rPr>
              <a:t>50KB</a:t>
            </a:r>
          </a:p>
          <a:p>
            <a:r>
              <a:rPr lang="en-US" dirty="0" smtClean="0"/>
              <a:t>Total of </a:t>
            </a:r>
            <a:r>
              <a:rPr lang="en-US" b="1" dirty="0" smtClean="0">
                <a:solidFill>
                  <a:srgbClr val="FF0000"/>
                </a:solidFill>
              </a:rPr>
              <a:t>111.1 MB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9227" y="5941497"/>
            <a:ext cx="630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naïve solution without hash maps takes </a:t>
            </a:r>
            <a:r>
              <a:rPr lang="en-US" b="1" dirty="0" smtClean="0">
                <a:solidFill>
                  <a:srgbClr val="FF0000"/>
                </a:solidFill>
              </a:rPr>
              <a:t>1 GB</a:t>
            </a:r>
            <a:r>
              <a:rPr lang="en-US" dirty="0" smtClean="0"/>
              <a:t> of data </a:t>
            </a:r>
            <a:r>
              <a:rPr lang="en-US" dirty="0" smtClean="0"/>
              <a:t>transfer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72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locking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8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1254" y="2333271"/>
            <a:ext cx="2288616" cy="22330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50% </a:t>
            </a:r>
            <a:r>
              <a:rPr lang="en-US" sz="2000" dirty="0"/>
              <a:t>r</a:t>
            </a:r>
            <a:r>
              <a:rPr lang="en-US" sz="2000" dirty="0" smtClean="0"/>
              <a:t>ead only</a:t>
            </a:r>
          </a:p>
          <a:p>
            <a:pPr algn="ctr"/>
            <a:r>
              <a:rPr lang="en-US" sz="2000" dirty="0" smtClean="0"/>
              <a:t>2% writes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3766740" y="1565650"/>
            <a:ext cx="1550107" cy="15480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10% read only</a:t>
            </a:r>
          </a:p>
          <a:p>
            <a:pPr algn="ctr"/>
            <a:r>
              <a:rPr lang="en-US" sz="2000" dirty="0" smtClean="0"/>
              <a:t>2% writes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3766740" y="3797606"/>
            <a:ext cx="1550107" cy="15480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10% read only</a:t>
            </a:r>
          </a:p>
          <a:p>
            <a:pPr algn="ctr"/>
            <a:r>
              <a:rPr lang="en-US" sz="2000" dirty="0" smtClean="0"/>
              <a:t>2% writes	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5984477" y="1565650"/>
            <a:ext cx="1550107" cy="15480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10% read only</a:t>
            </a:r>
          </a:p>
          <a:p>
            <a:pPr algn="ctr"/>
            <a:r>
              <a:rPr lang="en-US" sz="2000" dirty="0" smtClean="0"/>
              <a:t>2% writes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5984477" y="3797606"/>
            <a:ext cx="1550107" cy="15480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10% read only</a:t>
            </a:r>
          </a:p>
          <a:p>
            <a:pPr algn="ctr"/>
            <a:r>
              <a:rPr lang="en-US" sz="2000" dirty="0" smtClean="0"/>
              <a:t>2% writes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386080" y="5857211"/>
            <a:ext cx="631960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Each site can communicate with every other site.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7161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Read-locks-one</a:t>
            </a:r>
            <a:br>
              <a:rPr lang="en-US" dirty="0" smtClean="0"/>
            </a:br>
            <a:r>
              <a:rPr lang="en-US" dirty="0" smtClean="0"/>
              <a:t>Write-locks-all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average number of inter-site messages exchanged?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smtClean="0"/>
              <a:t>All reads are local, so no locks are acquired.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Each write requires 4 other locks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1765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Majority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average number of inter-site messages?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2 other locks needed for both reads and writes.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if you could broadcast across sites with 1 message?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 smtClean="0"/>
              <a:t>Lock acquisition and release is 1 message for all sites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Lock grants still takes at 1 message per site.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2738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Primary-copy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is the average number of inter-site messages?</a:t>
            </a:r>
          </a:p>
          <a:p>
            <a:pPr marL="0" indent="0">
              <a:buNone/>
            </a:pPr>
            <a:r>
              <a:rPr lang="en-US" sz="2000" dirty="0" smtClean="0"/>
              <a:t>	The copies need to acquire locks for each operation.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48% of the actions need locks. </a:t>
            </a:r>
          </a:p>
        </p:txBody>
      </p:sp>
    </p:spTree>
    <p:extLst>
      <p:ext uri="{BB962C8B-B14F-4D97-AF65-F5344CB8AC3E}">
        <p14:creationId xmlns:p14="http://schemas.microsoft.com/office/powerpoint/2010/main" val="3225969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phase commit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33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Two-Phase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Coordinator : </a:t>
            </a:r>
            <a:r>
              <a:rPr lang="en-US" b="1" dirty="0" smtClean="0"/>
              <a:t>0</a:t>
            </a:r>
          </a:p>
          <a:p>
            <a:r>
              <a:rPr lang="en-US" dirty="0" smtClean="0"/>
              <a:t>Three subordinates : </a:t>
            </a:r>
            <a:r>
              <a:rPr lang="en-US" b="1" dirty="0" smtClean="0"/>
              <a:t>{1, 2, 3}</a:t>
            </a:r>
          </a:p>
          <a:p>
            <a:r>
              <a:rPr lang="en-US" dirty="0" smtClean="0"/>
              <a:t>Messages</a:t>
            </a:r>
          </a:p>
          <a:p>
            <a:pPr lvl="1"/>
            <a:r>
              <a:rPr lang="en-US" b="1" dirty="0" smtClean="0"/>
              <a:t>P</a:t>
            </a:r>
            <a:r>
              <a:rPr lang="en-US" dirty="0" smtClean="0"/>
              <a:t> (Prepare)</a:t>
            </a:r>
          </a:p>
          <a:p>
            <a:pPr lvl="1"/>
            <a:r>
              <a:rPr lang="en-US" b="1" dirty="0" smtClean="0"/>
              <a:t>C</a:t>
            </a:r>
            <a:r>
              <a:rPr lang="en-US" dirty="0" smtClean="0"/>
              <a:t> (Commit)</a:t>
            </a:r>
          </a:p>
          <a:p>
            <a:pPr lvl="1"/>
            <a:r>
              <a:rPr lang="en-US" b="1" dirty="0" smtClean="0"/>
              <a:t>A</a:t>
            </a:r>
            <a:r>
              <a:rPr lang="en-US" dirty="0" smtClean="0"/>
              <a:t> (Abort)</a:t>
            </a:r>
          </a:p>
          <a:p>
            <a:pPr lvl="1"/>
            <a:r>
              <a:rPr lang="en-US" b="1" dirty="0" smtClean="0"/>
              <a:t>Y</a:t>
            </a:r>
            <a:r>
              <a:rPr lang="en-US" dirty="0" smtClean="0"/>
              <a:t> (Yes vote)</a:t>
            </a:r>
          </a:p>
          <a:p>
            <a:pPr lvl="1"/>
            <a:r>
              <a:rPr lang="en-US" b="1" dirty="0" smtClean="0"/>
              <a:t>N</a:t>
            </a:r>
            <a:r>
              <a:rPr lang="en-US" dirty="0" smtClean="0"/>
              <a:t> (No vote)</a:t>
            </a:r>
          </a:p>
          <a:p>
            <a:pPr lvl="1"/>
            <a:r>
              <a:rPr lang="en-US" dirty="0" smtClean="0"/>
              <a:t>Ignore </a:t>
            </a:r>
            <a:r>
              <a:rPr lang="en-US" dirty="0" err="1" smtClean="0"/>
              <a:t>acks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2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messages </a:t>
            </a:r>
            <a:r>
              <a:rPr lang="en-US" dirty="0" smtClean="0"/>
              <a:t>are </a:t>
            </a:r>
            <a:r>
              <a:rPr lang="en-US" dirty="0" smtClean="0"/>
              <a:t>exchanged </a:t>
            </a:r>
            <a:r>
              <a:rPr lang="en-US" dirty="0" smtClean="0"/>
              <a:t>for a </a:t>
            </a:r>
            <a:r>
              <a:rPr lang="en-US" b="1" dirty="0" smtClean="0"/>
              <a:t>successful commit</a:t>
            </a:r>
            <a:r>
              <a:rPr lang="en-US" dirty="0" smtClean="0"/>
              <a:t>?	</a:t>
            </a:r>
          </a:p>
          <a:p>
            <a:pPr lvl="1"/>
            <a:r>
              <a:rPr lang="en-US" sz="2000" dirty="0" smtClean="0"/>
              <a:t>(0,1,P), (0,2,P), (0,3,P), (1,0,Y), (2,0,Y), (3,0,Y), (0,1,C), (0,2,C), (0,3,C)</a:t>
            </a:r>
          </a:p>
          <a:p>
            <a:r>
              <a:rPr lang="en-US" dirty="0" smtClean="0"/>
              <a:t>When </a:t>
            </a:r>
            <a:r>
              <a:rPr lang="en-US" dirty="0" smtClean="0"/>
              <a:t>exactly does </a:t>
            </a:r>
            <a:r>
              <a:rPr lang="en-US" dirty="0" smtClean="0"/>
              <a:t>the </a:t>
            </a:r>
            <a:r>
              <a:rPr lang="en-US" b="1" dirty="0" smtClean="0"/>
              <a:t>commit</a:t>
            </a:r>
            <a:r>
              <a:rPr lang="en-US" dirty="0" smtClean="0"/>
              <a:t> occur?</a:t>
            </a:r>
          </a:p>
          <a:p>
            <a:pPr lvl="1"/>
            <a:r>
              <a:rPr lang="en-US" sz="2000" dirty="0" smtClean="0"/>
              <a:t>When </a:t>
            </a:r>
            <a:r>
              <a:rPr lang="en-US" sz="2000" b="1" dirty="0" smtClean="0"/>
              <a:t>coordinator</a:t>
            </a:r>
            <a:r>
              <a:rPr lang="en-US" sz="2000" dirty="0" smtClean="0"/>
              <a:t> force-wrote the </a:t>
            </a:r>
            <a:r>
              <a:rPr lang="en-US" sz="2000" b="1" dirty="0" smtClean="0"/>
              <a:t>commit</a:t>
            </a:r>
            <a:r>
              <a:rPr lang="en-US" sz="2000" dirty="0" smtClean="0"/>
              <a:t> record.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896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2PC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If</a:t>
            </a:r>
            <a:r>
              <a:rPr lang="en-US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b="1" dirty="0" smtClean="0"/>
              <a:t>coordinator</a:t>
            </a:r>
            <a:r>
              <a:rPr lang="en-US" sz="2400" dirty="0" smtClean="0"/>
              <a:t> has sent </a:t>
            </a:r>
            <a:r>
              <a:rPr lang="en-US" sz="2400" b="1" dirty="0" smtClean="0"/>
              <a:t>all</a:t>
            </a:r>
            <a:r>
              <a:rPr lang="en-US" sz="2400" dirty="0" smtClean="0"/>
              <a:t> the </a:t>
            </a:r>
            <a:r>
              <a:rPr lang="en-US" sz="2400" b="1" dirty="0" smtClean="0"/>
              <a:t>prepare</a:t>
            </a:r>
            <a:r>
              <a:rPr lang="en-US" sz="2400" dirty="0" smtClean="0"/>
              <a:t> messages but has not yet received a vote from site </a:t>
            </a:r>
            <a:r>
              <a:rPr lang="en-US" sz="2400" dirty="0" smtClean="0"/>
              <a:t>1, </a:t>
            </a:r>
            <a:r>
              <a:rPr lang="en-US" sz="2400" dirty="0"/>
              <a:t>c</a:t>
            </a:r>
            <a:r>
              <a:rPr lang="en-US" sz="2400" dirty="0" smtClean="0"/>
              <a:t>an it </a:t>
            </a:r>
            <a:r>
              <a:rPr lang="en-US" sz="2400" dirty="0" smtClean="0"/>
              <a:t>abort the transaction at this point, and send abort messages to the subordinates? </a:t>
            </a:r>
          </a:p>
          <a:p>
            <a:r>
              <a:rPr lang="en-US" sz="2400" dirty="0" smtClean="0"/>
              <a:t>If </a:t>
            </a:r>
            <a:r>
              <a:rPr lang="en-US" sz="2400" dirty="0" smtClean="0"/>
              <a:t>the </a:t>
            </a:r>
            <a:r>
              <a:rPr lang="en-US" sz="2400" b="1" dirty="0" smtClean="0"/>
              <a:t>coordinator</a:t>
            </a:r>
            <a:r>
              <a:rPr lang="en-US" sz="2400" dirty="0" smtClean="0"/>
              <a:t> has sent </a:t>
            </a:r>
            <a:r>
              <a:rPr lang="en-US" sz="2400" b="1" dirty="0" smtClean="0"/>
              <a:t>all</a:t>
            </a:r>
            <a:r>
              <a:rPr lang="en-US" sz="2400" dirty="0" smtClean="0"/>
              <a:t> the </a:t>
            </a:r>
            <a:r>
              <a:rPr lang="en-US" sz="2400" b="1" dirty="0" smtClean="0"/>
              <a:t>prepare</a:t>
            </a:r>
            <a:r>
              <a:rPr lang="en-US" sz="2400" dirty="0" smtClean="0"/>
              <a:t> messages, received a No vote from site 1, but has not yet received the votes of sites 2 and </a:t>
            </a:r>
            <a:r>
              <a:rPr lang="en-US" sz="2400" dirty="0" smtClean="0"/>
              <a:t>3, </a:t>
            </a:r>
            <a:r>
              <a:rPr lang="en-US" sz="2400" dirty="0"/>
              <a:t>s</a:t>
            </a:r>
            <a:r>
              <a:rPr lang="en-US" sz="2400" dirty="0" smtClean="0"/>
              <a:t>hould it </a:t>
            </a:r>
            <a:r>
              <a:rPr lang="en-US" sz="2400" dirty="0" smtClean="0"/>
              <a:t>wait for the two missing votes, or should it proceed to </a:t>
            </a:r>
            <a:r>
              <a:rPr lang="en-US" sz="2400" dirty="0" smtClean="0"/>
              <a:t>abort?</a:t>
            </a:r>
            <a:endParaRPr lang="en-US" sz="2400" dirty="0" smtClean="0"/>
          </a:p>
          <a:p>
            <a:r>
              <a:rPr lang="en-US" sz="2400" dirty="0" smtClean="0"/>
              <a:t>If</a:t>
            </a:r>
            <a:r>
              <a:rPr lang="en-US" sz="2400" dirty="0" smtClean="0"/>
              <a:t> </a:t>
            </a:r>
            <a:r>
              <a:rPr lang="en-US" sz="2400" b="1" dirty="0" smtClean="0"/>
              <a:t>site 1</a:t>
            </a:r>
            <a:r>
              <a:rPr lang="en-US" sz="2400" dirty="0" smtClean="0"/>
              <a:t> has received a </a:t>
            </a:r>
            <a:r>
              <a:rPr lang="en-US" sz="2400" b="1" dirty="0" smtClean="0"/>
              <a:t>prepare</a:t>
            </a:r>
            <a:r>
              <a:rPr lang="en-US" sz="2400" dirty="0" smtClean="0"/>
              <a:t> message and voted </a:t>
            </a:r>
            <a:r>
              <a:rPr lang="en-US" sz="2400" b="1" dirty="0" smtClean="0"/>
              <a:t>Yes</a:t>
            </a:r>
            <a:r>
              <a:rPr lang="en-US" sz="2400" dirty="0" smtClean="0"/>
              <a:t>, but has not received any commit or abort </a:t>
            </a:r>
            <a:r>
              <a:rPr lang="en-US" sz="2400" dirty="0" smtClean="0"/>
              <a:t>messages, and </a:t>
            </a:r>
            <a:r>
              <a:rPr lang="en-US" sz="2400" dirty="0" smtClean="0"/>
              <a:t>Site 1 contacts all other subordinates </a:t>
            </a:r>
            <a:r>
              <a:rPr lang="en-US" sz="2400" dirty="0" smtClean="0"/>
              <a:t>and </a:t>
            </a:r>
            <a:r>
              <a:rPr lang="en-US" sz="2400" dirty="0" smtClean="0"/>
              <a:t>discovers that they have all voted </a:t>
            </a:r>
            <a:r>
              <a:rPr lang="en-US" sz="2400" dirty="0" smtClean="0"/>
              <a:t>Yes, can </a:t>
            </a:r>
            <a:r>
              <a:rPr lang="en-US" sz="2400" dirty="0" smtClean="0"/>
              <a:t>site 1 </a:t>
            </a:r>
            <a:r>
              <a:rPr lang="en-US" sz="2400" dirty="0" smtClean="0"/>
              <a:t>commit </a:t>
            </a:r>
            <a:r>
              <a:rPr lang="en-US" sz="2400" dirty="0" smtClean="0"/>
              <a:t>the transaction</a:t>
            </a:r>
            <a:r>
              <a:rPr lang="en-US" sz="2400" dirty="0" smtClean="0"/>
              <a:t>?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86838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MAPS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8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Precursors to Bloom filters.</a:t>
            </a:r>
          </a:p>
          <a:p>
            <a:r>
              <a:rPr lang="en-US" dirty="0" smtClean="0"/>
              <a:t>Used to reduce communication while joining.</a:t>
            </a:r>
          </a:p>
          <a:p>
            <a:r>
              <a:rPr lang="en-US" dirty="0" smtClean="0"/>
              <a:t>S = Set to transmit.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 = {x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, x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, …, </a:t>
            </a:r>
            <a:r>
              <a:rPr lang="en-US" b="1" dirty="0" err="1" smtClean="0">
                <a:solidFill>
                  <a:srgbClr val="FF0000"/>
                </a:solidFill>
              </a:rPr>
              <a:t>x</a:t>
            </a:r>
            <a:r>
              <a:rPr lang="en-US" b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}</a:t>
            </a:r>
          </a:p>
          <a:p>
            <a:r>
              <a:rPr lang="en-US" dirty="0" smtClean="0"/>
              <a:t>H = Hash Map.</a:t>
            </a:r>
          </a:p>
          <a:p>
            <a:pPr lvl="1"/>
            <a:r>
              <a:rPr lang="en-US" dirty="0" smtClean="0"/>
              <a:t>An array of </a:t>
            </a:r>
            <a:r>
              <a:rPr lang="en-US" b="1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 bits.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73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insert </a:t>
            </a:r>
            <a:r>
              <a:rPr lang="en-US" b="1" dirty="0" smtClean="0"/>
              <a:t>x</a:t>
            </a:r>
            <a:r>
              <a:rPr lang="en-US" dirty="0" smtClean="0"/>
              <a:t> in </a:t>
            </a:r>
            <a:r>
              <a:rPr lang="en-US" b="1" dirty="0" smtClean="0"/>
              <a:t>H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ompute the hash on x to get a bit position </a:t>
            </a:r>
            <a:r>
              <a:rPr lang="en-US" b="1" dirty="0" smtClean="0"/>
              <a:t>j</a:t>
            </a:r>
          </a:p>
          <a:p>
            <a:pPr lvl="1"/>
            <a:r>
              <a:rPr lang="en-US" dirty="0" smtClean="0"/>
              <a:t>Set </a:t>
            </a:r>
            <a:r>
              <a:rPr lang="en-US" b="1" dirty="0" smtClean="0"/>
              <a:t>j</a:t>
            </a:r>
            <a:r>
              <a:rPr lang="en-US" dirty="0" smtClean="0"/>
              <a:t> to 1.</a:t>
            </a:r>
          </a:p>
          <a:p>
            <a:r>
              <a:rPr lang="en-US" dirty="0" smtClean="0"/>
              <a:t>To send </a:t>
            </a:r>
            <a:r>
              <a:rPr lang="en-US" b="1" dirty="0" smtClean="0"/>
              <a:t>S</a:t>
            </a:r>
            <a:r>
              <a:rPr lang="en-US" dirty="0" smtClean="0"/>
              <a:t>, insert all of its elements in </a:t>
            </a:r>
            <a:r>
              <a:rPr lang="en-US" b="1" dirty="0" smtClean="0"/>
              <a:t>H</a:t>
            </a:r>
            <a:r>
              <a:rPr lang="en-US" dirty="0" smtClean="0"/>
              <a:t>.</a:t>
            </a:r>
          </a:p>
          <a:p>
            <a:endParaRPr lang="en-US" b="1" dirty="0"/>
          </a:p>
          <a:p>
            <a:r>
              <a:rPr lang="en-US" dirty="0" smtClean="0"/>
              <a:t>Two distinct elements can hash to 1 position.</a:t>
            </a:r>
          </a:p>
          <a:p>
            <a:pPr lvl="1"/>
            <a:r>
              <a:rPr lang="en-US" dirty="0" smtClean="0"/>
              <a:t>Creates false positives.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065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Data supplier </a:t>
            </a:r>
            <a:r>
              <a:rPr lang="en-US" b="1" dirty="0" smtClean="0"/>
              <a:t>R</a:t>
            </a:r>
            <a:r>
              <a:rPr lang="en-US" dirty="0" smtClean="0"/>
              <a:t> has </a:t>
            </a:r>
            <a:r>
              <a:rPr lang="en-US" b="1" dirty="0" smtClean="0"/>
              <a:t>N = 1 million</a:t>
            </a:r>
            <a:r>
              <a:rPr lang="en-US" dirty="0" smtClean="0"/>
              <a:t> documents. Data supplier </a:t>
            </a:r>
            <a:r>
              <a:rPr lang="en-US" b="1" dirty="0" smtClean="0"/>
              <a:t>S</a:t>
            </a:r>
            <a:r>
              <a:rPr lang="en-US" dirty="0" smtClean="0"/>
              <a:t> also has </a:t>
            </a:r>
            <a:r>
              <a:rPr lang="en-US" b="1" dirty="0" smtClean="0"/>
              <a:t>N = 1 million</a:t>
            </a:r>
            <a:r>
              <a:rPr lang="en-US" dirty="0" smtClean="0"/>
              <a:t> documents. Each document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b="1" dirty="0" smtClean="0"/>
              <a:t>1KB</a:t>
            </a:r>
            <a:r>
              <a:rPr lang="en-US" dirty="0" smtClean="0"/>
              <a:t>. They have </a:t>
            </a:r>
            <a:r>
              <a:rPr lang="en-US" b="1" dirty="0" smtClean="0">
                <a:solidFill>
                  <a:srgbClr val="FF0000"/>
                </a:solidFill>
              </a:rPr>
              <a:t>50</a:t>
            </a:r>
            <a:r>
              <a:rPr lang="en-US" dirty="0" smtClean="0"/>
              <a:t> documents in common and they want to compute these. They will proceed as follows: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b="1" dirty="0" smtClean="0"/>
              <a:t>R</a:t>
            </a:r>
            <a:r>
              <a:rPr lang="en-US" dirty="0" smtClean="0"/>
              <a:t> computes a hash map </a:t>
            </a:r>
            <a:r>
              <a:rPr lang="en-US" b="1" dirty="0" smtClean="0"/>
              <a:t>M</a:t>
            </a:r>
            <a:r>
              <a:rPr lang="en-US" dirty="0" smtClean="0"/>
              <a:t> with </a:t>
            </a:r>
            <a:r>
              <a:rPr lang="en-US" b="1" dirty="0" err="1" smtClean="0"/>
              <a:t>cN</a:t>
            </a:r>
            <a:r>
              <a:rPr lang="en-US" dirty="0" smtClean="0"/>
              <a:t> bits, where </a:t>
            </a:r>
            <a:r>
              <a:rPr lang="en-US" b="1" dirty="0" smtClean="0"/>
              <a:t>c=8</a:t>
            </a:r>
            <a:r>
              <a:rPr lang="en-US" dirty="0" smtClean="0"/>
              <a:t> and sends it to </a:t>
            </a:r>
            <a:r>
              <a:rPr lang="en-US" b="1" dirty="0" smtClean="0"/>
              <a:t>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en-US" b="1" dirty="0" smtClean="0"/>
              <a:t>S</a:t>
            </a:r>
            <a:r>
              <a:rPr lang="en-US" dirty="0" smtClean="0"/>
              <a:t> </a:t>
            </a:r>
            <a:r>
              <a:rPr lang="en-US" dirty="0" smtClean="0"/>
              <a:t>checks its items in </a:t>
            </a:r>
            <a:r>
              <a:rPr lang="en-US" b="1" dirty="0" smtClean="0"/>
              <a:t>M</a:t>
            </a:r>
            <a:r>
              <a:rPr lang="en-US" dirty="0" smtClean="0"/>
              <a:t> and sends all matches to </a:t>
            </a:r>
            <a:r>
              <a:rPr lang="en-US" b="1" dirty="0" smtClean="0"/>
              <a:t>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	3. </a:t>
            </a:r>
            <a:r>
              <a:rPr lang="en-US" b="1" dirty="0" smtClean="0"/>
              <a:t>R</a:t>
            </a:r>
            <a:r>
              <a:rPr lang="en-US" dirty="0" smtClean="0"/>
              <a:t> computes the result and sends the matching </a:t>
            </a:r>
            <a:r>
              <a:rPr lang="en-US" b="1" dirty="0" smtClean="0"/>
              <a:t>50</a:t>
            </a:r>
            <a:r>
              <a:rPr lang="en-US" dirty="0" smtClean="0"/>
              <a:t> documents to </a:t>
            </a:r>
            <a:r>
              <a:rPr lang="en-US" b="1" dirty="0" smtClean="0"/>
              <a:t>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Q:</a:t>
            </a:r>
            <a:r>
              <a:rPr lang="en-US" dirty="0" smtClean="0"/>
              <a:t> Indicate </a:t>
            </a:r>
            <a:r>
              <a:rPr lang="en-US" dirty="0" smtClean="0"/>
              <a:t>the total number of bytes transferred over the network in each step.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294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3513"/>
            <a:ext cx="8229600" cy="4032650"/>
          </a:xfrm>
        </p:spPr>
        <p:txBody>
          <a:bodyPr/>
          <a:lstStyle/>
          <a:p>
            <a:r>
              <a:rPr lang="en-US" dirty="0" smtClean="0"/>
              <a:t>Recall |</a:t>
            </a:r>
            <a:r>
              <a:rPr lang="en-US" b="1" dirty="0" smtClean="0"/>
              <a:t>H</a:t>
            </a:r>
            <a:r>
              <a:rPr lang="en-US" dirty="0" smtClean="0"/>
              <a:t>| = m.</a:t>
            </a:r>
          </a:p>
          <a:p>
            <a:r>
              <a:rPr lang="en-US" dirty="0" smtClean="0"/>
              <a:t>Insert </a:t>
            </a:r>
            <a:r>
              <a:rPr lang="en-US" b="1" dirty="0" smtClean="0"/>
              <a:t>one</a:t>
            </a:r>
            <a:r>
              <a:rPr lang="en-US" dirty="0" smtClean="0"/>
              <a:t> element into </a:t>
            </a:r>
            <a:r>
              <a:rPr lang="en-US" b="1" dirty="0" smtClean="0"/>
              <a:t>H.</a:t>
            </a:r>
          </a:p>
          <a:p>
            <a:r>
              <a:rPr lang="en-US" dirty="0" smtClean="0"/>
              <a:t>Probability that bit </a:t>
            </a:r>
            <a:r>
              <a:rPr lang="en-US" b="1" dirty="0" smtClean="0"/>
              <a:t>j</a:t>
            </a:r>
            <a:r>
              <a:rPr lang="en-US" dirty="0" smtClean="0"/>
              <a:t> remains </a:t>
            </a:r>
            <a:r>
              <a:rPr lang="en-US" b="1" dirty="0" smtClean="0"/>
              <a:t>0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p = (1 – 1/m)</a:t>
            </a:r>
            <a:endParaRPr lang="en-US" baseline="30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076320"/>
              </p:ext>
            </p:extLst>
          </p:nvPr>
        </p:nvGraphicFramePr>
        <p:xfrm>
          <a:off x="457200" y="1473666"/>
          <a:ext cx="82296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61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3513"/>
            <a:ext cx="8229600" cy="4032650"/>
          </a:xfrm>
        </p:spPr>
        <p:txBody>
          <a:bodyPr/>
          <a:lstStyle/>
          <a:p>
            <a:r>
              <a:rPr lang="en-US" dirty="0" smtClean="0"/>
              <a:t>Recall |</a:t>
            </a:r>
            <a:r>
              <a:rPr lang="en-US" b="1" dirty="0" smtClean="0"/>
              <a:t>H</a:t>
            </a:r>
            <a:r>
              <a:rPr lang="en-US" dirty="0" smtClean="0"/>
              <a:t>| = m.</a:t>
            </a:r>
          </a:p>
          <a:p>
            <a:r>
              <a:rPr lang="en-US" dirty="0" smtClean="0"/>
              <a:t>Insert </a:t>
            </a:r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b="1" dirty="0" smtClean="0"/>
              <a:t>n</a:t>
            </a:r>
            <a:r>
              <a:rPr lang="en-US" dirty="0" smtClean="0"/>
              <a:t> elements into </a:t>
            </a:r>
            <a:r>
              <a:rPr lang="en-US" b="1" dirty="0" smtClean="0"/>
              <a:t>H.</a:t>
            </a:r>
          </a:p>
          <a:p>
            <a:r>
              <a:rPr lang="en-US" dirty="0" smtClean="0"/>
              <a:t>Probability that bit </a:t>
            </a:r>
            <a:r>
              <a:rPr lang="en-US" b="1" dirty="0" smtClean="0"/>
              <a:t>j</a:t>
            </a:r>
            <a:r>
              <a:rPr lang="en-US" dirty="0" smtClean="0"/>
              <a:t> remains </a:t>
            </a:r>
            <a:r>
              <a:rPr lang="en-US" b="1" dirty="0" smtClean="0"/>
              <a:t>0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p = (1 – 1/m)</a:t>
            </a:r>
            <a:r>
              <a:rPr lang="en-US" baseline="30000" dirty="0" smtClean="0"/>
              <a:t>n</a:t>
            </a:r>
            <a:r>
              <a:rPr lang="en-US" dirty="0" smtClean="0"/>
              <a:t> = e</a:t>
            </a:r>
            <a:r>
              <a:rPr lang="en-US" baseline="30000" dirty="0" smtClean="0"/>
              <a:t>-n/m</a:t>
            </a:r>
            <a:r>
              <a:rPr lang="en-US" dirty="0" smtClean="0"/>
              <a:t> (for large</a:t>
            </a:r>
            <a:r>
              <a:rPr lang="en-US" b="1" dirty="0" smtClean="0"/>
              <a:t> m</a:t>
            </a:r>
            <a:r>
              <a:rPr lang="en-US" dirty="0" smtClean="0"/>
              <a:t>)</a:t>
            </a:r>
            <a:endParaRPr lang="en-US" baseline="30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5977756"/>
              </p:ext>
            </p:extLst>
          </p:nvPr>
        </p:nvGraphicFramePr>
        <p:xfrm>
          <a:off x="457200" y="1473666"/>
          <a:ext cx="82296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855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of False 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3513"/>
            <a:ext cx="8229600" cy="4032650"/>
          </a:xfrm>
        </p:spPr>
        <p:txBody>
          <a:bodyPr/>
          <a:lstStyle/>
          <a:p>
            <a:r>
              <a:rPr lang="en-US" dirty="0" smtClean="0"/>
              <a:t>Take a random element </a:t>
            </a:r>
            <a:r>
              <a:rPr lang="en-US" b="1" dirty="0" smtClean="0"/>
              <a:t>y</a:t>
            </a:r>
            <a:r>
              <a:rPr lang="en-US" dirty="0" smtClean="0"/>
              <a:t>, and check if its hash is set to </a:t>
            </a:r>
            <a:r>
              <a:rPr lang="en-US" b="1" dirty="0" smtClean="0"/>
              <a:t>1 </a:t>
            </a:r>
            <a:r>
              <a:rPr lang="en-US" dirty="0" smtClean="0"/>
              <a:t>in </a:t>
            </a:r>
            <a:r>
              <a:rPr lang="en-US" b="1" dirty="0" smtClean="0"/>
              <a:t>H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Probability of FP = probability that the hash is 1.</a:t>
            </a:r>
          </a:p>
          <a:p>
            <a:r>
              <a:rPr lang="en-US" dirty="0" smtClean="0"/>
              <a:t>Probability that bit </a:t>
            </a:r>
            <a:r>
              <a:rPr lang="en-US" b="1" dirty="0" smtClean="0"/>
              <a:t>j</a:t>
            </a:r>
            <a:r>
              <a:rPr lang="en-US" dirty="0" smtClean="0"/>
              <a:t> is </a:t>
            </a:r>
            <a:r>
              <a:rPr lang="en-US" b="1" dirty="0"/>
              <a:t>1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p = 1 – (1 – 1/m)</a:t>
            </a:r>
            <a:r>
              <a:rPr lang="en-US" baseline="30000" dirty="0" smtClean="0"/>
              <a:t>n</a:t>
            </a:r>
            <a:r>
              <a:rPr lang="en-US" dirty="0" smtClean="0"/>
              <a:t> = 1 – e</a:t>
            </a:r>
            <a:r>
              <a:rPr lang="en-US" baseline="30000" dirty="0" smtClean="0"/>
              <a:t>-n/m</a:t>
            </a:r>
            <a:r>
              <a:rPr lang="en-US" dirty="0" smtClean="0"/>
              <a:t> (for large</a:t>
            </a:r>
            <a:r>
              <a:rPr lang="en-US" b="1" dirty="0" smtClean="0"/>
              <a:t> m</a:t>
            </a:r>
            <a:r>
              <a:rPr lang="en-US" dirty="0" smtClean="0"/>
              <a:t>)</a:t>
            </a:r>
            <a:endParaRPr lang="en-US" baseline="300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930484"/>
              </p:ext>
            </p:extLst>
          </p:nvPr>
        </p:nvGraphicFramePr>
        <p:xfrm>
          <a:off x="457200" y="1473666"/>
          <a:ext cx="82296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  <a:gridCol w="4114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791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Data supplier </a:t>
            </a:r>
            <a:r>
              <a:rPr lang="en-US" b="1" dirty="0" smtClean="0"/>
              <a:t>R</a:t>
            </a:r>
            <a:r>
              <a:rPr lang="en-US" dirty="0" smtClean="0"/>
              <a:t> has </a:t>
            </a:r>
            <a:r>
              <a:rPr lang="en-US" b="1" dirty="0" smtClean="0"/>
              <a:t>N = 1 million</a:t>
            </a:r>
            <a:r>
              <a:rPr lang="en-US" dirty="0" smtClean="0"/>
              <a:t> documents. Data supplier </a:t>
            </a:r>
            <a:r>
              <a:rPr lang="en-US" b="1" dirty="0" smtClean="0"/>
              <a:t>S</a:t>
            </a:r>
            <a:r>
              <a:rPr lang="en-US" dirty="0" smtClean="0"/>
              <a:t> also has </a:t>
            </a:r>
            <a:r>
              <a:rPr lang="en-US" b="1" dirty="0" smtClean="0"/>
              <a:t>N = 1 million</a:t>
            </a:r>
            <a:r>
              <a:rPr lang="en-US" dirty="0" smtClean="0"/>
              <a:t> documents. Each document </a:t>
            </a:r>
            <a:r>
              <a:rPr lang="en-US" dirty="0"/>
              <a:t>i</a:t>
            </a:r>
            <a:r>
              <a:rPr lang="en-US" dirty="0" smtClean="0"/>
              <a:t>s </a:t>
            </a:r>
            <a:r>
              <a:rPr lang="en-US" b="1" dirty="0" smtClean="0"/>
              <a:t>1KB</a:t>
            </a:r>
            <a:r>
              <a:rPr lang="en-US" dirty="0" smtClean="0"/>
              <a:t>. They have </a:t>
            </a:r>
            <a:r>
              <a:rPr lang="en-US" b="1" dirty="0" smtClean="0">
                <a:solidFill>
                  <a:srgbClr val="FF0000"/>
                </a:solidFill>
              </a:rPr>
              <a:t>50</a:t>
            </a:r>
            <a:r>
              <a:rPr lang="en-US" dirty="0" smtClean="0"/>
              <a:t> documents in common and they want to compute these. They will proceed as follows: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b="1" dirty="0" smtClean="0"/>
              <a:t>R</a:t>
            </a:r>
            <a:r>
              <a:rPr lang="en-US" dirty="0" smtClean="0"/>
              <a:t> computes a hash map </a:t>
            </a:r>
            <a:r>
              <a:rPr lang="en-US" b="1" dirty="0" smtClean="0"/>
              <a:t>M</a:t>
            </a:r>
            <a:r>
              <a:rPr lang="en-US" dirty="0" smtClean="0"/>
              <a:t> with </a:t>
            </a:r>
            <a:r>
              <a:rPr lang="en-US" b="1" dirty="0" err="1" smtClean="0"/>
              <a:t>cN</a:t>
            </a:r>
            <a:r>
              <a:rPr lang="en-US" dirty="0" smtClean="0"/>
              <a:t> bits, where </a:t>
            </a:r>
            <a:r>
              <a:rPr lang="en-US" b="1" dirty="0" smtClean="0"/>
              <a:t>c=8</a:t>
            </a:r>
            <a:r>
              <a:rPr lang="en-US" dirty="0" smtClean="0"/>
              <a:t> and sends it to </a:t>
            </a:r>
            <a:r>
              <a:rPr lang="en-US" b="1" dirty="0" smtClean="0"/>
              <a:t>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</a:t>
            </a:r>
            <a:r>
              <a:rPr lang="en-US" b="1" dirty="0" smtClean="0"/>
              <a:t>S</a:t>
            </a:r>
            <a:r>
              <a:rPr lang="en-US" dirty="0" smtClean="0"/>
              <a:t> checks its items in </a:t>
            </a:r>
            <a:r>
              <a:rPr lang="en-US" b="1" dirty="0" smtClean="0"/>
              <a:t>M</a:t>
            </a:r>
            <a:r>
              <a:rPr lang="en-US" dirty="0" smtClean="0"/>
              <a:t> and sends all matches to </a:t>
            </a:r>
            <a:r>
              <a:rPr lang="en-US" b="1" dirty="0" smtClean="0"/>
              <a:t>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	3. </a:t>
            </a:r>
            <a:r>
              <a:rPr lang="en-US" b="1" dirty="0" smtClean="0"/>
              <a:t>R</a:t>
            </a:r>
            <a:r>
              <a:rPr lang="en-US" dirty="0" smtClean="0"/>
              <a:t> computes the result and sends the matching </a:t>
            </a:r>
            <a:r>
              <a:rPr lang="en-US" b="1" dirty="0" smtClean="0"/>
              <a:t>50</a:t>
            </a:r>
            <a:r>
              <a:rPr lang="en-US" dirty="0" smtClean="0"/>
              <a:t> documents to </a:t>
            </a:r>
            <a:r>
              <a:rPr lang="en-US" b="1" dirty="0" smtClean="0"/>
              <a:t>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Indicate the total number of bytes transferred over the network in each step.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745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870</Words>
  <Application>Microsoft Macintosh PowerPoint</Application>
  <PresentationFormat>On-screen Show (4:3)</PresentationFormat>
  <Paragraphs>183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Replication and Distribution</vt:lpstr>
      <vt:lpstr>HASH MAPS</vt:lpstr>
      <vt:lpstr>Hash Maps</vt:lpstr>
      <vt:lpstr>Operation</vt:lpstr>
      <vt:lpstr>Question</vt:lpstr>
      <vt:lpstr>Analysis</vt:lpstr>
      <vt:lpstr>Analysis</vt:lpstr>
      <vt:lpstr>Probability of False Positives</vt:lpstr>
      <vt:lpstr>Question</vt:lpstr>
      <vt:lpstr>Solution</vt:lpstr>
      <vt:lpstr>Distributed locking</vt:lpstr>
      <vt:lpstr>Setup</vt:lpstr>
      <vt:lpstr>Read-locks-one Write-locks-all</vt:lpstr>
      <vt:lpstr>Majority locking</vt:lpstr>
      <vt:lpstr>Primary-copy locking</vt:lpstr>
      <vt:lpstr>Two phase commit</vt:lpstr>
      <vt:lpstr>Two-Phase Commit</vt:lpstr>
      <vt:lpstr>2PC</vt:lpstr>
      <vt:lpstr>2PC (continued)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Prasang Upadhyaya</dc:creator>
  <cp:lastModifiedBy>Prasang Upadhyaya</cp:lastModifiedBy>
  <cp:revision>29</cp:revision>
  <dcterms:created xsi:type="dcterms:W3CDTF">2012-05-17T05:36:50Z</dcterms:created>
  <dcterms:modified xsi:type="dcterms:W3CDTF">2012-05-17T14:56:04Z</dcterms:modified>
</cp:coreProperties>
</file>