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75" r:id="rId3"/>
    <p:sldId id="308" r:id="rId4"/>
    <p:sldId id="290" r:id="rId5"/>
    <p:sldId id="278" r:id="rId6"/>
    <p:sldId id="300" r:id="rId7"/>
    <p:sldId id="302" r:id="rId8"/>
    <p:sldId id="291" r:id="rId9"/>
    <p:sldId id="303" r:id="rId10"/>
    <p:sldId id="309" r:id="rId11"/>
    <p:sldId id="310" r:id="rId12"/>
    <p:sldId id="311" r:id="rId13"/>
    <p:sldId id="312" r:id="rId14"/>
    <p:sldId id="304" r:id="rId15"/>
    <p:sldId id="280" r:id="rId16"/>
    <p:sldId id="281" r:id="rId17"/>
    <p:sldId id="293" r:id="rId18"/>
    <p:sldId id="282" r:id="rId19"/>
    <p:sldId id="295" r:id="rId20"/>
    <p:sldId id="294" r:id="rId21"/>
    <p:sldId id="286" r:id="rId22"/>
    <p:sldId id="287" r:id="rId23"/>
    <p:sldId id="284" r:id="rId24"/>
    <p:sldId id="285" r:id="rId25"/>
    <p:sldId id="305" r:id="rId26"/>
    <p:sldId id="307" r:id="rId27"/>
    <p:sldId id="288" r:id="rId28"/>
    <p:sldId id="289" r:id="rId29"/>
    <p:sldId id="296" r:id="rId30"/>
    <p:sldId id="297" r:id="rId31"/>
    <p:sldId id="298" r:id="rId3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FFDAD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0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F9EF8E54-B3D0-460A-930F-B054A1C3F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64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89"/>
            <a:ext cx="536575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l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88" tIns="48593" rIns="97188" bIns="48593" numCol="1" anchor="b" anchorCtr="0" compatLnSpc="1">
            <a:prstTxWarp prst="textNoShape">
              <a:avLst/>
            </a:prstTxWarp>
          </a:bodyPr>
          <a:lstStyle>
            <a:lvl1pPr algn="r" defTabSz="973017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8B520F76-0ADA-4AC1-AB71-406B359D59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68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5EF3E-F6A9-4D0B-B099-4E8926B697F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75" tIns="47244" rIns="96175" bIns="4724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5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47" tIns="28684" rIns="20247" bIns="28684"/>
          <a:lstStyle/>
          <a:p>
            <a:pPr defTabSz="973017">
              <a:lnSpc>
                <a:spcPts val="1699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382578-531B-4004-ADDF-A54789710A3F}" type="slidenum">
              <a:rPr lang="en-US"/>
              <a:pPr/>
              <a:t>16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648F5-7ED6-4807-93EE-A2633365474F}" type="slidenum">
              <a:rPr lang="en-US"/>
              <a:pPr/>
              <a:t>17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DF5A5-5851-4D82-AB84-278C52A97A6D}" type="slidenum">
              <a:rPr lang="en-US"/>
              <a:pPr/>
              <a:t>18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95C37-7ECE-4898-802A-CB3698670D48}" type="slidenum">
              <a:rPr lang="en-US"/>
              <a:pPr/>
              <a:t>19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ECD01-ECD0-4F24-8E3D-C186A913AF51}" type="slidenum">
              <a:rPr lang="en-US"/>
              <a:pPr/>
              <a:t>20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E1AA72-DC32-4596-B99D-CE6E85BE37DB}" type="slidenum">
              <a:rPr lang="en-US"/>
              <a:pPr/>
              <a:t>21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0FF34-4B5D-4C0B-9959-F58B7AA77A0E}" type="slidenum">
              <a:rPr lang="en-US"/>
              <a:pPr/>
              <a:t>22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E75071-BAC8-4394-9D19-E805F4D09F46}" type="slidenum">
              <a:rPr lang="en-US"/>
              <a:pPr/>
              <a:t>23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C27FF-FC2E-4865-907B-2D67D66A4DB8}" type="slidenum">
              <a:rPr lang="en-US"/>
              <a:pPr/>
              <a:t>24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0817D-F56A-485C-BF76-12F2EB22A1D6}" type="slidenum">
              <a:rPr lang="en-US"/>
              <a:pPr/>
              <a:t>27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DB299-B434-480F-BBB4-A45C15555A59}" type="slidenum">
              <a:rPr lang="en-US"/>
              <a:pPr/>
              <a:t>2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1E5B2-78A3-4C2B-889F-6B58D1483614}" type="slidenum">
              <a:rPr lang="en-US"/>
              <a:pPr/>
              <a:t>28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C163D-A834-49FE-93D9-D4F0D73D8492}" type="slidenum">
              <a:rPr lang="en-US"/>
              <a:pPr/>
              <a:t>29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F601C-B2D1-41EB-AA22-C65D95EFBDA9}" type="slidenum">
              <a:rPr lang="en-US"/>
              <a:pPr/>
              <a:t>30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672B5F-3E0A-45E5-AD82-DD2D39C1ED09}" type="slidenum">
              <a:rPr lang="en-US"/>
              <a:pPr/>
              <a:t>31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C598C-7B3E-46F2-877C-FE2F857A4E63}" type="slidenum">
              <a:rPr lang="en-US"/>
              <a:pPr/>
              <a:t>3</a:t>
            </a:fld>
            <a:endParaRPr lang="en-US"/>
          </a:p>
        </p:txBody>
      </p:sp>
      <p:sp>
        <p:nvSpPr>
          <p:cNvPr id="178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1BDD4-198C-437D-B11E-D49405DE126B}" type="slidenum">
              <a:rPr lang="en-US"/>
              <a:pPr/>
              <a:t>4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85572-FA01-4CAF-8F05-318360E099A0}" type="slidenum">
              <a:rPr lang="en-US"/>
              <a:pPr/>
              <a:t>5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8A778-8E58-4586-BE64-30B20D58B69E}" type="slidenum">
              <a:rPr lang="en-US"/>
              <a:pPr/>
              <a:t>6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7E334-4FD8-4521-9F60-B1A6D5FC2E37}" type="slidenum">
              <a:rPr lang="en-US"/>
              <a:pPr/>
              <a:t>7</a:t>
            </a:fld>
            <a:endParaRPr lang="en-US"/>
          </a:p>
        </p:txBody>
      </p:sp>
      <p:sp>
        <p:nvSpPr>
          <p:cNvPr id="182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75" tIns="48586" rIns="97175" bIns="4858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FE0E0-7020-4CA4-BAC6-3611D7289B0D}" type="slidenum">
              <a:rPr lang="en-US"/>
              <a:pPr/>
              <a:t>8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3C999-AB60-4028-A91B-A4B433B77103}" type="slidenum">
              <a:rPr lang="en-US"/>
              <a:pPr/>
              <a:t>15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C9E6EB-6E46-4DD3-804B-E6EB76DBB781}" type="datetime1">
              <a:rPr lang="en-US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878C9-5378-498B-9311-D4D76A160C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2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E9114-DE76-40C1-AC8C-699C9BF887B8}" type="datetime1">
              <a:rPr lang="en-US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AFB07-1302-421F-BD7A-CB036D528B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6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FC70F-8321-4A8C-BA39-6BA37701B7E1}" type="datetime1">
              <a:rPr lang="en-US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883F2-BE48-4EC4-82A0-80CA1B65D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0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FA7FB-DD41-4611-8DBF-84408093E161}" type="datetime1">
              <a:rPr lang="en-US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4EA09-86CE-4601-AD70-4A5BD55226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2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796C5-A29E-458E-9C7A-AC9D1BA1C3D9}" type="datetime1">
              <a:rPr lang="en-US"/>
              <a:pPr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23D9B-4973-46AF-81C3-72E0B6BDE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3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1F6A92-6C89-45B3-B1C4-D94FF81BE442}" type="datetime1">
              <a:rPr lang="en-US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A7B10-099C-4471-BF04-D400AF4EA3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8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A31C88-A0EB-4FE7-A5F0-EE3D50D2CA7F}" type="datetime1">
              <a:rPr lang="en-US"/>
              <a:pPr/>
              <a:t>4/15/2012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C1D9B-F1E8-4CF8-9E0A-42C71AD53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DC10DD-97F2-4C33-BF9D-1C69D82D8F11}" type="datetime1">
              <a:rPr lang="en-US"/>
              <a:pPr/>
              <a:t>4/15/2012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8A3F9-3908-4AB6-B1C3-17D9B9BBC2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5F084-3DDE-4B48-9481-E42D7587C21C}" type="datetime1">
              <a:rPr lang="en-US"/>
              <a:pPr/>
              <a:t>4/15/2012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A7B6E-2FC4-4EEF-8DBA-942710259C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F4EC1-BF7C-45E9-B73A-02535EE30E00}" type="datetime1">
              <a:rPr lang="en-US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430F3-3147-4815-B683-641664C97C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2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5410BA-E385-42A7-B7B0-FB0D9B8DFCAA}" type="datetime1">
              <a:rPr lang="en-US"/>
              <a:pPr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58D38-6993-4631-9F6E-B0DCC7FD9A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8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9928B630-C955-4132-9E16-1C14E9D2EEC8}" type="datetime1">
              <a:rPr lang="en-US"/>
              <a:pPr/>
              <a:t>4/15/2012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D45775A-C920-4129-A633-2145F5E4F7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10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10</a:t>
            </a:fld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Little’s </a:t>
            </a:r>
            <a:r>
              <a:rPr lang="en-US" dirty="0"/>
              <a:t>Law:  N  =  X * R</a:t>
            </a:r>
          </a:p>
          <a:p>
            <a:pPr lvl="1"/>
            <a:r>
              <a:rPr lang="en-US" dirty="0"/>
              <a:t>Where N is average number in system, X is throughput, and R is average response </a:t>
            </a:r>
            <a:r>
              <a:rPr lang="en-US" dirty="0" smtClean="0"/>
              <a:t>time (average time in system)</a:t>
            </a:r>
            <a:endParaRPr lang="en-US" dirty="0"/>
          </a:p>
          <a:p>
            <a:pPr lvl="2"/>
            <a:r>
              <a:rPr lang="en-US" dirty="0"/>
              <a:t>This means that </a:t>
            </a:r>
            <a:r>
              <a:rPr lang="en-US" dirty="0" smtClean="0"/>
              <a:t>better average response </a:t>
            </a:r>
            <a:r>
              <a:rPr lang="en-US" dirty="0"/>
              <a:t>time implies fewer in system, and vice </a:t>
            </a:r>
            <a:r>
              <a:rPr lang="en-US" dirty="0" smtClean="0"/>
              <a:t>versa</a:t>
            </a:r>
          </a:p>
          <a:p>
            <a:pPr lvl="1"/>
            <a:r>
              <a:rPr lang="en-US" dirty="0" smtClean="0"/>
              <a:t>Proof:</a:t>
            </a:r>
          </a:p>
          <a:p>
            <a:pPr lvl="2"/>
            <a:r>
              <a:rPr lang="en-US" dirty="0" smtClean="0"/>
              <a:t>Let W denote the total time-i</a:t>
            </a:r>
            <a:r>
              <a:rPr lang="en-US" dirty="0" smtClean="0"/>
              <a:t>n-system accumulated  by all customers during a time interval of length T</a:t>
            </a:r>
          </a:p>
          <a:p>
            <a:pPr lvl="2"/>
            <a:r>
              <a:rPr lang="en-US" dirty="0" smtClean="0"/>
              <a:t>The average number of requests in the system  N  =  W / T</a:t>
            </a:r>
          </a:p>
          <a:p>
            <a:pPr lvl="2"/>
            <a:r>
              <a:rPr lang="en-US" dirty="0" smtClean="0"/>
              <a:t>If C customers complete during that time period, then the average contribution of each completing request  R  =  W / C</a:t>
            </a:r>
          </a:p>
          <a:p>
            <a:pPr lvl="2"/>
            <a:r>
              <a:rPr lang="en-US" dirty="0" smtClean="0"/>
              <a:t>Algebraically,  W/T  =  C/T * W/C.</a:t>
            </a:r>
          </a:p>
          <a:p>
            <a:pPr lvl="2"/>
            <a:r>
              <a:rPr lang="en-US" dirty="0" smtClean="0"/>
              <a:t>Thus,  N  =  X * R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66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11</a:t>
            </a:fld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(Not quite a law – requires some assumptions)</a:t>
            </a:r>
          </a:p>
          <a:p>
            <a:r>
              <a:rPr lang="en-US" dirty="0" smtClean="0"/>
              <a:t>Response Time at a single server under FCFS scheduling:  R  =  S / (1-U)</a:t>
            </a:r>
            <a:endParaRPr lang="en-US" dirty="0"/>
          </a:p>
          <a:p>
            <a:pPr lvl="1"/>
            <a:r>
              <a:rPr lang="en-US" dirty="0" smtClean="0"/>
              <a:t>Clearly, when a customer arrives, her response time will be the service time of everyone ahead of her in line, plus her own service time:  R  =  S * (1+A)</a:t>
            </a:r>
          </a:p>
          <a:p>
            <a:pPr lvl="2"/>
            <a:r>
              <a:rPr lang="en-US" dirty="0" smtClean="0"/>
              <a:t>Assumes everyone has the same average service time</a:t>
            </a:r>
          </a:p>
          <a:p>
            <a:pPr lvl="1"/>
            <a:r>
              <a:rPr lang="en-US" dirty="0" smtClean="0"/>
              <a:t>Assume that the number you see ahead of you at your instant of arrival is the long-term average number in line; so  R  =  S * (1+N)</a:t>
            </a:r>
            <a:endParaRPr lang="en-US" dirty="0"/>
          </a:p>
          <a:p>
            <a:pPr lvl="1"/>
            <a:r>
              <a:rPr lang="en-US" dirty="0" smtClean="0"/>
              <a:t>By Little’s Law,  N  =  X * R</a:t>
            </a:r>
          </a:p>
          <a:p>
            <a:pPr lvl="1"/>
            <a:r>
              <a:rPr lang="en-US" dirty="0" smtClean="0"/>
              <a:t>So  R  =  S * (1 + X*R)  =  S + S*X*R  =  S / (1 – X*S)</a:t>
            </a:r>
          </a:p>
          <a:p>
            <a:pPr lvl="1"/>
            <a:r>
              <a:rPr lang="en-US" dirty="0" smtClean="0"/>
              <a:t>By the Utilization Law, U  =  X*S</a:t>
            </a:r>
          </a:p>
          <a:p>
            <a:pPr lvl="1"/>
            <a:r>
              <a:rPr lang="en-US" dirty="0" smtClean="0"/>
              <a:t>So  R  =  S / (1-U)</a:t>
            </a:r>
          </a:p>
          <a:p>
            <a:pPr lvl="1"/>
            <a:r>
              <a:rPr lang="en-US" dirty="0" smtClean="0"/>
              <a:t>And since  N  =  X*R,  N  =  U / (1-U)</a:t>
            </a:r>
          </a:p>
        </p:txBody>
      </p:sp>
    </p:spTree>
    <p:extLst>
      <p:ext uri="{BB962C8B-B14F-4D97-AF65-F5344CB8AC3E}">
        <p14:creationId xmlns:p14="http://schemas.microsoft.com/office/powerpoint/2010/main" val="2170011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2012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EA09-86CE-4601-AD70-4A5BD552268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891407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2308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2012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4EA09-86CE-4601-AD70-4A5BD552268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858000" cy="5225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118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C833-A98C-4B26-9336-3355E36C2FE9}" type="slidenum">
              <a:rPr lang="en-US"/>
              <a:pPr/>
              <a:t>14</a:t>
            </a:fld>
            <a:endParaRPr lang="en-US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Kleinrock’s Conservation Law for priority scheduling:  </a:t>
            </a:r>
            <a:r>
              <a:rPr lang="en-US" sz="4800" dirty="0" err="1">
                <a:latin typeface="Symbol" pitchFamily="18" charset="2"/>
              </a:rPr>
              <a:t>S</a:t>
            </a:r>
            <a:r>
              <a:rPr lang="en-US" baseline="-25000" dirty="0" err="1"/>
              <a:t>p</a:t>
            </a:r>
            <a:r>
              <a:rPr lang="en-US" dirty="0"/>
              <a:t> U</a:t>
            </a:r>
            <a:r>
              <a:rPr lang="en-US" baseline="-25000" dirty="0"/>
              <a:t>p</a:t>
            </a:r>
            <a:r>
              <a:rPr lang="en-US" dirty="0"/>
              <a:t> * </a:t>
            </a:r>
            <a:r>
              <a:rPr lang="en-US" dirty="0" err="1"/>
              <a:t>R</a:t>
            </a:r>
            <a:r>
              <a:rPr lang="en-US" baseline="-25000" dirty="0" err="1" smtClean="0"/>
              <a:t>p</a:t>
            </a:r>
            <a:r>
              <a:rPr lang="en-US" dirty="0" smtClean="0"/>
              <a:t>  </a:t>
            </a:r>
            <a:r>
              <a:rPr lang="en-US" dirty="0"/>
              <a:t>=  constant</a:t>
            </a:r>
          </a:p>
          <a:p>
            <a:pPr lvl="1"/>
            <a:r>
              <a:rPr lang="en-US" dirty="0"/>
              <a:t>Where U</a:t>
            </a:r>
            <a:r>
              <a:rPr lang="en-US" baseline="-25000" dirty="0"/>
              <a:t>p</a:t>
            </a:r>
            <a:r>
              <a:rPr lang="en-US" dirty="0"/>
              <a:t> is the utilization by priority level p and </a:t>
            </a:r>
            <a:r>
              <a:rPr lang="en-US" dirty="0" err="1"/>
              <a:t>R</a:t>
            </a:r>
            <a:r>
              <a:rPr lang="en-US" baseline="-25000" dirty="0" err="1" smtClean="0"/>
              <a:t>p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dirty="0" smtClean="0"/>
              <a:t>time in system of </a:t>
            </a:r>
            <a:r>
              <a:rPr lang="en-US" dirty="0"/>
              <a:t>priority level p</a:t>
            </a:r>
          </a:p>
          <a:p>
            <a:pPr lvl="2"/>
            <a:r>
              <a:rPr lang="en-US" dirty="0"/>
              <a:t>This means you can’t improve the response time of one class of task by increasing its priority, without hurting the response time of at least one other class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291CC-1094-43E3-A4E0-B15B1AE87BBD}" type="slidenum">
              <a:rPr lang="en-US"/>
              <a:pPr/>
              <a:t>15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#1: FCFS/FIFO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First-come first-served / First-in first-out (</a:t>
            </a:r>
            <a:r>
              <a:rPr lang="en-US">
                <a:solidFill>
                  <a:srgbClr val="FF0000"/>
                </a:solidFill>
              </a:rPr>
              <a:t>FCFS/FIFO</a:t>
            </a:r>
            <a:r>
              <a:rPr lang="en-US"/>
              <a:t>)</a:t>
            </a:r>
          </a:p>
          <a:p>
            <a:pPr lvl="1"/>
            <a:r>
              <a:rPr lang="en-US"/>
              <a:t>schedule in the order that they arrive</a:t>
            </a:r>
          </a:p>
          <a:p>
            <a:pPr lvl="1"/>
            <a:r>
              <a:rPr lang="en-US"/>
              <a:t>“real-world” scheduling of people in (single) lines</a:t>
            </a:r>
          </a:p>
          <a:p>
            <a:pPr lvl="2"/>
            <a:r>
              <a:rPr lang="en-US"/>
              <a:t>supermarkets, McD’s, Starbucks …</a:t>
            </a:r>
          </a:p>
          <a:p>
            <a:pPr lvl="1"/>
            <a:r>
              <a:rPr lang="en-US"/>
              <a:t>jobs treated equally, no starvation</a:t>
            </a:r>
          </a:p>
          <a:p>
            <a:pPr lvl="2"/>
            <a:r>
              <a:rPr lang="en-US"/>
              <a:t>In what sense is this “fair”?</a:t>
            </a:r>
          </a:p>
          <a:p>
            <a:endParaRPr lang="en-US"/>
          </a:p>
          <a:p>
            <a:r>
              <a:rPr lang="en-US"/>
              <a:t>Sounds perfect!</a:t>
            </a:r>
          </a:p>
          <a:p>
            <a:pPr lvl="1"/>
            <a:r>
              <a:rPr lang="en-US"/>
              <a:t>in the real world, when does FCFS/FIFO work well?</a:t>
            </a:r>
          </a:p>
          <a:p>
            <a:pPr lvl="2"/>
            <a:r>
              <a:rPr lang="en-US"/>
              <a:t>even then, what’s it’s limitation?</a:t>
            </a:r>
          </a:p>
          <a:p>
            <a:pPr lvl="1"/>
            <a:r>
              <a:rPr lang="en-US"/>
              <a:t>and when does it work badly?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2836-A658-4318-8913-1E746CE972C4}" type="slidenum">
              <a:rPr lang="en-US"/>
              <a:pPr/>
              <a:t>16</a:t>
            </a:fld>
            <a:endParaRPr 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FCFS/FIFO example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Suppose the duration of A is 5, and the durations of B and C are each 1</a:t>
            </a:r>
          </a:p>
          <a:p>
            <a:pPr lvl="1">
              <a:lnSpc>
                <a:spcPct val="90000"/>
              </a:lnSpc>
            </a:pPr>
            <a:r>
              <a:rPr lang="en-US"/>
              <a:t>average response time for schedule 1 (assuming A, B, and C all arrive at about time 0) is (5+6+7)/3 = 18/3 = 6</a:t>
            </a:r>
          </a:p>
          <a:p>
            <a:pPr lvl="1">
              <a:lnSpc>
                <a:spcPct val="90000"/>
              </a:lnSpc>
            </a:pPr>
            <a:r>
              <a:rPr lang="en-US"/>
              <a:t>average response time for schedule 2 is (1+2+7)/3 = 10/3 = 3.3</a:t>
            </a:r>
          </a:p>
          <a:p>
            <a:pPr lvl="1">
              <a:lnSpc>
                <a:spcPct val="90000"/>
              </a:lnSpc>
            </a:pPr>
            <a:r>
              <a:rPr lang="en-US"/>
              <a:t>consider also “elongation factor” – a “perceptual” measure:</a:t>
            </a:r>
          </a:p>
          <a:p>
            <a:pPr lvl="2">
              <a:lnSpc>
                <a:spcPct val="90000"/>
              </a:lnSpc>
            </a:pPr>
            <a:r>
              <a:rPr lang="en-US"/>
              <a:t>Schedule 1:  A is 5/5, B is 6/1, C is </a:t>
            </a:r>
            <a:r>
              <a:rPr lang="en-US">
                <a:solidFill>
                  <a:schemeClr val="accent2"/>
                </a:solidFill>
              </a:rPr>
              <a:t>7/1 </a:t>
            </a:r>
            <a:r>
              <a:rPr lang="en-US"/>
              <a:t>(worst is 7, ave is 4.7)</a:t>
            </a:r>
          </a:p>
          <a:p>
            <a:pPr lvl="2">
              <a:lnSpc>
                <a:spcPct val="90000"/>
              </a:lnSpc>
            </a:pPr>
            <a:r>
              <a:rPr lang="en-US"/>
              <a:t>Schedule 2:  A is 7/5, B is 1/1, C is </a:t>
            </a:r>
            <a:r>
              <a:rPr lang="en-US">
                <a:solidFill>
                  <a:schemeClr val="accent2"/>
                </a:solidFill>
              </a:rPr>
              <a:t>2/1 </a:t>
            </a:r>
            <a:r>
              <a:rPr lang="en-US"/>
              <a:t>(worst is 2, ave is 1.5)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600200" y="1676400"/>
            <a:ext cx="51816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1600200" y="2286000"/>
            <a:ext cx="5181600" cy="304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8" name="Line 6"/>
          <p:cNvSpPr>
            <a:spLocks noChangeShapeType="1"/>
          </p:cNvSpPr>
          <p:nvPr/>
        </p:nvSpPr>
        <p:spPr bwMode="auto">
          <a:xfrm>
            <a:off x="6096000" y="1676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>
            <a:off x="5334000" y="1676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0" name="Line 8"/>
          <p:cNvSpPr>
            <a:spLocks noChangeShapeType="1"/>
          </p:cNvSpPr>
          <p:nvPr/>
        </p:nvSpPr>
        <p:spPr bwMode="auto">
          <a:xfrm>
            <a:off x="2209800" y="2286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1" name="Line 9"/>
          <p:cNvSpPr>
            <a:spLocks noChangeShapeType="1"/>
          </p:cNvSpPr>
          <p:nvPr/>
        </p:nvSpPr>
        <p:spPr bwMode="auto">
          <a:xfrm>
            <a:off x="2819400" y="2286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2041525" y="1687513"/>
            <a:ext cx="63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Job A</a:t>
            </a:r>
          </a:p>
        </p:txBody>
      </p:sp>
      <p:sp>
        <p:nvSpPr>
          <p:cNvPr id="131083" name="Text Box 11"/>
          <p:cNvSpPr txBox="1">
            <a:spLocks noChangeArrowheads="1"/>
          </p:cNvSpPr>
          <p:nvPr/>
        </p:nvSpPr>
        <p:spPr bwMode="auto">
          <a:xfrm>
            <a:off x="5562600" y="16764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131084" name="Text Box 12"/>
          <p:cNvSpPr txBox="1">
            <a:spLocks noChangeArrowheads="1"/>
          </p:cNvSpPr>
          <p:nvPr/>
        </p:nvSpPr>
        <p:spPr bwMode="auto">
          <a:xfrm>
            <a:off x="6308725" y="1687513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131085" name="Text Box 13"/>
          <p:cNvSpPr txBox="1">
            <a:spLocks noChangeArrowheads="1"/>
          </p:cNvSpPr>
          <p:nvPr/>
        </p:nvSpPr>
        <p:spPr bwMode="auto">
          <a:xfrm>
            <a:off x="2362200" y="2286000"/>
            <a:ext cx="3127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C</a:t>
            </a:r>
          </a:p>
        </p:txBody>
      </p:sp>
      <p:sp>
        <p:nvSpPr>
          <p:cNvPr id="131086" name="Text Box 14"/>
          <p:cNvSpPr txBox="1">
            <a:spLocks noChangeArrowheads="1"/>
          </p:cNvSpPr>
          <p:nvPr/>
        </p:nvSpPr>
        <p:spPr bwMode="auto">
          <a:xfrm>
            <a:off x="1752600" y="2286000"/>
            <a:ext cx="3032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B</a:t>
            </a:r>
          </a:p>
        </p:txBody>
      </p:sp>
      <p:sp>
        <p:nvSpPr>
          <p:cNvPr id="131087" name="Text Box 15"/>
          <p:cNvSpPr txBox="1">
            <a:spLocks noChangeArrowheads="1"/>
          </p:cNvSpPr>
          <p:nvPr/>
        </p:nvSpPr>
        <p:spPr bwMode="auto">
          <a:xfrm>
            <a:off x="4343400" y="2286000"/>
            <a:ext cx="63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Job A</a:t>
            </a:r>
          </a:p>
        </p:txBody>
      </p:sp>
      <p:sp>
        <p:nvSpPr>
          <p:cNvPr id="131088" name="Line 16"/>
          <p:cNvSpPr>
            <a:spLocks noChangeShapeType="1"/>
          </p:cNvSpPr>
          <p:nvPr/>
        </p:nvSpPr>
        <p:spPr bwMode="auto">
          <a:xfrm>
            <a:off x="2514600" y="1524000"/>
            <a:ext cx="3276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5867400" y="1371600"/>
            <a:ext cx="519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/>
              <a:t>time</a:t>
            </a:r>
            <a:endParaRPr lang="en-US" sz="2400"/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990600" y="1676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990600" y="2286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B1E3E-B66B-4EB1-8B3E-DB3E04C803F5}" type="slidenum">
              <a:rPr lang="en-US"/>
              <a:pPr/>
              <a:t>17</a:t>
            </a:fld>
            <a:endParaRPr 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  <a:ln/>
        </p:spPr>
        <p:txBody>
          <a:bodyPr/>
          <a:lstStyle/>
          <a:p>
            <a:r>
              <a:rPr lang="en-US"/>
              <a:t>Average response time can be lousy</a:t>
            </a:r>
          </a:p>
          <a:p>
            <a:pPr lvl="1"/>
            <a:r>
              <a:rPr lang="en-US"/>
              <a:t>small requests wait behind big ones</a:t>
            </a:r>
          </a:p>
          <a:p>
            <a:r>
              <a:rPr lang="en-US"/>
              <a:t>May lead to poor utilization of other resources</a:t>
            </a:r>
          </a:p>
          <a:p>
            <a:pPr lvl="1"/>
            <a:r>
              <a:rPr lang="en-US"/>
              <a:t>if you send me on my way, I can go keep another resource busy</a:t>
            </a:r>
          </a:p>
          <a:p>
            <a:pPr lvl="1"/>
            <a:r>
              <a:rPr lang="en-US"/>
              <a:t>FCFS may result in poor overlap of CPU and I/O activity</a:t>
            </a:r>
          </a:p>
          <a:p>
            <a:pPr lvl="2"/>
            <a:r>
              <a:rPr lang="en-US"/>
              <a:t>E.g., a CPU-intensive job prevents an I/O-intensive job from doing a small bit of computation, thus preventing it from going back and keeping the I/O subsystem busy</a:t>
            </a:r>
          </a:p>
          <a:p>
            <a:r>
              <a:rPr lang="en-US"/>
              <a:t>Note:  The more copies of the resource there are to be scheduled, the less dramatic the impact of occasional very large jobs (so long as there is a single waiting line)</a:t>
            </a:r>
          </a:p>
          <a:p>
            <a:pPr lvl="1"/>
            <a:r>
              <a:rPr lang="en-US"/>
              <a:t>E.g., many cores vs. one core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FCFS/FIFO drawbacks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A2EC-EFB5-4200-A925-54211C44D108}" type="slidenum">
              <a:rPr lang="en-US"/>
              <a:pPr/>
              <a:t>18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#2: SPT/SJF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Shortest processing time first / Shortest job first (</a:t>
            </a:r>
            <a:r>
              <a:rPr lang="en-US">
                <a:solidFill>
                  <a:srgbClr val="FF0000"/>
                </a:solidFill>
              </a:rPr>
              <a:t>SPT/SJF</a:t>
            </a:r>
            <a:r>
              <a:rPr lang="en-US"/>
              <a:t>)</a:t>
            </a:r>
          </a:p>
          <a:p>
            <a:pPr lvl="1"/>
            <a:r>
              <a:rPr lang="en-US"/>
              <a:t>choose the request with the smallest service requirement</a:t>
            </a:r>
          </a:p>
          <a:p>
            <a:r>
              <a:rPr lang="en-US" i="1"/>
              <a:t>Provably optimal</a:t>
            </a:r>
            <a:r>
              <a:rPr lang="en-US"/>
              <a:t> with respect to average response time</a:t>
            </a:r>
          </a:p>
          <a:p>
            <a:pPr lvl="1"/>
            <a:r>
              <a:rPr lang="en-US"/>
              <a:t>Why do we care about “provably optimal”?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A15D5-F7BB-4B74-8A28-52B0335372EB}" type="slidenum">
              <a:rPr lang="en-US"/>
              <a:pPr/>
              <a:t>19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SPT/SJF optimality – The interchange argument</a:t>
            </a:r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1219200" y="15240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>
            <a:off x="1219200" y="1828800"/>
            <a:ext cx="678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7" name="Freeform 9"/>
          <p:cNvSpPr>
            <a:spLocks/>
          </p:cNvSpPr>
          <p:nvPr/>
        </p:nvSpPr>
        <p:spPr bwMode="auto">
          <a:xfrm>
            <a:off x="1130300" y="1524000"/>
            <a:ext cx="177800" cy="317500"/>
          </a:xfrm>
          <a:custGeom>
            <a:avLst/>
            <a:gdLst>
              <a:gd name="T0" fmla="*/ 56 w 112"/>
              <a:gd name="T1" fmla="*/ 0 h 200"/>
              <a:gd name="T2" fmla="*/ 104 w 112"/>
              <a:gd name="T3" fmla="*/ 48 h 200"/>
              <a:gd name="T4" fmla="*/ 8 w 112"/>
              <a:gd name="T5" fmla="*/ 144 h 200"/>
              <a:gd name="T6" fmla="*/ 56 w 112"/>
              <a:gd name="T7" fmla="*/ 192 h 200"/>
              <a:gd name="T8" fmla="*/ 104 w 112"/>
              <a:gd name="T9" fmla="*/ 19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200">
                <a:moveTo>
                  <a:pt x="56" y="0"/>
                </a:moveTo>
                <a:cubicBezTo>
                  <a:pt x="84" y="12"/>
                  <a:pt x="112" y="24"/>
                  <a:pt x="104" y="48"/>
                </a:cubicBezTo>
                <a:cubicBezTo>
                  <a:pt x="96" y="72"/>
                  <a:pt x="16" y="120"/>
                  <a:pt x="8" y="144"/>
                </a:cubicBezTo>
                <a:cubicBezTo>
                  <a:pt x="0" y="168"/>
                  <a:pt x="40" y="184"/>
                  <a:pt x="56" y="192"/>
                </a:cubicBezTo>
                <a:cubicBezTo>
                  <a:pt x="72" y="200"/>
                  <a:pt x="88" y="196"/>
                  <a:pt x="104" y="19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8" name="Freeform 10"/>
          <p:cNvSpPr>
            <a:spLocks/>
          </p:cNvSpPr>
          <p:nvPr/>
        </p:nvSpPr>
        <p:spPr bwMode="auto">
          <a:xfrm>
            <a:off x="7848600" y="1524000"/>
            <a:ext cx="177800" cy="317500"/>
          </a:xfrm>
          <a:custGeom>
            <a:avLst/>
            <a:gdLst>
              <a:gd name="T0" fmla="*/ 56 w 112"/>
              <a:gd name="T1" fmla="*/ 0 h 200"/>
              <a:gd name="T2" fmla="*/ 104 w 112"/>
              <a:gd name="T3" fmla="*/ 48 h 200"/>
              <a:gd name="T4" fmla="*/ 8 w 112"/>
              <a:gd name="T5" fmla="*/ 144 h 200"/>
              <a:gd name="T6" fmla="*/ 56 w 112"/>
              <a:gd name="T7" fmla="*/ 192 h 200"/>
              <a:gd name="T8" fmla="*/ 104 w 112"/>
              <a:gd name="T9" fmla="*/ 192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2" h="200">
                <a:moveTo>
                  <a:pt x="56" y="0"/>
                </a:moveTo>
                <a:cubicBezTo>
                  <a:pt x="84" y="12"/>
                  <a:pt x="112" y="24"/>
                  <a:pt x="104" y="48"/>
                </a:cubicBezTo>
                <a:cubicBezTo>
                  <a:pt x="96" y="72"/>
                  <a:pt x="16" y="120"/>
                  <a:pt x="8" y="144"/>
                </a:cubicBezTo>
                <a:cubicBezTo>
                  <a:pt x="0" y="168"/>
                  <a:pt x="40" y="184"/>
                  <a:pt x="56" y="192"/>
                </a:cubicBezTo>
                <a:cubicBezTo>
                  <a:pt x="72" y="200"/>
                  <a:pt x="88" y="196"/>
                  <a:pt x="104" y="192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>
            <a:off x="28194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>
            <a:off x="44958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Line 13"/>
          <p:cNvSpPr>
            <a:spLocks noChangeShapeType="1"/>
          </p:cNvSpPr>
          <p:nvPr/>
        </p:nvSpPr>
        <p:spPr bwMode="auto">
          <a:xfrm>
            <a:off x="5334000" y="1524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422" name="Text Box 14"/>
          <p:cNvSpPr txBox="1">
            <a:spLocks noChangeArrowheads="1"/>
          </p:cNvSpPr>
          <p:nvPr/>
        </p:nvSpPr>
        <p:spPr bwMode="auto">
          <a:xfrm>
            <a:off x="2667000" y="1828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endParaRPr lang="en-US" b="1"/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3429000" y="1447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="1" baseline="-25000"/>
              <a:t>f</a:t>
            </a:r>
            <a:endParaRPr lang="en-US" b="1"/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4648200" y="1447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  <a:r>
              <a:rPr lang="en-US" b="1" baseline="-25000"/>
              <a:t>g</a:t>
            </a:r>
            <a:endParaRPr lang="en-US" b="1"/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3733800" y="1828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r>
              <a:rPr lang="en-US"/>
              <a:t>+s</a:t>
            </a:r>
            <a:r>
              <a:rPr lang="en-US" b="1" baseline="-25000"/>
              <a:t>f</a:t>
            </a: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4648200" y="1828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</a:t>
            </a:r>
            <a:r>
              <a:rPr lang="en-US" b="1" baseline="-25000"/>
              <a:t>k</a:t>
            </a:r>
            <a:r>
              <a:rPr lang="en-US"/>
              <a:t>+s</a:t>
            </a:r>
            <a:r>
              <a:rPr lang="en-US" b="1" baseline="-25000"/>
              <a:t>f</a:t>
            </a:r>
            <a:r>
              <a:rPr lang="en-US"/>
              <a:t>+s</a:t>
            </a:r>
            <a:r>
              <a:rPr lang="en-US" b="1" baseline="-25000"/>
              <a:t>g</a:t>
            </a:r>
          </a:p>
        </p:txBody>
      </p:sp>
      <p:sp>
        <p:nvSpPr>
          <p:cNvPr id="145427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077200" cy="4038600"/>
          </a:xfrm>
        </p:spPr>
        <p:txBody>
          <a:bodyPr/>
          <a:lstStyle/>
          <a:p>
            <a:r>
              <a:rPr lang="en-US"/>
              <a:t>In any schedule that is not SPT/SJF, there is some adjacent pair of requests f and g where the service time (duration) of f, s</a:t>
            </a:r>
            <a:r>
              <a:rPr lang="en-US" baseline="-25000"/>
              <a:t>f</a:t>
            </a:r>
            <a:r>
              <a:rPr lang="en-US"/>
              <a:t>, exceeds that of g, s</a:t>
            </a:r>
            <a:r>
              <a:rPr lang="en-US" baseline="-25000"/>
              <a:t>g</a:t>
            </a:r>
            <a:endParaRPr lang="en-US"/>
          </a:p>
          <a:p>
            <a:r>
              <a:rPr lang="en-US"/>
              <a:t>The total contribution to average response time of f and g is 2t</a:t>
            </a:r>
            <a:r>
              <a:rPr lang="en-US" baseline="-25000"/>
              <a:t>k</a:t>
            </a:r>
            <a:r>
              <a:rPr lang="en-US"/>
              <a:t>+2s</a:t>
            </a:r>
            <a:r>
              <a:rPr lang="en-US" baseline="-25000"/>
              <a:t>f</a:t>
            </a:r>
            <a:r>
              <a:rPr lang="en-US"/>
              <a:t>+s</a:t>
            </a:r>
            <a:r>
              <a:rPr lang="en-US" baseline="-25000"/>
              <a:t>g</a:t>
            </a:r>
          </a:p>
          <a:p>
            <a:r>
              <a:rPr lang="en-US"/>
              <a:t>If you interchange f and g, their total contribution will be 2t</a:t>
            </a:r>
            <a:r>
              <a:rPr lang="en-US" baseline="-25000"/>
              <a:t>k</a:t>
            </a:r>
            <a:r>
              <a:rPr lang="en-US"/>
              <a:t>+2s</a:t>
            </a:r>
            <a:r>
              <a:rPr lang="en-US" baseline="-25000"/>
              <a:t>g</a:t>
            </a:r>
            <a:r>
              <a:rPr lang="en-US"/>
              <a:t>+s</a:t>
            </a:r>
            <a:r>
              <a:rPr lang="en-US" baseline="-25000"/>
              <a:t>f</a:t>
            </a:r>
            <a:r>
              <a:rPr lang="en-US"/>
              <a:t>, which is smaller because s</a:t>
            </a:r>
            <a:r>
              <a:rPr lang="en-US" baseline="-25000"/>
              <a:t>g</a:t>
            </a:r>
            <a:r>
              <a:rPr lang="en-US"/>
              <a:t> &lt; s</a:t>
            </a:r>
            <a:r>
              <a:rPr lang="en-US" baseline="-25000"/>
              <a:t>f</a:t>
            </a:r>
          </a:p>
          <a:p>
            <a:r>
              <a:rPr lang="en-US">
                <a:solidFill>
                  <a:schemeClr val="accent2"/>
                </a:solidFill>
              </a:rPr>
              <a:t>If the variability among request durations is zero, how does FCFS compare to SPT for average response time?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D8623-065E-4E4C-B33D-71CD6EE05E62}" type="slidenum">
              <a:rPr lang="en-US"/>
              <a:pPr/>
              <a:t>2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discussing processes and threads, we talked about </a:t>
            </a:r>
            <a:r>
              <a:rPr lang="en-US">
                <a:solidFill>
                  <a:srgbClr val="FF0000"/>
                </a:solidFill>
              </a:rPr>
              <a:t>context switching</a:t>
            </a:r>
          </a:p>
          <a:p>
            <a:pPr lvl="1"/>
            <a:r>
              <a:rPr lang="en-US"/>
              <a:t>an interrupt occurs (device completion, timer interrupt)</a:t>
            </a:r>
          </a:p>
          <a:p>
            <a:pPr lvl="1"/>
            <a:r>
              <a:rPr lang="en-US"/>
              <a:t>a thread causes a trap or exception</a:t>
            </a:r>
          </a:p>
          <a:p>
            <a:pPr lvl="1"/>
            <a:r>
              <a:rPr lang="en-US"/>
              <a:t>may need to choose a different thread/process to run</a:t>
            </a:r>
          </a:p>
          <a:p>
            <a:r>
              <a:rPr lang="en-US"/>
              <a:t>We glossed over the choice of which process or thread is chosen to be run next</a:t>
            </a:r>
          </a:p>
          <a:p>
            <a:pPr lvl="1"/>
            <a:r>
              <a:rPr lang="en-US"/>
              <a:t>“some thread from the ready queue”</a:t>
            </a:r>
          </a:p>
          <a:p>
            <a:r>
              <a:rPr lang="en-US"/>
              <a:t>This decision is called </a:t>
            </a:r>
            <a:r>
              <a:rPr lang="en-US">
                <a:solidFill>
                  <a:srgbClr val="FF0000"/>
                </a:solidFill>
              </a:rPr>
              <a:t>scheduling</a:t>
            </a:r>
          </a:p>
          <a:p>
            <a:pPr lvl="2"/>
            <a:r>
              <a:rPr lang="en-US"/>
              <a:t>scheduling is a </a:t>
            </a:r>
            <a:r>
              <a:rPr lang="en-US">
                <a:solidFill>
                  <a:srgbClr val="FF0000"/>
                </a:solidFill>
              </a:rPr>
              <a:t>policy</a:t>
            </a:r>
          </a:p>
          <a:p>
            <a:pPr lvl="2"/>
            <a:r>
              <a:rPr lang="en-US"/>
              <a:t>context switching is a </a:t>
            </a:r>
            <a:r>
              <a:rPr lang="en-US">
                <a:solidFill>
                  <a:srgbClr val="FF0000"/>
                </a:solidFill>
              </a:rPr>
              <a:t>mechanism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34434-EC64-49C5-A648-B125821745FA}" type="slidenum">
              <a:rPr lang="en-US"/>
              <a:pPr/>
              <a:t>20</a:t>
            </a:fld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562600"/>
          </a:xfrm>
        </p:spPr>
        <p:txBody>
          <a:bodyPr/>
          <a:lstStyle/>
          <a:p>
            <a:pPr lvl="1"/>
            <a:endParaRPr lang="en-US"/>
          </a:p>
          <a:p>
            <a:r>
              <a:rPr lang="en-US"/>
              <a:t>It’s non-preemptive </a:t>
            </a:r>
          </a:p>
          <a:p>
            <a:pPr lvl="1"/>
            <a:r>
              <a:rPr lang="en-US"/>
              <a:t>So?</a:t>
            </a:r>
          </a:p>
          <a:p>
            <a:r>
              <a:rPr lang="en-US"/>
              <a:t>… but there’s a preemptive version – SRPT (Shortest Remaining Processing Time first) – that accommodates arrivals (rather than assuming all requests are initially available)</a:t>
            </a:r>
          </a:p>
          <a:p>
            <a:endParaRPr lang="en-US"/>
          </a:p>
          <a:p>
            <a:r>
              <a:rPr lang="en-US"/>
              <a:t>Sounds perfect!</a:t>
            </a:r>
          </a:p>
          <a:p>
            <a:pPr lvl="1"/>
            <a:r>
              <a:rPr lang="en-US"/>
              <a:t>what about starvation?</a:t>
            </a:r>
          </a:p>
          <a:p>
            <a:pPr lvl="1"/>
            <a:r>
              <a:rPr lang="en-US"/>
              <a:t>can you know the processing time of a request?</a:t>
            </a:r>
          </a:p>
          <a:p>
            <a:pPr lvl="1"/>
            <a:r>
              <a:rPr lang="en-US"/>
              <a:t>can you guess/approximate?  How?</a:t>
            </a:r>
          </a:p>
          <a:p>
            <a:pPr lvl="1">
              <a:buFontTx/>
              <a:buNone/>
            </a:pPr>
            <a:endParaRPr 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SPT/SJF drawbacks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8E0C-F9C7-4766-8006-41392C3ED7BF}" type="slidenum">
              <a:rPr lang="en-US"/>
              <a:pPr/>
              <a:t>21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#3: RR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Round Robin scheduling (RR)</a:t>
            </a:r>
          </a:p>
          <a:p>
            <a:pPr lvl="1"/>
            <a:r>
              <a:rPr lang="en-US" sz="1800"/>
              <a:t>Use preemption to offset lack of information about execution times</a:t>
            </a:r>
          </a:p>
          <a:p>
            <a:pPr lvl="2"/>
            <a:r>
              <a:rPr lang="en-US" sz="1600"/>
              <a:t>I don’t know which one should run first, so let’s run them all!</a:t>
            </a:r>
          </a:p>
          <a:p>
            <a:pPr lvl="1"/>
            <a:r>
              <a:rPr lang="en-US" sz="1800"/>
              <a:t>ready queue is treated as a circular FIFO queue</a:t>
            </a:r>
          </a:p>
          <a:p>
            <a:pPr lvl="1"/>
            <a:r>
              <a:rPr lang="en-US" sz="1800"/>
              <a:t>each request is given a time slice, called a </a:t>
            </a:r>
            <a:r>
              <a:rPr lang="en-US" sz="1800">
                <a:solidFill>
                  <a:srgbClr val="FF0000"/>
                </a:solidFill>
              </a:rPr>
              <a:t>quantum</a:t>
            </a:r>
          </a:p>
          <a:p>
            <a:pPr lvl="2"/>
            <a:r>
              <a:rPr lang="en-US" sz="1600"/>
              <a:t>request executes for duration of quantum, or until it blocks</a:t>
            </a:r>
          </a:p>
          <a:p>
            <a:pPr lvl="3"/>
            <a:r>
              <a:rPr lang="en-US" sz="1400"/>
              <a:t>what signifies the end of a quantum?</a:t>
            </a:r>
          </a:p>
          <a:p>
            <a:pPr lvl="2"/>
            <a:r>
              <a:rPr lang="en-US" sz="1600"/>
              <a:t>time-division multiplexing (time-slicing)</a:t>
            </a:r>
          </a:p>
          <a:p>
            <a:pPr lvl="1"/>
            <a:r>
              <a:rPr lang="en-US" sz="1800"/>
              <a:t>great for timesharing</a:t>
            </a:r>
          </a:p>
          <a:p>
            <a:pPr lvl="2"/>
            <a:r>
              <a:rPr lang="en-US" sz="1600"/>
              <a:t>no starvation</a:t>
            </a:r>
          </a:p>
          <a:p>
            <a:pPr lvl="2"/>
            <a:endParaRPr lang="en-US" sz="1600"/>
          </a:p>
          <a:p>
            <a:r>
              <a:rPr lang="en-US" sz="2000"/>
              <a:t>Sounds perfect!</a:t>
            </a:r>
          </a:p>
          <a:p>
            <a:pPr lvl="1"/>
            <a:r>
              <a:rPr lang="en-US" sz="1800"/>
              <a:t>how is RR an improvement over FCFS?</a:t>
            </a:r>
          </a:p>
          <a:p>
            <a:pPr lvl="1"/>
            <a:r>
              <a:rPr lang="en-US" sz="1800"/>
              <a:t>how is RR an improvement over SPT?</a:t>
            </a:r>
          </a:p>
          <a:p>
            <a:pPr lvl="1"/>
            <a:r>
              <a:rPr lang="en-US" sz="1800"/>
              <a:t>how is RR an approximation to SPT?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3119-417C-42DE-87F0-67FD1422B675}" type="slidenum">
              <a:rPr lang="en-US"/>
              <a:pPr/>
              <a:t>22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RR drawbacks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all jobs are exactly the same length?</a:t>
            </a:r>
          </a:p>
          <a:p>
            <a:pPr lvl="1"/>
            <a:r>
              <a:rPr lang="en-US"/>
              <a:t>What would the pessimal schedule be (with average response time as the measure)?</a:t>
            </a:r>
            <a:br>
              <a:rPr lang="en-US"/>
            </a:br>
            <a:endParaRPr lang="en-US"/>
          </a:p>
          <a:p>
            <a:r>
              <a:rPr lang="en-US"/>
              <a:t>What do you set the quantum to be?</a:t>
            </a:r>
          </a:p>
          <a:p>
            <a:pPr lvl="1"/>
            <a:r>
              <a:rPr lang="en-US"/>
              <a:t>no value is “correct”</a:t>
            </a:r>
          </a:p>
          <a:p>
            <a:pPr lvl="2"/>
            <a:r>
              <a:rPr lang="en-US"/>
              <a:t>if small, then context switch often, incurring high overhead</a:t>
            </a:r>
          </a:p>
          <a:p>
            <a:pPr lvl="2"/>
            <a:r>
              <a:rPr lang="en-US"/>
              <a:t>if large, then response time degrades</a:t>
            </a:r>
          </a:p>
          <a:p>
            <a:pPr lvl="2"/>
            <a:endParaRPr lang="en-US"/>
          </a:p>
          <a:p>
            <a:r>
              <a:rPr lang="en-US"/>
              <a:t>Treats all jobs equally</a:t>
            </a:r>
          </a:p>
          <a:p>
            <a:pPr lvl="2"/>
            <a:r>
              <a:rPr lang="en-US"/>
              <a:t>if I run 100 copies of SETI@home, it degrades your service</a:t>
            </a:r>
          </a:p>
          <a:p>
            <a:pPr lvl="2"/>
            <a:r>
              <a:rPr lang="en-US"/>
              <a:t>how might I fix this?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00499-564F-45DF-88B4-FD5F3BEFC676}" type="slidenum">
              <a:rPr lang="en-US"/>
              <a:pPr/>
              <a:t>23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#4: Priority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Assign priorities to requests</a:t>
            </a:r>
          </a:p>
          <a:p>
            <a:pPr lvl="1"/>
            <a:r>
              <a:rPr lang="en-US"/>
              <a:t>choose request with highest priority to run next</a:t>
            </a:r>
          </a:p>
          <a:p>
            <a:pPr lvl="2"/>
            <a:r>
              <a:rPr lang="en-US"/>
              <a:t>if tie, use another scheduling algorithm to break (e.g., RR)</a:t>
            </a:r>
          </a:p>
          <a:p>
            <a:pPr lvl="1"/>
            <a:r>
              <a:rPr lang="en-US"/>
              <a:t>Goal:  non-fairness (favor one group over another)</a:t>
            </a:r>
          </a:p>
          <a:p>
            <a:pPr lvl="1"/>
            <a:endParaRPr lang="en-US"/>
          </a:p>
          <a:p>
            <a:r>
              <a:rPr lang="en-US"/>
              <a:t>Abstractly modeled (and usually implemented) as multiple “priority queues”</a:t>
            </a:r>
          </a:p>
          <a:p>
            <a:pPr lvl="1"/>
            <a:r>
              <a:rPr lang="en-US"/>
              <a:t>put a ready request on the queue associated with its priority</a:t>
            </a:r>
          </a:p>
          <a:p>
            <a:endParaRPr lang="en-US"/>
          </a:p>
          <a:p>
            <a:r>
              <a:rPr lang="en-US"/>
              <a:t>Sounds perfect!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D020-437C-4441-949A-2AD623DF550C}" type="slidenum">
              <a:rPr lang="en-US"/>
              <a:pPr/>
              <a:t>24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Priority drawbacks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are you going to assign priorities?</a:t>
            </a:r>
          </a:p>
          <a:p>
            <a:endParaRPr lang="en-US"/>
          </a:p>
          <a:p>
            <a:r>
              <a:rPr lang="en-US"/>
              <a:t>Starvation</a:t>
            </a:r>
          </a:p>
          <a:p>
            <a:pPr lvl="1"/>
            <a:r>
              <a:rPr lang="en-US"/>
              <a:t>if there is an endless supply of high priority jobs, no low-priority job will ever run</a:t>
            </a:r>
          </a:p>
          <a:p>
            <a:pPr lvl="1"/>
            <a:endParaRPr lang="en-US"/>
          </a:p>
          <a:p>
            <a:r>
              <a:rPr lang="en-US"/>
              <a:t>Solution:  “age” threads over time</a:t>
            </a:r>
          </a:p>
          <a:p>
            <a:pPr lvl="1"/>
            <a:r>
              <a:rPr lang="en-US"/>
              <a:t>increase priority as a function of accumulated wait time</a:t>
            </a:r>
          </a:p>
          <a:p>
            <a:pPr lvl="1"/>
            <a:r>
              <a:rPr lang="en-US"/>
              <a:t>decrease priority as a function of accumulated processing time</a:t>
            </a:r>
          </a:p>
          <a:p>
            <a:pPr lvl="1"/>
            <a:r>
              <a:rPr lang="en-US"/>
              <a:t>many ugly heuristics have been explored in this space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2BBBC-0649-47AC-B97E-CECB088154D0}" type="slidenum">
              <a:rPr lang="en-US"/>
              <a:pPr/>
              <a:t>25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behavior and scheduling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analogy:</a:t>
            </a:r>
          </a:p>
          <a:p>
            <a:pPr lvl="1"/>
            <a:r>
              <a:rPr lang="en-US"/>
              <a:t>Say you're at the airport waiting for a flight</a:t>
            </a:r>
          </a:p>
          <a:p>
            <a:pPr lvl="1"/>
            <a:r>
              <a:rPr lang="en-US"/>
              <a:t>There are two identical ATMs:</a:t>
            </a:r>
          </a:p>
          <a:p>
            <a:pPr lvl="2"/>
            <a:r>
              <a:rPr lang="en-US"/>
              <a:t>ATM 1 has 3 people in line</a:t>
            </a:r>
          </a:p>
          <a:p>
            <a:pPr lvl="2"/>
            <a:r>
              <a:rPr lang="en-US"/>
              <a:t>ATM 2 has 6 people in line</a:t>
            </a:r>
          </a:p>
          <a:p>
            <a:pPr lvl="1"/>
            <a:r>
              <a:rPr lang="en-US"/>
              <a:t>You get into the line for ATM 1</a:t>
            </a:r>
          </a:p>
          <a:p>
            <a:pPr lvl="1"/>
            <a:r>
              <a:rPr lang="en-US"/>
              <a:t>ATM 2's line shrinks to 4 people</a:t>
            </a:r>
          </a:p>
          <a:p>
            <a:pPr lvl="1"/>
            <a:r>
              <a:rPr lang="en-US"/>
              <a:t>Why might you now switch lines, preferring 5th in line for ATM 2 over 4th in line for ATM 1?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EE3F-95BA-41E3-9CF5-9889EABF9200}" type="slidenum">
              <a:rPr lang="en-US"/>
              <a:pPr/>
              <a:t>26</a:t>
            </a:fld>
            <a:endParaRPr lang="en-US"/>
          </a:p>
        </p:txBody>
      </p:sp>
      <p:pic>
        <p:nvPicPr>
          <p:cNvPr id="18842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63513"/>
            <a:ext cx="8458200" cy="6084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88422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en-US"/>
              <a:t>Residual Life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4097-2592-428B-B29E-CC54FE461F71}" type="slidenum">
              <a:rPr lang="en-US"/>
              <a:pPr/>
              <a:t>27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Feedback Queues (MLFQ)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It’s been observed that workloads tend to have increasing residual life – “if you don’t finish quickly, you’re probably a lifer”</a:t>
            </a:r>
          </a:p>
          <a:p>
            <a:r>
              <a:rPr lang="en-US"/>
              <a:t>This is exploited in practice by using a policy that discriminates against the old (with apologies to the EEOC)</a:t>
            </a:r>
          </a:p>
          <a:p>
            <a:r>
              <a:rPr lang="en-US">
                <a:solidFill>
                  <a:srgbClr val="FF0000"/>
                </a:solidFill>
              </a:rPr>
              <a:t>MLFQ:</a:t>
            </a:r>
            <a:endParaRPr lang="en-US"/>
          </a:p>
          <a:p>
            <a:pPr lvl="1"/>
            <a:r>
              <a:rPr lang="en-US"/>
              <a:t>there is a hierarchy of queues</a:t>
            </a:r>
          </a:p>
          <a:p>
            <a:pPr lvl="1"/>
            <a:r>
              <a:rPr lang="en-US"/>
              <a:t>there is a priority ordering among the queues</a:t>
            </a:r>
          </a:p>
          <a:p>
            <a:pPr lvl="1"/>
            <a:r>
              <a:rPr lang="en-US"/>
              <a:t>new requests enter the highest priority queue</a:t>
            </a:r>
          </a:p>
          <a:p>
            <a:pPr lvl="1"/>
            <a:r>
              <a:rPr lang="en-US"/>
              <a:t>each queue is scheduled RR</a:t>
            </a:r>
          </a:p>
          <a:p>
            <a:pPr lvl="1"/>
            <a:r>
              <a:rPr lang="en-US"/>
              <a:t>requests move between queues based on execution history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35185-24B9-4BA3-B3CD-5BB96040BB87}" type="slidenum">
              <a:rPr lang="en-US"/>
              <a:pPr/>
              <a:t>28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scheduling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Canonical scheduler is pretty much MLFQ</a:t>
            </a:r>
          </a:p>
          <a:p>
            <a:pPr lvl="1">
              <a:lnSpc>
                <a:spcPct val="90000"/>
              </a:lnSpc>
            </a:pPr>
            <a:r>
              <a:rPr lang="en-US"/>
              <a:t>3-4 classes spanning ~170 priority levels</a:t>
            </a:r>
          </a:p>
          <a:p>
            <a:pPr lvl="2">
              <a:lnSpc>
                <a:spcPct val="90000"/>
              </a:lnSpc>
            </a:pPr>
            <a:r>
              <a:rPr lang="en-US"/>
              <a:t>timesharing: lowest 60 priorities</a:t>
            </a:r>
          </a:p>
          <a:p>
            <a:pPr lvl="2">
              <a:lnSpc>
                <a:spcPct val="90000"/>
              </a:lnSpc>
            </a:pPr>
            <a:r>
              <a:rPr lang="en-US"/>
              <a:t>system: middle 40 priorities</a:t>
            </a:r>
          </a:p>
          <a:p>
            <a:pPr lvl="2">
              <a:lnSpc>
                <a:spcPct val="90000"/>
              </a:lnSpc>
            </a:pPr>
            <a:r>
              <a:rPr lang="en-US"/>
              <a:t>real-time: highest 60 priorities</a:t>
            </a:r>
          </a:p>
          <a:p>
            <a:pPr lvl="1">
              <a:lnSpc>
                <a:spcPct val="90000"/>
              </a:lnSpc>
            </a:pPr>
            <a:r>
              <a:rPr lang="en-US"/>
              <a:t>priority scheduling across queues, RR within</a:t>
            </a:r>
          </a:p>
          <a:p>
            <a:pPr lvl="2">
              <a:lnSpc>
                <a:spcPct val="90000"/>
              </a:lnSpc>
            </a:pPr>
            <a:r>
              <a:rPr lang="en-US"/>
              <a:t>process with highest priority always run first</a:t>
            </a:r>
          </a:p>
          <a:p>
            <a:pPr lvl="2">
              <a:lnSpc>
                <a:spcPct val="90000"/>
              </a:lnSpc>
            </a:pPr>
            <a:r>
              <a:rPr lang="en-US"/>
              <a:t>processes with same priority scheduled RR</a:t>
            </a:r>
          </a:p>
          <a:p>
            <a:pPr lvl="1">
              <a:lnSpc>
                <a:spcPct val="90000"/>
              </a:lnSpc>
            </a:pPr>
            <a:r>
              <a:rPr lang="en-US"/>
              <a:t>processes dynamically change priority</a:t>
            </a:r>
          </a:p>
          <a:p>
            <a:pPr lvl="2">
              <a:lnSpc>
                <a:spcPct val="90000"/>
              </a:lnSpc>
            </a:pPr>
            <a:r>
              <a:rPr lang="en-US"/>
              <a:t>increases over time if process blocks before end of quantum</a:t>
            </a:r>
          </a:p>
          <a:p>
            <a:pPr lvl="2">
              <a:lnSpc>
                <a:spcPct val="90000"/>
              </a:lnSpc>
            </a:pPr>
            <a:r>
              <a:rPr lang="en-US"/>
              <a:t>decreases if process uses entire quantum</a:t>
            </a:r>
          </a:p>
          <a:p>
            <a:pPr>
              <a:lnSpc>
                <a:spcPct val="90000"/>
              </a:lnSpc>
            </a:pPr>
            <a:r>
              <a:rPr lang="en-US"/>
              <a:t>Goals:</a:t>
            </a:r>
          </a:p>
          <a:p>
            <a:pPr lvl="1">
              <a:lnSpc>
                <a:spcPct val="90000"/>
              </a:lnSpc>
            </a:pPr>
            <a:r>
              <a:rPr lang="en-US"/>
              <a:t>reward interactive behavior over CPU hogs</a:t>
            </a:r>
          </a:p>
          <a:p>
            <a:pPr lvl="2">
              <a:lnSpc>
                <a:spcPct val="90000"/>
              </a:lnSpc>
            </a:pPr>
            <a:r>
              <a:rPr lang="en-US"/>
              <a:t>interactive jobs typically have short bursts of CPU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870E2-D590-4A5D-B924-1E87CE38D738}" type="slidenum">
              <a:rPr lang="en-US"/>
              <a:pPr/>
              <a:t>29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the Apache web server SRPT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/>
              <a:t>What does a web request consist of?  (What’s it trying to get done?)</a:t>
            </a:r>
          </a:p>
          <a:p>
            <a:r>
              <a:rPr lang="en-US"/>
              <a:t>How are incoming web requests scheduled, in practice?</a:t>
            </a:r>
          </a:p>
          <a:p>
            <a:r>
              <a:rPr lang="en-US"/>
              <a:t>How might you estimate the service time of an incoming request?</a:t>
            </a:r>
          </a:p>
          <a:p>
            <a:r>
              <a:rPr lang="en-US"/>
              <a:t>Starvation under SRPT is a problem in theory – is it a problem in practice?</a:t>
            </a:r>
          </a:p>
          <a:p>
            <a:pPr lvl="1"/>
            <a:r>
              <a:rPr lang="en-US"/>
              <a:t>“Kleinrock’s conservation law”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(Work by Bianca Schroeder and Mor Harchol-Balter at CMU)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2012 </a:t>
            </a:r>
            <a:r>
              <a:rPr lang="en-US" dirty="0"/>
              <a:t>Gribble, Lazowska, Levy, Zahorjan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45EE1-F3AA-401E-9BBC-9F44C71EB973}" type="slidenum">
              <a:rPr lang="en-US"/>
              <a:pPr/>
              <a:t>3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of Schedulers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Batch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Throughput / utilization oriented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audit inter-bank funds transfers each night, Pixar rendering, Hadoop/MapReduce jobs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Interactive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Response time oriented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</a:t>
            </a:r>
            <a:r>
              <a:rPr lang="en-US" sz="1800" dirty="0" err="1">
                <a:latin typeface="Courier New" pitchFamily="49" charset="0"/>
              </a:rPr>
              <a:t>attu.cs</a:t>
            </a:r>
            <a:endParaRPr lang="en-US" sz="1800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000" dirty="0"/>
              <a:t>Real time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Deadline driven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embedded systems (cars, airplanes, etc.)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Parallel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Speedup-driven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Example: “space-shared” use of a 1000-processor machine for large </a:t>
            </a:r>
            <a:r>
              <a:rPr lang="en-US" sz="1800" dirty="0" smtClean="0"/>
              <a:t>simulations</a:t>
            </a:r>
            <a:endParaRPr lang="en-US" sz="1800" dirty="0"/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474195" y="5530850"/>
            <a:ext cx="56050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We’ll be talking primarily about interactive </a:t>
            </a:r>
            <a:r>
              <a:rPr lang="en-US" dirty="0" smtClean="0">
                <a:solidFill>
                  <a:schemeClr val="accent2"/>
                </a:solidFill>
              </a:rPr>
              <a:t>schedulers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261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7AE4-2F69-4E1D-97AC-90473D9317C9}" type="slidenum">
              <a:rPr lang="en-US"/>
              <a:pPr/>
              <a:t>30</a:t>
            </a:fld>
            <a:endParaRPr lang="en-US"/>
          </a:p>
        </p:txBody>
      </p:sp>
      <p:pic>
        <p:nvPicPr>
          <p:cNvPr id="147460" name="Picture 4" descr="submosdi0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533400"/>
            <a:ext cx="9140825" cy="239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461" name="Picture 5" descr="submosdi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352800"/>
            <a:ext cx="9140825" cy="266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462" name="Line 6"/>
          <p:cNvSpPr>
            <a:spLocks noChangeShapeType="1"/>
          </p:cNvSpPr>
          <p:nvPr/>
        </p:nvSpPr>
        <p:spPr bwMode="auto">
          <a:xfrm>
            <a:off x="0" y="30480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2209800" y="6400800"/>
            <a:ext cx="5181600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© 2003 Bianca Schroeder &amp; Mor Harchol-Balter, CMU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5B793-054A-473C-AB8F-EEA273AC43FD}" type="slidenum">
              <a:rPr lang="en-US"/>
              <a:pPr/>
              <a:t>31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Scheduling takes place at many levels</a:t>
            </a:r>
          </a:p>
          <a:p>
            <a:r>
              <a:rPr lang="en-US" dirty="0"/>
              <a:t>It can make a huge difference in performance</a:t>
            </a:r>
          </a:p>
          <a:p>
            <a:pPr lvl="1"/>
            <a:r>
              <a:rPr lang="en-US" dirty="0"/>
              <a:t>this difference increases with the variability in service requirements</a:t>
            </a:r>
          </a:p>
          <a:p>
            <a:r>
              <a:rPr lang="en-US" dirty="0"/>
              <a:t>Multiple goals, sometimes conflicting</a:t>
            </a:r>
          </a:p>
          <a:p>
            <a:r>
              <a:rPr lang="en-US" dirty="0"/>
              <a:t>There are many “pure” algorithms, most with some drawbacks in practice – FCFS, SPT, RR, Priority</a:t>
            </a:r>
          </a:p>
          <a:p>
            <a:r>
              <a:rPr lang="en-US" dirty="0"/>
              <a:t>Real systems use hybrids that exploit observed program behavior</a:t>
            </a:r>
          </a:p>
          <a:p>
            <a:r>
              <a:rPr lang="en-US" dirty="0"/>
              <a:t>Scheduling is still important, and there are still new angles to be explored – particularly in large-scale datacenters for reasons of cost and energy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5117-2F7E-40D5-B1E4-3B302E8058A9}" type="slidenum">
              <a:rPr lang="en-US"/>
              <a:pPr/>
              <a:t>4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levels of scheduling decisions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Long term</a:t>
            </a:r>
          </a:p>
          <a:p>
            <a:pPr lvl="1">
              <a:lnSpc>
                <a:spcPct val="90000"/>
              </a:lnSpc>
            </a:pPr>
            <a:r>
              <a:rPr lang="en-US"/>
              <a:t>Should a new “job” be “initiated,” or should it be held?</a:t>
            </a:r>
          </a:p>
          <a:p>
            <a:pPr lvl="2">
              <a:lnSpc>
                <a:spcPct val="90000"/>
              </a:lnSpc>
            </a:pPr>
            <a:r>
              <a:rPr lang="en-US"/>
              <a:t>typical of batch systems</a:t>
            </a:r>
          </a:p>
          <a:p>
            <a:pPr lvl="2">
              <a:lnSpc>
                <a:spcPct val="90000"/>
              </a:lnSpc>
            </a:pPr>
            <a:r>
              <a:rPr lang="en-US"/>
              <a:t>what might cause you to make a “hold” decision?</a:t>
            </a:r>
          </a:p>
          <a:p>
            <a:pPr>
              <a:lnSpc>
                <a:spcPct val="90000"/>
              </a:lnSpc>
            </a:pPr>
            <a:r>
              <a:rPr lang="en-US"/>
              <a:t>Medium term</a:t>
            </a:r>
          </a:p>
          <a:p>
            <a:pPr lvl="1">
              <a:lnSpc>
                <a:spcPct val="90000"/>
              </a:lnSpc>
            </a:pPr>
            <a:r>
              <a:rPr lang="en-US"/>
              <a:t>Should a running program be temporarily marked as non-runnable (e.g., swapped out)?</a:t>
            </a:r>
          </a:p>
          <a:p>
            <a:pPr>
              <a:lnSpc>
                <a:spcPct val="90000"/>
              </a:lnSpc>
            </a:pPr>
            <a:r>
              <a:rPr lang="en-US"/>
              <a:t>Short term</a:t>
            </a:r>
          </a:p>
          <a:p>
            <a:pPr lvl="1">
              <a:lnSpc>
                <a:spcPct val="90000"/>
              </a:lnSpc>
            </a:pPr>
            <a:r>
              <a:rPr lang="en-US"/>
              <a:t>Which thread should be given the CPU next?  For how long?</a:t>
            </a:r>
          </a:p>
          <a:p>
            <a:pPr lvl="1">
              <a:lnSpc>
                <a:spcPct val="90000"/>
              </a:lnSpc>
            </a:pPr>
            <a:r>
              <a:rPr lang="en-US"/>
              <a:t>Which I/O operation should be sent to the disk next?</a:t>
            </a:r>
          </a:p>
          <a:p>
            <a:pPr lvl="1">
              <a:lnSpc>
                <a:spcPct val="90000"/>
              </a:lnSpc>
            </a:pPr>
            <a:r>
              <a:rPr lang="en-US"/>
              <a:t>On a multiprocessor:</a:t>
            </a:r>
          </a:p>
          <a:p>
            <a:pPr lvl="2">
              <a:lnSpc>
                <a:spcPct val="90000"/>
              </a:lnSpc>
            </a:pPr>
            <a:r>
              <a:rPr lang="en-US"/>
              <a:t>should we attempt to coordinate the running of threads from the same address space in some way?</a:t>
            </a:r>
          </a:p>
          <a:p>
            <a:pPr lvl="2">
              <a:lnSpc>
                <a:spcPct val="90000"/>
              </a:lnSpc>
            </a:pPr>
            <a:r>
              <a:rPr lang="en-US"/>
              <a:t>should we worry about cache state (processor affinity)?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54CF2-9DF9-4485-913B-2B8F9DDA92D3}" type="slidenum">
              <a:rPr lang="en-US"/>
              <a:pPr/>
              <a:t>5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Goals I: Performance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Many possible metrics / performance goals (which sometimes conflict)</a:t>
            </a:r>
          </a:p>
          <a:p>
            <a:pPr lvl="1"/>
            <a:r>
              <a:rPr lang="en-US"/>
              <a:t>maximize </a:t>
            </a:r>
            <a:r>
              <a:rPr lang="en-US">
                <a:solidFill>
                  <a:srgbClr val="FF0000"/>
                </a:solidFill>
              </a:rPr>
              <a:t>CPU utilization</a:t>
            </a:r>
          </a:p>
          <a:p>
            <a:pPr lvl="1"/>
            <a:r>
              <a:rPr lang="en-US"/>
              <a:t>maximize </a:t>
            </a:r>
            <a:r>
              <a:rPr lang="en-US">
                <a:solidFill>
                  <a:srgbClr val="FF0000"/>
                </a:solidFill>
              </a:rPr>
              <a:t>throughput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requests completed / s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average response time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average time from submission of request to completion of response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average waiting time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average time from submission of request to start of execution</a:t>
            </a:r>
            <a:r>
              <a:rPr lang="en-US"/>
              <a:t>)</a:t>
            </a:r>
          </a:p>
          <a:p>
            <a:pPr lvl="1"/>
            <a:r>
              <a:rPr lang="en-US"/>
              <a:t>minimize </a:t>
            </a:r>
            <a:r>
              <a:rPr lang="en-US">
                <a:solidFill>
                  <a:srgbClr val="FF0000"/>
                </a:solidFill>
              </a:rPr>
              <a:t>energy</a:t>
            </a:r>
            <a:r>
              <a:rPr lang="en-US"/>
              <a:t> (</a:t>
            </a:r>
            <a:r>
              <a:rPr lang="en-US">
                <a:latin typeface="Courier New" pitchFamily="49" charset="0"/>
              </a:rPr>
              <a:t>joules per instruction</a:t>
            </a:r>
            <a:r>
              <a:rPr lang="en-US"/>
              <a:t>) subject to some constraint (</a:t>
            </a:r>
            <a:r>
              <a:rPr lang="en-US">
                <a:latin typeface="Courier New" pitchFamily="49" charset="0"/>
              </a:rPr>
              <a:t>e.g., frames/second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343AA-E378-454D-A026-A165D8637F5B}" type="slidenum">
              <a:rPr lang="en-US"/>
              <a:pPr/>
              <a:t>6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Goals II: Fairness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410200"/>
          </a:xfrm>
        </p:spPr>
        <p:txBody>
          <a:bodyPr/>
          <a:lstStyle/>
          <a:p>
            <a:r>
              <a:rPr lang="en-US"/>
              <a:t>No single, compelling definition of “fair”</a:t>
            </a:r>
          </a:p>
          <a:p>
            <a:pPr lvl="1"/>
            <a:r>
              <a:rPr lang="en-US"/>
              <a:t>How to measure fairness?</a:t>
            </a:r>
          </a:p>
          <a:p>
            <a:pPr lvl="2"/>
            <a:r>
              <a:rPr lang="en-US"/>
              <a:t>Equal CPU consumption? (over what time scale?)</a:t>
            </a:r>
          </a:p>
          <a:p>
            <a:pPr lvl="1"/>
            <a:r>
              <a:rPr lang="en-US"/>
              <a:t>Fair per-user? per-process? per-thread?</a:t>
            </a:r>
          </a:p>
          <a:p>
            <a:pPr lvl="1"/>
            <a:r>
              <a:rPr lang="en-US"/>
              <a:t>What if one process is CPU bound and one is I/O bound?</a:t>
            </a:r>
            <a:br>
              <a:rPr lang="en-US"/>
            </a:br>
            <a:endParaRPr lang="en-US"/>
          </a:p>
          <a:p>
            <a:r>
              <a:rPr lang="en-US"/>
              <a:t>Sometimes the goal is to be unfair:</a:t>
            </a:r>
          </a:p>
          <a:p>
            <a:pPr lvl="1"/>
            <a:r>
              <a:rPr lang="en-US"/>
              <a:t>Explicitly favor some particular class of requests (priority system), but…</a:t>
            </a:r>
          </a:p>
          <a:p>
            <a:pPr lvl="1"/>
            <a:r>
              <a:rPr lang="en-US"/>
              <a:t>avoid starvation (be sure everyone gets at least some service)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B4F2A-BE6E-40C4-8EC7-059EC2356FE5}" type="slidenum">
              <a:rPr lang="en-US"/>
              <a:pPr/>
              <a:t>7</a:t>
            </a:fld>
            <a:endParaRPr lang="en-US"/>
          </a:p>
        </p:txBody>
      </p:sp>
      <p:sp>
        <p:nvSpPr>
          <p:cNvPr id="18125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F0E11E1-C2E4-427D-9280-EC930C5E40ED}" type="slidenum">
              <a:rPr lang="en-US" sz="1400">
                <a:latin typeface="Arial" charset="0"/>
                <a:ea typeface="ＭＳ Ｐゴシック" charset="-128"/>
              </a:rPr>
              <a:pPr algn="r"/>
              <a:t>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812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basic situation</a:t>
            </a:r>
          </a:p>
        </p:txBody>
      </p:sp>
      <p:sp>
        <p:nvSpPr>
          <p:cNvPr id="181253" name="Rectangle 4"/>
          <p:cNvSpPr>
            <a:spLocks noChangeArrowheads="1"/>
          </p:cNvSpPr>
          <p:nvPr/>
        </p:nvSpPr>
        <p:spPr bwMode="auto">
          <a:xfrm>
            <a:off x="1473200" y="16002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4" name="Rectangle 5"/>
          <p:cNvSpPr>
            <a:spLocks noChangeArrowheads="1"/>
          </p:cNvSpPr>
          <p:nvPr/>
        </p:nvSpPr>
        <p:spPr bwMode="auto">
          <a:xfrm>
            <a:off x="1473200" y="21336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5" name="Rectangle 6"/>
          <p:cNvSpPr>
            <a:spLocks noChangeArrowheads="1"/>
          </p:cNvSpPr>
          <p:nvPr/>
        </p:nvSpPr>
        <p:spPr bwMode="auto">
          <a:xfrm>
            <a:off x="1473200" y="27432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6" name="Rectangle 7"/>
          <p:cNvSpPr>
            <a:spLocks noChangeArrowheads="1"/>
          </p:cNvSpPr>
          <p:nvPr/>
        </p:nvSpPr>
        <p:spPr bwMode="auto">
          <a:xfrm>
            <a:off x="1473200" y="3962400"/>
            <a:ext cx="9144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57" name="Text Box 8"/>
          <p:cNvSpPr txBox="1">
            <a:spLocks noChangeArrowheads="1"/>
          </p:cNvSpPr>
          <p:nvPr/>
        </p:nvSpPr>
        <p:spPr bwMode="auto">
          <a:xfrm>
            <a:off x="1660525" y="3367088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  <a:sym typeface="Symbol" pitchFamily="18" charset="2"/>
              </a:rPr>
              <a:t></a:t>
            </a:r>
          </a:p>
        </p:txBody>
      </p:sp>
      <p:sp>
        <p:nvSpPr>
          <p:cNvPr id="181258" name="Text Box 11"/>
          <p:cNvSpPr txBox="1">
            <a:spLocks noChangeArrowheads="1"/>
          </p:cNvSpPr>
          <p:nvPr/>
        </p:nvSpPr>
        <p:spPr bwMode="auto">
          <a:xfrm>
            <a:off x="3870325" y="2833688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  <a:sym typeface="Symbol" pitchFamily="18" charset="2"/>
              </a:rPr>
              <a:t></a:t>
            </a:r>
          </a:p>
        </p:txBody>
      </p:sp>
      <p:sp>
        <p:nvSpPr>
          <p:cNvPr id="181259" name="AutoShape 14"/>
          <p:cNvSpPr>
            <a:spLocks/>
          </p:cNvSpPr>
          <p:nvPr/>
        </p:nvSpPr>
        <p:spPr bwMode="auto">
          <a:xfrm rot="-5400000">
            <a:off x="2374900" y="3975100"/>
            <a:ext cx="304800" cy="1955800"/>
          </a:xfrm>
          <a:prstGeom prst="leftBrace">
            <a:avLst>
              <a:gd name="adj1" fmla="val 122422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0" name="Text Box 15"/>
          <p:cNvSpPr txBox="1">
            <a:spLocks noChangeArrowheads="1"/>
          </p:cNvSpPr>
          <p:nvPr/>
        </p:nvSpPr>
        <p:spPr bwMode="auto">
          <a:xfrm>
            <a:off x="984250" y="5218113"/>
            <a:ext cx="1987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Schedulable units</a:t>
            </a:r>
          </a:p>
        </p:txBody>
      </p:sp>
      <p:sp>
        <p:nvSpPr>
          <p:cNvPr id="181261" name="AutoShape 16"/>
          <p:cNvSpPr>
            <a:spLocks/>
          </p:cNvSpPr>
          <p:nvPr/>
        </p:nvSpPr>
        <p:spPr bwMode="auto">
          <a:xfrm rot="-5400000">
            <a:off x="4076700" y="4610100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2" name="Text Box 17"/>
          <p:cNvSpPr txBox="1">
            <a:spLocks noChangeArrowheads="1"/>
          </p:cNvSpPr>
          <p:nvPr/>
        </p:nvSpPr>
        <p:spPr bwMode="auto">
          <a:xfrm>
            <a:off x="3600450" y="5195888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Resources</a:t>
            </a:r>
          </a:p>
        </p:txBody>
      </p:sp>
      <p:sp>
        <p:nvSpPr>
          <p:cNvPr id="181263" name="Text Box 18"/>
          <p:cNvSpPr txBox="1">
            <a:spLocks noChangeArrowheads="1"/>
          </p:cNvSpPr>
          <p:nvPr/>
        </p:nvSpPr>
        <p:spPr bwMode="auto">
          <a:xfrm>
            <a:off x="4800600" y="2209800"/>
            <a:ext cx="39624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1313" indent="-23177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Scheduling:</a:t>
            </a:r>
          </a:p>
          <a:p>
            <a:pPr>
              <a:spcBef>
                <a:spcPct val="10000"/>
              </a:spcBef>
              <a:buFontTx/>
              <a:buChar char="-"/>
            </a:pPr>
            <a:r>
              <a:rPr lang="en-US" sz="1800">
                <a:latin typeface="Arial" charset="0"/>
                <a:ea typeface="ＭＳ Ｐゴシック" charset="-128"/>
              </a:rPr>
              <a:t>Who to assign each resource to</a:t>
            </a:r>
          </a:p>
          <a:p>
            <a:pPr>
              <a:spcBef>
                <a:spcPct val="10000"/>
              </a:spcBef>
              <a:buFontTx/>
              <a:buChar char="-"/>
            </a:pPr>
            <a:r>
              <a:rPr lang="en-US" sz="1800">
                <a:latin typeface="Arial" charset="0"/>
                <a:ea typeface="ＭＳ Ｐゴシック" charset="-128"/>
              </a:rPr>
              <a:t>When to re-evaluate your decisions</a:t>
            </a:r>
          </a:p>
        </p:txBody>
      </p:sp>
      <p:sp>
        <p:nvSpPr>
          <p:cNvPr id="181264" name="Oval 9"/>
          <p:cNvSpPr>
            <a:spLocks noChangeArrowheads="1"/>
          </p:cNvSpPr>
          <p:nvPr/>
        </p:nvSpPr>
        <p:spPr bwMode="auto">
          <a:xfrm>
            <a:off x="3835400" y="2057400"/>
            <a:ext cx="685800" cy="685800"/>
          </a:xfrm>
          <a:prstGeom prst="ellipse">
            <a:avLst/>
          </a:prstGeom>
          <a:solidFill>
            <a:srgbClr val="3399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5" name="Oval 10"/>
          <p:cNvSpPr>
            <a:spLocks noChangeArrowheads="1"/>
          </p:cNvSpPr>
          <p:nvPr/>
        </p:nvSpPr>
        <p:spPr bwMode="auto">
          <a:xfrm>
            <a:off x="3835400" y="3276600"/>
            <a:ext cx="685800" cy="685800"/>
          </a:xfrm>
          <a:prstGeom prst="ellipse">
            <a:avLst/>
          </a:prstGeom>
          <a:solidFill>
            <a:srgbClr val="3399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6" name="Rectangle 4"/>
          <p:cNvSpPr>
            <a:spLocks noChangeArrowheads="1"/>
          </p:cNvSpPr>
          <p:nvPr/>
        </p:nvSpPr>
        <p:spPr bwMode="auto">
          <a:xfrm>
            <a:off x="2819400" y="2209800"/>
            <a:ext cx="914400" cy="381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81267" name="Rectangle 4"/>
          <p:cNvSpPr>
            <a:spLocks noChangeArrowheads="1"/>
          </p:cNvSpPr>
          <p:nvPr/>
        </p:nvSpPr>
        <p:spPr bwMode="auto">
          <a:xfrm>
            <a:off x="2819400" y="3429000"/>
            <a:ext cx="914400" cy="3810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85CCC-48A0-4469-9491-187CD39AAC86}" type="slidenum">
              <a:rPr lang="en-US"/>
              <a:pPr/>
              <a:t>8</a:t>
            </a:fld>
            <a:endParaRPr 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685800"/>
          </a:xfrm>
        </p:spPr>
        <p:txBody>
          <a:bodyPr/>
          <a:lstStyle/>
          <a:p>
            <a:r>
              <a:rPr lang="en-US"/>
              <a:t>When to assign?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Pre-emptive vs. non-preemptive schedulers 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Non-preemptive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once you give somebody the green light, they’ve got it until they relinquish it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an I/O operation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allocation of memory in a system without swapping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Preemptive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you can re-visit a decision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setting the timer allows you to preempt the CPU from a thread even if it doesn’t relinquish it voluntarily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in any modern system, if you mark a program as non-runnable, its memory resources will eventually be re-allocated to others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Re-assignment always involves some overhead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Overhead doesn’t contribute to the goal of any scheduler</a:t>
            </a:r>
          </a:p>
          <a:p>
            <a:pPr lvl="3">
              <a:lnSpc>
                <a:spcPct val="90000"/>
              </a:lnSpc>
            </a:pPr>
            <a:endParaRPr lang="en-US" sz="1400"/>
          </a:p>
          <a:p>
            <a:pPr>
              <a:lnSpc>
                <a:spcPct val="90000"/>
              </a:lnSpc>
            </a:pPr>
            <a:r>
              <a:rPr lang="en-US" sz="2000"/>
              <a:t>We’ll assume “work conserving” policies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Never leave a resource idle when someone wants it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Why even mention this?  When might it be useful to do something else?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9DEB-63C7-46AC-9180-DE78A2C6D29B}" type="slidenum">
              <a:rPr lang="en-US"/>
              <a:pPr/>
              <a:t>9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we look at specific policies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some simple but useful “laws” to know </a:t>
            </a:r>
            <a:r>
              <a:rPr lang="en-US" dirty="0" smtClean="0"/>
              <a:t>about 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Utilization Law:  U  =  X * S</a:t>
            </a:r>
          </a:p>
          <a:p>
            <a:pPr lvl="1"/>
            <a:r>
              <a:rPr lang="en-US" dirty="0"/>
              <a:t>Where U is utilization, X is throughput (requests per second), and S is average service </a:t>
            </a:r>
            <a:r>
              <a:rPr lang="en-US" dirty="0" smtClean="0"/>
              <a:t>requirement</a:t>
            </a:r>
          </a:p>
          <a:p>
            <a:pPr lvl="2"/>
            <a:r>
              <a:rPr lang="en-US" dirty="0" smtClean="0"/>
              <a:t>Obviously true</a:t>
            </a:r>
            <a:endParaRPr lang="en-US" dirty="0"/>
          </a:p>
          <a:p>
            <a:pPr lvl="2"/>
            <a:r>
              <a:rPr lang="en-US" dirty="0"/>
              <a:t>This means that utilization is constant, independent of the schedule, so long as the workload can be </a:t>
            </a:r>
            <a:r>
              <a:rPr lang="en-US" dirty="0" smtClean="0"/>
              <a:t>processed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2459</TotalTime>
  <Words>2495</Words>
  <Application>Microsoft Office PowerPoint</Application>
  <PresentationFormat>On-screen Show (4:3)</PresentationFormat>
  <Paragraphs>355</Paragraphs>
  <Slides>31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Blank Presentation</vt:lpstr>
      <vt:lpstr>CSE 451: Operating Systems  Spring 2012  Module 10 Scheduling</vt:lpstr>
      <vt:lpstr>Scheduling</vt:lpstr>
      <vt:lpstr>Classes of Schedulers</vt:lpstr>
      <vt:lpstr>Multiple levels of scheduling decisions</vt:lpstr>
      <vt:lpstr>Scheduling Goals I: Performance</vt:lpstr>
      <vt:lpstr>Scheduling Goals II: Fairness</vt:lpstr>
      <vt:lpstr>The basic situation</vt:lpstr>
      <vt:lpstr>When to assign?</vt:lpstr>
      <vt:lpstr>Before we look at specific policies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 #1: FCFS/FIFO</vt:lpstr>
      <vt:lpstr>FCFS/FIFO example</vt:lpstr>
      <vt:lpstr>FCFS/FIFO drawbacks</vt:lpstr>
      <vt:lpstr>Algorithm #2: SPT/SJF</vt:lpstr>
      <vt:lpstr>SPT/SJF optimality – The interchange argument</vt:lpstr>
      <vt:lpstr>SPT/SJF drawbacks</vt:lpstr>
      <vt:lpstr>Algorithm #3: RR</vt:lpstr>
      <vt:lpstr>RR drawbacks</vt:lpstr>
      <vt:lpstr>Algorithm #4: Priority</vt:lpstr>
      <vt:lpstr>Priority drawbacks</vt:lpstr>
      <vt:lpstr>Program behavior and scheduling</vt:lpstr>
      <vt:lpstr>Residual Life</vt:lpstr>
      <vt:lpstr>Multi-level Feedback Queues (MLFQ)</vt:lpstr>
      <vt:lpstr>UNIX scheduling</vt:lpstr>
      <vt:lpstr>Scheduling the Apache web server SRPT</vt:lpstr>
      <vt:lpstr>PowerPoint Presentation</vt:lpstr>
      <vt:lpstr>Summary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215</cp:revision>
  <cp:lastPrinted>2012-04-15T20:58:15Z</cp:lastPrinted>
  <dcterms:created xsi:type="dcterms:W3CDTF">1998-03-30T02:45:13Z</dcterms:created>
  <dcterms:modified xsi:type="dcterms:W3CDTF">2012-04-15T21:04:51Z</dcterms:modified>
</cp:coreProperties>
</file>