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0"/>
  </p:notesMasterIdLst>
  <p:handoutMasterIdLst>
    <p:handoutMasterId r:id="rId31"/>
  </p:handoutMasterIdLst>
  <p:sldIdLst>
    <p:sldId id="257" r:id="rId3"/>
    <p:sldId id="287" r:id="rId4"/>
    <p:sldId id="286" r:id="rId5"/>
    <p:sldId id="288" r:id="rId6"/>
    <p:sldId id="289" r:id="rId7"/>
    <p:sldId id="298" r:id="rId8"/>
    <p:sldId id="290" r:id="rId9"/>
    <p:sldId id="276" r:id="rId10"/>
    <p:sldId id="292" r:id="rId11"/>
    <p:sldId id="277" r:id="rId12"/>
    <p:sldId id="278" r:id="rId13"/>
    <p:sldId id="291" r:id="rId14"/>
    <p:sldId id="279" r:id="rId15"/>
    <p:sldId id="293" r:id="rId16"/>
    <p:sldId id="280" r:id="rId17"/>
    <p:sldId id="281" r:id="rId18"/>
    <p:sldId id="282" r:id="rId19"/>
    <p:sldId id="283" r:id="rId20"/>
    <p:sldId id="299" r:id="rId21"/>
    <p:sldId id="300" r:id="rId22"/>
    <p:sldId id="285" r:id="rId23"/>
    <p:sldId id="301" r:id="rId24"/>
    <p:sldId id="302" r:id="rId25"/>
    <p:sldId id="294" r:id="rId26"/>
    <p:sldId id="295" r:id="rId27"/>
    <p:sldId id="296" r:id="rId28"/>
    <p:sldId id="297" r:id="rId2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8CF1BFE2-1580-4F0A-959F-B27B0C676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4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FE882ADF-721D-458D-A495-35E2FB5C6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6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111C7-39F7-4E5B-B639-24EFDA703EA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38" tIns="46538" rIns="94738" bIns="46538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45" tIns="28254" rIns="19945" bIns="28254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409A1-48F3-4160-A8B6-2FCDB33507D6}" type="slidenum">
              <a:rPr lang="en-US"/>
              <a:pPr/>
              <a:t>11</a:t>
            </a:fld>
            <a:endParaRPr lang="en-US"/>
          </a:p>
        </p:txBody>
      </p:sp>
      <p:sp>
        <p:nvSpPr>
          <p:cNvPr id="237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D0490-03EF-4E23-B37C-5C5764322643}" type="slidenum">
              <a:rPr lang="en-US"/>
              <a:pPr/>
              <a:t>12</a:t>
            </a:fld>
            <a:endParaRPr lang="en-US"/>
          </a:p>
        </p:txBody>
      </p:sp>
      <p:sp>
        <p:nvSpPr>
          <p:cNvPr id="238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3F5B1-BA0C-4CAD-96A1-8C7AA6BFAE13}" type="slidenum">
              <a:rPr lang="en-US"/>
              <a:pPr/>
              <a:t>13</a:t>
            </a:fld>
            <a:endParaRPr lang="en-US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C9408-6696-4F34-B95A-331402B140BD}" type="slidenum">
              <a:rPr lang="en-US"/>
              <a:pPr/>
              <a:t>14</a:t>
            </a:fld>
            <a:endParaRPr lang="en-US"/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37A1F-F681-4B8E-9FEC-5154168E049D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477AC-E38C-4C3C-A428-6134510FD88D}" type="slidenum">
              <a:rPr lang="en-US"/>
              <a:pPr/>
              <a:t>16</a:t>
            </a:fld>
            <a:endParaRPr lang="en-US"/>
          </a:p>
        </p:txBody>
      </p:sp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F4A0C-319F-4235-B90A-EF287527A1B0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9EB9E-2FA6-4A79-8F22-953EC8D4105F}" type="slidenum">
              <a:rPr lang="en-US"/>
              <a:pPr/>
              <a:t>18</a:t>
            </a:fld>
            <a:endParaRPr lang="en-US"/>
          </a:p>
        </p:txBody>
      </p:sp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69BF1-8062-45FA-9E12-CD37322CC5D0}" type="slidenum">
              <a:rPr lang="en-US"/>
              <a:pPr/>
              <a:t>21</a:t>
            </a:fld>
            <a:endParaRPr lang="en-US"/>
          </a:p>
        </p:txBody>
      </p:sp>
      <p:sp>
        <p:nvSpPr>
          <p:cNvPr id="246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678C0-5130-420B-A98C-233A64889572}" type="slidenum">
              <a:rPr lang="en-US"/>
              <a:pPr/>
              <a:t>24</a:t>
            </a:fld>
            <a:endParaRPr 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B1DC9-981B-4F13-87D2-0075647B0A70}" type="slidenum">
              <a:rPr lang="en-US"/>
              <a:pPr/>
              <a:t>2</a:t>
            </a:fld>
            <a:endParaRPr lang="en-US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C3216-9DFE-4C55-B0A2-6684BA9581AD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2F018-195B-45B2-A7E2-725EE0FEB746}" type="slidenum">
              <a:rPr lang="en-US"/>
              <a:pPr/>
              <a:t>26</a:t>
            </a:fld>
            <a:endParaRPr 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06D1-3858-43E9-9C82-ED52F4182072}" type="slidenum">
              <a:rPr lang="en-US"/>
              <a:pPr/>
              <a:t>27</a:t>
            </a:fld>
            <a:endParaRPr 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1D50-5492-4E25-9E88-EABE41991211}" type="slidenum">
              <a:rPr lang="en-US"/>
              <a:pPr/>
              <a:t>3</a:t>
            </a:fld>
            <a:endParaRPr lang="en-US"/>
          </a:p>
        </p:txBody>
      </p:sp>
      <p:sp>
        <p:nvSpPr>
          <p:cNvPr id="230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D0CD0-D504-409B-A734-93F3A3205F60}" type="slidenum">
              <a:rPr lang="en-US"/>
              <a:pPr/>
              <a:t>4</a:t>
            </a:fld>
            <a:endParaRPr lang="en-US"/>
          </a:p>
        </p:txBody>
      </p:sp>
      <p:sp>
        <p:nvSpPr>
          <p:cNvPr id="231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FC333-332F-40B8-8CCC-B3D906A657AC}" type="slidenum">
              <a:rPr lang="en-US"/>
              <a:pPr/>
              <a:t>5</a:t>
            </a:fld>
            <a:endParaRPr lang="en-US"/>
          </a:p>
        </p:txBody>
      </p:sp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DB365-DFB1-4683-BD12-A862C903554F}" type="slidenum">
              <a:rPr lang="en-US"/>
              <a:pPr/>
              <a:t>7</a:t>
            </a:fld>
            <a:endParaRPr lang="en-US"/>
          </a:p>
        </p:txBody>
      </p:sp>
      <p:sp>
        <p:nvSpPr>
          <p:cNvPr id="233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49E83-9374-450E-8AF0-81E34C1ADFA3}" type="slidenum">
              <a:rPr lang="en-US"/>
              <a:pPr/>
              <a:t>8</a:t>
            </a:fld>
            <a:endParaRPr lang="en-US"/>
          </a:p>
        </p:txBody>
      </p:sp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712D6-55A0-487D-B96D-F81E8EBC40CF}" type="slidenum">
              <a:rPr lang="en-US"/>
              <a:pPr/>
              <a:t>9</a:t>
            </a:fld>
            <a:endParaRPr lang="en-US"/>
          </a:p>
        </p:txBody>
      </p:sp>
      <p:sp>
        <p:nvSpPr>
          <p:cNvPr id="235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4A409-CCAB-4B05-8492-EF9F836C2504}" type="slidenum">
              <a:rPr lang="en-US"/>
              <a:pPr/>
              <a:t>10</a:t>
            </a:fld>
            <a:endParaRPr lang="en-US"/>
          </a:p>
        </p:txBody>
      </p:sp>
      <p:sp>
        <p:nvSpPr>
          <p:cNvPr id="236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B6F60-5F7F-412D-A80B-D8E5BC72CD2C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0D22E-0460-4864-B48C-4ED2817C5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3D90F-8120-4012-8CEC-E50EB874DB14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42A0-1C8F-4CB9-86A0-66A98D157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29E1A-BF73-439B-9D31-22A06D94319A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59E3-101E-4277-AD7E-3083561B5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87D58-0CF9-4DA4-8191-0E8BB164A6B5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85AA2-2CC4-4A69-92A6-D25FF008D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08F64-A822-4EE4-AA1C-CE2D13EB2A2C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008D-6ECB-4E0C-BA86-47C88C5EA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A0C45-CA87-4F56-92DE-0500221F7661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FE5A4-C294-4AD1-9E9B-6E294A0A7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00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7D63-B6F3-4C4D-9A77-D75EB48BF879}" type="datetime1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EC21B-D4F3-4550-A5EF-E873C3634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6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FDE1B-306C-4135-91E6-EC29A1AEDC80}" type="datetime1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223C-7FB4-4E65-A355-494A138DB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72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547C6-F148-4B7A-B01D-DF88E28CF3F5}" type="datetime1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80AC-20A0-4360-B758-21A15035C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4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90B59-513E-44A0-8541-07DF6C966C7E}" type="datetime1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2705D-0434-4C96-BEB0-9CBA6BC91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01B01-ED40-4D39-B4A8-2BB441C6CB5E}" type="datetime1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130B0-3E30-469E-A3E5-26F184BA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E2319-8FEF-4FA8-88E0-864A20AD16C1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DF36D-957D-4EDC-BAA8-AB38AEB9B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0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A0087-5AF9-41AD-91D4-F2F07B144975}" type="datetime1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5B0-2B6D-4BF0-8FFF-71F36BCB6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B3A40-4C2F-4AC7-A07F-A808A0FFCEEA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AB63C-8C9F-4D4E-83E4-BBDCEDAE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93CEA-717C-4D83-9180-6FBDD9BA641D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D2EEB-3F81-4859-B73F-1708A1A7F7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05DE8-195A-43EC-9E31-26EFB0C5F581}" type="datetime1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1F95-7FD3-4F4C-9E6F-55E36B6F2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DE257-458D-42D0-B8FC-047073D992E0}" type="datetime1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09A7C-5C0B-4A62-AC08-805599F30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602F6-B8C1-4DED-802D-E3BD28B04E8C}" type="datetime1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68A3-C2DB-4039-B77A-79BD2A0EE1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5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59E16-125D-4708-B9E2-7399A827DE8F}" type="datetime1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106F1-1F1C-4B07-9E9F-D29A9B00C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97AD2-0861-419D-B9DD-F54F2BA61CD7}" type="datetime1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4822-4FA8-4A6A-BDDB-3FBB331F3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4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4B06B-3CE9-4035-88BB-83804C4ABCE1}" type="datetime1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17F64-E415-49FE-B633-8AB0D94F9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52C1C-96DF-4C17-954C-75E07FE06237}" type="datetime1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891BF-8A4A-4EB1-A595-7953CC8B4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7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881BA0E8-A745-4920-B672-4917D1FAAF61}" type="datetime1">
              <a:rPr lang="en-US" smtClean="0"/>
              <a:t>4/24/2012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401B9175-1594-4914-A064-69AD7EE88B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0E793881-D20D-4918-92A4-E205C330E8A1}" type="datetime1">
              <a:rPr lang="en-US" smtClean="0"/>
              <a:t>4/24/2012</a:t>
            </a:fld>
            <a:endParaRPr 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65F8145-410F-4101-96C5-D0865F2CEA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Autumn </a:t>
            </a:r>
            <a:r>
              <a:rPr lang="en-US" sz="2900" b="1" dirty="0" smtClean="0">
                <a:solidFill>
                  <a:srgbClr val="000000"/>
                </a:solidFill>
              </a:rPr>
              <a:t>2012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13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Page Table Management, TLBs,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and Other Pragmatics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36D-957D-4EDC-BAA8-AB38AEB9B2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56AE-2062-4756-A343-2578B49F054B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page tables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two-level PT’s, virtual addresses have 3 parts:</a:t>
            </a:r>
          </a:p>
          <a:p>
            <a:pPr lvl="1"/>
            <a:r>
              <a:rPr lang="en-US"/>
              <a:t>master page number, secondary page number, offset</a:t>
            </a:r>
          </a:p>
          <a:p>
            <a:pPr lvl="1"/>
            <a:r>
              <a:rPr lang="en-US"/>
              <a:t>master PT maps master PN to secondary PT</a:t>
            </a:r>
          </a:p>
          <a:p>
            <a:pPr lvl="1"/>
            <a:r>
              <a:rPr lang="en-US"/>
              <a:t>secondary PT maps secondary PN to page frame number</a:t>
            </a:r>
          </a:p>
          <a:p>
            <a:pPr lvl="1"/>
            <a:r>
              <a:rPr lang="en-US"/>
              <a:t>offset and PFN yield physical address</a:t>
            </a:r>
          </a:p>
          <a:p>
            <a:endParaRPr 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B1AF-6335-432A-B0E5-915B45498627}" type="slidenum">
              <a:rPr lang="en-US"/>
              <a:pPr/>
              <a:t>11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level page tables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7308850" y="2492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0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7308850" y="30257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1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7308850" y="35591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2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7308850" y="5159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Y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 rot="-5400000">
            <a:off x="7594601" y="4722812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7308850" y="40925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3</a:t>
            </a: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7183438" y="2133600"/>
            <a:ext cx="14271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5791200" y="30480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4267200" y="2765425"/>
            <a:ext cx="1419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4343400" y="30480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 frame #</a:t>
            </a:r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6705600" y="3200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914400" y="3200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1050925" y="2689225"/>
            <a:ext cx="9382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master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1828800" y="18288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secondary page#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393700" y="1546225"/>
            <a:ext cx="1266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master page #</a:t>
            </a:r>
          </a:p>
        </p:txBody>
      </p:sp>
      <p:sp>
        <p:nvSpPr>
          <p:cNvPr id="202778" name="Freeform 26"/>
          <p:cNvSpPr>
            <a:spLocks/>
          </p:cNvSpPr>
          <p:nvPr/>
        </p:nvSpPr>
        <p:spPr bwMode="auto">
          <a:xfrm>
            <a:off x="533400" y="2133600"/>
            <a:ext cx="381000" cy="16764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0" name="Line 28"/>
          <p:cNvSpPr>
            <a:spLocks noChangeShapeType="1"/>
          </p:cNvSpPr>
          <p:nvPr/>
        </p:nvSpPr>
        <p:spPr bwMode="auto">
          <a:xfrm>
            <a:off x="2057400" y="3733800"/>
            <a:ext cx="8382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1" name="Rectangle 29"/>
          <p:cNvSpPr>
            <a:spLocks noChangeArrowheads="1"/>
          </p:cNvSpPr>
          <p:nvPr/>
        </p:nvSpPr>
        <p:spPr bwMode="auto">
          <a:xfrm>
            <a:off x="3733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88" name="Rectangle 36"/>
          <p:cNvSpPr>
            <a:spLocks noChangeArrowheads="1"/>
          </p:cNvSpPr>
          <p:nvPr/>
        </p:nvSpPr>
        <p:spPr bwMode="auto">
          <a:xfrm>
            <a:off x="3028950" y="3375025"/>
            <a:ext cx="9445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secondary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93" name="Rectangle 41"/>
          <p:cNvSpPr>
            <a:spLocks noChangeArrowheads="1"/>
          </p:cNvSpPr>
          <p:nvPr/>
        </p:nvSpPr>
        <p:spPr bwMode="auto">
          <a:xfrm>
            <a:off x="914400" y="3581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4" name="Rectangle 42"/>
          <p:cNvSpPr>
            <a:spLocks noChangeArrowheads="1"/>
          </p:cNvSpPr>
          <p:nvPr/>
        </p:nvSpPr>
        <p:spPr bwMode="auto">
          <a:xfrm>
            <a:off x="914400" y="3962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5" name="Rectangle 43"/>
          <p:cNvSpPr>
            <a:spLocks noChangeArrowheads="1"/>
          </p:cNvSpPr>
          <p:nvPr/>
        </p:nvSpPr>
        <p:spPr bwMode="auto">
          <a:xfrm>
            <a:off x="914400" y="4343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6" name="Rectangle 44"/>
          <p:cNvSpPr>
            <a:spLocks noChangeArrowheads="1"/>
          </p:cNvSpPr>
          <p:nvPr/>
        </p:nvSpPr>
        <p:spPr bwMode="auto">
          <a:xfrm>
            <a:off x="914400" y="4724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6" name="Rectangle 34"/>
          <p:cNvSpPr>
            <a:spLocks noChangeArrowheads="1"/>
          </p:cNvSpPr>
          <p:nvPr/>
        </p:nvSpPr>
        <p:spPr bwMode="auto">
          <a:xfrm>
            <a:off x="1066800" y="3549650"/>
            <a:ext cx="8159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secondary</a:t>
            </a:r>
          </a:p>
          <a:p>
            <a:r>
              <a:rPr lang="en-US" sz="1000" b="1">
                <a:solidFill>
                  <a:schemeClr val="accent2"/>
                </a:solidFill>
              </a:rPr>
              <a:t>page table</a:t>
            </a:r>
          </a:p>
        </p:txBody>
      </p:sp>
      <p:sp>
        <p:nvSpPr>
          <p:cNvPr id="202797" name="Freeform 45"/>
          <p:cNvSpPr>
            <a:spLocks/>
          </p:cNvSpPr>
          <p:nvPr/>
        </p:nvSpPr>
        <p:spPr bwMode="auto">
          <a:xfrm>
            <a:off x="2514600" y="2133600"/>
            <a:ext cx="381000" cy="26670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8" name="Rectangle 46"/>
          <p:cNvSpPr>
            <a:spLocks noChangeArrowheads="1"/>
          </p:cNvSpPr>
          <p:nvPr/>
        </p:nvSpPr>
        <p:spPr bwMode="auto">
          <a:xfrm>
            <a:off x="2895600" y="3886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9" name="Rectangle 47"/>
          <p:cNvSpPr>
            <a:spLocks noChangeArrowheads="1"/>
          </p:cNvSpPr>
          <p:nvPr/>
        </p:nvSpPr>
        <p:spPr bwMode="auto">
          <a:xfrm>
            <a:off x="2895600" y="4267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0" name="Rectangle 48"/>
          <p:cNvSpPr>
            <a:spLocks noChangeArrowheads="1"/>
          </p:cNvSpPr>
          <p:nvPr/>
        </p:nvSpPr>
        <p:spPr bwMode="auto">
          <a:xfrm>
            <a:off x="2895600" y="4648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2895600" y="5029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2895600" y="5410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3" name="Rectangle 51"/>
          <p:cNvSpPr>
            <a:spLocks noChangeArrowheads="1"/>
          </p:cNvSpPr>
          <p:nvPr/>
        </p:nvSpPr>
        <p:spPr bwMode="auto">
          <a:xfrm>
            <a:off x="3028950" y="4648200"/>
            <a:ext cx="858838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page frame</a:t>
            </a:r>
          </a:p>
          <a:p>
            <a:r>
              <a:rPr lang="en-US" sz="1000" b="1">
                <a:solidFill>
                  <a:schemeClr val="accent2"/>
                </a:solidFill>
              </a:rPr>
              <a:t>number</a:t>
            </a:r>
          </a:p>
        </p:txBody>
      </p:sp>
      <p:sp>
        <p:nvSpPr>
          <p:cNvPr id="202804" name="Freeform 52"/>
          <p:cNvSpPr>
            <a:spLocks/>
          </p:cNvSpPr>
          <p:nvPr/>
        </p:nvSpPr>
        <p:spPr bwMode="auto">
          <a:xfrm>
            <a:off x="4267200" y="2133600"/>
            <a:ext cx="1981200" cy="838200"/>
          </a:xfrm>
          <a:custGeom>
            <a:avLst/>
            <a:gdLst>
              <a:gd name="T0" fmla="*/ 0 w 1248"/>
              <a:gd name="T1" fmla="*/ 0 h 528"/>
              <a:gd name="T2" fmla="*/ 0 w 1248"/>
              <a:gd name="T3" fmla="*/ 96 h 528"/>
              <a:gd name="T4" fmla="*/ 1248 w 1248"/>
              <a:gd name="T5" fmla="*/ 96 h 528"/>
              <a:gd name="T6" fmla="*/ 1248 w 1248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8" h="528">
                <a:moveTo>
                  <a:pt x="0" y="0"/>
                </a:moveTo>
                <a:lnTo>
                  <a:pt x="0" y="96"/>
                </a:lnTo>
                <a:lnTo>
                  <a:pt x="1248" y="96"/>
                </a:lnTo>
                <a:lnTo>
                  <a:pt x="1248" y="52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5" name="Line 53"/>
          <p:cNvSpPr>
            <a:spLocks noChangeShapeType="1"/>
          </p:cNvSpPr>
          <p:nvPr/>
        </p:nvSpPr>
        <p:spPr bwMode="auto">
          <a:xfrm flipV="1">
            <a:off x="4038600" y="3352800"/>
            <a:ext cx="990600" cy="1524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993E-7348-48E6-B3E7-FC1B02359E0B}" type="slidenum">
              <a:rPr lang="en-US"/>
              <a:pPr/>
              <a:t>12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</a:t>
            </a:r>
          </a:p>
          <a:p>
            <a:pPr lvl="1"/>
            <a:r>
              <a:rPr lang="en-US"/>
              <a:t>32-bit address space, 4KB pages, 4 bytes/PTE</a:t>
            </a:r>
          </a:p>
          <a:p>
            <a:pPr lvl="2"/>
            <a:r>
              <a:rPr lang="en-US"/>
              <a:t>how many bits in offset?</a:t>
            </a:r>
          </a:p>
          <a:p>
            <a:pPr lvl="3"/>
            <a:r>
              <a:rPr lang="en-US"/>
              <a:t>need 12 bits for 4KB (2</a:t>
            </a:r>
            <a:r>
              <a:rPr lang="en-US" baseline="30000"/>
              <a:t>12</a:t>
            </a:r>
            <a:r>
              <a:rPr lang="en-US"/>
              <a:t>=4K), so offset is 12 bits</a:t>
            </a:r>
          </a:p>
          <a:p>
            <a:pPr lvl="2"/>
            <a:r>
              <a:rPr lang="en-US"/>
              <a:t>want master PT to fit in one page</a:t>
            </a:r>
          </a:p>
          <a:p>
            <a:pPr lvl="3"/>
            <a:r>
              <a:rPr lang="en-US"/>
              <a:t>4KB/4 bytes = 1024 PTEs</a:t>
            </a:r>
          </a:p>
          <a:p>
            <a:pPr lvl="3"/>
            <a:r>
              <a:rPr lang="en-US"/>
              <a:t>thus master page # is 10 bits (2</a:t>
            </a:r>
            <a:r>
              <a:rPr lang="en-US" baseline="30000"/>
              <a:t>10</a:t>
            </a:r>
            <a:r>
              <a:rPr lang="en-US"/>
              <a:t>=1K)</a:t>
            </a:r>
          </a:p>
          <a:p>
            <a:pPr lvl="3"/>
            <a:r>
              <a:rPr lang="en-US"/>
              <a:t>and there are 1024 secondary page tables</a:t>
            </a:r>
          </a:p>
          <a:p>
            <a:pPr lvl="2"/>
            <a:r>
              <a:rPr lang="en-US"/>
              <a:t>and 10 bits are left (32-12-10) for indexing each secondary page table</a:t>
            </a:r>
          </a:p>
          <a:p>
            <a:pPr lvl="3"/>
            <a:r>
              <a:rPr lang="en-US"/>
              <a:t>hence, each secondary page table has 1024 PTEs and fits in one page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23C5-8E76-46C4-9791-386B6792F214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Generalizing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Early architectures used 1-level page tables</a:t>
            </a:r>
          </a:p>
          <a:p>
            <a:r>
              <a:rPr lang="en-US"/>
              <a:t>VAX, P-II used 2-level page tables</a:t>
            </a:r>
          </a:p>
          <a:p>
            <a:r>
              <a:rPr lang="en-US"/>
              <a:t>SPARC used 3-level page tables</a:t>
            </a:r>
          </a:p>
          <a:p>
            <a:r>
              <a:rPr lang="en-US"/>
              <a:t>68030 used 4-level page tables</a:t>
            </a:r>
          </a:p>
          <a:p>
            <a:r>
              <a:rPr lang="en-US"/>
              <a:t>Key thing is that the outer level must be </a:t>
            </a:r>
            <a:r>
              <a:rPr lang="en-US">
                <a:solidFill>
                  <a:srgbClr val="FF0000"/>
                </a:solidFill>
              </a:rPr>
              <a:t>wired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down</a:t>
            </a:r>
            <a:r>
              <a:rPr lang="en-US"/>
              <a:t> (pinned in physical memory) in order to break the recursion – </a:t>
            </a:r>
            <a:r>
              <a:rPr lang="en-US" i="1"/>
              <a:t>no smoke and mirrors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D4F8E-3397-4DE3-BD33-9C19D90BFA54}" type="slidenum">
              <a:rPr lang="en-US"/>
              <a:pPr/>
              <a:t>14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Hashed page table (great for sparse address spaces)</a:t>
            </a:r>
          </a:p>
          <a:p>
            <a:pPr lvl="1"/>
            <a:r>
              <a:rPr lang="en-US"/>
              <a:t>VPN is used as a hash</a:t>
            </a:r>
          </a:p>
          <a:p>
            <a:pPr lvl="1"/>
            <a:r>
              <a:rPr lang="en-US"/>
              <a:t>collisions are resolved because the elements in the linked list at the hash index include the VPN as well as the PFN</a:t>
            </a:r>
          </a:p>
          <a:p>
            <a:r>
              <a:rPr lang="en-US"/>
              <a:t>Inverted page table (really reduces space!)</a:t>
            </a:r>
          </a:p>
          <a:p>
            <a:pPr lvl="1"/>
            <a:r>
              <a:rPr lang="en-US"/>
              <a:t>one entry per page frame</a:t>
            </a:r>
          </a:p>
          <a:p>
            <a:pPr lvl="1"/>
            <a:r>
              <a:rPr lang="en-US"/>
              <a:t>includes process id, VPN</a:t>
            </a:r>
          </a:p>
          <a:p>
            <a:pPr lvl="1"/>
            <a:r>
              <a:rPr lang="en-US"/>
              <a:t>hard to search!  (but IBM PC/RT actually did this!)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7C43-9F2E-411B-A705-2D5DB8156C9F}" type="slidenum">
              <a:rPr lang="en-US"/>
              <a:pPr/>
              <a:t>15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it all efficient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page table scheme doubled the cost of memory lookups</a:t>
            </a:r>
          </a:p>
          <a:p>
            <a:pPr lvl="1"/>
            <a:r>
              <a:rPr lang="en-US"/>
              <a:t>one lookup into page table, a second to fetch the data</a:t>
            </a:r>
          </a:p>
          <a:p>
            <a:r>
              <a:rPr lang="en-US"/>
              <a:t>Two-level page tables triple the cost!!</a:t>
            </a:r>
          </a:p>
          <a:p>
            <a:pPr lvl="1"/>
            <a:r>
              <a:rPr lang="en-US"/>
              <a:t>two lookups into page table, a third to fetch the data</a:t>
            </a:r>
          </a:p>
          <a:p>
            <a:r>
              <a:rPr lang="en-US"/>
              <a:t>How can we make this more efficient?</a:t>
            </a:r>
          </a:p>
          <a:p>
            <a:pPr lvl="1"/>
            <a:r>
              <a:rPr lang="en-US"/>
              <a:t>goal: make fetching from a virtual address about as efficient as fetching from a physical address</a:t>
            </a:r>
          </a:p>
          <a:p>
            <a:pPr lvl="1"/>
            <a:r>
              <a:rPr lang="en-US"/>
              <a:t>solution: use a hardware cache inside the CPU</a:t>
            </a:r>
          </a:p>
          <a:p>
            <a:pPr lvl="2"/>
            <a:r>
              <a:rPr lang="en-US"/>
              <a:t>cache the virtual-to-physical translations in the hardware</a:t>
            </a:r>
          </a:p>
          <a:p>
            <a:pPr lvl="2"/>
            <a:r>
              <a:rPr lang="en-US"/>
              <a:t>called a </a:t>
            </a:r>
            <a:r>
              <a:rPr lang="en-US">
                <a:solidFill>
                  <a:srgbClr val="FF0000"/>
                </a:solidFill>
              </a:rPr>
              <a:t>translation lookaside buffer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TLB</a:t>
            </a:r>
            <a:r>
              <a:rPr lang="en-US"/>
              <a:t>)</a:t>
            </a:r>
          </a:p>
          <a:p>
            <a:pPr lvl="2"/>
            <a:r>
              <a:rPr lang="en-US"/>
              <a:t>TLB is managed by the memory management unit (MMU)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F0FF-1FFC-4EE5-BA4B-16A3BD2BFE80}" type="slidenum">
              <a:rPr lang="en-US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TLBs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Translation lookaside buffer</a:t>
            </a:r>
          </a:p>
          <a:p>
            <a:pPr lvl="1">
              <a:lnSpc>
                <a:spcPct val="90000"/>
              </a:lnSpc>
            </a:pPr>
            <a:r>
              <a:rPr lang="en-US"/>
              <a:t>translates virtual page #s into PTEs (page frame numbers) (</a:t>
            </a:r>
            <a:r>
              <a:rPr lang="en-US" u="sng">
                <a:solidFill>
                  <a:srgbClr val="FF0000"/>
                </a:solidFill>
              </a:rPr>
              <a:t>not</a:t>
            </a:r>
            <a:r>
              <a:rPr lang="en-US">
                <a:solidFill>
                  <a:srgbClr val="FF0000"/>
                </a:solidFill>
              </a:rPr>
              <a:t> physical addrs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/>
              <a:t>can be done in single machine cycle</a:t>
            </a:r>
          </a:p>
          <a:p>
            <a:pPr>
              <a:lnSpc>
                <a:spcPct val="90000"/>
              </a:lnSpc>
            </a:pPr>
            <a:r>
              <a:rPr lang="en-US"/>
              <a:t>TLB is implemented in hardware</a:t>
            </a:r>
          </a:p>
          <a:p>
            <a:pPr lvl="1">
              <a:lnSpc>
                <a:spcPct val="90000"/>
              </a:lnSpc>
            </a:pPr>
            <a:r>
              <a:rPr lang="en-US"/>
              <a:t>is a fully associative cache (all entries searched in parallel)</a:t>
            </a:r>
          </a:p>
          <a:p>
            <a:pPr lvl="1">
              <a:lnSpc>
                <a:spcPct val="90000"/>
              </a:lnSpc>
            </a:pPr>
            <a:r>
              <a:rPr lang="en-US"/>
              <a:t>cache tags are virtual page numbers</a:t>
            </a:r>
          </a:p>
          <a:p>
            <a:pPr lvl="1">
              <a:lnSpc>
                <a:spcPct val="90000"/>
              </a:lnSpc>
            </a:pPr>
            <a:r>
              <a:rPr lang="en-US"/>
              <a:t>cache values are PTEs (page frame numbers)</a:t>
            </a:r>
          </a:p>
          <a:p>
            <a:pPr lvl="1">
              <a:lnSpc>
                <a:spcPct val="90000"/>
              </a:lnSpc>
            </a:pPr>
            <a:r>
              <a:rPr lang="en-US"/>
              <a:t>with PTE + offset, MMU can directly calculate the PA</a:t>
            </a:r>
          </a:p>
          <a:p>
            <a:pPr>
              <a:lnSpc>
                <a:spcPct val="90000"/>
              </a:lnSpc>
            </a:pPr>
            <a:r>
              <a:rPr lang="en-US"/>
              <a:t>TLBs exploit locality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only use a handful of pages at a time</a:t>
            </a:r>
          </a:p>
          <a:p>
            <a:pPr lvl="2">
              <a:lnSpc>
                <a:spcPct val="90000"/>
              </a:lnSpc>
            </a:pPr>
            <a:r>
              <a:rPr lang="en-US"/>
              <a:t>16-48 entries in TLB is typical  (64-192KB)</a:t>
            </a:r>
          </a:p>
          <a:p>
            <a:pPr lvl="2">
              <a:lnSpc>
                <a:spcPct val="90000"/>
              </a:lnSpc>
            </a:pPr>
            <a:r>
              <a:rPr lang="en-US"/>
              <a:t>can hold the “hot set” or “working set” of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hit rates in the TLB are therefore really important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00D9-8A66-4394-9E23-7E5D47256D62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Managing TLBs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Address translations are mostly handled by the TLB</a:t>
            </a:r>
          </a:p>
          <a:p>
            <a:pPr lvl="1">
              <a:lnSpc>
                <a:spcPct val="90000"/>
              </a:lnSpc>
            </a:pPr>
            <a:r>
              <a:rPr lang="en-US"/>
              <a:t>&gt;99% of translations, but there are </a:t>
            </a:r>
            <a:r>
              <a:rPr lang="en-US">
                <a:solidFill>
                  <a:srgbClr val="FF0000"/>
                </a:solidFill>
              </a:rPr>
              <a:t>TLB misses</a:t>
            </a:r>
            <a:r>
              <a:rPr lang="en-US"/>
              <a:t> occasionally</a:t>
            </a:r>
          </a:p>
          <a:p>
            <a:pPr lvl="1">
              <a:lnSpc>
                <a:spcPct val="90000"/>
              </a:lnSpc>
            </a:pPr>
            <a:r>
              <a:rPr lang="en-US"/>
              <a:t>in case of a miss, translation is placed into the TLB</a:t>
            </a:r>
          </a:p>
          <a:p>
            <a:pPr>
              <a:lnSpc>
                <a:spcPct val="90000"/>
              </a:lnSpc>
            </a:pPr>
            <a:r>
              <a:rPr lang="en-US"/>
              <a:t>Hardware (memory management unit (MMU))</a:t>
            </a:r>
          </a:p>
          <a:p>
            <a:pPr lvl="1">
              <a:lnSpc>
                <a:spcPct val="90000"/>
              </a:lnSpc>
            </a:pPr>
            <a:r>
              <a:rPr lang="en-US"/>
              <a:t>knows where page tables are in memory</a:t>
            </a:r>
          </a:p>
          <a:p>
            <a:pPr lvl="2">
              <a:lnSpc>
                <a:spcPct val="90000"/>
              </a:lnSpc>
            </a:pPr>
            <a:r>
              <a:rPr lang="en-US"/>
              <a:t>OS maintains them, HW access them directly</a:t>
            </a:r>
          </a:p>
          <a:p>
            <a:pPr lvl="1">
              <a:lnSpc>
                <a:spcPct val="90000"/>
              </a:lnSpc>
            </a:pPr>
            <a:r>
              <a:rPr lang="en-US"/>
              <a:t>tables have to be in HW-defined format</a:t>
            </a:r>
          </a:p>
          <a:p>
            <a:pPr lvl="1">
              <a:lnSpc>
                <a:spcPct val="90000"/>
              </a:lnSpc>
            </a:pPr>
            <a:r>
              <a:rPr lang="en-US"/>
              <a:t>this is how x86 works</a:t>
            </a:r>
          </a:p>
          <a:p>
            <a:pPr lvl="2">
              <a:lnSpc>
                <a:spcPct val="90000"/>
              </a:lnSpc>
            </a:pPr>
            <a:r>
              <a:rPr lang="en-US"/>
              <a:t>And that was part of the difficulty in virtualizaing the x86 …</a:t>
            </a:r>
          </a:p>
          <a:p>
            <a:pPr>
              <a:lnSpc>
                <a:spcPct val="90000"/>
              </a:lnSpc>
            </a:pPr>
            <a:r>
              <a:rPr lang="en-US"/>
              <a:t>Software loaded TLB (OS)</a:t>
            </a:r>
          </a:p>
          <a:p>
            <a:pPr lvl="1">
              <a:lnSpc>
                <a:spcPct val="90000"/>
              </a:lnSpc>
            </a:pPr>
            <a:r>
              <a:rPr lang="en-US"/>
              <a:t>TLB miss faults to OS, OS finds right PTE and loads TLB</a:t>
            </a:r>
          </a:p>
          <a:p>
            <a:pPr lvl="1">
              <a:lnSpc>
                <a:spcPct val="90000"/>
              </a:lnSpc>
            </a:pPr>
            <a:r>
              <a:rPr lang="en-US"/>
              <a:t>must be fast (but, 20-200 cycles typically)</a:t>
            </a:r>
          </a:p>
          <a:p>
            <a:pPr lvl="2">
              <a:lnSpc>
                <a:spcPct val="90000"/>
              </a:lnSpc>
            </a:pPr>
            <a:r>
              <a:rPr lang="en-US"/>
              <a:t>CPU ISA has instructions for TLB manipulation</a:t>
            </a:r>
          </a:p>
          <a:p>
            <a:pPr lvl="2">
              <a:lnSpc>
                <a:spcPct val="90000"/>
              </a:lnSpc>
            </a:pPr>
            <a:r>
              <a:rPr lang="en-US"/>
              <a:t>OS gets to pick the page table format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4614-F9C9-4232-8EC0-7821DF96243F}" type="slidenum">
              <a:rPr lang="en-US"/>
              <a:pPr/>
              <a:t>18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TLBs (2)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must ensure TLB and page tables are consistent</a:t>
            </a:r>
          </a:p>
          <a:p>
            <a:pPr lvl="1"/>
            <a:r>
              <a:rPr lang="en-US"/>
              <a:t>when OS changes protection bits in a PTE, it needs to invalidate the PTE if it is in the TLB</a:t>
            </a:r>
          </a:p>
          <a:p>
            <a:r>
              <a:rPr lang="en-US"/>
              <a:t>What happens on a process context switch?</a:t>
            </a:r>
          </a:p>
          <a:p>
            <a:pPr lvl="1"/>
            <a:r>
              <a:rPr lang="en-US"/>
              <a:t>remember, each process typically has its own page tables</a:t>
            </a:r>
          </a:p>
          <a:p>
            <a:pPr lvl="1"/>
            <a:r>
              <a:rPr lang="en-US"/>
              <a:t>need to invalidate all the entries in TLB!  (</a:t>
            </a:r>
            <a:r>
              <a:rPr lang="en-US">
                <a:solidFill>
                  <a:srgbClr val="FF0000"/>
                </a:solidFill>
              </a:rPr>
              <a:t>flush TLB</a:t>
            </a:r>
            <a:r>
              <a:rPr lang="en-US"/>
              <a:t>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this is a big part of why process context switches are costly</a:t>
            </a:r>
          </a:p>
          <a:p>
            <a:pPr lvl="1"/>
            <a:r>
              <a:rPr lang="en-US"/>
              <a:t>can you think of a hardware fix to this?</a:t>
            </a:r>
          </a:p>
          <a:p>
            <a:r>
              <a:rPr lang="en-US"/>
              <a:t>When the TLB misses, and a new PTE is loaded, a cached PTE must be evicted</a:t>
            </a:r>
          </a:p>
          <a:p>
            <a:pPr lvl="1"/>
            <a:r>
              <a:rPr lang="en-US"/>
              <a:t>choosing a victim PTE is called the “TLB replacement policy”</a:t>
            </a:r>
          </a:p>
          <a:p>
            <a:pPr lvl="1"/>
            <a:r>
              <a:rPr lang="en-US"/>
              <a:t>implemented in hardware, usually simple (e.g., LRU)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91D0-135D-49AA-B855-A38E1FBA4F5F}" type="slidenum">
              <a:rPr lang="en-US"/>
              <a:pPr/>
              <a:t>19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Functionality enhanced by page tables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Code (instructions) is read-only</a:t>
            </a:r>
          </a:p>
          <a:p>
            <a:pPr lvl="1">
              <a:lnSpc>
                <a:spcPct val="90000"/>
              </a:lnSpc>
            </a:pPr>
            <a:r>
              <a:rPr lang="en-US"/>
              <a:t>A bad pointer can’t change the program code</a:t>
            </a:r>
          </a:p>
          <a:p>
            <a:pPr>
              <a:lnSpc>
                <a:spcPct val="90000"/>
              </a:lnSpc>
            </a:pPr>
            <a:r>
              <a:rPr lang="en-US"/>
              <a:t>Dereferencing a null pointer is an error caught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Don’t use the first page of the virtual address space – mark it as invalid – so references to address 0 cause an interrupt</a:t>
            </a:r>
          </a:p>
          <a:p>
            <a:pPr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My address XYZ is different that your address XYZ</a:t>
            </a:r>
          </a:p>
          <a:p>
            <a:pPr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All running C programs use libc</a:t>
            </a:r>
          </a:p>
          <a:p>
            <a:pPr lvl="1">
              <a:lnSpc>
                <a:spcPct val="90000"/>
              </a:lnSpc>
            </a:pPr>
            <a:r>
              <a:rPr lang="en-US"/>
              <a:t>Have only one (partial) copy in physical memory, not one per process</a:t>
            </a:r>
          </a:p>
          <a:p>
            <a:pPr lvl="1">
              <a:lnSpc>
                <a:spcPct val="90000"/>
              </a:lnSpc>
            </a:pPr>
            <a:r>
              <a:rPr lang="en-US"/>
              <a:t>All page table entries mapping libc point to the same set of physical frames</a:t>
            </a:r>
          </a:p>
          <a:p>
            <a:pPr lvl="2">
              <a:lnSpc>
                <a:spcPct val="90000"/>
              </a:lnSpc>
            </a:pPr>
            <a:r>
              <a:rPr lang="en-US"/>
              <a:t>DLL’s in Windows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4317-D69A-491D-AD10-D69D57BCE302}" type="slidenum">
              <a:rPr lang="en-US"/>
              <a:pPr/>
              <a:t>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371600"/>
          </a:xfrm>
        </p:spPr>
        <p:txBody>
          <a:bodyPr/>
          <a:lstStyle/>
          <a:p>
            <a:r>
              <a:rPr lang="en-US"/>
              <a:t>Address translation and page faults</a:t>
            </a:r>
            <a:br>
              <a:rPr lang="en-US"/>
            </a:br>
            <a:r>
              <a:rPr lang="en-US"/>
              <a:t>(refresher!)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22220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2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4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5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6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7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8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9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31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22232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22233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4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5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3733800" y="5181600"/>
            <a:ext cx="2514600" cy="92868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What mechanism causes a page fault to occur?</a:t>
            </a:r>
          </a:p>
        </p:txBody>
      </p:sp>
      <p:sp>
        <p:nvSpPr>
          <p:cNvPr id="222237" name="Text Box 29"/>
          <p:cNvSpPr txBox="1">
            <a:spLocks noChangeArrowheads="1"/>
          </p:cNvSpPr>
          <p:nvPr/>
        </p:nvSpPr>
        <p:spPr bwMode="auto">
          <a:xfrm>
            <a:off x="3733800" y="4343400"/>
            <a:ext cx="2514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Recall how address translation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50B8-EBE5-4B89-9D29-012751AC8845}" type="slidenum">
              <a:rPr lang="en-US"/>
              <a:pPr/>
              <a:t>20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functionality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Generalizing the use of “shared memory”</a:t>
            </a:r>
          </a:p>
          <a:p>
            <a:pPr lvl="1"/>
            <a:r>
              <a:rPr lang="en-US"/>
              <a:t>Regions of two separate processes’s address spaces map to the same physical frames</a:t>
            </a:r>
          </a:p>
          <a:p>
            <a:pPr lvl="1"/>
            <a:r>
              <a:rPr lang="en-US"/>
              <a:t>Why?  Faster inter-process communication</a:t>
            </a:r>
          </a:p>
          <a:p>
            <a:pPr lvl="2"/>
            <a:r>
              <a:rPr lang="en-US"/>
              <a:t>Just read/write from/to shared memory</a:t>
            </a:r>
          </a:p>
          <a:p>
            <a:pPr lvl="2"/>
            <a:r>
              <a:rPr lang="en-US"/>
              <a:t>Don’t have to make a syscall</a:t>
            </a:r>
          </a:p>
          <a:p>
            <a:pPr lvl="1"/>
            <a:r>
              <a:rPr lang="en-US"/>
              <a:t>Will have separate PTE’s per process, so can give different processes different access rights</a:t>
            </a:r>
          </a:p>
          <a:p>
            <a:pPr lvl="2"/>
            <a:r>
              <a:rPr lang="en-US"/>
              <a:t>E.g., one reader, one writer</a:t>
            </a:r>
          </a:p>
          <a:p>
            <a:r>
              <a:rPr lang="en-US"/>
              <a:t>Copy-on-write (CoW), e.g., on fork()</a:t>
            </a:r>
          </a:p>
          <a:p>
            <a:pPr lvl="1"/>
            <a:r>
              <a:rPr lang="en-US"/>
              <a:t>Instead of copying all pages, create shared mappings of parent pages in child address space</a:t>
            </a:r>
          </a:p>
          <a:p>
            <a:pPr lvl="2"/>
            <a:r>
              <a:rPr lang="en-US"/>
              <a:t>Make shared mappings read-only for both processes</a:t>
            </a:r>
          </a:p>
          <a:p>
            <a:pPr lvl="2"/>
            <a:r>
              <a:rPr lang="en-US"/>
              <a:t>When either process writes, fault occurs, OS “splits” the page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58B5-06CE-40AA-B297-32F3AFD6D1A5}" type="slidenum">
              <a:rPr lang="en-US"/>
              <a:pPr/>
              <a:t>21</a:t>
            </a:fld>
            <a:endParaRPr lang="en-US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 familiar uses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Memory-mapped files</a:t>
            </a:r>
          </a:p>
          <a:p>
            <a:pPr lvl="1"/>
            <a:r>
              <a:rPr lang="en-US"/>
              <a:t>instead of using open, read, write, close</a:t>
            </a:r>
          </a:p>
          <a:p>
            <a:pPr lvl="2"/>
            <a:r>
              <a:rPr lang="en-US"/>
              <a:t>“map” a file into a region of the virtual address space</a:t>
            </a:r>
          </a:p>
          <a:p>
            <a:pPr lvl="3"/>
            <a:r>
              <a:rPr lang="en-US"/>
              <a:t>e.g., into region with base ‘X’</a:t>
            </a:r>
          </a:p>
          <a:p>
            <a:pPr lvl="2"/>
            <a:r>
              <a:rPr lang="en-US"/>
              <a:t>accessing virtual address ‘X+N’ refers to offset ‘N’ in file</a:t>
            </a:r>
          </a:p>
          <a:p>
            <a:pPr lvl="2"/>
            <a:r>
              <a:rPr lang="en-US"/>
              <a:t>initially, all pages in mapped region marked as invalid</a:t>
            </a:r>
          </a:p>
          <a:p>
            <a:pPr lvl="1"/>
            <a:r>
              <a:rPr lang="en-US"/>
              <a:t>OS reads a page from file whenever invalid page accessed</a:t>
            </a:r>
          </a:p>
          <a:p>
            <a:pPr lvl="1"/>
            <a:r>
              <a:rPr lang="en-US"/>
              <a:t>OS writes a page to file when evicted from physical memory</a:t>
            </a:r>
          </a:p>
          <a:p>
            <a:pPr lvl="2"/>
            <a:r>
              <a:rPr lang="en-US"/>
              <a:t>only necessary if page is dirty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616-3D11-40E5-8320-3691C356B853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Imagine you have a pointer-based, in-memory data structure, like a tree</a:t>
            </a:r>
          </a:p>
          <a:p>
            <a:pPr>
              <a:lnSpc>
                <a:spcPct val="90000"/>
              </a:lnSpc>
            </a:pPr>
            <a:r>
              <a:rPr lang="en-US"/>
              <a:t>You want to preserve it across runs</a:t>
            </a:r>
          </a:p>
          <a:p>
            <a:pPr>
              <a:lnSpc>
                <a:spcPct val="90000"/>
              </a:lnSpc>
            </a:pPr>
            <a:r>
              <a:rPr lang="en-US"/>
              <a:t>Usual approach: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Serialize</a:t>
            </a:r>
            <a:r>
              <a:rPr lang="en-US"/>
              <a:t> on way from memory to a disk file, </a:t>
            </a:r>
            <a:r>
              <a:rPr lang="en-US">
                <a:solidFill>
                  <a:srgbClr val="FF0000"/>
                </a:solidFill>
              </a:rPr>
              <a:t>deserialize</a:t>
            </a:r>
            <a:r>
              <a:rPr lang="en-US"/>
              <a:t> on way from file back to memory</a:t>
            </a:r>
          </a:p>
          <a:p>
            <a:pPr lvl="2">
              <a:lnSpc>
                <a:spcPct val="90000"/>
              </a:lnSpc>
            </a:pPr>
            <a:r>
              <a:rPr lang="en-US"/>
              <a:t>E.g., to serialize, perform a depth-first traversal, writing each node to disk as you go; to deserialize, do the opposite</a:t>
            </a:r>
          </a:p>
          <a:p>
            <a:pPr>
              <a:lnSpc>
                <a:spcPct val="90000"/>
              </a:lnSpc>
            </a:pPr>
            <a:r>
              <a:rPr lang="en-US"/>
              <a:t>Potentially easier</a:t>
            </a:r>
          </a:p>
          <a:p>
            <a:pPr lvl="1">
              <a:lnSpc>
                <a:spcPct val="90000"/>
              </a:lnSpc>
            </a:pPr>
            <a:r>
              <a:rPr lang="en-US"/>
              <a:t>Allocate tree notes in a “region”</a:t>
            </a:r>
          </a:p>
          <a:p>
            <a:pPr lvl="1">
              <a:lnSpc>
                <a:spcPct val="90000"/>
              </a:lnSpc>
            </a:pPr>
            <a:r>
              <a:rPr lang="en-US"/>
              <a:t>Treat the memory region as a file, using the memory-mapped file facility</a:t>
            </a:r>
          </a:p>
          <a:p>
            <a:pPr lvl="1">
              <a:lnSpc>
                <a:spcPct val="90000"/>
              </a:lnSpc>
            </a:pPr>
            <a:r>
              <a:rPr lang="en-US"/>
              <a:t>Normal paging causes changes to be pushed to disk; the file is still there next time you run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B1C7-44ED-4E9F-A6AA-1052BAF36419}" type="slidenum">
              <a:rPr lang="en-US"/>
              <a:pPr/>
              <a:t>23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unusual uses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saw that page replacement algorithms use the fact that “soft faults” are relatively cheap</a:t>
            </a:r>
          </a:p>
          <a:p>
            <a:pPr lvl="1"/>
            <a:r>
              <a:rPr lang="en-US"/>
              <a:t>Soft faults:  faults on pages that are actually in memory, but whose PTE entries have artificially been marked as invalid</a:t>
            </a:r>
          </a:p>
          <a:p>
            <a:r>
              <a:rPr lang="en-US"/>
              <a:t>That idea can be used whenever it would be useful to trap on a reference to some data item</a:t>
            </a:r>
          </a:p>
          <a:p>
            <a:r>
              <a:rPr lang="en-US"/>
              <a:t>Example:  debugger watchpoints</a:t>
            </a:r>
          </a:p>
          <a:p>
            <a:pPr lvl="1"/>
            <a:r>
              <a:rPr lang="en-US"/>
              <a:t>How?</a:t>
            </a:r>
          </a:p>
          <a:p>
            <a:r>
              <a:rPr lang="en-US"/>
              <a:t>(The utility of this idea is limited by the fact that the granularity of detection is the page)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E2F-2BDC-4153-ABD0-1B46C4698866}" type="slidenum">
              <a:rPr lang="en-US"/>
              <a:pPr/>
              <a:t>24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know how address translation works in the “vanilla” case (single-level page table, no fault, no TLB)</a:t>
            </a:r>
          </a:p>
          <a:p>
            <a:pPr lvl="1"/>
            <a:r>
              <a:rPr lang="en-US"/>
              <a:t>hardware splits the </a:t>
            </a:r>
            <a:r>
              <a:rPr lang="en-US">
                <a:solidFill>
                  <a:srgbClr val="FF0000"/>
                </a:solidFill>
              </a:rPr>
              <a:t>virtual address</a:t>
            </a:r>
            <a:r>
              <a:rPr lang="en-US"/>
              <a:t> into the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and the </a:t>
            </a:r>
            <a:r>
              <a:rPr lang="en-US">
                <a:solidFill>
                  <a:srgbClr val="FF0000"/>
                </a:solidFill>
              </a:rPr>
              <a:t>offset</a:t>
            </a:r>
            <a:r>
              <a:rPr lang="en-US"/>
              <a:t>; uses the VPN to index the </a:t>
            </a:r>
            <a:r>
              <a:rPr lang="en-US">
                <a:solidFill>
                  <a:srgbClr val="FF0000"/>
                </a:solidFill>
              </a:rPr>
              <a:t>page table</a:t>
            </a:r>
            <a:r>
              <a:rPr lang="en-US"/>
              <a:t>; concatenates the offset to 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(which is in the PTE) to obtain the physical address</a:t>
            </a:r>
          </a:p>
          <a:p>
            <a:r>
              <a:rPr lang="en-US"/>
              <a:t>We know how the OS handles a page fault</a:t>
            </a:r>
          </a:p>
          <a:p>
            <a:pPr lvl="1"/>
            <a:r>
              <a:rPr lang="en-US"/>
              <a:t>find or create (through eviction) a page frame into which to load the needed page</a:t>
            </a:r>
          </a:p>
          <a:p>
            <a:pPr lvl="1"/>
            <a:r>
              <a:rPr lang="en-US"/>
              <a:t>find the needed page on disk and bring it into the page frame</a:t>
            </a:r>
          </a:p>
          <a:p>
            <a:pPr lvl="1"/>
            <a:r>
              <a:rPr lang="en-US"/>
              <a:t>fix up the page table entry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0AF8-0FF1-48AA-8D39-AEDB979FD05C}" type="slidenum">
              <a:rPr lang="en-US"/>
              <a:pPr/>
              <a:t>25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We’re aware of two “gotchas” that complicate things in practice</a:t>
            </a:r>
          </a:p>
          <a:p>
            <a:pPr lvl="1"/>
            <a:r>
              <a:rPr lang="en-US"/>
              <a:t>the memory reference overhead of address translation</a:t>
            </a:r>
            <a:endParaRPr lang="en-US" b="1">
              <a:solidFill>
                <a:schemeClr val="accent2"/>
              </a:solidFill>
            </a:endParaRPr>
          </a:p>
          <a:p>
            <a:pPr lvl="2"/>
            <a:r>
              <a:rPr lang="en-US"/>
              <a:t>the need to reference the page table doubles the memory traffic</a:t>
            </a:r>
          </a:p>
          <a:p>
            <a:pPr lvl="2"/>
            <a:r>
              <a:rPr lang="en-US"/>
              <a:t>solution: use a hardware cache (</a:t>
            </a:r>
            <a:r>
              <a:rPr lang="en-US">
                <a:solidFill>
                  <a:srgbClr val="FF0000"/>
                </a:solidFill>
              </a:rPr>
              <a:t>TLB</a:t>
            </a:r>
            <a:r>
              <a:rPr lang="en-US"/>
              <a:t> = </a:t>
            </a:r>
            <a:r>
              <a:rPr lang="en-US">
                <a:solidFill>
                  <a:srgbClr val="FF0000"/>
                </a:solidFill>
              </a:rPr>
              <a:t>translation lookaside buffer</a:t>
            </a:r>
            <a:r>
              <a:rPr lang="en-US"/>
              <a:t>) to absorb page table lookups</a:t>
            </a:r>
          </a:p>
          <a:p>
            <a:pPr lvl="1"/>
            <a:r>
              <a:rPr lang="en-US"/>
              <a:t>the memory required to hold page tables can be huge</a:t>
            </a:r>
            <a:endParaRPr lang="en-US">
              <a:solidFill>
                <a:schemeClr val="accent2"/>
              </a:solidFill>
            </a:endParaRPr>
          </a:p>
          <a:p>
            <a:pPr lvl="2"/>
            <a:r>
              <a:rPr lang="en-US"/>
              <a:t>solution: use </a:t>
            </a:r>
            <a:r>
              <a:rPr lang="en-US">
                <a:solidFill>
                  <a:srgbClr val="FF0000"/>
                </a:solidFill>
              </a:rPr>
              <a:t>multi-level page tables</a:t>
            </a:r>
            <a:r>
              <a:rPr lang="en-US"/>
              <a:t>; can page the lower levels, or at least omit them if the address space is sparse</a:t>
            </a:r>
          </a:p>
          <a:p>
            <a:pPr lvl="3"/>
            <a:r>
              <a:rPr lang="en-US"/>
              <a:t>this makes the TLB even more important, because without it, a single user-level memory reference can cause two or three or four page table memory references … and we can’t even afford one!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0F36-B013-40CE-878A-3BAD999B0BD4}" type="slidenum">
              <a:rPr lang="en-US"/>
              <a:pPr/>
              <a:t>26</a:t>
            </a:fld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562600"/>
          </a:xfrm>
        </p:spPr>
        <p:txBody>
          <a:bodyPr/>
          <a:lstStyle/>
          <a:p>
            <a:r>
              <a:rPr lang="en-US"/>
              <a:t>TLB details</a:t>
            </a:r>
          </a:p>
          <a:p>
            <a:pPr lvl="1"/>
            <a:r>
              <a:rPr lang="en-US"/>
              <a:t>Implemented in hardware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fully associative cache</a:t>
            </a:r>
            <a:r>
              <a:rPr lang="en-US"/>
              <a:t> (all entries searched in parallel)</a:t>
            </a:r>
          </a:p>
          <a:p>
            <a:pPr lvl="2"/>
            <a:r>
              <a:rPr lang="en-US"/>
              <a:t>cache </a:t>
            </a:r>
            <a:r>
              <a:rPr lang="en-US">
                <a:solidFill>
                  <a:srgbClr val="FF0000"/>
                </a:solidFill>
              </a:rPr>
              <a:t>tags</a:t>
            </a:r>
            <a:r>
              <a:rPr lang="en-US"/>
              <a:t> are virtual page numbers</a:t>
            </a:r>
          </a:p>
          <a:p>
            <a:pPr lvl="2"/>
            <a:r>
              <a:rPr lang="en-US"/>
              <a:t>cache </a:t>
            </a:r>
            <a:r>
              <a:rPr lang="en-US">
                <a:solidFill>
                  <a:srgbClr val="FF0000"/>
                </a:solidFill>
              </a:rPr>
              <a:t>values</a:t>
            </a:r>
            <a:r>
              <a:rPr lang="en-US"/>
              <a:t> are page table entries (page frame numbers)</a:t>
            </a:r>
          </a:p>
          <a:p>
            <a:pPr lvl="2"/>
            <a:r>
              <a:rPr lang="en-US"/>
              <a:t>with PTE + offset, MMU can directly calculate the physical address</a:t>
            </a:r>
          </a:p>
          <a:p>
            <a:pPr lvl="1"/>
            <a:r>
              <a:rPr lang="en-US"/>
              <a:t>Can be small because of locality</a:t>
            </a:r>
          </a:p>
          <a:p>
            <a:pPr lvl="2"/>
            <a:r>
              <a:rPr lang="en-US"/>
              <a:t>16-48 entries can yield a 99% hit ratio</a:t>
            </a:r>
          </a:p>
          <a:p>
            <a:pPr lvl="1"/>
            <a:r>
              <a:rPr lang="en-US"/>
              <a:t>Searched </a:t>
            </a:r>
            <a:r>
              <a:rPr lang="en-US" i="1"/>
              <a:t>before</a:t>
            </a:r>
            <a:r>
              <a:rPr lang="en-US"/>
              <a:t> the hardware walks the page table(s)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hit</a:t>
            </a:r>
            <a:r>
              <a:rPr lang="en-US"/>
              <a:t>:  address translation does not require an extra memory reference (or two or three or four) – “free”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miss</a:t>
            </a:r>
            <a:r>
              <a:rPr lang="en-US"/>
              <a:t>:  the hardware walks the page table(s) to translate the address; this translation is put into the TLB, evicting some other translation; typically managed LRU by the hardware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DAD-B40F-4A95-B833-ACF5C32098A9}" type="slidenum">
              <a:rPr lang="en-US"/>
              <a:pPr/>
              <a:t>27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On context switch</a:t>
            </a:r>
          </a:p>
          <a:p>
            <a:pPr lvl="2">
              <a:lnSpc>
                <a:spcPct val="90000"/>
              </a:lnSpc>
            </a:pPr>
            <a:r>
              <a:rPr lang="en-US"/>
              <a:t>TLB must be </a:t>
            </a:r>
            <a:r>
              <a:rPr lang="en-US">
                <a:solidFill>
                  <a:srgbClr val="FF0000"/>
                </a:solidFill>
              </a:rPr>
              <a:t>purged/flushed </a:t>
            </a:r>
            <a:r>
              <a:rPr lang="en-US"/>
              <a:t>(using a special hardware instruction)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unless entries are tagged with a process ID</a:t>
            </a:r>
          </a:p>
          <a:p>
            <a:pPr lvl="3">
              <a:lnSpc>
                <a:spcPct val="90000"/>
              </a:lnSpc>
            </a:pPr>
            <a:r>
              <a:rPr lang="en-US"/>
              <a:t>otherwise, the new process will use the old process’s TLB entries and reference its page frames!</a:t>
            </a:r>
          </a:p>
          <a:p>
            <a:pPr>
              <a:lnSpc>
                <a:spcPct val="90000"/>
              </a:lnSpc>
            </a:pPr>
            <a:r>
              <a:rPr lang="en-US"/>
              <a:t>Cool tricks</a:t>
            </a:r>
          </a:p>
          <a:p>
            <a:pPr lvl="1">
              <a:lnSpc>
                <a:spcPct val="90000"/>
              </a:lnSpc>
            </a:pPr>
            <a:r>
              <a:rPr lang="en-US"/>
              <a:t>Read-only code</a:t>
            </a:r>
          </a:p>
          <a:p>
            <a:pPr lvl="1">
              <a:lnSpc>
                <a:spcPct val="90000"/>
              </a:lnSpc>
            </a:pPr>
            <a:r>
              <a:rPr lang="en-US"/>
              <a:t>Dereferencing a null pointer is an error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communication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memory</a:t>
            </a:r>
          </a:p>
          <a:p>
            <a:pPr lvl="1">
              <a:lnSpc>
                <a:spcPct val="90000"/>
              </a:lnSpc>
            </a:pPr>
            <a:r>
              <a:rPr lang="en-US"/>
              <a:t>Copy-on-write</a:t>
            </a:r>
          </a:p>
          <a:p>
            <a:pPr lvl="1">
              <a:lnSpc>
                <a:spcPct val="90000"/>
              </a:lnSpc>
            </a:pPr>
            <a:r>
              <a:rPr lang="en-US"/>
              <a:t>Memory-mapped files</a:t>
            </a:r>
          </a:p>
          <a:p>
            <a:pPr lvl="1">
              <a:lnSpc>
                <a:spcPct val="90000"/>
              </a:lnSpc>
            </a:pPr>
            <a:r>
              <a:rPr lang="en-US"/>
              <a:t>Soft faults (e.g., debugger watchpoints)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BAE0-C68D-4E1C-A428-C52EE29063E2}" type="slidenum">
              <a:rPr lang="en-US"/>
              <a:pPr/>
              <a:t>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OS handle a page fault?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Interrupt causes system to be entered</a:t>
            </a:r>
          </a:p>
          <a:p>
            <a:r>
              <a:rPr lang="en-US"/>
              <a:t>System saves state of running process, then vectors to page fault handler routine</a:t>
            </a:r>
          </a:p>
          <a:p>
            <a:pPr lvl="1"/>
            <a:r>
              <a:rPr lang="en-US"/>
              <a:t>find or create (through eviction) a page frame into which to load the needed page </a:t>
            </a:r>
            <a:r>
              <a:rPr lang="en-US" b="1">
                <a:solidFill>
                  <a:schemeClr val="accent2"/>
                </a:solidFill>
              </a:rPr>
              <a:t>(1)</a:t>
            </a:r>
          </a:p>
          <a:p>
            <a:pPr lvl="2"/>
            <a:r>
              <a:rPr lang="en-US"/>
              <a:t>if I/O is required, run some other process while it’s going on</a:t>
            </a:r>
          </a:p>
          <a:p>
            <a:pPr lvl="1"/>
            <a:r>
              <a:rPr lang="en-US"/>
              <a:t>find the needed page on disk and bring it into the page frame </a:t>
            </a:r>
            <a:r>
              <a:rPr lang="en-US" b="1">
                <a:solidFill>
                  <a:schemeClr val="accent2"/>
                </a:solidFill>
              </a:rPr>
              <a:t>(2)</a:t>
            </a:r>
          </a:p>
          <a:p>
            <a:pPr lvl="2"/>
            <a:r>
              <a:rPr lang="en-US"/>
              <a:t>run some other process while the I/O is going on</a:t>
            </a:r>
          </a:p>
          <a:p>
            <a:pPr lvl="1"/>
            <a:r>
              <a:rPr lang="en-US"/>
              <a:t>fix up the page table entry</a:t>
            </a:r>
          </a:p>
          <a:p>
            <a:pPr lvl="2"/>
            <a:r>
              <a:rPr lang="en-US"/>
              <a:t>mark it as “valid,” set “referenced” and “modified” bits to false, set protection bits appropriately, point to correct page frame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4147-ADEB-40A7-A6AB-0203B79FE09B}" type="slidenum">
              <a:rPr lang="en-US"/>
              <a:pPr/>
              <a:t>4</a:t>
            </a:fld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(2)</a:t>
            </a:r>
            <a:r>
              <a:rPr lang="en-US"/>
              <a:t> Find the needed page on disk and bring it into the page frame</a:t>
            </a:r>
          </a:p>
          <a:p>
            <a:pPr lvl="1"/>
            <a:r>
              <a:rPr lang="en-US"/>
              <a:t>processor makes process ID and faulting virtual address available to page fault handler</a:t>
            </a:r>
          </a:p>
          <a:p>
            <a:pPr lvl="1"/>
            <a:r>
              <a:rPr lang="en-US"/>
              <a:t>process ID gets you to the base of the page table</a:t>
            </a:r>
          </a:p>
          <a:p>
            <a:pPr lvl="1"/>
            <a:r>
              <a:rPr lang="en-US"/>
              <a:t>VPN portion of VA gets you to the PTE</a:t>
            </a:r>
          </a:p>
          <a:p>
            <a:pPr lvl="1"/>
            <a:r>
              <a:rPr lang="en-US"/>
              <a:t>data structure analogous to page table (an array with an entry for each page in the address space) contains disk address of page</a:t>
            </a:r>
          </a:p>
          <a:p>
            <a:pPr lvl="1"/>
            <a:r>
              <a:rPr lang="en-US"/>
              <a:t>at this point, it’s just a simple matter of I/O</a:t>
            </a:r>
          </a:p>
          <a:p>
            <a:pPr lvl="2"/>
            <a:r>
              <a:rPr lang="en-US"/>
              <a:t>must be positive that the target page frame remains available!</a:t>
            </a:r>
          </a:p>
          <a:p>
            <a:pPr lvl="3"/>
            <a:r>
              <a:rPr lang="en-US"/>
              <a:t>or what?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9054-9B38-4214-B6FB-61452E010037}" type="slidenum">
              <a:rPr lang="en-US"/>
              <a:pPr/>
              <a:t>5</a:t>
            </a:fld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(1)</a:t>
            </a:r>
            <a:r>
              <a:rPr lang="en-US"/>
              <a:t> Find or create (through eviction) a page frame into which to load the needed page</a:t>
            </a:r>
          </a:p>
          <a:p>
            <a:pPr lvl="1"/>
            <a:r>
              <a:rPr lang="en-US"/>
              <a:t>run page replacement algorithm</a:t>
            </a:r>
          </a:p>
          <a:p>
            <a:pPr lvl="2"/>
            <a:r>
              <a:rPr lang="en-US"/>
              <a:t>free page frame</a:t>
            </a:r>
          </a:p>
          <a:p>
            <a:pPr lvl="2"/>
            <a:r>
              <a:rPr lang="en-US"/>
              <a:t>assigned but unmodified (“clean”) page frame</a:t>
            </a:r>
          </a:p>
          <a:p>
            <a:pPr lvl="2"/>
            <a:r>
              <a:rPr lang="en-US"/>
              <a:t>assigned and modified (“dirty”) page frame</a:t>
            </a:r>
          </a:p>
          <a:p>
            <a:pPr lvl="1"/>
            <a:r>
              <a:rPr lang="en-US"/>
              <a:t>assigned but “clean”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 (disk address must be available for subsequent reload)</a:t>
            </a:r>
          </a:p>
          <a:p>
            <a:pPr lvl="1"/>
            <a:r>
              <a:rPr lang="en-US"/>
              <a:t>assigned and “dirty”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</a:t>
            </a:r>
          </a:p>
          <a:p>
            <a:pPr lvl="2"/>
            <a:r>
              <a:rPr lang="en-US"/>
              <a:t>write it out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311-03BD-4535-90A3-00DD4945FDA9}" type="slidenum">
              <a:rPr lang="en-US"/>
              <a:pPr/>
              <a:t>6</a:t>
            </a:fld>
            <a:endParaRPr lang="en-US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OS may speculatively maintain lists of clean and dirty frames selected for replacement</a:t>
            </a:r>
          </a:p>
          <a:p>
            <a:pPr lvl="2"/>
            <a:r>
              <a:rPr lang="en-US"/>
              <a:t>May also speculatively clean the dirty pages (by writing them to disk)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AC36-C9D7-4DB5-952E-F5D0BCD936E9}" type="slidenum">
              <a:rPr lang="en-US"/>
              <a:pPr/>
              <a:t>7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“Issues”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Memory reference overhead of address translation</a:t>
            </a:r>
            <a:endParaRPr lang="en-US" b="1">
              <a:solidFill>
                <a:schemeClr val="accent2"/>
              </a:solidFill>
            </a:endParaRPr>
          </a:p>
          <a:p>
            <a:pPr lvl="1"/>
            <a:r>
              <a:rPr lang="en-US"/>
              <a:t>2 references per address lookup (page table, then memory)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solution: use a hardware cache to absorb page table lookups</a:t>
            </a:r>
          </a:p>
          <a:p>
            <a:pPr lvl="2"/>
            <a:r>
              <a:rPr lang="en-US"/>
              <a:t>translation lookaside buffer (TLB)</a:t>
            </a:r>
          </a:p>
          <a:p>
            <a:r>
              <a:rPr lang="en-US"/>
              <a:t>Memory required to hold page tables can be huge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need one PTE per page in the virtual address space</a:t>
            </a:r>
          </a:p>
          <a:p>
            <a:pPr lvl="1"/>
            <a:r>
              <a:rPr lang="en-US"/>
              <a:t>32 bit AS with 4KB pages = 2</a:t>
            </a:r>
            <a:r>
              <a:rPr lang="en-US" baseline="30000"/>
              <a:t>20</a:t>
            </a:r>
            <a:r>
              <a:rPr lang="en-US"/>
              <a:t> PTEs = 1,048,576 PTEs</a:t>
            </a:r>
          </a:p>
          <a:p>
            <a:pPr lvl="1"/>
            <a:r>
              <a:rPr lang="en-US"/>
              <a:t>4 bytes/PTE = </a:t>
            </a:r>
            <a:r>
              <a:rPr lang="en-US">
                <a:solidFill>
                  <a:srgbClr val="FF0000"/>
                </a:solidFill>
              </a:rPr>
              <a:t>4MB per page table</a:t>
            </a:r>
          </a:p>
          <a:p>
            <a:pPr lvl="2"/>
            <a:r>
              <a:rPr lang="en-US"/>
              <a:t>OS’s typically have separate page tables per process</a:t>
            </a:r>
          </a:p>
          <a:p>
            <a:pPr lvl="2"/>
            <a:r>
              <a:rPr lang="en-US"/>
              <a:t>25 processes = 100MB of page tables</a:t>
            </a:r>
          </a:p>
          <a:p>
            <a:pPr lvl="1"/>
            <a:r>
              <a:rPr lang="en-US"/>
              <a:t>48 bit AS, same assumptions, </a:t>
            </a:r>
            <a:r>
              <a:rPr lang="en-US">
                <a:solidFill>
                  <a:srgbClr val="FF0000"/>
                </a:solidFill>
              </a:rPr>
              <a:t>64GB per page table!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BA4-2416-4071-8474-128444B0B6BE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 to (2):  Page the page tables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 sz="2000"/>
              <a:t>Simplest notion:</a:t>
            </a:r>
          </a:p>
          <a:p>
            <a:pPr lvl="1"/>
            <a:r>
              <a:rPr lang="en-US" sz="1800"/>
              <a:t>Put user page tables in a pageable segment of the system’s address space</a:t>
            </a:r>
          </a:p>
          <a:p>
            <a:pPr lvl="2"/>
            <a:r>
              <a:rPr lang="en-US" sz="1600"/>
              <a:t>The OS page table maps the portion of the VAS in which the user process page tables live</a:t>
            </a:r>
          </a:p>
          <a:p>
            <a:pPr lvl="1"/>
            <a:r>
              <a:rPr lang="en-US" sz="1800"/>
              <a:t>Pin the system’s page table(s) in physical memory</a:t>
            </a:r>
          </a:p>
          <a:p>
            <a:pPr lvl="2"/>
            <a:r>
              <a:rPr lang="en-US" sz="1600"/>
              <a:t>So you can never fault trying to access them</a:t>
            </a:r>
          </a:p>
          <a:p>
            <a:pPr lvl="1"/>
            <a:r>
              <a:rPr lang="en-US" sz="1800"/>
              <a:t>When you need a user page table entry</a:t>
            </a:r>
          </a:p>
          <a:p>
            <a:pPr lvl="2"/>
            <a:r>
              <a:rPr lang="en-US" sz="1600"/>
              <a:t>It’s in the OS virtual address space, so need the OS page table to translate to a physical address</a:t>
            </a:r>
          </a:p>
          <a:p>
            <a:pPr lvl="2"/>
            <a:r>
              <a:rPr lang="en-US" sz="1600"/>
              <a:t>You cannot fault on accessing the OS page table (because it’s pinned)</a:t>
            </a:r>
          </a:p>
          <a:p>
            <a:pPr lvl="2"/>
            <a:r>
              <a:rPr lang="en-US" sz="1600"/>
              <a:t>The OS page table might indicate that the user page table isn’t in physical memory</a:t>
            </a:r>
          </a:p>
          <a:p>
            <a:pPr lvl="3"/>
            <a:r>
              <a:rPr lang="en-US" sz="1400"/>
              <a:t>That’s just a regular page fault</a:t>
            </a:r>
          </a:p>
          <a:p>
            <a:r>
              <a:rPr lang="en-US" sz="2000"/>
              <a:t>This isn’t exactly what’s done any longer</a:t>
            </a:r>
          </a:p>
          <a:p>
            <a:pPr lvl="1"/>
            <a:r>
              <a:rPr lang="en-US" sz="1800"/>
              <a:t>Although it is </a:t>
            </a:r>
            <a:r>
              <a:rPr lang="en-US" sz="1800" i="1"/>
              <a:t>exactly</a:t>
            </a:r>
            <a:r>
              <a:rPr lang="en-US" sz="1800"/>
              <a:t> what VAX/VMS did!</a:t>
            </a:r>
          </a:p>
          <a:p>
            <a:pPr lvl="1"/>
            <a:r>
              <a:rPr lang="en-US" sz="1800"/>
              <a:t>And it’s a useful model, and a component, for what’s actually done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74A2-692D-4CAE-9227-69A0CFF5BCC9}" type="slidenum">
              <a:rPr lang="en-US"/>
              <a:pPr/>
              <a:t>9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2 to (2):  Multi-level page tables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reduce the physical memory requirements of page tables?</a:t>
            </a:r>
          </a:p>
          <a:p>
            <a:pPr lvl="1"/>
            <a:r>
              <a:rPr lang="en-US"/>
              <a:t>observation: only need to map the portion of the address space that is actually being used (often a tiny fraction of the total address space)</a:t>
            </a:r>
          </a:p>
          <a:p>
            <a:pPr lvl="2"/>
            <a:r>
              <a:rPr lang="en-US"/>
              <a:t>a process may not use its full 32/48/64-bit address space</a:t>
            </a:r>
          </a:p>
          <a:p>
            <a:pPr lvl="2"/>
            <a:r>
              <a:rPr lang="en-US"/>
              <a:t>a process may have unused “holes” in its address space</a:t>
            </a:r>
          </a:p>
          <a:p>
            <a:pPr lvl="2"/>
            <a:r>
              <a:rPr lang="en-US"/>
              <a:t>a process may not reference some parts of its address space for extended periods</a:t>
            </a:r>
          </a:p>
          <a:p>
            <a:pPr lvl="1"/>
            <a:r>
              <a:rPr lang="en-US"/>
              <a:t>all problems in CS can be solved with a level of indirection!</a:t>
            </a:r>
          </a:p>
          <a:p>
            <a:pPr lvl="2"/>
            <a:r>
              <a:rPr lang="en-US"/>
              <a:t>two-level (three-level, four-level) page tables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2171</TotalTime>
  <Words>2771</Words>
  <Application>Microsoft Office PowerPoint</Application>
  <PresentationFormat>On-screen Show (4:3)</PresentationFormat>
  <Paragraphs>368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Times New Roman</vt:lpstr>
      <vt:lpstr>Arial</vt:lpstr>
      <vt:lpstr>Blank Presentation</vt:lpstr>
      <vt:lpstr>1_Blank Presentation</vt:lpstr>
      <vt:lpstr>CSE 451: Operating Systems  Autumn 2012   Module 13 Page Table Management, TLBs, and Other Pragmatics</vt:lpstr>
      <vt:lpstr>Address translation and page faults (refresher!)</vt:lpstr>
      <vt:lpstr>How does OS handle a page fault?</vt:lpstr>
      <vt:lpstr>PowerPoint Presentation</vt:lpstr>
      <vt:lpstr>PowerPoint Presentation</vt:lpstr>
      <vt:lpstr>PowerPoint Presentation</vt:lpstr>
      <vt:lpstr>“Issues”</vt:lpstr>
      <vt:lpstr>Solution 1 to (2):  Page the page tables</vt:lpstr>
      <vt:lpstr>Solution 2 to (2):  Multi-level page tables</vt:lpstr>
      <vt:lpstr>Two-level page tables</vt:lpstr>
      <vt:lpstr>Two level page tables</vt:lpstr>
      <vt:lpstr>PowerPoint Presentation</vt:lpstr>
      <vt:lpstr>Generalizing</vt:lpstr>
      <vt:lpstr>Alternatives</vt:lpstr>
      <vt:lpstr>Making it all efficient</vt:lpstr>
      <vt:lpstr>TLBs</vt:lpstr>
      <vt:lpstr>Managing TLBs</vt:lpstr>
      <vt:lpstr>Managing TLBs (2)</vt:lpstr>
      <vt:lpstr>Functionality enhanced by page tables</vt:lpstr>
      <vt:lpstr>More functionality</vt:lpstr>
      <vt:lpstr>Less familiar uses</vt:lpstr>
      <vt:lpstr>PowerPoint Presentation</vt:lpstr>
      <vt:lpstr>More unusual uses</vt:lpstr>
      <vt:lpstr>Summary</vt:lpstr>
      <vt:lpstr>PowerPoint Presentation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347</cp:revision>
  <dcterms:created xsi:type="dcterms:W3CDTF">1998-03-30T02:45:13Z</dcterms:created>
  <dcterms:modified xsi:type="dcterms:W3CDTF">2012-04-25T05:32:47Z</dcterms:modified>
</cp:coreProperties>
</file>