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7" r:id="rId2"/>
    <p:sldId id="288" r:id="rId3"/>
    <p:sldId id="289" r:id="rId4"/>
    <p:sldId id="290"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3" r:id="rId18"/>
    <p:sldId id="271" r:id="rId19"/>
    <p:sldId id="270" r:id="rId20"/>
    <p:sldId id="272" r:id="rId21"/>
    <p:sldId id="275" r:id="rId22"/>
    <p:sldId id="276" r:id="rId23"/>
    <p:sldId id="284" r:id="rId24"/>
    <p:sldId id="283" r:id="rId25"/>
    <p:sldId id="285" r:id="rId26"/>
    <p:sldId id="286" r:id="rId27"/>
    <p:sldId id="277" r:id="rId28"/>
    <p:sldId id="287" r:id="rId29"/>
    <p:sldId id="278" r:id="rId30"/>
    <p:sldId id="279" r:id="rId31"/>
    <p:sldId id="280" r:id="rId32"/>
    <p:sldId id="281" r:id="rId33"/>
    <p:sldId id="291" r:id="rId34"/>
  </p:sldIdLst>
  <p:sldSz cx="9144000" cy="6858000" type="screen4x3"/>
  <p:notesSz cx="7315200" cy="9601200"/>
  <p:defaultTextStyle>
    <a:defPPr>
      <a:defRPr lang="en-US"/>
    </a:defPPr>
    <a:lvl1pPr algn="ctr" rtl="0" eaLnBrk="0" fontAlgn="base" hangingPunct="0">
      <a:spcBef>
        <a:spcPct val="10000"/>
      </a:spcBef>
      <a:spcAft>
        <a:spcPct val="0"/>
      </a:spcAft>
      <a:defRPr kern="1200">
        <a:solidFill>
          <a:schemeClr val="tx1"/>
        </a:solidFill>
        <a:latin typeface="Arial" charset="0"/>
        <a:ea typeface="+mn-ea"/>
        <a:cs typeface="+mn-cs"/>
      </a:defRPr>
    </a:lvl1pPr>
    <a:lvl2pPr marL="457200" algn="ctr" rtl="0" eaLnBrk="0" fontAlgn="base" hangingPunct="0">
      <a:spcBef>
        <a:spcPct val="10000"/>
      </a:spcBef>
      <a:spcAft>
        <a:spcPct val="0"/>
      </a:spcAft>
      <a:defRPr kern="1200">
        <a:solidFill>
          <a:schemeClr val="tx1"/>
        </a:solidFill>
        <a:latin typeface="Arial" charset="0"/>
        <a:ea typeface="+mn-ea"/>
        <a:cs typeface="+mn-cs"/>
      </a:defRPr>
    </a:lvl2pPr>
    <a:lvl3pPr marL="914400" algn="ctr" rtl="0" eaLnBrk="0" fontAlgn="base" hangingPunct="0">
      <a:spcBef>
        <a:spcPct val="10000"/>
      </a:spcBef>
      <a:spcAft>
        <a:spcPct val="0"/>
      </a:spcAft>
      <a:defRPr kern="1200">
        <a:solidFill>
          <a:schemeClr val="tx1"/>
        </a:solidFill>
        <a:latin typeface="Arial" charset="0"/>
        <a:ea typeface="+mn-ea"/>
        <a:cs typeface="+mn-cs"/>
      </a:defRPr>
    </a:lvl3pPr>
    <a:lvl4pPr marL="1371600" algn="ctr" rtl="0" eaLnBrk="0" fontAlgn="base" hangingPunct="0">
      <a:spcBef>
        <a:spcPct val="10000"/>
      </a:spcBef>
      <a:spcAft>
        <a:spcPct val="0"/>
      </a:spcAft>
      <a:defRPr kern="1200">
        <a:solidFill>
          <a:schemeClr val="tx1"/>
        </a:solidFill>
        <a:latin typeface="Arial" charset="0"/>
        <a:ea typeface="+mn-ea"/>
        <a:cs typeface="+mn-cs"/>
      </a:defRPr>
    </a:lvl4pPr>
    <a:lvl5pPr marL="1828800" algn="ctr" rtl="0" eaLnBrk="0" fontAlgn="base" hangingPunct="0">
      <a:spcBef>
        <a:spcPct val="1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6F2F2"/>
    <a:srgbClr val="FF0000"/>
    <a:srgbClr val="F8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3" d="100"/>
          <a:sy n="73" d="100"/>
        </p:scale>
        <p:origin x="-1110" y="-48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1026"/>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l" defTabSz="960438">
              <a:spcBef>
                <a:spcPct val="50000"/>
              </a:spcBef>
              <a:defRPr sz="1300">
                <a:latin typeface="Times New Roman" pitchFamily="18" charset="0"/>
              </a:defRPr>
            </a:lvl1pPr>
          </a:lstStyle>
          <a:p>
            <a:endParaRPr lang="en-US"/>
          </a:p>
        </p:txBody>
      </p:sp>
      <p:sp>
        <p:nvSpPr>
          <p:cNvPr id="27651" name="Rectangle 1027"/>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r" defTabSz="960438">
              <a:spcBef>
                <a:spcPct val="50000"/>
              </a:spcBef>
              <a:defRPr sz="1300">
                <a:latin typeface="Times New Roman" pitchFamily="18" charset="0"/>
              </a:defRPr>
            </a:lvl1pPr>
          </a:lstStyle>
          <a:p>
            <a:endParaRPr lang="en-US"/>
          </a:p>
        </p:txBody>
      </p:sp>
      <p:sp>
        <p:nvSpPr>
          <p:cNvPr id="27652" name="Rectangle 1028"/>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l" defTabSz="960438">
              <a:spcBef>
                <a:spcPct val="50000"/>
              </a:spcBef>
              <a:defRPr sz="1300">
                <a:latin typeface="Times New Roman" pitchFamily="18" charset="0"/>
              </a:defRPr>
            </a:lvl1pPr>
          </a:lstStyle>
          <a:p>
            <a:endParaRPr lang="en-US"/>
          </a:p>
        </p:txBody>
      </p:sp>
      <p:sp>
        <p:nvSpPr>
          <p:cNvPr id="27653" name="Rectangle 1029"/>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r" defTabSz="960438">
              <a:spcBef>
                <a:spcPct val="50000"/>
              </a:spcBef>
              <a:defRPr sz="1300">
                <a:latin typeface="Times New Roman" pitchFamily="18" charset="0"/>
              </a:defRPr>
            </a:lvl1pPr>
          </a:lstStyle>
          <a:p>
            <a:fld id="{6CD3BFDE-07BA-4671-A018-4AFCD6277871}" type="slidenum">
              <a:rPr lang="en-US"/>
              <a:pPr/>
              <a:t>‹#›</a:t>
            </a:fld>
            <a:endParaRPr lang="en-US"/>
          </a:p>
        </p:txBody>
      </p:sp>
    </p:spTree>
    <p:extLst>
      <p:ext uri="{BB962C8B-B14F-4D97-AF65-F5344CB8AC3E}">
        <p14:creationId xmlns:p14="http://schemas.microsoft.com/office/powerpoint/2010/main" val="3936879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l" defTabSz="960438">
              <a:spcBef>
                <a:spcPct val="0"/>
              </a:spcBef>
              <a:defRPr sz="1300">
                <a:latin typeface="Times New Roman" pitchFamily="18" charset="0"/>
              </a:defRPr>
            </a:lvl1pPr>
          </a:lstStyle>
          <a:p>
            <a:endParaRPr lang="en-US"/>
          </a:p>
        </p:txBody>
      </p:sp>
      <p:sp>
        <p:nvSpPr>
          <p:cNvPr id="5123" name="Rectangle 1027"/>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r" defTabSz="960438">
              <a:spcBef>
                <a:spcPct val="0"/>
              </a:spcBef>
              <a:defRPr sz="1300">
                <a:latin typeface="Times New Roman" pitchFamily="18" charset="0"/>
              </a:defRPr>
            </a:lvl1pPr>
          </a:lstStyle>
          <a:p>
            <a:endParaRPr lang="en-US"/>
          </a:p>
        </p:txBody>
      </p:sp>
      <p:sp>
        <p:nvSpPr>
          <p:cNvPr id="5124" name="Rectangle 1028"/>
          <p:cNvSpPr>
            <a:spLocks noGrp="1" noRot="1" noChangeAspect="1" noChangeArrowheads="1" noTextEdit="1"/>
          </p:cNvSpPr>
          <p:nvPr>
            <p:ph type="sldImg" idx="2"/>
          </p:nvPr>
        </p:nvSpPr>
        <p:spPr bwMode="auto">
          <a:xfrm>
            <a:off x="1263650" y="720725"/>
            <a:ext cx="4799013"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1029"/>
          <p:cNvSpPr>
            <a:spLocks noGrp="1" noChangeArrowheads="1"/>
          </p:cNvSpPr>
          <p:nvPr>
            <p:ph type="body" sz="quarter" idx="3"/>
          </p:nvPr>
        </p:nvSpPr>
        <p:spPr bwMode="auto">
          <a:xfrm>
            <a:off x="973138" y="4560888"/>
            <a:ext cx="53689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1030"/>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l" defTabSz="960438">
              <a:spcBef>
                <a:spcPct val="0"/>
              </a:spcBef>
              <a:defRPr sz="1300">
                <a:latin typeface="Times New Roman" pitchFamily="18" charset="0"/>
              </a:defRPr>
            </a:lvl1pPr>
          </a:lstStyle>
          <a:p>
            <a:endParaRPr lang="en-US"/>
          </a:p>
        </p:txBody>
      </p:sp>
      <p:sp>
        <p:nvSpPr>
          <p:cNvPr id="5127" name="Rectangle 1031"/>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r" defTabSz="960438">
              <a:spcBef>
                <a:spcPct val="0"/>
              </a:spcBef>
              <a:defRPr sz="1300">
                <a:latin typeface="Times New Roman" pitchFamily="18" charset="0"/>
              </a:defRPr>
            </a:lvl1pPr>
          </a:lstStyle>
          <a:p>
            <a:fld id="{F2F79CDD-71AC-4872-9C2C-50C99440D441}" type="slidenum">
              <a:rPr lang="en-US"/>
              <a:pPr/>
              <a:t>‹#›</a:t>
            </a:fld>
            <a:endParaRPr lang="en-US"/>
          </a:p>
        </p:txBody>
      </p:sp>
    </p:spTree>
    <p:extLst>
      <p:ext uri="{BB962C8B-B14F-4D97-AF65-F5344CB8AC3E}">
        <p14:creationId xmlns:p14="http://schemas.microsoft.com/office/powerpoint/2010/main" val="40709895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031"/>
          <p:cNvSpPr>
            <a:spLocks noGrp="1" noChangeArrowheads="1"/>
          </p:cNvSpPr>
          <p:nvPr>
            <p:ph type="sldNum" sz="quarter" idx="5"/>
          </p:nvPr>
        </p:nvSpPr>
        <p:spPr>
          <a:ln/>
        </p:spPr>
        <p:txBody>
          <a:bodyPr/>
          <a:lstStyle/>
          <a:p>
            <a:fld id="{26476592-05B9-43A6-8693-421B2BFC54BC}" type="slidenum">
              <a:rPr lang="en-US"/>
              <a:pPr/>
              <a:t>1</a:t>
            </a:fld>
            <a:endParaRPr lang="en-US"/>
          </a:p>
        </p:txBody>
      </p:sp>
      <p:sp>
        <p:nvSpPr>
          <p:cNvPr id="4098" name="Rectangle 2"/>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5072" tIns="46702" rIns="95072" bIns="46702"/>
          <a:lstStyle/>
          <a:p>
            <a:endParaRPr lang="en-US"/>
          </a:p>
        </p:txBody>
      </p:sp>
      <p:sp>
        <p:nvSpPr>
          <p:cNvPr id="4099" name="Rectangle 3"/>
          <p:cNvSpPr>
            <a:spLocks noGrp="1" noRot="1" noChangeAspect="1" noChangeArrowheads="1" noTextEdit="1"/>
          </p:cNvSpPr>
          <p:nvPr>
            <p:ph type="sldImg"/>
          </p:nvPr>
        </p:nvSpPr>
        <p:spPr>
          <a:xfrm>
            <a:off x="1320800" y="1092200"/>
            <a:ext cx="4803775" cy="3602038"/>
          </a:xfrm>
          <a:ln w="12700" cap="flat">
            <a:solidFill>
              <a:schemeClr val="tx1"/>
            </a:solidFill>
          </a:ln>
          <a:extLst>
            <a:ext uri="{909E8E84-426E-40DD-AFC4-6F175D3DCCD1}">
              <a14:hiddenFill xmlns:a14="http://schemas.microsoft.com/office/drawing/2010/main">
                <a:noFill/>
              </a14:hiddenFill>
            </a:ext>
          </a:extLst>
        </p:spPr>
      </p:sp>
      <p:sp>
        <p:nvSpPr>
          <p:cNvPr id="4100" name="Rectangle 4"/>
          <p:cNvSpPr>
            <a:spLocks noChangeArrowheads="1"/>
          </p:cNvSpPr>
          <p:nvPr/>
        </p:nvSpPr>
        <p:spPr bwMode="auto">
          <a:xfrm>
            <a:off x="3641725" y="9109075"/>
            <a:ext cx="246063"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018" tIns="28354" rIns="20018" bIns="28354"/>
          <a:lstStyle/>
          <a:p>
            <a:pPr defTabSz="960438">
              <a:lnSpc>
                <a:spcPts val="1688"/>
              </a:lnSpc>
              <a:spcBef>
                <a:spcPct val="0"/>
              </a:spcBef>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FCE2B57-C6F3-4B27-AE81-C455E93E16CF}" type="slidenum">
              <a:rPr lang="en-US"/>
              <a:pPr/>
              <a:t>13</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E5CBA0C-555C-46E3-BDF3-48EA306F77F5}" type="slidenum">
              <a:rPr lang="en-US"/>
              <a:pPr/>
              <a:t>14</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088D370-8098-43E8-BBD5-77CC3DA9DC12}" type="slidenum">
              <a:rPr lang="en-US"/>
              <a:pPr/>
              <a:t>15</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6D28253-36A2-4523-BA61-6BEA9B881BB8}" type="slidenum">
              <a:rPr lang="en-US"/>
              <a:pPr/>
              <a:t>16</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067BFB7-894F-4421-B536-6F0F87D2A597}" type="slidenum">
              <a:rPr lang="en-US"/>
              <a:pPr/>
              <a:t>17</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E6BB36E-70C3-4FF4-A8B4-A2BAF8231881}" type="slidenum">
              <a:rPr lang="en-US"/>
              <a:pPr/>
              <a:t>18</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169D49C-136C-4268-9147-CA778CB57D58}" type="slidenum">
              <a:rPr lang="en-US"/>
              <a:pPr/>
              <a:t>19</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42D2C8B-FAB8-41D0-AEC2-B57514732361}" type="slidenum">
              <a:rPr lang="en-US"/>
              <a:pPr/>
              <a:t>20</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12B6DDA-1F76-4999-A348-70F3F8AD280B}" type="slidenum">
              <a:rPr lang="en-US"/>
              <a:pPr/>
              <a:t>21</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F257846-0352-4539-9D96-D7692DF30783}" type="slidenum">
              <a:rPr lang="en-US"/>
              <a:pPr/>
              <a:t>22</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8D4FF0F-8E43-48AE-BD78-BD6EFC765907}" type="slidenum">
              <a:rPr lang="en-US"/>
              <a:pPr/>
              <a:t>5</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7AD5678-D425-4FD0-B74C-155AA7D8ACC7}" type="slidenum">
              <a:rPr lang="en-US"/>
              <a:pPr/>
              <a:t>23</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9BA23F0-05A7-49C4-A52C-A468A1F081CD}" type="slidenum">
              <a:rPr lang="en-US"/>
              <a:pPr/>
              <a:t>24</a:t>
            </a:fld>
            <a:endParaRPr lang="en-US"/>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C806197-1EED-4814-8129-B1D7EB5015E5}" type="slidenum">
              <a:rPr lang="en-US"/>
              <a:pPr/>
              <a:t>27</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3F7158C-4B13-4709-8C2D-B0C7BAB58195}" type="slidenum">
              <a:rPr lang="en-US"/>
              <a:pPr/>
              <a:t>29</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F359072-001A-4399-9389-904FD03986D1}" type="slidenum">
              <a:rPr lang="en-US"/>
              <a:pPr/>
              <a:t>30</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29D95A9-C4B1-47C4-A5EB-9CFBEDCA7D87}" type="slidenum">
              <a:rPr lang="en-US"/>
              <a:pPr/>
              <a:t>31</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DED6D1-DFB0-4301-90CE-0D5B1B237AE6}" type="slidenum">
              <a:rPr lang="en-US"/>
              <a:pPr/>
              <a:t>32</a:t>
            </a:fld>
            <a:endParaRPr lang="en-US"/>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68D9229-D1CE-4868-836B-AE233517185B}" type="slidenum">
              <a:rPr lang="en-US"/>
              <a:pPr/>
              <a:t>33</a:t>
            </a:fld>
            <a:endParaRPr lang="en-US"/>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B597240-9796-4950-BBA1-D0C0F31327E2}" type="slidenum">
              <a:rPr lang="en-US"/>
              <a:pPr/>
              <a:t>6</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436A475-F081-49A7-9C48-A180E339D75A}" type="slidenum">
              <a:rPr lang="en-US"/>
              <a:pPr/>
              <a:t>7</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93B3045-95E0-4093-82C5-007E983E391E}" type="slidenum">
              <a:rPr lang="en-US"/>
              <a:pPr/>
              <a:t>8</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B6FBE09-BFEF-4DB7-8778-D129F720E31F}" type="slidenum">
              <a:rPr lang="en-US"/>
              <a:pPr/>
              <a:t>9</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8A4E42C-FE5F-4DDA-9B70-406E2506AD42}" type="slidenum">
              <a:rPr lang="en-US"/>
              <a:pPr/>
              <a:t>10</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C9C2719-9410-44C6-9C52-16DA8B957279}" type="slidenum">
              <a:rPr lang="en-US"/>
              <a:pPr/>
              <a:t>11</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EAB3544-1804-4356-92D5-1773C0E4AACE}" type="slidenum">
              <a:rPr lang="en-US"/>
              <a:pPr/>
              <a:t>12</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585A170A-AE41-4339-AB1D-CF5F01FFE0FE}" type="datetime1">
              <a:rPr lang="en-US"/>
              <a:pPr/>
              <a:t>5/19/2012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A627D490-BA71-402E-9C04-A85ECB9A8EDE}" type="slidenum">
              <a:rPr lang="en-US"/>
              <a:pPr/>
              <a:t>‹#›</a:t>
            </a:fld>
            <a:endParaRPr lang="en-US"/>
          </a:p>
        </p:txBody>
      </p:sp>
    </p:spTree>
    <p:extLst>
      <p:ext uri="{BB962C8B-B14F-4D97-AF65-F5344CB8AC3E}">
        <p14:creationId xmlns:p14="http://schemas.microsoft.com/office/powerpoint/2010/main" val="2561352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0D4D907-1085-4095-A289-4D79C0BA7660}" type="datetime1">
              <a:rPr lang="en-US"/>
              <a:pPr/>
              <a:t>5/19/2012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2676E0CD-0E30-4B80-BB17-B95A3C6C7C18}" type="slidenum">
              <a:rPr lang="en-US"/>
              <a:pPr/>
              <a:t>‹#›</a:t>
            </a:fld>
            <a:endParaRPr lang="en-US"/>
          </a:p>
        </p:txBody>
      </p:sp>
    </p:spTree>
    <p:extLst>
      <p:ext uri="{BB962C8B-B14F-4D97-AF65-F5344CB8AC3E}">
        <p14:creationId xmlns:p14="http://schemas.microsoft.com/office/powerpoint/2010/main" val="231202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F23DEDC-1420-45DC-9406-8470BE6876E0}" type="datetime1">
              <a:rPr lang="en-US"/>
              <a:pPr/>
              <a:t>5/19/2012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833AB8A4-6EA0-41DF-B009-071AF9B92622}" type="slidenum">
              <a:rPr lang="en-US"/>
              <a:pPr/>
              <a:t>‹#›</a:t>
            </a:fld>
            <a:endParaRPr lang="en-US"/>
          </a:p>
        </p:txBody>
      </p:sp>
    </p:spTree>
    <p:extLst>
      <p:ext uri="{BB962C8B-B14F-4D97-AF65-F5344CB8AC3E}">
        <p14:creationId xmlns:p14="http://schemas.microsoft.com/office/powerpoint/2010/main" val="2862113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400800"/>
            <a:ext cx="1905000" cy="304800"/>
          </a:xfrm>
        </p:spPr>
        <p:txBody>
          <a:bodyPr/>
          <a:lstStyle>
            <a:lvl1pPr>
              <a:defRPr/>
            </a:lvl1pPr>
          </a:lstStyle>
          <a:p>
            <a:fld id="{A7731343-BB8A-481A-B536-89965EF0CA56}" type="datetime1">
              <a:rPr lang="en-US"/>
              <a:pPr/>
              <a:t>5/19/2012</a:t>
            </a:fld>
            <a:endParaRPr lang="en-US"/>
          </a:p>
        </p:txBody>
      </p:sp>
      <p:sp>
        <p:nvSpPr>
          <p:cNvPr id="6" name="Footer Placeholder 5"/>
          <p:cNvSpPr>
            <a:spLocks noGrp="1"/>
          </p:cNvSpPr>
          <p:nvPr>
            <p:ph type="ftr" sz="quarter" idx="11"/>
          </p:nvPr>
        </p:nvSpPr>
        <p:spPr>
          <a:xfrm>
            <a:off x="2895600" y="6400800"/>
            <a:ext cx="3352800" cy="304800"/>
          </a:xfrm>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a:xfrm>
            <a:off x="6553200" y="6400800"/>
            <a:ext cx="1905000" cy="304800"/>
          </a:xfrm>
        </p:spPr>
        <p:txBody>
          <a:bodyPr/>
          <a:lstStyle>
            <a:lvl1pPr>
              <a:defRPr/>
            </a:lvl1pPr>
          </a:lstStyle>
          <a:p>
            <a:fld id="{35E6EB0E-3946-40C2-B126-B42B0DB54F19}" type="slidenum">
              <a:rPr lang="en-US"/>
              <a:pPr/>
              <a:t>‹#›</a:t>
            </a:fld>
            <a:endParaRPr lang="en-US"/>
          </a:p>
        </p:txBody>
      </p:sp>
    </p:spTree>
    <p:extLst>
      <p:ext uri="{BB962C8B-B14F-4D97-AF65-F5344CB8AC3E}">
        <p14:creationId xmlns:p14="http://schemas.microsoft.com/office/powerpoint/2010/main" val="79494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6DCB1CD-64B8-464E-9AE7-423D6C3155F0}" type="datetime1">
              <a:rPr lang="en-US"/>
              <a:pPr/>
              <a:t>5/19/2012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17AB4B29-3422-46BA-AFC7-D1D57228DC78}" type="slidenum">
              <a:rPr lang="en-US"/>
              <a:pPr/>
              <a:t>‹#›</a:t>
            </a:fld>
            <a:endParaRPr lang="en-US"/>
          </a:p>
        </p:txBody>
      </p:sp>
    </p:spTree>
    <p:extLst>
      <p:ext uri="{BB962C8B-B14F-4D97-AF65-F5344CB8AC3E}">
        <p14:creationId xmlns:p14="http://schemas.microsoft.com/office/powerpoint/2010/main" val="155972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3EAE507-F8AF-446C-BDCF-A8A3B4D8119C}" type="datetime1">
              <a:rPr lang="en-US"/>
              <a:pPr/>
              <a:t>5/19/2012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E1BE8F55-7C69-41F0-8DFA-10E4DDFFF88B}" type="slidenum">
              <a:rPr lang="en-US"/>
              <a:pPr/>
              <a:t>‹#›</a:t>
            </a:fld>
            <a:endParaRPr lang="en-US"/>
          </a:p>
        </p:txBody>
      </p:sp>
    </p:spTree>
    <p:extLst>
      <p:ext uri="{BB962C8B-B14F-4D97-AF65-F5344CB8AC3E}">
        <p14:creationId xmlns:p14="http://schemas.microsoft.com/office/powerpoint/2010/main" val="60824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6F655B2-C93B-428F-955C-68C816980CB7}" type="datetime1">
              <a:rPr lang="en-US"/>
              <a:pPr/>
              <a:t>5/19/2012</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57609C5C-0434-4A83-A75B-A04AC52DDFC5}" type="slidenum">
              <a:rPr lang="en-US"/>
              <a:pPr/>
              <a:t>‹#›</a:t>
            </a:fld>
            <a:endParaRPr lang="en-US"/>
          </a:p>
        </p:txBody>
      </p:sp>
    </p:spTree>
    <p:extLst>
      <p:ext uri="{BB962C8B-B14F-4D97-AF65-F5344CB8AC3E}">
        <p14:creationId xmlns:p14="http://schemas.microsoft.com/office/powerpoint/2010/main" val="25157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FCBE402-C086-48FF-BD61-02F4A5231F49}" type="datetime1">
              <a:rPr lang="en-US"/>
              <a:pPr/>
              <a:t>5/19/2012</a:t>
            </a:fld>
            <a:endParaRPr lang="en-US"/>
          </a:p>
        </p:txBody>
      </p:sp>
      <p:sp>
        <p:nvSpPr>
          <p:cNvPr id="8" name="Footer Placeholder 7"/>
          <p:cNvSpPr>
            <a:spLocks noGrp="1"/>
          </p:cNvSpPr>
          <p:nvPr>
            <p:ph type="ftr" sz="quarter" idx="11"/>
          </p:nvPr>
        </p:nvSpPr>
        <p:spPr/>
        <p:txBody>
          <a:bodyPr/>
          <a:lstStyle>
            <a:lvl1pPr>
              <a:defRPr/>
            </a:lvl1pPr>
          </a:lstStyle>
          <a:p>
            <a:r>
              <a:rPr lang="en-US"/>
              <a:t>© 2010 Gribble, Lazowska, Levy, Zahorjan</a:t>
            </a:r>
          </a:p>
        </p:txBody>
      </p:sp>
      <p:sp>
        <p:nvSpPr>
          <p:cNvPr id="9" name="Slide Number Placeholder 8"/>
          <p:cNvSpPr>
            <a:spLocks noGrp="1"/>
          </p:cNvSpPr>
          <p:nvPr>
            <p:ph type="sldNum" sz="quarter" idx="12"/>
          </p:nvPr>
        </p:nvSpPr>
        <p:spPr/>
        <p:txBody>
          <a:bodyPr/>
          <a:lstStyle>
            <a:lvl1pPr>
              <a:defRPr/>
            </a:lvl1pPr>
          </a:lstStyle>
          <a:p>
            <a:fld id="{A387C617-5505-4E70-ABD4-8EF46BC51239}" type="slidenum">
              <a:rPr lang="en-US"/>
              <a:pPr/>
              <a:t>‹#›</a:t>
            </a:fld>
            <a:endParaRPr lang="en-US"/>
          </a:p>
        </p:txBody>
      </p:sp>
    </p:spTree>
    <p:extLst>
      <p:ext uri="{BB962C8B-B14F-4D97-AF65-F5344CB8AC3E}">
        <p14:creationId xmlns:p14="http://schemas.microsoft.com/office/powerpoint/2010/main" val="158713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C9CBFEB-D312-4EF4-BF9C-D2E4861D85AE}" type="datetime1">
              <a:rPr lang="en-US"/>
              <a:pPr/>
              <a:t>5/19/2012</a:t>
            </a:fld>
            <a:endParaRPr lang="en-US"/>
          </a:p>
        </p:txBody>
      </p:sp>
      <p:sp>
        <p:nvSpPr>
          <p:cNvPr id="4" name="Footer Placeholder 3"/>
          <p:cNvSpPr>
            <a:spLocks noGrp="1"/>
          </p:cNvSpPr>
          <p:nvPr>
            <p:ph type="ftr" sz="quarter" idx="11"/>
          </p:nvPr>
        </p:nvSpPr>
        <p:spPr/>
        <p:txBody>
          <a:bodyPr/>
          <a:lstStyle>
            <a:lvl1pPr>
              <a:defRPr/>
            </a:lvl1pPr>
          </a:lstStyle>
          <a:p>
            <a:r>
              <a:rPr lang="en-US"/>
              <a:t>© 2010 Gribble, Lazowska, Levy, Zahorjan</a:t>
            </a:r>
          </a:p>
        </p:txBody>
      </p:sp>
      <p:sp>
        <p:nvSpPr>
          <p:cNvPr id="5" name="Slide Number Placeholder 4"/>
          <p:cNvSpPr>
            <a:spLocks noGrp="1"/>
          </p:cNvSpPr>
          <p:nvPr>
            <p:ph type="sldNum" sz="quarter" idx="12"/>
          </p:nvPr>
        </p:nvSpPr>
        <p:spPr/>
        <p:txBody>
          <a:bodyPr/>
          <a:lstStyle>
            <a:lvl1pPr>
              <a:defRPr/>
            </a:lvl1pPr>
          </a:lstStyle>
          <a:p>
            <a:fld id="{779051F7-135C-40C4-952D-3C6CF1F03CA4}" type="slidenum">
              <a:rPr lang="en-US"/>
              <a:pPr/>
              <a:t>‹#›</a:t>
            </a:fld>
            <a:endParaRPr lang="en-US"/>
          </a:p>
        </p:txBody>
      </p:sp>
    </p:spTree>
    <p:extLst>
      <p:ext uri="{BB962C8B-B14F-4D97-AF65-F5344CB8AC3E}">
        <p14:creationId xmlns:p14="http://schemas.microsoft.com/office/powerpoint/2010/main" val="52115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776B2C4-02EB-43AF-9A7A-626D7FB2DDDC}" type="datetime1">
              <a:rPr lang="en-US"/>
              <a:pPr/>
              <a:t>5/19/2012</a:t>
            </a:fld>
            <a:endParaRPr lang="en-US"/>
          </a:p>
        </p:txBody>
      </p:sp>
      <p:sp>
        <p:nvSpPr>
          <p:cNvPr id="3" name="Footer Placeholder 2"/>
          <p:cNvSpPr>
            <a:spLocks noGrp="1"/>
          </p:cNvSpPr>
          <p:nvPr>
            <p:ph type="ftr" sz="quarter" idx="11"/>
          </p:nvPr>
        </p:nvSpPr>
        <p:spPr/>
        <p:txBody>
          <a:bodyPr/>
          <a:lstStyle>
            <a:lvl1pPr>
              <a:defRPr/>
            </a:lvl1pPr>
          </a:lstStyle>
          <a:p>
            <a:r>
              <a:rPr lang="en-US"/>
              <a:t>© 2010 Gribble, Lazowska, Levy, Zahorjan</a:t>
            </a:r>
          </a:p>
        </p:txBody>
      </p:sp>
      <p:sp>
        <p:nvSpPr>
          <p:cNvPr id="4" name="Slide Number Placeholder 3"/>
          <p:cNvSpPr>
            <a:spLocks noGrp="1"/>
          </p:cNvSpPr>
          <p:nvPr>
            <p:ph type="sldNum" sz="quarter" idx="12"/>
          </p:nvPr>
        </p:nvSpPr>
        <p:spPr/>
        <p:txBody>
          <a:bodyPr/>
          <a:lstStyle>
            <a:lvl1pPr>
              <a:defRPr/>
            </a:lvl1pPr>
          </a:lstStyle>
          <a:p>
            <a:fld id="{FCFD0AAF-4888-4AFD-B8AB-95FE39D733E9}" type="slidenum">
              <a:rPr lang="en-US"/>
              <a:pPr/>
              <a:t>‹#›</a:t>
            </a:fld>
            <a:endParaRPr lang="en-US"/>
          </a:p>
        </p:txBody>
      </p:sp>
    </p:spTree>
    <p:extLst>
      <p:ext uri="{BB962C8B-B14F-4D97-AF65-F5344CB8AC3E}">
        <p14:creationId xmlns:p14="http://schemas.microsoft.com/office/powerpoint/2010/main" val="237989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3FBA311-6C8A-46F9-821C-0FEF0BFB2264}" type="datetime1">
              <a:rPr lang="en-US"/>
              <a:pPr/>
              <a:t>5/19/2012</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32FD0F62-714C-49BB-8B65-22FBFBA70196}" type="slidenum">
              <a:rPr lang="en-US"/>
              <a:pPr/>
              <a:t>‹#›</a:t>
            </a:fld>
            <a:endParaRPr lang="en-US"/>
          </a:p>
        </p:txBody>
      </p:sp>
    </p:spTree>
    <p:extLst>
      <p:ext uri="{BB962C8B-B14F-4D97-AF65-F5344CB8AC3E}">
        <p14:creationId xmlns:p14="http://schemas.microsoft.com/office/powerpoint/2010/main" val="85193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A1097B0-5FC3-4923-B30D-1F3222349824}" type="datetime1">
              <a:rPr lang="en-US"/>
              <a:pPr/>
              <a:t>5/19/2012</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0D8B160F-C9EF-40AE-A19E-641038F9D50A}" type="slidenum">
              <a:rPr lang="en-US"/>
              <a:pPr/>
              <a:t>‹#›</a:t>
            </a:fld>
            <a:endParaRPr lang="en-US"/>
          </a:p>
        </p:txBody>
      </p:sp>
    </p:spTree>
    <p:extLst>
      <p:ext uri="{BB962C8B-B14F-4D97-AF65-F5344CB8AC3E}">
        <p14:creationId xmlns:p14="http://schemas.microsoft.com/office/powerpoint/2010/main" val="4293131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fld id="{E2813E91-8CF3-43CC-AAED-A257B31F9469}" type="datetime1">
              <a:rPr lang="en-US"/>
              <a:pPr/>
              <a:t>5/19/2012</a:t>
            </a:fld>
            <a:endParaRPr lang="en-US"/>
          </a:p>
        </p:txBody>
      </p:sp>
      <p:sp>
        <p:nvSpPr>
          <p:cNvPr id="1029" name="Rectangle 5"/>
          <p:cNvSpPr>
            <a:spLocks noGrp="1" noChangeArrowheads="1"/>
          </p:cNvSpPr>
          <p:nvPr>
            <p:ph type="ftr" sz="quarter" idx="3"/>
          </p:nvPr>
        </p:nvSpPr>
        <p:spPr bwMode="auto">
          <a:xfrm>
            <a:off x="2895600" y="6400800"/>
            <a:ext cx="335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r>
              <a:rPr lang="en-US"/>
              <a:t>© 2010 Gribble, Lazowska, Levy, Zahorjan</a:t>
            </a:r>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E94A0FA0-88D7-4774-95BE-7040777FBDE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3429000"/>
            <a:ext cx="3155950" cy="652463"/>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dirty="0" smtClean="0">
                <a:solidFill>
                  <a:srgbClr val="000000"/>
                </a:solidFill>
              </a:rPr>
              <a:t>Spring 2012</a:t>
            </a:r>
            <a:r>
              <a:rPr lang="en-US" sz="2900" b="1" dirty="0">
                <a:solidFill>
                  <a:srgbClr val="000000"/>
                </a:solidFill>
              </a:rPr>
              <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dirty="0">
                <a:solidFill>
                  <a:srgbClr val="FF3300"/>
                </a:solidFill>
              </a:rPr>
              <a:t>Module </a:t>
            </a:r>
            <a:r>
              <a:rPr lang="en-US" sz="2900" b="1" dirty="0" smtClean="0">
                <a:solidFill>
                  <a:srgbClr val="FF3300"/>
                </a:solidFill>
              </a:rPr>
              <a:t>15</a:t>
            </a:r>
            <a:r>
              <a:rPr lang="en-US" sz="2900" b="1" dirty="0">
                <a:solidFill>
                  <a:srgbClr val="FF3300"/>
                </a:solidFill>
              </a:rPr>
              <a:t/>
            </a:r>
            <a:br>
              <a:rPr lang="en-US" sz="2900" b="1" dirty="0">
                <a:solidFill>
                  <a:srgbClr val="FF3300"/>
                </a:solidFill>
              </a:rPr>
            </a:br>
            <a:r>
              <a:rPr lang="en-US" sz="2900" b="1" dirty="0">
                <a:solidFill>
                  <a:srgbClr val="FF3300"/>
                </a:solidFill>
              </a:rPr>
              <a:t>File Systems</a:t>
            </a:r>
          </a:p>
        </p:txBody>
      </p:sp>
      <p:sp>
        <p:nvSpPr>
          <p:cNvPr id="3075" name="Rectangle 3"/>
          <p:cNvSpPr>
            <a:spLocks noGrp="1" noChangeArrowheads="1"/>
          </p:cNvSpPr>
          <p:nvPr>
            <p:ph type="body" idx="1"/>
          </p:nvPr>
        </p:nvSpPr>
        <p:spPr>
          <a:xfrm>
            <a:off x="4038600" y="4876800"/>
            <a:ext cx="1108075" cy="788988"/>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Ed Lazowska</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lazowska@cs.washington.edu</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Allen Center 570</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a:solidFill>
                <a:srgbClr val="000000"/>
              </a:solidFil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8518689F-1F7E-4D0F-A317-81C07185C6E7}" type="slidenum">
              <a:rPr lang="en-US"/>
              <a:pPr/>
              <a:t>10</a:t>
            </a:fld>
            <a:endParaRPr lang="en-US"/>
          </a:p>
        </p:txBody>
      </p:sp>
      <p:sp>
        <p:nvSpPr>
          <p:cNvPr id="251906" name="Rectangle 2"/>
          <p:cNvSpPr>
            <a:spLocks noGrp="1" noChangeArrowheads="1"/>
          </p:cNvSpPr>
          <p:nvPr>
            <p:ph type="title"/>
          </p:nvPr>
        </p:nvSpPr>
        <p:spPr/>
        <p:txBody>
          <a:bodyPr/>
          <a:lstStyle/>
          <a:p>
            <a:r>
              <a:rPr lang="en-US"/>
              <a:t>Directory internals</a:t>
            </a:r>
          </a:p>
        </p:txBody>
      </p:sp>
      <p:sp>
        <p:nvSpPr>
          <p:cNvPr id="251907" name="Rectangle 3"/>
          <p:cNvSpPr>
            <a:spLocks noGrp="1" noChangeArrowheads="1"/>
          </p:cNvSpPr>
          <p:nvPr>
            <p:ph type="body" idx="1"/>
          </p:nvPr>
        </p:nvSpPr>
        <p:spPr/>
        <p:txBody>
          <a:bodyPr/>
          <a:lstStyle/>
          <a:p>
            <a:r>
              <a:rPr lang="en-US"/>
              <a:t>A directory is typically just a file that happens to contain special metadata</a:t>
            </a:r>
          </a:p>
          <a:p>
            <a:pPr lvl="1"/>
            <a:r>
              <a:rPr lang="en-US"/>
              <a:t>directory = list of (name of file, file attributes)</a:t>
            </a:r>
          </a:p>
          <a:p>
            <a:pPr lvl="1"/>
            <a:r>
              <a:rPr lang="en-US"/>
              <a:t>attributes include such things as:</a:t>
            </a:r>
          </a:p>
          <a:p>
            <a:pPr lvl="2"/>
            <a:r>
              <a:rPr lang="en-US"/>
              <a:t>size, protection, location on disk, creation time, access time, …</a:t>
            </a:r>
          </a:p>
          <a:p>
            <a:pPr lvl="1"/>
            <a:r>
              <a:rPr lang="en-US"/>
              <a:t>the directory list is usually unordered (effectively random)</a:t>
            </a:r>
          </a:p>
          <a:p>
            <a:pPr lvl="2"/>
            <a:r>
              <a:rPr lang="en-US"/>
              <a:t>when you type “ls”, the “ls” command sorts the results for you</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DFD3AFF2-1A71-41B8-834C-DAF5A2D1A4AB}" type="slidenum">
              <a:rPr lang="en-US"/>
              <a:pPr/>
              <a:t>11</a:t>
            </a:fld>
            <a:endParaRPr lang="en-US"/>
          </a:p>
        </p:txBody>
      </p:sp>
      <p:sp>
        <p:nvSpPr>
          <p:cNvPr id="252930" name="Rectangle 2"/>
          <p:cNvSpPr>
            <a:spLocks noGrp="1" noChangeArrowheads="1"/>
          </p:cNvSpPr>
          <p:nvPr>
            <p:ph type="title"/>
          </p:nvPr>
        </p:nvSpPr>
        <p:spPr/>
        <p:txBody>
          <a:bodyPr/>
          <a:lstStyle/>
          <a:p>
            <a:r>
              <a:rPr lang="en-US"/>
              <a:t>Path name translation</a:t>
            </a:r>
          </a:p>
        </p:txBody>
      </p:sp>
      <p:sp>
        <p:nvSpPr>
          <p:cNvPr id="252931" name="Rectangle 3"/>
          <p:cNvSpPr>
            <a:spLocks noGrp="1" noChangeArrowheads="1"/>
          </p:cNvSpPr>
          <p:nvPr>
            <p:ph type="body" idx="1"/>
          </p:nvPr>
        </p:nvSpPr>
        <p:spPr/>
        <p:txBody>
          <a:bodyPr/>
          <a:lstStyle/>
          <a:p>
            <a:r>
              <a:rPr lang="en-US"/>
              <a:t>Let’s say you want to open “/one/two/three”</a:t>
            </a:r>
          </a:p>
          <a:p>
            <a:pPr lvl="1">
              <a:buFontTx/>
              <a:buNone/>
            </a:pPr>
            <a:r>
              <a:rPr lang="en-US" sz="1600">
                <a:latin typeface="Courier New" pitchFamily="49" charset="0"/>
              </a:rPr>
              <a:t>fd = open(“/one/two/three”, O_RDWR);</a:t>
            </a:r>
          </a:p>
          <a:p>
            <a:r>
              <a:rPr lang="en-US"/>
              <a:t>What goes on inside the file system?</a:t>
            </a:r>
          </a:p>
          <a:p>
            <a:pPr lvl="1"/>
            <a:r>
              <a:rPr lang="en-US"/>
              <a:t>open directory “/”  (well known, can always find)</a:t>
            </a:r>
          </a:p>
          <a:p>
            <a:pPr lvl="1"/>
            <a:r>
              <a:rPr lang="en-US"/>
              <a:t>search the directory for “one”, get location of “one”</a:t>
            </a:r>
          </a:p>
          <a:p>
            <a:pPr lvl="1"/>
            <a:r>
              <a:rPr lang="en-US"/>
              <a:t>open directory “one”, search for “two”, get location of “two”</a:t>
            </a:r>
          </a:p>
          <a:p>
            <a:pPr lvl="1"/>
            <a:r>
              <a:rPr lang="en-US"/>
              <a:t>open directory “two”, search for “three”, get loc. of “three”</a:t>
            </a:r>
          </a:p>
          <a:p>
            <a:pPr lvl="1"/>
            <a:r>
              <a:rPr lang="en-US"/>
              <a:t>open file “three”</a:t>
            </a:r>
          </a:p>
          <a:p>
            <a:pPr lvl="1"/>
            <a:r>
              <a:rPr lang="en-US"/>
              <a:t>(of course, permissions are checked at each step)</a:t>
            </a:r>
          </a:p>
          <a:p>
            <a:r>
              <a:rPr lang="en-US"/>
              <a:t>FS spends lots of time walking down directory paths</a:t>
            </a:r>
          </a:p>
          <a:p>
            <a:pPr lvl="1"/>
            <a:r>
              <a:rPr lang="en-US"/>
              <a:t>this is why open is separate from read/write (session state)</a:t>
            </a:r>
          </a:p>
          <a:p>
            <a:pPr lvl="1"/>
            <a:r>
              <a:rPr lang="en-US"/>
              <a:t>OS will cache prefix lookups to enhance performance</a:t>
            </a:r>
          </a:p>
          <a:p>
            <a:pPr lvl="2"/>
            <a:r>
              <a:rPr lang="en-US"/>
              <a:t>/a/b, /a/bb, /a/bbb all share the “/a” prefix</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5724E63D-0D89-4CBF-9DDD-228FEBF0A73B}" type="slidenum">
              <a:rPr lang="en-US"/>
              <a:pPr/>
              <a:t>12</a:t>
            </a:fld>
            <a:endParaRPr lang="en-US"/>
          </a:p>
        </p:txBody>
      </p:sp>
      <p:sp>
        <p:nvSpPr>
          <p:cNvPr id="253954" name="Rectangle 2"/>
          <p:cNvSpPr>
            <a:spLocks noGrp="1" noChangeArrowheads="1"/>
          </p:cNvSpPr>
          <p:nvPr>
            <p:ph type="title"/>
          </p:nvPr>
        </p:nvSpPr>
        <p:spPr/>
        <p:txBody>
          <a:bodyPr/>
          <a:lstStyle/>
          <a:p>
            <a:r>
              <a:rPr lang="en-US"/>
              <a:t>File protection</a:t>
            </a:r>
          </a:p>
        </p:txBody>
      </p:sp>
      <p:sp>
        <p:nvSpPr>
          <p:cNvPr id="253955" name="Rectangle 3"/>
          <p:cNvSpPr>
            <a:spLocks noGrp="1" noChangeArrowheads="1"/>
          </p:cNvSpPr>
          <p:nvPr>
            <p:ph type="body" idx="1"/>
          </p:nvPr>
        </p:nvSpPr>
        <p:spPr/>
        <p:txBody>
          <a:bodyPr/>
          <a:lstStyle/>
          <a:p>
            <a:r>
              <a:rPr lang="en-US"/>
              <a:t>FS must implement some kind of protection system</a:t>
            </a:r>
          </a:p>
          <a:p>
            <a:pPr lvl="1"/>
            <a:r>
              <a:rPr lang="en-US"/>
              <a:t>to control who can access a file (user)</a:t>
            </a:r>
          </a:p>
          <a:p>
            <a:pPr lvl="1"/>
            <a:r>
              <a:rPr lang="en-US"/>
              <a:t>to control how they can access it (e.g., read, write, or exec)</a:t>
            </a:r>
          </a:p>
          <a:p>
            <a:r>
              <a:rPr lang="en-US"/>
              <a:t>More generally:</a:t>
            </a:r>
          </a:p>
          <a:p>
            <a:pPr lvl="1"/>
            <a:r>
              <a:rPr lang="en-US"/>
              <a:t>generalize files to </a:t>
            </a:r>
            <a:r>
              <a:rPr lang="en-US">
                <a:solidFill>
                  <a:srgbClr val="FF0000"/>
                </a:solidFill>
              </a:rPr>
              <a:t>objects</a:t>
            </a:r>
            <a:r>
              <a:rPr lang="en-US"/>
              <a:t>  (the “what”)</a:t>
            </a:r>
          </a:p>
          <a:p>
            <a:pPr lvl="1"/>
            <a:r>
              <a:rPr lang="en-US"/>
              <a:t>generalize users to </a:t>
            </a:r>
            <a:r>
              <a:rPr lang="en-US">
                <a:solidFill>
                  <a:srgbClr val="FF0000"/>
                </a:solidFill>
              </a:rPr>
              <a:t>principals</a:t>
            </a:r>
            <a:r>
              <a:rPr lang="en-US"/>
              <a:t>  (the “who”, user or program)</a:t>
            </a:r>
          </a:p>
          <a:p>
            <a:pPr lvl="1"/>
            <a:r>
              <a:rPr lang="en-US"/>
              <a:t>generalize read/write to </a:t>
            </a:r>
            <a:r>
              <a:rPr lang="en-US">
                <a:solidFill>
                  <a:srgbClr val="FF0000"/>
                </a:solidFill>
              </a:rPr>
              <a:t>actions</a:t>
            </a:r>
            <a:r>
              <a:rPr lang="en-US"/>
              <a:t>  (the “how”, or operations)</a:t>
            </a:r>
          </a:p>
          <a:p>
            <a:r>
              <a:rPr lang="en-US"/>
              <a:t>A protection system dictates whether a given action performed by a given principal on a given object should be allowed</a:t>
            </a:r>
          </a:p>
          <a:p>
            <a:pPr lvl="1"/>
            <a:r>
              <a:rPr lang="en-US"/>
              <a:t>e.g., you can read or write your files, but others cannot</a:t>
            </a:r>
          </a:p>
          <a:p>
            <a:pPr lvl="1"/>
            <a:r>
              <a:rPr lang="en-US"/>
              <a:t>e.g., your can read  </a:t>
            </a:r>
            <a:r>
              <a:rPr lang="en-US" sz="1800">
                <a:latin typeface="Courier New" pitchFamily="49" charset="0"/>
              </a:rPr>
              <a:t>/etc/motd</a:t>
            </a:r>
            <a:r>
              <a:rPr lang="en-US"/>
              <a:t>  but you cannot write to 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ooter Placeholder 4"/>
          <p:cNvSpPr>
            <a:spLocks noGrp="1"/>
          </p:cNvSpPr>
          <p:nvPr>
            <p:ph type="ftr" sz="quarter" idx="11"/>
          </p:nvPr>
        </p:nvSpPr>
        <p:spPr/>
        <p:txBody>
          <a:bodyPr/>
          <a:lstStyle/>
          <a:p>
            <a:r>
              <a:rPr lang="en-US" smtClean="0"/>
              <a:t>© 2012 Gribble, Lazowska, Levy, Zahorjan</a:t>
            </a:r>
            <a:endParaRPr lang="en-US"/>
          </a:p>
        </p:txBody>
      </p:sp>
      <p:sp>
        <p:nvSpPr>
          <p:cNvPr id="39" name="Slide Number Placeholder 5"/>
          <p:cNvSpPr>
            <a:spLocks noGrp="1"/>
          </p:cNvSpPr>
          <p:nvPr>
            <p:ph type="sldNum" sz="quarter" idx="12"/>
          </p:nvPr>
        </p:nvSpPr>
        <p:spPr/>
        <p:txBody>
          <a:bodyPr/>
          <a:lstStyle/>
          <a:p>
            <a:fld id="{545F3C18-3F36-4BC4-9F8D-6761FA9D1AA8}" type="slidenum">
              <a:rPr lang="en-US"/>
              <a:pPr/>
              <a:t>13</a:t>
            </a:fld>
            <a:endParaRPr lang="en-US"/>
          </a:p>
        </p:txBody>
      </p:sp>
      <p:sp>
        <p:nvSpPr>
          <p:cNvPr id="254978" name="Rectangle 2"/>
          <p:cNvSpPr>
            <a:spLocks noGrp="1" noChangeArrowheads="1"/>
          </p:cNvSpPr>
          <p:nvPr>
            <p:ph type="title"/>
          </p:nvPr>
        </p:nvSpPr>
        <p:spPr/>
        <p:txBody>
          <a:bodyPr/>
          <a:lstStyle/>
          <a:p>
            <a:r>
              <a:rPr lang="en-US"/>
              <a:t>Model for representing protection</a:t>
            </a:r>
          </a:p>
        </p:txBody>
      </p:sp>
      <p:sp>
        <p:nvSpPr>
          <p:cNvPr id="254979" name="Rectangle 3"/>
          <p:cNvSpPr>
            <a:spLocks noGrp="1" noChangeArrowheads="1"/>
          </p:cNvSpPr>
          <p:nvPr>
            <p:ph type="body" idx="1"/>
          </p:nvPr>
        </p:nvSpPr>
        <p:spPr>
          <a:xfrm>
            <a:off x="685800" y="1295400"/>
            <a:ext cx="7772400" cy="2743200"/>
          </a:xfrm>
        </p:spPr>
        <p:txBody>
          <a:bodyPr/>
          <a:lstStyle/>
          <a:p>
            <a:pPr>
              <a:lnSpc>
                <a:spcPct val="90000"/>
              </a:lnSpc>
            </a:pPr>
            <a:r>
              <a:rPr lang="en-US"/>
              <a:t>Two different ways of thinking about it:</a:t>
            </a:r>
          </a:p>
          <a:p>
            <a:pPr lvl="1">
              <a:lnSpc>
                <a:spcPct val="90000"/>
              </a:lnSpc>
            </a:pPr>
            <a:r>
              <a:rPr lang="en-US"/>
              <a:t>access control lists (ACLs)</a:t>
            </a:r>
          </a:p>
          <a:p>
            <a:pPr lvl="2">
              <a:lnSpc>
                <a:spcPct val="90000"/>
              </a:lnSpc>
            </a:pPr>
            <a:r>
              <a:rPr lang="en-US"/>
              <a:t>for each object, keep list of principals and principals’ allowed actions</a:t>
            </a:r>
          </a:p>
          <a:p>
            <a:pPr lvl="1">
              <a:lnSpc>
                <a:spcPct val="90000"/>
              </a:lnSpc>
            </a:pPr>
            <a:r>
              <a:rPr lang="en-US"/>
              <a:t>capabilities</a:t>
            </a:r>
          </a:p>
          <a:p>
            <a:pPr lvl="2">
              <a:lnSpc>
                <a:spcPct val="90000"/>
              </a:lnSpc>
            </a:pPr>
            <a:r>
              <a:rPr lang="en-US"/>
              <a:t>for each principal, keep list of objects and principal’s allowed actions</a:t>
            </a:r>
          </a:p>
          <a:p>
            <a:pPr>
              <a:lnSpc>
                <a:spcPct val="90000"/>
              </a:lnSpc>
            </a:pPr>
            <a:r>
              <a:rPr lang="en-US"/>
              <a:t>Both can be represented with the following matrix:</a:t>
            </a:r>
          </a:p>
        </p:txBody>
      </p:sp>
      <p:graphicFrame>
        <p:nvGraphicFramePr>
          <p:cNvPr id="255121" name="Group 145"/>
          <p:cNvGraphicFramePr>
            <a:graphicFrameLocks noGrp="1"/>
          </p:cNvGraphicFramePr>
          <p:nvPr/>
        </p:nvGraphicFramePr>
        <p:xfrm>
          <a:off x="1981200" y="4267200"/>
          <a:ext cx="5257800" cy="1501775"/>
        </p:xfrm>
        <a:graphic>
          <a:graphicData uri="http://schemas.openxmlformats.org/drawingml/2006/table">
            <a:tbl>
              <a:tblPr/>
              <a:tblGrid>
                <a:gridCol w="1035050"/>
                <a:gridCol w="1416050"/>
                <a:gridCol w="1417638"/>
                <a:gridCol w="1389062"/>
              </a:tblGrid>
              <a:tr h="342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/etc/passwd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/home/gribble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/home/guest</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root</a:t>
                      </a: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gribble</a:t>
                      </a: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guest</a:t>
                      </a: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255122" name="Rectangle 146"/>
          <p:cNvSpPr>
            <a:spLocks noChangeArrowheads="1"/>
          </p:cNvSpPr>
          <p:nvPr/>
        </p:nvSpPr>
        <p:spPr bwMode="auto">
          <a:xfrm>
            <a:off x="831850" y="5053013"/>
            <a:ext cx="1039813"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chemeClr val="accent2"/>
                </a:solidFill>
              </a:rPr>
              <a:t>principals</a:t>
            </a:r>
          </a:p>
        </p:txBody>
      </p:sp>
      <p:sp>
        <p:nvSpPr>
          <p:cNvPr id="255123" name="Rectangle 147"/>
          <p:cNvSpPr>
            <a:spLocks noChangeArrowheads="1"/>
          </p:cNvSpPr>
          <p:nvPr/>
        </p:nvSpPr>
        <p:spPr bwMode="auto">
          <a:xfrm>
            <a:off x="4694238" y="3848100"/>
            <a:ext cx="827087"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chemeClr val="accent2"/>
                </a:solidFill>
              </a:rPr>
              <a:t>objects</a:t>
            </a:r>
          </a:p>
        </p:txBody>
      </p:sp>
      <p:sp>
        <p:nvSpPr>
          <p:cNvPr id="255125" name="AutoShape 149"/>
          <p:cNvSpPr>
            <a:spLocks noChangeArrowheads="1"/>
          </p:cNvSpPr>
          <p:nvPr/>
        </p:nvSpPr>
        <p:spPr bwMode="auto">
          <a:xfrm>
            <a:off x="3048000" y="4038600"/>
            <a:ext cx="1295400" cy="1905000"/>
          </a:xfrm>
          <a:prstGeom prst="roundRect">
            <a:avLst>
              <a:gd name="adj" fmla="val 16667"/>
            </a:avLst>
          </a:prstGeom>
          <a:noFill/>
          <a:ln w="19050">
            <a:solidFill>
              <a:srgbClr val="FF0000"/>
            </a:solidFill>
            <a:prstDash val="dash"/>
            <a:round/>
            <a:headEnd/>
            <a:tailEnd/>
          </a:ln>
          <a:effectLst/>
          <a:extLst>
            <a:ext uri="{909E8E84-426E-40DD-AFC4-6F175D3DCCD1}">
              <a14:hiddenFill xmlns:a14="http://schemas.microsoft.com/office/drawing/2010/main">
                <a:solidFill>
                  <a:srgbClr val="F8F6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126" name="AutoShape 150"/>
          <p:cNvSpPr>
            <a:spLocks noChangeArrowheads="1"/>
          </p:cNvSpPr>
          <p:nvPr/>
        </p:nvSpPr>
        <p:spPr bwMode="auto">
          <a:xfrm>
            <a:off x="1905000" y="5410200"/>
            <a:ext cx="5486400" cy="304800"/>
          </a:xfrm>
          <a:prstGeom prst="roundRect">
            <a:avLst>
              <a:gd name="adj" fmla="val 16667"/>
            </a:avLst>
          </a:prstGeom>
          <a:noFill/>
          <a:ln w="19050">
            <a:solidFill>
              <a:srgbClr val="FF0000"/>
            </a:solidFill>
            <a:prstDash val="dash"/>
            <a:round/>
            <a:headEnd/>
            <a:tailEnd/>
          </a:ln>
          <a:effectLst/>
          <a:extLst>
            <a:ext uri="{909E8E84-426E-40DD-AFC4-6F175D3DCCD1}">
              <a14:hiddenFill xmlns:a14="http://schemas.microsoft.com/office/drawing/2010/main">
                <a:solidFill>
                  <a:srgbClr val="F8F6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127" name="Rectangle 151"/>
          <p:cNvSpPr>
            <a:spLocks noChangeArrowheads="1"/>
          </p:cNvSpPr>
          <p:nvPr/>
        </p:nvSpPr>
        <p:spPr bwMode="auto">
          <a:xfrm>
            <a:off x="3452813" y="5943600"/>
            <a:ext cx="530225"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rgbClr val="FF0000"/>
                </a:solidFill>
              </a:rPr>
              <a:t>ACL</a:t>
            </a:r>
          </a:p>
        </p:txBody>
      </p:sp>
      <p:sp>
        <p:nvSpPr>
          <p:cNvPr id="255128" name="Rectangle 152"/>
          <p:cNvSpPr>
            <a:spLocks noChangeArrowheads="1"/>
          </p:cNvSpPr>
          <p:nvPr/>
        </p:nvSpPr>
        <p:spPr bwMode="auto">
          <a:xfrm>
            <a:off x="7391400" y="5410200"/>
            <a:ext cx="923925"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rgbClr val="FF0000"/>
                </a:solidFill>
              </a:rPr>
              <a:t>capability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EB59716D-0C6F-4713-9F58-4B3514C72507}" type="slidenum">
              <a:rPr lang="en-US"/>
              <a:pPr/>
              <a:t>14</a:t>
            </a:fld>
            <a:endParaRPr lang="en-US"/>
          </a:p>
        </p:txBody>
      </p:sp>
      <p:sp>
        <p:nvSpPr>
          <p:cNvPr id="256002" name="Rectangle 2"/>
          <p:cNvSpPr>
            <a:spLocks noGrp="1" noChangeArrowheads="1"/>
          </p:cNvSpPr>
          <p:nvPr>
            <p:ph type="title"/>
          </p:nvPr>
        </p:nvSpPr>
        <p:spPr/>
        <p:txBody>
          <a:bodyPr/>
          <a:lstStyle/>
          <a:p>
            <a:r>
              <a:rPr lang="en-US"/>
              <a:t>ACLs vs. Capabilities</a:t>
            </a:r>
          </a:p>
        </p:txBody>
      </p:sp>
      <p:sp>
        <p:nvSpPr>
          <p:cNvPr id="256003" name="Rectangle 3"/>
          <p:cNvSpPr>
            <a:spLocks noGrp="1" noChangeArrowheads="1"/>
          </p:cNvSpPr>
          <p:nvPr>
            <p:ph type="body" idx="1"/>
          </p:nvPr>
        </p:nvSpPr>
        <p:spPr/>
        <p:txBody>
          <a:bodyPr/>
          <a:lstStyle/>
          <a:p>
            <a:pPr>
              <a:lnSpc>
                <a:spcPct val="90000"/>
              </a:lnSpc>
            </a:pPr>
            <a:r>
              <a:rPr lang="en-US"/>
              <a:t>Capabilities are easy to transfer</a:t>
            </a:r>
          </a:p>
          <a:p>
            <a:pPr lvl="1">
              <a:lnSpc>
                <a:spcPct val="90000"/>
              </a:lnSpc>
            </a:pPr>
            <a:r>
              <a:rPr lang="en-US"/>
              <a:t>they are like keys: can hand them off</a:t>
            </a:r>
          </a:p>
          <a:p>
            <a:pPr lvl="1">
              <a:lnSpc>
                <a:spcPct val="90000"/>
              </a:lnSpc>
            </a:pPr>
            <a:r>
              <a:rPr lang="en-US"/>
              <a:t>they make sharing easy</a:t>
            </a:r>
          </a:p>
          <a:p>
            <a:pPr>
              <a:lnSpc>
                <a:spcPct val="90000"/>
              </a:lnSpc>
            </a:pPr>
            <a:r>
              <a:rPr lang="en-US"/>
              <a:t>ACLs are easier to manage</a:t>
            </a:r>
          </a:p>
          <a:p>
            <a:pPr lvl="1">
              <a:lnSpc>
                <a:spcPct val="90000"/>
              </a:lnSpc>
            </a:pPr>
            <a:r>
              <a:rPr lang="en-US"/>
              <a:t>object-centric, easy to grant and revoke</a:t>
            </a:r>
          </a:p>
          <a:p>
            <a:pPr lvl="2">
              <a:lnSpc>
                <a:spcPct val="90000"/>
              </a:lnSpc>
            </a:pPr>
            <a:r>
              <a:rPr lang="en-US"/>
              <a:t>to revoke capability, need to keep track of principals that have it</a:t>
            </a:r>
          </a:p>
          <a:p>
            <a:pPr lvl="2">
              <a:lnSpc>
                <a:spcPct val="90000"/>
              </a:lnSpc>
            </a:pPr>
            <a:r>
              <a:rPr lang="en-US"/>
              <a:t>hard to do, given that principals can hand off capabilities</a:t>
            </a:r>
          </a:p>
          <a:p>
            <a:pPr>
              <a:lnSpc>
                <a:spcPct val="90000"/>
              </a:lnSpc>
            </a:pPr>
            <a:r>
              <a:rPr lang="en-US"/>
              <a:t>ACLs grow large when object is heavily shared</a:t>
            </a:r>
          </a:p>
          <a:p>
            <a:pPr lvl="1">
              <a:lnSpc>
                <a:spcPct val="90000"/>
              </a:lnSpc>
            </a:pPr>
            <a:r>
              <a:rPr lang="en-US"/>
              <a:t>can simplify by using “groups”</a:t>
            </a:r>
          </a:p>
          <a:p>
            <a:pPr lvl="2">
              <a:lnSpc>
                <a:spcPct val="90000"/>
              </a:lnSpc>
            </a:pPr>
            <a:r>
              <a:rPr lang="en-US"/>
              <a:t>put users in groups, put groups in ACLs</a:t>
            </a:r>
          </a:p>
          <a:p>
            <a:pPr lvl="2">
              <a:lnSpc>
                <a:spcPct val="90000"/>
              </a:lnSpc>
            </a:pPr>
            <a:r>
              <a:rPr lang="en-US"/>
              <a:t>you are all in the “VMware powerusers” group on Win2K</a:t>
            </a:r>
          </a:p>
          <a:p>
            <a:pPr lvl="1">
              <a:lnSpc>
                <a:spcPct val="90000"/>
              </a:lnSpc>
            </a:pPr>
            <a:r>
              <a:rPr lang="en-US"/>
              <a:t>additional benefit</a:t>
            </a:r>
          </a:p>
          <a:p>
            <a:pPr lvl="2">
              <a:lnSpc>
                <a:spcPct val="90000"/>
              </a:lnSpc>
            </a:pPr>
            <a:r>
              <a:rPr lang="en-US"/>
              <a:t>change group membership, affects ALL objects that have this group in its ACL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 2012 Gribble, Lazowska, Levy, Zahorjan</a:t>
            </a:r>
            <a:endParaRPr lang="en-US"/>
          </a:p>
        </p:txBody>
      </p:sp>
      <p:sp>
        <p:nvSpPr>
          <p:cNvPr id="7" name="Slide Number Placeholder 5"/>
          <p:cNvSpPr>
            <a:spLocks noGrp="1"/>
          </p:cNvSpPr>
          <p:nvPr>
            <p:ph type="sldNum" sz="quarter" idx="12"/>
          </p:nvPr>
        </p:nvSpPr>
        <p:spPr/>
        <p:txBody>
          <a:bodyPr/>
          <a:lstStyle/>
          <a:p>
            <a:fld id="{BAAC25B0-65CE-4403-B587-E77B9A24221C}" type="slidenum">
              <a:rPr lang="en-US"/>
              <a:pPr/>
              <a:t>15</a:t>
            </a:fld>
            <a:endParaRPr lang="en-US"/>
          </a:p>
        </p:txBody>
      </p:sp>
      <p:sp>
        <p:nvSpPr>
          <p:cNvPr id="262146" name="Rectangle 2"/>
          <p:cNvSpPr>
            <a:spLocks noGrp="1" noChangeArrowheads="1"/>
          </p:cNvSpPr>
          <p:nvPr>
            <p:ph type="title"/>
          </p:nvPr>
        </p:nvSpPr>
        <p:spPr/>
        <p:txBody>
          <a:bodyPr/>
          <a:lstStyle/>
          <a:p>
            <a:r>
              <a:rPr lang="en-US"/>
              <a:t>The original Unix file system</a:t>
            </a:r>
          </a:p>
        </p:txBody>
      </p:sp>
      <p:sp>
        <p:nvSpPr>
          <p:cNvPr id="262147" name="Rectangle 3"/>
          <p:cNvSpPr>
            <a:spLocks noGrp="1" noChangeArrowheads="1"/>
          </p:cNvSpPr>
          <p:nvPr>
            <p:ph type="body" idx="1"/>
          </p:nvPr>
        </p:nvSpPr>
        <p:spPr/>
        <p:txBody>
          <a:bodyPr/>
          <a:lstStyle/>
          <a:p>
            <a:r>
              <a:rPr lang="en-US"/>
              <a:t>Dennis Ritchie and Ken Thompson, Bell Labs, 1969</a:t>
            </a:r>
          </a:p>
          <a:p>
            <a:r>
              <a:rPr lang="en-US"/>
              <a:t>“UNIX rose from the ashes of a multi-organizational effort in the early 1960s to develop a dependable timesharing operating system” – Multics</a:t>
            </a:r>
          </a:p>
          <a:p>
            <a:r>
              <a:rPr lang="en-US"/>
              <a:t>Designed for a “workgroup” sharing a single system</a:t>
            </a:r>
          </a:p>
          <a:p>
            <a:r>
              <a:rPr lang="en-US"/>
              <a:t>Did its job exceedingly well</a:t>
            </a:r>
          </a:p>
          <a:p>
            <a:pPr lvl="1"/>
            <a:r>
              <a:rPr lang="en-US"/>
              <a:t>Although it has been stretched in many directions and made ugly in the process</a:t>
            </a:r>
          </a:p>
          <a:p>
            <a:r>
              <a:rPr lang="en-US"/>
              <a:t>A wonderful study in engineering tradeoffs</a:t>
            </a:r>
          </a:p>
        </p:txBody>
      </p:sp>
      <p:pic>
        <p:nvPicPr>
          <p:cNvPr id="262148" name="Picture 4" descr="86-300838-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879975"/>
            <a:ext cx="2120900" cy="1527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BEB9AEA9-9C41-463C-9C66-A546D52DDA9B}" type="slidenum">
              <a:rPr lang="en-US"/>
              <a:pPr/>
              <a:t>16</a:t>
            </a:fld>
            <a:endParaRPr lang="en-US"/>
          </a:p>
        </p:txBody>
      </p:sp>
      <p:sp>
        <p:nvSpPr>
          <p:cNvPr id="263170" name="Rectangle 2"/>
          <p:cNvSpPr>
            <a:spLocks noGrp="1" noChangeArrowheads="1"/>
          </p:cNvSpPr>
          <p:nvPr>
            <p:ph type="title"/>
          </p:nvPr>
        </p:nvSpPr>
        <p:spPr>
          <a:xfrm>
            <a:off x="457200" y="381000"/>
            <a:ext cx="8305800" cy="685800"/>
          </a:xfrm>
        </p:spPr>
        <p:txBody>
          <a:bodyPr/>
          <a:lstStyle/>
          <a:p>
            <a:r>
              <a:rPr lang="en-US"/>
              <a:t>(Old) Unix disks are divided into five parts …</a:t>
            </a:r>
          </a:p>
        </p:txBody>
      </p:sp>
      <p:sp>
        <p:nvSpPr>
          <p:cNvPr id="263171" name="Rectangle 3"/>
          <p:cNvSpPr>
            <a:spLocks noGrp="1" noChangeArrowheads="1"/>
          </p:cNvSpPr>
          <p:nvPr>
            <p:ph type="body" idx="1"/>
          </p:nvPr>
        </p:nvSpPr>
        <p:spPr/>
        <p:txBody>
          <a:bodyPr/>
          <a:lstStyle/>
          <a:p>
            <a:r>
              <a:rPr lang="en-US"/>
              <a:t>Boot block</a:t>
            </a:r>
          </a:p>
          <a:p>
            <a:pPr lvl="1"/>
            <a:r>
              <a:rPr lang="en-US"/>
              <a:t>can boot the system by loading from this block</a:t>
            </a:r>
          </a:p>
          <a:p>
            <a:r>
              <a:rPr lang="en-US"/>
              <a:t>Superblock</a:t>
            </a:r>
          </a:p>
          <a:p>
            <a:pPr lvl="1"/>
            <a:r>
              <a:rPr lang="en-US"/>
              <a:t>specifies boundaries of next 3 areas, and contains head of freelists of inodes and file blocks</a:t>
            </a:r>
          </a:p>
          <a:p>
            <a:r>
              <a:rPr lang="en-US"/>
              <a:t>i-node area</a:t>
            </a:r>
          </a:p>
          <a:p>
            <a:pPr lvl="1"/>
            <a:r>
              <a:rPr lang="en-US"/>
              <a:t>contains descriptors (i-nodes) for each file on the disk; all i-nodes are the same size; head of freelist is in the superblock</a:t>
            </a:r>
          </a:p>
          <a:p>
            <a:r>
              <a:rPr lang="en-US"/>
              <a:t>File contents area</a:t>
            </a:r>
          </a:p>
          <a:p>
            <a:pPr lvl="1"/>
            <a:r>
              <a:rPr lang="en-US"/>
              <a:t>fixed-size blocks; head of freelist is in the superblock</a:t>
            </a:r>
          </a:p>
          <a:p>
            <a:r>
              <a:rPr lang="en-US"/>
              <a:t>Swap area</a:t>
            </a:r>
          </a:p>
          <a:p>
            <a:pPr lvl="1"/>
            <a:r>
              <a:rPr lang="en-US"/>
              <a:t>holds processes that have been swapped out of memory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1900A52E-63E6-453A-BB99-4BBF3476B46B}" type="slidenum">
              <a:rPr lang="en-US"/>
              <a:pPr/>
              <a:t>17</a:t>
            </a:fld>
            <a:endParaRPr lang="en-US"/>
          </a:p>
        </p:txBody>
      </p:sp>
      <p:sp>
        <p:nvSpPr>
          <p:cNvPr id="267266" name="Rectangle 2"/>
          <p:cNvSpPr>
            <a:spLocks noGrp="1" noChangeArrowheads="1"/>
          </p:cNvSpPr>
          <p:nvPr>
            <p:ph type="title"/>
          </p:nvPr>
        </p:nvSpPr>
        <p:spPr/>
        <p:txBody>
          <a:bodyPr/>
          <a:lstStyle/>
          <a:p>
            <a:r>
              <a:rPr lang="en-US"/>
              <a:t>So …</a:t>
            </a:r>
          </a:p>
        </p:txBody>
      </p:sp>
      <p:sp>
        <p:nvSpPr>
          <p:cNvPr id="267267" name="Rectangle 3"/>
          <p:cNvSpPr>
            <a:spLocks noGrp="1" noChangeArrowheads="1"/>
          </p:cNvSpPr>
          <p:nvPr>
            <p:ph type="body" idx="1"/>
          </p:nvPr>
        </p:nvSpPr>
        <p:spPr/>
        <p:txBody>
          <a:bodyPr/>
          <a:lstStyle/>
          <a:p>
            <a:r>
              <a:rPr lang="en-US"/>
              <a:t>You can attach a disk to a dead system …</a:t>
            </a:r>
          </a:p>
          <a:p>
            <a:r>
              <a:rPr lang="en-US"/>
              <a:t>Boot it up …</a:t>
            </a:r>
          </a:p>
          <a:p>
            <a:r>
              <a:rPr lang="en-US"/>
              <a:t>Find, create, and modify files …</a:t>
            </a:r>
          </a:p>
          <a:p>
            <a:pPr lvl="1"/>
            <a:r>
              <a:rPr lang="en-US"/>
              <a:t>because the superblock is at a fixed place, and it tells you where the i-node area and file contents area are</a:t>
            </a:r>
          </a:p>
          <a:p>
            <a:pPr lvl="1"/>
            <a:r>
              <a:rPr lang="en-US">
                <a:solidFill>
                  <a:schemeClr val="hlink"/>
                </a:solidFill>
              </a:rPr>
              <a:t>by convention, the second i-node is the root directory of the volume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B966E757-735B-4890-B0B5-27B713C34CA0}" type="slidenum">
              <a:rPr lang="en-US"/>
              <a:pPr/>
              <a:t>18</a:t>
            </a:fld>
            <a:endParaRPr lang="en-US"/>
          </a:p>
        </p:txBody>
      </p:sp>
      <p:sp>
        <p:nvSpPr>
          <p:cNvPr id="265218" name="Rectangle 2"/>
          <p:cNvSpPr>
            <a:spLocks noGrp="1" noChangeArrowheads="1"/>
          </p:cNvSpPr>
          <p:nvPr>
            <p:ph type="title"/>
          </p:nvPr>
        </p:nvSpPr>
        <p:spPr/>
        <p:txBody>
          <a:bodyPr/>
          <a:lstStyle/>
          <a:p>
            <a:r>
              <a:rPr lang="en-US"/>
              <a:t>i-node format</a:t>
            </a:r>
          </a:p>
        </p:txBody>
      </p:sp>
      <p:sp>
        <p:nvSpPr>
          <p:cNvPr id="265219" name="Rectangle 3"/>
          <p:cNvSpPr>
            <a:spLocks noGrp="1" noChangeArrowheads="1"/>
          </p:cNvSpPr>
          <p:nvPr>
            <p:ph type="body" idx="1"/>
          </p:nvPr>
        </p:nvSpPr>
        <p:spPr>
          <a:xfrm>
            <a:off x="685800" y="1295400"/>
            <a:ext cx="8153400" cy="4953000"/>
          </a:xfrm>
        </p:spPr>
        <p:txBody>
          <a:bodyPr/>
          <a:lstStyle/>
          <a:p>
            <a:pPr>
              <a:lnSpc>
                <a:spcPct val="90000"/>
              </a:lnSpc>
            </a:pPr>
            <a:r>
              <a:rPr lang="en-US"/>
              <a:t>User number</a:t>
            </a:r>
          </a:p>
          <a:p>
            <a:pPr>
              <a:lnSpc>
                <a:spcPct val="90000"/>
              </a:lnSpc>
            </a:pPr>
            <a:r>
              <a:rPr lang="en-US"/>
              <a:t>Group number</a:t>
            </a:r>
          </a:p>
          <a:p>
            <a:pPr>
              <a:lnSpc>
                <a:spcPct val="90000"/>
              </a:lnSpc>
            </a:pPr>
            <a:r>
              <a:rPr lang="en-US"/>
              <a:t>Protection bits</a:t>
            </a:r>
          </a:p>
          <a:p>
            <a:pPr>
              <a:lnSpc>
                <a:spcPct val="90000"/>
              </a:lnSpc>
            </a:pPr>
            <a:r>
              <a:rPr lang="en-US"/>
              <a:t>Times (file last read, file last written, inode last written)</a:t>
            </a:r>
          </a:p>
          <a:p>
            <a:pPr>
              <a:lnSpc>
                <a:spcPct val="90000"/>
              </a:lnSpc>
            </a:pPr>
            <a:r>
              <a:rPr lang="en-US">
                <a:solidFill>
                  <a:schemeClr val="hlink"/>
                </a:solidFill>
              </a:rPr>
              <a:t>File code:  specifies if the i-node represents a directory, an ordinary user file, or a “special file” (typically an I/O device)</a:t>
            </a:r>
          </a:p>
          <a:p>
            <a:pPr>
              <a:lnSpc>
                <a:spcPct val="90000"/>
              </a:lnSpc>
            </a:pPr>
            <a:r>
              <a:rPr lang="en-US"/>
              <a:t>Size:  length of file in bytes</a:t>
            </a:r>
          </a:p>
          <a:p>
            <a:pPr>
              <a:lnSpc>
                <a:spcPct val="90000"/>
              </a:lnSpc>
            </a:pPr>
            <a:r>
              <a:rPr lang="en-US"/>
              <a:t>Block list:  locates contents of file (in the file contents area)</a:t>
            </a:r>
          </a:p>
          <a:p>
            <a:pPr lvl="1">
              <a:lnSpc>
                <a:spcPct val="90000"/>
              </a:lnSpc>
            </a:pPr>
            <a:r>
              <a:rPr lang="en-US">
                <a:solidFill>
                  <a:schemeClr val="accent2"/>
                </a:solidFill>
              </a:rPr>
              <a:t>more on this soon!</a:t>
            </a:r>
          </a:p>
          <a:p>
            <a:pPr>
              <a:lnSpc>
                <a:spcPct val="90000"/>
              </a:lnSpc>
            </a:pPr>
            <a:r>
              <a:rPr lang="en-US">
                <a:solidFill>
                  <a:schemeClr val="hlink"/>
                </a:solidFill>
              </a:rPr>
              <a:t>Link count:  number of directories referencing this i-node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BF2ED37A-9C24-4B10-829E-EFA0ABCE4A81}" type="slidenum">
              <a:rPr lang="en-US"/>
              <a:pPr/>
              <a:t>19</a:t>
            </a:fld>
            <a:endParaRPr lang="en-US"/>
          </a:p>
        </p:txBody>
      </p:sp>
      <p:sp>
        <p:nvSpPr>
          <p:cNvPr id="264194" name="Rectangle 2"/>
          <p:cNvSpPr>
            <a:spLocks noGrp="1" noChangeArrowheads="1"/>
          </p:cNvSpPr>
          <p:nvPr>
            <p:ph type="title"/>
          </p:nvPr>
        </p:nvSpPr>
        <p:spPr/>
        <p:txBody>
          <a:bodyPr/>
          <a:lstStyle/>
          <a:p>
            <a:r>
              <a:rPr lang="en-US"/>
              <a:t>The flat (i-node) file system</a:t>
            </a:r>
          </a:p>
        </p:txBody>
      </p:sp>
      <p:sp>
        <p:nvSpPr>
          <p:cNvPr id="264195" name="Rectangle 3"/>
          <p:cNvSpPr>
            <a:spLocks noGrp="1" noChangeArrowheads="1"/>
          </p:cNvSpPr>
          <p:nvPr>
            <p:ph type="body" idx="1"/>
          </p:nvPr>
        </p:nvSpPr>
        <p:spPr/>
        <p:txBody>
          <a:bodyPr/>
          <a:lstStyle/>
          <a:p>
            <a:r>
              <a:rPr lang="en-US"/>
              <a:t>Each file is known by a number, which is the number of the i-node</a:t>
            </a:r>
          </a:p>
          <a:p>
            <a:pPr lvl="1"/>
            <a:r>
              <a:rPr lang="en-US"/>
              <a:t>seriously – 1, 2, 3, etc.!</a:t>
            </a:r>
          </a:p>
          <a:p>
            <a:pPr lvl="1"/>
            <a:r>
              <a:rPr lang="en-US">
                <a:solidFill>
                  <a:schemeClr val="accent2"/>
                </a:solidFill>
              </a:rPr>
              <a:t>why is it called “flat”?</a:t>
            </a:r>
          </a:p>
          <a:p>
            <a:r>
              <a:rPr lang="en-US"/>
              <a:t>Files are created empty, and grow when extended through writes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6ABF3E5B-7F7D-4327-9721-3F0D6FC762F5}" type="slidenum">
              <a:rPr lang="en-US"/>
              <a:pPr/>
              <a:t>2</a:t>
            </a:fld>
            <a:endParaRPr lang="en-US"/>
          </a:p>
        </p:txBody>
      </p:sp>
      <p:pic>
        <p:nvPicPr>
          <p:cNvPr id="3184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33400"/>
            <a:ext cx="8001000" cy="47625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8471" name="Rectangle 7"/>
          <p:cNvSpPr>
            <a:spLocks noGrp="1" noChangeArrowheads="1"/>
          </p:cNvSpPr>
          <p:nvPr>
            <p:ph type="title"/>
          </p:nvPr>
        </p:nvSpPr>
        <p:spPr>
          <a:xfrm>
            <a:off x="685800" y="533400"/>
            <a:ext cx="7772400" cy="685800"/>
          </a:xfrm>
          <a:solidFill>
            <a:schemeClr val="bg1"/>
          </a:solidFill>
          <a:ln/>
        </p:spPr>
        <p:txBody>
          <a:bodyPr/>
          <a:lstStyle/>
          <a:p>
            <a:r>
              <a:rPr lang="en-US"/>
              <a:t>Interface Layers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5"/>
          <p:cNvSpPr>
            <a:spLocks noGrp="1"/>
          </p:cNvSpPr>
          <p:nvPr>
            <p:ph type="ftr" sz="quarter" idx="11"/>
          </p:nvPr>
        </p:nvSpPr>
        <p:spPr/>
        <p:txBody>
          <a:bodyPr/>
          <a:lstStyle/>
          <a:p>
            <a:r>
              <a:rPr lang="en-US" smtClean="0"/>
              <a:t>© 2012 Gribble, Lazowska, Levy, Zahorjan</a:t>
            </a:r>
            <a:endParaRPr lang="en-US"/>
          </a:p>
        </p:txBody>
      </p:sp>
      <p:sp>
        <p:nvSpPr>
          <p:cNvPr id="36" name="Slide Number Placeholder 6"/>
          <p:cNvSpPr>
            <a:spLocks noGrp="1"/>
          </p:cNvSpPr>
          <p:nvPr>
            <p:ph type="sldNum" sz="quarter" idx="12"/>
          </p:nvPr>
        </p:nvSpPr>
        <p:spPr/>
        <p:txBody>
          <a:bodyPr/>
          <a:lstStyle/>
          <a:p>
            <a:fld id="{D205970B-8E6C-49EF-9F10-A2FCAD859D83}" type="slidenum">
              <a:rPr lang="en-US"/>
              <a:pPr/>
              <a:t>20</a:t>
            </a:fld>
            <a:endParaRPr lang="en-US"/>
          </a:p>
        </p:txBody>
      </p:sp>
      <p:sp>
        <p:nvSpPr>
          <p:cNvPr id="266242" name="Rectangle 2"/>
          <p:cNvSpPr>
            <a:spLocks noGrp="1" noChangeArrowheads="1"/>
          </p:cNvSpPr>
          <p:nvPr>
            <p:ph type="title"/>
          </p:nvPr>
        </p:nvSpPr>
        <p:spPr>
          <a:xfrm>
            <a:off x="381000" y="381000"/>
            <a:ext cx="8305800" cy="685800"/>
          </a:xfrm>
        </p:spPr>
        <p:txBody>
          <a:bodyPr/>
          <a:lstStyle/>
          <a:p>
            <a:r>
              <a:rPr lang="en-US"/>
              <a:t>The tree (directory, hierarchical) file system</a:t>
            </a:r>
          </a:p>
        </p:txBody>
      </p:sp>
      <p:sp>
        <p:nvSpPr>
          <p:cNvPr id="266243" name="Rectangle 3"/>
          <p:cNvSpPr>
            <a:spLocks noGrp="1" noChangeArrowheads="1"/>
          </p:cNvSpPr>
          <p:nvPr>
            <p:ph type="body" sz="half" idx="1"/>
          </p:nvPr>
        </p:nvSpPr>
        <p:spPr>
          <a:xfrm>
            <a:off x="685800" y="1295400"/>
            <a:ext cx="7924800" cy="4953000"/>
          </a:xfrm>
        </p:spPr>
        <p:txBody>
          <a:bodyPr/>
          <a:lstStyle/>
          <a:p>
            <a:r>
              <a:rPr lang="en-US"/>
              <a:t>A directory is a flat file of fixed-size entries</a:t>
            </a:r>
          </a:p>
          <a:p>
            <a:r>
              <a:rPr lang="en-US"/>
              <a:t>Each entry consists of an i-node number and a file name </a:t>
            </a:r>
          </a:p>
        </p:txBody>
      </p:sp>
      <p:graphicFrame>
        <p:nvGraphicFramePr>
          <p:cNvPr id="266278" name="Group 38"/>
          <p:cNvGraphicFramePr>
            <a:graphicFrameLocks noGrp="1"/>
          </p:cNvGraphicFramePr>
          <p:nvPr>
            <p:ph sz="half" idx="2"/>
          </p:nvPr>
        </p:nvGraphicFramePr>
        <p:xfrm>
          <a:off x="2819400" y="2438400"/>
          <a:ext cx="3810000" cy="3200400"/>
        </p:xfrm>
        <a:graphic>
          <a:graphicData uri="http://schemas.openxmlformats.org/drawingml/2006/table">
            <a:tbl>
              <a:tblPr/>
              <a:tblGrid>
                <a:gridCol w="1905000"/>
                <a:gridCol w="1905000"/>
              </a:tblGrid>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i-node number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File name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my_file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another_file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oh_my_god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144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a_directory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279" name="Rectangle 39"/>
          <p:cNvSpPr>
            <a:spLocks noChangeArrowheads="1"/>
          </p:cNvSpPr>
          <p:nvPr/>
        </p:nvSpPr>
        <p:spPr bwMode="auto">
          <a:xfrm>
            <a:off x="762000" y="5791200"/>
            <a:ext cx="7924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r>
              <a:rPr lang="en-US" sz="2400">
                <a:solidFill>
                  <a:schemeClr val="accent2"/>
                </a:solidFill>
              </a:rPr>
              <a:t>It’s as simple as that!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Footer Placeholder 4"/>
          <p:cNvSpPr>
            <a:spLocks noGrp="1"/>
          </p:cNvSpPr>
          <p:nvPr>
            <p:ph type="ftr" sz="quarter" idx="11"/>
          </p:nvPr>
        </p:nvSpPr>
        <p:spPr/>
        <p:txBody>
          <a:bodyPr/>
          <a:lstStyle/>
          <a:p>
            <a:r>
              <a:rPr lang="en-US" smtClean="0"/>
              <a:t>© 2012 Gribble, Lazowska, Levy, Zahorjan</a:t>
            </a:r>
            <a:endParaRPr lang="en-US"/>
          </a:p>
        </p:txBody>
      </p:sp>
      <p:sp>
        <p:nvSpPr>
          <p:cNvPr id="99" name="Slide Number Placeholder 5"/>
          <p:cNvSpPr>
            <a:spLocks noGrp="1"/>
          </p:cNvSpPr>
          <p:nvPr>
            <p:ph type="sldNum" sz="quarter" idx="12"/>
          </p:nvPr>
        </p:nvSpPr>
        <p:spPr/>
        <p:txBody>
          <a:bodyPr/>
          <a:lstStyle/>
          <a:p>
            <a:fld id="{1C5F339A-9757-45A6-9512-7D9011BB0A2E}" type="slidenum">
              <a:rPr lang="en-US"/>
              <a:pPr/>
              <a:t>21</a:t>
            </a:fld>
            <a:endParaRPr lang="en-US"/>
          </a:p>
        </p:txBody>
      </p:sp>
      <p:sp>
        <p:nvSpPr>
          <p:cNvPr id="271362" name="Rectangle 2"/>
          <p:cNvSpPr>
            <a:spLocks noGrp="1" noChangeArrowheads="1"/>
          </p:cNvSpPr>
          <p:nvPr>
            <p:ph type="title"/>
          </p:nvPr>
        </p:nvSpPr>
        <p:spPr>
          <a:xfrm>
            <a:off x="0" y="381000"/>
            <a:ext cx="9144000" cy="685800"/>
          </a:xfrm>
        </p:spPr>
        <p:txBody>
          <a:bodyPr/>
          <a:lstStyle/>
          <a:p>
            <a:r>
              <a:rPr lang="en-US" sz="2800"/>
              <a:t>The “block list” portion of the i-node (Unix Version 7)</a:t>
            </a:r>
          </a:p>
        </p:txBody>
      </p:sp>
      <p:sp>
        <p:nvSpPr>
          <p:cNvPr id="271363" name="Rectangle 3"/>
          <p:cNvSpPr>
            <a:spLocks noGrp="1" noChangeArrowheads="1"/>
          </p:cNvSpPr>
          <p:nvPr>
            <p:ph type="body" idx="1"/>
          </p:nvPr>
        </p:nvSpPr>
        <p:spPr>
          <a:xfrm>
            <a:off x="685800" y="1295400"/>
            <a:ext cx="8458200" cy="2286000"/>
          </a:xfrm>
        </p:spPr>
        <p:txBody>
          <a:bodyPr/>
          <a:lstStyle/>
          <a:p>
            <a:pPr>
              <a:lnSpc>
                <a:spcPct val="90000"/>
              </a:lnSpc>
            </a:pPr>
            <a:r>
              <a:rPr lang="en-US"/>
              <a:t>Points to blocks in the file contents area</a:t>
            </a:r>
          </a:p>
          <a:p>
            <a:pPr>
              <a:lnSpc>
                <a:spcPct val="90000"/>
              </a:lnSpc>
            </a:pPr>
            <a:r>
              <a:rPr lang="en-US"/>
              <a:t>Must be able to represent very small and very large files.  </a:t>
            </a:r>
            <a:r>
              <a:rPr lang="en-US">
                <a:solidFill>
                  <a:schemeClr val="accent2"/>
                </a:solidFill>
              </a:rPr>
              <a:t>How?</a:t>
            </a:r>
          </a:p>
          <a:p>
            <a:pPr>
              <a:lnSpc>
                <a:spcPct val="90000"/>
              </a:lnSpc>
            </a:pPr>
            <a:r>
              <a:rPr lang="en-US"/>
              <a:t>Each inode contains 13 block pointers</a:t>
            </a:r>
          </a:p>
          <a:p>
            <a:pPr lvl="1">
              <a:lnSpc>
                <a:spcPct val="90000"/>
              </a:lnSpc>
            </a:pPr>
            <a:r>
              <a:rPr lang="en-US"/>
              <a:t>first 10 are “direct pointers” (pointers to 512B blocks of file data)</a:t>
            </a:r>
          </a:p>
          <a:p>
            <a:pPr lvl="1">
              <a:lnSpc>
                <a:spcPct val="90000"/>
              </a:lnSpc>
            </a:pPr>
            <a:r>
              <a:rPr lang="en-US"/>
              <a:t>then, single, double, and triple indirect pointers</a:t>
            </a:r>
          </a:p>
        </p:txBody>
      </p:sp>
      <p:sp>
        <p:nvSpPr>
          <p:cNvPr id="271364" name="Rectangle 4"/>
          <p:cNvSpPr>
            <a:spLocks noChangeArrowheads="1"/>
          </p:cNvSpPr>
          <p:nvPr/>
        </p:nvSpPr>
        <p:spPr bwMode="auto">
          <a:xfrm>
            <a:off x="1524000" y="41148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5" name="Rectangle 5"/>
          <p:cNvSpPr>
            <a:spLocks noChangeArrowheads="1"/>
          </p:cNvSpPr>
          <p:nvPr/>
        </p:nvSpPr>
        <p:spPr bwMode="auto">
          <a:xfrm>
            <a:off x="1524000" y="43434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6" name="Rectangle 6"/>
          <p:cNvSpPr>
            <a:spLocks noChangeArrowheads="1"/>
          </p:cNvSpPr>
          <p:nvPr/>
        </p:nvSpPr>
        <p:spPr bwMode="auto">
          <a:xfrm>
            <a:off x="1524000" y="51054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7" name="Rectangle 7"/>
          <p:cNvSpPr>
            <a:spLocks noChangeArrowheads="1"/>
          </p:cNvSpPr>
          <p:nvPr/>
        </p:nvSpPr>
        <p:spPr bwMode="auto">
          <a:xfrm>
            <a:off x="1524000" y="53340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8" name="Rectangle 8"/>
          <p:cNvSpPr>
            <a:spLocks noChangeArrowheads="1"/>
          </p:cNvSpPr>
          <p:nvPr/>
        </p:nvSpPr>
        <p:spPr bwMode="auto">
          <a:xfrm>
            <a:off x="1524000" y="55626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9" name="Text Box 9"/>
          <p:cNvSpPr txBox="1">
            <a:spLocks noChangeArrowheads="1"/>
          </p:cNvSpPr>
          <p:nvPr/>
        </p:nvSpPr>
        <p:spPr bwMode="auto">
          <a:xfrm>
            <a:off x="1241425" y="4114800"/>
            <a:ext cx="282575"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0</a:t>
            </a:r>
          </a:p>
        </p:txBody>
      </p:sp>
      <p:sp>
        <p:nvSpPr>
          <p:cNvPr id="271370" name="Text Box 10"/>
          <p:cNvSpPr txBox="1">
            <a:spLocks noChangeArrowheads="1"/>
          </p:cNvSpPr>
          <p:nvPr/>
        </p:nvSpPr>
        <p:spPr bwMode="auto">
          <a:xfrm>
            <a:off x="1241425" y="4343400"/>
            <a:ext cx="282575"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a:t>
            </a:r>
          </a:p>
        </p:txBody>
      </p:sp>
      <p:sp>
        <p:nvSpPr>
          <p:cNvPr id="271371" name="Text Box 11"/>
          <p:cNvSpPr txBox="1">
            <a:spLocks noChangeArrowheads="1"/>
          </p:cNvSpPr>
          <p:nvPr/>
        </p:nvSpPr>
        <p:spPr bwMode="auto">
          <a:xfrm>
            <a:off x="1143000" y="5105400"/>
            <a:ext cx="381000"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10</a:t>
            </a:r>
          </a:p>
        </p:txBody>
      </p:sp>
      <p:sp>
        <p:nvSpPr>
          <p:cNvPr id="271372" name="Text Box 12"/>
          <p:cNvSpPr txBox="1">
            <a:spLocks noChangeArrowheads="1"/>
          </p:cNvSpPr>
          <p:nvPr/>
        </p:nvSpPr>
        <p:spPr bwMode="auto">
          <a:xfrm>
            <a:off x="1143000" y="5334000"/>
            <a:ext cx="381000"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11</a:t>
            </a:r>
          </a:p>
        </p:txBody>
      </p:sp>
      <p:sp>
        <p:nvSpPr>
          <p:cNvPr id="271373" name="Text Box 13"/>
          <p:cNvSpPr txBox="1">
            <a:spLocks noChangeArrowheads="1"/>
          </p:cNvSpPr>
          <p:nvPr/>
        </p:nvSpPr>
        <p:spPr bwMode="auto">
          <a:xfrm>
            <a:off x="1143000" y="5562600"/>
            <a:ext cx="381000"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12</a:t>
            </a:r>
          </a:p>
        </p:txBody>
      </p:sp>
      <p:sp>
        <p:nvSpPr>
          <p:cNvPr id="271374" name="Rectangle 14"/>
          <p:cNvSpPr>
            <a:spLocks noChangeArrowheads="1"/>
          </p:cNvSpPr>
          <p:nvPr/>
        </p:nvSpPr>
        <p:spPr bwMode="auto">
          <a:xfrm>
            <a:off x="2819400" y="3886200"/>
            <a:ext cx="304800" cy="3048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5" name="Rectangle 15"/>
          <p:cNvSpPr>
            <a:spLocks noChangeArrowheads="1"/>
          </p:cNvSpPr>
          <p:nvPr/>
        </p:nvSpPr>
        <p:spPr bwMode="auto">
          <a:xfrm>
            <a:off x="2819400" y="4267200"/>
            <a:ext cx="304800" cy="3048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6" name="Line 16"/>
          <p:cNvSpPr>
            <a:spLocks noChangeShapeType="1"/>
          </p:cNvSpPr>
          <p:nvPr/>
        </p:nvSpPr>
        <p:spPr bwMode="auto">
          <a:xfrm flipV="1">
            <a:off x="2209800" y="4038600"/>
            <a:ext cx="5334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7" name="Line 17"/>
          <p:cNvSpPr>
            <a:spLocks noChangeShapeType="1"/>
          </p:cNvSpPr>
          <p:nvPr/>
        </p:nvSpPr>
        <p:spPr bwMode="auto">
          <a:xfrm flipV="1">
            <a:off x="2209800" y="4419600"/>
            <a:ext cx="533400" cy="76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8" name="Text Box 18"/>
          <p:cNvSpPr txBox="1">
            <a:spLocks noChangeArrowheads="1"/>
          </p:cNvSpPr>
          <p:nvPr/>
        </p:nvSpPr>
        <p:spPr bwMode="auto">
          <a:xfrm rot="-16200000">
            <a:off x="1569244" y="4571206"/>
            <a:ext cx="946150" cy="5794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a:t>…</a:t>
            </a:r>
          </a:p>
        </p:txBody>
      </p:sp>
      <p:grpSp>
        <p:nvGrpSpPr>
          <p:cNvPr id="271379" name="Group 19"/>
          <p:cNvGrpSpPr>
            <a:grpSpLocks/>
          </p:cNvGrpSpPr>
          <p:nvPr/>
        </p:nvGrpSpPr>
        <p:grpSpPr bwMode="auto">
          <a:xfrm>
            <a:off x="3886200" y="3962400"/>
            <a:ext cx="379413" cy="685800"/>
            <a:chOff x="2640" y="2448"/>
            <a:chExt cx="505" cy="912"/>
          </a:xfrm>
        </p:grpSpPr>
        <p:sp>
          <p:nvSpPr>
            <p:cNvPr id="271380" name="Rectangle 20"/>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1" name="Rectangle 21"/>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2" name="Text Box 22"/>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383" name="Rectangle 23"/>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4" name="Rectangle 24"/>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1385" name="Rectangle 25"/>
          <p:cNvSpPr>
            <a:spLocks noChangeArrowheads="1"/>
          </p:cNvSpPr>
          <p:nvPr/>
        </p:nvSpPr>
        <p:spPr bwMode="auto">
          <a:xfrm>
            <a:off x="4572000" y="38100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6" name="Rectangle 26"/>
          <p:cNvSpPr>
            <a:spLocks noChangeArrowheads="1"/>
          </p:cNvSpPr>
          <p:nvPr/>
        </p:nvSpPr>
        <p:spPr bwMode="auto">
          <a:xfrm>
            <a:off x="4572000" y="40386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7" name="Rectangle 27"/>
          <p:cNvSpPr>
            <a:spLocks noChangeArrowheads="1"/>
          </p:cNvSpPr>
          <p:nvPr/>
        </p:nvSpPr>
        <p:spPr bwMode="auto">
          <a:xfrm>
            <a:off x="4572000" y="43434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8" name="Rectangle 28"/>
          <p:cNvSpPr>
            <a:spLocks noChangeArrowheads="1"/>
          </p:cNvSpPr>
          <p:nvPr/>
        </p:nvSpPr>
        <p:spPr bwMode="auto">
          <a:xfrm>
            <a:off x="4572000" y="45720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9" name="Line 29"/>
          <p:cNvSpPr>
            <a:spLocks noChangeShapeType="1"/>
          </p:cNvSpPr>
          <p:nvPr/>
        </p:nvSpPr>
        <p:spPr bwMode="auto">
          <a:xfrm flipV="1">
            <a:off x="4191000" y="3886200"/>
            <a:ext cx="304800" cy="152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0" name="Line 30"/>
          <p:cNvSpPr>
            <a:spLocks noChangeShapeType="1"/>
          </p:cNvSpPr>
          <p:nvPr/>
        </p:nvSpPr>
        <p:spPr bwMode="auto">
          <a:xfrm flipV="1">
            <a:off x="4191000" y="4114800"/>
            <a:ext cx="3048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1" name="Line 31"/>
          <p:cNvSpPr>
            <a:spLocks noChangeShapeType="1"/>
          </p:cNvSpPr>
          <p:nvPr/>
        </p:nvSpPr>
        <p:spPr bwMode="auto">
          <a:xfrm flipV="1">
            <a:off x="4191000" y="44196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2" name="Line 32"/>
          <p:cNvSpPr>
            <a:spLocks noChangeShapeType="1"/>
          </p:cNvSpPr>
          <p:nvPr/>
        </p:nvSpPr>
        <p:spPr bwMode="auto">
          <a:xfrm>
            <a:off x="4191000" y="45720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3" name="Line 33"/>
          <p:cNvSpPr>
            <a:spLocks noChangeShapeType="1"/>
          </p:cNvSpPr>
          <p:nvPr/>
        </p:nvSpPr>
        <p:spPr bwMode="auto">
          <a:xfrm flipV="1">
            <a:off x="2133600" y="4343400"/>
            <a:ext cx="1600200" cy="914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1394" name="Group 34"/>
          <p:cNvGrpSpPr>
            <a:grpSpLocks/>
          </p:cNvGrpSpPr>
          <p:nvPr/>
        </p:nvGrpSpPr>
        <p:grpSpPr bwMode="auto">
          <a:xfrm>
            <a:off x="3200400" y="4953000"/>
            <a:ext cx="379413" cy="685800"/>
            <a:chOff x="2640" y="2448"/>
            <a:chExt cx="505" cy="912"/>
          </a:xfrm>
        </p:grpSpPr>
        <p:sp>
          <p:nvSpPr>
            <p:cNvPr id="271395" name="Rectangle 35"/>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6" name="Rectangle 36"/>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7" name="Text Box 37"/>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398" name="Rectangle 38"/>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9" name="Rectangle 39"/>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1400" name="Group 40"/>
          <p:cNvGrpSpPr>
            <a:grpSpLocks/>
          </p:cNvGrpSpPr>
          <p:nvPr/>
        </p:nvGrpSpPr>
        <p:grpSpPr bwMode="auto">
          <a:xfrm>
            <a:off x="5638800" y="4267200"/>
            <a:ext cx="379413" cy="685800"/>
            <a:chOff x="2640" y="2448"/>
            <a:chExt cx="505" cy="912"/>
          </a:xfrm>
        </p:grpSpPr>
        <p:sp>
          <p:nvSpPr>
            <p:cNvPr id="271401" name="Rectangle 41"/>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2" name="Rectangle 42"/>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3" name="Text Box 43"/>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04" name="Rectangle 44"/>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5" name="Rectangle 45"/>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1406" name="Rectangle 46"/>
          <p:cNvSpPr>
            <a:spLocks noChangeArrowheads="1"/>
          </p:cNvSpPr>
          <p:nvPr/>
        </p:nvSpPr>
        <p:spPr bwMode="auto">
          <a:xfrm>
            <a:off x="6324600" y="4114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7" name="Rectangle 47"/>
          <p:cNvSpPr>
            <a:spLocks noChangeArrowheads="1"/>
          </p:cNvSpPr>
          <p:nvPr/>
        </p:nvSpPr>
        <p:spPr bwMode="auto">
          <a:xfrm>
            <a:off x="6324600" y="43434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8" name="Rectangle 48"/>
          <p:cNvSpPr>
            <a:spLocks noChangeArrowheads="1"/>
          </p:cNvSpPr>
          <p:nvPr/>
        </p:nvSpPr>
        <p:spPr bwMode="auto">
          <a:xfrm>
            <a:off x="6324600" y="46482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9" name="Rectangle 49"/>
          <p:cNvSpPr>
            <a:spLocks noChangeArrowheads="1"/>
          </p:cNvSpPr>
          <p:nvPr/>
        </p:nvSpPr>
        <p:spPr bwMode="auto">
          <a:xfrm>
            <a:off x="6324600" y="4876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0" name="Line 50"/>
          <p:cNvSpPr>
            <a:spLocks noChangeShapeType="1"/>
          </p:cNvSpPr>
          <p:nvPr/>
        </p:nvSpPr>
        <p:spPr bwMode="auto">
          <a:xfrm flipV="1">
            <a:off x="5943600" y="4191000"/>
            <a:ext cx="304800" cy="152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1" name="Line 51"/>
          <p:cNvSpPr>
            <a:spLocks noChangeShapeType="1"/>
          </p:cNvSpPr>
          <p:nvPr/>
        </p:nvSpPr>
        <p:spPr bwMode="auto">
          <a:xfrm flipV="1">
            <a:off x="5943600" y="4419600"/>
            <a:ext cx="3048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2" name="Line 52"/>
          <p:cNvSpPr>
            <a:spLocks noChangeShapeType="1"/>
          </p:cNvSpPr>
          <p:nvPr/>
        </p:nvSpPr>
        <p:spPr bwMode="auto">
          <a:xfrm flipV="1">
            <a:off x="5943600" y="47244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3" name="Line 53"/>
          <p:cNvSpPr>
            <a:spLocks noChangeShapeType="1"/>
          </p:cNvSpPr>
          <p:nvPr/>
        </p:nvSpPr>
        <p:spPr bwMode="auto">
          <a:xfrm>
            <a:off x="5943600" y="48768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4" name="Line 54"/>
          <p:cNvSpPr>
            <a:spLocks noChangeShapeType="1"/>
          </p:cNvSpPr>
          <p:nvPr/>
        </p:nvSpPr>
        <p:spPr bwMode="auto">
          <a:xfrm flipV="1">
            <a:off x="2209800" y="5257800"/>
            <a:ext cx="9144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5" name="Line 55"/>
          <p:cNvSpPr>
            <a:spLocks noChangeShapeType="1"/>
          </p:cNvSpPr>
          <p:nvPr/>
        </p:nvSpPr>
        <p:spPr bwMode="auto">
          <a:xfrm flipV="1">
            <a:off x="3505200" y="4724400"/>
            <a:ext cx="2057400" cy="3810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1416" name="Group 56"/>
          <p:cNvGrpSpPr>
            <a:grpSpLocks/>
          </p:cNvGrpSpPr>
          <p:nvPr/>
        </p:nvGrpSpPr>
        <p:grpSpPr bwMode="auto">
          <a:xfrm>
            <a:off x="2819400" y="5791200"/>
            <a:ext cx="379413" cy="685800"/>
            <a:chOff x="2640" y="2448"/>
            <a:chExt cx="505" cy="912"/>
          </a:xfrm>
        </p:grpSpPr>
        <p:sp>
          <p:nvSpPr>
            <p:cNvPr id="271417" name="Rectangle 57"/>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8" name="Rectangle 58"/>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9" name="Text Box 59"/>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20" name="Rectangle 60"/>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1" name="Rectangle 61"/>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1422" name="Group 62"/>
          <p:cNvGrpSpPr>
            <a:grpSpLocks/>
          </p:cNvGrpSpPr>
          <p:nvPr/>
        </p:nvGrpSpPr>
        <p:grpSpPr bwMode="auto">
          <a:xfrm>
            <a:off x="4800600" y="5486400"/>
            <a:ext cx="379413" cy="685800"/>
            <a:chOff x="2640" y="2448"/>
            <a:chExt cx="505" cy="912"/>
          </a:xfrm>
        </p:grpSpPr>
        <p:sp>
          <p:nvSpPr>
            <p:cNvPr id="271423" name="Rectangle 63"/>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4" name="Rectangle 64"/>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5" name="Text Box 65"/>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26" name="Rectangle 66"/>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7" name="Rectangle 67"/>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1428" name="Group 68"/>
          <p:cNvGrpSpPr>
            <a:grpSpLocks/>
          </p:cNvGrpSpPr>
          <p:nvPr/>
        </p:nvGrpSpPr>
        <p:grpSpPr bwMode="auto">
          <a:xfrm>
            <a:off x="6324600" y="5410200"/>
            <a:ext cx="379413" cy="685800"/>
            <a:chOff x="2640" y="2448"/>
            <a:chExt cx="505" cy="912"/>
          </a:xfrm>
        </p:grpSpPr>
        <p:sp>
          <p:nvSpPr>
            <p:cNvPr id="271429" name="Rectangle 69"/>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0" name="Rectangle 70"/>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1" name="Text Box 71"/>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32" name="Rectangle 72"/>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3" name="Rectangle 73"/>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1434" name="Rectangle 74"/>
          <p:cNvSpPr>
            <a:spLocks noChangeArrowheads="1"/>
          </p:cNvSpPr>
          <p:nvPr/>
        </p:nvSpPr>
        <p:spPr bwMode="auto">
          <a:xfrm>
            <a:off x="6934200" y="5257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5" name="Rectangle 75"/>
          <p:cNvSpPr>
            <a:spLocks noChangeArrowheads="1"/>
          </p:cNvSpPr>
          <p:nvPr/>
        </p:nvSpPr>
        <p:spPr bwMode="auto">
          <a:xfrm>
            <a:off x="6934200" y="54864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6" name="Rectangle 76"/>
          <p:cNvSpPr>
            <a:spLocks noChangeArrowheads="1"/>
          </p:cNvSpPr>
          <p:nvPr/>
        </p:nvSpPr>
        <p:spPr bwMode="auto">
          <a:xfrm>
            <a:off x="6934200" y="57912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7" name="Rectangle 77"/>
          <p:cNvSpPr>
            <a:spLocks noChangeArrowheads="1"/>
          </p:cNvSpPr>
          <p:nvPr/>
        </p:nvSpPr>
        <p:spPr bwMode="auto">
          <a:xfrm>
            <a:off x="6934200" y="6019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8" name="Line 78"/>
          <p:cNvSpPr>
            <a:spLocks noChangeShapeType="1"/>
          </p:cNvSpPr>
          <p:nvPr/>
        </p:nvSpPr>
        <p:spPr bwMode="auto">
          <a:xfrm flipV="1">
            <a:off x="6553200" y="5334000"/>
            <a:ext cx="304800" cy="152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9" name="Line 79"/>
          <p:cNvSpPr>
            <a:spLocks noChangeShapeType="1"/>
          </p:cNvSpPr>
          <p:nvPr/>
        </p:nvSpPr>
        <p:spPr bwMode="auto">
          <a:xfrm flipV="1">
            <a:off x="6553200" y="5562600"/>
            <a:ext cx="3048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0" name="Line 80"/>
          <p:cNvSpPr>
            <a:spLocks noChangeShapeType="1"/>
          </p:cNvSpPr>
          <p:nvPr/>
        </p:nvSpPr>
        <p:spPr bwMode="auto">
          <a:xfrm flipV="1">
            <a:off x="6553200" y="58674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1" name="Line 81"/>
          <p:cNvSpPr>
            <a:spLocks noChangeShapeType="1"/>
          </p:cNvSpPr>
          <p:nvPr/>
        </p:nvSpPr>
        <p:spPr bwMode="auto">
          <a:xfrm>
            <a:off x="6553200" y="60198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2" name="Line 82"/>
          <p:cNvSpPr>
            <a:spLocks noChangeShapeType="1"/>
          </p:cNvSpPr>
          <p:nvPr/>
        </p:nvSpPr>
        <p:spPr bwMode="auto">
          <a:xfrm>
            <a:off x="2133600" y="5715000"/>
            <a:ext cx="609600" cy="381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3" name="Line 83"/>
          <p:cNvSpPr>
            <a:spLocks noChangeShapeType="1"/>
          </p:cNvSpPr>
          <p:nvPr/>
        </p:nvSpPr>
        <p:spPr bwMode="auto">
          <a:xfrm flipV="1">
            <a:off x="3048000" y="5715000"/>
            <a:ext cx="1676400" cy="2286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4" name="Line 84"/>
          <p:cNvSpPr>
            <a:spLocks noChangeShapeType="1"/>
          </p:cNvSpPr>
          <p:nvPr/>
        </p:nvSpPr>
        <p:spPr bwMode="auto">
          <a:xfrm flipV="1">
            <a:off x="5105400" y="5638800"/>
            <a:ext cx="1143000" cy="3810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5" name="Line 85"/>
          <p:cNvSpPr>
            <a:spLocks noChangeShapeType="1"/>
          </p:cNvSpPr>
          <p:nvPr/>
        </p:nvSpPr>
        <p:spPr bwMode="auto">
          <a:xfrm>
            <a:off x="3886200" y="4191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6" name="Line 86"/>
          <p:cNvSpPr>
            <a:spLocks noChangeShapeType="1"/>
          </p:cNvSpPr>
          <p:nvPr/>
        </p:nvSpPr>
        <p:spPr bwMode="auto">
          <a:xfrm>
            <a:off x="4249738" y="4191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7" name="Line 87"/>
          <p:cNvSpPr>
            <a:spLocks noChangeShapeType="1"/>
          </p:cNvSpPr>
          <p:nvPr/>
        </p:nvSpPr>
        <p:spPr bwMode="auto">
          <a:xfrm>
            <a:off x="5638800" y="4495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8" name="Line 88"/>
          <p:cNvSpPr>
            <a:spLocks noChangeShapeType="1"/>
          </p:cNvSpPr>
          <p:nvPr/>
        </p:nvSpPr>
        <p:spPr bwMode="auto">
          <a:xfrm>
            <a:off x="5995988" y="4495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9" name="Line 89"/>
          <p:cNvSpPr>
            <a:spLocks noChangeShapeType="1"/>
          </p:cNvSpPr>
          <p:nvPr/>
        </p:nvSpPr>
        <p:spPr bwMode="auto">
          <a:xfrm>
            <a:off x="3200400" y="51816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0" name="Line 90"/>
          <p:cNvSpPr>
            <a:spLocks noChangeShapeType="1"/>
          </p:cNvSpPr>
          <p:nvPr/>
        </p:nvSpPr>
        <p:spPr bwMode="auto">
          <a:xfrm>
            <a:off x="4800600" y="5715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1" name="Line 91"/>
          <p:cNvSpPr>
            <a:spLocks noChangeShapeType="1"/>
          </p:cNvSpPr>
          <p:nvPr/>
        </p:nvSpPr>
        <p:spPr bwMode="auto">
          <a:xfrm>
            <a:off x="2819400" y="6019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2" name="Line 92"/>
          <p:cNvSpPr>
            <a:spLocks noChangeShapeType="1"/>
          </p:cNvSpPr>
          <p:nvPr/>
        </p:nvSpPr>
        <p:spPr bwMode="auto">
          <a:xfrm>
            <a:off x="6324600" y="5638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3" name="Line 93"/>
          <p:cNvSpPr>
            <a:spLocks noChangeShapeType="1"/>
          </p:cNvSpPr>
          <p:nvPr/>
        </p:nvSpPr>
        <p:spPr bwMode="auto">
          <a:xfrm>
            <a:off x="3563938" y="51816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4" name="Line 94"/>
          <p:cNvSpPr>
            <a:spLocks noChangeShapeType="1"/>
          </p:cNvSpPr>
          <p:nvPr/>
        </p:nvSpPr>
        <p:spPr bwMode="auto">
          <a:xfrm>
            <a:off x="3179763" y="6019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5" name="Line 95"/>
          <p:cNvSpPr>
            <a:spLocks noChangeShapeType="1"/>
          </p:cNvSpPr>
          <p:nvPr/>
        </p:nvSpPr>
        <p:spPr bwMode="auto">
          <a:xfrm>
            <a:off x="5164138" y="5715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6" name="Line 96"/>
          <p:cNvSpPr>
            <a:spLocks noChangeShapeType="1"/>
          </p:cNvSpPr>
          <p:nvPr/>
        </p:nvSpPr>
        <p:spPr bwMode="auto">
          <a:xfrm>
            <a:off x="6681788" y="5638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5CA2E3EF-690A-46F7-828C-8194FF227A6E}" type="slidenum">
              <a:rPr lang="en-US"/>
              <a:pPr/>
              <a:t>22</a:t>
            </a:fld>
            <a:endParaRPr lang="en-US"/>
          </a:p>
        </p:txBody>
      </p:sp>
      <p:sp>
        <p:nvSpPr>
          <p:cNvPr id="272386" name="Rectangle 2"/>
          <p:cNvSpPr>
            <a:spLocks noGrp="1" noChangeArrowheads="1"/>
          </p:cNvSpPr>
          <p:nvPr>
            <p:ph type="title"/>
          </p:nvPr>
        </p:nvSpPr>
        <p:spPr/>
        <p:txBody>
          <a:bodyPr/>
          <a:lstStyle/>
          <a:p>
            <a:r>
              <a:rPr lang="en-US"/>
              <a:t>So …</a:t>
            </a:r>
          </a:p>
        </p:txBody>
      </p:sp>
      <p:sp>
        <p:nvSpPr>
          <p:cNvPr id="272387" name="Rectangle 3"/>
          <p:cNvSpPr>
            <a:spLocks noGrp="1" noChangeArrowheads="1"/>
          </p:cNvSpPr>
          <p:nvPr>
            <p:ph type="body" idx="1"/>
          </p:nvPr>
        </p:nvSpPr>
        <p:spPr>
          <a:xfrm>
            <a:off x="685800" y="1295400"/>
            <a:ext cx="7772400" cy="5334000"/>
          </a:xfrm>
        </p:spPr>
        <p:txBody>
          <a:bodyPr/>
          <a:lstStyle/>
          <a:p>
            <a:r>
              <a:rPr lang="en-US"/>
              <a:t>Only occupies 13 x 4B in the i-node</a:t>
            </a:r>
          </a:p>
          <a:p>
            <a:r>
              <a:rPr lang="en-US"/>
              <a:t>Can get to 10 x 512B = a 5120B file directly</a:t>
            </a:r>
          </a:p>
          <a:p>
            <a:pPr lvl="1"/>
            <a:r>
              <a:rPr lang="en-US"/>
              <a:t>(10 direct pointers, blocks in the file contents area are 512B)</a:t>
            </a:r>
          </a:p>
          <a:p>
            <a:r>
              <a:rPr lang="en-US"/>
              <a:t>Can get to 128 x 512B = an additional 65KB with a single indirect reference</a:t>
            </a:r>
          </a:p>
          <a:p>
            <a:pPr lvl="1"/>
            <a:r>
              <a:rPr lang="en-US"/>
              <a:t>(the 11</a:t>
            </a:r>
            <a:r>
              <a:rPr lang="en-US" baseline="30000"/>
              <a:t>th</a:t>
            </a:r>
            <a:r>
              <a:rPr lang="en-US"/>
              <a:t> pointer in the i-node gets you to a 512B block in the file contents area that contains 128 4B pointers to blocks holding file data)</a:t>
            </a:r>
          </a:p>
          <a:p>
            <a:r>
              <a:rPr lang="en-US"/>
              <a:t>Can get to 128 x 128 x 512B = an additional 8MB with a double indirect reference</a:t>
            </a:r>
          </a:p>
          <a:p>
            <a:pPr lvl="1"/>
            <a:r>
              <a:rPr lang="en-US"/>
              <a:t>(the 12</a:t>
            </a:r>
            <a:r>
              <a:rPr lang="en-US" baseline="30000"/>
              <a:t>th</a:t>
            </a:r>
            <a:r>
              <a:rPr lang="en-US"/>
              <a:t> pointer in the i-node gets you to a 512B block in the file contents area that contains 128 4B pointers to 512B blocks in the file contents area that contain 128 4B pointers to 512B blocks holding file data)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smtClean="0"/>
              <a:t>© 2012 Gribble, Lazowska, Levy, Zahorjan</a:t>
            </a:r>
            <a:endParaRPr lang="en-US"/>
          </a:p>
        </p:txBody>
      </p:sp>
      <p:sp>
        <p:nvSpPr>
          <p:cNvPr id="5" name="Slide Number Placeholder 5"/>
          <p:cNvSpPr>
            <a:spLocks noGrp="1"/>
          </p:cNvSpPr>
          <p:nvPr>
            <p:ph type="sldNum" sz="quarter" idx="12"/>
          </p:nvPr>
        </p:nvSpPr>
        <p:spPr/>
        <p:txBody>
          <a:bodyPr/>
          <a:lstStyle/>
          <a:p>
            <a:fld id="{B138EDFD-AE22-4840-AA5A-F210AE4ABC16}" type="slidenum">
              <a:rPr lang="en-US"/>
              <a:pPr/>
              <a:t>23</a:t>
            </a:fld>
            <a:endParaRPr lang="en-US"/>
          </a:p>
        </p:txBody>
      </p:sp>
      <p:sp>
        <p:nvSpPr>
          <p:cNvPr id="309251" name="Rectangle 3"/>
          <p:cNvSpPr>
            <a:spLocks noGrp="1" noChangeArrowheads="1"/>
          </p:cNvSpPr>
          <p:nvPr>
            <p:ph type="body" idx="1"/>
          </p:nvPr>
        </p:nvSpPr>
        <p:spPr>
          <a:xfrm>
            <a:off x="685800" y="1295400"/>
            <a:ext cx="7772400" cy="5334000"/>
          </a:xfrm>
        </p:spPr>
        <p:txBody>
          <a:bodyPr/>
          <a:lstStyle/>
          <a:p>
            <a:r>
              <a:rPr lang="en-US"/>
              <a:t>Can get to 128 x 128 x 128 x 512B = an additional 1GB with a triple indirect reference</a:t>
            </a:r>
          </a:p>
          <a:p>
            <a:pPr lvl="1"/>
            <a:r>
              <a:rPr lang="en-US"/>
              <a:t>(the 13</a:t>
            </a:r>
            <a:r>
              <a:rPr lang="en-US" baseline="30000"/>
              <a:t>th</a:t>
            </a:r>
            <a:r>
              <a:rPr lang="en-US"/>
              <a:t> pointer in the i-node gets you to a 512B block in the file contents area that contains 128 4B pointers to 512B blocks in the file contents area that contain 128 4B pointers to 512B blocks in the file contents area that contain 128 4B pointers to 512B blocks holding file data)</a:t>
            </a:r>
          </a:p>
          <a:p>
            <a:r>
              <a:rPr lang="en-US"/>
              <a:t>Maximum file size is 1GB + a smidge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smtClean="0"/>
              <a:t>© 2012 Gribble, Lazowska, Levy, Zahorjan</a:t>
            </a:r>
            <a:endParaRPr lang="en-US"/>
          </a:p>
        </p:txBody>
      </p:sp>
      <p:sp>
        <p:nvSpPr>
          <p:cNvPr id="5" name="Slide Number Placeholder 5"/>
          <p:cNvSpPr>
            <a:spLocks noGrp="1"/>
          </p:cNvSpPr>
          <p:nvPr>
            <p:ph type="sldNum" sz="quarter" idx="12"/>
          </p:nvPr>
        </p:nvSpPr>
        <p:spPr/>
        <p:txBody>
          <a:bodyPr/>
          <a:lstStyle/>
          <a:p>
            <a:fld id="{E439D90B-BE7B-4BFC-AAE1-D02A35B83E64}" type="slidenum">
              <a:rPr lang="en-US"/>
              <a:pPr/>
              <a:t>24</a:t>
            </a:fld>
            <a:endParaRPr lang="en-US"/>
          </a:p>
        </p:txBody>
      </p:sp>
      <p:sp>
        <p:nvSpPr>
          <p:cNvPr id="308227" name="Rectangle 3"/>
          <p:cNvSpPr>
            <a:spLocks noGrp="1" noChangeArrowheads="1"/>
          </p:cNvSpPr>
          <p:nvPr>
            <p:ph type="body" idx="1"/>
          </p:nvPr>
        </p:nvSpPr>
        <p:spPr/>
        <p:txBody>
          <a:bodyPr/>
          <a:lstStyle/>
          <a:p>
            <a:r>
              <a:rPr lang="en-US"/>
              <a:t>A later version of Bell Labs Unix utilized 12 direct pointers rather than 10</a:t>
            </a:r>
          </a:p>
          <a:p>
            <a:pPr lvl="1"/>
            <a:r>
              <a:rPr lang="en-US"/>
              <a:t>Why?</a:t>
            </a:r>
          </a:p>
          <a:p>
            <a:r>
              <a:rPr lang="en-US"/>
              <a:t>Berkeley Unix went to 1KB block sizes</a:t>
            </a:r>
          </a:p>
          <a:p>
            <a:pPr lvl="1"/>
            <a:r>
              <a:rPr lang="en-US"/>
              <a:t>What’s the effect on the maximum file size?</a:t>
            </a:r>
          </a:p>
          <a:p>
            <a:pPr lvl="2"/>
            <a:r>
              <a:rPr lang="en-US"/>
              <a:t>256x256x256x1K = 17 GB + a smidge</a:t>
            </a:r>
          </a:p>
          <a:p>
            <a:pPr lvl="1"/>
            <a:r>
              <a:rPr lang="en-US"/>
              <a:t>What’s the price?</a:t>
            </a:r>
          </a:p>
          <a:p>
            <a:r>
              <a:rPr lang="en-US"/>
              <a:t>Subsequently went to 4KB blocks</a:t>
            </a:r>
          </a:p>
          <a:p>
            <a:pPr lvl="1"/>
            <a:r>
              <a:rPr lang="en-US"/>
              <a:t>1Kx1Kx1Kx4K = 4TB + a smidge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Footer Placeholder 2"/>
          <p:cNvSpPr>
            <a:spLocks noGrp="1"/>
          </p:cNvSpPr>
          <p:nvPr>
            <p:ph type="ftr" sz="quarter" idx="11"/>
          </p:nvPr>
        </p:nvSpPr>
        <p:spPr/>
        <p:txBody>
          <a:bodyPr/>
          <a:lstStyle/>
          <a:p>
            <a:r>
              <a:rPr lang="en-US" smtClean="0"/>
              <a:t>© 2012 Gribble, Lazowska, Levy, Zahorjan</a:t>
            </a:r>
            <a:endParaRPr lang="en-US"/>
          </a:p>
        </p:txBody>
      </p:sp>
      <p:sp>
        <p:nvSpPr>
          <p:cNvPr id="102" name="Slide Number Placeholder 3"/>
          <p:cNvSpPr>
            <a:spLocks noGrp="1"/>
          </p:cNvSpPr>
          <p:nvPr>
            <p:ph type="sldNum" sz="quarter" idx="12"/>
          </p:nvPr>
        </p:nvSpPr>
        <p:spPr/>
        <p:txBody>
          <a:bodyPr/>
          <a:lstStyle/>
          <a:p>
            <a:fld id="{3800C0CE-A96A-411E-BAED-EA6EF98B54BF}" type="slidenum">
              <a:rPr lang="en-US"/>
              <a:pPr/>
              <a:t>25</a:t>
            </a:fld>
            <a:endParaRPr lang="en-US"/>
          </a:p>
        </p:txBody>
      </p:sp>
      <p:sp>
        <p:nvSpPr>
          <p:cNvPr id="315394" name="Title 1"/>
          <p:cNvSpPr>
            <a:spLocks noGrp="1"/>
          </p:cNvSpPr>
          <p:nvPr>
            <p:ph type="title" idx="4294967295"/>
          </p:nvPr>
        </p:nvSpPr>
        <p:spPr/>
        <p:txBody>
          <a:bodyPr/>
          <a:lstStyle/>
          <a:p>
            <a:r>
              <a:rPr lang="en-US"/>
              <a:t>Putting it all together</a:t>
            </a:r>
          </a:p>
        </p:txBody>
      </p:sp>
      <p:sp>
        <p:nvSpPr>
          <p:cNvPr id="315395" name="Content Placeholder 2"/>
          <p:cNvSpPr>
            <a:spLocks noGrp="1"/>
          </p:cNvSpPr>
          <p:nvPr>
            <p:ph idx="4294967295"/>
          </p:nvPr>
        </p:nvSpPr>
        <p:spPr>
          <a:xfrm>
            <a:off x="685800" y="1295400"/>
            <a:ext cx="7772400" cy="533400"/>
          </a:xfrm>
        </p:spPr>
        <p:txBody>
          <a:bodyPr/>
          <a:lstStyle/>
          <a:p>
            <a:r>
              <a:rPr lang="en-US"/>
              <a:t>The file system is just a huge data structure</a:t>
            </a:r>
          </a:p>
        </p:txBody>
      </p:sp>
      <p:sp>
        <p:nvSpPr>
          <p:cNvPr id="315397" name="Footer Placeholder 4"/>
          <p:cNvSpPr txBox="1">
            <a:spLocks noGrp="1"/>
          </p:cNvSpPr>
          <p:nvPr/>
        </p:nvSpPr>
        <p:spPr bwMode="auto">
          <a:xfrm>
            <a:off x="2895600" y="6400800"/>
            <a:ext cx="3352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endParaRPr lang="en-US" sz="1200">
              <a:latin typeface="Arial" charset="0"/>
              <a:ea typeface="ＭＳ Ｐゴシック" charset="-128"/>
            </a:endParaRPr>
          </a:p>
          <a:p>
            <a:pPr algn="ctr"/>
            <a:endParaRPr lang="en-US" sz="1200">
              <a:latin typeface="Arial" charset="0"/>
              <a:ea typeface="ＭＳ Ｐゴシック" charset="-128"/>
            </a:endParaRPr>
          </a:p>
        </p:txBody>
      </p:sp>
      <p:sp>
        <p:nvSpPr>
          <p:cNvPr id="315398"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73B928FF-4066-44A3-91BE-C17D2202BE9E}" type="slidenum">
              <a:rPr lang="en-US" sz="1400">
                <a:latin typeface="Arial" charset="0"/>
                <a:ea typeface="ＭＳ Ｐゴシック" charset="-128"/>
              </a:rPr>
              <a:pPr algn="r"/>
              <a:t>25</a:t>
            </a:fld>
            <a:endParaRPr lang="en-US" sz="1400">
              <a:latin typeface="Arial" charset="0"/>
              <a:ea typeface="ＭＳ Ｐゴシック" charset="-128"/>
            </a:endParaRPr>
          </a:p>
        </p:txBody>
      </p:sp>
      <p:sp>
        <p:nvSpPr>
          <p:cNvPr id="315399" name="Rectangle 25"/>
          <p:cNvSpPr>
            <a:spLocks noChangeArrowheads="1"/>
          </p:cNvSpPr>
          <p:nvPr/>
        </p:nvSpPr>
        <p:spPr bwMode="auto">
          <a:xfrm>
            <a:off x="2209800" y="2209800"/>
            <a:ext cx="152400" cy="152400"/>
          </a:xfrm>
          <a:prstGeom prst="rect">
            <a:avLst/>
          </a:prstGeom>
          <a:solidFill>
            <a:srgbClr val="FF0000"/>
          </a:solidFill>
          <a:ln w="12700">
            <a:solidFill>
              <a:schemeClr val="tx1"/>
            </a:solidFill>
            <a:miter lim="800000"/>
            <a:headEnd/>
            <a:tailEnd/>
          </a:ln>
        </p:spPr>
        <p:txBody>
          <a:bodyPr wrap="none" anchor="ctr"/>
          <a:lstStyle/>
          <a:p>
            <a:endParaRPr lang="en-US">
              <a:ea typeface="ＭＳ Ｐゴシック" charset="-128"/>
            </a:endParaRPr>
          </a:p>
        </p:txBody>
      </p:sp>
      <p:sp>
        <p:nvSpPr>
          <p:cNvPr id="315400" name="Rectangle 7"/>
          <p:cNvSpPr>
            <a:spLocks noChangeArrowheads="1"/>
          </p:cNvSpPr>
          <p:nvPr/>
        </p:nvSpPr>
        <p:spPr bwMode="auto">
          <a:xfrm>
            <a:off x="1825625" y="1905000"/>
            <a:ext cx="1069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ea typeface="ＭＳ Ｐゴシック" charset="-128"/>
              </a:rPr>
              <a:t>superblock</a:t>
            </a:r>
          </a:p>
        </p:txBody>
      </p:sp>
      <p:sp>
        <p:nvSpPr>
          <p:cNvPr id="315401" name="Rectangle 25"/>
          <p:cNvSpPr>
            <a:spLocks noChangeArrowheads="1"/>
          </p:cNvSpPr>
          <p:nvPr/>
        </p:nvSpPr>
        <p:spPr bwMode="auto">
          <a:xfrm>
            <a:off x="762000" y="32766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02" name="Rectangle 9"/>
          <p:cNvSpPr>
            <a:spLocks noChangeArrowheads="1"/>
          </p:cNvSpPr>
          <p:nvPr/>
        </p:nvSpPr>
        <p:spPr bwMode="auto">
          <a:xfrm>
            <a:off x="457200" y="4953000"/>
            <a:ext cx="76358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ea typeface="ＭＳ Ｐゴシック" charset="-128"/>
              </a:rPr>
              <a:t>inode</a:t>
            </a:r>
          </a:p>
          <a:p>
            <a:r>
              <a:rPr lang="en-US" sz="1400">
                <a:ea typeface="ＭＳ Ｐゴシック" charset="-128"/>
              </a:rPr>
              <a:t>free list</a:t>
            </a:r>
          </a:p>
        </p:txBody>
      </p:sp>
      <p:sp>
        <p:nvSpPr>
          <p:cNvPr id="315403" name="Rectangle 25"/>
          <p:cNvSpPr>
            <a:spLocks noChangeArrowheads="1"/>
          </p:cNvSpPr>
          <p:nvPr/>
        </p:nvSpPr>
        <p:spPr bwMode="auto">
          <a:xfrm>
            <a:off x="762000" y="37338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04" name="Rectangle 25"/>
          <p:cNvSpPr>
            <a:spLocks noChangeArrowheads="1"/>
          </p:cNvSpPr>
          <p:nvPr/>
        </p:nvSpPr>
        <p:spPr bwMode="auto">
          <a:xfrm>
            <a:off x="762000" y="41910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05" name="Rectangle 25"/>
          <p:cNvSpPr>
            <a:spLocks noChangeArrowheads="1"/>
          </p:cNvSpPr>
          <p:nvPr/>
        </p:nvSpPr>
        <p:spPr bwMode="auto">
          <a:xfrm>
            <a:off x="762000" y="46482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14" name="Rectangle 25"/>
          <p:cNvSpPr>
            <a:spLocks noChangeArrowheads="1"/>
          </p:cNvSpPr>
          <p:nvPr/>
        </p:nvSpPr>
        <p:spPr bwMode="auto">
          <a:xfrm>
            <a:off x="1752600" y="32766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07" name="Rectangle 14"/>
          <p:cNvSpPr>
            <a:spLocks noChangeArrowheads="1"/>
          </p:cNvSpPr>
          <p:nvPr/>
        </p:nvSpPr>
        <p:spPr bwMode="auto">
          <a:xfrm>
            <a:off x="1371600" y="4953000"/>
            <a:ext cx="89058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ea typeface="ＭＳ Ｐゴシック" charset="-128"/>
              </a:rPr>
              <a:t>file block</a:t>
            </a:r>
          </a:p>
          <a:p>
            <a:r>
              <a:rPr lang="en-US" sz="1400">
                <a:ea typeface="ＭＳ Ｐゴシック" charset="-128"/>
              </a:rPr>
              <a:t>free list</a:t>
            </a:r>
          </a:p>
        </p:txBody>
      </p:sp>
      <p:sp>
        <p:nvSpPr>
          <p:cNvPr id="16" name="Rectangle 25"/>
          <p:cNvSpPr>
            <a:spLocks noChangeArrowheads="1"/>
          </p:cNvSpPr>
          <p:nvPr/>
        </p:nvSpPr>
        <p:spPr bwMode="auto">
          <a:xfrm>
            <a:off x="1752600" y="37338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7" name="Rectangle 25"/>
          <p:cNvSpPr>
            <a:spLocks noChangeArrowheads="1"/>
          </p:cNvSpPr>
          <p:nvPr/>
        </p:nvSpPr>
        <p:spPr bwMode="auto">
          <a:xfrm>
            <a:off x="1752600" y="41910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8" name="Rectangle 25"/>
          <p:cNvSpPr>
            <a:spLocks noChangeArrowheads="1"/>
          </p:cNvSpPr>
          <p:nvPr/>
        </p:nvSpPr>
        <p:spPr bwMode="auto">
          <a:xfrm>
            <a:off x="1752600" y="46482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11" name="Straight Arrow Connector 19"/>
          <p:cNvCxnSpPr>
            <a:cxnSpLocks noChangeShapeType="1"/>
            <a:stCxn id="315401" idx="2"/>
            <a:endCxn id="315403" idx="0"/>
          </p:cNvCxnSpPr>
          <p:nvPr/>
        </p:nvCxnSpPr>
        <p:spPr bwMode="auto">
          <a:xfrm rot="5400000">
            <a:off x="685801" y="35814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2" name="Straight Arrow Connector 20"/>
          <p:cNvCxnSpPr>
            <a:cxnSpLocks noChangeShapeType="1"/>
            <a:stCxn id="315403" idx="2"/>
            <a:endCxn id="315404" idx="0"/>
          </p:cNvCxnSpPr>
          <p:nvPr/>
        </p:nvCxnSpPr>
        <p:spPr bwMode="auto">
          <a:xfrm rot="5400000">
            <a:off x="685801" y="40386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3" name="Straight Arrow Connector 24"/>
          <p:cNvCxnSpPr>
            <a:cxnSpLocks noChangeShapeType="1"/>
            <a:stCxn id="315404" idx="2"/>
            <a:endCxn id="315405" idx="0"/>
          </p:cNvCxnSpPr>
          <p:nvPr/>
        </p:nvCxnSpPr>
        <p:spPr bwMode="auto">
          <a:xfrm rot="5400000">
            <a:off x="685801" y="44958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4" name="Straight Arrow Connector 27"/>
          <p:cNvCxnSpPr>
            <a:cxnSpLocks noChangeShapeType="1"/>
            <a:stCxn id="14" idx="2"/>
            <a:endCxn id="16" idx="0"/>
          </p:cNvCxnSpPr>
          <p:nvPr/>
        </p:nvCxnSpPr>
        <p:spPr bwMode="auto">
          <a:xfrm rot="5400000">
            <a:off x="1676401" y="35814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5" name="Straight Arrow Connector 30"/>
          <p:cNvCxnSpPr>
            <a:cxnSpLocks noChangeShapeType="1"/>
            <a:stCxn id="16" idx="2"/>
            <a:endCxn id="17" idx="0"/>
          </p:cNvCxnSpPr>
          <p:nvPr/>
        </p:nvCxnSpPr>
        <p:spPr bwMode="auto">
          <a:xfrm rot="5400000">
            <a:off x="1676401" y="40386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6" name="Straight Arrow Connector 33"/>
          <p:cNvCxnSpPr>
            <a:cxnSpLocks noChangeShapeType="1"/>
            <a:stCxn id="17" idx="2"/>
            <a:endCxn id="18" idx="0"/>
          </p:cNvCxnSpPr>
          <p:nvPr/>
        </p:nvCxnSpPr>
        <p:spPr bwMode="auto">
          <a:xfrm rot="5400000">
            <a:off x="1676401" y="44958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7" name="Straight Arrow Connector 36"/>
          <p:cNvCxnSpPr>
            <a:cxnSpLocks noChangeShapeType="1"/>
            <a:stCxn id="315399" idx="1"/>
            <a:endCxn id="315401" idx="0"/>
          </p:cNvCxnSpPr>
          <p:nvPr/>
        </p:nvCxnSpPr>
        <p:spPr bwMode="auto">
          <a:xfrm rot="10800000" flipV="1">
            <a:off x="838200" y="2286000"/>
            <a:ext cx="1371600" cy="990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8" name="Straight Arrow Connector 39"/>
          <p:cNvCxnSpPr>
            <a:cxnSpLocks noChangeShapeType="1"/>
            <a:stCxn id="315399" idx="2"/>
            <a:endCxn id="14" idx="0"/>
          </p:cNvCxnSpPr>
          <p:nvPr/>
        </p:nvCxnSpPr>
        <p:spPr bwMode="auto">
          <a:xfrm rot="5400000">
            <a:off x="1600200" y="2590800"/>
            <a:ext cx="9144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9" name="Straight Arrow Connector 42"/>
          <p:cNvCxnSpPr>
            <a:cxnSpLocks noChangeShapeType="1"/>
            <a:stCxn id="315399" idx="3"/>
            <a:endCxn id="315420" idx="1"/>
          </p:cNvCxnSpPr>
          <p:nvPr/>
        </p:nvCxnSpPr>
        <p:spPr bwMode="auto">
          <a:xfrm>
            <a:off x="2362200" y="2286000"/>
            <a:ext cx="16764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20" name="Rectangle 25"/>
          <p:cNvSpPr>
            <a:spLocks noChangeArrowheads="1"/>
          </p:cNvSpPr>
          <p:nvPr/>
        </p:nvSpPr>
        <p:spPr bwMode="auto">
          <a:xfrm>
            <a:off x="4038600" y="24384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21" name="Rectangle 47"/>
          <p:cNvSpPr>
            <a:spLocks noChangeArrowheads="1"/>
          </p:cNvSpPr>
          <p:nvPr/>
        </p:nvSpPr>
        <p:spPr bwMode="auto">
          <a:xfrm>
            <a:off x="3581400" y="2133600"/>
            <a:ext cx="9318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 ‘/’</a:t>
            </a:r>
          </a:p>
        </p:txBody>
      </p:sp>
      <p:sp>
        <p:nvSpPr>
          <p:cNvPr id="49" name="Rectangle 25"/>
          <p:cNvSpPr>
            <a:spLocks noChangeArrowheads="1"/>
          </p:cNvSpPr>
          <p:nvPr/>
        </p:nvSpPr>
        <p:spPr bwMode="auto">
          <a:xfrm>
            <a:off x="5105400" y="24384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23" name="Straight Arrow Connector 49"/>
          <p:cNvCxnSpPr>
            <a:cxnSpLocks noChangeShapeType="1"/>
            <a:stCxn id="315420" idx="3"/>
            <a:endCxn id="49" idx="1"/>
          </p:cNvCxnSpPr>
          <p:nvPr/>
        </p:nvCxnSpPr>
        <p:spPr bwMode="auto">
          <a:xfrm>
            <a:off x="4191000" y="2514600"/>
            <a:ext cx="914400" cy="1588"/>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24" name="Rectangle 52"/>
          <p:cNvSpPr>
            <a:spLocks noChangeArrowheads="1"/>
          </p:cNvSpPr>
          <p:nvPr/>
        </p:nvSpPr>
        <p:spPr bwMode="auto">
          <a:xfrm>
            <a:off x="4570413" y="1905000"/>
            <a:ext cx="12969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directory ‘/’</a:t>
            </a:r>
          </a:p>
          <a:p>
            <a:r>
              <a:rPr lang="en-US" sz="1200">
                <a:ea typeface="ＭＳ Ｐゴシック" charset="-128"/>
              </a:rPr>
              <a:t>(table of entries)</a:t>
            </a:r>
          </a:p>
        </p:txBody>
      </p:sp>
      <p:sp>
        <p:nvSpPr>
          <p:cNvPr id="315425" name="Rectangle 25"/>
          <p:cNvSpPr>
            <a:spLocks noChangeArrowheads="1"/>
          </p:cNvSpPr>
          <p:nvPr/>
        </p:nvSpPr>
        <p:spPr bwMode="auto">
          <a:xfrm>
            <a:off x="3732213" y="3406775"/>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cxnSp>
        <p:nvCxnSpPr>
          <p:cNvPr id="315426" name="Straight Arrow Connector 55"/>
          <p:cNvCxnSpPr>
            <a:cxnSpLocks noChangeShapeType="1"/>
            <a:stCxn id="49" idx="2"/>
            <a:endCxn id="315425" idx="0"/>
          </p:cNvCxnSpPr>
          <p:nvPr/>
        </p:nvCxnSpPr>
        <p:spPr bwMode="auto">
          <a:xfrm rot="5400000">
            <a:off x="4087019" y="2312194"/>
            <a:ext cx="815975" cy="1373187"/>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27" name="Rectangle 60"/>
          <p:cNvSpPr>
            <a:spLocks noChangeArrowheads="1"/>
          </p:cNvSpPr>
          <p:nvPr/>
        </p:nvSpPr>
        <p:spPr bwMode="auto">
          <a:xfrm>
            <a:off x="2944813" y="3178175"/>
            <a:ext cx="7874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a:t>
            </a:r>
          </a:p>
          <a:p>
            <a:r>
              <a:rPr lang="en-US" sz="1200">
                <a:ea typeface="ＭＳ Ｐゴシック" charset="-128"/>
              </a:rPr>
              <a:t>‘usr/’</a:t>
            </a:r>
          </a:p>
        </p:txBody>
      </p:sp>
      <p:sp>
        <p:nvSpPr>
          <p:cNvPr id="315428" name="Rectangle 25"/>
          <p:cNvSpPr>
            <a:spLocks noChangeArrowheads="1"/>
          </p:cNvSpPr>
          <p:nvPr/>
        </p:nvSpPr>
        <p:spPr bwMode="auto">
          <a:xfrm>
            <a:off x="6704013" y="3406775"/>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cxnSp>
        <p:nvCxnSpPr>
          <p:cNvPr id="315429" name="Straight Arrow Connector 62"/>
          <p:cNvCxnSpPr>
            <a:cxnSpLocks noChangeShapeType="1"/>
            <a:stCxn id="49" idx="2"/>
            <a:endCxn id="315428" idx="0"/>
          </p:cNvCxnSpPr>
          <p:nvPr/>
        </p:nvCxnSpPr>
        <p:spPr bwMode="auto">
          <a:xfrm rot="16200000" flipH="1">
            <a:off x="5572919" y="2199481"/>
            <a:ext cx="815975" cy="1598613"/>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30" name="Rectangle 65"/>
          <p:cNvSpPr>
            <a:spLocks noChangeArrowheads="1"/>
          </p:cNvSpPr>
          <p:nvPr/>
        </p:nvSpPr>
        <p:spPr bwMode="auto">
          <a:xfrm>
            <a:off x="5865813" y="3254375"/>
            <a:ext cx="7874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a:t>
            </a:r>
          </a:p>
          <a:p>
            <a:r>
              <a:rPr lang="en-US" sz="1200">
                <a:ea typeface="ＭＳ Ｐゴシック" charset="-128"/>
              </a:rPr>
              <a:t>‘var/’</a:t>
            </a:r>
          </a:p>
        </p:txBody>
      </p:sp>
      <p:sp>
        <p:nvSpPr>
          <p:cNvPr id="67" name="Rectangle 25"/>
          <p:cNvSpPr>
            <a:spLocks noChangeArrowheads="1"/>
          </p:cNvSpPr>
          <p:nvPr/>
        </p:nvSpPr>
        <p:spPr bwMode="auto">
          <a:xfrm>
            <a:off x="7391400" y="34067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32" name="Rectangle 67"/>
          <p:cNvSpPr>
            <a:spLocks noChangeArrowheads="1"/>
          </p:cNvSpPr>
          <p:nvPr/>
        </p:nvSpPr>
        <p:spPr bwMode="auto">
          <a:xfrm>
            <a:off x="6856413" y="2873375"/>
            <a:ext cx="12969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directory ‘var/’</a:t>
            </a:r>
          </a:p>
          <a:p>
            <a:r>
              <a:rPr lang="en-US" sz="1200">
                <a:ea typeface="ＭＳ Ｐゴシック" charset="-128"/>
              </a:rPr>
              <a:t>(table of entries)</a:t>
            </a:r>
          </a:p>
        </p:txBody>
      </p:sp>
      <p:sp>
        <p:nvSpPr>
          <p:cNvPr id="69" name="Rectangle 25"/>
          <p:cNvSpPr>
            <a:spLocks noChangeArrowheads="1"/>
          </p:cNvSpPr>
          <p:nvPr/>
        </p:nvSpPr>
        <p:spPr bwMode="auto">
          <a:xfrm>
            <a:off x="4876800" y="34067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34" name="Rectangle 69"/>
          <p:cNvSpPr>
            <a:spLocks noChangeArrowheads="1"/>
          </p:cNvSpPr>
          <p:nvPr/>
        </p:nvSpPr>
        <p:spPr bwMode="auto">
          <a:xfrm>
            <a:off x="4343400" y="2949575"/>
            <a:ext cx="12969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directory ‘usr/’</a:t>
            </a:r>
          </a:p>
          <a:p>
            <a:r>
              <a:rPr lang="en-US" sz="1200">
                <a:ea typeface="ＭＳ Ｐゴシック" charset="-128"/>
              </a:rPr>
              <a:t>(table of entries)</a:t>
            </a:r>
          </a:p>
        </p:txBody>
      </p:sp>
      <p:cxnSp>
        <p:nvCxnSpPr>
          <p:cNvPr id="315435" name="Straight Arrow Connector 70"/>
          <p:cNvCxnSpPr>
            <a:cxnSpLocks noChangeShapeType="1"/>
            <a:stCxn id="315425" idx="3"/>
            <a:endCxn id="69" idx="1"/>
          </p:cNvCxnSpPr>
          <p:nvPr/>
        </p:nvCxnSpPr>
        <p:spPr bwMode="auto">
          <a:xfrm>
            <a:off x="3884613" y="3482975"/>
            <a:ext cx="992187" cy="1588"/>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6" name="Straight Arrow Connector 73"/>
          <p:cNvCxnSpPr>
            <a:cxnSpLocks noChangeShapeType="1"/>
            <a:stCxn id="315428" idx="3"/>
            <a:endCxn id="67" idx="1"/>
          </p:cNvCxnSpPr>
          <p:nvPr/>
        </p:nvCxnSpPr>
        <p:spPr bwMode="auto">
          <a:xfrm>
            <a:off x="6856413" y="3482975"/>
            <a:ext cx="534987" cy="1588"/>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7" name="Straight Arrow Connector 76"/>
          <p:cNvCxnSpPr>
            <a:cxnSpLocks noChangeShapeType="1"/>
            <a:stCxn id="67" idx="2"/>
          </p:cNvCxnSpPr>
          <p:nvPr/>
        </p:nvCxnSpPr>
        <p:spPr bwMode="auto">
          <a:xfrm rot="5400000">
            <a:off x="7124700" y="3597275"/>
            <a:ext cx="3810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8" name="Straight Arrow Connector 79"/>
          <p:cNvCxnSpPr>
            <a:cxnSpLocks noChangeShapeType="1"/>
            <a:stCxn id="67" idx="2"/>
          </p:cNvCxnSpPr>
          <p:nvPr/>
        </p:nvCxnSpPr>
        <p:spPr bwMode="auto">
          <a:xfrm rot="5400000">
            <a:off x="7277101" y="3748087"/>
            <a:ext cx="3810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9" name="Straight Arrow Connector 82"/>
          <p:cNvCxnSpPr>
            <a:cxnSpLocks noChangeShapeType="1"/>
            <a:stCxn id="67" idx="2"/>
          </p:cNvCxnSpPr>
          <p:nvPr/>
        </p:nvCxnSpPr>
        <p:spPr bwMode="auto">
          <a:xfrm rot="16200000" flipH="1">
            <a:off x="7429500" y="3597275"/>
            <a:ext cx="3810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40" name="Rectangle 85"/>
          <p:cNvSpPr>
            <a:spLocks noChangeArrowheads="1"/>
          </p:cNvSpPr>
          <p:nvPr/>
        </p:nvSpPr>
        <p:spPr bwMode="auto">
          <a:xfrm>
            <a:off x="7269163" y="3940175"/>
            <a:ext cx="427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sp>
        <p:nvSpPr>
          <p:cNvPr id="315441" name="Rectangle 25"/>
          <p:cNvSpPr>
            <a:spLocks noChangeArrowheads="1"/>
          </p:cNvSpPr>
          <p:nvPr/>
        </p:nvSpPr>
        <p:spPr bwMode="auto">
          <a:xfrm>
            <a:off x="3886200" y="4092575"/>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cxnSp>
        <p:nvCxnSpPr>
          <p:cNvPr id="315442" name="Straight Arrow Connector 87"/>
          <p:cNvCxnSpPr>
            <a:cxnSpLocks noChangeShapeType="1"/>
            <a:stCxn id="69" idx="2"/>
            <a:endCxn id="315441" idx="0"/>
          </p:cNvCxnSpPr>
          <p:nvPr/>
        </p:nvCxnSpPr>
        <p:spPr bwMode="auto">
          <a:xfrm rot="5400000">
            <a:off x="4191000" y="3330575"/>
            <a:ext cx="533400" cy="990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43" name="Straight Arrow Connector 92"/>
          <p:cNvCxnSpPr>
            <a:cxnSpLocks noChangeShapeType="1"/>
            <a:stCxn id="69" idx="2"/>
          </p:cNvCxnSpPr>
          <p:nvPr/>
        </p:nvCxnSpPr>
        <p:spPr bwMode="auto">
          <a:xfrm rot="5400000">
            <a:off x="4762500" y="3673475"/>
            <a:ext cx="304800" cy="76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44" name="Straight Arrow Connector 95"/>
          <p:cNvCxnSpPr>
            <a:cxnSpLocks noChangeShapeType="1"/>
            <a:stCxn id="69" idx="2"/>
          </p:cNvCxnSpPr>
          <p:nvPr/>
        </p:nvCxnSpPr>
        <p:spPr bwMode="auto">
          <a:xfrm rot="16200000" flipH="1">
            <a:off x="4876800" y="3635375"/>
            <a:ext cx="304800" cy="152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45" name="Straight Arrow Connector 98"/>
          <p:cNvCxnSpPr>
            <a:cxnSpLocks noChangeShapeType="1"/>
            <a:stCxn id="69" idx="2"/>
          </p:cNvCxnSpPr>
          <p:nvPr/>
        </p:nvCxnSpPr>
        <p:spPr bwMode="auto">
          <a:xfrm rot="16200000" flipH="1">
            <a:off x="4991100" y="3521075"/>
            <a:ext cx="304800" cy="3810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46" name="Rectangle 101"/>
          <p:cNvSpPr>
            <a:spLocks noChangeArrowheads="1"/>
          </p:cNvSpPr>
          <p:nvPr/>
        </p:nvSpPr>
        <p:spPr bwMode="auto">
          <a:xfrm>
            <a:off x="4876800" y="3722688"/>
            <a:ext cx="427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sp>
        <p:nvSpPr>
          <p:cNvPr id="315447" name="Rectangle 102"/>
          <p:cNvSpPr>
            <a:spLocks noChangeArrowheads="1"/>
          </p:cNvSpPr>
          <p:nvPr/>
        </p:nvSpPr>
        <p:spPr bwMode="auto">
          <a:xfrm>
            <a:off x="2971800" y="3863975"/>
            <a:ext cx="8969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a:t>
            </a:r>
          </a:p>
          <a:p>
            <a:r>
              <a:rPr lang="en-US" sz="1200">
                <a:ea typeface="ＭＳ Ｐゴシック" charset="-128"/>
              </a:rPr>
              <a:t>‘bigfile.bin’</a:t>
            </a:r>
          </a:p>
        </p:txBody>
      </p:sp>
      <p:sp>
        <p:nvSpPr>
          <p:cNvPr id="104" name="Rectangle 25"/>
          <p:cNvSpPr>
            <a:spLocks noChangeArrowheads="1"/>
          </p:cNvSpPr>
          <p:nvPr/>
        </p:nvSpPr>
        <p:spPr bwMode="auto">
          <a:xfrm>
            <a:off x="4648200" y="45720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05" name="Rectangle 25"/>
          <p:cNvSpPr>
            <a:spLocks noChangeArrowheads="1"/>
          </p:cNvSpPr>
          <p:nvPr/>
        </p:nvSpPr>
        <p:spPr bwMode="auto">
          <a:xfrm>
            <a:off x="5334000" y="44196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06" name="Rectangle 25"/>
          <p:cNvSpPr>
            <a:spLocks noChangeArrowheads="1"/>
          </p:cNvSpPr>
          <p:nvPr/>
        </p:nvSpPr>
        <p:spPr bwMode="auto">
          <a:xfrm>
            <a:off x="4953000" y="44958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07" name="Rectangle 25"/>
          <p:cNvSpPr>
            <a:spLocks noChangeArrowheads="1"/>
          </p:cNvSpPr>
          <p:nvPr/>
        </p:nvSpPr>
        <p:spPr bwMode="auto">
          <a:xfrm>
            <a:off x="5715000" y="43434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52" name="Straight Arrow Connector 107"/>
          <p:cNvCxnSpPr>
            <a:cxnSpLocks noChangeShapeType="1"/>
            <a:stCxn id="315441" idx="3"/>
            <a:endCxn id="104" idx="1"/>
          </p:cNvCxnSpPr>
          <p:nvPr/>
        </p:nvCxnSpPr>
        <p:spPr bwMode="auto">
          <a:xfrm>
            <a:off x="4038600" y="4168775"/>
            <a:ext cx="609600" cy="4794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53" name="Straight Arrow Connector 111"/>
          <p:cNvCxnSpPr>
            <a:cxnSpLocks noChangeShapeType="1"/>
            <a:stCxn id="315441" idx="3"/>
            <a:endCxn id="106" idx="0"/>
          </p:cNvCxnSpPr>
          <p:nvPr/>
        </p:nvCxnSpPr>
        <p:spPr bwMode="auto">
          <a:xfrm>
            <a:off x="4038600" y="4168775"/>
            <a:ext cx="990600" cy="3270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54" name="Straight Arrow Connector 114"/>
          <p:cNvCxnSpPr>
            <a:cxnSpLocks noChangeShapeType="1"/>
            <a:stCxn id="315441" idx="3"/>
            <a:endCxn id="105" idx="0"/>
          </p:cNvCxnSpPr>
          <p:nvPr/>
        </p:nvCxnSpPr>
        <p:spPr bwMode="auto">
          <a:xfrm>
            <a:off x="4038600" y="4168775"/>
            <a:ext cx="1371600" cy="2508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55" name="Straight Arrow Connector 118"/>
          <p:cNvCxnSpPr>
            <a:cxnSpLocks noChangeShapeType="1"/>
            <a:stCxn id="315441" idx="3"/>
            <a:endCxn id="107" idx="0"/>
          </p:cNvCxnSpPr>
          <p:nvPr/>
        </p:nvCxnSpPr>
        <p:spPr bwMode="auto">
          <a:xfrm>
            <a:off x="4038600" y="4168775"/>
            <a:ext cx="1752600" cy="1746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56" name="Rectangle 121"/>
          <p:cNvSpPr>
            <a:spLocks noChangeArrowheads="1"/>
          </p:cNvSpPr>
          <p:nvPr/>
        </p:nvSpPr>
        <p:spPr bwMode="auto">
          <a:xfrm>
            <a:off x="5029200" y="4572000"/>
            <a:ext cx="966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data blocks</a:t>
            </a:r>
          </a:p>
        </p:txBody>
      </p:sp>
      <p:sp>
        <p:nvSpPr>
          <p:cNvPr id="123" name="Rectangle 25"/>
          <p:cNvSpPr>
            <a:spLocks noChangeArrowheads="1"/>
          </p:cNvSpPr>
          <p:nvPr/>
        </p:nvSpPr>
        <p:spPr bwMode="auto">
          <a:xfrm>
            <a:off x="4419600" y="5210175"/>
            <a:ext cx="152400" cy="152400"/>
          </a:xfrm>
          <a:prstGeom prst="rect">
            <a:avLst/>
          </a:prstGeom>
          <a:solidFill>
            <a:schemeClr val="tx1">
              <a:lumMod val="65000"/>
              <a:lumOff val="3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58" name="Rectangle 123"/>
          <p:cNvSpPr>
            <a:spLocks noChangeArrowheads="1"/>
          </p:cNvSpPr>
          <p:nvPr/>
        </p:nvSpPr>
        <p:spPr bwMode="auto">
          <a:xfrm>
            <a:off x="4419600" y="4981575"/>
            <a:ext cx="11953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a:ea typeface="ＭＳ Ｐゴシック" charset="-128"/>
              </a:rPr>
              <a:t>indirection block</a:t>
            </a:r>
          </a:p>
        </p:txBody>
      </p:sp>
      <p:sp>
        <p:nvSpPr>
          <p:cNvPr id="125" name="Rectangle 25"/>
          <p:cNvSpPr>
            <a:spLocks noChangeArrowheads="1"/>
          </p:cNvSpPr>
          <p:nvPr/>
        </p:nvSpPr>
        <p:spPr bwMode="auto">
          <a:xfrm>
            <a:off x="5562600" y="56673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26" name="Rectangle 25"/>
          <p:cNvSpPr>
            <a:spLocks noChangeArrowheads="1"/>
          </p:cNvSpPr>
          <p:nvPr/>
        </p:nvSpPr>
        <p:spPr bwMode="auto">
          <a:xfrm>
            <a:off x="6248400" y="55149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27" name="Rectangle 25"/>
          <p:cNvSpPr>
            <a:spLocks noChangeArrowheads="1"/>
          </p:cNvSpPr>
          <p:nvPr/>
        </p:nvSpPr>
        <p:spPr bwMode="auto">
          <a:xfrm>
            <a:off x="5867400" y="55911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28" name="Rectangle 25"/>
          <p:cNvSpPr>
            <a:spLocks noChangeArrowheads="1"/>
          </p:cNvSpPr>
          <p:nvPr/>
        </p:nvSpPr>
        <p:spPr bwMode="auto">
          <a:xfrm>
            <a:off x="6629400" y="54387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63" name="Straight Arrow Connector 128"/>
          <p:cNvCxnSpPr>
            <a:cxnSpLocks noChangeShapeType="1"/>
            <a:stCxn id="123" idx="3"/>
            <a:endCxn id="125" idx="1"/>
          </p:cNvCxnSpPr>
          <p:nvPr/>
        </p:nvCxnSpPr>
        <p:spPr bwMode="auto">
          <a:xfrm>
            <a:off x="4572000" y="5286375"/>
            <a:ext cx="9906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64" name="Straight Arrow Connector 129"/>
          <p:cNvCxnSpPr>
            <a:cxnSpLocks noChangeShapeType="1"/>
            <a:stCxn id="123" idx="3"/>
            <a:endCxn id="127" idx="0"/>
          </p:cNvCxnSpPr>
          <p:nvPr/>
        </p:nvCxnSpPr>
        <p:spPr bwMode="auto">
          <a:xfrm>
            <a:off x="4572000" y="5286375"/>
            <a:ext cx="13716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65" name="Straight Arrow Connector 130"/>
          <p:cNvCxnSpPr>
            <a:cxnSpLocks noChangeShapeType="1"/>
            <a:stCxn id="123" idx="3"/>
            <a:endCxn id="126" idx="0"/>
          </p:cNvCxnSpPr>
          <p:nvPr/>
        </p:nvCxnSpPr>
        <p:spPr bwMode="auto">
          <a:xfrm>
            <a:off x="4572000" y="5286375"/>
            <a:ext cx="17526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66" name="Straight Arrow Connector 131"/>
          <p:cNvCxnSpPr>
            <a:cxnSpLocks noChangeShapeType="1"/>
            <a:stCxn id="123" idx="3"/>
            <a:endCxn id="128" idx="0"/>
          </p:cNvCxnSpPr>
          <p:nvPr/>
        </p:nvCxnSpPr>
        <p:spPr bwMode="auto">
          <a:xfrm>
            <a:off x="4572000" y="5286375"/>
            <a:ext cx="2133600" cy="152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67" name="Rectangle 132"/>
          <p:cNvSpPr>
            <a:spLocks noChangeArrowheads="1"/>
          </p:cNvSpPr>
          <p:nvPr/>
        </p:nvSpPr>
        <p:spPr bwMode="auto">
          <a:xfrm>
            <a:off x="5943600" y="5667375"/>
            <a:ext cx="966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data blocks</a:t>
            </a:r>
          </a:p>
        </p:txBody>
      </p:sp>
      <p:cxnSp>
        <p:nvCxnSpPr>
          <p:cNvPr id="315468" name="Straight Arrow Connector 140"/>
          <p:cNvCxnSpPr>
            <a:cxnSpLocks noChangeShapeType="1"/>
            <a:stCxn id="315441" idx="2"/>
            <a:endCxn id="123" idx="0"/>
          </p:cNvCxnSpPr>
          <p:nvPr/>
        </p:nvCxnSpPr>
        <p:spPr bwMode="auto">
          <a:xfrm rot="16200000" flipH="1">
            <a:off x="3746500" y="4460875"/>
            <a:ext cx="965200" cy="533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144" name="Rectangle 25"/>
          <p:cNvSpPr>
            <a:spLocks noChangeArrowheads="1"/>
          </p:cNvSpPr>
          <p:nvPr/>
        </p:nvSpPr>
        <p:spPr bwMode="auto">
          <a:xfrm>
            <a:off x="2819400" y="5791200"/>
            <a:ext cx="152400" cy="152400"/>
          </a:xfrm>
          <a:prstGeom prst="rect">
            <a:avLst/>
          </a:prstGeom>
          <a:solidFill>
            <a:schemeClr val="tx1">
              <a:lumMod val="65000"/>
              <a:lumOff val="3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70" name="Rectangle 144"/>
          <p:cNvSpPr>
            <a:spLocks noChangeArrowheads="1"/>
          </p:cNvSpPr>
          <p:nvPr/>
        </p:nvSpPr>
        <p:spPr bwMode="auto">
          <a:xfrm>
            <a:off x="2133600" y="6019800"/>
            <a:ext cx="82708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a:ea typeface="ＭＳ Ｐゴシック" charset="-128"/>
              </a:rPr>
              <a:t>Indirection</a:t>
            </a:r>
          </a:p>
          <a:p>
            <a:r>
              <a:rPr lang="en-US" sz="1100">
                <a:ea typeface="ＭＳ Ｐゴシック" charset="-128"/>
              </a:rPr>
              <a:t>block</a:t>
            </a:r>
          </a:p>
        </p:txBody>
      </p:sp>
      <p:sp>
        <p:nvSpPr>
          <p:cNvPr id="146" name="Rectangle 25"/>
          <p:cNvSpPr>
            <a:spLocks noChangeArrowheads="1"/>
          </p:cNvSpPr>
          <p:nvPr/>
        </p:nvSpPr>
        <p:spPr bwMode="auto">
          <a:xfrm>
            <a:off x="3962400" y="62484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47" name="Rectangle 25"/>
          <p:cNvSpPr>
            <a:spLocks noChangeArrowheads="1"/>
          </p:cNvSpPr>
          <p:nvPr/>
        </p:nvSpPr>
        <p:spPr bwMode="auto">
          <a:xfrm>
            <a:off x="4648200" y="60960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48" name="Rectangle 25"/>
          <p:cNvSpPr>
            <a:spLocks noChangeArrowheads="1"/>
          </p:cNvSpPr>
          <p:nvPr/>
        </p:nvSpPr>
        <p:spPr bwMode="auto">
          <a:xfrm>
            <a:off x="4267200" y="61722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49" name="Rectangle 25"/>
          <p:cNvSpPr>
            <a:spLocks noChangeArrowheads="1"/>
          </p:cNvSpPr>
          <p:nvPr/>
        </p:nvSpPr>
        <p:spPr bwMode="auto">
          <a:xfrm>
            <a:off x="5029200" y="60198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75" name="Straight Arrow Connector 149"/>
          <p:cNvCxnSpPr>
            <a:cxnSpLocks noChangeShapeType="1"/>
            <a:stCxn id="144" idx="3"/>
            <a:endCxn id="146" idx="1"/>
          </p:cNvCxnSpPr>
          <p:nvPr/>
        </p:nvCxnSpPr>
        <p:spPr bwMode="auto">
          <a:xfrm>
            <a:off x="2971800" y="5867400"/>
            <a:ext cx="9906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76" name="Straight Arrow Connector 150"/>
          <p:cNvCxnSpPr>
            <a:cxnSpLocks noChangeShapeType="1"/>
            <a:stCxn id="144" idx="3"/>
            <a:endCxn id="148" idx="0"/>
          </p:cNvCxnSpPr>
          <p:nvPr/>
        </p:nvCxnSpPr>
        <p:spPr bwMode="auto">
          <a:xfrm>
            <a:off x="2971800" y="5867400"/>
            <a:ext cx="13716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77" name="Straight Arrow Connector 151"/>
          <p:cNvCxnSpPr>
            <a:cxnSpLocks noChangeShapeType="1"/>
            <a:stCxn id="144" idx="3"/>
            <a:endCxn id="147" idx="0"/>
          </p:cNvCxnSpPr>
          <p:nvPr/>
        </p:nvCxnSpPr>
        <p:spPr bwMode="auto">
          <a:xfrm>
            <a:off x="2971800" y="5867400"/>
            <a:ext cx="17526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78" name="Straight Arrow Connector 152"/>
          <p:cNvCxnSpPr>
            <a:cxnSpLocks noChangeShapeType="1"/>
            <a:stCxn id="144" idx="3"/>
            <a:endCxn id="149" idx="0"/>
          </p:cNvCxnSpPr>
          <p:nvPr/>
        </p:nvCxnSpPr>
        <p:spPr bwMode="auto">
          <a:xfrm>
            <a:off x="2971800" y="5867400"/>
            <a:ext cx="2133600" cy="152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79" name="Rectangle 153"/>
          <p:cNvSpPr>
            <a:spLocks noChangeArrowheads="1"/>
          </p:cNvSpPr>
          <p:nvPr/>
        </p:nvSpPr>
        <p:spPr bwMode="auto">
          <a:xfrm>
            <a:off x="4343400" y="6248400"/>
            <a:ext cx="966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data blocks</a:t>
            </a:r>
          </a:p>
        </p:txBody>
      </p:sp>
      <p:sp>
        <p:nvSpPr>
          <p:cNvPr id="155" name="Rectangle 25"/>
          <p:cNvSpPr>
            <a:spLocks noChangeArrowheads="1"/>
          </p:cNvSpPr>
          <p:nvPr/>
        </p:nvSpPr>
        <p:spPr bwMode="auto">
          <a:xfrm>
            <a:off x="3276600" y="5029200"/>
            <a:ext cx="152400" cy="152400"/>
          </a:xfrm>
          <a:prstGeom prst="rect">
            <a:avLst/>
          </a:prstGeom>
          <a:solidFill>
            <a:schemeClr val="tx1">
              <a:lumMod val="65000"/>
              <a:lumOff val="3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81" name="Rectangle 155"/>
          <p:cNvSpPr>
            <a:spLocks noChangeArrowheads="1"/>
          </p:cNvSpPr>
          <p:nvPr/>
        </p:nvSpPr>
        <p:spPr bwMode="auto">
          <a:xfrm>
            <a:off x="2514600" y="4724400"/>
            <a:ext cx="82708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a:ea typeface="ＭＳ Ｐゴシック" charset="-128"/>
              </a:rPr>
              <a:t>indirection</a:t>
            </a:r>
          </a:p>
          <a:p>
            <a:r>
              <a:rPr lang="en-US" sz="1100">
                <a:ea typeface="ＭＳ Ｐゴシック" charset="-128"/>
              </a:rPr>
              <a:t>block</a:t>
            </a:r>
          </a:p>
        </p:txBody>
      </p:sp>
      <p:cxnSp>
        <p:nvCxnSpPr>
          <p:cNvPr id="315482" name="Straight Arrow Connector 156"/>
          <p:cNvCxnSpPr>
            <a:cxnSpLocks noChangeShapeType="1"/>
            <a:stCxn id="315441" idx="2"/>
            <a:endCxn id="155" idx="0"/>
          </p:cNvCxnSpPr>
          <p:nvPr/>
        </p:nvCxnSpPr>
        <p:spPr bwMode="auto">
          <a:xfrm rot="5400000">
            <a:off x="3265487" y="4332288"/>
            <a:ext cx="784225" cy="609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3" name="Straight Arrow Connector 159"/>
          <p:cNvCxnSpPr>
            <a:cxnSpLocks noChangeShapeType="1"/>
            <a:stCxn id="155" idx="2"/>
            <a:endCxn id="144" idx="0"/>
          </p:cNvCxnSpPr>
          <p:nvPr/>
        </p:nvCxnSpPr>
        <p:spPr bwMode="auto">
          <a:xfrm rot="5400000">
            <a:off x="2819400" y="5257800"/>
            <a:ext cx="6096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4" name="Straight Arrow Connector 162"/>
          <p:cNvCxnSpPr>
            <a:cxnSpLocks noChangeShapeType="1"/>
            <a:stCxn id="155" idx="2"/>
          </p:cNvCxnSpPr>
          <p:nvPr/>
        </p:nvCxnSpPr>
        <p:spPr bwMode="auto">
          <a:xfrm rot="16200000" flipH="1">
            <a:off x="3429000" y="5105400"/>
            <a:ext cx="1524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5" name="Straight Arrow Connector 165"/>
          <p:cNvCxnSpPr>
            <a:cxnSpLocks noChangeShapeType="1"/>
            <a:stCxn id="155" idx="2"/>
          </p:cNvCxnSpPr>
          <p:nvPr/>
        </p:nvCxnSpPr>
        <p:spPr bwMode="auto">
          <a:xfrm rot="16200000" flipH="1">
            <a:off x="3314700" y="5219700"/>
            <a:ext cx="3048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6" name="Straight Arrow Connector 168"/>
          <p:cNvCxnSpPr>
            <a:cxnSpLocks noChangeShapeType="1"/>
            <a:stCxn id="155" idx="2"/>
          </p:cNvCxnSpPr>
          <p:nvPr/>
        </p:nvCxnSpPr>
        <p:spPr bwMode="auto">
          <a:xfrm rot="5400000">
            <a:off x="3162301" y="5372100"/>
            <a:ext cx="3810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87" name="Rectangle 171"/>
          <p:cNvSpPr>
            <a:spLocks noChangeArrowheads="1"/>
          </p:cNvSpPr>
          <p:nvPr/>
        </p:nvSpPr>
        <p:spPr bwMode="auto">
          <a:xfrm>
            <a:off x="3429000" y="5410200"/>
            <a:ext cx="427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cxnSp>
        <p:nvCxnSpPr>
          <p:cNvPr id="315488" name="Straight Arrow Connector 172"/>
          <p:cNvCxnSpPr>
            <a:cxnSpLocks noChangeShapeType="1"/>
            <a:stCxn id="49" idx="3"/>
          </p:cNvCxnSpPr>
          <p:nvPr/>
        </p:nvCxnSpPr>
        <p:spPr bwMode="auto">
          <a:xfrm>
            <a:off x="5257800" y="2514600"/>
            <a:ext cx="457200" cy="76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9" name="Straight Arrow Connector 176"/>
          <p:cNvCxnSpPr>
            <a:cxnSpLocks noChangeShapeType="1"/>
            <a:stCxn id="49" idx="3"/>
          </p:cNvCxnSpPr>
          <p:nvPr/>
        </p:nvCxnSpPr>
        <p:spPr bwMode="auto">
          <a:xfrm>
            <a:off x="5257800" y="2514600"/>
            <a:ext cx="4572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90" name="Straight Arrow Connector 179"/>
          <p:cNvCxnSpPr>
            <a:cxnSpLocks noChangeShapeType="1"/>
            <a:stCxn id="49" idx="3"/>
          </p:cNvCxnSpPr>
          <p:nvPr/>
        </p:nvCxnSpPr>
        <p:spPr bwMode="auto">
          <a:xfrm flipV="1">
            <a:off x="5257800" y="2438400"/>
            <a:ext cx="381000" cy="76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91" name="Rectangle 182"/>
          <p:cNvSpPr>
            <a:spLocks noChangeArrowheads="1"/>
          </p:cNvSpPr>
          <p:nvPr/>
        </p:nvSpPr>
        <p:spPr bwMode="auto">
          <a:xfrm>
            <a:off x="5715000" y="2438400"/>
            <a:ext cx="427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p:txBody>
          <a:bodyPr/>
          <a:lstStyle/>
          <a:p>
            <a:r>
              <a:rPr lang="en-US" smtClean="0"/>
              <a:t>© 2012 Gribble, Lazowska, Levy, Zahorjan</a:t>
            </a:r>
            <a:endParaRPr lang="en-US"/>
          </a:p>
        </p:txBody>
      </p:sp>
      <p:sp>
        <p:nvSpPr>
          <p:cNvPr id="9" name="Slide Number Placeholder 3"/>
          <p:cNvSpPr>
            <a:spLocks noGrp="1"/>
          </p:cNvSpPr>
          <p:nvPr>
            <p:ph type="sldNum" sz="quarter" idx="12"/>
          </p:nvPr>
        </p:nvSpPr>
        <p:spPr/>
        <p:txBody>
          <a:bodyPr/>
          <a:lstStyle/>
          <a:p>
            <a:fld id="{710D6991-6D75-4320-AB9F-A342B7B48010}" type="slidenum">
              <a:rPr lang="en-US"/>
              <a:pPr/>
              <a:t>26</a:t>
            </a:fld>
            <a:endParaRPr lang="en-US"/>
          </a:p>
        </p:txBody>
      </p:sp>
      <p:sp>
        <p:nvSpPr>
          <p:cNvPr id="316418" name="Title 1"/>
          <p:cNvSpPr>
            <a:spLocks noGrp="1"/>
          </p:cNvSpPr>
          <p:nvPr>
            <p:ph type="title" idx="4294967295"/>
          </p:nvPr>
        </p:nvSpPr>
        <p:spPr/>
        <p:txBody>
          <a:bodyPr/>
          <a:lstStyle/>
          <a:p>
            <a:r>
              <a:rPr lang="en-US"/>
              <a:t>File system layout</a:t>
            </a:r>
          </a:p>
        </p:txBody>
      </p:sp>
      <p:sp>
        <p:nvSpPr>
          <p:cNvPr id="316419" name="Content Placeholder 2"/>
          <p:cNvSpPr>
            <a:spLocks noGrp="1"/>
          </p:cNvSpPr>
          <p:nvPr>
            <p:ph idx="4294967295"/>
          </p:nvPr>
        </p:nvSpPr>
        <p:spPr/>
        <p:txBody>
          <a:bodyPr/>
          <a:lstStyle/>
          <a:p>
            <a:r>
              <a:rPr lang="en-US"/>
              <a:t>One important goal of a filesystem is to lay this data structure out on disk</a:t>
            </a:r>
          </a:p>
          <a:p>
            <a:pPr lvl="1"/>
            <a:r>
              <a:rPr lang="en-US"/>
              <a:t>have to keep in mind the physical characteristics of the disk itself  (seeks are expensive)</a:t>
            </a:r>
          </a:p>
          <a:p>
            <a:pPr lvl="1"/>
            <a:r>
              <a:rPr lang="en-US"/>
              <a:t>and the characteristics of the workload  (locality across files within a directory, sequential access to many files)</a:t>
            </a:r>
          </a:p>
          <a:p>
            <a:r>
              <a:rPr lang="en-US"/>
              <a:t>Old UNIX’s layout is very inefficient</a:t>
            </a:r>
          </a:p>
          <a:p>
            <a:pPr lvl="1"/>
            <a:r>
              <a:rPr lang="en-US"/>
              <a:t>constantly seeking back and forth between inode area and data block area as you traverse the filesystem, or even as you sequentially read files</a:t>
            </a:r>
          </a:p>
          <a:p>
            <a:r>
              <a:rPr lang="en-US"/>
              <a:t>Newer file systems are smarter</a:t>
            </a:r>
          </a:p>
          <a:p>
            <a:r>
              <a:rPr lang="en-US"/>
              <a:t>Newer storage devices (SSDs) change the constraints, but not the basic data structure</a:t>
            </a:r>
          </a:p>
        </p:txBody>
      </p:sp>
      <p:sp>
        <p:nvSpPr>
          <p:cNvPr id="316421" name="Footer Placeholder 4"/>
          <p:cNvSpPr txBox="1">
            <a:spLocks noGrp="1"/>
          </p:cNvSpPr>
          <p:nvPr/>
        </p:nvSpPr>
        <p:spPr bwMode="auto">
          <a:xfrm>
            <a:off x="2895600" y="6400800"/>
            <a:ext cx="3352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endParaRPr lang="en-US" sz="1200">
              <a:latin typeface="Arial" charset="0"/>
              <a:ea typeface="ＭＳ Ｐゴシック" charset="-128"/>
            </a:endParaRPr>
          </a:p>
          <a:p>
            <a:pPr algn="ctr"/>
            <a:endParaRPr lang="en-US" sz="1200">
              <a:latin typeface="Arial" charset="0"/>
              <a:ea typeface="ＭＳ Ｐゴシック" charset="-128"/>
            </a:endParaRPr>
          </a:p>
        </p:txBody>
      </p:sp>
      <p:sp>
        <p:nvSpPr>
          <p:cNvPr id="316422"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9234A1D5-0F6D-4448-8B7D-55FB73748BA5}" type="slidenum">
              <a:rPr lang="en-US" sz="1400">
                <a:latin typeface="Arial" charset="0"/>
                <a:ea typeface="ＭＳ Ｐゴシック" charset="-128"/>
              </a:rPr>
              <a:pPr algn="r"/>
              <a:t>26</a:t>
            </a:fld>
            <a:endParaRPr lang="en-US" sz="1400">
              <a:latin typeface="Arial" charset="0"/>
              <a:ea typeface="ＭＳ Ｐゴシック"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EBA20FD6-2670-4444-BC68-8F49CDD4DC81}" type="slidenum">
              <a:rPr lang="en-US"/>
              <a:pPr/>
              <a:t>27</a:t>
            </a:fld>
            <a:endParaRPr lang="en-US"/>
          </a:p>
        </p:txBody>
      </p:sp>
      <p:sp>
        <p:nvSpPr>
          <p:cNvPr id="274434" name="Rectangle 2"/>
          <p:cNvSpPr>
            <a:spLocks noGrp="1" noChangeArrowheads="1"/>
          </p:cNvSpPr>
          <p:nvPr>
            <p:ph type="title"/>
          </p:nvPr>
        </p:nvSpPr>
        <p:spPr/>
        <p:txBody>
          <a:bodyPr/>
          <a:lstStyle/>
          <a:p>
            <a:r>
              <a:rPr lang="en-US"/>
              <a:t>File system consistency</a:t>
            </a:r>
          </a:p>
        </p:txBody>
      </p:sp>
      <p:sp>
        <p:nvSpPr>
          <p:cNvPr id="274435" name="Rectangle 3"/>
          <p:cNvSpPr>
            <a:spLocks noGrp="1" noChangeArrowheads="1"/>
          </p:cNvSpPr>
          <p:nvPr>
            <p:ph type="body" idx="1"/>
          </p:nvPr>
        </p:nvSpPr>
        <p:spPr/>
        <p:txBody>
          <a:bodyPr/>
          <a:lstStyle/>
          <a:p>
            <a:r>
              <a:rPr lang="en-US"/>
              <a:t>Both i-nodes and file blocks are cached in memory</a:t>
            </a:r>
          </a:p>
          <a:p>
            <a:r>
              <a:rPr lang="en-US"/>
              <a:t>The “sync” command forces memory-resident disk information to be written to disk</a:t>
            </a:r>
          </a:p>
          <a:p>
            <a:pPr lvl="1"/>
            <a:r>
              <a:rPr lang="en-US"/>
              <a:t>system does a sync every few seconds</a:t>
            </a:r>
          </a:p>
          <a:p>
            <a:r>
              <a:rPr lang="en-US"/>
              <a:t>A crash or power failure between sync’s can leave an inconsistent disk</a:t>
            </a:r>
          </a:p>
          <a:p>
            <a:r>
              <a:rPr lang="en-US"/>
              <a:t>You could reduce the frequency of problems by reducing caching, but performance would suffer big-time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p:txBody>
          <a:bodyPr/>
          <a:lstStyle/>
          <a:p>
            <a:r>
              <a:rPr lang="en-US" smtClean="0"/>
              <a:t>© 2012 Gribble, Lazowska, Levy, Zahorjan</a:t>
            </a:r>
            <a:endParaRPr lang="en-US"/>
          </a:p>
        </p:txBody>
      </p:sp>
      <p:sp>
        <p:nvSpPr>
          <p:cNvPr id="9" name="Slide Number Placeholder 3"/>
          <p:cNvSpPr>
            <a:spLocks noGrp="1"/>
          </p:cNvSpPr>
          <p:nvPr>
            <p:ph type="sldNum" sz="quarter" idx="12"/>
          </p:nvPr>
        </p:nvSpPr>
        <p:spPr/>
        <p:txBody>
          <a:bodyPr/>
          <a:lstStyle/>
          <a:p>
            <a:fld id="{6828B0B4-FAE5-4ABA-9840-706C62BAD230}" type="slidenum">
              <a:rPr lang="en-US"/>
              <a:pPr/>
              <a:t>28</a:t>
            </a:fld>
            <a:endParaRPr lang="en-US"/>
          </a:p>
        </p:txBody>
      </p:sp>
      <p:sp>
        <p:nvSpPr>
          <p:cNvPr id="317442" name="Title 1"/>
          <p:cNvSpPr>
            <a:spLocks noGrp="1"/>
          </p:cNvSpPr>
          <p:nvPr>
            <p:ph type="title" idx="4294967295"/>
          </p:nvPr>
        </p:nvSpPr>
        <p:spPr/>
        <p:txBody>
          <a:bodyPr/>
          <a:lstStyle/>
          <a:p>
            <a:r>
              <a:rPr lang="en-US"/>
              <a:t>What do you do after a crash?</a:t>
            </a:r>
          </a:p>
        </p:txBody>
      </p:sp>
      <p:sp>
        <p:nvSpPr>
          <p:cNvPr id="317443" name="Content Placeholder 2"/>
          <p:cNvSpPr>
            <a:spLocks noGrp="1"/>
          </p:cNvSpPr>
          <p:nvPr>
            <p:ph idx="4294967295"/>
          </p:nvPr>
        </p:nvSpPr>
        <p:spPr/>
        <p:txBody>
          <a:bodyPr/>
          <a:lstStyle/>
          <a:p>
            <a:r>
              <a:rPr lang="en-US"/>
              <a:t>Run a program called “fsck” to try to fix any consistency problems</a:t>
            </a:r>
          </a:p>
          <a:p>
            <a:r>
              <a:rPr lang="en-US"/>
              <a:t>fsck has to scan the entire disk</a:t>
            </a:r>
          </a:p>
          <a:p>
            <a:pPr lvl="1"/>
            <a:r>
              <a:rPr lang="en-US"/>
              <a:t>as disks are getting bigger, fsck is taking longer and longer</a:t>
            </a:r>
          </a:p>
          <a:p>
            <a:pPr lvl="1"/>
            <a:r>
              <a:rPr lang="en-US"/>
              <a:t>modern disks: fsck can take a full day!</a:t>
            </a:r>
          </a:p>
          <a:p>
            <a:r>
              <a:rPr lang="en-US"/>
              <a:t>Newer file systems try to help here</a:t>
            </a:r>
          </a:p>
          <a:p>
            <a:pPr lvl="1"/>
            <a:r>
              <a:rPr lang="en-US"/>
              <a:t>are more clever about the order in which writes happen, and where writes are directed</a:t>
            </a:r>
          </a:p>
          <a:p>
            <a:pPr lvl="2"/>
            <a:r>
              <a:rPr lang="en-US"/>
              <a:t>e.g., Journaling file system:  collect recent writes in a log called a journal.  On crash, run through journal to replay against file system.</a:t>
            </a:r>
          </a:p>
        </p:txBody>
      </p:sp>
      <p:sp>
        <p:nvSpPr>
          <p:cNvPr id="317445" name="Footer Placeholder 4"/>
          <p:cNvSpPr txBox="1">
            <a:spLocks noGrp="1"/>
          </p:cNvSpPr>
          <p:nvPr/>
        </p:nvSpPr>
        <p:spPr bwMode="auto">
          <a:xfrm>
            <a:off x="2895600" y="6400800"/>
            <a:ext cx="3352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endParaRPr lang="en-US" sz="1200">
              <a:latin typeface="Arial" charset="0"/>
              <a:ea typeface="ＭＳ Ｐゴシック" charset="-128"/>
            </a:endParaRPr>
          </a:p>
          <a:p>
            <a:pPr algn="ctr"/>
            <a:endParaRPr lang="en-US" sz="1200">
              <a:latin typeface="Arial" charset="0"/>
              <a:ea typeface="ＭＳ Ｐゴシック" charset="-128"/>
            </a:endParaRPr>
          </a:p>
        </p:txBody>
      </p:sp>
      <p:sp>
        <p:nvSpPr>
          <p:cNvPr id="317446"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3F93A06D-4497-496E-909B-9100BB2A7DDA}" type="slidenum">
              <a:rPr lang="en-US" sz="1400">
                <a:latin typeface="Arial" charset="0"/>
                <a:ea typeface="ＭＳ Ｐゴシック" charset="-128"/>
              </a:rPr>
              <a:pPr algn="r"/>
              <a:t>28</a:t>
            </a:fld>
            <a:endParaRPr lang="en-US" sz="1400">
              <a:latin typeface="Arial" charset="0"/>
              <a:ea typeface="ＭＳ Ｐゴシック"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74FADDDF-CBFA-4D2A-A6FF-A80248A1BB4F}" type="slidenum">
              <a:rPr lang="en-US"/>
              <a:pPr/>
              <a:t>29</a:t>
            </a:fld>
            <a:endParaRPr lang="en-US"/>
          </a:p>
        </p:txBody>
      </p:sp>
      <p:sp>
        <p:nvSpPr>
          <p:cNvPr id="275458" name="Rectangle 2"/>
          <p:cNvSpPr>
            <a:spLocks noGrp="1" noChangeArrowheads="1"/>
          </p:cNvSpPr>
          <p:nvPr>
            <p:ph type="title"/>
          </p:nvPr>
        </p:nvSpPr>
        <p:spPr/>
        <p:txBody>
          <a:bodyPr/>
          <a:lstStyle/>
          <a:p>
            <a:r>
              <a:rPr lang="en-US" sz="2800"/>
              <a:t>fsck i-check</a:t>
            </a:r>
            <a:br>
              <a:rPr lang="en-US" sz="2800"/>
            </a:br>
            <a:r>
              <a:rPr lang="en-US" sz="2800"/>
              <a:t>(consistency of the flat file system)</a:t>
            </a:r>
          </a:p>
        </p:txBody>
      </p:sp>
      <p:sp>
        <p:nvSpPr>
          <p:cNvPr id="275459" name="Rectangle 3"/>
          <p:cNvSpPr>
            <a:spLocks noGrp="1" noChangeArrowheads="1"/>
          </p:cNvSpPr>
          <p:nvPr>
            <p:ph type="body" idx="1"/>
          </p:nvPr>
        </p:nvSpPr>
        <p:spPr/>
        <p:txBody>
          <a:bodyPr/>
          <a:lstStyle/>
          <a:p>
            <a:r>
              <a:rPr lang="en-US"/>
              <a:t>Is each block on exactly one list?</a:t>
            </a:r>
          </a:p>
          <a:p>
            <a:pPr lvl="1"/>
            <a:r>
              <a:rPr lang="en-US"/>
              <a:t>create a bit vector with as many entries as there are blocks</a:t>
            </a:r>
          </a:p>
          <a:p>
            <a:pPr lvl="1"/>
            <a:r>
              <a:rPr lang="en-US"/>
              <a:t>follow the free list and each i-node block list</a:t>
            </a:r>
          </a:p>
          <a:p>
            <a:pPr lvl="1"/>
            <a:r>
              <a:rPr lang="en-US"/>
              <a:t>when a block is encountered, examine its bit</a:t>
            </a:r>
          </a:p>
          <a:p>
            <a:pPr lvl="2"/>
            <a:r>
              <a:rPr lang="en-US"/>
              <a:t>If the bit was 0, set it to 1</a:t>
            </a:r>
          </a:p>
          <a:p>
            <a:pPr lvl="2"/>
            <a:r>
              <a:rPr lang="en-US"/>
              <a:t>if the bit was already 1</a:t>
            </a:r>
          </a:p>
          <a:p>
            <a:pPr lvl="3"/>
            <a:r>
              <a:rPr lang="en-US"/>
              <a:t>if the block is both in a file and on the free list, remove it from the free list and cross your fingers</a:t>
            </a:r>
          </a:p>
          <a:p>
            <a:pPr lvl="3"/>
            <a:r>
              <a:rPr lang="en-US"/>
              <a:t>if the block is in two files, call support!</a:t>
            </a:r>
          </a:p>
          <a:p>
            <a:pPr lvl="1"/>
            <a:r>
              <a:rPr lang="en-US"/>
              <a:t>if there are any 0’s left at the end, put those blocks on the free list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2CA07E36-D859-49E7-8270-C879EFB43F6B}" type="slidenum">
              <a:rPr lang="en-US"/>
              <a:pPr/>
              <a:t>3</a:t>
            </a:fld>
            <a:endParaRPr lang="en-US"/>
          </a:p>
        </p:txBody>
      </p:sp>
      <p:pic>
        <p:nvPicPr>
          <p:cNvPr id="3194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493713"/>
            <a:ext cx="8134350" cy="58769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9494" name="Rectangle 6"/>
          <p:cNvSpPr>
            <a:spLocks noGrp="1" noChangeArrowheads="1"/>
          </p:cNvSpPr>
          <p:nvPr>
            <p:ph type="title"/>
          </p:nvPr>
        </p:nvSpPr>
        <p:spPr>
          <a:xfrm>
            <a:off x="609600" y="533400"/>
            <a:ext cx="7772400" cy="685800"/>
          </a:xfrm>
          <a:solidFill>
            <a:schemeClr val="bg1"/>
          </a:solidFill>
          <a:ln/>
        </p:spPr>
        <p:txBody>
          <a:bodyPr/>
          <a:lstStyle/>
          <a:p>
            <a:r>
              <a:rPr lang="en-US"/>
              <a:t>Exported Abstractions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0157C884-4ACD-400F-8D55-825E6912E8F9}" type="slidenum">
              <a:rPr lang="en-US"/>
              <a:pPr/>
              <a:t>30</a:t>
            </a:fld>
            <a:endParaRPr lang="en-US"/>
          </a:p>
        </p:txBody>
      </p:sp>
      <p:sp>
        <p:nvSpPr>
          <p:cNvPr id="276482" name="Rectangle 2"/>
          <p:cNvSpPr>
            <a:spLocks noGrp="1" noChangeArrowheads="1"/>
          </p:cNvSpPr>
          <p:nvPr>
            <p:ph type="title"/>
          </p:nvPr>
        </p:nvSpPr>
        <p:spPr>
          <a:xfrm>
            <a:off x="0" y="381000"/>
            <a:ext cx="9144000" cy="685800"/>
          </a:xfrm>
        </p:spPr>
        <p:txBody>
          <a:bodyPr/>
          <a:lstStyle/>
          <a:p>
            <a:r>
              <a:rPr lang="en-US" sz="2800"/>
              <a:t>fsck d-check</a:t>
            </a:r>
            <a:br>
              <a:rPr lang="en-US" sz="2800"/>
            </a:br>
            <a:r>
              <a:rPr lang="en-US" sz="2800"/>
              <a:t>(consistency of the directory file system)</a:t>
            </a:r>
          </a:p>
        </p:txBody>
      </p:sp>
      <p:sp>
        <p:nvSpPr>
          <p:cNvPr id="276483" name="Rectangle 3"/>
          <p:cNvSpPr>
            <a:spLocks noGrp="1" noChangeArrowheads="1"/>
          </p:cNvSpPr>
          <p:nvPr>
            <p:ph type="body" idx="1"/>
          </p:nvPr>
        </p:nvSpPr>
        <p:spPr/>
        <p:txBody>
          <a:bodyPr/>
          <a:lstStyle/>
          <a:p>
            <a:r>
              <a:rPr lang="en-US"/>
              <a:t>Do the directories form a tree?</a:t>
            </a:r>
          </a:p>
          <a:p>
            <a:r>
              <a:rPr lang="en-US"/>
              <a:t>Does the link count of each file equal the number of directories linked to it?</a:t>
            </a:r>
          </a:p>
          <a:p>
            <a:pPr lvl="1"/>
            <a:r>
              <a:rPr lang="en-US"/>
              <a:t>I will spare you the details</a:t>
            </a:r>
          </a:p>
          <a:p>
            <a:pPr lvl="2"/>
            <a:r>
              <a:rPr lang="en-US"/>
              <a:t>uses a zero-initialized vector of counters, one per i-node</a:t>
            </a:r>
          </a:p>
          <a:p>
            <a:pPr lvl="2"/>
            <a:r>
              <a:rPr lang="en-US"/>
              <a:t>walk the tree, then visit every i-node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D9D8B414-B93E-4C14-BBA4-082435B8052D}" type="slidenum">
              <a:rPr lang="en-US"/>
              <a:pPr/>
              <a:t>31</a:t>
            </a:fld>
            <a:endParaRPr lang="en-US"/>
          </a:p>
        </p:txBody>
      </p:sp>
      <p:sp>
        <p:nvSpPr>
          <p:cNvPr id="277506" name="Rectangle 2"/>
          <p:cNvSpPr>
            <a:spLocks noGrp="1" noChangeArrowheads="1"/>
          </p:cNvSpPr>
          <p:nvPr>
            <p:ph type="title"/>
          </p:nvPr>
        </p:nvSpPr>
        <p:spPr/>
        <p:txBody>
          <a:bodyPr/>
          <a:lstStyle/>
          <a:p>
            <a:r>
              <a:rPr lang="en-US"/>
              <a:t>Protection</a:t>
            </a:r>
          </a:p>
        </p:txBody>
      </p:sp>
      <p:sp>
        <p:nvSpPr>
          <p:cNvPr id="277507" name="Rectangle 3"/>
          <p:cNvSpPr>
            <a:spLocks noGrp="1" noChangeArrowheads="1"/>
          </p:cNvSpPr>
          <p:nvPr>
            <p:ph type="body" idx="1"/>
          </p:nvPr>
        </p:nvSpPr>
        <p:spPr/>
        <p:txBody>
          <a:bodyPr/>
          <a:lstStyle/>
          <a:p>
            <a:r>
              <a:rPr lang="en-US">
                <a:solidFill>
                  <a:srgbClr val="FF0000"/>
                </a:solidFill>
              </a:rPr>
              <a:t>Objects:</a:t>
            </a:r>
            <a:r>
              <a:rPr lang="en-US"/>
              <a:t>  individual files</a:t>
            </a:r>
          </a:p>
          <a:p>
            <a:r>
              <a:rPr lang="en-US">
                <a:solidFill>
                  <a:srgbClr val="FF0000"/>
                </a:solidFill>
              </a:rPr>
              <a:t>Principals:</a:t>
            </a:r>
            <a:r>
              <a:rPr lang="en-US"/>
              <a:t>  owner/group/world</a:t>
            </a:r>
          </a:p>
          <a:p>
            <a:r>
              <a:rPr lang="en-US">
                <a:solidFill>
                  <a:srgbClr val="FF0000"/>
                </a:solidFill>
              </a:rPr>
              <a:t>Actions:</a:t>
            </a:r>
            <a:r>
              <a:rPr lang="en-US"/>
              <a:t>  read/write/execute</a:t>
            </a:r>
          </a:p>
          <a:p>
            <a:endParaRPr lang="en-US"/>
          </a:p>
          <a:p>
            <a:r>
              <a:rPr lang="en-US">
                <a:solidFill>
                  <a:schemeClr val="accent2"/>
                </a:solidFill>
              </a:rPr>
              <a:t>This is pretty simple and rigid, but it has proven to be about what we can handle!</a:t>
            </a:r>
          </a:p>
          <a:p>
            <a:endParaRPr lang="en-US">
              <a:solidFill>
                <a:schemeClr val="accent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DDEC77CD-86BA-4B05-9F20-F595EEA8A781}" type="slidenum">
              <a:rPr lang="en-US"/>
              <a:pPr/>
              <a:t>32</a:t>
            </a:fld>
            <a:endParaRPr lang="en-US"/>
          </a:p>
        </p:txBody>
      </p:sp>
      <p:sp>
        <p:nvSpPr>
          <p:cNvPr id="278530" name="Rectangle 2"/>
          <p:cNvSpPr>
            <a:spLocks noGrp="1" noChangeArrowheads="1"/>
          </p:cNvSpPr>
          <p:nvPr>
            <p:ph type="title"/>
          </p:nvPr>
        </p:nvSpPr>
        <p:spPr/>
        <p:txBody>
          <a:bodyPr/>
          <a:lstStyle/>
          <a:p>
            <a:r>
              <a:rPr lang="en-US"/>
              <a:t>File sharing</a:t>
            </a:r>
          </a:p>
        </p:txBody>
      </p:sp>
      <p:sp>
        <p:nvSpPr>
          <p:cNvPr id="278531" name="Rectangle 3"/>
          <p:cNvSpPr>
            <a:spLocks noGrp="1" noChangeArrowheads="1"/>
          </p:cNvSpPr>
          <p:nvPr>
            <p:ph type="body" idx="1"/>
          </p:nvPr>
        </p:nvSpPr>
        <p:spPr/>
        <p:txBody>
          <a:bodyPr/>
          <a:lstStyle/>
          <a:p>
            <a:pPr>
              <a:lnSpc>
                <a:spcPct val="90000"/>
              </a:lnSpc>
            </a:pPr>
            <a:r>
              <a:rPr lang="en-US"/>
              <a:t>Each user has a “</a:t>
            </a:r>
            <a:r>
              <a:rPr lang="en-US">
                <a:solidFill>
                  <a:srgbClr val="FF0000"/>
                </a:solidFill>
              </a:rPr>
              <a:t>channel table</a:t>
            </a:r>
            <a:r>
              <a:rPr lang="en-US"/>
              <a:t>” (or “</a:t>
            </a:r>
            <a:r>
              <a:rPr lang="en-US">
                <a:solidFill>
                  <a:srgbClr val="FF0000"/>
                </a:solidFill>
              </a:rPr>
              <a:t>per-user open file table</a:t>
            </a:r>
            <a:r>
              <a:rPr lang="en-US"/>
              <a:t>”)</a:t>
            </a:r>
          </a:p>
          <a:p>
            <a:pPr>
              <a:lnSpc>
                <a:spcPct val="90000"/>
              </a:lnSpc>
            </a:pPr>
            <a:r>
              <a:rPr lang="en-US"/>
              <a:t>Each entry in the channel table is a pointer to an entry in the system-wide “</a:t>
            </a:r>
            <a:r>
              <a:rPr lang="en-US">
                <a:solidFill>
                  <a:srgbClr val="FF0000"/>
                </a:solidFill>
              </a:rPr>
              <a:t>open file table</a:t>
            </a:r>
            <a:r>
              <a:rPr lang="en-US"/>
              <a:t>”</a:t>
            </a:r>
          </a:p>
          <a:p>
            <a:pPr>
              <a:lnSpc>
                <a:spcPct val="90000"/>
              </a:lnSpc>
            </a:pPr>
            <a:r>
              <a:rPr lang="en-US"/>
              <a:t>Each entry in the open file table contains a file offset (file pointer) and a pointer to an entry in the “</a:t>
            </a:r>
            <a:r>
              <a:rPr lang="en-US">
                <a:solidFill>
                  <a:srgbClr val="FF0000"/>
                </a:solidFill>
              </a:rPr>
              <a:t>memory-resident i-node table</a:t>
            </a:r>
            <a:r>
              <a:rPr lang="en-US"/>
              <a:t>”</a:t>
            </a:r>
          </a:p>
          <a:p>
            <a:pPr>
              <a:lnSpc>
                <a:spcPct val="90000"/>
              </a:lnSpc>
            </a:pPr>
            <a:r>
              <a:rPr lang="en-US"/>
              <a:t>If a process opens an already-open file, a new open file table entry is created (with a new file offset), pointing to the same entry in the memory-resident i-node table</a:t>
            </a:r>
          </a:p>
          <a:p>
            <a:pPr>
              <a:lnSpc>
                <a:spcPct val="90000"/>
              </a:lnSpc>
            </a:pPr>
            <a:r>
              <a:rPr lang="en-US"/>
              <a:t>If a process forks, the child gets a copy of the channel table (</a:t>
            </a:r>
            <a:r>
              <a:rPr lang="en-US">
                <a:solidFill>
                  <a:schemeClr val="accent2"/>
                </a:solidFill>
              </a:rPr>
              <a:t>and thus the same file offset</a:t>
            </a:r>
            <a:r>
              <a:rPr lang="en-US"/>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ooter Placeholder 4"/>
          <p:cNvSpPr>
            <a:spLocks noGrp="1"/>
          </p:cNvSpPr>
          <p:nvPr>
            <p:ph type="ftr" sz="quarter" idx="11"/>
          </p:nvPr>
        </p:nvSpPr>
        <p:spPr/>
        <p:txBody>
          <a:bodyPr/>
          <a:lstStyle/>
          <a:p>
            <a:r>
              <a:rPr lang="en-US" smtClean="0"/>
              <a:t>© 2012 Gribble, Lazowska, Levy, Zahorjan</a:t>
            </a:r>
            <a:endParaRPr lang="en-US"/>
          </a:p>
        </p:txBody>
      </p:sp>
      <p:sp>
        <p:nvSpPr>
          <p:cNvPr id="63" name="Slide Number Placeholder 5"/>
          <p:cNvSpPr>
            <a:spLocks noGrp="1"/>
          </p:cNvSpPr>
          <p:nvPr>
            <p:ph type="sldNum" sz="quarter" idx="12"/>
          </p:nvPr>
        </p:nvSpPr>
        <p:spPr/>
        <p:txBody>
          <a:bodyPr/>
          <a:lstStyle/>
          <a:p>
            <a:fld id="{409271A6-11B2-4BD1-A626-87D571C27B7B}" type="slidenum">
              <a:rPr lang="en-US"/>
              <a:pPr/>
              <a:t>33</a:t>
            </a:fld>
            <a:endParaRPr lang="en-US"/>
          </a:p>
        </p:txBody>
      </p:sp>
      <p:sp>
        <p:nvSpPr>
          <p:cNvPr id="321538" name="AutoShape 2"/>
          <p:cNvSpPr>
            <a:spLocks noChangeArrowheads="1"/>
          </p:cNvSpPr>
          <p:nvPr/>
        </p:nvSpPr>
        <p:spPr bwMode="auto">
          <a:xfrm>
            <a:off x="2063750" y="1465263"/>
            <a:ext cx="893763"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39" name="AutoShape 3"/>
          <p:cNvSpPr>
            <a:spLocks noChangeArrowheads="1"/>
          </p:cNvSpPr>
          <p:nvPr/>
        </p:nvSpPr>
        <p:spPr bwMode="auto">
          <a:xfrm>
            <a:off x="38496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0" name="AutoShape 4"/>
          <p:cNvSpPr>
            <a:spLocks noChangeArrowheads="1"/>
          </p:cNvSpPr>
          <p:nvPr/>
        </p:nvSpPr>
        <p:spPr bwMode="auto">
          <a:xfrm>
            <a:off x="57292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1" name="Text Box 5"/>
          <p:cNvSpPr txBox="1">
            <a:spLocks noChangeArrowheads="1"/>
          </p:cNvSpPr>
          <p:nvPr/>
        </p:nvSpPr>
        <p:spPr bwMode="auto">
          <a:xfrm>
            <a:off x="1828800" y="1143000"/>
            <a:ext cx="14478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1</a:t>
            </a:r>
          </a:p>
        </p:txBody>
      </p:sp>
      <p:sp>
        <p:nvSpPr>
          <p:cNvPr id="321542" name="Text Box 6"/>
          <p:cNvSpPr txBox="1">
            <a:spLocks noChangeArrowheads="1"/>
          </p:cNvSpPr>
          <p:nvPr/>
        </p:nvSpPr>
        <p:spPr bwMode="auto">
          <a:xfrm>
            <a:off x="3048000" y="1143000"/>
            <a:ext cx="25146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2 (child)</a:t>
            </a:r>
            <a:endParaRPr lang="en-US" b="1" dirty="0"/>
          </a:p>
        </p:txBody>
      </p:sp>
      <p:sp>
        <p:nvSpPr>
          <p:cNvPr id="321543" name="Text Box 7"/>
          <p:cNvSpPr txBox="1">
            <a:spLocks noChangeArrowheads="1"/>
          </p:cNvSpPr>
          <p:nvPr/>
        </p:nvSpPr>
        <p:spPr bwMode="auto">
          <a:xfrm>
            <a:off x="5486400" y="1143000"/>
            <a:ext cx="13716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3</a:t>
            </a:r>
          </a:p>
        </p:txBody>
      </p:sp>
      <p:sp>
        <p:nvSpPr>
          <p:cNvPr id="321544" name="Rectangle 8"/>
          <p:cNvSpPr>
            <a:spLocks noChangeArrowheads="1"/>
          </p:cNvSpPr>
          <p:nvPr/>
        </p:nvSpPr>
        <p:spPr bwMode="auto">
          <a:xfrm>
            <a:off x="2157413"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5" name="Rectangle 9"/>
          <p:cNvSpPr>
            <a:spLocks noChangeArrowheads="1"/>
          </p:cNvSpPr>
          <p:nvPr/>
        </p:nvSpPr>
        <p:spPr bwMode="auto">
          <a:xfrm>
            <a:off x="3943350"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6" name="Rectangle 10"/>
          <p:cNvSpPr>
            <a:spLocks noChangeArrowheads="1"/>
          </p:cNvSpPr>
          <p:nvPr/>
        </p:nvSpPr>
        <p:spPr bwMode="auto">
          <a:xfrm>
            <a:off x="5824538"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7" name="Line 11"/>
          <p:cNvSpPr>
            <a:spLocks noChangeShapeType="1"/>
          </p:cNvSpPr>
          <p:nvPr/>
        </p:nvSpPr>
        <p:spPr bwMode="auto">
          <a:xfrm>
            <a:off x="229870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8" name="Line 12"/>
          <p:cNvSpPr>
            <a:spLocks noChangeShapeType="1"/>
          </p:cNvSpPr>
          <p:nvPr/>
        </p:nvSpPr>
        <p:spPr bwMode="auto">
          <a:xfrm>
            <a:off x="248761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9" name="Line 13"/>
          <p:cNvSpPr>
            <a:spLocks noChangeShapeType="1"/>
          </p:cNvSpPr>
          <p:nvPr/>
        </p:nvSpPr>
        <p:spPr bwMode="auto">
          <a:xfrm>
            <a:off x="26749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0" name="Line 14"/>
          <p:cNvSpPr>
            <a:spLocks noChangeShapeType="1"/>
          </p:cNvSpPr>
          <p:nvPr/>
        </p:nvSpPr>
        <p:spPr bwMode="auto">
          <a:xfrm>
            <a:off x="427355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1" name="Line 15"/>
          <p:cNvSpPr>
            <a:spLocks noChangeShapeType="1"/>
          </p:cNvSpPr>
          <p:nvPr/>
        </p:nvSpPr>
        <p:spPr bwMode="auto">
          <a:xfrm>
            <a:off x="40846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2" name="Line 16"/>
          <p:cNvSpPr>
            <a:spLocks noChangeShapeType="1"/>
          </p:cNvSpPr>
          <p:nvPr/>
        </p:nvSpPr>
        <p:spPr bwMode="auto">
          <a:xfrm>
            <a:off x="44608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3" name="Line 17"/>
          <p:cNvSpPr>
            <a:spLocks noChangeShapeType="1"/>
          </p:cNvSpPr>
          <p:nvPr/>
        </p:nvSpPr>
        <p:spPr bwMode="auto">
          <a:xfrm>
            <a:off x="619918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4" name="Line 18"/>
          <p:cNvSpPr>
            <a:spLocks noChangeShapeType="1"/>
          </p:cNvSpPr>
          <p:nvPr/>
        </p:nvSpPr>
        <p:spPr bwMode="auto">
          <a:xfrm>
            <a:off x="601186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5" name="Line 19"/>
          <p:cNvSpPr>
            <a:spLocks noChangeShapeType="1"/>
          </p:cNvSpPr>
          <p:nvPr/>
        </p:nvSpPr>
        <p:spPr bwMode="auto">
          <a:xfrm>
            <a:off x="63404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6" name="Text Box 20"/>
          <p:cNvSpPr txBox="1">
            <a:spLocks noChangeArrowheads="1"/>
          </p:cNvSpPr>
          <p:nvPr/>
        </p:nvSpPr>
        <p:spPr bwMode="auto">
          <a:xfrm>
            <a:off x="18288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21557" name="Text Box 21"/>
          <p:cNvSpPr txBox="1">
            <a:spLocks noChangeArrowheads="1"/>
          </p:cNvSpPr>
          <p:nvPr/>
        </p:nvSpPr>
        <p:spPr bwMode="auto">
          <a:xfrm>
            <a:off x="3657600" y="1524000"/>
            <a:ext cx="1365250"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21558" name="Text Box 22"/>
          <p:cNvSpPr txBox="1">
            <a:spLocks noChangeArrowheads="1"/>
          </p:cNvSpPr>
          <p:nvPr/>
        </p:nvSpPr>
        <p:spPr bwMode="auto">
          <a:xfrm>
            <a:off x="54864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21559" name="Text Box 23"/>
          <p:cNvSpPr txBox="1">
            <a:spLocks noChangeArrowheads="1"/>
          </p:cNvSpPr>
          <p:nvPr/>
        </p:nvSpPr>
        <p:spPr bwMode="auto">
          <a:xfrm>
            <a:off x="1371600" y="2971800"/>
            <a:ext cx="1490663"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open file table</a:t>
            </a:r>
          </a:p>
        </p:txBody>
      </p:sp>
      <p:grpSp>
        <p:nvGrpSpPr>
          <p:cNvPr id="321560" name="Group 24"/>
          <p:cNvGrpSpPr>
            <a:grpSpLocks/>
          </p:cNvGrpSpPr>
          <p:nvPr/>
        </p:nvGrpSpPr>
        <p:grpSpPr bwMode="auto">
          <a:xfrm>
            <a:off x="2909888" y="3073400"/>
            <a:ext cx="1316037" cy="338138"/>
            <a:chOff x="1008" y="2016"/>
            <a:chExt cx="1344" cy="384"/>
          </a:xfrm>
        </p:grpSpPr>
        <p:sp>
          <p:nvSpPr>
            <p:cNvPr id="321561" name="Rectangle 25"/>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2" name="Line 26"/>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1563" name="Group 27"/>
          <p:cNvGrpSpPr>
            <a:grpSpLocks/>
          </p:cNvGrpSpPr>
          <p:nvPr/>
        </p:nvGrpSpPr>
        <p:grpSpPr bwMode="auto">
          <a:xfrm>
            <a:off x="4695825" y="3073400"/>
            <a:ext cx="1316038" cy="338138"/>
            <a:chOff x="1008" y="2016"/>
            <a:chExt cx="1344" cy="384"/>
          </a:xfrm>
        </p:grpSpPr>
        <p:sp>
          <p:nvSpPr>
            <p:cNvPr id="321564" name="Rectangle 28"/>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5" name="Line 29"/>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1566" name="Text Box 30"/>
          <p:cNvSpPr txBox="1">
            <a:spLocks noChangeArrowheads="1"/>
          </p:cNvSpPr>
          <p:nvPr/>
        </p:nvSpPr>
        <p:spPr bwMode="auto">
          <a:xfrm>
            <a:off x="47244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21567" name="Freeform 31"/>
          <p:cNvSpPr>
            <a:spLocks/>
          </p:cNvSpPr>
          <p:nvPr/>
        </p:nvSpPr>
        <p:spPr bwMode="auto">
          <a:xfrm>
            <a:off x="2322513" y="2184400"/>
            <a:ext cx="635000" cy="889000"/>
          </a:xfrm>
          <a:custGeom>
            <a:avLst/>
            <a:gdLst>
              <a:gd name="T0" fmla="*/ 72 w 648"/>
              <a:gd name="T1" fmla="*/ 0 h 1008"/>
              <a:gd name="T2" fmla="*/ 72 w 648"/>
              <a:gd name="T3" fmla="*/ 480 h 1008"/>
              <a:gd name="T4" fmla="*/ 504 w 648"/>
              <a:gd name="T5" fmla="*/ 720 h 1008"/>
              <a:gd name="T6" fmla="*/ 648 w 648"/>
              <a:gd name="T7" fmla="*/ 1008 h 1008"/>
            </a:gdLst>
            <a:ahLst/>
            <a:cxnLst>
              <a:cxn ang="0">
                <a:pos x="T0" y="T1"/>
              </a:cxn>
              <a:cxn ang="0">
                <a:pos x="T2" y="T3"/>
              </a:cxn>
              <a:cxn ang="0">
                <a:pos x="T4" y="T5"/>
              </a:cxn>
              <a:cxn ang="0">
                <a:pos x="T6" y="T7"/>
              </a:cxn>
            </a:cxnLst>
            <a:rect l="0" t="0" r="r" b="b"/>
            <a:pathLst>
              <a:path w="648" h="1008">
                <a:moveTo>
                  <a:pt x="72" y="0"/>
                </a:moveTo>
                <a:cubicBezTo>
                  <a:pt x="36" y="180"/>
                  <a:pt x="0" y="360"/>
                  <a:pt x="72" y="480"/>
                </a:cubicBezTo>
                <a:cubicBezTo>
                  <a:pt x="144" y="600"/>
                  <a:pt x="408" y="632"/>
                  <a:pt x="504" y="720"/>
                </a:cubicBezTo>
                <a:cubicBezTo>
                  <a:pt x="600" y="808"/>
                  <a:pt x="624" y="960"/>
                  <a:pt x="648"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8" name="Freeform 32"/>
          <p:cNvSpPr>
            <a:spLocks/>
          </p:cNvSpPr>
          <p:nvPr/>
        </p:nvSpPr>
        <p:spPr bwMode="auto">
          <a:xfrm>
            <a:off x="3003550" y="2184400"/>
            <a:ext cx="1308100" cy="889000"/>
          </a:xfrm>
          <a:custGeom>
            <a:avLst/>
            <a:gdLst>
              <a:gd name="T0" fmla="*/ 1200 w 1336"/>
              <a:gd name="T1" fmla="*/ 0 h 1008"/>
              <a:gd name="T2" fmla="*/ 1200 w 1336"/>
              <a:gd name="T3" fmla="*/ 480 h 1008"/>
              <a:gd name="T4" fmla="*/ 384 w 1336"/>
              <a:gd name="T5" fmla="*/ 576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192"/>
                  <a:pt x="1336" y="384"/>
                  <a:pt x="1200" y="480"/>
                </a:cubicBezTo>
                <a:cubicBezTo>
                  <a:pt x="1064" y="576"/>
                  <a:pt x="584" y="488"/>
                  <a:pt x="384" y="576"/>
                </a:cubicBezTo>
                <a:cubicBezTo>
                  <a:pt x="184" y="664"/>
                  <a:pt x="92" y="836"/>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9" name="Freeform 33"/>
          <p:cNvSpPr>
            <a:spLocks/>
          </p:cNvSpPr>
          <p:nvPr/>
        </p:nvSpPr>
        <p:spPr bwMode="auto">
          <a:xfrm>
            <a:off x="4743450" y="2184400"/>
            <a:ext cx="1308100" cy="889000"/>
          </a:xfrm>
          <a:custGeom>
            <a:avLst/>
            <a:gdLst>
              <a:gd name="T0" fmla="*/ 1200 w 1336"/>
              <a:gd name="T1" fmla="*/ 0 h 1008"/>
              <a:gd name="T2" fmla="*/ 1200 w 1336"/>
              <a:gd name="T3" fmla="*/ 576 h 1008"/>
              <a:gd name="T4" fmla="*/ 384 w 1336"/>
              <a:gd name="T5" fmla="*/ 768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224"/>
                  <a:pt x="1336" y="448"/>
                  <a:pt x="1200" y="576"/>
                </a:cubicBezTo>
                <a:cubicBezTo>
                  <a:pt x="1064" y="704"/>
                  <a:pt x="584" y="696"/>
                  <a:pt x="384" y="768"/>
                </a:cubicBezTo>
                <a:cubicBezTo>
                  <a:pt x="184" y="840"/>
                  <a:pt x="64" y="968"/>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21570" name="Group 34"/>
          <p:cNvGrpSpPr>
            <a:grpSpLocks/>
          </p:cNvGrpSpPr>
          <p:nvPr/>
        </p:nvGrpSpPr>
        <p:grpSpPr bwMode="auto">
          <a:xfrm>
            <a:off x="3144838" y="3792538"/>
            <a:ext cx="1550987" cy="719137"/>
            <a:chOff x="1728" y="2928"/>
            <a:chExt cx="1584" cy="816"/>
          </a:xfrm>
        </p:grpSpPr>
        <p:sp>
          <p:nvSpPr>
            <p:cNvPr id="321571" name="Rectangle 35"/>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2" name="Line 36"/>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3" name="Line 37"/>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4" name="Line 38"/>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5" name="Line 39"/>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6" name="Line 40"/>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7" name="Line 41"/>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1578" name="Group 42"/>
          <p:cNvGrpSpPr>
            <a:grpSpLocks/>
          </p:cNvGrpSpPr>
          <p:nvPr/>
        </p:nvGrpSpPr>
        <p:grpSpPr bwMode="auto">
          <a:xfrm>
            <a:off x="4978400" y="3792538"/>
            <a:ext cx="1550988" cy="719137"/>
            <a:chOff x="1728" y="2928"/>
            <a:chExt cx="1584" cy="816"/>
          </a:xfrm>
        </p:grpSpPr>
        <p:sp>
          <p:nvSpPr>
            <p:cNvPr id="321579" name="Rectangle 43"/>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0" name="Line 44"/>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1" name="Line 45"/>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2" name="Line 46"/>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3" name="Line 47"/>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4" name="Line 48"/>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5" name="Line 49"/>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1586" name="Text Box 50"/>
          <p:cNvSpPr txBox="1">
            <a:spLocks noChangeArrowheads="1"/>
          </p:cNvSpPr>
          <p:nvPr/>
        </p:nvSpPr>
        <p:spPr bwMode="auto">
          <a:xfrm>
            <a:off x="990600" y="3810000"/>
            <a:ext cx="2003425"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memory-resident i-node table</a:t>
            </a:r>
          </a:p>
        </p:txBody>
      </p:sp>
      <p:sp>
        <p:nvSpPr>
          <p:cNvPr id="321587" name="Freeform 51"/>
          <p:cNvSpPr>
            <a:spLocks/>
          </p:cNvSpPr>
          <p:nvPr/>
        </p:nvSpPr>
        <p:spPr bwMode="auto">
          <a:xfrm>
            <a:off x="3192463" y="3327400"/>
            <a:ext cx="398462" cy="465138"/>
          </a:xfrm>
          <a:custGeom>
            <a:avLst/>
            <a:gdLst>
              <a:gd name="T0" fmla="*/ 384 w 408"/>
              <a:gd name="T1" fmla="*/ 0 h 528"/>
              <a:gd name="T2" fmla="*/ 384 w 408"/>
              <a:gd name="T3" fmla="*/ 192 h 528"/>
              <a:gd name="T4" fmla="*/ 240 w 408"/>
              <a:gd name="T5" fmla="*/ 288 h 528"/>
              <a:gd name="T6" fmla="*/ 96 w 408"/>
              <a:gd name="T7" fmla="*/ 336 h 528"/>
              <a:gd name="T8" fmla="*/ 0 w 408"/>
              <a:gd name="T9" fmla="*/ 528 h 528"/>
            </a:gdLst>
            <a:ahLst/>
            <a:cxnLst>
              <a:cxn ang="0">
                <a:pos x="T0" y="T1"/>
              </a:cxn>
              <a:cxn ang="0">
                <a:pos x="T2" y="T3"/>
              </a:cxn>
              <a:cxn ang="0">
                <a:pos x="T4" y="T5"/>
              </a:cxn>
              <a:cxn ang="0">
                <a:pos x="T6" y="T7"/>
              </a:cxn>
              <a:cxn ang="0">
                <a:pos x="T8" y="T9"/>
              </a:cxn>
            </a:cxnLst>
            <a:rect l="0" t="0" r="r" b="b"/>
            <a:pathLst>
              <a:path w="408" h="528">
                <a:moveTo>
                  <a:pt x="384" y="0"/>
                </a:moveTo>
                <a:cubicBezTo>
                  <a:pt x="396" y="72"/>
                  <a:pt x="408" y="144"/>
                  <a:pt x="384" y="192"/>
                </a:cubicBezTo>
                <a:cubicBezTo>
                  <a:pt x="360" y="240"/>
                  <a:pt x="288" y="264"/>
                  <a:pt x="240" y="288"/>
                </a:cubicBezTo>
                <a:cubicBezTo>
                  <a:pt x="192" y="312"/>
                  <a:pt x="136" y="296"/>
                  <a:pt x="96" y="336"/>
                </a:cubicBezTo>
                <a:cubicBezTo>
                  <a:pt x="56" y="376"/>
                  <a:pt x="16" y="496"/>
                  <a:pt x="0"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8" name="Freeform 52"/>
          <p:cNvSpPr>
            <a:spLocks/>
          </p:cNvSpPr>
          <p:nvPr/>
        </p:nvSpPr>
        <p:spPr bwMode="auto">
          <a:xfrm>
            <a:off x="3302000" y="3327400"/>
            <a:ext cx="2122488" cy="465138"/>
          </a:xfrm>
          <a:custGeom>
            <a:avLst/>
            <a:gdLst>
              <a:gd name="T0" fmla="*/ 2096 w 2168"/>
              <a:gd name="T1" fmla="*/ 0 h 528"/>
              <a:gd name="T2" fmla="*/ 2096 w 2168"/>
              <a:gd name="T3" fmla="*/ 192 h 528"/>
              <a:gd name="T4" fmla="*/ 1664 w 2168"/>
              <a:gd name="T5" fmla="*/ 384 h 528"/>
              <a:gd name="T6" fmla="*/ 272 w 2168"/>
              <a:gd name="T7" fmla="*/ 384 h 528"/>
              <a:gd name="T8" fmla="*/ 32 w 2168"/>
              <a:gd name="T9" fmla="*/ 528 h 528"/>
            </a:gdLst>
            <a:ahLst/>
            <a:cxnLst>
              <a:cxn ang="0">
                <a:pos x="T0" y="T1"/>
              </a:cxn>
              <a:cxn ang="0">
                <a:pos x="T2" y="T3"/>
              </a:cxn>
              <a:cxn ang="0">
                <a:pos x="T4" y="T5"/>
              </a:cxn>
              <a:cxn ang="0">
                <a:pos x="T6" y="T7"/>
              </a:cxn>
              <a:cxn ang="0">
                <a:pos x="T8" y="T9"/>
              </a:cxn>
            </a:cxnLst>
            <a:rect l="0" t="0" r="r" b="b"/>
            <a:pathLst>
              <a:path w="2168" h="528">
                <a:moveTo>
                  <a:pt x="2096" y="0"/>
                </a:moveTo>
                <a:cubicBezTo>
                  <a:pt x="2132" y="64"/>
                  <a:pt x="2168" y="128"/>
                  <a:pt x="2096" y="192"/>
                </a:cubicBezTo>
                <a:cubicBezTo>
                  <a:pt x="2024" y="256"/>
                  <a:pt x="1968" y="352"/>
                  <a:pt x="1664" y="384"/>
                </a:cubicBezTo>
                <a:cubicBezTo>
                  <a:pt x="1360" y="416"/>
                  <a:pt x="544" y="360"/>
                  <a:pt x="272" y="384"/>
                </a:cubicBezTo>
                <a:cubicBezTo>
                  <a:pt x="0" y="408"/>
                  <a:pt x="16" y="468"/>
                  <a:pt x="32"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0" name="Text Box 54"/>
          <p:cNvSpPr txBox="1">
            <a:spLocks noChangeArrowheads="1"/>
          </p:cNvSpPr>
          <p:nvPr/>
        </p:nvSpPr>
        <p:spPr bwMode="auto">
          <a:xfrm>
            <a:off x="29718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21591" name="Cloud"/>
          <p:cNvSpPr>
            <a:spLocks noChangeAspect="1" noEditPoints="1" noChangeArrowheads="1"/>
          </p:cNvSpPr>
          <p:nvPr/>
        </p:nvSpPr>
        <p:spPr bwMode="auto">
          <a:xfrm>
            <a:off x="1981200" y="4648200"/>
            <a:ext cx="5334000" cy="1676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321592" name="Text Box 56"/>
          <p:cNvSpPr txBox="1">
            <a:spLocks noChangeArrowheads="1"/>
          </p:cNvSpPr>
          <p:nvPr/>
        </p:nvSpPr>
        <p:spPr bwMode="auto">
          <a:xfrm>
            <a:off x="3657600" y="5257800"/>
            <a:ext cx="2133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file buffer cache</a:t>
            </a:r>
          </a:p>
        </p:txBody>
      </p:sp>
      <p:sp>
        <p:nvSpPr>
          <p:cNvPr id="321593" name="Oval 57"/>
          <p:cNvSpPr>
            <a:spLocks noChangeArrowheads="1"/>
          </p:cNvSpPr>
          <p:nvPr/>
        </p:nvSpPr>
        <p:spPr bwMode="auto">
          <a:xfrm>
            <a:off x="7543800" y="4800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4" name="Rectangle 58"/>
          <p:cNvSpPr>
            <a:spLocks noChangeArrowheads="1"/>
          </p:cNvSpPr>
          <p:nvPr/>
        </p:nvSpPr>
        <p:spPr bwMode="auto">
          <a:xfrm>
            <a:off x="7543800" y="3886200"/>
            <a:ext cx="1295400" cy="10874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5" name="Oval 59"/>
          <p:cNvSpPr>
            <a:spLocks noChangeArrowheads="1"/>
          </p:cNvSpPr>
          <p:nvPr/>
        </p:nvSpPr>
        <p:spPr bwMode="auto">
          <a:xfrm>
            <a:off x="7543800" y="3657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6" name="Rectangle 60"/>
          <p:cNvSpPr>
            <a:spLocks noChangeArrowheads="1"/>
          </p:cNvSpPr>
          <p:nvPr/>
        </p:nvSpPr>
        <p:spPr bwMode="auto">
          <a:xfrm>
            <a:off x="7559675" y="4843463"/>
            <a:ext cx="1262063" cy="152400"/>
          </a:xfrm>
          <a:prstGeom prst="rect">
            <a:avLst/>
          </a:prstGeom>
          <a:solidFill>
            <a:srgbClr val="EBEB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7" name="Text Box 61"/>
          <p:cNvSpPr txBox="1">
            <a:spLocks noChangeArrowheads="1"/>
          </p:cNvSpPr>
          <p:nvPr/>
        </p:nvSpPr>
        <p:spPr bwMode="auto">
          <a:xfrm>
            <a:off x="7696200" y="4343400"/>
            <a:ext cx="990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disk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 2012 Gribble, Lazowska, Levy, Zahorjan</a:t>
            </a:r>
            <a:endParaRPr lang="en-US"/>
          </a:p>
        </p:txBody>
      </p:sp>
      <p:sp>
        <p:nvSpPr>
          <p:cNvPr id="7" name="Slide Number Placeholder 5"/>
          <p:cNvSpPr>
            <a:spLocks noGrp="1"/>
          </p:cNvSpPr>
          <p:nvPr>
            <p:ph type="sldNum" sz="quarter" idx="12"/>
          </p:nvPr>
        </p:nvSpPr>
        <p:spPr/>
        <p:txBody>
          <a:bodyPr/>
          <a:lstStyle/>
          <a:p>
            <a:fld id="{3E4C1ECA-1ED1-414C-9574-A31EE46994D5}" type="slidenum">
              <a:rPr lang="en-US"/>
              <a:pPr/>
              <a:t>4</a:t>
            </a:fld>
            <a:endParaRPr lang="en-US"/>
          </a:p>
        </p:txBody>
      </p:sp>
      <p:pic>
        <p:nvPicPr>
          <p:cNvPr id="3205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8" y="646113"/>
            <a:ext cx="7934325" cy="55721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0518" name="Rectangle 6"/>
          <p:cNvSpPr>
            <a:spLocks noGrp="1" noChangeArrowheads="1"/>
          </p:cNvSpPr>
          <p:nvPr>
            <p:ph type="title"/>
          </p:nvPr>
        </p:nvSpPr>
        <p:spPr>
          <a:xfrm>
            <a:off x="685800" y="533400"/>
            <a:ext cx="7772400" cy="838200"/>
          </a:xfrm>
          <a:solidFill>
            <a:schemeClr val="bg1"/>
          </a:solidFill>
          <a:ln/>
        </p:spPr>
        <p:txBody>
          <a:bodyPr/>
          <a:lstStyle/>
          <a:p>
            <a:r>
              <a:rPr lang="en-US"/>
              <a:t>Primary Roles of the OS (file system)</a:t>
            </a:r>
          </a:p>
        </p:txBody>
      </p:sp>
      <p:sp>
        <p:nvSpPr>
          <p:cNvPr id="320519" name="Rectangle 7"/>
          <p:cNvSpPr>
            <a:spLocks noChangeArrowheads="1"/>
          </p:cNvSpPr>
          <p:nvPr/>
        </p:nvSpPr>
        <p:spPr bwMode="auto">
          <a:xfrm>
            <a:off x="457200" y="4419600"/>
            <a:ext cx="3352800" cy="19050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006F5F88-EBC9-4C20-BEF6-3CDFE5561B98}" type="slidenum">
              <a:rPr lang="en-US"/>
              <a:pPr/>
              <a:t>5</a:t>
            </a:fld>
            <a:endParaRPr lang="en-US"/>
          </a:p>
        </p:txBody>
      </p:sp>
      <p:sp>
        <p:nvSpPr>
          <p:cNvPr id="246786" name="Rectangle 4098"/>
          <p:cNvSpPr>
            <a:spLocks noGrp="1" noChangeArrowheads="1"/>
          </p:cNvSpPr>
          <p:nvPr>
            <p:ph type="title"/>
          </p:nvPr>
        </p:nvSpPr>
        <p:spPr/>
        <p:txBody>
          <a:bodyPr/>
          <a:lstStyle/>
          <a:p>
            <a:r>
              <a:rPr lang="en-US"/>
              <a:t>File systems</a:t>
            </a:r>
          </a:p>
        </p:txBody>
      </p:sp>
      <p:sp>
        <p:nvSpPr>
          <p:cNvPr id="246787" name="Rectangle 4099"/>
          <p:cNvSpPr>
            <a:spLocks noGrp="1" noChangeArrowheads="1"/>
          </p:cNvSpPr>
          <p:nvPr>
            <p:ph type="body" idx="1"/>
          </p:nvPr>
        </p:nvSpPr>
        <p:spPr/>
        <p:txBody>
          <a:bodyPr/>
          <a:lstStyle/>
          <a:p>
            <a:r>
              <a:rPr lang="en-US"/>
              <a:t>The concept of a file system is simple</a:t>
            </a:r>
          </a:p>
          <a:p>
            <a:pPr lvl="1"/>
            <a:r>
              <a:rPr lang="en-US"/>
              <a:t>the implementation of the abstraction for secondary storage</a:t>
            </a:r>
          </a:p>
          <a:p>
            <a:pPr lvl="2"/>
            <a:r>
              <a:rPr lang="en-US"/>
              <a:t>abstraction = files</a:t>
            </a:r>
          </a:p>
          <a:p>
            <a:pPr lvl="1"/>
            <a:r>
              <a:rPr lang="en-US"/>
              <a:t>logical organization of files into directories</a:t>
            </a:r>
          </a:p>
          <a:p>
            <a:pPr lvl="2"/>
            <a:r>
              <a:rPr lang="en-US"/>
              <a:t>the directory hierarchy</a:t>
            </a:r>
          </a:p>
          <a:p>
            <a:pPr lvl="1"/>
            <a:r>
              <a:rPr lang="en-US"/>
              <a:t>sharing of data between processes, people and machines</a:t>
            </a:r>
          </a:p>
          <a:p>
            <a:pPr lvl="2"/>
            <a:r>
              <a:rPr lang="en-US"/>
              <a:t>access control, consistency, …</a:t>
            </a:r>
          </a:p>
          <a:p>
            <a:pPr lvl="1">
              <a:buFontTx/>
              <a:buNone/>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96EB5707-02CC-451D-8223-D1E977975703}" type="slidenum">
              <a:rPr lang="en-US"/>
              <a:pPr/>
              <a:t>6</a:t>
            </a:fld>
            <a:endParaRPr lang="en-US"/>
          </a:p>
        </p:txBody>
      </p:sp>
      <p:sp>
        <p:nvSpPr>
          <p:cNvPr id="247810" name="Rectangle 2"/>
          <p:cNvSpPr>
            <a:spLocks noGrp="1" noChangeArrowheads="1"/>
          </p:cNvSpPr>
          <p:nvPr>
            <p:ph type="title"/>
          </p:nvPr>
        </p:nvSpPr>
        <p:spPr/>
        <p:txBody>
          <a:bodyPr/>
          <a:lstStyle/>
          <a:p>
            <a:r>
              <a:rPr lang="en-US"/>
              <a:t>Files</a:t>
            </a:r>
          </a:p>
        </p:txBody>
      </p:sp>
      <p:sp>
        <p:nvSpPr>
          <p:cNvPr id="247811" name="Rectangle 3"/>
          <p:cNvSpPr>
            <a:spLocks noGrp="1" noChangeArrowheads="1"/>
          </p:cNvSpPr>
          <p:nvPr>
            <p:ph type="body" idx="1"/>
          </p:nvPr>
        </p:nvSpPr>
        <p:spPr/>
        <p:txBody>
          <a:bodyPr/>
          <a:lstStyle/>
          <a:p>
            <a:pPr>
              <a:lnSpc>
                <a:spcPct val="90000"/>
              </a:lnSpc>
            </a:pPr>
            <a:r>
              <a:rPr lang="en-US"/>
              <a:t>A file is a collection of data with some properties</a:t>
            </a:r>
          </a:p>
          <a:p>
            <a:pPr lvl="1">
              <a:lnSpc>
                <a:spcPct val="90000"/>
              </a:lnSpc>
            </a:pPr>
            <a:r>
              <a:rPr lang="en-US"/>
              <a:t>contents, size, owner, last read/write time, protection …</a:t>
            </a:r>
          </a:p>
          <a:p>
            <a:pPr>
              <a:lnSpc>
                <a:spcPct val="90000"/>
              </a:lnSpc>
            </a:pPr>
            <a:r>
              <a:rPr lang="en-US"/>
              <a:t>Files may also have types</a:t>
            </a:r>
          </a:p>
          <a:p>
            <a:pPr lvl="1">
              <a:lnSpc>
                <a:spcPct val="90000"/>
              </a:lnSpc>
            </a:pPr>
            <a:r>
              <a:rPr lang="en-US"/>
              <a:t>understood by file system</a:t>
            </a:r>
          </a:p>
          <a:p>
            <a:pPr lvl="2">
              <a:lnSpc>
                <a:spcPct val="90000"/>
              </a:lnSpc>
            </a:pPr>
            <a:r>
              <a:rPr lang="en-US"/>
              <a:t>device, directory, symbolic link</a:t>
            </a:r>
          </a:p>
          <a:p>
            <a:pPr lvl="1">
              <a:lnSpc>
                <a:spcPct val="90000"/>
              </a:lnSpc>
            </a:pPr>
            <a:r>
              <a:rPr lang="en-US"/>
              <a:t>understood by other parts of OS or by runtime libraries</a:t>
            </a:r>
          </a:p>
          <a:p>
            <a:pPr lvl="2">
              <a:lnSpc>
                <a:spcPct val="90000"/>
              </a:lnSpc>
            </a:pPr>
            <a:r>
              <a:rPr lang="en-US"/>
              <a:t>executable, dll, source code, object code, text file, …</a:t>
            </a:r>
          </a:p>
          <a:p>
            <a:pPr>
              <a:lnSpc>
                <a:spcPct val="90000"/>
              </a:lnSpc>
            </a:pPr>
            <a:r>
              <a:rPr lang="en-US"/>
              <a:t>Type can be encoded in the file’s name or contents</a:t>
            </a:r>
          </a:p>
          <a:p>
            <a:pPr lvl="1">
              <a:lnSpc>
                <a:spcPct val="90000"/>
              </a:lnSpc>
            </a:pPr>
            <a:r>
              <a:rPr lang="en-US"/>
              <a:t>windows encodes type in name</a:t>
            </a:r>
          </a:p>
          <a:p>
            <a:pPr lvl="2">
              <a:lnSpc>
                <a:spcPct val="90000"/>
              </a:lnSpc>
            </a:pPr>
            <a:r>
              <a:rPr lang="en-US"/>
              <a:t>.com, .exe, .bat, .dll, .jpg, .mov, .mp3, …</a:t>
            </a:r>
          </a:p>
          <a:p>
            <a:pPr lvl="1">
              <a:lnSpc>
                <a:spcPct val="90000"/>
              </a:lnSpc>
            </a:pPr>
            <a:r>
              <a:rPr lang="en-US"/>
              <a:t>old Mac OS stored the name of the creating program along with the file</a:t>
            </a:r>
          </a:p>
          <a:p>
            <a:pPr lvl="1">
              <a:lnSpc>
                <a:spcPct val="90000"/>
              </a:lnSpc>
            </a:pPr>
            <a:r>
              <a:rPr lang="en-US"/>
              <a:t>unix has a smattering of both</a:t>
            </a:r>
          </a:p>
          <a:p>
            <a:pPr lvl="2">
              <a:lnSpc>
                <a:spcPct val="90000"/>
              </a:lnSpc>
            </a:pPr>
            <a:r>
              <a:rPr lang="en-US"/>
              <a:t>in content via magic numbers or initial characters (e.g., #!)</a:t>
            </a:r>
          </a:p>
          <a:p>
            <a:pPr lvl="2">
              <a:lnSpc>
                <a:spcPct val="90000"/>
              </a:lnSpc>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 2012 Gribble, Lazowska, Levy, Zahorjan</a:t>
            </a:r>
            <a:endParaRPr lang="en-US"/>
          </a:p>
        </p:txBody>
      </p:sp>
      <p:sp>
        <p:nvSpPr>
          <p:cNvPr id="7" name="Slide Number Placeholder 5"/>
          <p:cNvSpPr>
            <a:spLocks noGrp="1"/>
          </p:cNvSpPr>
          <p:nvPr>
            <p:ph type="sldNum" sz="quarter" idx="12"/>
          </p:nvPr>
        </p:nvSpPr>
        <p:spPr/>
        <p:txBody>
          <a:bodyPr/>
          <a:lstStyle/>
          <a:p>
            <a:fld id="{2F988A36-2A36-4F45-9EF3-055B0D51562F}" type="slidenum">
              <a:rPr lang="en-US"/>
              <a:pPr/>
              <a:t>7</a:t>
            </a:fld>
            <a:endParaRPr lang="en-US"/>
          </a:p>
        </p:txBody>
      </p:sp>
      <p:sp>
        <p:nvSpPr>
          <p:cNvPr id="248834" name="Rectangle 2"/>
          <p:cNvSpPr>
            <a:spLocks noGrp="1" noChangeArrowheads="1"/>
          </p:cNvSpPr>
          <p:nvPr>
            <p:ph type="title"/>
          </p:nvPr>
        </p:nvSpPr>
        <p:spPr/>
        <p:txBody>
          <a:bodyPr/>
          <a:lstStyle/>
          <a:p>
            <a:r>
              <a:rPr lang="en-US"/>
              <a:t>Basic operations</a:t>
            </a:r>
          </a:p>
        </p:txBody>
      </p:sp>
      <p:sp>
        <p:nvSpPr>
          <p:cNvPr id="248836" name="Text Box 4"/>
          <p:cNvSpPr txBox="1">
            <a:spLocks noChangeArrowheads="1"/>
          </p:cNvSpPr>
          <p:nvPr/>
        </p:nvSpPr>
        <p:spPr bwMode="auto">
          <a:xfrm>
            <a:off x="4648200" y="1371600"/>
            <a:ext cx="3962400" cy="452437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b="1"/>
              <a:t>Windows</a:t>
            </a:r>
          </a:p>
          <a:p>
            <a:pPr algn="l">
              <a:spcBef>
                <a:spcPct val="50000"/>
              </a:spcBef>
              <a:buFontTx/>
              <a:buChar char="•"/>
            </a:pPr>
            <a:r>
              <a:rPr lang="en-US"/>
              <a:t> CreateFile(name, CREATE)</a:t>
            </a:r>
          </a:p>
          <a:p>
            <a:pPr algn="l">
              <a:spcBef>
                <a:spcPct val="50000"/>
              </a:spcBef>
              <a:buFontTx/>
              <a:buChar char="•"/>
            </a:pPr>
            <a:r>
              <a:rPr lang="en-US"/>
              <a:t> CreateFile(name, OPEN)</a:t>
            </a:r>
          </a:p>
          <a:p>
            <a:pPr algn="l">
              <a:spcBef>
                <a:spcPct val="50000"/>
              </a:spcBef>
              <a:buFontTx/>
              <a:buChar char="•"/>
            </a:pPr>
            <a:r>
              <a:rPr lang="en-US"/>
              <a:t> ReadFile(handle, …)</a:t>
            </a:r>
          </a:p>
          <a:p>
            <a:pPr algn="l">
              <a:spcBef>
                <a:spcPct val="50000"/>
              </a:spcBef>
              <a:buFontTx/>
              <a:buChar char="•"/>
            </a:pPr>
            <a:r>
              <a:rPr lang="en-US"/>
              <a:t> WriteFile(handle, …)</a:t>
            </a:r>
          </a:p>
          <a:p>
            <a:pPr algn="l">
              <a:spcBef>
                <a:spcPct val="50000"/>
              </a:spcBef>
              <a:buFontTx/>
              <a:buChar char="•"/>
            </a:pPr>
            <a:r>
              <a:rPr lang="en-US"/>
              <a:t> FlushFileBuffers(handle, …)</a:t>
            </a:r>
          </a:p>
          <a:p>
            <a:pPr algn="l">
              <a:spcBef>
                <a:spcPct val="50000"/>
              </a:spcBef>
              <a:buFontTx/>
              <a:buChar char="•"/>
            </a:pPr>
            <a:r>
              <a:rPr lang="en-US"/>
              <a:t> SetFilePointer(handle, …)</a:t>
            </a:r>
          </a:p>
          <a:p>
            <a:pPr algn="l">
              <a:spcBef>
                <a:spcPct val="50000"/>
              </a:spcBef>
              <a:buFontTx/>
              <a:buChar char="•"/>
            </a:pPr>
            <a:r>
              <a:rPr lang="en-US"/>
              <a:t> CloseHandle(handle, …)</a:t>
            </a:r>
          </a:p>
          <a:p>
            <a:pPr algn="l">
              <a:spcBef>
                <a:spcPct val="50000"/>
              </a:spcBef>
              <a:buFontTx/>
              <a:buChar char="•"/>
            </a:pPr>
            <a:r>
              <a:rPr lang="en-US"/>
              <a:t> DeleteFile(name)</a:t>
            </a:r>
          </a:p>
          <a:p>
            <a:pPr algn="l">
              <a:spcBef>
                <a:spcPct val="50000"/>
              </a:spcBef>
              <a:buFontTx/>
              <a:buChar char="•"/>
            </a:pPr>
            <a:r>
              <a:rPr lang="en-US"/>
              <a:t> CopyFile(name)</a:t>
            </a:r>
          </a:p>
          <a:p>
            <a:pPr algn="l">
              <a:spcBef>
                <a:spcPct val="50000"/>
              </a:spcBef>
              <a:buFontTx/>
              <a:buChar char="•"/>
            </a:pPr>
            <a:r>
              <a:rPr lang="en-US"/>
              <a:t> MoveFile(name)</a:t>
            </a:r>
          </a:p>
        </p:txBody>
      </p:sp>
      <p:sp>
        <p:nvSpPr>
          <p:cNvPr id="248837" name="Text Box 5"/>
          <p:cNvSpPr txBox="1">
            <a:spLocks noChangeArrowheads="1"/>
          </p:cNvSpPr>
          <p:nvPr/>
        </p:nvSpPr>
        <p:spPr bwMode="auto">
          <a:xfrm>
            <a:off x="685800" y="1447800"/>
            <a:ext cx="3429000" cy="475297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b="1"/>
              <a:t>Unix</a:t>
            </a:r>
          </a:p>
          <a:p>
            <a:pPr algn="l">
              <a:spcBef>
                <a:spcPct val="50000"/>
              </a:spcBef>
              <a:buFontTx/>
              <a:buChar char="•"/>
            </a:pPr>
            <a:r>
              <a:rPr lang="en-US"/>
              <a:t> create(name)</a:t>
            </a:r>
          </a:p>
          <a:p>
            <a:pPr algn="l">
              <a:spcBef>
                <a:spcPct val="50000"/>
              </a:spcBef>
              <a:buFontTx/>
              <a:buChar char="•"/>
            </a:pPr>
            <a:r>
              <a:rPr lang="en-US"/>
              <a:t> open(name, mode)</a:t>
            </a:r>
          </a:p>
          <a:p>
            <a:pPr algn="l">
              <a:spcBef>
                <a:spcPct val="50000"/>
              </a:spcBef>
              <a:buFontTx/>
              <a:buChar char="•"/>
            </a:pPr>
            <a:r>
              <a:rPr lang="en-US"/>
              <a:t> read(fd, buf, len)</a:t>
            </a:r>
          </a:p>
          <a:p>
            <a:pPr algn="l">
              <a:spcBef>
                <a:spcPct val="50000"/>
              </a:spcBef>
              <a:buFontTx/>
              <a:buChar char="•"/>
            </a:pPr>
            <a:r>
              <a:rPr lang="en-US"/>
              <a:t> write(fd, buf, len)</a:t>
            </a:r>
          </a:p>
          <a:p>
            <a:pPr algn="l">
              <a:spcBef>
                <a:spcPct val="50000"/>
              </a:spcBef>
              <a:buFontTx/>
              <a:buChar char="•"/>
            </a:pPr>
            <a:r>
              <a:rPr lang="en-US"/>
              <a:t> sync(fd)</a:t>
            </a:r>
          </a:p>
          <a:p>
            <a:pPr algn="l">
              <a:spcBef>
                <a:spcPct val="50000"/>
              </a:spcBef>
              <a:buFontTx/>
              <a:buChar char="•"/>
            </a:pPr>
            <a:r>
              <a:rPr lang="en-US"/>
              <a:t> seek(fd, pos)</a:t>
            </a:r>
          </a:p>
          <a:p>
            <a:pPr algn="l">
              <a:spcBef>
                <a:spcPct val="50000"/>
              </a:spcBef>
              <a:buFontTx/>
              <a:buChar char="•"/>
            </a:pPr>
            <a:r>
              <a:rPr lang="en-US"/>
              <a:t> close(fd)</a:t>
            </a:r>
          </a:p>
          <a:p>
            <a:pPr algn="l">
              <a:spcBef>
                <a:spcPct val="50000"/>
              </a:spcBef>
              <a:buFontTx/>
              <a:buChar char="•"/>
            </a:pPr>
            <a:r>
              <a:rPr lang="en-US"/>
              <a:t> unlink(name)</a:t>
            </a:r>
          </a:p>
          <a:p>
            <a:pPr algn="l">
              <a:spcBef>
                <a:spcPct val="50000"/>
              </a:spcBef>
              <a:buFontTx/>
              <a:buChar char="•"/>
            </a:pPr>
            <a:r>
              <a:rPr lang="en-US"/>
              <a:t> rename(old, new)</a:t>
            </a:r>
          </a:p>
          <a:p>
            <a:pPr algn="l">
              <a:spcBef>
                <a:spcPct val="50000"/>
              </a:spcBef>
              <a:buFontTx/>
              <a:buChar char="•"/>
            </a:pPr>
            <a:endParaRPr lang="en-US" sz="1000"/>
          </a:p>
          <a:p>
            <a:pPr algn="l">
              <a:spcBef>
                <a:spcPct val="50000"/>
              </a:spcBef>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ECDFC3A6-FB92-4A74-BE21-B9A9B0B12914}" type="slidenum">
              <a:rPr lang="en-US"/>
              <a:pPr/>
              <a:t>8</a:t>
            </a:fld>
            <a:endParaRPr lang="en-US"/>
          </a:p>
        </p:txBody>
      </p:sp>
      <p:sp>
        <p:nvSpPr>
          <p:cNvPr id="249858" name="Rectangle 2"/>
          <p:cNvSpPr>
            <a:spLocks noGrp="1" noChangeArrowheads="1"/>
          </p:cNvSpPr>
          <p:nvPr>
            <p:ph type="title"/>
          </p:nvPr>
        </p:nvSpPr>
        <p:spPr/>
        <p:txBody>
          <a:bodyPr/>
          <a:lstStyle/>
          <a:p>
            <a:r>
              <a:rPr lang="en-US"/>
              <a:t>File access methods</a:t>
            </a:r>
          </a:p>
        </p:txBody>
      </p:sp>
      <p:sp>
        <p:nvSpPr>
          <p:cNvPr id="249859" name="Rectangle 3"/>
          <p:cNvSpPr>
            <a:spLocks noGrp="1" noChangeArrowheads="1"/>
          </p:cNvSpPr>
          <p:nvPr>
            <p:ph type="body" idx="1"/>
          </p:nvPr>
        </p:nvSpPr>
        <p:spPr/>
        <p:txBody>
          <a:bodyPr/>
          <a:lstStyle/>
          <a:p>
            <a:pPr>
              <a:lnSpc>
                <a:spcPct val="90000"/>
              </a:lnSpc>
            </a:pPr>
            <a:r>
              <a:rPr lang="en-US"/>
              <a:t>Some file systems provide different </a:t>
            </a:r>
            <a:r>
              <a:rPr lang="en-US">
                <a:solidFill>
                  <a:srgbClr val="FF0000"/>
                </a:solidFill>
              </a:rPr>
              <a:t>access methods</a:t>
            </a:r>
            <a:r>
              <a:rPr lang="en-US"/>
              <a:t> that specify ways the application will access data</a:t>
            </a:r>
          </a:p>
          <a:p>
            <a:pPr lvl="1">
              <a:lnSpc>
                <a:spcPct val="90000"/>
              </a:lnSpc>
            </a:pPr>
            <a:r>
              <a:rPr lang="en-US"/>
              <a:t>sequential access</a:t>
            </a:r>
          </a:p>
          <a:p>
            <a:pPr lvl="2">
              <a:lnSpc>
                <a:spcPct val="90000"/>
              </a:lnSpc>
            </a:pPr>
            <a:r>
              <a:rPr lang="en-US"/>
              <a:t>read bytes one at a time, in order</a:t>
            </a:r>
          </a:p>
          <a:p>
            <a:pPr lvl="1">
              <a:lnSpc>
                <a:spcPct val="90000"/>
              </a:lnSpc>
            </a:pPr>
            <a:r>
              <a:rPr lang="en-US"/>
              <a:t>direct access</a:t>
            </a:r>
          </a:p>
          <a:p>
            <a:pPr lvl="2">
              <a:lnSpc>
                <a:spcPct val="90000"/>
              </a:lnSpc>
            </a:pPr>
            <a:r>
              <a:rPr lang="en-US"/>
              <a:t>random access given a block/byte #</a:t>
            </a:r>
          </a:p>
          <a:p>
            <a:pPr lvl="1">
              <a:lnSpc>
                <a:spcPct val="90000"/>
              </a:lnSpc>
            </a:pPr>
            <a:r>
              <a:rPr lang="en-US"/>
              <a:t>record access</a:t>
            </a:r>
          </a:p>
          <a:p>
            <a:pPr lvl="2">
              <a:lnSpc>
                <a:spcPct val="90000"/>
              </a:lnSpc>
            </a:pPr>
            <a:r>
              <a:rPr lang="en-US"/>
              <a:t>file is array of fixed- or variable-sized records</a:t>
            </a:r>
          </a:p>
          <a:p>
            <a:pPr lvl="1">
              <a:lnSpc>
                <a:spcPct val="90000"/>
              </a:lnSpc>
            </a:pPr>
            <a:r>
              <a:rPr lang="en-US"/>
              <a:t>indexed access</a:t>
            </a:r>
          </a:p>
          <a:p>
            <a:pPr lvl="2">
              <a:lnSpc>
                <a:spcPct val="90000"/>
              </a:lnSpc>
            </a:pPr>
            <a:r>
              <a:rPr lang="en-US"/>
              <a:t>FS contains an index to a particular field of each record in a file</a:t>
            </a:r>
          </a:p>
          <a:p>
            <a:pPr lvl="2">
              <a:lnSpc>
                <a:spcPct val="90000"/>
              </a:lnSpc>
            </a:pPr>
            <a:r>
              <a:rPr lang="en-US"/>
              <a:t>apps can find a file based on value in that record (similar to DB)</a:t>
            </a:r>
          </a:p>
          <a:p>
            <a:pPr>
              <a:lnSpc>
                <a:spcPct val="90000"/>
              </a:lnSpc>
            </a:pPr>
            <a:r>
              <a:rPr lang="en-US"/>
              <a:t>Why do we care about distinguishing sequential from direct access?</a:t>
            </a:r>
          </a:p>
          <a:p>
            <a:pPr lvl="1">
              <a:lnSpc>
                <a:spcPct val="90000"/>
              </a:lnSpc>
            </a:pPr>
            <a:r>
              <a:rPr lang="en-US"/>
              <a:t>what might the FS do differently in these cases?</a:t>
            </a:r>
          </a:p>
          <a:p>
            <a:pPr>
              <a:lnSpc>
                <a:spcPct val="90000"/>
              </a:lnSpc>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3ACBD950-5FE2-400C-9D10-2C83F3272E4D}" type="slidenum">
              <a:rPr lang="en-US"/>
              <a:pPr/>
              <a:t>9</a:t>
            </a:fld>
            <a:endParaRPr lang="en-US"/>
          </a:p>
        </p:txBody>
      </p:sp>
      <p:sp>
        <p:nvSpPr>
          <p:cNvPr id="250882" name="Rectangle 2"/>
          <p:cNvSpPr>
            <a:spLocks noGrp="1" noChangeArrowheads="1"/>
          </p:cNvSpPr>
          <p:nvPr>
            <p:ph type="title"/>
          </p:nvPr>
        </p:nvSpPr>
        <p:spPr/>
        <p:txBody>
          <a:bodyPr/>
          <a:lstStyle/>
          <a:p>
            <a:r>
              <a:rPr lang="en-US"/>
              <a:t>Directories</a:t>
            </a:r>
          </a:p>
        </p:txBody>
      </p:sp>
      <p:sp>
        <p:nvSpPr>
          <p:cNvPr id="250883" name="Rectangle 3"/>
          <p:cNvSpPr>
            <a:spLocks noGrp="1" noChangeArrowheads="1"/>
          </p:cNvSpPr>
          <p:nvPr>
            <p:ph type="body" idx="1"/>
          </p:nvPr>
        </p:nvSpPr>
        <p:spPr/>
        <p:txBody>
          <a:bodyPr/>
          <a:lstStyle/>
          <a:p>
            <a:r>
              <a:rPr lang="en-US"/>
              <a:t>Directories provide:</a:t>
            </a:r>
          </a:p>
          <a:p>
            <a:pPr lvl="1"/>
            <a:r>
              <a:rPr lang="en-US"/>
              <a:t>a way for users to organize their files</a:t>
            </a:r>
          </a:p>
          <a:p>
            <a:pPr lvl="1"/>
            <a:r>
              <a:rPr lang="en-US"/>
              <a:t>a convenient file name space for both users and FS’s</a:t>
            </a:r>
          </a:p>
          <a:p>
            <a:r>
              <a:rPr lang="en-US"/>
              <a:t>Most file systems support multi-level directories</a:t>
            </a:r>
          </a:p>
          <a:p>
            <a:pPr lvl="1"/>
            <a:r>
              <a:rPr lang="en-US"/>
              <a:t>naming hierarchies (/, /usr, /usr/local, /usr/local/bin, …)</a:t>
            </a:r>
          </a:p>
          <a:p>
            <a:r>
              <a:rPr lang="en-US"/>
              <a:t>Most file systems support the notion of current directory</a:t>
            </a:r>
          </a:p>
          <a:p>
            <a:pPr lvl="1"/>
            <a:r>
              <a:rPr lang="en-US"/>
              <a:t>absolute names: fully-qualified starting from root of FS</a:t>
            </a:r>
          </a:p>
          <a:p>
            <a:pPr lvl="2">
              <a:buFontTx/>
              <a:buNone/>
            </a:pPr>
            <a:r>
              <a:rPr lang="en-US" sz="1400">
                <a:latin typeface="Courier New" pitchFamily="49" charset="0"/>
              </a:rPr>
              <a:t>bash$ </a:t>
            </a:r>
            <a:r>
              <a:rPr lang="en-US" sz="1400" b="1">
                <a:latin typeface="Courier New" pitchFamily="49" charset="0"/>
              </a:rPr>
              <a:t>cd /usr/local</a:t>
            </a:r>
          </a:p>
          <a:p>
            <a:pPr lvl="1"/>
            <a:r>
              <a:rPr lang="en-US"/>
              <a:t>relative names: specified with respect to current directory</a:t>
            </a:r>
          </a:p>
          <a:p>
            <a:pPr lvl="2">
              <a:buFontTx/>
              <a:buNone/>
            </a:pPr>
            <a:r>
              <a:rPr lang="en-US" sz="1400">
                <a:latin typeface="Courier New" pitchFamily="49" charset="0"/>
              </a:rPr>
              <a:t>bash$ </a:t>
            </a:r>
            <a:r>
              <a:rPr lang="en-US" sz="1400" b="1">
                <a:latin typeface="Courier New" pitchFamily="49" charset="0"/>
              </a:rPr>
              <a:t>cd /usr/local</a:t>
            </a:r>
            <a:r>
              <a:rPr lang="en-US" sz="1400">
                <a:latin typeface="Courier New" pitchFamily="49" charset="0"/>
              </a:rPr>
              <a:t>  </a:t>
            </a:r>
            <a:r>
              <a:rPr lang="en-US" sz="1400"/>
              <a:t>(absolute)</a:t>
            </a:r>
          </a:p>
          <a:p>
            <a:pPr lvl="2">
              <a:buFontTx/>
              <a:buNone/>
            </a:pPr>
            <a:r>
              <a:rPr lang="en-US" sz="1400">
                <a:latin typeface="Courier New" pitchFamily="49" charset="0"/>
              </a:rPr>
              <a:t>bash$ </a:t>
            </a:r>
            <a:r>
              <a:rPr lang="en-US" sz="1400" b="1">
                <a:latin typeface="Courier New" pitchFamily="49" charset="0"/>
              </a:rPr>
              <a:t>cd bin</a:t>
            </a:r>
            <a:r>
              <a:rPr lang="en-US" sz="1400">
                <a:latin typeface="Courier New" pitchFamily="49" charset="0"/>
              </a:rPr>
              <a:t>         </a:t>
            </a:r>
            <a:r>
              <a:rPr lang="en-US" sz="1400"/>
              <a:t>(relative, equivalent to cd /usr/local/bin)</a:t>
            </a:r>
          </a:p>
          <a:p>
            <a:pPr>
              <a:buFontTx/>
              <a:buNone/>
            </a:pPr>
            <a:endParaRPr lang="en-US"/>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2230</TotalTime>
  <Words>2805</Words>
  <Application>Microsoft Office PowerPoint</Application>
  <PresentationFormat>On-screen Show (4:3)</PresentationFormat>
  <Paragraphs>429</Paragraphs>
  <Slides>33</Slides>
  <Notes>27</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Blank Presentation</vt:lpstr>
      <vt:lpstr>CSE 451: Operating Systems Spring 2012  Module 15 File Systems</vt:lpstr>
      <vt:lpstr>Interface Layers</vt:lpstr>
      <vt:lpstr>Exported Abstractions</vt:lpstr>
      <vt:lpstr>Primary Roles of the OS (file system)</vt:lpstr>
      <vt:lpstr>File systems</vt:lpstr>
      <vt:lpstr>Files</vt:lpstr>
      <vt:lpstr>Basic operations</vt:lpstr>
      <vt:lpstr>File access methods</vt:lpstr>
      <vt:lpstr>Directories</vt:lpstr>
      <vt:lpstr>Directory internals</vt:lpstr>
      <vt:lpstr>Path name translation</vt:lpstr>
      <vt:lpstr>File protection</vt:lpstr>
      <vt:lpstr>Model for representing protection</vt:lpstr>
      <vt:lpstr>ACLs vs. Capabilities</vt:lpstr>
      <vt:lpstr>The original Unix file system</vt:lpstr>
      <vt:lpstr>(Old) Unix disks are divided into five parts …</vt:lpstr>
      <vt:lpstr>So …</vt:lpstr>
      <vt:lpstr>i-node format</vt:lpstr>
      <vt:lpstr>The flat (i-node) file system</vt:lpstr>
      <vt:lpstr>The tree (directory, hierarchical) file system</vt:lpstr>
      <vt:lpstr>The “block list” portion of the i-node (Unix Version 7)</vt:lpstr>
      <vt:lpstr>So …</vt:lpstr>
      <vt:lpstr>PowerPoint Presentation</vt:lpstr>
      <vt:lpstr>PowerPoint Presentation</vt:lpstr>
      <vt:lpstr>Putting it all together</vt:lpstr>
      <vt:lpstr>File system layout</vt:lpstr>
      <vt:lpstr>File system consistency</vt:lpstr>
      <vt:lpstr>What do you do after a crash?</vt:lpstr>
      <vt:lpstr>fsck i-check (consistency of the flat file system)</vt:lpstr>
      <vt:lpstr>fsck d-check (consistency of the directory file system)</vt:lpstr>
      <vt:lpstr>Protection</vt:lpstr>
      <vt:lpstr>File sharing</vt:lpstr>
      <vt:lpstr>PowerPoint Presentation</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cse</cp:lastModifiedBy>
  <cp:revision>404</cp:revision>
  <dcterms:created xsi:type="dcterms:W3CDTF">1998-03-30T02:45:13Z</dcterms:created>
  <dcterms:modified xsi:type="dcterms:W3CDTF">2012-05-19T23:42:54Z</dcterms:modified>
</cp:coreProperties>
</file>