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3" r:id="rId3"/>
    <p:sldId id="259" r:id="rId4"/>
    <p:sldId id="260" r:id="rId5"/>
    <p:sldId id="261" r:id="rId6"/>
    <p:sldId id="265" r:id="rId7"/>
    <p:sldId id="272" r:id="rId8"/>
    <p:sldId id="262" r:id="rId9"/>
    <p:sldId id="263" r:id="rId10"/>
    <p:sldId id="264" r:id="rId11"/>
    <p:sldId id="274" r:id="rId12"/>
    <p:sldId id="266" r:id="rId13"/>
    <p:sldId id="275" r:id="rId14"/>
    <p:sldId id="267" r:id="rId15"/>
    <p:sldId id="268" r:id="rId16"/>
    <p:sldId id="269" r:id="rId17"/>
    <p:sldId id="271" r:id="rId18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3.xml"/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b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b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203F421B-8BA8-4719-AFA0-02304D0832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9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2187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b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b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37B08BCB-E331-4589-8417-A3D6292DA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8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53BDF-5AF2-4B28-9463-29EC7E7205B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085" tIns="46214" rIns="94085" bIns="46214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25563" y="1092200"/>
            <a:ext cx="4799012" cy="359886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6488" y="9107488"/>
            <a:ext cx="2413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9" tIns="28059" rIns="19809" bIns="28059"/>
          <a:lstStyle/>
          <a:p>
            <a:pPr defTabSz="952500">
              <a:lnSpc>
                <a:spcPts val="166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4BB33-F497-4E4B-9E2E-01BBD5933B72}" type="slidenum">
              <a:rPr lang="en-US"/>
              <a:pPr/>
              <a:t>11</a:t>
            </a:fld>
            <a:endParaRPr lang="en-US"/>
          </a:p>
        </p:txBody>
      </p:sp>
      <p:sp>
        <p:nvSpPr>
          <p:cNvPr id="320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CF8CB-31D0-43BB-8FEB-32414F80833E}" type="slidenum">
              <a:rPr lang="en-US"/>
              <a:pPr/>
              <a:t>12</a:t>
            </a:fld>
            <a:endParaRPr lang="en-US"/>
          </a:p>
        </p:txBody>
      </p:sp>
      <p:sp>
        <p:nvSpPr>
          <p:cNvPr id="307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CF8CB-31D0-43BB-8FEB-32414F80833E}" type="slidenum">
              <a:rPr lang="en-US"/>
              <a:pPr/>
              <a:t>13</a:t>
            </a:fld>
            <a:endParaRPr lang="en-US"/>
          </a:p>
        </p:txBody>
      </p:sp>
      <p:sp>
        <p:nvSpPr>
          <p:cNvPr id="307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AEDBA-9F2C-41B1-A095-8B75EB8A9EAE}" type="slidenum">
              <a:rPr lang="en-US"/>
              <a:pPr/>
              <a:t>14</a:t>
            </a:fld>
            <a:endParaRPr lang="en-US"/>
          </a:p>
        </p:txBody>
      </p:sp>
      <p:sp>
        <p:nvSpPr>
          <p:cNvPr id="310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5957A-1F39-440A-86BE-7E3AC7D1DEAD}" type="slidenum">
              <a:rPr lang="en-US"/>
              <a:pPr/>
              <a:t>15</a:t>
            </a:fld>
            <a:endParaRPr lang="en-US"/>
          </a:p>
        </p:txBody>
      </p:sp>
      <p:sp>
        <p:nvSpPr>
          <p:cNvPr id="311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EFC8C-E088-4F06-A165-EE9F2874C87C}" type="slidenum">
              <a:rPr lang="en-US"/>
              <a:pPr/>
              <a:t>16</a:t>
            </a:fld>
            <a:endParaRPr lang="en-US"/>
          </a:p>
        </p:txBody>
      </p:sp>
      <p:sp>
        <p:nvSpPr>
          <p:cNvPr id="312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686FCD-8C36-4DC4-BFBA-BE1FF5FBF19E}" type="slidenum">
              <a:rPr lang="en-US"/>
              <a:pPr/>
              <a:t>17</a:t>
            </a:fld>
            <a:endParaRPr lang="en-US"/>
          </a:p>
        </p:txBody>
      </p:sp>
      <p:sp>
        <p:nvSpPr>
          <p:cNvPr id="313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908DE2-B175-43BB-BB8C-26C96A6B3817}" type="slidenum">
              <a:rPr lang="en-US"/>
              <a:pPr/>
              <a:t>3</a:t>
            </a:fld>
            <a:endParaRPr lang="en-US"/>
          </a:p>
        </p:txBody>
      </p:sp>
      <p:sp>
        <p:nvSpPr>
          <p:cNvPr id="300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EAE7D-2AB8-473D-8349-8E5D7571B0F5}" type="slidenum">
              <a:rPr lang="en-US"/>
              <a:pPr/>
              <a:t>4</a:t>
            </a:fld>
            <a:endParaRPr lang="en-US"/>
          </a:p>
        </p:txBody>
      </p:sp>
      <p:sp>
        <p:nvSpPr>
          <p:cNvPr id="301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E1A8B-7EE7-43B7-84E3-B5A53D5EBDEE}" type="slidenum">
              <a:rPr lang="en-US"/>
              <a:pPr/>
              <a:t>5</a:t>
            </a:fld>
            <a:endParaRPr lang="en-US"/>
          </a:p>
        </p:txBody>
      </p:sp>
      <p:sp>
        <p:nvSpPr>
          <p:cNvPr id="303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710B3-9E71-483A-BE44-650A047A215A}" type="slidenum">
              <a:rPr lang="en-US"/>
              <a:pPr/>
              <a:t>6</a:t>
            </a:fld>
            <a:endParaRPr lang="en-US"/>
          </a:p>
        </p:txBody>
      </p:sp>
      <p:sp>
        <p:nvSpPr>
          <p:cNvPr id="304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C0E92-0508-406A-9A71-2651E7BD0B8D}" type="slidenum">
              <a:rPr lang="en-US"/>
              <a:pPr/>
              <a:t>7</a:t>
            </a:fld>
            <a:endParaRPr lang="en-US"/>
          </a:p>
        </p:txBody>
      </p:sp>
      <p:sp>
        <p:nvSpPr>
          <p:cNvPr id="305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551FB-57A4-4C70-9499-1974D432369A}" type="slidenum">
              <a:rPr lang="en-US"/>
              <a:pPr/>
              <a:t>8</a:t>
            </a:fld>
            <a:endParaRPr lang="en-US"/>
          </a:p>
        </p:txBody>
      </p:sp>
      <p:sp>
        <p:nvSpPr>
          <p:cNvPr id="306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40F78-F067-4C57-8F37-A3FC95C9D89C}" type="slidenum">
              <a:rPr lang="en-US"/>
              <a:pPr/>
              <a:t>9</a:t>
            </a:fld>
            <a:endParaRPr lang="en-US"/>
          </a:p>
        </p:txBody>
      </p:sp>
      <p:sp>
        <p:nvSpPr>
          <p:cNvPr id="308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651995-E510-45A9-A8BB-42D8B2C27258}" type="slidenum">
              <a:rPr lang="en-US"/>
              <a:pPr/>
              <a:t>10</a:t>
            </a:fld>
            <a:endParaRPr lang="en-US"/>
          </a:p>
        </p:txBody>
      </p:sp>
      <p:sp>
        <p:nvSpPr>
          <p:cNvPr id="309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2A0033-1019-45FD-82B4-530879424E02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50A5E-FD0F-44A7-AEA7-F52616026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8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5F1C4D-A586-4C4D-803F-4C48154A472C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92530-D480-44A0-94C9-813CAC0FD6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5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921848-7478-47A4-8EA0-873E7CA26942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42AF2-2263-428A-8790-9E8A6310A2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5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3094BD-3C31-44AA-9529-83B8B83FE666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D1933-EAAE-4616-9651-E7FADCF80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5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68043D-16A0-4D8D-983B-BF24F78D389E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4F7A8-CE25-4F66-BA00-627B32959C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BDDAB-B2A7-4921-9842-EA56A3867CBB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CF158-6741-444D-8EE7-71E87C93CC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3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C45F04-4034-453D-9216-042F5F56161A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74B81-102C-43A3-8C3C-D79499325B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6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910627-1BF2-4521-B6AC-30916C70DADF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42E41-ADCD-400F-B329-D8220AD540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AC2E0A-8F5F-4525-88A3-1538787A7EBD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EC463-8B52-4DB1-A994-65410FD9F8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95DD5-0ACF-41DD-B482-3573842CDCB5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D3A6D-20B0-4DCB-936B-47DF5F9B9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0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25EE9-A8EF-4A6E-A5B5-1D20B2FDA9F4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D554B-3BFE-44DB-B690-8065AEE66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4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33AB417D-7459-4888-9C47-526E6B6A2A0B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745D628-D086-4C44-AC2D-53D52832EF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22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Remote Procedure Call (RPC)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53D9-5342-467F-A624-13D7BAD17814}" type="slidenum">
              <a:rPr lang="en-US"/>
              <a:pPr/>
              <a:t>10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stubs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A client-side stub is a procedure that looks to the client as if it were a callable server procedure</a:t>
            </a:r>
          </a:p>
          <a:p>
            <a:pPr lvl="1"/>
            <a:r>
              <a:rPr lang="en-US" sz="1800"/>
              <a:t>it has the same API as the server’s implementation of the procedure</a:t>
            </a:r>
          </a:p>
          <a:p>
            <a:pPr lvl="1"/>
            <a:r>
              <a:rPr lang="en-US" sz="1800"/>
              <a:t>a client-side stub is just called a “stub” in Java RMI</a:t>
            </a:r>
          </a:p>
          <a:p>
            <a:r>
              <a:rPr lang="en-US" sz="2000"/>
              <a:t>A server-side stub looks like a caller to the server</a:t>
            </a:r>
          </a:p>
          <a:p>
            <a:pPr lvl="1"/>
            <a:r>
              <a:rPr lang="en-US" sz="1800"/>
              <a:t>it looks like a hunk of code that invokes the server procedure</a:t>
            </a:r>
          </a:p>
          <a:p>
            <a:pPr lvl="1"/>
            <a:r>
              <a:rPr lang="en-US" sz="1800"/>
              <a:t>a server-side stub is called a “skeleton” or “skel” in Java RMI</a:t>
            </a:r>
          </a:p>
          <a:p>
            <a:r>
              <a:rPr lang="en-US" sz="2000"/>
              <a:t>The client program thinks it’s invoking the server</a:t>
            </a:r>
          </a:p>
          <a:p>
            <a:pPr lvl="1"/>
            <a:r>
              <a:rPr lang="en-US" sz="1800"/>
              <a:t>but it’s calling into the client-side stub</a:t>
            </a:r>
          </a:p>
          <a:p>
            <a:r>
              <a:rPr lang="en-US" sz="2000"/>
              <a:t>The server program thinks it’s called by the client</a:t>
            </a:r>
          </a:p>
          <a:p>
            <a:pPr lvl="1"/>
            <a:r>
              <a:rPr lang="en-US" sz="1800"/>
              <a:t>but it’s really called by the server-side stub</a:t>
            </a:r>
          </a:p>
          <a:p>
            <a:r>
              <a:rPr lang="en-US" sz="2000"/>
              <a:t>The stubs send messages to each other, via the runtime, to make the RPC happen transparently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53C6-E298-460C-BD4E-6A01154E22C5}" type="slidenum">
              <a:rPr lang="en-US"/>
              <a:pPr/>
              <a:t>11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Call</a:t>
            </a:r>
            <a:endParaRPr lang="en-US" dirty="0"/>
          </a:p>
        </p:txBody>
      </p:sp>
      <p:sp>
        <p:nvSpPr>
          <p:cNvPr id="319492" name="Rectangle 4"/>
          <p:cNvSpPr>
            <a:spLocks noChangeArrowheads="1"/>
          </p:cNvSpPr>
          <p:nvPr/>
        </p:nvSpPr>
        <p:spPr bwMode="auto">
          <a:xfrm>
            <a:off x="1143000" y="2438400"/>
            <a:ext cx="2209800" cy="1295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 Program:</a:t>
            </a:r>
          </a:p>
          <a:p>
            <a:pPr algn="l"/>
            <a:endParaRPr lang="en-US" sz="1200">
              <a:solidFill>
                <a:schemeClr val="tx2"/>
              </a:solidFill>
            </a:endParaRP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…</a:t>
            </a: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sum = server-&gt;Add(3,4);</a:t>
            </a: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319493" name="Rectangle 5"/>
          <p:cNvSpPr>
            <a:spLocks noChangeArrowheads="1"/>
          </p:cNvSpPr>
          <p:nvPr/>
        </p:nvSpPr>
        <p:spPr bwMode="auto">
          <a:xfrm>
            <a:off x="5562600" y="2514600"/>
            <a:ext cx="2209800" cy="1295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x + y;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319494" name="Rectangle 6"/>
          <p:cNvSpPr>
            <a:spLocks noChangeArrowheads="1"/>
          </p:cNvSpPr>
          <p:nvPr/>
        </p:nvSpPr>
        <p:spPr bwMode="auto">
          <a:xfrm>
            <a:off x="5562600" y="1676400"/>
            <a:ext cx="22098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API: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B7CB-D27C-482F-BD57-591A29B7F84D}" type="slidenum">
              <a:rPr lang="en-US"/>
              <a:pPr/>
              <a:t>12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990600" y="1447800"/>
            <a:ext cx="2209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…</a:t>
            </a:r>
          </a:p>
          <a:p>
            <a:pPr algn="l"/>
            <a:r>
              <a:rPr lang="en-US" sz="1000">
                <a:latin typeface="Courier New" pitchFamily="49" charset="0"/>
              </a:rPr>
              <a:t>sum = server-&gt;Add(3,4);</a:t>
            </a:r>
          </a:p>
          <a:p>
            <a:pPr algn="l"/>
            <a:r>
              <a:rPr lang="en-US" sz="1000">
                <a:latin typeface="Courier New" pitchFamily="49" charset="0"/>
              </a:rPr>
              <a:t>…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4343400" y="1447800"/>
            <a:ext cx="24384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x + y;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27" name="Rectangle 7"/>
          <p:cNvSpPr>
            <a:spLocks noChangeArrowheads="1"/>
          </p:cNvSpPr>
          <p:nvPr/>
        </p:nvSpPr>
        <p:spPr bwMode="auto">
          <a:xfrm>
            <a:off x="990600" y="2819400"/>
            <a:ext cx="2209800" cy="2057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client-side stub: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alloc message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mark as “add” call;</a:t>
            </a:r>
          </a:p>
          <a:p>
            <a:pPr algn="l"/>
            <a:r>
              <a:rPr lang="en-US" sz="1000">
                <a:latin typeface="Courier New" pitchFamily="49" charset="0"/>
              </a:rPr>
              <a:t>  store x,y in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send message;</a:t>
            </a:r>
          </a:p>
          <a:p>
            <a:pPr algn="l"/>
            <a:r>
              <a:rPr lang="en-US" sz="1000">
                <a:latin typeface="Courier New" pitchFamily="49" charset="0"/>
              </a:rPr>
              <a:t>  receive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unpack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return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28" name="Rectangle 8"/>
          <p:cNvSpPr>
            <a:spLocks noChangeArrowheads="1"/>
          </p:cNvSpPr>
          <p:nvPr/>
        </p:nvSpPr>
        <p:spPr bwMode="auto">
          <a:xfrm>
            <a:off x="990600" y="5257800"/>
            <a:ext cx="22098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RPC runtime system: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send message to server;</a:t>
            </a:r>
          </a:p>
          <a:p>
            <a:pPr algn="l"/>
            <a:r>
              <a:rPr lang="en-US" sz="1000">
                <a:latin typeface="Courier New" pitchFamily="49" charset="0"/>
              </a:rPr>
              <a:t>receive response;</a:t>
            </a:r>
          </a:p>
        </p:txBody>
      </p:sp>
      <p:sp>
        <p:nvSpPr>
          <p:cNvPr id="286729" name="Line 9"/>
          <p:cNvSpPr>
            <a:spLocks noChangeShapeType="1"/>
          </p:cNvSpPr>
          <p:nvPr/>
        </p:nvSpPr>
        <p:spPr bwMode="auto">
          <a:xfrm>
            <a:off x="20574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0" name="Line 10"/>
          <p:cNvSpPr>
            <a:spLocks noChangeShapeType="1"/>
          </p:cNvSpPr>
          <p:nvPr/>
        </p:nvSpPr>
        <p:spPr bwMode="auto">
          <a:xfrm>
            <a:off x="20574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343400" y="2819400"/>
            <a:ext cx="2438400" cy="2057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 dirty="0"/>
              <a:t>server-side stub:</a:t>
            </a:r>
          </a:p>
          <a:p>
            <a:pPr algn="l"/>
            <a:endParaRPr lang="en-US" sz="1200" dirty="0"/>
          </a:p>
          <a:p>
            <a:pPr algn="l"/>
            <a:r>
              <a:rPr lang="en-US" sz="1000" dirty="0">
                <a:latin typeface="Courier New" pitchFamily="49" charset="0"/>
              </a:rPr>
              <a:t>Message </a:t>
            </a:r>
            <a:r>
              <a:rPr lang="en-US" sz="1000" dirty="0" err="1">
                <a:latin typeface="Courier New" pitchFamily="49" charset="0"/>
              </a:rPr>
              <a:t>Add_Stub</a:t>
            </a:r>
            <a:r>
              <a:rPr lang="en-US" sz="1000" dirty="0">
                <a:latin typeface="Courier New" pitchFamily="49" charset="0"/>
              </a:rPr>
              <a:t>(Message m) {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remove </a:t>
            </a:r>
            <a:r>
              <a:rPr lang="en-US" sz="1000" dirty="0" err="1">
                <a:latin typeface="Courier New" pitchFamily="49" charset="0"/>
              </a:rPr>
              <a:t>x,y</a:t>
            </a:r>
            <a:r>
              <a:rPr lang="en-US" sz="1000" dirty="0">
                <a:latin typeface="Courier New" pitchFamily="49" charset="0"/>
              </a:rPr>
              <a:t> from m;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r = Add(</a:t>
            </a:r>
            <a:r>
              <a:rPr lang="en-US" sz="1000" dirty="0" err="1">
                <a:latin typeface="Courier New" pitchFamily="49" charset="0"/>
              </a:rPr>
              <a:t>x,y</a:t>
            </a:r>
            <a:r>
              <a:rPr lang="en-US" sz="10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allocate response buffer;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store r in response;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return response;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}</a:t>
            </a:r>
          </a:p>
        </p:txBody>
      </p:sp>
      <p:sp>
        <p:nvSpPr>
          <p:cNvPr id="286732" name="Rectangle 12"/>
          <p:cNvSpPr>
            <a:spLocks noChangeArrowheads="1"/>
          </p:cNvSpPr>
          <p:nvPr/>
        </p:nvSpPr>
        <p:spPr bwMode="auto">
          <a:xfrm>
            <a:off x="4343400" y="5257800"/>
            <a:ext cx="24384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RPC runtime system: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receive message m;</a:t>
            </a:r>
          </a:p>
          <a:p>
            <a:pPr algn="l"/>
            <a:r>
              <a:rPr lang="en-US" sz="1000">
                <a:latin typeface="Courier New" pitchFamily="49" charset="0"/>
              </a:rPr>
              <a:t>response = Add_Stub(m);</a:t>
            </a:r>
          </a:p>
          <a:p>
            <a:pPr algn="l"/>
            <a:r>
              <a:rPr lang="en-US" sz="1000">
                <a:latin typeface="Courier New" pitchFamily="49" charset="0"/>
              </a:rPr>
              <a:t>send response to client;</a:t>
            </a:r>
          </a:p>
        </p:txBody>
      </p:sp>
      <p:sp>
        <p:nvSpPr>
          <p:cNvPr id="286733" name="Line 13"/>
          <p:cNvSpPr>
            <a:spLocks noChangeShapeType="1"/>
          </p:cNvSpPr>
          <p:nvPr/>
        </p:nvSpPr>
        <p:spPr bwMode="auto">
          <a:xfrm>
            <a:off x="3200400" y="5715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4" name="Line 14"/>
          <p:cNvSpPr>
            <a:spLocks noChangeShapeType="1"/>
          </p:cNvSpPr>
          <p:nvPr/>
        </p:nvSpPr>
        <p:spPr bwMode="auto">
          <a:xfrm flipV="1">
            <a:off x="54864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5" name="Line 15"/>
          <p:cNvSpPr>
            <a:spLocks noChangeShapeType="1"/>
          </p:cNvSpPr>
          <p:nvPr/>
        </p:nvSpPr>
        <p:spPr bwMode="auto">
          <a:xfrm flipV="1">
            <a:off x="55626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" y="2438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roc. call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1800" y="2438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roc. call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4876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syscall</a:t>
            </a:r>
            <a:r>
              <a:rPr lang="en-US" dirty="0" smtClean="0">
                <a:solidFill>
                  <a:srgbClr val="FF0000"/>
                </a:solidFill>
              </a:rPr>
              <a:t>/return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0" y="5105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etwork comm.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4876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dirty="0" err="1" smtClean="0">
                <a:solidFill>
                  <a:srgbClr val="FF0000"/>
                </a:solidFill>
              </a:rPr>
              <a:t>yscall</a:t>
            </a:r>
            <a:r>
              <a:rPr lang="en-US" dirty="0" smtClean="0">
                <a:solidFill>
                  <a:srgbClr val="FF0000"/>
                </a:solidFill>
              </a:rPr>
              <a:t>/return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B7CB-D27C-482F-BD57-591A29B7F84D}" type="slidenum">
              <a:rPr lang="en-US"/>
              <a:pPr/>
              <a:t>13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990600" y="1447800"/>
            <a:ext cx="2209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…</a:t>
            </a:r>
          </a:p>
          <a:p>
            <a:pPr algn="l"/>
            <a:r>
              <a:rPr lang="en-US" sz="1000">
                <a:latin typeface="Courier New" pitchFamily="49" charset="0"/>
              </a:rPr>
              <a:t>sum = server-&gt;Add(3,4);</a:t>
            </a:r>
          </a:p>
          <a:p>
            <a:pPr algn="l"/>
            <a:r>
              <a:rPr lang="en-US" sz="1000">
                <a:latin typeface="Courier New" pitchFamily="49" charset="0"/>
              </a:rPr>
              <a:t>…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4343400" y="1447800"/>
            <a:ext cx="24384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x + y;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27" name="Rectangle 7"/>
          <p:cNvSpPr>
            <a:spLocks noChangeArrowheads="1"/>
          </p:cNvSpPr>
          <p:nvPr/>
        </p:nvSpPr>
        <p:spPr bwMode="auto">
          <a:xfrm>
            <a:off x="990600" y="2819400"/>
            <a:ext cx="2209800" cy="2057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client-side stub: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alloc message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mark as “add” call;</a:t>
            </a:r>
          </a:p>
          <a:p>
            <a:pPr algn="l"/>
            <a:r>
              <a:rPr lang="en-US" sz="1000">
                <a:latin typeface="Courier New" pitchFamily="49" charset="0"/>
              </a:rPr>
              <a:t>  store x,y in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send message;</a:t>
            </a:r>
          </a:p>
          <a:p>
            <a:pPr algn="l"/>
            <a:r>
              <a:rPr lang="en-US" sz="1000">
                <a:latin typeface="Courier New" pitchFamily="49" charset="0"/>
              </a:rPr>
              <a:t>  receive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unpack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return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28" name="Rectangle 8"/>
          <p:cNvSpPr>
            <a:spLocks noChangeArrowheads="1"/>
          </p:cNvSpPr>
          <p:nvPr/>
        </p:nvSpPr>
        <p:spPr bwMode="auto">
          <a:xfrm>
            <a:off x="990600" y="5257800"/>
            <a:ext cx="22098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RPC runtime system: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send message to server;</a:t>
            </a:r>
          </a:p>
          <a:p>
            <a:pPr algn="l"/>
            <a:r>
              <a:rPr lang="en-US" sz="1000">
                <a:latin typeface="Courier New" pitchFamily="49" charset="0"/>
              </a:rPr>
              <a:t>receive response;</a:t>
            </a:r>
          </a:p>
        </p:txBody>
      </p:sp>
      <p:sp>
        <p:nvSpPr>
          <p:cNvPr id="286729" name="Line 9"/>
          <p:cNvSpPr>
            <a:spLocks noChangeShapeType="1"/>
          </p:cNvSpPr>
          <p:nvPr/>
        </p:nvSpPr>
        <p:spPr bwMode="auto">
          <a:xfrm>
            <a:off x="20574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0" name="Line 10"/>
          <p:cNvSpPr>
            <a:spLocks noChangeShapeType="1"/>
          </p:cNvSpPr>
          <p:nvPr/>
        </p:nvSpPr>
        <p:spPr bwMode="auto">
          <a:xfrm>
            <a:off x="20574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343400" y="2819400"/>
            <a:ext cx="2438400" cy="2057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server-side stub: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Message Add_Stub(Message m)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remove x,y from m;</a:t>
            </a:r>
          </a:p>
          <a:p>
            <a:pPr algn="l"/>
            <a:r>
              <a:rPr lang="en-US" sz="1000">
                <a:latin typeface="Courier New" pitchFamily="49" charset="0"/>
              </a:rPr>
              <a:t>   r = Add(x,y);</a:t>
            </a:r>
          </a:p>
          <a:p>
            <a:pPr algn="l"/>
            <a:r>
              <a:rPr lang="en-US" sz="1000">
                <a:latin typeface="Courier New" pitchFamily="49" charset="0"/>
              </a:rPr>
              <a:t>   allocate response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 store r in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32" name="Rectangle 12"/>
          <p:cNvSpPr>
            <a:spLocks noChangeArrowheads="1"/>
          </p:cNvSpPr>
          <p:nvPr/>
        </p:nvSpPr>
        <p:spPr bwMode="auto">
          <a:xfrm>
            <a:off x="4343400" y="5257800"/>
            <a:ext cx="24384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RPC runtime system: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receive message m;</a:t>
            </a:r>
          </a:p>
          <a:p>
            <a:pPr algn="l"/>
            <a:r>
              <a:rPr lang="en-US" sz="1000">
                <a:latin typeface="Courier New" pitchFamily="49" charset="0"/>
              </a:rPr>
              <a:t>response = Add_Stub(m);</a:t>
            </a:r>
          </a:p>
          <a:p>
            <a:pPr algn="l"/>
            <a:r>
              <a:rPr lang="en-US" sz="1000">
                <a:latin typeface="Courier New" pitchFamily="49" charset="0"/>
              </a:rPr>
              <a:t>send response to client;</a:t>
            </a:r>
          </a:p>
        </p:txBody>
      </p:sp>
      <p:sp>
        <p:nvSpPr>
          <p:cNvPr id="286733" name="Line 13"/>
          <p:cNvSpPr>
            <a:spLocks noChangeShapeType="1"/>
          </p:cNvSpPr>
          <p:nvPr/>
        </p:nvSpPr>
        <p:spPr bwMode="auto">
          <a:xfrm>
            <a:off x="3200400" y="5715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4" name="Line 14"/>
          <p:cNvSpPr>
            <a:spLocks noChangeShapeType="1"/>
          </p:cNvSpPr>
          <p:nvPr/>
        </p:nvSpPr>
        <p:spPr bwMode="auto">
          <a:xfrm flipV="1">
            <a:off x="54864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5" name="Line 15"/>
          <p:cNvSpPr>
            <a:spLocks noChangeShapeType="1"/>
          </p:cNvSpPr>
          <p:nvPr/>
        </p:nvSpPr>
        <p:spPr bwMode="auto">
          <a:xfrm flipV="1">
            <a:off x="55626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6" name="Text Box 16"/>
          <p:cNvSpPr txBox="1">
            <a:spLocks noChangeArrowheads="1"/>
          </p:cNvSpPr>
          <p:nvPr/>
        </p:nvSpPr>
        <p:spPr bwMode="auto">
          <a:xfrm>
            <a:off x="6934200" y="1828800"/>
            <a:ext cx="1981200" cy="367506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Topics: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interface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  description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stubs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stub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  generation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parameter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  marshalling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binding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runtime system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error handling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performance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thread pools</a:t>
            </a:r>
          </a:p>
        </p:txBody>
      </p:sp>
    </p:spTree>
    <p:extLst>
      <p:ext uri="{BB962C8B-B14F-4D97-AF65-F5344CB8AC3E}">
        <p14:creationId xmlns:p14="http://schemas.microsoft.com/office/powerpoint/2010/main" val="1686207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1FA9-4C4A-45CE-80CC-F6A5DB005CD5}" type="slidenum">
              <a:rPr lang="en-US"/>
              <a:pPr/>
              <a:t>14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marshalling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Marshalling is the packing of procedure parameters into a message packet</a:t>
            </a:r>
          </a:p>
          <a:p>
            <a:pPr lvl="1"/>
            <a:r>
              <a:rPr lang="en-US"/>
              <a:t>the RPC stubs call type-specific procedures to marshal or unmarshal the parameters of an RPC</a:t>
            </a:r>
          </a:p>
          <a:p>
            <a:pPr lvl="2"/>
            <a:r>
              <a:rPr lang="en-US"/>
              <a:t>the client stub marshals the parameters into a message</a:t>
            </a:r>
          </a:p>
          <a:p>
            <a:pPr lvl="2"/>
            <a:r>
              <a:rPr lang="en-US"/>
              <a:t>the server stub unmarshals the parameters and uses them to invoke the service’s procedure</a:t>
            </a:r>
          </a:p>
          <a:p>
            <a:pPr lvl="1"/>
            <a:r>
              <a:rPr lang="en-US"/>
              <a:t>on return:</a:t>
            </a:r>
          </a:p>
          <a:p>
            <a:pPr lvl="2"/>
            <a:r>
              <a:rPr lang="en-US"/>
              <a:t>the server stub marshals the return value</a:t>
            </a:r>
          </a:p>
          <a:p>
            <a:pPr lvl="2"/>
            <a:r>
              <a:rPr lang="en-US"/>
              <a:t>the client stub unmarshals the return value, and returns them to the client program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B6CD-BD57-4C58-AE7F-AF1779823D83}" type="slidenum">
              <a:rPr lang="en-US"/>
              <a:pPr/>
              <a:t>15</a:t>
            </a:fld>
            <a:endParaRPr lang="en-US"/>
          </a:p>
        </p:txBody>
      </p:sp>
      <p:sp>
        <p:nvSpPr>
          <p:cNvPr id="288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binding</a:t>
            </a:r>
          </a:p>
        </p:txBody>
      </p:sp>
      <p:sp>
        <p:nvSpPr>
          <p:cNvPr id="2887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Binding is the process of connecting the client to the server</a:t>
            </a:r>
          </a:p>
          <a:p>
            <a:pPr lvl="1"/>
            <a:r>
              <a:rPr lang="en-US" dirty="0"/>
              <a:t>the server, when it starts up, exports its interface</a:t>
            </a:r>
          </a:p>
          <a:p>
            <a:pPr lvl="2"/>
            <a:r>
              <a:rPr lang="en-US" dirty="0"/>
              <a:t>identifies itself to a network name server</a:t>
            </a:r>
          </a:p>
          <a:p>
            <a:pPr lvl="2"/>
            <a:r>
              <a:rPr lang="en-US" dirty="0"/>
              <a:t>tells RPC runtime that it is alive and ready to accept calls</a:t>
            </a:r>
          </a:p>
          <a:p>
            <a:pPr lvl="1"/>
            <a:r>
              <a:rPr lang="en-US" dirty="0"/>
              <a:t>the client, before issuing any calls, </a:t>
            </a:r>
            <a:r>
              <a:rPr lang="en-US" dirty="0" smtClean="0"/>
              <a:t>imports (binds to) </a:t>
            </a:r>
            <a:r>
              <a:rPr lang="en-US" dirty="0"/>
              <a:t>the server</a:t>
            </a:r>
          </a:p>
          <a:p>
            <a:pPr lvl="2"/>
            <a:r>
              <a:rPr lang="en-US" dirty="0"/>
              <a:t>RPC runtime uses the name server to find the location of the server and establish a connection</a:t>
            </a:r>
          </a:p>
          <a:p>
            <a:r>
              <a:rPr lang="en-US" dirty="0"/>
              <a:t>The import and export operations are explicit in the server and client programs</a:t>
            </a:r>
          </a:p>
          <a:p>
            <a:pPr lvl="1"/>
            <a:r>
              <a:rPr lang="en-US" dirty="0"/>
              <a:t>a slight breakdown in transparency</a:t>
            </a:r>
          </a:p>
          <a:p>
            <a:pPr lvl="2"/>
            <a:r>
              <a:rPr lang="en-US" dirty="0"/>
              <a:t>more to come…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74F0-1750-4576-93D1-250A8C9546CF}" type="slidenum">
              <a:rPr lang="en-US"/>
              <a:pPr/>
              <a:t>16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transparency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One goal of RPC is to be as transparent as possible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remote procedure calls look like local procedure calls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we’ve seen that binding breaks this transparency</a:t>
            </a:r>
          </a:p>
          <a:p>
            <a:pPr>
              <a:lnSpc>
                <a:spcPct val="90000"/>
              </a:lnSpc>
            </a:pPr>
            <a:r>
              <a:rPr lang="en-US" dirty="0"/>
              <a:t>What else breaks transparency?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failures: remote nodes/networks can fail in more ways than with local procedure calls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network partition, server crash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need extra support to handle failures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server can fail independently from client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“partial failure”: a big issue in distributed systems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if an RPC fails, was it invoked on the server?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performance: remote communication is inherently slower than local </a:t>
            </a:r>
            <a:r>
              <a:rPr lang="en-US" dirty="0" smtClean="0"/>
              <a:t>communication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49AB-8D94-4D84-AB47-659DAD591732}" type="slidenum">
              <a:rPr lang="en-US"/>
              <a:pPr/>
              <a:t>17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and thread pools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happens if two client threads (or client programs) simultaneously invoke the same server using RPC?</a:t>
            </a:r>
          </a:p>
          <a:p>
            <a:pPr lvl="1"/>
            <a:r>
              <a:rPr lang="en-US" dirty="0"/>
              <a:t>ideally, two separate threads will run on the server</a:t>
            </a:r>
          </a:p>
          <a:p>
            <a:pPr lvl="1"/>
            <a:r>
              <a:rPr lang="en-US" dirty="0"/>
              <a:t>so, the RPC </a:t>
            </a:r>
            <a:r>
              <a:rPr lang="en-US" dirty="0" smtClean="0"/>
              <a:t>runtime </a:t>
            </a:r>
            <a:r>
              <a:rPr lang="en-US" dirty="0"/>
              <a:t>system on the server needs to spawn or dispatch threads into server-side stubs when messages arrive</a:t>
            </a:r>
          </a:p>
          <a:p>
            <a:pPr lvl="2"/>
            <a:r>
              <a:rPr lang="en-US" dirty="0"/>
              <a:t>is there a limit on the number of threads?</a:t>
            </a:r>
          </a:p>
          <a:p>
            <a:pPr lvl="2"/>
            <a:r>
              <a:rPr lang="en-US" dirty="0"/>
              <a:t>if so, does this change semantics?</a:t>
            </a:r>
          </a:p>
          <a:p>
            <a:pPr lvl="2"/>
            <a:r>
              <a:rPr lang="en-US" dirty="0"/>
              <a:t>if not, what if 1,000,000 clients simultaneously RPC into the same server?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E153-0C79-4CC5-B637-065A66FA1BE5}" type="slidenum">
              <a:rPr lang="en-US"/>
              <a:pPr/>
              <a:t>2</a:t>
            </a:fld>
            <a:endParaRPr lang="en-US"/>
          </a:p>
        </p:txBody>
      </p:sp>
      <p:sp>
        <p:nvSpPr>
          <p:cNvPr id="317442" name="Date Placeholder 3"/>
          <p:cNvSpPr txBox="1">
            <a:spLocks noGrp="1"/>
          </p:cNvSpPr>
          <p:nvPr/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B1BFF2-9C18-4837-BF2D-AD16065ACA75}" type="datetime1">
              <a:rPr lang="en-US" sz="1400">
                <a:latin typeface="Arial" charset="0"/>
                <a:ea typeface="ＭＳ Ｐゴシック" charset="-128"/>
              </a:rPr>
              <a:pPr/>
              <a:t>5/19/2012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174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403D75F-FBE5-42FA-BF6F-24929E1FA58E}" type="slidenum">
              <a:rPr lang="en-US" sz="1400">
                <a:latin typeface="Arial" charset="0"/>
                <a:ea typeface="ＭＳ Ｐゴシック" charset="-128"/>
              </a:rPr>
              <a:pPr algn="r"/>
              <a:t>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174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What’s Interesting about RPC?</a:t>
            </a:r>
          </a:p>
        </p:txBody>
      </p:sp>
      <p:sp>
        <p:nvSpPr>
          <p:cNvPr id="3174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RPC = Remote Procedure Call</a:t>
            </a:r>
          </a:p>
          <a:p>
            <a:pPr lvl="1"/>
            <a:r>
              <a:rPr lang="en-US" dirty="0"/>
              <a:t>the most common means for remote communication</a:t>
            </a:r>
          </a:p>
          <a:p>
            <a:pPr lvl="1"/>
            <a:r>
              <a:rPr lang="en-US" dirty="0"/>
              <a:t>used both by operating systems and applications</a:t>
            </a:r>
          </a:p>
          <a:p>
            <a:pPr lvl="2"/>
            <a:r>
              <a:rPr lang="en-US" dirty="0"/>
              <a:t>NFS is implemented as a set of RPCs</a:t>
            </a:r>
          </a:p>
          <a:p>
            <a:pPr lvl="2"/>
            <a:r>
              <a:rPr lang="en-US" dirty="0"/>
              <a:t>HTTP is essentially RPC</a:t>
            </a:r>
          </a:p>
          <a:p>
            <a:pPr lvl="2"/>
            <a:r>
              <a:rPr lang="en-US" dirty="0"/>
              <a:t>DCOM, CORBA, Java RMI, etc., are just RPC systems</a:t>
            </a:r>
          </a:p>
          <a:p>
            <a:r>
              <a:rPr lang="en-US" dirty="0" smtClean="0"/>
              <a:t>Allows you to communicate over a network with syntax and semantics very similar to local procedure call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1D75-79FB-475A-978C-B76DD1E75CE3}" type="slidenum">
              <a:rPr lang="en-US"/>
              <a:pPr/>
              <a:t>3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Client/Server communication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The prevalent model for structuring distributed computation is the client/server paradigm</a:t>
            </a:r>
          </a:p>
          <a:p>
            <a:pPr lvl="1"/>
            <a:r>
              <a:rPr lang="en-US" sz="1800"/>
              <a:t>a </a:t>
            </a:r>
            <a:r>
              <a:rPr lang="en-US" sz="1800">
                <a:solidFill>
                  <a:srgbClr val="FF0000"/>
                </a:solidFill>
              </a:rPr>
              <a:t>server</a:t>
            </a:r>
            <a:r>
              <a:rPr lang="en-US" sz="1800"/>
              <a:t> is a program (or collection of programs) that provides a service to other programs</a:t>
            </a:r>
          </a:p>
          <a:p>
            <a:pPr lvl="2"/>
            <a:r>
              <a:rPr lang="en-US" sz="1600"/>
              <a:t>e.g., file server, name server, web server, mail server …</a:t>
            </a:r>
          </a:p>
          <a:p>
            <a:pPr lvl="2"/>
            <a:r>
              <a:rPr lang="en-US" sz="1600"/>
              <a:t>server/service may span multiple nodes (clusters)</a:t>
            </a:r>
          </a:p>
          <a:p>
            <a:pPr lvl="3"/>
            <a:r>
              <a:rPr lang="en-US" sz="1400"/>
              <a:t>often, nodes are called servers too</a:t>
            </a:r>
          </a:p>
          <a:p>
            <a:pPr lvl="3"/>
            <a:r>
              <a:rPr lang="en-US" sz="1400"/>
              <a:t>e,g., the web server runs on a Dell server computer</a:t>
            </a:r>
          </a:p>
          <a:p>
            <a:pPr lvl="1"/>
            <a:r>
              <a:rPr lang="en-US" sz="1800"/>
              <a:t>a </a:t>
            </a:r>
            <a:r>
              <a:rPr lang="en-US" sz="1800">
                <a:solidFill>
                  <a:srgbClr val="FF0000"/>
                </a:solidFill>
              </a:rPr>
              <a:t>client</a:t>
            </a:r>
            <a:r>
              <a:rPr lang="en-US" sz="1800"/>
              <a:t> is a program that uses the service</a:t>
            </a:r>
          </a:p>
          <a:p>
            <a:pPr lvl="2"/>
            <a:r>
              <a:rPr lang="en-US" sz="1600"/>
              <a:t>the client first </a:t>
            </a:r>
            <a:r>
              <a:rPr lang="en-US" sz="1600">
                <a:solidFill>
                  <a:srgbClr val="FF0000"/>
                </a:solidFill>
              </a:rPr>
              <a:t>binds</a:t>
            </a:r>
            <a:r>
              <a:rPr lang="en-US" sz="1600"/>
              <a:t> to the server</a:t>
            </a:r>
          </a:p>
          <a:p>
            <a:pPr lvl="3"/>
            <a:r>
              <a:rPr lang="en-US" sz="1400"/>
              <a:t>locates it, establishes a network connection to it</a:t>
            </a:r>
          </a:p>
          <a:p>
            <a:pPr lvl="2"/>
            <a:r>
              <a:rPr lang="en-US" sz="1600"/>
              <a:t>the client then sends </a:t>
            </a:r>
            <a:r>
              <a:rPr lang="en-US" sz="1600">
                <a:solidFill>
                  <a:srgbClr val="FF0000"/>
                </a:solidFill>
              </a:rPr>
              <a:t>requests</a:t>
            </a:r>
            <a:r>
              <a:rPr lang="en-US" sz="1600"/>
              <a:t> (with data) to perform </a:t>
            </a:r>
            <a:r>
              <a:rPr lang="en-US" sz="1600">
                <a:solidFill>
                  <a:srgbClr val="FF0000"/>
                </a:solidFill>
              </a:rPr>
              <a:t>actions</a:t>
            </a:r>
            <a:r>
              <a:rPr lang="en-US" sz="1600"/>
              <a:t>, and the server sends </a:t>
            </a:r>
            <a:r>
              <a:rPr lang="en-US" sz="1600">
                <a:solidFill>
                  <a:srgbClr val="FF0000"/>
                </a:solidFill>
              </a:rPr>
              <a:t>responses</a:t>
            </a:r>
            <a:r>
              <a:rPr lang="en-US" sz="1600"/>
              <a:t> (with data)</a:t>
            </a:r>
          </a:p>
          <a:p>
            <a:pPr lvl="3"/>
            <a:r>
              <a:rPr lang="en-US" sz="1400"/>
              <a:t>e.g., web browser sends a “GET” request, server responds with a web page</a:t>
            </a:r>
          </a:p>
          <a:p>
            <a:r>
              <a:rPr lang="en-US" sz="2000"/>
              <a:t>TCP/IP is the transport, but what is the higher-level programming model?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9493-43C9-484C-AE5D-018237F86862}" type="slidenum">
              <a:rPr lang="en-US"/>
              <a:pPr/>
              <a:t>4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Initially, people </a:t>
            </a:r>
            <a:r>
              <a:rPr lang="en-US" dirty="0" smtClean="0"/>
              <a:t>“hand-coded” </a:t>
            </a:r>
            <a:r>
              <a:rPr lang="en-US" dirty="0"/>
              <a:t>messages to send requests and responses</a:t>
            </a:r>
          </a:p>
          <a:p>
            <a:pPr lvl="1"/>
            <a:r>
              <a:rPr lang="en-US" dirty="0"/>
              <a:t>message is a stream of bytes – “op codes” and operands</a:t>
            </a:r>
          </a:p>
          <a:p>
            <a:r>
              <a:rPr lang="en-US" dirty="0"/>
              <a:t>Lots of drawbacks</a:t>
            </a:r>
          </a:p>
          <a:p>
            <a:pPr lvl="1"/>
            <a:r>
              <a:rPr lang="en-US" dirty="0"/>
              <a:t>need to worry about message format</a:t>
            </a:r>
          </a:p>
          <a:p>
            <a:pPr lvl="1"/>
            <a:r>
              <a:rPr lang="en-US" dirty="0"/>
              <a:t>have to pack and unpack data from messages</a:t>
            </a:r>
          </a:p>
          <a:p>
            <a:pPr lvl="1"/>
            <a:r>
              <a:rPr lang="en-US" dirty="0"/>
              <a:t>servers have to decode messages and dispatch to handlers</a:t>
            </a:r>
          </a:p>
          <a:p>
            <a:pPr lvl="1"/>
            <a:r>
              <a:rPr lang="en-US" dirty="0"/>
              <a:t>messages are often asynchronous</a:t>
            </a:r>
          </a:p>
          <a:p>
            <a:pPr lvl="2"/>
            <a:r>
              <a:rPr lang="en-US" dirty="0"/>
              <a:t>after sending one, what do you do until response comes back?</a:t>
            </a:r>
          </a:p>
          <a:p>
            <a:pPr lvl="1"/>
            <a:r>
              <a:rPr lang="en-US" dirty="0"/>
              <a:t>messages aren’t a natural programming model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9394-8D04-4804-8AFD-D03B62093DD4}" type="slidenum">
              <a:rPr lang="en-US"/>
              <a:pPr/>
              <a:t>5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calls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Procedure calls are a natural way to structure multiple modules inside a single program</a:t>
            </a:r>
          </a:p>
          <a:p>
            <a:pPr lvl="1"/>
            <a:r>
              <a:rPr lang="en-US" dirty="0"/>
              <a:t>every language supports procedure calls</a:t>
            </a:r>
          </a:p>
          <a:p>
            <a:pPr lvl="1"/>
            <a:r>
              <a:rPr lang="en-US" dirty="0"/>
              <a:t>semantics are well-defined and well-understood</a:t>
            </a:r>
          </a:p>
          <a:p>
            <a:pPr lvl="1"/>
            <a:r>
              <a:rPr lang="en-US" dirty="0"/>
              <a:t>programmers are used to them</a:t>
            </a:r>
          </a:p>
          <a:p>
            <a:r>
              <a:rPr lang="en-US" dirty="0"/>
              <a:t>“Server” (called procedure) exports an API</a:t>
            </a:r>
          </a:p>
          <a:p>
            <a:pPr lvl="1"/>
            <a:r>
              <a:rPr lang="en-US" dirty="0"/>
              <a:t>think about a file system / file server API:  open, close, read, write, </a:t>
            </a:r>
            <a:r>
              <a:rPr lang="en-US" dirty="0" smtClean="0"/>
              <a:t>sync, </a:t>
            </a:r>
            <a:r>
              <a:rPr lang="en-US" dirty="0"/>
              <a:t>etc.</a:t>
            </a:r>
          </a:p>
          <a:p>
            <a:r>
              <a:rPr lang="en-US" dirty="0"/>
              <a:t>“Client” (calling procedure) calls the server procedure’s API</a:t>
            </a:r>
          </a:p>
          <a:p>
            <a:r>
              <a:rPr lang="en-US" dirty="0"/>
              <a:t>Linker binds the two together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D1C3-0358-4064-BD2E-25DCC9B8D56A}" type="slidenum">
              <a:rPr lang="en-US"/>
              <a:pPr/>
              <a:t>6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call example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1066800"/>
          </a:xfrm>
        </p:spPr>
        <p:txBody>
          <a:bodyPr/>
          <a:lstStyle/>
          <a:p>
            <a:r>
              <a:rPr lang="en-US"/>
              <a:t>If the server were just a library, then “Add” would just be a local procedure call</a:t>
            </a:r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1143000" y="2438400"/>
            <a:ext cx="2209800" cy="1295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 Program:</a:t>
            </a:r>
          </a:p>
          <a:p>
            <a:pPr algn="l"/>
            <a:endParaRPr lang="en-US" sz="1200">
              <a:solidFill>
                <a:schemeClr val="tx2"/>
              </a:solidFill>
            </a:endParaRP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…</a:t>
            </a: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sum = server-&gt;Add(3,4);</a:t>
            </a: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5562600" y="2514600"/>
            <a:ext cx="2209800" cy="1295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x + y;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5702" name="Rectangle 6"/>
          <p:cNvSpPr>
            <a:spLocks noChangeArrowheads="1"/>
          </p:cNvSpPr>
          <p:nvPr/>
        </p:nvSpPr>
        <p:spPr bwMode="auto">
          <a:xfrm>
            <a:off x="5562600" y="1676400"/>
            <a:ext cx="22098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API: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BD9A-1C3A-464C-9339-9686F9428FCE}" type="slidenum">
              <a:rPr lang="en-US"/>
              <a:pPr/>
              <a:t>7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Remote Procedure Call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procedure calls as the model for distributed (remote) communication</a:t>
            </a:r>
          </a:p>
          <a:p>
            <a:pPr lvl="1"/>
            <a:r>
              <a:rPr lang="en-US"/>
              <a:t>traditional procedure call syntax and semantics</a:t>
            </a:r>
          </a:p>
          <a:p>
            <a:pPr lvl="1"/>
            <a:r>
              <a:rPr lang="en-US"/>
              <a:t>have servers export a set of procedures that can be called by client programs</a:t>
            </a:r>
          </a:p>
          <a:p>
            <a:pPr lvl="2"/>
            <a:r>
              <a:rPr lang="en-US"/>
              <a:t>similar to library API, class definitions, etc.</a:t>
            </a:r>
          </a:p>
          <a:p>
            <a:pPr lvl="1"/>
            <a:r>
              <a:rPr lang="en-US"/>
              <a:t>clients do a local procedure call, as though they were directly linked with the server</a:t>
            </a:r>
          </a:p>
          <a:p>
            <a:pPr lvl="2"/>
            <a:r>
              <a:rPr lang="en-US"/>
              <a:t>under the covers, the procedure call is converted into a message exchange with the server</a:t>
            </a:r>
          </a:p>
          <a:p>
            <a:pPr lvl="2"/>
            <a:r>
              <a:rPr lang="en-US" i="1">
                <a:solidFill>
                  <a:schemeClr val="accent2"/>
                </a:solidFill>
              </a:rPr>
              <a:t>largely</a:t>
            </a:r>
            <a:r>
              <a:rPr lang="en-US"/>
              <a:t> </a:t>
            </a:r>
            <a:r>
              <a:rPr lang="en-US" i="1">
                <a:solidFill>
                  <a:schemeClr val="accent2"/>
                </a:solidFill>
              </a:rPr>
              <a:t>invisible to the programmer!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E378-CEEE-47E9-8BFF-01F3FFFF9957}" type="slidenum">
              <a:rPr lang="en-US"/>
              <a:pPr/>
              <a:t>8</a:t>
            </a:fld>
            <a:endParaRPr lang="en-US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a bunch of hard issues:</a:t>
            </a:r>
          </a:p>
          <a:p>
            <a:pPr lvl="1"/>
            <a:r>
              <a:rPr lang="en-US"/>
              <a:t>how do we make the “remote” part of RPC invisible to the programmer?</a:t>
            </a:r>
          </a:p>
          <a:p>
            <a:pPr lvl="2"/>
            <a:r>
              <a:rPr lang="en-US"/>
              <a:t>and is that a good idea?</a:t>
            </a:r>
          </a:p>
          <a:p>
            <a:pPr lvl="1"/>
            <a:r>
              <a:rPr lang="en-US"/>
              <a:t>what are the semantics of parameter passing?</a:t>
            </a:r>
          </a:p>
          <a:p>
            <a:pPr lvl="2"/>
            <a:r>
              <a:rPr lang="en-US"/>
              <a:t>what if we try to pass by reference?</a:t>
            </a:r>
          </a:p>
          <a:p>
            <a:pPr lvl="1"/>
            <a:r>
              <a:rPr lang="en-US"/>
              <a:t>how do we bind (locate/connect-to) servers?</a:t>
            </a:r>
          </a:p>
          <a:p>
            <a:pPr lvl="1"/>
            <a:r>
              <a:rPr lang="en-US"/>
              <a:t>how do we handle heterogeneity?</a:t>
            </a:r>
          </a:p>
          <a:p>
            <a:pPr lvl="2"/>
            <a:r>
              <a:rPr lang="en-US"/>
              <a:t>OS, language, architecture, …</a:t>
            </a:r>
          </a:p>
          <a:p>
            <a:pPr lvl="1"/>
            <a:r>
              <a:rPr lang="en-US"/>
              <a:t>how do we make it go fast?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RPC issues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8373-5F78-44E2-A260-D8EE34F1B563}" type="slidenum">
              <a:rPr lang="en-US"/>
              <a:pPr/>
              <a:t>9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model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server defines the service interface using an </a:t>
            </a:r>
            <a:r>
              <a:rPr lang="en-US">
                <a:solidFill>
                  <a:srgbClr val="FF0000"/>
                </a:solidFill>
              </a:rPr>
              <a:t>interface definition language</a:t>
            </a:r>
            <a:r>
              <a:rPr lang="en-US"/>
              <a:t> (IDL)</a:t>
            </a:r>
          </a:p>
          <a:p>
            <a:pPr lvl="1">
              <a:lnSpc>
                <a:spcPct val="90000"/>
              </a:lnSpc>
            </a:pPr>
            <a:r>
              <a:rPr lang="en-US"/>
              <a:t>the IDL specifies the names, parameters, and types for all client-callable server procedures</a:t>
            </a:r>
          </a:p>
          <a:p>
            <a:pPr lvl="2">
              <a:lnSpc>
                <a:spcPct val="90000"/>
              </a:lnSpc>
            </a:pPr>
            <a:r>
              <a:rPr lang="en-US"/>
              <a:t>example:  ASN.1 in the OSI reference model</a:t>
            </a:r>
          </a:p>
          <a:p>
            <a:pPr lvl="2">
              <a:lnSpc>
                <a:spcPct val="90000"/>
              </a:lnSpc>
            </a:pPr>
            <a:r>
              <a:rPr lang="en-US"/>
              <a:t>example:  Sun’s XDR (external data representation)</a:t>
            </a:r>
          </a:p>
          <a:p>
            <a:pPr>
              <a:lnSpc>
                <a:spcPct val="90000"/>
              </a:lnSpc>
            </a:pPr>
            <a:r>
              <a:rPr lang="en-US"/>
              <a:t>A “</a:t>
            </a:r>
            <a:r>
              <a:rPr lang="en-US">
                <a:solidFill>
                  <a:srgbClr val="FF0000"/>
                </a:solidFill>
              </a:rPr>
              <a:t>stub compiler</a:t>
            </a:r>
            <a:r>
              <a:rPr lang="en-US"/>
              <a:t>” reads the IDL declarations and produces two stub procedures for each server procedure</a:t>
            </a:r>
          </a:p>
          <a:p>
            <a:pPr lvl="1">
              <a:lnSpc>
                <a:spcPct val="90000"/>
              </a:lnSpc>
            </a:pPr>
            <a:r>
              <a:rPr lang="en-US"/>
              <a:t>the server programmer implements the service’s procedures and links them with the </a:t>
            </a:r>
            <a:r>
              <a:rPr lang="en-US">
                <a:solidFill>
                  <a:srgbClr val="FF0000"/>
                </a:solidFill>
              </a:rPr>
              <a:t>server-side stubs</a:t>
            </a:r>
          </a:p>
          <a:p>
            <a:pPr lvl="1">
              <a:lnSpc>
                <a:spcPct val="90000"/>
              </a:lnSpc>
            </a:pPr>
            <a:r>
              <a:rPr lang="en-US"/>
              <a:t>the client programmer implements the client program and links it with the </a:t>
            </a:r>
            <a:r>
              <a:rPr lang="en-US">
                <a:solidFill>
                  <a:srgbClr val="FF0000"/>
                </a:solidFill>
              </a:rPr>
              <a:t>client-side stubs</a:t>
            </a:r>
          </a:p>
          <a:p>
            <a:pPr lvl="1">
              <a:lnSpc>
                <a:spcPct val="90000"/>
              </a:lnSpc>
            </a:pPr>
            <a:r>
              <a:rPr lang="en-US"/>
              <a:t>the stubs manage all of the details of remote communication between client and server using the </a:t>
            </a:r>
            <a:r>
              <a:rPr lang="en-US">
                <a:solidFill>
                  <a:srgbClr val="FF0000"/>
                </a:solidFill>
              </a:rPr>
              <a:t>RPC runtime system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3346</TotalTime>
  <Words>1753</Words>
  <Application>Microsoft Office PowerPoint</Application>
  <PresentationFormat>On-screen Show (4:3)</PresentationFormat>
  <Paragraphs>298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Times New Roman</vt:lpstr>
      <vt:lpstr>Arial</vt:lpstr>
      <vt:lpstr>ＭＳ Ｐゴシック</vt:lpstr>
      <vt:lpstr>Courier New</vt:lpstr>
      <vt:lpstr>Blank Presentation</vt:lpstr>
      <vt:lpstr>CSE 451: Operating Systems Spring 2012  Module 22 Remote Procedure Call (RPC)</vt:lpstr>
      <vt:lpstr>What’s Interesting about RPC?</vt:lpstr>
      <vt:lpstr>Client/Server communication</vt:lpstr>
      <vt:lpstr>Messages</vt:lpstr>
      <vt:lpstr>Procedure calls</vt:lpstr>
      <vt:lpstr>Procedure call example</vt:lpstr>
      <vt:lpstr>Remote Procedure Call</vt:lpstr>
      <vt:lpstr>RPC issues</vt:lpstr>
      <vt:lpstr>RPC model</vt:lpstr>
      <vt:lpstr>RPC stubs</vt:lpstr>
      <vt:lpstr>Procedure Call</vt:lpstr>
      <vt:lpstr>Remote Procedure Call</vt:lpstr>
      <vt:lpstr>Remote Procedure Call</vt:lpstr>
      <vt:lpstr>RPC marshalling</vt:lpstr>
      <vt:lpstr>RPC binding</vt:lpstr>
      <vt:lpstr>RPC transparency</vt:lpstr>
      <vt:lpstr>RPC and thread pools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413</cp:revision>
  <dcterms:created xsi:type="dcterms:W3CDTF">1998-03-30T02:45:13Z</dcterms:created>
  <dcterms:modified xsi:type="dcterms:W3CDTF">2012-05-19T23:18:04Z</dcterms:modified>
</cp:coreProperties>
</file>