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7" r:id="rId2"/>
    <p:sldId id="268" r:id="rId3"/>
    <p:sldId id="278" r:id="rId4"/>
    <p:sldId id="303" r:id="rId5"/>
    <p:sldId id="283" r:id="rId6"/>
    <p:sldId id="305" r:id="rId7"/>
    <p:sldId id="306" r:id="rId8"/>
    <p:sldId id="309" r:id="rId9"/>
    <p:sldId id="322" r:id="rId10"/>
    <p:sldId id="307" r:id="rId11"/>
    <p:sldId id="323" r:id="rId12"/>
    <p:sldId id="326" r:id="rId13"/>
    <p:sldId id="308" r:id="rId14"/>
    <p:sldId id="324" r:id="rId15"/>
    <p:sldId id="310" r:id="rId16"/>
    <p:sldId id="325" r:id="rId17"/>
    <p:sldId id="311" r:id="rId18"/>
    <p:sldId id="312" r:id="rId19"/>
    <p:sldId id="313" r:id="rId20"/>
    <p:sldId id="314" r:id="rId21"/>
    <p:sldId id="315" r:id="rId22"/>
    <p:sldId id="320" r:id="rId23"/>
    <p:sldId id="316" r:id="rId24"/>
    <p:sldId id="317" r:id="rId25"/>
    <p:sldId id="318" r:id="rId26"/>
    <p:sldId id="319" r:id="rId27"/>
    <p:sldId id="333" r:id="rId28"/>
    <p:sldId id="334" r:id="rId29"/>
    <p:sldId id="335" r:id="rId30"/>
    <p:sldId id="348" r:id="rId31"/>
    <p:sldId id="336" r:id="rId32"/>
    <p:sldId id="337" r:id="rId33"/>
    <p:sldId id="349" r:id="rId34"/>
    <p:sldId id="344" r:id="rId35"/>
    <p:sldId id="345" r:id="rId36"/>
    <p:sldId id="346" r:id="rId37"/>
    <p:sldId id="347" r:id="rId38"/>
    <p:sldId id="340" r:id="rId39"/>
    <p:sldId id="341" r:id="rId40"/>
    <p:sldId id="342" r:id="rId41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BEB"/>
    <a:srgbClr val="339966"/>
    <a:srgbClr val="CCFFFF"/>
    <a:srgbClr val="EAEAEA"/>
    <a:srgbClr val="DDDDDD"/>
    <a:srgbClr val="F6F2F2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6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64" tIns="48578" rIns="97164" bIns="48578" numCol="1" anchor="t" anchorCtr="0" compatLnSpc="1">
            <a:prstTxWarp prst="textNoShape">
              <a:avLst/>
            </a:prstTxWarp>
          </a:bodyPr>
          <a:lstStyle>
            <a:lvl1pPr algn="l" defTabSz="974725">
              <a:spcBef>
                <a:spcPct val="5000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64" tIns="48578" rIns="97164" bIns="48578" numCol="1" anchor="t" anchorCtr="0" compatLnSpc="1">
            <a:prstTxWarp prst="textNoShape">
              <a:avLst/>
            </a:prstTxWarp>
          </a:bodyPr>
          <a:lstStyle>
            <a:lvl1pPr algn="r" defTabSz="974725">
              <a:spcBef>
                <a:spcPct val="5000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64" tIns="48578" rIns="97164" bIns="48578" numCol="1" anchor="b" anchorCtr="0" compatLnSpc="1">
            <a:prstTxWarp prst="textNoShape">
              <a:avLst/>
            </a:prstTxWarp>
          </a:bodyPr>
          <a:lstStyle>
            <a:lvl1pPr algn="l" defTabSz="974725">
              <a:spcBef>
                <a:spcPct val="5000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64" tIns="48578" rIns="97164" bIns="48578" numCol="1" anchor="b" anchorCtr="0" compatLnSpc="1">
            <a:prstTxWarp prst="textNoShape">
              <a:avLst/>
            </a:prstTxWarp>
          </a:bodyPr>
          <a:lstStyle>
            <a:lvl1pPr algn="r" defTabSz="974725">
              <a:spcBef>
                <a:spcPct val="50000"/>
              </a:spcBef>
              <a:defRPr sz="1300">
                <a:latin typeface="Times New Roman" pitchFamily="18" charset="0"/>
              </a:defRPr>
            </a:lvl1pPr>
          </a:lstStyle>
          <a:p>
            <a:fld id="{7963FDE3-B1BE-44F8-A0BB-2A4163D4E9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64" tIns="48578" rIns="97164" bIns="48578" numCol="1" anchor="t" anchorCtr="0" compatLnSpc="1">
            <a:prstTxWarp prst="textNoShape">
              <a:avLst/>
            </a:prstTxWarp>
          </a:bodyPr>
          <a:lstStyle>
            <a:lvl1pPr algn="l" defTabSz="974725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64" tIns="48578" rIns="97164" bIns="48578" numCol="1" anchor="t" anchorCtr="0" compatLnSpc="1">
            <a:prstTxWarp prst="textNoShape">
              <a:avLst/>
            </a:prstTxWarp>
          </a:bodyPr>
          <a:lstStyle>
            <a:lvl1pPr algn="r" defTabSz="974725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89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64" tIns="48578" rIns="97164" bIns="485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64" tIns="48578" rIns="97164" bIns="48578" numCol="1" anchor="b" anchorCtr="0" compatLnSpc="1">
            <a:prstTxWarp prst="textNoShape">
              <a:avLst/>
            </a:prstTxWarp>
          </a:bodyPr>
          <a:lstStyle>
            <a:lvl1pPr algn="l" defTabSz="974725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64" tIns="48578" rIns="97164" bIns="48578" numCol="1" anchor="b" anchorCtr="0" compatLnSpc="1">
            <a:prstTxWarp prst="textNoShape">
              <a:avLst/>
            </a:prstTxWarp>
          </a:bodyPr>
          <a:lstStyle>
            <a:lvl1pPr algn="r" defTabSz="974725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fld id="{B96E76C3-6443-48C0-977D-8670AFDDD6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93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36796-3B41-476C-8DEF-803DEEF6E870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6151" tIns="47230" rIns="96151" bIns="47230"/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322388" y="1093788"/>
            <a:ext cx="4800600" cy="360045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643313" y="9109075"/>
            <a:ext cx="24447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245" tIns="28676" rIns="20245" bIns="28676"/>
          <a:lstStyle/>
          <a:p>
            <a:pPr defTabSz="974725">
              <a:lnSpc>
                <a:spcPts val="17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9EC80-2699-4D96-BC65-FDD3024ACCF3}" type="slidenum">
              <a:rPr lang="en-US"/>
              <a:pPr/>
              <a:t>10</a:t>
            </a:fld>
            <a:endParaRPr lang="en-US"/>
          </a:p>
        </p:txBody>
      </p:sp>
      <p:sp>
        <p:nvSpPr>
          <p:cNvPr id="376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2B071D-9D97-4A22-A639-8F4037D3FC8E}" type="slidenum">
              <a:rPr lang="en-US"/>
              <a:pPr/>
              <a:t>11</a:t>
            </a:fld>
            <a:endParaRPr lang="en-US"/>
          </a:p>
        </p:txBody>
      </p:sp>
      <p:sp>
        <p:nvSpPr>
          <p:cNvPr id="412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A81EDB-1EC3-4F8F-8DA8-A850BC43CC76}" type="slidenum">
              <a:rPr lang="en-US"/>
              <a:pPr/>
              <a:t>13</a:t>
            </a:fld>
            <a:endParaRPr lang="en-US"/>
          </a:p>
        </p:txBody>
      </p:sp>
      <p:sp>
        <p:nvSpPr>
          <p:cNvPr id="377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9514FE-EA10-4013-B2EE-D844AF2876F7}" type="slidenum">
              <a:rPr lang="en-US"/>
              <a:pPr/>
              <a:t>14</a:t>
            </a:fld>
            <a:endParaRPr lang="en-US"/>
          </a:p>
        </p:txBody>
      </p:sp>
      <p:sp>
        <p:nvSpPr>
          <p:cNvPr id="414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121A31-5FE4-40E9-95B1-8C57846A05CA}" type="slidenum">
              <a:rPr lang="en-US"/>
              <a:pPr/>
              <a:t>15</a:t>
            </a:fld>
            <a:endParaRPr lang="en-US"/>
          </a:p>
        </p:txBody>
      </p:sp>
      <p:sp>
        <p:nvSpPr>
          <p:cNvPr id="378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714FC4-F9EE-47E3-A33E-390787838243}" type="slidenum">
              <a:rPr lang="en-US"/>
              <a:pPr/>
              <a:t>16</a:t>
            </a:fld>
            <a:endParaRPr lang="en-US"/>
          </a:p>
        </p:txBody>
      </p:sp>
      <p:sp>
        <p:nvSpPr>
          <p:cNvPr id="416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95F9A6-B212-4A4E-BCE5-8854F5DED73D}" type="slidenum">
              <a:rPr lang="en-US"/>
              <a:pPr/>
              <a:t>17</a:t>
            </a:fld>
            <a:endParaRPr lang="en-US"/>
          </a:p>
        </p:txBody>
      </p:sp>
      <p:sp>
        <p:nvSpPr>
          <p:cNvPr id="381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E11A85-4E38-4AAA-8F7F-ECBD7E652C98}" type="slidenum">
              <a:rPr lang="en-US"/>
              <a:pPr/>
              <a:t>18</a:t>
            </a:fld>
            <a:endParaRPr lang="en-US"/>
          </a:p>
        </p:txBody>
      </p:sp>
      <p:sp>
        <p:nvSpPr>
          <p:cNvPr id="3870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96E45-BB74-4A6C-AF56-2AFDFCAC7689}" type="slidenum">
              <a:rPr lang="en-US"/>
              <a:pPr/>
              <a:t>19</a:t>
            </a:fld>
            <a:endParaRPr lang="en-US"/>
          </a:p>
        </p:txBody>
      </p:sp>
      <p:sp>
        <p:nvSpPr>
          <p:cNvPr id="3891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3CFE1E-449E-4FD3-A55A-492020807D8E}" type="slidenum">
              <a:rPr lang="en-US"/>
              <a:pPr/>
              <a:t>20</a:t>
            </a:fld>
            <a:endParaRPr lang="en-US"/>
          </a:p>
        </p:txBody>
      </p:sp>
      <p:sp>
        <p:nvSpPr>
          <p:cNvPr id="3911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D0AAB3-C25F-4FC9-8C74-F6A7816BE606}" type="slidenum">
              <a:rPr lang="en-US"/>
              <a:pPr/>
              <a:t>2</a:t>
            </a:fld>
            <a:endParaRPr lang="en-US"/>
          </a:p>
        </p:txBody>
      </p:sp>
      <p:sp>
        <p:nvSpPr>
          <p:cNvPr id="369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20CAE-BF2F-4E37-86E0-D4934F923CE6}" type="slidenum">
              <a:rPr lang="en-US"/>
              <a:pPr/>
              <a:t>21</a:t>
            </a:fld>
            <a:endParaRPr lang="en-US"/>
          </a:p>
        </p:txBody>
      </p:sp>
      <p:sp>
        <p:nvSpPr>
          <p:cNvPr id="3932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DEA6E2-6FAE-4B5B-B04C-4A7683D63F6D}" type="slidenum">
              <a:rPr lang="en-US"/>
              <a:pPr/>
              <a:t>22</a:t>
            </a:fld>
            <a:endParaRPr lang="en-US"/>
          </a:p>
        </p:txBody>
      </p:sp>
      <p:sp>
        <p:nvSpPr>
          <p:cNvPr id="4034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37D09-BCED-461C-B30A-10E1956A82A8}" type="slidenum">
              <a:rPr lang="en-US"/>
              <a:pPr/>
              <a:t>23</a:t>
            </a:fld>
            <a:endParaRPr lang="en-US"/>
          </a:p>
        </p:txBody>
      </p:sp>
      <p:sp>
        <p:nvSpPr>
          <p:cNvPr id="3952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B1B14B-2E00-4D65-AD71-EEF7B59B4ED6}" type="slidenum">
              <a:rPr lang="en-US"/>
              <a:pPr/>
              <a:t>24</a:t>
            </a:fld>
            <a:endParaRPr lang="en-US"/>
          </a:p>
        </p:txBody>
      </p:sp>
      <p:sp>
        <p:nvSpPr>
          <p:cNvPr id="3973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7D35E-23E4-4A96-9B77-A04DBC53FBE6}" type="slidenum">
              <a:rPr lang="en-US"/>
              <a:pPr/>
              <a:t>25</a:t>
            </a:fld>
            <a:endParaRPr lang="en-US"/>
          </a:p>
        </p:txBody>
      </p:sp>
      <p:sp>
        <p:nvSpPr>
          <p:cNvPr id="3993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57AFF-77BD-4231-BB51-51FBD593F3E7}" type="slidenum">
              <a:rPr lang="en-US"/>
              <a:pPr/>
              <a:t>26</a:t>
            </a:fld>
            <a:endParaRPr lang="en-US"/>
          </a:p>
        </p:txBody>
      </p:sp>
      <p:sp>
        <p:nvSpPr>
          <p:cNvPr id="4014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7B6EE9-6E14-4FFA-BA0D-7AD3BDF7C45D}" type="slidenum">
              <a:rPr lang="en-US"/>
              <a:pPr/>
              <a:t>27</a:t>
            </a:fld>
            <a:endParaRPr lang="en-US"/>
          </a:p>
        </p:txBody>
      </p:sp>
      <p:sp>
        <p:nvSpPr>
          <p:cNvPr id="4321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lIns="96649" tIns="48325" rIns="96649" bIns="4832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AF5E7-F7C3-4D59-8681-14CEBF17D200}" type="slidenum">
              <a:rPr lang="en-US"/>
              <a:pPr/>
              <a:t>33</a:t>
            </a:fld>
            <a:endParaRPr lang="en-US"/>
          </a:p>
        </p:txBody>
      </p:sp>
      <p:sp>
        <p:nvSpPr>
          <p:cNvPr id="4546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69FC14-AB7F-4F93-8D62-15CAF2B920CE}" type="slidenum">
              <a:rPr lang="en-US"/>
              <a:pPr/>
              <a:t>34</a:t>
            </a:fld>
            <a:endParaRPr lang="en-US"/>
          </a:p>
        </p:txBody>
      </p:sp>
      <p:sp>
        <p:nvSpPr>
          <p:cNvPr id="4454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C207A-1DC0-440E-819A-2890D7D05356}" type="slidenum">
              <a:rPr lang="en-US"/>
              <a:pPr/>
              <a:t>35</a:t>
            </a:fld>
            <a:endParaRPr lang="en-US"/>
          </a:p>
        </p:txBody>
      </p:sp>
      <p:sp>
        <p:nvSpPr>
          <p:cNvPr id="4474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8FE2C-3FF2-4374-AE30-590A167F46EB}" type="slidenum">
              <a:rPr lang="en-US"/>
              <a:pPr/>
              <a:t>3</a:t>
            </a:fld>
            <a:endParaRPr lang="en-US"/>
          </a:p>
        </p:txBody>
      </p:sp>
      <p:sp>
        <p:nvSpPr>
          <p:cNvPr id="371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DCF3F3-18DF-45EB-A3F5-D7366B8DCFB3}" type="slidenum">
              <a:rPr lang="en-US"/>
              <a:pPr/>
              <a:t>36</a:t>
            </a:fld>
            <a:endParaRPr lang="en-US"/>
          </a:p>
        </p:txBody>
      </p:sp>
      <p:sp>
        <p:nvSpPr>
          <p:cNvPr id="449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49539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 lIns="96649" tIns="48325" rIns="96649" bIns="48325"/>
          <a:lstStyle/>
          <a:p>
            <a:endParaRPr lang="en-US"/>
          </a:p>
        </p:txBody>
      </p:sp>
      <p:sp>
        <p:nvSpPr>
          <p:cNvPr id="449540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5" rIns="96649" bIns="48325" anchor="b"/>
          <a:lstStyle>
            <a:lvl1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34FC962-E350-42EA-9944-3178498F75BC}" type="slidenum">
              <a:rPr lang="en-US" sz="1300"/>
              <a:pPr algn="r" eaLnBrk="1" hangingPunct="1"/>
              <a:t>36</a:t>
            </a:fld>
            <a:endParaRPr lang="en-US" sz="13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6F95C-6C62-473C-AFFA-C2394FE9974D}" type="slidenum">
              <a:rPr lang="en-US"/>
              <a:pPr/>
              <a:t>37</a:t>
            </a:fld>
            <a:endParaRPr lang="en-US"/>
          </a:p>
        </p:txBody>
      </p:sp>
      <p:sp>
        <p:nvSpPr>
          <p:cNvPr id="4515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6520A8-2206-4BED-954F-C94E9446CF69}" type="slidenum">
              <a:rPr lang="en-US"/>
              <a:pPr/>
              <a:t>4</a:t>
            </a:fld>
            <a:endParaRPr lang="en-US"/>
          </a:p>
        </p:txBody>
      </p:sp>
      <p:sp>
        <p:nvSpPr>
          <p:cNvPr id="372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3E9ED3-F351-4D48-8B25-B3CCDD301BA1}" type="slidenum">
              <a:rPr lang="en-US"/>
              <a:pPr/>
              <a:t>5</a:t>
            </a:fld>
            <a:endParaRPr lang="en-US"/>
          </a:p>
        </p:txBody>
      </p:sp>
      <p:sp>
        <p:nvSpPr>
          <p:cNvPr id="373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B038B-D90F-4171-8018-F946EF596CD0}" type="slidenum">
              <a:rPr lang="en-US"/>
              <a:pPr/>
              <a:t>6</a:t>
            </a:fld>
            <a:endParaRPr lang="en-US"/>
          </a:p>
        </p:txBody>
      </p:sp>
      <p:sp>
        <p:nvSpPr>
          <p:cNvPr id="379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D94E4F-4EED-4C17-A616-893E1DE1FC70}" type="slidenum">
              <a:rPr lang="en-US"/>
              <a:pPr/>
              <a:t>7</a:t>
            </a:fld>
            <a:endParaRPr lang="en-US"/>
          </a:p>
        </p:txBody>
      </p:sp>
      <p:sp>
        <p:nvSpPr>
          <p:cNvPr id="380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870E88-2935-47A9-94EC-8D25B2E0CD45}" type="slidenum">
              <a:rPr lang="en-US"/>
              <a:pPr/>
              <a:t>8</a:t>
            </a:fld>
            <a:endParaRPr lang="en-US"/>
          </a:p>
        </p:txBody>
      </p:sp>
      <p:sp>
        <p:nvSpPr>
          <p:cNvPr id="374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B0DB80-E162-46A7-A054-452A79F34601}" type="slidenum">
              <a:rPr lang="en-US"/>
              <a:pPr/>
              <a:t>9</a:t>
            </a:fld>
            <a:endParaRPr lang="en-US"/>
          </a:p>
        </p:txBody>
      </p:sp>
      <p:sp>
        <p:nvSpPr>
          <p:cNvPr id="410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3BD48-E26F-411D-96B5-E07CF97C764A}" type="datetime1">
              <a:rPr lang="en-US"/>
              <a:pPr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A0DB8-6FF9-4E17-A049-E6A638F044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2139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FAFBDF-81F6-45CA-9682-743D8753363E}" type="datetime1">
              <a:rPr lang="en-US"/>
              <a:pPr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1A98C-1420-4632-834F-D231DF2CB0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476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2C7D6D-E7CC-4225-9740-E39C1EBFB3D1}" type="datetime1">
              <a:rPr lang="en-US"/>
              <a:pPr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C5943-9243-408D-B341-3960492D64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519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D85911-553E-40F8-9EE4-D6A7D540D626}" type="datetime1">
              <a:rPr lang="en-US"/>
              <a:pPr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21781-AC54-4C3D-8257-2E4047229D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069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068F1C-735E-4396-B913-986E7A625177}" type="datetime1">
              <a:rPr lang="en-US"/>
              <a:pPr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CA616-E13F-4512-B4FB-8704074153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140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8AAAB8-6A11-42BF-AA28-93D1D533A034}" type="datetime1">
              <a:rPr lang="en-US"/>
              <a:pPr/>
              <a:t>5/19/2012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F5F30-B001-4B03-8503-31593D9DD4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030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E3515A-C924-4CF6-866C-128DD03F6F26}" type="datetime1">
              <a:rPr lang="en-US"/>
              <a:pPr/>
              <a:t>5/19/2012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BB86E-DCAC-48B4-8AC0-8E124EBF07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05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B3E6D9-EAEE-4E27-B745-B9DAB71E60CF}" type="datetime1">
              <a:rPr lang="en-US"/>
              <a:pPr/>
              <a:t>5/19/2012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2D820-D1FC-4E2F-962C-0A36B56AEA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138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534E8-411A-4765-BE95-2ED878DCC732}" type="datetime1">
              <a:rPr lang="en-US"/>
              <a:pPr/>
              <a:t>5/19/2012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0F77B-1C6D-4C9B-AD53-1C81DE849C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781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840378-84CB-4D3B-AE61-21B54CD53C25}" type="datetime1">
              <a:rPr lang="en-US"/>
              <a:pPr/>
              <a:t>5/19/2012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4A40F-54CB-4A59-A307-CA3A7F6D8D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052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584821-586A-4631-9C5D-B87CC5540976}" type="datetime1">
              <a:rPr lang="en-US"/>
              <a:pPr/>
              <a:t>5/19/2012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80886-AF22-43D4-A5F5-5CF17FE039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774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fld id="{48FE657F-7861-4F0E-BE1B-23B382134042}" type="datetime1">
              <a:rPr lang="en-US"/>
              <a:pPr/>
              <a:t>5/19/2012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00800"/>
            <a:ext cx="365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C5A0C01A-03F0-447D-AE96-16DBE7A5A3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3429000"/>
            <a:ext cx="3155950" cy="6524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 anchor="b"/>
          <a:lstStyle/>
          <a:p>
            <a:pPr defTabSz="904875">
              <a:lnSpc>
                <a:spcPts val="4100"/>
              </a:lnSpc>
              <a:tabLst>
                <a:tab pos="904875" algn="l"/>
                <a:tab pos="1809750" algn="l"/>
                <a:tab pos="2716213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2900" b="1" dirty="0">
                <a:solidFill>
                  <a:srgbClr val="000000"/>
                </a:solidFill>
              </a:rPr>
              <a:t>CSE 451: Operating Systems</a:t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 smtClean="0">
                <a:solidFill>
                  <a:srgbClr val="000000"/>
                </a:solidFill>
              </a:rPr>
              <a:t>Spring 2012</a:t>
            </a:r>
            <a:r>
              <a:rPr lang="en-US" sz="2900" b="1" dirty="0">
                <a:solidFill>
                  <a:srgbClr val="000000"/>
                </a:solidFill>
              </a:rPr>
              <a:t/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000000"/>
                </a:solidFill>
              </a:rPr>
              <a:t/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Module </a:t>
            </a:r>
            <a:r>
              <a:rPr lang="en-US" sz="2900" b="1" dirty="0" smtClean="0">
                <a:solidFill>
                  <a:srgbClr val="FF3300"/>
                </a:solidFill>
              </a:rPr>
              <a:t>24</a:t>
            </a:r>
            <a:r>
              <a:rPr lang="en-US" sz="2900" b="1" dirty="0">
                <a:solidFill>
                  <a:srgbClr val="FF3300"/>
                </a:solidFill>
              </a:rPr>
              <a:t/>
            </a:r>
            <a:br>
              <a:rPr lang="en-US" sz="2900" b="1" dirty="0">
                <a:solidFill>
                  <a:srgbClr val="FF33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Distributed Systems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4876800"/>
            <a:ext cx="1108075" cy="78898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>
                <a:solidFill>
                  <a:srgbClr val="000000"/>
                </a:solidFill>
              </a:rPr>
              <a:t>Ed Lazowska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>
                <a:solidFill>
                  <a:srgbClr val="000000"/>
                </a:solidFill>
              </a:rPr>
              <a:t>lazowska@cs.washington.edu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>
                <a:solidFill>
                  <a:srgbClr val="000000"/>
                </a:solidFill>
              </a:rPr>
              <a:t>Allen Center 570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>
              <a:solidFill>
                <a:srgbClr val="000000"/>
              </a:solidFill>
            </a:endParaRP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2AC0-267B-461A-AC45-146AB219D8CF}" type="slidenum">
              <a:rPr lang="en-US"/>
              <a:pPr/>
              <a:t>10</a:t>
            </a:fld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Grapevine: Sending a message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696200" cy="5562600"/>
          </a:xfrm>
        </p:spPr>
        <p:txBody>
          <a:bodyPr/>
          <a:lstStyle/>
          <a:p>
            <a:r>
              <a:rPr lang="en-US"/>
              <a:t>User prepares message using mail client</a:t>
            </a:r>
          </a:p>
          <a:p>
            <a:r>
              <a:rPr lang="en-US"/>
              <a:t>Mail client contacts GrapevineUser package on same workstation to actually send message</a:t>
            </a:r>
          </a:p>
          <a:p>
            <a:r>
              <a:rPr lang="en-US"/>
              <a:t>GrapevineUser package</a:t>
            </a:r>
          </a:p>
          <a:p>
            <a:pPr lvl="1"/>
            <a:r>
              <a:rPr lang="en-US"/>
              <a:t>Contacts any Registration Server to get a list of Message Servers</a:t>
            </a:r>
          </a:p>
          <a:p>
            <a:pPr lvl="1"/>
            <a:r>
              <a:rPr lang="en-US"/>
              <a:t>Contacts any Message Server to transmit message</a:t>
            </a:r>
          </a:p>
          <a:p>
            <a:pPr lvl="2"/>
            <a:r>
              <a:rPr lang="en-US"/>
              <a:t>presents source and destination userids, and source password, for authentication</a:t>
            </a:r>
          </a:p>
          <a:p>
            <a:pPr lvl="3"/>
            <a:r>
              <a:rPr lang="en-US"/>
              <a:t>Message Server uses any Registration Server to authenticate</a:t>
            </a:r>
          </a:p>
          <a:p>
            <a:pPr lvl="2"/>
            <a:r>
              <a:rPr lang="en-US"/>
              <a:t>sends message body to Message Server</a:t>
            </a:r>
          </a:p>
          <a:p>
            <a:pPr lvl="3"/>
            <a:r>
              <a:rPr lang="en-US"/>
              <a:t>Message Server places it in stable storage and acknowledges receipt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DD9E-1340-4B3F-912C-4AB20CDED6CD}" type="slidenum">
              <a:rPr lang="en-US"/>
              <a:pPr/>
              <a:t>11</a:t>
            </a:fld>
            <a:endParaRPr lang="en-US"/>
          </a:p>
        </p:txBody>
      </p:sp>
      <p:pic>
        <p:nvPicPr>
          <p:cNvPr id="411650" name="Picture 2" descr="grapev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46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Grapevine: Functional diagram</a:t>
            </a:r>
          </a:p>
        </p:txBody>
      </p:sp>
      <p:sp>
        <p:nvSpPr>
          <p:cNvPr id="411652" name="Oval 4"/>
          <p:cNvSpPr>
            <a:spLocks noChangeArrowheads="1"/>
          </p:cNvSpPr>
          <p:nvPr/>
        </p:nvSpPr>
        <p:spPr bwMode="auto">
          <a:xfrm>
            <a:off x="381000" y="5291138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53" name="Text Box 5"/>
          <p:cNvSpPr txBox="1">
            <a:spLocks noChangeArrowheads="1"/>
          </p:cNvSpPr>
          <p:nvPr/>
        </p:nvSpPr>
        <p:spPr bwMode="auto">
          <a:xfrm>
            <a:off x="381000" y="5273675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11654" name="Oval 6"/>
          <p:cNvSpPr>
            <a:spLocks noChangeArrowheads="1"/>
          </p:cNvSpPr>
          <p:nvPr/>
        </p:nvSpPr>
        <p:spPr bwMode="auto">
          <a:xfrm>
            <a:off x="381000" y="4862513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55" name="Oval 7"/>
          <p:cNvSpPr>
            <a:spLocks noChangeArrowheads="1"/>
          </p:cNvSpPr>
          <p:nvPr/>
        </p:nvSpPr>
        <p:spPr bwMode="auto">
          <a:xfrm>
            <a:off x="609600" y="3429000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56" name="Oval 8"/>
          <p:cNvSpPr>
            <a:spLocks noChangeArrowheads="1"/>
          </p:cNvSpPr>
          <p:nvPr/>
        </p:nvSpPr>
        <p:spPr bwMode="auto">
          <a:xfrm>
            <a:off x="1676400" y="4114800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57" name="Text Box 9"/>
          <p:cNvSpPr txBox="1">
            <a:spLocks noChangeArrowheads="1"/>
          </p:cNvSpPr>
          <p:nvPr/>
        </p:nvSpPr>
        <p:spPr bwMode="auto">
          <a:xfrm>
            <a:off x="381000" y="4876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11658" name="Text Box 10"/>
          <p:cNvSpPr txBox="1">
            <a:spLocks noChangeArrowheads="1"/>
          </p:cNvSpPr>
          <p:nvPr/>
        </p:nvSpPr>
        <p:spPr bwMode="auto">
          <a:xfrm>
            <a:off x="609600" y="34290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11659" name="Text Box 11"/>
          <p:cNvSpPr txBox="1">
            <a:spLocks noChangeArrowheads="1"/>
          </p:cNvSpPr>
          <p:nvPr/>
        </p:nvSpPr>
        <p:spPr bwMode="auto">
          <a:xfrm>
            <a:off x="1676400" y="4114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2" grpId="0" animBg="1"/>
      <p:bldP spid="411653" grpId="0"/>
      <p:bldP spid="411654" grpId="0" animBg="1"/>
      <p:bldP spid="411655" grpId="0" animBg="1"/>
      <p:bldP spid="411656" grpId="0" animBg="1"/>
      <p:bldP spid="411657" grpId="0"/>
      <p:bldP spid="411658" grpId="0"/>
      <p:bldP spid="4116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5B48-FFAF-489E-91CA-9382FC8FE783}" type="slidenum">
              <a:rPr lang="en-US"/>
              <a:pPr/>
              <a:t>12</a:t>
            </a:fld>
            <a:endParaRPr lang="en-US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Registries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Actually, I lied:  There’s an additional step.</a:t>
            </a:r>
          </a:p>
          <a:p>
            <a:pPr lvl="1"/>
            <a:r>
              <a:rPr lang="en-US"/>
              <a:t>For scalability, users are partitioned into registries – “user ‘P.Q’” is user P in registry Q.</a:t>
            </a:r>
          </a:p>
          <a:p>
            <a:pPr lvl="1"/>
            <a:r>
              <a:rPr lang="en-US"/>
              <a:t>Registries are replicated.</a:t>
            </a:r>
          </a:p>
          <a:p>
            <a:pPr lvl="1"/>
            <a:r>
              <a:rPr lang="en-US"/>
              <a:t>There is one registry that is replicated on every registration server:  the registry of registries.</a:t>
            </a:r>
          </a:p>
          <a:p>
            <a:pPr lvl="1"/>
            <a:r>
              <a:rPr lang="en-US"/>
              <a:t>So, when I said:</a:t>
            </a:r>
          </a:p>
          <a:p>
            <a:pPr lvl="2">
              <a:buFontTx/>
              <a:buNone/>
            </a:pPr>
            <a:r>
              <a:rPr lang="en-US"/>
              <a:t>   Message Server uses any Registration Server to authenticate</a:t>
            </a:r>
          </a:p>
          <a:p>
            <a:pPr lvl="1">
              <a:buFontTx/>
              <a:buNone/>
            </a:pPr>
            <a:r>
              <a:rPr lang="en-US"/>
              <a:t>	what actually happens is the Message Server contacts any Registration Server to obtain a list of those Registration Servers holding the registry of the user, then contacts one of those registration servers to authenticate the user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D862-013B-4B18-AF98-DB99EE20698A}" type="slidenum">
              <a:rPr lang="en-US"/>
              <a:pPr/>
              <a:t>13</a:t>
            </a:fld>
            <a:endParaRPr lang="en-US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Grapevine: Transport and buffering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696200" cy="5562600"/>
          </a:xfrm>
        </p:spPr>
        <p:txBody>
          <a:bodyPr/>
          <a:lstStyle/>
          <a:p>
            <a:r>
              <a:rPr lang="en-US"/>
              <a:t>For each recipient of the message, Message Server contacts any Registration Server to obtain list of Message Servers holding mail for that recipient</a:t>
            </a:r>
          </a:p>
          <a:p>
            <a:pPr lvl="1"/>
            <a:r>
              <a:rPr lang="en-US"/>
              <a:t>Same lie as before</a:t>
            </a:r>
          </a:p>
          <a:p>
            <a:r>
              <a:rPr lang="en-US"/>
              <a:t>Sends a copy of the message to one of those Message Servers for that recipient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F509-486B-454F-A110-7FAF2C6851CC}" type="slidenum">
              <a:rPr lang="en-US"/>
              <a:pPr/>
              <a:t>14</a:t>
            </a:fld>
            <a:endParaRPr lang="en-US"/>
          </a:p>
        </p:txBody>
      </p:sp>
      <p:pic>
        <p:nvPicPr>
          <p:cNvPr id="413698" name="Picture 2" descr="grapev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46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Grapevine: Functional diagram</a:t>
            </a:r>
          </a:p>
        </p:txBody>
      </p:sp>
      <p:sp>
        <p:nvSpPr>
          <p:cNvPr id="413700" name="Oval 4"/>
          <p:cNvSpPr>
            <a:spLocks noChangeArrowheads="1"/>
          </p:cNvSpPr>
          <p:nvPr/>
        </p:nvSpPr>
        <p:spPr bwMode="auto">
          <a:xfrm>
            <a:off x="381000" y="5291138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01" name="Text Box 5"/>
          <p:cNvSpPr txBox="1">
            <a:spLocks noChangeArrowheads="1"/>
          </p:cNvSpPr>
          <p:nvPr/>
        </p:nvSpPr>
        <p:spPr bwMode="auto">
          <a:xfrm>
            <a:off x="381000" y="5273675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13702" name="Oval 6"/>
          <p:cNvSpPr>
            <a:spLocks noChangeArrowheads="1"/>
          </p:cNvSpPr>
          <p:nvPr/>
        </p:nvSpPr>
        <p:spPr bwMode="auto">
          <a:xfrm>
            <a:off x="381000" y="4862513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03" name="Oval 7"/>
          <p:cNvSpPr>
            <a:spLocks noChangeArrowheads="1"/>
          </p:cNvSpPr>
          <p:nvPr/>
        </p:nvSpPr>
        <p:spPr bwMode="auto">
          <a:xfrm>
            <a:off x="609600" y="3429000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04" name="Oval 8"/>
          <p:cNvSpPr>
            <a:spLocks noChangeArrowheads="1"/>
          </p:cNvSpPr>
          <p:nvPr/>
        </p:nvSpPr>
        <p:spPr bwMode="auto">
          <a:xfrm>
            <a:off x="1676400" y="4114800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05" name="Text Box 9"/>
          <p:cNvSpPr txBox="1">
            <a:spLocks noChangeArrowheads="1"/>
          </p:cNvSpPr>
          <p:nvPr/>
        </p:nvSpPr>
        <p:spPr bwMode="auto">
          <a:xfrm>
            <a:off x="381000" y="4876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13706" name="Text Box 10"/>
          <p:cNvSpPr txBox="1">
            <a:spLocks noChangeArrowheads="1"/>
          </p:cNvSpPr>
          <p:nvPr/>
        </p:nvSpPr>
        <p:spPr bwMode="auto">
          <a:xfrm>
            <a:off x="609600" y="34290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13707" name="Text Box 11"/>
          <p:cNvSpPr txBox="1">
            <a:spLocks noChangeArrowheads="1"/>
          </p:cNvSpPr>
          <p:nvPr/>
        </p:nvSpPr>
        <p:spPr bwMode="auto">
          <a:xfrm>
            <a:off x="1676400" y="4114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13708" name="Oval 12"/>
          <p:cNvSpPr>
            <a:spLocks noChangeArrowheads="1"/>
          </p:cNvSpPr>
          <p:nvPr/>
        </p:nvSpPr>
        <p:spPr bwMode="auto">
          <a:xfrm>
            <a:off x="1066800" y="2895600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09" name="Oval 13"/>
          <p:cNvSpPr>
            <a:spLocks noChangeArrowheads="1"/>
          </p:cNvSpPr>
          <p:nvPr/>
        </p:nvSpPr>
        <p:spPr bwMode="auto">
          <a:xfrm>
            <a:off x="2514600" y="2971800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10" name="Text Box 14"/>
          <p:cNvSpPr txBox="1">
            <a:spLocks noChangeArrowheads="1"/>
          </p:cNvSpPr>
          <p:nvPr/>
        </p:nvSpPr>
        <p:spPr bwMode="auto">
          <a:xfrm>
            <a:off x="990600" y="2895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5*</a:t>
            </a:r>
          </a:p>
        </p:txBody>
      </p:sp>
      <p:sp>
        <p:nvSpPr>
          <p:cNvPr id="413711" name="Text Box 15"/>
          <p:cNvSpPr txBox="1">
            <a:spLocks noChangeArrowheads="1"/>
          </p:cNvSpPr>
          <p:nvPr/>
        </p:nvSpPr>
        <p:spPr bwMode="auto">
          <a:xfrm>
            <a:off x="2438400" y="29718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8" grpId="0" animBg="1"/>
      <p:bldP spid="413709" grpId="0" animBg="1"/>
      <p:bldP spid="413710" grpId="0"/>
      <p:bldP spid="4137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D63A-6B1F-4BA6-BD24-8858D74B2CAF}" type="slidenum">
              <a:rPr lang="en-US"/>
              <a:pPr/>
              <a:t>15</a:t>
            </a:fld>
            <a:endParaRPr lang="en-US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Grapevine: Retrieving mail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696200" cy="5562600"/>
          </a:xfrm>
        </p:spPr>
        <p:txBody>
          <a:bodyPr/>
          <a:lstStyle/>
          <a:p>
            <a:r>
              <a:rPr lang="en-US"/>
              <a:t>User uses mail client to contact GrapevineUser package on same workstation to retrieve mail</a:t>
            </a:r>
          </a:p>
          <a:p>
            <a:r>
              <a:rPr lang="en-US"/>
              <a:t>GrapevineUser package</a:t>
            </a:r>
          </a:p>
          <a:p>
            <a:pPr lvl="1"/>
            <a:r>
              <a:rPr lang="en-US"/>
              <a:t>Contacts any Registration Server to get a list of each Message Server holding mail for the user (“inbox site”)</a:t>
            </a:r>
          </a:p>
          <a:p>
            <a:pPr lvl="2"/>
            <a:r>
              <a:rPr lang="en-US"/>
              <a:t>Same lie as before</a:t>
            </a:r>
          </a:p>
          <a:p>
            <a:pPr lvl="1"/>
            <a:r>
              <a:rPr lang="en-US"/>
              <a:t>Contacts each of these Message Servers to retrieve mail</a:t>
            </a:r>
          </a:p>
          <a:p>
            <a:pPr lvl="2"/>
            <a:r>
              <a:rPr lang="en-US"/>
              <a:t>presents user credentials</a:t>
            </a:r>
          </a:p>
          <a:p>
            <a:pPr lvl="3"/>
            <a:r>
              <a:rPr lang="en-US"/>
              <a:t>Message Server uses any Registration Server to authenticate</a:t>
            </a:r>
          </a:p>
          <a:p>
            <a:pPr lvl="2"/>
            <a:r>
              <a:rPr lang="en-US"/>
              <a:t>acknowledges receipt of messages so that the server can delete them from its storage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110B-B260-48E4-9F6B-41CFE53EC600}" type="slidenum">
              <a:rPr lang="en-US"/>
              <a:pPr/>
              <a:t>16</a:t>
            </a:fld>
            <a:endParaRPr lang="en-US"/>
          </a:p>
        </p:txBody>
      </p:sp>
      <p:pic>
        <p:nvPicPr>
          <p:cNvPr id="415746" name="Picture 2" descr="grapev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46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5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Grapevine: Functional diagram</a:t>
            </a:r>
          </a:p>
        </p:txBody>
      </p:sp>
      <p:sp>
        <p:nvSpPr>
          <p:cNvPr id="415748" name="Oval 4"/>
          <p:cNvSpPr>
            <a:spLocks noChangeArrowheads="1"/>
          </p:cNvSpPr>
          <p:nvPr/>
        </p:nvSpPr>
        <p:spPr bwMode="auto">
          <a:xfrm>
            <a:off x="381000" y="5291138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49" name="Text Box 5"/>
          <p:cNvSpPr txBox="1">
            <a:spLocks noChangeArrowheads="1"/>
          </p:cNvSpPr>
          <p:nvPr/>
        </p:nvSpPr>
        <p:spPr bwMode="auto">
          <a:xfrm>
            <a:off x="381000" y="5273675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15750" name="Oval 6"/>
          <p:cNvSpPr>
            <a:spLocks noChangeArrowheads="1"/>
          </p:cNvSpPr>
          <p:nvPr/>
        </p:nvSpPr>
        <p:spPr bwMode="auto">
          <a:xfrm>
            <a:off x="381000" y="4862513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51" name="Oval 7"/>
          <p:cNvSpPr>
            <a:spLocks noChangeArrowheads="1"/>
          </p:cNvSpPr>
          <p:nvPr/>
        </p:nvSpPr>
        <p:spPr bwMode="auto">
          <a:xfrm>
            <a:off x="609600" y="3429000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52" name="Oval 8"/>
          <p:cNvSpPr>
            <a:spLocks noChangeArrowheads="1"/>
          </p:cNvSpPr>
          <p:nvPr/>
        </p:nvSpPr>
        <p:spPr bwMode="auto">
          <a:xfrm>
            <a:off x="1676400" y="4114800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53" name="Text Box 9"/>
          <p:cNvSpPr txBox="1">
            <a:spLocks noChangeArrowheads="1"/>
          </p:cNvSpPr>
          <p:nvPr/>
        </p:nvSpPr>
        <p:spPr bwMode="auto">
          <a:xfrm>
            <a:off x="381000" y="4876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15754" name="Text Box 10"/>
          <p:cNvSpPr txBox="1">
            <a:spLocks noChangeArrowheads="1"/>
          </p:cNvSpPr>
          <p:nvPr/>
        </p:nvSpPr>
        <p:spPr bwMode="auto">
          <a:xfrm>
            <a:off x="609600" y="34290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15755" name="Text Box 11"/>
          <p:cNvSpPr txBox="1">
            <a:spLocks noChangeArrowheads="1"/>
          </p:cNvSpPr>
          <p:nvPr/>
        </p:nvSpPr>
        <p:spPr bwMode="auto">
          <a:xfrm>
            <a:off x="1676400" y="4114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15756" name="Oval 12"/>
          <p:cNvSpPr>
            <a:spLocks noChangeArrowheads="1"/>
          </p:cNvSpPr>
          <p:nvPr/>
        </p:nvSpPr>
        <p:spPr bwMode="auto">
          <a:xfrm>
            <a:off x="1066800" y="2895600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57" name="Oval 13"/>
          <p:cNvSpPr>
            <a:spLocks noChangeArrowheads="1"/>
          </p:cNvSpPr>
          <p:nvPr/>
        </p:nvSpPr>
        <p:spPr bwMode="auto">
          <a:xfrm>
            <a:off x="2514600" y="2971800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58" name="Text Box 14"/>
          <p:cNvSpPr txBox="1">
            <a:spLocks noChangeArrowheads="1"/>
          </p:cNvSpPr>
          <p:nvPr/>
        </p:nvSpPr>
        <p:spPr bwMode="auto">
          <a:xfrm>
            <a:off x="990600" y="2895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5*</a:t>
            </a:r>
          </a:p>
        </p:txBody>
      </p:sp>
      <p:sp>
        <p:nvSpPr>
          <p:cNvPr id="415759" name="Text Box 15"/>
          <p:cNvSpPr txBox="1">
            <a:spLocks noChangeArrowheads="1"/>
          </p:cNvSpPr>
          <p:nvPr/>
        </p:nvSpPr>
        <p:spPr bwMode="auto">
          <a:xfrm>
            <a:off x="2438400" y="29718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6*</a:t>
            </a:r>
          </a:p>
        </p:txBody>
      </p:sp>
      <p:sp>
        <p:nvSpPr>
          <p:cNvPr id="415760" name="Oval 16"/>
          <p:cNvSpPr>
            <a:spLocks noChangeArrowheads="1"/>
          </p:cNvSpPr>
          <p:nvPr/>
        </p:nvSpPr>
        <p:spPr bwMode="auto">
          <a:xfrm>
            <a:off x="4724400" y="5029200"/>
            <a:ext cx="381000" cy="38100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61" name="Text Box 17"/>
          <p:cNvSpPr txBox="1">
            <a:spLocks noChangeArrowheads="1"/>
          </p:cNvSpPr>
          <p:nvPr/>
        </p:nvSpPr>
        <p:spPr bwMode="auto">
          <a:xfrm>
            <a:off x="4724400" y="5029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15762" name="Oval 18"/>
          <p:cNvSpPr>
            <a:spLocks noChangeArrowheads="1"/>
          </p:cNvSpPr>
          <p:nvPr/>
        </p:nvSpPr>
        <p:spPr bwMode="auto">
          <a:xfrm>
            <a:off x="6172200" y="3581400"/>
            <a:ext cx="381000" cy="38100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63" name="Text Box 19"/>
          <p:cNvSpPr txBox="1">
            <a:spLocks noChangeArrowheads="1"/>
          </p:cNvSpPr>
          <p:nvPr/>
        </p:nvSpPr>
        <p:spPr bwMode="auto">
          <a:xfrm>
            <a:off x="6172200" y="35814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15765" name="Oval 21"/>
          <p:cNvSpPr>
            <a:spLocks noChangeArrowheads="1"/>
          </p:cNvSpPr>
          <p:nvPr/>
        </p:nvSpPr>
        <p:spPr bwMode="auto">
          <a:xfrm>
            <a:off x="5105400" y="4191000"/>
            <a:ext cx="381000" cy="38100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66" name="Oval 22"/>
          <p:cNvSpPr>
            <a:spLocks noChangeArrowheads="1"/>
          </p:cNvSpPr>
          <p:nvPr/>
        </p:nvSpPr>
        <p:spPr bwMode="auto">
          <a:xfrm>
            <a:off x="5105400" y="3048000"/>
            <a:ext cx="381000" cy="38100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67" name="Text Box 23"/>
          <p:cNvSpPr txBox="1">
            <a:spLocks noChangeArrowheads="1"/>
          </p:cNvSpPr>
          <p:nvPr/>
        </p:nvSpPr>
        <p:spPr bwMode="auto">
          <a:xfrm>
            <a:off x="4953000" y="4191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3*</a:t>
            </a:r>
          </a:p>
        </p:txBody>
      </p:sp>
      <p:sp>
        <p:nvSpPr>
          <p:cNvPr id="415768" name="Text Box 24"/>
          <p:cNvSpPr txBox="1">
            <a:spLocks noChangeArrowheads="1"/>
          </p:cNvSpPr>
          <p:nvPr/>
        </p:nvSpPr>
        <p:spPr bwMode="auto">
          <a:xfrm>
            <a:off x="4953000" y="3048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60" grpId="0" animBg="1"/>
      <p:bldP spid="415761" grpId="0"/>
      <p:bldP spid="415762" grpId="0" animBg="1"/>
      <p:bldP spid="415763" grpId="0"/>
      <p:bldP spid="415765" grpId="0" animBg="1"/>
      <p:bldP spid="415766" grpId="0" animBg="1"/>
      <p:bldP spid="415767" grpId="0"/>
      <p:bldP spid="4157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AA17-EFDD-4851-9B15-B33831B93304}" type="slidenum">
              <a:rPr lang="en-US"/>
              <a:pPr/>
              <a:t>17</a:t>
            </a:fld>
            <a:endParaRPr lang="en-US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Grapevine: Scalability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add more Registration Servers</a:t>
            </a:r>
          </a:p>
          <a:p>
            <a:r>
              <a:rPr lang="en-US"/>
              <a:t>Can add more Message Servers</a:t>
            </a:r>
          </a:p>
          <a:p>
            <a:r>
              <a:rPr lang="en-US"/>
              <a:t>Only thing that didn’t scale was handling of distribution lists</a:t>
            </a:r>
          </a:p>
          <a:p>
            <a:pPr lvl="1"/>
            <a:r>
              <a:rPr lang="en-US"/>
              <a:t>the accepting Message Server was responsible for expanding the list (recursively if necessary) and delivering to an appropriate Message Server for each recipient</a:t>
            </a:r>
          </a:p>
          <a:p>
            <a:pPr lvl="1"/>
            <a:r>
              <a:rPr lang="en-US"/>
              <a:t>some distribution lists contained essentially the entire user community</a:t>
            </a:r>
          </a:p>
          <a:p>
            <a:r>
              <a:rPr lang="en-US">
                <a:solidFill>
                  <a:schemeClr val="accent2"/>
                </a:solidFill>
              </a:rPr>
              <a:t>Jeff Dean (Google) told us they don’t even think about more than two decimal orders of magnitude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fundamental design decisions will need to change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advances in technology will make it possible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27D-0168-4FAB-AB62-A608AF4403C3}" type="slidenum">
              <a:rPr lang="en-US"/>
              <a:pPr/>
              <a:t>18</a:t>
            </a:fld>
            <a:endParaRPr lang="en-US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80400" cy="1143000"/>
          </a:xfrm>
        </p:spPr>
        <p:txBody>
          <a:bodyPr/>
          <a:lstStyle/>
          <a:p>
            <a:r>
              <a:rPr lang="en-US"/>
              <a:t>Example:  Google search infrastructure</a:t>
            </a:r>
            <a:endParaRPr lang="en-US" i="1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486400"/>
          </a:xfrm>
          <a:noFill/>
          <a:ln/>
        </p:spPr>
        <p:txBody>
          <a:bodyPr lIns="91435" tIns="45718" rIns="91435" bIns="45718"/>
          <a:lstStyle/>
          <a:p>
            <a:r>
              <a:rPr lang="en-US"/>
              <a:t>It’s likely that Google has several million machines</a:t>
            </a:r>
          </a:p>
          <a:p>
            <a:pPr lvl="1"/>
            <a:r>
              <a:rPr lang="en-US"/>
              <a:t>But let’s be conservative – </a:t>
            </a:r>
            <a:r>
              <a:rPr lang="en-US">
                <a:solidFill>
                  <a:srgbClr val="990000"/>
                </a:solidFill>
              </a:rPr>
              <a:t>1,000,000 machines</a:t>
            </a:r>
          </a:p>
          <a:p>
            <a:pPr lvl="1"/>
            <a:r>
              <a:rPr lang="en-US"/>
              <a:t>A rack holds 176 CPUs (88 1U dual-processor boards), so that’s about </a:t>
            </a:r>
            <a:r>
              <a:rPr lang="en-US">
                <a:solidFill>
                  <a:srgbClr val="990000"/>
                </a:solidFill>
              </a:rPr>
              <a:t>6,000 racks</a:t>
            </a:r>
          </a:p>
          <a:p>
            <a:pPr lvl="1"/>
            <a:r>
              <a:rPr lang="en-US"/>
              <a:t>A rack requires about 50 square feet (given datacenter cooling capabilities), so that’s about 300,000 square feet of machine room space (more than </a:t>
            </a:r>
            <a:r>
              <a:rPr lang="en-US">
                <a:solidFill>
                  <a:srgbClr val="990000"/>
                </a:solidFill>
              </a:rPr>
              <a:t>6 football fields</a:t>
            </a:r>
            <a:r>
              <a:rPr lang="en-US"/>
              <a:t> of real estate – although of course Google divides its machines among dozens of datacenters all over the world)</a:t>
            </a:r>
          </a:p>
          <a:p>
            <a:pPr lvl="1"/>
            <a:r>
              <a:rPr lang="en-US"/>
              <a:t>A rack requires about 10kw to power, and about the same to cool, so that’s about 120,000 kw of power, or nearly </a:t>
            </a:r>
            <a:r>
              <a:rPr lang="en-US">
                <a:solidFill>
                  <a:srgbClr val="990000"/>
                </a:solidFill>
              </a:rPr>
              <a:t>100,000,000 kwh per month</a:t>
            </a:r>
            <a:r>
              <a:rPr lang="en-US"/>
              <a:t> ($10 million at $0.10/kwh)</a:t>
            </a:r>
          </a:p>
          <a:p>
            <a:pPr lvl="2"/>
            <a:r>
              <a:rPr lang="en-US"/>
              <a:t>Equivalent to about 20% of Seattle City Light’s generating capacity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5551-3F79-44B6-8441-821052F675AC}" type="slidenum">
              <a:rPr lang="en-US"/>
              <a:pPr/>
              <a:t>19</a:t>
            </a:fld>
            <a:endParaRPr lang="en-US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534400" cy="6477000"/>
          </a:xfrm>
        </p:spPr>
        <p:txBody>
          <a:bodyPr/>
          <a:lstStyle/>
          <a:p>
            <a:pPr marL="457200" indent="-457200">
              <a:spcBef>
                <a:spcPct val="80000"/>
              </a:spcBef>
            </a:pPr>
            <a:r>
              <a:rPr lang="en-US"/>
              <a:t>There are multiple clusters (of thousands of computers each) all over the world</a:t>
            </a:r>
          </a:p>
          <a:p>
            <a:pPr marL="457200" indent="-457200">
              <a:spcBef>
                <a:spcPct val="80000"/>
              </a:spcBef>
            </a:pPr>
            <a:r>
              <a:rPr lang="en-US" i="1"/>
              <a:t>Many hundreds of machines are involved in a </a:t>
            </a:r>
            <a:r>
              <a:rPr lang="en-US" i="1" u="sng"/>
              <a:t>single </a:t>
            </a:r>
            <a:r>
              <a:rPr lang="en-US" i="1"/>
              <a:t>Google search request</a:t>
            </a:r>
            <a:r>
              <a:rPr lang="en-US"/>
              <a:t> (remember, the web is 400+TB)</a:t>
            </a:r>
          </a:p>
          <a:p>
            <a:pPr marL="457200" indent="-457200">
              <a:spcBef>
                <a:spcPct val="80000"/>
              </a:spcBef>
              <a:buFontTx/>
              <a:buAutoNum type="arabicPeriod"/>
            </a:pPr>
            <a:r>
              <a:rPr lang="en-US">
                <a:solidFill>
                  <a:schemeClr val="accent2"/>
                </a:solidFill>
              </a:rPr>
              <a:t>DNS routes your search request to a nearby cluster</a:t>
            </a:r>
          </a:p>
        </p:txBody>
      </p:sp>
      <p:pic>
        <p:nvPicPr>
          <p:cNvPr id="388099" name="Picture 3" descr="world%20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6248400" cy="313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8100" name="Oval 4"/>
          <p:cNvSpPr>
            <a:spLocks noChangeArrowheads="1"/>
          </p:cNvSpPr>
          <p:nvPr/>
        </p:nvSpPr>
        <p:spPr bwMode="auto">
          <a:xfrm>
            <a:off x="2438400" y="4191000"/>
            <a:ext cx="304800" cy="304800"/>
          </a:xfrm>
          <a:prstGeom prst="ellipse">
            <a:avLst/>
          </a:prstGeom>
          <a:solidFill>
            <a:srgbClr val="FF00FF"/>
          </a:solidFill>
          <a:ln w="25400">
            <a:solidFill>
              <a:srgbClr val="FF00FF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2557-9545-4582-BD8A-5BA5763F3595}" type="slidenum">
              <a:rPr lang="en-US"/>
              <a:pPr/>
              <a:t>2</a:t>
            </a:fld>
            <a:endParaRPr lang="en-US"/>
          </a:p>
        </p:txBody>
      </p:sp>
      <p:sp>
        <p:nvSpPr>
          <p:cNvPr id="269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/>
          <a:lstStyle/>
          <a:p>
            <a:r>
              <a:rPr lang="en-US"/>
              <a:t>What is a “distributed system”?</a:t>
            </a:r>
          </a:p>
        </p:txBody>
      </p:sp>
      <p:sp>
        <p:nvSpPr>
          <p:cNvPr id="2693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r>
              <a:rPr lang="en-US"/>
              <a:t>Nearly all systems today are distributed in some way</a:t>
            </a:r>
          </a:p>
          <a:p>
            <a:pPr lvl="1"/>
            <a:r>
              <a:rPr lang="en-US"/>
              <a:t>they use email</a:t>
            </a:r>
          </a:p>
          <a:p>
            <a:pPr lvl="1"/>
            <a:r>
              <a:rPr lang="en-US"/>
              <a:t>they access files over a network</a:t>
            </a:r>
          </a:p>
          <a:p>
            <a:pPr lvl="1"/>
            <a:r>
              <a:rPr lang="en-US"/>
              <a:t>they access printers over a network</a:t>
            </a:r>
          </a:p>
          <a:p>
            <a:pPr lvl="1"/>
            <a:r>
              <a:rPr lang="en-US"/>
              <a:t>they’re backed up over a network</a:t>
            </a:r>
          </a:p>
          <a:p>
            <a:pPr lvl="1"/>
            <a:r>
              <a:rPr lang="en-US"/>
              <a:t>they share other physical or logical resources</a:t>
            </a:r>
          </a:p>
          <a:p>
            <a:pPr lvl="1"/>
            <a:r>
              <a:rPr lang="en-US"/>
              <a:t>they cooperate with other people on other machines</a:t>
            </a:r>
          </a:p>
          <a:p>
            <a:pPr lvl="1"/>
            <a:r>
              <a:rPr lang="en-US"/>
              <a:t>they access the web</a:t>
            </a:r>
          </a:p>
          <a:p>
            <a:pPr lvl="1"/>
            <a:r>
              <a:rPr lang="en-US"/>
              <a:t>they receive video, audio,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DC55-002F-43BF-AFF9-EA01FF57273F}" type="slidenum">
              <a:rPr lang="en-US"/>
              <a:pPr/>
              <a:t>20</a:t>
            </a:fld>
            <a:endParaRPr lang="en-US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458200" cy="6324600"/>
          </a:xfrm>
        </p:spPr>
        <p:txBody>
          <a:bodyPr/>
          <a:lstStyle/>
          <a:p>
            <a:r>
              <a:rPr lang="en-US"/>
              <a:t>A cluster consists of Google Web Servers, Index Servers, Doc Servers, and various other servers (ads, spell checking, etc.)</a:t>
            </a:r>
          </a:p>
          <a:p>
            <a:pPr lvl="1"/>
            <a:r>
              <a:rPr lang="en-US"/>
              <a:t>These are cheap standalone computers, rack-mounted, connected by commodity networking gear</a:t>
            </a:r>
          </a:p>
        </p:txBody>
      </p:sp>
      <p:pic>
        <p:nvPicPr>
          <p:cNvPr id="390147" name="Picture 3" descr="full 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11413"/>
            <a:ext cx="6705600" cy="398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1961-1565-43A8-9B5B-EB79E114A613}" type="slidenum">
              <a:rPr lang="en-US"/>
              <a:pPr/>
              <a:t>21</a:t>
            </a:fld>
            <a:endParaRPr 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3505200"/>
            <a:ext cx="7772400" cy="2743200"/>
          </a:xfrm>
        </p:spPr>
        <p:txBody>
          <a:bodyPr/>
          <a:lstStyle/>
          <a:p>
            <a:pPr marL="381000" indent="-381000">
              <a:buFontTx/>
              <a:buAutoNum type="arabicPeriod" startAt="2"/>
            </a:pPr>
            <a:r>
              <a:rPr lang="en-US">
                <a:solidFill>
                  <a:schemeClr val="accent2"/>
                </a:solidFill>
              </a:rPr>
              <a:t>Within the cluster, load-balancing routes your search to a lightly-loaded Google Web Server (GWS), which will coordinate the search and response</a:t>
            </a:r>
          </a:p>
        </p:txBody>
      </p:sp>
      <p:pic>
        <p:nvPicPr>
          <p:cNvPr id="392195" name="Picture 3" descr="full p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0"/>
            <a:ext cx="4570412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E34A-40EE-43E7-8AB7-31012751453A}" type="slidenum">
              <a:rPr lang="en-US"/>
              <a:pPr/>
              <a:t>22</a:t>
            </a:fld>
            <a:endParaRPr lang="en-US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819400"/>
            <a:ext cx="8077200" cy="3657600"/>
          </a:xfrm>
        </p:spPr>
        <p:txBody>
          <a:bodyPr/>
          <a:lstStyle/>
          <a:p>
            <a:pPr marL="381000" indent="-381000"/>
            <a:r>
              <a:rPr lang="en-US"/>
              <a:t>The index is partitioned into “shards.”  Each shard indexes a subset of the docs (web pages).  Each shard is replicated, and can be searched by multiple computers – “index servers”</a:t>
            </a:r>
          </a:p>
          <a:p>
            <a:pPr marL="381000" indent="-381000">
              <a:buFontTx/>
              <a:buAutoNum type="arabicPeriod" startAt="3"/>
            </a:pPr>
            <a:r>
              <a:rPr lang="en-US">
                <a:solidFill>
                  <a:schemeClr val="accent2"/>
                </a:solidFill>
              </a:rPr>
              <a:t>The GWS routes your search to one index server associated with each shard, through another load-balancer</a:t>
            </a:r>
          </a:p>
          <a:p>
            <a:pPr marL="381000" indent="-381000">
              <a:buFontTx/>
              <a:buAutoNum type="arabicPeriod" startAt="3"/>
            </a:pPr>
            <a:r>
              <a:rPr lang="en-US">
                <a:solidFill>
                  <a:schemeClr val="accent2"/>
                </a:solidFill>
              </a:rPr>
              <a:t>When the dust has settled, the result is an ID for every doc satisfying your search, rank-ordered by relevance</a:t>
            </a:r>
          </a:p>
        </p:txBody>
      </p:sp>
      <p:pic>
        <p:nvPicPr>
          <p:cNvPr id="402435" name="Picture 3" descr="full p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0"/>
            <a:ext cx="4570412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93DA-F743-4F49-B98D-9215347D794D}" type="slidenum">
              <a:rPr lang="en-US"/>
              <a:pPr/>
              <a:t>23</a:t>
            </a:fld>
            <a:endParaRPr 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3124200"/>
            <a:ext cx="8229600" cy="3262313"/>
          </a:xfrm>
        </p:spPr>
        <p:txBody>
          <a:bodyPr/>
          <a:lstStyle/>
          <a:p>
            <a:pPr marL="457200" indent="-457200"/>
            <a:r>
              <a:rPr lang="en-US"/>
              <a:t>The docs, too, are partitioned into “shards” – the partitioning is a hash on the doc ID.  Each shard contains the full text of a subset of the docs. Each shard can be searched by multiple computers – “doc servers”</a:t>
            </a:r>
          </a:p>
          <a:p>
            <a:pPr marL="457200" indent="-457200">
              <a:buFontTx/>
              <a:buAutoNum type="arabicPeriod" startAt="5"/>
            </a:pPr>
            <a:r>
              <a:rPr lang="en-US">
                <a:solidFill>
                  <a:schemeClr val="accent2"/>
                </a:solidFill>
              </a:rPr>
              <a:t>The GWS sends appropriate doc IDs to one doc server associated with each relevant shard</a:t>
            </a:r>
          </a:p>
          <a:p>
            <a:pPr marL="457200" indent="-457200">
              <a:buFontTx/>
              <a:buAutoNum type="arabicPeriod" startAt="5"/>
            </a:pPr>
            <a:r>
              <a:rPr lang="en-US">
                <a:solidFill>
                  <a:schemeClr val="accent2"/>
                </a:solidFill>
              </a:rPr>
              <a:t>When the dust has settled, the result is a URL, a title, and a summary for every relevant doc</a:t>
            </a:r>
          </a:p>
        </p:txBody>
      </p:sp>
      <p:pic>
        <p:nvPicPr>
          <p:cNvPr id="394243" name="Picture 3" descr="full p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0"/>
            <a:ext cx="4570412" cy="27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EAF4-1647-42CD-8E79-8BC4817D2726}" type="slidenum">
              <a:rPr lang="en-US"/>
              <a:pPr/>
              <a:t>24</a:t>
            </a:fld>
            <a:endParaRPr 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3276600"/>
          </a:xfrm>
        </p:spPr>
        <p:txBody>
          <a:bodyPr/>
          <a:lstStyle/>
          <a:p>
            <a:pPr marL="457200" indent="-457200">
              <a:buFontTx/>
              <a:buAutoNum type="arabicPeriod" startAt="7"/>
            </a:pPr>
            <a:r>
              <a:rPr lang="en-US">
                <a:solidFill>
                  <a:schemeClr val="accent2"/>
                </a:solidFill>
              </a:rPr>
              <a:t>Meanwhile, the ad server has done its thing, the spell checker has done its thing, etc.</a:t>
            </a:r>
          </a:p>
          <a:p>
            <a:pPr marL="457200" indent="-457200">
              <a:buFontTx/>
              <a:buAutoNum type="arabicPeriod" startAt="7"/>
            </a:pPr>
            <a:r>
              <a:rPr lang="en-US">
                <a:solidFill>
                  <a:schemeClr val="accent2"/>
                </a:solidFill>
              </a:rPr>
              <a:t>The GWS builds an HTTP response to your search and ships it off</a:t>
            </a:r>
          </a:p>
          <a:p>
            <a:pPr marL="838200" lvl="1" indent="-381000"/>
            <a:endParaRPr lang="en-US">
              <a:solidFill>
                <a:schemeClr val="accent2"/>
              </a:solidFill>
            </a:endParaRPr>
          </a:p>
          <a:p>
            <a:pPr marL="457200" indent="-457200"/>
            <a:r>
              <a:rPr lang="en-US"/>
              <a:t>Many hundreds of computers have enabled you to search 400+TB of web in ~100 ms.</a:t>
            </a:r>
          </a:p>
          <a:p>
            <a:pPr marL="838200" lvl="1" indent="-381000"/>
            <a:endParaRPr lang="en-US"/>
          </a:p>
          <a:p>
            <a:pPr marL="457200" indent="-457200"/>
            <a:endParaRPr lang="en-US"/>
          </a:p>
        </p:txBody>
      </p:sp>
      <p:pic>
        <p:nvPicPr>
          <p:cNvPr id="396291" name="Picture 3" descr="full p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0"/>
            <a:ext cx="4570412" cy="27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B641-219B-4730-A72A-7DEF97CE6CD7}" type="slidenum">
              <a:rPr lang="en-US"/>
              <a:pPr/>
              <a:t>25</a:t>
            </a:fld>
            <a:endParaRPr 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6858000" cy="4972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Enormous volumes of data</a:t>
            </a:r>
          </a:p>
          <a:p>
            <a:pPr>
              <a:lnSpc>
                <a:spcPct val="90000"/>
              </a:lnSpc>
            </a:pPr>
            <a:r>
              <a:rPr lang="en-US"/>
              <a:t>Extreme parallelism</a:t>
            </a:r>
          </a:p>
          <a:p>
            <a:pPr>
              <a:lnSpc>
                <a:spcPct val="90000"/>
              </a:lnSpc>
            </a:pPr>
            <a:r>
              <a:rPr lang="en-US"/>
              <a:t>The cheapest imaginable components</a:t>
            </a:r>
          </a:p>
          <a:p>
            <a:pPr lvl="1">
              <a:lnSpc>
                <a:spcPct val="90000"/>
              </a:lnSpc>
            </a:pPr>
            <a:r>
              <a:rPr lang="en-US"/>
              <a:t>Failures occur all the time</a:t>
            </a:r>
          </a:p>
          <a:p>
            <a:pPr lvl="1">
              <a:lnSpc>
                <a:spcPct val="90000"/>
              </a:lnSpc>
            </a:pPr>
            <a:r>
              <a:rPr lang="en-US"/>
              <a:t>You couldn’t afford to prevent this in hardware</a:t>
            </a:r>
          </a:p>
          <a:p>
            <a:pPr>
              <a:lnSpc>
                <a:spcPct val="90000"/>
              </a:lnSpc>
            </a:pPr>
            <a:r>
              <a:rPr lang="en-US"/>
              <a:t>Software makes it</a:t>
            </a:r>
          </a:p>
          <a:p>
            <a:pPr lvl="1">
              <a:lnSpc>
                <a:spcPct val="90000"/>
              </a:lnSpc>
            </a:pPr>
            <a:r>
              <a:rPr lang="en-US"/>
              <a:t>Fault-Tolerant</a:t>
            </a:r>
          </a:p>
          <a:p>
            <a:pPr lvl="1">
              <a:lnSpc>
                <a:spcPct val="90000"/>
              </a:lnSpc>
            </a:pPr>
            <a:r>
              <a:rPr lang="en-US"/>
              <a:t>Highly Available</a:t>
            </a:r>
          </a:p>
          <a:p>
            <a:pPr lvl="1">
              <a:lnSpc>
                <a:spcPct val="90000"/>
              </a:lnSpc>
            </a:pPr>
            <a:r>
              <a:rPr lang="en-US"/>
              <a:t>Recoverable</a:t>
            </a:r>
          </a:p>
          <a:p>
            <a:pPr lvl="1">
              <a:lnSpc>
                <a:spcPct val="90000"/>
              </a:lnSpc>
            </a:pPr>
            <a:r>
              <a:rPr lang="en-US"/>
              <a:t>Consistent</a:t>
            </a:r>
          </a:p>
          <a:p>
            <a:pPr lvl="1">
              <a:lnSpc>
                <a:spcPct val="90000"/>
              </a:lnSpc>
            </a:pPr>
            <a:r>
              <a:rPr lang="en-US"/>
              <a:t>Scalable</a:t>
            </a:r>
          </a:p>
          <a:p>
            <a:pPr lvl="1">
              <a:lnSpc>
                <a:spcPct val="90000"/>
              </a:lnSpc>
            </a:pPr>
            <a:r>
              <a:rPr lang="en-US"/>
              <a:t>Predictable</a:t>
            </a:r>
          </a:p>
          <a:p>
            <a:pPr lvl="1">
              <a:lnSpc>
                <a:spcPct val="90000"/>
              </a:lnSpc>
            </a:pPr>
            <a:r>
              <a:rPr lang="en-US"/>
              <a:t>Secure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80400" cy="1143000"/>
          </a:xfrm>
          <a:noFill/>
          <a:ln/>
        </p:spPr>
        <p:txBody>
          <a:bodyPr/>
          <a:lstStyle/>
          <a:p>
            <a:r>
              <a:rPr lang="en-US"/>
              <a:t>Google:  The Big Picture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0CE4-F586-494C-A634-391809AAC605}" type="slidenum">
              <a:rPr lang="en-US"/>
              <a:pPr/>
              <a:t>26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1143000"/>
          </a:xfrm>
        </p:spPr>
        <p:txBody>
          <a:bodyPr/>
          <a:lstStyle/>
          <a:p>
            <a:r>
              <a:rPr lang="en-US"/>
              <a:t>How on earth would you enable mere mortals write hairy applications such as this?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76800"/>
          </a:xfrm>
        </p:spPr>
        <p:txBody>
          <a:bodyPr/>
          <a:lstStyle/>
          <a:p>
            <a:r>
              <a:rPr lang="en-US"/>
              <a:t>Recognize that many Google applications have the same structure</a:t>
            </a:r>
          </a:p>
          <a:p>
            <a:pPr lvl="1"/>
            <a:r>
              <a:rPr lang="en-US"/>
              <a:t>Apply a “map” operation to each logical record in order to compute a set of intermediate key/value pairs</a:t>
            </a:r>
          </a:p>
          <a:p>
            <a:pPr lvl="1"/>
            <a:r>
              <a:rPr lang="en-US"/>
              <a:t>Apply a “reduce” operation to all the values that share the same key in order to combine the derived data appropriately</a:t>
            </a:r>
          </a:p>
          <a:p>
            <a:r>
              <a:rPr lang="en-US"/>
              <a:t>Build a runtime library that handles all the details, accepting a couple of customization functions from the user – a Map function and a Reduce function</a:t>
            </a:r>
          </a:p>
          <a:p>
            <a:r>
              <a:rPr lang="en-US"/>
              <a:t>That’s what MapReduce is</a:t>
            </a:r>
          </a:p>
          <a:p>
            <a:pPr lvl="1"/>
            <a:r>
              <a:rPr lang="en-US"/>
              <a:t>Supported by the Google File System and the Chubby lock manager</a:t>
            </a:r>
          </a:p>
          <a:p>
            <a:pPr lvl="1"/>
            <a:r>
              <a:rPr lang="en-US"/>
              <a:t>Augmented by the BigTable not-quite-a-database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E609-D2B8-4570-A7A1-5631EF5A3CFB}" type="slidenum">
              <a:rPr lang="en-US"/>
              <a:pPr/>
              <a:t>27</a:t>
            </a:fld>
            <a:endParaRPr lang="en-US"/>
          </a:p>
        </p:txBody>
      </p:sp>
      <p:pic>
        <p:nvPicPr>
          <p:cNvPr id="431106" name="Picture 2" descr="Baker-D im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52600"/>
            <a:ext cx="329406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107" name="Picture 3" descr="ba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2438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1552575" y="5392738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600">
                <a:latin typeface="Comic Sans MS" pitchFamily="66" charset="0"/>
                <a:cs typeface="Arial" charset="0"/>
              </a:rPr>
              <a:t>David Baker</a:t>
            </a:r>
          </a:p>
        </p:txBody>
      </p:sp>
      <p:sp>
        <p:nvSpPr>
          <p:cNvPr id="431109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  <a:noFill/>
          <a:ln/>
        </p:spPr>
        <p:txBody>
          <a:bodyPr/>
          <a:lstStyle/>
          <a:p>
            <a:r>
              <a:rPr lang="en-US"/>
              <a:t>An extremely loosely coupled system:  BOINC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5C62-0F00-4B91-81A6-F4FFC6DB5E14}" type="slidenum">
              <a:rPr lang="en-US"/>
              <a:pPr/>
              <a:t>28</a:t>
            </a:fld>
            <a:endParaRPr lang="en-US"/>
          </a:p>
        </p:txBody>
      </p:sp>
      <p:pic>
        <p:nvPicPr>
          <p:cNvPr id="433154" name="Picture 2" descr="ra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319405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4C22-B78B-4906-9527-42EE08F5BA7A}" type="slidenum">
              <a:rPr lang="en-US"/>
              <a:pPr/>
              <a:t>29</a:t>
            </a:fld>
            <a:endParaRPr lang="en-US"/>
          </a:p>
        </p:txBody>
      </p:sp>
      <p:pic>
        <p:nvPicPr>
          <p:cNvPr id="434178" name="Picture 2" descr="rosetta_at_home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3200400" cy="10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4179" name="Picture 3" descr="graphics_screen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6324600" cy="445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337D-0BC8-4770-B3DC-6DE2F53A9D2A}" type="slidenum">
              <a:rPr lang="en-US"/>
              <a:pPr/>
              <a:t>3</a:t>
            </a:fld>
            <a:endParaRPr lang="en-US"/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Loosely-coupled systems</a:t>
            </a:r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Earliest systems used simple explicit network programs</a:t>
            </a:r>
          </a:p>
          <a:p>
            <a:pPr lvl="1"/>
            <a:r>
              <a:rPr lang="en-US"/>
              <a:t>FTP (rcp): file transfer program</a:t>
            </a:r>
          </a:p>
          <a:p>
            <a:pPr lvl="1"/>
            <a:r>
              <a:rPr lang="en-US"/>
              <a:t>telnet (rlogin/rsh): remote login program</a:t>
            </a:r>
          </a:p>
          <a:p>
            <a:pPr lvl="1"/>
            <a:r>
              <a:rPr lang="en-US"/>
              <a:t>mail (SMTP)</a:t>
            </a:r>
          </a:p>
          <a:p>
            <a:r>
              <a:rPr lang="en-US"/>
              <a:t>Each system was a completely autonomous independent system, connected to others on the network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57A9-F5DF-4EA4-B99F-F85E95301466}" type="slidenum">
              <a:rPr lang="en-US"/>
              <a:pPr/>
              <a:t>30</a:t>
            </a:fld>
            <a:endParaRPr lang="en-US"/>
          </a:p>
        </p:txBody>
      </p:sp>
      <p:pic>
        <p:nvPicPr>
          <p:cNvPr id="452612" name="Picture 4" descr="setiathome_sah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5200"/>
            <a:ext cx="6043613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2613" name="Picture 5" descr="boi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3902075" cy="16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2615" name="Text Box 7"/>
          <p:cNvSpPr txBox="1">
            <a:spLocks noChangeArrowheads="1"/>
          </p:cNvSpPr>
          <p:nvPr/>
        </p:nvSpPr>
        <p:spPr bwMode="auto">
          <a:xfrm>
            <a:off x="501650" y="2362200"/>
            <a:ext cx="632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99"/>
                </a:solidFill>
              </a:rPr>
              <a:t>Berkeley Open Infrastructure for Network Computing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9689-0399-4B99-A5B9-AB0B28E54BCA}" type="slidenum">
              <a:rPr lang="en-US"/>
              <a:pPr/>
              <a:t>31</a:t>
            </a:fld>
            <a:endParaRPr lang="en-US"/>
          </a:p>
        </p:txBody>
      </p:sp>
      <p:pic>
        <p:nvPicPr>
          <p:cNvPr id="435202" name="Picture 2" descr="foldit home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371600"/>
            <a:ext cx="7443788" cy="4740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5203" name="Text Box 3"/>
          <p:cNvSpPr txBox="1">
            <a:spLocks noChangeArrowheads="1"/>
          </p:cNvSpPr>
          <p:nvPr/>
        </p:nvSpPr>
        <p:spPr bwMode="auto">
          <a:xfrm>
            <a:off x="5334000" y="5867400"/>
            <a:ext cx="3200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600">
                <a:latin typeface="Comic Sans MS" pitchFamily="66" charset="0"/>
                <a:cs typeface="Arial" charset="0"/>
              </a:rPr>
              <a:t>David Baker and Zoran Popovic</a:t>
            </a:r>
          </a:p>
        </p:txBody>
      </p:sp>
      <p:sp>
        <p:nvSpPr>
          <p:cNvPr id="435205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  <a:noFill/>
          <a:ln/>
        </p:spPr>
        <p:txBody>
          <a:bodyPr/>
          <a:lstStyle/>
          <a:p>
            <a:r>
              <a:rPr lang="en-US"/>
              <a:t>Totally off the subject of OS:</a:t>
            </a:r>
            <a:br>
              <a:rPr lang="en-US"/>
            </a:br>
            <a:r>
              <a:rPr lang="en-US"/>
              <a:t>Human Computation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5FF3-D404-42E2-9C74-D83FEFFAEEDF}" type="slidenum">
              <a:rPr lang="en-US"/>
              <a:pPr/>
              <a:t>32</a:t>
            </a:fld>
            <a:endParaRPr lang="en-US"/>
          </a:p>
        </p:txBody>
      </p:sp>
      <p:pic>
        <p:nvPicPr>
          <p:cNvPr id="436226" name="Picture 2" descr="boot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4633913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64EC-350D-465D-BD33-1621325D1574}" type="slidenum">
              <a:rPr lang="en-US"/>
              <a:pPr/>
              <a:t>33</a:t>
            </a:fld>
            <a:endParaRPr lang="en-US"/>
          </a:p>
        </p:txBody>
      </p:sp>
      <p:pic>
        <p:nvPicPr>
          <p:cNvPr id="453634" name="Picture 2" descr="luisVonAhn_236x2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29972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3637" name="Text Box 5"/>
          <p:cNvSpPr txBox="1">
            <a:spLocks noChangeArrowheads="1"/>
          </p:cNvSpPr>
          <p:nvPr/>
        </p:nvSpPr>
        <p:spPr bwMode="auto">
          <a:xfrm>
            <a:off x="1752600" y="47244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600">
                <a:latin typeface="Comic Sans MS" pitchFamily="66" charset="0"/>
                <a:cs typeface="Arial" charset="0"/>
              </a:rPr>
              <a:t>Luis von Ahn</a:t>
            </a:r>
          </a:p>
        </p:txBody>
      </p:sp>
      <p:sp>
        <p:nvSpPr>
          <p:cNvPr id="45364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429000" y="1600200"/>
            <a:ext cx="5181600" cy="4648200"/>
          </a:xfrm>
        </p:spPr>
        <p:txBody>
          <a:bodyPr/>
          <a:lstStyle/>
          <a:p>
            <a:r>
              <a:rPr lang="en-US"/>
              <a:t>Humans and computers have different computational strengths</a:t>
            </a:r>
          </a:p>
          <a:p>
            <a:r>
              <a:rPr lang="en-US"/>
              <a:t>Can we exploit these differences?</a:t>
            </a:r>
          </a:p>
          <a:p>
            <a:pPr lvl="1"/>
            <a:r>
              <a:rPr lang="en-US"/>
              <a:t>To differentiate computers from humans?</a:t>
            </a:r>
          </a:p>
          <a:p>
            <a:pPr lvl="2"/>
            <a:r>
              <a:rPr lang="en-US"/>
              <a:t>E.g., to make it harder for spambots to acquire new email accounts from which to send spam</a:t>
            </a:r>
          </a:p>
          <a:p>
            <a:pPr lvl="1"/>
            <a:r>
              <a:rPr lang="en-US"/>
              <a:t>To create human/machine computational systems that combine the best of each?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E291-497D-424E-90C1-8F682960D1E3}" type="slidenum">
              <a:rPr lang="en-US"/>
              <a:pPr/>
              <a:t>34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4420" name="Picture 4" descr="123_free_solitaire_-_card_games_suite-1725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9144000" cy="693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4421" name="Text Box 5"/>
          <p:cNvSpPr txBox="1">
            <a:spLocks noChangeArrowheads="1"/>
          </p:cNvSpPr>
          <p:nvPr/>
        </p:nvSpPr>
        <p:spPr bwMode="auto">
          <a:xfrm>
            <a:off x="228600" y="4953000"/>
            <a:ext cx="6096000" cy="1735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Hours per year, world-wide, spent playing computer solitaire:  9 billion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Hours spent building the Panama Canal:  20 million </a:t>
            </a:r>
            <a:r>
              <a:rPr lang="en-US" sz="2400">
                <a:solidFill>
                  <a:srgbClr val="990000"/>
                </a:solidFill>
                <a:latin typeface="Comic Sans MS" pitchFamily="66" charset="0"/>
                <a:cs typeface="Arial" charset="0"/>
              </a:rPr>
              <a:t>(less than a day of solitaire)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A15-9871-4236-B183-AF2F3846B0E8}" type="slidenum">
              <a:rPr lang="en-US"/>
              <a:pPr/>
              <a:t>35</a:t>
            </a:fld>
            <a:endParaRPr lang="en-US"/>
          </a:p>
        </p:txBody>
      </p:sp>
      <p:pic>
        <p:nvPicPr>
          <p:cNvPr id="446467" name="Picture 3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3657600" cy="188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6468" name="Picture 4" descr="setwidth700-recaptcha-exam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3924300" cy="15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A03C-BA79-44B2-9C78-3207A45F2D8A}" type="slidenum">
              <a:rPr lang="en-US"/>
              <a:pPr/>
              <a:t>36</a:t>
            </a:fld>
            <a:endParaRPr lang="en-US"/>
          </a:p>
        </p:txBody>
      </p:sp>
      <p:pic>
        <p:nvPicPr>
          <p:cNvPr id="448519" name="Picture 7" descr="New York Time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335588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8520" name="TextBox 1"/>
          <p:cNvSpPr txBox="1">
            <a:spLocks noChangeArrowheads="1"/>
          </p:cNvSpPr>
          <p:nvPr/>
        </p:nvSpPr>
        <p:spPr bwMode="auto">
          <a:xfrm>
            <a:off x="1214438" y="274638"/>
            <a:ext cx="67151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800">
                <a:solidFill>
                  <a:schemeClr val="tx2"/>
                </a:solidFill>
                <a:latin typeface="Calibri" pitchFamily="34" charset="0"/>
              </a:rPr>
              <a:t>Where do the words come from?</a:t>
            </a:r>
          </a:p>
        </p:txBody>
      </p:sp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685800" y="3886200"/>
            <a:ext cx="7848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tx2"/>
                </a:solidFill>
                <a:latin typeface="Calibri" pitchFamily="34" charset="0"/>
              </a:rPr>
              <a:t>Entire photo archive (years 1851-1980) was completed in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0897-5FEE-4CFD-B3F8-42422A9919FF}" type="slidenum">
              <a:rPr lang="en-US"/>
              <a:pPr/>
              <a:t>37</a:t>
            </a:fld>
            <a:endParaRPr lang="en-US"/>
          </a:p>
        </p:txBody>
      </p:sp>
      <p:pic>
        <p:nvPicPr>
          <p:cNvPr id="450565" name="Picture 5" descr="image labe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5410200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7D2E-FBFB-4D04-A92D-7621CBEBC5EE}" type="slidenum">
              <a:rPr lang="en-US"/>
              <a:pPr/>
              <a:t>38</a:t>
            </a:fld>
            <a:endParaRPr lang="en-US"/>
          </a:p>
        </p:txBody>
      </p:sp>
      <p:pic>
        <p:nvPicPr>
          <p:cNvPr id="439298" name="Picture 2" descr="darpa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5638800" cy="482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9309" name="Picture 13" descr="p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90600"/>
            <a:ext cx="2532063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11" name="Picture 15" descr="5185-2005-Pontiac-G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9314" name="Rectangle 18"/>
          <p:cNvSpPr>
            <a:spLocks noChangeArrowheads="1"/>
          </p:cNvSpPr>
          <p:nvPr/>
        </p:nvSpPr>
        <p:spPr bwMode="auto">
          <a:xfrm>
            <a:off x="5943600" y="914400"/>
            <a:ext cx="32004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9315" name="Picture 1" descr="trapster_bi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38200"/>
            <a:ext cx="26098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9EC7-3315-4FE5-B4D8-E83E1BC31D92}" type="slidenum">
              <a:rPr lang="en-US"/>
              <a:pPr/>
              <a:t>39</a:t>
            </a:fld>
            <a:endParaRPr lang="en-US"/>
          </a:p>
        </p:txBody>
      </p:sp>
      <p:pic>
        <p:nvPicPr>
          <p:cNvPr id="440322" name="Picture 1" descr="nkor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7"/>
          <a:stretch>
            <a:fillRect/>
          </a:stretch>
        </p:blipFill>
        <p:spPr bwMode="auto">
          <a:xfrm>
            <a:off x="304800" y="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E5A6-ACAB-4FE4-887C-CCB8C47D5A8B}" type="slidenum">
              <a:rPr lang="en-US"/>
              <a:pPr/>
              <a:t>4</a:t>
            </a:fld>
            <a:endParaRPr lang="en-US"/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today, most distributed systems are </a:t>
            </a:r>
            <a:r>
              <a:rPr lang="en-US" dirty="0" smtClean="0"/>
              <a:t>loosely-coupled (although not that loosely!):</a:t>
            </a:r>
            <a:endParaRPr lang="en-US" dirty="0"/>
          </a:p>
          <a:p>
            <a:pPr lvl="1"/>
            <a:r>
              <a:rPr lang="en-US" dirty="0"/>
              <a:t>each CPU runs an independent autonomous OS</a:t>
            </a:r>
          </a:p>
          <a:p>
            <a:pPr lvl="1"/>
            <a:r>
              <a:rPr lang="en-US" dirty="0"/>
              <a:t>computers don’t really trust each other</a:t>
            </a:r>
          </a:p>
          <a:p>
            <a:pPr lvl="1"/>
            <a:r>
              <a:rPr lang="en-US" dirty="0"/>
              <a:t>some resources are shared, but most are not</a:t>
            </a:r>
          </a:p>
          <a:p>
            <a:pPr lvl="1"/>
            <a:r>
              <a:rPr lang="en-US" dirty="0"/>
              <a:t>the system may look differently from different </a:t>
            </a:r>
            <a:r>
              <a:rPr lang="en-US" dirty="0" smtClean="0"/>
              <a:t>hosts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ADCC-19E4-4536-B56E-339A7DE8F424}" type="slidenum">
              <a:rPr lang="en-US"/>
              <a:pPr/>
              <a:t>40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442075"/>
            <a:ext cx="9144000" cy="415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41347" name="Picture 2" descr="Map of Balloon Locations: San Francisco, CA; Santa Barbara, CA; Portland, OR; Scottsdale, AZ; Katy, TX; Memphis, TN; Atlanta, GA; Miami, FL; Charlottesville, VA; Christiana, 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r="1617"/>
          <a:stretch>
            <a:fillRect/>
          </a:stretch>
        </p:blipFill>
        <p:spPr bwMode="auto">
          <a:xfrm>
            <a:off x="0" y="1304925"/>
            <a:ext cx="9144000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1348" name="TextBox 5"/>
          <p:cNvSpPr txBox="1">
            <a:spLocks noChangeArrowheads="1"/>
          </p:cNvSpPr>
          <p:nvPr/>
        </p:nvSpPr>
        <p:spPr bwMode="auto">
          <a:xfrm>
            <a:off x="133350" y="5273675"/>
            <a:ext cx="24193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Arial" charset="0"/>
              </a:rPr>
              <a:t>4367 registrants</a:t>
            </a:r>
          </a:p>
          <a:p>
            <a:pPr eaLnBrk="1" hangingPunct="1"/>
            <a:r>
              <a:rPr lang="en-US" sz="1800">
                <a:latin typeface="Calibri" pitchFamily="34" charset="0"/>
                <a:cs typeface="Arial" charset="0"/>
              </a:rPr>
              <a:t>39     countries</a:t>
            </a:r>
          </a:p>
          <a:p>
            <a:pPr eaLnBrk="1" hangingPunct="1"/>
            <a:r>
              <a:rPr lang="en-US" sz="1800">
                <a:latin typeface="Calibri" pitchFamily="34" charset="0"/>
                <a:cs typeface="Arial" charset="0"/>
              </a:rPr>
              <a:t>922   submissions</a:t>
            </a:r>
          </a:p>
          <a:p>
            <a:pPr eaLnBrk="1" hangingPunct="1">
              <a:buFontTx/>
              <a:buAutoNum type="arabicPlain" startAt="370"/>
            </a:pPr>
            <a:r>
              <a:rPr lang="en-US" sz="1800">
                <a:latin typeface="Calibri" pitchFamily="34" charset="0"/>
                <a:cs typeface="Arial" charset="0"/>
              </a:rPr>
              <a:t>   correct locations</a:t>
            </a:r>
            <a:endParaRPr lang="en-US" sz="2000" b="1">
              <a:solidFill>
                <a:srgbClr val="FF0000"/>
              </a:solidFill>
              <a:latin typeface="Calibri" pitchFamily="34" charset="0"/>
              <a:cs typeface="Arial" charset="0"/>
            </a:endParaRPr>
          </a:p>
          <a:p>
            <a:pPr eaLnBrk="1" hangingPunct="1"/>
            <a:endParaRPr lang="en-US" sz="1800">
              <a:latin typeface="Calibri" pitchFamily="34" charset="0"/>
              <a:cs typeface="Arial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 rot="9192249">
            <a:off x="5429250" y="1795463"/>
            <a:ext cx="1168400" cy="3286125"/>
          </a:xfrm>
          <a:prstGeom prst="triangle">
            <a:avLst>
              <a:gd name="adj" fmla="val 48819"/>
            </a:avLst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41350" name="Picture 2" descr="F:\DCIM\107NCD90\DSC_00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1192213"/>
            <a:ext cx="181927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815013" y="1233488"/>
            <a:ext cx="195262" cy="1952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19576738">
            <a:off x="7394575" y="3943350"/>
            <a:ext cx="1062038" cy="1119188"/>
          </a:xfrm>
          <a:prstGeom prst="triangle">
            <a:avLst>
              <a:gd name="adj" fmla="val 54216"/>
            </a:avLst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41353" name="Picture 8" descr="https://networkchallenge.darpa.mil/Photos/Balloon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4468813"/>
            <a:ext cx="105410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Isosceles Triangle 14"/>
          <p:cNvSpPr/>
          <p:nvPr/>
        </p:nvSpPr>
        <p:spPr>
          <a:xfrm rot="18258787">
            <a:off x="2069307" y="4456906"/>
            <a:ext cx="1073150" cy="1928813"/>
          </a:xfrm>
          <a:prstGeom prst="triangle">
            <a:avLst>
              <a:gd name="adj" fmla="val 54216"/>
            </a:avLst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41355" name="Picture 6" descr="https://networkchallenge.darpa.mil/Photos/Balloon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5349875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Isosceles Triangle 15"/>
          <p:cNvSpPr/>
          <p:nvPr/>
        </p:nvSpPr>
        <p:spPr>
          <a:xfrm rot="14350514">
            <a:off x="973931" y="1523207"/>
            <a:ext cx="1049337" cy="2863850"/>
          </a:xfrm>
          <a:prstGeom prst="triangle">
            <a:avLst>
              <a:gd name="adj" fmla="val 60697"/>
            </a:avLst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41357" name="Picture 4" descr="https://networkchallenge.darpa.mil/Photos/Balloon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455738"/>
            <a:ext cx="1128713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Isosceles Triangle 17"/>
          <p:cNvSpPr/>
          <p:nvPr/>
        </p:nvSpPr>
        <p:spPr>
          <a:xfrm rot="7283409">
            <a:off x="4513263" y="3575050"/>
            <a:ext cx="973138" cy="1538287"/>
          </a:xfrm>
          <a:prstGeom prst="triangle">
            <a:avLst>
              <a:gd name="adj" fmla="val 38002"/>
            </a:avLst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41359" name="Picture 9" descr="\\filer1\DIRO\diro-all\intern_program\CY09 4th QTR Interns\Network Challenge\Photos\Challenge_Day\100_056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3294063"/>
            <a:ext cx="15208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5588" y="1047750"/>
            <a:ext cx="39528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40</a:t>
            </a:r>
            <a:r>
              <a:rPr lang="en-US" sz="2000" b="1" i="1" baseline="30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</a:t>
            </a: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Anniversary of the Internet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56350" y="1011238"/>
            <a:ext cx="26543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29 Oct – Announced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 Dec – Balloons Up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32588" y="1703388"/>
            <a:ext cx="14382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$40k Prize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41363" name="Picture 21" descr="networkchallenge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1364" name="Text Box 20"/>
          <p:cNvSpPr txBox="1">
            <a:spLocks noChangeArrowheads="1"/>
          </p:cNvSpPr>
          <p:nvPr/>
        </p:nvSpPr>
        <p:spPr bwMode="auto">
          <a:xfrm>
            <a:off x="4724400" y="6491288"/>
            <a:ext cx="441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0" tIns="45695" rIns="91390" bIns="45695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>
                <a:solidFill>
                  <a:srgbClr val="990000"/>
                </a:solidFill>
                <a:cs typeface="Arial" charset="0"/>
              </a:rPr>
              <a:t>[Peter Lee, DARPA]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114A-3272-4E09-B8DC-ACAA9D5BE5BE}" type="slidenum">
              <a:rPr lang="en-US"/>
              <a:pPr/>
              <a:t>5</a:t>
            </a:fld>
            <a:endParaRPr lang="en-US"/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Closely-coupled systems</a:t>
            </a: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distributed system becomes more “closely-coupled” as it</a:t>
            </a:r>
          </a:p>
          <a:p>
            <a:pPr lvl="1"/>
            <a:r>
              <a:rPr lang="en-US"/>
              <a:t>appears more uniform in nature</a:t>
            </a:r>
          </a:p>
          <a:p>
            <a:pPr lvl="1"/>
            <a:r>
              <a:rPr lang="en-US"/>
              <a:t>runs a “single” operating system</a:t>
            </a:r>
          </a:p>
          <a:p>
            <a:pPr lvl="1"/>
            <a:r>
              <a:rPr lang="en-US"/>
              <a:t>has a single security domain</a:t>
            </a:r>
          </a:p>
          <a:p>
            <a:pPr lvl="1"/>
            <a:r>
              <a:rPr lang="en-US"/>
              <a:t>shares all logical resources (e.g., files)</a:t>
            </a:r>
          </a:p>
          <a:p>
            <a:pPr lvl="1"/>
            <a:r>
              <a:rPr lang="en-US"/>
              <a:t>shares all physical resources (CPUs, memory, disks, printers, etc.)</a:t>
            </a:r>
          </a:p>
          <a:p>
            <a:r>
              <a:rPr lang="en-US"/>
              <a:t>In the limit, a distributed system looks to the user as if it were a centralized timesharing system, except that it’s constructed out of a distributed collection of hardware and software components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3D67-9CBC-49CA-A5D7-452E85BBA1D9}" type="slidenum">
              <a:rPr lang="en-US"/>
              <a:pPr/>
              <a:t>6</a:t>
            </a:fld>
            <a:endParaRPr 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Tightly-coupled systems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“tightly-coupled” system usually refers to a multiprocessor</a:t>
            </a:r>
          </a:p>
          <a:p>
            <a:pPr lvl="1"/>
            <a:r>
              <a:rPr lang="en-US"/>
              <a:t>runs a single copy of the OS with a single workload queue</a:t>
            </a:r>
          </a:p>
          <a:p>
            <a:pPr lvl="1"/>
            <a:r>
              <a:rPr lang="en-US"/>
              <a:t>has a single address space</a:t>
            </a:r>
          </a:p>
          <a:p>
            <a:pPr lvl="1"/>
            <a:r>
              <a:rPr lang="en-US"/>
              <a:t>usually has a single bus or backplane to which all processors and memories are connected</a:t>
            </a:r>
          </a:p>
          <a:p>
            <a:pPr lvl="1"/>
            <a:r>
              <a:rPr lang="en-US"/>
              <a:t>has very low communication latency</a:t>
            </a:r>
          </a:p>
          <a:p>
            <a:pPr lvl="1"/>
            <a:r>
              <a:rPr lang="en-US"/>
              <a:t>processors communicate through shared memory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209E-B6A4-4AC6-B192-776975375C9C}" type="slidenum">
              <a:rPr lang="en-US"/>
              <a:pPr/>
              <a:t>7</a:t>
            </a:fld>
            <a:endParaRPr lang="en-US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issues in distributed systems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Transparency (how visible is the distribution)</a:t>
            </a:r>
          </a:p>
          <a:p>
            <a:r>
              <a:rPr lang="en-US"/>
              <a:t>Security</a:t>
            </a:r>
          </a:p>
          <a:p>
            <a:r>
              <a:rPr lang="en-US"/>
              <a:t>Reliability</a:t>
            </a:r>
          </a:p>
          <a:p>
            <a:r>
              <a:rPr lang="en-US"/>
              <a:t>Performance</a:t>
            </a:r>
          </a:p>
          <a:p>
            <a:r>
              <a:rPr lang="en-US"/>
              <a:t>Scalability</a:t>
            </a:r>
          </a:p>
          <a:p>
            <a:r>
              <a:rPr lang="en-US"/>
              <a:t>Programming models</a:t>
            </a:r>
          </a:p>
          <a:p>
            <a:r>
              <a:rPr lang="en-US"/>
              <a:t>Communication models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B4D8-E666-4647-826C-F5A9E1D09DE1}" type="slidenum">
              <a:rPr lang="en-US"/>
              <a:pPr/>
              <a:t>8</a:t>
            </a:fld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685800"/>
          </a:xfrm>
        </p:spPr>
        <p:txBody>
          <a:bodyPr/>
          <a:lstStyle/>
          <a:p>
            <a:r>
              <a:rPr lang="en-US"/>
              <a:t>Example:  Grapevine distributed mail service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Xerox PARC, 1980</a:t>
            </a:r>
          </a:p>
          <a:p>
            <a:pPr lvl="1"/>
            <a:r>
              <a:rPr lang="en-US"/>
              <a:t>cf. Microsoft Outlook/Exchange today!!!!!</a:t>
            </a:r>
          </a:p>
          <a:p>
            <a:r>
              <a:rPr lang="en-US"/>
              <a:t>Goals</a:t>
            </a:r>
          </a:p>
          <a:p>
            <a:pPr lvl="1"/>
            <a:r>
              <a:rPr lang="en-US"/>
              <a:t>cannot rely on integrity of client</a:t>
            </a:r>
          </a:p>
          <a:p>
            <a:pPr lvl="1"/>
            <a:r>
              <a:rPr lang="en-US"/>
              <a:t>once the system accepts mail, it will be delivered</a:t>
            </a:r>
          </a:p>
          <a:p>
            <a:pPr lvl="1"/>
            <a:r>
              <a:rPr lang="en-US"/>
              <a:t>no single Grapevine computer failure will make the system unavailable to any client either for sending or for receiving mail</a:t>
            </a:r>
          </a:p>
          <a:p>
            <a:r>
              <a:rPr lang="en-US"/>
              <a:t>Components</a:t>
            </a:r>
          </a:p>
          <a:p>
            <a:pPr lvl="1"/>
            <a:r>
              <a:rPr lang="en-US"/>
              <a:t>GrapevineUser package on each client workstation</a:t>
            </a:r>
          </a:p>
          <a:p>
            <a:pPr lvl="1"/>
            <a:r>
              <a:rPr lang="en-US"/>
              <a:t>Registration Servers</a:t>
            </a:r>
          </a:p>
          <a:p>
            <a:pPr lvl="1"/>
            <a:r>
              <a:rPr lang="en-US"/>
              <a:t>Message Servers </a:t>
            </a:r>
          </a:p>
          <a:p>
            <a:r>
              <a:rPr lang="en-US"/>
              <a:t>Implementation:  Remote Procedure Call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5F5B-FBCA-49F2-AA4F-3D8CAD2A4376}" type="slidenum">
              <a:rPr lang="en-US"/>
              <a:pPr/>
              <a:t>9</a:t>
            </a:fld>
            <a:endParaRPr lang="en-US"/>
          </a:p>
        </p:txBody>
      </p:sp>
      <p:pic>
        <p:nvPicPr>
          <p:cNvPr id="409602" name="Picture 2" descr="grapev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46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Grapevine: Functional diagram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BEB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BEB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2683</TotalTime>
  <Words>1983</Words>
  <Application>Microsoft Office PowerPoint</Application>
  <PresentationFormat>On-screen Show (4:3)</PresentationFormat>
  <Paragraphs>304</Paragraphs>
  <Slides>40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Times New Roman</vt:lpstr>
      <vt:lpstr>Arial</vt:lpstr>
      <vt:lpstr>Comic Sans MS</vt:lpstr>
      <vt:lpstr>Calibri</vt:lpstr>
      <vt:lpstr>Blank Presentation</vt:lpstr>
      <vt:lpstr>CSE 451: Operating Systems Spring 2012  Module 24 Distributed Systems</vt:lpstr>
      <vt:lpstr>What is a “distributed system”?</vt:lpstr>
      <vt:lpstr>Loosely-coupled systems</vt:lpstr>
      <vt:lpstr>PowerPoint Presentation</vt:lpstr>
      <vt:lpstr>Closely-coupled systems</vt:lpstr>
      <vt:lpstr>Tightly-coupled systems</vt:lpstr>
      <vt:lpstr>Some issues in distributed systems</vt:lpstr>
      <vt:lpstr>Example:  Grapevine distributed mail service</vt:lpstr>
      <vt:lpstr>Grapevine: Functional diagram</vt:lpstr>
      <vt:lpstr>Grapevine: Sending a message</vt:lpstr>
      <vt:lpstr>Grapevine: Functional diagram</vt:lpstr>
      <vt:lpstr>Registries</vt:lpstr>
      <vt:lpstr>Grapevine: Transport and buffering</vt:lpstr>
      <vt:lpstr>Grapevine: Functional diagram</vt:lpstr>
      <vt:lpstr>Grapevine: Retrieving mail</vt:lpstr>
      <vt:lpstr>Grapevine: Functional diagram</vt:lpstr>
      <vt:lpstr>Grapevine: Scalability</vt:lpstr>
      <vt:lpstr>Example:  Google search infrastructure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Google:  The Big Picture</vt:lpstr>
      <vt:lpstr>How on earth would you enable mere mortals write hairy applications such as this?</vt:lpstr>
      <vt:lpstr>An extremely loosely coupled system:  BOINC</vt:lpstr>
      <vt:lpstr>PowerPoint Presentation</vt:lpstr>
      <vt:lpstr>PowerPoint Presentation</vt:lpstr>
      <vt:lpstr>PowerPoint Presentation</vt:lpstr>
      <vt:lpstr>Totally off the subject of OS: Human Computation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 Dept.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CS451</dc:title>
  <dc:creator>Steve Gribble</dc:creator>
  <cp:lastModifiedBy>cse</cp:lastModifiedBy>
  <cp:revision>508</cp:revision>
  <dcterms:created xsi:type="dcterms:W3CDTF">1998-03-30T02:45:13Z</dcterms:created>
  <dcterms:modified xsi:type="dcterms:W3CDTF">2012-05-19T23:28:41Z</dcterms:modified>
</cp:coreProperties>
</file>