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1"/>
  </p:notesMasterIdLst>
  <p:handoutMasterIdLst>
    <p:handoutMasterId r:id="rId42"/>
  </p:handoutMasterIdLst>
  <p:sldIdLst>
    <p:sldId id="257" r:id="rId3"/>
    <p:sldId id="375" r:id="rId4"/>
    <p:sldId id="293" r:id="rId5"/>
    <p:sldId id="368" r:id="rId6"/>
    <p:sldId id="369" r:id="rId7"/>
    <p:sldId id="370" r:id="rId8"/>
    <p:sldId id="371" r:id="rId9"/>
    <p:sldId id="372" r:id="rId10"/>
    <p:sldId id="373" r:id="rId11"/>
    <p:sldId id="374" r:id="rId12"/>
    <p:sldId id="311" r:id="rId13"/>
    <p:sldId id="298" r:id="rId14"/>
    <p:sldId id="316" r:id="rId15"/>
    <p:sldId id="299" r:id="rId16"/>
    <p:sldId id="312" r:id="rId17"/>
    <p:sldId id="336" r:id="rId18"/>
    <p:sldId id="319" r:id="rId19"/>
    <p:sldId id="318" r:id="rId20"/>
    <p:sldId id="337" r:id="rId21"/>
    <p:sldId id="376" r:id="rId22"/>
    <p:sldId id="377" r:id="rId23"/>
    <p:sldId id="380" r:id="rId24"/>
    <p:sldId id="381" r:id="rId25"/>
    <p:sldId id="382" r:id="rId26"/>
    <p:sldId id="383" r:id="rId27"/>
    <p:sldId id="393" r:id="rId28"/>
    <p:sldId id="386" r:id="rId29"/>
    <p:sldId id="385" r:id="rId30"/>
    <p:sldId id="387" r:id="rId31"/>
    <p:sldId id="388" r:id="rId32"/>
    <p:sldId id="389" r:id="rId33"/>
    <p:sldId id="390" r:id="rId34"/>
    <p:sldId id="339" r:id="rId35"/>
    <p:sldId id="358" r:id="rId36"/>
    <p:sldId id="350" r:id="rId37"/>
    <p:sldId id="352" r:id="rId38"/>
    <p:sldId id="353" r:id="rId39"/>
    <p:sldId id="354" r:id="rId40"/>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617" autoAdjust="0"/>
  </p:normalViewPr>
  <p:slideViewPr>
    <p:cSldViewPr>
      <p:cViewPr varScale="1">
        <p:scale>
          <a:sx n="86" d="100"/>
          <a:sy n="86" d="100"/>
        </p:scale>
        <p:origin x="-7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80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l" defTabSz="957263">
              <a:spcBef>
                <a:spcPct val="50000"/>
              </a:spcBef>
              <a:defRPr sz="1200" smtClean="0">
                <a:latin typeface="Times New Roman" pitchFamily="18" charset="0"/>
              </a:defRPr>
            </a:lvl1pPr>
          </a:lstStyle>
          <a:p>
            <a:pPr>
              <a:defRPr/>
            </a:pPr>
            <a:endParaRPr lang="en-US"/>
          </a:p>
        </p:txBody>
      </p:sp>
      <p:sp>
        <p:nvSpPr>
          <p:cNvPr id="27651" name="Rectangle 3"/>
          <p:cNvSpPr>
            <a:spLocks noGrp="1" noChangeArrowheads="1"/>
          </p:cNvSpPr>
          <p:nvPr>
            <p:ph type="dt" sz="quarter" idx="1"/>
          </p:nvPr>
        </p:nvSpPr>
        <p:spPr bwMode="auto">
          <a:xfrm>
            <a:off x="4144963" y="0"/>
            <a:ext cx="3170237"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r" defTabSz="957263">
              <a:spcBef>
                <a:spcPct val="50000"/>
              </a:spcBef>
              <a:defRPr sz="1200" smtClean="0">
                <a:latin typeface="Times New Roman" pitchFamily="18" charset="0"/>
              </a:defRPr>
            </a:lvl1pPr>
          </a:lstStyle>
          <a:p>
            <a:pPr>
              <a:defRPr/>
            </a:pPr>
            <a:endParaRPr lang="en-US"/>
          </a:p>
        </p:txBody>
      </p:sp>
      <p:sp>
        <p:nvSpPr>
          <p:cNvPr id="27652" name="Rectangle 4"/>
          <p:cNvSpPr>
            <a:spLocks noGrp="1" noChangeArrowheads="1"/>
          </p:cNvSpPr>
          <p:nvPr>
            <p:ph type="ftr" sz="quarter" idx="2"/>
          </p:nvPr>
        </p:nvSpPr>
        <p:spPr bwMode="auto">
          <a:xfrm>
            <a:off x="0" y="9123363"/>
            <a:ext cx="317023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l" defTabSz="957263">
              <a:spcBef>
                <a:spcPct val="50000"/>
              </a:spcBef>
              <a:defRPr sz="1200" smtClean="0">
                <a:latin typeface="Times New Roman" pitchFamily="18" charset="0"/>
              </a:defRPr>
            </a:lvl1pPr>
          </a:lstStyle>
          <a:p>
            <a:pPr>
              <a:defRPr/>
            </a:pPr>
            <a:endParaRPr lang="en-US"/>
          </a:p>
        </p:txBody>
      </p:sp>
      <p:sp>
        <p:nvSpPr>
          <p:cNvPr id="27653" name="Rectangle 5"/>
          <p:cNvSpPr>
            <a:spLocks noGrp="1" noChangeArrowheads="1"/>
          </p:cNvSpPr>
          <p:nvPr>
            <p:ph type="sldNum" sz="quarter" idx="3"/>
          </p:nvPr>
        </p:nvSpPr>
        <p:spPr bwMode="auto">
          <a:xfrm>
            <a:off x="4144963" y="9123363"/>
            <a:ext cx="317023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r" defTabSz="957263">
              <a:spcBef>
                <a:spcPct val="50000"/>
              </a:spcBef>
              <a:defRPr sz="1200" smtClean="0">
                <a:latin typeface="Times New Roman" pitchFamily="18" charset="0"/>
              </a:defRPr>
            </a:lvl1pPr>
          </a:lstStyle>
          <a:p>
            <a:pPr>
              <a:defRPr/>
            </a:pPr>
            <a:fld id="{8560BB09-C0AB-4DF4-BD29-4B14512A005B}" type="slidenum">
              <a:rPr lang="en-US"/>
              <a:pPr>
                <a:defRPr/>
              </a:pPr>
              <a:t>‹#›</a:t>
            </a:fld>
            <a:endParaRPr lang="en-US"/>
          </a:p>
        </p:txBody>
      </p:sp>
    </p:spTree>
    <p:extLst>
      <p:ext uri="{BB962C8B-B14F-4D97-AF65-F5344CB8AC3E}">
        <p14:creationId xmlns:p14="http://schemas.microsoft.com/office/powerpoint/2010/main" val="280748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l" defTabSz="957263">
              <a:spcBef>
                <a:spcPct val="0"/>
              </a:spcBef>
              <a:defRPr sz="1200" smtClean="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4144963" y="0"/>
            <a:ext cx="3170237"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r" defTabSz="957263">
              <a:spcBef>
                <a:spcPct val="0"/>
              </a:spcBef>
              <a:defRPr sz="1200" smtClean="0">
                <a:latin typeface="Times New Roman" pitchFamily="18" charset="0"/>
              </a:defRPr>
            </a:lvl1pPr>
          </a:lstStyle>
          <a:p>
            <a:pPr>
              <a:defRPr/>
            </a:pPr>
            <a:endParaRPr lang="en-US"/>
          </a:p>
        </p:txBody>
      </p:sp>
      <p:sp>
        <p:nvSpPr>
          <p:cNvPr id="41988" name="Rectangle 4"/>
          <p:cNvSpPr>
            <a:spLocks noChangeArrowheads="1" noTextEdit="1"/>
          </p:cNvSpPr>
          <p:nvPr>
            <p:ph type="sldImg" idx="2"/>
          </p:nvPr>
        </p:nvSpPr>
        <p:spPr bwMode="auto">
          <a:xfrm>
            <a:off x="1258888" y="720725"/>
            <a:ext cx="4802187" cy="3602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23363"/>
            <a:ext cx="317023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l" defTabSz="957263">
              <a:spcBef>
                <a:spcPct val="0"/>
              </a:spcBef>
              <a:defRPr sz="1200" smtClean="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4144963" y="9123363"/>
            <a:ext cx="317023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r" defTabSz="957263">
              <a:spcBef>
                <a:spcPct val="0"/>
              </a:spcBef>
              <a:defRPr sz="1200" smtClean="0">
                <a:latin typeface="Times New Roman" pitchFamily="18" charset="0"/>
              </a:defRPr>
            </a:lvl1pPr>
          </a:lstStyle>
          <a:p>
            <a:pPr>
              <a:defRPr/>
            </a:pPr>
            <a:fld id="{FB79EFAC-C5F5-4132-B9BE-DC8131A4788E}" type="slidenum">
              <a:rPr lang="en-US"/>
              <a:pPr>
                <a:defRPr/>
              </a:pPr>
              <a:t>‹#›</a:t>
            </a:fld>
            <a:endParaRPr lang="en-US"/>
          </a:p>
        </p:txBody>
      </p:sp>
    </p:spTree>
    <p:extLst>
      <p:ext uri="{BB962C8B-B14F-4D97-AF65-F5344CB8AC3E}">
        <p14:creationId xmlns:p14="http://schemas.microsoft.com/office/powerpoint/2010/main" val="4149018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0DAF28C-6DD5-43E9-92D9-F8B392170F9D}" type="slidenum">
              <a:rPr lang="en-US">
                <a:latin typeface="Times New Roman" pitchFamily="18" charset="0"/>
              </a:rPr>
              <a:pPr/>
              <a:t>1</a:t>
            </a:fld>
            <a:endParaRPr lang="en-US">
              <a:latin typeface="Times New Roman" pitchFamily="18" charset="0"/>
            </a:endParaRPr>
          </a:p>
        </p:txBody>
      </p:sp>
      <p:sp>
        <p:nvSpPr>
          <p:cNvPr id="43011"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4566" tIns="46452" rIns="94566" bIns="46452"/>
          <a:lstStyle/>
          <a:p>
            <a:endParaRPr lang="en-US" smtClean="0"/>
          </a:p>
        </p:txBody>
      </p:sp>
      <p:sp>
        <p:nvSpPr>
          <p:cNvPr id="43012" name="Rectangle 3"/>
          <p:cNvSpPr>
            <a:spLocks noChangeArrowheads="1" noTextEdit="1"/>
          </p:cNvSpPr>
          <p:nvPr>
            <p:ph type="sldImg"/>
          </p:nvPr>
        </p:nvSpPr>
        <p:spPr>
          <a:xfrm>
            <a:off x="1322388" y="1092200"/>
            <a:ext cx="4800600" cy="3600450"/>
          </a:xfrm>
          <a:ln w="12700" cap="flat">
            <a:solidFill>
              <a:schemeClr val="tx1"/>
            </a:solidFill>
          </a:ln>
        </p:spPr>
      </p:sp>
      <p:sp>
        <p:nvSpPr>
          <p:cNvPr id="43013" name="Rectangle 4"/>
          <p:cNvSpPr>
            <a:spLocks noChangeArrowheads="1"/>
          </p:cNvSpPr>
          <p:nvPr/>
        </p:nvSpPr>
        <p:spPr bwMode="auto">
          <a:xfrm>
            <a:off x="3643313" y="9105900"/>
            <a:ext cx="244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911" tIns="28203" rIns="19911" bIns="28203"/>
          <a:lstStyle/>
          <a:p>
            <a:pPr defTabSz="957263">
              <a:lnSpc>
                <a:spcPts val="1675"/>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DBFBCB44-4119-4627-AF50-BA2FDAFBC3B3}" type="slidenum">
              <a:rPr lang="en-US">
                <a:latin typeface="Times New Roman" pitchFamily="18" charset="0"/>
              </a:rPr>
              <a:pPr/>
              <a:t>10</a:t>
            </a:fld>
            <a:endParaRPr lang="en-US">
              <a:latin typeface="Times New Roman" pitchFamily="18" charset="0"/>
            </a:endParaRPr>
          </a:p>
        </p:txBody>
      </p:sp>
      <p:sp>
        <p:nvSpPr>
          <p:cNvPr id="52227" name="Rectangle 2"/>
          <p:cNvSpPr>
            <a:spLocks noChangeArrowheads="1" noTextEdit="1"/>
          </p:cNvSpPr>
          <p:nvPr>
            <p:ph type="sldImg"/>
          </p:nvPr>
        </p:nvSpPr>
        <p:spPr>
          <a:xfrm>
            <a:off x="1258888" y="719138"/>
            <a:ext cx="4799012" cy="3598862"/>
          </a:xfrm>
          <a:ln/>
        </p:spPr>
      </p:sp>
      <p:sp>
        <p:nvSpPr>
          <p:cNvPr id="52228" name="Rectangle 3"/>
          <p:cNvSpPr>
            <a:spLocks noGrp="1" noChangeArrowheads="1"/>
          </p:cNvSpPr>
          <p:nvPr>
            <p:ph type="body" idx="1"/>
          </p:nvPr>
        </p:nvSpPr>
        <p:spPr>
          <a:xfrm>
            <a:off x="974725" y="4560888"/>
            <a:ext cx="5365750" cy="4321175"/>
          </a:xfrm>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B88FFA6C-989C-4FEA-BB90-83E69A10DDC6}" type="slidenum">
              <a:rPr lang="en-US">
                <a:latin typeface="Times New Roman" pitchFamily="18" charset="0"/>
              </a:rPr>
              <a:pPr/>
              <a:t>11</a:t>
            </a:fld>
            <a:endParaRPr lang="en-US">
              <a:latin typeface="Times New Roman" pitchFamily="18" charset="0"/>
            </a:endParaRPr>
          </a:p>
        </p:txBody>
      </p:sp>
      <p:sp>
        <p:nvSpPr>
          <p:cNvPr id="53251" name="Rectangle 2"/>
          <p:cNvSpPr>
            <a:spLocks noChangeArrowheads="1" noTextEdit="1"/>
          </p:cNvSpPr>
          <p:nvPr>
            <p:ph type="sldImg"/>
          </p:nvPr>
        </p:nvSpPr>
        <p:spPr>
          <a:xfrm>
            <a:off x="1235075" y="723900"/>
            <a:ext cx="4837113" cy="3627438"/>
          </a:xfrm>
          <a:ln/>
        </p:spPr>
      </p:sp>
      <p:sp>
        <p:nvSpPr>
          <p:cNvPr id="53252" name="Rectangle 3"/>
          <p:cNvSpPr>
            <a:spLocks noGrp="1" noChangeArrowheads="1"/>
          </p:cNvSpPr>
          <p:nvPr>
            <p:ph type="body" idx="1"/>
          </p:nvPr>
        </p:nvSpPr>
        <p:spPr>
          <a:xfrm>
            <a:off x="963613" y="4591050"/>
            <a:ext cx="5383212" cy="4270375"/>
          </a:xfrm>
          <a:noFill/>
        </p:spPr>
        <p:txBody>
          <a:bodyPr/>
          <a:lstStyle/>
          <a:p>
            <a:r>
              <a:rPr lang="en-US" smtClean="0"/>
              <a:t>CTSS: password file appeared on everybody’s screen due to bug in editor</a:t>
            </a:r>
          </a:p>
          <a:p>
            <a:r>
              <a:rPr lang="en-US" smtClean="0"/>
              <a:t>Original Unix: file publicly readable, so could do dictionary attack</a:t>
            </a:r>
          </a:p>
          <a:p>
            <a:r>
              <a:rPr lang="en-US" smtClean="0"/>
              <a:t>Local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321CA4D4-3EA2-49CA-8DCC-30CF2CD27BD5}" type="slidenum">
              <a:rPr lang="en-US">
                <a:latin typeface="Times New Roman" pitchFamily="18" charset="0"/>
              </a:rPr>
              <a:pPr/>
              <a:t>12</a:t>
            </a:fld>
            <a:endParaRPr lang="en-US">
              <a:latin typeface="Times New Roman" pitchFamily="18" charset="0"/>
            </a:endParaRPr>
          </a:p>
        </p:txBody>
      </p:sp>
      <p:sp>
        <p:nvSpPr>
          <p:cNvPr id="54275" name="Rectangle 2"/>
          <p:cNvSpPr>
            <a:spLocks noChangeArrowheads="1" noTextEdit="1"/>
          </p:cNvSpPr>
          <p:nvPr>
            <p:ph type="sldImg"/>
          </p:nvPr>
        </p:nvSpPr>
        <p:spPr>
          <a:xfrm>
            <a:off x="1235075" y="723900"/>
            <a:ext cx="4837113" cy="3627438"/>
          </a:xfrm>
          <a:ln/>
        </p:spPr>
      </p:sp>
      <p:sp>
        <p:nvSpPr>
          <p:cNvPr id="54276" name="Rectangle 3"/>
          <p:cNvSpPr>
            <a:spLocks noGrp="1" noChangeArrowheads="1"/>
          </p:cNvSpPr>
          <p:nvPr>
            <p:ph type="body" idx="1"/>
          </p:nvPr>
        </p:nvSpPr>
        <p:spPr>
          <a:xfrm>
            <a:off x="963613" y="4591050"/>
            <a:ext cx="5383212" cy="4270375"/>
          </a:xfrm>
          <a:noFill/>
        </p:spPr>
        <p:txBody>
          <a:bodyPr/>
          <a:lstStyle/>
          <a:p>
            <a:r>
              <a:rPr lang="en-US" smtClean="0"/>
              <a:t>Random numbers: auto password generator had a 2^15 entry seed, so on 32768 different passwords</a:t>
            </a:r>
          </a:p>
          <a:p>
            <a:r>
              <a:rPr lang="en-US" smtClean="0"/>
              <a:t>Social engineering: calling up from support and asking for password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0A936E94-4ED2-44AE-A1BE-4A81683CC3E8}" type="slidenum">
              <a:rPr lang="en-US">
                <a:latin typeface="Times New Roman" pitchFamily="18" charset="0"/>
              </a:rPr>
              <a:pPr/>
              <a:t>13</a:t>
            </a:fld>
            <a:endParaRPr lang="en-US">
              <a:latin typeface="Times New Roman" pitchFamily="18" charset="0"/>
            </a:endParaRPr>
          </a:p>
        </p:txBody>
      </p:sp>
      <p:sp>
        <p:nvSpPr>
          <p:cNvPr id="55299" name="Rectangle 2"/>
          <p:cNvSpPr>
            <a:spLocks noChangeArrowheads="1" noTextEdit="1"/>
          </p:cNvSpPr>
          <p:nvPr>
            <p:ph type="sldImg"/>
          </p:nvPr>
        </p:nvSpPr>
        <p:spPr>
          <a:xfrm>
            <a:off x="1235075" y="723900"/>
            <a:ext cx="4837113" cy="3627438"/>
          </a:xfrm>
          <a:ln/>
        </p:spPr>
      </p:sp>
      <p:sp>
        <p:nvSpPr>
          <p:cNvPr id="55300" name="Rectangle 3"/>
          <p:cNvSpPr>
            <a:spLocks noGrp="1" noChangeArrowheads="1"/>
          </p:cNvSpPr>
          <p:nvPr>
            <p:ph type="body" idx="1"/>
          </p:nvPr>
        </p:nvSpPr>
        <p:spPr>
          <a:xfrm>
            <a:off x="963613" y="4591050"/>
            <a:ext cx="5383212" cy="4270375"/>
          </a:xfrm>
          <a:noFill/>
        </p:spPr>
        <p:txBody>
          <a:bodyPr/>
          <a:lstStyle/>
          <a:p>
            <a:r>
              <a:rPr lang="en-US" smtClean="0"/>
              <a:t>Random numbers: auto password generator had a 2^15 entry seed, so on 32768 different passwords</a:t>
            </a:r>
          </a:p>
          <a:p>
            <a:r>
              <a:rPr lang="en-US" smtClean="0"/>
              <a:t>Social engineering: calling up from support and asking for password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51765262-9900-490C-B1E5-6E7724BEF333}" type="slidenum">
              <a:rPr lang="en-US">
                <a:latin typeface="Times New Roman" pitchFamily="18" charset="0"/>
              </a:rPr>
              <a:pPr/>
              <a:t>14</a:t>
            </a:fld>
            <a:endParaRPr lang="en-US">
              <a:latin typeface="Times New Roman" pitchFamily="18" charset="0"/>
            </a:endParaRPr>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557520DB-495B-44A4-9015-23386D0D1895}" type="slidenum">
              <a:rPr lang="en-US">
                <a:latin typeface="Times New Roman" pitchFamily="18" charset="0"/>
              </a:rPr>
              <a:pPr/>
              <a:t>15</a:t>
            </a:fld>
            <a:endParaRPr lang="en-US">
              <a:latin typeface="Times New Roman" pitchFamily="18" charset="0"/>
            </a:endParaRPr>
          </a:p>
        </p:txBody>
      </p:sp>
      <p:sp>
        <p:nvSpPr>
          <p:cNvPr id="57347" name="Rectangle 2"/>
          <p:cNvSpPr>
            <a:spLocks noChangeArrowheads="1" noTextEdit="1"/>
          </p:cNvSpPr>
          <p:nvPr>
            <p:ph type="sldImg"/>
          </p:nvPr>
        </p:nvSpPr>
        <p:spPr>
          <a:xfrm>
            <a:off x="1235075" y="723900"/>
            <a:ext cx="4837113" cy="3627438"/>
          </a:xfrm>
          <a:ln/>
        </p:spPr>
      </p:sp>
      <p:sp>
        <p:nvSpPr>
          <p:cNvPr id="57348" name="Rectangle 3"/>
          <p:cNvSpPr>
            <a:spLocks noGrp="1" noChangeArrowheads="1"/>
          </p:cNvSpPr>
          <p:nvPr>
            <p:ph type="body" idx="1"/>
          </p:nvPr>
        </p:nvSpPr>
        <p:spPr>
          <a:xfrm>
            <a:off x="963613" y="4591050"/>
            <a:ext cx="5383212" cy="4270375"/>
          </a:xfrm>
          <a:noFill/>
        </p:spPr>
        <p:txBody>
          <a:bodyPr/>
          <a:lstStyle/>
          <a:p>
            <a:r>
              <a:rPr lang="en-US" smtClean="0"/>
              <a:t>CTSS: password file appeared on everybody’s screen due to bug in editor</a:t>
            </a:r>
          </a:p>
          <a:p>
            <a:r>
              <a:rPr lang="en-US" smtClean="0"/>
              <a:t>Original Unix: file publicly readable, so could do dictionary attack</a:t>
            </a:r>
          </a:p>
          <a:p>
            <a:r>
              <a:rPr lang="en-US" smtClean="0"/>
              <a:t>Local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15102C19-3B78-45C9-9CDF-05829B1AC587}" type="slidenum">
              <a:rPr lang="en-US">
                <a:latin typeface="Times New Roman" pitchFamily="18" charset="0"/>
              </a:rPr>
              <a:pPr/>
              <a:t>16</a:t>
            </a:fld>
            <a:endParaRPr lang="en-US">
              <a:latin typeface="Times New Roman" pitchFamily="18"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D5D31843-E432-4922-A2BB-2D52945E0C1E}" type="slidenum">
              <a:rPr lang="en-US">
                <a:latin typeface="Times New Roman" pitchFamily="18" charset="0"/>
              </a:rPr>
              <a:pPr/>
              <a:t>17</a:t>
            </a:fld>
            <a:endParaRPr lang="en-US">
              <a:latin typeface="Times New Roman" pitchFamily="18" charset="0"/>
            </a:endParaRPr>
          </a:p>
        </p:txBody>
      </p:sp>
      <p:sp>
        <p:nvSpPr>
          <p:cNvPr id="59395" name="Rectangle 2"/>
          <p:cNvSpPr>
            <a:spLocks noChangeArrowheads="1" noTextEdit="1"/>
          </p:cNvSpPr>
          <p:nvPr>
            <p:ph type="sldImg"/>
          </p:nvPr>
        </p:nvSpPr>
        <p:spPr>
          <a:xfrm>
            <a:off x="1258888" y="719138"/>
            <a:ext cx="4799012" cy="3598862"/>
          </a:xfrm>
          <a:ln/>
        </p:spPr>
      </p:sp>
      <p:sp>
        <p:nvSpPr>
          <p:cNvPr id="59396" name="Rectangle 3"/>
          <p:cNvSpPr>
            <a:spLocks noGrp="1" noChangeArrowheads="1"/>
          </p:cNvSpPr>
          <p:nvPr>
            <p:ph type="body" idx="1"/>
          </p:nvPr>
        </p:nvSpPr>
        <p:spPr>
          <a:xfrm>
            <a:off x="974725" y="4560888"/>
            <a:ext cx="5365750" cy="4321175"/>
          </a:xfrm>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C33C76E-31AF-4C3D-90F2-9DF72E3265D8}" type="slidenum">
              <a:rPr lang="en-US">
                <a:latin typeface="Times New Roman" pitchFamily="18" charset="0"/>
              </a:rPr>
              <a:pPr/>
              <a:t>18</a:t>
            </a:fld>
            <a:endParaRPr lang="en-US">
              <a:latin typeface="Times New Roman" pitchFamily="18" charset="0"/>
            </a:endParaRPr>
          </a:p>
        </p:txBody>
      </p:sp>
      <p:sp>
        <p:nvSpPr>
          <p:cNvPr id="60419" name="Rectangle 2"/>
          <p:cNvSpPr>
            <a:spLocks noChangeArrowheads="1" noTextEdit="1"/>
          </p:cNvSpPr>
          <p:nvPr>
            <p:ph type="sldImg"/>
          </p:nvPr>
        </p:nvSpPr>
        <p:spPr>
          <a:xfrm>
            <a:off x="1258888" y="719138"/>
            <a:ext cx="4799012" cy="3598862"/>
          </a:xfrm>
          <a:ln/>
        </p:spPr>
      </p:sp>
      <p:sp>
        <p:nvSpPr>
          <p:cNvPr id="60420" name="Rectangle 3"/>
          <p:cNvSpPr>
            <a:spLocks noGrp="1" noChangeArrowheads="1"/>
          </p:cNvSpPr>
          <p:nvPr>
            <p:ph type="body" idx="1"/>
          </p:nvPr>
        </p:nvSpPr>
        <p:spPr>
          <a:xfrm>
            <a:off x="974725" y="4560888"/>
            <a:ext cx="5365750" cy="4321175"/>
          </a:xfrm>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46EDF7C-4605-48EA-ABF0-700729B7D7F1}" type="slidenum">
              <a:rPr lang="en-US">
                <a:latin typeface="Times New Roman" pitchFamily="18" charset="0"/>
              </a:rPr>
              <a:pPr/>
              <a:t>19</a:t>
            </a:fld>
            <a:endParaRPr lang="en-US">
              <a:latin typeface="Times New Roman" pitchFamily="18"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620373D5-C13F-4A94-B3B9-2113249505BB}" type="slidenum">
              <a:rPr lang="en-US">
                <a:latin typeface="Times New Roman" pitchFamily="18" charset="0"/>
              </a:rPr>
              <a:pPr/>
              <a:t>2</a:t>
            </a:fld>
            <a:endParaRPr lang="en-US">
              <a:latin typeface="Times New Roman" pitchFamily="18"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3DE63047-954F-40C6-A936-1366F1BAC2BE}" type="slidenum">
              <a:rPr lang="en-US">
                <a:latin typeface="Times New Roman" pitchFamily="18" charset="0"/>
              </a:rPr>
              <a:pPr/>
              <a:t>21</a:t>
            </a:fld>
            <a:endParaRPr lang="en-US">
              <a:latin typeface="Times New Roman" pitchFamily="18" charset="0"/>
            </a:endParaRPr>
          </a:p>
        </p:txBody>
      </p:sp>
      <p:sp>
        <p:nvSpPr>
          <p:cNvPr id="62467" name="Rectangle 2"/>
          <p:cNvSpPr>
            <a:spLocks noChangeArrowheads="1" noTextEdit="1"/>
          </p:cNvSpPr>
          <p:nvPr>
            <p:ph type="sldImg"/>
          </p:nvPr>
        </p:nvSpPr>
        <p:spPr>
          <a:xfrm>
            <a:off x="1258888" y="720725"/>
            <a:ext cx="4800600" cy="3600450"/>
          </a:xfrm>
          <a:ln/>
        </p:spPr>
      </p:sp>
      <p:sp>
        <p:nvSpPr>
          <p:cNvPr id="62468" name="Rectangle 3"/>
          <p:cNvSpPr>
            <a:spLocks noGrp="1" noChangeArrowheads="1"/>
          </p:cNvSpPr>
          <p:nvPr>
            <p:ph type="body" idx="1"/>
          </p:nvPr>
        </p:nvSpPr>
        <p:spPr>
          <a:xfrm>
            <a:off x="731838" y="4560888"/>
            <a:ext cx="5851525" cy="4319587"/>
          </a:xfrm>
          <a:noFill/>
        </p:spPr>
        <p:txBody>
          <a:bodyPr/>
          <a:lstStyle/>
          <a:p>
            <a:endParaRPr lang="en-US" sz="1600" smtClean="0">
              <a:latin typeface="Lucida Grande" charset="0"/>
              <a:sym typeface="Lucida Grande" charset="0"/>
            </a:endParaRPr>
          </a:p>
          <a:p>
            <a:endParaRPr lang="en-US" sz="1600" smtClean="0">
              <a:latin typeface="Lucida Grande" charset="0"/>
              <a:sym typeface="Lucida Grande" charset="0"/>
            </a:endParaRPr>
          </a:p>
          <a:p>
            <a:r>
              <a:rPr lang="en-US" sz="1600" smtClean="0">
                <a:latin typeface="Lucida Grande" charset="0"/>
                <a:sym typeface="Lucida Grande" charset="0"/>
              </a:rPr>
              <a:t>Consider a scenario where two users, Alice and Bob, wish to communicate.  And assume that they must communicate over an insecure digital medium.  By this I mean that it might be possible to a malicious Adversary to observe the bits that Alice sends to Bob, or the adversary might be able to modify those bits in transit.  As a concrete example, Alice and Bob may be communicating over the Internet or a local wireless connection.</a:t>
            </a:r>
          </a:p>
          <a:p>
            <a:endParaRPr lang="en-US" sz="1600" smtClean="0">
              <a:latin typeface="Lucida Grande" charset="0"/>
              <a:sym typeface="Lucida Grande" charset="0"/>
            </a:endParaRPr>
          </a:p>
          <a:p>
            <a:r>
              <a:rPr lang="en-US" sz="1600" smtClean="0">
                <a:latin typeface="Lucida Grande" charset="0"/>
                <a:sym typeface="Lucida Grande" charset="0"/>
              </a:rPr>
              <a:t>In this talk I’m interested in how Alice and Bob might be able to communicate securely despite the possible presence of an Adversary.  Here, by securely, I mean two things.  </a:t>
            </a:r>
          </a:p>
          <a:p>
            <a:endParaRPr lang="en-US" sz="1600" smtClean="0">
              <a:latin typeface="Lucida Grande" charset="0"/>
              <a:sym typeface="Lucida Grande" charset="0"/>
            </a:endParaRPr>
          </a:p>
          <a:p>
            <a:r>
              <a:rPr lang="en-US" sz="1600" smtClean="0">
                <a:latin typeface="Lucida Grande" charset="0"/>
                <a:sym typeface="Lucida Grande" charset="0"/>
              </a:rPr>
              <a:t>First, Alice and Bob don’t want the Adversary to learn the contents of their communications.  For example, if Alice needs to send a PIN or password to Bob, she doesn’t want the adversary to be able to learn any information about that PIN ... that is, they desire data privacy.</a:t>
            </a:r>
          </a:p>
          <a:p>
            <a:endParaRPr lang="en-US" sz="1600" smtClean="0">
              <a:latin typeface="Lucida Grande" charset="0"/>
              <a:sym typeface="Lucida Grande" charset="0"/>
            </a:endParaRPr>
          </a:p>
          <a:p>
            <a:r>
              <a:rPr lang="en-US" sz="1600" smtClean="0">
                <a:latin typeface="Lucida Grande" charset="0"/>
                <a:sym typeface="Lucida Grande" charset="0"/>
              </a:rPr>
              <a:t>Additionally, Alice does not want the adversary to be able to undetectably modify the contents of her communications.  That is, she desires data integrity.  For example, if Alice needs to tell Bob how much money to transfer into another account, she probably doesn’t want an adversary to be able to change that amount from $100 to $100,000.</a:t>
            </a:r>
          </a:p>
          <a:p>
            <a:endParaRPr lang="en-US" sz="1600" smtClean="0">
              <a:latin typeface="Lucida Grande" charset="0"/>
              <a:sym typeface="Lucida Grande" charset="0"/>
            </a:endParaRPr>
          </a:p>
          <a:p>
            <a:r>
              <a:rPr lang="en-US" sz="1600" smtClean="0">
                <a:latin typeface="Lucida Grande" charset="0"/>
                <a:sym typeface="Lucida Grande" charset="0"/>
              </a:rPr>
              <a:t>&lt;Related to integrity is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C7DCCAF9-D12B-4703-BC21-596029CB6CEA}" type="slidenum">
              <a:rPr lang="en-US">
                <a:latin typeface="Times New Roman" pitchFamily="18" charset="0"/>
              </a:rPr>
              <a:pPr/>
              <a:t>22</a:t>
            </a:fld>
            <a:endParaRPr lang="en-US">
              <a:latin typeface="Times New Roman" pitchFamily="18" charset="0"/>
            </a:endParaRPr>
          </a:p>
        </p:txBody>
      </p:sp>
      <p:sp>
        <p:nvSpPr>
          <p:cNvPr id="63491" name="Rectangle 2"/>
          <p:cNvSpPr>
            <a:spLocks noChangeArrowheads="1" noTextEdit="1"/>
          </p:cNvSpPr>
          <p:nvPr>
            <p:ph type="sldImg"/>
          </p:nvPr>
        </p:nvSpPr>
        <p:spPr>
          <a:xfrm>
            <a:off x="1258888" y="720725"/>
            <a:ext cx="4800600" cy="3600450"/>
          </a:xfrm>
          <a:ln/>
        </p:spPr>
      </p:sp>
      <p:sp>
        <p:nvSpPr>
          <p:cNvPr id="63492"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we consider our privacy goal alone, then the tool that we most often use is called an encryption scheme.</a:t>
            </a:r>
          </a:p>
          <a:p>
            <a:endParaRPr lang="en-US" sz="1600" smtClean="0">
              <a:latin typeface="Lucida Grande" charset="0"/>
              <a:sym typeface="Lucida Grande" charset="0"/>
            </a:endParaRPr>
          </a:p>
          <a:p>
            <a:r>
              <a:rPr lang="en-US" sz="1600" smtClean="0">
                <a:latin typeface="Lucida Grande" charset="0"/>
                <a:sym typeface="Lucida Grande" charset="0"/>
              </a:rPr>
              <a:t>The box on the left becomes the encryption box, and the box on the right becomes the decryption box. </a:t>
            </a:r>
          </a:p>
          <a:p>
            <a:endParaRPr lang="en-US" sz="1600" smtClean="0">
              <a:latin typeface="Lucida Grande" charset="0"/>
              <a:sym typeface="Lucida Grande" charset="0"/>
            </a:endParaRPr>
          </a:p>
          <a:p>
            <a:r>
              <a:rPr lang="en-US" sz="1600" smtClean="0">
                <a:latin typeface="Lucida Grande" charset="0"/>
                <a:sym typeface="Lucida Grande" charset="0"/>
              </a:rPr>
              <a:t>The inputs and outputs are still called messages.</a:t>
            </a:r>
          </a:p>
          <a:p>
            <a:endParaRPr lang="en-US" sz="1600" smtClean="0">
              <a:latin typeface="Lucida Grande" charset="0"/>
              <a:sym typeface="Lucida Grande" charset="0"/>
            </a:endParaRPr>
          </a:p>
          <a:p>
            <a:r>
              <a:rPr lang="en-US" sz="1600" smtClean="0">
                <a:latin typeface="Lucida Grande" charset="0"/>
                <a:sym typeface="Lucida Grande" charset="0"/>
              </a:rPr>
              <a:t>What’s sent over the communications media is called a ciphertext.</a:t>
            </a:r>
          </a:p>
          <a:p>
            <a:endParaRPr lang="en-US" sz="1600" smtClean="0">
              <a:latin typeface="Lucida Grande" charset="0"/>
              <a:sym typeface="Lucida Grande" charset="0"/>
            </a:endParaRPr>
          </a:p>
          <a:p>
            <a:endParaRPr lang="en-US" sz="1600" smtClean="0">
              <a:latin typeface="Lucida Grande" charset="0"/>
              <a:sym typeface="Lucida Grande"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C1D6F0FD-9C27-43E5-A7A9-FE2E81316447}" type="slidenum">
              <a:rPr lang="en-US">
                <a:latin typeface="Times New Roman" pitchFamily="18" charset="0"/>
              </a:rPr>
              <a:pPr/>
              <a:t>23</a:t>
            </a:fld>
            <a:endParaRPr lang="en-US">
              <a:latin typeface="Times New Roman" pitchFamily="18" charset="0"/>
            </a:endParaRPr>
          </a:p>
        </p:txBody>
      </p:sp>
      <p:sp>
        <p:nvSpPr>
          <p:cNvPr id="64515" name="Rectangle 2"/>
          <p:cNvSpPr>
            <a:spLocks noChangeArrowheads="1" noTextEdit="1"/>
          </p:cNvSpPr>
          <p:nvPr>
            <p:ph type="sldImg"/>
          </p:nvPr>
        </p:nvSpPr>
        <p:spPr>
          <a:xfrm>
            <a:off x="1258888" y="720725"/>
            <a:ext cx="4800600" cy="3600450"/>
          </a:xfrm>
          <a:ln/>
        </p:spPr>
      </p:sp>
      <p:sp>
        <p:nvSpPr>
          <p:cNvPr id="64516"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we consider our privacy goal alone, then the tool that we most often use is called an encryption scheme.</a:t>
            </a:r>
          </a:p>
          <a:p>
            <a:endParaRPr lang="en-US" sz="1600" smtClean="0">
              <a:latin typeface="Lucida Grande" charset="0"/>
              <a:sym typeface="Lucida Grande" charset="0"/>
            </a:endParaRPr>
          </a:p>
          <a:p>
            <a:r>
              <a:rPr lang="en-US" sz="1600" smtClean="0">
                <a:latin typeface="Lucida Grande" charset="0"/>
                <a:sym typeface="Lucida Grande" charset="0"/>
              </a:rPr>
              <a:t>The box on the left becomes the encryption box, and the box on the right becomes the decryption box. </a:t>
            </a:r>
          </a:p>
          <a:p>
            <a:endParaRPr lang="en-US" sz="1600" smtClean="0">
              <a:latin typeface="Lucida Grande" charset="0"/>
              <a:sym typeface="Lucida Grande" charset="0"/>
            </a:endParaRPr>
          </a:p>
          <a:p>
            <a:r>
              <a:rPr lang="en-US" sz="1600" smtClean="0">
                <a:latin typeface="Lucida Grande" charset="0"/>
                <a:sym typeface="Lucida Grande" charset="0"/>
              </a:rPr>
              <a:t>The inputs and outputs are still called messages.</a:t>
            </a:r>
          </a:p>
          <a:p>
            <a:endParaRPr lang="en-US" sz="1600" smtClean="0">
              <a:latin typeface="Lucida Grande" charset="0"/>
              <a:sym typeface="Lucida Grande" charset="0"/>
            </a:endParaRPr>
          </a:p>
          <a:p>
            <a:r>
              <a:rPr lang="en-US" sz="1600" smtClean="0">
                <a:latin typeface="Lucida Grande" charset="0"/>
                <a:sym typeface="Lucida Grande" charset="0"/>
              </a:rPr>
              <a:t>What’s sent over the communications media is called a ciphertext.</a:t>
            </a:r>
          </a:p>
          <a:p>
            <a:endParaRPr lang="en-US" sz="1600" smtClean="0">
              <a:latin typeface="Lucida Grande" charset="0"/>
              <a:sym typeface="Lucida Grande" charset="0"/>
            </a:endParaRPr>
          </a:p>
          <a:p>
            <a:endParaRPr lang="en-US" sz="1600" smtClean="0">
              <a:latin typeface="Lucida Grande" charset="0"/>
              <a:sym typeface="Lucida Grande"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10BBC3D4-424A-434C-9E72-50FBDCAFBEF0}" type="slidenum">
              <a:rPr lang="en-US">
                <a:latin typeface="Times New Roman" pitchFamily="18" charset="0"/>
              </a:rPr>
              <a:pPr/>
              <a:t>24</a:t>
            </a:fld>
            <a:endParaRPr lang="en-US">
              <a:latin typeface="Times New Roman" pitchFamily="18" charset="0"/>
            </a:endParaRPr>
          </a:p>
        </p:txBody>
      </p:sp>
      <p:sp>
        <p:nvSpPr>
          <p:cNvPr id="65539" name="Rectangle 2"/>
          <p:cNvSpPr>
            <a:spLocks noChangeArrowheads="1" noTextEdit="1"/>
          </p:cNvSpPr>
          <p:nvPr>
            <p:ph type="sldImg"/>
          </p:nvPr>
        </p:nvSpPr>
        <p:spPr>
          <a:xfrm>
            <a:off x="1258888" y="720725"/>
            <a:ext cx="4800600" cy="3600450"/>
          </a:xfrm>
          <a:ln/>
        </p:spPr>
      </p:sp>
      <p:sp>
        <p:nvSpPr>
          <p:cNvPr id="65540"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677C10B5-F9A0-4EB2-9901-C2AB9FBDA9DD}" type="slidenum">
              <a:rPr lang="en-US">
                <a:latin typeface="Times New Roman" pitchFamily="18" charset="0"/>
              </a:rPr>
              <a:pPr/>
              <a:t>25</a:t>
            </a:fld>
            <a:endParaRPr lang="en-US">
              <a:latin typeface="Times New Roman" pitchFamily="18" charset="0"/>
            </a:endParaRPr>
          </a:p>
        </p:txBody>
      </p:sp>
      <p:sp>
        <p:nvSpPr>
          <p:cNvPr id="66563" name="Rectangle 2"/>
          <p:cNvSpPr>
            <a:spLocks noChangeArrowheads="1" noTextEdit="1"/>
          </p:cNvSpPr>
          <p:nvPr>
            <p:ph type="sldImg"/>
          </p:nvPr>
        </p:nvSpPr>
        <p:spPr>
          <a:xfrm>
            <a:off x="1258888" y="720725"/>
            <a:ext cx="4800600" cy="3600450"/>
          </a:xfrm>
          <a:ln/>
        </p:spPr>
      </p:sp>
      <p:sp>
        <p:nvSpPr>
          <p:cNvPr id="66564"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BED2F551-4C97-4F2B-89DF-51405E79265D}" type="slidenum">
              <a:rPr lang="en-US">
                <a:latin typeface="Times New Roman" pitchFamily="18" charset="0"/>
              </a:rPr>
              <a:pPr/>
              <a:t>26</a:t>
            </a:fld>
            <a:endParaRPr lang="en-US">
              <a:latin typeface="Times New Roman" pitchFamily="18" charset="0"/>
            </a:endParaRPr>
          </a:p>
        </p:txBody>
      </p:sp>
      <p:sp>
        <p:nvSpPr>
          <p:cNvPr id="67587" name="Rectangle 2"/>
          <p:cNvSpPr>
            <a:spLocks noChangeArrowheads="1" noTextEdit="1"/>
          </p:cNvSpPr>
          <p:nvPr>
            <p:ph type="sldImg"/>
          </p:nvPr>
        </p:nvSpPr>
        <p:spPr>
          <a:xfrm>
            <a:off x="1258888" y="720725"/>
            <a:ext cx="4800600" cy="3600450"/>
          </a:xfrm>
          <a:ln/>
        </p:spPr>
      </p:sp>
      <p:sp>
        <p:nvSpPr>
          <p:cNvPr id="67588"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0B82C8D0-3D7C-46F7-A9EC-0CAC93E3C8FA}" type="slidenum">
              <a:rPr lang="en-US">
                <a:latin typeface="Times New Roman" pitchFamily="18" charset="0"/>
              </a:rPr>
              <a:pPr/>
              <a:t>27</a:t>
            </a:fld>
            <a:endParaRPr lang="en-US">
              <a:latin typeface="Times New Roman" pitchFamily="18" charset="0"/>
            </a:endParaRPr>
          </a:p>
        </p:txBody>
      </p:sp>
      <p:sp>
        <p:nvSpPr>
          <p:cNvPr id="68611" name="Rectangle 2"/>
          <p:cNvSpPr>
            <a:spLocks noChangeArrowheads="1" noTextEdit="1"/>
          </p:cNvSpPr>
          <p:nvPr>
            <p:ph type="sldImg"/>
          </p:nvPr>
        </p:nvSpPr>
        <p:spPr>
          <a:xfrm>
            <a:off x="1258888" y="720725"/>
            <a:ext cx="4800600" cy="3600450"/>
          </a:xfrm>
          <a:ln/>
        </p:spPr>
      </p:sp>
      <p:sp>
        <p:nvSpPr>
          <p:cNvPr id="68612"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Certificates have other complex things</a:t>
            </a:r>
          </a:p>
          <a:p>
            <a:r>
              <a:rPr lang="en-US" sz="1600" smtClean="0">
                <a:latin typeface="Lucida Grande" charset="0"/>
                <a:sym typeface="Lucida Grande" charset="0"/>
              </a:rPr>
              <a:t>	</a:t>
            </a:r>
          </a:p>
          <a:p>
            <a:r>
              <a:rPr lang="en-US" sz="1600" smtClean="0">
                <a:latin typeface="Lucida Grande" charset="0"/>
                <a:sym typeface="Lucida Grande" charset="0"/>
              </a:rPr>
              <a:t>	Expiration dates</a:t>
            </a:r>
          </a:p>
          <a:p>
            <a:r>
              <a:rPr lang="en-US" sz="1600" smtClean="0">
                <a:latin typeface="Lucida Grande" charset="0"/>
                <a:sym typeface="Lucida Grande" charset="0"/>
              </a:rP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AE7E49E-DAAB-4A2F-82F8-350F284138BF}" type="slidenum">
              <a:rPr lang="en-US">
                <a:latin typeface="Times New Roman" pitchFamily="18" charset="0"/>
              </a:rPr>
              <a:pPr/>
              <a:t>28</a:t>
            </a:fld>
            <a:endParaRPr lang="en-US">
              <a:latin typeface="Times New Roman" pitchFamily="18" charset="0"/>
            </a:endParaRPr>
          </a:p>
        </p:txBody>
      </p:sp>
      <p:sp>
        <p:nvSpPr>
          <p:cNvPr id="69635" name="Rectangle 2"/>
          <p:cNvSpPr>
            <a:spLocks noChangeArrowheads="1" noTextEdit="1"/>
          </p:cNvSpPr>
          <p:nvPr>
            <p:ph type="sldImg"/>
          </p:nvPr>
        </p:nvSpPr>
        <p:spPr>
          <a:xfrm>
            <a:off x="1258888" y="720725"/>
            <a:ext cx="4800600" cy="3600450"/>
          </a:xfrm>
          <a:ln/>
        </p:spPr>
      </p:sp>
      <p:sp>
        <p:nvSpPr>
          <p:cNvPr id="69636"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519DE6FE-E4EA-47FB-8AA3-8B55E31CD517}" type="slidenum">
              <a:rPr lang="en-US">
                <a:latin typeface="Times New Roman" pitchFamily="18" charset="0"/>
              </a:rPr>
              <a:pPr/>
              <a:t>29</a:t>
            </a:fld>
            <a:endParaRPr lang="en-US">
              <a:latin typeface="Times New Roman" pitchFamily="18" charset="0"/>
            </a:endParaRPr>
          </a:p>
        </p:txBody>
      </p:sp>
      <p:sp>
        <p:nvSpPr>
          <p:cNvPr id="70659" name="Rectangle 2"/>
          <p:cNvSpPr>
            <a:spLocks noChangeArrowheads="1" noTextEdit="1"/>
          </p:cNvSpPr>
          <p:nvPr>
            <p:ph type="sldImg"/>
          </p:nvPr>
        </p:nvSpPr>
        <p:spPr>
          <a:xfrm>
            <a:off x="1258888" y="720725"/>
            <a:ext cx="4800600" cy="3600450"/>
          </a:xfrm>
          <a:ln/>
        </p:spPr>
      </p:sp>
      <p:sp>
        <p:nvSpPr>
          <p:cNvPr id="70660"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08161BF-ECB5-4401-9707-E21F1371566D}" type="slidenum">
              <a:rPr lang="en-US">
                <a:latin typeface="Times New Roman" pitchFamily="18" charset="0"/>
              </a:rPr>
              <a:pPr/>
              <a:t>30</a:t>
            </a:fld>
            <a:endParaRPr lang="en-US">
              <a:latin typeface="Times New Roman" pitchFamily="18" charset="0"/>
            </a:endParaRPr>
          </a:p>
        </p:txBody>
      </p:sp>
      <p:sp>
        <p:nvSpPr>
          <p:cNvPr id="71683" name="Rectangle 2"/>
          <p:cNvSpPr>
            <a:spLocks noChangeArrowheads="1" noTextEdit="1"/>
          </p:cNvSpPr>
          <p:nvPr>
            <p:ph type="sldImg"/>
          </p:nvPr>
        </p:nvSpPr>
        <p:spPr>
          <a:xfrm>
            <a:off x="1258888" y="720725"/>
            <a:ext cx="4800600" cy="3600450"/>
          </a:xfrm>
          <a:ln/>
        </p:spPr>
      </p:sp>
      <p:sp>
        <p:nvSpPr>
          <p:cNvPr id="71684"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D8218C4-8856-404A-8CD3-BBD20A6D8882}" type="slidenum">
              <a:rPr lang="en-US">
                <a:latin typeface="Times New Roman" pitchFamily="18" charset="0"/>
              </a:rPr>
              <a:pPr/>
              <a:t>3</a:t>
            </a:fld>
            <a:endParaRPr lang="en-US">
              <a:latin typeface="Times New Roman" pitchFamily="18"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15630E25-8D9F-40F4-89A8-31A4EB9DB406}" type="slidenum">
              <a:rPr lang="en-US">
                <a:latin typeface="Times New Roman" pitchFamily="18" charset="0"/>
              </a:rPr>
              <a:pPr/>
              <a:t>31</a:t>
            </a:fld>
            <a:endParaRPr lang="en-US">
              <a:latin typeface="Times New Roman" pitchFamily="18" charset="0"/>
            </a:endParaRPr>
          </a:p>
        </p:txBody>
      </p:sp>
      <p:sp>
        <p:nvSpPr>
          <p:cNvPr id="72707" name="Rectangle 2"/>
          <p:cNvSpPr>
            <a:spLocks noChangeArrowheads="1" noTextEdit="1"/>
          </p:cNvSpPr>
          <p:nvPr>
            <p:ph type="sldImg"/>
          </p:nvPr>
        </p:nvSpPr>
        <p:spPr>
          <a:xfrm>
            <a:off x="1258888" y="720725"/>
            <a:ext cx="4800600" cy="3600450"/>
          </a:xfrm>
          <a:ln/>
        </p:spPr>
      </p:sp>
      <p:sp>
        <p:nvSpPr>
          <p:cNvPr id="72708"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22B0CFB0-FBDA-47C8-8B6B-FACC01CCEA47}" type="slidenum">
              <a:rPr lang="en-US">
                <a:latin typeface="Times New Roman" pitchFamily="18" charset="0"/>
              </a:rPr>
              <a:pPr/>
              <a:t>32</a:t>
            </a:fld>
            <a:endParaRPr lang="en-US">
              <a:latin typeface="Times New Roman" pitchFamily="18" charset="0"/>
            </a:endParaRPr>
          </a:p>
        </p:txBody>
      </p:sp>
      <p:sp>
        <p:nvSpPr>
          <p:cNvPr id="73731" name="Rectangle 2"/>
          <p:cNvSpPr>
            <a:spLocks noChangeArrowheads="1" noTextEdit="1"/>
          </p:cNvSpPr>
          <p:nvPr>
            <p:ph type="sldImg"/>
          </p:nvPr>
        </p:nvSpPr>
        <p:spPr>
          <a:xfrm>
            <a:off x="1258888" y="720725"/>
            <a:ext cx="4800600" cy="3600450"/>
          </a:xfrm>
          <a:ln/>
        </p:spPr>
      </p:sp>
      <p:sp>
        <p:nvSpPr>
          <p:cNvPr id="73732"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ED00B15-51CD-488C-9B60-93B3B5B90AA5}" type="slidenum">
              <a:rPr lang="en-US">
                <a:latin typeface="Times New Roman" pitchFamily="18" charset="0"/>
              </a:rPr>
              <a:pPr/>
              <a:t>33</a:t>
            </a:fld>
            <a:endParaRPr lang="en-US">
              <a:latin typeface="Times New Roman" pitchFamily="18" charset="0"/>
            </a:endParaRPr>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74148C86-8F18-44EE-99FE-16AEAEC90003}" type="slidenum">
              <a:rPr lang="en-US">
                <a:latin typeface="Times New Roman" pitchFamily="18" charset="0"/>
              </a:rPr>
              <a:pPr/>
              <a:t>34</a:t>
            </a:fld>
            <a:endParaRPr lang="en-US">
              <a:latin typeface="Times New Roman" pitchFamily="18" charset="0"/>
            </a:endParaRPr>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A644F90-4739-40C8-A29E-589674A3A90C}" type="slidenum">
              <a:rPr lang="en-US">
                <a:latin typeface="Times New Roman" pitchFamily="18" charset="0"/>
              </a:rPr>
              <a:pPr/>
              <a:t>35</a:t>
            </a:fld>
            <a:endParaRPr lang="en-US">
              <a:latin typeface="Times New Roman" pitchFamily="18" charset="0"/>
            </a:endParaRPr>
          </a:p>
        </p:txBody>
      </p:sp>
      <p:sp>
        <p:nvSpPr>
          <p:cNvPr id="76803" name="Rectangle 2"/>
          <p:cNvSpPr>
            <a:spLocks noChangeArrowheads="1" noTextEdit="1"/>
          </p:cNvSpPr>
          <p:nvPr>
            <p:ph type="sldImg"/>
          </p:nvPr>
        </p:nvSpPr>
        <p:spPr>
          <a:xfrm>
            <a:off x="1235075" y="723900"/>
            <a:ext cx="4837113" cy="3627438"/>
          </a:xfrm>
          <a:ln/>
        </p:spPr>
      </p:sp>
      <p:sp>
        <p:nvSpPr>
          <p:cNvPr id="76804" name="Rectangle 3"/>
          <p:cNvSpPr>
            <a:spLocks noGrp="1" noChangeArrowheads="1"/>
          </p:cNvSpPr>
          <p:nvPr>
            <p:ph type="body" idx="1"/>
          </p:nvPr>
        </p:nvSpPr>
        <p:spPr>
          <a:xfrm>
            <a:off x="963613" y="4591050"/>
            <a:ext cx="5383212" cy="4270375"/>
          </a:xfrm>
          <a:noFill/>
        </p:spPr>
        <p:txBody>
          <a:bodyPr/>
          <a:lstStyle/>
          <a:p>
            <a:r>
              <a:rPr lang="en-US" smtClean="0"/>
              <a:t>Internet explorer used to let all web sites have access to files on hard drive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426221DC-A33C-4DC9-A6DF-B875B112B574}" type="slidenum">
              <a:rPr lang="en-US">
                <a:latin typeface="Times New Roman" pitchFamily="18" charset="0"/>
              </a:rPr>
              <a:pPr/>
              <a:t>36</a:t>
            </a:fld>
            <a:endParaRPr lang="en-US">
              <a:latin typeface="Times New Roman" pitchFamily="18" charset="0"/>
            </a:endParaRPr>
          </a:p>
        </p:txBody>
      </p:sp>
      <p:sp>
        <p:nvSpPr>
          <p:cNvPr id="77827" name="Rectangle 2"/>
          <p:cNvSpPr>
            <a:spLocks noChangeArrowheads="1" noTextEdit="1"/>
          </p:cNvSpPr>
          <p:nvPr>
            <p:ph type="sldImg"/>
          </p:nvPr>
        </p:nvSpPr>
        <p:spPr>
          <a:xfrm>
            <a:off x="1235075" y="723900"/>
            <a:ext cx="4837113" cy="3627438"/>
          </a:xfrm>
          <a:ln/>
        </p:spPr>
      </p:sp>
      <p:sp>
        <p:nvSpPr>
          <p:cNvPr id="77828" name="Rectangle 3"/>
          <p:cNvSpPr>
            <a:spLocks noGrp="1" noChangeArrowheads="1"/>
          </p:cNvSpPr>
          <p:nvPr>
            <p:ph type="body" idx="1"/>
          </p:nvPr>
        </p:nvSpPr>
        <p:spPr>
          <a:xfrm>
            <a:off x="963613" y="4591050"/>
            <a:ext cx="5383212" cy="4270375"/>
          </a:xfrm>
          <a:noFill/>
        </p:spPr>
        <p:txBody>
          <a:bodyPr/>
          <a:lstStyle/>
          <a:p>
            <a:r>
              <a:rPr lang="en-US" smtClean="0"/>
              <a:t>Problems: how do you know to trust publisher?</a:t>
            </a:r>
          </a:p>
          <a:p>
            <a:r>
              <a:rPr lang="en-US" smtClean="0"/>
              <a:t>What if component is safe, but can be made insecure?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303F358-358C-444D-A7C5-0CC13AB2E9E7}" type="slidenum">
              <a:rPr lang="en-US">
                <a:latin typeface="Times New Roman" pitchFamily="18" charset="0"/>
              </a:rPr>
              <a:pPr/>
              <a:t>37</a:t>
            </a:fld>
            <a:endParaRPr lang="en-US">
              <a:latin typeface="Times New Roman" pitchFamily="18" charset="0"/>
            </a:endParaRPr>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7DD84AD1-E124-4531-B763-CC0CB3B5ADE7}" type="slidenum">
              <a:rPr lang="en-US">
                <a:latin typeface="Times New Roman" pitchFamily="18" charset="0"/>
              </a:rPr>
              <a:pPr/>
              <a:t>38</a:t>
            </a:fld>
            <a:endParaRPr lang="en-US">
              <a:latin typeface="Times New Roman" pitchFamily="18" charset="0"/>
            </a:endParaRPr>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D3215B2-E7A1-4EF9-BCDA-DD2026DC9327}" type="slidenum">
              <a:rPr lang="en-US">
                <a:latin typeface="Times New Roman" pitchFamily="18" charset="0"/>
              </a:rPr>
              <a:pPr/>
              <a:t>4</a:t>
            </a:fld>
            <a:endParaRPr lang="en-US">
              <a:latin typeface="Times New Roman" pitchFamily="18" charset="0"/>
            </a:endParaRPr>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D7FF7BA-F7D3-463B-B640-D3094FD700BF}" type="slidenum">
              <a:rPr lang="en-US">
                <a:latin typeface="Times New Roman" pitchFamily="18" charset="0"/>
              </a:rPr>
              <a:pPr/>
              <a:t>5</a:t>
            </a:fld>
            <a:endParaRPr lang="en-US">
              <a:latin typeface="Times New Roman" pitchFamily="18" charset="0"/>
            </a:endParaRPr>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4FF510BE-10ED-4272-A881-A0AC0B6C7E7B}" type="slidenum">
              <a:rPr lang="en-US">
                <a:latin typeface="Times New Roman" pitchFamily="18" charset="0"/>
              </a:rPr>
              <a:pPr/>
              <a:t>6</a:t>
            </a:fld>
            <a:endParaRPr lang="en-US">
              <a:latin typeface="Times New Roman" pitchFamily="18"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78299BA-330B-4131-8D06-8B94CA012E40}" type="slidenum">
              <a:rPr lang="en-US">
                <a:latin typeface="Times New Roman" pitchFamily="18" charset="0"/>
              </a:rPr>
              <a:pPr/>
              <a:t>7</a:t>
            </a:fld>
            <a:endParaRPr lang="en-US">
              <a:latin typeface="Times New Roman" pitchFamily="18" charset="0"/>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C8D3AA3F-57DA-4D06-9C71-2E2777F114B7}" type="slidenum">
              <a:rPr lang="en-US">
                <a:latin typeface="Times New Roman" pitchFamily="18" charset="0"/>
              </a:rPr>
              <a:pPr/>
              <a:t>8</a:t>
            </a:fld>
            <a:endParaRPr lang="en-US">
              <a:latin typeface="Times New Roman" pitchFamily="18" charset="0"/>
            </a:endParaRPr>
          </a:p>
        </p:txBody>
      </p:sp>
      <p:sp>
        <p:nvSpPr>
          <p:cNvPr id="50179" name="Rectangle 2"/>
          <p:cNvSpPr>
            <a:spLocks noChangeArrowheads="1" noTextEdit="1"/>
          </p:cNvSpPr>
          <p:nvPr>
            <p:ph type="sldImg"/>
          </p:nvPr>
        </p:nvSpPr>
        <p:spPr>
          <a:xfrm>
            <a:off x="1235075" y="723900"/>
            <a:ext cx="4837113" cy="3627438"/>
          </a:xfrm>
          <a:ln/>
        </p:spPr>
      </p:sp>
      <p:sp>
        <p:nvSpPr>
          <p:cNvPr id="50180" name="Rectangle 3"/>
          <p:cNvSpPr>
            <a:spLocks noGrp="1" noChangeArrowheads="1"/>
          </p:cNvSpPr>
          <p:nvPr>
            <p:ph type="body" idx="1"/>
          </p:nvPr>
        </p:nvSpPr>
        <p:spPr>
          <a:xfrm>
            <a:off x="963613" y="4591050"/>
            <a:ext cx="5383212" cy="4270375"/>
          </a:xfrm>
          <a:noFill/>
        </p:spPr>
        <p:txBody>
          <a:bodyPr/>
          <a:lstStyle/>
          <a:p>
            <a:r>
              <a:rPr lang="en-US" smtClean="0"/>
              <a:t>CTSS: password file appeared on everybody’s screen due to bug in editor</a:t>
            </a:r>
          </a:p>
          <a:p>
            <a:r>
              <a:rPr lang="en-US" smtClean="0"/>
              <a:t>Original Unix: file publicly readable, so could do dictionary attack</a:t>
            </a:r>
          </a:p>
          <a:p>
            <a:r>
              <a:rPr lang="en-US" smtClean="0"/>
              <a:t>Local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684C7FF9-6454-4B8D-8DCF-643926421B4E}" type="slidenum">
              <a:rPr lang="en-US">
                <a:latin typeface="Times New Roman" pitchFamily="18" charset="0"/>
              </a:rPr>
              <a:pPr/>
              <a:t>9</a:t>
            </a:fld>
            <a:endParaRPr lang="en-US">
              <a:latin typeface="Times New Roman" pitchFamily="18"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EA3FFAC-AA00-4FBC-BDC5-175BEED52427}"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AC2E99-3308-43D6-8688-F0042B576A71}" type="slidenum">
              <a:rPr lang="en-US"/>
              <a:pPr>
                <a:defRPr/>
              </a:pPr>
              <a:t>‹#›</a:t>
            </a:fld>
            <a:endParaRPr lang="en-US"/>
          </a:p>
        </p:txBody>
      </p:sp>
    </p:spTree>
    <p:extLst>
      <p:ext uri="{BB962C8B-B14F-4D97-AF65-F5344CB8AC3E}">
        <p14:creationId xmlns:p14="http://schemas.microsoft.com/office/powerpoint/2010/main" val="368942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3B7F777-A9E8-4DF9-978F-A5E6D8C8CC6E}"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0DDE53-4F16-4733-8BD5-278E98226030}" type="slidenum">
              <a:rPr lang="en-US"/>
              <a:pPr>
                <a:defRPr/>
              </a:pPr>
              <a:t>‹#›</a:t>
            </a:fld>
            <a:endParaRPr lang="en-US"/>
          </a:p>
        </p:txBody>
      </p:sp>
    </p:spTree>
    <p:extLst>
      <p:ext uri="{BB962C8B-B14F-4D97-AF65-F5344CB8AC3E}">
        <p14:creationId xmlns:p14="http://schemas.microsoft.com/office/powerpoint/2010/main" val="89437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30656D0-576F-4EFD-B301-543389C33C4D}"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37CA8F-A521-4C0A-A688-8A1818D44429}" type="slidenum">
              <a:rPr lang="en-US"/>
              <a:pPr>
                <a:defRPr/>
              </a:pPr>
              <a:t>‹#›</a:t>
            </a:fld>
            <a:endParaRPr lang="en-US"/>
          </a:p>
        </p:txBody>
      </p:sp>
    </p:spTree>
    <p:extLst>
      <p:ext uri="{BB962C8B-B14F-4D97-AF65-F5344CB8AC3E}">
        <p14:creationId xmlns:p14="http://schemas.microsoft.com/office/powerpoint/2010/main" val="155722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B6E8CC06-E17E-4096-8356-1BE7D81364F7}" type="datetime1">
              <a:rPr lang="en-US" smtClean="0"/>
              <a:t>5/27/2012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EE568EF-A612-44F9-BE0A-A5CE5A0E65D9}" type="slidenum">
              <a:rPr lang="en-US"/>
              <a:pPr>
                <a:defRPr/>
              </a:pPr>
              <a:t>‹#›</a:t>
            </a:fld>
            <a:endParaRPr lang="en-US"/>
          </a:p>
        </p:txBody>
      </p:sp>
    </p:spTree>
    <p:extLst>
      <p:ext uri="{BB962C8B-B14F-4D97-AF65-F5344CB8AC3E}">
        <p14:creationId xmlns:p14="http://schemas.microsoft.com/office/powerpoint/2010/main" val="4150598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0A4A905-8605-4D9E-A7CE-3E01CB85DF14}"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8A13B1-7383-4B58-8A7E-207F40A03A93}" type="slidenum">
              <a:rPr lang="en-US"/>
              <a:pPr>
                <a:defRPr/>
              </a:pPr>
              <a:t>‹#›</a:t>
            </a:fld>
            <a:endParaRPr lang="en-US"/>
          </a:p>
        </p:txBody>
      </p:sp>
    </p:spTree>
    <p:extLst>
      <p:ext uri="{BB962C8B-B14F-4D97-AF65-F5344CB8AC3E}">
        <p14:creationId xmlns:p14="http://schemas.microsoft.com/office/powerpoint/2010/main" val="413483439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FDC06-D055-4C7B-AAD8-BF6A477D2645}"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A83CD-02AC-4435-90A3-4266452369DF}" type="slidenum">
              <a:rPr lang="en-US"/>
              <a:pPr>
                <a:defRPr/>
              </a:pPr>
              <a:t>‹#›</a:t>
            </a:fld>
            <a:endParaRPr lang="en-US"/>
          </a:p>
        </p:txBody>
      </p:sp>
    </p:spTree>
    <p:extLst>
      <p:ext uri="{BB962C8B-B14F-4D97-AF65-F5344CB8AC3E}">
        <p14:creationId xmlns:p14="http://schemas.microsoft.com/office/powerpoint/2010/main" val="342933271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A39064B-36A3-4CA8-990C-D2B3E535AB19}"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E7746A-7D48-4C0A-B8A7-755C8B4F12A7}" type="slidenum">
              <a:rPr lang="en-US"/>
              <a:pPr>
                <a:defRPr/>
              </a:pPr>
              <a:t>‹#›</a:t>
            </a:fld>
            <a:endParaRPr lang="en-US"/>
          </a:p>
        </p:txBody>
      </p:sp>
    </p:spTree>
    <p:extLst>
      <p:ext uri="{BB962C8B-B14F-4D97-AF65-F5344CB8AC3E}">
        <p14:creationId xmlns:p14="http://schemas.microsoft.com/office/powerpoint/2010/main" val="162419005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2175" y="1943100"/>
            <a:ext cx="36036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43100"/>
            <a:ext cx="36036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7304D72-9D30-4AE4-85B6-1E9435413059}" type="datetime1">
              <a:rPr lang="en-US" smtClean="0"/>
              <a:t>5/27/2012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77565A-78EC-46D3-97FE-1FED8E9D6C76}" type="slidenum">
              <a:rPr lang="en-US"/>
              <a:pPr>
                <a:defRPr/>
              </a:pPr>
              <a:t>‹#›</a:t>
            </a:fld>
            <a:endParaRPr lang="en-US"/>
          </a:p>
        </p:txBody>
      </p:sp>
    </p:spTree>
    <p:extLst>
      <p:ext uri="{BB962C8B-B14F-4D97-AF65-F5344CB8AC3E}">
        <p14:creationId xmlns:p14="http://schemas.microsoft.com/office/powerpoint/2010/main" val="375823349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5982820-47AC-47E8-91B8-2B2DE9026CED}" type="datetime1">
              <a:rPr lang="en-US" smtClean="0"/>
              <a:t>5/27/2012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1F1D7B-57B1-4691-816D-E19B8D4E7D8E}" type="slidenum">
              <a:rPr lang="en-US"/>
              <a:pPr>
                <a:defRPr/>
              </a:pPr>
              <a:t>‹#›</a:t>
            </a:fld>
            <a:endParaRPr lang="en-US"/>
          </a:p>
        </p:txBody>
      </p:sp>
    </p:spTree>
    <p:extLst>
      <p:ext uri="{BB962C8B-B14F-4D97-AF65-F5344CB8AC3E}">
        <p14:creationId xmlns:p14="http://schemas.microsoft.com/office/powerpoint/2010/main" val="407393005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9EFDABE-3613-4CE7-AD35-33D162EA274A}" type="datetime1">
              <a:rPr lang="en-US" smtClean="0"/>
              <a:t>5/27/2012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255DFC-D6E2-400D-8756-AE53E0B1201F}" type="slidenum">
              <a:rPr lang="en-US"/>
              <a:pPr>
                <a:defRPr/>
              </a:pPr>
              <a:t>‹#›</a:t>
            </a:fld>
            <a:endParaRPr lang="en-US"/>
          </a:p>
        </p:txBody>
      </p:sp>
    </p:spTree>
    <p:extLst>
      <p:ext uri="{BB962C8B-B14F-4D97-AF65-F5344CB8AC3E}">
        <p14:creationId xmlns:p14="http://schemas.microsoft.com/office/powerpoint/2010/main" val="67307171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A4A67DB-92BA-4C60-8C10-769B9FE0C089}" type="datetime1">
              <a:rPr lang="en-US" smtClean="0"/>
              <a:t>5/27/2012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94F79B-AD71-48FD-A6AA-6650884BB193}" type="slidenum">
              <a:rPr lang="en-US"/>
              <a:pPr>
                <a:defRPr/>
              </a:pPr>
              <a:t>‹#›</a:t>
            </a:fld>
            <a:endParaRPr lang="en-US"/>
          </a:p>
        </p:txBody>
      </p:sp>
    </p:spTree>
    <p:extLst>
      <p:ext uri="{BB962C8B-B14F-4D97-AF65-F5344CB8AC3E}">
        <p14:creationId xmlns:p14="http://schemas.microsoft.com/office/powerpoint/2010/main" val="15425139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5A53C9A-5FCF-4975-8CFC-50BAE0850706}"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AC9956-28C3-4481-A1AB-8310FA0C7476}" type="slidenum">
              <a:rPr lang="en-US"/>
              <a:pPr>
                <a:defRPr/>
              </a:pPr>
              <a:t>‹#›</a:t>
            </a:fld>
            <a:endParaRPr lang="en-US"/>
          </a:p>
        </p:txBody>
      </p:sp>
    </p:spTree>
    <p:extLst>
      <p:ext uri="{BB962C8B-B14F-4D97-AF65-F5344CB8AC3E}">
        <p14:creationId xmlns:p14="http://schemas.microsoft.com/office/powerpoint/2010/main" val="678122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D8DDF14-FABC-4C55-A17E-18346C613631}" type="datetime1">
              <a:rPr lang="en-US" smtClean="0"/>
              <a:t>5/27/2012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71E981-70F8-4AA9-A809-7341FF6F2F00}" type="slidenum">
              <a:rPr lang="en-US"/>
              <a:pPr>
                <a:defRPr/>
              </a:pPr>
              <a:t>‹#›</a:t>
            </a:fld>
            <a:endParaRPr lang="en-US"/>
          </a:p>
        </p:txBody>
      </p:sp>
    </p:spTree>
    <p:extLst>
      <p:ext uri="{BB962C8B-B14F-4D97-AF65-F5344CB8AC3E}">
        <p14:creationId xmlns:p14="http://schemas.microsoft.com/office/powerpoint/2010/main" val="220730403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13FC9B4-E096-4FBE-9B81-548491497DB9}" type="datetime1">
              <a:rPr lang="en-US" smtClean="0"/>
              <a:t>5/27/2012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8DEF7D-E3FA-43D8-96B9-13C5496AA12D}" type="slidenum">
              <a:rPr lang="en-US"/>
              <a:pPr>
                <a:defRPr/>
              </a:pPr>
              <a:t>‹#›</a:t>
            </a:fld>
            <a:endParaRPr lang="en-US"/>
          </a:p>
        </p:txBody>
      </p:sp>
    </p:spTree>
    <p:extLst>
      <p:ext uri="{BB962C8B-B14F-4D97-AF65-F5344CB8AC3E}">
        <p14:creationId xmlns:p14="http://schemas.microsoft.com/office/powerpoint/2010/main" val="250846704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78577FF-D4B4-4B89-893A-C4926C1FF932}"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F4E654-CE7B-492D-90C8-0B2BD45B6231}" type="slidenum">
              <a:rPr lang="en-US"/>
              <a:pPr>
                <a:defRPr/>
              </a:pPr>
              <a:t>‹#›</a:t>
            </a:fld>
            <a:endParaRPr lang="en-US"/>
          </a:p>
        </p:txBody>
      </p:sp>
    </p:spTree>
    <p:extLst>
      <p:ext uri="{BB962C8B-B14F-4D97-AF65-F5344CB8AC3E}">
        <p14:creationId xmlns:p14="http://schemas.microsoft.com/office/powerpoint/2010/main" val="81735511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913" y="182563"/>
            <a:ext cx="1839912" cy="5783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2175" y="182563"/>
            <a:ext cx="5367338" cy="5783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A2EF2E-33FC-4608-AB83-A75C97AC0E3B}"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32C382-BCC8-4C9F-8ED6-7EADB8148A9A}" type="slidenum">
              <a:rPr lang="en-US"/>
              <a:pPr>
                <a:defRPr/>
              </a:pPr>
              <a:t>‹#›</a:t>
            </a:fld>
            <a:endParaRPr lang="en-US"/>
          </a:p>
        </p:txBody>
      </p:sp>
    </p:spTree>
    <p:extLst>
      <p:ext uri="{BB962C8B-B14F-4D97-AF65-F5344CB8AC3E}">
        <p14:creationId xmlns:p14="http://schemas.microsoft.com/office/powerpoint/2010/main" val="30607108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FDA599F-24AA-4668-8ECD-0BC76E5FF05B}" type="datetime1">
              <a:rPr lang="en-US" smtClean="0"/>
              <a:t>5/27/2012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58705F-47C6-4CC5-9A2C-5FD2F7681BCB}" type="slidenum">
              <a:rPr lang="en-US"/>
              <a:pPr>
                <a:defRPr/>
              </a:pPr>
              <a:t>‹#›</a:t>
            </a:fld>
            <a:endParaRPr lang="en-US"/>
          </a:p>
        </p:txBody>
      </p:sp>
    </p:spTree>
    <p:extLst>
      <p:ext uri="{BB962C8B-B14F-4D97-AF65-F5344CB8AC3E}">
        <p14:creationId xmlns:p14="http://schemas.microsoft.com/office/powerpoint/2010/main" val="22697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B29A7EF-6D21-418F-96F1-245549574A67}" type="datetime1">
              <a:rPr lang="en-US" smtClean="0"/>
              <a:t>5/27/2012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08D540-DC48-40B4-ADDD-D4802100866C}" type="slidenum">
              <a:rPr lang="en-US"/>
              <a:pPr>
                <a:defRPr/>
              </a:pPr>
              <a:t>‹#›</a:t>
            </a:fld>
            <a:endParaRPr lang="en-US"/>
          </a:p>
        </p:txBody>
      </p:sp>
    </p:spTree>
    <p:extLst>
      <p:ext uri="{BB962C8B-B14F-4D97-AF65-F5344CB8AC3E}">
        <p14:creationId xmlns:p14="http://schemas.microsoft.com/office/powerpoint/2010/main" val="305312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46B9120-27FD-44A3-9D5D-113D6DD112A4}" type="datetime1">
              <a:rPr lang="en-US" smtClean="0"/>
              <a:t>5/27/2012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1188B0-2FF4-4F8D-9ECE-6FF7C5897355}" type="slidenum">
              <a:rPr lang="en-US"/>
              <a:pPr>
                <a:defRPr/>
              </a:pPr>
              <a:t>‹#›</a:t>
            </a:fld>
            <a:endParaRPr lang="en-US"/>
          </a:p>
        </p:txBody>
      </p:sp>
    </p:spTree>
    <p:extLst>
      <p:ext uri="{BB962C8B-B14F-4D97-AF65-F5344CB8AC3E}">
        <p14:creationId xmlns:p14="http://schemas.microsoft.com/office/powerpoint/2010/main" val="112572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2B498AD-B1C3-4FFA-A353-7B553DB233BA}" type="datetime1">
              <a:rPr lang="en-US" smtClean="0"/>
              <a:t>5/27/2012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4D230A-7FB8-4335-B5B2-91BC8EFF3A44}" type="slidenum">
              <a:rPr lang="en-US"/>
              <a:pPr>
                <a:defRPr/>
              </a:pPr>
              <a:t>‹#›</a:t>
            </a:fld>
            <a:endParaRPr lang="en-US"/>
          </a:p>
        </p:txBody>
      </p:sp>
    </p:spTree>
    <p:extLst>
      <p:ext uri="{BB962C8B-B14F-4D97-AF65-F5344CB8AC3E}">
        <p14:creationId xmlns:p14="http://schemas.microsoft.com/office/powerpoint/2010/main" val="288445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DDF446D-3B0C-4D8F-8B42-60D0D2233599}" type="datetime1">
              <a:rPr lang="en-US" smtClean="0"/>
              <a:t>5/27/2012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89BCA64-5D07-4055-85EC-C4E53EF3970A}" type="slidenum">
              <a:rPr lang="en-US"/>
              <a:pPr>
                <a:defRPr/>
              </a:pPr>
              <a:t>‹#›</a:t>
            </a:fld>
            <a:endParaRPr lang="en-US"/>
          </a:p>
        </p:txBody>
      </p:sp>
    </p:spTree>
    <p:extLst>
      <p:ext uri="{BB962C8B-B14F-4D97-AF65-F5344CB8AC3E}">
        <p14:creationId xmlns:p14="http://schemas.microsoft.com/office/powerpoint/2010/main" val="425815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A6DA494-C7D1-4B42-B1EF-1A22174AED13}" type="datetime1">
              <a:rPr lang="en-US" smtClean="0"/>
              <a:t>5/27/2012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4179CF-DD40-4723-8C78-FA3D28A88D9B}" type="slidenum">
              <a:rPr lang="en-US"/>
              <a:pPr>
                <a:defRPr/>
              </a:pPr>
              <a:t>‹#›</a:t>
            </a:fld>
            <a:endParaRPr lang="en-US"/>
          </a:p>
        </p:txBody>
      </p:sp>
    </p:spTree>
    <p:extLst>
      <p:ext uri="{BB962C8B-B14F-4D97-AF65-F5344CB8AC3E}">
        <p14:creationId xmlns:p14="http://schemas.microsoft.com/office/powerpoint/2010/main" val="158066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FD2807-2E27-4FB9-92BA-4C9AE06882EF}" type="datetime1">
              <a:rPr lang="en-US" smtClean="0"/>
              <a:t>5/27/2012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B76E3C-9625-48A2-BE5F-06B3A9ABA5FE}" type="slidenum">
              <a:rPr lang="en-US"/>
              <a:pPr>
                <a:defRPr/>
              </a:pPr>
              <a:t>‹#›</a:t>
            </a:fld>
            <a:endParaRPr lang="en-US"/>
          </a:p>
        </p:txBody>
      </p:sp>
    </p:spTree>
    <p:extLst>
      <p:ext uri="{BB962C8B-B14F-4D97-AF65-F5344CB8AC3E}">
        <p14:creationId xmlns:p14="http://schemas.microsoft.com/office/powerpoint/2010/main" val="271021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smtClean="0"/>
            </a:lvl1pPr>
          </a:lstStyle>
          <a:p>
            <a:pPr>
              <a:defRPr/>
            </a:pPr>
            <a:fld id="{9E3A2A49-BF35-4C9B-A0AD-CB7711805114}" type="datetime1">
              <a:rPr lang="en-US" smtClean="0"/>
              <a:t>5/27/2012</a:t>
            </a:fld>
            <a:endParaRPr lang="en-US"/>
          </a:p>
        </p:txBody>
      </p:sp>
      <p:sp>
        <p:nvSpPr>
          <p:cNvPr id="1029" name="Rectangle 5"/>
          <p:cNvSpPr>
            <a:spLocks noGrp="1" noChangeArrowheads="1"/>
          </p:cNvSpPr>
          <p:nvPr>
            <p:ph type="ftr" sz="quarter" idx="3"/>
          </p:nvPr>
        </p:nvSpPr>
        <p:spPr bwMode="auto">
          <a:xfrm>
            <a:off x="2438400" y="64008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r>
              <a:rPr lang="en-US" smtClean="0"/>
              <a:t>© 2012 Gribble, Lazowska, Levy, Zahorjan</a:t>
            </a:r>
            <a:endParaRPr lang="en-US"/>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AFACACCD-A349-4793-9DCD-FDA59CFDF2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ph type="title"/>
          </p:nvPr>
        </p:nvSpPr>
        <p:spPr bwMode="auto">
          <a:xfrm>
            <a:off x="892175" y="182563"/>
            <a:ext cx="735965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lvl="0"/>
            <a:r>
              <a:rPr lang="en-US" smtClean="0">
                <a:sym typeface="Gill Sans" charset="0"/>
              </a:rPr>
              <a:t>Click to edit Master title style</a:t>
            </a:r>
          </a:p>
        </p:txBody>
      </p:sp>
      <p:sp>
        <p:nvSpPr>
          <p:cNvPr id="2051" name="Rectangle 3"/>
          <p:cNvSpPr>
            <a:spLocks noChangeArrowheads="1"/>
          </p:cNvSpPr>
          <p:nvPr>
            <p:ph type="body" idx="1"/>
          </p:nvPr>
        </p:nvSpPr>
        <p:spPr bwMode="auto">
          <a:xfrm>
            <a:off x="892175" y="1943100"/>
            <a:ext cx="735965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20" tIns="45720" rIns="45720" bIns="4572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545796"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smtClean="0"/>
            </a:lvl1pPr>
          </a:lstStyle>
          <a:p>
            <a:pPr>
              <a:defRPr/>
            </a:pPr>
            <a:fld id="{6A9E4C8C-63EF-4184-905B-16826812C1CF}" type="datetime1">
              <a:rPr lang="en-US" smtClean="0"/>
              <a:t>5/27/2012</a:t>
            </a:fld>
            <a:endParaRPr lang="en-US"/>
          </a:p>
        </p:txBody>
      </p:sp>
      <p:sp>
        <p:nvSpPr>
          <p:cNvPr id="545797" name="Rectangle 5"/>
          <p:cNvSpPr>
            <a:spLocks noGrp="1" noChangeArrowheads="1"/>
          </p:cNvSpPr>
          <p:nvPr>
            <p:ph type="ftr" sz="quarter" idx="3"/>
          </p:nvPr>
        </p:nvSpPr>
        <p:spPr bwMode="auto">
          <a:xfrm>
            <a:off x="2590800" y="640080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r>
              <a:rPr lang="en-US" smtClean="0"/>
              <a:t>© 2012 Gribble, Lazowska, Levy, Zahorjan</a:t>
            </a:r>
            <a:endParaRPr lang="en-US"/>
          </a:p>
        </p:txBody>
      </p:sp>
      <p:sp>
        <p:nvSpPr>
          <p:cNvPr id="545798"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FD086F69-9AD1-49B7-A147-ED39C310AA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nLst>
      <p:par>
        <p:cTn id="1" dur="indefinite" restart="never" nodeType="tmRoot"/>
      </p:par>
    </p:tnLst>
  </p:timing>
  <p:hf hdr="0" dt="0"/>
  <p:txStyles>
    <p:titleStyle>
      <a:lvl1pPr algn="ctr" defTabSz="822325" rtl="0" eaLnBrk="0" fontAlgn="base" hangingPunct="0">
        <a:spcBef>
          <a:spcPts val="175"/>
        </a:spcBef>
        <a:spcAft>
          <a:spcPct val="0"/>
        </a:spcAft>
        <a:defRPr sz="5800">
          <a:solidFill>
            <a:schemeClr val="tx1"/>
          </a:solidFill>
          <a:latin typeface="+mj-lt"/>
          <a:ea typeface="+mj-ea"/>
          <a:cs typeface="+mj-cs"/>
          <a:sym typeface="Gill Sans" charset="0"/>
        </a:defRPr>
      </a:lvl1pPr>
      <a:lvl2pPr algn="ctr" defTabSz="822325" rtl="0" eaLnBrk="0" fontAlgn="base" hangingPunct="0">
        <a:spcBef>
          <a:spcPts val="175"/>
        </a:spcBef>
        <a:spcAft>
          <a:spcPct val="0"/>
        </a:spcAft>
        <a:defRPr sz="5800">
          <a:solidFill>
            <a:schemeClr val="tx1"/>
          </a:solidFill>
          <a:latin typeface="Gill Sans" charset="0"/>
          <a:sym typeface="Gill Sans" charset="0"/>
        </a:defRPr>
      </a:lvl2pPr>
      <a:lvl3pPr algn="ctr" defTabSz="822325" rtl="0" eaLnBrk="0" fontAlgn="base" hangingPunct="0">
        <a:spcBef>
          <a:spcPts val="175"/>
        </a:spcBef>
        <a:spcAft>
          <a:spcPct val="0"/>
        </a:spcAft>
        <a:defRPr sz="5800">
          <a:solidFill>
            <a:schemeClr val="tx1"/>
          </a:solidFill>
          <a:latin typeface="Gill Sans" charset="0"/>
          <a:sym typeface="Gill Sans" charset="0"/>
        </a:defRPr>
      </a:lvl3pPr>
      <a:lvl4pPr algn="ctr" defTabSz="822325" rtl="0" eaLnBrk="0" fontAlgn="base" hangingPunct="0">
        <a:spcBef>
          <a:spcPts val="175"/>
        </a:spcBef>
        <a:spcAft>
          <a:spcPct val="0"/>
        </a:spcAft>
        <a:defRPr sz="5800">
          <a:solidFill>
            <a:schemeClr val="tx1"/>
          </a:solidFill>
          <a:latin typeface="Gill Sans" charset="0"/>
          <a:sym typeface="Gill Sans" charset="0"/>
        </a:defRPr>
      </a:lvl4pPr>
      <a:lvl5pPr algn="ctr" defTabSz="822325" rtl="0" eaLnBrk="0" fontAlgn="base" hangingPunct="0">
        <a:spcBef>
          <a:spcPts val="175"/>
        </a:spcBef>
        <a:spcAft>
          <a:spcPct val="0"/>
        </a:spcAft>
        <a:defRPr sz="5800">
          <a:solidFill>
            <a:schemeClr val="tx1"/>
          </a:solidFill>
          <a:latin typeface="Gill Sans" charset="0"/>
          <a:sym typeface="Gill Sans" charset="0"/>
        </a:defRPr>
      </a:lvl5pPr>
      <a:lvl6pPr marL="457200" algn="ctr" defTabSz="822325" rtl="0" fontAlgn="base">
        <a:spcBef>
          <a:spcPts val="175"/>
        </a:spcBef>
        <a:spcAft>
          <a:spcPct val="0"/>
        </a:spcAft>
        <a:defRPr sz="5800">
          <a:solidFill>
            <a:schemeClr val="tx1"/>
          </a:solidFill>
          <a:latin typeface="Gill Sans" charset="0"/>
          <a:sym typeface="Gill Sans" charset="0"/>
        </a:defRPr>
      </a:lvl6pPr>
      <a:lvl7pPr marL="914400" algn="ctr" defTabSz="822325" rtl="0" fontAlgn="base">
        <a:spcBef>
          <a:spcPts val="175"/>
        </a:spcBef>
        <a:spcAft>
          <a:spcPct val="0"/>
        </a:spcAft>
        <a:defRPr sz="5800">
          <a:solidFill>
            <a:schemeClr val="tx1"/>
          </a:solidFill>
          <a:latin typeface="Gill Sans" charset="0"/>
          <a:sym typeface="Gill Sans" charset="0"/>
        </a:defRPr>
      </a:lvl7pPr>
      <a:lvl8pPr marL="1371600" algn="ctr" defTabSz="822325" rtl="0" fontAlgn="base">
        <a:spcBef>
          <a:spcPts val="175"/>
        </a:spcBef>
        <a:spcAft>
          <a:spcPct val="0"/>
        </a:spcAft>
        <a:defRPr sz="5800">
          <a:solidFill>
            <a:schemeClr val="tx1"/>
          </a:solidFill>
          <a:latin typeface="Gill Sans" charset="0"/>
          <a:sym typeface="Gill Sans" charset="0"/>
        </a:defRPr>
      </a:lvl8pPr>
      <a:lvl9pPr marL="1828800" algn="ctr" defTabSz="822325" rtl="0" fontAlgn="base">
        <a:spcBef>
          <a:spcPts val="175"/>
        </a:spcBef>
        <a:spcAft>
          <a:spcPct val="0"/>
        </a:spcAft>
        <a:defRPr sz="5800">
          <a:solidFill>
            <a:schemeClr val="tx1"/>
          </a:solidFill>
          <a:latin typeface="Gill Sans" charset="0"/>
          <a:sym typeface="Gill Sans" charset="0"/>
        </a:defRPr>
      </a:lvl9pPr>
    </p:titleStyle>
    <p:bodyStyle>
      <a:lvl1pPr marL="587375"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ea typeface="+mn-ea"/>
          <a:cs typeface="+mn-cs"/>
          <a:sym typeface="Gill Sans" charset="0"/>
        </a:defRPr>
      </a:lvl1pPr>
      <a:lvl2pPr marL="908050"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2pPr>
      <a:lvl3pPr marL="1216025"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3pPr>
      <a:lvl4pPr marL="1524000" indent="-403225"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4pPr>
      <a:lvl5pPr marL="1844675"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5pPr>
      <a:lvl6pPr marL="23018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6pPr>
      <a:lvl7pPr marL="27590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7pPr>
      <a:lvl8pPr marL="32162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8pPr>
      <a:lvl9pPr marL="36734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4.xml"/><Relationship Id="rId5" Type="http://schemas.openxmlformats.org/officeDocument/2006/relationships/image" Target="../media/image9.jpe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smtClean="0">
                <a:solidFill>
                  <a:srgbClr val="000000"/>
                </a:solidFill>
              </a:rPr>
              <a:t>CSE 451: Operating Systems</a:t>
            </a:r>
            <a:br>
              <a:rPr lang="en-US" sz="2900" b="1" dirty="0" smtClean="0">
                <a:solidFill>
                  <a:srgbClr val="000000"/>
                </a:solidFill>
              </a:rPr>
            </a:br>
            <a:r>
              <a:rPr lang="en-US" sz="2900" b="1" dirty="0" smtClean="0">
                <a:solidFill>
                  <a:srgbClr val="000000"/>
                </a:solidFill>
              </a:rPr>
              <a:t> </a:t>
            </a:r>
            <a:r>
              <a:rPr lang="en-US" sz="2900" b="1" dirty="0" smtClean="0">
                <a:solidFill>
                  <a:srgbClr val="000000"/>
                </a:solidFill>
              </a:rPr>
              <a:t>Spring 2012 </a:t>
            </a:r>
            <a:r>
              <a:rPr lang="en-US" sz="2900" b="1" dirty="0" smtClean="0">
                <a:solidFill>
                  <a:srgbClr val="000000"/>
                </a:solidFill>
              </a:rPr>
              <a:t/>
            </a:r>
            <a:br>
              <a:rPr lang="en-US" sz="2900" b="1" dirty="0" smtClean="0">
                <a:solidFill>
                  <a:srgbClr val="000000"/>
                </a:solidFill>
              </a:rPr>
            </a:br>
            <a:r>
              <a:rPr lang="en-US" sz="2900" b="1" dirty="0" smtClean="0">
                <a:solidFill>
                  <a:srgbClr val="000000"/>
                </a:solidFill>
              </a:rPr>
              <a:t/>
            </a:r>
            <a:br>
              <a:rPr lang="en-US" sz="2900" b="1" dirty="0" smtClean="0">
                <a:solidFill>
                  <a:srgbClr val="000000"/>
                </a:solidFill>
              </a:rPr>
            </a:br>
            <a:r>
              <a:rPr lang="en-US" sz="2900" b="1" dirty="0" smtClean="0">
                <a:solidFill>
                  <a:srgbClr val="FF3300"/>
                </a:solidFill>
              </a:rPr>
              <a:t>Module </a:t>
            </a:r>
            <a:r>
              <a:rPr lang="en-US" sz="2900" b="1" dirty="0" smtClean="0">
                <a:solidFill>
                  <a:srgbClr val="FF3300"/>
                </a:solidFill>
              </a:rPr>
              <a:t>27</a:t>
            </a:r>
            <a:r>
              <a:rPr lang="en-US" sz="2900" b="1" dirty="0" smtClean="0">
                <a:solidFill>
                  <a:srgbClr val="FF3300"/>
                </a:solidFill>
              </a:rPr>
              <a:t/>
            </a:r>
            <a:br>
              <a:rPr lang="en-US" sz="2900" b="1" dirty="0" smtClean="0">
                <a:solidFill>
                  <a:srgbClr val="FF3300"/>
                </a:solidFill>
              </a:rPr>
            </a:br>
            <a:r>
              <a:rPr lang="en-US" sz="2900" b="1" dirty="0" smtClean="0">
                <a:solidFill>
                  <a:srgbClr val="FF3300"/>
                </a:solidFill>
              </a:rPr>
              <a:t> Authentication / Authorization / Security</a:t>
            </a:r>
          </a:p>
        </p:txBody>
      </p:sp>
      <p:sp>
        <p:nvSpPr>
          <p:cNvPr id="3075" name="Rectangle 3"/>
          <p:cNvSpPr>
            <a:spLocks noGrp="1" noChangeArrowheads="1"/>
          </p:cNvSpPr>
          <p:nvPr>
            <p:ph type="body" idx="1"/>
          </p:nvPr>
        </p:nvSpPr>
        <p:spPr>
          <a:xfrm>
            <a:off x="4038600" y="4876800"/>
            <a:ext cx="1108075" cy="788988"/>
          </a:xfrm>
          <a:noFill/>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smtClean="0">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smtClean="0">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smtClean="0">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smtClean="0">
              <a:solidFill>
                <a:srgbClr val="000000"/>
              </a:solidFill>
            </a:endParaRPr>
          </a:p>
        </p:txBody>
      </p:sp>
      <p:sp>
        <p:nvSpPr>
          <p:cNvPr id="2" name="Footer Placeholder 1"/>
          <p:cNvSpPr>
            <a:spLocks noGrp="1"/>
          </p:cNvSpPr>
          <p:nvPr>
            <p:ph type="ftr" sz="quarter" idx="11"/>
          </p:nvPr>
        </p:nvSpPr>
        <p:spPr/>
        <p:txBody>
          <a:bodyPr/>
          <a:lstStyle/>
          <a:p>
            <a:pPr>
              <a:defRPr/>
            </a:pPr>
            <a:r>
              <a:rPr lang="en-US" smtClean="0"/>
              <a:t>© 2012 Gribble, Lazowska, Levy, Zahorjan</a:t>
            </a:r>
            <a:endParaRPr lang="en-US"/>
          </a:p>
        </p:txBody>
      </p:sp>
      <p:sp>
        <p:nvSpPr>
          <p:cNvPr id="3" name="Slide Number Placeholder 2"/>
          <p:cNvSpPr>
            <a:spLocks noGrp="1"/>
          </p:cNvSpPr>
          <p:nvPr>
            <p:ph type="sldNum" sz="quarter" idx="12"/>
          </p:nvPr>
        </p:nvSpPr>
        <p:spPr/>
        <p:txBody>
          <a:bodyPr/>
          <a:lstStyle/>
          <a:p>
            <a:pPr>
              <a:defRPr/>
            </a:pPr>
            <a:fld id="{90AC9956-28C3-4481-A1AB-8310FA0C7476}" type="slidenum">
              <a:rPr lang="en-US" smtClean="0"/>
              <a:pPr>
                <a:defRPr/>
              </a:pPr>
              <a:t>1</a:t>
            </a:fld>
            <a:endParaRPr lang="en-US"/>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229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7FC80CBB-9D3C-4D9C-8AE6-05E1FE27C12B}" type="slidenum">
              <a:rPr lang="en-US"/>
              <a:pPr/>
              <a:t>10</a:t>
            </a:fld>
            <a:endParaRPr lang="en-US"/>
          </a:p>
        </p:txBody>
      </p:sp>
      <p:sp>
        <p:nvSpPr>
          <p:cNvPr id="12293" name="Rectangle 2"/>
          <p:cNvSpPr>
            <a:spLocks noGrp="1" noChangeArrowheads="1"/>
          </p:cNvSpPr>
          <p:nvPr>
            <p:ph type="title"/>
          </p:nvPr>
        </p:nvSpPr>
        <p:spPr/>
        <p:txBody>
          <a:bodyPr/>
          <a:lstStyle/>
          <a:p>
            <a:r>
              <a:rPr lang="en-US" smtClean="0"/>
              <a:t>An aside on </a:t>
            </a:r>
            <a:r>
              <a:rPr lang="en-US" smtClean="0">
                <a:solidFill>
                  <a:srgbClr val="3333FF"/>
                </a:solidFill>
              </a:rPr>
              <a:t>encryption</a:t>
            </a:r>
          </a:p>
        </p:txBody>
      </p:sp>
      <p:sp>
        <p:nvSpPr>
          <p:cNvPr id="12294" name="Rectangle 3"/>
          <p:cNvSpPr>
            <a:spLocks noGrp="1" noChangeArrowheads="1"/>
          </p:cNvSpPr>
          <p:nvPr>
            <p:ph type="body" idx="1"/>
          </p:nvPr>
        </p:nvSpPr>
        <p:spPr>
          <a:xfrm>
            <a:off x="685800" y="2667000"/>
            <a:ext cx="8001000" cy="3886200"/>
          </a:xfrm>
        </p:spPr>
        <p:txBody>
          <a:bodyPr/>
          <a:lstStyle/>
          <a:p>
            <a:pPr>
              <a:lnSpc>
                <a:spcPct val="90000"/>
              </a:lnSpc>
            </a:pPr>
            <a:r>
              <a:rPr lang="en-US" sz="1800" smtClean="0">
                <a:solidFill>
                  <a:schemeClr val="accent2"/>
                </a:solidFill>
              </a:rPr>
              <a:t>Encryption</a:t>
            </a:r>
            <a:r>
              <a:rPr lang="en-US" sz="1800" smtClean="0"/>
              <a:t>: takes a </a:t>
            </a:r>
            <a:r>
              <a:rPr lang="en-US" sz="1800" smtClean="0">
                <a:solidFill>
                  <a:srgbClr val="FF0000"/>
                </a:solidFill>
              </a:rPr>
              <a:t>key</a:t>
            </a:r>
            <a:r>
              <a:rPr lang="en-US" sz="1800" smtClean="0"/>
              <a:t> and </a:t>
            </a:r>
            <a:r>
              <a:rPr lang="en-US" sz="1800" smtClean="0">
                <a:solidFill>
                  <a:srgbClr val="FF0000"/>
                </a:solidFill>
              </a:rPr>
              <a:t>plaintext</a:t>
            </a:r>
            <a:r>
              <a:rPr lang="en-US" sz="1800" smtClean="0"/>
              <a:t> and creates </a:t>
            </a:r>
            <a:r>
              <a:rPr lang="en-US" sz="1800" smtClean="0">
                <a:solidFill>
                  <a:srgbClr val="FF0000"/>
                </a:solidFill>
              </a:rPr>
              <a:t>ciphertext: </a:t>
            </a:r>
            <a:r>
              <a:rPr lang="en-US" sz="1800" smtClean="0"/>
              <a:t>E</a:t>
            </a:r>
            <a:r>
              <a:rPr lang="en-US" sz="1800" baseline="-25000" smtClean="0"/>
              <a:t>k1</a:t>
            </a:r>
            <a:r>
              <a:rPr lang="en-US" sz="1800" smtClean="0"/>
              <a:t>(M) = C</a:t>
            </a:r>
          </a:p>
          <a:p>
            <a:pPr>
              <a:lnSpc>
                <a:spcPct val="90000"/>
              </a:lnSpc>
            </a:pPr>
            <a:r>
              <a:rPr lang="en-US" sz="1800" smtClean="0">
                <a:solidFill>
                  <a:schemeClr val="accent2"/>
                </a:solidFill>
              </a:rPr>
              <a:t>Decryption</a:t>
            </a:r>
            <a:r>
              <a:rPr lang="en-US" sz="1800" smtClean="0"/>
              <a:t>: takes ciphertext and a key and recovers plaintext: D</a:t>
            </a:r>
            <a:r>
              <a:rPr lang="en-US" sz="1800" baseline="-25000" smtClean="0"/>
              <a:t>k2</a:t>
            </a:r>
            <a:r>
              <a:rPr lang="en-US" sz="1800" smtClean="0"/>
              <a:t>(C) = M</a:t>
            </a:r>
            <a:br>
              <a:rPr lang="en-US" sz="1800" smtClean="0"/>
            </a:br>
            <a:endParaRPr lang="en-US" sz="1800" smtClean="0"/>
          </a:p>
          <a:p>
            <a:pPr>
              <a:lnSpc>
                <a:spcPct val="90000"/>
              </a:lnSpc>
            </a:pPr>
            <a:r>
              <a:rPr lang="en-US" sz="1800" smtClean="0">
                <a:solidFill>
                  <a:schemeClr val="accent2"/>
                </a:solidFill>
              </a:rPr>
              <a:t>Symmetric</a:t>
            </a:r>
            <a:r>
              <a:rPr lang="en-US" sz="1800" smtClean="0"/>
              <a:t> algorithms (aka secret-key aka shared secret algorithms):</a:t>
            </a:r>
          </a:p>
          <a:p>
            <a:pPr lvl="1">
              <a:lnSpc>
                <a:spcPct val="90000"/>
              </a:lnSpc>
            </a:pPr>
            <a:r>
              <a:rPr lang="en-US" sz="1600" smtClean="0"/>
              <a:t>k1 = k2 (or can get k2 from k1)</a:t>
            </a:r>
          </a:p>
          <a:p>
            <a:pPr>
              <a:lnSpc>
                <a:spcPct val="90000"/>
              </a:lnSpc>
            </a:pPr>
            <a:r>
              <a:rPr lang="en-US" sz="1800" smtClean="0">
                <a:solidFill>
                  <a:schemeClr val="accent2"/>
                </a:solidFill>
              </a:rPr>
              <a:t>Asymmetric, or public-key, algorithms</a:t>
            </a:r>
          </a:p>
          <a:p>
            <a:pPr lvl="1">
              <a:lnSpc>
                <a:spcPct val="90000"/>
              </a:lnSpc>
            </a:pPr>
            <a:r>
              <a:rPr lang="en-US" sz="1600" smtClean="0"/>
              <a:t>decryption key (k2) cannot be calculated from encryption key (k1)</a:t>
            </a:r>
          </a:p>
          <a:p>
            <a:pPr lvl="1">
              <a:lnSpc>
                <a:spcPct val="90000"/>
              </a:lnSpc>
            </a:pPr>
            <a:r>
              <a:rPr lang="en-US" sz="1600" smtClean="0"/>
              <a:t>encryption key can be made public!</a:t>
            </a:r>
          </a:p>
          <a:p>
            <a:pPr lvl="2">
              <a:lnSpc>
                <a:spcPct val="90000"/>
              </a:lnSpc>
            </a:pPr>
            <a:r>
              <a:rPr lang="en-US" sz="1400" smtClean="0"/>
              <a:t>encryption key = “public key”, decryption key = “private key”</a:t>
            </a:r>
          </a:p>
          <a:p>
            <a:pPr lvl="2">
              <a:lnSpc>
                <a:spcPct val="90000"/>
              </a:lnSpc>
            </a:pPr>
            <a:endParaRPr lang="en-US" sz="1400" smtClean="0"/>
          </a:p>
          <a:p>
            <a:pPr>
              <a:lnSpc>
                <a:spcPct val="90000"/>
              </a:lnSpc>
            </a:pPr>
            <a:r>
              <a:rPr lang="en-US" sz="1800" smtClean="0"/>
              <a:t>Computational requirements:</a:t>
            </a:r>
          </a:p>
          <a:p>
            <a:pPr lvl="1">
              <a:lnSpc>
                <a:spcPct val="90000"/>
              </a:lnSpc>
            </a:pPr>
            <a:r>
              <a:rPr lang="en-US" sz="1600" smtClean="0"/>
              <a:t>Deducing M from E</a:t>
            </a:r>
            <a:r>
              <a:rPr lang="en-US" sz="1600" baseline="-25000" smtClean="0"/>
              <a:t>k</a:t>
            </a:r>
            <a:r>
              <a:rPr lang="en-US" sz="1600" smtClean="0"/>
              <a:t>(M) is “really hard”</a:t>
            </a:r>
          </a:p>
          <a:p>
            <a:pPr lvl="1">
              <a:lnSpc>
                <a:spcPct val="90000"/>
              </a:lnSpc>
            </a:pPr>
            <a:r>
              <a:rPr lang="en-US" sz="1600" smtClean="0"/>
              <a:t>Computing E</a:t>
            </a:r>
            <a:r>
              <a:rPr lang="en-US" sz="1600" baseline="-25000" smtClean="0"/>
              <a:t>k</a:t>
            </a:r>
            <a:r>
              <a:rPr lang="en-US" sz="1600" smtClean="0"/>
              <a:t>(M) and D</a:t>
            </a:r>
            <a:r>
              <a:rPr lang="en-US" sz="1600" baseline="-25000" smtClean="0"/>
              <a:t>k</a:t>
            </a:r>
            <a:r>
              <a:rPr lang="en-US" sz="1600" smtClean="0"/>
              <a:t>(C) is efficient</a:t>
            </a:r>
          </a:p>
        </p:txBody>
      </p:sp>
      <p:sp>
        <p:nvSpPr>
          <p:cNvPr id="12295" name="Rectangle 4"/>
          <p:cNvSpPr>
            <a:spLocks noChangeArrowheads="1"/>
          </p:cNvSpPr>
          <p:nvPr/>
        </p:nvSpPr>
        <p:spPr bwMode="auto">
          <a:xfrm>
            <a:off x="2160588" y="1219200"/>
            <a:ext cx="1371600" cy="457200"/>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encryption</a:t>
            </a:r>
          </a:p>
        </p:txBody>
      </p:sp>
      <p:sp>
        <p:nvSpPr>
          <p:cNvPr id="12296" name="Rectangle 5"/>
          <p:cNvSpPr>
            <a:spLocks noChangeArrowheads="1"/>
          </p:cNvSpPr>
          <p:nvPr/>
        </p:nvSpPr>
        <p:spPr bwMode="auto">
          <a:xfrm>
            <a:off x="4903788" y="1219200"/>
            <a:ext cx="1371600" cy="457200"/>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decryption</a:t>
            </a:r>
          </a:p>
        </p:txBody>
      </p:sp>
      <p:sp>
        <p:nvSpPr>
          <p:cNvPr id="12297" name="Line 6"/>
          <p:cNvSpPr>
            <a:spLocks noChangeShapeType="1"/>
          </p:cNvSpPr>
          <p:nvPr/>
        </p:nvSpPr>
        <p:spPr bwMode="auto">
          <a:xfrm>
            <a:off x="941388" y="1447800"/>
            <a:ext cx="1219200"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7"/>
          <p:cNvSpPr>
            <a:spLocks noChangeShapeType="1"/>
          </p:cNvSpPr>
          <p:nvPr/>
        </p:nvSpPr>
        <p:spPr bwMode="auto">
          <a:xfrm>
            <a:off x="3532188" y="1447800"/>
            <a:ext cx="1371600"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Line 8"/>
          <p:cNvSpPr>
            <a:spLocks noChangeShapeType="1"/>
          </p:cNvSpPr>
          <p:nvPr/>
        </p:nvSpPr>
        <p:spPr bwMode="auto">
          <a:xfrm>
            <a:off x="6275388" y="1447800"/>
            <a:ext cx="1371600"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Rectangle 9"/>
          <p:cNvSpPr>
            <a:spLocks noChangeArrowheads="1"/>
          </p:cNvSpPr>
          <p:nvPr/>
        </p:nvSpPr>
        <p:spPr bwMode="auto">
          <a:xfrm>
            <a:off x="838200" y="1143000"/>
            <a:ext cx="1303338"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plaintext (M)</a:t>
            </a:r>
          </a:p>
        </p:txBody>
      </p:sp>
      <p:sp>
        <p:nvSpPr>
          <p:cNvPr id="12301" name="Rectangle 10"/>
          <p:cNvSpPr>
            <a:spLocks noChangeArrowheads="1"/>
          </p:cNvSpPr>
          <p:nvPr/>
        </p:nvSpPr>
        <p:spPr bwMode="auto">
          <a:xfrm>
            <a:off x="3532188" y="1143000"/>
            <a:ext cx="140493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ciphertext (C)</a:t>
            </a:r>
          </a:p>
        </p:txBody>
      </p:sp>
      <p:sp>
        <p:nvSpPr>
          <p:cNvPr id="12302" name="Rectangle 11"/>
          <p:cNvSpPr>
            <a:spLocks noChangeArrowheads="1"/>
          </p:cNvSpPr>
          <p:nvPr/>
        </p:nvSpPr>
        <p:spPr bwMode="auto">
          <a:xfrm>
            <a:off x="6815138" y="1147763"/>
            <a:ext cx="354012"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M</a:t>
            </a:r>
          </a:p>
        </p:txBody>
      </p:sp>
      <p:sp>
        <p:nvSpPr>
          <p:cNvPr id="12303" name="Line 12"/>
          <p:cNvSpPr>
            <a:spLocks noChangeShapeType="1"/>
          </p:cNvSpPr>
          <p:nvPr/>
        </p:nvSpPr>
        <p:spPr bwMode="auto">
          <a:xfrm flipV="1">
            <a:off x="2770188" y="1676400"/>
            <a:ext cx="1587"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Line 13"/>
          <p:cNvSpPr>
            <a:spLocks noChangeShapeType="1"/>
          </p:cNvSpPr>
          <p:nvPr/>
        </p:nvSpPr>
        <p:spPr bwMode="auto">
          <a:xfrm flipV="1">
            <a:off x="5589588" y="1676400"/>
            <a:ext cx="1587"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Rectangle 14"/>
          <p:cNvSpPr>
            <a:spLocks noChangeArrowheads="1"/>
          </p:cNvSpPr>
          <p:nvPr/>
        </p:nvSpPr>
        <p:spPr bwMode="auto">
          <a:xfrm>
            <a:off x="1905000" y="2133600"/>
            <a:ext cx="1901825"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encryption key (k1)</a:t>
            </a:r>
          </a:p>
        </p:txBody>
      </p:sp>
      <p:sp>
        <p:nvSpPr>
          <p:cNvPr id="12306" name="Rectangle 15"/>
          <p:cNvSpPr>
            <a:spLocks noChangeArrowheads="1"/>
          </p:cNvSpPr>
          <p:nvPr/>
        </p:nvSpPr>
        <p:spPr bwMode="auto">
          <a:xfrm>
            <a:off x="4757738" y="2133600"/>
            <a:ext cx="1901825"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decryption key (k2)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331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9126851-1705-4E35-A234-1947CA33CEC8}" type="slidenum">
              <a:rPr lang="en-US"/>
              <a:pPr/>
              <a:t>11</a:t>
            </a:fld>
            <a:endParaRPr lang="en-US"/>
          </a:p>
        </p:txBody>
      </p:sp>
      <p:sp>
        <p:nvSpPr>
          <p:cNvPr id="13317" name="Rectangle 2"/>
          <p:cNvSpPr>
            <a:spLocks noGrp="1" noChangeArrowheads="1"/>
          </p:cNvSpPr>
          <p:nvPr>
            <p:ph type="body" idx="1"/>
          </p:nvPr>
        </p:nvSpPr>
        <p:spPr/>
        <p:txBody>
          <a:bodyPr/>
          <a:lstStyle/>
          <a:p>
            <a:r>
              <a:rPr lang="en-US" smtClean="0"/>
              <a:t>Encrypt passwords with passwords</a:t>
            </a:r>
            <a:endParaRPr lang="en-US" b="1" smtClean="0"/>
          </a:p>
          <a:p>
            <a:endParaRPr lang="en-US" smtClean="0"/>
          </a:p>
          <a:p>
            <a:endParaRPr lang="en-US" smtClean="0"/>
          </a:p>
          <a:p>
            <a:endParaRPr lang="en-US" smtClean="0"/>
          </a:p>
          <a:p>
            <a:endParaRPr lang="en-US" smtClean="0"/>
          </a:p>
          <a:p>
            <a:r>
              <a:rPr lang="en-US" smtClean="0"/>
              <a:t>David’s password, “allison,” is encrypted using itself as the key and stored in that form.</a:t>
            </a:r>
          </a:p>
          <a:p>
            <a:r>
              <a:rPr lang="en-US" smtClean="0"/>
              <a:t>Password supplied by user is encrypted with itself as key, and result compared to stored result.</a:t>
            </a:r>
          </a:p>
          <a:p>
            <a:r>
              <a:rPr lang="en-US" smtClean="0"/>
              <a:t>“No problem if someone steals the file”</a:t>
            </a:r>
          </a:p>
          <a:p>
            <a:r>
              <a:rPr lang="en-US" smtClean="0"/>
              <a:t>Also no need to secure a key</a:t>
            </a:r>
          </a:p>
        </p:txBody>
      </p:sp>
      <p:sp>
        <p:nvSpPr>
          <p:cNvPr id="13318" name="Rectangle 5"/>
          <p:cNvSpPr>
            <a:spLocks noChangeArrowheads="1"/>
          </p:cNvSpPr>
          <p:nvPr/>
        </p:nvSpPr>
        <p:spPr bwMode="auto">
          <a:xfrm>
            <a:off x="4191000" y="2057400"/>
            <a:ext cx="4038600" cy="1219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400">
                <a:latin typeface="Times New Roman" pitchFamily="18" charset="0"/>
              </a:rPr>
              <a:t>Bob: 14: S6Uu0cYDVdTAk</a:t>
            </a:r>
          </a:p>
          <a:p>
            <a:pPr algn="l" eaLnBrk="1" hangingPunct="1">
              <a:spcBef>
                <a:spcPct val="0"/>
              </a:spcBef>
            </a:pPr>
            <a:r>
              <a:rPr lang="en-US" sz="2400">
                <a:latin typeface="Times New Roman" pitchFamily="18" charset="0"/>
              </a:rPr>
              <a:t>David: 15: J2ZI4ndBL6X.M</a:t>
            </a:r>
          </a:p>
          <a:p>
            <a:pPr algn="l" eaLnBrk="1" hangingPunct="1">
              <a:spcBef>
                <a:spcPct val="0"/>
              </a:spcBef>
            </a:pPr>
            <a:r>
              <a:rPr lang="en-US" sz="2400">
                <a:latin typeface="Times New Roman" pitchFamily="18" charset="0"/>
              </a:rPr>
              <a:t>Mary: 16: VW2bqvTalBJKg</a:t>
            </a:r>
          </a:p>
        </p:txBody>
      </p:sp>
      <p:sp>
        <p:nvSpPr>
          <p:cNvPr id="13319" name="Rectangle 8"/>
          <p:cNvSpPr>
            <a:spLocks noChangeArrowheads="1"/>
          </p:cNvSpPr>
          <p:nvPr/>
        </p:nvSpPr>
        <p:spPr bwMode="auto">
          <a:xfrm>
            <a:off x="990600" y="2057400"/>
            <a:ext cx="2895600" cy="914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000">
                <a:latin typeface="Times New Roman" pitchFamily="18" charset="0"/>
              </a:rPr>
              <a:t>K=[allison]</a:t>
            </a:r>
            <a:r>
              <a:rPr lang="en-US" sz="2800" baseline="-25000">
                <a:latin typeface="Times New Roman" pitchFamily="18" charset="0"/>
              </a:rPr>
              <a:t>allison</a:t>
            </a:r>
          </a:p>
        </p:txBody>
      </p:sp>
      <p:sp>
        <p:nvSpPr>
          <p:cNvPr id="13320" name="Rectangle 10"/>
          <p:cNvSpPr>
            <a:spLocks noGrp="1" noChangeArrowheads="1"/>
          </p:cNvSpPr>
          <p:nvPr>
            <p:ph type="title"/>
          </p:nvPr>
        </p:nvSpPr>
        <p:spPr>
          <a:noFill/>
        </p:spPr>
        <p:txBody>
          <a:bodyPr/>
          <a:lstStyle/>
          <a:p>
            <a:r>
              <a:rPr lang="en-US" smtClean="0"/>
              <a:t>Unix password file (/etc/password)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434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6696746-BE24-4D44-AD8E-699926606E20}" type="slidenum">
              <a:rPr lang="en-US"/>
              <a:pPr/>
              <a:t>12</a:t>
            </a:fld>
            <a:endParaRPr lang="en-US"/>
          </a:p>
        </p:txBody>
      </p:sp>
      <p:sp>
        <p:nvSpPr>
          <p:cNvPr id="14341" name="Rectangle 2"/>
          <p:cNvSpPr>
            <a:spLocks noGrp="1" noChangeArrowheads="1"/>
          </p:cNvSpPr>
          <p:nvPr>
            <p:ph type="title"/>
          </p:nvPr>
        </p:nvSpPr>
        <p:spPr/>
        <p:txBody>
          <a:bodyPr/>
          <a:lstStyle/>
          <a:p>
            <a:r>
              <a:rPr lang="en-US" smtClean="0"/>
              <a:t>Dictionary attack</a:t>
            </a:r>
          </a:p>
        </p:txBody>
      </p:sp>
      <p:sp>
        <p:nvSpPr>
          <p:cNvPr id="14342" name="Rectangle 3"/>
          <p:cNvSpPr>
            <a:spLocks noGrp="1" noChangeArrowheads="1"/>
          </p:cNvSpPr>
          <p:nvPr>
            <p:ph type="body" idx="1"/>
          </p:nvPr>
        </p:nvSpPr>
        <p:spPr>
          <a:xfrm>
            <a:off x="762000" y="1306513"/>
            <a:ext cx="7772400" cy="4179887"/>
          </a:xfrm>
          <a:noFill/>
        </p:spPr>
        <p:txBody>
          <a:bodyPr>
            <a:spAutoFit/>
          </a:bodyPr>
          <a:lstStyle/>
          <a:p>
            <a:pPr>
              <a:lnSpc>
                <a:spcPct val="90000"/>
              </a:lnSpc>
            </a:pPr>
            <a:r>
              <a:rPr lang="en-US" sz="2000" smtClean="0"/>
              <a:t>Encrypt many (all) possible password strings offline, and store results in a dictionary</a:t>
            </a:r>
          </a:p>
          <a:p>
            <a:pPr lvl="1">
              <a:lnSpc>
                <a:spcPct val="90000"/>
              </a:lnSpc>
            </a:pPr>
            <a:r>
              <a:rPr lang="en-US" sz="1800" smtClean="0"/>
              <a:t>I may not be able to invert any particular password, but the odds are very high I can invert one or more</a:t>
            </a:r>
            <a:br>
              <a:rPr lang="en-US" sz="1800" smtClean="0"/>
            </a:br>
            <a:endParaRPr lang="en-US" sz="1800" smtClean="0"/>
          </a:p>
          <a:p>
            <a:pPr>
              <a:lnSpc>
                <a:spcPct val="90000"/>
              </a:lnSpc>
            </a:pPr>
            <a:r>
              <a:rPr lang="en-US" sz="2000" smtClean="0"/>
              <a:t>26 letters used, 7 letters long</a:t>
            </a:r>
          </a:p>
          <a:p>
            <a:pPr lvl="1">
              <a:lnSpc>
                <a:spcPct val="90000"/>
              </a:lnSpc>
            </a:pPr>
            <a:r>
              <a:rPr lang="en-US" sz="1800" smtClean="0"/>
              <a:t>8 billion passwords (33 bits)</a:t>
            </a:r>
          </a:p>
          <a:p>
            <a:pPr lvl="1">
              <a:lnSpc>
                <a:spcPct val="90000"/>
              </a:lnSpc>
            </a:pPr>
            <a:r>
              <a:rPr lang="en-US" sz="1800" smtClean="0"/>
              <a:t>Generating 100,000/second requires 22 hours</a:t>
            </a:r>
          </a:p>
          <a:p>
            <a:pPr lvl="1">
              <a:lnSpc>
                <a:spcPct val="90000"/>
              </a:lnSpc>
            </a:pPr>
            <a:endParaRPr lang="en-US" sz="1800" smtClean="0"/>
          </a:p>
          <a:p>
            <a:pPr>
              <a:lnSpc>
                <a:spcPct val="90000"/>
              </a:lnSpc>
            </a:pPr>
            <a:r>
              <a:rPr lang="en-US" sz="2000" smtClean="0"/>
              <a:t>But most people’s passwords are not random sequences of letters!</a:t>
            </a:r>
          </a:p>
          <a:p>
            <a:pPr lvl="1">
              <a:lnSpc>
                <a:spcPct val="90000"/>
              </a:lnSpc>
            </a:pPr>
            <a:r>
              <a:rPr lang="en-US" sz="1800" smtClean="0"/>
              <a:t>girlfriend’s/boyfriend’s/spouse’s/dog’s name/words in the dictionary</a:t>
            </a:r>
            <a:br>
              <a:rPr lang="en-US" sz="1800" smtClean="0"/>
            </a:br>
            <a:endParaRPr lang="en-US" sz="1800" smtClean="0"/>
          </a:p>
          <a:p>
            <a:pPr>
              <a:lnSpc>
                <a:spcPct val="90000"/>
              </a:lnSpc>
            </a:pPr>
            <a:r>
              <a:rPr lang="en-US" sz="2000" smtClean="0"/>
              <a:t>Dictionary attacks have traditionally been incredibly easy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536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5CB243B-82F5-4339-A3D6-BC395BA0F7B6}" type="slidenum">
              <a:rPr lang="en-US"/>
              <a:pPr/>
              <a:t>13</a:t>
            </a:fld>
            <a:endParaRPr lang="en-US"/>
          </a:p>
        </p:txBody>
      </p:sp>
      <p:sp>
        <p:nvSpPr>
          <p:cNvPr id="15365" name="Rectangle 2"/>
          <p:cNvSpPr>
            <a:spLocks noGrp="1" noChangeArrowheads="1"/>
          </p:cNvSpPr>
          <p:nvPr>
            <p:ph type="title"/>
          </p:nvPr>
        </p:nvSpPr>
        <p:spPr/>
        <p:txBody>
          <a:bodyPr/>
          <a:lstStyle/>
          <a:p>
            <a:r>
              <a:rPr lang="en-US" smtClean="0"/>
              <a:t>Making it harder</a:t>
            </a:r>
          </a:p>
        </p:txBody>
      </p:sp>
      <p:sp>
        <p:nvSpPr>
          <p:cNvPr id="15366" name="Rectangle 3"/>
          <p:cNvSpPr>
            <a:spLocks noGrp="1" noChangeArrowheads="1"/>
          </p:cNvSpPr>
          <p:nvPr>
            <p:ph type="body" idx="1"/>
          </p:nvPr>
        </p:nvSpPr>
        <p:spPr>
          <a:xfrm>
            <a:off x="685800" y="1143000"/>
            <a:ext cx="7772400" cy="5105400"/>
          </a:xfrm>
        </p:spPr>
        <p:txBody>
          <a:bodyPr/>
          <a:lstStyle/>
          <a:p>
            <a:pPr>
              <a:lnSpc>
                <a:spcPct val="90000"/>
              </a:lnSpc>
            </a:pPr>
            <a:r>
              <a:rPr lang="en-US" smtClean="0"/>
              <a:t>Using symbols and numbers and longer passwords</a:t>
            </a:r>
          </a:p>
          <a:p>
            <a:pPr lvl="1">
              <a:lnSpc>
                <a:spcPct val="90000"/>
              </a:lnSpc>
            </a:pPr>
            <a:r>
              <a:rPr lang="en-US" smtClean="0"/>
              <a:t>95 characters, 14 characters long </a:t>
            </a:r>
          </a:p>
          <a:p>
            <a:pPr lvl="1">
              <a:lnSpc>
                <a:spcPct val="90000"/>
              </a:lnSpc>
            </a:pPr>
            <a:r>
              <a:rPr lang="en-US" smtClean="0"/>
              <a:t>10</a:t>
            </a:r>
            <a:r>
              <a:rPr lang="en-US" baseline="30000" smtClean="0"/>
              <a:t>27 passwords =</a:t>
            </a:r>
            <a:r>
              <a:rPr lang="en-US" smtClean="0"/>
              <a:t> 91 bits</a:t>
            </a:r>
          </a:p>
          <a:p>
            <a:pPr lvl="1">
              <a:lnSpc>
                <a:spcPct val="90000"/>
              </a:lnSpc>
            </a:pPr>
            <a:r>
              <a:rPr lang="en-US" smtClean="0"/>
              <a:t>Checking 100,000/second breaks in 10</a:t>
            </a:r>
            <a:r>
              <a:rPr lang="en-US" baseline="30000" smtClean="0"/>
              <a:t>14 </a:t>
            </a:r>
            <a:r>
              <a:rPr lang="en-US" smtClean="0"/>
              <a:t>years</a:t>
            </a:r>
            <a:br>
              <a:rPr lang="en-US" smtClean="0"/>
            </a:br>
            <a:endParaRPr lang="en-US" smtClean="0"/>
          </a:p>
          <a:p>
            <a:pPr>
              <a:lnSpc>
                <a:spcPct val="90000"/>
              </a:lnSpc>
            </a:pPr>
            <a:r>
              <a:rPr lang="en-US" smtClean="0"/>
              <a:t>Require frequent changing of passwords</a:t>
            </a:r>
          </a:p>
          <a:p>
            <a:pPr lvl="1">
              <a:lnSpc>
                <a:spcPct val="90000"/>
              </a:lnSpc>
            </a:pPr>
            <a:r>
              <a:rPr lang="en-US" smtClean="0"/>
              <a:t>guards against loaning it out, writing it down, etc.</a:t>
            </a:r>
          </a:p>
          <a:p>
            <a:pPr lvl="1">
              <a:lnSpc>
                <a:spcPct val="90000"/>
              </a:lnSpc>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F10D1816-1F3C-4320-AF99-E4873A8BD7E8}" type="slidenum">
              <a:rPr lang="en-US"/>
              <a:pPr/>
              <a:t>14</a:t>
            </a:fld>
            <a:endParaRPr lang="en-US"/>
          </a:p>
        </p:txBody>
      </p:sp>
      <p:sp>
        <p:nvSpPr>
          <p:cNvPr id="16389" name="Rectangle 2"/>
          <p:cNvSpPr>
            <a:spLocks noGrp="1" noChangeArrowheads="1"/>
          </p:cNvSpPr>
          <p:nvPr>
            <p:ph type="title"/>
          </p:nvPr>
        </p:nvSpPr>
        <p:spPr>
          <a:xfrm>
            <a:off x="685800" y="152400"/>
            <a:ext cx="7848600" cy="1219200"/>
          </a:xfrm>
        </p:spPr>
        <p:txBody>
          <a:bodyPr/>
          <a:lstStyle/>
          <a:p>
            <a:r>
              <a:rPr lang="en-US" smtClean="0"/>
              <a:t>Do longer passwords, frequently changed passwords, work?</a:t>
            </a:r>
          </a:p>
        </p:txBody>
      </p:sp>
      <p:sp>
        <p:nvSpPr>
          <p:cNvPr id="16390" name="Rectangle 3"/>
          <p:cNvSpPr>
            <a:spLocks noGrp="1" noChangeArrowheads="1"/>
          </p:cNvSpPr>
          <p:nvPr>
            <p:ph type="body" idx="1"/>
          </p:nvPr>
        </p:nvSpPr>
        <p:spPr/>
        <p:txBody>
          <a:bodyPr/>
          <a:lstStyle/>
          <a:p>
            <a:r>
              <a:rPr lang="en-US" smtClean="0"/>
              <a:t>People can’t remember 14-character strings of random characters</a:t>
            </a:r>
          </a:p>
          <a:p>
            <a:r>
              <a:rPr lang="en-US" smtClean="0"/>
              <a:t>People write down difficult passwords</a:t>
            </a:r>
          </a:p>
          <a:p>
            <a:r>
              <a:rPr lang="en-US" smtClean="0"/>
              <a:t>People give out passwords to strangers</a:t>
            </a:r>
          </a:p>
          <a:p>
            <a:r>
              <a:rPr lang="en-US" smtClean="0"/>
              <a:t>Passwords can show up on disk</a:t>
            </a:r>
          </a:p>
          <a:p>
            <a:r>
              <a:rPr lang="en-US" smtClean="0"/>
              <a:t>If you are forced to change your password periodically, you probably choose an even dumber one</a:t>
            </a:r>
          </a:p>
          <a:p>
            <a:pPr lvl="1"/>
            <a:r>
              <a:rPr lang="en-US" smtClean="0"/>
              <a:t>“feb04” “mar04” “apr04”</a:t>
            </a:r>
          </a:p>
          <a:p>
            <a:r>
              <a:rPr lang="en-US" smtClean="0"/>
              <a:t>How do we handle this in CSE?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741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C343A0D-C1B6-482D-9CDB-CC6EAFAED60C}" type="slidenum">
              <a:rPr lang="en-US"/>
              <a:pPr/>
              <a:t>15</a:t>
            </a:fld>
            <a:endParaRPr lang="en-US"/>
          </a:p>
        </p:txBody>
      </p:sp>
      <p:sp>
        <p:nvSpPr>
          <p:cNvPr id="17413" name="Rectangle 2"/>
          <p:cNvSpPr>
            <a:spLocks noGrp="1" noChangeArrowheads="1"/>
          </p:cNvSpPr>
          <p:nvPr>
            <p:ph type="body" idx="1"/>
          </p:nvPr>
        </p:nvSpPr>
        <p:spPr/>
        <p:txBody>
          <a:bodyPr/>
          <a:lstStyle/>
          <a:p>
            <a:r>
              <a:rPr lang="en-US" smtClean="0"/>
              <a:t>Unix (1979):</a:t>
            </a:r>
            <a:r>
              <a:rPr lang="en-US" smtClean="0">
                <a:solidFill>
                  <a:srgbClr val="FF0000"/>
                </a:solidFill>
              </a:rPr>
              <a:t> salted</a:t>
            </a:r>
            <a:r>
              <a:rPr lang="en-US" smtClean="0"/>
              <a:t> passwords</a:t>
            </a:r>
          </a:p>
          <a:p>
            <a:pPr lvl="1"/>
            <a:r>
              <a:rPr lang="en-US" smtClean="0"/>
              <a:t>The salt is just a random number from a large space</a:t>
            </a:r>
          </a:p>
          <a:p>
            <a:endParaRPr lang="en-US" smtClean="0"/>
          </a:p>
          <a:p>
            <a:endParaRPr lang="en-US" smtClean="0"/>
          </a:p>
          <a:p>
            <a:endParaRPr lang="en-US" smtClean="0"/>
          </a:p>
          <a:p>
            <a:endParaRPr lang="en-US" smtClean="0"/>
          </a:p>
          <a:p>
            <a:pPr>
              <a:buFontTx/>
              <a:buNone/>
            </a:pPr>
            <a:r>
              <a:rPr lang="en-US" smtClean="0"/>
              <a:t>	Encryption is computed after affixing a number to the password.  Thwarts pre-computed dictionary attacks</a:t>
            </a:r>
          </a:p>
          <a:p>
            <a:pPr>
              <a:buFontTx/>
              <a:buNone/>
            </a:pPr>
            <a:endParaRPr lang="en-US" smtClean="0"/>
          </a:p>
        </p:txBody>
      </p:sp>
      <p:sp>
        <p:nvSpPr>
          <p:cNvPr id="17414" name="Rectangle 6"/>
          <p:cNvSpPr>
            <a:spLocks noChangeArrowheads="1"/>
          </p:cNvSpPr>
          <p:nvPr/>
        </p:nvSpPr>
        <p:spPr bwMode="auto">
          <a:xfrm>
            <a:off x="4114800" y="2362200"/>
            <a:ext cx="4038600" cy="1219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000">
                <a:latin typeface="Times New Roman" pitchFamily="18" charset="0"/>
              </a:rPr>
              <a:t>Bob: 14: T7Vs1dZEWeRcL: 45</a:t>
            </a:r>
          </a:p>
          <a:p>
            <a:pPr algn="l" eaLnBrk="1" hangingPunct="1">
              <a:spcBef>
                <a:spcPct val="0"/>
              </a:spcBef>
            </a:pPr>
            <a:r>
              <a:rPr lang="en-US" sz="2000">
                <a:latin typeface="Times New Roman" pitchFamily="18" charset="0"/>
              </a:rPr>
              <a:t>David: 15: K3AJ5ocCM4ZM$: 392</a:t>
            </a:r>
          </a:p>
          <a:p>
            <a:pPr algn="l" eaLnBrk="1" hangingPunct="1">
              <a:spcBef>
                <a:spcPct val="0"/>
              </a:spcBef>
            </a:pPr>
            <a:r>
              <a:rPr lang="en-US" sz="2000">
                <a:latin typeface="Times New Roman" pitchFamily="18" charset="0"/>
              </a:rPr>
              <a:t>Mary: 16: WX3crwUbmCKLf: 152</a:t>
            </a:r>
          </a:p>
        </p:txBody>
      </p:sp>
      <p:sp>
        <p:nvSpPr>
          <p:cNvPr id="17415" name="Rectangle 7"/>
          <p:cNvSpPr>
            <a:spLocks noChangeArrowheads="1"/>
          </p:cNvSpPr>
          <p:nvPr/>
        </p:nvSpPr>
        <p:spPr bwMode="auto">
          <a:xfrm>
            <a:off x="914400" y="2362200"/>
            <a:ext cx="2895600" cy="914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000">
                <a:latin typeface="Times New Roman" pitchFamily="18" charset="0"/>
              </a:rPr>
              <a:t>K=[alison392]</a:t>
            </a:r>
            <a:r>
              <a:rPr lang="en-US" sz="2800" baseline="-25000">
                <a:latin typeface="Times New Roman" pitchFamily="18" charset="0"/>
              </a:rPr>
              <a:t>allison392</a:t>
            </a:r>
          </a:p>
        </p:txBody>
      </p:sp>
      <p:sp>
        <p:nvSpPr>
          <p:cNvPr id="17416" name="Rectangle 10"/>
          <p:cNvSpPr>
            <a:spLocks noGrp="1" noChangeArrowheads="1"/>
          </p:cNvSpPr>
          <p:nvPr>
            <p:ph type="title"/>
          </p:nvPr>
        </p:nvSpPr>
        <p:spPr>
          <a:noFill/>
        </p:spPr>
        <p:txBody>
          <a:bodyPr/>
          <a:lstStyle/>
          <a:p>
            <a:r>
              <a:rPr lang="en-US" sz="2800" smtClean="0"/>
              <a:t>Countermeasure to the dictionary attack:</a:t>
            </a:r>
            <a:br>
              <a:rPr lang="en-US" sz="2800" smtClean="0"/>
            </a:br>
            <a:r>
              <a:rPr lang="en-US" sz="2800" smtClean="0"/>
              <a:t>Salt</a:t>
            </a:r>
          </a:p>
        </p:txBody>
      </p:sp>
      <p:sp>
        <p:nvSpPr>
          <p:cNvPr id="17417" name="Text Box 11"/>
          <p:cNvSpPr txBox="1">
            <a:spLocks noChangeArrowheads="1"/>
          </p:cNvSpPr>
          <p:nvPr/>
        </p:nvSpPr>
        <p:spPr bwMode="auto">
          <a:xfrm>
            <a:off x="1311275" y="5181600"/>
            <a:ext cx="6232525" cy="5286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z="2800"/>
              <a:t>Okay, are we done?  Problem solved?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843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6325380-BA6D-4845-AC71-9A4114584141}" type="slidenum">
              <a:rPr lang="en-US"/>
              <a:pPr/>
              <a:t>16</a:t>
            </a:fld>
            <a:endParaRPr lang="en-US"/>
          </a:p>
        </p:txBody>
      </p:sp>
      <p:sp>
        <p:nvSpPr>
          <p:cNvPr id="18437" name="Rectangle 2"/>
          <p:cNvSpPr>
            <a:spLocks noGrp="1" noChangeArrowheads="1"/>
          </p:cNvSpPr>
          <p:nvPr>
            <p:ph type="title"/>
          </p:nvPr>
        </p:nvSpPr>
        <p:spPr/>
        <p:txBody>
          <a:bodyPr/>
          <a:lstStyle/>
          <a:p>
            <a:r>
              <a:rPr lang="en-US" smtClean="0"/>
              <a:t>Attack models</a:t>
            </a:r>
          </a:p>
        </p:txBody>
      </p:sp>
      <p:sp>
        <p:nvSpPr>
          <p:cNvPr id="18438" name="Rectangle 3"/>
          <p:cNvSpPr>
            <a:spLocks noGrp="1" noChangeArrowheads="1"/>
          </p:cNvSpPr>
          <p:nvPr>
            <p:ph type="body" idx="1"/>
          </p:nvPr>
        </p:nvSpPr>
        <p:spPr/>
        <p:txBody>
          <a:bodyPr/>
          <a:lstStyle/>
          <a:p>
            <a:r>
              <a:rPr lang="en-US" smtClean="0"/>
              <a:t>Besides the problems already mentioned that obviously remain (people give out their passwords / write them down / key loggers / …), there may be other clever attacks that we haven’t thought of</a:t>
            </a:r>
            <a:br>
              <a:rPr lang="en-US" smtClean="0"/>
            </a:br>
            <a:endParaRPr lang="en-US" smtClean="0"/>
          </a:p>
          <a:p>
            <a:r>
              <a:rPr lang="en-US" smtClean="0">
                <a:solidFill>
                  <a:schemeClr val="accent2"/>
                </a:solidFill>
              </a:rPr>
              <a:t>Attack Model: </a:t>
            </a:r>
            <a:r>
              <a:rPr lang="en-US" smtClean="0"/>
              <a:t>when reasoning about the security of a mechanism, we typically need to carefully describe what kinds of attacks we’re thinking of</a:t>
            </a:r>
          </a:p>
          <a:p>
            <a:pPr lvl="1"/>
            <a:r>
              <a:rPr lang="en-US" smtClean="0"/>
              <a:t>helps us reason about what vulnerabilities still remain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946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0736F51E-5511-4094-9BE6-40C5BA00022C}" type="slidenum">
              <a:rPr lang="en-US"/>
              <a:pPr/>
              <a:t>17</a:t>
            </a:fld>
            <a:endParaRPr lang="en-US"/>
          </a:p>
        </p:txBody>
      </p:sp>
      <p:sp>
        <p:nvSpPr>
          <p:cNvPr id="19461" name="Rectangle 2"/>
          <p:cNvSpPr>
            <a:spLocks noGrp="1" noChangeArrowheads="1"/>
          </p:cNvSpPr>
          <p:nvPr>
            <p:ph type="title"/>
          </p:nvPr>
        </p:nvSpPr>
        <p:spPr/>
        <p:txBody>
          <a:bodyPr/>
          <a:lstStyle/>
          <a:p>
            <a:r>
              <a:rPr lang="en-US" smtClean="0"/>
              <a:t>Example 1:  Login spoofers</a:t>
            </a:r>
          </a:p>
        </p:txBody>
      </p:sp>
      <p:sp>
        <p:nvSpPr>
          <p:cNvPr id="19462" name="Rectangle 3"/>
          <p:cNvSpPr>
            <a:spLocks noGrp="1" noChangeArrowheads="1"/>
          </p:cNvSpPr>
          <p:nvPr>
            <p:ph type="body" idx="1"/>
          </p:nvPr>
        </p:nvSpPr>
        <p:spPr/>
        <p:txBody>
          <a:bodyPr/>
          <a:lstStyle/>
          <a:p>
            <a:pPr>
              <a:lnSpc>
                <a:spcPct val="90000"/>
              </a:lnSpc>
            </a:pPr>
            <a:r>
              <a:rPr lang="en-US" smtClean="0"/>
              <a:t>Login spoofers are a specialized class of Trojan horses</a:t>
            </a:r>
          </a:p>
          <a:p>
            <a:pPr lvl="1">
              <a:lnSpc>
                <a:spcPct val="90000"/>
              </a:lnSpc>
            </a:pPr>
            <a:r>
              <a:rPr lang="en-US" smtClean="0"/>
              <a:t>Attacker runs a program that presents a screen identical to the login screen and walks away from the machine</a:t>
            </a:r>
          </a:p>
          <a:p>
            <a:pPr lvl="1">
              <a:lnSpc>
                <a:spcPct val="90000"/>
              </a:lnSpc>
            </a:pPr>
            <a:r>
              <a:rPr lang="en-US" smtClean="0"/>
              <a:t>Victim types password and gets a message saying “password incorrect, try again”</a:t>
            </a:r>
            <a:br>
              <a:rPr lang="en-US" smtClean="0"/>
            </a:br>
            <a:endParaRPr lang="en-US" smtClean="0"/>
          </a:p>
          <a:p>
            <a:pPr>
              <a:lnSpc>
                <a:spcPct val="90000"/>
              </a:lnSpc>
            </a:pPr>
            <a:r>
              <a:rPr lang="en-US" smtClean="0"/>
              <a:t>Can be circumvented by requiring an operation that unprivileged programs cannot perform</a:t>
            </a:r>
          </a:p>
          <a:p>
            <a:pPr lvl="1">
              <a:lnSpc>
                <a:spcPct val="90000"/>
              </a:lnSpc>
            </a:pPr>
            <a:r>
              <a:rPr lang="en-US" smtClean="0"/>
              <a:t>E.g., start login sequence with a key combination user programs cannot catch, CTRL+ALT+DEL on Windows</a:t>
            </a:r>
          </a:p>
          <a:p>
            <a:pPr lvl="1">
              <a:lnSpc>
                <a:spcPct val="90000"/>
              </a:lnSpc>
            </a:pPr>
            <a:endParaRPr lang="en-US" smtClean="0"/>
          </a:p>
          <a:p>
            <a:pPr>
              <a:lnSpc>
                <a:spcPct val="90000"/>
              </a:lnSpc>
            </a:pPr>
            <a:r>
              <a:rPr lang="en-US" smtClean="0">
                <a:solidFill>
                  <a:schemeClr val="accent2"/>
                </a:solidFill>
              </a:rPr>
              <a:t>False fronts have been used repeatedly to steal bank ATM passwords!</a:t>
            </a:r>
          </a:p>
          <a:p>
            <a:pPr>
              <a:lnSpc>
                <a:spcPct val="90000"/>
              </a:lnSpc>
            </a:pPr>
            <a:endParaRPr lang="en-US" smtClean="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048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864D23E8-F80F-402A-82A5-9221FE10AF66}" type="slidenum">
              <a:rPr lang="en-US"/>
              <a:pPr/>
              <a:t>18</a:t>
            </a:fld>
            <a:endParaRPr lang="en-US"/>
          </a:p>
        </p:txBody>
      </p:sp>
      <p:sp>
        <p:nvSpPr>
          <p:cNvPr id="20485" name="Rectangle 2"/>
          <p:cNvSpPr>
            <a:spLocks noGrp="1" noChangeArrowheads="1"/>
          </p:cNvSpPr>
          <p:nvPr>
            <p:ph type="title"/>
          </p:nvPr>
        </p:nvSpPr>
        <p:spPr/>
        <p:txBody>
          <a:bodyPr/>
          <a:lstStyle/>
          <a:p>
            <a:r>
              <a:rPr lang="en-US" smtClean="0"/>
              <a:t>Example 2:  Page faults as a signal</a:t>
            </a:r>
          </a:p>
        </p:txBody>
      </p:sp>
      <p:sp>
        <p:nvSpPr>
          <p:cNvPr id="20486" name="Rectangle 3"/>
          <p:cNvSpPr>
            <a:spLocks noGrp="1" noChangeArrowheads="1"/>
          </p:cNvSpPr>
          <p:nvPr>
            <p:ph type="body" idx="1"/>
          </p:nvPr>
        </p:nvSpPr>
        <p:spPr/>
        <p:txBody>
          <a:bodyPr/>
          <a:lstStyle/>
          <a:p>
            <a:r>
              <a:rPr lang="en-US" smtClean="0"/>
              <a:t>VMS (early 80’s) password checking flaw</a:t>
            </a:r>
            <a:br>
              <a:rPr lang="en-US" smtClean="0"/>
            </a:br>
            <a:endParaRPr lang="en-US" smtClean="0"/>
          </a:p>
          <a:p>
            <a:pPr lvl="1"/>
            <a:r>
              <a:rPr lang="en-US" smtClean="0"/>
              <a:t>password checking algorithm:</a:t>
            </a:r>
          </a:p>
          <a:p>
            <a:pPr lvl="2">
              <a:buFontTx/>
              <a:buNone/>
            </a:pPr>
            <a:r>
              <a:rPr lang="en-US" sz="1600" smtClean="0">
                <a:latin typeface="Courier New" pitchFamily="49" charset="0"/>
              </a:rPr>
              <a:t>for (I=0; I&lt;password.length( ); I++) {</a:t>
            </a:r>
          </a:p>
          <a:p>
            <a:pPr lvl="3">
              <a:buFontTx/>
              <a:buNone/>
            </a:pPr>
            <a:r>
              <a:rPr lang="en-US" sz="1400" smtClean="0">
                <a:latin typeface="Courier New" pitchFamily="49" charset="0"/>
              </a:rPr>
              <a:t>if password[I] == supplied_password[I]</a:t>
            </a:r>
          </a:p>
          <a:p>
            <a:pPr lvl="4">
              <a:buFontTx/>
              <a:buNone/>
            </a:pPr>
            <a:r>
              <a:rPr lang="en-US" sz="1400" smtClean="0">
                <a:latin typeface="Courier New" pitchFamily="49" charset="0"/>
              </a:rPr>
              <a:t>return false;</a:t>
            </a:r>
          </a:p>
          <a:p>
            <a:pPr lvl="2">
              <a:buFontTx/>
              <a:buNone/>
            </a:pPr>
            <a:r>
              <a:rPr lang="en-US" sz="1600" smtClean="0">
                <a:latin typeface="Courier New" pitchFamily="49" charset="0"/>
              </a:rPr>
              <a:t>}</a:t>
            </a:r>
          </a:p>
          <a:p>
            <a:pPr lvl="2">
              <a:buFontTx/>
              <a:buNone/>
            </a:pPr>
            <a:r>
              <a:rPr lang="en-US" sz="1600" smtClean="0">
                <a:latin typeface="Courier New" pitchFamily="49" charset="0"/>
              </a:rPr>
              <a:t>return true;</a:t>
            </a:r>
            <a:br>
              <a:rPr lang="en-US" sz="1600" smtClean="0">
                <a:latin typeface="Courier New" pitchFamily="49" charset="0"/>
              </a:rPr>
            </a:br>
            <a:endParaRPr lang="en-US" sz="1600" smtClean="0">
              <a:latin typeface="Courier New" pitchFamily="49" charset="0"/>
            </a:endParaRPr>
          </a:p>
          <a:p>
            <a:pPr lvl="1"/>
            <a:r>
              <a:rPr lang="en-US" smtClean="0"/>
              <a:t>can you see the problem?</a:t>
            </a:r>
          </a:p>
          <a:p>
            <a:pPr lvl="2"/>
            <a:r>
              <a:rPr lang="en-US" smtClean="0"/>
              <a:t>hint: think about virtual memory…</a:t>
            </a:r>
          </a:p>
          <a:p>
            <a:pPr lvl="2"/>
            <a:r>
              <a:rPr lang="en-US" smtClean="0"/>
              <a:t>another hint:  think about page faults…</a:t>
            </a:r>
          </a:p>
          <a:p>
            <a:pPr lvl="2"/>
            <a:r>
              <a:rPr lang="en-US" smtClean="0"/>
              <a:t>final hint:  who controls where in memory supplied_password lives?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6"/>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1508" name="Slide Number Placeholder 7"/>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2A010DE0-A192-40F6-87A3-582B59BB8ABE}" type="slidenum">
              <a:rPr lang="en-US"/>
              <a:pPr/>
              <a:t>19</a:t>
            </a:fld>
            <a:endParaRPr lang="en-US"/>
          </a:p>
        </p:txBody>
      </p:sp>
      <p:sp>
        <p:nvSpPr>
          <p:cNvPr id="21509" name="Rectangle 2"/>
          <p:cNvSpPr>
            <a:spLocks noGrp="1" noChangeArrowheads="1"/>
          </p:cNvSpPr>
          <p:nvPr>
            <p:ph type="title"/>
          </p:nvPr>
        </p:nvSpPr>
        <p:spPr>
          <a:xfrm>
            <a:off x="1524000" y="381000"/>
            <a:ext cx="5791200" cy="685800"/>
          </a:xfrm>
        </p:spPr>
        <p:txBody>
          <a:bodyPr/>
          <a:lstStyle/>
          <a:p>
            <a:r>
              <a:rPr lang="en-US" sz="2800" smtClean="0"/>
              <a:t>So imagine how complicated life is in the distributed world!</a:t>
            </a:r>
          </a:p>
        </p:txBody>
      </p:sp>
      <p:pic>
        <p:nvPicPr>
          <p:cNvPr id="21510" name="Picture 6" descr="MCj02512870000[1]"/>
          <p:cNvPicPr>
            <a:picLocks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5867400" y="2514600"/>
            <a:ext cx="887413"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1" name="Picture 8" descr="MCj02512870000[1]"/>
          <p:cNvPicPr>
            <a:picLocks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7010400" y="1905000"/>
            <a:ext cx="887413"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2" name="Picture 4"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14478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5"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600200"/>
            <a:ext cx="7620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10" descr="MCj02512870000[1]"/>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7010400" y="2895600"/>
            <a:ext cx="887413"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5" name="Picture 14"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34290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5"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38862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7" name="Picture 16"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5720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8" name="Picture 17"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49530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9" name="Picture 18"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23622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0" name="Picture 19"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29718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1" name="Picture 20"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38100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21"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48006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3" name="Picture 22" descr="MCj019743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1371600"/>
            <a:ext cx="5810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23" descr="MCj019743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800" y="1752600"/>
            <a:ext cx="5810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5" name="Picture 24" descr="MCj029094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0600" y="3316288"/>
            <a:ext cx="546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5" descr="MCj029094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7400" y="3468688"/>
            <a:ext cx="546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26" descr="MCj029094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0" y="4306888"/>
            <a:ext cx="546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29" descr="interne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52578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410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791A637E-60E7-4C93-9084-724B920712F6}" type="slidenum">
              <a:rPr lang="en-US"/>
              <a:pPr/>
              <a:t>2</a:t>
            </a:fld>
            <a:endParaRPr lang="en-US"/>
          </a:p>
        </p:txBody>
      </p:sp>
      <p:sp>
        <p:nvSpPr>
          <p:cNvPr id="4101" name="Rectangle 2"/>
          <p:cNvSpPr>
            <a:spLocks noGrp="1" noChangeArrowheads="1"/>
          </p:cNvSpPr>
          <p:nvPr>
            <p:ph type="title"/>
          </p:nvPr>
        </p:nvSpPr>
        <p:spPr/>
        <p:txBody>
          <a:bodyPr/>
          <a:lstStyle/>
          <a:p>
            <a:r>
              <a:rPr lang="en-US" smtClean="0"/>
              <a:t>Terminology I:  the entities</a:t>
            </a:r>
          </a:p>
        </p:txBody>
      </p:sp>
      <p:sp>
        <p:nvSpPr>
          <p:cNvPr id="4102" name="Rectangle 3"/>
          <p:cNvSpPr>
            <a:spLocks noGrp="1" noChangeArrowheads="1"/>
          </p:cNvSpPr>
          <p:nvPr>
            <p:ph type="body" idx="1"/>
          </p:nvPr>
        </p:nvSpPr>
        <p:spPr/>
        <p:txBody>
          <a:bodyPr/>
          <a:lstStyle/>
          <a:p>
            <a:r>
              <a:rPr lang="en-US" smtClean="0">
                <a:solidFill>
                  <a:schemeClr val="accent2"/>
                </a:solidFill>
              </a:rPr>
              <a:t>Principals</a:t>
            </a:r>
            <a:r>
              <a:rPr lang="en-US" smtClean="0"/>
              <a:t> – who is acting?</a:t>
            </a:r>
          </a:p>
          <a:p>
            <a:pPr lvl="1"/>
            <a:r>
              <a:rPr lang="en-US" smtClean="0"/>
              <a:t>User / Process Creator</a:t>
            </a:r>
          </a:p>
          <a:p>
            <a:pPr lvl="1"/>
            <a:r>
              <a:rPr lang="en-US" smtClean="0"/>
              <a:t>Code Author</a:t>
            </a:r>
          </a:p>
          <a:p>
            <a:r>
              <a:rPr lang="en-US" smtClean="0">
                <a:solidFill>
                  <a:schemeClr val="accent2"/>
                </a:solidFill>
              </a:rPr>
              <a:t>Objects</a:t>
            </a:r>
            <a:r>
              <a:rPr lang="en-US" smtClean="0"/>
              <a:t> – what is that principal acting on?</a:t>
            </a:r>
          </a:p>
          <a:p>
            <a:pPr lvl="1"/>
            <a:r>
              <a:rPr lang="en-US" smtClean="0"/>
              <a:t>File</a:t>
            </a:r>
          </a:p>
          <a:p>
            <a:pPr lvl="1"/>
            <a:r>
              <a:rPr lang="en-US" smtClean="0"/>
              <a:t>Network connection</a:t>
            </a:r>
          </a:p>
          <a:p>
            <a:r>
              <a:rPr lang="en-US" smtClean="0">
                <a:solidFill>
                  <a:schemeClr val="accent2"/>
                </a:solidFill>
              </a:rPr>
              <a:t>Rights </a:t>
            </a:r>
            <a:r>
              <a:rPr lang="en-US" smtClean="0"/>
              <a:t>– what actions might you take?</a:t>
            </a:r>
          </a:p>
          <a:p>
            <a:pPr lvl="1"/>
            <a:r>
              <a:rPr lang="en-US" smtClean="0"/>
              <a:t>Read</a:t>
            </a:r>
          </a:p>
          <a:p>
            <a:pPr lvl="1"/>
            <a:r>
              <a:rPr lang="en-US" smtClean="0"/>
              <a:t>Write</a:t>
            </a:r>
          </a:p>
          <a:p>
            <a:r>
              <a:rPr lang="en-US" smtClean="0">
                <a:solidFill>
                  <a:srgbClr val="339966"/>
                </a:solidFill>
              </a:rPr>
              <a:t>Familiar UNIX file system example:</a:t>
            </a:r>
          </a:p>
          <a:p>
            <a:pPr lvl="1"/>
            <a:r>
              <a:rPr lang="en-US" smtClean="0"/>
              <a:t>owner / group / world</a:t>
            </a:r>
          </a:p>
          <a:p>
            <a:pPr lvl="1"/>
            <a:r>
              <a:rPr lang="en-US" smtClean="0"/>
              <a:t>read / write / execute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253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2ABB0A1-47A7-4BDA-BA72-E24E5AE4316B}" type="slidenum">
              <a:rPr lang="en-US"/>
              <a:pPr/>
              <a:t>20</a:t>
            </a:fld>
            <a:endParaRPr lang="en-US"/>
          </a:p>
        </p:txBody>
      </p:sp>
      <p:sp>
        <p:nvSpPr>
          <p:cNvPr id="22533" name="Rectangle 2"/>
          <p:cNvSpPr>
            <a:spLocks noGrp="1" noChangeArrowheads="1"/>
          </p:cNvSpPr>
          <p:nvPr>
            <p:ph type="title"/>
          </p:nvPr>
        </p:nvSpPr>
        <p:spPr/>
        <p:txBody>
          <a:bodyPr/>
          <a:lstStyle/>
          <a:p>
            <a:r>
              <a:rPr lang="en-US" smtClean="0"/>
              <a:t>Issues</a:t>
            </a:r>
          </a:p>
        </p:txBody>
      </p:sp>
      <p:sp>
        <p:nvSpPr>
          <p:cNvPr id="22534" name="Rectangle 3"/>
          <p:cNvSpPr>
            <a:spLocks noGrp="1" noChangeArrowheads="1"/>
          </p:cNvSpPr>
          <p:nvPr>
            <p:ph type="body" idx="1"/>
          </p:nvPr>
        </p:nvSpPr>
        <p:spPr/>
        <p:txBody>
          <a:bodyPr/>
          <a:lstStyle/>
          <a:p>
            <a:r>
              <a:rPr lang="en-US" smtClean="0"/>
              <a:t>How do I know that I’m talking to the server I intend (vs. a “man in the middle”)?</a:t>
            </a:r>
          </a:p>
          <a:p>
            <a:r>
              <a:rPr lang="en-US" smtClean="0"/>
              <a:t>How does the server know it’s talking to me?</a:t>
            </a:r>
          </a:p>
          <a:p>
            <a:r>
              <a:rPr lang="en-US" smtClean="0"/>
              <a:t>How do we ensure that others can’t eavesdrop on our conversation?</a:t>
            </a:r>
          </a:p>
          <a:p>
            <a:r>
              <a:rPr lang="en-US" smtClean="0"/>
              <a:t>How do we ensure that others can’t manipulate our conversation?</a:t>
            </a:r>
          </a:p>
          <a:p>
            <a:r>
              <a:rPr lang="en-US" smtClean="0"/>
              <a:t>How do we avoid replay attacks?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355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6D665F8-BD55-45BA-ABB6-6CDF86841A0D}" type="slidenum">
              <a:rPr lang="en-US"/>
              <a:pPr/>
              <a:t>21</a:t>
            </a:fld>
            <a:endParaRPr lang="en-US"/>
          </a:p>
        </p:txBody>
      </p:sp>
      <p:sp>
        <p:nvSpPr>
          <p:cNvPr id="23557" name="Rectangle 2"/>
          <p:cNvSpPr>
            <a:spLocks noChangeArrowheads="1"/>
          </p:cNvSpPr>
          <p:nvPr>
            <p:ph type="title"/>
          </p:nvPr>
        </p:nvSpPr>
        <p:spPr>
          <a:xfrm>
            <a:off x="1279525" y="92075"/>
            <a:ext cx="6584950" cy="1554163"/>
          </a:xfrm>
        </p:spPr>
        <p:txBody>
          <a:bodyPr/>
          <a:lstStyle/>
          <a:p>
            <a:pPr eaLnBrk="1" hangingPunct="1">
              <a:tabLst>
                <a:tab pos="952500" algn="l"/>
              </a:tabLst>
            </a:pPr>
            <a:r>
              <a:rPr lang="en-US" sz="3400" smtClean="0"/>
              <a:t>Communication security goals</a:t>
            </a:r>
          </a:p>
        </p:txBody>
      </p:sp>
      <p:sp>
        <p:nvSpPr>
          <p:cNvPr id="23558" name="Rectangle 3"/>
          <p:cNvSpPr>
            <a:spLocks/>
          </p:cNvSpPr>
          <p:nvPr/>
        </p:nvSpPr>
        <p:spPr bwMode="auto">
          <a:xfrm>
            <a:off x="4071938" y="6096000"/>
            <a:ext cx="495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latin typeface="Gill Sans" charset="0"/>
                <a:sym typeface="Gill Sans" charset="0"/>
              </a:rPr>
              <a:t>Alice</a:t>
            </a:r>
          </a:p>
        </p:txBody>
      </p:sp>
      <p:sp>
        <p:nvSpPr>
          <p:cNvPr id="23559" name="Line 4"/>
          <p:cNvSpPr>
            <a:spLocks noChangeShapeType="1"/>
          </p:cNvSpPr>
          <p:nvPr/>
        </p:nvSpPr>
        <p:spPr bwMode="auto">
          <a:xfrm flipH="1">
            <a:off x="4332288" y="2320925"/>
            <a:ext cx="3589337" cy="331470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3560" name="Rectangle 5"/>
          <p:cNvSpPr>
            <a:spLocks/>
          </p:cNvSpPr>
          <p:nvPr/>
        </p:nvSpPr>
        <p:spPr bwMode="auto">
          <a:xfrm>
            <a:off x="925513" y="2000250"/>
            <a:ext cx="31051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900">
                <a:solidFill>
                  <a:srgbClr val="0000FF"/>
                </a:solidFill>
                <a:latin typeface="Gill Sans" charset="0"/>
                <a:sym typeface="Gill Sans" charset="0"/>
              </a:rPr>
              <a:t>Privacy</a:t>
            </a:r>
            <a:r>
              <a:rPr lang="en-US" sz="2900">
                <a:latin typeface="Gill Sans" charset="0"/>
                <a:sym typeface="Gill Sans" charset="0"/>
              </a:rPr>
              <a:t> of data </a:t>
            </a:r>
          </a:p>
          <a:p>
            <a:pPr algn="l" defTabSz="822325" eaLnBrk="1" hangingPunct="1">
              <a:spcBef>
                <a:spcPct val="0"/>
              </a:spcBef>
              <a:tabLst>
                <a:tab pos="754063" algn="l"/>
              </a:tabLst>
            </a:pPr>
            <a:r>
              <a:rPr lang="en-US" sz="2900">
                <a:latin typeface="Gill Sans" charset="0"/>
                <a:sym typeface="Gill Sans" charset="0"/>
              </a:rPr>
              <a:t>Prevent exposure of</a:t>
            </a:r>
          </a:p>
          <a:p>
            <a:pPr algn="l" defTabSz="822325" eaLnBrk="1" hangingPunct="1">
              <a:spcBef>
                <a:spcPct val="0"/>
              </a:spcBef>
              <a:tabLst>
                <a:tab pos="754063" algn="l"/>
              </a:tabLst>
            </a:pPr>
            <a:r>
              <a:rPr lang="en-US" sz="2900">
                <a:latin typeface="Gill Sans" charset="0"/>
                <a:sym typeface="Gill Sans" charset="0"/>
              </a:rPr>
              <a:t>information</a:t>
            </a:r>
          </a:p>
        </p:txBody>
      </p:sp>
      <p:sp>
        <p:nvSpPr>
          <p:cNvPr id="23561" name="Rectangle 6"/>
          <p:cNvSpPr>
            <a:spLocks/>
          </p:cNvSpPr>
          <p:nvPr/>
        </p:nvSpPr>
        <p:spPr bwMode="auto">
          <a:xfrm>
            <a:off x="925513" y="3611563"/>
            <a:ext cx="356235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900">
                <a:solidFill>
                  <a:srgbClr val="0000FF"/>
                </a:solidFill>
                <a:latin typeface="Gill Sans" charset="0"/>
                <a:sym typeface="Gill Sans" charset="0"/>
              </a:rPr>
              <a:t>Integrity</a:t>
            </a:r>
            <a:r>
              <a:rPr lang="en-US" sz="2900">
                <a:latin typeface="Gill Sans" charset="0"/>
                <a:sym typeface="Gill Sans" charset="0"/>
              </a:rPr>
              <a:t> of data </a:t>
            </a:r>
          </a:p>
          <a:p>
            <a:pPr algn="l" defTabSz="822325" eaLnBrk="1" hangingPunct="1">
              <a:spcBef>
                <a:spcPct val="0"/>
              </a:spcBef>
              <a:tabLst>
                <a:tab pos="754063" algn="l"/>
              </a:tabLst>
            </a:pPr>
            <a:r>
              <a:rPr lang="en-US" sz="2900">
                <a:latin typeface="Gill Sans" charset="0"/>
                <a:sym typeface="Gill Sans" charset="0"/>
              </a:rPr>
              <a:t>Prevent modification of</a:t>
            </a:r>
          </a:p>
          <a:p>
            <a:pPr algn="l" defTabSz="822325" eaLnBrk="1" hangingPunct="1">
              <a:spcBef>
                <a:spcPct val="0"/>
              </a:spcBef>
              <a:tabLst>
                <a:tab pos="754063" algn="l"/>
              </a:tabLst>
            </a:pPr>
            <a:r>
              <a:rPr lang="en-US" sz="2900">
                <a:latin typeface="Gill Sans" charset="0"/>
                <a:sym typeface="Gill Sans" charset="0"/>
              </a:rPr>
              <a:t>information</a:t>
            </a:r>
          </a:p>
        </p:txBody>
      </p:sp>
      <p:sp>
        <p:nvSpPr>
          <p:cNvPr id="23562" name="Rectangle 7"/>
          <p:cNvSpPr>
            <a:spLocks/>
          </p:cNvSpPr>
          <p:nvPr/>
        </p:nvSpPr>
        <p:spPr bwMode="auto">
          <a:xfrm>
            <a:off x="8012113" y="2971800"/>
            <a:ext cx="47307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latin typeface="Gill Sans" charset="0"/>
                <a:sym typeface="Gill Sans" charset="0"/>
              </a:rPr>
              <a:t>Bob</a:t>
            </a:r>
          </a:p>
        </p:txBody>
      </p:sp>
      <p:sp>
        <p:nvSpPr>
          <p:cNvPr id="23563" name="Rectangle 8"/>
          <p:cNvSpPr>
            <a:spLocks/>
          </p:cNvSpPr>
          <p:nvPr/>
        </p:nvSpPr>
        <p:spPr bwMode="auto">
          <a:xfrm>
            <a:off x="6604000" y="5314950"/>
            <a:ext cx="10493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solidFill>
                  <a:srgbClr val="FF0000"/>
                </a:solidFill>
                <a:latin typeface="Gill Sans" charset="0"/>
                <a:sym typeface="Gill Sans" charset="0"/>
              </a:rPr>
              <a:t>Adversary</a:t>
            </a:r>
          </a:p>
        </p:txBody>
      </p:sp>
      <p:sp>
        <p:nvSpPr>
          <p:cNvPr id="23564" name="Rectangle 9"/>
          <p:cNvSpPr>
            <a:spLocks/>
          </p:cNvSpPr>
          <p:nvPr/>
        </p:nvSpPr>
        <p:spPr bwMode="auto">
          <a:xfrm rot="-2562000">
            <a:off x="4494213" y="3622675"/>
            <a:ext cx="304641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latin typeface="Gill Sans" charset="0"/>
                <a:sym typeface="Gill Sans" charset="0"/>
              </a:rPr>
              <a:t>passwd = foobar ; transfer $100</a:t>
            </a:r>
          </a:p>
        </p:txBody>
      </p:sp>
      <p:sp>
        <p:nvSpPr>
          <p:cNvPr id="23565" name="Rectangle 10"/>
          <p:cNvSpPr>
            <a:spLocks/>
          </p:cNvSpPr>
          <p:nvPr/>
        </p:nvSpPr>
        <p:spPr bwMode="auto">
          <a:xfrm rot="-2562000">
            <a:off x="6324600" y="2582863"/>
            <a:ext cx="962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solidFill>
                  <a:srgbClr val="FF0000"/>
                </a:solidFill>
                <a:latin typeface="Gill Sans" charset="0"/>
                <a:sym typeface="Gill Sans" charset="0"/>
              </a:rPr>
              <a:t>$100,000</a:t>
            </a:r>
          </a:p>
        </p:txBody>
      </p:sp>
      <p:sp>
        <p:nvSpPr>
          <p:cNvPr id="23566" name="Line 11"/>
          <p:cNvSpPr>
            <a:spLocks noChangeShapeType="1"/>
          </p:cNvSpPr>
          <p:nvPr/>
        </p:nvSpPr>
        <p:spPr bwMode="auto">
          <a:xfrm flipH="1">
            <a:off x="6781800" y="2590800"/>
            <a:ext cx="454025" cy="417513"/>
          </a:xfrm>
          <a:prstGeom prst="line">
            <a:avLst/>
          </a:prstGeom>
          <a:noFill/>
          <a:ln w="38100">
            <a:solidFill>
              <a:srgbClr val="FF000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3567" name="Rectangle 12"/>
          <p:cNvSpPr>
            <a:spLocks/>
          </p:cNvSpPr>
          <p:nvPr/>
        </p:nvSpPr>
        <p:spPr bwMode="auto">
          <a:xfrm rot="8238000">
            <a:off x="4587875" y="4175125"/>
            <a:ext cx="1739900" cy="307975"/>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3568" name="Picture 1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0388" y="4732338"/>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3569"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688" y="1474788"/>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357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6838" y="38068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23571" name="Line 16"/>
          <p:cNvSpPr>
            <a:spLocks noChangeShapeType="1"/>
          </p:cNvSpPr>
          <p:nvPr/>
        </p:nvSpPr>
        <p:spPr bwMode="auto">
          <a:xfrm>
            <a:off x="3962400" y="3048000"/>
            <a:ext cx="1295400" cy="990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Line 17"/>
          <p:cNvSpPr>
            <a:spLocks noChangeShapeType="1"/>
          </p:cNvSpPr>
          <p:nvPr/>
        </p:nvSpPr>
        <p:spPr bwMode="auto">
          <a:xfrm flipV="1">
            <a:off x="3886200" y="3124200"/>
            <a:ext cx="2362200" cy="838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458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9304B80C-9862-4A2F-A64F-2B3F4CC750FF}" type="slidenum">
              <a:rPr lang="en-US"/>
              <a:pPr/>
              <a:t>22</a:t>
            </a:fld>
            <a:endParaRPr lang="en-US"/>
          </a:p>
        </p:txBody>
      </p:sp>
      <p:sp>
        <p:nvSpPr>
          <p:cNvPr id="24581" name="Rectangle 2"/>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4582" name="Rectangle 3"/>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4583" name="Rectangle 4"/>
          <p:cNvSpPr>
            <a:spLocks/>
          </p:cNvSpPr>
          <p:nvPr/>
        </p:nvSpPr>
        <p:spPr bwMode="auto">
          <a:xfrm>
            <a:off x="1489075"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4584" name="Rectangle 5"/>
          <p:cNvSpPr>
            <a:spLocks/>
          </p:cNvSpPr>
          <p:nvPr/>
        </p:nvSpPr>
        <p:spPr bwMode="auto">
          <a:xfrm>
            <a:off x="3546475" y="3429000"/>
            <a:ext cx="3063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C</a:t>
            </a:r>
          </a:p>
        </p:txBody>
      </p:sp>
      <p:sp>
        <p:nvSpPr>
          <p:cNvPr id="24585" name="Rectangle 6"/>
          <p:cNvSpPr>
            <a:spLocks/>
          </p:cNvSpPr>
          <p:nvPr/>
        </p:nvSpPr>
        <p:spPr bwMode="auto">
          <a:xfrm>
            <a:off x="18970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Encrypt</a:t>
            </a:r>
          </a:p>
        </p:txBody>
      </p:sp>
      <p:sp>
        <p:nvSpPr>
          <p:cNvPr id="24586" name="Line 7"/>
          <p:cNvSpPr>
            <a:spLocks noChangeShapeType="1"/>
          </p:cNvSpPr>
          <p:nvPr/>
        </p:nvSpPr>
        <p:spPr bwMode="auto">
          <a:xfrm rot="10800000">
            <a:off x="1406525" y="3863975"/>
            <a:ext cx="4794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87" name="Line 8"/>
          <p:cNvSpPr>
            <a:spLocks noChangeShapeType="1"/>
          </p:cNvSpPr>
          <p:nvPr/>
        </p:nvSpPr>
        <p:spPr bwMode="auto">
          <a:xfrm flipH="1">
            <a:off x="26638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88" name="Rectangle 9"/>
          <p:cNvSpPr>
            <a:spLocks/>
          </p:cNvSpPr>
          <p:nvPr/>
        </p:nvSpPr>
        <p:spPr bwMode="auto">
          <a:xfrm>
            <a:off x="25257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89" name="Line 10"/>
          <p:cNvSpPr>
            <a:spLocks noChangeShapeType="1"/>
          </p:cNvSpPr>
          <p:nvPr/>
        </p:nvSpPr>
        <p:spPr bwMode="auto">
          <a:xfrm rot="10800000">
            <a:off x="7223125" y="3863975"/>
            <a:ext cx="4921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90" name="Rectangle 11"/>
          <p:cNvSpPr>
            <a:spLocks/>
          </p:cNvSpPr>
          <p:nvPr/>
        </p:nvSpPr>
        <p:spPr bwMode="auto">
          <a:xfrm>
            <a:off x="56689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Decrypt</a:t>
            </a:r>
          </a:p>
        </p:txBody>
      </p:sp>
      <p:sp>
        <p:nvSpPr>
          <p:cNvPr id="24591" name="Line 12"/>
          <p:cNvSpPr>
            <a:spLocks noChangeShapeType="1"/>
          </p:cNvSpPr>
          <p:nvPr/>
        </p:nvSpPr>
        <p:spPr bwMode="auto">
          <a:xfrm flipH="1">
            <a:off x="64357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92" name="Rectangle 13"/>
          <p:cNvSpPr>
            <a:spLocks/>
          </p:cNvSpPr>
          <p:nvPr/>
        </p:nvSpPr>
        <p:spPr bwMode="auto">
          <a:xfrm>
            <a:off x="62976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93" name="Rectangle 14"/>
          <p:cNvSpPr>
            <a:spLocks/>
          </p:cNvSpPr>
          <p:nvPr/>
        </p:nvSpPr>
        <p:spPr bwMode="auto">
          <a:xfrm>
            <a:off x="7307263"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4594" name="Rectangle 15"/>
          <p:cNvSpPr>
            <a:spLocks/>
          </p:cNvSpPr>
          <p:nvPr/>
        </p:nvSpPr>
        <p:spPr bwMode="auto">
          <a:xfrm>
            <a:off x="1006475" y="1782763"/>
            <a:ext cx="692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Symmetric</a:t>
            </a:r>
            <a:r>
              <a:rPr lang="en-US">
                <a:sym typeface="Gill Sans" charset="0"/>
              </a:rPr>
              <a:t> setting:  Both communicating parties have access to a </a:t>
            </a:r>
            <a:r>
              <a:rPr lang="en-US">
                <a:solidFill>
                  <a:srgbClr val="0000FF"/>
                </a:solidFill>
                <a:sym typeface="Gill Sans" charset="0"/>
              </a:rPr>
              <a:t>shared</a:t>
            </a:r>
            <a:r>
              <a:rPr lang="en-US">
                <a:sym typeface="Gill Sans" charset="0"/>
              </a:rPr>
              <a:t> </a:t>
            </a:r>
            <a:r>
              <a:rPr lang="en-US">
                <a:solidFill>
                  <a:srgbClr val="0000FF"/>
                </a:solidFill>
                <a:sym typeface="Gill Sans" charset="0"/>
              </a:rPr>
              <a:t>random string</a:t>
            </a:r>
            <a:r>
              <a:rPr lang="en-US">
                <a:sym typeface="Gill Sans" charset="0"/>
              </a:rPr>
              <a:t> </a:t>
            </a:r>
            <a:r>
              <a:rPr lang="en-US">
                <a:solidFill>
                  <a:srgbClr val="800080"/>
                </a:solidFill>
                <a:sym typeface="Gill Sans" charset="0"/>
              </a:rPr>
              <a:t>K</a:t>
            </a:r>
            <a:r>
              <a:rPr lang="en-US">
                <a:sym typeface="Gill Sans" charset="0"/>
              </a:rPr>
              <a:t>, called the </a:t>
            </a:r>
            <a:r>
              <a:rPr lang="en-US">
                <a:solidFill>
                  <a:srgbClr val="0000FF"/>
                </a:solidFill>
                <a:sym typeface="Gill Sans" charset="0"/>
              </a:rPr>
              <a:t>key</a:t>
            </a:r>
            <a:endParaRPr lang="en-US">
              <a:sym typeface="Gill Sans" charset="0"/>
            </a:endParaRPr>
          </a:p>
        </p:txBody>
      </p:sp>
      <p:sp>
        <p:nvSpPr>
          <p:cNvPr id="24595" name="Rectangle 16"/>
          <p:cNvSpPr>
            <a:spLocks/>
          </p:cNvSpPr>
          <p:nvPr/>
        </p:nvSpPr>
        <p:spPr bwMode="auto">
          <a:xfrm>
            <a:off x="663575" y="5268913"/>
            <a:ext cx="2889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96" name="Rectangle 17"/>
          <p:cNvSpPr>
            <a:spLocks/>
          </p:cNvSpPr>
          <p:nvPr/>
        </p:nvSpPr>
        <p:spPr bwMode="auto">
          <a:xfrm>
            <a:off x="8172450" y="5429250"/>
            <a:ext cx="2905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97" name="Line 18"/>
          <p:cNvSpPr>
            <a:spLocks noChangeShapeType="1"/>
          </p:cNvSpPr>
          <p:nvPr/>
        </p:nvSpPr>
        <p:spPr bwMode="auto">
          <a:xfrm flipH="1">
            <a:off x="4560888" y="3875088"/>
            <a:ext cx="0" cy="800100"/>
          </a:xfrm>
          <a:prstGeom prst="line">
            <a:avLst/>
          </a:prstGeom>
          <a:noFill/>
          <a:ln w="6350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4598" name="Rectangle 19"/>
          <p:cNvSpPr>
            <a:spLocks/>
          </p:cNvSpPr>
          <p:nvPr/>
        </p:nvSpPr>
        <p:spPr bwMode="auto">
          <a:xfrm>
            <a:off x="5257800" y="57912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4599" name="Group 20"/>
          <p:cNvGrpSpPr>
            <a:grpSpLocks/>
          </p:cNvGrpSpPr>
          <p:nvPr/>
        </p:nvGrpSpPr>
        <p:grpSpPr bwMode="auto">
          <a:xfrm>
            <a:off x="1417638" y="5554663"/>
            <a:ext cx="2820987" cy="481012"/>
            <a:chOff x="0" y="0"/>
            <a:chExt cx="1975" cy="336"/>
          </a:xfrm>
        </p:grpSpPr>
        <p:sp>
          <p:nvSpPr>
            <p:cNvPr id="24609" name="Rectangle 21"/>
            <p:cNvSpPr>
              <a:spLocks/>
            </p:cNvSpPr>
            <p:nvPr/>
          </p:nvSpPr>
          <p:spPr bwMode="auto">
            <a:xfrm>
              <a:off x="958" y="10"/>
              <a:ext cx="79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 </a:t>
              </a:r>
            </a:p>
          </p:txBody>
        </p:sp>
        <p:sp>
          <p:nvSpPr>
            <p:cNvPr id="24610" name="Rectangle 22"/>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4611" name="Rectangle 23"/>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4600" name="Group 24"/>
          <p:cNvGrpSpPr>
            <a:grpSpLocks/>
          </p:cNvGrpSpPr>
          <p:nvPr/>
        </p:nvGrpSpPr>
        <p:grpSpPr bwMode="auto">
          <a:xfrm>
            <a:off x="1417638" y="6011863"/>
            <a:ext cx="2798762" cy="481012"/>
            <a:chOff x="0" y="0"/>
            <a:chExt cx="1959" cy="336"/>
          </a:xfrm>
        </p:grpSpPr>
        <p:sp>
          <p:nvSpPr>
            <p:cNvPr id="24606" name="Rectangle 25"/>
            <p:cNvSpPr>
              <a:spLocks/>
            </p:cNvSpPr>
            <p:nvPr/>
          </p:nvSpPr>
          <p:spPr bwMode="auto">
            <a:xfrm>
              <a:off x="1144" y="10"/>
              <a:ext cx="60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a:t>
              </a:r>
            </a:p>
          </p:txBody>
        </p:sp>
        <p:sp>
          <p:nvSpPr>
            <p:cNvPr id="24607" name="Rectangle 26"/>
            <p:cNvSpPr>
              <a:spLocks/>
            </p:cNvSpPr>
            <p:nvPr/>
          </p:nvSpPr>
          <p:spPr bwMode="auto">
            <a:xfrm>
              <a:off x="0" y="0"/>
              <a:ext cx="112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Ciphertext</a:t>
              </a:r>
              <a:r>
                <a:rPr lang="en-US" sz="2900">
                  <a:latin typeface="Gill Sans" charset="0"/>
                  <a:sym typeface="Gill Sans" charset="0"/>
                </a:rPr>
                <a:t> </a:t>
              </a:r>
            </a:p>
          </p:txBody>
        </p:sp>
        <p:sp>
          <p:nvSpPr>
            <p:cNvPr id="24608" name="Rectangle 27"/>
            <p:cNvSpPr>
              <a:spLocks/>
            </p:cNvSpPr>
            <p:nvPr/>
          </p:nvSpPr>
          <p:spPr bwMode="auto">
            <a:xfrm>
              <a:off x="1744" y="16"/>
              <a:ext cx="215"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C</a:t>
              </a:r>
            </a:p>
          </p:txBody>
        </p:sp>
      </p:grpSp>
      <p:sp>
        <p:nvSpPr>
          <p:cNvPr id="24601" name="Line 28"/>
          <p:cNvSpPr>
            <a:spLocks noChangeShapeType="1"/>
          </p:cNvSpPr>
          <p:nvPr/>
        </p:nvSpPr>
        <p:spPr bwMode="auto">
          <a:xfrm rot="10800000">
            <a:off x="3440113" y="3863975"/>
            <a:ext cx="2217737"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602" name="Rectangle 29"/>
          <p:cNvSpPr>
            <a:spLocks/>
          </p:cNvSpPr>
          <p:nvPr/>
        </p:nvSpPr>
        <p:spPr bwMode="auto">
          <a:xfrm>
            <a:off x="217488" y="182563"/>
            <a:ext cx="8709025"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Lst>
        </p:spPr>
        <p:txBody>
          <a:bodyPr lIns="0" tIns="0" rIns="0" bIns="0" anchor="ctr"/>
          <a:lstStyle/>
          <a:p>
            <a:pPr defTabSz="822325" eaLnBrk="1" hangingPunct="1">
              <a:spcBef>
                <a:spcPts val="175"/>
              </a:spcBef>
              <a:tabLst>
                <a:tab pos="857250" algn="l"/>
              </a:tabLst>
            </a:pPr>
            <a:r>
              <a:rPr lang="en-US" sz="3400">
                <a:latin typeface="Gill Sans" charset="0"/>
                <a:sym typeface="Gill Sans" charset="0"/>
              </a:rPr>
              <a:t>Encryption schemes:  A tool for protecting </a:t>
            </a:r>
            <a:r>
              <a:rPr lang="en-US" sz="3400">
                <a:solidFill>
                  <a:srgbClr val="3333FF"/>
                </a:solidFill>
                <a:latin typeface="Gill Sans" charset="0"/>
                <a:sym typeface="Gill Sans" charset="0"/>
              </a:rPr>
              <a:t>privacy</a:t>
            </a:r>
          </a:p>
        </p:txBody>
      </p:sp>
      <p:pic>
        <p:nvPicPr>
          <p:cNvPr id="24603" name="Picture 3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4604" name="Picture 3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4605" name="Picture 3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7244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560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92095F4A-0A4E-49D8-8FF2-D6F776CDA69A}" type="slidenum">
              <a:rPr lang="en-US"/>
              <a:pPr/>
              <a:t>23</a:t>
            </a:fld>
            <a:endParaRPr lang="en-US"/>
          </a:p>
        </p:txBody>
      </p:sp>
      <p:sp>
        <p:nvSpPr>
          <p:cNvPr id="25605" name="Rectangle 3"/>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5606" name="Rectangle 4"/>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5607" name="Rectangle 5"/>
          <p:cNvSpPr>
            <a:spLocks/>
          </p:cNvSpPr>
          <p:nvPr/>
        </p:nvSpPr>
        <p:spPr bwMode="auto">
          <a:xfrm>
            <a:off x="1489075"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5608" name="Rectangle 6"/>
          <p:cNvSpPr>
            <a:spLocks/>
          </p:cNvSpPr>
          <p:nvPr/>
        </p:nvSpPr>
        <p:spPr bwMode="auto">
          <a:xfrm>
            <a:off x="3546475" y="3429000"/>
            <a:ext cx="3063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C</a:t>
            </a:r>
          </a:p>
        </p:txBody>
      </p:sp>
      <p:sp>
        <p:nvSpPr>
          <p:cNvPr id="25609" name="Rectangle 7"/>
          <p:cNvSpPr>
            <a:spLocks/>
          </p:cNvSpPr>
          <p:nvPr/>
        </p:nvSpPr>
        <p:spPr bwMode="auto">
          <a:xfrm>
            <a:off x="18970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Encrypt</a:t>
            </a:r>
          </a:p>
        </p:txBody>
      </p:sp>
      <p:sp>
        <p:nvSpPr>
          <p:cNvPr id="25610" name="Line 8"/>
          <p:cNvSpPr>
            <a:spLocks noChangeShapeType="1"/>
          </p:cNvSpPr>
          <p:nvPr/>
        </p:nvSpPr>
        <p:spPr bwMode="auto">
          <a:xfrm rot="10800000">
            <a:off x="1406525" y="3863975"/>
            <a:ext cx="4794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1" name="Line 9"/>
          <p:cNvSpPr>
            <a:spLocks noChangeShapeType="1"/>
          </p:cNvSpPr>
          <p:nvPr/>
        </p:nvSpPr>
        <p:spPr bwMode="auto">
          <a:xfrm flipH="1">
            <a:off x="26638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2" name="Rectangle 10"/>
          <p:cNvSpPr>
            <a:spLocks/>
          </p:cNvSpPr>
          <p:nvPr/>
        </p:nvSpPr>
        <p:spPr bwMode="auto">
          <a:xfrm>
            <a:off x="2414588" y="4468813"/>
            <a:ext cx="5127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5613" name="Line 11"/>
          <p:cNvSpPr>
            <a:spLocks noChangeShapeType="1"/>
          </p:cNvSpPr>
          <p:nvPr/>
        </p:nvSpPr>
        <p:spPr bwMode="auto">
          <a:xfrm rot="10800000">
            <a:off x="7223125" y="3863975"/>
            <a:ext cx="4921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4" name="Rectangle 12"/>
          <p:cNvSpPr>
            <a:spLocks/>
          </p:cNvSpPr>
          <p:nvPr/>
        </p:nvSpPr>
        <p:spPr bwMode="auto">
          <a:xfrm>
            <a:off x="56689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Decrypt</a:t>
            </a:r>
          </a:p>
        </p:txBody>
      </p:sp>
      <p:sp>
        <p:nvSpPr>
          <p:cNvPr id="25615" name="Line 13"/>
          <p:cNvSpPr>
            <a:spLocks noChangeShapeType="1"/>
          </p:cNvSpPr>
          <p:nvPr/>
        </p:nvSpPr>
        <p:spPr bwMode="auto">
          <a:xfrm flipH="1">
            <a:off x="64357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6" name="Rectangle 14"/>
          <p:cNvSpPr>
            <a:spLocks/>
          </p:cNvSpPr>
          <p:nvPr/>
        </p:nvSpPr>
        <p:spPr bwMode="auto">
          <a:xfrm>
            <a:off x="6205538" y="4468813"/>
            <a:ext cx="4746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5617" name="Rectangle 15"/>
          <p:cNvSpPr>
            <a:spLocks/>
          </p:cNvSpPr>
          <p:nvPr/>
        </p:nvSpPr>
        <p:spPr bwMode="auto">
          <a:xfrm>
            <a:off x="7307263"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5618" name="Rectangle 16"/>
          <p:cNvSpPr>
            <a:spLocks/>
          </p:cNvSpPr>
          <p:nvPr/>
        </p:nvSpPr>
        <p:spPr bwMode="auto">
          <a:xfrm>
            <a:off x="1074738" y="1782763"/>
            <a:ext cx="6850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Asymmetric</a:t>
            </a:r>
            <a:r>
              <a:rPr lang="en-US">
                <a:sym typeface="Gill Sans" charset="0"/>
              </a:rPr>
              <a:t> setting:  Each party creates a </a:t>
            </a:r>
            <a:r>
              <a:rPr lang="en-US">
                <a:solidFill>
                  <a:srgbClr val="3333FF"/>
                </a:solidFill>
                <a:sym typeface="Gill Sans" charset="0"/>
              </a:rPr>
              <a:t>public key</a:t>
            </a:r>
            <a:r>
              <a:rPr lang="en-US">
                <a:sym typeface="Gill Sans" charset="0"/>
              </a:rPr>
              <a:t> </a:t>
            </a:r>
            <a:r>
              <a:rPr lang="en-US">
                <a:solidFill>
                  <a:srgbClr val="800080"/>
                </a:solidFill>
                <a:sym typeface="Gill Sans" charset="0"/>
              </a:rPr>
              <a:t>pk</a:t>
            </a:r>
            <a:r>
              <a:rPr lang="en-US">
                <a:sym typeface="Gill Sans" charset="0"/>
              </a:rPr>
              <a:t> and a </a:t>
            </a:r>
            <a:r>
              <a:rPr lang="en-US">
                <a:solidFill>
                  <a:srgbClr val="3333FF"/>
                </a:solidFill>
                <a:sym typeface="Gill Sans" charset="0"/>
              </a:rPr>
              <a:t>secret key</a:t>
            </a:r>
            <a:r>
              <a:rPr lang="en-US">
                <a:sym typeface="Gill Sans" charset="0"/>
              </a:rPr>
              <a:t> </a:t>
            </a:r>
            <a:r>
              <a:rPr lang="en-US">
                <a:solidFill>
                  <a:srgbClr val="800080"/>
                </a:solidFill>
                <a:sym typeface="Gill Sans" charset="0"/>
              </a:rPr>
              <a:t>sk</a:t>
            </a:r>
          </a:p>
        </p:txBody>
      </p:sp>
      <p:sp>
        <p:nvSpPr>
          <p:cNvPr id="25619" name="Line 17"/>
          <p:cNvSpPr>
            <a:spLocks noChangeShapeType="1"/>
          </p:cNvSpPr>
          <p:nvPr/>
        </p:nvSpPr>
        <p:spPr bwMode="auto">
          <a:xfrm flipH="1">
            <a:off x="4560888" y="3875088"/>
            <a:ext cx="0" cy="800100"/>
          </a:xfrm>
          <a:prstGeom prst="line">
            <a:avLst/>
          </a:prstGeom>
          <a:noFill/>
          <a:ln w="6350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5620" name="Rectangle 18"/>
          <p:cNvSpPr>
            <a:spLocks/>
          </p:cNvSpPr>
          <p:nvPr/>
        </p:nvSpPr>
        <p:spPr bwMode="auto">
          <a:xfrm>
            <a:off x="52578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5621" name="Group 19"/>
          <p:cNvGrpSpPr>
            <a:grpSpLocks/>
          </p:cNvGrpSpPr>
          <p:nvPr/>
        </p:nvGrpSpPr>
        <p:grpSpPr bwMode="auto">
          <a:xfrm>
            <a:off x="1417638" y="5554663"/>
            <a:ext cx="2820987" cy="481012"/>
            <a:chOff x="0" y="0"/>
            <a:chExt cx="1975" cy="336"/>
          </a:xfrm>
        </p:grpSpPr>
        <p:sp>
          <p:nvSpPr>
            <p:cNvPr id="25634" name="Rectangle 20"/>
            <p:cNvSpPr>
              <a:spLocks/>
            </p:cNvSpPr>
            <p:nvPr/>
          </p:nvSpPr>
          <p:spPr bwMode="auto">
            <a:xfrm>
              <a:off x="1020" y="10"/>
              <a:ext cx="73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a:t>
              </a:r>
            </a:p>
          </p:txBody>
        </p:sp>
        <p:sp>
          <p:nvSpPr>
            <p:cNvPr id="25635" name="Rectangle 21"/>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5636" name="Rectangle 22"/>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5622" name="Group 23"/>
          <p:cNvGrpSpPr>
            <a:grpSpLocks/>
          </p:cNvGrpSpPr>
          <p:nvPr/>
        </p:nvGrpSpPr>
        <p:grpSpPr bwMode="auto">
          <a:xfrm>
            <a:off x="1417638" y="6011863"/>
            <a:ext cx="2798762" cy="481012"/>
            <a:chOff x="0" y="0"/>
            <a:chExt cx="1959" cy="336"/>
          </a:xfrm>
        </p:grpSpPr>
        <p:sp>
          <p:nvSpPr>
            <p:cNvPr id="25631" name="Rectangle 24"/>
            <p:cNvSpPr>
              <a:spLocks/>
            </p:cNvSpPr>
            <p:nvPr/>
          </p:nvSpPr>
          <p:spPr bwMode="auto">
            <a:xfrm>
              <a:off x="1144" y="10"/>
              <a:ext cx="60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a:t>
              </a:r>
            </a:p>
          </p:txBody>
        </p:sp>
        <p:sp>
          <p:nvSpPr>
            <p:cNvPr id="25632" name="Rectangle 25"/>
            <p:cNvSpPr>
              <a:spLocks/>
            </p:cNvSpPr>
            <p:nvPr/>
          </p:nvSpPr>
          <p:spPr bwMode="auto">
            <a:xfrm>
              <a:off x="0" y="0"/>
              <a:ext cx="112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Ciphertext</a:t>
              </a:r>
              <a:r>
                <a:rPr lang="en-US" sz="2900">
                  <a:latin typeface="Gill Sans" charset="0"/>
                  <a:sym typeface="Gill Sans" charset="0"/>
                </a:rPr>
                <a:t> </a:t>
              </a:r>
            </a:p>
          </p:txBody>
        </p:sp>
        <p:sp>
          <p:nvSpPr>
            <p:cNvPr id="25633" name="Rectangle 26"/>
            <p:cNvSpPr>
              <a:spLocks/>
            </p:cNvSpPr>
            <p:nvPr/>
          </p:nvSpPr>
          <p:spPr bwMode="auto">
            <a:xfrm>
              <a:off x="1744" y="16"/>
              <a:ext cx="215"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C</a:t>
              </a:r>
            </a:p>
          </p:txBody>
        </p:sp>
      </p:grpSp>
      <p:sp>
        <p:nvSpPr>
          <p:cNvPr id="25623" name="Line 27"/>
          <p:cNvSpPr>
            <a:spLocks noChangeShapeType="1"/>
          </p:cNvSpPr>
          <p:nvPr/>
        </p:nvSpPr>
        <p:spPr bwMode="auto">
          <a:xfrm rot="10800000">
            <a:off x="3440113" y="3863975"/>
            <a:ext cx="2217737"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24" name="Rectangle 28"/>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5625" name="Rectangle 29"/>
          <p:cNvSpPr>
            <a:spLocks/>
          </p:cNvSpPr>
          <p:nvPr/>
        </p:nvSpPr>
        <p:spPr bwMode="auto">
          <a:xfrm>
            <a:off x="7827963" y="5429250"/>
            <a:ext cx="98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5626" name="Rectangle 30"/>
          <p:cNvSpPr>
            <a:spLocks/>
          </p:cNvSpPr>
          <p:nvPr/>
        </p:nvSpPr>
        <p:spPr bwMode="auto">
          <a:xfrm>
            <a:off x="1247775"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5627" name="Rectangle 31"/>
          <p:cNvSpPr>
            <a:spLocks/>
          </p:cNvSpPr>
          <p:nvPr/>
        </p:nvSpPr>
        <p:spPr bwMode="auto">
          <a:xfrm>
            <a:off x="7361238" y="5143500"/>
            <a:ext cx="557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pic>
        <p:nvPicPr>
          <p:cNvPr id="25628" name="Picture 3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5629" name="Picture 3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5630" name="Picture 3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6482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662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C9874E8F-4F05-46FE-BC31-9F745B12E593}" type="slidenum">
              <a:rPr lang="en-US"/>
              <a:pPr/>
              <a:t>24</a:t>
            </a:fld>
            <a:endParaRPr lang="en-US"/>
          </a:p>
        </p:txBody>
      </p:sp>
      <p:sp>
        <p:nvSpPr>
          <p:cNvPr id="26629" name="Rectangle 2"/>
          <p:cNvSpPr>
            <a:spLocks noChangeArrowheads="1"/>
          </p:cNvSpPr>
          <p:nvPr>
            <p:ph type="title"/>
          </p:nvPr>
        </p:nvSpPr>
        <p:spPr>
          <a:xfrm>
            <a:off x="171450" y="182563"/>
            <a:ext cx="8789988" cy="1646237"/>
          </a:xfrm>
        </p:spPr>
        <p:txBody>
          <a:bodyPr/>
          <a:lstStyle/>
          <a:p>
            <a:pPr eaLnBrk="1" hangingPunct="1">
              <a:tabLst>
                <a:tab pos="952500" algn="l"/>
              </a:tabLst>
            </a:pPr>
            <a:r>
              <a:rPr lang="en-US" sz="3400" smtClean="0"/>
              <a:t>Message authentication schemes (aka Message Authentication Codes, MACs):  A tool for protecting </a:t>
            </a:r>
            <a:r>
              <a:rPr lang="en-US" sz="3400" smtClean="0">
                <a:solidFill>
                  <a:srgbClr val="3333FF"/>
                </a:solidFill>
              </a:rPr>
              <a:t>integrity</a:t>
            </a:r>
            <a:endParaRPr lang="en-US" sz="3400" smtClean="0"/>
          </a:p>
        </p:txBody>
      </p:sp>
      <p:sp>
        <p:nvSpPr>
          <p:cNvPr id="26630" name="Rectangle 3"/>
          <p:cNvSpPr>
            <a:spLocks/>
          </p:cNvSpPr>
          <p:nvPr/>
        </p:nvSpPr>
        <p:spPr bwMode="auto">
          <a:xfrm>
            <a:off x="1485900" y="3429000"/>
            <a:ext cx="3286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6631" name="Line 4"/>
          <p:cNvSpPr>
            <a:spLocks noChangeShapeType="1"/>
          </p:cNvSpPr>
          <p:nvPr/>
        </p:nvSpPr>
        <p:spPr bwMode="auto">
          <a:xfrm rot="10800000" flipH="1">
            <a:off x="1646238" y="3154363"/>
            <a:ext cx="0" cy="296862"/>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32" name="Rectangle 5"/>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6633" name="Rectangle 6"/>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6634" name="Rectangle 7"/>
          <p:cNvSpPr>
            <a:spLocks/>
          </p:cNvSpPr>
          <p:nvPr/>
        </p:nvSpPr>
        <p:spPr bwMode="auto">
          <a:xfrm>
            <a:off x="7237413" y="3189288"/>
            <a:ext cx="984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4290" tIns="34290" rIns="34290" bIns="34290" anchor="ctr"/>
          <a:lstStyle/>
          <a:p>
            <a:pPr algn="l" defTabSz="822325" eaLnBrk="1" hangingPunct="1">
              <a:spcBef>
                <a:spcPct val="0"/>
              </a:spcBef>
            </a:pPr>
            <a:r>
              <a:rPr lang="en-US">
                <a:solidFill>
                  <a:srgbClr val="800000"/>
                </a:solidFill>
                <a:latin typeface="Gill Sans" charset="0"/>
                <a:sym typeface="Gill Sans" charset="0"/>
              </a:rPr>
              <a:t>valid/</a:t>
            </a:r>
          </a:p>
          <a:p>
            <a:pPr algn="l" defTabSz="822325" eaLnBrk="1" hangingPunct="1">
              <a:spcBef>
                <a:spcPct val="0"/>
              </a:spcBef>
            </a:pPr>
            <a:r>
              <a:rPr lang="en-US">
                <a:solidFill>
                  <a:srgbClr val="800000"/>
                </a:solidFill>
                <a:latin typeface="Gill Sans" charset="0"/>
                <a:sym typeface="Gill Sans" charset="0"/>
              </a:rPr>
              <a:t>invalid</a:t>
            </a:r>
          </a:p>
        </p:txBody>
      </p:sp>
      <p:sp>
        <p:nvSpPr>
          <p:cNvPr id="26635" name="Line 8"/>
          <p:cNvSpPr>
            <a:spLocks noChangeShapeType="1"/>
          </p:cNvSpPr>
          <p:nvPr/>
        </p:nvSpPr>
        <p:spPr bwMode="auto">
          <a:xfrm rot="10800000">
            <a:off x="34512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36" name="Rectangle 9"/>
          <p:cNvSpPr>
            <a:spLocks/>
          </p:cNvSpPr>
          <p:nvPr/>
        </p:nvSpPr>
        <p:spPr bwMode="auto">
          <a:xfrm>
            <a:off x="3563938" y="3429000"/>
            <a:ext cx="273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T</a:t>
            </a:r>
          </a:p>
        </p:txBody>
      </p:sp>
      <p:sp>
        <p:nvSpPr>
          <p:cNvPr id="26637" name="Rectangle 10"/>
          <p:cNvSpPr>
            <a:spLocks/>
          </p:cNvSpPr>
          <p:nvPr/>
        </p:nvSpPr>
        <p:spPr bwMode="auto">
          <a:xfrm>
            <a:off x="18970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MAC</a:t>
            </a:r>
          </a:p>
        </p:txBody>
      </p:sp>
      <p:sp>
        <p:nvSpPr>
          <p:cNvPr id="26638" name="Line 11"/>
          <p:cNvSpPr>
            <a:spLocks noChangeShapeType="1"/>
          </p:cNvSpPr>
          <p:nvPr/>
        </p:nvSpPr>
        <p:spPr bwMode="auto">
          <a:xfrm rot="10800000">
            <a:off x="1406525" y="3863975"/>
            <a:ext cx="4794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39" name="Line 12"/>
          <p:cNvSpPr>
            <a:spLocks noChangeShapeType="1"/>
          </p:cNvSpPr>
          <p:nvPr/>
        </p:nvSpPr>
        <p:spPr bwMode="auto">
          <a:xfrm flipH="1">
            <a:off x="26638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0" name="Rectangle 13"/>
          <p:cNvSpPr>
            <a:spLocks/>
          </p:cNvSpPr>
          <p:nvPr/>
        </p:nvSpPr>
        <p:spPr bwMode="auto">
          <a:xfrm>
            <a:off x="25257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41" name="Rectangle 14"/>
          <p:cNvSpPr>
            <a:spLocks/>
          </p:cNvSpPr>
          <p:nvPr/>
        </p:nvSpPr>
        <p:spPr bwMode="auto">
          <a:xfrm>
            <a:off x="4286250" y="3429000"/>
            <a:ext cx="8001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latin typeface="Gill Sans" charset="0"/>
                <a:sym typeface="Gill Sans" charset="0"/>
              </a:rPr>
              <a:t>(</a:t>
            </a:r>
            <a:r>
              <a:rPr lang="en-US" sz="2500">
                <a:solidFill>
                  <a:srgbClr val="800000"/>
                </a:solidFill>
                <a:latin typeface="Gill Sans" charset="0"/>
                <a:sym typeface="Gill Sans" charset="0"/>
              </a:rPr>
              <a:t>M</a:t>
            </a:r>
            <a:r>
              <a:rPr lang="en-US" sz="2500">
                <a:latin typeface="Gill Sans" charset="0"/>
                <a:sym typeface="Gill Sans" charset="0"/>
              </a:rPr>
              <a:t>,</a:t>
            </a:r>
            <a:r>
              <a:rPr lang="en-US" sz="2500">
                <a:solidFill>
                  <a:srgbClr val="008000"/>
                </a:solidFill>
                <a:latin typeface="Gill Sans" charset="0"/>
                <a:sym typeface="Gill Sans" charset="0"/>
              </a:rPr>
              <a:t>T</a:t>
            </a:r>
            <a:r>
              <a:rPr lang="en-US" sz="2500">
                <a:latin typeface="Gill Sans" charset="0"/>
                <a:sym typeface="Gill Sans" charset="0"/>
              </a:rPr>
              <a:t>)</a:t>
            </a:r>
          </a:p>
        </p:txBody>
      </p:sp>
      <p:sp>
        <p:nvSpPr>
          <p:cNvPr id="26642" name="Line 15"/>
          <p:cNvSpPr>
            <a:spLocks noChangeShapeType="1"/>
          </p:cNvSpPr>
          <p:nvPr/>
        </p:nvSpPr>
        <p:spPr bwMode="auto">
          <a:xfrm flipH="1">
            <a:off x="3943350" y="3154363"/>
            <a:ext cx="0" cy="709612"/>
          </a:xfrm>
          <a:prstGeom prst="line">
            <a:avLst/>
          </a:prstGeom>
          <a:noFill/>
          <a:ln w="38100">
            <a:solidFill>
              <a:srgbClr val="FF00FF"/>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6643" name="Line 16"/>
          <p:cNvSpPr>
            <a:spLocks noChangeShapeType="1"/>
          </p:cNvSpPr>
          <p:nvPr/>
        </p:nvSpPr>
        <p:spPr bwMode="auto">
          <a:xfrm rot="10800000">
            <a:off x="1635125" y="3165475"/>
            <a:ext cx="2308225" cy="0"/>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4" name="Line 17"/>
          <p:cNvSpPr>
            <a:spLocks noChangeShapeType="1"/>
          </p:cNvSpPr>
          <p:nvPr/>
        </p:nvSpPr>
        <p:spPr bwMode="auto">
          <a:xfrm rot="10800000">
            <a:off x="72231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5" name="Rectangle 18"/>
          <p:cNvSpPr>
            <a:spLocks/>
          </p:cNvSpPr>
          <p:nvPr/>
        </p:nvSpPr>
        <p:spPr bwMode="auto">
          <a:xfrm>
            <a:off x="56689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Verify</a:t>
            </a:r>
          </a:p>
        </p:txBody>
      </p:sp>
      <p:sp>
        <p:nvSpPr>
          <p:cNvPr id="26646" name="Line 19"/>
          <p:cNvSpPr>
            <a:spLocks noChangeShapeType="1"/>
          </p:cNvSpPr>
          <p:nvPr/>
        </p:nvSpPr>
        <p:spPr bwMode="auto">
          <a:xfrm rot="10800000">
            <a:off x="3965575" y="3863975"/>
            <a:ext cx="169227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7" name="Line 20"/>
          <p:cNvSpPr>
            <a:spLocks noChangeShapeType="1"/>
          </p:cNvSpPr>
          <p:nvPr/>
        </p:nvSpPr>
        <p:spPr bwMode="auto">
          <a:xfrm flipH="1">
            <a:off x="64357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8" name="Rectangle 21"/>
          <p:cNvSpPr>
            <a:spLocks/>
          </p:cNvSpPr>
          <p:nvPr/>
        </p:nvSpPr>
        <p:spPr bwMode="auto">
          <a:xfrm>
            <a:off x="62976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49" name="Rectangle 22"/>
          <p:cNvSpPr>
            <a:spLocks/>
          </p:cNvSpPr>
          <p:nvPr/>
        </p:nvSpPr>
        <p:spPr bwMode="auto">
          <a:xfrm>
            <a:off x="663575" y="1577975"/>
            <a:ext cx="78168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endParaRPr lang="en-US" sz="2200">
              <a:latin typeface="Gill Sans" charset="0"/>
              <a:sym typeface="Gill Sans" charset="0"/>
            </a:endParaRPr>
          </a:p>
        </p:txBody>
      </p:sp>
      <p:sp>
        <p:nvSpPr>
          <p:cNvPr id="26650" name="Rectangle 23"/>
          <p:cNvSpPr>
            <a:spLocks/>
          </p:cNvSpPr>
          <p:nvPr/>
        </p:nvSpPr>
        <p:spPr bwMode="auto">
          <a:xfrm>
            <a:off x="1006475" y="2193925"/>
            <a:ext cx="7119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Symmetric</a:t>
            </a:r>
            <a:r>
              <a:rPr lang="en-US">
                <a:sym typeface="Gill Sans" charset="0"/>
              </a:rPr>
              <a:t> setting</a:t>
            </a:r>
            <a:endParaRPr lang="en-US">
              <a:solidFill>
                <a:srgbClr val="0000FF"/>
              </a:solidFill>
              <a:sym typeface="Gill Sans" charset="0"/>
            </a:endParaRPr>
          </a:p>
        </p:txBody>
      </p:sp>
      <p:sp>
        <p:nvSpPr>
          <p:cNvPr id="26651" name="Rectangle 24"/>
          <p:cNvSpPr>
            <a:spLocks/>
          </p:cNvSpPr>
          <p:nvPr/>
        </p:nvSpPr>
        <p:spPr bwMode="auto">
          <a:xfrm>
            <a:off x="663575" y="5268913"/>
            <a:ext cx="2889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52" name="Rectangle 25"/>
          <p:cNvSpPr>
            <a:spLocks/>
          </p:cNvSpPr>
          <p:nvPr/>
        </p:nvSpPr>
        <p:spPr bwMode="auto">
          <a:xfrm>
            <a:off x="8172450" y="5429250"/>
            <a:ext cx="2905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53" name="Line 26"/>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6654" name="Rectangle 27"/>
          <p:cNvSpPr>
            <a:spLocks/>
          </p:cNvSpPr>
          <p:nvPr/>
        </p:nvSpPr>
        <p:spPr bwMode="auto">
          <a:xfrm>
            <a:off x="5870575" y="6057900"/>
            <a:ext cx="114458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6655" name="Group 28"/>
          <p:cNvGrpSpPr>
            <a:grpSpLocks/>
          </p:cNvGrpSpPr>
          <p:nvPr/>
        </p:nvGrpSpPr>
        <p:grpSpPr bwMode="auto">
          <a:xfrm>
            <a:off x="1417638" y="5554663"/>
            <a:ext cx="2820987" cy="481012"/>
            <a:chOff x="0" y="0"/>
            <a:chExt cx="1975" cy="336"/>
          </a:xfrm>
        </p:grpSpPr>
        <p:sp>
          <p:nvSpPr>
            <p:cNvPr id="26663" name="Rectangle 29"/>
            <p:cNvSpPr>
              <a:spLocks/>
            </p:cNvSpPr>
            <p:nvPr/>
          </p:nvSpPr>
          <p:spPr bwMode="auto">
            <a:xfrm>
              <a:off x="1020" y="10"/>
              <a:ext cx="73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a:t>
              </a:r>
            </a:p>
          </p:txBody>
        </p:sp>
        <p:sp>
          <p:nvSpPr>
            <p:cNvPr id="26664" name="Rectangle 30"/>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6665" name="Rectangle 31"/>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6656" name="Group 32"/>
          <p:cNvGrpSpPr>
            <a:grpSpLocks/>
          </p:cNvGrpSpPr>
          <p:nvPr/>
        </p:nvGrpSpPr>
        <p:grpSpPr bwMode="auto">
          <a:xfrm>
            <a:off x="1417638" y="6011863"/>
            <a:ext cx="2763837" cy="481012"/>
            <a:chOff x="0" y="0"/>
            <a:chExt cx="1935" cy="336"/>
          </a:xfrm>
        </p:grpSpPr>
        <p:sp>
          <p:nvSpPr>
            <p:cNvPr id="26660" name="Rectangle 33"/>
            <p:cNvSpPr>
              <a:spLocks/>
            </p:cNvSpPr>
            <p:nvPr/>
          </p:nvSpPr>
          <p:spPr bwMode="auto">
            <a:xfrm>
              <a:off x="462" y="10"/>
              <a:ext cx="128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 . . . . </a:t>
              </a:r>
            </a:p>
          </p:txBody>
        </p:sp>
        <p:sp>
          <p:nvSpPr>
            <p:cNvPr id="26661" name="Rectangle 34"/>
            <p:cNvSpPr>
              <a:spLocks/>
            </p:cNvSpPr>
            <p:nvPr/>
          </p:nvSpPr>
          <p:spPr bwMode="auto">
            <a:xfrm>
              <a:off x="0" y="0"/>
              <a:ext cx="425"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Tag</a:t>
              </a:r>
              <a:r>
                <a:rPr lang="en-US" sz="2900">
                  <a:latin typeface="Gill Sans" charset="0"/>
                  <a:sym typeface="Gill Sans" charset="0"/>
                </a:rPr>
                <a:t> </a:t>
              </a:r>
            </a:p>
          </p:txBody>
        </p:sp>
        <p:sp>
          <p:nvSpPr>
            <p:cNvPr id="26662" name="Rectangle 35"/>
            <p:cNvSpPr>
              <a:spLocks/>
            </p:cNvSpPr>
            <p:nvPr/>
          </p:nvSpPr>
          <p:spPr bwMode="auto">
            <a:xfrm>
              <a:off x="1744" y="16"/>
              <a:ext cx="19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T</a:t>
              </a:r>
            </a:p>
          </p:txBody>
        </p:sp>
      </p:grpSp>
      <p:pic>
        <p:nvPicPr>
          <p:cNvPr id="26657" name="Picture 3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6658" name="Picture 3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6659" name="Picture 3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6588" y="4811713"/>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765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6F0DC285-E7D3-464B-B992-49F89195F3D7}" type="slidenum">
              <a:rPr lang="en-US"/>
              <a:pPr/>
              <a:t>25</a:t>
            </a:fld>
            <a:endParaRPr lang="en-US"/>
          </a:p>
        </p:txBody>
      </p:sp>
      <p:sp>
        <p:nvSpPr>
          <p:cNvPr id="27653" name="Rectangle 3"/>
          <p:cNvSpPr>
            <a:spLocks/>
          </p:cNvSpPr>
          <p:nvPr/>
        </p:nvSpPr>
        <p:spPr bwMode="auto">
          <a:xfrm>
            <a:off x="1485900" y="3429000"/>
            <a:ext cx="3286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7654" name="Line 4"/>
          <p:cNvSpPr>
            <a:spLocks noChangeShapeType="1"/>
          </p:cNvSpPr>
          <p:nvPr/>
        </p:nvSpPr>
        <p:spPr bwMode="auto">
          <a:xfrm rot="10800000" flipH="1">
            <a:off x="1646238" y="3154363"/>
            <a:ext cx="0" cy="296862"/>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55" name="Rectangle 5"/>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7656" name="Rectangle 6"/>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7657" name="Rectangle 7"/>
          <p:cNvSpPr>
            <a:spLocks/>
          </p:cNvSpPr>
          <p:nvPr/>
        </p:nvSpPr>
        <p:spPr bwMode="auto">
          <a:xfrm>
            <a:off x="7237413" y="3189288"/>
            <a:ext cx="984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4290" tIns="34290" rIns="34290" bIns="34290" anchor="ctr"/>
          <a:lstStyle/>
          <a:p>
            <a:pPr algn="l" defTabSz="822325" eaLnBrk="1" hangingPunct="1">
              <a:spcBef>
                <a:spcPct val="0"/>
              </a:spcBef>
            </a:pPr>
            <a:r>
              <a:rPr lang="en-US">
                <a:solidFill>
                  <a:srgbClr val="800000"/>
                </a:solidFill>
                <a:latin typeface="Gill Sans" charset="0"/>
                <a:sym typeface="Gill Sans" charset="0"/>
              </a:rPr>
              <a:t>valid/</a:t>
            </a:r>
          </a:p>
          <a:p>
            <a:pPr algn="l" defTabSz="822325" eaLnBrk="1" hangingPunct="1">
              <a:spcBef>
                <a:spcPct val="0"/>
              </a:spcBef>
            </a:pPr>
            <a:r>
              <a:rPr lang="en-US">
                <a:solidFill>
                  <a:srgbClr val="800000"/>
                </a:solidFill>
                <a:latin typeface="Gill Sans" charset="0"/>
                <a:sym typeface="Gill Sans" charset="0"/>
              </a:rPr>
              <a:t>invalid</a:t>
            </a:r>
          </a:p>
        </p:txBody>
      </p:sp>
      <p:sp>
        <p:nvSpPr>
          <p:cNvPr id="27658" name="Line 8"/>
          <p:cNvSpPr>
            <a:spLocks noChangeShapeType="1"/>
          </p:cNvSpPr>
          <p:nvPr/>
        </p:nvSpPr>
        <p:spPr bwMode="auto">
          <a:xfrm rot="10800000">
            <a:off x="34512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59" name="Rectangle 9"/>
          <p:cNvSpPr>
            <a:spLocks/>
          </p:cNvSpPr>
          <p:nvPr/>
        </p:nvSpPr>
        <p:spPr bwMode="auto">
          <a:xfrm>
            <a:off x="3563938" y="3429000"/>
            <a:ext cx="273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T</a:t>
            </a:r>
          </a:p>
        </p:txBody>
      </p:sp>
      <p:sp>
        <p:nvSpPr>
          <p:cNvPr id="27660" name="Rectangle 10"/>
          <p:cNvSpPr>
            <a:spLocks/>
          </p:cNvSpPr>
          <p:nvPr/>
        </p:nvSpPr>
        <p:spPr bwMode="auto">
          <a:xfrm>
            <a:off x="18970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Sign</a:t>
            </a:r>
          </a:p>
        </p:txBody>
      </p:sp>
      <p:sp>
        <p:nvSpPr>
          <p:cNvPr id="27661" name="Line 11"/>
          <p:cNvSpPr>
            <a:spLocks noChangeShapeType="1"/>
          </p:cNvSpPr>
          <p:nvPr/>
        </p:nvSpPr>
        <p:spPr bwMode="auto">
          <a:xfrm rot="10800000">
            <a:off x="1406525" y="3863975"/>
            <a:ext cx="4794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2" name="Line 12"/>
          <p:cNvSpPr>
            <a:spLocks noChangeShapeType="1"/>
          </p:cNvSpPr>
          <p:nvPr/>
        </p:nvSpPr>
        <p:spPr bwMode="auto">
          <a:xfrm flipH="1">
            <a:off x="26638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3" name="Rectangle 13"/>
          <p:cNvSpPr>
            <a:spLocks/>
          </p:cNvSpPr>
          <p:nvPr/>
        </p:nvSpPr>
        <p:spPr bwMode="auto">
          <a:xfrm>
            <a:off x="4286250" y="3429000"/>
            <a:ext cx="8001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latin typeface="Gill Sans" charset="0"/>
                <a:sym typeface="Gill Sans" charset="0"/>
              </a:rPr>
              <a:t>(</a:t>
            </a:r>
            <a:r>
              <a:rPr lang="en-US" sz="2500">
                <a:solidFill>
                  <a:srgbClr val="800000"/>
                </a:solidFill>
                <a:latin typeface="Gill Sans" charset="0"/>
                <a:sym typeface="Gill Sans" charset="0"/>
              </a:rPr>
              <a:t>M</a:t>
            </a:r>
            <a:r>
              <a:rPr lang="en-US" sz="2500">
                <a:latin typeface="Gill Sans" charset="0"/>
                <a:sym typeface="Gill Sans" charset="0"/>
              </a:rPr>
              <a:t>,</a:t>
            </a:r>
            <a:r>
              <a:rPr lang="en-US" sz="2500">
                <a:solidFill>
                  <a:srgbClr val="008000"/>
                </a:solidFill>
                <a:latin typeface="Gill Sans" charset="0"/>
                <a:sym typeface="Gill Sans" charset="0"/>
              </a:rPr>
              <a:t>T</a:t>
            </a:r>
            <a:r>
              <a:rPr lang="en-US" sz="2500">
                <a:latin typeface="Gill Sans" charset="0"/>
                <a:sym typeface="Gill Sans" charset="0"/>
              </a:rPr>
              <a:t>)</a:t>
            </a:r>
          </a:p>
        </p:txBody>
      </p:sp>
      <p:sp>
        <p:nvSpPr>
          <p:cNvPr id="27664" name="Line 14"/>
          <p:cNvSpPr>
            <a:spLocks noChangeShapeType="1"/>
          </p:cNvSpPr>
          <p:nvPr/>
        </p:nvSpPr>
        <p:spPr bwMode="auto">
          <a:xfrm flipH="1">
            <a:off x="3943350" y="3154363"/>
            <a:ext cx="0" cy="709612"/>
          </a:xfrm>
          <a:prstGeom prst="line">
            <a:avLst/>
          </a:prstGeom>
          <a:noFill/>
          <a:ln w="38100">
            <a:solidFill>
              <a:srgbClr val="FF00FF"/>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7665" name="Line 15"/>
          <p:cNvSpPr>
            <a:spLocks noChangeShapeType="1"/>
          </p:cNvSpPr>
          <p:nvPr/>
        </p:nvSpPr>
        <p:spPr bwMode="auto">
          <a:xfrm rot="10800000">
            <a:off x="1635125" y="3165475"/>
            <a:ext cx="2308225" cy="0"/>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6" name="Line 16"/>
          <p:cNvSpPr>
            <a:spLocks noChangeShapeType="1"/>
          </p:cNvSpPr>
          <p:nvPr/>
        </p:nvSpPr>
        <p:spPr bwMode="auto">
          <a:xfrm rot="10800000">
            <a:off x="72231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7" name="Rectangle 17"/>
          <p:cNvSpPr>
            <a:spLocks/>
          </p:cNvSpPr>
          <p:nvPr/>
        </p:nvSpPr>
        <p:spPr bwMode="auto">
          <a:xfrm>
            <a:off x="56689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Verify</a:t>
            </a:r>
          </a:p>
        </p:txBody>
      </p:sp>
      <p:sp>
        <p:nvSpPr>
          <p:cNvPr id="27668" name="Line 18"/>
          <p:cNvSpPr>
            <a:spLocks noChangeShapeType="1"/>
          </p:cNvSpPr>
          <p:nvPr/>
        </p:nvSpPr>
        <p:spPr bwMode="auto">
          <a:xfrm rot="10800000">
            <a:off x="3965575" y="3863975"/>
            <a:ext cx="169227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9" name="Line 19"/>
          <p:cNvSpPr>
            <a:spLocks noChangeShapeType="1"/>
          </p:cNvSpPr>
          <p:nvPr/>
        </p:nvSpPr>
        <p:spPr bwMode="auto">
          <a:xfrm flipH="1">
            <a:off x="64357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70" name="Rectangle 20"/>
          <p:cNvSpPr>
            <a:spLocks/>
          </p:cNvSpPr>
          <p:nvPr/>
        </p:nvSpPr>
        <p:spPr bwMode="auto">
          <a:xfrm>
            <a:off x="1143000" y="1577975"/>
            <a:ext cx="69262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Asymmetric</a:t>
            </a:r>
            <a:r>
              <a:rPr lang="en-US">
                <a:sym typeface="Gill Sans" charset="0"/>
              </a:rPr>
              <a:t> setting:  Digital signature, protects </a:t>
            </a:r>
            <a:r>
              <a:rPr lang="en-US">
                <a:solidFill>
                  <a:srgbClr val="3333FF"/>
                </a:solidFill>
                <a:sym typeface="Gill Sans" charset="0"/>
              </a:rPr>
              <a:t>integrity</a:t>
            </a:r>
            <a:r>
              <a:rPr lang="en-US">
                <a:sym typeface="Gill Sans" charset="0"/>
              </a:rPr>
              <a:t> and </a:t>
            </a:r>
            <a:r>
              <a:rPr lang="en-US">
                <a:solidFill>
                  <a:srgbClr val="3333FF"/>
                </a:solidFill>
                <a:sym typeface="Gill Sans" charset="0"/>
              </a:rPr>
              <a:t>authenticity</a:t>
            </a:r>
          </a:p>
        </p:txBody>
      </p:sp>
      <p:sp>
        <p:nvSpPr>
          <p:cNvPr id="27671" name="Line 21"/>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7672" name="Rectangle 22"/>
          <p:cNvSpPr>
            <a:spLocks/>
          </p:cNvSpPr>
          <p:nvPr/>
        </p:nvSpPr>
        <p:spPr bwMode="auto">
          <a:xfrm>
            <a:off x="5870575" y="6057900"/>
            <a:ext cx="114458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7673" name="Group 23"/>
          <p:cNvGrpSpPr>
            <a:grpSpLocks/>
          </p:cNvGrpSpPr>
          <p:nvPr/>
        </p:nvGrpSpPr>
        <p:grpSpPr bwMode="auto">
          <a:xfrm>
            <a:off x="1417638" y="5554663"/>
            <a:ext cx="2820987" cy="481012"/>
            <a:chOff x="0" y="0"/>
            <a:chExt cx="1975" cy="336"/>
          </a:xfrm>
        </p:grpSpPr>
        <p:sp>
          <p:nvSpPr>
            <p:cNvPr id="27687" name="Rectangle 24"/>
            <p:cNvSpPr>
              <a:spLocks/>
            </p:cNvSpPr>
            <p:nvPr/>
          </p:nvSpPr>
          <p:spPr bwMode="auto">
            <a:xfrm>
              <a:off x="1020" y="10"/>
              <a:ext cx="73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a:t>
              </a:r>
            </a:p>
          </p:txBody>
        </p:sp>
        <p:sp>
          <p:nvSpPr>
            <p:cNvPr id="27688" name="Rectangle 25"/>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7689" name="Rectangle 26"/>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7674" name="Group 27"/>
          <p:cNvGrpSpPr>
            <a:grpSpLocks/>
          </p:cNvGrpSpPr>
          <p:nvPr/>
        </p:nvGrpSpPr>
        <p:grpSpPr bwMode="auto">
          <a:xfrm>
            <a:off x="1417638" y="6011863"/>
            <a:ext cx="2763837" cy="481012"/>
            <a:chOff x="0" y="0"/>
            <a:chExt cx="1935" cy="336"/>
          </a:xfrm>
        </p:grpSpPr>
        <p:sp>
          <p:nvSpPr>
            <p:cNvPr id="27684" name="Rectangle 28"/>
            <p:cNvSpPr>
              <a:spLocks/>
            </p:cNvSpPr>
            <p:nvPr/>
          </p:nvSpPr>
          <p:spPr bwMode="auto">
            <a:xfrm>
              <a:off x="462" y="10"/>
              <a:ext cx="128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 . . . . </a:t>
              </a:r>
            </a:p>
          </p:txBody>
        </p:sp>
        <p:sp>
          <p:nvSpPr>
            <p:cNvPr id="27685" name="Rectangle 29"/>
            <p:cNvSpPr>
              <a:spLocks/>
            </p:cNvSpPr>
            <p:nvPr/>
          </p:nvSpPr>
          <p:spPr bwMode="auto">
            <a:xfrm>
              <a:off x="0" y="0"/>
              <a:ext cx="425"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Tag</a:t>
              </a:r>
              <a:r>
                <a:rPr lang="en-US" sz="2900">
                  <a:latin typeface="Gill Sans" charset="0"/>
                  <a:sym typeface="Gill Sans" charset="0"/>
                </a:rPr>
                <a:t> </a:t>
              </a:r>
            </a:p>
          </p:txBody>
        </p:sp>
        <p:sp>
          <p:nvSpPr>
            <p:cNvPr id="27686" name="Rectangle 30"/>
            <p:cNvSpPr>
              <a:spLocks/>
            </p:cNvSpPr>
            <p:nvPr/>
          </p:nvSpPr>
          <p:spPr bwMode="auto">
            <a:xfrm>
              <a:off x="1744" y="16"/>
              <a:ext cx="19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T</a:t>
              </a:r>
            </a:p>
          </p:txBody>
        </p:sp>
      </p:grpSp>
      <p:sp>
        <p:nvSpPr>
          <p:cNvPr id="27675" name="Rectangle 31"/>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7676" name="Rectangle 32"/>
          <p:cNvSpPr>
            <a:spLocks/>
          </p:cNvSpPr>
          <p:nvPr/>
        </p:nvSpPr>
        <p:spPr bwMode="auto">
          <a:xfrm>
            <a:off x="7827963" y="5429250"/>
            <a:ext cx="98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7677" name="Rectangle 33"/>
          <p:cNvSpPr>
            <a:spLocks/>
          </p:cNvSpPr>
          <p:nvPr/>
        </p:nvSpPr>
        <p:spPr bwMode="auto">
          <a:xfrm>
            <a:off x="1171575"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7678" name="Rectangle 34"/>
          <p:cNvSpPr>
            <a:spLocks/>
          </p:cNvSpPr>
          <p:nvPr/>
        </p:nvSpPr>
        <p:spPr bwMode="auto">
          <a:xfrm>
            <a:off x="7361238" y="5143500"/>
            <a:ext cx="557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sp>
        <p:nvSpPr>
          <p:cNvPr id="27679" name="Rectangle 35"/>
          <p:cNvSpPr>
            <a:spLocks/>
          </p:cNvSpPr>
          <p:nvPr/>
        </p:nvSpPr>
        <p:spPr bwMode="auto">
          <a:xfrm>
            <a:off x="2422525" y="4468813"/>
            <a:ext cx="4984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7680" name="Rectangle 36"/>
          <p:cNvSpPr>
            <a:spLocks/>
          </p:cNvSpPr>
          <p:nvPr/>
        </p:nvSpPr>
        <p:spPr bwMode="auto">
          <a:xfrm>
            <a:off x="6175375" y="4468813"/>
            <a:ext cx="5349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pic>
        <p:nvPicPr>
          <p:cNvPr id="27681" name="Picture 3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7682" name="Picture 3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7683" name="Picture 3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6588" y="4811713"/>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867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0E7541F2-D054-4826-8723-0A86F4A9AA81}" type="slidenum">
              <a:rPr lang="en-US"/>
              <a:pPr/>
              <a:t>26</a:t>
            </a:fld>
            <a:endParaRPr lang="en-US"/>
          </a:p>
        </p:txBody>
      </p:sp>
      <p:sp>
        <p:nvSpPr>
          <p:cNvPr id="28677" name="Rectangle 2"/>
          <p:cNvSpPr>
            <a:spLocks/>
          </p:cNvSpPr>
          <p:nvPr/>
        </p:nvSpPr>
        <p:spPr bwMode="auto">
          <a:xfrm>
            <a:off x="1485900" y="3429000"/>
            <a:ext cx="3286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8678" name="Rectangle 4"/>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8679" name="Rectangle 5"/>
          <p:cNvSpPr>
            <a:spLocks/>
          </p:cNvSpPr>
          <p:nvPr/>
        </p:nvSpPr>
        <p:spPr bwMode="auto">
          <a:xfrm>
            <a:off x="7467600" y="4876800"/>
            <a:ext cx="452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8680" name="Line 7"/>
          <p:cNvSpPr>
            <a:spLocks noChangeShapeType="1"/>
          </p:cNvSpPr>
          <p:nvPr/>
        </p:nvSpPr>
        <p:spPr bwMode="auto">
          <a:xfrm rot="10800000">
            <a:off x="34512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81" name="Rectangle 9"/>
          <p:cNvSpPr>
            <a:spLocks/>
          </p:cNvSpPr>
          <p:nvPr/>
        </p:nvSpPr>
        <p:spPr bwMode="auto">
          <a:xfrm>
            <a:off x="18970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Sign</a:t>
            </a:r>
          </a:p>
        </p:txBody>
      </p:sp>
      <p:sp>
        <p:nvSpPr>
          <p:cNvPr id="28682" name="Line 10"/>
          <p:cNvSpPr>
            <a:spLocks noChangeShapeType="1"/>
          </p:cNvSpPr>
          <p:nvPr/>
        </p:nvSpPr>
        <p:spPr bwMode="auto">
          <a:xfrm rot="10800000">
            <a:off x="1406525" y="3863975"/>
            <a:ext cx="4794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83" name="Line 11"/>
          <p:cNvSpPr>
            <a:spLocks noChangeShapeType="1"/>
          </p:cNvSpPr>
          <p:nvPr/>
        </p:nvSpPr>
        <p:spPr bwMode="auto">
          <a:xfrm flipH="1">
            <a:off x="26638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84" name="Rectangle 19"/>
          <p:cNvSpPr>
            <a:spLocks/>
          </p:cNvSpPr>
          <p:nvPr/>
        </p:nvSpPr>
        <p:spPr bwMode="auto">
          <a:xfrm>
            <a:off x="1143000" y="2057400"/>
            <a:ext cx="69262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Asymmetric</a:t>
            </a:r>
            <a:r>
              <a:rPr lang="en-US">
                <a:sym typeface="Gill Sans" charset="0"/>
              </a:rPr>
              <a:t> setting</a:t>
            </a:r>
            <a:endParaRPr lang="en-US">
              <a:solidFill>
                <a:srgbClr val="3333FF"/>
              </a:solidFill>
              <a:sym typeface="Gill Sans" charset="0"/>
            </a:endParaRPr>
          </a:p>
        </p:txBody>
      </p:sp>
      <p:sp>
        <p:nvSpPr>
          <p:cNvPr id="28685" name="Rectangle 21"/>
          <p:cNvSpPr>
            <a:spLocks/>
          </p:cNvSpPr>
          <p:nvPr/>
        </p:nvSpPr>
        <p:spPr bwMode="auto">
          <a:xfrm>
            <a:off x="5867400" y="61722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sp>
        <p:nvSpPr>
          <p:cNvPr id="28686" name="Rectangle 30"/>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8687" name="Rectangle 31"/>
          <p:cNvSpPr>
            <a:spLocks/>
          </p:cNvSpPr>
          <p:nvPr/>
        </p:nvSpPr>
        <p:spPr bwMode="auto">
          <a:xfrm>
            <a:off x="7256463" y="5249863"/>
            <a:ext cx="1100137"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8688" name="Rectangle 32"/>
          <p:cNvSpPr>
            <a:spLocks/>
          </p:cNvSpPr>
          <p:nvPr/>
        </p:nvSpPr>
        <p:spPr bwMode="auto">
          <a:xfrm>
            <a:off x="1171575"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8689" name="Rectangle 33"/>
          <p:cNvSpPr>
            <a:spLocks/>
          </p:cNvSpPr>
          <p:nvPr/>
        </p:nvSpPr>
        <p:spPr bwMode="auto">
          <a:xfrm>
            <a:off x="8001000" y="48006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sp>
        <p:nvSpPr>
          <p:cNvPr id="28690" name="Rectangle 34"/>
          <p:cNvSpPr>
            <a:spLocks/>
          </p:cNvSpPr>
          <p:nvPr/>
        </p:nvSpPr>
        <p:spPr bwMode="auto">
          <a:xfrm>
            <a:off x="2422525" y="4468813"/>
            <a:ext cx="4984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pic>
        <p:nvPicPr>
          <p:cNvPr id="28691" name="Picture 3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8692" name="Picture 3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124200"/>
            <a:ext cx="14732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8693" name="Picture 3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7244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28694" name="Rectangle 40"/>
          <p:cNvSpPr>
            <a:spLocks noChangeArrowheads="1"/>
          </p:cNvSpPr>
          <p:nvPr>
            <p:ph type="title"/>
          </p:nvPr>
        </p:nvSpPr>
        <p:spPr>
          <a:xfrm>
            <a:off x="171450" y="182563"/>
            <a:ext cx="8789988" cy="1646237"/>
          </a:xfrm>
        </p:spPr>
        <p:txBody>
          <a:bodyPr/>
          <a:lstStyle/>
          <a:p>
            <a:pPr eaLnBrk="1" hangingPunct="1">
              <a:tabLst>
                <a:tab pos="952500" algn="l"/>
              </a:tabLst>
            </a:pPr>
            <a:r>
              <a:rPr lang="en-US" sz="3400" smtClean="0"/>
              <a:t>To achieve </a:t>
            </a:r>
            <a:r>
              <a:rPr lang="en-US" sz="3400" smtClean="0">
                <a:solidFill>
                  <a:srgbClr val="3333FF"/>
                </a:solidFill>
              </a:rPr>
              <a:t>privacy</a:t>
            </a:r>
            <a:r>
              <a:rPr lang="en-US" sz="3400" smtClean="0"/>
              <a:t> </a:t>
            </a:r>
            <a:r>
              <a:rPr lang="en-US" sz="3400" i="1" smtClean="0"/>
              <a:t>and</a:t>
            </a:r>
            <a:r>
              <a:rPr lang="en-US" sz="3400" smtClean="0"/>
              <a:t> </a:t>
            </a:r>
            <a:r>
              <a:rPr lang="en-US" sz="3400" smtClean="0">
                <a:solidFill>
                  <a:srgbClr val="3333FF"/>
                </a:solidFill>
              </a:rPr>
              <a:t>integrity</a:t>
            </a:r>
            <a:r>
              <a:rPr lang="en-US" sz="3400" smtClean="0"/>
              <a:t> – to send you a message that only you can read, and that you know was created by me</a:t>
            </a:r>
          </a:p>
        </p:txBody>
      </p:sp>
      <p:sp>
        <p:nvSpPr>
          <p:cNvPr id="28695" name="Rectangle 41"/>
          <p:cNvSpPr>
            <a:spLocks/>
          </p:cNvSpPr>
          <p:nvPr/>
        </p:nvSpPr>
        <p:spPr bwMode="auto">
          <a:xfrm>
            <a:off x="3962400" y="3581400"/>
            <a:ext cx="1600200" cy="6127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Encrypt</a:t>
            </a:r>
          </a:p>
        </p:txBody>
      </p:sp>
      <p:sp>
        <p:nvSpPr>
          <p:cNvPr id="28696" name="Line 42"/>
          <p:cNvSpPr>
            <a:spLocks noChangeShapeType="1"/>
          </p:cNvSpPr>
          <p:nvPr/>
        </p:nvSpPr>
        <p:spPr bwMode="auto">
          <a:xfrm flipH="1">
            <a:off x="4724400" y="4191000"/>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97" name="Rectangle 43"/>
          <p:cNvSpPr>
            <a:spLocks/>
          </p:cNvSpPr>
          <p:nvPr/>
        </p:nvSpPr>
        <p:spPr bwMode="auto">
          <a:xfrm>
            <a:off x="4495800" y="4495800"/>
            <a:ext cx="5492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8698" name="Line 44"/>
          <p:cNvSpPr>
            <a:spLocks noChangeShapeType="1"/>
          </p:cNvSpPr>
          <p:nvPr/>
        </p:nvSpPr>
        <p:spPr bwMode="auto">
          <a:xfrm rot="10800000">
            <a:off x="5562600" y="3886200"/>
            <a:ext cx="1600200"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99" name="Line 45"/>
          <p:cNvSpPr>
            <a:spLocks noChangeShapeType="1"/>
          </p:cNvSpPr>
          <p:nvPr/>
        </p:nvSpPr>
        <p:spPr bwMode="auto">
          <a:xfrm flipH="1">
            <a:off x="6324600" y="3886200"/>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2970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8B114FBB-B694-4260-936A-40DB7478B5B2}" type="slidenum">
              <a:rPr lang="en-US"/>
              <a:pPr/>
              <a:t>27</a:t>
            </a:fld>
            <a:endParaRPr lang="en-US"/>
          </a:p>
        </p:txBody>
      </p:sp>
      <p:sp>
        <p:nvSpPr>
          <p:cNvPr id="29701" name="Rectangle 2"/>
          <p:cNvSpPr>
            <a:spLocks/>
          </p:cNvSpPr>
          <p:nvPr/>
        </p:nvSpPr>
        <p:spPr bwMode="auto">
          <a:xfrm>
            <a:off x="3048000" y="57150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sp>
        <p:nvSpPr>
          <p:cNvPr id="29702" name="Rectangle 3"/>
          <p:cNvSpPr>
            <a:spLocks/>
          </p:cNvSpPr>
          <p:nvPr/>
        </p:nvSpPr>
        <p:spPr bwMode="auto">
          <a:xfrm>
            <a:off x="0" y="5638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pPr>
            <a:r>
              <a:rPr lang="en-US" sz="2500">
                <a:solidFill>
                  <a:srgbClr val="800080"/>
                </a:solidFill>
                <a:latin typeface="Gill Sans" charset="0"/>
                <a:sym typeface="Gill Sans" charset="0"/>
              </a:rPr>
              <a:t>sign</a:t>
            </a:r>
            <a:r>
              <a:rPr lang="en-US" baseline="-25000">
                <a:solidFill>
                  <a:srgbClr val="800080"/>
                </a:solidFill>
                <a:sym typeface="Gill Sans" charset="0"/>
              </a:rPr>
              <a:t>skCA</a:t>
            </a:r>
            <a:r>
              <a:rPr lang="en-US" sz="2500">
                <a:solidFill>
                  <a:srgbClr val="800080"/>
                </a:solidFill>
                <a:latin typeface="Gill Sans" charset="0"/>
                <a:sym typeface="Gill Sans" charset="0"/>
              </a:rPr>
              <a:t>(B,pk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a:t>
            </a:r>
          </a:p>
        </p:txBody>
      </p:sp>
      <p:sp>
        <p:nvSpPr>
          <p:cNvPr id="29703" name="Rectangle 4"/>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9704" name="Rectangle 5"/>
          <p:cNvSpPr>
            <a:spLocks/>
          </p:cNvSpPr>
          <p:nvPr/>
        </p:nvSpPr>
        <p:spPr bwMode="auto">
          <a:xfrm>
            <a:off x="8105775" y="5029200"/>
            <a:ext cx="452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9705" name="Line 6"/>
          <p:cNvSpPr>
            <a:spLocks noChangeShapeType="1"/>
          </p:cNvSpPr>
          <p:nvPr/>
        </p:nvSpPr>
        <p:spPr bwMode="auto">
          <a:xfrm rot="10800000">
            <a:off x="3440113" y="3863975"/>
            <a:ext cx="2217737" cy="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06" name="Rectangle 7"/>
          <p:cNvSpPr>
            <a:spLocks/>
          </p:cNvSpPr>
          <p:nvPr/>
        </p:nvSpPr>
        <p:spPr bwMode="auto">
          <a:xfrm>
            <a:off x="1489075"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9707" name="Rectangle 8"/>
          <p:cNvSpPr>
            <a:spLocks/>
          </p:cNvSpPr>
          <p:nvPr/>
        </p:nvSpPr>
        <p:spPr bwMode="auto">
          <a:xfrm>
            <a:off x="1897063" y="3600450"/>
            <a:ext cx="1543050" cy="536575"/>
          </a:xfrm>
          <a:prstGeom prst="rect">
            <a:avLst/>
          </a:prstGeom>
          <a:solidFill>
            <a:schemeClr val="accent1">
              <a:alpha val="24706"/>
            </a:schemeClr>
          </a:solidFill>
          <a:ln w="38100">
            <a:solidFill>
              <a:srgbClr val="0080FF"/>
            </a:solidFill>
            <a:miter lim="800000"/>
            <a:headEnd/>
            <a:tailEnd/>
          </a:ln>
        </p:spPr>
        <p:txBody>
          <a:bodyPr lIns="0" tIns="0" rIns="0" bIns="0" anchor="ctr"/>
          <a:lstStyle/>
          <a:p>
            <a:pPr defTabSz="822325" eaLnBrk="1" hangingPunct="1">
              <a:spcBef>
                <a:spcPct val="0"/>
              </a:spcBef>
            </a:pPr>
            <a:r>
              <a:rPr lang="en-US">
                <a:latin typeface="Gill Sans" charset="0"/>
                <a:sym typeface="Gill Sans" charset="0"/>
              </a:rPr>
              <a:t>Encapsulate</a:t>
            </a:r>
          </a:p>
        </p:txBody>
      </p:sp>
      <p:sp>
        <p:nvSpPr>
          <p:cNvPr id="29708" name="Line 9"/>
          <p:cNvSpPr>
            <a:spLocks noChangeShapeType="1"/>
          </p:cNvSpPr>
          <p:nvPr/>
        </p:nvSpPr>
        <p:spPr bwMode="auto">
          <a:xfrm rot="10800000">
            <a:off x="1406525" y="3863975"/>
            <a:ext cx="479425" cy="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09" name="Line 10"/>
          <p:cNvSpPr>
            <a:spLocks noChangeShapeType="1"/>
          </p:cNvSpPr>
          <p:nvPr/>
        </p:nvSpPr>
        <p:spPr bwMode="auto">
          <a:xfrm rot="10800000">
            <a:off x="7223125" y="3863975"/>
            <a:ext cx="492125" cy="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10" name="Rectangle 11"/>
          <p:cNvSpPr>
            <a:spLocks/>
          </p:cNvSpPr>
          <p:nvPr/>
        </p:nvSpPr>
        <p:spPr bwMode="auto">
          <a:xfrm>
            <a:off x="5668963" y="3600450"/>
            <a:ext cx="1543050" cy="536575"/>
          </a:xfrm>
          <a:prstGeom prst="rect">
            <a:avLst/>
          </a:prstGeom>
          <a:solidFill>
            <a:schemeClr val="accent1">
              <a:alpha val="24706"/>
            </a:schemeClr>
          </a:solidFill>
          <a:ln w="38100">
            <a:solidFill>
              <a:srgbClr val="0080FF"/>
            </a:solidFill>
            <a:miter lim="800000"/>
            <a:headEnd/>
            <a:tailEnd/>
          </a:ln>
        </p:spPr>
        <p:txBody>
          <a:bodyPr lIns="0" tIns="0" rIns="0" bIns="0" anchor="ctr"/>
          <a:lstStyle/>
          <a:p>
            <a:pPr defTabSz="822325" eaLnBrk="1" hangingPunct="1">
              <a:spcBef>
                <a:spcPct val="0"/>
              </a:spcBef>
            </a:pPr>
            <a:r>
              <a:rPr lang="en-US">
                <a:latin typeface="Gill Sans" charset="0"/>
                <a:sym typeface="Gill Sans" charset="0"/>
              </a:rPr>
              <a:t>Decapsulate</a:t>
            </a:r>
          </a:p>
        </p:txBody>
      </p:sp>
      <p:sp>
        <p:nvSpPr>
          <p:cNvPr id="29711" name="Rectangle 12"/>
          <p:cNvSpPr>
            <a:spLocks/>
          </p:cNvSpPr>
          <p:nvPr/>
        </p:nvSpPr>
        <p:spPr bwMode="auto">
          <a:xfrm>
            <a:off x="7307263"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9712" name="Line 13"/>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nvGrpSpPr>
          <p:cNvPr id="29713" name="Group 14"/>
          <p:cNvGrpSpPr>
            <a:grpSpLocks/>
          </p:cNvGrpSpPr>
          <p:nvPr/>
        </p:nvGrpSpPr>
        <p:grpSpPr bwMode="auto">
          <a:xfrm>
            <a:off x="2170113" y="4468813"/>
            <a:ext cx="4773612" cy="434975"/>
            <a:chOff x="0" y="0"/>
            <a:chExt cx="3341" cy="304"/>
          </a:xfrm>
        </p:grpSpPr>
        <p:sp>
          <p:nvSpPr>
            <p:cNvPr id="29725" name="Rectangle 15"/>
            <p:cNvSpPr>
              <a:spLocks/>
            </p:cNvSpPr>
            <p:nvPr/>
          </p:nvSpPr>
          <p:spPr bwMode="auto">
            <a:xfrm>
              <a:off x="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9726" name="Rectangle 16"/>
            <p:cNvSpPr>
              <a:spLocks/>
            </p:cNvSpPr>
            <p:nvPr/>
          </p:nvSpPr>
          <p:spPr bwMode="auto">
            <a:xfrm>
              <a:off x="264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grpSp>
      <p:sp>
        <p:nvSpPr>
          <p:cNvPr id="29714" name="Rectangle 17"/>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9715" name="Rectangle 18"/>
          <p:cNvSpPr>
            <a:spLocks/>
          </p:cNvSpPr>
          <p:nvPr/>
        </p:nvSpPr>
        <p:spPr bwMode="auto">
          <a:xfrm>
            <a:off x="7789863" y="5326063"/>
            <a:ext cx="1100137"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grpSp>
        <p:nvGrpSpPr>
          <p:cNvPr id="29716" name="Group 19"/>
          <p:cNvGrpSpPr>
            <a:grpSpLocks/>
          </p:cNvGrpSpPr>
          <p:nvPr/>
        </p:nvGrpSpPr>
        <p:grpSpPr bwMode="auto">
          <a:xfrm>
            <a:off x="2663825" y="4149725"/>
            <a:ext cx="3771900" cy="376238"/>
            <a:chOff x="0" y="0"/>
            <a:chExt cx="2640" cy="264"/>
          </a:xfrm>
        </p:grpSpPr>
        <p:sp>
          <p:nvSpPr>
            <p:cNvPr id="29723" name="Line 20"/>
            <p:cNvSpPr>
              <a:spLocks noChangeShapeType="1"/>
            </p:cNvSpPr>
            <p:nvPr/>
          </p:nvSpPr>
          <p:spPr bwMode="auto">
            <a:xfrm flipH="1">
              <a:off x="0" y="0"/>
              <a:ext cx="0" cy="264"/>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24" name="Line 21"/>
            <p:cNvSpPr>
              <a:spLocks noChangeShapeType="1"/>
            </p:cNvSpPr>
            <p:nvPr/>
          </p:nvSpPr>
          <p:spPr bwMode="auto">
            <a:xfrm flipH="1">
              <a:off x="2640" y="0"/>
              <a:ext cx="0" cy="264"/>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grpSp>
      <p:sp>
        <p:nvSpPr>
          <p:cNvPr id="29717" name="Rectangle 22"/>
          <p:cNvSpPr>
            <a:spLocks/>
          </p:cNvSpPr>
          <p:nvPr/>
        </p:nvSpPr>
        <p:spPr bwMode="auto">
          <a:xfrm>
            <a:off x="892175" y="182563"/>
            <a:ext cx="73596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Lst>
        </p:spPr>
        <p:txBody>
          <a:bodyPr lIns="0" tIns="0" rIns="0" bIns="0" anchor="ctr"/>
          <a:lstStyle/>
          <a:p>
            <a:pPr defTabSz="822325" eaLnBrk="1" hangingPunct="1">
              <a:spcBef>
                <a:spcPts val="175"/>
              </a:spcBef>
              <a:tabLst>
                <a:tab pos="857250" algn="l"/>
              </a:tabLst>
            </a:pPr>
            <a:r>
              <a:rPr lang="en-US" sz="3400">
                <a:latin typeface="Gill Sans" charset="0"/>
                <a:sym typeface="Gill Sans" charset="0"/>
              </a:rPr>
              <a:t>How can I be sure that I’m using </a:t>
            </a:r>
            <a:r>
              <a:rPr lang="en-US" sz="3400" i="1">
                <a:latin typeface="Gill Sans" charset="0"/>
                <a:sym typeface="Gill Sans" charset="0"/>
              </a:rPr>
              <a:t>your</a:t>
            </a:r>
            <a:r>
              <a:rPr lang="en-US" sz="3400">
                <a:latin typeface="Gill Sans" charset="0"/>
                <a:sym typeface="Gill Sans" charset="0"/>
              </a:rPr>
              <a:t> public key, vs. an imposter’s?</a:t>
            </a:r>
          </a:p>
        </p:txBody>
      </p:sp>
      <p:sp>
        <p:nvSpPr>
          <p:cNvPr id="29718" name="Rectangle 23"/>
          <p:cNvSpPr>
            <a:spLocks/>
          </p:cNvSpPr>
          <p:nvPr/>
        </p:nvSpPr>
        <p:spPr bwMode="auto">
          <a:xfrm>
            <a:off x="762000" y="1447800"/>
            <a:ext cx="7396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marL="227013" indent="-227013" algn="l" defTabSz="822325" eaLnBrk="1" hangingPunct="1">
              <a:spcBef>
                <a:spcPct val="0"/>
              </a:spcBef>
              <a:buFontTx/>
              <a:buChar char="•"/>
              <a:tabLst>
                <a:tab pos="754063" algn="l"/>
              </a:tabLst>
            </a:pPr>
            <a:r>
              <a:rPr lang="en-US" sz="2200">
                <a:latin typeface="Gill Sans" charset="0"/>
                <a:sym typeface="Gill Sans" charset="0"/>
              </a:rPr>
              <a:t>Each party creates a public key </a:t>
            </a:r>
            <a:r>
              <a:rPr lang="en-US" sz="2200">
                <a:solidFill>
                  <a:srgbClr val="800080"/>
                </a:solidFill>
                <a:latin typeface="Gill Sans" charset="0"/>
                <a:sym typeface="Gill Sans" charset="0"/>
              </a:rPr>
              <a:t>pk</a:t>
            </a:r>
            <a:r>
              <a:rPr lang="en-US" sz="2200">
                <a:latin typeface="Gill Sans" charset="0"/>
                <a:sym typeface="Gill Sans" charset="0"/>
              </a:rPr>
              <a:t> and a secret key </a:t>
            </a:r>
            <a:r>
              <a:rPr lang="en-US" sz="2200">
                <a:solidFill>
                  <a:srgbClr val="800080"/>
                </a:solidFill>
                <a:latin typeface="Gill Sans" charset="0"/>
                <a:sym typeface="Gill Sans" charset="0"/>
              </a:rPr>
              <a:t>sk</a:t>
            </a:r>
            <a:endParaRPr lang="en-US" sz="2200">
              <a:latin typeface="Gill Sans" charset="0"/>
              <a:sym typeface="Gill Sans" charset="0"/>
            </a:endParaRPr>
          </a:p>
          <a:p>
            <a:pPr marL="227013" indent="-227013" algn="l" defTabSz="822325" eaLnBrk="1" hangingPunct="1">
              <a:spcBef>
                <a:spcPct val="0"/>
              </a:spcBef>
              <a:buFontTx/>
              <a:buChar char="•"/>
              <a:tabLst>
                <a:tab pos="754063" algn="l"/>
              </a:tabLst>
            </a:pPr>
            <a:r>
              <a:rPr lang="en-US" sz="2200">
                <a:latin typeface="Gill Sans" charset="0"/>
                <a:sym typeface="Gill Sans" charset="0"/>
              </a:rPr>
              <a:t>Public keys are registered with a trusted third party – a </a:t>
            </a:r>
            <a:r>
              <a:rPr lang="en-US" sz="2200">
                <a:solidFill>
                  <a:srgbClr val="3333FF"/>
                </a:solidFill>
                <a:latin typeface="Gill Sans" charset="0"/>
                <a:sym typeface="Gill Sans" charset="0"/>
              </a:rPr>
              <a:t>certificate authority</a:t>
            </a:r>
            <a:r>
              <a:rPr lang="en-US" sz="2200">
                <a:latin typeface="Gill Sans" charset="0"/>
                <a:sym typeface="Gill Sans" charset="0"/>
              </a:rPr>
              <a:t> (CA)</a:t>
            </a:r>
          </a:p>
          <a:p>
            <a:pPr marL="227013" indent="-227013" algn="l" defTabSz="822325" eaLnBrk="1" hangingPunct="1">
              <a:spcBef>
                <a:spcPct val="0"/>
              </a:spcBef>
              <a:buFontTx/>
              <a:buChar char="•"/>
              <a:tabLst>
                <a:tab pos="754063" algn="l"/>
              </a:tabLst>
            </a:pPr>
            <a:r>
              <a:rPr lang="en-US" sz="2200">
                <a:latin typeface="Gill Sans" charset="0"/>
                <a:sym typeface="Gill Sans" charset="0"/>
              </a:rPr>
              <a:t>I get your public key from a CA, signed by that CA</a:t>
            </a:r>
            <a:endParaRPr lang="en-US" sz="2500">
              <a:latin typeface="Gill Sans" charset="0"/>
              <a:sym typeface="Gill Sans" charset="0"/>
            </a:endParaRPr>
          </a:p>
        </p:txBody>
      </p:sp>
      <p:sp>
        <p:nvSpPr>
          <p:cNvPr id="29719" name="Rectangle 25"/>
          <p:cNvSpPr>
            <a:spLocks/>
          </p:cNvSpPr>
          <p:nvPr/>
        </p:nvSpPr>
        <p:spPr bwMode="auto">
          <a:xfrm>
            <a:off x="5638800" y="5715000"/>
            <a:ext cx="331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r" defTabSz="822325" eaLnBrk="1" hangingPunct="1">
              <a:spcBef>
                <a:spcPct val="0"/>
              </a:spcBef>
            </a:pPr>
            <a:r>
              <a:rPr lang="en-US" sz="2500">
                <a:solidFill>
                  <a:srgbClr val="800080"/>
                </a:solidFill>
                <a:latin typeface="Gill Sans" charset="0"/>
                <a:sym typeface="Gill Sans" charset="0"/>
              </a:rPr>
              <a:t>sign</a:t>
            </a:r>
            <a:r>
              <a:rPr lang="en-US" baseline="-25000">
                <a:solidFill>
                  <a:srgbClr val="800080"/>
                </a:solidFill>
                <a:sym typeface="Gill Sans" charset="0"/>
              </a:rPr>
              <a:t>skCA</a:t>
            </a:r>
            <a:r>
              <a:rPr lang="en-US" sz="2500">
                <a:solidFill>
                  <a:srgbClr val="800080"/>
                </a:solidFill>
                <a:latin typeface="Gill Sans" charset="0"/>
                <a:sym typeface="Gill Sans" charset="0"/>
              </a:rPr>
              <a:t>(A,pk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a:t>
            </a:r>
          </a:p>
        </p:txBody>
      </p:sp>
      <p:pic>
        <p:nvPicPr>
          <p:cNvPr id="29720"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9721" name="Picture 2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9722"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7244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072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EFF66C6-5B38-403F-8837-03DB3EED3263}" type="slidenum">
              <a:rPr lang="en-US"/>
              <a:pPr/>
              <a:t>28</a:t>
            </a:fld>
            <a:endParaRPr lang="en-US"/>
          </a:p>
        </p:txBody>
      </p:sp>
      <p:sp>
        <p:nvSpPr>
          <p:cNvPr id="30725" name="Rectangle 2"/>
          <p:cNvSpPr>
            <a:spLocks noChangeArrowheads="1"/>
          </p:cNvSpPr>
          <p:nvPr>
            <p:ph type="title"/>
          </p:nvPr>
        </p:nvSpPr>
        <p:spPr>
          <a:xfrm>
            <a:off x="171450" y="182563"/>
            <a:ext cx="8789988" cy="1120775"/>
          </a:xfrm>
        </p:spPr>
        <p:txBody>
          <a:bodyPr/>
          <a:lstStyle/>
          <a:p>
            <a:pPr eaLnBrk="1" hangingPunct="1">
              <a:tabLst>
                <a:tab pos="952500" algn="l"/>
              </a:tabLst>
            </a:pPr>
            <a:r>
              <a:rPr lang="en-US" sz="3400" smtClean="0"/>
              <a:t>Key exchange</a:t>
            </a:r>
          </a:p>
        </p:txBody>
      </p:sp>
      <p:sp>
        <p:nvSpPr>
          <p:cNvPr id="30726" name="Rectangle 3"/>
          <p:cNvSpPr>
            <a:spLocks/>
          </p:cNvSpPr>
          <p:nvPr/>
        </p:nvSpPr>
        <p:spPr bwMode="auto">
          <a:xfrm>
            <a:off x="1349375" y="1714500"/>
            <a:ext cx="6583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200">
                <a:solidFill>
                  <a:srgbClr val="0000FF"/>
                </a:solidFill>
                <a:latin typeface="Gill Sans" charset="0"/>
                <a:sym typeface="Gill Sans" charset="0"/>
              </a:rPr>
              <a:t>Key exchange protocols</a:t>
            </a:r>
            <a:r>
              <a:rPr lang="en-US" sz="2200">
                <a:latin typeface="Gill Sans" charset="0"/>
                <a:sym typeface="Gill Sans" charset="0"/>
              </a:rPr>
              <a:t>:  A tool for establishing a shared symmetric key</a:t>
            </a:r>
          </a:p>
        </p:txBody>
      </p:sp>
      <p:sp>
        <p:nvSpPr>
          <p:cNvPr id="30727" name="Rectangle 4"/>
          <p:cNvSpPr>
            <a:spLocks/>
          </p:cNvSpPr>
          <p:nvPr/>
        </p:nvSpPr>
        <p:spPr bwMode="auto">
          <a:xfrm>
            <a:off x="53340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sp>
        <p:nvSpPr>
          <p:cNvPr id="30728" name="Rectangle 5"/>
          <p:cNvSpPr>
            <a:spLocks/>
          </p:cNvSpPr>
          <p:nvPr/>
        </p:nvSpPr>
        <p:spPr bwMode="auto">
          <a:xfrm>
            <a:off x="1219200"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30729" name="Rectangle 6"/>
          <p:cNvSpPr>
            <a:spLocks/>
          </p:cNvSpPr>
          <p:nvPr/>
        </p:nvSpPr>
        <p:spPr bwMode="auto">
          <a:xfrm>
            <a:off x="7361238" y="5143500"/>
            <a:ext cx="557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sp>
        <p:nvSpPr>
          <p:cNvPr id="30730" name="Rectangle 7"/>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30731" name="Rectangle 8"/>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30732" name="Line 9"/>
          <p:cNvSpPr>
            <a:spLocks noChangeShapeType="1"/>
          </p:cNvSpPr>
          <p:nvPr/>
        </p:nvSpPr>
        <p:spPr bwMode="auto">
          <a:xfrm rot="10800000">
            <a:off x="3440113" y="3863975"/>
            <a:ext cx="2217737" cy="0"/>
          </a:xfrm>
          <a:prstGeom prst="line">
            <a:avLst/>
          </a:prstGeom>
          <a:noFill/>
          <a:ln w="38100">
            <a:solidFill>
              <a:srgbClr val="008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30733" name="Rectangle 10"/>
          <p:cNvSpPr>
            <a:spLocks/>
          </p:cNvSpPr>
          <p:nvPr/>
        </p:nvSpPr>
        <p:spPr bwMode="auto">
          <a:xfrm>
            <a:off x="1897063" y="3600450"/>
            <a:ext cx="1543050" cy="536575"/>
          </a:xfrm>
          <a:prstGeom prst="rect">
            <a:avLst/>
          </a:prstGeom>
          <a:solidFill>
            <a:srgbClr val="008000">
              <a:alpha val="20000"/>
            </a:srgbClr>
          </a:solidFill>
          <a:ln w="38100">
            <a:solidFill>
              <a:srgbClr val="008000"/>
            </a:solidFill>
            <a:miter lim="800000"/>
            <a:headEnd/>
            <a:tailEnd/>
          </a:ln>
        </p:spPr>
        <p:txBody>
          <a:bodyPr lIns="0" tIns="0" rIns="0" bIns="0" anchor="ctr"/>
          <a:lstStyle/>
          <a:p>
            <a:pPr defTabSz="822325" eaLnBrk="1" hangingPunct="1">
              <a:spcBef>
                <a:spcPct val="0"/>
              </a:spcBef>
            </a:pPr>
            <a:r>
              <a:rPr lang="en-US" sz="2200">
                <a:latin typeface="Gill Sans" charset="0"/>
                <a:sym typeface="Gill Sans" charset="0"/>
              </a:rPr>
              <a:t>K.E.</a:t>
            </a:r>
          </a:p>
        </p:txBody>
      </p:sp>
      <p:grpSp>
        <p:nvGrpSpPr>
          <p:cNvPr id="30734" name="Group 11"/>
          <p:cNvGrpSpPr>
            <a:grpSpLocks/>
          </p:cNvGrpSpPr>
          <p:nvPr/>
        </p:nvGrpSpPr>
        <p:grpSpPr bwMode="auto">
          <a:xfrm>
            <a:off x="1406525" y="3429000"/>
            <a:ext cx="479425" cy="434975"/>
            <a:chOff x="0" y="0"/>
            <a:chExt cx="336" cy="304"/>
          </a:xfrm>
        </p:grpSpPr>
        <p:sp>
          <p:nvSpPr>
            <p:cNvPr id="30751" name="Rectangle 12"/>
            <p:cNvSpPr>
              <a:spLocks/>
            </p:cNvSpPr>
            <p:nvPr/>
          </p:nvSpPr>
          <p:spPr bwMode="auto">
            <a:xfrm>
              <a:off x="72" y="0"/>
              <a:ext cx="203"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30752" name="Line 13"/>
            <p:cNvSpPr>
              <a:spLocks noChangeShapeType="1"/>
            </p:cNvSpPr>
            <p:nvPr/>
          </p:nvSpPr>
          <p:spPr bwMode="auto">
            <a:xfrm rot="10800000">
              <a:off x="0" y="304"/>
              <a:ext cx="336" cy="0"/>
            </a:xfrm>
            <a:prstGeom prst="line">
              <a:avLst/>
            </a:prstGeom>
            <a:noFill/>
            <a:ln w="38100">
              <a:solidFill>
                <a:srgbClr val="008000"/>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sp>
        <p:nvSpPr>
          <p:cNvPr id="30735" name="Rectangle 14"/>
          <p:cNvSpPr>
            <a:spLocks/>
          </p:cNvSpPr>
          <p:nvPr/>
        </p:nvSpPr>
        <p:spPr bwMode="auto">
          <a:xfrm>
            <a:off x="5668963" y="3600450"/>
            <a:ext cx="1543050" cy="536575"/>
          </a:xfrm>
          <a:prstGeom prst="rect">
            <a:avLst/>
          </a:prstGeom>
          <a:solidFill>
            <a:srgbClr val="008000">
              <a:alpha val="20000"/>
            </a:srgbClr>
          </a:solidFill>
          <a:ln w="38100">
            <a:solidFill>
              <a:srgbClr val="008000"/>
            </a:solidFill>
            <a:miter lim="800000"/>
            <a:headEnd/>
            <a:tailEnd/>
          </a:ln>
        </p:spPr>
        <p:txBody>
          <a:bodyPr lIns="0" tIns="0" rIns="0" bIns="0" anchor="ctr"/>
          <a:lstStyle/>
          <a:p>
            <a:pPr defTabSz="822325" eaLnBrk="1" hangingPunct="1">
              <a:spcBef>
                <a:spcPct val="0"/>
              </a:spcBef>
            </a:pPr>
            <a:r>
              <a:rPr lang="en-US" sz="2200">
                <a:latin typeface="Gill Sans" charset="0"/>
                <a:sym typeface="Gill Sans" charset="0"/>
              </a:rPr>
              <a:t>K.E.</a:t>
            </a:r>
          </a:p>
        </p:txBody>
      </p:sp>
      <p:grpSp>
        <p:nvGrpSpPr>
          <p:cNvPr id="30736" name="Group 15"/>
          <p:cNvGrpSpPr>
            <a:grpSpLocks/>
          </p:cNvGrpSpPr>
          <p:nvPr/>
        </p:nvGrpSpPr>
        <p:grpSpPr bwMode="auto">
          <a:xfrm>
            <a:off x="7223125" y="3429000"/>
            <a:ext cx="492125" cy="434975"/>
            <a:chOff x="0" y="0"/>
            <a:chExt cx="344" cy="304"/>
          </a:xfrm>
        </p:grpSpPr>
        <p:sp>
          <p:nvSpPr>
            <p:cNvPr id="30749" name="Line 16"/>
            <p:cNvSpPr>
              <a:spLocks noChangeShapeType="1"/>
            </p:cNvSpPr>
            <p:nvPr/>
          </p:nvSpPr>
          <p:spPr bwMode="auto">
            <a:xfrm rot="10800000">
              <a:off x="0" y="304"/>
              <a:ext cx="344" cy="0"/>
            </a:xfrm>
            <a:prstGeom prst="line">
              <a:avLst/>
            </a:prstGeom>
            <a:noFill/>
            <a:ln w="38100">
              <a:solidFill>
                <a:srgbClr val="00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50" name="Rectangle 17"/>
            <p:cNvSpPr>
              <a:spLocks/>
            </p:cNvSpPr>
            <p:nvPr/>
          </p:nvSpPr>
          <p:spPr bwMode="auto">
            <a:xfrm>
              <a:off x="72" y="0"/>
              <a:ext cx="203"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grpSp>
      <p:sp>
        <p:nvSpPr>
          <p:cNvPr id="30737" name="Line 18"/>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nvGrpSpPr>
          <p:cNvPr id="30738" name="Group 19"/>
          <p:cNvGrpSpPr>
            <a:grpSpLocks/>
          </p:cNvGrpSpPr>
          <p:nvPr/>
        </p:nvGrpSpPr>
        <p:grpSpPr bwMode="auto">
          <a:xfrm>
            <a:off x="2170113" y="4468813"/>
            <a:ext cx="4773612" cy="434975"/>
            <a:chOff x="0" y="0"/>
            <a:chExt cx="3341" cy="304"/>
          </a:xfrm>
        </p:grpSpPr>
        <p:sp>
          <p:nvSpPr>
            <p:cNvPr id="30747" name="Rectangle 20"/>
            <p:cNvSpPr>
              <a:spLocks/>
            </p:cNvSpPr>
            <p:nvPr/>
          </p:nvSpPr>
          <p:spPr bwMode="auto">
            <a:xfrm>
              <a:off x="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30748" name="Rectangle 21"/>
            <p:cNvSpPr>
              <a:spLocks/>
            </p:cNvSpPr>
            <p:nvPr/>
          </p:nvSpPr>
          <p:spPr bwMode="auto">
            <a:xfrm>
              <a:off x="264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grpSp>
      <p:sp>
        <p:nvSpPr>
          <p:cNvPr id="30739" name="Rectangle 22"/>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30740" name="Rectangle 23"/>
          <p:cNvSpPr>
            <a:spLocks/>
          </p:cNvSpPr>
          <p:nvPr/>
        </p:nvSpPr>
        <p:spPr bwMode="auto">
          <a:xfrm>
            <a:off x="7827963" y="5429250"/>
            <a:ext cx="98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30741" name="Line 24"/>
          <p:cNvSpPr>
            <a:spLocks noChangeShapeType="1"/>
          </p:cNvSpPr>
          <p:nvPr/>
        </p:nvSpPr>
        <p:spPr bwMode="auto">
          <a:xfrm flipH="1">
            <a:off x="2663825" y="4149725"/>
            <a:ext cx="0" cy="376238"/>
          </a:xfrm>
          <a:prstGeom prst="line">
            <a:avLst/>
          </a:prstGeom>
          <a:noFill/>
          <a:ln w="38100">
            <a:solidFill>
              <a:srgbClr val="00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42" name="Line 25"/>
          <p:cNvSpPr>
            <a:spLocks noChangeShapeType="1"/>
          </p:cNvSpPr>
          <p:nvPr/>
        </p:nvSpPr>
        <p:spPr bwMode="auto">
          <a:xfrm flipH="1">
            <a:off x="6435725" y="4149725"/>
            <a:ext cx="0" cy="376238"/>
          </a:xfrm>
          <a:prstGeom prst="line">
            <a:avLst/>
          </a:prstGeom>
          <a:noFill/>
          <a:ln w="38100">
            <a:solidFill>
              <a:srgbClr val="00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pic>
        <p:nvPicPr>
          <p:cNvPr id="30743"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0744" name="Picture 2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0745"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6482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0746" name="Rectangle 29"/>
          <p:cNvSpPr>
            <a:spLocks/>
          </p:cNvSpPr>
          <p:nvPr/>
        </p:nvSpPr>
        <p:spPr bwMode="auto">
          <a:xfrm>
            <a:off x="1417638" y="2606675"/>
            <a:ext cx="65833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200">
                <a:latin typeface="Gill Sans" charset="0"/>
                <a:sym typeface="Gill Sans" charset="0"/>
              </a:rPr>
              <a:t>(</a:t>
            </a:r>
            <a:r>
              <a:rPr lang="en-US" sz="2200">
                <a:solidFill>
                  <a:srgbClr val="0000FF"/>
                </a:solidFill>
                <a:latin typeface="Gill Sans" charset="0"/>
                <a:sym typeface="Gill Sans" charset="0"/>
              </a:rPr>
              <a:t>Why?</a:t>
            </a:r>
            <a:r>
              <a:rPr lang="en-US" sz="2200">
                <a:latin typeface="Gill Sans" charset="0"/>
                <a:sym typeface="Gill Sans" charset="0"/>
              </a:rPr>
              <a:t>  Public key systems are relatively slow!)</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174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66F6B975-DD82-4264-B8B9-06E2F6DA6048}" type="slidenum">
              <a:rPr lang="en-US"/>
              <a:pPr/>
              <a:t>29</a:t>
            </a:fld>
            <a:endParaRPr lang="en-US"/>
          </a:p>
        </p:txBody>
      </p:sp>
      <p:sp>
        <p:nvSpPr>
          <p:cNvPr id="31749" name="Rectangle 2"/>
          <p:cNvSpPr>
            <a:spLocks noChangeArrowheads="1"/>
          </p:cNvSpPr>
          <p:nvPr>
            <p:ph type="title"/>
          </p:nvPr>
        </p:nvSpPr>
        <p:spPr>
          <a:xfrm>
            <a:off x="892175" y="0"/>
            <a:ext cx="7359650" cy="1543050"/>
          </a:xfrm>
        </p:spPr>
        <p:txBody>
          <a:bodyPr/>
          <a:lstStyle/>
          <a:p>
            <a:pPr eaLnBrk="1" hangingPunct="1">
              <a:tabLst>
                <a:tab pos="952500" algn="l"/>
              </a:tabLst>
            </a:pPr>
            <a:r>
              <a:rPr lang="en-US" sz="3400" smtClean="0"/>
              <a:t>One-way Communications</a:t>
            </a:r>
          </a:p>
        </p:txBody>
      </p:sp>
      <p:sp>
        <p:nvSpPr>
          <p:cNvPr id="31750" name="Line 3"/>
          <p:cNvSpPr>
            <a:spLocks noChangeShapeType="1"/>
          </p:cNvSpPr>
          <p:nvPr/>
        </p:nvSpPr>
        <p:spPr bwMode="auto">
          <a:xfrm rot="10800000">
            <a:off x="1828800" y="3703638"/>
            <a:ext cx="5475288"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1751" name="Rectangle 4"/>
          <p:cNvSpPr>
            <a:spLocks/>
          </p:cNvSpPr>
          <p:nvPr/>
        </p:nvSpPr>
        <p:spPr bwMode="auto">
          <a:xfrm>
            <a:off x="1512888" y="3211513"/>
            <a:ext cx="61261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Message encrypted under Bob’s public key</a:t>
            </a:r>
          </a:p>
        </p:txBody>
      </p:sp>
      <p:sp>
        <p:nvSpPr>
          <p:cNvPr id="31752" name="Rectangle 5"/>
          <p:cNvSpPr>
            <a:spLocks/>
          </p:cNvSpPr>
          <p:nvPr/>
        </p:nvSpPr>
        <p:spPr bwMode="auto">
          <a:xfrm>
            <a:off x="663575" y="1439863"/>
            <a:ext cx="77152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rgbClr val="0000FF"/>
                </a:solidFill>
                <a:latin typeface="Gill Sans" charset="0"/>
                <a:sym typeface="Gill Sans" charset="0"/>
              </a:rPr>
              <a:t>PGP is a good example</a:t>
            </a:r>
          </a:p>
        </p:txBody>
      </p:sp>
      <p:pic>
        <p:nvPicPr>
          <p:cNvPr id="31753"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1754"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1755" name="Rectangle 8"/>
          <p:cNvSpPr>
            <a:spLocks/>
          </p:cNvSpPr>
          <p:nvPr/>
        </p:nvSpPr>
        <p:spPr bwMode="auto">
          <a:xfrm>
            <a:off x="731838" y="5622925"/>
            <a:ext cx="7715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rgbClr val="0000FF"/>
                </a:solidFill>
                <a:latin typeface="Gill Sans" charset="0"/>
                <a:sym typeface="Gill Sans" charset="0"/>
              </a:rPr>
              <a:t>But life is never this simple!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512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376F50B6-E4C9-4CF1-9956-67CBEC1415B5}" type="slidenum">
              <a:rPr lang="en-US"/>
              <a:pPr/>
              <a:t>3</a:t>
            </a:fld>
            <a:endParaRPr lang="en-US"/>
          </a:p>
        </p:txBody>
      </p:sp>
      <p:sp>
        <p:nvSpPr>
          <p:cNvPr id="5125" name="Rectangle 2"/>
          <p:cNvSpPr>
            <a:spLocks noGrp="1" noChangeArrowheads="1"/>
          </p:cNvSpPr>
          <p:nvPr>
            <p:ph type="title"/>
          </p:nvPr>
        </p:nvSpPr>
        <p:spPr/>
        <p:txBody>
          <a:bodyPr/>
          <a:lstStyle/>
          <a:p>
            <a:r>
              <a:rPr lang="en-US" smtClean="0"/>
              <a:t>Terminology II:  the activities</a:t>
            </a:r>
          </a:p>
        </p:txBody>
      </p:sp>
      <p:sp>
        <p:nvSpPr>
          <p:cNvPr id="5126" name="Rectangle 3"/>
          <p:cNvSpPr>
            <a:spLocks noGrp="1" noChangeArrowheads="1"/>
          </p:cNvSpPr>
          <p:nvPr>
            <p:ph type="body" idx="1"/>
          </p:nvPr>
        </p:nvSpPr>
        <p:spPr>
          <a:xfrm>
            <a:off x="685800" y="1295400"/>
            <a:ext cx="8001000" cy="4953000"/>
          </a:xfrm>
        </p:spPr>
        <p:txBody>
          <a:bodyPr/>
          <a:lstStyle/>
          <a:p>
            <a:r>
              <a:rPr lang="en-US" smtClean="0">
                <a:solidFill>
                  <a:srgbClr val="FF0000"/>
                </a:solidFill>
              </a:rPr>
              <a:t>Authentication </a:t>
            </a:r>
            <a:r>
              <a:rPr lang="en-US" smtClean="0"/>
              <a:t>– who are you?</a:t>
            </a:r>
            <a:endParaRPr lang="en-US" smtClean="0">
              <a:solidFill>
                <a:srgbClr val="FF0000"/>
              </a:solidFill>
            </a:endParaRPr>
          </a:p>
          <a:p>
            <a:pPr lvl="1"/>
            <a:r>
              <a:rPr lang="en-US" smtClean="0"/>
              <a:t>identifying principals (users / programs)</a:t>
            </a:r>
            <a:br>
              <a:rPr lang="en-US" smtClean="0"/>
            </a:br>
            <a:endParaRPr lang="en-US" smtClean="0"/>
          </a:p>
          <a:p>
            <a:r>
              <a:rPr lang="en-US" smtClean="0">
                <a:solidFill>
                  <a:srgbClr val="FF0000"/>
                </a:solidFill>
              </a:rPr>
              <a:t>Authorization</a:t>
            </a:r>
            <a:r>
              <a:rPr lang="en-US" smtClean="0"/>
              <a:t> – what are you allowed to do?</a:t>
            </a:r>
          </a:p>
          <a:p>
            <a:pPr lvl="1"/>
            <a:r>
              <a:rPr lang="en-US" smtClean="0"/>
              <a:t>determining what access users and programs have to specific objects</a:t>
            </a:r>
            <a:br>
              <a:rPr lang="en-US" smtClean="0"/>
            </a:br>
            <a:endParaRPr lang="en-US" smtClean="0"/>
          </a:p>
          <a:p>
            <a:r>
              <a:rPr lang="en-US" smtClean="0">
                <a:solidFill>
                  <a:srgbClr val="FF0000"/>
                </a:solidFill>
              </a:rPr>
              <a:t>Auditing</a:t>
            </a:r>
            <a:r>
              <a:rPr lang="en-US" smtClean="0"/>
              <a:t> – what happened</a:t>
            </a:r>
          </a:p>
          <a:p>
            <a:pPr lvl="1"/>
            <a:r>
              <a:rPr lang="en-US" smtClean="0"/>
              <a:t>record what users and programs are doing for later analysis / prosecution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277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5DC56AB5-C810-42EB-A8EA-3A06F78A227A}" type="slidenum">
              <a:rPr lang="en-US"/>
              <a:pPr/>
              <a:t>30</a:t>
            </a:fld>
            <a:endParaRPr lang="en-US"/>
          </a:p>
        </p:txBody>
      </p:sp>
      <p:sp>
        <p:nvSpPr>
          <p:cNvPr id="32773" name="Rectangle 2"/>
          <p:cNvSpPr>
            <a:spLocks noChangeArrowheads="1"/>
          </p:cNvSpPr>
          <p:nvPr>
            <p:ph type="title"/>
          </p:nvPr>
        </p:nvSpPr>
        <p:spPr>
          <a:xfrm>
            <a:off x="892175" y="0"/>
            <a:ext cx="7359650" cy="1219200"/>
          </a:xfrm>
        </p:spPr>
        <p:txBody>
          <a:bodyPr/>
          <a:lstStyle/>
          <a:p>
            <a:pPr eaLnBrk="1" hangingPunct="1">
              <a:tabLst>
                <a:tab pos="952500" algn="l"/>
              </a:tabLst>
            </a:pPr>
            <a:r>
              <a:rPr lang="en-US" sz="3400" smtClean="0"/>
              <a:t>One-way Communications</a:t>
            </a:r>
          </a:p>
        </p:txBody>
      </p:sp>
      <p:grpSp>
        <p:nvGrpSpPr>
          <p:cNvPr id="32774" name="Group 3"/>
          <p:cNvGrpSpPr>
            <a:grpSpLocks/>
          </p:cNvGrpSpPr>
          <p:nvPr/>
        </p:nvGrpSpPr>
        <p:grpSpPr bwMode="auto">
          <a:xfrm>
            <a:off x="1524000" y="3505200"/>
            <a:ext cx="6126163" cy="492125"/>
            <a:chOff x="0" y="0"/>
            <a:chExt cx="4288" cy="344"/>
          </a:xfrm>
        </p:grpSpPr>
        <p:sp>
          <p:nvSpPr>
            <p:cNvPr id="32794" name="Line 4"/>
            <p:cNvSpPr>
              <a:spLocks noChangeShapeType="1"/>
            </p:cNvSpPr>
            <p:nvPr/>
          </p:nvSpPr>
          <p:spPr bwMode="auto">
            <a:xfrm rot="10800000">
              <a:off x="220" y="344"/>
              <a:ext cx="3832"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95" name="Rectangle 5"/>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000">
                  <a:latin typeface="Gill Sans" charset="0"/>
                  <a:sym typeface="Gill Sans" charset="0"/>
                </a:rPr>
                <a:t>6. Send D, C, T</a:t>
              </a:r>
            </a:p>
          </p:txBody>
        </p:sp>
      </p:grpSp>
      <p:sp>
        <p:nvSpPr>
          <p:cNvPr id="32775" name="Rectangle 6"/>
          <p:cNvSpPr>
            <a:spLocks/>
          </p:cNvSpPr>
          <p:nvPr/>
        </p:nvSpPr>
        <p:spPr bwMode="auto">
          <a:xfrm>
            <a:off x="685800" y="914400"/>
            <a:ext cx="7715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chemeClr val="accent2"/>
                </a:solidFill>
                <a:latin typeface="Gill Sans" charset="0"/>
                <a:sym typeface="Gill Sans" charset="0"/>
              </a:rPr>
              <a:t>(</a:t>
            </a:r>
            <a:r>
              <a:rPr lang="en-US" sz="2500" i="1">
                <a:solidFill>
                  <a:schemeClr val="accent2"/>
                </a:solidFill>
                <a:latin typeface="Gill Sans" charset="0"/>
                <a:sym typeface="Gill Sans" charset="0"/>
              </a:rPr>
              <a:t>Informal</a:t>
            </a:r>
            <a:r>
              <a:rPr lang="en-US" sz="2500">
                <a:solidFill>
                  <a:schemeClr val="accent2"/>
                </a:solidFill>
                <a:latin typeface="Gill Sans" charset="0"/>
                <a:sym typeface="Gill Sans" charset="0"/>
              </a:rPr>
              <a:t> example; ignoring, e.g., signatures)</a:t>
            </a:r>
          </a:p>
        </p:txBody>
      </p:sp>
      <p:sp>
        <p:nvSpPr>
          <p:cNvPr id="32776" name="Rectangle 7"/>
          <p:cNvSpPr>
            <a:spLocks/>
          </p:cNvSpPr>
          <p:nvPr/>
        </p:nvSpPr>
        <p:spPr bwMode="auto">
          <a:xfrm>
            <a:off x="374650" y="1417638"/>
            <a:ext cx="884713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 Alice gets Bob’s public key; Alice </a:t>
            </a:r>
            <a:r>
              <a:rPr lang="en-US" sz="2000" i="1">
                <a:latin typeface="Gill Sans" charset="0"/>
                <a:sym typeface="Gill Sans" charset="0"/>
              </a:rPr>
              <a:t>verifies</a:t>
            </a:r>
            <a:r>
              <a:rPr lang="en-US" sz="2000">
                <a:latin typeface="Gill Sans" charset="0"/>
                <a:sym typeface="Gill Sans" charset="0"/>
              </a:rPr>
              <a:t> Bob’s public key (e.g., via CA)</a:t>
            </a:r>
          </a:p>
        </p:txBody>
      </p:sp>
      <p:sp>
        <p:nvSpPr>
          <p:cNvPr id="32777" name="Rectangle 8"/>
          <p:cNvSpPr>
            <a:spLocks/>
          </p:cNvSpPr>
          <p:nvPr/>
        </p:nvSpPr>
        <p:spPr bwMode="auto">
          <a:xfrm>
            <a:off x="377825" y="1851025"/>
            <a:ext cx="59880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2. Alice generates random symmetric keys K1 and K2</a:t>
            </a:r>
          </a:p>
        </p:txBody>
      </p:sp>
      <p:sp>
        <p:nvSpPr>
          <p:cNvPr id="32778" name="Rectangle 9"/>
          <p:cNvSpPr>
            <a:spLocks/>
          </p:cNvSpPr>
          <p:nvPr/>
        </p:nvSpPr>
        <p:spPr bwMode="auto">
          <a:xfrm>
            <a:off x="377825" y="2286000"/>
            <a:ext cx="69373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3. Alice encrypts the message M with the key K1; call result C </a:t>
            </a:r>
          </a:p>
        </p:txBody>
      </p:sp>
      <p:sp>
        <p:nvSpPr>
          <p:cNvPr id="32779" name="Rectangle 10"/>
          <p:cNvSpPr>
            <a:spLocks/>
          </p:cNvSpPr>
          <p:nvPr/>
        </p:nvSpPr>
        <p:spPr bwMode="auto">
          <a:xfrm>
            <a:off x="377825" y="2708275"/>
            <a:ext cx="6769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4. Alice authenticates (MACs) C with key K2; call the result T</a:t>
            </a:r>
          </a:p>
        </p:txBody>
      </p:sp>
      <p:sp>
        <p:nvSpPr>
          <p:cNvPr id="32780" name="Rectangle 11"/>
          <p:cNvSpPr>
            <a:spLocks/>
          </p:cNvSpPr>
          <p:nvPr/>
        </p:nvSpPr>
        <p:spPr bwMode="auto">
          <a:xfrm>
            <a:off x="377825" y="3143250"/>
            <a:ext cx="73691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5. Alice encrypts K1 and K2 with Bob’s public key; call the result D</a:t>
            </a:r>
          </a:p>
        </p:txBody>
      </p:sp>
      <p:sp>
        <p:nvSpPr>
          <p:cNvPr id="32781" name="Rectangle 12"/>
          <p:cNvSpPr>
            <a:spLocks/>
          </p:cNvSpPr>
          <p:nvPr/>
        </p:nvSpPr>
        <p:spPr bwMode="auto">
          <a:xfrm>
            <a:off x="1371600" y="4114800"/>
            <a:ext cx="6938963"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(Assume Bob’s private key is encrypted on Bob’s disk.)</a:t>
            </a:r>
          </a:p>
        </p:txBody>
      </p:sp>
      <p:sp>
        <p:nvSpPr>
          <p:cNvPr id="32782" name="Rectangle 13"/>
          <p:cNvSpPr>
            <a:spLocks/>
          </p:cNvSpPr>
          <p:nvPr/>
        </p:nvSpPr>
        <p:spPr bwMode="auto">
          <a:xfrm>
            <a:off x="1600200" y="4419600"/>
            <a:ext cx="6937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7. Bob takes his password to derive key K3</a:t>
            </a:r>
          </a:p>
        </p:txBody>
      </p:sp>
      <p:sp>
        <p:nvSpPr>
          <p:cNvPr id="32783" name="Rectangle 14"/>
          <p:cNvSpPr>
            <a:spLocks/>
          </p:cNvSpPr>
          <p:nvPr/>
        </p:nvSpPr>
        <p:spPr bwMode="auto">
          <a:xfrm>
            <a:off x="1600200" y="4800600"/>
            <a:ext cx="6937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8. Bob decrypts his private key with key K3</a:t>
            </a:r>
          </a:p>
        </p:txBody>
      </p:sp>
      <p:sp>
        <p:nvSpPr>
          <p:cNvPr id="32784" name="Rectangle 15"/>
          <p:cNvSpPr>
            <a:spLocks/>
          </p:cNvSpPr>
          <p:nvPr/>
        </p:nvSpPr>
        <p:spPr bwMode="auto">
          <a:xfrm>
            <a:off x="1600200" y="5181600"/>
            <a:ext cx="69373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9. Bob uses private key to decrypt K1 and K2</a:t>
            </a:r>
          </a:p>
        </p:txBody>
      </p:sp>
      <p:sp>
        <p:nvSpPr>
          <p:cNvPr id="32785" name="Rectangle 16"/>
          <p:cNvSpPr>
            <a:spLocks/>
          </p:cNvSpPr>
          <p:nvPr/>
        </p:nvSpPr>
        <p:spPr bwMode="auto">
          <a:xfrm>
            <a:off x="1524000" y="5562600"/>
            <a:ext cx="6937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10. Bob uses K2 to verify MAC tag T</a:t>
            </a:r>
          </a:p>
        </p:txBody>
      </p:sp>
      <p:sp>
        <p:nvSpPr>
          <p:cNvPr id="32786" name="Rectangle 17"/>
          <p:cNvSpPr>
            <a:spLocks/>
          </p:cNvSpPr>
          <p:nvPr/>
        </p:nvSpPr>
        <p:spPr bwMode="auto">
          <a:xfrm>
            <a:off x="1524000" y="5943600"/>
            <a:ext cx="69373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11. Bob uses K1 to decrypt C</a:t>
            </a:r>
          </a:p>
        </p:txBody>
      </p:sp>
      <p:pic>
        <p:nvPicPr>
          <p:cNvPr id="32787" name="Picture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3829050"/>
            <a:ext cx="14747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2788" name="Picture 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5725" y="382905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2789" name="Line 20"/>
          <p:cNvSpPr>
            <a:spLocks noChangeShapeType="1"/>
          </p:cNvSpPr>
          <p:nvPr/>
        </p:nvSpPr>
        <p:spPr bwMode="auto">
          <a:xfrm flipH="1">
            <a:off x="7383463" y="2193925"/>
            <a:ext cx="617537" cy="206375"/>
          </a:xfrm>
          <a:prstGeom prst="line">
            <a:avLst/>
          </a:prstGeom>
          <a:noFill/>
          <a:ln w="254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0" name="Text Box 21"/>
          <p:cNvSpPr txBox="1">
            <a:spLocks/>
          </p:cNvSpPr>
          <p:nvPr/>
        </p:nvSpPr>
        <p:spPr bwMode="auto">
          <a:xfrm>
            <a:off x="8001000" y="1989138"/>
            <a:ext cx="822325" cy="303212"/>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5" tIns="41148" rIns="82295" bIns="41148">
            <a:spAutoFit/>
          </a:bodyPr>
          <a:lstStyle>
            <a:lvl1pPr defTabSz="822325">
              <a:defRPr>
                <a:solidFill>
                  <a:schemeClr val="tx1"/>
                </a:solidFill>
                <a:latin typeface="Arial" charset="0"/>
              </a:defRPr>
            </a:lvl1pPr>
            <a:lvl2pPr marL="742950" indent="-285750" defTabSz="822325">
              <a:defRPr>
                <a:solidFill>
                  <a:schemeClr val="tx1"/>
                </a:solidFill>
                <a:latin typeface="Arial" charset="0"/>
              </a:defRPr>
            </a:lvl2pPr>
            <a:lvl3pPr marL="1143000" indent="-228600" defTabSz="822325">
              <a:defRPr>
                <a:solidFill>
                  <a:schemeClr val="tx1"/>
                </a:solidFill>
                <a:latin typeface="Arial" charset="0"/>
              </a:defRPr>
            </a:lvl3pPr>
            <a:lvl4pPr marL="1600200" indent="-228600" defTabSz="822325">
              <a:defRPr>
                <a:solidFill>
                  <a:schemeClr val="tx1"/>
                </a:solidFill>
                <a:latin typeface="Arial" charset="0"/>
              </a:defRPr>
            </a:lvl4pPr>
            <a:lvl5pPr marL="2057400" indent="-228600" defTabSz="822325">
              <a:defRPr>
                <a:solidFill>
                  <a:schemeClr val="tx1"/>
                </a:solidFill>
                <a:latin typeface="Arial" charset="0"/>
              </a:defRPr>
            </a:lvl5pPr>
            <a:lvl6pPr marL="2514600" indent="-228600" algn="ctr" defTabSz="822325" eaLnBrk="0" fontAlgn="base" hangingPunct="0">
              <a:spcBef>
                <a:spcPct val="10000"/>
              </a:spcBef>
              <a:spcAft>
                <a:spcPct val="0"/>
              </a:spcAft>
              <a:defRPr>
                <a:solidFill>
                  <a:schemeClr val="tx1"/>
                </a:solidFill>
                <a:latin typeface="Arial" charset="0"/>
              </a:defRPr>
            </a:lvl6pPr>
            <a:lvl7pPr marL="2971800" indent="-228600" algn="ctr" defTabSz="822325" eaLnBrk="0" fontAlgn="base" hangingPunct="0">
              <a:spcBef>
                <a:spcPct val="10000"/>
              </a:spcBef>
              <a:spcAft>
                <a:spcPct val="0"/>
              </a:spcAft>
              <a:defRPr>
                <a:solidFill>
                  <a:schemeClr val="tx1"/>
                </a:solidFill>
                <a:latin typeface="Arial" charset="0"/>
              </a:defRPr>
            </a:lvl7pPr>
            <a:lvl8pPr marL="3429000" indent="-228600" algn="ctr" defTabSz="822325" eaLnBrk="0" fontAlgn="base" hangingPunct="0">
              <a:spcBef>
                <a:spcPct val="10000"/>
              </a:spcBef>
              <a:spcAft>
                <a:spcPct val="0"/>
              </a:spcAft>
              <a:defRPr>
                <a:solidFill>
                  <a:schemeClr val="tx1"/>
                </a:solidFill>
                <a:latin typeface="Arial" charset="0"/>
              </a:defRPr>
            </a:lvl8pPr>
            <a:lvl9pPr marL="3886200" indent="-228600" algn="ctr" defTabSz="822325" eaLnBrk="0" fontAlgn="base" hangingPunct="0">
              <a:spcBef>
                <a:spcPct val="10000"/>
              </a:spcBef>
              <a:spcAft>
                <a:spcPct val="0"/>
              </a:spcAft>
              <a:defRPr>
                <a:solidFill>
                  <a:schemeClr val="tx1"/>
                </a:solidFill>
                <a:latin typeface="Arial" charset="0"/>
              </a:defRPr>
            </a:lvl9pPr>
          </a:lstStyle>
          <a:p>
            <a:pPr eaLnBrk="1" hangingPunct="1">
              <a:spcBef>
                <a:spcPct val="50000"/>
              </a:spcBef>
            </a:pPr>
            <a:r>
              <a:rPr lang="en-US" sz="1400" b="1">
                <a:solidFill>
                  <a:srgbClr val="CC0000"/>
                </a:solidFill>
                <a:latin typeface="Gill Sans" charset="0"/>
                <a:sym typeface="Gill Sans" charset="0"/>
              </a:rPr>
              <a:t>privacy</a:t>
            </a:r>
          </a:p>
        </p:txBody>
      </p:sp>
      <p:sp>
        <p:nvSpPr>
          <p:cNvPr id="32791" name="Line 22"/>
          <p:cNvSpPr>
            <a:spLocks noChangeShapeType="1"/>
          </p:cNvSpPr>
          <p:nvPr/>
        </p:nvSpPr>
        <p:spPr bwMode="auto">
          <a:xfrm flipH="1">
            <a:off x="7246938" y="2606675"/>
            <a:ext cx="617537" cy="204788"/>
          </a:xfrm>
          <a:prstGeom prst="line">
            <a:avLst/>
          </a:prstGeom>
          <a:noFill/>
          <a:ln w="254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2" name="Text Box 23"/>
          <p:cNvSpPr txBox="1">
            <a:spLocks/>
          </p:cNvSpPr>
          <p:nvPr/>
        </p:nvSpPr>
        <p:spPr bwMode="auto">
          <a:xfrm>
            <a:off x="7864475" y="2400300"/>
            <a:ext cx="890588" cy="303213"/>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5" tIns="41148" rIns="82295" bIns="41148">
            <a:spAutoFit/>
          </a:bodyPr>
          <a:lstStyle>
            <a:lvl1pPr defTabSz="822325">
              <a:defRPr>
                <a:solidFill>
                  <a:schemeClr val="tx1"/>
                </a:solidFill>
                <a:latin typeface="Arial" charset="0"/>
              </a:defRPr>
            </a:lvl1pPr>
            <a:lvl2pPr marL="742950" indent="-285750" defTabSz="822325">
              <a:defRPr>
                <a:solidFill>
                  <a:schemeClr val="tx1"/>
                </a:solidFill>
                <a:latin typeface="Arial" charset="0"/>
              </a:defRPr>
            </a:lvl2pPr>
            <a:lvl3pPr marL="1143000" indent="-228600" defTabSz="822325">
              <a:defRPr>
                <a:solidFill>
                  <a:schemeClr val="tx1"/>
                </a:solidFill>
                <a:latin typeface="Arial" charset="0"/>
              </a:defRPr>
            </a:lvl3pPr>
            <a:lvl4pPr marL="1600200" indent="-228600" defTabSz="822325">
              <a:defRPr>
                <a:solidFill>
                  <a:schemeClr val="tx1"/>
                </a:solidFill>
                <a:latin typeface="Arial" charset="0"/>
              </a:defRPr>
            </a:lvl4pPr>
            <a:lvl5pPr marL="2057400" indent="-228600" defTabSz="822325">
              <a:defRPr>
                <a:solidFill>
                  <a:schemeClr val="tx1"/>
                </a:solidFill>
                <a:latin typeface="Arial" charset="0"/>
              </a:defRPr>
            </a:lvl5pPr>
            <a:lvl6pPr marL="2514600" indent="-228600" algn="ctr" defTabSz="822325" eaLnBrk="0" fontAlgn="base" hangingPunct="0">
              <a:spcBef>
                <a:spcPct val="10000"/>
              </a:spcBef>
              <a:spcAft>
                <a:spcPct val="0"/>
              </a:spcAft>
              <a:defRPr>
                <a:solidFill>
                  <a:schemeClr val="tx1"/>
                </a:solidFill>
                <a:latin typeface="Arial" charset="0"/>
              </a:defRPr>
            </a:lvl6pPr>
            <a:lvl7pPr marL="2971800" indent="-228600" algn="ctr" defTabSz="822325" eaLnBrk="0" fontAlgn="base" hangingPunct="0">
              <a:spcBef>
                <a:spcPct val="10000"/>
              </a:spcBef>
              <a:spcAft>
                <a:spcPct val="0"/>
              </a:spcAft>
              <a:defRPr>
                <a:solidFill>
                  <a:schemeClr val="tx1"/>
                </a:solidFill>
                <a:latin typeface="Arial" charset="0"/>
              </a:defRPr>
            </a:lvl7pPr>
            <a:lvl8pPr marL="3429000" indent="-228600" algn="ctr" defTabSz="822325" eaLnBrk="0" fontAlgn="base" hangingPunct="0">
              <a:spcBef>
                <a:spcPct val="10000"/>
              </a:spcBef>
              <a:spcAft>
                <a:spcPct val="0"/>
              </a:spcAft>
              <a:defRPr>
                <a:solidFill>
                  <a:schemeClr val="tx1"/>
                </a:solidFill>
                <a:latin typeface="Arial" charset="0"/>
              </a:defRPr>
            </a:lvl8pPr>
            <a:lvl9pPr marL="3886200" indent="-228600" algn="ctr" defTabSz="822325" eaLnBrk="0" fontAlgn="base" hangingPunct="0">
              <a:spcBef>
                <a:spcPct val="10000"/>
              </a:spcBef>
              <a:spcAft>
                <a:spcPct val="0"/>
              </a:spcAft>
              <a:defRPr>
                <a:solidFill>
                  <a:schemeClr val="tx1"/>
                </a:solidFill>
                <a:latin typeface="Arial" charset="0"/>
              </a:defRPr>
            </a:lvl9pPr>
          </a:lstStyle>
          <a:p>
            <a:pPr eaLnBrk="1" hangingPunct="1">
              <a:spcBef>
                <a:spcPct val="50000"/>
              </a:spcBef>
            </a:pPr>
            <a:r>
              <a:rPr lang="en-US" sz="1400" b="1">
                <a:solidFill>
                  <a:srgbClr val="CC0000"/>
                </a:solidFill>
                <a:latin typeface="Gill Sans" charset="0"/>
                <a:sym typeface="Gill Sans" charset="0"/>
              </a:rPr>
              <a:t>integrity</a:t>
            </a:r>
          </a:p>
        </p:txBody>
      </p:sp>
      <p:sp>
        <p:nvSpPr>
          <p:cNvPr id="32793" name="Text Box 24"/>
          <p:cNvSpPr txBox="1">
            <a:spLocks/>
          </p:cNvSpPr>
          <p:nvPr/>
        </p:nvSpPr>
        <p:spPr bwMode="auto">
          <a:xfrm>
            <a:off x="6629400" y="5562600"/>
            <a:ext cx="2195513" cy="72072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5" tIns="41148" rIns="82295" bIns="41148">
            <a:spAutoFit/>
          </a:bodyPr>
          <a:lstStyle>
            <a:lvl1pPr defTabSz="822325">
              <a:defRPr>
                <a:solidFill>
                  <a:schemeClr val="tx1"/>
                </a:solidFill>
                <a:latin typeface="Arial" charset="0"/>
              </a:defRPr>
            </a:lvl1pPr>
            <a:lvl2pPr marL="742950" indent="-285750" defTabSz="822325">
              <a:defRPr>
                <a:solidFill>
                  <a:schemeClr val="tx1"/>
                </a:solidFill>
                <a:latin typeface="Arial" charset="0"/>
              </a:defRPr>
            </a:lvl2pPr>
            <a:lvl3pPr marL="1143000" indent="-228600" defTabSz="822325">
              <a:defRPr>
                <a:solidFill>
                  <a:schemeClr val="tx1"/>
                </a:solidFill>
                <a:latin typeface="Arial" charset="0"/>
              </a:defRPr>
            </a:lvl3pPr>
            <a:lvl4pPr marL="1600200" indent="-228600" defTabSz="822325">
              <a:defRPr>
                <a:solidFill>
                  <a:schemeClr val="tx1"/>
                </a:solidFill>
                <a:latin typeface="Arial" charset="0"/>
              </a:defRPr>
            </a:lvl4pPr>
            <a:lvl5pPr marL="2057400" indent="-228600" defTabSz="822325">
              <a:defRPr>
                <a:solidFill>
                  <a:schemeClr val="tx1"/>
                </a:solidFill>
                <a:latin typeface="Arial" charset="0"/>
              </a:defRPr>
            </a:lvl5pPr>
            <a:lvl6pPr marL="2514600" indent="-228600" algn="ctr" defTabSz="822325" eaLnBrk="0" fontAlgn="base" hangingPunct="0">
              <a:spcBef>
                <a:spcPct val="10000"/>
              </a:spcBef>
              <a:spcAft>
                <a:spcPct val="0"/>
              </a:spcAft>
              <a:defRPr>
                <a:solidFill>
                  <a:schemeClr val="tx1"/>
                </a:solidFill>
                <a:latin typeface="Arial" charset="0"/>
              </a:defRPr>
            </a:lvl6pPr>
            <a:lvl7pPr marL="2971800" indent="-228600" algn="ctr" defTabSz="822325" eaLnBrk="0" fontAlgn="base" hangingPunct="0">
              <a:spcBef>
                <a:spcPct val="10000"/>
              </a:spcBef>
              <a:spcAft>
                <a:spcPct val="0"/>
              </a:spcAft>
              <a:defRPr>
                <a:solidFill>
                  <a:schemeClr val="tx1"/>
                </a:solidFill>
                <a:latin typeface="Arial" charset="0"/>
              </a:defRPr>
            </a:lvl7pPr>
            <a:lvl8pPr marL="3429000" indent="-228600" algn="ctr" defTabSz="822325" eaLnBrk="0" fontAlgn="base" hangingPunct="0">
              <a:spcBef>
                <a:spcPct val="10000"/>
              </a:spcBef>
              <a:spcAft>
                <a:spcPct val="0"/>
              </a:spcAft>
              <a:defRPr>
                <a:solidFill>
                  <a:schemeClr val="tx1"/>
                </a:solidFill>
                <a:latin typeface="Arial" charset="0"/>
              </a:defRPr>
            </a:lvl8pPr>
            <a:lvl9pPr marL="3886200" indent="-228600" algn="ctr" defTabSz="822325" eaLnBrk="0" fontAlgn="base" hangingPunct="0">
              <a:spcBef>
                <a:spcPct val="10000"/>
              </a:spcBef>
              <a:spcAft>
                <a:spcPct val="0"/>
              </a:spcAft>
              <a:defRPr>
                <a:solidFill>
                  <a:schemeClr val="tx1"/>
                </a:solidFill>
                <a:latin typeface="Arial" charset="0"/>
              </a:defRPr>
            </a:lvl9pPr>
          </a:lstStyle>
          <a:p>
            <a:pPr eaLnBrk="1" hangingPunct="1">
              <a:spcBef>
                <a:spcPct val="50000"/>
              </a:spcBef>
            </a:pPr>
            <a:r>
              <a:rPr lang="en-US" sz="1400" b="1">
                <a:solidFill>
                  <a:srgbClr val="CC0000"/>
                </a:solidFill>
                <a:latin typeface="Gill Sans" charset="0"/>
                <a:sym typeface="Gill Sans" charset="0"/>
              </a:rPr>
              <a:t>Why use K1 to encrypt M, rather than Bob’s public key?</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379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F0AD687-B072-4A43-A463-DFC52C6FF5BF}" type="slidenum">
              <a:rPr lang="en-US"/>
              <a:pPr/>
              <a:t>31</a:t>
            </a:fld>
            <a:endParaRPr lang="en-US"/>
          </a:p>
        </p:txBody>
      </p:sp>
      <p:sp>
        <p:nvSpPr>
          <p:cNvPr id="33797" name="Rectangle 2"/>
          <p:cNvSpPr>
            <a:spLocks noChangeArrowheads="1"/>
          </p:cNvSpPr>
          <p:nvPr>
            <p:ph type="title"/>
          </p:nvPr>
        </p:nvSpPr>
        <p:spPr>
          <a:xfrm>
            <a:off x="892175" y="0"/>
            <a:ext cx="7359650" cy="1543050"/>
          </a:xfrm>
        </p:spPr>
        <p:txBody>
          <a:bodyPr/>
          <a:lstStyle/>
          <a:p>
            <a:pPr eaLnBrk="1" hangingPunct="1">
              <a:tabLst>
                <a:tab pos="952500" algn="l"/>
              </a:tabLst>
            </a:pPr>
            <a:r>
              <a:rPr lang="en-US" sz="3400" smtClean="0"/>
              <a:t>Interactive Communications</a:t>
            </a:r>
          </a:p>
        </p:txBody>
      </p:sp>
      <p:grpSp>
        <p:nvGrpSpPr>
          <p:cNvPr id="33798" name="Group 3"/>
          <p:cNvGrpSpPr>
            <a:grpSpLocks/>
          </p:cNvGrpSpPr>
          <p:nvPr/>
        </p:nvGrpSpPr>
        <p:grpSpPr bwMode="auto">
          <a:xfrm>
            <a:off x="1524000" y="1828800"/>
            <a:ext cx="6126163" cy="790575"/>
            <a:chOff x="0" y="0"/>
            <a:chExt cx="4288" cy="552"/>
          </a:xfrm>
        </p:grpSpPr>
        <p:sp>
          <p:nvSpPr>
            <p:cNvPr id="33812" name="Line 4"/>
            <p:cNvSpPr>
              <a:spLocks noChangeShapeType="1"/>
            </p:cNvSpPr>
            <p:nvPr/>
          </p:nvSpPr>
          <p:spPr bwMode="auto">
            <a:xfrm rot="10800000">
              <a:off x="220" y="552"/>
              <a:ext cx="3832"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3813" name="Rectangle 5"/>
            <p:cNvSpPr>
              <a:spLocks/>
            </p:cNvSpPr>
            <p:nvPr/>
          </p:nvSpPr>
          <p:spPr bwMode="auto">
            <a:xfrm>
              <a:off x="0" y="0"/>
              <a:ext cx="4288"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Let’s talk securely; here are the algorithms I understand</a:t>
              </a:r>
            </a:p>
          </p:txBody>
        </p:sp>
      </p:grpSp>
      <p:grpSp>
        <p:nvGrpSpPr>
          <p:cNvPr id="33799" name="Group 6"/>
          <p:cNvGrpSpPr>
            <a:grpSpLocks/>
          </p:cNvGrpSpPr>
          <p:nvPr/>
        </p:nvGrpSpPr>
        <p:grpSpPr bwMode="auto">
          <a:xfrm>
            <a:off x="1524000" y="3048000"/>
            <a:ext cx="6126163" cy="479425"/>
            <a:chOff x="0" y="0"/>
            <a:chExt cx="4288" cy="336"/>
          </a:xfrm>
        </p:grpSpPr>
        <p:sp>
          <p:nvSpPr>
            <p:cNvPr id="33810" name="Line 7"/>
            <p:cNvSpPr>
              <a:spLocks noChangeShapeType="1"/>
            </p:cNvSpPr>
            <p:nvPr/>
          </p:nvSpPr>
          <p:spPr bwMode="auto">
            <a:xfrm rot="10800000">
              <a:off x="220" y="336"/>
              <a:ext cx="3832" cy="0"/>
            </a:xfrm>
            <a:prstGeom prst="line">
              <a:avLst/>
            </a:prstGeom>
            <a:noFill/>
            <a:ln w="63500">
              <a:solidFill>
                <a:schemeClr val="tx1"/>
              </a:solidFill>
              <a:miter lim="800000"/>
              <a:headEnd/>
              <a:tailEnd type="stealth"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33811" name="Rectangle 8"/>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I choose these algorithms; start key exchange</a:t>
              </a:r>
            </a:p>
          </p:txBody>
        </p:sp>
      </p:grpSp>
      <p:grpSp>
        <p:nvGrpSpPr>
          <p:cNvPr id="33800" name="Group 9"/>
          <p:cNvGrpSpPr>
            <a:grpSpLocks/>
          </p:cNvGrpSpPr>
          <p:nvPr/>
        </p:nvGrpSpPr>
        <p:grpSpPr bwMode="auto">
          <a:xfrm>
            <a:off x="1524000" y="4038600"/>
            <a:ext cx="6126163" cy="434975"/>
            <a:chOff x="0" y="0"/>
            <a:chExt cx="4288" cy="304"/>
          </a:xfrm>
        </p:grpSpPr>
        <p:sp>
          <p:nvSpPr>
            <p:cNvPr id="33808" name="Line 10"/>
            <p:cNvSpPr>
              <a:spLocks noChangeShapeType="1"/>
            </p:cNvSpPr>
            <p:nvPr/>
          </p:nvSpPr>
          <p:spPr bwMode="auto">
            <a:xfrm rot="10800000">
              <a:off x="220" y="296"/>
              <a:ext cx="3832"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3809" name="Rectangle 11"/>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Continue key exchange</a:t>
              </a:r>
            </a:p>
          </p:txBody>
        </p:sp>
      </p:grpSp>
      <p:grpSp>
        <p:nvGrpSpPr>
          <p:cNvPr id="33801" name="Group 12"/>
          <p:cNvGrpSpPr>
            <a:grpSpLocks/>
          </p:cNvGrpSpPr>
          <p:nvPr/>
        </p:nvGrpSpPr>
        <p:grpSpPr bwMode="auto">
          <a:xfrm>
            <a:off x="1524000" y="5105400"/>
            <a:ext cx="6126163" cy="446088"/>
            <a:chOff x="0" y="0"/>
            <a:chExt cx="4288" cy="312"/>
          </a:xfrm>
        </p:grpSpPr>
        <p:sp>
          <p:nvSpPr>
            <p:cNvPr id="33806" name="Line 13"/>
            <p:cNvSpPr>
              <a:spLocks noChangeShapeType="1"/>
            </p:cNvSpPr>
            <p:nvPr/>
          </p:nvSpPr>
          <p:spPr bwMode="auto">
            <a:xfrm rot="10800000">
              <a:off x="220" y="312"/>
              <a:ext cx="3832" cy="0"/>
            </a:xfrm>
            <a:prstGeom prst="line">
              <a:avLst/>
            </a:prstGeom>
            <a:noFill/>
            <a:ln w="63500">
              <a:solidFill>
                <a:schemeClr val="tx1"/>
              </a:solidFill>
              <a:miter lim="800000"/>
              <a:headEnd type="stealth" w="med" len="med"/>
              <a:tailEnd type="stealth"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33807" name="Rectangle 14"/>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Communicate using exchanged key</a:t>
              </a:r>
            </a:p>
          </p:txBody>
        </p:sp>
      </p:grpSp>
      <p:sp>
        <p:nvSpPr>
          <p:cNvPr id="33802" name="Line 15"/>
          <p:cNvSpPr>
            <a:spLocks noChangeShapeType="1"/>
          </p:cNvSpPr>
          <p:nvPr/>
        </p:nvSpPr>
        <p:spPr bwMode="auto">
          <a:xfrm flipH="1">
            <a:off x="4572000" y="4648200"/>
            <a:ext cx="0" cy="457200"/>
          </a:xfrm>
          <a:prstGeom prst="line">
            <a:avLst/>
          </a:prstGeom>
          <a:noFill/>
          <a:ln w="63500">
            <a:solidFill>
              <a:schemeClr val="tx1"/>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pic>
        <p:nvPicPr>
          <p:cNvPr id="33803" name="Picture 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3804"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3805" name="Rectangle 18"/>
          <p:cNvSpPr>
            <a:spLocks/>
          </p:cNvSpPr>
          <p:nvPr/>
        </p:nvSpPr>
        <p:spPr bwMode="auto">
          <a:xfrm>
            <a:off x="685800" y="5791200"/>
            <a:ext cx="7715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rgbClr val="0000FF"/>
                </a:solidFill>
                <a:latin typeface="Gill Sans" charset="0"/>
                <a:sym typeface="Gill Sans" charset="0"/>
              </a:rPr>
              <a:t>Again, life is never this simple!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482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DEF90DBA-6636-4F73-9A25-D3099D317455}" type="slidenum">
              <a:rPr lang="en-US"/>
              <a:pPr/>
              <a:t>32</a:t>
            </a:fld>
            <a:endParaRPr lang="en-US"/>
          </a:p>
        </p:txBody>
      </p:sp>
      <p:sp>
        <p:nvSpPr>
          <p:cNvPr id="34821" name="Rectangle 2"/>
          <p:cNvSpPr>
            <a:spLocks noChangeArrowheads="1"/>
          </p:cNvSpPr>
          <p:nvPr>
            <p:ph type="title"/>
          </p:nvPr>
        </p:nvSpPr>
        <p:spPr>
          <a:xfrm>
            <a:off x="892175" y="0"/>
            <a:ext cx="7359650" cy="1295400"/>
          </a:xfrm>
        </p:spPr>
        <p:txBody>
          <a:bodyPr/>
          <a:lstStyle/>
          <a:p>
            <a:pPr eaLnBrk="1" hangingPunct="1">
              <a:tabLst>
                <a:tab pos="952500" algn="l"/>
              </a:tabLst>
            </a:pPr>
            <a:r>
              <a:rPr lang="en-US" sz="3400" smtClean="0"/>
              <a:t>Interactive Communications</a:t>
            </a:r>
          </a:p>
        </p:txBody>
      </p:sp>
      <p:sp>
        <p:nvSpPr>
          <p:cNvPr id="34822" name="Rectangle 3"/>
          <p:cNvSpPr>
            <a:spLocks/>
          </p:cNvSpPr>
          <p:nvPr/>
        </p:nvSpPr>
        <p:spPr bwMode="auto">
          <a:xfrm>
            <a:off x="363538" y="1439863"/>
            <a:ext cx="88455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 Alice and Bob exchange public keys and certificates</a:t>
            </a:r>
          </a:p>
        </p:txBody>
      </p:sp>
      <p:sp>
        <p:nvSpPr>
          <p:cNvPr id="34823" name="Rectangle 4"/>
          <p:cNvSpPr>
            <a:spLocks/>
          </p:cNvSpPr>
          <p:nvPr/>
        </p:nvSpPr>
        <p:spPr bwMode="auto">
          <a:xfrm>
            <a:off x="363538" y="2571750"/>
            <a:ext cx="88455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3. Alice and Bob take their passwords and derive symmetric keys</a:t>
            </a:r>
          </a:p>
        </p:txBody>
      </p:sp>
      <p:sp>
        <p:nvSpPr>
          <p:cNvPr id="34824" name="Rectangle 5"/>
          <p:cNvSpPr>
            <a:spLocks/>
          </p:cNvSpPr>
          <p:nvPr/>
        </p:nvSpPr>
        <p:spPr bwMode="auto">
          <a:xfrm>
            <a:off x="1106488" y="2936875"/>
            <a:ext cx="655955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4. Alice and Bob use those symmetric keys to decrypt and recover their asymmetric private keys.</a:t>
            </a:r>
          </a:p>
        </p:txBody>
      </p:sp>
      <p:sp>
        <p:nvSpPr>
          <p:cNvPr id="34825" name="Rectangle 6"/>
          <p:cNvSpPr>
            <a:spLocks/>
          </p:cNvSpPr>
          <p:nvPr/>
        </p:nvSpPr>
        <p:spPr bwMode="auto">
          <a:xfrm>
            <a:off x="1106488" y="3657600"/>
            <a:ext cx="69262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5. Alice and Bob use their asymmetric private keys and a </a:t>
            </a:r>
            <a:r>
              <a:rPr lang="en-US" sz="2000" i="1">
                <a:latin typeface="Gill Sans" charset="0"/>
                <a:sym typeface="Gill Sans" charset="0"/>
              </a:rPr>
              <a:t>key exchange</a:t>
            </a:r>
            <a:r>
              <a:rPr lang="en-US" sz="2000">
                <a:latin typeface="Gill Sans" charset="0"/>
                <a:sym typeface="Gill Sans" charset="0"/>
              </a:rPr>
              <a:t> algorithm to derive a shared symmetric key</a:t>
            </a:r>
          </a:p>
        </p:txBody>
      </p:sp>
      <p:sp>
        <p:nvSpPr>
          <p:cNvPr id="34826" name="Rectangle 7"/>
          <p:cNvSpPr>
            <a:spLocks/>
          </p:cNvSpPr>
          <p:nvPr/>
        </p:nvSpPr>
        <p:spPr bwMode="auto">
          <a:xfrm>
            <a:off x="1211263" y="4389438"/>
            <a:ext cx="66294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6.  Alice and Bob use shared symmetric key to encrypt and authenticate messages</a:t>
            </a:r>
          </a:p>
        </p:txBody>
      </p:sp>
      <p:sp>
        <p:nvSpPr>
          <p:cNvPr id="34827" name="Rectangle 8"/>
          <p:cNvSpPr>
            <a:spLocks/>
          </p:cNvSpPr>
          <p:nvPr/>
        </p:nvSpPr>
        <p:spPr bwMode="auto">
          <a:xfrm>
            <a:off x="363538" y="1817688"/>
            <a:ext cx="884555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2. Alice and Bob use CA’s public keys to verify certificates and each other’s public keys</a:t>
            </a:r>
          </a:p>
        </p:txBody>
      </p:sp>
      <p:sp>
        <p:nvSpPr>
          <p:cNvPr id="34828" name="Rectangle 9"/>
          <p:cNvSpPr>
            <a:spLocks/>
          </p:cNvSpPr>
          <p:nvPr/>
        </p:nvSpPr>
        <p:spPr bwMode="auto">
          <a:xfrm>
            <a:off x="706438" y="971550"/>
            <a:ext cx="7715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chemeClr val="accent2"/>
                </a:solidFill>
                <a:latin typeface="Gill Sans" charset="0"/>
                <a:sym typeface="Gill Sans" charset="0"/>
              </a:rPr>
              <a:t>(</a:t>
            </a:r>
            <a:r>
              <a:rPr lang="en-US" sz="2500" i="1">
                <a:solidFill>
                  <a:schemeClr val="accent2"/>
                </a:solidFill>
                <a:latin typeface="Gill Sans" charset="0"/>
                <a:sym typeface="Gill Sans" charset="0"/>
              </a:rPr>
              <a:t>Informal</a:t>
            </a:r>
            <a:r>
              <a:rPr lang="en-US" sz="2500">
                <a:solidFill>
                  <a:schemeClr val="accent2"/>
                </a:solidFill>
                <a:latin typeface="Gill Sans" charset="0"/>
                <a:sym typeface="Gill Sans" charset="0"/>
              </a:rPr>
              <a:t> example; details omitted)</a:t>
            </a:r>
          </a:p>
        </p:txBody>
      </p:sp>
      <p:sp>
        <p:nvSpPr>
          <p:cNvPr id="34829" name="Rectangle 10"/>
          <p:cNvSpPr>
            <a:spLocks/>
          </p:cNvSpPr>
          <p:nvPr/>
        </p:nvSpPr>
        <p:spPr bwMode="auto">
          <a:xfrm>
            <a:off x="838200" y="5410200"/>
            <a:ext cx="74517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solidFill>
                  <a:schemeClr val="accent2"/>
                </a:solidFill>
                <a:latin typeface="Gill Sans" charset="0"/>
                <a:sym typeface="Gill Sans" charset="0"/>
              </a:rPr>
              <a:t>(Will need to rekey regularly; may need to avoid replay attacks, ...)</a:t>
            </a:r>
          </a:p>
        </p:txBody>
      </p:sp>
      <p:pic>
        <p:nvPicPr>
          <p:cNvPr id="34830" name="Picture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25" y="3829050"/>
            <a:ext cx="14732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48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8288" y="4114800"/>
            <a:ext cx="14747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4832" name="Rectangle 13"/>
          <p:cNvSpPr>
            <a:spLocks/>
          </p:cNvSpPr>
          <p:nvPr/>
        </p:nvSpPr>
        <p:spPr bwMode="auto">
          <a:xfrm>
            <a:off x="838200" y="5867400"/>
            <a:ext cx="745172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solidFill>
                  <a:schemeClr val="accent2"/>
                </a:solidFill>
                <a:latin typeface="Gill Sans" charset="0"/>
                <a:sym typeface="Gill Sans" charset="0"/>
              </a:rPr>
              <a:t>(Replay attacks:  thwart using counters or timestamps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2"/>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5844"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0BF8554B-0226-49CF-B782-0E5E58506BE4}" type="slidenum">
              <a:rPr lang="en-US"/>
              <a:pPr/>
              <a:t>33</a:t>
            </a:fld>
            <a:endParaRPr lang="en-US"/>
          </a:p>
        </p:txBody>
      </p:sp>
      <p:pic>
        <p:nvPicPr>
          <p:cNvPr id="35845" name="Picture 6" descr="ppfl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538" y="1133475"/>
            <a:ext cx="7400925"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686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A830116E-1ECB-4BEA-8329-8E7E5E6F3109}" type="slidenum">
              <a:rPr lang="en-US"/>
              <a:pPr/>
              <a:t>34</a:t>
            </a:fld>
            <a:endParaRPr lang="en-US"/>
          </a:p>
        </p:txBody>
      </p:sp>
      <p:sp>
        <p:nvSpPr>
          <p:cNvPr id="36869" name="Rectangle 2"/>
          <p:cNvSpPr>
            <a:spLocks noGrp="1" noChangeArrowheads="1"/>
          </p:cNvSpPr>
          <p:nvPr>
            <p:ph type="title"/>
          </p:nvPr>
        </p:nvSpPr>
        <p:spPr/>
        <p:txBody>
          <a:bodyPr/>
          <a:lstStyle/>
          <a:p>
            <a:r>
              <a:rPr lang="en-US" smtClean="0"/>
              <a:t>Spyware</a:t>
            </a:r>
          </a:p>
        </p:txBody>
      </p:sp>
      <p:sp>
        <p:nvSpPr>
          <p:cNvPr id="36870" name="Rectangle 3"/>
          <p:cNvSpPr>
            <a:spLocks noGrp="1" noChangeArrowheads="1"/>
          </p:cNvSpPr>
          <p:nvPr>
            <p:ph type="body" idx="1"/>
          </p:nvPr>
        </p:nvSpPr>
        <p:spPr/>
        <p:txBody>
          <a:bodyPr/>
          <a:lstStyle/>
          <a:p>
            <a:r>
              <a:rPr lang="en-US" smtClean="0"/>
              <a:t>Software that is installed that collects information and reports it to third party</a:t>
            </a:r>
          </a:p>
          <a:p>
            <a:pPr lvl="1"/>
            <a:r>
              <a:rPr lang="en-US" smtClean="0"/>
              <a:t>key logger, adware, browser hijacker, …</a:t>
            </a:r>
          </a:p>
          <a:p>
            <a:r>
              <a:rPr lang="en-US" smtClean="0"/>
              <a:t>Installed one of two ways</a:t>
            </a:r>
          </a:p>
          <a:p>
            <a:pPr lvl="1"/>
            <a:r>
              <a:rPr lang="en-US" smtClean="0"/>
              <a:t>piggybacked on software you choose to download</a:t>
            </a:r>
          </a:p>
          <a:p>
            <a:pPr lvl="1"/>
            <a:r>
              <a:rPr lang="en-US" smtClean="0"/>
              <a:t>“drive-by” download</a:t>
            </a:r>
          </a:p>
          <a:p>
            <a:pPr lvl="2"/>
            <a:r>
              <a:rPr lang="en-US" smtClean="0"/>
              <a:t>your web browser has vulnerabilities</a:t>
            </a:r>
          </a:p>
          <a:p>
            <a:pPr lvl="2"/>
            <a:r>
              <a:rPr lang="en-US" smtClean="0"/>
              <a:t>web server can exploit by sending you bad web content</a:t>
            </a:r>
          </a:p>
          <a:p>
            <a:r>
              <a:rPr lang="en-US" smtClean="0"/>
              <a:t>Estimates</a:t>
            </a:r>
          </a:p>
          <a:p>
            <a:pPr lvl="1"/>
            <a:r>
              <a:rPr lang="en-US" smtClean="0"/>
              <a:t>majority (50-90%) of Internet-connected PCs have it</a:t>
            </a:r>
          </a:p>
          <a:p>
            <a:pPr lvl="1"/>
            <a:r>
              <a:rPr lang="en-US" smtClean="0"/>
              <a:t>1 in 20 executables on the Web have it</a:t>
            </a:r>
          </a:p>
          <a:p>
            <a:pPr lvl="1"/>
            <a:r>
              <a:rPr lang="en-US" smtClean="0"/>
              <a:t>about 0.5% of Web pages attack you with drive-by-downloads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789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4853F84-8A3D-47DC-8DD4-9894AB253E03}" type="slidenum">
              <a:rPr lang="en-US"/>
              <a:pPr/>
              <a:t>35</a:t>
            </a:fld>
            <a:endParaRPr lang="en-US"/>
          </a:p>
        </p:txBody>
      </p:sp>
      <p:sp>
        <p:nvSpPr>
          <p:cNvPr id="37893" name="Rectangle 2"/>
          <p:cNvSpPr>
            <a:spLocks noGrp="1" noChangeArrowheads="1"/>
          </p:cNvSpPr>
          <p:nvPr>
            <p:ph type="title"/>
          </p:nvPr>
        </p:nvSpPr>
        <p:spPr/>
        <p:txBody>
          <a:bodyPr/>
          <a:lstStyle/>
          <a:p>
            <a:r>
              <a:rPr lang="en-US" smtClean="0"/>
              <a:t>Additional modern security problems</a:t>
            </a:r>
          </a:p>
        </p:txBody>
      </p:sp>
      <p:sp>
        <p:nvSpPr>
          <p:cNvPr id="37894" name="Rectangle 3"/>
          <p:cNvSpPr>
            <a:spLocks noGrp="1" noChangeArrowheads="1"/>
          </p:cNvSpPr>
          <p:nvPr>
            <p:ph type="body" idx="1"/>
          </p:nvPr>
        </p:nvSpPr>
        <p:spPr/>
        <p:txBody>
          <a:bodyPr/>
          <a:lstStyle/>
          <a:p>
            <a:pPr>
              <a:lnSpc>
                <a:spcPct val="90000"/>
              </a:lnSpc>
            </a:pPr>
            <a:r>
              <a:rPr lang="en-US" sz="2000" smtClean="0"/>
              <a:t>Confinement</a:t>
            </a:r>
          </a:p>
          <a:p>
            <a:pPr lvl="1">
              <a:lnSpc>
                <a:spcPct val="90000"/>
              </a:lnSpc>
            </a:pPr>
            <a:r>
              <a:rPr lang="en-US" sz="1800" smtClean="0"/>
              <a:t>How do I run code that I don’t trust?</a:t>
            </a:r>
          </a:p>
          <a:p>
            <a:pPr lvl="2">
              <a:lnSpc>
                <a:spcPct val="90000"/>
              </a:lnSpc>
            </a:pPr>
            <a:r>
              <a:rPr lang="en-US" sz="1600" smtClean="0"/>
              <a:t>e.g., RealPlayer, Flash</a:t>
            </a:r>
          </a:p>
          <a:p>
            <a:pPr lvl="1">
              <a:lnSpc>
                <a:spcPct val="90000"/>
              </a:lnSpc>
            </a:pPr>
            <a:r>
              <a:rPr lang="en-US" sz="1800" smtClean="0"/>
              <a:t>How do I restrict the data it can communicate?</a:t>
            </a:r>
          </a:p>
          <a:p>
            <a:pPr lvl="1">
              <a:lnSpc>
                <a:spcPct val="90000"/>
              </a:lnSpc>
            </a:pPr>
            <a:r>
              <a:rPr lang="en-US" sz="1800" smtClean="0"/>
              <a:t>What if trusted code has bugs?</a:t>
            </a:r>
          </a:p>
          <a:p>
            <a:pPr lvl="2">
              <a:lnSpc>
                <a:spcPct val="90000"/>
              </a:lnSpc>
            </a:pPr>
            <a:r>
              <a:rPr lang="en-US" sz="1600" smtClean="0"/>
              <a:t>e.g., Internet Explorer </a:t>
            </a:r>
            <a:br>
              <a:rPr lang="en-US" sz="1600" smtClean="0"/>
            </a:br>
            <a:endParaRPr lang="en-US" sz="1600" smtClean="0"/>
          </a:p>
          <a:p>
            <a:pPr>
              <a:lnSpc>
                <a:spcPct val="90000"/>
              </a:lnSpc>
            </a:pPr>
            <a:r>
              <a:rPr lang="en-US" sz="2000" smtClean="0"/>
              <a:t>Solutions</a:t>
            </a:r>
          </a:p>
          <a:p>
            <a:pPr lvl="1">
              <a:lnSpc>
                <a:spcPct val="90000"/>
              </a:lnSpc>
            </a:pPr>
            <a:r>
              <a:rPr lang="en-US" sz="1800" smtClean="0"/>
              <a:t>Restricted contexts – let the user divide their identity</a:t>
            </a:r>
          </a:p>
          <a:p>
            <a:pPr lvl="1">
              <a:lnSpc>
                <a:spcPct val="90000"/>
              </a:lnSpc>
            </a:pPr>
            <a:r>
              <a:rPr lang="en-US" sz="1800" smtClean="0"/>
              <a:t>ActiveX – make code writer identify self</a:t>
            </a:r>
          </a:p>
          <a:p>
            <a:pPr lvl="1">
              <a:lnSpc>
                <a:spcPct val="90000"/>
              </a:lnSpc>
            </a:pPr>
            <a:r>
              <a:rPr lang="en-US" sz="1800" smtClean="0"/>
              <a:t>Java – use a virtual machine that intercepts all calls</a:t>
            </a:r>
          </a:p>
          <a:p>
            <a:pPr lvl="1">
              <a:lnSpc>
                <a:spcPct val="90000"/>
              </a:lnSpc>
            </a:pPr>
            <a:r>
              <a:rPr lang="en-US" sz="1800" smtClean="0"/>
              <a:t>Binary rewriting – modify the program to force it to be safe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891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D8980693-1A3A-4BFC-BF34-E819B74C457E}" type="slidenum">
              <a:rPr lang="en-US"/>
              <a:pPr/>
              <a:t>36</a:t>
            </a:fld>
            <a:endParaRPr lang="en-US"/>
          </a:p>
        </p:txBody>
      </p:sp>
      <p:sp>
        <p:nvSpPr>
          <p:cNvPr id="38917" name="Rectangle 2"/>
          <p:cNvSpPr>
            <a:spLocks noGrp="1" noChangeArrowheads="1"/>
          </p:cNvSpPr>
          <p:nvPr>
            <p:ph type="title"/>
          </p:nvPr>
        </p:nvSpPr>
        <p:spPr/>
        <p:txBody>
          <a:bodyPr/>
          <a:lstStyle/>
          <a:p>
            <a:r>
              <a:rPr lang="en-US" smtClean="0"/>
              <a:t>ActiveX</a:t>
            </a:r>
          </a:p>
        </p:txBody>
      </p:sp>
      <p:sp>
        <p:nvSpPr>
          <p:cNvPr id="38918" name="Rectangle 3"/>
          <p:cNvSpPr>
            <a:spLocks noGrp="1" noChangeArrowheads="1"/>
          </p:cNvSpPr>
          <p:nvPr>
            <p:ph type="body" idx="1"/>
          </p:nvPr>
        </p:nvSpPr>
        <p:spPr/>
        <p:txBody>
          <a:bodyPr/>
          <a:lstStyle/>
          <a:p>
            <a:r>
              <a:rPr lang="en-US" smtClean="0"/>
              <a:t>All code comes with a public-key signature</a:t>
            </a:r>
          </a:p>
          <a:p>
            <a:r>
              <a:rPr lang="en-US" smtClean="0"/>
              <a:t>Code indicates what privileges it needs</a:t>
            </a:r>
          </a:p>
          <a:p>
            <a:r>
              <a:rPr lang="en-US" smtClean="0"/>
              <a:t>Web browser verifies certificate</a:t>
            </a:r>
          </a:p>
          <a:p>
            <a:r>
              <a:rPr lang="en-US" smtClean="0"/>
              <a:t>Once verified, code is completely trusted</a:t>
            </a:r>
          </a:p>
        </p:txBody>
      </p:sp>
      <p:sp>
        <p:nvSpPr>
          <p:cNvPr id="38919" name="Rectangle 4"/>
          <p:cNvSpPr>
            <a:spLocks noChangeArrowheads="1"/>
          </p:cNvSpPr>
          <p:nvPr/>
        </p:nvSpPr>
        <p:spPr bwMode="auto">
          <a:xfrm>
            <a:off x="1219200" y="4648200"/>
            <a:ext cx="2286000" cy="167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r>
              <a:rPr lang="en-US" sz="2400">
                <a:latin typeface="Times New Roman" pitchFamily="18" charset="0"/>
              </a:rPr>
              <a:t>Code</a:t>
            </a:r>
          </a:p>
        </p:txBody>
      </p:sp>
      <p:sp>
        <p:nvSpPr>
          <p:cNvPr id="38920" name="Rectangle 5"/>
          <p:cNvSpPr>
            <a:spLocks noChangeArrowheads="1"/>
          </p:cNvSpPr>
          <p:nvPr/>
        </p:nvSpPr>
        <p:spPr bwMode="auto">
          <a:xfrm>
            <a:off x="1219200" y="3581400"/>
            <a:ext cx="2286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r>
              <a:rPr lang="en-US" sz="2000">
                <a:latin typeface="Times New Roman" pitchFamily="18" charset="0"/>
              </a:rPr>
              <a:t>Signature / Certificate</a:t>
            </a:r>
          </a:p>
        </p:txBody>
      </p:sp>
      <p:sp>
        <p:nvSpPr>
          <p:cNvPr id="38921" name="Rectangle 6"/>
          <p:cNvSpPr>
            <a:spLocks noChangeArrowheads="1"/>
          </p:cNvSpPr>
          <p:nvPr/>
        </p:nvSpPr>
        <p:spPr bwMode="auto">
          <a:xfrm>
            <a:off x="1219200" y="4114800"/>
            <a:ext cx="2286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r>
              <a:rPr lang="en-US" sz="2400">
                <a:latin typeface="Times New Roman" pitchFamily="18" charset="0"/>
              </a:rPr>
              <a:t>Permissions</a:t>
            </a:r>
          </a:p>
        </p:txBody>
      </p:sp>
      <p:sp>
        <p:nvSpPr>
          <p:cNvPr id="38922" name="Text Box 7"/>
          <p:cNvSpPr txBox="1">
            <a:spLocks noChangeArrowheads="1"/>
          </p:cNvSpPr>
          <p:nvPr/>
        </p:nvSpPr>
        <p:spPr bwMode="auto">
          <a:xfrm>
            <a:off x="1219200" y="3581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eaLnBrk="1" hangingPunct="1">
              <a:spcBef>
                <a:spcPct val="0"/>
              </a:spcBef>
            </a:pPr>
            <a:endParaRPr lang="en-US" sz="2400">
              <a:latin typeface="Times New Roman" pitchFamily="18" charset="0"/>
            </a:endParaRPr>
          </a:p>
        </p:txBody>
      </p:sp>
      <p:sp>
        <p:nvSpPr>
          <p:cNvPr id="38923" name="AutoShape 8"/>
          <p:cNvSpPr>
            <a:spLocks/>
          </p:cNvSpPr>
          <p:nvPr/>
        </p:nvSpPr>
        <p:spPr bwMode="auto">
          <a:xfrm>
            <a:off x="4548188" y="3446463"/>
            <a:ext cx="2462212" cy="820737"/>
          </a:xfrm>
          <a:prstGeom prst="accentCallout1">
            <a:avLst>
              <a:gd name="adj1" fmla="val 13926"/>
              <a:gd name="adj2" fmla="val -3093"/>
              <a:gd name="adj3" fmla="val 45259"/>
              <a:gd name="adj4" fmla="val -406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0"/>
              </a:spcBef>
            </a:pPr>
            <a:r>
              <a:rPr lang="en-US" sz="2000">
                <a:latin typeface="Times New Roman" pitchFamily="18" charset="0"/>
              </a:rPr>
              <a:t>Written by HackerNet</a:t>
            </a:r>
            <a:br>
              <a:rPr lang="en-US" sz="2000">
                <a:latin typeface="Times New Roman" pitchFamily="18" charset="0"/>
              </a:rPr>
            </a:br>
            <a:r>
              <a:rPr lang="en-US" sz="2000">
                <a:latin typeface="Times New Roman" pitchFamily="18" charset="0"/>
              </a:rPr>
              <a:t>Signed by VerifySign</a:t>
            </a:r>
          </a:p>
        </p:txBody>
      </p:sp>
      <p:sp>
        <p:nvSpPr>
          <p:cNvPr id="38924" name="AutoShape 9"/>
          <p:cNvSpPr>
            <a:spLocks/>
          </p:cNvSpPr>
          <p:nvPr/>
        </p:nvSpPr>
        <p:spPr bwMode="auto">
          <a:xfrm>
            <a:off x="4548188" y="4551363"/>
            <a:ext cx="2614612" cy="401637"/>
          </a:xfrm>
          <a:prstGeom prst="accentCallout1">
            <a:avLst>
              <a:gd name="adj1" fmla="val 28458"/>
              <a:gd name="adj2" fmla="val -2917"/>
              <a:gd name="adj3" fmla="val -49407"/>
              <a:gd name="adj4" fmla="val -395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0"/>
              </a:spcBef>
            </a:pPr>
            <a:r>
              <a:rPr lang="en-US" sz="2000">
                <a:latin typeface="Times New Roman" pitchFamily="18" charset="0"/>
              </a:rPr>
              <a:t>Let JavaScript call this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3994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87E79C8-ECE1-442D-9378-B871FA27753C}" type="slidenum">
              <a:rPr lang="en-US"/>
              <a:pPr/>
              <a:t>37</a:t>
            </a:fld>
            <a:endParaRPr lang="en-US"/>
          </a:p>
        </p:txBody>
      </p:sp>
      <p:sp>
        <p:nvSpPr>
          <p:cNvPr id="39941" name="Rectangle 2"/>
          <p:cNvSpPr>
            <a:spLocks noGrp="1" noChangeArrowheads="1"/>
          </p:cNvSpPr>
          <p:nvPr>
            <p:ph type="title"/>
          </p:nvPr>
        </p:nvSpPr>
        <p:spPr/>
        <p:txBody>
          <a:bodyPr/>
          <a:lstStyle/>
          <a:p>
            <a:r>
              <a:rPr lang="en-US" smtClean="0"/>
              <a:t>Java / C#</a:t>
            </a:r>
          </a:p>
        </p:txBody>
      </p:sp>
      <p:sp>
        <p:nvSpPr>
          <p:cNvPr id="39942" name="Rectangle 3"/>
          <p:cNvSpPr>
            <a:spLocks noGrp="1" noChangeArrowheads="1"/>
          </p:cNvSpPr>
          <p:nvPr>
            <p:ph type="body" idx="1"/>
          </p:nvPr>
        </p:nvSpPr>
        <p:spPr>
          <a:xfrm>
            <a:off x="685800" y="1295400"/>
            <a:ext cx="7772400" cy="2970213"/>
          </a:xfrm>
        </p:spPr>
        <p:txBody>
          <a:bodyPr/>
          <a:lstStyle/>
          <a:p>
            <a:pPr>
              <a:lnSpc>
                <a:spcPct val="90000"/>
              </a:lnSpc>
            </a:pPr>
            <a:r>
              <a:rPr lang="en-US" sz="2000" smtClean="0"/>
              <a:t>All problems are solved by a layer of indirection</a:t>
            </a:r>
          </a:p>
          <a:p>
            <a:pPr lvl="1">
              <a:lnSpc>
                <a:spcPct val="90000"/>
              </a:lnSpc>
            </a:pPr>
            <a:r>
              <a:rPr lang="en-US" sz="1800" smtClean="0"/>
              <a:t>All code runs on a virtual machine</a:t>
            </a:r>
          </a:p>
          <a:p>
            <a:pPr lvl="1">
              <a:lnSpc>
                <a:spcPct val="90000"/>
              </a:lnSpc>
            </a:pPr>
            <a:r>
              <a:rPr lang="en-US" sz="1800" smtClean="0"/>
              <a:t>Virtual machine tracks security permissions</a:t>
            </a:r>
          </a:p>
          <a:p>
            <a:pPr lvl="1">
              <a:lnSpc>
                <a:spcPct val="90000"/>
              </a:lnSpc>
            </a:pPr>
            <a:r>
              <a:rPr lang="en-US" sz="1800" smtClean="0"/>
              <a:t>Allows fancier access control models  - allows stack walking</a:t>
            </a:r>
            <a:br>
              <a:rPr lang="en-US" sz="1800" smtClean="0"/>
            </a:br>
            <a:endParaRPr lang="en-US" sz="1800" smtClean="0"/>
          </a:p>
          <a:p>
            <a:pPr>
              <a:lnSpc>
                <a:spcPct val="90000"/>
              </a:lnSpc>
            </a:pPr>
            <a:r>
              <a:rPr lang="en-US" sz="2000" smtClean="0"/>
              <a:t>Interposition using language VM doesn’t work for other languages</a:t>
            </a:r>
            <a:br>
              <a:rPr lang="en-US" sz="2000" smtClean="0"/>
            </a:br>
            <a:endParaRPr lang="en-US" sz="2000" smtClean="0"/>
          </a:p>
          <a:p>
            <a:pPr>
              <a:lnSpc>
                <a:spcPct val="90000"/>
              </a:lnSpc>
            </a:pPr>
            <a:r>
              <a:rPr lang="en-US" sz="2000" smtClean="0"/>
              <a:t>Virtual machines can be used with all languages</a:t>
            </a:r>
          </a:p>
          <a:p>
            <a:pPr lvl="1">
              <a:lnSpc>
                <a:spcPct val="90000"/>
              </a:lnSpc>
            </a:pPr>
            <a:r>
              <a:rPr lang="en-US" sz="1800" smtClean="0"/>
              <a:t>Run virtual machine for hardware</a:t>
            </a:r>
          </a:p>
          <a:p>
            <a:pPr lvl="1">
              <a:lnSpc>
                <a:spcPct val="90000"/>
              </a:lnSpc>
            </a:pPr>
            <a:r>
              <a:rPr lang="en-US" sz="1800" smtClean="0"/>
              <a:t>Inspect stack to determine </a:t>
            </a:r>
            <a:r>
              <a:rPr lang="en-US" sz="1800" i="1" smtClean="0"/>
              <a:t>subject</a:t>
            </a:r>
            <a:r>
              <a:rPr lang="en-US" sz="1800" smtClean="0"/>
              <a:t> for access checks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4096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6296F7F-50C7-486E-BD84-1AC1CDB6A2CB}" type="slidenum">
              <a:rPr lang="en-US"/>
              <a:pPr/>
              <a:t>38</a:t>
            </a:fld>
            <a:endParaRPr lang="en-US"/>
          </a:p>
        </p:txBody>
      </p:sp>
      <p:sp>
        <p:nvSpPr>
          <p:cNvPr id="40965" name="Rectangle 2"/>
          <p:cNvSpPr>
            <a:spLocks noGrp="1" noChangeArrowheads="1"/>
          </p:cNvSpPr>
          <p:nvPr>
            <p:ph type="title"/>
          </p:nvPr>
        </p:nvSpPr>
        <p:spPr/>
        <p:txBody>
          <a:bodyPr/>
          <a:lstStyle/>
          <a:p>
            <a:r>
              <a:rPr lang="en-US" smtClean="0"/>
              <a:t>Binary rewriting</a:t>
            </a:r>
          </a:p>
        </p:txBody>
      </p:sp>
      <p:sp>
        <p:nvSpPr>
          <p:cNvPr id="40966" name="Rectangle 3"/>
          <p:cNvSpPr>
            <a:spLocks noGrp="1" noChangeArrowheads="1"/>
          </p:cNvSpPr>
          <p:nvPr>
            <p:ph type="body" idx="1"/>
          </p:nvPr>
        </p:nvSpPr>
        <p:spPr>
          <a:xfrm>
            <a:off x="685800" y="1295400"/>
            <a:ext cx="7772400" cy="2363788"/>
          </a:xfrm>
        </p:spPr>
        <p:txBody>
          <a:bodyPr/>
          <a:lstStyle/>
          <a:p>
            <a:r>
              <a:rPr lang="en-US" smtClean="0"/>
              <a:t>Goal: enforce code safety by </a:t>
            </a:r>
            <a:r>
              <a:rPr lang="en-US" i="1" smtClean="0"/>
              <a:t>embedding</a:t>
            </a:r>
            <a:r>
              <a:rPr lang="en-US" smtClean="0"/>
              <a:t> checks in the code</a:t>
            </a:r>
          </a:p>
          <a:p>
            <a:r>
              <a:rPr lang="en-US" smtClean="0"/>
              <a:t>Solution: </a:t>
            </a:r>
          </a:p>
          <a:p>
            <a:pPr lvl="1"/>
            <a:r>
              <a:rPr lang="en-US" smtClean="0"/>
              <a:t>Compute a mask of accessible addresses</a:t>
            </a:r>
          </a:p>
          <a:p>
            <a:pPr lvl="1"/>
            <a:r>
              <a:rPr lang="en-US" smtClean="0"/>
              <a:t>Replace system calls with calls to special code</a:t>
            </a:r>
          </a:p>
        </p:txBody>
      </p:sp>
      <p:sp>
        <p:nvSpPr>
          <p:cNvPr id="40967" name="Rectangle 4"/>
          <p:cNvSpPr>
            <a:spLocks noChangeArrowheads="1"/>
          </p:cNvSpPr>
          <p:nvPr/>
        </p:nvSpPr>
        <p:spPr bwMode="auto">
          <a:xfrm>
            <a:off x="685800" y="3352800"/>
            <a:ext cx="2971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spcBef>
                <a:spcPct val="0"/>
              </a:spcBef>
            </a:pPr>
            <a:endParaRPr lang="en-US" sz="2000">
              <a:latin typeface="Courier New" pitchFamily="49" charset="0"/>
            </a:endParaRPr>
          </a:p>
          <a:p>
            <a:pPr algn="l" eaLnBrk="1" hangingPunct="1">
              <a:spcBef>
                <a:spcPct val="0"/>
              </a:spcBef>
            </a:pPr>
            <a:r>
              <a:rPr lang="en-US" sz="2000">
                <a:solidFill>
                  <a:schemeClr val="tx2"/>
                </a:solidFill>
                <a:latin typeface="Times New Roman" pitchFamily="18" charset="0"/>
              </a:rPr>
              <a:t>Original Code:</a:t>
            </a:r>
          </a:p>
          <a:p>
            <a:pPr algn="l" eaLnBrk="1" hangingPunct="1">
              <a:spcBef>
                <a:spcPct val="0"/>
              </a:spcBef>
            </a:pPr>
            <a:endParaRPr lang="en-US" sz="2000">
              <a:solidFill>
                <a:schemeClr val="tx2"/>
              </a:solidFill>
              <a:latin typeface="Times New Roman" pitchFamily="18" charset="0"/>
            </a:endParaRPr>
          </a:p>
          <a:p>
            <a:pPr algn="l" eaLnBrk="1" hangingPunct="1">
              <a:spcBef>
                <a:spcPct val="0"/>
              </a:spcBef>
            </a:pPr>
            <a:r>
              <a:rPr lang="en-US" sz="2000" b="1">
                <a:solidFill>
                  <a:schemeClr val="tx2"/>
                </a:solidFill>
                <a:latin typeface="Courier New" pitchFamily="49" charset="0"/>
              </a:rPr>
              <a:t>lw   $a0, 14($s4)</a:t>
            </a:r>
          </a:p>
          <a:p>
            <a:pPr algn="l" eaLnBrk="1" hangingPunct="1">
              <a:spcBef>
                <a:spcPct val="0"/>
              </a:spcBef>
            </a:pPr>
            <a:r>
              <a:rPr lang="en-US" sz="2000" b="1">
                <a:solidFill>
                  <a:schemeClr val="tx2"/>
                </a:solidFill>
                <a:latin typeface="Courier New" pitchFamily="49" charset="0"/>
              </a:rPr>
              <a:t>jal  ($s5)</a:t>
            </a:r>
          </a:p>
          <a:p>
            <a:pPr algn="l" eaLnBrk="1" hangingPunct="1">
              <a:spcBef>
                <a:spcPct val="0"/>
              </a:spcBef>
            </a:pPr>
            <a:r>
              <a:rPr lang="en-US" sz="2000" b="1">
                <a:solidFill>
                  <a:schemeClr val="tx2"/>
                </a:solidFill>
                <a:latin typeface="Courier New" pitchFamily="49" charset="0"/>
              </a:rPr>
              <a:t>move $a0, $v0</a:t>
            </a:r>
          </a:p>
          <a:p>
            <a:pPr algn="l" eaLnBrk="1" hangingPunct="1">
              <a:spcBef>
                <a:spcPct val="0"/>
              </a:spcBef>
            </a:pPr>
            <a:r>
              <a:rPr lang="en-US" sz="2000" b="1">
                <a:solidFill>
                  <a:schemeClr val="tx2"/>
                </a:solidFill>
                <a:latin typeface="Courier New" pitchFamily="49" charset="0"/>
              </a:rPr>
              <a:t>jal $printf</a:t>
            </a:r>
          </a:p>
        </p:txBody>
      </p:sp>
      <p:sp>
        <p:nvSpPr>
          <p:cNvPr id="40968" name="Rectangle 5"/>
          <p:cNvSpPr>
            <a:spLocks noChangeArrowheads="1"/>
          </p:cNvSpPr>
          <p:nvPr/>
        </p:nvSpPr>
        <p:spPr bwMode="auto">
          <a:xfrm>
            <a:off x="4343400" y="3352800"/>
            <a:ext cx="38100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spcBef>
                <a:spcPct val="0"/>
              </a:spcBef>
            </a:pPr>
            <a:endParaRPr lang="en-US" sz="2000">
              <a:latin typeface="Courier New" pitchFamily="49" charset="0"/>
            </a:endParaRPr>
          </a:p>
          <a:p>
            <a:pPr algn="l" eaLnBrk="1" hangingPunct="1">
              <a:spcBef>
                <a:spcPct val="0"/>
              </a:spcBef>
            </a:pPr>
            <a:r>
              <a:rPr lang="en-US" sz="2000">
                <a:solidFill>
                  <a:schemeClr val="tx2"/>
                </a:solidFill>
                <a:latin typeface="Times New Roman" pitchFamily="18" charset="0"/>
              </a:rPr>
              <a:t>Rewritten Code:</a:t>
            </a:r>
          </a:p>
          <a:p>
            <a:pPr algn="l" eaLnBrk="1" hangingPunct="1">
              <a:spcBef>
                <a:spcPct val="0"/>
              </a:spcBef>
            </a:pPr>
            <a:endParaRPr lang="en-US" sz="2000">
              <a:solidFill>
                <a:schemeClr val="tx2"/>
              </a:solidFill>
              <a:latin typeface="Times New Roman" pitchFamily="18" charset="0"/>
            </a:endParaRPr>
          </a:p>
          <a:p>
            <a:pPr algn="l" eaLnBrk="1" hangingPunct="1">
              <a:spcBef>
                <a:spcPct val="0"/>
              </a:spcBef>
            </a:pPr>
            <a:r>
              <a:rPr lang="en-US" sz="2000" b="1">
                <a:latin typeface="Courier New" pitchFamily="49" charset="0"/>
              </a:rPr>
              <a:t>and $t6,$s4,0x001fff0</a:t>
            </a:r>
          </a:p>
          <a:p>
            <a:pPr algn="l" eaLnBrk="1" hangingPunct="1">
              <a:spcBef>
                <a:spcPct val="0"/>
              </a:spcBef>
            </a:pPr>
            <a:r>
              <a:rPr lang="en-US" sz="2000" b="1">
                <a:solidFill>
                  <a:schemeClr val="tx2"/>
                </a:solidFill>
                <a:latin typeface="Courier New" pitchFamily="49" charset="0"/>
              </a:rPr>
              <a:t>lw   $a0, 14($t6)</a:t>
            </a:r>
          </a:p>
          <a:p>
            <a:pPr algn="l" eaLnBrk="1" hangingPunct="1">
              <a:spcBef>
                <a:spcPct val="0"/>
              </a:spcBef>
            </a:pPr>
            <a:r>
              <a:rPr lang="en-US" sz="2000" b="1">
                <a:latin typeface="Courier New" pitchFamily="49" charset="0"/>
              </a:rPr>
              <a:t>and  $t6,$s5, 0x001fff0</a:t>
            </a:r>
          </a:p>
          <a:p>
            <a:pPr algn="l" eaLnBrk="1" hangingPunct="1">
              <a:spcBef>
                <a:spcPct val="0"/>
              </a:spcBef>
            </a:pPr>
            <a:r>
              <a:rPr lang="en-US" sz="2000" b="1">
                <a:solidFill>
                  <a:schemeClr val="tx2"/>
                </a:solidFill>
                <a:latin typeface="Courier New" pitchFamily="49" charset="0"/>
              </a:rPr>
              <a:t>jal  ($t6)</a:t>
            </a:r>
          </a:p>
          <a:p>
            <a:pPr algn="l" eaLnBrk="1" hangingPunct="1">
              <a:spcBef>
                <a:spcPct val="0"/>
              </a:spcBef>
            </a:pPr>
            <a:r>
              <a:rPr lang="en-US" sz="2000" b="1">
                <a:solidFill>
                  <a:schemeClr val="tx2"/>
                </a:solidFill>
                <a:latin typeface="Courier New" pitchFamily="49" charset="0"/>
              </a:rPr>
              <a:t>move $a0, $v0</a:t>
            </a:r>
          </a:p>
          <a:p>
            <a:pPr algn="l" eaLnBrk="1" hangingPunct="1">
              <a:spcBef>
                <a:spcPct val="0"/>
              </a:spcBef>
            </a:pPr>
            <a:r>
              <a:rPr lang="en-US" sz="2000" b="1">
                <a:latin typeface="Courier New" pitchFamily="49" charset="0"/>
              </a:rPr>
              <a:t>jal $sfi_printf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614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D7881CDA-C55B-452C-849C-62DCA1DEE1BB}" type="slidenum">
              <a:rPr lang="en-US"/>
              <a:pPr/>
              <a:t>4</a:t>
            </a:fld>
            <a:endParaRPr lang="en-US"/>
          </a:p>
        </p:txBody>
      </p:sp>
      <p:sp>
        <p:nvSpPr>
          <p:cNvPr id="6149" name="Rectangle 2"/>
          <p:cNvSpPr>
            <a:spLocks noGrp="1" noChangeArrowheads="1"/>
          </p:cNvSpPr>
          <p:nvPr>
            <p:ph type="title"/>
          </p:nvPr>
        </p:nvSpPr>
        <p:spPr/>
        <p:txBody>
          <a:bodyPr/>
          <a:lstStyle/>
          <a:p>
            <a:r>
              <a:rPr lang="en-US" smtClean="0"/>
              <a:t>Authentication</a:t>
            </a:r>
          </a:p>
        </p:txBody>
      </p:sp>
      <p:sp>
        <p:nvSpPr>
          <p:cNvPr id="6150" name="Rectangle 3"/>
          <p:cNvSpPr>
            <a:spLocks noGrp="1" noChangeArrowheads="1"/>
          </p:cNvSpPr>
          <p:nvPr>
            <p:ph type="body" idx="1"/>
          </p:nvPr>
        </p:nvSpPr>
        <p:spPr/>
        <p:txBody>
          <a:bodyPr/>
          <a:lstStyle/>
          <a:p>
            <a:pPr>
              <a:lnSpc>
                <a:spcPct val="90000"/>
              </a:lnSpc>
            </a:pPr>
            <a:r>
              <a:rPr lang="en-US" smtClean="0"/>
              <a:t>How does the provider of a secure service know who it’s talking with?</a:t>
            </a:r>
          </a:p>
          <a:p>
            <a:pPr lvl="1">
              <a:lnSpc>
                <a:spcPct val="90000"/>
              </a:lnSpc>
            </a:pPr>
            <a:r>
              <a:rPr lang="en-US" smtClean="0"/>
              <a:t>Example: login</a:t>
            </a:r>
            <a:br>
              <a:rPr lang="en-US" smtClean="0"/>
            </a:br>
            <a:endParaRPr lang="en-US" smtClean="0"/>
          </a:p>
          <a:p>
            <a:pPr lvl="1">
              <a:lnSpc>
                <a:spcPct val="90000"/>
              </a:lnSpc>
            </a:pPr>
            <a:endParaRPr lang="en-US" smtClean="0"/>
          </a:p>
          <a:p>
            <a:pPr>
              <a:lnSpc>
                <a:spcPct val="90000"/>
              </a:lnSpc>
            </a:pPr>
            <a:r>
              <a:rPr lang="en-US" smtClean="0"/>
              <a:t>We’ll start with the local case (the keyboard is attached to the machine you want to login to)</a:t>
            </a:r>
            <a:br>
              <a:rPr lang="en-US" smtClean="0"/>
            </a:br>
            <a:r>
              <a:rPr lang="en-US" smtClean="0"/>
              <a:t/>
            </a:r>
            <a:br>
              <a:rPr lang="en-US" smtClean="0"/>
            </a:br>
            <a:endParaRPr lang="en-US" smtClean="0"/>
          </a:p>
          <a:p>
            <a:pPr>
              <a:lnSpc>
                <a:spcPct val="90000"/>
              </a:lnSpc>
            </a:pPr>
            <a:r>
              <a:rPr lang="en-US" smtClean="0"/>
              <a:t>Then we’ll look briefly at a distributed system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7172"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AD7E68F5-0612-4308-87B7-CC234ADE8218}" type="slidenum">
              <a:rPr lang="en-US"/>
              <a:pPr/>
              <a:t>5</a:t>
            </a:fld>
            <a:endParaRPr lang="en-US"/>
          </a:p>
        </p:txBody>
      </p:sp>
      <p:sp>
        <p:nvSpPr>
          <p:cNvPr id="7173" name="Rectangle 2"/>
          <p:cNvSpPr>
            <a:spLocks noGrp="1" noChangeArrowheads="1"/>
          </p:cNvSpPr>
          <p:nvPr>
            <p:ph type="title"/>
          </p:nvPr>
        </p:nvSpPr>
        <p:spPr/>
        <p:txBody>
          <a:bodyPr/>
          <a:lstStyle/>
          <a:p>
            <a:r>
              <a:rPr lang="en-US" smtClean="0"/>
              <a:t>Local login</a:t>
            </a:r>
          </a:p>
        </p:txBody>
      </p:sp>
      <p:pic>
        <p:nvPicPr>
          <p:cNvPr id="7174" name="Picture 3" descr="MCj01974610000[1]"/>
          <p:cNvPicPr>
            <a:picLocks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066800" y="914400"/>
            <a:ext cx="3200400" cy="2613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5" name="Picture 4" descr="MCj02512870000[1]"/>
          <p:cNvPicPr>
            <a:picLocks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5410200" y="1184275"/>
            <a:ext cx="2578100" cy="203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6" name="Text Box 5"/>
          <p:cNvSpPr txBox="1">
            <a:spLocks noChangeArrowheads="1"/>
          </p:cNvSpPr>
          <p:nvPr/>
        </p:nvSpPr>
        <p:spPr bwMode="auto">
          <a:xfrm>
            <a:off x="2438400" y="3962400"/>
            <a:ext cx="4879975"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a:r>
              <a:rPr lang="en-US"/>
              <a:t>(“Local” </a:t>
            </a:r>
            <a:r>
              <a:rPr lang="en-US">
                <a:sym typeface="Symbol" pitchFamily="18" charset="2"/>
              </a:rPr>
              <a:t> this connection is assumed secure)</a:t>
            </a:r>
          </a:p>
        </p:txBody>
      </p:sp>
      <p:sp>
        <p:nvSpPr>
          <p:cNvPr id="7177" name="Line 6"/>
          <p:cNvSpPr>
            <a:spLocks noChangeShapeType="1"/>
          </p:cNvSpPr>
          <p:nvPr/>
        </p:nvSpPr>
        <p:spPr bwMode="auto">
          <a:xfrm flipH="1" flipV="1">
            <a:off x="3505200" y="2971800"/>
            <a:ext cx="533400" cy="9906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7"/>
          <p:cNvSpPr txBox="1">
            <a:spLocks noChangeArrowheads="1"/>
          </p:cNvSpPr>
          <p:nvPr/>
        </p:nvSpPr>
        <p:spPr bwMode="auto">
          <a:xfrm>
            <a:off x="1676400" y="4967288"/>
            <a:ext cx="6324600" cy="44291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1775" indent="-23177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a:r>
              <a:rPr lang="en-US" sz="2400"/>
              <a:t>How does the OS know that I’m ‘lazowska’?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8196"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16AD5E7-37D6-4B7F-941E-EE244115C78F}" type="slidenum">
              <a:rPr lang="en-US"/>
              <a:pPr/>
              <a:t>6</a:t>
            </a:fld>
            <a:endParaRPr lang="en-US"/>
          </a:p>
        </p:txBody>
      </p:sp>
      <p:sp>
        <p:nvSpPr>
          <p:cNvPr id="8197" name="Rectangle 2"/>
          <p:cNvSpPr>
            <a:spLocks noGrp="1" noChangeArrowheads="1"/>
          </p:cNvSpPr>
          <p:nvPr>
            <p:ph type="title"/>
          </p:nvPr>
        </p:nvSpPr>
        <p:spPr>
          <a:xfrm>
            <a:off x="609600" y="381000"/>
            <a:ext cx="7772400" cy="685800"/>
          </a:xfrm>
        </p:spPr>
        <p:txBody>
          <a:bodyPr/>
          <a:lstStyle/>
          <a:p>
            <a:r>
              <a:rPr lang="en-US" smtClean="0"/>
              <a:t>Shared secret</a:t>
            </a:r>
          </a:p>
        </p:txBody>
      </p:sp>
      <p:pic>
        <p:nvPicPr>
          <p:cNvPr id="8198" name="Picture 3" descr="MCj01974610000[1]"/>
          <p:cNvPicPr>
            <a:picLocks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371600" y="2498725"/>
            <a:ext cx="2819400" cy="2301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9" name="Picture 4" descr="MCj02512870000[1]"/>
          <p:cNvPicPr>
            <a:picLocks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5257800" y="2895600"/>
            <a:ext cx="2057400" cy="162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0" name="AutoShape 5"/>
          <p:cNvSpPr>
            <a:spLocks noChangeArrowheads="1"/>
          </p:cNvSpPr>
          <p:nvPr/>
        </p:nvSpPr>
        <p:spPr bwMode="auto">
          <a:xfrm>
            <a:off x="6400800" y="2133600"/>
            <a:ext cx="1676400" cy="990600"/>
          </a:xfrm>
          <a:prstGeom prst="cloudCallout">
            <a:avLst>
              <a:gd name="adj1" fmla="val -43750"/>
              <a:gd name="adj2" fmla="val 70000"/>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t>My dog has fleas</a:t>
            </a:r>
          </a:p>
        </p:txBody>
      </p:sp>
      <p:sp>
        <p:nvSpPr>
          <p:cNvPr id="8201" name="AutoShape 6"/>
          <p:cNvSpPr>
            <a:spLocks noChangeArrowheads="1"/>
          </p:cNvSpPr>
          <p:nvPr/>
        </p:nvSpPr>
        <p:spPr bwMode="auto">
          <a:xfrm>
            <a:off x="2286000" y="1219200"/>
            <a:ext cx="2514600" cy="1600200"/>
          </a:xfrm>
          <a:prstGeom prst="cloudCallout">
            <a:avLst>
              <a:gd name="adj1" fmla="val -43750"/>
              <a:gd name="adj2" fmla="val 70000"/>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t>Lazowska:</a:t>
            </a:r>
            <a:br>
              <a:rPr lang="en-US"/>
            </a:br>
            <a:r>
              <a:rPr lang="en-US"/>
              <a:t>My dog has fleas</a:t>
            </a:r>
          </a:p>
        </p:txBody>
      </p:sp>
      <p:sp>
        <p:nvSpPr>
          <p:cNvPr id="8202" name="Text Box 7"/>
          <p:cNvSpPr txBox="1">
            <a:spLocks noChangeArrowheads="1"/>
          </p:cNvSpPr>
          <p:nvPr/>
        </p:nvSpPr>
        <p:spPr bwMode="auto">
          <a:xfrm>
            <a:off x="882650" y="5105400"/>
            <a:ext cx="75755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33425" indent="-21590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a:r>
              <a:rPr lang="en-US"/>
              <a:t>The shared secret is typically a password, but it could be something else:</a:t>
            </a:r>
          </a:p>
          <a:p>
            <a:pPr lvl="1" algn="l">
              <a:buFontTx/>
              <a:buChar char="•"/>
            </a:pPr>
            <a:r>
              <a:rPr lang="en-US"/>
              <a:t>Retina scan</a:t>
            </a:r>
          </a:p>
          <a:p>
            <a:pPr lvl="1" algn="l">
              <a:buFontTx/>
              <a:buChar char="•"/>
            </a:pPr>
            <a:r>
              <a:rPr lang="en-US"/>
              <a:t>A key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922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5B3F8ED5-014A-48D3-AAC7-7276C5C4254C}" type="slidenum">
              <a:rPr lang="en-US"/>
              <a:pPr/>
              <a:t>7</a:t>
            </a:fld>
            <a:endParaRPr lang="en-US"/>
          </a:p>
        </p:txBody>
      </p:sp>
      <p:sp>
        <p:nvSpPr>
          <p:cNvPr id="9221" name="Rectangle 2"/>
          <p:cNvSpPr>
            <a:spLocks noGrp="1" noChangeArrowheads="1"/>
          </p:cNvSpPr>
          <p:nvPr>
            <p:ph type="title"/>
          </p:nvPr>
        </p:nvSpPr>
        <p:spPr/>
        <p:txBody>
          <a:bodyPr/>
          <a:lstStyle/>
          <a:p>
            <a:r>
              <a:rPr lang="en-US" smtClean="0"/>
              <a:t>Simple enough …</a:t>
            </a:r>
          </a:p>
        </p:txBody>
      </p:sp>
      <p:sp>
        <p:nvSpPr>
          <p:cNvPr id="9222" name="Rectangle 3"/>
          <p:cNvSpPr>
            <a:spLocks noGrp="1" noChangeArrowheads="1"/>
          </p:cNvSpPr>
          <p:nvPr>
            <p:ph type="body" idx="1"/>
          </p:nvPr>
        </p:nvSpPr>
        <p:spPr/>
        <p:txBody>
          <a:bodyPr/>
          <a:lstStyle/>
          <a:p>
            <a:r>
              <a:rPr lang="en-US" smtClean="0"/>
              <a:t>This seems pretty trivial</a:t>
            </a:r>
            <a:br>
              <a:rPr lang="en-US" smtClean="0"/>
            </a:br>
            <a:endParaRPr lang="en-US" smtClean="0"/>
          </a:p>
          <a:p>
            <a:r>
              <a:rPr lang="en-US" smtClean="0"/>
              <a:t>Like pretty much all aspects of security, there are perhaps unexpected complications</a:t>
            </a:r>
            <a:br>
              <a:rPr lang="en-US" smtClean="0"/>
            </a:br>
            <a:endParaRPr lang="en-US" smtClean="0"/>
          </a:p>
          <a:p>
            <a:r>
              <a:rPr lang="en-US" smtClean="0"/>
              <a:t>As an introduction to this, let’s look at briefly at the history of password use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024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6E5E4016-A084-40E2-B598-51B8A18F5185}" type="slidenum">
              <a:rPr lang="en-US"/>
              <a:pPr/>
              <a:t>8</a:t>
            </a:fld>
            <a:endParaRPr lang="en-US"/>
          </a:p>
        </p:txBody>
      </p:sp>
      <p:sp>
        <p:nvSpPr>
          <p:cNvPr id="10245" name="Rectangle 2"/>
          <p:cNvSpPr>
            <a:spLocks noGrp="1" noChangeArrowheads="1"/>
          </p:cNvSpPr>
          <p:nvPr>
            <p:ph type="body" idx="1"/>
          </p:nvPr>
        </p:nvSpPr>
        <p:spPr/>
        <p:txBody>
          <a:bodyPr/>
          <a:lstStyle/>
          <a:p>
            <a:r>
              <a:rPr lang="en-US" smtClean="0"/>
              <a:t>CTSS (1962): password file {user name, user identifier, password}</a:t>
            </a:r>
          </a:p>
          <a:p>
            <a:endParaRPr lang="en-US" smtClean="0"/>
          </a:p>
          <a:p>
            <a:endParaRPr lang="en-US" smtClean="0"/>
          </a:p>
          <a:p>
            <a:endParaRPr lang="en-US" smtClean="0"/>
          </a:p>
          <a:p>
            <a:endParaRPr lang="en-US" smtClean="0"/>
          </a:p>
          <a:p>
            <a:pPr>
              <a:buFontTx/>
              <a:buNone/>
            </a:pPr>
            <a:r>
              <a:rPr lang="en-US" smtClean="0"/>
              <a:t>	If a bad guy gets hold of the password file, you’re in deep trouble</a:t>
            </a:r>
            <a:br>
              <a:rPr lang="en-US" smtClean="0"/>
            </a:br>
            <a:endParaRPr lang="en-US" smtClean="0"/>
          </a:p>
          <a:p>
            <a:pPr lvl="1"/>
            <a:r>
              <a:rPr lang="en-US" b="1" smtClean="0"/>
              <a:t>Any</a:t>
            </a:r>
            <a:r>
              <a:rPr lang="en-US" smtClean="0"/>
              <a:t> flaw in the system that compromises the password file compromises all accounts!</a:t>
            </a:r>
            <a:endParaRPr lang="en-US" b="1" smtClean="0"/>
          </a:p>
          <a:p>
            <a:endParaRPr lang="en-US" smtClean="0"/>
          </a:p>
          <a:p>
            <a:endParaRPr lang="en-US" smtClean="0"/>
          </a:p>
          <a:p>
            <a:endParaRPr lang="en-US" smtClean="0"/>
          </a:p>
        </p:txBody>
      </p:sp>
      <p:sp>
        <p:nvSpPr>
          <p:cNvPr id="10246" name="Rectangle 3"/>
          <p:cNvSpPr>
            <a:spLocks noGrp="1" noChangeArrowheads="1"/>
          </p:cNvSpPr>
          <p:nvPr>
            <p:ph type="title"/>
          </p:nvPr>
        </p:nvSpPr>
        <p:spPr/>
        <p:txBody>
          <a:bodyPr/>
          <a:lstStyle/>
          <a:p>
            <a:r>
              <a:rPr lang="en-US" smtClean="0"/>
              <a:t>Storing passwords</a:t>
            </a:r>
          </a:p>
        </p:txBody>
      </p:sp>
      <p:sp>
        <p:nvSpPr>
          <p:cNvPr id="10247" name="Rectangle 4"/>
          <p:cNvSpPr>
            <a:spLocks noChangeArrowheads="1"/>
          </p:cNvSpPr>
          <p:nvPr/>
        </p:nvSpPr>
        <p:spPr bwMode="auto">
          <a:xfrm>
            <a:off x="2209800" y="2286000"/>
            <a:ext cx="4038600" cy="1295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400">
                <a:latin typeface="Times New Roman" pitchFamily="18" charset="0"/>
              </a:rPr>
              <a:t>Bob, 14, “12.14.52”</a:t>
            </a:r>
          </a:p>
          <a:p>
            <a:pPr algn="l" eaLnBrk="1" hangingPunct="1">
              <a:spcBef>
                <a:spcPct val="0"/>
              </a:spcBef>
            </a:pPr>
            <a:r>
              <a:rPr lang="en-US" sz="2400">
                <a:latin typeface="Times New Roman" pitchFamily="18" charset="0"/>
              </a:rPr>
              <a:t>David, 15, “allison”</a:t>
            </a:r>
          </a:p>
          <a:p>
            <a:pPr algn="l" eaLnBrk="1" hangingPunct="1">
              <a:spcBef>
                <a:spcPct val="0"/>
              </a:spcBef>
            </a:pPr>
            <a:r>
              <a:rPr lang="en-US" sz="2400">
                <a:latin typeface="Times New Roman" pitchFamily="18" charset="0"/>
              </a:rPr>
              <a:t>Mary, 16, “!ofotc2n”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mtClean="0"/>
              <a:t>© 2012 Gribble, Lazowska, Levy, Zahorjan</a:t>
            </a:r>
            <a:endParaRPr lang="en-US"/>
          </a:p>
        </p:txBody>
      </p:sp>
      <p:sp>
        <p:nvSpPr>
          <p:cNvPr id="1126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5F71A709-F77E-4E0E-B0AF-4537FC73CBB0}" type="slidenum">
              <a:rPr lang="en-US"/>
              <a:pPr/>
              <a:t>9</a:t>
            </a:fld>
            <a:endParaRPr lang="en-US"/>
          </a:p>
        </p:txBody>
      </p:sp>
      <p:sp>
        <p:nvSpPr>
          <p:cNvPr id="11269" name="Rectangle 2"/>
          <p:cNvSpPr>
            <a:spLocks noGrp="1" noChangeArrowheads="1"/>
          </p:cNvSpPr>
          <p:nvPr>
            <p:ph type="title"/>
          </p:nvPr>
        </p:nvSpPr>
        <p:spPr/>
        <p:txBody>
          <a:bodyPr/>
          <a:lstStyle/>
          <a:p>
            <a:r>
              <a:rPr lang="en-US" smtClean="0"/>
              <a:t>Two choices</a:t>
            </a:r>
          </a:p>
        </p:txBody>
      </p:sp>
      <p:sp>
        <p:nvSpPr>
          <p:cNvPr id="11270" name="Rectangle 3"/>
          <p:cNvSpPr>
            <a:spLocks noGrp="1" noChangeArrowheads="1"/>
          </p:cNvSpPr>
          <p:nvPr>
            <p:ph type="body" idx="1"/>
          </p:nvPr>
        </p:nvSpPr>
        <p:spPr>
          <a:xfrm>
            <a:off x="685800" y="1295400"/>
            <a:ext cx="7772400" cy="1828800"/>
          </a:xfrm>
        </p:spPr>
        <p:txBody>
          <a:bodyPr/>
          <a:lstStyle/>
          <a:p>
            <a:pPr marL="457200" indent="-457200">
              <a:buFontTx/>
              <a:buAutoNum type="arabicPeriod"/>
            </a:pPr>
            <a:r>
              <a:rPr lang="en-US" smtClean="0"/>
              <a:t>Make sure there are no flaws in the system (ha!)</a:t>
            </a:r>
          </a:p>
          <a:p>
            <a:pPr marL="457200" indent="-457200">
              <a:buFontTx/>
              <a:buAutoNum type="arabicPeriod"/>
            </a:pPr>
            <a:r>
              <a:rPr lang="en-US" smtClean="0"/>
              <a:t>Render knowledge of the password file useless</a:t>
            </a:r>
          </a:p>
        </p:txBody>
      </p:sp>
      <p:sp>
        <p:nvSpPr>
          <p:cNvPr id="11271" name="Rectangle 4"/>
          <p:cNvSpPr>
            <a:spLocks noChangeArrowheads="1"/>
          </p:cNvSpPr>
          <p:nvPr/>
        </p:nvSpPr>
        <p:spPr bwMode="auto">
          <a:xfrm>
            <a:off x="757238" y="2667000"/>
            <a:ext cx="7277100" cy="4667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Unix (1974): store encrypted forms of the passwords</a:t>
            </a:r>
          </a:p>
        </p:txBody>
      </p:sp>
      <p:pic>
        <p:nvPicPr>
          <p:cNvPr id="11272" name="Picture 5" descr="MCj019746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4414838"/>
            <a:ext cx="1965325"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6" descr="MCj0251287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4648200"/>
            <a:ext cx="1433513"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AutoShape 7"/>
          <p:cNvSpPr>
            <a:spLocks noChangeArrowheads="1"/>
          </p:cNvSpPr>
          <p:nvPr/>
        </p:nvSpPr>
        <p:spPr bwMode="auto">
          <a:xfrm>
            <a:off x="5715000" y="3505200"/>
            <a:ext cx="1447800" cy="1066800"/>
          </a:xfrm>
          <a:prstGeom prst="cloudCallout">
            <a:avLst>
              <a:gd name="adj1" fmla="val -16449"/>
              <a:gd name="adj2" fmla="val 61458"/>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t>My dog has fleas</a:t>
            </a:r>
          </a:p>
        </p:txBody>
      </p:sp>
      <p:sp>
        <p:nvSpPr>
          <p:cNvPr id="11275" name="AutoShape 8"/>
          <p:cNvSpPr>
            <a:spLocks noChangeArrowheads="1"/>
          </p:cNvSpPr>
          <p:nvPr/>
        </p:nvSpPr>
        <p:spPr bwMode="auto">
          <a:xfrm>
            <a:off x="2209800" y="3429000"/>
            <a:ext cx="1752600" cy="838200"/>
          </a:xfrm>
          <a:prstGeom prst="cloudCallout">
            <a:avLst>
              <a:gd name="adj1" fmla="val -36685"/>
              <a:gd name="adj2" fmla="val 60986"/>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t>Lazowska:</a:t>
            </a:r>
            <a:br>
              <a:rPr lang="en-US" sz="1600"/>
            </a:br>
            <a:r>
              <a:rPr lang="en-US" sz="1600"/>
              <a:t>2zppQ01c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0080FF"/>
      </a:accent1>
      <a:accent2>
        <a:srgbClr val="333399"/>
      </a:accent2>
      <a:accent3>
        <a:srgbClr val="FFFFFF"/>
      </a:accent3>
      <a:accent4>
        <a:srgbClr val="000000"/>
      </a:accent4>
      <a:accent5>
        <a:srgbClr val="AAC0FF"/>
      </a:accent5>
      <a:accent6>
        <a:srgbClr val="2D2D8A"/>
      </a:accent6>
      <a:hlink>
        <a:srgbClr val="009999"/>
      </a:hlink>
      <a:folHlink>
        <a:srgbClr val="99CC00"/>
      </a:folHlink>
    </a:clrScheme>
    <a:fontScheme name="Title &amp; Bullets">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4503</TotalTime>
  <Words>3341</Words>
  <Application>Microsoft Office PowerPoint</Application>
  <PresentationFormat>On-screen Show (4:3)</PresentationFormat>
  <Paragraphs>609</Paragraphs>
  <Slides>38</Slides>
  <Notes>37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Times New Roman</vt:lpstr>
      <vt:lpstr>Gill Sans</vt:lpstr>
      <vt:lpstr>Symbol</vt:lpstr>
      <vt:lpstr>Courier New</vt:lpstr>
      <vt:lpstr>Lucida Grande</vt:lpstr>
      <vt:lpstr>Blank Presentation</vt:lpstr>
      <vt:lpstr>Title &amp; Bullets</vt:lpstr>
      <vt:lpstr>CSE 451: Operating Systems  Spring 2012   Module 27  Authentication / Authorization / Security</vt:lpstr>
      <vt:lpstr>Terminology I:  the entities</vt:lpstr>
      <vt:lpstr>Terminology II:  the activities</vt:lpstr>
      <vt:lpstr>Authentication</vt:lpstr>
      <vt:lpstr>Local login</vt:lpstr>
      <vt:lpstr>Shared secret</vt:lpstr>
      <vt:lpstr>Simple enough …</vt:lpstr>
      <vt:lpstr>Storing passwords</vt:lpstr>
      <vt:lpstr>Two choices</vt:lpstr>
      <vt:lpstr>An aside on encryption</vt:lpstr>
      <vt:lpstr>Unix password file (/etc/password)</vt:lpstr>
      <vt:lpstr>Dictionary attack</vt:lpstr>
      <vt:lpstr>Making it harder</vt:lpstr>
      <vt:lpstr>Do longer passwords, frequently changed passwords, work?</vt:lpstr>
      <vt:lpstr>Countermeasure to the dictionary attack: Salt</vt:lpstr>
      <vt:lpstr>Attack models</vt:lpstr>
      <vt:lpstr>Example 1:  Login spoofers</vt:lpstr>
      <vt:lpstr>Example 2:  Page faults as a signal</vt:lpstr>
      <vt:lpstr>So imagine how complicated life is in the distributed world!</vt:lpstr>
      <vt:lpstr>Issues</vt:lpstr>
      <vt:lpstr>Communication security goals</vt:lpstr>
      <vt:lpstr>PowerPoint Presentation</vt:lpstr>
      <vt:lpstr>PowerPoint Presentation</vt:lpstr>
      <vt:lpstr>Message authentication schemes (aka Message Authentication Codes, MACs):  A tool for protecting integrity</vt:lpstr>
      <vt:lpstr>PowerPoint Presentation</vt:lpstr>
      <vt:lpstr>To achieve privacy and integrity – to send you a message that only you can read, and that you know was created by me</vt:lpstr>
      <vt:lpstr>PowerPoint Presentation</vt:lpstr>
      <vt:lpstr>Key exchange</vt:lpstr>
      <vt:lpstr>One-way Communications</vt:lpstr>
      <vt:lpstr>One-way Communications</vt:lpstr>
      <vt:lpstr>Interactive Communications</vt:lpstr>
      <vt:lpstr>Interactive Communications</vt:lpstr>
      <vt:lpstr>PowerPoint Presentation</vt:lpstr>
      <vt:lpstr>Spyware</vt:lpstr>
      <vt:lpstr>Additional modern security problems</vt:lpstr>
      <vt:lpstr>ActiveX</vt:lpstr>
      <vt:lpstr>Java / C#</vt:lpstr>
      <vt:lpstr>Binary rewriting</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531</cp:revision>
  <dcterms:created xsi:type="dcterms:W3CDTF">1998-03-30T02:45:13Z</dcterms:created>
  <dcterms:modified xsi:type="dcterms:W3CDTF">2012-05-28T04:38:12Z</dcterms:modified>
</cp:coreProperties>
</file>