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5" r:id="rId1"/>
  </p:sldMasterIdLst>
  <p:notesMasterIdLst>
    <p:notesMasterId r:id="rId34"/>
  </p:notesMasterIdLst>
  <p:handoutMasterIdLst>
    <p:handoutMasterId r:id="rId35"/>
  </p:handoutMasterIdLst>
  <p:sldIdLst>
    <p:sldId id="278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317" r:id="rId10"/>
    <p:sldId id="288" r:id="rId11"/>
    <p:sldId id="290" r:id="rId12"/>
    <p:sldId id="316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300" r:id="rId21"/>
    <p:sldId id="299" r:id="rId22"/>
    <p:sldId id="301" r:id="rId23"/>
    <p:sldId id="302" r:id="rId24"/>
    <p:sldId id="303" r:id="rId25"/>
    <p:sldId id="307" r:id="rId26"/>
    <p:sldId id="308" r:id="rId27"/>
    <p:sldId id="309" r:id="rId28"/>
    <p:sldId id="310" r:id="rId29"/>
    <p:sldId id="312" r:id="rId30"/>
    <p:sldId id="311" r:id="rId31"/>
    <p:sldId id="314" r:id="rId32"/>
    <p:sldId id="305" r:id="rId33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53" autoAdjust="0"/>
    <p:restoredTop sz="92034" autoAdjust="0"/>
  </p:normalViewPr>
  <p:slideViewPr>
    <p:cSldViewPr>
      <p:cViewPr varScale="1">
        <p:scale>
          <a:sx n="91" d="100"/>
          <a:sy n="91" d="100"/>
        </p:scale>
        <p:origin x="-12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4/26/12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733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Mention:</a:t>
            </a:r>
            <a:r>
              <a:rPr lang="en-US" baseline="0"/>
              <a:t> race condition here, if lock not used!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95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broadcast instead of signal? Think</a:t>
            </a:r>
            <a:r>
              <a:rPr lang="en-US" baseline="0"/>
              <a:t> of a “single-producer multiple-consumer” situation, for example. Also, read-write locks: when writer is done, can wake up multiple readers using a condition variable.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98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condition variable must always be associated with a mutex, to avoid the race condition where a thread prepares to wait on a condition variable and another thread signals the condition just  before the first thread actually waits on it.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53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Adapted from http://www.cs.duke.edu/~chase/cps110-archive/prob1-00s.pdf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67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0593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114800" cy="51816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1066800"/>
            <a:ext cx="4101354" cy="51816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096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82850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1524000"/>
            <a:ext cx="3867912" cy="4575175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81456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1524000"/>
            <a:ext cx="3867912" cy="4575175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572000" y="990600"/>
            <a:ext cx="0" cy="533400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762000"/>
            <a:ext cx="8839200" cy="0"/>
          </a:xfrm>
          <a:prstGeom prst="line">
            <a:avLst/>
          </a:prstGeom>
          <a:ln w="57150" cmpd="sng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09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83820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4036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/>
              <a:t>4/12/2012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  <p:sldLayoutId id="2147483938" r:id="rId13"/>
    <p:sldLayoutId id="2147483939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3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ts val="500"/>
        </a:spcBef>
        <a:buClr>
          <a:schemeClr val="accent1">
            <a:lumMod val="75000"/>
          </a:schemeClr>
        </a:buClr>
        <a:buSzPct val="7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7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>
            <a:lumMod val="75000"/>
          </a:schemeClr>
        </a:buClr>
        <a:buSzPct val="7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4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4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CSE 451: Operating Systems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456612" cy="1600200"/>
          </a:xfrm>
        </p:spPr>
        <p:txBody>
          <a:bodyPr anchor="t" anchorCtr="0">
            <a:normAutofit/>
          </a:bodyPr>
          <a:lstStyle/>
          <a:p>
            <a:pPr algn="ctr"/>
            <a:r>
              <a:rPr lang="en-US"/>
              <a:t>Section 5:</a:t>
            </a:r>
          </a:p>
          <a:p>
            <a:pPr algn="ctr"/>
            <a:r>
              <a:rPr lang="en-US"/>
              <a:t>Synchronization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Semaphores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Semaphore = a special variable</a:t>
            </a:r>
          </a:p>
          <a:p>
            <a:pPr lvl="1"/>
            <a:r>
              <a:rPr lang="en-US"/>
              <a:t>Manipulated atomically via two operations</a:t>
            </a:r>
          </a:p>
          <a:p>
            <a:pPr lvl="2"/>
            <a:r>
              <a:rPr lang="en-US"/>
              <a:t>P  (wait): tries to decrement semaphore</a:t>
            </a:r>
          </a:p>
          <a:p>
            <a:pPr lvl="2"/>
            <a:r>
              <a:rPr lang="en-US"/>
              <a:t>V  (signal): increments semaphore</a:t>
            </a:r>
          </a:p>
          <a:p>
            <a:pPr lvl="1"/>
            <a:r>
              <a:rPr lang="en-US"/>
              <a:t>Has a </a:t>
            </a:r>
            <a:r>
              <a:rPr lang="en-US" i="1">
                <a:solidFill>
                  <a:srgbClr val="C32D2E"/>
                </a:solidFill>
              </a:rPr>
              <a:t>queue</a:t>
            </a:r>
            <a:r>
              <a:rPr lang="en-US">
                <a:solidFill>
                  <a:srgbClr val="C32D2E"/>
                </a:solidFill>
              </a:rPr>
              <a:t> </a:t>
            </a:r>
            <a:r>
              <a:rPr lang="en-US"/>
              <a:t>of waiting threads</a:t>
            </a:r>
          </a:p>
          <a:p>
            <a:pPr lvl="2"/>
            <a:r>
              <a:rPr lang="en-US"/>
              <a:t>If execute wait() and semaphore is available, continue</a:t>
            </a:r>
          </a:p>
          <a:p>
            <a:pPr lvl="2"/>
            <a:r>
              <a:rPr lang="en-US"/>
              <a:t>If not, block on the waiting queue</a:t>
            </a:r>
          </a:p>
          <a:p>
            <a:pPr lvl="2"/>
            <a:r>
              <a:rPr lang="en-US"/>
              <a:t>signal() unblocks a thread on queue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Mutexes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What is a mutex?</a:t>
            </a:r>
          </a:p>
          <a:p>
            <a:pPr lvl="1"/>
            <a:r>
              <a:rPr lang="en-US"/>
              <a:t>A binary semaphore (semaphore initialized with value 1)</a:t>
            </a:r>
          </a:p>
          <a:p>
            <a:r>
              <a:rPr lang="en-US"/>
              <a:t>Why use a mutex rather than a low-level lock?</a:t>
            </a:r>
          </a:p>
          <a:p>
            <a:pPr lvl="1"/>
            <a:r>
              <a:rPr lang="en-US"/>
              <a:t>Threads wait on a mutex by </a:t>
            </a:r>
            <a:r>
              <a:rPr lang="en-US" i="1">
                <a:solidFill>
                  <a:schemeClr val="accent3"/>
                </a:solidFill>
              </a:rPr>
              <a:t>blocking</a:t>
            </a:r>
            <a:r>
              <a:rPr lang="en-US"/>
              <a:t>, rather than </a:t>
            </a:r>
            <a:r>
              <a:rPr lang="en-US" i="1">
                <a:solidFill>
                  <a:srgbClr val="C32D2E"/>
                </a:solidFill>
              </a:rPr>
              <a:t>spinning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8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</a:t>
            </a:r>
            <a:r>
              <a:rPr lang="en-US" i="1"/>
              <a:t>not</a:t>
            </a:r>
            <a:r>
              <a:rPr lang="en-US"/>
              <a:t> to implement mutexes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838200"/>
            <a:ext cx="8382000" cy="5287963"/>
          </a:xfrm>
        </p:spPr>
        <p:txBody>
          <a:bodyPr>
            <a:noAutofit/>
          </a:bodyPr>
          <a:lstStyle/>
          <a:p>
            <a:r>
              <a:rPr lang="en-US"/>
              <a:t>Definitely not like this:</a:t>
            </a:r>
          </a:p>
          <a:p>
            <a:pPr lvl="3"/>
            <a:r>
              <a:rPr lang="en-US"/>
              <a:t>void sthread_user_mutex_lock(</a:t>
            </a:r>
          </a:p>
          <a:p>
            <a:pPr lvl="3"/>
            <a:r>
              <a:rPr lang="en-US"/>
              <a:t>				sthread_mutex_t lock) {</a:t>
            </a:r>
          </a:p>
          <a:p>
            <a:pPr lvl="3"/>
            <a:r>
              <a:rPr lang="en-US"/>
              <a:t>	while (lock-&gt;held) { ; }</a:t>
            </a:r>
          </a:p>
          <a:p>
            <a:pPr lvl="3"/>
            <a:r>
              <a:rPr lang="en-US"/>
              <a:t>	lock-&gt;held = true;</a:t>
            </a:r>
          </a:p>
          <a:p>
            <a:pPr lvl="3"/>
            <a:r>
              <a:rPr lang="en-US"/>
              <a:t>}</a:t>
            </a:r>
          </a:p>
          <a:p>
            <a:r>
              <a:rPr lang="en-US"/>
              <a:t>And also not like this:</a:t>
            </a:r>
          </a:p>
          <a:p>
            <a:pPr lvl="3"/>
            <a:r>
              <a:rPr lang="en-US"/>
              <a:t>void sthread_user_mutex_lock(</a:t>
            </a:r>
          </a:p>
          <a:p>
            <a:pPr lvl="3"/>
            <a:r>
              <a:rPr lang="en-US"/>
              <a:t>				sthread_mutex_t lock) {</a:t>
            </a:r>
          </a:p>
          <a:p>
            <a:pPr lvl="3"/>
            <a:r>
              <a:rPr lang="en-US"/>
              <a:t>	while (lock-&gt;held) {</a:t>
            </a:r>
          </a:p>
          <a:p>
            <a:pPr lvl="3"/>
            <a:r>
              <a:rPr lang="en-US"/>
              <a:t>		yield();</a:t>
            </a:r>
          </a:p>
          <a:p>
            <a:pPr lvl="3"/>
            <a:r>
              <a:rPr lang="en-US"/>
              <a:t>	}</a:t>
            </a:r>
          </a:p>
          <a:p>
            <a:pPr lvl="3"/>
            <a:r>
              <a:rPr lang="en-US"/>
              <a:t>	lock-&gt;held = true;</a:t>
            </a:r>
          </a:p>
          <a:p>
            <a:pPr lvl="3"/>
            <a:r>
              <a:rPr lang="en-US"/>
              <a:t>}</a:t>
            </a:r>
          </a:p>
          <a:p>
            <a:pPr lvl="3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23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 variables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Let threads block until a certain </a:t>
            </a:r>
            <a:r>
              <a:rPr lang="en-US" i="1"/>
              <a:t>event</a:t>
            </a:r>
            <a:r>
              <a:rPr lang="en-US"/>
              <a:t> or </a:t>
            </a:r>
            <a:r>
              <a:rPr lang="en-US" i="1"/>
              <a:t>condition</a:t>
            </a:r>
            <a:r>
              <a:rPr lang="en-US"/>
              <a:t> occurs (rather than polling)</a:t>
            </a:r>
          </a:p>
          <a:p>
            <a:r>
              <a:rPr lang="en-US"/>
              <a:t>Associated with some logical </a:t>
            </a:r>
            <a:r>
              <a:rPr lang="en-US" i="1">
                <a:solidFill>
                  <a:srgbClr val="C32D2E"/>
                </a:solidFill>
              </a:rPr>
              <a:t>condition</a:t>
            </a:r>
            <a:r>
              <a:rPr lang="en-US"/>
              <a:t> in a program:</a:t>
            </a:r>
          </a:p>
          <a:p>
            <a:pPr lvl="3"/>
            <a:r>
              <a:rPr lang="en-US"/>
              <a:t>		sthread_mutex_lock(lock);</a:t>
            </a:r>
          </a:p>
          <a:p>
            <a:pPr lvl="3"/>
            <a:r>
              <a:rPr lang="en-US"/>
              <a:t>		while (</a:t>
            </a:r>
            <a:r>
              <a:rPr lang="en-US">
                <a:solidFill>
                  <a:srgbClr val="C32D2E"/>
                </a:solidFill>
              </a:rPr>
              <a:t>x &lt;= y</a:t>
            </a:r>
            <a:r>
              <a:rPr lang="en-US"/>
              <a:t>) {</a:t>
            </a:r>
          </a:p>
          <a:p>
            <a:pPr lvl="3"/>
            <a:r>
              <a:rPr lang="en-US"/>
              <a:t>			sthread_cond_wait(cond, lock);</a:t>
            </a:r>
          </a:p>
          <a:p>
            <a:pPr lvl="3"/>
            <a:r>
              <a:rPr lang="en-US"/>
              <a:t>		}</a:t>
            </a:r>
          </a:p>
          <a:p>
            <a:pPr lvl="3"/>
            <a:r>
              <a:rPr lang="en-US"/>
              <a:t>		sthread_mutex_unlock(lock);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346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 variables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Operations:</a:t>
            </a:r>
          </a:p>
          <a:p>
            <a:pPr lvl="1"/>
            <a:r>
              <a:rPr lang="en-US">
                <a:latin typeface="Courier New"/>
                <a:cs typeface="Courier New"/>
              </a:rPr>
              <a:t>wait</a:t>
            </a:r>
            <a:r>
              <a:rPr lang="en-US"/>
              <a:t>: sleep on wait queue until event happens</a:t>
            </a:r>
          </a:p>
          <a:p>
            <a:pPr lvl="1"/>
            <a:r>
              <a:rPr lang="en-US">
                <a:latin typeface="Courier New"/>
                <a:cs typeface="Courier New"/>
              </a:rPr>
              <a:t>signal</a:t>
            </a:r>
            <a:r>
              <a:rPr lang="en-US"/>
              <a:t>: wake up </a:t>
            </a:r>
            <a:r>
              <a:rPr lang="en-US" i="1"/>
              <a:t>one </a:t>
            </a:r>
            <a:r>
              <a:rPr lang="en-US"/>
              <a:t>thread on wait queue</a:t>
            </a:r>
          </a:p>
          <a:p>
            <a:pPr lvl="1"/>
            <a:r>
              <a:rPr lang="en-US">
                <a:latin typeface="Courier New"/>
                <a:cs typeface="Courier New"/>
              </a:rPr>
              <a:t>broadcast</a:t>
            </a:r>
            <a:r>
              <a:rPr lang="en-US"/>
              <a:t>: wake up </a:t>
            </a:r>
            <a:r>
              <a:rPr lang="en-US" i="1"/>
              <a:t>all </a:t>
            </a:r>
            <a:r>
              <a:rPr lang="en-US"/>
              <a:t>threads on wait queue</a:t>
            </a:r>
          </a:p>
          <a:p>
            <a:r>
              <a:rPr lang="en-US">
                <a:latin typeface="Courier New"/>
                <a:cs typeface="Courier New"/>
              </a:rPr>
              <a:t>signal</a:t>
            </a:r>
            <a:r>
              <a:rPr lang="en-US"/>
              <a:t> or </a:t>
            </a:r>
            <a:r>
              <a:rPr lang="en-US">
                <a:latin typeface="Courier New"/>
                <a:cs typeface="Courier New"/>
              </a:rPr>
              <a:t>broadcast</a:t>
            </a:r>
            <a:r>
              <a:rPr lang="en-US"/>
              <a:t> is called explicitly by the application when the event / condition occurs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43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 variables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en-US"/>
              <a:t>sthread_user_cond_wait(sthread_cond_t cond,</a:t>
            </a:r>
          </a:p>
          <a:p>
            <a:pPr lvl="3"/>
            <a:r>
              <a:rPr lang="en-US"/>
              <a:t>	sthread_mutex_t lock)</a:t>
            </a:r>
          </a:p>
          <a:p>
            <a:pPr lvl="1"/>
            <a:r>
              <a:rPr lang="en-US"/>
              <a:t>Should do the following </a:t>
            </a:r>
            <a:r>
              <a:rPr lang="en-US" i="1"/>
              <a:t>atomically</a:t>
            </a:r>
            <a:r>
              <a:rPr lang="en-US"/>
              <a:t>:</a:t>
            </a:r>
          </a:p>
          <a:p>
            <a:pPr lvl="2"/>
            <a:r>
              <a:rPr lang="en-US"/>
              <a:t>Release the lock (to allow someone else to get in)</a:t>
            </a:r>
          </a:p>
          <a:p>
            <a:pPr lvl="2"/>
            <a:r>
              <a:rPr lang="en-US"/>
              <a:t>Add current thread to the waiters for cond</a:t>
            </a:r>
          </a:p>
          <a:p>
            <a:pPr lvl="2"/>
            <a:r>
              <a:rPr lang="en-US"/>
              <a:t>Block thread until awoken (by signal/broadcast)</a:t>
            </a:r>
          </a:p>
          <a:p>
            <a:pPr lvl="1"/>
            <a:r>
              <a:rPr lang="en-US"/>
              <a:t>So, application must acquire </a:t>
            </a:r>
            <a:r>
              <a:rPr lang="en-US">
                <a:latin typeface="Courier New"/>
                <a:cs typeface="Courier New"/>
              </a:rPr>
              <a:t>lock</a:t>
            </a:r>
            <a:r>
              <a:rPr lang="en-US"/>
              <a:t> before calling </a:t>
            </a:r>
            <a:r>
              <a:rPr lang="en-US">
                <a:latin typeface="Courier New"/>
                <a:cs typeface="Courier New"/>
              </a:rPr>
              <a:t>wait()</a:t>
            </a:r>
            <a:r>
              <a:rPr lang="en-US"/>
              <a:t>!</a:t>
            </a:r>
          </a:p>
          <a:p>
            <a:pPr lvl="1"/>
            <a:endParaRPr lang="en-US"/>
          </a:p>
          <a:p>
            <a:pPr lvl="1"/>
            <a:r>
              <a:rPr lang="en-US"/>
              <a:t>Read man page for</a:t>
            </a:r>
          </a:p>
          <a:p>
            <a:pPr lvl="3"/>
            <a:r>
              <a:rPr lang="en-US"/>
              <a:t>		pthread_cond_[wait|signal|broadcast]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15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synchronization problem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Late-Night Pizza</a:t>
            </a:r>
          </a:p>
          <a:p>
            <a:pPr lvl="1"/>
            <a:r>
              <a:rPr lang="en-US"/>
              <a:t>A group of students study for CSE 451 exam</a:t>
            </a:r>
          </a:p>
          <a:p>
            <a:pPr lvl="1"/>
            <a:r>
              <a:rPr lang="en-US"/>
              <a:t>Can only study while eating pizza</a:t>
            </a:r>
          </a:p>
          <a:p>
            <a:pPr lvl="1"/>
            <a:r>
              <a:rPr lang="en-US"/>
              <a:t>If a student finds pizza is gone, the student goes to sleep until another pizza arrives</a:t>
            </a:r>
          </a:p>
          <a:p>
            <a:pPr lvl="1"/>
            <a:r>
              <a:rPr lang="en-US"/>
              <a:t>First student to discover pizza is gone orders a new one</a:t>
            </a:r>
          </a:p>
          <a:p>
            <a:pPr lvl="1"/>
            <a:r>
              <a:rPr lang="en-US"/>
              <a:t>Each pizza has S slices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52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Late-night pizza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Each student thread executes the following:</a:t>
            </a:r>
          </a:p>
          <a:p>
            <a:pPr lvl="3"/>
            <a:r>
              <a:rPr lang="en-US"/>
              <a:t>	while (must_study) {</a:t>
            </a:r>
          </a:p>
          <a:p>
            <a:pPr lvl="3"/>
            <a:r>
              <a:rPr lang="en-US"/>
              <a:t>		pick up a piece of pizza;</a:t>
            </a:r>
          </a:p>
          <a:p>
            <a:pPr lvl="3"/>
            <a:r>
              <a:rPr lang="en-US"/>
              <a:t>		study while eating the pizza;</a:t>
            </a:r>
          </a:p>
          <a:p>
            <a:pPr lvl="3"/>
            <a:r>
              <a:rPr lang="en-US"/>
              <a:t>	}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26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Late-night pizza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Need to </a:t>
            </a:r>
            <a:r>
              <a:rPr lang="en-US" i="1">
                <a:solidFill>
                  <a:srgbClr val="C32D2E"/>
                </a:solidFill>
              </a:rPr>
              <a:t>synchronize</a:t>
            </a:r>
            <a:r>
              <a:rPr lang="en-US">
                <a:solidFill>
                  <a:srgbClr val="C32D2E"/>
                </a:solidFill>
              </a:rPr>
              <a:t> </a:t>
            </a:r>
            <a:r>
              <a:rPr lang="en-US"/>
              <a:t>student threads and pizza delivery thread</a:t>
            </a:r>
          </a:p>
          <a:p>
            <a:r>
              <a:rPr lang="en-US"/>
              <a:t>Avoid deadlock</a:t>
            </a:r>
          </a:p>
          <a:p>
            <a:r>
              <a:rPr lang="en-US"/>
              <a:t>When out of pizza, order it </a:t>
            </a:r>
            <a:r>
              <a:rPr lang="en-US" i="1"/>
              <a:t>exactly once</a:t>
            </a:r>
          </a:p>
          <a:p>
            <a:r>
              <a:rPr lang="en-US"/>
              <a:t>No piece of pizza may be consumed by more than one student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Semaphore / mutex solution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Shared data:</a:t>
            </a:r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4451350" algn="l"/>
              </a:tabLst>
            </a:pPr>
            <a:r>
              <a:rPr lang="en-US"/>
              <a:t>	semaphore_t </a:t>
            </a:r>
            <a:r>
              <a:rPr lang="en-US">
                <a:solidFill>
                  <a:schemeClr val="accent3"/>
                </a:solidFill>
              </a:rPr>
              <a:t>pizza</a:t>
            </a:r>
            <a:r>
              <a:rPr lang="en-US"/>
              <a:t>;	//Number of</a:t>
            </a:r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4451350" algn="l"/>
              </a:tabLst>
            </a:pPr>
            <a:r>
              <a:rPr lang="en-US"/>
              <a:t>					//available pizza</a:t>
            </a:r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4451350" algn="l"/>
              </a:tabLst>
            </a:pPr>
            <a:r>
              <a:rPr lang="en-US"/>
              <a:t>					//resources;</a:t>
            </a:r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4451350" algn="l"/>
              </a:tabLst>
            </a:pPr>
            <a:r>
              <a:rPr lang="en-US"/>
              <a:t>					//init to 0</a:t>
            </a:r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4451350" algn="l"/>
              </a:tabLst>
            </a:pPr>
            <a:endParaRPr lang="en-US"/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4451350" algn="l"/>
              </a:tabLst>
            </a:pPr>
            <a:r>
              <a:rPr lang="en-US"/>
              <a:t>	semaphore_t </a:t>
            </a:r>
            <a:r>
              <a:rPr lang="en-US">
                <a:solidFill>
                  <a:srgbClr val="C32D2E"/>
                </a:solidFill>
              </a:rPr>
              <a:t>deliver</a:t>
            </a:r>
            <a:r>
              <a:rPr lang="en-US"/>
              <a:t>;	//init to 1</a:t>
            </a:r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4451350" algn="l"/>
              </a:tabLst>
            </a:pPr>
            <a:endParaRPr lang="en-US"/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4451350" algn="l"/>
              </a:tabLst>
            </a:pPr>
            <a:r>
              <a:rPr lang="en-US"/>
              <a:t>	int num_slices = 0;</a:t>
            </a:r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4451350" algn="l"/>
              </a:tabLst>
            </a:pPr>
            <a:endParaRPr lang="en-US"/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4451350" algn="l"/>
              </a:tabLst>
            </a:pPr>
            <a:r>
              <a:rPr lang="en-US"/>
              <a:t>	mutex_t </a:t>
            </a:r>
            <a:r>
              <a:rPr lang="en-US">
                <a:solidFill>
                  <a:schemeClr val="accent1"/>
                </a:solidFill>
              </a:rPr>
              <a:t>mutex</a:t>
            </a:r>
            <a:r>
              <a:rPr lang="en-US"/>
              <a:t>;	//protects accesses</a:t>
            </a:r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4451350" algn="l"/>
              </a:tabLst>
            </a:pPr>
            <a:r>
              <a:rPr lang="en-US"/>
              <a:t>					//to num_slices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10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2a is due on Wednesday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Review the </a:t>
            </a:r>
            <a:r>
              <a:rPr lang="en-US">
                <a:latin typeface="Courier New"/>
                <a:cs typeface="Courier New"/>
              </a:rPr>
              <a:t>sthread</a:t>
            </a:r>
            <a:r>
              <a:rPr lang="en-US"/>
              <a:t> code that we give you</a:t>
            </a:r>
          </a:p>
          <a:p>
            <a:pPr lvl="1"/>
            <a:r>
              <a:rPr lang="en-US"/>
              <a:t>If a function is there, then there is probably a good reason why</a:t>
            </a:r>
          </a:p>
          <a:p>
            <a:r>
              <a:rPr lang="en-US"/>
              <a:t>Remember to write more test cases</a:t>
            </a:r>
          </a:p>
          <a:p>
            <a:r>
              <a:rPr lang="en-US">
                <a:latin typeface="Courier New"/>
                <a:cs typeface="Courier New"/>
              </a:rPr>
              <a:t>test-burgers</a:t>
            </a:r>
            <a:r>
              <a:rPr lang="en-US"/>
              <a:t>: your shell may limit the number of threads you can run</a:t>
            </a:r>
          </a:p>
          <a:p>
            <a:pPr lvl="1"/>
            <a:r>
              <a:rPr lang="en-US" b="1"/>
              <a:t>ulimit –u</a:t>
            </a:r>
          </a:p>
          <a:p>
            <a:r>
              <a:rPr lang="en-US"/>
              <a:t>Has anybody found bugs in the 64-bit code yet?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73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sz="half" idx="4294967295"/>
          </p:nvPr>
        </p:nvSpPr>
        <p:spPr>
          <a:xfrm>
            <a:off x="152400" y="685800"/>
            <a:ext cx="4343400" cy="6019800"/>
          </a:xfrm>
        </p:spPr>
        <p:txBody>
          <a:bodyPr>
            <a:noAutofit/>
          </a:bodyPr>
          <a:lstStyle/>
          <a:p>
            <a:pPr lvl="3"/>
            <a:r>
              <a:rPr lang="en-US"/>
              <a:t>student_thread {</a:t>
            </a:r>
          </a:p>
          <a:p>
            <a:pPr lvl="3"/>
            <a:r>
              <a:rPr lang="en-US"/>
              <a:t>  while (must_study) {</a:t>
            </a:r>
          </a:p>
          <a:p>
            <a:pPr lvl="3"/>
            <a:r>
              <a:rPr lang="en-US"/>
              <a:t>    wait(</a:t>
            </a:r>
            <a:r>
              <a:rPr lang="en-US">
                <a:solidFill>
                  <a:srgbClr val="C32D2E"/>
                </a:solidFill>
              </a:rPr>
              <a:t>pizza</a:t>
            </a:r>
            <a:r>
              <a:rPr lang="en-US"/>
              <a:t>);</a:t>
            </a:r>
          </a:p>
          <a:p>
            <a:pPr lvl="3"/>
            <a:endParaRPr lang="en-US"/>
          </a:p>
          <a:p>
            <a:pPr lvl="3"/>
            <a:r>
              <a:rPr lang="en-US"/>
              <a:t>    acquire(</a:t>
            </a:r>
            <a:r>
              <a:rPr lang="en-US">
                <a:solidFill>
                  <a:schemeClr val="accent1"/>
                </a:solidFill>
              </a:rPr>
              <a:t>mutex</a:t>
            </a:r>
            <a:r>
              <a:rPr lang="en-US"/>
              <a:t>);</a:t>
            </a:r>
          </a:p>
          <a:p>
            <a:pPr lvl="3"/>
            <a:r>
              <a:rPr lang="en-US"/>
              <a:t>    num_slices--;</a:t>
            </a:r>
          </a:p>
          <a:p>
            <a:pPr lvl="3"/>
            <a:r>
              <a:rPr lang="en-US"/>
              <a:t>    if (num_slices==0) </a:t>
            </a:r>
          </a:p>
          <a:p>
            <a:pPr lvl="3"/>
            <a:r>
              <a:rPr lang="en-US"/>
              <a:t>      signal(</a:t>
            </a:r>
            <a:r>
              <a:rPr lang="en-US">
                <a:solidFill>
                  <a:srgbClr val="C32D2E"/>
                </a:solidFill>
              </a:rPr>
              <a:t>deliver</a:t>
            </a:r>
            <a:r>
              <a:rPr lang="en-US"/>
              <a:t>);</a:t>
            </a:r>
          </a:p>
          <a:p>
            <a:pPr lvl="3"/>
            <a:r>
              <a:rPr lang="en-US"/>
              <a:t>    release(</a:t>
            </a:r>
            <a:r>
              <a:rPr lang="en-US">
                <a:solidFill>
                  <a:srgbClr val="073779"/>
                </a:solidFill>
              </a:rPr>
              <a:t>mutex</a:t>
            </a:r>
            <a:r>
              <a:rPr lang="en-US"/>
              <a:t>);</a:t>
            </a:r>
          </a:p>
          <a:p>
            <a:pPr lvl="3"/>
            <a:endParaRPr lang="en-US"/>
          </a:p>
          <a:p>
            <a:pPr lvl="3"/>
            <a:r>
              <a:rPr lang="en-US"/>
              <a:t>    study();</a:t>
            </a:r>
          </a:p>
          <a:p>
            <a:pPr lvl="3"/>
            <a:r>
              <a:rPr lang="en-US"/>
              <a:t>  }</a:t>
            </a:r>
          </a:p>
          <a:p>
            <a:pPr lvl="3"/>
            <a:r>
              <a:rPr lang="en-US"/>
              <a:t>}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half" idx="4294967295"/>
          </p:nvPr>
        </p:nvSpPr>
        <p:spPr>
          <a:xfrm>
            <a:off x="4648200" y="685800"/>
            <a:ext cx="4330700" cy="6019800"/>
          </a:xfrm>
        </p:spPr>
        <p:txBody>
          <a:bodyPr>
            <a:noAutofit/>
          </a:bodyPr>
          <a:lstStyle/>
          <a:p>
            <a:pPr lvl="3"/>
            <a:r>
              <a:rPr lang="en-US"/>
              <a:t>delivery_guy_thread {</a:t>
            </a:r>
          </a:p>
          <a:p>
            <a:pPr lvl="3"/>
            <a:r>
              <a:rPr lang="en-US"/>
              <a:t>  while (employed) {</a:t>
            </a:r>
          </a:p>
          <a:p>
            <a:pPr lvl="3"/>
            <a:r>
              <a:rPr lang="en-US"/>
              <a:t>    wait(</a:t>
            </a:r>
            <a:r>
              <a:rPr lang="en-US">
                <a:solidFill>
                  <a:srgbClr val="C32D2E"/>
                </a:solidFill>
              </a:rPr>
              <a:t>deliver</a:t>
            </a:r>
            <a:r>
              <a:rPr lang="en-US"/>
              <a:t>);</a:t>
            </a:r>
          </a:p>
          <a:p>
            <a:pPr lvl="3"/>
            <a:endParaRPr lang="en-US"/>
          </a:p>
          <a:p>
            <a:pPr lvl="3"/>
            <a:r>
              <a:rPr lang="en-US"/>
              <a:t>    make_pizza();</a:t>
            </a:r>
          </a:p>
          <a:p>
            <a:pPr lvl="3"/>
            <a:endParaRPr lang="en-US"/>
          </a:p>
          <a:p>
            <a:pPr lvl="3"/>
            <a:r>
              <a:rPr lang="en-US"/>
              <a:t>    acquire(</a:t>
            </a:r>
            <a:r>
              <a:rPr lang="en-US">
                <a:solidFill>
                  <a:srgbClr val="073779"/>
                </a:solidFill>
              </a:rPr>
              <a:t>mutex</a:t>
            </a:r>
            <a:r>
              <a:rPr lang="en-US"/>
              <a:t>);</a:t>
            </a:r>
          </a:p>
          <a:p>
            <a:pPr lvl="3"/>
            <a:r>
              <a:rPr lang="en-US"/>
              <a:t>    num_slices=S;</a:t>
            </a:r>
          </a:p>
          <a:p>
            <a:pPr lvl="3"/>
            <a:r>
              <a:rPr lang="en-US"/>
              <a:t>    release(</a:t>
            </a:r>
            <a:r>
              <a:rPr lang="en-US">
                <a:solidFill>
                  <a:srgbClr val="073779"/>
                </a:solidFill>
              </a:rPr>
              <a:t>mutex</a:t>
            </a:r>
            <a:r>
              <a:rPr lang="en-US"/>
              <a:t>);</a:t>
            </a:r>
          </a:p>
          <a:p>
            <a:pPr lvl="3"/>
            <a:endParaRPr lang="en-US"/>
          </a:p>
          <a:p>
            <a:pPr lvl="3"/>
            <a:r>
              <a:rPr lang="en-US"/>
              <a:t>    for (i=0;i&lt;S;i++)</a:t>
            </a:r>
          </a:p>
          <a:p>
            <a:pPr lvl="3"/>
            <a:r>
              <a:rPr lang="en-US"/>
              <a:t>      signal(</a:t>
            </a:r>
            <a:r>
              <a:rPr lang="en-US">
                <a:solidFill>
                  <a:srgbClr val="C32D2E"/>
                </a:solidFill>
              </a:rPr>
              <a:t>pizza</a:t>
            </a:r>
            <a:r>
              <a:rPr lang="en-US"/>
              <a:t>);</a:t>
            </a:r>
          </a:p>
          <a:p>
            <a:pPr lvl="3"/>
            <a:r>
              <a:rPr lang="en-US"/>
              <a:t>	}</a:t>
            </a:r>
          </a:p>
          <a:p>
            <a:pPr lvl="3"/>
            <a:r>
              <a:rPr lang="en-US"/>
              <a:t>}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1561306" y="3695700"/>
            <a:ext cx="6020594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416675"/>
            <a:ext cx="609600" cy="365125"/>
          </a:xfrm>
        </p:spPr>
        <p:txBody>
          <a:bodyPr/>
          <a:lstStyle/>
          <a:p>
            <a:fld id="{15257B35-760C-4C50-8CBB-E44E1374F18B}" type="slidenum">
              <a:rPr lang="en-US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510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 variable solution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Shared data:</a:t>
            </a:r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4800600" algn="l"/>
              </a:tabLst>
            </a:pPr>
            <a:r>
              <a:rPr lang="en-US"/>
              <a:t>	int slices=0;</a:t>
            </a:r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4800600" algn="l"/>
              </a:tabLst>
            </a:pPr>
            <a:r>
              <a:rPr lang="en-US"/>
              <a:t> 	bool has_been_ordered;</a:t>
            </a:r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4800600" algn="l"/>
              </a:tabLst>
            </a:pPr>
            <a:r>
              <a:rPr lang="en-US"/>
              <a:t>	Condition </a:t>
            </a:r>
            <a:r>
              <a:rPr lang="en-US">
                <a:solidFill>
                  <a:srgbClr val="C32D2E"/>
                </a:solidFill>
              </a:rPr>
              <a:t>order</a:t>
            </a:r>
            <a:r>
              <a:rPr lang="en-US"/>
              <a:t>;	//an order has</a:t>
            </a:r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4800600" algn="l"/>
              </a:tabLst>
            </a:pPr>
            <a:r>
              <a:rPr lang="en-US"/>
              <a:t>					//been placed</a:t>
            </a:r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4800600" algn="l"/>
              </a:tabLst>
            </a:pPr>
            <a:endParaRPr lang="en-US"/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4800600" algn="l"/>
              </a:tabLst>
            </a:pPr>
            <a:r>
              <a:rPr lang="en-US"/>
              <a:t>	Condition </a:t>
            </a:r>
            <a:r>
              <a:rPr lang="en-US">
                <a:solidFill>
                  <a:schemeClr val="accent3"/>
                </a:solidFill>
              </a:rPr>
              <a:t>deliver</a:t>
            </a:r>
            <a:r>
              <a:rPr lang="en-US"/>
              <a:t>;	//a delivery has</a:t>
            </a:r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4800600" algn="l"/>
              </a:tabLst>
            </a:pPr>
            <a:r>
              <a:rPr lang="en-US"/>
              <a:t>					//been made</a:t>
            </a:r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4800600" algn="l"/>
              </a:tabLst>
            </a:pPr>
            <a:endParaRPr lang="en-US"/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4800600" algn="l"/>
              </a:tabLst>
            </a:pPr>
            <a:r>
              <a:rPr lang="en-US"/>
              <a:t>	Lock </a:t>
            </a:r>
            <a:r>
              <a:rPr lang="en-US">
                <a:solidFill>
                  <a:srgbClr val="073779"/>
                </a:solidFill>
              </a:rPr>
              <a:t>mutex</a:t>
            </a:r>
            <a:r>
              <a:rPr lang="en-US"/>
              <a:t>;	//protects</a:t>
            </a:r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4800600" algn="l"/>
              </a:tabLst>
            </a:pPr>
            <a:r>
              <a:rPr lang="en-US"/>
              <a:t>					//“slices”;</a:t>
            </a:r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4800600" algn="l"/>
              </a:tabLst>
            </a:pPr>
            <a:r>
              <a:rPr lang="en-US"/>
              <a:t>					//associated with</a:t>
            </a:r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4800600" algn="l"/>
              </a:tabLst>
            </a:pPr>
            <a:r>
              <a:rPr lang="en-US"/>
              <a:t>					//both Condition</a:t>
            </a:r>
          </a:p>
          <a:p>
            <a:pPr lvl="3">
              <a:tabLst>
                <a:tab pos="457200" algn="l"/>
                <a:tab pos="914400" algn="l"/>
                <a:tab pos="1371600" algn="l"/>
                <a:tab pos="1828800" algn="l"/>
                <a:tab pos="4800600" algn="l"/>
              </a:tabLst>
            </a:pPr>
            <a:r>
              <a:rPr lang="en-US"/>
              <a:t>					//variables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91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sz="half" idx="4294967295"/>
          </p:nvPr>
        </p:nvSpPr>
        <p:spPr>
          <a:xfrm>
            <a:off x="152400" y="457200"/>
            <a:ext cx="4876800" cy="6400800"/>
          </a:xfrm>
        </p:spPr>
        <p:txBody>
          <a:bodyPr>
            <a:normAutofit fontScale="92500" lnSpcReduction="20000"/>
          </a:bodyPr>
          <a:lstStyle/>
          <a:p>
            <a:pPr lvl="3"/>
            <a:r>
              <a:rPr lang="en-US"/>
              <a:t>Student() {</a:t>
            </a:r>
          </a:p>
          <a:p>
            <a:pPr lvl="3"/>
            <a:r>
              <a:rPr lang="en-US"/>
              <a:t>  while(diligent) {</a:t>
            </a:r>
          </a:p>
          <a:p>
            <a:pPr lvl="3"/>
            <a:r>
              <a:rPr lang="en-US"/>
              <a:t>    </a:t>
            </a:r>
            <a:r>
              <a:rPr lang="en-US">
                <a:solidFill>
                  <a:schemeClr val="accent1"/>
                </a:solidFill>
              </a:rPr>
              <a:t>mutex</a:t>
            </a:r>
            <a:r>
              <a:rPr lang="en-US"/>
              <a:t>.lock();</a:t>
            </a:r>
          </a:p>
          <a:p>
            <a:pPr lvl="3"/>
            <a:r>
              <a:rPr lang="en-US"/>
              <a:t>    if (slices &gt; 0) {</a:t>
            </a:r>
          </a:p>
          <a:p>
            <a:pPr lvl="3"/>
            <a:r>
              <a:rPr lang="en-US"/>
              <a:t>      slices--;</a:t>
            </a:r>
          </a:p>
          <a:p>
            <a:pPr lvl="3"/>
            <a:r>
              <a:rPr lang="en-US"/>
              <a:t>    }</a:t>
            </a:r>
          </a:p>
          <a:p>
            <a:pPr lvl="3"/>
            <a:r>
              <a:rPr lang="en-US"/>
              <a:t>    else {</a:t>
            </a:r>
          </a:p>
          <a:p>
            <a:pPr lvl="3"/>
            <a:r>
              <a:rPr lang="en-US"/>
              <a:t>      if(!has_been_ordered){</a:t>
            </a:r>
          </a:p>
          <a:p>
            <a:pPr lvl="3"/>
            <a:r>
              <a:rPr lang="en-US"/>
              <a:t>        </a:t>
            </a:r>
            <a:r>
              <a:rPr lang="en-US">
                <a:solidFill>
                  <a:schemeClr val="accent3"/>
                </a:solidFill>
              </a:rPr>
              <a:t>order</a:t>
            </a:r>
            <a:r>
              <a:rPr lang="en-US"/>
              <a:t>.signal(</a:t>
            </a:r>
            <a:r>
              <a:rPr lang="en-US">
                <a:solidFill>
                  <a:srgbClr val="073779"/>
                </a:solidFill>
              </a:rPr>
              <a:t>mutex</a:t>
            </a:r>
            <a:r>
              <a:rPr lang="en-US"/>
              <a:t>);</a:t>
            </a:r>
          </a:p>
          <a:p>
            <a:pPr lvl="3"/>
            <a:r>
              <a:rPr lang="en-US"/>
              <a:t>        has_been_ordered =</a:t>
            </a:r>
          </a:p>
          <a:p>
            <a:pPr lvl="3"/>
            <a:r>
              <a:rPr lang="en-US"/>
              <a:t>          true;</a:t>
            </a:r>
          </a:p>
          <a:p>
            <a:pPr lvl="3"/>
            <a:r>
              <a:rPr lang="en-US"/>
              <a:t>      }</a:t>
            </a:r>
          </a:p>
          <a:p>
            <a:pPr lvl="3"/>
            <a:r>
              <a:rPr lang="en-US"/>
              <a:t>      while (slices &lt;= 0) {</a:t>
            </a:r>
          </a:p>
          <a:p>
            <a:pPr lvl="3"/>
            <a:r>
              <a:rPr lang="en-US"/>
              <a:t>        </a:t>
            </a:r>
            <a:r>
              <a:rPr lang="en-US">
                <a:solidFill>
                  <a:srgbClr val="C32D2E"/>
                </a:solidFill>
              </a:rPr>
              <a:t>deliver</a:t>
            </a:r>
            <a:r>
              <a:rPr lang="en-US"/>
              <a:t>.wait(</a:t>
            </a:r>
            <a:r>
              <a:rPr lang="en-US">
                <a:solidFill>
                  <a:srgbClr val="073779"/>
                </a:solidFill>
              </a:rPr>
              <a:t>mutex</a:t>
            </a:r>
            <a:r>
              <a:rPr lang="en-US"/>
              <a:t>);</a:t>
            </a:r>
          </a:p>
          <a:p>
            <a:pPr lvl="3"/>
            <a:r>
              <a:rPr lang="en-US"/>
              <a:t>      }</a:t>
            </a:r>
          </a:p>
          <a:p>
            <a:pPr lvl="3"/>
            <a:r>
              <a:rPr lang="en-US"/>
              <a:t>      slices--;</a:t>
            </a:r>
          </a:p>
          <a:p>
            <a:pPr lvl="3"/>
            <a:r>
              <a:rPr lang="en-US"/>
              <a:t>    }</a:t>
            </a:r>
          </a:p>
          <a:p>
            <a:pPr lvl="3"/>
            <a:r>
              <a:rPr lang="en-US"/>
              <a:t>    </a:t>
            </a:r>
            <a:r>
              <a:rPr lang="en-US">
                <a:solidFill>
                  <a:srgbClr val="073779"/>
                </a:solidFill>
              </a:rPr>
              <a:t>mutex</a:t>
            </a:r>
            <a:r>
              <a:rPr lang="en-US"/>
              <a:t>.unlock();</a:t>
            </a:r>
          </a:p>
          <a:p>
            <a:pPr lvl="3"/>
            <a:r>
              <a:rPr lang="en-US"/>
              <a:t>    Study();</a:t>
            </a:r>
          </a:p>
          <a:p>
            <a:pPr lvl="3"/>
            <a:r>
              <a:rPr lang="en-US"/>
              <a:t>  }</a:t>
            </a:r>
          </a:p>
          <a:p>
            <a:pPr lvl="3"/>
            <a:r>
              <a:rPr lang="en-US"/>
              <a:t>}</a:t>
            </a:r>
          </a:p>
          <a:p>
            <a:pPr lvl="3"/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half" idx="4294967295"/>
          </p:nvPr>
        </p:nvSpPr>
        <p:spPr>
          <a:xfrm>
            <a:off x="5029200" y="457200"/>
            <a:ext cx="4114800" cy="6400800"/>
          </a:xfrm>
        </p:spPr>
        <p:txBody>
          <a:bodyPr>
            <a:noAutofit/>
          </a:bodyPr>
          <a:lstStyle/>
          <a:p>
            <a:pPr lvl="3"/>
            <a:r>
              <a:rPr lang="en-US" sz="2000"/>
              <a:t>DeliveryGuy() {</a:t>
            </a:r>
          </a:p>
          <a:p>
            <a:pPr lvl="3"/>
            <a:r>
              <a:rPr lang="en-US" sz="2000"/>
              <a:t>  while(employed) {</a:t>
            </a:r>
          </a:p>
          <a:p>
            <a:pPr lvl="3"/>
            <a:r>
              <a:rPr lang="en-US" sz="2000"/>
              <a:t>    </a:t>
            </a:r>
            <a:r>
              <a:rPr lang="en-US" sz="2000">
                <a:solidFill>
                  <a:srgbClr val="073779"/>
                </a:solidFill>
              </a:rPr>
              <a:t>mutex</a:t>
            </a:r>
            <a:r>
              <a:rPr lang="en-US" sz="2000"/>
              <a:t>.lock();</a:t>
            </a:r>
          </a:p>
          <a:p>
            <a:pPr lvl="3"/>
            <a:r>
              <a:rPr lang="en-US" sz="2000"/>
              <a:t>    </a:t>
            </a:r>
            <a:r>
              <a:rPr lang="en-US" sz="2000">
                <a:solidFill>
                  <a:srgbClr val="C32D2E"/>
                </a:solidFill>
              </a:rPr>
              <a:t>order</a:t>
            </a:r>
            <a:r>
              <a:rPr lang="en-US" sz="2000"/>
              <a:t>.wait(</a:t>
            </a:r>
            <a:r>
              <a:rPr lang="en-US" sz="2000">
                <a:solidFill>
                  <a:srgbClr val="073779"/>
                </a:solidFill>
              </a:rPr>
              <a:t>mutex</a:t>
            </a:r>
            <a:r>
              <a:rPr lang="en-US" sz="2000"/>
              <a:t>);</a:t>
            </a:r>
          </a:p>
          <a:p>
            <a:pPr lvl="3"/>
            <a:r>
              <a:rPr lang="en-US" sz="2000"/>
              <a:t>    makePizza();</a:t>
            </a:r>
          </a:p>
          <a:p>
            <a:pPr lvl="3"/>
            <a:r>
              <a:rPr lang="en-US" sz="2000"/>
              <a:t>    slices = S;</a:t>
            </a:r>
          </a:p>
          <a:p>
            <a:pPr lvl="3"/>
            <a:r>
              <a:rPr lang="en-US" sz="2000"/>
              <a:t>    has_been_ordered =</a:t>
            </a:r>
          </a:p>
          <a:p>
            <a:pPr lvl="3"/>
            <a:r>
              <a:rPr lang="en-US" sz="2000"/>
              <a:t>      false;</a:t>
            </a:r>
          </a:p>
          <a:p>
            <a:pPr lvl="3"/>
            <a:r>
              <a:rPr lang="en-US" sz="2000"/>
              <a:t>    </a:t>
            </a:r>
            <a:r>
              <a:rPr lang="en-US" sz="2000">
                <a:solidFill>
                  <a:srgbClr val="073779"/>
                </a:solidFill>
              </a:rPr>
              <a:t>mutex</a:t>
            </a:r>
            <a:r>
              <a:rPr lang="en-US" sz="2000"/>
              <a:t>.unlock();</a:t>
            </a:r>
          </a:p>
          <a:p>
            <a:pPr lvl="3"/>
            <a:r>
              <a:rPr lang="en-US" sz="2000"/>
              <a:t>    </a:t>
            </a:r>
            <a:r>
              <a:rPr lang="en-US" sz="2000">
                <a:solidFill>
                  <a:srgbClr val="C32D2E"/>
                </a:solidFill>
              </a:rPr>
              <a:t>deliver</a:t>
            </a:r>
            <a:r>
              <a:rPr lang="en-US" sz="2000"/>
              <a:t>.broadcast();</a:t>
            </a:r>
          </a:p>
          <a:p>
            <a:pPr lvl="3"/>
            <a:r>
              <a:rPr lang="en-US" sz="2000"/>
              <a:t>  }</a:t>
            </a:r>
          </a:p>
          <a:p>
            <a:pPr lvl="3"/>
            <a:r>
              <a:rPr lang="en-US" sz="2000"/>
              <a:t>}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1828006" y="3505200"/>
            <a:ext cx="6401594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416675"/>
            <a:ext cx="609600" cy="365125"/>
          </a:xfrm>
        </p:spPr>
        <p:txBody>
          <a:bodyPr/>
          <a:lstStyle/>
          <a:p>
            <a:fld id="{15257B35-760C-4C50-8CBB-E44E1374F18B}" type="slidenum">
              <a:rPr lang="en-US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53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 object that allows one thread inside at a time</a:t>
            </a:r>
          </a:p>
          <a:p>
            <a:r>
              <a:rPr lang="en-US"/>
              <a:t>Contain a lock and some condition variables</a:t>
            </a:r>
          </a:p>
          <a:p>
            <a:pPr lvl="1"/>
            <a:r>
              <a:rPr lang="en-US"/>
              <a:t>Condition variables used to allow other threads to access the monitor while one thread waits for an event to occur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45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10/28/10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24</a:t>
            </a:fld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685800" y="1600200"/>
            <a:ext cx="7696200" cy="3810000"/>
            <a:chOff x="533400" y="3048000"/>
            <a:chExt cx="7696200" cy="3810000"/>
          </a:xfrm>
        </p:grpSpPr>
        <p:sp>
          <p:nvSpPr>
            <p:cNvPr id="38" name="Rectangle 4"/>
            <p:cNvSpPr>
              <a:spLocks noChangeArrowheads="1"/>
            </p:cNvSpPr>
            <p:nvPr/>
          </p:nvSpPr>
          <p:spPr bwMode="auto">
            <a:xfrm>
              <a:off x="4343400" y="3048000"/>
              <a:ext cx="3886200" cy="3579813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Oval 5"/>
            <p:cNvSpPr>
              <a:spLocks noChangeArrowheads="1"/>
            </p:cNvSpPr>
            <p:nvPr/>
          </p:nvSpPr>
          <p:spPr bwMode="auto">
            <a:xfrm>
              <a:off x="5638800" y="3122613"/>
              <a:ext cx="2057400" cy="838200"/>
            </a:xfrm>
            <a:prstGeom prst="ellipse">
              <a:avLst/>
            </a:prstGeom>
            <a:solidFill>
              <a:srgbClr val="EBEB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1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</a:rPr>
                <a:t>shared data</a:t>
              </a:r>
            </a:p>
          </p:txBody>
        </p:sp>
        <p:sp>
          <p:nvSpPr>
            <p:cNvPr id="40" name="Rectangle 6"/>
            <p:cNvSpPr>
              <a:spLocks noChangeArrowheads="1"/>
            </p:cNvSpPr>
            <p:nvPr/>
          </p:nvSpPr>
          <p:spPr bwMode="auto">
            <a:xfrm>
              <a:off x="5715000" y="4418013"/>
              <a:ext cx="1981200" cy="457200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f() { … }</a:t>
              </a:r>
            </a:p>
          </p:txBody>
        </p:sp>
        <p:sp>
          <p:nvSpPr>
            <p:cNvPr id="41" name="Rectangle 7"/>
            <p:cNvSpPr>
              <a:spLocks noChangeArrowheads="1"/>
            </p:cNvSpPr>
            <p:nvPr/>
          </p:nvSpPr>
          <p:spPr bwMode="auto">
            <a:xfrm>
              <a:off x="5715000" y="5027613"/>
              <a:ext cx="1981200" cy="457200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g() { … }</a:t>
              </a:r>
            </a:p>
          </p:txBody>
        </p:sp>
        <p:sp>
          <p:nvSpPr>
            <p:cNvPr id="42" name="Rectangle 8"/>
            <p:cNvSpPr>
              <a:spLocks noChangeArrowheads="1"/>
            </p:cNvSpPr>
            <p:nvPr/>
          </p:nvSpPr>
          <p:spPr bwMode="auto">
            <a:xfrm>
              <a:off x="5715000" y="5637213"/>
              <a:ext cx="1981200" cy="457200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h() { … }</a:t>
              </a:r>
            </a:p>
          </p:txBody>
        </p:sp>
        <p:sp>
          <p:nvSpPr>
            <p:cNvPr id="43" name="Line 9"/>
            <p:cNvSpPr>
              <a:spLocks noChangeShapeType="1"/>
            </p:cNvSpPr>
            <p:nvPr/>
          </p:nvSpPr>
          <p:spPr bwMode="auto">
            <a:xfrm>
              <a:off x="1524000" y="5256213"/>
              <a:ext cx="5334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Line 10"/>
            <p:cNvSpPr>
              <a:spLocks noChangeShapeType="1"/>
            </p:cNvSpPr>
            <p:nvPr/>
          </p:nvSpPr>
          <p:spPr bwMode="auto">
            <a:xfrm>
              <a:off x="2490788" y="5256213"/>
              <a:ext cx="48101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Line 11"/>
            <p:cNvSpPr>
              <a:spLocks noChangeShapeType="1"/>
            </p:cNvSpPr>
            <p:nvPr/>
          </p:nvSpPr>
          <p:spPr bwMode="auto">
            <a:xfrm>
              <a:off x="3429000" y="5256213"/>
              <a:ext cx="9144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Rectangle 12"/>
            <p:cNvSpPr>
              <a:spLocks noChangeArrowheads="1"/>
            </p:cNvSpPr>
            <p:nvPr/>
          </p:nvSpPr>
          <p:spPr bwMode="auto">
            <a:xfrm>
              <a:off x="3001963" y="5000625"/>
              <a:ext cx="450850" cy="500063"/>
            </a:xfrm>
            <a:prstGeom prst="rect">
              <a:avLst/>
            </a:prstGeom>
            <a:solidFill>
              <a:srgbClr val="FFD0C5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Rectangle 13"/>
            <p:cNvSpPr>
              <a:spLocks noChangeArrowheads="1"/>
            </p:cNvSpPr>
            <p:nvPr/>
          </p:nvSpPr>
          <p:spPr bwMode="auto">
            <a:xfrm>
              <a:off x="2071688" y="4987925"/>
              <a:ext cx="450850" cy="501650"/>
            </a:xfrm>
            <a:prstGeom prst="rect">
              <a:avLst/>
            </a:prstGeom>
            <a:solidFill>
              <a:srgbClr val="FFD0C5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Rectangle 14"/>
            <p:cNvSpPr>
              <a:spLocks noChangeArrowheads="1"/>
            </p:cNvSpPr>
            <p:nvPr/>
          </p:nvSpPr>
          <p:spPr bwMode="auto">
            <a:xfrm>
              <a:off x="1143000" y="4975225"/>
              <a:ext cx="449263" cy="501650"/>
            </a:xfrm>
            <a:prstGeom prst="rect">
              <a:avLst/>
            </a:prstGeom>
            <a:solidFill>
              <a:srgbClr val="FFD0C5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Rectangle 15"/>
            <p:cNvSpPr>
              <a:spLocks noChangeArrowheads="1"/>
            </p:cNvSpPr>
            <p:nvPr/>
          </p:nvSpPr>
          <p:spPr bwMode="auto">
            <a:xfrm>
              <a:off x="533400" y="4189413"/>
              <a:ext cx="3276600" cy="6413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1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Arial" charset="0"/>
                </a:rPr>
                <a:t>Entry set:</a:t>
              </a: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</a:rPr>
                <a:t> queue of threads trying to enter the monitor</a:t>
              </a:r>
            </a:p>
          </p:txBody>
        </p:sp>
        <p:sp>
          <p:nvSpPr>
            <p:cNvPr id="50" name="Rectangle 16"/>
            <p:cNvSpPr>
              <a:spLocks noChangeArrowheads="1"/>
            </p:cNvSpPr>
            <p:nvPr/>
          </p:nvSpPr>
          <p:spPr bwMode="auto">
            <a:xfrm>
              <a:off x="4419600" y="3124200"/>
              <a:ext cx="450850" cy="500063"/>
            </a:xfrm>
            <a:prstGeom prst="rect">
              <a:avLst/>
            </a:prstGeom>
            <a:solidFill>
              <a:srgbClr val="00E4A8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CV</a:t>
              </a:r>
            </a:p>
          </p:txBody>
        </p:sp>
        <p:sp>
          <p:nvSpPr>
            <p:cNvPr id="51" name="Rectangle 17"/>
            <p:cNvSpPr>
              <a:spLocks noChangeArrowheads="1"/>
            </p:cNvSpPr>
            <p:nvPr/>
          </p:nvSpPr>
          <p:spPr bwMode="auto">
            <a:xfrm>
              <a:off x="5391150" y="6170613"/>
              <a:ext cx="2609850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1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charset="0"/>
                </a:rPr>
                <a:t>operations (procedures)</a:t>
              </a:r>
            </a:p>
          </p:txBody>
        </p:sp>
        <p:sp>
          <p:nvSpPr>
            <p:cNvPr id="52" name="Rectangle 18"/>
            <p:cNvSpPr>
              <a:spLocks noChangeArrowheads="1"/>
            </p:cNvSpPr>
            <p:nvPr/>
          </p:nvSpPr>
          <p:spPr bwMode="auto">
            <a:xfrm>
              <a:off x="1905000" y="5942013"/>
              <a:ext cx="2120900" cy="9159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1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/>
                <a:t>A</a:t>
              </a: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Arial" charset="0"/>
                </a:rPr>
                <a:t>t most one thread in monitor at a time</a:t>
              </a:r>
            </a:p>
          </p:txBody>
        </p:sp>
        <p:sp>
          <p:nvSpPr>
            <p:cNvPr id="53" name="Line 19"/>
            <p:cNvSpPr>
              <a:spLocks noChangeShapeType="1"/>
            </p:cNvSpPr>
            <p:nvPr/>
          </p:nvSpPr>
          <p:spPr bwMode="auto">
            <a:xfrm flipV="1">
              <a:off x="4038600" y="5713413"/>
              <a:ext cx="838200" cy="7620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Rectangle 20"/>
            <p:cNvSpPr>
              <a:spLocks noChangeArrowheads="1"/>
            </p:cNvSpPr>
            <p:nvPr/>
          </p:nvSpPr>
          <p:spPr bwMode="auto">
            <a:xfrm>
              <a:off x="4419600" y="3733800"/>
              <a:ext cx="450850" cy="500063"/>
            </a:xfrm>
            <a:prstGeom prst="rect">
              <a:avLst/>
            </a:prstGeom>
            <a:solidFill>
              <a:srgbClr val="00E4A8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CV</a:t>
              </a:r>
            </a:p>
          </p:txBody>
        </p:sp>
        <p:sp>
          <p:nvSpPr>
            <p:cNvPr id="55" name="Rectangle 21"/>
            <p:cNvSpPr>
              <a:spLocks noChangeArrowheads="1"/>
            </p:cNvSpPr>
            <p:nvPr/>
          </p:nvSpPr>
          <p:spPr bwMode="auto">
            <a:xfrm>
              <a:off x="4800600" y="5029200"/>
              <a:ext cx="450850" cy="500063"/>
            </a:xfrm>
            <a:prstGeom prst="rect">
              <a:avLst/>
            </a:prstGeom>
            <a:solidFill>
              <a:srgbClr val="FFD0C5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Rectangle 22"/>
            <p:cNvSpPr>
              <a:spLocks noChangeArrowheads="1"/>
            </p:cNvSpPr>
            <p:nvPr/>
          </p:nvSpPr>
          <p:spPr bwMode="auto">
            <a:xfrm>
              <a:off x="4038600" y="3200400"/>
              <a:ext cx="228600" cy="228600"/>
            </a:xfrm>
            <a:prstGeom prst="rect">
              <a:avLst/>
            </a:prstGeom>
            <a:solidFill>
              <a:srgbClr val="FFD0C5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Rectangle 23"/>
            <p:cNvSpPr>
              <a:spLocks noChangeArrowheads="1"/>
            </p:cNvSpPr>
            <p:nvPr/>
          </p:nvSpPr>
          <p:spPr bwMode="auto">
            <a:xfrm>
              <a:off x="3733800" y="3200400"/>
              <a:ext cx="228600" cy="228600"/>
            </a:xfrm>
            <a:prstGeom prst="rect">
              <a:avLst/>
            </a:prstGeom>
            <a:solidFill>
              <a:srgbClr val="FFD0C5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Line 24"/>
            <p:cNvSpPr>
              <a:spLocks noChangeShapeType="1"/>
            </p:cNvSpPr>
            <p:nvPr/>
          </p:nvSpPr>
          <p:spPr bwMode="auto">
            <a:xfrm flipV="1">
              <a:off x="4267200" y="3276600"/>
              <a:ext cx="1524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Line 25"/>
            <p:cNvSpPr>
              <a:spLocks noChangeShapeType="1"/>
            </p:cNvSpPr>
            <p:nvPr/>
          </p:nvSpPr>
          <p:spPr bwMode="auto">
            <a:xfrm>
              <a:off x="3962400" y="3276600"/>
              <a:ext cx="76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Rectangle 26"/>
            <p:cNvSpPr>
              <a:spLocks noChangeArrowheads="1"/>
            </p:cNvSpPr>
            <p:nvPr/>
          </p:nvSpPr>
          <p:spPr bwMode="auto">
            <a:xfrm>
              <a:off x="1371600" y="3519488"/>
              <a:ext cx="3276600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1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AF03"/>
                  </a:solidFill>
                  <a:effectLst/>
                  <a:uLnTx/>
                  <a:uFillTx/>
                  <a:latin typeface="Arial" charset="0"/>
                </a:rPr>
                <a:t>Wait sets</a:t>
              </a:r>
            </a:p>
          </p:txBody>
        </p:sp>
        <p:sp>
          <p:nvSpPr>
            <p:cNvPr id="61" name="Rectangle 27"/>
            <p:cNvSpPr>
              <a:spLocks noChangeArrowheads="1"/>
            </p:cNvSpPr>
            <p:nvPr/>
          </p:nvSpPr>
          <p:spPr bwMode="auto">
            <a:xfrm>
              <a:off x="4038600" y="3886200"/>
              <a:ext cx="228600" cy="228600"/>
            </a:xfrm>
            <a:prstGeom prst="rect">
              <a:avLst/>
            </a:prstGeom>
            <a:solidFill>
              <a:srgbClr val="FFD0C5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Line 28"/>
            <p:cNvSpPr>
              <a:spLocks noChangeShapeType="1"/>
            </p:cNvSpPr>
            <p:nvPr/>
          </p:nvSpPr>
          <p:spPr bwMode="auto">
            <a:xfrm flipV="1">
              <a:off x="4267200" y="3962400"/>
              <a:ext cx="1524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Line 29"/>
            <p:cNvSpPr>
              <a:spLocks noChangeShapeType="1"/>
            </p:cNvSpPr>
            <p:nvPr/>
          </p:nvSpPr>
          <p:spPr bwMode="auto">
            <a:xfrm flipH="1">
              <a:off x="3505200" y="3429000"/>
              <a:ext cx="152400" cy="2286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Line 30"/>
            <p:cNvSpPr>
              <a:spLocks noChangeShapeType="1"/>
            </p:cNvSpPr>
            <p:nvPr/>
          </p:nvSpPr>
          <p:spPr bwMode="auto">
            <a:xfrm>
              <a:off x="3505200" y="3733800"/>
              <a:ext cx="457200" cy="2286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0955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Midterm!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38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kernel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Kernel mode vs user mode</a:t>
            </a:r>
          </a:p>
          <a:p>
            <a:pPr lvl="1"/>
            <a:r>
              <a:rPr lang="en-US"/>
              <a:t>How these modes differ conceptually and from the CPU's point of view</a:t>
            </a:r>
          </a:p>
          <a:p>
            <a:pPr lvl="1"/>
            <a:r>
              <a:rPr lang="en-US"/>
              <a:t>How we switch between the two</a:t>
            </a:r>
          </a:p>
          <a:p>
            <a:r>
              <a:rPr lang="en-US"/>
              <a:t>Interrupts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54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What they are</a:t>
            </a:r>
          </a:p>
          <a:p>
            <a:r>
              <a:rPr lang="en-US"/>
              <a:t>What they do</a:t>
            </a:r>
          </a:p>
          <a:p>
            <a:r>
              <a:rPr lang="en-US"/>
              <a:t>How they do it</a:t>
            </a:r>
          </a:p>
          <a:p>
            <a:r>
              <a:rPr lang="en-US"/>
              <a:t>What hardware is involved</a:t>
            </a:r>
          </a:p>
          <a:p>
            <a:r>
              <a:rPr lang="en-US"/>
              <a:t>Who uses them and when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30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Processes and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Kernel processes, kernel threads, and user threads</a:t>
            </a:r>
          </a:p>
          <a:p>
            <a:pPr lvl="1"/>
            <a:r>
              <a:rPr lang="en-US"/>
              <a:t>How these differ from one another</a:t>
            </a:r>
          </a:p>
          <a:p>
            <a:r>
              <a:rPr lang="en-US"/>
              <a:t>Context switching</a:t>
            </a:r>
          </a:p>
          <a:p>
            <a:r>
              <a:rPr lang="en-US"/>
              <a:t>Process and thread states</a:t>
            </a:r>
          </a:p>
          <a:p>
            <a:r>
              <a:rPr lang="en-US"/>
              <a:t>fork, exec, wait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91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Synchronization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Critical sections</a:t>
            </a:r>
          </a:p>
          <a:p>
            <a:r>
              <a:rPr lang="en-US"/>
              <a:t>Locks and atomic instructions</a:t>
            </a:r>
          </a:p>
          <a:p>
            <a:r>
              <a:rPr lang="en-US"/>
              <a:t>Mutexes, semaphores, and condition variables</a:t>
            </a:r>
          </a:p>
          <a:p>
            <a:r>
              <a:rPr lang="en-US"/>
              <a:t>Monitors and how they are implemented</a:t>
            </a:r>
          </a:p>
          <a:p>
            <a:r>
              <a:rPr lang="en-US"/>
              <a:t>Ways to detect / avoid deadlock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33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Synchronization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94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Different scheduling algorithms and their tradeoffs</a:t>
            </a:r>
          </a:p>
          <a:p>
            <a:r>
              <a:rPr lang="en-US"/>
              <a:t>Average response time, various “laws”</a:t>
            </a:r>
          </a:p>
          <a:p>
            <a:r>
              <a:rPr lang="en-US"/>
              <a:t>Starvation</a:t>
            </a:r>
          </a:p>
          <a:p>
            <a:r>
              <a:rPr lang="en-US"/>
              <a:t>Cooperative vs. preemptive scheduling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31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/>
              <a:t>Focus on lecture slides</a:t>
            </a:r>
          </a:p>
          <a:p>
            <a:r>
              <a:rPr lang="en-US"/>
              <a:t>Review textbook, section slides and project writeups to emphasize key concepts and fill in gaps</a:t>
            </a:r>
          </a:p>
          <a:p>
            <a:r>
              <a:rPr lang="en-US"/>
              <a:t>On Monday, when taking the exam:</a:t>
            </a:r>
          </a:p>
          <a:p>
            <a:pPr lvl="1"/>
            <a:r>
              <a:rPr lang="en-US"/>
              <a:t>Arrive early</a:t>
            </a:r>
          </a:p>
          <a:p>
            <a:pPr lvl="1"/>
            <a:r>
              <a:rPr lang="en-US">
                <a:solidFill>
                  <a:srgbClr val="C32D2E"/>
                </a:solidFill>
              </a:rPr>
              <a:t>Focus on key points</a:t>
            </a:r>
          </a:p>
          <a:p>
            <a:pPr lvl="1"/>
            <a:r>
              <a:rPr lang="en-US"/>
              <a:t>Work quickly; finish easy problems first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9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7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Synchronization support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Processor level:</a:t>
            </a:r>
          </a:p>
          <a:p>
            <a:pPr lvl="1"/>
            <a:r>
              <a:rPr lang="en-US"/>
              <a:t>Disable / enable interrupts</a:t>
            </a:r>
          </a:p>
          <a:p>
            <a:pPr lvl="1"/>
            <a:r>
              <a:rPr lang="en-US"/>
              <a:t>Atomic instructions</a:t>
            </a:r>
          </a:p>
          <a:p>
            <a:r>
              <a:rPr lang="en-US"/>
              <a:t>Operating system / library level:</a:t>
            </a:r>
          </a:p>
          <a:p>
            <a:pPr lvl="1"/>
            <a:r>
              <a:rPr lang="en-US"/>
              <a:t>Special variables: mutexes, semaphores, condition variables</a:t>
            </a:r>
          </a:p>
          <a:p>
            <a:r>
              <a:rPr lang="en-US"/>
              <a:t>Programming language level:</a:t>
            </a:r>
          </a:p>
          <a:p>
            <a:pPr lvl="1"/>
            <a:r>
              <a:rPr lang="en-US"/>
              <a:t>Monitors, Java synchronized methods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69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Disabling / enabling interrupts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3429000"/>
            <a:ext cx="8382000" cy="2697163"/>
          </a:xfrm>
        </p:spPr>
        <p:txBody>
          <a:bodyPr>
            <a:normAutofit/>
          </a:bodyPr>
          <a:lstStyle/>
          <a:p>
            <a:r>
              <a:rPr lang="en-US"/>
              <a:t>Prevents context-switches during execution of critical sections</a:t>
            </a:r>
          </a:p>
          <a:p>
            <a:r>
              <a:rPr lang="en-US"/>
              <a:t>Sometimes necessary</a:t>
            </a:r>
          </a:p>
          <a:p>
            <a:r>
              <a:rPr lang="en-US"/>
              <a:t>Many pitfalls</a:t>
            </a:r>
          </a:p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5</a:t>
            </a:fld>
            <a:endParaRPr lang="en-US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632012" y="1417637"/>
            <a:ext cx="3863788" cy="1630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2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 2" pitchFamily="18" charset="2"/>
              <a:buChar char="Ü"/>
              <a:defRPr sz="32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 2" pitchFamily="18" charset="2"/>
              <a:buChar char="Ü"/>
              <a:defRPr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 2" pitchFamily="18" charset="2"/>
              <a:buChar char="Ü"/>
              <a:defRPr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0" indent="0" algn="l" defTabSz="914400" rtl="0" eaLnBrk="1" latinLnBrk="0" hangingPunct="1">
              <a:spcBef>
                <a:spcPts val="0"/>
              </a:spcBef>
              <a:buClr>
                <a:schemeClr val="bg2">
                  <a:lumMod val="60000"/>
                  <a:lumOff val="40000"/>
                </a:schemeClr>
              </a:buClr>
              <a:buSzPct val="9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2400" kern="1200">
                <a:solidFill>
                  <a:schemeClr val="tx1"/>
                </a:solidFill>
                <a:latin typeface="Courier New"/>
                <a:ea typeface="+mn-ea"/>
                <a:cs typeface="Calibri"/>
              </a:defRPr>
            </a:lvl4pPr>
            <a:lvl5pPr marL="457200" indent="0" algn="l" defTabSz="914400" rtl="0" eaLnBrk="1" latinLnBrk="0" hangingPunct="1">
              <a:spcBef>
                <a:spcPts val="0"/>
              </a:spcBef>
              <a:buClr>
                <a:schemeClr val="bg2"/>
              </a:buClr>
              <a:buSzPct val="90000"/>
              <a:buFontTx/>
              <a:buNone/>
              <a:defRPr sz="2400" kern="1200">
                <a:solidFill>
                  <a:schemeClr val="tx1"/>
                </a:solidFill>
                <a:latin typeface="Courier New"/>
                <a:ea typeface="+mn-ea"/>
                <a:cs typeface="Calibri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/>
            <a:r>
              <a:rPr lang="en-US"/>
              <a:t>Thread A:</a:t>
            </a:r>
          </a:p>
          <a:p>
            <a:pPr lvl="3"/>
            <a:r>
              <a:rPr lang="en-US"/>
              <a:t>	disable_irq()</a:t>
            </a:r>
          </a:p>
          <a:p>
            <a:pPr lvl="3"/>
            <a:r>
              <a:rPr lang="en-US"/>
              <a:t>	critical_section()</a:t>
            </a:r>
          </a:p>
          <a:p>
            <a:pPr lvl="3"/>
            <a:r>
              <a:rPr lang="en-US"/>
              <a:t>	enable_irq()</a:t>
            </a:r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4661646" y="1417637"/>
            <a:ext cx="3867912" cy="16303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ts val="5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 2" pitchFamily="18" charset="2"/>
              <a:buChar char="Ü"/>
              <a:defRPr sz="32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 2" pitchFamily="18" charset="2"/>
              <a:buChar char="Ü"/>
              <a:defRPr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1035050" indent="-349250" algn="l" defTabSz="9144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SzPct val="70000"/>
              <a:buFont typeface="Wingdings 2" pitchFamily="18" charset="2"/>
              <a:buChar char="Ü"/>
              <a:defRPr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0" indent="0" algn="l" defTabSz="914400" rtl="0" eaLnBrk="1" latinLnBrk="0" hangingPunct="1">
              <a:spcBef>
                <a:spcPts val="0"/>
              </a:spcBef>
              <a:buClr>
                <a:schemeClr val="bg2">
                  <a:lumMod val="60000"/>
                  <a:lumOff val="40000"/>
                </a:schemeClr>
              </a:buClr>
              <a:buSzPct val="9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2400" kern="1200">
                <a:solidFill>
                  <a:schemeClr val="tx1"/>
                </a:solidFill>
                <a:latin typeface="Courier New"/>
                <a:ea typeface="+mn-ea"/>
                <a:cs typeface="Calibri"/>
              </a:defRPr>
            </a:lvl4pPr>
            <a:lvl5pPr marL="457200" indent="0" algn="l" defTabSz="914400" rtl="0" eaLnBrk="1" latinLnBrk="0" hangingPunct="1">
              <a:spcBef>
                <a:spcPts val="0"/>
              </a:spcBef>
              <a:buClr>
                <a:schemeClr val="bg2"/>
              </a:buClr>
              <a:buSzPct val="90000"/>
              <a:buFontTx/>
              <a:buNone/>
              <a:defRPr sz="2400" kern="1200">
                <a:solidFill>
                  <a:schemeClr val="tx1"/>
                </a:solidFill>
                <a:latin typeface="Courier New"/>
                <a:ea typeface="+mn-ea"/>
                <a:cs typeface="Calibri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/>
            <a:r>
              <a:rPr lang="en-US"/>
              <a:t>Thread B:</a:t>
            </a:r>
          </a:p>
          <a:p>
            <a:pPr lvl="3"/>
            <a:r>
              <a:rPr lang="en-US"/>
              <a:t>	disable_irq()</a:t>
            </a:r>
          </a:p>
          <a:p>
            <a:pPr lvl="3"/>
            <a:r>
              <a:rPr lang="en-US"/>
              <a:t>	critical_section()</a:t>
            </a:r>
          </a:p>
          <a:p>
            <a:pPr lvl="3"/>
            <a:r>
              <a:rPr lang="en-US"/>
              <a:t>	enable_irq()</a:t>
            </a:r>
          </a:p>
        </p:txBody>
      </p:sp>
    </p:spTree>
    <p:extLst>
      <p:ext uri="{BB962C8B-B14F-4D97-AF65-F5344CB8AC3E}">
        <p14:creationId xmlns:p14="http://schemas.microsoft.com/office/powerpoint/2010/main" val="327706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Processor support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Atomic instructions:</a:t>
            </a:r>
          </a:p>
          <a:p>
            <a:pPr lvl="1">
              <a:lnSpc>
                <a:spcPct val="90000"/>
              </a:lnSpc>
            </a:pPr>
            <a:r>
              <a:rPr lang="en-US"/>
              <a:t>test-and-set</a:t>
            </a:r>
          </a:p>
          <a:p>
            <a:pPr lvl="1">
              <a:lnSpc>
                <a:spcPct val="90000"/>
              </a:lnSpc>
            </a:pPr>
            <a:r>
              <a:rPr lang="en-US"/>
              <a:t>compare-exchange (x86)</a:t>
            </a:r>
          </a:p>
          <a:p>
            <a:pPr>
              <a:lnSpc>
                <a:spcPct val="90000"/>
              </a:lnSpc>
            </a:pPr>
            <a:r>
              <a:rPr lang="en-US"/>
              <a:t>Use these to implement higher-level primitives</a:t>
            </a:r>
          </a:p>
          <a:p>
            <a:pPr lvl="1">
              <a:lnSpc>
                <a:spcPct val="90000"/>
              </a:lnSpc>
            </a:pPr>
            <a:r>
              <a:rPr lang="en-US"/>
              <a:t>E.g. test-and-set on x86 (given to you for part 5) is written using compare-exchange</a:t>
            </a:r>
          </a:p>
          <a:p>
            <a:pPr lvl="1">
              <a:lnSpc>
                <a:spcPct val="90000"/>
              </a:lnSpc>
            </a:pPr>
            <a:r>
              <a:rPr lang="en-US"/>
              <a:t>You’ll use test-and-set when implementing mutexes and condition variables (part 5)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09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Processor support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Test-and-set using compare-exchange:</a:t>
            </a:r>
          </a:p>
          <a:p>
            <a:pPr lvl="3">
              <a:lnSpc>
                <a:spcPct val="90000"/>
              </a:lnSpc>
            </a:pPr>
            <a:endParaRPr lang="en-US"/>
          </a:p>
          <a:p>
            <a:pPr lvl="3">
              <a:lnSpc>
                <a:spcPct val="90000"/>
              </a:lnSpc>
            </a:pPr>
            <a:r>
              <a:rPr lang="en-US"/>
              <a:t>compare_exchange(lock_t *x, int y, int z):</a:t>
            </a:r>
          </a:p>
          <a:p>
            <a:pPr lvl="3">
              <a:lnSpc>
                <a:spcPct val="90000"/>
              </a:lnSpc>
            </a:pPr>
            <a:r>
              <a:rPr lang="en-US"/>
              <a:t>	if(*x == y)</a:t>
            </a:r>
          </a:p>
          <a:p>
            <a:pPr lvl="3">
              <a:lnSpc>
                <a:spcPct val="90000"/>
              </a:lnSpc>
            </a:pPr>
            <a:r>
              <a:rPr lang="en-US"/>
              <a:t>		*x = z;</a:t>
            </a:r>
          </a:p>
          <a:p>
            <a:pPr lvl="3">
              <a:lnSpc>
                <a:spcPct val="90000"/>
              </a:lnSpc>
            </a:pPr>
            <a:r>
              <a:rPr lang="en-US"/>
              <a:t>		return y;</a:t>
            </a:r>
          </a:p>
          <a:p>
            <a:pPr lvl="3">
              <a:lnSpc>
                <a:spcPct val="90000"/>
              </a:lnSpc>
            </a:pPr>
            <a:r>
              <a:rPr lang="en-US"/>
              <a:t>	else</a:t>
            </a:r>
          </a:p>
          <a:p>
            <a:pPr lvl="3">
              <a:lnSpc>
                <a:spcPct val="90000"/>
              </a:lnSpc>
            </a:pPr>
            <a:r>
              <a:rPr lang="en-US"/>
              <a:t>		return *x;</a:t>
            </a:r>
          </a:p>
          <a:p>
            <a:pPr lvl="3">
              <a:lnSpc>
                <a:spcPct val="90000"/>
              </a:lnSpc>
            </a:pPr>
            <a:r>
              <a:rPr lang="en-US"/>
              <a:t>}</a:t>
            </a:r>
          </a:p>
          <a:p>
            <a:pPr lvl="3">
              <a:lnSpc>
                <a:spcPct val="90000"/>
              </a:lnSpc>
            </a:pPr>
            <a:endParaRPr lang="en-US"/>
          </a:p>
          <a:p>
            <a:pPr lvl="3">
              <a:lnSpc>
                <a:spcPct val="90000"/>
              </a:lnSpc>
            </a:pPr>
            <a:r>
              <a:rPr lang="en-US"/>
              <a:t>test_and_set(lock_t *lock) {</a:t>
            </a:r>
          </a:p>
          <a:p>
            <a:pPr lvl="3">
              <a:lnSpc>
                <a:spcPct val="90000"/>
              </a:lnSpc>
            </a:pPr>
            <a:r>
              <a:rPr lang="en-US"/>
              <a:t>	</a:t>
            </a:r>
            <a:r>
              <a:rPr lang="en-US">
                <a:solidFill>
                  <a:schemeClr val="accent3"/>
                </a:solidFill>
              </a:rPr>
              <a:t>???</a:t>
            </a:r>
          </a:p>
          <a:p>
            <a:pPr lvl="3">
              <a:lnSpc>
                <a:spcPct val="90000"/>
              </a:lnSpc>
            </a:pPr>
            <a:r>
              <a:rPr lang="en-US"/>
              <a:t>}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Processor support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Test-and-set using compare-exchange:</a:t>
            </a:r>
          </a:p>
          <a:p>
            <a:pPr lvl="3">
              <a:lnSpc>
                <a:spcPct val="90000"/>
              </a:lnSpc>
            </a:pPr>
            <a:endParaRPr lang="en-US"/>
          </a:p>
          <a:p>
            <a:pPr lvl="3">
              <a:lnSpc>
                <a:spcPct val="90000"/>
              </a:lnSpc>
            </a:pPr>
            <a:r>
              <a:rPr lang="en-US"/>
              <a:t>compare_exchange(lock_t *x, int y, int z):</a:t>
            </a:r>
          </a:p>
          <a:p>
            <a:pPr lvl="3">
              <a:lnSpc>
                <a:spcPct val="90000"/>
              </a:lnSpc>
            </a:pPr>
            <a:r>
              <a:rPr lang="en-US"/>
              <a:t>	if(*x == y)</a:t>
            </a:r>
          </a:p>
          <a:p>
            <a:pPr lvl="3">
              <a:lnSpc>
                <a:spcPct val="90000"/>
              </a:lnSpc>
            </a:pPr>
            <a:r>
              <a:rPr lang="en-US"/>
              <a:t>		*x = z;</a:t>
            </a:r>
          </a:p>
          <a:p>
            <a:pPr lvl="3">
              <a:lnSpc>
                <a:spcPct val="90000"/>
              </a:lnSpc>
            </a:pPr>
            <a:r>
              <a:rPr lang="en-US"/>
              <a:t>		return y;</a:t>
            </a:r>
          </a:p>
          <a:p>
            <a:pPr lvl="3">
              <a:lnSpc>
                <a:spcPct val="90000"/>
              </a:lnSpc>
            </a:pPr>
            <a:r>
              <a:rPr lang="en-US"/>
              <a:t>	else</a:t>
            </a:r>
          </a:p>
          <a:p>
            <a:pPr lvl="3">
              <a:lnSpc>
                <a:spcPct val="90000"/>
              </a:lnSpc>
            </a:pPr>
            <a:r>
              <a:rPr lang="en-US"/>
              <a:t>		return *x;</a:t>
            </a:r>
          </a:p>
          <a:p>
            <a:pPr lvl="3">
              <a:lnSpc>
                <a:spcPct val="90000"/>
              </a:lnSpc>
            </a:pPr>
            <a:r>
              <a:rPr lang="en-US"/>
              <a:t>}</a:t>
            </a:r>
          </a:p>
          <a:p>
            <a:pPr lvl="3">
              <a:lnSpc>
                <a:spcPct val="90000"/>
              </a:lnSpc>
            </a:pPr>
            <a:endParaRPr lang="en-US"/>
          </a:p>
          <a:p>
            <a:pPr lvl="3">
              <a:lnSpc>
                <a:spcPct val="90000"/>
              </a:lnSpc>
            </a:pPr>
            <a:r>
              <a:rPr lang="en-US"/>
              <a:t>test_and_set(lock_t *lock) {</a:t>
            </a:r>
          </a:p>
          <a:p>
            <a:pPr lvl="3">
              <a:lnSpc>
                <a:spcPct val="90000"/>
              </a:lnSpc>
            </a:pPr>
            <a:r>
              <a:rPr lang="en-US"/>
              <a:t>	</a:t>
            </a:r>
            <a:r>
              <a:rPr lang="en-US">
                <a:solidFill>
                  <a:srgbClr val="C32D2E"/>
                </a:solidFill>
              </a:rPr>
              <a:t>compare_exchange(lock, 0, 1);</a:t>
            </a:r>
          </a:p>
          <a:p>
            <a:pPr lvl="3">
              <a:lnSpc>
                <a:spcPct val="90000"/>
              </a:lnSpc>
            </a:pPr>
            <a:r>
              <a:rPr lang="en-US"/>
              <a:t>}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1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Preemption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You will need to use test-and-set and interrupt disabling in part 5 of project 2 (preemption)</a:t>
            </a:r>
          </a:p>
          <a:p>
            <a:pPr lvl="1"/>
            <a:r>
              <a:rPr lang="en-US"/>
              <a:t>You can start thinking about this while completing the code for the first 2 parts: where are the critical sections where I shouldn’t be interrupted?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4/12/2012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94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ood White Theme">
  <a:themeElements>
    <a:clrScheme name="CCS pretty good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073779"/>
      </a:accent1>
      <a:accent2>
        <a:srgbClr val="FEB80A"/>
      </a:accent2>
      <a:accent3>
        <a:srgbClr val="C32D2E"/>
      </a:accent3>
      <a:accent4>
        <a:srgbClr val="84AA33"/>
      </a:accent4>
      <a:accent5>
        <a:srgbClr val="5D76BA"/>
      </a:accent5>
      <a:accent6>
        <a:srgbClr val="B4B392"/>
      </a:accent6>
      <a:hlink>
        <a:srgbClr val="8DC765"/>
      </a:hlink>
      <a:folHlink>
        <a:srgbClr val="AA8A14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3773</TotalTime>
  <Words>1403</Words>
  <Application>Microsoft Macintosh PowerPoint</Application>
  <PresentationFormat>On-screen Show (4:3)</PresentationFormat>
  <Paragraphs>349</Paragraphs>
  <Slides>32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Good White Theme</vt:lpstr>
      <vt:lpstr>CSE 451: Operating Systems</vt:lpstr>
      <vt:lpstr>Project 2a is due on Wednesday</vt:lpstr>
      <vt:lpstr>Synchronization</vt:lpstr>
      <vt:lpstr>Synchronization support</vt:lpstr>
      <vt:lpstr>Disabling / enabling interrupts</vt:lpstr>
      <vt:lpstr>Processor support</vt:lpstr>
      <vt:lpstr>Processor support</vt:lpstr>
      <vt:lpstr>Processor support</vt:lpstr>
      <vt:lpstr>Preemption</vt:lpstr>
      <vt:lpstr>Semaphores</vt:lpstr>
      <vt:lpstr>Mutexes</vt:lpstr>
      <vt:lpstr>How not to implement mutexes</vt:lpstr>
      <vt:lpstr>Condition variables</vt:lpstr>
      <vt:lpstr>Condition variables</vt:lpstr>
      <vt:lpstr>Condition variables</vt:lpstr>
      <vt:lpstr>Example synchronization problem</vt:lpstr>
      <vt:lpstr>Late-night pizza</vt:lpstr>
      <vt:lpstr>Late-night pizza</vt:lpstr>
      <vt:lpstr>Semaphore / mutex solution</vt:lpstr>
      <vt:lpstr>PowerPoint Presentation</vt:lpstr>
      <vt:lpstr>Condition variable solution</vt:lpstr>
      <vt:lpstr>PowerPoint Presentation</vt:lpstr>
      <vt:lpstr>Monitors</vt:lpstr>
      <vt:lpstr>Monitors</vt:lpstr>
      <vt:lpstr>Midterm!</vt:lpstr>
      <vt:lpstr>The kernel</vt:lpstr>
      <vt:lpstr>System calls</vt:lpstr>
      <vt:lpstr>Processes and threads</vt:lpstr>
      <vt:lpstr>Synchronization</vt:lpstr>
      <vt:lpstr>Scheduling</vt:lpstr>
      <vt:lpstr>Tips</vt:lpstr>
      <vt:lpstr>PowerPoint Presentation</vt:lpstr>
    </vt:vector>
  </TitlesOfParts>
  <Company>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1</dc:title>
  <dc:creator>S</dc:creator>
  <cp:lastModifiedBy>Peter Hornyack</cp:lastModifiedBy>
  <cp:revision>587</cp:revision>
  <cp:lastPrinted>2012-04-12T22:29:45Z</cp:lastPrinted>
  <dcterms:created xsi:type="dcterms:W3CDTF">2010-09-30T03:26:16Z</dcterms:created>
  <dcterms:modified xsi:type="dcterms:W3CDTF">2012-04-26T23:51:10Z</dcterms:modified>
</cp:coreProperties>
</file>