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1"/>
  </p:notesMasterIdLst>
  <p:handoutMasterIdLst>
    <p:handoutMasterId r:id="rId22"/>
  </p:handoutMasterIdLst>
  <p:sldIdLst>
    <p:sldId id="278" r:id="rId2"/>
    <p:sldId id="396" r:id="rId3"/>
    <p:sldId id="431" r:id="rId4"/>
    <p:sldId id="432" r:id="rId5"/>
    <p:sldId id="445" r:id="rId6"/>
    <p:sldId id="443" r:id="rId7"/>
    <p:sldId id="446" r:id="rId8"/>
    <p:sldId id="442" r:id="rId9"/>
    <p:sldId id="441" r:id="rId10"/>
    <p:sldId id="435" r:id="rId11"/>
    <p:sldId id="436" r:id="rId12"/>
    <p:sldId id="450" r:id="rId13"/>
    <p:sldId id="455" r:id="rId14"/>
    <p:sldId id="447" r:id="rId15"/>
    <p:sldId id="448" r:id="rId16"/>
    <p:sldId id="454" r:id="rId17"/>
    <p:sldId id="456" r:id="rId18"/>
    <p:sldId id="457" r:id="rId19"/>
    <p:sldId id="458" r:id="rId20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1748" autoAdjust="0"/>
  </p:normalViewPr>
  <p:slideViewPr>
    <p:cSldViewPr>
      <p:cViewPr>
        <p:scale>
          <a:sx n="80" d="100"/>
          <a:sy n="80" d="100"/>
        </p:scale>
        <p:origin x="-1378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412C-AE65-6440-AB18-8D141890C069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smc.edu/morgan_david/cs40/analyze-ext2.htm" TargetMode="External"/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Ext2" TargetMode="External"/><Relationship Id="rId4" Type="http://schemas.openxmlformats.org/officeDocument/2006/relationships/hyperlink" Target="http://eecs.wsu.edu/~cs460/cs560/ext2f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8</a:t>
            </a:r>
            <a:endParaRPr lang="en-US" dirty="0"/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 </a:t>
            </a:r>
            <a:r>
              <a:rPr lang="en-US" dirty="0" smtClean="0"/>
              <a:t>wrap-up, ext2, </a:t>
            </a:r>
            <a:r>
              <a:rPr lang="en-US" dirty="0" smtClean="0"/>
              <a:t>and </a:t>
            </a:r>
            <a:r>
              <a:rPr lang="en-US" dirty="0" smtClean="0"/>
              <a:t>Project </a:t>
            </a:r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51054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sz="4200" dirty="0"/>
              <a:t>Blocks for regular files contain file data</a:t>
            </a:r>
          </a:p>
          <a:p>
            <a:r>
              <a:rPr lang="en-US" sz="4200" dirty="0"/>
              <a:t>Blocks for directories contain directory entries</a:t>
            </a:r>
            <a:r>
              <a:rPr lang="en-US" sz="4200" dirty="0" smtClean="0"/>
              <a:t>:</a:t>
            </a:r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#define EXT2_NAME_LEN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255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ext2_dir_entry_2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__u32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number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u16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rec_len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Directory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name_len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/* Name 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file_type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char  name[EXT2_NAME_LEN];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File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        name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graphicFrame>
        <p:nvGraphicFramePr>
          <p:cNvPr id="6" name="Group 51"/>
          <p:cNvGraphicFramePr>
            <a:graphicFrameLocks/>
          </p:cNvGraphicFramePr>
          <p:nvPr/>
        </p:nvGraphicFramePr>
        <p:xfrm>
          <a:off x="5410200" y="2179635"/>
          <a:ext cx="3352800" cy="3581402"/>
        </p:xfrm>
        <a:graphic>
          <a:graphicData uri="http://schemas.openxmlformats.org/drawingml/2006/table">
            <a:tbl>
              <a:tblPr/>
              <a:tblGrid>
                <a:gridCol w="1168400"/>
                <a:gridCol w="1092200"/>
                <a:gridCol w="10922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Dir.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“etc”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“bin”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5410200" y="1722435"/>
            <a:ext cx="33528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block for /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data block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905001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For a 4MB file system with 1KB blocks, with hierarchy:</a:t>
            </a:r>
          </a:p>
          <a:p>
            <a:pPr lvl="3"/>
            <a:r>
              <a:rPr lang="en-US"/>
              <a:t>	/</a:t>
            </a:r>
          </a:p>
          <a:p>
            <a:pPr lvl="3"/>
            <a:r>
              <a:rPr lang="en-US"/>
              <a:t>		etc</a:t>
            </a:r>
          </a:p>
          <a:p>
            <a:pPr lvl="3"/>
            <a:r>
              <a:rPr lang="en-US"/>
              <a:t>			passwd</a:t>
            </a:r>
          </a:p>
          <a:p>
            <a:pPr lvl="3"/>
            <a:r>
              <a:rPr lang="en-US"/>
              <a:t>			fstab</a:t>
            </a:r>
          </a:p>
          <a:p>
            <a:pPr lvl="3"/>
            <a:r>
              <a:rPr lang="en-US"/>
              <a:t>		bin</a:t>
            </a:r>
          </a:p>
          <a:p>
            <a:pPr lvl="3"/>
            <a:r>
              <a:rPr lang="en-US"/>
              <a:t>			sh</a:t>
            </a:r>
          </a:p>
          <a:p>
            <a:pPr lvl="3"/>
            <a:r>
              <a:rPr lang="en-US"/>
              <a:t>			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1066800" y="3581400"/>
          <a:ext cx="7162800" cy="2816229"/>
        </p:xfrm>
        <a:graphic>
          <a:graphicData uri="http://schemas.openxmlformats.org/drawingml/2006/table">
            <a:tbl>
              <a:tblPr/>
              <a:tblGrid>
                <a:gridCol w="2017713"/>
                <a:gridCol w="3386137"/>
                <a:gridCol w="17589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File/Directory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Data Blocks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1024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/etc/fstab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</a:t>
            </a:r>
            <a:r>
              <a:rPr lang="en-US" dirty="0" smtClean="0"/>
              <a:t>ext2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master reference is available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www.nongnu.org/ext2-doc/ext2.html</a:t>
            </a:r>
            <a:endParaRPr lang="en-US" dirty="0" smtClean="0"/>
          </a:p>
          <a:p>
            <a:r>
              <a:rPr lang="en-US" dirty="0" smtClean="0"/>
              <a:t>Some other helpful resources: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homepage.smc.edu/morgan_david/cs40/analyze-ext2.htm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http://eecs.wsu.edu/~</a:t>
            </a:r>
            <a:r>
              <a:rPr lang="en-US" dirty="0" smtClean="0">
                <a:hlinkClick r:id="rId4"/>
              </a:rPr>
              <a:t>cs460/cs560/ext2fs.html</a:t>
            </a:r>
            <a:endParaRPr lang="en-US" dirty="0" smtClean="0"/>
          </a:p>
          <a:p>
            <a:pPr lvl="1"/>
            <a:r>
              <a:rPr lang="en-US" dirty="0" smtClean="0"/>
              <a:t>Wikipedia also has a decent explanation: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en.wikipedia.org/wiki/Ext2#ext2_data_structures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Out: Friday 5/17 once I have it ready</a:t>
            </a:r>
          </a:p>
          <a:p>
            <a:r>
              <a:rPr lang="en-US" dirty="0" smtClean="0"/>
              <a:t>Due: </a:t>
            </a:r>
            <a:r>
              <a:rPr lang="en-US" dirty="0" smtClean="0"/>
              <a:t>Saturday 6/2 at </a:t>
            </a:r>
            <a:r>
              <a:rPr lang="en-US" dirty="0" smtClean="0"/>
              <a:t>11:59pm</a:t>
            </a:r>
          </a:p>
          <a:p>
            <a:r>
              <a:rPr lang="en-US" dirty="0" smtClean="0"/>
              <a:t>Same groups you’ve been with </a:t>
            </a:r>
            <a:r>
              <a:rPr lang="en-US" dirty="0" smtClean="0"/>
              <a:t>previously</a:t>
            </a:r>
          </a:p>
          <a:p>
            <a:r>
              <a:rPr lang="en-US" dirty="0" smtClean="0"/>
              <a:t>Some serious understanding is required, so read, discuss with your teammates, read some more, discuss, plan, then execute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Your task: recover deleted files in ext2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r>
              <a:rPr lang="en-US" dirty="0" smtClean="0"/>
              <a:t>How is this possible?</a:t>
            </a:r>
          </a:p>
          <a:p>
            <a:pPr lvl="1"/>
            <a:r>
              <a:rPr lang="en-US" dirty="0" smtClean="0"/>
              <a:t>Even if </a:t>
            </a:r>
            <a:r>
              <a:rPr lang="en-US" dirty="0" err="1" smtClean="0"/>
              <a:t>inode</a:t>
            </a:r>
            <a:r>
              <a:rPr lang="en-US" dirty="0" smtClean="0"/>
              <a:t> links are removed, </a:t>
            </a:r>
            <a:r>
              <a:rPr lang="en-US" dirty="0" err="1" smtClean="0"/>
              <a:t>inodes</a:t>
            </a:r>
            <a:r>
              <a:rPr lang="en-US" dirty="0" smtClean="0"/>
              <a:t> and data might still be present</a:t>
            </a:r>
          </a:p>
          <a:p>
            <a:pPr lvl="1"/>
            <a:r>
              <a:rPr lang="en-US" dirty="0" smtClean="0"/>
              <a:t>Make a best attempt at recovery of lost files—some are corrupted and beyond hope, so you won’t be able to recover </a:t>
            </a:r>
            <a:r>
              <a:rPr lang="en-US" dirty="0" smtClean="0"/>
              <a:t>them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Tools at your disposal:</a:t>
            </a:r>
          </a:p>
          <a:p>
            <a:pPr lvl="1"/>
            <a:r>
              <a:rPr lang="en-US" dirty="0" smtClean="0"/>
              <a:t>A header file with common ext2 definitions</a:t>
            </a:r>
          </a:p>
          <a:p>
            <a:pPr lvl="1"/>
            <a:r>
              <a:rPr lang="en-US" dirty="0" smtClean="0"/>
              <a:t>open(), read(), </a:t>
            </a:r>
            <a:r>
              <a:rPr lang="en-US" dirty="0" err="1" smtClean="0"/>
              <a:t>lseek</a:t>
            </a:r>
            <a:r>
              <a:rPr lang="en-US" dirty="0" smtClean="0"/>
              <a:t>(), write(), close()</a:t>
            </a:r>
          </a:p>
          <a:p>
            <a:pPr lvl="2"/>
            <a:r>
              <a:rPr lang="en-US" dirty="0" smtClean="0"/>
              <a:t>This means you’ll be doing direct file IO on a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You are permitted to keep only a small fixed number of </a:t>
            </a:r>
            <a:r>
              <a:rPr lang="en-US" dirty="0" err="1" smtClean="0"/>
              <a:t>inodes</a:t>
            </a:r>
            <a:r>
              <a:rPr lang="en-US" dirty="0" smtClean="0"/>
              <a:t> in memory at once (otherwise recovery of large files would be infeasible)</a:t>
            </a:r>
            <a:endParaRPr lang="en-US" dirty="0" smtClean="0"/>
          </a:p>
          <a:p>
            <a:pPr lvl="1"/>
            <a:r>
              <a:rPr lang="en-US" dirty="0" smtClean="0"/>
              <a:t>A utility for creating and mounting ext2 </a:t>
            </a:r>
            <a:r>
              <a:rPr lang="en-US" dirty="0" err="1" smtClean="0"/>
              <a:t>filesystems</a:t>
            </a:r>
            <a:r>
              <a:rPr lang="en-US" dirty="0" smtClean="0"/>
              <a:t> of various sizes</a:t>
            </a:r>
          </a:p>
          <a:p>
            <a:pPr lvl="1"/>
            <a:r>
              <a:rPr lang="en-US" dirty="0" smtClean="0"/>
              <a:t>A program for printing out block information for an ext2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r>
              <a:rPr lang="en-US" dirty="0" smtClean="0"/>
              <a:t>file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filesystem</a:t>
            </a:r>
            <a:r>
              <a:rPr lang="en-US" dirty="0" smtClean="0"/>
              <a:t> creation tool requires at least 60 1kB blocks or it will </a:t>
            </a:r>
            <a:r>
              <a:rPr lang="en-US" dirty="0" smtClean="0"/>
              <a:t>fail</a:t>
            </a:r>
          </a:p>
          <a:p>
            <a:r>
              <a:rPr lang="en-US" dirty="0" smtClean="0"/>
              <a:t>Think carefully about how to tell whether an </a:t>
            </a:r>
            <a:r>
              <a:rPr lang="en-US" dirty="0" err="1" smtClean="0"/>
              <a:t>inode</a:t>
            </a:r>
            <a:r>
              <a:rPr lang="en-US" dirty="0" smtClean="0"/>
              <a:t> is deleted. (Hint: you’ll need to use the </a:t>
            </a:r>
            <a:r>
              <a:rPr lang="en-US" dirty="0" err="1" smtClean="0"/>
              <a:t>inode</a:t>
            </a:r>
            <a:r>
              <a:rPr lang="en-US" dirty="0" smtClean="0"/>
              <a:t> bitmap)</a:t>
            </a:r>
          </a:p>
          <a:p>
            <a:r>
              <a:rPr lang="en-US" dirty="0" smtClean="0"/>
              <a:t>Do not hardcode any ext2 constants. Use only thos</a:t>
            </a:r>
            <a:r>
              <a:rPr lang="en-US" dirty="0" smtClean="0"/>
              <a:t>e provided in headers and those from the superblock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Pete and I will give out some additional test files, but you should also create your own sample </a:t>
            </a:r>
            <a:r>
              <a:rPr lang="en-US" dirty="0" err="1"/>
              <a:t>filesystems</a:t>
            </a:r>
            <a:r>
              <a:rPr lang="en-US" dirty="0"/>
              <a:t> using the provided tool</a:t>
            </a:r>
          </a:p>
          <a:p>
            <a:r>
              <a:rPr lang="en-US" dirty="0" smtClean="0"/>
              <a:t>Make sure to restore the accessed and modified times of files as well as their contents</a:t>
            </a:r>
          </a:p>
          <a:p>
            <a:r>
              <a:rPr lang="en-US" dirty="0" smtClean="0"/>
              <a:t>Test </a:t>
            </a:r>
            <a:r>
              <a:rPr lang="en-US" dirty="0" err="1" smtClean="0"/>
              <a:t>filesystems</a:t>
            </a:r>
            <a:r>
              <a:rPr lang="en-US" dirty="0" smtClean="0"/>
              <a:t> with indirect data blocks</a:t>
            </a:r>
          </a:p>
          <a:p>
            <a:r>
              <a:rPr lang="en-US" dirty="0" smtClean="0"/>
              <a:t>Test your code by restoring </a:t>
            </a:r>
            <a:r>
              <a:rPr lang="en-US" dirty="0" err="1" smtClean="0"/>
              <a:t>filesystems</a:t>
            </a:r>
            <a:r>
              <a:rPr lang="en-US" dirty="0" smtClean="0"/>
              <a:t> with things like large deleted JPGs that are easy to check (visually) for corruption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your group emails a plan of your approach to the project to Pete and me </a:t>
            </a:r>
            <a:r>
              <a:rPr lang="en-US" smtClean="0"/>
              <a:t>by class next </a:t>
            </a:r>
            <a:r>
              <a:rPr lang="en-US" dirty="0" smtClean="0"/>
              <a:t>Wednesday 5/23, we will review it and give you feedback</a:t>
            </a:r>
          </a:p>
          <a:p>
            <a:pPr lvl="1"/>
            <a:r>
              <a:rPr lang="en-US" dirty="0" smtClean="0"/>
              <a:t>Take advantage of this; it will save you a lot of grief leading up to the deadline</a:t>
            </a:r>
          </a:p>
          <a:p>
            <a:pPr lvl="1"/>
            <a:r>
              <a:rPr lang="en-US" dirty="0" smtClean="0"/>
              <a:t>Writing a plan is a great way to force yourself to learn the concepts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to read thoroughly through the requirements for the </a:t>
            </a:r>
            <a:r>
              <a:rPr lang="en-US" dirty="0" err="1" smtClean="0"/>
              <a:t>writeup</a:t>
            </a:r>
            <a:r>
              <a:rPr lang="en-US" dirty="0" smtClean="0"/>
              <a:t> in part 6 and answer every question</a:t>
            </a:r>
          </a:p>
          <a:p>
            <a:r>
              <a:rPr lang="en-US" dirty="0" smtClean="0"/>
              <a:t>There are multiple ways of measuring throughput that you should discuss</a:t>
            </a:r>
          </a:p>
          <a:p>
            <a:pPr lvl="1"/>
            <a:r>
              <a:rPr lang="en-US" dirty="0" smtClean="0"/>
              <a:t>Responses/second</a:t>
            </a:r>
          </a:p>
          <a:p>
            <a:pPr lvl="1"/>
            <a:r>
              <a:rPr lang="en-US" dirty="0" smtClean="0"/>
              <a:t>Bytes transferred/second (average throughput per client and total average throughput)</a:t>
            </a: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 smtClean="0"/>
              <a:t>lingering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07-4842-5945-8253-DEF2AF2AA3EB}" type="slidenum">
              <a:rPr lang="en-US"/>
              <a:pPr/>
              <a:t>3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906"/>
            <a:ext cx="8686800" cy="788894"/>
          </a:xfrm>
        </p:spPr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124200" y="58674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VFS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ext3</a:t>
            </a:r>
            <a:endParaRPr lang="en-US" dirty="0"/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ext4</a:t>
            </a:r>
            <a:endParaRPr lang="en-US" dirty="0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vfat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7" name="Line 23"/>
          <p:cNvSpPr>
            <a:spLocks noChangeShapeType="1"/>
          </p:cNvSpPr>
          <p:nvPr/>
        </p:nvSpPr>
        <p:spPr bwMode="auto">
          <a:xfrm flipH="1">
            <a:off x="4572000" y="4114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4495800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6172200" y="4800600"/>
            <a:ext cx="266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cache</a:t>
            </a:r>
            <a:r>
              <a:rPr lang="en-US"/>
              <a:t> for disk blocks</a:t>
            </a:r>
          </a:p>
        </p:txBody>
      </p:sp>
      <p:pic>
        <p:nvPicPr>
          <p:cNvPr id="236576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5562600"/>
            <a:ext cx="1017588" cy="1143000"/>
          </a:xfrm>
          <a:noFill/>
          <a:ln/>
        </p:spPr>
      </p:pic>
      <p:sp>
        <p:nvSpPr>
          <p:cNvPr id="236578" name="Line 34"/>
          <p:cNvSpPr>
            <a:spLocks noChangeShapeType="1"/>
          </p:cNvSpPr>
          <p:nvPr/>
        </p:nvSpPr>
        <p:spPr bwMode="auto">
          <a:xfrm flipH="1">
            <a:off x="2362200" y="6248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6172200" y="6034088"/>
            <a:ext cx="2667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“</a:t>
            </a:r>
            <a:r>
              <a:rPr lang="en-US"/>
              <a:t>block device”</a:t>
            </a:r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Blocks</a:t>
            </a:r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Inodes, direntries</a:t>
            </a:r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Kernel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906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ext2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5181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>
                <a:hlinkClick r:id="rId3"/>
              </a:rPr>
              <a:t>Inode</a:t>
            </a:r>
            <a:r>
              <a:rPr lang="en-US" dirty="0"/>
              <a:t>: a structure maintaining all metadata about a file (or directory)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number (unique ID of 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Permissions, timestamps</a:t>
            </a:r>
          </a:p>
          <a:p>
            <a:pPr lvl="1"/>
            <a:r>
              <a:rPr lang="en-US" dirty="0"/>
              <a:t>Pointers to </a:t>
            </a:r>
            <a:r>
              <a:rPr lang="en-US" i="1" dirty="0"/>
              <a:t>data blocks</a:t>
            </a:r>
            <a:endParaRPr lang="en-US" dirty="0"/>
          </a:p>
          <a:p>
            <a:r>
              <a:rPr lang="en-US" dirty="0" err="1"/>
              <a:t>Inode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contain: name of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Where is it actually stored?</a:t>
            </a:r>
            <a:endParaRPr lang="en-US" dirty="0"/>
          </a:p>
          <a:p>
            <a:pPr lvl="1"/>
            <a:r>
              <a:rPr lang="en-US" dirty="0"/>
              <a:t>One or more file names can point (link) to the same </a:t>
            </a:r>
            <a:r>
              <a:rPr lang="en-US" dirty="0" err="1" smtClean="0"/>
              <a:t>inode</a:t>
            </a:r>
            <a:r>
              <a:rPr lang="en-US" dirty="0" smtClean="0"/>
              <a:t>. When will this occur?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57400"/>
            <a:ext cx="3276600" cy="340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49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Remember, </a:t>
            </a:r>
            <a:r>
              <a:rPr lang="en-US" dirty="0" err="1"/>
              <a:t>inodes</a:t>
            </a:r>
            <a:r>
              <a:rPr lang="en-US" dirty="0"/>
              <a:t> themselves are stored in blocks</a:t>
            </a:r>
          </a:p>
          <a:p>
            <a:pPr lvl="1"/>
            <a:r>
              <a:rPr lang="en-US" dirty="0"/>
              <a:t>What’s the size of the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So how many inside a 1K block?</a:t>
            </a:r>
          </a:p>
          <a:p>
            <a:r>
              <a:rPr lang="en-US" dirty="0"/>
              <a:t>Max number of </a:t>
            </a:r>
            <a:r>
              <a:rPr lang="en-US" dirty="0" err="1"/>
              <a:t>inodes</a:t>
            </a:r>
            <a:r>
              <a:rPr lang="en-US" dirty="0"/>
              <a:t> (max number of files) usually decided when file system is formatted</a:t>
            </a:r>
          </a:p>
          <a:p>
            <a:pPr lvl="1"/>
            <a:r>
              <a:rPr lang="en-US" dirty="0" err="1"/>
              <a:t>mkfs</a:t>
            </a:r>
            <a:r>
              <a:rPr lang="en-US" dirty="0"/>
              <a:t> heuristic: create an </a:t>
            </a:r>
            <a:r>
              <a:rPr lang="en-US" dirty="0" err="1"/>
              <a:t>inode</a:t>
            </a:r>
            <a:r>
              <a:rPr lang="en-US" dirty="0"/>
              <a:t> for every three 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Directory entry</a:t>
            </a:r>
            <a:r>
              <a:rPr lang="en-US" i="1" dirty="0"/>
              <a:t> </a:t>
            </a:r>
            <a:r>
              <a:rPr lang="en-US" dirty="0"/>
              <a:t>(“</a:t>
            </a:r>
            <a:r>
              <a:rPr lang="en-US" dirty="0" err="1"/>
              <a:t>dirent</a:t>
            </a:r>
            <a:r>
              <a:rPr lang="en-US" dirty="0"/>
              <a:t>”): </a:t>
            </a:r>
            <a:r>
              <a:rPr lang="en-US" dirty="0" smtClean="0"/>
              <a:t>stores the file </a:t>
            </a:r>
            <a:r>
              <a:rPr lang="en-US" dirty="0" err="1" smtClean="0"/>
              <a:t>inode</a:t>
            </a:r>
            <a:r>
              <a:rPr lang="en-US" dirty="0" smtClean="0"/>
              <a:t> number, file name, and file type</a:t>
            </a:r>
          </a:p>
          <a:p>
            <a:pPr lvl="1"/>
            <a:r>
              <a:rPr lang="en-US" dirty="0" smtClean="0"/>
              <a:t>Directory entries are stored in data blocks</a:t>
            </a:r>
            <a:endParaRPr lang="en-US" dirty="0"/>
          </a:p>
          <a:p>
            <a:r>
              <a:rPr lang="en-US" i="1" dirty="0">
                <a:hlinkClick r:id="rId2"/>
              </a:rPr>
              <a:t>Directory</a:t>
            </a:r>
            <a:r>
              <a:rPr lang="en-US" dirty="0"/>
              <a:t>: </a:t>
            </a:r>
            <a:r>
              <a:rPr lang="en-US" dirty="0" smtClean="0"/>
              <a:t>A list of directory entries</a:t>
            </a:r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with </a:t>
            </a:r>
            <a:r>
              <a:rPr lang="en-US" dirty="0" smtClean="0"/>
              <a:t>a directory </a:t>
            </a:r>
            <a:r>
              <a:rPr lang="en-US" dirty="0" err="1"/>
              <a:t>i_mode</a:t>
            </a:r>
            <a:r>
              <a:rPr lang="en-US" dirty="0"/>
              <a:t> attribute </a:t>
            </a:r>
            <a:r>
              <a:rPr lang="en-US" dirty="0" smtClean="0"/>
              <a:t>(check </a:t>
            </a:r>
            <a:r>
              <a:rPr lang="en-US" dirty="0"/>
              <a:t>LINUX_S_ISDIR</a:t>
            </a:r>
            <a:r>
              <a:rPr lang="en-US" dirty="0" smtClean="0"/>
              <a:t>()) </a:t>
            </a:r>
            <a:r>
              <a:rPr lang="en-US" dirty="0" smtClean="0"/>
              <a:t>stores </a:t>
            </a:r>
            <a:r>
              <a:rPr lang="en-US" dirty="0" err="1"/>
              <a:t>dirents</a:t>
            </a:r>
            <a:r>
              <a:rPr lang="en-US" dirty="0"/>
              <a:t> in its 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6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ext2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600200"/>
            <a:ext cx="58007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44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3"/>
              </a:rPr>
              <a:t>Superblock</a:t>
            </a:r>
            <a:r>
              <a:rPr lang="en-US" dirty="0" smtClean="0"/>
              <a:t> always </a:t>
            </a:r>
            <a:r>
              <a:rPr lang="en-US" dirty="0"/>
              <a:t>starts at byte </a:t>
            </a:r>
            <a:r>
              <a:rPr lang="en-US" dirty="0" smtClean="0"/>
              <a:t>1024</a:t>
            </a:r>
          </a:p>
          <a:p>
            <a:r>
              <a:rPr lang="en-US" dirty="0" smtClean="0"/>
              <a:t>Master </a:t>
            </a:r>
            <a:r>
              <a:rPr lang="en-US" dirty="0" err="1" smtClean="0"/>
              <a:t>filesystem</a:t>
            </a:r>
            <a:r>
              <a:rPr lang="en-US" dirty="0" smtClean="0"/>
              <a:t> structure in ext2</a:t>
            </a:r>
          </a:p>
          <a:p>
            <a:r>
              <a:rPr lang="en-US" dirty="0" smtClean="0"/>
              <a:t>Stores global </a:t>
            </a:r>
            <a:r>
              <a:rPr lang="en-US" dirty="0" err="1" smtClean="0"/>
              <a:t>filesystem</a:t>
            </a:r>
            <a:r>
              <a:rPr lang="en-US" dirty="0" smtClean="0"/>
              <a:t> constants:</a:t>
            </a:r>
          </a:p>
          <a:p>
            <a:pPr lvl="1"/>
            <a:r>
              <a:rPr lang="en-US" dirty="0" smtClean="0"/>
              <a:t>Block size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Number of blocks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dirty="0" smtClean="0"/>
              <a:t>…and much more</a:t>
            </a:r>
          </a:p>
          <a:p>
            <a:r>
              <a:rPr lang="en-US" dirty="0" smtClean="0"/>
              <a:t>Do not hardcode </a:t>
            </a:r>
            <a:r>
              <a:rPr lang="en-US" dirty="0" err="1" smtClean="0"/>
              <a:t>filesystem</a:t>
            </a:r>
            <a:r>
              <a:rPr lang="en-US" dirty="0" smtClean="0"/>
              <a:t> constants into your code! Use superblock information instead.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groups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5/17/12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828800"/>
            <a:ext cx="7924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Block groups</a:t>
            </a:r>
            <a:r>
              <a:rPr lang="en-US" dirty="0"/>
              <a:t> store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copy of the </a:t>
            </a:r>
            <a:r>
              <a:rPr lang="en-US" dirty="0" smtClean="0"/>
              <a:t>superblock (why?)</a:t>
            </a:r>
            <a:endParaRPr lang="en-US" dirty="0" smtClean="0"/>
          </a:p>
          <a:p>
            <a:pPr lvl="1"/>
            <a:r>
              <a:rPr lang="en-US" dirty="0" smtClean="0"/>
              <a:t>The block group descriptor table</a:t>
            </a:r>
          </a:p>
          <a:p>
            <a:pPr lvl="2"/>
            <a:r>
              <a:rPr lang="en-US" dirty="0" smtClean="0"/>
              <a:t>Immediately proceeds the superblock</a:t>
            </a:r>
          </a:p>
          <a:p>
            <a:pPr lvl="2"/>
            <a:r>
              <a:rPr lang="en-US" dirty="0" smtClean="0"/>
              <a:t>Contains the block numbers of the block bitmap, </a:t>
            </a:r>
            <a:r>
              <a:rPr lang="en-US" dirty="0" err="1" smtClean="0"/>
              <a:t>inode</a:t>
            </a:r>
            <a:r>
              <a:rPr lang="en-US" dirty="0" smtClean="0"/>
              <a:t> bitmap, and </a:t>
            </a:r>
            <a:r>
              <a:rPr lang="en-US" dirty="0" err="1" smtClean="0"/>
              <a:t>inode</a:t>
            </a:r>
            <a:r>
              <a:rPr lang="en-US" dirty="0" smtClean="0"/>
              <a:t> table </a:t>
            </a:r>
            <a:r>
              <a:rPr lang="en-US" dirty="0" smtClean="0">
                <a:hlinkClick r:id="rId2"/>
              </a:rPr>
              <a:t>among other things</a:t>
            </a:r>
            <a:endParaRPr lang="en-US" dirty="0"/>
          </a:p>
          <a:p>
            <a:pPr lvl="1"/>
            <a:r>
              <a:rPr lang="en-US" dirty="0"/>
              <a:t>A block bitmap </a:t>
            </a:r>
            <a:r>
              <a:rPr lang="en-US" dirty="0" smtClean="0"/>
              <a:t>(used </a:t>
            </a:r>
            <a:r>
              <a:rPr lang="en-US" dirty="0" smtClean="0"/>
              <a:t>vs. </a:t>
            </a:r>
            <a:r>
              <a:rPr lang="en-US" dirty="0" smtClean="0"/>
              <a:t>free blocks)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bitmap </a:t>
            </a:r>
            <a:r>
              <a:rPr lang="en-US" dirty="0" smtClean="0"/>
              <a:t>(used </a:t>
            </a:r>
            <a:r>
              <a:rPr lang="en-US" dirty="0" smtClean="0"/>
              <a:t>vs. </a:t>
            </a:r>
            <a:r>
              <a:rPr lang="en-US" dirty="0" smtClean="0"/>
              <a:t>free </a:t>
            </a:r>
            <a:r>
              <a:rPr lang="en-US" dirty="0" err="1" smtClean="0"/>
              <a:t>inodes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table </a:t>
            </a:r>
            <a:r>
              <a:rPr lang="en-US" dirty="0" smtClean="0"/>
              <a:t>(the </a:t>
            </a:r>
            <a:r>
              <a:rPr lang="en-US" dirty="0" err="1" smtClean="0"/>
              <a:t>inodes</a:t>
            </a:r>
            <a:r>
              <a:rPr lang="en-US" dirty="0" smtClean="0"/>
              <a:t> themselves)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actual data </a:t>
            </a:r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33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5805</TotalTime>
  <Words>1015</Words>
  <Application>Microsoft Office PowerPoint</Application>
  <PresentationFormat>On-screen Show (4:3)</PresentationFormat>
  <Paragraphs>221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Twilight</vt:lpstr>
      <vt:lpstr>CSE 451: Operating Systems</vt:lpstr>
      <vt:lpstr>Project 2b</vt:lpstr>
      <vt:lpstr>Linux file system layers</vt:lpstr>
      <vt:lpstr>Inodes</vt:lpstr>
      <vt:lpstr>Inode structure</vt:lpstr>
      <vt:lpstr>Directories</vt:lpstr>
      <vt:lpstr>ext2 organization</vt:lpstr>
      <vt:lpstr>Superblock</vt:lpstr>
      <vt:lpstr>Block groups</vt:lpstr>
      <vt:lpstr>Data blocks</vt:lpstr>
      <vt:lpstr>Example data block usage</vt:lpstr>
      <vt:lpstr>For more ext2 reading</vt:lpstr>
      <vt:lpstr>Project 3: Undelete</vt:lpstr>
      <vt:lpstr>Project 3: Undelete</vt:lpstr>
      <vt:lpstr>Project 3: Undelete</vt:lpstr>
      <vt:lpstr>Tips</vt:lpstr>
      <vt:lpstr>Tips</vt:lpstr>
      <vt:lpstr>Tips</vt:lpstr>
      <vt:lpstr>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Elliott</cp:lastModifiedBy>
  <cp:revision>642</cp:revision>
  <cp:lastPrinted>2010-09-30T06:51:22Z</cp:lastPrinted>
  <dcterms:created xsi:type="dcterms:W3CDTF">2010-11-04T07:09:20Z</dcterms:created>
  <dcterms:modified xsi:type="dcterms:W3CDTF">2012-05-17T18:04:46Z</dcterms:modified>
</cp:coreProperties>
</file>