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5" r:id="rId3"/>
    <p:sldId id="283" r:id="rId4"/>
    <p:sldId id="285" r:id="rId5"/>
    <p:sldId id="305" r:id="rId6"/>
    <p:sldId id="306" r:id="rId7"/>
    <p:sldId id="308" r:id="rId8"/>
    <p:sldId id="307" r:id="rId9"/>
    <p:sldId id="310" r:id="rId10"/>
    <p:sldId id="296" r:id="rId11"/>
    <p:sldId id="297" r:id="rId12"/>
    <p:sldId id="298" r:id="rId13"/>
    <p:sldId id="299" r:id="rId14"/>
    <p:sldId id="300" r:id="rId15"/>
    <p:sldId id="311" r:id="rId16"/>
    <p:sldId id="312" r:id="rId1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48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7E7F19D4-BA01-4025-8CF7-9BB02B77F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3A063EFB-6A05-435F-81F9-C916D6DB9B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6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9BDF3-864A-440B-8494-192698C5910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97" tIns="47254" rIns="96197" bIns="4725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53" tIns="28691" rIns="20253" bIns="28691"/>
          <a:lstStyle/>
          <a:p>
            <a:pPr defTabSz="974725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7BAD7-0EED-4EED-BB15-17A129D7FF3D}" type="slidenum">
              <a:rPr lang="en-US"/>
              <a:pPr/>
              <a:t>10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91ED6-23A7-47CE-B1A7-B6BAE5B9CBA7}" type="slidenum">
              <a:rPr lang="en-US"/>
              <a:pPr/>
              <a:t>11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03207-FEAC-46B5-A59C-ABE98EAAA9A3}" type="slidenum">
              <a:rPr lang="en-US"/>
              <a:pPr/>
              <a:t>12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7D010-B6E8-41B7-9638-4DBDD0B97D51}" type="slidenum">
              <a:rPr lang="en-US"/>
              <a:pPr/>
              <a:t>13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82B34-8018-4FA2-9F9B-EF637FD9FF8C}" type="slidenum">
              <a:rPr lang="en-US"/>
              <a:pPr/>
              <a:t>14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4919F-70A5-4C19-9AD8-386E00208478}" type="slidenum">
              <a:rPr lang="en-US"/>
              <a:pPr/>
              <a:t>15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BA874-403F-4CB9-9DC6-ED24234FAE44}" type="slidenum">
              <a:rPr lang="en-US"/>
              <a:pPr/>
              <a:t>16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45141-E77B-40F6-BD3C-4C45590E3142}" type="slidenum">
              <a:rPr lang="en-US"/>
              <a:pPr/>
              <a:t>2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0E247-3A73-421D-B611-A9B8D373DF99}" type="slidenum">
              <a:rPr lang="en-US"/>
              <a:pPr/>
              <a:t>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86220-BD8F-4FA5-8EA1-34637953D070}" type="slidenum">
              <a:rPr lang="en-US"/>
              <a:pPr/>
              <a:t>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87E1F-FE62-477A-BE42-2C031D638C05}" type="slidenum">
              <a:rPr lang="en-US"/>
              <a:pPr/>
              <a:t>5</a:t>
            </a:fld>
            <a:endParaRPr lang="en-US"/>
          </a:p>
        </p:txBody>
      </p:sp>
      <p:sp>
        <p:nvSpPr>
          <p:cNvPr id="364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57CFB-CA14-4E82-BC0E-2E2D5811C0C4}" type="slidenum">
              <a:rPr lang="en-US"/>
              <a:pPr/>
              <a:t>6</a:t>
            </a:fld>
            <a:endParaRPr lang="en-US"/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98B80-8F67-4893-A8DA-6715E2B31BD5}" type="slidenum">
              <a:rPr lang="en-US"/>
              <a:pPr/>
              <a:t>7</a:t>
            </a:fld>
            <a:endParaRPr lang="en-US"/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68EDE-1008-4BA2-965C-C333D177CFFB}" type="slidenum">
              <a:rPr lang="en-US"/>
              <a:pPr/>
              <a:t>8</a:t>
            </a:fld>
            <a:endParaRPr lang="en-US"/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3382B-44DD-443B-9892-8C50EE2DDA26}" type="slidenum">
              <a:rPr lang="en-US"/>
              <a:pPr/>
              <a:t>9</a:t>
            </a:fld>
            <a:endParaRPr lang="en-US"/>
          </a:p>
        </p:txBody>
      </p:sp>
      <p:sp>
        <p:nvSpPr>
          <p:cNvPr id="376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FF7E4-DEC5-46A6-A56C-00EE00E279AB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5BCE4-6206-416C-990D-EBEC7F090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9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5CC22-5136-49B7-97E7-4CBAB78735FA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72070-BFB3-4C53-8114-4638C64BB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C770E6-909D-4BFD-A754-6653B5102837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5FC7-6739-45B7-917F-FCA7E92AD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2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34B9-7AEB-4566-A887-2E236D0C20BD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8CA54-F35C-4001-81F3-50B00A8D5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7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942F4-060A-46A3-A2D8-40F431104108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9798A-5843-455E-BB2F-9A3BA7623B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28BE5-34F2-4EDE-8659-BAD2F7CC55D2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A4787-F334-4A5C-8555-1D51B9976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BADBD-D52E-48B9-9F35-C3BB0C3B3542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9B99A-EA8C-49EA-BB6C-7E3EAC90F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87C66-C805-4FC1-B310-8736DF230CC2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60B17-985F-4859-8C9D-AD7E18AAC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A9EB0E-055D-4ECE-982E-9FCF8139FC02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894E-C8C0-4E2F-B337-DFAD79D97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9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654118-964F-4999-B19F-8FD6DF42E523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8DCD-243E-4E2F-BF0A-36FC8BCD5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5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3B470-B20A-4A19-8489-07B202E230BB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9D404-81FA-4EC8-A5BE-4F83825ED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EF43BF5-367F-48A9-B236-2B6614ABE2C8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A69A2F3A-C963-4320-8846-1327A2BE3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18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Berkeley Log-Structured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DE4-51E7-4EE9-98CF-D0B23FCE5231}" type="slidenum">
              <a:rPr lang="en-US"/>
              <a:pPr/>
              <a:t>10</a:t>
            </a:fld>
            <a:endParaRPr 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summary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caches get big, most reads will be satisfied from the cache</a:t>
            </a:r>
          </a:p>
          <a:p>
            <a:r>
              <a:rPr lang="en-US"/>
              <a:t>No matter how you cache write operations, though, they are eventually going to have to get back to disk</a:t>
            </a:r>
          </a:p>
          <a:p>
            <a:r>
              <a:rPr lang="en-US"/>
              <a:t>Thus, most disk traffic will be write traffic</a:t>
            </a:r>
          </a:p>
          <a:p>
            <a:r>
              <a:rPr lang="en-US"/>
              <a:t>If you eventually put blocks (i-nodes, file content blocks) back where they came from, then even if you schedule disk writes cleverly, there’s still going to be a lot of head movement (which dominates disk performance)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Gribble</a:t>
            </a:r>
            <a:r>
              <a:rPr lang="en-US" dirty="0" smtClean="0"/>
              <a:t>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0605-CED1-48AA-AE83-C773B97018E8}" type="slidenum">
              <a:rPr lang="en-US"/>
              <a:pPr/>
              <a:t>11</a:t>
            </a:fld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Suppose, instead, what you wrote to disk was a log of changes made to files</a:t>
            </a:r>
          </a:p>
          <a:p>
            <a:pPr lvl="1"/>
            <a:r>
              <a:rPr lang="en-US"/>
              <a:t>log includes modified data blocks and modified metadata blocks</a:t>
            </a:r>
          </a:p>
          <a:p>
            <a:pPr lvl="1"/>
            <a:r>
              <a:rPr lang="en-US"/>
              <a:t>buffer a huge block (“segment”) in memory – 512K or 1M</a:t>
            </a:r>
          </a:p>
          <a:p>
            <a:pPr lvl="1"/>
            <a:r>
              <a:rPr lang="en-US"/>
              <a:t>when full, write it to disk in one efficient contiguous transfer</a:t>
            </a:r>
          </a:p>
          <a:p>
            <a:pPr lvl="2"/>
            <a:r>
              <a:rPr lang="en-US"/>
              <a:t>right away, you’ve decreased seeks by a factor of 1M/4K = 250</a:t>
            </a:r>
          </a:p>
          <a:p>
            <a:r>
              <a:rPr lang="en-US"/>
              <a:t>So the disk is just one big long log, consisting of threaded segments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B61-48F6-47C8-8AD3-81664E7C33F4}" type="slidenum">
              <a:rPr lang="en-US"/>
              <a:pPr/>
              <a:t>12</a:t>
            </a:fld>
            <a:endParaRPr lang="en-US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What happens when a crash occurs?</a:t>
            </a:r>
          </a:p>
          <a:p>
            <a:pPr lvl="1"/>
            <a:r>
              <a:rPr lang="en-US"/>
              <a:t>you lose some work</a:t>
            </a:r>
          </a:p>
          <a:p>
            <a:pPr lvl="1"/>
            <a:r>
              <a:rPr lang="en-US"/>
              <a:t>but the log that’s on disk represents a consistent view of the file system at some instant in time</a:t>
            </a:r>
          </a:p>
          <a:p>
            <a:r>
              <a:rPr lang="en-US"/>
              <a:t>Suppose you have to read a file?</a:t>
            </a:r>
          </a:p>
          <a:p>
            <a:pPr lvl="1"/>
            <a:r>
              <a:rPr lang="en-US"/>
              <a:t>once you find its current i-node, you’re fine</a:t>
            </a:r>
          </a:p>
          <a:p>
            <a:pPr lvl="1"/>
            <a:r>
              <a:rPr lang="en-US"/>
              <a:t>i-node maps provide a level of indirection that makes this possible</a:t>
            </a:r>
          </a:p>
          <a:p>
            <a:pPr lvl="2"/>
            <a:r>
              <a:rPr lang="en-US"/>
              <a:t>details aren’t that important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1655-749D-4DD3-8D98-ED310909F159}" type="slidenum">
              <a:rPr lang="en-US"/>
              <a:pPr/>
              <a:t>13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you prevent overflowing the disk (because the log just keeps on growing)?</a:t>
            </a:r>
          </a:p>
          <a:p>
            <a:pPr lvl="1"/>
            <a:r>
              <a:rPr lang="en-US"/>
              <a:t>segment cleaner coalesces the active blocks from multiple old log segments into a new log segment, freeing the old log segments for re-use</a:t>
            </a:r>
          </a:p>
          <a:p>
            <a:pPr lvl="2"/>
            <a:r>
              <a:rPr lang="en-US"/>
              <a:t>Again, the details aren’t that important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F19-715B-442C-A1E3-C4DF4BCCED5F}" type="slidenum">
              <a:rPr lang="en-US"/>
              <a:pPr/>
              <a:t>14</a:t>
            </a:fld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Tradeoffs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LFS wins, relative to FFS</a:t>
            </a:r>
          </a:p>
          <a:p>
            <a:pPr lvl="1"/>
            <a:r>
              <a:rPr lang="en-US"/>
              <a:t>metadata-heavy workloads</a:t>
            </a:r>
          </a:p>
          <a:p>
            <a:pPr lvl="2"/>
            <a:r>
              <a:rPr lang="en-US"/>
              <a:t>small file writes</a:t>
            </a:r>
          </a:p>
          <a:p>
            <a:pPr lvl="2"/>
            <a:r>
              <a:rPr lang="en-US"/>
              <a:t>deletes</a:t>
            </a:r>
          </a:p>
          <a:p>
            <a:pPr lvl="1">
              <a:buFontTx/>
              <a:buNone/>
            </a:pPr>
            <a:r>
              <a:rPr lang="en-US"/>
              <a:t>	(metadata requires an additional write, and FFS does this synchronously)</a:t>
            </a:r>
          </a:p>
          <a:p>
            <a:r>
              <a:rPr lang="en-US"/>
              <a:t>LFS loses, relative to FFS</a:t>
            </a:r>
          </a:p>
          <a:p>
            <a:pPr lvl="1"/>
            <a:r>
              <a:rPr lang="en-US"/>
              <a:t>many files are partially over-written in random order</a:t>
            </a:r>
          </a:p>
          <a:p>
            <a:pPr lvl="2"/>
            <a:r>
              <a:rPr lang="en-US"/>
              <a:t>file gets splayed throughout the log</a:t>
            </a:r>
          </a:p>
          <a:p>
            <a:r>
              <a:rPr lang="en-US"/>
              <a:t>LFS vs. JFS</a:t>
            </a:r>
          </a:p>
          <a:p>
            <a:pPr lvl="1"/>
            <a:r>
              <a:rPr lang="en-US"/>
              <a:t>JFS is “robust” like LFS, but data must eventually be written back “where it came from” so disk bandwidth is still an issue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D51E-AAA5-4135-A9F0-7A714AD8F350}" type="slidenum">
              <a:rPr lang="en-US"/>
              <a:pPr/>
              <a:t>15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history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Designed by Mendel Rosenblum and his advisor John Ousterhout at Berkeley in 1991</a:t>
            </a:r>
          </a:p>
          <a:p>
            <a:pPr lvl="1"/>
            <a:r>
              <a:rPr lang="en-US" sz="1800"/>
              <a:t>Rosenblum went on to become a Stanford professor and to co-found VMware, so even if this wasn’t his finest hour, he’s OK</a:t>
            </a:r>
          </a:p>
          <a:p>
            <a:r>
              <a:rPr lang="en-US" sz="2000"/>
              <a:t>Ex-Berkeley student Margo Seltzer (faculty at Harvard) published a 1995 paper comparing and contrasting LFS with conventional FFS, and claiming poor LFS performance in some realistic circumstances</a:t>
            </a:r>
          </a:p>
          <a:p>
            <a:r>
              <a:rPr lang="en-US" sz="2000"/>
              <a:t>Ousterhout published a “Critique of Seltzer’s LFS Measurements,” rebutting her arguments</a:t>
            </a:r>
          </a:p>
          <a:p>
            <a:r>
              <a:rPr lang="en-US" sz="2000"/>
              <a:t>Seltzer published “A Response to Ousterhout’s Critique of LFS Measurements,” rebutting the rebuttal</a:t>
            </a:r>
          </a:p>
          <a:p>
            <a:r>
              <a:rPr lang="en-US" sz="2000"/>
              <a:t>Ousterhout published “A Response to Seltzer’s Response,” rebutting the rebuttal of the rebuttal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</a:t>
            </a:r>
            <a:r>
              <a:rPr lang="en-US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DED1-ADB6-4605-8922-975EE02F3CA6}" type="slidenum">
              <a:rPr lang="en-US"/>
              <a:pPr/>
              <a:t>16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Moral of the story</a:t>
            </a:r>
          </a:p>
          <a:p>
            <a:pPr lvl="1"/>
            <a:r>
              <a:rPr lang="en-US"/>
              <a:t>If you’re going to do OS research, you need a thick skin</a:t>
            </a:r>
          </a:p>
          <a:p>
            <a:pPr lvl="1"/>
            <a:r>
              <a:rPr lang="en-US" i="1"/>
              <a:t>Very</a:t>
            </a:r>
            <a:r>
              <a:rPr lang="en-US"/>
              <a:t> difficult to predict how a FS will be used</a:t>
            </a:r>
          </a:p>
          <a:p>
            <a:pPr lvl="2"/>
            <a:r>
              <a:rPr lang="en-US"/>
              <a:t>So it’s hard to generate reasonable benchmarks, let alone a reasonable FS design</a:t>
            </a:r>
          </a:p>
          <a:p>
            <a:pPr lvl="1"/>
            <a:r>
              <a:rPr lang="en-US" i="1"/>
              <a:t>Very</a:t>
            </a:r>
            <a:r>
              <a:rPr lang="en-US"/>
              <a:t> difficult to measure a FS in practice</a:t>
            </a:r>
          </a:p>
          <a:p>
            <a:pPr lvl="2"/>
            <a:r>
              <a:rPr lang="en-US"/>
              <a:t>depends on a HUGE number of parameters, involving both workload and hardware architecture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033B-46D3-4E59-A274-5126A79DEFE2}" type="slidenum">
              <a:rPr lang="en-US"/>
              <a:pPr/>
              <a:t>2</a:t>
            </a:fld>
            <a:endParaRPr 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LFS inspiration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Suppose, instead, what you wrote to disk was a log of changes made to files</a:t>
            </a:r>
          </a:p>
          <a:p>
            <a:pPr lvl="1"/>
            <a:r>
              <a:rPr lang="en-US"/>
              <a:t>log includes modified data blocks and modified metadata blocks</a:t>
            </a:r>
          </a:p>
          <a:p>
            <a:pPr lvl="1"/>
            <a:r>
              <a:rPr lang="en-US"/>
              <a:t>buffer a huge block (“segment”) in memory – 512K or 1M</a:t>
            </a:r>
          </a:p>
          <a:p>
            <a:pPr lvl="1"/>
            <a:r>
              <a:rPr lang="en-US"/>
              <a:t>when full, write it to disk in one efficient contiguous transfer</a:t>
            </a:r>
          </a:p>
          <a:p>
            <a:pPr lvl="2"/>
            <a:r>
              <a:rPr lang="en-US"/>
              <a:t>right away, you’ve decreased seeks by a factor of 1M/4K = 250</a:t>
            </a:r>
          </a:p>
          <a:p>
            <a:r>
              <a:rPr lang="en-US"/>
              <a:t>So the disk contains a single big long log of changes, consisting of threaded segments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7F64-02B9-4CEA-955B-0AE6A17CCF24}" type="slidenum">
              <a:rPr lang="en-US"/>
              <a:pPr/>
              <a:t>3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basic approach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the disk as a </a:t>
            </a:r>
            <a:r>
              <a:rPr lang="en-US" i="1">
                <a:solidFill>
                  <a:schemeClr val="accent2"/>
                </a:solidFill>
              </a:rPr>
              <a:t>log</a:t>
            </a:r>
          </a:p>
          <a:p>
            <a:r>
              <a:rPr lang="en-US"/>
              <a:t>A log is a data structure that is written only at one end</a:t>
            </a:r>
          </a:p>
          <a:p>
            <a:r>
              <a:rPr lang="en-US"/>
              <a:t>If the disk were managed as a log, there would be effectively no seeks</a:t>
            </a:r>
          </a:p>
          <a:p>
            <a:r>
              <a:rPr lang="en-US"/>
              <a:t>The “file” is always added to sequentially</a:t>
            </a:r>
          </a:p>
          <a:p>
            <a:r>
              <a:rPr lang="en-US"/>
              <a:t>New data and metadata (i-nodes, directories) are accumulated in the buffer cache, then written all at once in large blocks (e.g., segments of .5M or 1M)</a:t>
            </a:r>
          </a:p>
          <a:p>
            <a:r>
              <a:rPr lang="en-US"/>
              <a:t>This would greatly increase disk write throughput</a:t>
            </a:r>
          </a:p>
          <a:p>
            <a:r>
              <a:rPr lang="en-US"/>
              <a:t>Sounds simple – but really complicated under the covers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023D-D310-4C23-83FB-CC524DB4A6B0}" type="slidenum">
              <a:rPr lang="en-US"/>
              <a:pPr/>
              <a:t>4</a:t>
            </a:fld>
            <a:endParaRPr lang="en-US"/>
          </a:p>
        </p:txBody>
      </p:sp>
      <p:sp>
        <p:nvSpPr>
          <p:cNvPr id="311363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vs. UNIX File System or FFS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381000" y="2362200"/>
            <a:ext cx="548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0" name="Rectangle 4" descr="Large checker board"/>
          <p:cNvSpPr>
            <a:spLocks noChangeArrowheads="1"/>
          </p:cNvSpPr>
          <p:nvPr/>
        </p:nvSpPr>
        <p:spPr bwMode="auto">
          <a:xfrm>
            <a:off x="609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25908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2133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2743200" y="49530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4" name="Rectangle 8" descr="Large checker board"/>
          <p:cNvSpPr>
            <a:spLocks noChangeArrowheads="1"/>
          </p:cNvSpPr>
          <p:nvPr/>
        </p:nvSpPr>
        <p:spPr bwMode="auto">
          <a:xfrm>
            <a:off x="12192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5" name="Rectangle 9" descr="Large checker board"/>
          <p:cNvSpPr>
            <a:spLocks noChangeArrowheads="1"/>
          </p:cNvSpPr>
          <p:nvPr/>
        </p:nvSpPr>
        <p:spPr bwMode="auto">
          <a:xfrm>
            <a:off x="3276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6" name="Rectangle 10" descr="Large checker board"/>
          <p:cNvSpPr>
            <a:spLocks noChangeArrowheads="1"/>
          </p:cNvSpPr>
          <p:nvPr/>
        </p:nvSpPr>
        <p:spPr bwMode="auto">
          <a:xfrm>
            <a:off x="38100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44196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5181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9" name="Line 13"/>
          <p:cNvSpPr>
            <a:spLocks noChangeShapeType="1"/>
          </p:cNvSpPr>
          <p:nvPr/>
        </p:nvSpPr>
        <p:spPr bwMode="auto">
          <a:xfrm flipV="1">
            <a:off x="13716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0" name="Line 14"/>
          <p:cNvSpPr>
            <a:spLocks noChangeShapeType="1"/>
          </p:cNvSpPr>
          <p:nvPr/>
        </p:nvSpPr>
        <p:spPr bwMode="auto">
          <a:xfrm>
            <a:off x="1371600" y="2057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1" name="Line 15"/>
          <p:cNvSpPr>
            <a:spLocks noChangeShapeType="1"/>
          </p:cNvSpPr>
          <p:nvPr/>
        </p:nvSpPr>
        <p:spPr bwMode="auto">
          <a:xfrm>
            <a:off x="2286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2" name="Text Box 16"/>
          <p:cNvSpPr txBox="1">
            <a:spLocks noChangeArrowheads="1"/>
          </p:cNvSpPr>
          <p:nvPr/>
        </p:nvSpPr>
        <p:spPr bwMode="auto">
          <a:xfrm>
            <a:off x="1577975" y="1687513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11313" name="Text Box 17"/>
          <p:cNvSpPr txBox="1">
            <a:spLocks noChangeArrowheads="1"/>
          </p:cNvSpPr>
          <p:nvPr/>
        </p:nvSpPr>
        <p:spPr bwMode="auto">
          <a:xfrm>
            <a:off x="4114800" y="16764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file2</a:t>
            </a:r>
          </a:p>
        </p:txBody>
      </p:sp>
      <p:sp>
        <p:nvSpPr>
          <p:cNvPr id="311314" name="Line 18"/>
          <p:cNvSpPr>
            <a:spLocks noChangeShapeType="1"/>
          </p:cNvSpPr>
          <p:nvPr/>
        </p:nvSpPr>
        <p:spPr bwMode="auto">
          <a:xfrm flipV="1">
            <a:off x="3429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5" name="Line 19"/>
          <p:cNvSpPr>
            <a:spLocks noChangeShapeType="1"/>
          </p:cNvSpPr>
          <p:nvPr/>
        </p:nvSpPr>
        <p:spPr bwMode="auto">
          <a:xfrm>
            <a:off x="34290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6" name="Line 20"/>
          <p:cNvSpPr>
            <a:spLocks noChangeShapeType="1"/>
          </p:cNvSpPr>
          <p:nvPr/>
        </p:nvSpPr>
        <p:spPr bwMode="auto">
          <a:xfrm>
            <a:off x="5334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317" name="Group 21"/>
          <p:cNvGrpSpPr>
            <a:grpSpLocks/>
          </p:cNvGrpSpPr>
          <p:nvPr/>
        </p:nvGrpSpPr>
        <p:grpSpPr bwMode="auto">
          <a:xfrm flipV="1">
            <a:off x="762000" y="2819400"/>
            <a:ext cx="1905000" cy="304800"/>
            <a:chOff x="1344" y="2448"/>
            <a:chExt cx="1200" cy="192"/>
          </a:xfrm>
        </p:grpSpPr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 flipV="1">
              <a:off x="1344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344" y="2448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2544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321" name="Text Box 25"/>
          <p:cNvSpPr txBox="1">
            <a:spLocks noChangeArrowheads="1"/>
          </p:cNvSpPr>
          <p:nvPr/>
        </p:nvSpPr>
        <p:spPr bwMode="auto">
          <a:xfrm>
            <a:off x="1447800" y="31242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dir1</a:t>
            </a:r>
          </a:p>
        </p:txBody>
      </p:sp>
      <p:sp>
        <p:nvSpPr>
          <p:cNvPr id="311322" name="Line 26"/>
          <p:cNvSpPr>
            <a:spLocks noChangeShapeType="1"/>
          </p:cNvSpPr>
          <p:nvPr/>
        </p:nvSpPr>
        <p:spPr bwMode="auto">
          <a:xfrm flipV="1">
            <a:off x="39624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3" name="Line 27"/>
          <p:cNvSpPr>
            <a:spLocks noChangeShapeType="1"/>
          </p:cNvSpPr>
          <p:nvPr/>
        </p:nvSpPr>
        <p:spPr bwMode="auto">
          <a:xfrm>
            <a:off x="3962400" y="3124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4" name="Line 28"/>
          <p:cNvSpPr>
            <a:spLocks noChangeShapeType="1"/>
          </p:cNvSpPr>
          <p:nvPr/>
        </p:nvSpPr>
        <p:spPr bwMode="auto">
          <a:xfrm flipV="1">
            <a:off x="45720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5" name="Text Box 29"/>
          <p:cNvSpPr txBox="1">
            <a:spLocks noChangeArrowheads="1"/>
          </p:cNvSpPr>
          <p:nvPr/>
        </p:nvSpPr>
        <p:spPr bwMode="auto">
          <a:xfrm>
            <a:off x="3962400" y="31242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dir2</a:t>
            </a:r>
          </a:p>
        </p:txBody>
      </p:sp>
      <p:sp>
        <p:nvSpPr>
          <p:cNvPr id="311326" name="Text Box 30"/>
          <p:cNvSpPr txBox="1">
            <a:spLocks noChangeArrowheads="1"/>
          </p:cNvSpPr>
          <p:nvPr/>
        </p:nvSpPr>
        <p:spPr bwMode="auto">
          <a:xfrm>
            <a:off x="3733800" y="3427413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Unix File</a:t>
            </a:r>
          </a:p>
          <a:p>
            <a:pPr algn="l">
              <a:spcBef>
                <a:spcPct val="0"/>
              </a:spcBef>
            </a:pPr>
            <a:r>
              <a:rPr lang="en-US" sz="2400"/>
              <a:t>System</a:t>
            </a:r>
          </a:p>
        </p:txBody>
      </p:sp>
      <p:sp>
        <p:nvSpPr>
          <p:cNvPr id="311327" name="Rectangle 31"/>
          <p:cNvSpPr>
            <a:spLocks noChangeArrowheads="1"/>
          </p:cNvSpPr>
          <p:nvPr/>
        </p:nvSpPr>
        <p:spPr bwMode="auto">
          <a:xfrm>
            <a:off x="381000" y="4953000"/>
            <a:ext cx="510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1328" name="Rectangle 32" descr="Large checker board"/>
          <p:cNvSpPr>
            <a:spLocks noChangeArrowheads="1"/>
          </p:cNvSpPr>
          <p:nvPr/>
        </p:nvSpPr>
        <p:spPr bwMode="auto">
          <a:xfrm>
            <a:off x="685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/>
        </p:nvSpPr>
        <p:spPr bwMode="auto">
          <a:xfrm>
            <a:off x="990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Rectangle 34"/>
          <p:cNvSpPr>
            <a:spLocks noChangeArrowheads="1"/>
          </p:cNvSpPr>
          <p:nvPr/>
        </p:nvSpPr>
        <p:spPr bwMode="auto">
          <a:xfrm>
            <a:off x="381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Rectangle 35" descr="Large checker board"/>
          <p:cNvSpPr>
            <a:spLocks noChangeArrowheads="1"/>
          </p:cNvSpPr>
          <p:nvPr/>
        </p:nvSpPr>
        <p:spPr bwMode="auto">
          <a:xfrm>
            <a:off x="12192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Rectangle 36" descr="Large checker board"/>
          <p:cNvSpPr>
            <a:spLocks noChangeArrowheads="1"/>
          </p:cNvSpPr>
          <p:nvPr/>
        </p:nvSpPr>
        <p:spPr bwMode="auto">
          <a:xfrm>
            <a:off x="1828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3" name="Rectangle 37" descr="Large checker board"/>
          <p:cNvSpPr>
            <a:spLocks noChangeArrowheads="1"/>
          </p:cNvSpPr>
          <p:nvPr/>
        </p:nvSpPr>
        <p:spPr bwMode="auto">
          <a:xfrm>
            <a:off x="24384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4" name="Line 38"/>
          <p:cNvSpPr>
            <a:spLocks noChangeShapeType="1"/>
          </p:cNvSpPr>
          <p:nvPr/>
        </p:nvSpPr>
        <p:spPr bwMode="auto">
          <a:xfrm flipV="1">
            <a:off x="13716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5" name="Line 39"/>
          <p:cNvSpPr>
            <a:spLocks noChangeShapeType="1"/>
          </p:cNvSpPr>
          <p:nvPr/>
        </p:nvSpPr>
        <p:spPr bwMode="auto">
          <a:xfrm>
            <a:off x="1143000" y="4648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6" name="Line 40"/>
          <p:cNvSpPr>
            <a:spLocks noChangeShapeType="1"/>
          </p:cNvSpPr>
          <p:nvPr/>
        </p:nvSpPr>
        <p:spPr bwMode="auto">
          <a:xfrm>
            <a:off x="1143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7" name="Text Box 41"/>
          <p:cNvSpPr txBox="1">
            <a:spLocks noChangeArrowheads="1"/>
          </p:cNvSpPr>
          <p:nvPr/>
        </p:nvSpPr>
        <p:spPr bwMode="auto">
          <a:xfrm>
            <a:off x="381000" y="57150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11338" name="Text Box 42"/>
          <p:cNvSpPr txBox="1">
            <a:spLocks noChangeArrowheads="1"/>
          </p:cNvSpPr>
          <p:nvPr/>
        </p:nvSpPr>
        <p:spPr bwMode="auto">
          <a:xfrm>
            <a:off x="1600200" y="57150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file2</a:t>
            </a:r>
          </a:p>
        </p:txBody>
      </p:sp>
      <p:sp>
        <p:nvSpPr>
          <p:cNvPr id="311339" name="Line 43"/>
          <p:cNvSpPr>
            <a:spLocks noChangeShapeType="1"/>
          </p:cNvSpPr>
          <p:nvPr/>
        </p:nvSpPr>
        <p:spPr bwMode="auto">
          <a:xfrm flipV="1">
            <a:off x="2667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0" name="Line 44"/>
          <p:cNvSpPr>
            <a:spLocks noChangeShapeType="1"/>
          </p:cNvSpPr>
          <p:nvPr/>
        </p:nvSpPr>
        <p:spPr bwMode="auto">
          <a:xfrm>
            <a:off x="2286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1" name="Line 45"/>
          <p:cNvSpPr>
            <a:spLocks noChangeShapeType="1"/>
          </p:cNvSpPr>
          <p:nvPr/>
        </p:nvSpPr>
        <p:spPr bwMode="auto">
          <a:xfrm>
            <a:off x="2286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2" name="Line 46"/>
          <p:cNvSpPr>
            <a:spLocks noChangeShapeType="1"/>
          </p:cNvSpPr>
          <p:nvPr/>
        </p:nvSpPr>
        <p:spPr bwMode="auto">
          <a:xfrm flipH="1">
            <a:off x="7620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3" name="Line 47"/>
          <p:cNvSpPr>
            <a:spLocks noChangeShapeType="1"/>
          </p:cNvSpPr>
          <p:nvPr/>
        </p:nvSpPr>
        <p:spPr bwMode="auto">
          <a:xfrm flipH="1" flipV="1">
            <a:off x="533400" y="571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4" name="Line 48"/>
          <p:cNvSpPr>
            <a:spLocks noChangeShapeType="1"/>
          </p:cNvSpPr>
          <p:nvPr/>
        </p:nvSpPr>
        <p:spPr bwMode="auto">
          <a:xfrm flipH="1" flipV="1">
            <a:off x="5334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5" name="Text Box 49"/>
          <p:cNvSpPr txBox="1">
            <a:spLocks noChangeArrowheads="1"/>
          </p:cNvSpPr>
          <p:nvPr/>
        </p:nvSpPr>
        <p:spPr bwMode="auto">
          <a:xfrm>
            <a:off x="990600" y="43434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dir1</a:t>
            </a:r>
          </a:p>
        </p:txBody>
      </p:sp>
      <p:sp>
        <p:nvSpPr>
          <p:cNvPr id="311346" name="Line 50"/>
          <p:cNvSpPr>
            <a:spLocks noChangeShapeType="1"/>
          </p:cNvSpPr>
          <p:nvPr/>
        </p:nvSpPr>
        <p:spPr bwMode="auto">
          <a:xfrm flipV="1">
            <a:off x="19812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7" name="Line 51"/>
          <p:cNvSpPr>
            <a:spLocks noChangeShapeType="1"/>
          </p:cNvSpPr>
          <p:nvPr/>
        </p:nvSpPr>
        <p:spPr bwMode="auto">
          <a:xfrm>
            <a:off x="1676400" y="5715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8" name="Line 52"/>
          <p:cNvSpPr>
            <a:spLocks noChangeShapeType="1"/>
          </p:cNvSpPr>
          <p:nvPr/>
        </p:nvSpPr>
        <p:spPr bwMode="auto">
          <a:xfrm flipV="1">
            <a:off x="16764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9" name="Text Box 53"/>
          <p:cNvSpPr txBox="1">
            <a:spLocks noChangeArrowheads="1"/>
          </p:cNvSpPr>
          <p:nvPr/>
        </p:nvSpPr>
        <p:spPr bwMode="auto">
          <a:xfrm>
            <a:off x="2209800" y="43434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dir2</a:t>
            </a:r>
          </a:p>
        </p:txBody>
      </p:sp>
      <p:sp>
        <p:nvSpPr>
          <p:cNvPr id="311350" name="Text Box 54"/>
          <p:cNvSpPr txBox="1">
            <a:spLocks noChangeArrowheads="1"/>
          </p:cNvSpPr>
          <p:nvPr/>
        </p:nvSpPr>
        <p:spPr bwMode="auto">
          <a:xfrm>
            <a:off x="3352800" y="5484813"/>
            <a:ext cx="2201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Log-Structured</a:t>
            </a:r>
          </a:p>
          <a:p>
            <a:pPr algn="l">
              <a:spcBef>
                <a:spcPct val="0"/>
              </a:spcBef>
            </a:pPr>
            <a:r>
              <a:rPr lang="en-US" sz="2400"/>
              <a:t>File System</a:t>
            </a:r>
          </a:p>
        </p:txBody>
      </p:sp>
      <p:sp>
        <p:nvSpPr>
          <p:cNvPr id="311351" name="Rectangle 55"/>
          <p:cNvSpPr>
            <a:spLocks noChangeArrowheads="1"/>
          </p:cNvSpPr>
          <p:nvPr/>
        </p:nvSpPr>
        <p:spPr bwMode="auto">
          <a:xfrm>
            <a:off x="2133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2" name="Text Box 56"/>
          <p:cNvSpPr txBox="1">
            <a:spLocks noChangeArrowheads="1"/>
          </p:cNvSpPr>
          <p:nvPr/>
        </p:nvSpPr>
        <p:spPr bwMode="auto">
          <a:xfrm>
            <a:off x="3124200" y="49514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Log</a:t>
            </a:r>
          </a:p>
        </p:txBody>
      </p:sp>
      <p:sp>
        <p:nvSpPr>
          <p:cNvPr id="311353" name="Line 57"/>
          <p:cNvSpPr>
            <a:spLocks noChangeShapeType="1"/>
          </p:cNvSpPr>
          <p:nvPr/>
        </p:nvSpPr>
        <p:spPr bwMode="auto">
          <a:xfrm>
            <a:off x="3860800" y="5181600"/>
            <a:ext cx="1371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4" name="Text Box 58"/>
          <p:cNvSpPr txBox="1">
            <a:spLocks noChangeArrowheads="1"/>
          </p:cNvSpPr>
          <p:nvPr/>
        </p:nvSpPr>
        <p:spPr bwMode="auto">
          <a:xfrm>
            <a:off x="7010400" y="1446213"/>
            <a:ext cx="17113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i-node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directory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data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i-node map</a:t>
            </a:r>
          </a:p>
        </p:txBody>
      </p:sp>
      <p:sp>
        <p:nvSpPr>
          <p:cNvPr id="311355" name="Text Box 59"/>
          <p:cNvSpPr txBox="1">
            <a:spLocks noChangeArrowheads="1"/>
          </p:cNvSpPr>
          <p:nvPr/>
        </p:nvSpPr>
        <p:spPr bwMode="auto">
          <a:xfrm>
            <a:off x="6248400" y="4648200"/>
            <a:ext cx="2349500" cy="1497013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Blocks written to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create two 1-block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files: dir1/file1 and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dir2/file2, in UFS and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LFS</a:t>
            </a:r>
          </a:p>
        </p:txBody>
      </p:sp>
      <p:sp>
        <p:nvSpPr>
          <p:cNvPr id="311357" name="Rectangle 61" descr="Large checker board"/>
          <p:cNvSpPr>
            <a:spLocks noChangeArrowheads="1"/>
          </p:cNvSpPr>
          <p:nvPr/>
        </p:nvSpPr>
        <p:spPr bwMode="auto">
          <a:xfrm>
            <a:off x="6629400" y="12954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8" name="Rectangle 62"/>
          <p:cNvSpPr>
            <a:spLocks noChangeArrowheads="1"/>
          </p:cNvSpPr>
          <p:nvPr/>
        </p:nvSpPr>
        <p:spPr bwMode="auto">
          <a:xfrm>
            <a:off x="6629400" y="20574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9" name="Rectangle 63"/>
          <p:cNvSpPr>
            <a:spLocks noChangeArrowheads="1"/>
          </p:cNvSpPr>
          <p:nvPr/>
        </p:nvSpPr>
        <p:spPr bwMode="auto">
          <a:xfrm>
            <a:off x="6629400" y="28194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60" name="Rectangle 64"/>
          <p:cNvSpPr>
            <a:spLocks noChangeArrowheads="1"/>
          </p:cNvSpPr>
          <p:nvPr/>
        </p:nvSpPr>
        <p:spPr bwMode="auto">
          <a:xfrm>
            <a:off x="6629400" y="35814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61" name="Rectangle 65"/>
          <p:cNvSpPr>
            <a:spLocks noChangeArrowheads="1"/>
          </p:cNvSpPr>
          <p:nvPr/>
        </p:nvSpPr>
        <p:spPr bwMode="auto">
          <a:xfrm>
            <a:off x="1524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68F2-BE20-4583-B8BA-D1EF2C6D4397}" type="slidenum">
              <a:rPr lang="en-US"/>
              <a:pPr/>
              <a:t>5</a:t>
            </a:fld>
            <a:endParaRPr lang="en-US"/>
          </a:p>
        </p:txBody>
      </p:sp>
      <p:sp>
        <p:nvSpPr>
          <p:cNvPr id="3635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3C2C9D5-904F-4D7A-B4F1-0671D45E9F52}" type="slidenum">
              <a:rPr lang="en-US" sz="1400">
                <a:latin typeface="Arial" charset="0"/>
                <a:ea typeface="ＭＳ Ｐゴシック" charset="-128"/>
              </a:rPr>
              <a:pPr algn="r"/>
              <a:t>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3524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 Challenges</a:t>
            </a:r>
          </a:p>
        </p:txBody>
      </p:sp>
      <p:sp>
        <p:nvSpPr>
          <p:cNvPr id="363525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Locating data written in the log</a:t>
            </a:r>
          </a:p>
          <a:p>
            <a:pPr lvl="1"/>
            <a:r>
              <a:rPr lang="en-US"/>
              <a:t>FS/FFS place files in a well-known location, LFS writes data “at the end of the log”</a:t>
            </a:r>
          </a:p>
          <a:p>
            <a:r>
              <a:rPr lang="en-US"/>
              <a:t>Even locating i-nodes!</a:t>
            </a:r>
          </a:p>
          <a:p>
            <a:pPr lvl="1"/>
            <a:r>
              <a:rPr lang="en-US"/>
              <a:t>In LFS, i-nodes too go into the log!</a:t>
            </a:r>
          </a:p>
          <a:p>
            <a:r>
              <a:rPr lang="en-US"/>
              <a:t>Managing free space on the disk</a:t>
            </a:r>
          </a:p>
          <a:p>
            <a:pPr lvl="1"/>
            <a:r>
              <a:rPr lang="en-US"/>
              <a:t>Disk is finite, and therefore log must be finite</a:t>
            </a:r>
          </a:p>
          <a:p>
            <a:pPr lvl="1"/>
            <a:r>
              <a:rPr lang="en-US"/>
              <a:t>So cannot just keep appending to log, ad infinitum!</a:t>
            </a:r>
          </a:p>
          <a:p>
            <a:pPr lvl="2"/>
            <a:r>
              <a:rPr lang="en-US"/>
              <a:t>need to recover deleted blocks in old part of log</a:t>
            </a:r>
          </a:p>
          <a:p>
            <a:pPr lvl="2"/>
            <a:r>
              <a:rPr lang="en-US"/>
              <a:t>need to fill holes created by recovered blocks</a:t>
            </a:r>
          </a:p>
          <a:p>
            <a:r>
              <a:rPr lang="en-US">
                <a:solidFill>
                  <a:schemeClr val="accent2"/>
                </a:solidFill>
              </a:rPr>
              <a:t>(Note:  Reads are the same as FS/FFS once you find the i-node – and writes are a ton faster!)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A9FC-4A1C-4790-9A98-091CDE8CB63F}" type="slidenum">
              <a:rPr lang="en-US"/>
              <a:pPr/>
              <a:t>6</a:t>
            </a:fld>
            <a:endParaRPr lang="en-US"/>
          </a:p>
        </p:txBody>
      </p:sp>
      <p:sp>
        <p:nvSpPr>
          <p:cNvPr id="36557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4961022-E96F-4F88-A349-D03317B65564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55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Locating data and i-nodes</a:t>
            </a:r>
          </a:p>
        </p:txBody>
      </p:sp>
      <p:sp>
        <p:nvSpPr>
          <p:cNvPr id="3655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LFS uses i-nodes to locate data blocks, just like FS/FFS</a:t>
            </a:r>
          </a:p>
          <a:p>
            <a:r>
              <a:rPr lang="en-US"/>
              <a:t>LFS appends i-nodes to end of log, just like data</a:t>
            </a:r>
          </a:p>
          <a:p>
            <a:pPr lvl="1"/>
            <a:r>
              <a:rPr lang="en-US"/>
              <a:t>makes them hard to find</a:t>
            </a:r>
          </a:p>
          <a:p>
            <a:r>
              <a:rPr lang="en-US"/>
              <a:t>Solution:</a:t>
            </a:r>
          </a:p>
          <a:p>
            <a:pPr lvl="1"/>
            <a:r>
              <a:rPr lang="en-US"/>
              <a:t>use another level of indirection: </a:t>
            </a:r>
            <a:r>
              <a:rPr lang="en-US" b="1"/>
              <a:t>i-node maps</a:t>
            </a:r>
          </a:p>
          <a:p>
            <a:pPr lvl="1"/>
            <a:r>
              <a:rPr lang="en-US"/>
              <a:t>i-node maps map i-node #s to i-node location</a:t>
            </a:r>
          </a:p>
          <a:p>
            <a:pPr lvl="1"/>
            <a:r>
              <a:rPr lang="en-US"/>
              <a:t>so how do you find the i-node map?</a:t>
            </a:r>
          </a:p>
          <a:p>
            <a:pPr lvl="2"/>
            <a:r>
              <a:rPr lang="en-US"/>
              <a:t>after all, changes to it must be appended to the log</a:t>
            </a:r>
          </a:p>
          <a:p>
            <a:pPr lvl="2"/>
            <a:r>
              <a:rPr lang="en-US"/>
              <a:t>location of i-node map blocks are kept in a </a:t>
            </a:r>
            <a:r>
              <a:rPr lang="en-US" b="1"/>
              <a:t>checkpoint region</a:t>
            </a:r>
          </a:p>
          <a:p>
            <a:pPr lvl="2"/>
            <a:r>
              <a:rPr lang="en-US"/>
              <a:t>checkpoint region has a fixed location</a:t>
            </a:r>
          </a:p>
          <a:p>
            <a:pPr lvl="1"/>
            <a:r>
              <a:rPr lang="en-US"/>
              <a:t>cache i-node maps in memory for performance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4AC4-C3E6-4658-AC85-76FDAD925607}" type="slidenum">
              <a:rPr lang="en-US"/>
              <a:pPr/>
              <a:t>7</a:t>
            </a:fld>
            <a:endParaRPr lang="en-US"/>
          </a:p>
        </p:txBody>
      </p:sp>
      <p:sp>
        <p:nvSpPr>
          <p:cNvPr id="3717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AD85B70-E9C8-4C02-B5F2-067FA4BBCE64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717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File reads and writes</a:t>
            </a:r>
          </a:p>
        </p:txBody>
      </p:sp>
      <p:sp>
        <p:nvSpPr>
          <p:cNvPr id="3717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Reads are no different than in FS/FFS, once we find the i-node for the file</a:t>
            </a:r>
          </a:p>
          <a:p>
            <a:pPr lvl="1"/>
            <a:r>
              <a:rPr lang="en-US"/>
              <a:t>The i-node map, which is cached in memory, gets you to the i-node, which gets you to the blocks</a:t>
            </a:r>
          </a:p>
          <a:p>
            <a:r>
              <a:rPr lang="en-US"/>
              <a:t>Every write causes new blocks to be added to the tail end of the current “segment buffer” in memory</a:t>
            </a:r>
          </a:p>
          <a:p>
            <a:pPr lvl="1"/>
            <a:r>
              <a:rPr lang="en-US"/>
              <a:t>When the segment is full, it’s written to disk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235F-D9AF-450E-BCAF-3CF857DCA0EA}" type="slidenum">
              <a:rPr lang="en-US"/>
              <a:pPr/>
              <a:t>8</a:t>
            </a:fld>
            <a:endParaRPr lang="en-US"/>
          </a:p>
        </p:txBody>
      </p:sp>
      <p:sp>
        <p:nvSpPr>
          <p:cNvPr id="36761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8AC107D-6102-46EB-8478-4A028CCC8876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76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Free space management</a:t>
            </a:r>
          </a:p>
        </p:txBody>
      </p:sp>
      <p:sp>
        <p:nvSpPr>
          <p:cNvPr id="3676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Writing segments to the log eats up disk space</a:t>
            </a:r>
          </a:p>
          <a:p>
            <a:r>
              <a:rPr lang="en-US"/>
              <a:t>Over time, segments in the log become fragmented as we replace old blocks of files with new blocks</a:t>
            </a:r>
          </a:p>
          <a:p>
            <a:pPr lvl="1"/>
            <a:r>
              <a:rPr lang="en-US"/>
              <a:t>i-nodes no longer point to blocks, but those blocks still occupy their space in the log</a:t>
            </a:r>
          </a:p>
          <a:p>
            <a:pPr lvl="1"/>
            <a:r>
              <a:rPr lang="en-US"/>
              <a:t>Imagine modifying a single block of a file, over and over again – eventually this would chew up the entire disk!</a:t>
            </a:r>
          </a:p>
          <a:p>
            <a:r>
              <a:rPr lang="en-US"/>
              <a:t>Solution:  Garbage-collect segments with little “live” data and recover the disk space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7C7-3E58-4CBC-AFE5-E54B28A506C8}" type="slidenum">
              <a:rPr lang="en-US"/>
              <a:pPr/>
              <a:t>9</a:t>
            </a:fld>
            <a:endParaRPr lang="en-US"/>
          </a:p>
        </p:txBody>
      </p:sp>
      <p:sp>
        <p:nvSpPr>
          <p:cNvPr id="37581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AAC99D1-5446-49E8-ACCB-B72F366FDCF6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758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Segment cleaning</a:t>
            </a:r>
          </a:p>
        </p:txBody>
      </p:sp>
      <p:sp>
        <p:nvSpPr>
          <p:cNvPr id="3758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Log is divided into (large) segments</a:t>
            </a:r>
          </a:p>
          <a:p>
            <a:r>
              <a:rPr lang="en-US"/>
              <a:t>Segments are threaded on disk</a:t>
            </a:r>
          </a:p>
          <a:p>
            <a:pPr lvl="1"/>
            <a:r>
              <a:rPr lang="en-US"/>
              <a:t>segments can be anywhere</a:t>
            </a:r>
          </a:p>
          <a:p>
            <a:r>
              <a:rPr lang="en-US"/>
              <a:t>Reclaim space by cleaning segments</a:t>
            </a:r>
          </a:p>
          <a:p>
            <a:pPr lvl="1"/>
            <a:r>
              <a:rPr lang="en-US"/>
              <a:t>read segment</a:t>
            </a:r>
          </a:p>
          <a:p>
            <a:pPr lvl="1"/>
            <a:r>
              <a:rPr lang="en-US"/>
              <a:t>copy live data to end of log</a:t>
            </a:r>
          </a:p>
          <a:p>
            <a:pPr lvl="1"/>
            <a:r>
              <a:rPr lang="en-US"/>
              <a:t>now have free segment you can reuse!</a:t>
            </a:r>
          </a:p>
          <a:p>
            <a:r>
              <a:rPr lang="en-US"/>
              <a:t>Cleaning is an issue</a:t>
            </a:r>
          </a:p>
          <a:p>
            <a:pPr lvl="1"/>
            <a:r>
              <a:rPr lang="en-US"/>
              <a:t>costly overhead, when do you do it?</a:t>
            </a:r>
          </a:p>
          <a:p>
            <a:r>
              <a:rPr lang="en-US"/>
              <a:t>A cleaner daemon cleans old segments, based on</a:t>
            </a:r>
          </a:p>
          <a:p>
            <a:pPr lvl="1"/>
            <a:r>
              <a:rPr lang="en-US"/>
              <a:t>utilization:  how much is to be gained by cleaning?</a:t>
            </a:r>
          </a:p>
          <a:p>
            <a:pPr lvl="1"/>
            <a:r>
              <a:rPr lang="en-US"/>
              <a:t>age:  how likely is the segment to change soon?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2325</TotalTime>
  <Words>1332</Words>
  <Application>Microsoft Office PowerPoint</Application>
  <PresentationFormat>On-screen Show (4:3)</PresentationFormat>
  <Paragraphs>190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CSE 451: Operating Systems Spring 2013  Module 18 Berkeley Log-Structured File System</vt:lpstr>
      <vt:lpstr>LFS inspiration</vt:lpstr>
      <vt:lpstr>LFS basic approach</vt:lpstr>
      <vt:lpstr>LFS vs. UNIX File System or FFS</vt:lpstr>
      <vt:lpstr>LFS Challenges</vt:lpstr>
      <vt:lpstr>LFS:  Locating data and i-nodes</vt:lpstr>
      <vt:lpstr>LFS:  File reads and writes</vt:lpstr>
      <vt:lpstr>LFS:  Free space management</vt:lpstr>
      <vt:lpstr>LFS:  Segment cleaning</vt:lpstr>
      <vt:lpstr>LFS summary</vt:lpstr>
      <vt:lpstr>PowerPoint Presentation</vt:lpstr>
      <vt:lpstr>PowerPoint Presentation</vt:lpstr>
      <vt:lpstr>PowerPoint Presentation</vt:lpstr>
      <vt:lpstr>Tradeoffs</vt:lpstr>
      <vt:lpstr>LFS history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438</cp:revision>
  <dcterms:created xsi:type="dcterms:W3CDTF">1998-03-30T02:45:13Z</dcterms:created>
  <dcterms:modified xsi:type="dcterms:W3CDTF">2013-05-06T00:36:35Z</dcterms:modified>
</cp:coreProperties>
</file>