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22"/>
  </p:notesMasterIdLst>
  <p:handoutMasterIdLst>
    <p:handoutMasterId r:id="rId23"/>
  </p:handoutMasterIdLst>
  <p:sldIdLst>
    <p:sldId id="278" r:id="rId2"/>
    <p:sldId id="390" r:id="rId3"/>
    <p:sldId id="441" r:id="rId4"/>
    <p:sldId id="442" r:id="rId5"/>
    <p:sldId id="443" r:id="rId6"/>
    <p:sldId id="444" r:id="rId7"/>
    <p:sldId id="445" r:id="rId8"/>
    <p:sldId id="446" r:id="rId9"/>
    <p:sldId id="447" r:id="rId10"/>
    <p:sldId id="449" r:id="rId11"/>
    <p:sldId id="456" r:id="rId12"/>
    <p:sldId id="457" r:id="rId13"/>
    <p:sldId id="458" r:id="rId14"/>
    <p:sldId id="448" r:id="rId15"/>
    <p:sldId id="451" r:id="rId16"/>
    <p:sldId id="452" r:id="rId17"/>
    <p:sldId id="453" r:id="rId18"/>
    <p:sldId id="450" r:id="rId19"/>
    <p:sldId id="455" r:id="rId20"/>
    <p:sldId id="454" r:id="rId21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7" autoAdjust="0"/>
    <p:restoredTop sz="91748" autoAdjust="0"/>
  </p:normalViewPr>
  <p:slideViewPr>
    <p:cSldViewPr>
      <p:cViewPr varScale="1">
        <p:scale>
          <a:sx n="81" d="100"/>
          <a:sy n="81" d="100"/>
        </p:scale>
        <p:origin x="-140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4/18/2013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329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1600200"/>
            <a:ext cx="3863788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3867912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4303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4/18/13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.kernel.org/cgit/linux/kernel/git/torvalds/linux.git/commit/?id=34e1169d996ab148490c01b65b4ee371cf8ffba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>
              <a:lnSpc>
                <a:spcPts val="5400"/>
              </a:lnSpc>
            </a:pPr>
            <a:r>
              <a:rPr lang="en-US" sz="4800" dirty="0"/>
              <a:t>CSE </a:t>
            </a:r>
            <a:r>
              <a:rPr lang="en-US" dirty="0" smtClean="0"/>
              <a:t>451</a:t>
            </a:r>
            <a:r>
              <a:rPr lang="en-US" sz="4800" dirty="0" smtClean="0"/>
              <a:t>: Operating Systems</a:t>
            </a:r>
            <a:endParaRPr lang="en-US" sz="4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2286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</a:t>
            </a:r>
            <a:r>
              <a:rPr lang="en-US" dirty="0" smtClean="0"/>
              <a:t>3</a:t>
            </a:r>
            <a:endParaRPr lang="en-US" dirty="0"/>
          </a:p>
          <a:p>
            <a:pPr algn="ctr"/>
            <a:r>
              <a:rPr lang="en-US" dirty="0" smtClean="0"/>
              <a:t>Memory allocation, system calls, </a:t>
            </a:r>
            <a:r>
              <a:rPr lang="en-US" dirty="0" err="1" smtClean="0"/>
              <a:t>Makefiles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Invoking a system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51816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700" dirty="0" smtClean="0">
                <a:latin typeface="Calibri" pitchFamily="34" charset="0"/>
                <a:cs typeface="Courier New" pitchFamily="49" charset="0"/>
              </a:rPr>
              <a:t>Use the </a:t>
            </a:r>
            <a:r>
              <a:rPr lang="en-US" sz="6700" dirty="0" err="1" smtClean="0">
                <a:latin typeface="Calibri" pitchFamily="34" charset="0"/>
                <a:cs typeface="Courier New" pitchFamily="49" charset="0"/>
              </a:rPr>
              <a:t>syscall</a:t>
            </a:r>
            <a:r>
              <a:rPr lang="en-US" sz="6700" dirty="0" smtClean="0">
                <a:latin typeface="Calibri" pitchFamily="34" charset="0"/>
                <a:cs typeface="Courier New" pitchFamily="49" charset="0"/>
              </a:rPr>
              <a:t>() function from </a:t>
            </a:r>
            <a:r>
              <a:rPr lang="en-US" sz="6700" dirty="0" err="1" smtClean="0">
                <a:latin typeface="Calibri" pitchFamily="34" charset="0"/>
                <a:cs typeface="Courier New" pitchFamily="49" charset="0"/>
              </a:rPr>
              <a:t>userspace</a:t>
            </a:r>
            <a:r>
              <a:rPr lang="en-US" sz="6700" dirty="0" smtClean="0">
                <a:latin typeface="Calibri" pitchFamily="34" charset="0"/>
                <a:cs typeface="Courier New" pitchFamily="49" charset="0"/>
              </a:rPr>
              <a:t> to invoke system calls “directly”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  // for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 // for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atoi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unistd.h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 // for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syscall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char*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!= 2)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stderr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"Usage: %s value\n",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[0]);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syscall_number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314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// number of the newly-added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syscall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value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atoi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[1]);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ret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syscall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syscall_number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value);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("Return value is %d\n", ret);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0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</a:t>
            </a:r>
            <a:r>
              <a:rPr lang="en-US" dirty="0" err="1" smtClean="0"/>
              <a:t>fsh.c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bash doing when you run a process in the background?  How does that differ from </a:t>
            </a:r>
            <a:r>
              <a:rPr lang="en-US" dirty="0" err="1" smtClean="0"/>
              <a:t>fsh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does bash kill its children when it quits?</a:t>
            </a:r>
          </a:p>
          <a:p>
            <a:r>
              <a:rPr lang="en-US" dirty="0" smtClean="0"/>
              <a:t>How does it “disown” its children so they aren’t killed when it quits? (see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nohup</a:t>
            </a:r>
            <a:r>
              <a:rPr lang="en-US" dirty="0" smtClean="0"/>
              <a:t>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disown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90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fork</a:t>
            </a:r>
            <a:endParaRPr lang="en-US" sz="3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can you imagine using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 that’s not as a shell?</a:t>
            </a:r>
          </a:p>
          <a:p>
            <a:r>
              <a:rPr lang="en-US" dirty="0" smtClean="0"/>
              <a:t>Long ago the internet super daemon (</a:t>
            </a:r>
            <a:r>
              <a:rPr lang="en-US" dirty="0" err="1" smtClean="0"/>
              <a:t>inetd</a:t>
            </a:r>
            <a:r>
              <a:rPr lang="en-US" dirty="0" smtClean="0"/>
              <a:t>) sat there waiting for connections on all ports, and started up the appropriate server on demand (this saved on precious memory)</a:t>
            </a:r>
          </a:p>
          <a:p>
            <a:r>
              <a:rPr lang="en-US" dirty="0" smtClean="0"/>
              <a:t>Android runs a Linux kernel.  It keeps a “warm” </a:t>
            </a:r>
            <a:r>
              <a:rPr lang="en-US" dirty="0" err="1" smtClean="0"/>
              <a:t>Dalvik</a:t>
            </a:r>
            <a:r>
              <a:rPr lang="en-US" dirty="0" smtClean="0"/>
              <a:t> VM image that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s to start your app, avoiding the startup cost of a full Java VM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73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and 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ps</a:t>
            </a:r>
            <a:endParaRPr lang="en-US" sz="3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You can send arbitrary signals to your processes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kill</a:t>
            </a:r>
            <a:r>
              <a:rPr lang="en-US" dirty="0" smtClean="0"/>
              <a:t>, not just SIGKILL.</a:t>
            </a:r>
          </a:p>
          <a:p>
            <a:r>
              <a:rPr lang="en-US" dirty="0" smtClean="0"/>
              <a:t>Add signal handlers with signal() to respond to them.</a:t>
            </a:r>
          </a:p>
          <a:p>
            <a:r>
              <a:rPr lang="en-US" dirty="0" err="1" smtClean="0"/>
              <a:t>ps</a:t>
            </a:r>
            <a:r>
              <a:rPr lang="en-US" dirty="0" smtClean="0"/>
              <a:t> tricks: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faux </a:t>
            </a:r>
            <a:r>
              <a:rPr lang="en-US" dirty="0" smtClean="0"/>
              <a:t>– show all processes as a tree, see who spawned whom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melf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– show all the threads that belong to a process</a:t>
            </a:r>
          </a:p>
          <a:p>
            <a:pPr lvl="1"/>
            <a:r>
              <a:rPr lang="en-US" dirty="0" smtClean="0"/>
              <a:t>Hopefully this order of options is easy to remember…faux and </a:t>
            </a:r>
            <a:r>
              <a:rPr lang="en-US" dirty="0" err="1" smtClean="0"/>
              <a:t>melf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05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Makefiles</a:t>
            </a:r>
            <a:r>
              <a:rPr lang="en-US" dirty="0" smtClean="0"/>
              <a:t> can simplify the development process for the </a:t>
            </a:r>
            <a:r>
              <a:rPr lang="en-US" dirty="0" err="1" smtClean="0"/>
              <a:t>userspace</a:t>
            </a:r>
            <a:r>
              <a:rPr lang="en-US" dirty="0" smtClean="0"/>
              <a:t> parts of project 1—be sure to use them effectively!</a:t>
            </a:r>
          </a:p>
          <a:p>
            <a:r>
              <a:rPr lang="en-US" dirty="0" smtClean="0"/>
              <a:t>Some advanced functionality: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patsubst</a:t>
            </a:r>
            <a:r>
              <a:rPr lang="en-US" dirty="0" smtClean="0"/>
              <a:t> and suffix-based rules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5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patsubst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(a, b, c)</a:t>
            </a:r>
            <a:r>
              <a:rPr lang="en-US" dirty="0"/>
              <a:t>: replace occurrences of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</a:t>
            </a:r>
            <a:r>
              <a:rPr lang="en-US" dirty="0"/>
              <a:t>with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</a:t>
            </a:r>
          </a:p>
          <a:p>
            <a:r>
              <a:rPr lang="en-US" dirty="0" smtClean="0">
                <a:latin typeface="Calibri" pitchFamily="34" charset="0"/>
                <a:cs typeface="Courier New" pitchFamily="49" charset="0"/>
              </a:rPr>
              <a:t>Special macros:</a:t>
            </a:r>
            <a:endParaRPr lang="en-US" dirty="0">
              <a:latin typeface="Calibri" pitchFamily="34" charset="0"/>
            </a:endParaRP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$@</a:t>
            </a:r>
            <a:r>
              <a:rPr lang="en-US" dirty="0"/>
              <a:t>: Name of </a:t>
            </a:r>
            <a:r>
              <a:rPr lang="en-US" dirty="0" err="1"/>
              <a:t>Makefile</a:t>
            </a:r>
            <a:r>
              <a:rPr lang="en-US" dirty="0"/>
              <a:t> target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$&lt;</a:t>
            </a:r>
            <a:r>
              <a:rPr lang="en-US" dirty="0"/>
              <a:t>: Name of left-most dependency of </a:t>
            </a:r>
            <a:r>
              <a:rPr lang="en-US" dirty="0" err="1"/>
              <a:t>Makefile</a:t>
            </a:r>
            <a:r>
              <a:rPr lang="en-US" dirty="0"/>
              <a:t> target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$^</a:t>
            </a:r>
            <a:r>
              <a:rPr lang="en-US" dirty="0"/>
              <a:t>: Names of all </a:t>
            </a:r>
            <a:r>
              <a:rPr lang="en-US" dirty="0" err="1"/>
              <a:t>Makefile</a:t>
            </a:r>
            <a:r>
              <a:rPr lang="en-US" dirty="0"/>
              <a:t> target dependencies</a:t>
            </a:r>
          </a:p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.d</a:t>
            </a:r>
            <a:r>
              <a:rPr lang="en-US" dirty="0"/>
              <a:t> files: GCC is capable of scanning source files and identifying their dependencies. This means automatic recompilation when dependent files change without </a:t>
            </a:r>
            <a:r>
              <a:rPr lang="en-US" dirty="0" smtClean="0"/>
              <a:t>even naming them in rules :)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38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 err="1" smtClean="0"/>
              <a:t>Makefile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NODEPS=clean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CC=</a:t>
            </a:r>
            <a:r>
              <a:rPr lang="en-US" dirty="0" err="1"/>
              <a:t>gcc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CFLAGS=-</a:t>
            </a:r>
            <a:r>
              <a:rPr lang="en-US" dirty="0" err="1"/>
              <a:t>std</a:t>
            </a:r>
            <a:r>
              <a:rPr lang="en-US" dirty="0"/>
              <a:t>=gnu99 -g -Wall -O0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SRCS=$(shell find . -</a:t>
            </a:r>
            <a:r>
              <a:rPr lang="en-US" dirty="0" err="1"/>
              <a:t>maxdepth</a:t>
            </a:r>
            <a:r>
              <a:rPr lang="en-US" dirty="0"/>
              <a:t> 1 -name "*.c")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DEPFILES=$(</a:t>
            </a:r>
            <a:r>
              <a:rPr lang="en-US" dirty="0" err="1"/>
              <a:t>patsubst</a:t>
            </a:r>
            <a:r>
              <a:rPr lang="en-US" dirty="0"/>
              <a:t> %.c, %.d, $(SRCS))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OBJS=$(</a:t>
            </a:r>
            <a:r>
              <a:rPr lang="en-US" dirty="0" err="1"/>
              <a:t>patsubst</a:t>
            </a:r>
            <a:r>
              <a:rPr lang="en-US" dirty="0"/>
              <a:t> %.c, %.o, $(SRCS))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example: </a:t>
            </a:r>
            <a:r>
              <a:rPr lang="en-US" dirty="0"/>
              <a:t>$(OBJS)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$(CC) $(CFLAGS) -o $@ $(OBJS)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%.o: %.c %.d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$(CC) $(CFLAGS) -o $@ -c $&lt;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%.d: %.c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$(CC) -MM -MT '$(</a:t>
            </a:r>
            <a:r>
              <a:rPr lang="en-US" dirty="0" err="1"/>
              <a:t>patsubst</a:t>
            </a:r>
            <a:r>
              <a:rPr lang="en-US" dirty="0"/>
              <a:t> %.c, %.o, $&lt;)' $&lt; -MF $@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clean: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rm</a:t>
            </a:r>
            <a:r>
              <a:rPr lang="en-US" dirty="0"/>
              <a:t> -f $(OBJS) $(PROGRAMS) $(DEPFILES)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# Don't generate dependencies for all rules                                    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/>
              <a:t>ifeq</a:t>
            </a:r>
            <a:r>
              <a:rPr lang="en-US" dirty="0"/>
              <a:t> (0, $(words $(</a:t>
            </a:r>
            <a:r>
              <a:rPr lang="en-US" dirty="0" err="1"/>
              <a:t>findstring</a:t>
            </a:r>
            <a:r>
              <a:rPr lang="en-US" dirty="0"/>
              <a:t> $(MAKECMDGOALS), $(NODEPS))))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-include $(DEPFILES)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/>
              <a:t>endif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7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 err="1" smtClean="0"/>
              <a:t>Makefile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Any .c files in the current directory will be built automatically and linked into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dirty="0" smtClean="0"/>
              <a:t> executable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If one of the .c files depends on a .h file that changes, the rules in its .d file will cause it to be rebuilt when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make</a:t>
            </a:r>
            <a:r>
              <a:rPr lang="en-US" dirty="0" smtClean="0"/>
              <a:t> is next invoked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Project 1 has fairly simple requirements, but becoming more familiar with </a:t>
            </a:r>
            <a:r>
              <a:rPr lang="en-US" dirty="0" err="1" smtClean="0"/>
              <a:t>Makefiles</a:t>
            </a:r>
            <a:r>
              <a:rPr lang="en-US" dirty="0" smtClean="0"/>
              <a:t> will prove a boon to you in the future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project 1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alibri" pitchFamily="34" charset="0"/>
                <a:cs typeface="Courier New" pitchFamily="49" charset="0"/>
              </a:rPr>
              <a:t>Be wary of race conditions in the kernel code that you write</a:t>
            </a:r>
          </a:p>
          <a:p>
            <a:pPr lvl="1"/>
            <a:r>
              <a:rPr lang="en-US" dirty="0" smtClean="0">
                <a:latin typeface="Calibri" pitchFamily="34" charset="0"/>
                <a:cs typeface="Courier New" pitchFamily="49" charset="0"/>
              </a:rPr>
              <a:t>What happens if two processes update the count stored in a task </a:t>
            </a:r>
            <a:r>
              <a:rPr lang="en-US" dirty="0" err="1" smtClean="0">
                <a:latin typeface="Calibri" pitchFamily="34" charset="0"/>
                <a:cs typeface="Courier New" pitchFamily="49" charset="0"/>
              </a:rPr>
              <a:t>struct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at the same time?</a:t>
            </a:r>
          </a:p>
          <a:p>
            <a:pPr lvl="1"/>
            <a:r>
              <a:rPr lang="en-US" dirty="0" smtClean="0">
                <a:latin typeface="Calibri" pitchFamily="34" charset="0"/>
                <a:cs typeface="Courier New" pitchFamily="49" charset="0"/>
              </a:rPr>
              <a:t>Use atomics in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include/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asm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-generic/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atomic.h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or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cmpxchg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in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include/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asm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-generic/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cmpxchg.h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Calibri" pitchFamily="34" charset="0"/>
                <a:cs typeface="Courier New" pitchFamily="49" charset="0"/>
              </a:rPr>
              <a:t>If you use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cmpxchg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, you’ll need to call it from a loop (why?)</a:t>
            </a:r>
          </a:p>
          <a:p>
            <a:r>
              <a:rPr lang="en-US" dirty="0" smtClean="0">
                <a:latin typeface="Calibri" pitchFamily="34" charset="0"/>
                <a:cs typeface="Courier New" pitchFamily="49" charset="0"/>
              </a:rPr>
              <a:t>Don’t forget to check that access to a </a:t>
            </a:r>
            <a:r>
              <a:rPr lang="en-US" dirty="0" err="1" smtClean="0">
                <a:latin typeface="Calibri" pitchFamily="34" charset="0"/>
                <a:cs typeface="Courier New" pitchFamily="49" charset="0"/>
              </a:rPr>
              <a:t>userspace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buffer is okay before attempting to read from it or write to it</a:t>
            </a:r>
          </a:p>
          <a:p>
            <a:pPr lvl="1"/>
            <a:r>
              <a:rPr lang="en-US" dirty="0" smtClean="0">
                <a:latin typeface="Calibri" pitchFamily="34" charset="0"/>
                <a:cs typeface="Courier New" pitchFamily="49" charset="0"/>
              </a:rPr>
              <a:t>As a test, try passing a variety of valid and invalid </a:t>
            </a:r>
            <a:r>
              <a:rPr lang="en-US" dirty="0" err="1" smtClean="0">
                <a:latin typeface="Calibri" pitchFamily="34" charset="0"/>
                <a:cs typeface="Courier New" pitchFamily="49" charset="0"/>
              </a:rPr>
              <a:t>userspace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and kernel addresses to your system call</a:t>
            </a:r>
            <a:endParaRPr lang="en-US" dirty="0">
              <a:latin typeface="Calibri" pitchFamily="34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93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project 1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ourier New" pitchFamily="49" charset="0"/>
              </a:rPr>
              <a:t>Implement the “.” command for the shell early on so you can have some automated test cases</a:t>
            </a:r>
          </a:p>
          <a:p>
            <a:r>
              <a:rPr lang="en-US" dirty="0" smtClean="0">
                <a:latin typeface="Calibri" pitchFamily="34" charset="0"/>
                <a:cs typeface="Courier New" pitchFamily="49" charset="0"/>
              </a:rPr>
              <a:t>Make sure to test a variety of bad inputs to the shell and verify that none of them cause it to crash or behave unexpectedly</a:t>
            </a:r>
            <a:endParaRPr lang="en-US" dirty="0">
              <a:latin typeface="Calibri" pitchFamily="34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0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Userspace</a:t>
            </a:r>
            <a:r>
              <a:rPr lang="en-US" dirty="0" smtClean="0"/>
              <a:t>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953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userspace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 programs,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allocate memory on the heap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free()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frees it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libc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maintains a free list in the data segment to facilitate memory allocation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When 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userspace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process attempts to allocate memory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libc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has none to give it,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libc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increases the size of the data segment via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sbrk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(see man 2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sbrk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1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project 1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the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strace</a:t>
            </a:r>
            <a:r>
              <a:rPr lang="en-US" dirty="0" smtClean="0"/>
              <a:t> command to see if your system call counts are reasonable</a:t>
            </a:r>
          </a:p>
          <a:p>
            <a:r>
              <a:rPr lang="en-US" dirty="0" smtClean="0"/>
              <a:t>For example, we can check how many times the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echo</a:t>
            </a:r>
            <a:r>
              <a:rPr lang="en-US" dirty="0" smtClean="0"/>
              <a:t> command calls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open()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strace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echo "hi" 2&gt;&amp;1 |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open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open("/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ld.so.cache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", O_RDONLY|O_CLOEXEC) = 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open("/lib64/libc.so.6", O_RDONLY|O_CLOEXEC) = 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open("/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/lib/locale/locale-archive", O_RDONLY|O_CLOEXEC) =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92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 the kernel, there are some different use cases and considerations: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Some modules allocate and free memory frequently, whereas others hold memory for long periods of time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If the kernel blocks or sleeps when allocating memory, the performance of other processes will be impacted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What happens if the kernel attempts to read uninitialized memory? Unallocated memory?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3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kmalloc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Standard method of allocating memory within the kernel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Flags parameter allows caller to specify who will be using the memory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userspace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or kernel) and whether the call should be allowed to sleep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vmalloc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Allocates large blocks of virtually contiguous memory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Not many use cases require it and furthermore Linus (a.k.a. the kernel god) disapproves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Slower than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kmalloc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70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space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2209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Parts of the kernel are mapped into the address space of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userspace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processes for faster access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There are special functions for copying memory between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userspace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kernel space—why is this?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  <p:pic>
        <p:nvPicPr>
          <p:cNvPr id="6" name="Content Placeholder 8"/>
          <p:cNvPicPr>
            <a:picLocks noChangeAspect="1"/>
          </p:cNvPicPr>
          <p:nvPr/>
        </p:nvPicPr>
        <p:blipFill>
          <a:blip r:embed="rId2"/>
          <a:srcRect t="-5314" b="-5314"/>
          <a:stretch>
            <a:fillRect/>
          </a:stretch>
        </p:blipFill>
        <p:spPr>
          <a:xfrm>
            <a:off x="1752600" y="3270452"/>
            <a:ext cx="5943600" cy="358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71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memory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800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copy_from_user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Copy memory from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userspace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to kernel space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Why is there a special function for this?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copy_to_user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Copy memory from kernel space to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userspace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463550" indent="-457200">
              <a:lnSpc>
                <a:spcPct val="120000"/>
              </a:lnSpc>
              <a:spcBef>
                <a:spcPts val="0"/>
              </a:spcBef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access_ok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806450" lvl="1" indent="-45720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Check if access to a particular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userspace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memory address of a given size is okay</a:t>
            </a:r>
          </a:p>
          <a:p>
            <a:pPr marL="806450" lvl="1" indent="-45720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How would you implement this?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calls versus system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Which of the following map to system calls and which execute purely 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userspace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execvp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fork()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clone()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open()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atoi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exit()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unistd.h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(generally found under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/include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) contains the declarations of many system calls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ourier New" pitchFamily="49" charset="0"/>
              </a:rPr>
              <a:t>Other library functions rely directly or indirectly on system calls defined in this header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83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system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good part: how do we actually add a system call to the kernel in the version (3.8.3) that we are using?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ourier New" pitchFamily="49" charset="0"/>
              </a:rPr>
              <a:t>Let’s look at a semi-recent </a:t>
            </a:r>
            <a:r>
              <a:rPr lang="en-US" dirty="0" smtClean="0">
                <a:latin typeface="Calibri" pitchFamily="34" charset="0"/>
                <a:cs typeface="Courier New" pitchFamily="49" charset="0"/>
                <a:hlinkClick r:id="rId2"/>
              </a:rPr>
              <a:t>patch to the kernel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as an example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ourier New" pitchFamily="49" charset="0"/>
              </a:rPr>
              <a:t>Files to modify/add: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arch/x86/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syscalls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/syscall_64.tbl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include/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syscalls.h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kernel/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Makefile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kernel/[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your_file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.c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 smtClean="0">
              <a:latin typeface="Calibri" pitchFamily="34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41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system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800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Time permitting, walk through the process of adding a simple system call that invokes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to print a value and returns the value as its exit code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s</a:t>
            </a:r>
            <a:r>
              <a:rPr lang="en-US" sz="2400" dirty="0" smtClean="0">
                <a:latin typeface="Calibri" pitchFamily="34" charset="0"/>
                <a:cs typeface="Courier New" pitchFamily="49" charset="0"/>
              </a:rPr>
              <a:t> 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are written to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/log/messages 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and can be printed to the console with the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dmesg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command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1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14474</TotalTime>
  <Words>1262</Words>
  <Application>Microsoft Office PowerPoint</Application>
  <PresentationFormat>On-screen Show (4:3)</PresentationFormat>
  <Paragraphs>156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Twilight</vt:lpstr>
      <vt:lpstr>CSE 451: Operating Systems</vt:lpstr>
      <vt:lpstr>Userspace memory allocation</vt:lpstr>
      <vt:lpstr>Kernel memory allocation</vt:lpstr>
      <vt:lpstr>Kernel memory allocation</vt:lpstr>
      <vt:lpstr>Address space mapping</vt:lpstr>
      <vt:lpstr>Kernel memory safety</vt:lpstr>
      <vt:lpstr>Library calls versus system calls</vt:lpstr>
      <vt:lpstr>Adding a system call</vt:lpstr>
      <vt:lpstr>Adding a system call</vt:lpstr>
      <vt:lpstr>Invoking a system call</vt:lpstr>
      <vt:lpstr>Beyond fsh.c</vt:lpstr>
      <vt:lpstr>Uses of fork</vt:lpstr>
      <vt:lpstr>Signals and ps</vt:lpstr>
      <vt:lpstr>Makefiles</vt:lpstr>
      <vt:lpstr>Makefiles</vt:lpstr>
      <vt:lpstr>Sample Makefile</vt:lpstr>
      <vt:lpstr>Sample Makefile</vt:lpstr>
      <vt:lpstr>More project 1 advice</vt:lpstr>
      <vt:lpstr>More project 1 advice</vt:lpstr>
      <vt:lpstr>More project 1 advice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3</dc:title>
  <dc:creator>Elliott</dc:creator>
  <cp:lastModifiedBy>Elliott</cp:lastModifiedBy>
  <cp:revision>1069</cp:revision>
  <cp:lastPrinted>2010-09-30T06:51:22Z</cp:lastPrinted>
  <dcterms:created xsi:type="dcterms:W3CDTF">2010-12-09T17:36:17Z</dcterms:created>
  <dcterms:modified xsi:type="dcterms:W3CDTF">2013-04-18T22:26:33Z</dcterms:modified>
</cp:coreProperties>
</file>