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mp4" ContentType="vide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301" r:id="rId12"/>
    <p:sldId id="267" r:id="rId13"/>
    <p:sldId id="268" r:id="rId14"/>
    <p:sldId id="269" r:id="rId15"/>
    <p:sldId id="270" r:id="rId16"/>
    <p:sldId id="271" r:id="rId17"/>
    <p:sldId id="272" r:id="rId18"/>
    <p:sldId id="273" r:id="rId19"/>
    <p:sldId id="303" r:id="rId20"/>
    <p:sldId id="304" r:id="rId21"/>
    <p:sldId id="317" r:id="rId22"/>
    <p:sldId id="318" r:id="rId23"/>
    <p:sldId id="291" r:id="rId24"/>
    <p:sldId id="292" r:id="rId25"/>
    <p:sldId id="293" r:id="rId26"/>
    <p:sldId id="294" r:id="rId27"/>
    <p:sldId id="295" r:id="rId28"/>
    <p:sldId id="296" r:id="rId29"/>
    <p:sldId id="297" r:id="rId30"/>
    <p:sldId id="305" r:id="rId31"/>
    <p:sldId id="298" r:id="rId32"/>
    <p:sldId id="299" r:id="rId33"/>
    <p:sldId id="300" r:id="rId34"/>
    <p:sldId id="306" r:id="rId35"/>
    <p:sldId id="307" r:id="rId36"/>
    <p:sldId id="308" r:id="rId37"/>
    <p:sldId id="364" r:id="rId38"/>
    <p:sldId id="310" r:id="rId39"/>
    <p:sldId id="313" r:id="rId40"/>
    <p:sldId id="314" r:id="rId41"/>
    <p:sldId id="319" r:id="rId42"/>
    <p:sldId id="315" r:id="rId43"/>
    <p:sldId id="321" r:id="rId44"/>
    <p:sldId id="322" r:id="rId45"/>
    <p:sldId id="323" r:id="rId46"/>
    <p:sldId id="324" r:id="rId47"/>
    <p:sldId id="325" r:id="rId48"/>
    <p:sldId id="326" r:id="rId49"/>
    <p:sldId id="333" r:id="rId50"/>
    <p:sldId id="327" r:id="rId51"/>
    <p:sldId id="328" r:id="rId52"/>
    <p:sldId id="329" r:id="rId53"/>
    <p:sldId id="331" r:id="rId54"/>
    <p:sldId id="334" r:id="rId55"/>
    <p:sldId id="335" r:id="rId56"/>
    <p:sldId id="336" r:id="rId57"/>
    <p:sldId id="337" r:id="rId58"/>
    <p:sldId id="338" r:id="rId59"/>
    <p:sldId id="339" r:id="rId60"/>
    <p:sldId id="340" r:id="rId61"/>
    <p:sldId id="341" r:id="rId62"/>
    <p:sldId id="342" r:id="rId63"/>
    <p:sldId id="343" r:id="rId64"/>
    <p:sldId id="332"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60" d="100"/>
          <a:sy n="160" d="100"/>
        </p:scale>
        <p:origin x="-46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32.wmf"/><Relationship Id="rId6" Type="http://schemas.openxmlformats.org/officeDocument/2006/relationships/image" Target="../media/image33.wmf"/><Relationship Id="rId7" Type="http://schemas.openxmlformats.org/officeDocument/2006/relationships/image" Target="../media/image34.wmf"/><Relationship Id="rId8" Type="http://schemas.openxmlformats.org/officeDocument/2006/relationships/image" Target="../media/image35.wmf"/><Relationship Id="rId9" Type="http://schemas.openxmlformats.org/officeDocument/2006/relationships/image" Target="../media/image36.wmf"/><Relationship Id="rId1" Type="http://schemas.openxmlformats.org/officeDocument/2006/relationships/image" Target="../media/image28.wmf"/><Relationship Id="rId2"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19904A-B2DB-5C41-8F4C-79B5FF62542F}" type="datetimeFigureOut">
              <a:rPr lang="en-US" smtClean="0"/>
              <a:t>12/3/13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E59FF6-1183-6A47-8425-779A0219B690}" type="slidenum">
              <a:rPr lang="en-US" smtClean="0"/>
              <a:t>‹#›</a:t>
            </a:fld>
            <a:endParaRPr lang="en-US"/>
          </a:p>
        </p:txBody>
      </p:sp>
    </p:spTree>
    <p:extLst>
      <p:ext uri="{BB962C8B-B14F-4D97-AF65-F5344CB8AC3E}">
        <p14:creationId xmlns:p14="http://schemas.microsoft.com/office/powerpoint/2010/main" val="7300421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4016738-1842-40BE-ABAF-D2055CF33B19}" type="slidenum">
              <a:rPr lang="en-US"/>
              <a:pPr/>
              <a:t>4</a:t>
            </a:fld>
            <a:endParaRPr lang="en-US"/>
          </a:p>
        </p:txBody>
      </p:sp>
      <p:sp>
        <p:nvSpPr>
          <p:cNvPr id="908290"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0829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r>
              <a:rPr lang="en-US" dirty="0" smtClean="0"/>
              <a:t>(1) perceptron, (2) </a:t>
            </a:r>
            <a:r>
              <a:rPr lang="en-US" dirty="0" err="1" smtClean="0"/>
              <a:t>minize</a:t>
            </a:r>
            <a:r>
              <a:rPr lang="en-US" dirty="0" smtClean="0"/>
              <a:t> weights, (3) max</a:t>
            </a:r>
            <a:r>
              <a:rPr lang="en-US" baseline="0" dirty="0" smtClean="0"/>
              <a:t> margin</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9E9C971-3525-462F-BAA0-1DA03EE471BE}" type="slidenum">
              <a:rPr lang="en-US"/>
              <a:pPr/>
              <a:t>13</a:t>
            </a:fld>
            <a:endParaRPr lang="en-US"/>
          </a:p>
        </p:txBody>
      </p:sp>
      <p:sp>
        <p:nvSpPr>
          <p:cNvPr id="931842"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3184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0C3F5A-D5BE-47D3-AC2F-398215CC0A4A}" type="slidenum">
              <a:rPr lang="en-US"/>
              <a:pPr/>
              <a:t>14</a:t>
            </a:fld>
            <a:endParaRPr lang="en-US"/>
          </a:p>
        </p:txBody>
      </p:sp>
      <p:sp>
        <p:nvSpPr>
          <p:cNvPr id="56115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561155" name="Rectangle 3"/>
          <p:cNvSpPr>
            <a:spLocks noGrp="1" noChangeArrowheads="1"/>
          </p:cNvSpPr>
          <p:nvPr>
            <p:ph type="body" idx="1"/>
          </p:nvPr>
        </p:nvSpPr>
        <p:spPr bwMode="auto">
          <a:xfrm>
            <a:off x="913805" y="4343704"/>
            <a:ext cx="5030391" cy="4113892"/>
          </a:xfrm>
          <a:prstGeom prst="rect">
            <a:avLst/>
          </a:prstGeom>
          <a:solidFill>
            <a:srgbClr val="FFFFFF"/>
          </a:solidFill>
          <a:ln>
            <a:solidFill>
              <a:srgbClr val="000000"/>
            </a:solidFill>
            <a:miter lim="800000"/>
            <a:headEnd/>
            <a:tailEnd/>
          </a:ln>
        </p:spPr>
        <p:txBody>
          <a:bodyPr lIns="91432" tIns="45716" rIns="91432" bIns="45716"/>
          <a:lstStyle/>
          <a:p>
            <a:r>
              <a:rPr lang="en-US" dirty="0" smtClean="0"/>
              <a:t>Hinge loss can lead to sparse</a:t>
            </a:r>
            <a:r>
              <a:rPr lang="en-US" baseline="0" dirty="0" smtClean="0"/>
              <a:t> solutions!!!!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1649DEF-B32F-4EBC-969F-41B035267F9B}" type="slidenum">
              <a:rPr lang="en-US"/>
              <a:pPr/>
              <a:t>15</a:t>
            </a:fld>
            <a:endParaRPr lang="en-US"/>
          </a:p>
        </p:txBody>
      </p:sp>
      <p:sp>
        <p:nvSpPr>
          <p:cNvPr id="935938"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35939"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4A46F03-A7DE-42AB-BCDD-292F2F74A7D4}" type="slidenum">
              <a:rPr lang="en-US"/>
              <a:pPr/>
              <a:t>16</a:t>
            </a:fld>
            <a:endParaRPr lang="en-US"/>
          </a:p>
        </p:txBody>
      </p:sp>
      <p:sp>
        <p:nvSpPr>
          <p:cNvPr id="93798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3798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r>
              <a:rPr lang="en-US" dirty="0" smtClean="0"/>
              <a:t>Could we learn lines above? Yes, but would require slack </a:t>
            </a:r>
            <a:r>
              <a:rPr lang="en-US" dirty="0" err="1" smtClean="0"/>
              <a:t>vairables</a:t>
            </a:r>
            <a:r>
              <a:rPr lang="en-US" dirty="0" smtClean="0"/>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5D3B52A-1A0F-4E54-8629-2B35BBB8EF6F}" type="slidenum">
              <a:rPr lang="en-US"/>
              <a:pPr/>
              <a:t>17</a:t>
            </a:fld>
            <a:endParaRPr lang="en-US"/>
          </a:p>
        </p:txBody>
      </p:sp>
      <p:sp>
        <p:nvSpPr>
          <p:cNvPr id="94003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4003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r>
              <a:rPr lang="en-US" dirty="0" smtClean="0"/>
              <a:t>Could we</a:t>
            </a:r>
            <a:r>
              <a:rPr lang="en-US" baseline="0" dirty="0" smtClean="0"/>
              <a:t> learn lines above? Currently, no slack variables…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63C52A9-A467-4097-9484-9B5D8E80D5A7}" type="slidenum">
              <a:rPr lang="en-US"/>
              <a:pPr/>
              <a:t>18</a:t>
            </a:fld>
            <a:endParaRPr lang="en-US"/>
          </a:p>
        </p:txBody>
      </p:sp>
      <p:sp>
        <p:nvSpPr>
          <p:cNvPr id="942082"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4208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CB515DE-F9C6-416B-BB39-7E4539123B62}" type="slidenum">
              <a:rPr lang="en-US"/>
              <a:pPr/>
              <a:t>19</a:t>
            </a:fld>
            <a:endParaRPr lang="en-US"/>
          </a:p>
        </p:txBody>
      </p:sp>
      <p:sp>
        <p:nvSpPr>
          <p:cNvPr id="92774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774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24</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26</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29</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98128E8-C626-4662-8FD7-975C2F6673F9}" type="slidenum">
              <a:rPr lang="en-US"/>
              <a:pPr/>
              <a:t>5</a:t>
            </a:fld>
            <a:endParaRPr lang="en-US"/>
          </a:p>
        </p:txBody>
      </p:sp>
      <p:sp>
        <p:nvSpPr>
          <p:cNvPr id="910338"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10339"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32</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43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44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52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53EE48A-E191-469D-964C-608F446BC716}" type="slidenum">
              <a:rPr lang="en-US"/>
              <a:pPr/>
              <a:t>6</a:t>
            </a:fld>
            <a:endParaRPr lang="en-US"/>
          </a:p>
        </p:txBody>
      </p:sp>
      <p:sp>
        <p:nvSpPr>
          <p:cNvPr id="91443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1443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What is the root of the tree?</a:t>
            </a:r>
          </a:p>
        </p:txBody>
      </p:sp>
      <p:sp>
        <p:nvSpPr>
          <p:cNvPr id="4" name="Slide Number Placeholder 3"/>
          <p:cNvSpPr>
            <a:spLocks noGrp="1"/>
          </p:cNvSpPr>
          <p:nvPr>
            <p:ph type="sldNum" sz="quarter" idx="5"/>
          </p:nvPr>
        </p:nvSpPr>
        <p:spPr/>
        <p:txBody>
          <a:bodyPr/>
          <a:lstStyle/>
          <a:p>
            <a:pPr>
              <a:defRPr/>
            </a:pPr>
            <a:fld id="{808F4F6B-6945-4570-AAB8-A165209ABD49}" type="slidenum">
              <a:rPr lang="en-US" smtClean="0"/>
              <a:pPr>
                <a:defRPr/>
              </a:pPr>
              <a:t>66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71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72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73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83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63877AE-627E-1A42-B9C9-4ECBF66CE922}" type="slidenum">
              <a:rPr lang="en-US"/>
              <a:pPr eaLnBrk="1" hangingPunct="1"/>
              <a:t>84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A1F2925-60B7-4595-B47C-394F5A13126A}" type="slidenum">
              <a:rPr lang="en-US"/>
              <a:pPr/>
              <a:t>7</a:t>
            </a:fld>
            <a:endParaRPr lang="en-US"/>
          </a:p>
        </p:txBody>
      </p:sp>
      <p:sp>
        <p:nvSpPr>
          <p:cNvPr id="916482"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1648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78777ED-15A8-492C-9256-CC858662DCC2}" type="slidenum">
              <a:rPr lang="en-US"/>
              <a:pPr/>
              <a:t>8</a:t>
            </a:fld>
            <a:endParaRPr lang="en-US"/>
          </a:p>
        </p:txBody>
      </p:sp>
      <p:sp>
        <p:nvSpPr>
          <p:cNvPr id="918530"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1853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61DE89F-1B3C-4060-9C33-ECF48B2A029F}" type="slidenum">
              <a:rPr lang="en-US"/>
              <a:pPr/>
              <a:t>9</a:t>
            </a:fld>
            <a:endParaRPr lang="en-US"/>
          </a:p>
        </p:txBody>
      </p:sp>
      <p:sp>
        <p:nvSpPr>
          <p:cNvPr id="922626"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2262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5F7DEA3-7F67-44EC-A4EE-CF63E4F623D7}" type="slidenum">
              <a:rPr lang="en-US"/>
              <a:pPr/>
              <a:t>10</a:t>
            </a:fld>
            <a:endParaRPr lang="en-US"/>
          </a:p>
        </p:txBody>
      </p:sp>
      <p:sp>
        <p:nvSpPr>
          <p:cNvPr id="92467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2467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CB515DE-F9C6-416B-BB39-7E4539123B62}" type="slidenum">
              <a:rPr lang="en-US"/>
              <a:pPr/>
              <a:t>11</a:t>
            </a:fld>
            <a:endParaRPr lang="en-US"/>
          </a:p>
        </p:txBody>
      </p:sp>
      <p:sp>
        <p:nvSpPr>
          <p:cNvPr id="927746"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2774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48424A4-2BBF-4B6F-8FBE-241F5E598F38}" type="slidenum">
              <a:rPr lang="en-US"/>
              <a:pPr/>
              <a:t>12</a:t>
            </a:fld>
            <a:endParaRPr lang="en-US"/>
          </a:p>
        </p:txBody>
      </p:sp>
      <p:sp>
        <p:nvSpPr>
          <p:cNvPr id="92979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2979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876231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98918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41297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03458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131BB7-B222-C24D-A1CF-365E6CA8283D}" type="datetimeFigureOut">
              <a:rPr lang="en-US" smtClean="0"/>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71111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131BB7-B222-C24D-A1CF-365E6CA8283D}" type="datetimeFigureOut">
              <a:rPr lang="en-US" smtClean="0"/>
              <a:t>12/3/13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44338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131BB7-B222-C24D-A1CF-365E6CA8283D}" type="datetimeFigureOut">
              <a:rPr lang="en-US" smtClean="0"/>
              <a:t>12/3/13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56427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31BB7-B222-C24D-A1CF-365E6CA8283D}" type="datetimeFigureOut">
              <a:rPr lang="en-US" smtClean="0"/>
              <a:t>12/3/13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964796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31BB7-B222-C24D-A1CF-365E6CA8283D}" type="datetimeFigureOut">
              <a:rPr lang="en-US" smtClean="0"/>
              <a:t>12/3/13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9862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1BB7-B222-C24D-A1CF-365E6CA8283D}" type="datetimeFigureOut">
              <a:rPr lang="en-US" smtClean="0"/>
              <a:t>12/3/13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1580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1BB7-B222-C24D-A1CF-365E6CA8283D}" type="datetimeFigureOut">
              <a:rPr lang="en-US" smtClean="0"/>
              <a:t>12/3/13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5498618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31BB7-B222-C24D-A1CF-365E6CA8283D}" type="datetimeFigureOut">
              <a:rPr lang="en-US" smtClean="0"/>
              <a:t>12/3/13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C9438-1089-5C4E-87D8-D6EAE567AD30}" type="slidenum">
              <a:rPr lang="en-US" smtClean="0"/>
              <a:t>‹#›</a:t>
            </a:fld>
            <a:endParaRPr lang="en-US"/>
          </a:p>
        </p:txBody>
      </p:sp>
    </p:spTree>
    <p:extLst>
      <p:ext uri="{BB962C8B-B14F-4D97-AF65-F5344CB8AC3E}">
        <p14:creationId xmlns:p14="http://schemas.microsoft.com/office/powerpoint/2010/main" val="3344045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6.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png"/><Relationship Id="rId5" Type="http://schemas.openxmlformats.org/officeDocument/2006/relationships/image" Target="../media/image17.emf"/><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8.pn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8.pn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emf"/><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slideLayout" Target="../slideLayouts/slideLayout2.xml"/><Relationship Id="rId7" Type="http://schemas.openxmlformats.org/officeDocument/2006/relationships/notesSlide" Target="../notesSlides/notesSlide11.xml"/><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5.png"/><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6.png"/><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png"/><Relationship Id="rId5" Type="http://schemas.openxmlformats.org/officeDocument/2006/relationships/image" Target="../media/image17.emf"/><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9" Type="http://schemas.openxmlformats.org/officeDocument/2006/relationships/oleObject" Target="../embeddings/oleObject4.bin"/><Relationship Id="rId20" Type="http://schemas.openxmlformats.org/officeDocument/2006/relationships/image" Target="../media/image36.wmf"/><Relationship Id="rId10" Type="http://schemas.openxmlformats.org/officeDocument/2006/relationships/image" Target="../media/image31.wmf"/><Relationship Id="rId11" Type="http://schemas.openxmlformats.org/officeDocument/2006/relationships/oleObject" Target="../embeddings/oleObject5.bin"/><Relationship Id="rId12" Type="http://schemas.openxmlformats.org/officeDocument/2006/relationships/image" Target="../media/image32.wmf"/><Relationship Id="rId13" Type="http://schemas.openxmlformats.org/officeDocument/2006/relationships/oleObject" Target="../embeddings/oleObject6.bin"/><Relationship Id="rId14" Type="http://schemas.openxmlformats.org/officeDocument/2006/relationships/image" Target="../media/image33.wmf"/><Relationship Id="rId15" Type="http://schemas.openxmlformats.org/officeDocument/2006/relationships/oleObject" Target="../embeddings/oleObject7.bin"/><Relationship Id="rId16" Type="http://schemas.openxmlformats.org/officeDocument/2006/relationships/image" Target="../media/image34.wmf"/><Relationship Id="rId17" Type="http://schemas.openxmlformats.org/officeDocument/2006/relationships/oleObject" Target="../embeddings/oleObject8.bin"/><Relationship Id="rId18" Type="http://schemas.openxmlformats.org/officeDocument/2006/relationships/image" Target="../media/image35.wmf"/><Relationship Id="rId19" Type="http://schemas.openxmlformats.org/officeDocument/2006/relationships/oleObject" Target="../embeddings/oleObject9.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28.wmf"/><Relationship Id="rId5" Type="http://schemas.openxmlformats.org/officeDocument/2006/relationships/oleObject" Target="../embeddings/oleObject2.bin"/><Relationship Id="rId6" Type="http://schemas.openxmlformats.org/officeDocument/2006/relationships/image" Target="../media/image29.wmf"/><Relationship Id="rId7" Type="http://schemas.openxmlformats.org/officeDocument/2006/relationships/oleObject" Target="../embeddings/oleObject3.bin"/><Relationship Id="rId8" Type="http://schemas.openxmlformats.org/officeDocument/2006/relationships/image" Target="../media/image30.w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61.JPG"/><Relationship Id="rId8"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9.png"/><Relationship Id="rId1" Type="http://schemas.microsoft.com/office/2007/relationships/media" Target="file:///D:\class\hog%20demo.mpeg" TargetMode="External"/><Relationship Id="rId2" Type="http://schemas.openxmlformats.org/officeDocument/2006/relationships/video" Target="file:///D:\class\hog%20demo.mpe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tags" Target="../tags/tag1.xml"/><Relationship Id="rId2" Type="http://schemas.openxmlformats.org/officeDocument/2006/relationships/tags" Target="../tags/tag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1.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3.xml.rels><?xml version="1.0" encoding="UTF-8" standalone="yes"?>
<Relationships xmlns="http://schemas.openxmlformats.org/package/2006/relationships"><Relationship Id="rId11" Type="http://schemas.openxmlformats.org/officeDocument/2006/relationships/image" Target="../media/image109.wmf"/><Relationship Id="rId12" Type="http://schemas.openxmlformats.org/officeDocument/2006/relationships/image" Target="../media/image110.wmf"/><Relationship Id="rId13" Type="http://schemas.openxmlformats.org/officeDocument/2006/relationships/image" Target="../media/image111.wmf"/><Relationship Id="rId14" Type="http://schemas.openxmlformats.org/officeDocument/2006/relationships/image" Target="../media/image112.wmf"/><Relationship Id="rId15" Type="http://schemas.openxmlformats.org/officeDocument/2006/relationships/image" Target="../media/image113.wmf"/><Relationship Id="rId16" Type="http://schemas.openxmlformats.org/officeDocument/2006/relationships/image" Target="../media/image114.wmf"/><Relationship Id="rId17" Type="http://schemas.openxmlformats.org/officeDocument/2006/relationships/image" Target="../media/image115.wmf"/><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1.wmf"/><Relationship Id="rId4" Type="http://schemas.openxmlformats.org/officeDocument/2006/relationships/image" Target="../media/image102.wmf"/><Relationship Id="rId5" Type="http://schemas.openxmlformats.org/officeDocument/2006/relationships/image" Target="../media/image103.wmf"/><Relationship Id="rId6" Type="http://schemas.openxmlformats.org/officeDocument/2006/relationships/image" Target="../media/image104.wmf"/><Relationship Id="rId7" Type="http://schemas.openxmlformats.org/officeDocument/2006/relationships/image" Target="../media/image105.wmf"/><Relationship Id="rId8" Type="http://schemas.openxmlformats.org/officeDocument/2006/relationships/image" Target="../media/image106.wmf"/><Relationship Id="rId9" Type="http://schemas.openxmlformats.org/officeDocument/2006/relationships/image" Target="../media/image107.wmf"/><Relationship Id="rId10" Type="http://schemas.openxmlformats.org/officeDocument/2006/relationships/image" Target="../media/image108.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tags" Target="../tags/tag6.xml"/><Relationship Id="rId5" Type="http://schemas.openxmlformats.org/officeDocument/2006/relationships/tags" Target="../tags/tag7.xml"/><Relationship Id="rId6" Type="http://schemas.openxmlformats.org/officeDocument/2006/relationships/tags" Target="../tags/tag8.xml"/><Relationship Id="rId7" Type="http://schemas.openxmlformats.org/officeDocument/2006/relationships/tags" Target="../tags/tag9.xml"/><Relationship Id="rId8" Type="http://schemas.openxmlformats.org/officeDocument/2006/relationships/slideLayout" Target="../slideLayouts/slideLayout2.xml"/><Relationship Id="rId9" Type="http://schemas.openxmlformats.org/officeDocument/2006/relationships/notesSlide" Target="../notesSlides/notesSlide4.xml"/><Relationship Id="rId10" Type="http://schemas.openxmlformats.org/officeDocument/2006/relationships/image" Target="../media/image6.png"/><Relationship Id="rId1" Type="http://schemas.openxmlformats.org/officeDocument/2006/relationships/tags" Target="../tags/tag3.xml"/><Relationship Id="rId2" Type="http://schemas.openxmlformats.org/officeDocument/2006/relationships/tags" Target="../tags/tag4.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3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6.png"/><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emf"/><Relationship Id="rId8" Type="http://schemas.openxmlformats.org/officeDocument/2006/relationships/image" Target="../media/image10.emf"/><Relationship Id="rId9" Type="http://schemas.openxmlformats.org/officeDocument/2006/relationships/image" Target="../media/image11.emf"/><Relationship Id="rId10" Type="http://schemas.openxmlformats.org/officeDocument/2006/relationships/image" Target="../media/image12.emf"/><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 Id="rId3" Type="http://schemas.openxmlformats.org/officeDocument/2006/relationships/image" Target="../media/image13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83.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5"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39.jpeg"/></Relationships>
</file>

<file path=ppt/slides/_rels/slide9.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slideLayout" Target="../slideLayouts/slideLayout2.xml"/><Relationship Id="rId5" Type="http://schemas.openxmlformats.org/officeDocument/2006/relationships/notesSlide" Target="../notesSlides/notesSlide6.xml"/><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tags" Target="../tags/tag11.xml"/><Relationship Id="rId2"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Recognition III</a:t>
            </a:r>
            <a:endParaRPr lang="en-US" dirty="0"/>
          </a:p>
        </p:txBody>
      </p:sp>
      <p:sp>
        <p:nvSpPr>
          <p:cNvPr id="3" name="Subtitle 2"/>
          <p:cNvSpPr>
            <a:spLocks noGrp="1"/>
          </p:cNvSpPr>
          <p:nvPr>
            <p:ph type="subTitle" idx="1"/>
          </p:nvPr>
        </p:nvSpPr>
        <p:spPr/>
        <p:txBody>
          <a:bodyPr/>
          <a:lstStyle/>
          <a:p>
            <a:r>
              <a:rPr lang="en-US" dirty="0" smtClean="0"/>
              <a:t>Ali Farhadi</a:t>
            </a:r>
          </a:p>
          <a:p>
            <a:r>
              <a:rPr lang="en-US" dirty="0" smtClean="0"/>
              <a:t>CSE 455</a:t>
            </a:r>
            <a:endParaRPr lang="en-US" dirty="0"/>
          </a:p>
        </p:txBody>
      </p:sp>
    </p:spTree>
    <p:extLst>
      <p:ext uri="{BB962C8B-B14F-4D97-AF65-F5344CB8AC3E}">
        <p14:creationId xmlns:p14="http://schemas.microsoft.com/office/powerpoint/2010/main" val="29477133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381000" y="-152400"/>
            <a:ext cx="8534400" cy="1371600"/>
          </a:xfrm>
        </p:spPr>
        <p:txBody>
          <a:bodyPr/>
          <a:lstStyle/>
          <a:p>
            <a:r>
              <a:rPr lang="en-US" dirty="0">
                <a:solidFill>
                  <a:srgbClr val="000090"/>
                </a:solidFill>
              </a:rPr>
              <a:t>Support vector machines (SVMs)</a:t>
            </a:r>
          </a:p>
        </p:txBody>
      </p:sp>
      <p:sp>
        <p:nvSpPr>
          <p:cNvPr id="923681" name="Rectangle 33"/>
          <p:cNvSpPr>
            <a:spLocks noGrp="1" noChangeArrowheads="1"/>
          </p:cNvSpPr>
          <p:nvPr>
            <p:ph idx="1"/>
          </p:nvPr>
        </p:nvSpPr>
        <p:spPr>
          <a:xfrm>
            <a:off x="3962400" y="1905000"/>
            <a:ext cx="4800600" cy="3581400"/>
          </a:xfrm>
          <a:noFill/>
          <a:ln/>
        </p:spPr>
        <p:txBody>
          <a:bodyPr>
            <a:noAutofit/>
          </a:bodyPr>
          <a:lstStyle/>
          <a:p>
            <a:r>
              <a:rPr lang="en-US" sz="2400" dirty="0">
                <a:solidFill>
                  <a:srgbClr val="000090"/>
                </a:solidFill>
              </a:rPr>
              <a:t>Solve efficiently by quadratic programming (QP)</a:t>
            </a:r>
          </a:p>
          <a:p>
            <a:pPr lvl="1"/>
            <a:r>
              <a:rPr lang="en-US" sz="2000" dirty="0"/>
              <a:t>Well-studied solution </a:t>
            </a:r>
            <a:r>
              <a:rPr lang="en-US" sz="2000" dirty="0" smtClean="0"/>
              <a:t>algorithms</a:t>
            </a:r>
          </a:p>
          <a:p>
            <a:pPr lvl="1"/>
            <a:r>
              <a:rPr lang="en-US" sz="2000" dirty="0" smtClean="0"/>
              <a:t>Not simple gradient ascent, but close</a:t>
            </a:r>
            <a:endParaRPr lang="en-US" sz="2000" dirty="0"/>
          </a:p>
          <a:p>
            <a:r>
              <a:rPr lang="en-US" sz="2400" dirty="0" err="1" smtClean="0">
                <a:solidFill>
                  <a:srgbClr val="000090"/>
                </a:solidFill>
              </a:rPr>
              <a:t>Hyperplane</a:t>
            </a:r>
            <a:r>
              <a:rPr lang="en-US" sz="2400" dirty="0" smtClean="0">
                <a:solidFill>
                  <a:srgbClr val="000090"/>
                </a:solidFill>
              </a:rPr>
              <a:t> </a:t>
            </a:r>
            <a:r>
              <a:rPr lang="en-US" sz="2400" dirty="0">
                <a:solidFill>
                  <a:srgbClr val="000090"/>
                </a:solidFill>
              </a:rPr>
              <a:t>defined by support </a:t>
            </a:r>
            <a:r>
              <a:rPr lang="en-US" sz="2400" dirty="0" smtClean="0">
                <a:solidFill>
                  <a:srgbClr val="000090"/>
                </a:solidFill>
              </a:rPr>
              <a:t>vectors</a:t>
            </a:r>
          </a:p>
          <a:p>
            <a:pPr lvl="1"/>
            <a:r>
              <a:rPr lang="en-US" sz="1800" dirty="0" smtClean="0"/>
              <a:t>Could use them as a lower-dimension basis to write down line, although we haven’t seen how yet</a:t>
            </a:r>
          </a:p>
          <a:p>
            <a:pPr lvl="1"/>
            <a:r>
              <a:rPr lang="en-US" sz="1800" dirty="0" smtClean="0"/>
              <a:t>More on this later</a:t>
            </a:r>
            <a:endParaRPr lang="en-US" sz="1800" dirty="0"/>
          </a:p>
        </p:txBody>
      </p:sp>
      <p:grpSp>
        <p:nvGrpSpPr>
          <p:cNvPr id="2" name="Group 3"/>
          <p:cNvGrpSpPr>
            <a:grpSpLocks/>
          </p:cNvGrpSpPr>
          <p:nvPr/>
        </p:nvGrpSpPr>
        <p:grpSpPr bwMode="auto">
          <a:xfrm>
            <a:off x="152400" y="1190625"/>
            <a:ext cx="3733800" cy="4067175"/>
            <a:chOff x="96" y="1008"/>
            <a:chExt cx="2352" cy="2562"/>
          </a:xfrm>
        </p:grpSpPr>
        <p:grpSp>
          <p:nvGrpSpPr>
            <p:cNvPr id="3" name="Group 4"/>
            <p:cNvGrpSpPr>
              <a:grpSpLocks/>
            </p:cNvGrpSpPr>
            <p:nvPr/>
          </p:nvGrpSpPr>
          <p:grpSpPr bwMode="auto">
            <a:xfrm>
              <a:off x="96" y="1580"/>
              <a:ext cx="1058" cy="1287"/>
              <a:chOff x="480" y="1488"/>
              <a:chExt cx="1632" cy="2064"/>
            </a:xfrm>
          </p:grpSpPr>
          <p:sp>
            <p:nvSpPr>
              <p:cNvPr id="923653" name="AutoShape 5"/>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4" name="AutoShape 6"/>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5" name="AutoShape 7"/>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6" name="AutoShape 8"/>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7" name="AutoShape 9"/>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8" name="AutoShape 10"/>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9" name="AutoShape 11"/>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0" name="AutoShape 12"/>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1" name="AutoShape 13"/>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2" name="AutoShape 14"/>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4" name="Group 15"/>
            <p:cNvGrpSpPr>
              <a:grpSpLocks/>
            </p:cNvGrpSpPr>
            <p:nvPr/>
          </p:nvGrpSpPr>
          <p:grpSpPr bwMode="auto">
            <a:xfrm>
              <a:off x="1671" y="1771"/>
              <a:ext cx="777" cy="1079"/>
              <a:chOff x="2112" y="1807"/>
              <a:chExt cx="1018" cy="1528"/>
            </a:xfrm>
          </p:grpSpPr>
          <p:sp>
            <p:nvSpPr>
              <p:cNvPr id="923664" name="Rectangle 16"/>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5" name="Rectangle 17"/>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6" name="Rectangle 18"/>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7" name="Rectangle 19"/>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8" name="Rectangle 20"/>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9" name="Rectangle 21"/>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70" name="Rectangle 22"/>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71" name="Rectangle 23"/>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23672" name="Line 24"/>
            <p:cNvSpPr>
              <a:spLocks noChangeShapeType="1"/>
            </p:cNvSpPr>
            <p:nvPr/>
          </p:nvSpPr>
          <p:spPr bwMode="auto">
            <a:xfrm flipV="1">
              <a:off x="939" y="1174"/>
              <a:ext cx="366" cy="1966"/>
            </a:xfrm>
            <a:prstGeom prst="line">
              <a:avLst/>
            </a:prstGeom>
            <a:noFill/>
            <a:ln w="76200">
              <a:solidFill>
                <a:srgbClr val="FF0000"/>
              </a:solidFill>
              <a:round/>
              <a:headEnd/>
              <a:tailEnd/>
            </a:ln>
            <a:effectLst/>
          </p:spPr>
          <p:txBody>
            <a:bodyPr/>
            <a:lstStyle/>
            <a:p>
              <a:endParaRPr lang="en-US"/>
            </a:p>
          </p:txBody>
        </p:sp>
        <p:sp>
          <p:nvSpPr>
            <p:cNvPr id="923673" name="Text Box 25"/>
            <p:cNvSpPr txBox="1">
              <a:spLocks noChangeArrowheads="1"/>
            </p:cNvSpPr>
            <p:nvPr/>
          </p:nvSpPr>
          <p:spPr bwMode="auto">
            <a:xfrm rot="-47974438">
              <a:off x="773" y="1283"/>
              <a:ext cx="742"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923674" name="Line 26"/>
            <p:cNvSpPr>
              <a:spLocks noChangeShapeType="1"/>
            </p:cNvSpPr>
            <p:nvPr/>
          </p:nvSpPr>
          <p:spPr bwMode="auto">
            <a:xfrm flipV="1">
              <a:off x="1525" y="1223"/>
              <a:ext cx="366" cy="1966"/>
            </a:xfrm>
            <a:prstGeom prst="line">
              <a:avLst/>
            </a:prstGeom>
            <a:noFill/>
            <a:ln w="76200">
              <a:solidFill>
                <a:srgbClr val="FF0000"/>
              </a:solidFill>
              <a:round/>
              <a:headEnd/>
              <a:tailEnd/>
            </a:ln>
            <a:effectLst/>
          </p:spPr>
          <p:txBody>
            <a:bodyPr/>
            <a:lstStyle/>
            <a:p>
              <a:endParaRPr lang="en-US"/>
            </a:p>
          </p:txBody>
        </p:sp>
        <p:sp>
          <p:nvSpPr>
            <p:cNvPr id="923675" name="Text Box 27"/>
            <p:cNvSpPr txBox="1">
              <a:spLocks noChangeArrowheads="1"/>
            </p:cNvSpPr>
            <p:nvPr/>
          </p:nvSpPr>
          <p:spPr bwMode="auto">
            <a:xfrm rot="-47974438">
              <a:off x="1370" y="1346"/>
              <a:ext cx="714"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grpSp>
          <p:nvGrpSpPr>
            <p:cNvPr id="5" name="Group 28"/>
            <p:cNvGrpSpPr>
              <a:grpSpLocks/>
            </p:cNvGrpSpPr>
            <p:nvPr/>
          </p:nvGrpSpPr>
          <p:grpSpPr bwMode="auto">
            <a:xfrm>
              <a:off x="1231" y="1067"/>
              <a:ext cx="366" cy="2079"/>
              <a:chOff x="1231" y="1067"/>
              <a:chExt cx="366" cy="2079"/>
            </a:xfrm>
          </p:grpSpPr>
          <p:sp>
            <p:nvSpPr>
              <p:cNvPr id="923677" name="Line 29"/>
              <p:cNvSpPr>
                <a:spLocks noChangeShapeType="1"/>
              </p:cNvSpPr>
              <p:nvPr/>
            </p:nvSpPr>
            <p:spPr bwMode="auto">
              <a:xfrm flipV="1">
                <a:off x="1231" y="1179"/>
                <a:ext cx="366" cy="1967"/>
              </a:xfrm>
              <a:prstGeom prst="line">
                <a:avLst/>
              </a:prstGeom>
              <a:noFill/>
              <a:ln w="76200">
                <a:solidFill>
                  <a:schemeClr val="tx1"/>
                </a:solidFill>
                <a:round/>
                <a:headEnd/>
                <a:tailEnd/>
              </a:ln>
              <a:effectLst/>
            </p:spPr>
            <p:txBody>
              <a:bodyPr/>
              <a:lstStyle/>
              <a:p>
                <a:endParaRPr lang="en-US"/>
              </a:p>
            </p:txBody>
          </p:sp>
          <p:sp>
            <p:nvSpPr>
              <p:cNvPr id="923678" name="Text Box 30"/>
              <p:cNvSpPr txBox="1">
                <a:spLocks noChangeArrowheads="1"/>
              </p:cNvSpPr>
              <p:nvPr/>
            </p:nvSpPr>
            <p:spPr bwMode="auto">
              <a:xfrm rot="-47974438">
                <a:off x="1093" y="1309"/>
                <a:ext cx="676"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0</a:t>
                </a:r>
              </a:p>
            </p:txBody>
          </p:sp>
        </p:grpSp>
        <p:sp>
          <p:nvSpPr>
            <p:cNvPr id="923679" name="AutoShape 31"/>
            <p:cNvSpPr>
              <a:spLocks/>
            </p:cNvSpPr>
            <p:nvPr/>
          </p:nvSpPr>
          <p:spPr bwMode="auto">
            <a:xfrm rot="5918228">
              <a:off x="1157" y="2938"/>
              <a:ext cx="136" cy="605"/>
            </a:xfrm>
            <a:prstGeom prst="rightBrace">
              <a:avLst>
                <a:gd name="adj1" fmla="val 37071"/>
                <a:gd name="adj2" fmla="val 50000"/>
              </a:avLst>
            </a:prstGeom>
            <a:noFill/>
            <a:ln w="9525">
              <a:solidFill>
                <a:schemeClr val="tx1"/>
              </a:solidFill>
              <a:round/>
              <a:headEnd/>
              <a:tailEnd/>
            </a:ln>
            <a:effectLst/>
          </p:spPr>
          <p:txBody>
            <a:bodyPr wrap="none" anchor="ctr"/>
            <a:lstStyle/>
            <a:p>
              <a:endParaRPr lang="en-US"/>
            </a:p>
          </p:txBody>
        </p:sp>
        <p:sp>
          <p:nvSpPr>
            <p:cNvPr id="923680" name="Text Box 32"/>
            <p:cNvSpPr txBox="1">
              <a:spLocks noChangeArrowheads="1"/>
            </p:cNvSpPr>
            <p:nvPr/>
          </p:nvSpPr>
          <p:spPr bwMode="auto">
            <a:xfrm rot="461436">
              <a:off x="736" y="3320"/>
              <a:ext cx="849" cy="250"/>
            </a:xfrm>
            <a:prstGeom prst="rect">
              <a:avLst/>
            </a:prstGeom>
            <a:noFill/>
            <a:ln w="9525">
              <a:noFill/>
              <a:miter lim="800000"/>
              <a:headEnd/>
              <a:tailEnd/>
            </a:ln>
            <a:effectLst/>
          </p:spPr>
          <p:txBody>
            <a:bodyPr wrap="none">
              <a:spAutoFit/>
            </a:bodyPr>
            <a:lstStyle/>
            <a:p>
              <a:r>
                <a:rPr lang="en-US" sz="2000" b="1"/>
                <a:t>margin </a:t>
              </a:r>
              <a:r>
                <a:rPr lang="en-US" sz="2000"/>
                <a:t>2</a:t>
              </a:r>
              <a:r>
                <a:rPr lang="en-US" sz="2000" b="1">
                  <a:latin typeface="Symbol" pitchFamily="18" charset="2"/>
                  <a:sym typeface="Symbol" pitchFamily="18" charset="2"/>
                </a:rPr>
                <a:t></a:t>
              </a:r>
            </a:p>
          </p:txBody>
        </p:sp>
      </p:grpSp>
      <p:pic>
        <p:nvPicPr>
          <p:cNvPr id="923682" name="Picture 34" descr="txp_fig"/>
          <p:cNvPicPr>
            <a:picLocks noChangeAspect="1" noChangeArrowheads="1"/>
          </p:cNvPicPr>
          <p:nvPr>
            <p:custDataLst>
              <p:tags r:id="rId1"/>
            </p:custDataLst>
          </p:nvPr>
        </p:nvPicPr>
        <p:blipFill>
          <a:blip r:embed="rId4" cstate="print"/>
          <a:srcRect/>
          <a:stretch>
            <a:fillRect/>
          </a:stretch>
        </p:blipFill>
        <p:spPr bwMode="auto">
          <a:xfrm>
            <a:off x="5272087" y="990600"/>
            <a:ext cx="3719513" cy="976312"/>
          </a:xfrm>
          <a:prstGeom prst="rect">
            <a:avLst/>
          </a:prstGeom>
          <a:noFill/>
          <a:ln w="9525">
            <a:noFill/>
            <a:miter lim="800000"/>
            <a:headEnd/>
            <a:tailEnd/>
          </a:ln>
          <a:effectLst/>
        </p:spPr>
      </p:pic>
      <p:sp>
        <p:nvSpPr>
          <p:cNvPr id="7234" name="Comment 66"/>
          <p:cNvSpPr>
            <a:spLocks noRot="1" noChangeAspect="1" noEditPoints="1" noChangeArrowheads="1" noChangeShapeType="1" noTextEdit="1"/>
          </p:cNvSpPr>
          <p:nvPr/>
        </p:nvSpPr>
        <p:spPr bwMode="auto">
          <a:xfrm>
            <a:off x="3003550" y="2179638"/>
            <a:ext cx="3175" cy="6350"/>
          </a:xfrm>
          <a:custGeom>
            <a:avLst/>
            <a:gdLst>
              <a:gd name="T0" fmla="+- 0 8345 8345"/>
              <a:gd name="T1" fmla="*/ T0 w 6"/>
              <a:gd name="T2" fmla="+- 0 5434 5419"/>
              <a:gd name="T3" fmla="*/ 5434 h 16"/>
              <a:gd name="T4" fmla="+- 0 8345 8345"/>
              <a:gd name="T5" fmla="*/ T4 w 6"/>
              <a:gd name="T6" fmla="+- 0 5420 5419"/>
              <a:gd name="T7" fmla="*/ 5420 h 16"/>
              <a:gd name="T8" fmla="+- 0 8345 8345"/>
              <a:gd name="T9" fmla="*/ T8 w 6"/>
              <a:gd name="T10" fmla="+- 0 5414 5419"/>
              <a:gd name="T11" fmla="*/ 5414 h 16"/>
              <a:gd name="T12" fmla="+- 0 8350 8345"/>
              <a:gd name="T13" fmla="*/ T12 w 6"/>
              <a:gd name="T14" fmla="+- 0 5431 5419"/>
              <a:gd name="T15" fmla="*/ 5431 h 16"/>
            </a:gdLst>
            <a:ahLst/>
            <a:cxnLst>
              <a:cxn ang="0">
                <a:pos x="T1" y="T3"/>
              </a:cxn>
              <a:cxn ang="0">
                <a:pos x="T5" y="T7"/>
              </a:cxn>
              <a:cxn ang="0">
                <a:pos x="T9" y="T11"/>
              </a:cxn>
              <a:cxn ang="0">
                <a:pos x="T13" y="T15"/>
              </a:cxn>
            </a:cxnLst>
            <a:rect l="0" t="0" r="r" b="b"/>
            <a:pathLst>
              <a:path w="6" h="16" extrusionOk="0">
                <a:moveTo>
                  <a:pt x="0" y="15"/>
                </a:moveTo>
                <a:cubicBezTo>
                  <a:pt x="0" y="1"/>
                  <a:pt x="0" y="-5"/>
                  <a:pt x="5" y="12"/>
                </a:cubicBezTo>
              </a:path>
            </a:pathLst>
          </a:custGeom>
          <a:noFill/>
          <a:ln w="127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1600200" y="2667000"/>
            <a:ext cx="4038600" cy="3911263"/>
            <a:chOff x="1600200" y="2667000"/>
            <a:chExt cx="4038600" cy="3911263"/>
          </a:xfrm>
        </p:grpSpPr>
        <p:sp>
          <p:nvSpPr>
            <p:cNvPr id="6" name="TextBox 5"/>
            <p:cNvSpPr txBox="1"/>
            <p:nvPr/>
          </p:nvSpPr>
          <p:spPr>
            <a:xfrm>
              <a:off x="2895600" y="5562600"/>
              <a:ext cx="2743200" cy="1015663"/>
            </a:xfrm>
            <a:prstGeom prst="rect">
              <a:avLst/>
            </a:prstGeom>
            <a:noFill/>
            <a:ln>
              <a:solidFill>
                <a:srgbClr val="000090"/>
              </a:solidFill>
            </a:ln>
          </p:spPr>
          <p:txBody>
            <a:bodyPr wrap="square" rtlCol="0">
              <a:spAutoFit/>
            </a:bodyPr>
            <a:lstStyle/>
            <a:p>
              <a:r>
                <a:rPr lang="en-US" sz="2000" dirty="0" smtClean="0">
                  <a:solidFill>
                    <a:srgbClr val="000090"/>
                  </a:solidFill>
                </a:rPr>
                <a:t>Support Vectors:</a:t>
              </a:r>
            </a:p>
            <a:p>
              <a:pPr marL="285750" indent="-285750">
                <a:buFont typeface="Arial"/>
                <a:buChar char="•"/>
              </a:pPr>
              <a:r>
                <a:rPr lang="en-US" sz="2000" dirty="0" smtClean="0"/>
                <a:t>data points on the canonical lines</a:t>
              </a:r>
              <a:endParaRPr lang="en-US" sz="2000" dirty="0"/>
            </a:p>
          </p:txBody>
        </p:sp>
        <p:cxnSp>
          <p:nvCxnSpPr>
            <p:cNvPr id="113" name="Straight Arrow Connector 112"/>
            <p:cNvCxnSpPr>
              <a:stCxn id="6" idx="0"/>
            </p:cNvCxnSpPr>
            <p:nvPr/>
          </p:nvCxnSpPr>
          <p:spPr>
            <a:xfrm flipH="1" flipV="1">
              <a:off x="1828800" y="2667000"/>
              <a:ext cx="2438400" cy="28956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6" idx="0"/>
              <a:endCxn id="923665" idx="2"/>
            </p:cNvCxnSpPr>
            <p:nvPr/>
          </p:nvCxnSpPr>
          <p:spPr>
            <a:xfrm flipH="1" flipV="1">
              <a:off x="2776305" y="3258345"/>
              <a:ext cx="1490895" cy="230425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1600200" y="3733800"/>
              <a:ext cx="2667000" cy="1828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76200" y="3886200"/>
            <a:ext cx="2743200" cy="2771239"/>
            <a:chOff x="76200" y="3886200"/>
            <a:chExt cx="2743200" cy="2771239"/>
          </a:xfrm>
        </p:grpSpPr>
        <p:sp>
          <p:nvSpPr>
            <p:cNvPr id="127" name="TextBox 126"/>
            <p:cNvSpPr txBox="1"/>
            <p:nvPr/>
          </p:nvSpPr>
          <p:spPr>
            <a:xfrm>
              <a:off x="76200" y="5334000"/>
              <a:ext cx="2743200" cy="1323439"/>
            </a:xfrm>
            <a:prstGeom prst="rect">
              <a:avLst/>
            </a:prstGeom>
            <a:noFill/>
            <a:ln>
              <a:solidFill>
                <a:srgbClr val="000090"/>
              </a:solidFill>
            </a:ln>
          </p:spPr>
          <p:txBody>
            <a:bodyPr wrap="square" rtlCol="0">
              <a:spAutoFit/>
            </a:bodyPr>
            <a:lstStyle/>
            <a:p>
              <a:r>
                <a:rPr lang="en-US" sz="2000" dirty="0" smtClean="0">
                  <a:solidFill>
                    <a:srgbClr val="000090"/>
                  </a:solidFill>
                </a:rPr>
                <a:t>Non-support Vectors:</a:t>
              </a:r>
            </a:p>
            <a:p>
              <a:pPr marL="285750" indent="-285750">
                <a:buFont typeface="Arial"/>
                <a:buChar char="•"/>
              </a:pPr>
              <a:r>
                <a:rPr lang="en-US" sz="2000" dirty="0" smtClean="0"/>
                <a:t>everything else</a:t>
              </a:r>
            </a:p>
            <a:p>
              <a:pPr marL="285750" indent="-285750">
                <a:buFont typeface="Arial"/>
                <a:buChar char="•"/>
              </a:pPr>
              <a:r>
                <a:rPr lang="en-US" sz="2000" dirty="0" smtClean="0"/>
                <a:t>moving them will not change w</a:t>
              </a:r>
              <a:endParaRPr lang="en-US" sz="2000" dirty="0"/>
            </a:p>
          </p:txBody>
        </p:sp>
        <p:cxnSp>
          <p:nvCxnSpPr>
            <p:cNvPr id="132" name="Straight Arrow Connector 131"/>
            <p:cNvCxnSpPr>
              <a:stCxn id="127" idx="0"/>
            </p:cNvCxnSpPr>
            <p:nvPr/>
          </p:nvCxnSpPr>
          <p:spPr>
            <a:xfrm flipH="1" flipV="1">
              <a:off x="228600" y="3886200"/>
              <a:ext cx="1219200" cy="1447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27" idx="0"/>
              <a:endCxn id="923656" idx="2"/>
            </p:cNvCxnSpPr>
            <p:nvPr/>
          </p:nvCxnSpPr>
          <p:spPr>
            <a:xfrm flipH="1" flipV="1">
              <a:off x="918089" y="3999245"/>
              <a:ext cx="529711" cy="133475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82690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76200" y="-76200"/>
            <a:ext cx="9296400" cy="1371600"/>
          </a:xfrm>
        </p:spPr>
        <p:txBody>
          <a:bodyPr/>
          <a:lstStyle/>
          <a:p>
            <a:r>
              <a:rPr lang="en-US" sz="4000" dirty="0">
                <a:solidFill>
                  <a:srgbClr val="000090"/>
                </a:solidFill>
              </a:rPr>
              <a:t>What if the data is not linearly separable?</a:t>
            </a:r>
          </a:p>
        </p:txBody>
      </p:sp>
      <p:grpSp>
        <p:nvGrpSpPr>
          <p:cNvPr id="2" name="Group 3"/>
          <p:cNvGrpSpPr>
            <a:grpSpLocks/>
          </p:cNvGrpSpPr>
          <p:nvPr/>
        </p:nvGrpSpPr>
        <p:grpSpPr bwMode="auto">
          <a:xfrm>
            <a:off x="304800" y="2285999"/>
            <a:ext cx="1806408" cy="2268229"/>
            <a:chOff x="480" y="1488"/>
            <a:chExt cx="1632" cy="2064"/>
          </a:xfrm>
        </p:grpSpPr>
        <p:sp>
          <p:nvSpPr>
            <p:cNvPr id="926724"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5" name="AutoShape 5"/>
            <p:cNvSpPr>
              <a:spLocks noChangeArrowheads="1"/>
            </p:cNvSpPr>
            <p:nvPr/>
          </p:nvSpPr>
          <p:spPr bwMode="auto">
            <a:xfrm>
              <a:off x="1584" y="259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6"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7"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8"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9"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0"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1"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2"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3"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1974126" y="2590800"/>
            <a:ext cx="1988271" cy="2057400"/>
            <a:chOff x="2331" y="1632"/>
            <a:chExt cx="1797" cy="1872"/>
          </a:xfrm>
        </p:grpSpPr>
        <p:sp>
          <p:nvSpPr>
            <p:cNvPr id="926735"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6" name="Rectangle 16"/>
            <p:cNvSpPr>
              <a:spLocks noChangeArrowheads="1"/>
            </p:cNvSpPr>
            <p:nvPr/>
          </p:nvSpPr>
          <p:spPr bwMode="auto">
            <a:xfrm>
              <a:off x="2331" y="2187"/>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7"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8"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9"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0"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1"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2"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3"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4"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5"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6"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26747" name="Text Box 27"/>
          <p:cNvSpPr txBox="1">
            <a:spLocks noChangeArrowheads="1"/>
          </p:cNvSpPr>
          <p:nvPr/>
        </p:nvSpPr>
        <p:spPr bwMode="auto">
          <a:xfrm>
            <a:off x="4375403" y="2463224"/>
            <a:ext cx="4311397" cy="584776"/>
          </a:xfrm>
          <a:prstGeom prst="rect">
            <a:avLst/>
          </a:prstGeom>
          <a:noFill/>
          <a:ln w="9525">
            <a:noFill/>
            <a:miter lim="800000"/>
            <a:headEnd/>
            <a:tailEnd/>
          </a:ln>
          <a:effectLst/>
        </p:spPr>
        <p:txBody>
          <a:bodyPr wrap="none">
            <a:spAutoFit/>
          </a:bodyPr>
          <a:lstStyle/>
          <a:p>
            <a:r>
              <a:rPr lang="en-US" sz="3200" b="1" dirty="0" smtClean="0">
                <a:solidFill>
                  <a:srgbClr val="009900"/>
                </a:solidFill>
              </a:rPr>
              <a:t>Add More Features!!!</a:t>
            </a:r>
            <a:endParaRPr lang="en-US" sz="3200" b="1" dirty="0">
              <a:solidFill>
                <a:srgbClr val="009900"/>
              </a:solidFill>
            </a:endParaRPr>
          </a:p>
        </p:txBody>
      </p:sp>
      <p:sp>
        <p:nvSpPr>
          <p:cNvPr id="54" name="AutoShape 25"/>
          <p:cNvSpPr>
            <a:spLocks noChangeArrowheads="1"/>
          </p:cNvSpPr>
          <p:nvPr/>
        </p:nvSpPr>
        <p:spPr bwMode="auto">
          <a:xfrm>
            <a:off x="2285999" y="38100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5" name="Rectangle 27"/>
          <p:cNvSpPr>
            <a:spLocks noChangeArrowheads="1"/>
          </p:cNvSpPr>
          <p:nvPr/>
        </p:nvSpPr>
        <p:spPr bwMode="auto">
          <a:xfrm>
            <a:off x="914400" y="3657600"/>
            <a:ext cx="159503" cy="5270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56" name="Text Box 27"/>
          <p:cNvSpPr txBox="1">
            <a:spLocks noChangeArrowheads="1"/>
          </p:cNvSpPr>
          <p:nvPr/>
        </p:nvSpPr>
        <p:spPr bwMode="auto">
          <a:xfrm>
            <a:off x="624428" y="5410200"/>
            <a:ext cx="4404772" cy="584776"/>
          </a:xfrm>
          <a:prstGeom prst="rect">
            <a:avLst/>
          </a:prstGeom>
          <a:noFill/>
          <a:ln w="9525">
            <a:noFill/>
            <a:miter lim="800000"/>
            <a:headEnd/>
            <a:tailEnd/>
          </a:ln>
          <a:effectLst/>
        </p:spPr>
        <p:txBody>
          <a:bodyPr wrap="none">
            <a:spAutoFit/>
          </a:bodyPr>
          <a:lstStyle/>
          <a:p>
            <a:r>
              <a:rPr lang="en-US" sz="3200" dirty="0" smtClean="0">
                <a:solidFill>
                  <a:srgbClr val="000090"/>
                </a:solidFill>
              </a:rPr>
              <a:t>What about </a:t>
            </a:r>
            <a:r>
              <a:rPr lang="en-US" sz="3200" dirty="0" err="1" smtClean="0">
                <a:solidFill>
                  <a:srgbClr val="000090"/>
                </a:solidFill>
              </a:rPr>
              <a:t>overfitting</a:t>
            </a:r>
            <a:r>
              <a:rPr lang="en-US" sz="3200" dirty="0" smtClean="0">
                <a:solidFill>
                  <a:srgbClr val="000090"/>
                </a:solidFill>
              </a:rPr>
              <a:t>?</a:t>
            </a:r>
            <a:endParaRPr lang="en-US" sz="3200" dirty="0">
              <a:solidFill>
                <a:srgbClr val="000090"/>
              </a:solidFill>
            </a:endParaRPr>
          </a:p>
        </p:txBody>
      </p:sp>
      <p:pic>
        <p:nvPicPr>
          <p:cNvPr id="57" name="Picture 30" descr="txp_fig"/>
          <p:cNvPicPr>
            <a:picLocks noChangeAspect="1" noChangeArrowheads="1"/>
          </p:cNvPicPr>
          <p:nvPr>
            <p:custDataLst>
              <p:tags r:id="rId1"/>
            </p:custDataLst>
          </p:nvPr>
        </p:nvPicPr>
        <p:blipFill>
          <a:blip r:embed="rId4" cstate="print"/>
          <a:srcRect/>
          <a:stretch>
            <a:fillRect/>
          </a:stretch>
        </p:blipFill>
        <p:spPr bwMode="auto">
          <a:xfrm>
            <a:off x="4038600" y="1038225"/>
            <a:ext cx="4324971" cy="1171575"/>
          </a:xfrm>
          <a:prstGeom prst="rect">
            <a:avLst/>
          </a:prstGeom>
          <a:noFill/>
          <a:ln w="9525">
            <a:noFill/>
            <a:miter lim="800000"/>
            <a:headEnd/>
            <a:tailEnd/>
          </a:ln>
          <a:effectLst/>
        </p:spPr>
      </p:pic>
      <p:pic>
        <p:nvPicPr>
          <p:cNvPr id="4" name="Picture 3"/>
          <p:cNvPicPr>
            <a:picLocks noChangeAspect="1"/>
          </p:cNvPicPr>
          <p:nvPr/>
        </p:nvPicPr>
        <p:blipFill>
          <a:blip r:embed="rId5"/>
          <a:stretch>
            <a:fillRect/>
          </a:stretch>
        </p:blipFill>
        <p:spPr>
          <a:xfrm>
            <a:off x="4572000" y="3006725"/>
            <a:ext cx="3276600" cy="3822700"/>
          </a:xfrm>
          <a:prstGeom prst="rect">
            <a:avLst/>
          </a:prstGeom>
        </p:spPr>
      </p:pic>
      <p:sp>
        <p:nvSpPr>
          <p:cNvPr id="59" name="AutoShape 25"/>
          <p:cNvSpPr>
            <a:spLocks noChangeArrowheads="1"/>
          </p:cNvSpPr>
          <p:nvPr/>
        </p:nvSpPr>
        <p:spPr bwMode="auto">
          <a:xfrm>
            <a:off x="2514600" y="31242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7" name="Freeform 6"/>
          <p:cNvSpPr/>
          <p:nvPr/>
        </p:nvSpPr>
        <p:spPr>
          <a:xfrm>
            <a:off x="681375" y="2206625"/>
            <a:ext cx="2208599" cy="2651125"/>
          </a:xfrm>
          <a:custGeom>
            <a:avLst/>
            <a:gdLst>
              <a:gd name="connsiteX0" fmla="*/ 1652250 w 2208599"/>
              <a:gd name="connsiteY0" fmla="*/ 0 h 2651125"/>
              <a:gd name="connsiteX1" fmla="*/ 1747500 w 2208599"/>
              <a:gd name="connsiteY1" fmla="*/ 571500 h 2651125"/>
              <a:gd name="connsiteX2" fmla="*/ 2080875 w 2208599"/>
              <a:gd name="connsiteY2" fmla="*/ 793750 h 2651125"/>
              <a:gd name="connsiteX3" fmla="*/ 2207875 w 2208599"/>
              <a:gd name="connsiteY3" fmla="*/ 1095375 h 2651125"/>
              <a:gd name="connsiteX4" fmla="*/ 2033250 w 2208599"/>
              <a:gd name="connsiteY4" fmla="*/ 1206500 h 2651125"/>
              <a:gd name="connsiteX5" fmla="*/ 1541125 w 2208599"/>
              <a:gd name="connsiteY5" fmla="*/ 1000125 h 2651125"/>
              <a:gd name="connsiteX6" fmla="*/ 1287125 w 2208599"/>
              <a:gd name="connsiteY6" fmla="*/ 841375 h 2651125"/>
              <a:gd name="connsiteX7" fmla="*/ 1144250 w 2208599"/>
              <a:gd name="connsiteY7" fmla="*/ 1031875 h 2651125"/>
              <a:gd name="connsiteX8" fmla="*/ 1207750 w 2208599"/>
              <a:gd name="connsiteY8" fmla="*/ 1412875 h 2651125"/>
              <a:gd name="connsiteX9" fmla="*/ 1509375 w 2208599"/>
              <a:gd name="connsiteY9" fmla="*/ 1444625 h 2651125"/>
              <a:gd name="connsiteX10" fmla="*/ 1953875 w 2208599"/>
              <a:gd name="connsiteY10" fmla="*/ 1524000 h 2651125"/>
              <a:gd name="connsiteX11" fmla="*/ 1874500 w 2208599"/>
              <a:gd name="connsiteY11" fmla="*/ 1841500 h 2651125"/>
              <a:gd name="connsiteX12" fmla="*/ 1493500 w 2208599"/>
              <a:gd name="connsiteY12" fmla="*/ 2032000 h 2651125"/>
              <a:gd name="connsiteX13" fmla="*/ 1080750 w 2208599"/>
              <a:gd name="connsiteY13" fmla="*/ 2127250 h 2651125"/>
              <a:gd name="connsiteX14" fmla="*/ 810875 w 2208599"/>
              <a:gd name="connsiteY14" fmla="*/ 1857375 h 2651125"/>
              <a:gd name="connsiteX15" fmla="*/ 652125 w 2208599"/>
              <a:gd name="connsiteY15" fmla="*/ 1539875 h 2651125"/>
              <a:gd name="connsiteX16" fmla="*/ 556875 w 2208599"/>
              <a:gd name="connsiteY16" fmla="*/ 1365250 h 2651125"/>
              <a:gd name="connsiteX17" fmla="*/ 350500 w 2208599"/>
              <a:gd name="connsiteY17" fmla="*/ 1349375 h 2651125"/>
              <a:gd name="connsiteX18" fmla="*/ 17125 w 2208599"/>
              <a:gd name="connsiteY18" fmla="*/ 1349375 h 2651125"/>
              <a:gd name="connsiteX19" fmla="*/ 64750 w 2208599"/>
              <a:gd name="connsiteY19" fmla="*/ 1635125 h 2651125"/>
              <a:gd name="connsiteX20" fmla="*/ 207625 w 2208599"/>
              <a:gd name="connsiteY20" fmla="*/ 1825625 h 2651125"/>
              <a:gd name="connsiteX21" fmla="*/ 429875 w 2208599"/>
              <a:gd name="connsiteY21" fmla="*/ 1936750 h 2651125"/>
              <a:gd name="connsiteX22" fmla="*/ 668000 w 2208599"/>
              <a:gd name="connsiteY22" fmla="*/ 2063750 h 2651125"/>
              <a:gd name="connsiteX23" fmla="*/ 985500 w 2208599"/>
              <a:gd name="connsiteY23" fmla="*/ 2238375 h 2651125"/>
              <a:gd name="connsiteX24" fmla="*/ 1096625 w 2208599"/>
              <a:gd name="connsiteY24" fmla="*/ 2651125 h 2651125"/>
              <a:gd name="connsiteX25" fmla="*/ 1096625 w 2208599"/>
              <a:gd name="connsiteY25" fmla="*/ 2651125 h 2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8599" h="2651125">
                <a:moveTo>
                  <a:pt x="1652250" y="0"/>
                </a:moveTo>
                <a:cubicBezTo>
                  <a:pt x="1664156" y="219604"/>
                  <a:pt x="1676063" y="439208"/>
                  <a:pt x="1747500" y="571500"/>
                </a:cubicBezTo>
                <a:cubicBezTo>
                  <a:pt x="1818937" y="703792"/>
                  <a:pt x="2004146" y="706438"/>
                  <a:pt x="2080875" y="793750"/>
                </a:cubicBezTo>
                <a:cubicBezTo>
                  <a:pt x="2157604" y="881063"/>
                  <a:pt x="2215812" y="1026583"/>
                  <a:pt x="2207875" y="1095375"/>
                </a:cubicBezTo>
                <a:cubicBezTo>
                  <a:pt x="2199938" y="1164167"/>
                  <a:pt x="2144375" y="1222375"/>
                  <a:pt x="2033250" y="1206500"/>
                </a:cubicBezTo>
                <a:cubicBezTo>
                  <a:pt x="1922125" y="1190625"/>
                  <a:pt x="1665479" y="1060979"/>
                  <a:pt x="1541125" y="1000125"/>
                </a:cubicBezTo>
                <a:cubicBezTo>
                  <a:pt x="1416771" y="939271"/>
                  <a:pt x="1353271" y="836083"/>
                  <a:pt x="1287125" y="841375"/>
                </a:cubicBezTo>
                <a:cubicBezTo>
                  <a:pt x="1220979" y="846667"/>
                  <a:pt x="1157479" y="936625"/>
                  <a:pt x="1144250" y="1031875"/>
                </a:cubicBezTo>
                <a:cubicBezTo>
                  <a:pt x="1131021" y="1127125"/>
                  <a:pt x="1146896" y="1344083"/>
                  <a:pt x="1207750" y="1412875"/>
                </a:cubicBezTo>
                <a:cubicBezTo>
                  <a:pt x="1268604" y="1481667"/>
                  <a:pt x="1385021" y="1426104"/>
                  <a:pt x="1509375" y="1444625"/>
                </a:cubicBezTo>
                <a:cubicBezTo>
                  <a:pt x="1633729" y="1463146"/>
                  <a:pt x="1893021" y="1457854"/>
                  <a:pt x="1953875" y="1524000"/>
                </a:cubicBezTo>
                <a:cubicBezTo>
                  <a:pt x="2014729" y="1590146"/>
                  <a:pt x="1951229" y="1756833"/>
                  <a:pt x="1874500" y="1841500"/>
                </a:cubicBezTo>
                <a:cubicBezTo>
                  <a:pt x="1797771" y="1926167"/>
                  <a:pt x="1625792" y="1984375"/>
                  <a:pt x="1493500" y="2032000"/>
                </a:cubicBezTo>
                <a:cubicBezTo>
                  <a:pt x="1361208" y="2079625"/>
                  <a:pt x="1194521" y="2156354"/>
                  <a:pt x="1080750" y="2127250"/>
                </a:cubicBezTo>
                <a:cubicBezTo>
                  <a:pt x="966979" y="2098146"/>
                  <a:pt x="882312" y="1955271"/>
                  <a:pt x="810875" y="1857375"/>
                </a:cubicBezTo>
                <a:cubicBezTo>
                  <a:pt x="739438" y="1759479"/>
                  <a:pt x="694458" y="1621896"/>
                  <a:pt x="652125" y="1539875"/>
                </a:cubicBezTo>
                <a:cubicBezTo>
                  <a:pt x="609792" y="1457854"/>
                  <a:pt x="607146" y="1397000"/>
                  <a:pt x="556875" y="1365250"/>
                </a:cubicBezTo>
                <a:cubicBezTo>
                  <a:pt x="506604" y="1333500"/>
                  <a:pt x="440458" y="1352021"/>
                  <a:pt x="350500" y="1349375"/>
                </a:cubicBezTo>
                <a:cubicBezTo>
                  <a:pt x="260542" y="1346729"/>
                  <a:pt x="64750" y="1301750"/>
                  <a:pt x="17125" y="1349375"/>
                </a:cubicBezTo>
                <a:cubicBezTo>
                  <a:pt x="-30500" y="1397000"/>
                  <a:pt x="33000" y="1555750"/>
                  <a:pt x="64750" y="1635125"/>
                </a:cubicBezTo>
                <a:cubicBezTo>
                  <a:pt x="96500" y="1714500"/>
                  <a:pt x="146771" y="1775354"/>
                  <a:pt x="207625" y="1825625"/>
                </a:cubicBezTo>
                <a:cubicBezTo>
                  <a:pt x="268479" y="1875896"/>
                  <a:pt x="353146" y="1897063"/>
                  <a:pt x="429875" y="1936750"/>
                </a:cubicBezTo>
                <a:cubicBezTo>
                  <a:pt x="506604" y="1976438"/>
                  <a:pt x="668000" y="2063750"/>
                  <a:pt x="668000" y="2063750"/>
                </a:cubicBezTo>
                <a:cubicBezTo>
                  <a:pt x="760604" y="2114021"/>
                  <a:pt x="914063" y="2140479"/>
                  <a:pt x="985500" y="2238375"/>
                </a:cubicBezTo>
                <a:cubicBezTo>
                  <a:pt x="1056937" y="2336271"/>
                  <a:pt x="1096625" y="2651125"/>
                  <a:pt x="1096625" y="2651125"/>
                </a:cubicBezTo>
                <a:lnTo>
                  <a:pt x="1096625" y="2651125"/>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0506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6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47"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0" y="-76200"/>
            <a:ext cx="9144000" cy="1371600"/>
          </a:xfrm>
        </p:spPr>
        <p:txBody>
          <a:bodyPr>
            <a:normAutofit/>
          </a:bodyPr>
          <a:lstStyle/>
          <a:p>
            <a:r>
              <a:rPr lang="en-US" sz="3600" dirty="0">
                <a:solidFill>
                  <a:srgbClr val="000090"/>
                </a:solidFill>
              </a:rPr>
              <a:t>What if the data is still not linearly separable?</a:t>
            </a:r>
          </a:p>
        </p:txBody>
      </p:sp>
      <p:sp>
        <p:nvSpPr>
          <p:cNvPr id="928797" name="Rectangle 29"/>
          <p:cNvSpPr>
            <a:spLocks noGrp="1" noChangeArrowheads="1"/>
          </p:cNvSpPr>
          <p:nvPr>
            <p:ph idx="1"/>
          </p:nvPr>
        </p:nvSpPr>
        <p:spPr>
          <a:xfrm>
            <a:off x="3657600" y="2286000"/>
            <a:ext cx="5257800" cy="4495800"/>
          </a:xfrm>
          <a:noFill/>
          <a:ln/>
        </p:spPr>
        <p:txBody>
          <a:bodyPr>
            <a:normAutofit/>
          </a:bodyPr>
          <a:lstStyle/>
          <a:p>
            <a:r>
              <a:rPr lang="en-US" sz="2800" dirty="0" smtClean="0">
                <a:solidFill>
                  <a:srgbClr val="000090"/>
                </a:solidFill>
              </a:rPr>
              <a:t>First Idea: Jointly </a:t>
            </a:r>
            <a:r>
              <a:rPr lang="en-US" sz="2800" dirty="0">
                <a:solidFill>
                  <a:srgbClr val="000090"/>
                </a:solidFill>
              </a:rPr>
              <a:t>m</a:t>
            </a:r>
            <a:r>
              <a:rPr lang="en-US" sz="2800" dirty="0" smtClean="0">
                <a:solidFill>
                  <a:srgbClr val="000090"/>
                </a:solidFill>
              </a:rPr>
              <a:t>inimize </a:t>
            </a:r>
            <a:r>
              <a:rPr lang="en-US" sz="2800" b="1" dirty="0" err="1">
                <a:solidFill>
                  <a:srgbClr val="000090"/>
                </a:solidFill>
              </a:rPr>
              <a:t>w.w</a:t>
            </a:r>
            <a:r>
              <a:rPr lang="en-US" sz="2800" dirty="0">
                <a:solidFill>
                  <a:srgbClr val="000090"/>
                </a:solidFill>
              </a:rPr>
              <a:t> and number of training mistakes</a:t>
            </a:r>
          </a:p>
          <a:p>
            <a:pPr lvl="1"/>
            <a:r>
              <a:rPr lang="en-US" sz="2000" dirty="0" smtClean="0"/>
              <a:t>How to tradeoff </a:t>
            </a:r>
            <a:r>
              <a:rPr lang="en-US" sz="2000" dirty="0"/>
              <a:t>two criteria</a:t>
            </a:r>
            <a:r>
              <a:rPr lang="en-US" sz="2000" dirty="0" smtClean="0"/>
              <a:t>?</a:t>
            </a:r>
          </a:p>
          <a:p>
            <a:pPr lvl="1"/>
            <a:r>
              <a:rPr lang="en-US" sz="2000" dirty="0" smtClean="0"/>
              <a:t>Pick  C on development / cross validation</a:t>
            </a:r>
            <a:endParaRPr lang="en-US" sz="2000" dirty="0"/>
          </a:p>
          <a:p>
            <a:r>
              <a:rPr lang="en-US" sz="2800" dirty="0">
                <a:solidFill>
                  <a:srgbClr val="000090"/>
                </a:solidFill>
              </a:rPr>
              <a:t>Tradeoff #(mistakes) and </a:t>
            </a:r>
            <a:r>
              <a:rPr lang="en-US" sz="2800" b="1" dirty="0" err="1">
                <a:solidFill>
                  <a:srgbClr val="000090"/>
                </a:solidFill>
              </a:rPr>
              <a:t>w.w</a:t>
            </a:r>
            <a:endParaRPr lang="en-US" sz="2800" b="1" dirty="0">
              <a:solidFill>
                <a:srgbClr val="000090"/>
              </a:solidFill>
            </a:endParaRPr>
          </a:p>
          <a:p>
            <a:pPr lvl="1"/>
            <a:r>
              <a:rPr lang="en-US" sz="2000" dirty="0"/>
              <a:t>0/1 </a:t>
            </a:r>
            <a:r>
              <a:rPr lang="en-US" sz="2000" dirty="0" smtClean="0"/>
              <a:t>loss</a:t>
            </a:r>
            <a:endParaRPr lang="en-US" sz="2000" i="1" dirty="0"/>
          </a:p>
          <a:p>
            <a:pPr lvl="1"/>
            <a:r>
              <a:rPr lang="en-US" sz="2000" dirty="0">
                <a:solidFill>
                  <a:srgbClr val="FF0000"/>
                </a:solidFill>
              </a:rPr>
              <a:t>Not QP anymore</a:t>
            </a:r>
          </a:p>
          <a:p>
            <a:pPr lvl="1"/>
            <a:r>
              <a:rPr lang="en-US" sz="2000" dirty="0">
                <a:solidFill>
                  <a:srgbClr val="FF0000"/>
                </a:solidFill>
              </a:rPr>
              <a:t>Also doesn’t distinguish near misses and really bad </a:t>
            </a:r>
            <a:r>
              <a:rPr lang="en-US" sz="2000" dirty="0" smtClean="0">
                <a:solidFill>
                  <a:srgbClr val="FF0000"/>
                </a:solidFill>
              </a:rPr>
              <a:t>mistakes</a:t>
            </a:r>
          </a:p>
          <a:p>
            <a:pPr lvl="1"/>
            <a:r>
              <a:rPr lang="en-US" sz="2000" dirty="0" smtClean="0">
                <a:solidFill>
                  <a:srgbClr val="FF0000"/>
                </a:solidFill>
              </a:rPr>
              <a:t>NP hard to find optimal solution!!!</a:t>
            </a:r>
            <a:endParaRPr lang="en-US" sz="2000" dirty="0">
              <a:solidFill>
                <a:srgbClr val="FF0000"/>
              </a:solidFill>
            </a:endParaRPr>
          </a:p>
        </p:txBody>
      </p:sp>
      <p:sp>
        <p:nvSpPr>
          <p:cNvPr id="928771" name="AutoShape 3"/>
          <p:cNvSpPr>
            <a:spLocks noChangeArrowheads="1"/>
          </p:cNvSpPr>
          <p:nvPr/>
        </p:nvSpPr>
        <p:spPr bwMode="auto">
          <a:xfrm>
            <a:off x="1096962" y="26003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2" name="AutoShape 4"/>
          <p:cNvSpPr>
            <a:spLocks noChangeArrowheads="1"/>
          </p:cNvSpPr>
          <p:nvPr/>
        </p:nvSpPr>
        <p:spPr bwMode="auto">
          <a:xfrm>
            <a:off x="1141412" y="33369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3" name="AutoShape 5"/>
          <p:cNvSpPr>
            <a:spLocks noChangeArrowheads="1"/>
          </p:cNvSpPr>
          <p:nvPr/>
        </p:nvSpPr>
        <p:spPr bwMode="auto">
          <a:xfrm>
            <a:off x="614362" y="3521075"/>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4" name="AutoShape 6"/>
          <p:cNvSpPr>
            <a:spLocks noChangeArrowheads="1"/>
          </p:cNvSpPr>
          <p:nvPr/>
        </p:nvSpPr>
        <p:spPr bwMode="auto">
          <a:xfrm>
            <a:off x="746125" y="43053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5" name="AutoShape 7"/>
          <p:cNvSpPr>
            <a:spLocks noChangeArrowheads="1"/>
          </p:cNvSpPr>
          <p:nvPr/>
        </p:nvSpPr>
        <p:spPr bwMode="auto">
          <a:xfrm>
            <a:off x="219075" y="421322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6" name="AutoShape 8"/>
          <p:cNvSpPr>
            <a:spLocks noChangeArrowheads="1"/>
          </p:cNvSpPr>
          <p:nvPr/>
        </p:nvSpPr>
        <p:spPr bwMode="auto">
          <a:xfrm>
            <a:off x="1492250" y="30607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7" name="AutoShape 9"/>
          <p:cNvSpPr>
            <a:spLocks noChangeArrowheads="1"/>
          </p:cNvSpPr>
          <p:nvPr/>
        </p:nvSpPr>
        <p:spPr bwMode="auto">
          <a:xfrm>
            <a:off x="1009650" y="4443413"/>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8" name="AutoShape 10"/>
          <p:cNvSpPr>
            <a:spLocks noChangeArrowheads="1"/>
          </p:cNvSpPr>
          <p:nvPr/>
        </p:nvSpPr>
        <p:spPr bwMode="auto">
          <a:xfrm>
            <a:off x="1316037" y="412115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9" name="AutoShape 11"/>
          <p:cNvSpPr>
            <a:spLocks noChangeArrowheads="1"/>
          </p:cNvSpPr>
          <p:nvPr/>
        </p:nvSpPr>
        <p:spPr bwMode="auto">
          <a:xfrm>
            <a:off x="482600" y="2830513"/>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80" name="AutoShape 12"/>
          <p:cNvSpPr>
            <a:spLocks noChangeArrowheads="1"/>
          </p:cNvSpPr>
          <p:nvPr/>
        </p:nvSpPr>
        <p:spPr bwMode="auto">
          <a:xfrm>
            <a:off x="131762" y="3475038"/>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81" name="Rectangle 13"/>
          <p:cNvSpPr>
            <a:spLocks noChangeArrowheads="1"/>
          </p:cNvSpPr>
          <p:nvPr/>
        </p:nvSpPr>
        <p:spPr bwMode="auto">
          <a:xfrm>
            <a:off x="2474912" y="29670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2" name="Rectangle 14"/>
          <p:cNvSpPr>
            <a:spLocks noChangeArrowheads="1"/>
          </p:cNvSpPr>
          <p:nvPr/>
        </p:nvSpPr>
        <p:spPr bwMode="auto">
          <a:xfrm>
            <a:off x="2081212" y="37512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3" name="Rectangle 15"/>
          <p:cNvSpPr>
            <a:spLocks noChangeArrowheads="1"/>
          </p:cNvSpPr>
          <p:nvPr/>
        </p:nvSpPr>
        <p:spPr bwMode="auto">
          <a:xfrm>
            <a:off x="2874962" y="2543235"/>
            <a:ext cx="131762"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4" name="Rectangle 16"/>
          <p:cNvSpPr>
            <a:spLocks noChangeArrowheads="1"/>
          </p:cNvSpPr>
          <p:nvPr/>
        </p:nvSpPr>
        <p:spPr bwMode="auto">
          <a:xfrm>
            <a:off x="2738437" y="347345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5" name="Rectangle 17"/>
          <p:cNvSpPr>
            <a:spLocks noChangeArrowheads="1"/>
          </p:cNvSpPr>
          <p:nvPr/>
        </p:nvSpPr>
        <p:spPr bwMode="auto">
          <a:xfrm>
            <a:off x="2817812" y="38592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6" name="Rectangle 18"/>
          <p:cNvSpPr>
            <a:spLocks noChangeArrowheads="1"/>
          </p:cNvSpPr>
          <p:nvPr/>
        </p:nvSpPr>
        <p:spPr bwMode="auto">
          <a:xfrm>
            <a:off x="2651125" y="4027488"/>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7" name="Rectangle 19"/>
          <p:cNvSpPr>
            <a:spLocks noChangeArrowheads="1"/>
          </p:cNvSpPr>
          <p:nvPr/>
        </p:nvSpPr>
        <p:spPr bwMode="auto">
          <a:xfrm>
            <a:off x="2343150" y="4395788"/>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8" name="Rectangle 20"/>
          <p:cNvSpPr>
            <a:spLocks noChangeArrowheads="1"/>
          </p:cNvSpPr>
          <p:nvPr/>
        </p:nvSpPr>
        <p:spPr bwMode="auto">
          <a:xfrm>
            <a:off x="2474912" y="45799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9" name="Rectangle 21"/>
          <p:cNvSpPr>
            <a:spLocks noChangeArrowheads="1"/>
          </p:cNvSpPr>
          <p:nvPr/>
        </p:nvSpPr>
        <p:spPr bwMode="auto">
          <a:xfrm>
            <a:off x="2036762" y="45799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0" name="Rectangle 22"/>
          <p:cNvSpPr>
            <a:spLocks noChangeArrowheads="1"/>
          </p:cNvSpPr>
          <p:nvPr/>
        </p:nvSpPr>
        <p:spPr bwMode="auto">
          <a:xfrm>
            <a:off x="2817812" y="43656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1" name="Rectangle 23"/>
          <p:cNvSpPr>
            <a:spLocks noChangeArrowheads="1"/>
          </p:cNvSpPr>
          <p:nvPr/>
        </p:nvSpPr>
        <p:spPr bwMode="auto">
          <a:xfrm>
            <a:off x="2992437" y="33512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2" name="Rectangle 24"/>
          <p:cNvSpPr>
            <a:spLocks noChangeArrowheads="1"/>
          </p:cNvSpPr>
          <p:nvPr/>
        </p:nvSpPr>
        <p:spPr bwMode="auto">
          <a:xfrm>
            <a:off x="2773362" y="30749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3" name="AutoShape 25"/>
          <p:cNvSpPr>
            <a:spLocks noChangeArrowheads="1"/>
          </p:cNvSpPr>
          <p:nvPr/>
        </p:nvSpPr>
        <p:spPr bwMode="auto">
          <a:xfrm>
            <a:off x="2362200" y="351472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94" name="AutoShape 26"/>
          <p:cNvSpPr>
            <a:spLocks noChangeArrowheads="1"/>
          </p:cNvSpPr>
          <p:nvPr/>
        </p:nvSpPr>
        <p:spPr bwMode="auto">
          <a:xfrm>
            <a:off x="2230437" y="4900613"/>
            <a:ext cx="131763"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95" name="Rectangle 27"/>
          <p:cNvSpPr>
            <a:spLocks noChangeArrowheads="1"/>
          </p:cNvSpPr>
          <p:nvPr/>
        </p:nvSpPr>
        <p:spPr bwMode="auto">
          <a:xfrm>
            <a:off x="741362" y="38957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6" name="Rectangle 28"/>
          <p:cNvSpPr>
            <a:spLocks noChangeArrowheads="1"/>
          </p:cNvSpPr>
          <p:nvPr/>
        </p:nvSpPr>
        <p:spPr bwMode="auto">
          <a:xfrm>
            <a:off x="1350962" y="24479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928798" name="Picture 30" descr="txp_fig"/>
          <p:cNvPicPr>
            <a:picLocks noChangeAspect="1" noChangeArrowheads="1"/>
          </p:cNvPicPr>
          <p:nvPr>
            <p:custDataLst>
              <p:tags r:id="rId1"/>
            </p:custDataLst>
          </p:nvPr>
        </p:nvPicPr>
        <p:blipFill>
          <a:blip r:embed="rId4" cstate="print"/>
          <a:srcRect/>
          <a:stretch>
            <a:fillRect/>
          </a:stretch>
        </p:blipFill>
        <p:spPr bwMode="auto">
          <a:xfrm>
            <a:off x="3408362" y="1157288"/>
            <a:ext cx="4329112" cy="976312"/>
          </a:xfrm>
          <a:prstGeom prst="rect">
            <a:avLst/>
          </a:prstGeom>
          <a:noFill/>
          <a:ln w="9525">
            <a:noFill/>
            <a:miter lim="800000"/>
            <a:headEnd/>
            <a:tailEnd/>
          </a:ln>
          <a:effectLst/>
        </p:spPr>
      </p:pic>
      <p:sp>
        <p:nvSpPr>
          <p:cNvPr id="2" name="TextBox 1"/>
          <p:cNvSpPr txBox="1"/>
          <p:nvPr/>
        </p:nvSpPr>
        <p:spPr>
          <a:xfrm>
            <a:off x="6781800" y="1123890"/>
            <a:ext cx="1981200" cy="400110"/>
          </a:xfrm>
          <a:prstGeom prst="rect">
            <a:avLst/>
          </a:prstGeom>
          <a:noFill/>
        </p:spPr>
        <p:txBody>
          <a:bodyPr wrap="square" rtlCol="0">
            <a:spAutoFit/>
          </a:bodyPr>
          <a:lstStyle/>
          <a:p>
            <a:r>
              <a:rPr lang="en-US" sz="2000" dirty="0" smtClean="0">
                <a:latin typeface="Trebuchet MS"/>
                <a:cs typeface="Trebuchet MS"/>
              </a:rPr>
              <a:t>+ C #(mistakes)</a:t>
            </a:r>
            <a:endParaRPr lang="en-US" sz="2000" dirty="0">
              <a:latin typeface="Trebuchet MS"/>
              <a:cs typeface="Trebuchet MS"/>
            </a:endParaRPr>
          </a:p>
        </p:txBody>
      </p:sp>
      <p:sp>
        <p:nvSpPr>
          <p:cNvPr id="45" name="Rectangle 13"/>
          <p:cNvSpPr>
            <a:spLocks noChangeArrowheads="1"/>
          </p:cNvSpPr>
          <p:nvPr/>
        </p:nvSpPr>
        <p:spPr bwMode="auto">
          <a:xfrm>
            <a:off x="1676400" y="34591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46" name="AutoShape 10"/>
          <p:cNvSpPr>
            <a:spLocks noChangeArrowheads="1"/>
          </p:cNvSpPr>
          <p:nvPr/>
        </p:nvSpPr>
        <p:spPr bwMode="auto">
          <a:xfrm>
            <a:off x="1849437" y="41148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938022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87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879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87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879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879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879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879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879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97" grpId="0"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0818" name="Rectangle 2"/>
          <p:cNvSpPr>
            <a:spLocks noGrp="1" noChangeArrowheads="1"/>
          </p:cNvSpPr>
          <p:nvPr>
            <p:ph type="title"/>
          </p:nvPr>
        </p:nvSpPr>
        <p:spPr>
          <a:xfrm>
            <a:off x="0" y="0"/>
            <a:ext cx="9144000" cy="1371600"/>
          </a:xfrm>
        </p:spPr>
        <p:txBody>
          <a:bodyPr/>
          <a:lstStyle/>
          <a:p>
            <a:r>
              <a:rPr lang="en-US" dirty="0">
                <a:solidFill>
                  <a:srgbClr val="000090"/>
                </a:solidFill>
              </a:rPr>
              <a:t>Slack variables – Hinge loss</a:t>
            </a:r>
          </a:p>
        </p:txBody>
      </p:sp>
      <p:sp>
        <p:nvSpPr>
          <p:cNvPr id="930845" name="Rectangle 29"/>
          <p:cNvSpPr>
            <a:spLocks noGrp="1" noChangeArrowheads="1"/>
          </p:cNvSpPr>
          <p:nvPr>
            <p:ph idx="1"/>
          </p:nvPr>
        </p:nvSpPr>
        <p:spPr>
          <a:xfrm>
            <a:off x="533400" y="5105400"/>
            <a:ext cx="5029200" cy="1219200"/>
          </a:xfrm>
          <a:noFill/>
          <a:ln/>
        </p:spPr>
        <p:txBody>
          <a:bodyPr>
            <a:noAutofit/>
          </a:bodyPr>
          <a:lstStyle/>
          <a:p>
            <a:pPr marL="0" indent="0">
              <a:buNone/>
            </a:pPr>
            <a:r>
              <a:rPr lang="en-US" sz="2400" dirty="0" smtClean="0">
                <a:solidFill>
                  <a:srgbClr val="000090"/>
                </a:solidFill>
              </a:rPr>
              <a:t>For each data point:</a:t>
            </a:r>
          </a:p>
          <a:p>
            <a:r>
              <a:rPr lang="en-US" sz="2400" dirty="0" smtClean="0"/>
              <a:t>If </a:t>
            </a:r>
            <a:r>
              <a:rPr lang="en-US" sz="2400" dirty="0"/>
              <a:t>margin </a:t>
            </a:r>
            <a:r>
              <a:rPr lang="en-US" sz="2400" dirty="0" smtClean="0"/>
              <a:t>≥ </a:t>
            </a:r>
            <a:r>
              <a:rPr lang="en-US" sz="2400" dirty="0"/>
              <a:t>1, don’t care</a:t>
            </a:r>
          </a:p>
          <a:p>
            <a:r>
              <a:rPr lang="en-US" sz="2400" dirty="0"/>
              <a:t>If margin &lt; 1, pay linear penalty</a:t>
            </a:r>
          </a:p>
        </p:txBody>
      </p:sp>
      <p:sp>
        <p:nvSpPr>
          <p:cNvPr id="930819" name="AutoShape 3"/>
          <p:cNvSpPr>
            <a:spLocks noChangeArrowheads="1"/>
          </p:cNvSpPr>
          <p:nvPr/>
        </p:nvSpPr>
        <p:spPr bwMode="auto">
          <a:xfrm>
            <a:off x="1073150" y="22098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0" name="AutoShape 4"/>
          <p:cNvSpPr>
            <a:spLocks noChangeArrowheads="1"/>
          </p:cNvSpPr>
          <p:nvPr/>
        </p:nvSpPr>
        <p:spPr bwMode="auto">
          <a:xfrm>
            <a:off x="1117600" y="29464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1" name="AutoShape 5"/>
          <p:cNvSpPr>
            <a:spLocks noChangeArrowheads="1"/>
          </p:cNvSpPr>
          <p:nvPr/>
        </p:nvSpPr>
        <p:spPr bwMode="auto">
          <a:xfrm>
            <a:off x="590550" y="3130550"/>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2" name="AutoShape 6"/>
          <p:cNvSpPr>
            <a:spLocks noChangeArrowheads="1"/>
          </p:cNvSpPr>
          <p:nvPr/>
        </p:nvSpPr>
        <p:spPr bwMode="auto">
          <a:xfrm>
            <a:off x="722313" y="391477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3" name="AutoShape 7"/>
          <p:cNvSpPr>
            <a:spLocks noChangeArrowheads="1"/>
          </p:cNvSpPr>
          <p:nvPr/>
        </p:nvSpPr>
        <p:spPr bwMode="auto">
          <a:xfrm>
            <a:off x="195263" y="38227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4" name="AutoShape 8"/>
          <p:cNvSpPr>
            <a:spLocks noChangeArrowheads="1"/>
          </p:cNvSpPr>
          <p:nvPr/>
        </p:nvSpPr>
        <p:spPr bwMode="auto">
          <a:xfrm>
            <a:off x="1468438" y="267017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5" name="AutoShape 9"/>
          <p:cNvSpPr>
            <a:spLocks noChangeArrowheads="1"/>
          </p:cNvSpPr>
          <p:nvPr/>
        </p:nvSpPr>
        <p:spPr bwMode="auto">
          <a:xfrm>
            <a:off x="985838" y="4052888"/>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6" name="AutoShape 10"/>
          <p:cNvSpPr>
            <a:spLocks noChangeArrowheads="1"/>
          </p:cNvSpPr>
          <p:nvPr/>
        </p:nvSpPr>
        <p:spPr bwMode="auto">
          <a:xfrm>
            <a:off x="1292225" y="37306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7" name="AutoShape 11"/>
          <p:cNvSpPr>
            <a:spLocks noChangeArrowheads="1"/>
          </p:cNvSpPr>
          <p:nvPr/>
        </p:nvSpPr>
        <p:spPr bwMode="auto">
          <a:xfrm>
            <a:off x="458788" y="2439988"/>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8" name="AutoShape 12"/>
          <p:cNvSpPr>
            <a:spLocks noChangeArrowheads="1"/>
          </p:cNvSpPr>
          <p:nvPr/>
        </p:nvSpPr>
        <p:spPr bwMode="auto">
          <a:xfrm>
            <a:off x="107950" y="3084513"/>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9" name="Rectangle 13"/>
          <p:cNvSpPr>
            <a:spLocks noChangeArrowheads="1"/>
          </p:cNvSpPr>
          <p:nvPr/>
        </p:nvSpPr>
        <p:spPr bwMode="auto">
          <a:xfrm>
            <a:off x="2800350" y="27289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0" name="Rectangle 14"/>
          <p:cNvSpPr>
            <a:spLocks noChangeArrowheads="1"/>
          </p:cNvSpPr>
          <p:nvPr/>
        </p:nvSpPr>
        <p:spPr bwMode="auto">
          <a:xfrm>
            <a:off x="2406650" y="35131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1" name="Rectangle 15"/>
          <p:cNvSpPr>
            <a:spLocks noChangeArrowheads="1"/>
          </p:cNvSpPr>
          <p:nvPr/>
        </p:nvSpPr>
        <p:spPr bwMode="auto">
          <a:xfrm>
            <a:off x="3124200" y="2286000"/>
            <a:ext cx="131762"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2" name="Rectangle 16"/>
          <p:cNvSpPr>
            <a:spLocks noChangeArrowheads="1"/>
          </p:cNvSpPr>
          <p:nvPr/>
        </p:nvSpPr>
        <p:spPr bwMode="auto">
          <a:xfrm>
            <a:off x="3063875" y="32353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3" name="Rectangle 17"/>
          <p:cNvSpPr>
            <a:spLocks noChangeArrowheads="1"/>
          </p:cNvSpPr>
          <p:nvPr/>
        </p:nvSpPr>
        <p:spPr bwMode="auto">
          <a:xfrm>
            <a:off x="3371850" y="36972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4" name="Rectangle 18"/>
          <p:cNvSpPr>
            <a:spLocks noChangeArrowheads="1"/>
          </p:cNvSpPr>
          <p:nvPr/>
        </p:nvSpPr>
        <p:spPr bwMode="auto">
          <a:xfrm>
            <a:off x="2976563" y="3789363"/>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5" name="Rectangle 19"/>
          <p:cNvSpPr>
            <a:spLocks noChangeArrowheads="1"/>
          </p:cNvSpPr>
          <p:nvPr/>
        </p:nvSpPr>
        <p:spPr bwMode="auto">
          <a:xfrm>
            <a:off x="2668588" y="4157663"/>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6" name="Rectangle 20"/>
          <p:cNvSpPr>
            <a:spLocks noChangeArrowheads="1"/>
          </p:cNvSpPr>
          <p:nvPr/>
        </p:nvSpPr>
        <p:spPr bwMode="auto">
          <a:xfrm>
            <a:off x="2800350" y="43418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7" name="Rectangle 21"/>
          <p:cNvSpPr>
            <a:spLocks noChangeArrowheads="1"/>
          </p:cNvSpPr>
          <p:nvPr/>
        </p:nvSpPr>
        <p:spPr bwMode="auto">
          <a:xfrm>
            <a:off x="2362200" y="43418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8" name="Rectangle 22"/>
          <p:cNvSpPr>
            <a:spLocks noChangeArrowheads="1"/>
          </p:cNvSpPr>
          <p:nvPr/>
        </p:nvSpPr>
        <p:spPr bwMode="auto">
          <a:xfrm>
            <a:off x="3371850" y="42037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9" name="Rectangle 23"/>
          <p:cNvSpPr>
            <a:spLocks noChangeArrowheads="1"/>
          </p:cNvSpPr>
          <p:nvPr/>
        </p:nvSpPr>
        <p:spPr bwMode="auto">
          <a:xfrm>
            <a:off x="3546475" y="31892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0" name="Rectangle 24"/>
          <p:cNvSpPr>
            <a:spLocks noChangeArrowheads="1"/>
          </p:cNvSpPr>
          <p:nvPr/>
        </p:nvSpPr>
        <p:spPr bwMode="auto">
          <a:xfrm>
            <a:off x="3327400" y="29130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1" name="AutoShape 25"/>
          <p:cNvSpPr>
            <a:spLocks noChangeArrowheads="1"/>
          </p:cNvSpPr>
          <p:nvPr/>
        </p:nvSpPr>
        <p:spPr bwMode="auto">
          <a:xfrm>
            <a:off x="2286000" y="30480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42" name="AutoShape 26"/>
          <p:cNvSpPr>
            <a:spLocks noChangeArrowheads="1"/>
          </p:cNvSpPr>
          <p:nvPr/>
        </p:nvSpPr>
        <p:spPr bwMode="auto">
          <a:xfrm>
            <a:off x="2555875" y="4662488"/>
            <a:ext cx="131763"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43" name="Rectangle 27"/>
          <p:cNvSpPr>
            <a:spLocks noChangeArrowheads="1"/>
          </p:cNvSpPr>
          <p:nvPr/>
        </p:nvSpPr>
        <p:spPr bwMode="auto">
          <a:xfrm>
            <a:off x="717550" y="35052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4" name="Rectangle 28"/>
          <p:cNvSpPr>
            <a:spLocks noChangeArrowheads="1"/>
          </p:cNvSpPr>
          <p:nvPr/>
        </p:nvSpPr>
        <p:spPr bwMode="auto">
          <a:xfrm>
            <a:off x="1600200" y="32766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930846" name="Picture 30" descr="txp_fig"/>
          <p:cNvPicPr>
            <a:picLocks noChangeAspect="1" noChangeArrowheads="1"/>
          </p:cNvPicPr>
          <p:nvPr>
            <p:custDataLst>
              <p:tags r:id="rId1"/>
            </p:custDataLst>
          </p:nvPr>
        </p:nvPicPr>
        <p:blipFill>
          <a:blip r:embed="rId4" cstate="print"/>
          <a:srcRect/>
          <a:stretch>
            <a:fillRect/>
          </a:stretch>
        </p:blipFill>
        <p:spPr bwMode="auto">
          <a:xfrm>
            <a:off x="3733800" y="1742778"/>
            <a:ext cx="4329112" cy="976312"/>
          </a:xfrm>
          <a:prstGeom prst="rect">
            <a:avLst/>
          </a:prstGeom>
          <a:noFill/>
          <a:ln w="9525">
            <a:noFill/>
            <a:miter lim="800000"/>
            <a:headEnd/>
            <a:tailEnd/>
          </a:ln>
          <a:effectLst/>
        </p:spPr>
      </p:pic>
      <p:sp>
        <p:nvSpPr>
          <p:cNvPr id="86" name="Line 24"/>
          <p:cNvSpPr>
            <a:spLocks noChangeShapeType="1"/>
          </p:cNvSpPr>
          <p:nvPr/>
        </p:nvSpPr>
        <p:spPr bwMode="auto">
          <a:xfrm flipV="1">
            <a:off x="1219200" y="1754187"/>
            <a:ext cx="581025" cy="3121025"/>
          </a:xfrm>
          <a:prstGeom prst="line">
            <a:avLst/>
          </a:prstGeom>
          <a:noFill/>
          <a:ln w="38100" cmpd="sng">
            <a:solidFill>
              <a:srgbClr val="009900"/>
            </a:solidFill>
            <a:round/>
            <a:headEnd/>
            <a:tailEnd/>
          </a:ln>
          <a:effectLst/>
        </p:spPr>
        <p:txBody>
          <a:bodyPr/>
          <a:lstStyle/>
          <a:p>
            <a:endParaRPr lang="en-US"/>
          </a:p>
        </p:txBody>
      </p:sp>
      <p:sp>
        <p:nvSpPr>
          <p:cNvPr id="87" name="Text Box 25"/>
          <p:cNvSpPr txBox="1">
            <a:spLocks noChangeArrowheads="1"/>
          </p:cNvSpPr>
          <p:nvPr/>
        </p:nvSpPr>
        <p:spPr bwMode="auto">
          <a:xfrm rot="16825562">
            <a:off x="968375" y="1927225"/>
            <a:ext cx="1177925"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88" name="Line 26"/>
          <p:cNvSpPr>
            <a:spLocks noChangeShapeType="1"/>
          </p:cNvSpPr>
          <p:nvPr/>
        </p:nvSpPr>
        <p:spPr bwMode="auto">
          <a:xfrm flipV="1">
            <a:off x="2162175" y="1831975"/>
            <a:ext cx="581025" cy="3121025"/>
          </a:xfrm>
          <a:prstGeom prst="line">
            <a:avLst/>
          </a:prstGeom>
          <a:noFill/>
          <a:ln w="38100" cmpd="sng">
            <a:solidFill>
              <a:srgbClr val="009900"/>
            </a:solidFill>
            <a:round/>
            <a:headEnd/>
            <a:tailEnd/>
          </a:ln>
          <a:effectLst/>
        </p:spPr>
        <p:txBody>
          <a:bodyPr/>
          <a:lstStyle/>
          <a:p>
            <a:endParaRPr lang="en-US"/>
          </a:p>
        </p:txBody>
      </p:sp>
      <p:sp>
        <p:nvSpPr>
          <p:cNvPr id="89" name="Text Box 27"/>
          <p:cNvSpPr txBox="1">
            <a:spLocks noChangeArrowheads="1"/>
          </p:cNvSpPr>
          <p:nvPr/>
        </p:nvSpPr>
        <p:spPr bwMode="auto">
          <a:xfrm rot="16825562">
            <a:off x="1916112" y="2027237"/>
            <a:ext cx="1133475"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90" name="Line 29"/>
          <p:cNvSpPr>
            <a:spLocks noChangeShapeType="1"/>
          </p:cNvSpPr>
          <p:nvPr/>
        </p:nvSpPr>
        <p:spPr bwMode="auto">
          <a:xfrm flipV="1">
            <a:off x="1695450" y="1762125"/>
            <a:ext cx="581025" cy="3122613"/>
          </a:xfrm>
          <a:prstGeom prst="line">
            <a:avLst/>
          </a:prstGeom>
          <a:noFill/>
          <a:ln w="38100" cmpd="sng">
            <a:solidFill>
              <a:schemeClr val="tx1"/>
            </a:solidFill>
            <a:round/>
            <a:headEnd/>
            <a:tailEnd/>
          </a:ln>
          <a:effectLst/>
        </p:spPr>
        <p:txBody>
          <a:bodyPr/>
          <a:lstStyle/>
          <a:p>
            <a:endParaRPr lang="en-US"/>
          </a:p>
        </p:txBody>
      </p:sp>
      <p:sp>
        <p:nvSpPr>
          <p:cNvPr id="91" name="Text Box 30"/>
          <p:cNvSpPr txBox="1">
            <a:spLocks noChangeArrowheads="1"/>
          </p:cNvSpPr>
          <p:nvPr/>
        </p:nvSpPr>
        <p:spPr bwMode="auto">
          <a:xfrm rot="16825562">
            <a:off x="1476375" y="1968500"/>
            <a:ext cx="1073150"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0</a:t>
            </a:r>
          </a:p>
        </p:txBody>
      </p:sp>
      <p:grpSp>
        <p:nvGrpSpPr>
          <p:cNvPr id="14" name="Group 13"/>
          <p:cNvGrpSpPr/>
          <p:nvPr/>
        </p:nvGrpSpPr>
        <p:grpSpPr>
          <a:xfrm>
            <a:off x="1666082" y="3322638"/>
            <a:ext cx="765606" cy="411162"/>
            <a:chOff x="1666082" y="3322638"/>
            <a:chExt cx="765606" cy="411162"/>
          </a:xfrm>
        </p:grpSpPr>
        <p:cxnSp>
          <p:nvCxnSpPr>
            <p:cNvPr id="99" name="Straight Connector 98"/>
            <p:cNvCxnSpPr>
              <a:stCxn id="930844" idx="2"/>
            </p:cNvCxnSpPr>
            <p:nvPr/>
          </p:nvCxnSpPr>
          <p:spPr>
            <a:xfrm>
              <a:off x="1666082" y="3322638"/>
              <a:ext cx="765606" cy="14702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2036470" y="3364468"/>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3" name="Group 12"/>
          <p:cNvGrpSpPr/>
          <p:nvPr/>
        </p:nvGrpSpPr>
        <p:grpSpPr>
          <a:xfrm>
            <a:off x="1600200" y="2667000"/>
            <a:ext cx="817562" cy="450057"/>
            <a:chOff x="1600200" y="2667000"/>
            <a:chExt cx="817562" cy="450057"/>
          </a:xfrm>
        </p:grpSpPr>
        <p:cxnSp>
          <p:nvCxnSpPr>
            <p:cNvPr id="3" name="Straight Connector 2"/>
            <p:cNvCxnSpPr>
              <a:endCxn id="930841" idx="3"/>
            </p:cNvCxnSpPr>
            <p:nvPr/>
          </p:nvCxnSpPr>
          <p:spPr>
            <a:xfrm>
              <a:off x="1600200" y="2971800"/>
              <a:ext cx="817562" cy="14525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1676400" y="2667000"/>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5" name="Group 14"/>
          <p:cNvGrpSpPr/>
          <p:nvPr/>
        </p:nvGrpSpPr>
        <p:grpSpPr>
          <a:xfrm>
            <a:off x="756450" y="3529122"/>
            <a:ext cx="1613284" cy="509478"/>
            <a:chOff x="756450" y="3529122"/>
            <a:chExt cx="1613284" cy="509478"/>
          </a:xfrm>
        </p:grpSpPr>
        <p:cxnSp>
          <p:nvCxnSpPr>
            <p:cNvPr id="102" name="Straight Connector 101"/>
            <p:cNvCxnSpPr/>
            <p:nvPr/>
          </p:nvCxnSpPr>
          <p:spPr>
            <a:xfrm>
              <a:off x="756450" y="3529122"/>
              <a:ext cx="1613284" cy="34326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1447800" y="3669268"/>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6" name="Group 15"/>
          <p:cNvGrpSpPr/>
          <p:nvPr/>
        </p:nvGrpSpPr>
        <p:grpSpPr>
          <a:xfrm>
            <a:off x="1270054" y="4414523"/>
            <a:ext cx="1417584" cy="450609"/>
            <a:chOff x="1270054" y="4414523"/>
            <a:chExt cx="1417584" cy="450609"/>
          </a:xfrm>
        </p:grpSpPr>
        <p:cxnSp>
          <p:nvCxnSpPr>
            <p:cNvPr id="96" name="Straight Connector 95"/>
            <p:cNvCxnSpPr>
              <a:endCxn id="930842" idx="3"/>
            </p:cNvCxnSpPr>
            <p:nvPr/>
          </p:nvCxnSpPr>
          <p:spPr>
            <a:xfrm>
              <a:off x="1270054" y="4414523"/>
              <a:ext cx="1417584" cy="317021"/>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1905000" y="4495800"/>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sp>
        <p:nvSpPr>
          <p:cNvPr id="108" name="TextBox 107"/>
          <p:cNvSpPr txBox="1"/>
          <p:nvPr/>
        </p:nvSpPr>
        <p:spPr>
          <a:xfrm>
            <a:off x="7027862" y="1676400"/>
            <a:ext cx="1981200" cy="461665"/>
          </a:xfrm>
          <a:prstGeom prst="rect">
            <a:avLst/>
          </a:prstGeom>
          <a:noFill/>
        </p:spPr>
        <p:txBody>
          <a:bodyPr wrap="square" rtlCol="0">
            <a:spAutoFit/>
          </a:bodyPr>
          <a:lstStyle/>
          <a:p>
            <a:r>
              <a:rPr lang="en-US" sz="2400" dirty="0" smtClean="0">
                <a:latin typeface="Trebuchet MS"/>
                <a:cs typeface="Trebuchet MS"/>
              </a:rPr>
              <a:t>+ </a:t>
            </a:r>
            <a:r>
              <a:rPr lang="en-US" sz="2400" i="1" dirty="0" smtClean="0">
                <a:latin typeface="Times New Roman"/>
                <a:cs typeface="Times New Roman"/>
              </a:rPr>
              <a:t>C</a:t>
            </a:r>
            <a:r>
              <a:rPr lang="en-US" sz="2400" dirty="0" smtClean="0">
                <a:latin typeface="Times New Roman"/>
                <a:cs typeface="Times New Roman"/>
              </a:rPr>
              <a:t> </a:t>
            </a:r>
            <a:r>
              <a:rPr lang="en-US" sz="2400" dirty="0" err="1" smtClean="0">
                <a:latin typeface="Times New Roman"/>
                <a:cs typeface="Times New Roman"/>
              </a:rPr>
              <a:t>Σ</a:t>
            </a:r>
            <a:r>
              <a:rPr lang="en-US" sz="2400" baseline="-25000" dirty="0" err="1" smtClean="0">
                <a:latin typeface="Times New Roman"/>
                <a:cs typeface="Times New Roman"/>
              </a:rPr>
              <a:t>j</a:t>
            </a:r>
            <a:r>
              <a:rPr lang="en-US" sz="2400" dirty="0" smtClean="0">
                <a:latin typeface="Times New Roman"/>
                <a:cs typeface="Times New Roman"/>
              </a:rPr>
              <a:t> </a:t>
            </a:r>
            <a:r>
              <a:rPr lang="en-US" sz="2400" dirty="0" err="1" smtClean="0">
                <a:latin typeface="Times New Roman"/>
                <a:cs typeface="Times New Roman"/>
              </a:rPr>
              <a:t>ξ</a:t>
            </a:r>
            <a:r>
              <a:rPr lang="en-US" sz="2400" baseline="-25000" dirty="0" err="1">
                <a:latin typeface="Times New Roman"/>
                <a:cs typeface="Times New Roman"/>
              </a:rPr>
              <a:t>j</a:t>
            </a:r>
            <a:endParaRPr lang="en-US" sz="2400" dirty="0">
              <a:latin typeface="Times New Roman"/>
              <a:cs typeface="Times New Roman"/>
            </a:endParaRPr>
          </a:p>
        </p:txBody>
      </p:sp>
      <p:sp>
        <p:nvSpPr>
          <p:cNvPr id="11" name="Rectangle 10"/>
          <p:cNvSpPr/>
          <p:nvPr/>
        </p:nvSpPr>
        <p:spPr>
          <a:xfrm>
            <a:off x="6723062" y="2101775"/>
            <a:ext cx="620591" cy="523220"/>
          </a:xfrm>
          <a:prstGeom prst="rect">
            <a:avLst/>
          </a:prstGeom>
        </p:spPr>
        <p:txBody>
          <a:bodyPr wrap="none">
            <a:spAutoFit/>
          </a:bodyPr>
          <a:lstStyle/>
          <a:p>
            <a:r>
              <a:rPr lang="en-US" sz="2800" dirty="0" smtClean="0">
                <a:latin typeface="Times New Roman"/>
                <a:cs typeface="Times New Roman"/>
              </a:rPr>
              <a:t>- </a:t>
            </a:r>
            <a:r>
              <a:rPr lang="en-US" sz="2800" dirty="0" err="1" smtClean="0">
                <a:latin typeface="Times New Roman"/>
                <a:cs typeface="Times New Roman"/>
              </a:rPr>
              <a:t>ξ</a:t>
            </a:r>
            <a:r>
              <a:rPr lang="en-US" sz="2800" baseline="-25000" dirty="0" err="1" smtClean="0">
                <a:latin typeface="Times New Roman"/>
                <a:cs typeface="Times New Roman"/>
              </a:rPr>
              <a:t>j</a:t>
            </a:r>
            <a:endParaRPr lang="en-US" sz="2800" dirty="0">
              <a:latin typeface="Times New Roman"/>
              <a:cs typeface="Times New Roman"/>
            </a:endParaRPr>
          </a:p>
        </p:txBody>
      </p:sp>
      <p:sp>
        <p:nvSpPr>
          <p:cNvPr id="12" name="Rectangle 11"/>
          <p:cNvSpPr/>
          <p:nvPr/>
        </p:nvSpPr>
        <p:spPr>
          <a:xfrm>
            <a:off x="8125638" y="2153555"/>
            <a:ext cx="701684" cy="461665"/>
          </a:xfrm>
          <a:prstGeom prst="rect">
            <a:avLst/>
          </a:prstGeom>
        </p:spPr>
        <p:txBody>
          <a:bodyPr wrap="none">
            <a:spAutoFit/>
          </a:bodyPr>
          <a:lstStyle/>
          <a:p>
            <a:r>
              <a:rPr lang="en-US" sz="2400" dirty="0" smtClean="0">
                <a:latin typeface="Times New Roman"/>
                <a:cs typeface="Times New Roman"/>
              </a:rPr>
              <a:t>ξ</a:t>
            </a:r>
            <a:r>
              <a:rPr lang="en-US" sz="2400" baseline="-25000" dirty="0" smtClean="0">
                <a:latin typeface="Times New Roman"/>
                <a:cs typeface="Times New Roman"/>
              </a:rPr>
              <a:t>j</a:t>
            </a:r>
            <a:r>
              <a:rPr lang="en-US" sz="2400" dirty="0" smtClean="0">
                <a:latin typeface="Times New Roman"/>
                <a:cs typeface="Times New Roman"/>
              </a:rPr>
              <a:t>≥0</a:t>
            </a:r>
            <a:endParaRPr lang="en-US" sz="2400" dirty="0">
              <a:latin typeface="Times New Roman"/>
              <a:cs typeface="Times New Roman"/>
            </a:endParaRPr>
          </a:p>
        </p:txBody>
      </p:sp>
      <p:sp>
        <p:nvSpPr>
          <p:cNvPr id="115" name="Rectangle 29"/>
          <p:cNvSpPr txBox="1">
            <a:spLocks noChangeArrowheads="1"/>
          </p:cNvSpPr>
          <p:nvPr/>
        </p:nvSpPr>
        <p:spPr>
          <a:xfrm>
            <a:off x="4114800" y="3505200"/>
            <a:ext cx="5029200" cy="2743200"/>
          </a:xfrm>
          <a:prstGeom prst="rect">
            <a:avLst/>
          </a:prstGeom>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solidFill>
                  <a:srgbClr val="000090"/>
                </a:solidFill>
              </a:rPr>
              <a:t>Slack Penalty </a:t>
            </a:r>
            <a:r>
              <a:rPr lang="en-US" sz="2800" i="1" dirty="0" smtClean="0">
                <a:solidFill>
                  <a:srgbClr val="000090"/>
                </a:solidFill>
                <a:latin typeface="Times New Roman"/>
                <a:cs typeface="Times New Roman"/>
              </a:rPr>
              <a:t>C </a:t>
            </a:r>
            <a:r>
              <a:rPr lang="en-US" sz="2800" dirty="0" smtClean="0">
                <a:solidFill>
                  <a:srgbClr val="000090"/>
                </a:solidFill>
                <a:latin typeface="Times New Roman"/>
                <a:cs typeface="Times New Roman"/>
              </a:rPr>
              <a:t>&gt; 0</a:t>
            </a:r>
            <a:r>
              <a:rPr lang="en-US" sz="2800" dirty="0">
                <a:solidFill>
                  <a:srgbClr val="000090"/>
                </a:solidFill>
              </a:rPr>
              <a:t>:</a:t>
            </a:r>
          </a:p>
          <a:p>
            <a:r>
              <a:rPr lang="en-US" sz="2400" i="1" dirty="0" smtClean="0">
                <a:latin typeface="Times New Roman"/>
                <a:cs typeface="Times New Roman"/>
              </a:rPr>
              <a:t>C</a:t>
            </a:r>
            <a:r>
              <a:rPr lang="en-US" sz="2400" dirty="0" smtClean="0">
                <a:latin typeface="Times New Roman"/>
                <a:cs typeface="Times New Roman"/>
              </a:rPr>
              <a:t>=∞ </a:t>
            </a:r>
            <a:r>
              <a:rPr lang="en-US" sz="2400" dirty="0" smtClean="0">
                <a:sym typeface="Wingdings"/>
              </a:rPr>
              <a:t> have to separate the data!</a:t>
            </a:r>
          </a:p>
          <a:p>
            <a:r>
              <a:rPr lang="en-US" sz="2400" i="1" dirty="0">
                <a:latin typeface="Times New Roman"/>
                <a:cs typeface="Times New Roman"/>
              </a:rPr>
              <a:t>C</a:t>
            </a:r>
            <a:r>
              <a:rPr lang="en-US" sz="2400" dirty="0" smtClean="0">
                <a:latin typeface="Times New Roman"/>
                <a:cs typeface="Times New Roman"/>
              </a:rPr>
              <a:t>=0 </a:t>
            </a:r>
            <a:r>
              <a:rPr lang="en-US" sz="2400" dirty="0">
                <a:sym typeface="Wingdings"/>
              </a:rPr>
              <a:t> </a:t>
            </a:r>
            <a:r>
              <a:rPr lang="en-US" sz="2400" dirty="0" smtClean="0">
                <a:sym typeface="Wingdings"/>
              </a:rPr>
              <a:t>ignore data entirely!</a:t>
            </a:r>
          </a:p>
          <a:p>
            <a:r>
              <a:rPr lang="en-US" sz="2400" dirty="0" smtClean="0">
                <a:sym typeface="Wingdings"/>
              </a:rPr>
              <a:t>Select on dev. set, etc.</a:t>
            </a:r>
            <a:endParaRPr lang="en-US" sz="2400" dirty="0">
              <a:sym typeface="Wingdings"/>
            </a:endParaRPr>
          </a:p>
          <a:p>
            <a:pPr marL="0" indent="0">
              <a:buNone/>
            </a:pPr>
            <a:endParaRPr lang="en-US" sz="2400" dirty="0" smtClean="0"/>
          </a:p>
        </p:txBody>
      </p:sp>
    </p:spTree>
    <p:extLst>
      <p:ext uri="{BB962C8B-B14F-4D97-AF65-F5344CB8AC3E}">
        <p14:creationId xmlns:p14="http://schemas.microsoft.com/office/powerpoint/2010/main" val="1803127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084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084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084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084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45" grpId="0" build="p" animBg="1"/>
      <p:bldP spid="108" grpId="0"/>
      <p:bldP spid="11" grpId="0"/>
      <p:bldP spid="12" grpId="0"/>
      <p:bldP spid="11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457200" y="228600"/>
            <a:ext cx="7772400" cy="762000"/>
          </a:xfrm>
        </p:spPr>
        <p:txBody>
          <a:bodyPr>
            <a:normAutofit/>
          </a:bodyPr>
          <a:lstStyle/>
          <a:p>
            <a:r>
              <a:rPr lang="en-US" sz="3600" dirty="0" smtClean="0">
                <a:solidFill>
                  <a:srgbClr val="000090"/>
                </a:solidFill>
              </a:rPr>
              <a:t>Side Note: Different Losses</a:t>
            </a:r>
            <a:endParaRPr lang="en-US" sz="3600" dirty="0">
              <a:solidFill>
                <a:srgbClr val="000090"/>
              </a:solidFill>
            </a:endParaRPr>
          </a:p>
        </p:txBody>
      </p:sp>
      <p:sp>
        <p:nvSpPr>
          <p:cNvPr id="560131" name="Rectangle 3"/>
          <p:cNvSpPr>
            <a:spLocks noGrp="1" noChangeArrowheads="1"/>
          </p:cNvSpPr>
          <p:nvPr>
            <p:ph idx="1"/>
          </p:nvPr>
        </p:nvSpPr>
        <p:spPr>
          <a:xfrm>
            <a:off x="152400" y="990600"/>
            <a:ext cx="4038600" cy="609600"/>
          </a:xfrm>
        </p:spPr>
        <p:txBody>
          <a:bodyPr>
            <a:normAutofit/>
          </a:bodyPr>
          <a:lstStyle/>
          <a:p>
            <a:pPr>
              <a:buFont typeface="Wingdings" pitchFamily="48" charset="2"/>
              <a:buNone/>
            </a:pPr>
            <a:r>
              <a:rPr lang="en-US" sz="2800" dirty="0">
                <a:solidFill>
                  <a:srgbClr val="000090"/>
                </a:solidFill>
              </a:rPr>
              <a:t>Logistic </a:t>
            </a:r>
            <a:r>
              <a:rPr lang="en-US" sz="2800" dirty="0" smtClean="0">
                <a:solidFill>
                  <a:srgbClr val="000090"/>
                </a:solidFill>
              </a:rPr>
              <a:t>regression:</a:t>
            </a:r>
            <a:endParaRPr lang="en-US" sz="2800" dirty="0">
              <a:solidFill>
                <a:srgbClr val="000090"/>
              </a:solidFill>
            </a:endParaRPr>
          </a:p>
        </p:txBody>
      </p:sp>
      <p:pic>
        <p:nvPicPr>
          <p:cNvPr id="560132" name="Picture 4" descr="txp_fig"/>
          <p:cNvPicPr>
            <a:picLocks noChangeAspect="1" noChangeArrowheads="1"/>
          </p:cNvPicPr>
          <p:nvPr>
            <p:custDataLst>
              <p:tags r:id="rId1"/>
            </p:custDataLst>
          </p:nvPr>
        </p:nvPicPr>
        <p:blipFill>
          <a:blip r:embed="rId8" cstate="print"/>
          <a:srcRect/>
          <a:stretch>
            <a:fillRect/>
          </a:stretch>
        </p:blipFill>
        <p:spPr bwMode="auto">
          <a:xfrm>
            <a:off x="304800" y="1524000"/>
            <a:ext cx="3529263" cy="762000"/>
          </a:xfrm>
          <a:prstGeom prst="rect">
            <a:avLst/>
          </a:prstGeom>
          <a:noFill/>
          <a:ln w="9525">
            <a:solidFill>
              <a:schemeClr val="bg2">
                <a:lumMod val="50000"/>
              </a:schemeClr>
            </a:solidFill>
            <a:miter lim="800000"/>
            <a:headEnd/>
            <a:tailEnd/>
          </a:ln>
          <a:effectLst/>
        </p:spPr>
      </p:pic>
      <p:pic>
        <p:nvPicPr>
          <p:cNvPr id="560134" name="Picture 6" descr="txp_fig"/>
          <p:cNvPicPr>
            <a:picLocks noChangeAspect="1" noChangeArrowheads="1"/>
          </p:cNvPicPr>
          <p:nvPr>
            <p:custDataLst>
              <p:tags r:id="rId2"/>
            </p:custDataLst>
          </p:nvPr>
        </p:nvPicPr>
        <p:blipFill>
          <a:blip r:embed="rId9" cstate="print"/>
          <a:srcRect/>
          <a:stretch>
            <a:fillRect/>
          </a:stretch>
        </p:blipFill>
        <p:spPr bwMode="auto">
          <a:xfrm>
            <a:off x="4495800" y="1524000"/>
            <a:ext cx="3581400" cy="687138"/>
          </a:xfrm>
          <a:prstGeom prst="rect">
            <a:avLst/>
          </a:prstGeom>
          <a:noFill/>
          <a:ln w="9525">
            <a:solidFill>
              <a:schemeClr val="accent2">
                <a:lumMod val="75000"/>
              </a:schemeClr>
            </a:solidFill>
            <a:miter lim="800000"/>
            <a:headEnd/>
            <a:tailEnd/>
          </a:ln>
          <a:effectLst/>
        </p:spPr>
      </p:pic>
      <p:sp>
        <p:nvSpPr>
          <p:cNvPr id="560135" name="Text Box 7"/>
          <p:cNvSpPr txBox="1">
            <a:spLocks noChangeArrowheads="1"/>
          </p:cNvSpPr>
          <p:nvPr/>
        </p:nvSpPr>
        <p:spPr bwMode="auto">
          <a:xfrm>
            <a:off x="4267200" y="1066800"/>
            <a:ext cx="4191000" cy="461665"/>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0090"/>
                </a:solidFill>
              </a:rPr>
              <a:t>Boosting </a:t>
            </a:r>
            <a:r>
              <a:rPr lang="en-US" sz="2400" dirty="0" smtClean="0">
                <a:solidFill>
                  <a:srgbClr val="000090"/>
                </a:solidFill>
              </a:rPr>
              <a:t>:</a:t>
            </a:r>
            <a:endParaRPr lang="en-US" sz="2400" dirty="0">
              <a:solidFill>
                <a:srgbClr val="000090"/>
              </a:solidFill>
            </a:endParaRPr>
          </a:p>
        </p:txBody>
      </p:sp>
      <p:sp>
        <p:nvSpPr>
          <p:cNvPr id="560137" name="Text Box 9"/>
          <p:cNvSpPr txBox="1">
            <a:spLocks noChangeArrowheads="1"/>
          </p:cNvSpPr>
          <p:nvPr/>
        </p:nvSpPr>
        <p:spPr bwMode="auto">
          <a:xfrm>
            <a:off x="1143000" y="6172200"/>
            <a:ext cx="7208850" cy="523220"/>
          </a:xfrm>
          <a:prstGeom prst="rect">
            <a:avLst/>
          </a:prstGeom>
          <a:noFill/>
          <a:ln w="9525">
            <a:noFill/>
            <a:miter lim="800000"/>
            <a:headEnd/>
            <a:tailEnd/>
          </a:ln>
          <a:effectLst/>
        </p:spPr>
        <p:txBody>
          <a:bodyPr wrap="none">
            <a:spAutoFit/>
          </a:bodyPr>
          <a:lstStyle/>
          <a:p>
            <a:r>
              <a:rPr lang="en-US" sz="2800" b="1" dirty="0" smtClean="0">
                <a:solidFill>
                  <a:srgbClr val="FF0000"/>
                </a:solidFill>
              </a:rPr>
              <a:t>All our new losses approximate 0/1 loss! </a:t>
            </a:r>
            <a:endParaRPr lang="en-US" sz="2800" b="1" dirty="0">
              <a:solidFill>
                <a:srgbClr val="FF0000"/>
              </a:solidFill>
            </a:endParaRPr>
          </a:p>
        </p:txBody>
      </p:sp>
      <p:pic>
        <p:nvPicPr>
          <p:cNvPr id="3" name="Picture 2"/>
          <p:cNvPicPr>
            <a:picLocks noChangeAspect="1"/>
          </p:cNvPicPr>
          <p:nvPr/>
        </p:nvPicPr>
        <p:blipFill>
          <a:blip r:embed="rId10"/>
          <a:stretch>
            <a:fillRect/>
          </a:stretch>
        </p:blipFill>
        <p:spPr>
          <a:xfrm>
            <a:off x="2636973" y="3124200"/>
            <a:ext cx="4373427" cy="2667000"/>
          </a:xfrm>
          <a:prstGeom prst="rect">
            <a:avLst/>
          </a:prstGeom>
        </p:spPr>
      </p:pic>
      <p:pic>
        <p:nvPicPr>
          <p:cNvPr id="23" name="Picture 5" descr="txp_fig"/>
          <p:cNvPicPr>
            <a:picLocks noChangeAspect="1" noChangeArrowheads="1"/>
          </p:cNvPicPr>
          <p:nvPr>
            <p:custDataLst>
              <p:tags r:id="rId3"/>
            </p:custDataLst>
          </p:nvPr>
        </p:nvPicPr>
        <p:blipFill rotWithShape="1">
          <a:blip r:embed="rId11" cstate="print"/>
          <a:srcRect l="14209" t="19102" r="52920" b="24095"/>
          <a:stretch/>
        </p:blipFill>
        <p:spPr bwMode="auto">
          <a:xfrm>
            <a:off x="457200" y="4953000"/>
            <a:ext cx="2050276" cy="458986"/>
          </a:xfrm>
          <a:prstGeom prst="rect">
            <a:avLst/>
          </a:prstGeom>
          <a:noFill/>
          <a:ln w="12700" cmpd="sng">
            <a:solidFill>
              <a:srgbClr val="000090"/>
            </a:solidFill>
            <a:headEnd/>
            <a:tailEnd/>
          </a:ln>
        </p:spPr>
        <p:style>
          <a:lnRef idx="2">
            <a:schemeClr val="accent1"/>
          </a:lnRef>
          <a:fillRef idx="1">
            <a:schemeClr val="lt1"/>
          </a:fillRef>
          <a:effectRef idx="0">
            <a:schemeClr val="accent1"/>
          </a:effectRef>
          <a:fontRef idx="minor">
            <a:schemeClr val="dk1"/>
          </a:fontRef>
        </p:style>
      </p:pic>
      <p:cxnSp>
        <p:nvCxnSpPr>
          <p:cNvPr id="24" name="Straight Arrow Connector 23"/>
          <p:cNvCxnSpPr/>
          <p:nvPr/>
        </p:nvCxnSpPr>
        <p:spPr>
          <a:xfrm flipV="1">
            <a:off x="2590800" y="4800600"/>
            <a:ext cx="7620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3276600" y="2362200"/>
            <a:ext cx="1676400" cy="1295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3600" y="2362200"/>
            <a:ext cx="685800" cy="152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6" name="Picture 5" descr="txp_fig"/>
          <p:cNvPicPr>
            <a:picLocks noChangeAspect="1" noChangeArrowheads="1"/>
          </p:cNvPicPr>
          <p:nvPr>
            <p:custDataLst>
              <p:tags r:id="rId4"/>
            </p:custDataLst>
          </p:nvPr>
        </p:nvPicPr>
        <p:blipFill rotWithShape="1">
          <a:blip r:embed="rId11" cstate="print"/>
          <a:srcRect l="81781" t="20024" r="2028" b="28854"/>
          <a:stretch/>
        </p:blipFill>
        <p:spPr bwMode="auto">
          <a:xfrm>
            <a:off x="3824642" y="5715000"/>
            <a:ext cx="823558" cy="336887"/>
          </a:xfrm>
          <a:prstGeom prst="rect">
            <a:avLst/>
          </a:prstGeom>
          <a:noFill/>
          <a:ln w="9525">
            <a:noFill/>
            <a:miter lim="800000"/>
            <a:headEnd/>
            <a:tailEnd/>
          </a:ln>
          <a:effectLst/>
        </p:spPr>
      </p:pic>
      <p:sp>
        <p:nvSpPr>
          <p:cNvPr id="25" name="Text Box 3"/>
          <p:cNvSpPr txBox="1">
            <a:spLocks noChangeArrowheads="1"/>
          </p:cNvSpPr>
          <p:nvPr/>
        </p:nvSpPr>
        <p:spPr bwMode="auto">
          <a:xfrm>
            <a:off x="5410200" y="2514600"/>
            <a:ext cx="946150" cy="457200"/>
          </a:xfrm>
          <a:prstGeom prst="rect">
            <a:avLst/>
          </a:prstGeom>
          <a:noFill/>
          <a:ln w="9525">
            <a:noFill/>
            <a:miter lim="800000"/>
            <a:headEnd/>
            <a:tailEnd/>
          </a:ln>
          <a:effectLst/>
        </p:spPr>
        <p:txBody>
          <a:bodyPr wrap="none">
            <a:spAutoFit/>
          </a:bodyPr>
          <a:lstStyle/>
          <a:p>
            <a:r>
              <a:rPr lang="en-US" sz="2400" dirty="0">
                <a:solidFill>
                  <a:srgbClr val="000090"/>
                </a:solidFill>
              </a:rPr>
              <a:t>SVM:</a:t>
            </a:r>
          </a:p>
        </p:txBody>
      </p:sp>
      <p:pic>
        <p:nvPicPr>
          <p:cNvPr id="26" name="Picture 11" descr="txp_fig"/>
          <p:cNvPicPr>
            <a:picLocks noChangeAspect="1" noChangeArrowheads="1"/>
          </p:cNvPicPr>
          <p:nvPr>
            <p:custDataLst>
              <p:tags r:id="rId5"/>
            </p:custDataLst>
          </p:nvPr>
        </p:nvPicPr>
        <p:blipFill>
          <a:blip r:embed="rId12" cstate="print"/>
          <a:srcRect/>
          <a:stretch>
            <a:fillRect/>
          </a:stretch>
        </p:blipFill>
        <p:spPr bwMode="auto">
          <a:xfrm>
            <a:off x="5587078" y="3048000"/>
            <a:ext cx="3480722" cy="1000125"/>
          </a:xfrm>
          <a:prstGeom prst="rect">
            <a:avLst/>
          </a:prstGeom>
          <a:noFill/>
          <a:ln w="9525">
            <a:noFill/>
            <a:miter lim="800000"/>
            <a:headEnd/>
            <a:tailEnd/>
          </a:ln>
          <a:effectLst/>
        </p:spPr>
      </p:pic>
      <p:sp>
        <p:nvSpPr>
          <p:cNvPr id="35" name="Rectangle 3"/>
          <p:cNvSpPr txBox="1">
            <a:spLocks noChangeArrowheads="1"/>
          </p:cNvSpPr>
          <p:nvPr/>
        </p:nvSpPr>
        <p:spPr>
          <a:xfrm>
            <a:off x="304800" y="4419600"/>
            <a:ext cx="4038600" cy="6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48" charset="2"/>
              <a:buNone/>
            </a:pPr>
            <a:r>
              <a:rPr lang="en-US" sz="2800" dirty="0" smtClean="0">
                <a:solidFill>
                  <a:srgbClr val="000090"/>
                </a:solidFill>
              </a:rPr>
              <a:t>0-1 Loss:</a:t>
            </a:r>
            <a:endParaRPr lang="en-US" sz="2800" dirty="0">
              <a:solidFill>
                <a:srgbClr val="000090"/>
              </a:solidFill>
            </a:endParaRPr>
          </a:p>
        </p:txBody>
      </p:sp>
      <p:grpSp>
        <p:nvGrpSpPr>
          <p:cNvPr id="13" name="Group 12"/>
          <p:cNvGrpSpPr/>
          <p:nvPr/>
        </p:nvGrpSpPr>
        <p:grpSpPr>
          <a:xfrm>
            <a:off x="2895600" y="3886200"/>
            <a:ext cx="6096000" cy="1691890"/>
            <a:chOff x="2895600" y="3886200"/>
            <a:chExt cx="6096000" cy="1691890"/>
          </a:xfrm>
        </p:grpSpPr>
        <p:sp>
          <p:nvSpPr>
            <p:cNvPr id="37" name="Text Box 3"/>
            <p:cNvSpPr txBox="1">
              <a:spLocks noChangeArrowheads="1"/>
            </p:cNvSpPr>
            <p:nvPr/>
          </p:nvSpPr>
          <p:spPr bwMode="auto">
            <a:xfrm>
              <a:off x="5410200" y="4034135"/>
              <a:ext cx="1707168" cy="461665"/>
            </a:xfrm>
            <a:prstGeom prst="rect">
              <a:avLst/>
            </a:prstGeom>
            <a:noFill/>
            <a:ln w="9525">
              <a:noFill/>
              <a:miter lim="800000"/>
              <a:headEnd/>
              <a:tailEnd/>
            </a:ln>
            <a:effectLst/>
          </p:spPr>
          <p:txBody>
            <a:bodyPr wrap="none">
              <a:spAutoFit/>
            </a:bodyPr>
            <a:lstStyle/>
            <a:p>
              <a:r>
                <a:rPr lang="en-US" sz="2400" dirty="0">
                  <a:solidFill>
                    <a:srgbClr val="000090"/>
                  </a:solidFill>
                </a:rPr>
                <a:t>H</a:t>
              </a:r>
              <a:r>
                <a:rPr lang="en-US" sz="2400" dirty="0" smtClean="0">
                  <a:solidFill>
                    <a:srgbClr val="000090"/>
                  </a:solidFill>
                </a:rPr>
                <a:t>inge loss:</a:t>
              </a:r>
              <a:endParaRPr lang="en-US" sz="2400" dirty="0">
                <a:solidFill>
                  <a:srgbClr val="000090"/>
                </a:solidFill>
              </a:endParaRPr>
            </a:p>
          </p:txBody>
        </p:sp>
        <p:pic>
          <p:nvPicPr>
            <p:cNvPr id="5" name="Picture 4"/>
            <p:cNvPicPr>
              <a:picLocks noChangeAspect="1"/>
            </p:cNvPicPr>
            <p:nvPr/>
          </p:nvPicPr>
          <p:blipFill>
            <a:blip r:embed="rId13"/>
            <a:stretch>
              <a:fillRect/>
            </a:stretch>
          </p:blipFill>
          <p:spPr>
            <a:xfrm>
              <a:off x="5586761" y="4495800"/>
              <a:ext cx="3404839" cy="609600"/>
            </a:xfrm>
            <a:prstGeom prst="rect">
              <a:avLst/>
            </a:prstGeom>
            <a:ln>
              <a:solidFill>
                <a:srgbClr val="008000"/>
              </a:solidFill>
            </a:ln>
          </p:spPr>
        </p:pic>
        <p:grpSp>
          <p:nvGrpSpPr>
            <p:cNvPr id="10" name="Group 9"/>
            <p:cNvGrpSpPr/>
            <p:nvPr/>
          </p:nvGrpSpPr>
          <p:grpSpPr>
            <a:xfrm>
              <a:off x="2895600" y="3886200"/>
              <a:ext cx="3886200" cy="1691890"/>
              <a:chOff x="2895600" y="3886200"/>
              <a:chExt cx="3886200" cy="1691890"/>
            </a:xfrm>
          </p:grpSpPr>
          <p:cxnSp>
            <p:nvCxnSpPr>
              <p:cNvPr id="7" name="Straight Connector 6"/>
              <p:cNvCxnSpPr/>
              <p:nvPr/>
            </p:nvCxnSpPr>
            <p:spPr>
              <a:xfrm>
                <a:off x="5486400" y="5578090"/>
                <a:ext cx="1295400" cy="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2895600" y="3886200"/>
                <a:ext cx="2590800" cy="167640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grpSp>
        <p:cxnSp>
          <p:nvCxnSpPr>
            <p:cNvPr id="42" name="Straight Arrow Connector 41"/>
            <p:cNvCxnSpPr/>
            <p:nvPr/>
          </p:nvCxnSpPr>
          <p:spPr>
            <a:xfrm flipH="1">
              <a:off x="5486400" y="5181600"/>
              <a:ext cx="16002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64762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0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457200" y="152400"/>
            <a:ext cx="8229600" cy="1143000"/>
          </a:xfrm>
        </p:spPr>
        <p:txBody>
          <a:bodyPr/>
          <a:lstStyle/>
          <a:p>
            <a:r>
              <a:rPr lang="en-US" dirty="0">
                <a:solidFill>
                  <a:srgbClr val="000090"/>
                </a:solidFill>
              </a:rPr>
              <a:t>What about multiple classes?</a:t>
            </a:r>
          </a:p>
        </p:txBody>
      </p:sp>
      <p:grpSp>
        <p:nvGrpSpPr>
          <p:cNvPr id="2" name="Group 3"/>
          <p:cNvGrpSpPr>
            <a:grpSpLocks/>
          </p:cNvGrpSpPr>
          <p:nvPr/>
        </p:nvGrpSpPr>
        <p:grpSpPr bwMode="auto">
          <a:xfrm>
            <a:off x="1600200" y="2971800"/>
            <a:ext cx="2286000" cy="3048000"/>
            <a:chOff x="480" y="1488"/>
            <a:chExt cx="1632" cy="2064"/>
          </a:xfrm>
        </p:grpSpPr>
        <p:sp>
          <p:nvSpPr>
            <p:cNvPr id="934916"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17"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18"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19"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0"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1"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2"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3"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4"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5"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4867275" y="3179763"/>
            <a:ext cx="2219325" cy="2763837"/>
            <a:chOff x="2544" y="1632"/>
            <a:chExt cx="1584" cy="1872"/>
          </a:xfrm>
        </p:grpSpPr>
        <p:sp>
          <p:nvSpPr>
            <p:cNvPr id="934927"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28" name="Rectangle 16"/>
            <p:cNvSpPr>
              <a:spLocks noChangeArrowheads="1"/>
            </p:cNvSpPr>
            <p:nvPr/>
          </p:nvSpPr>
          <p:spPr bwMode="auto">
            <a:xfrm>
              <a:off x="2592" y="259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29"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0"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1"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2"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3"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4"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5"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6"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7"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8"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4" name="Group 27"/>
          <p:cNvGrpSpPr>
            <a:grpSpLocks/>
          </p:cNvGrpSpPr>
          <p:nvPr/>
        </p:nvGrpSpPr>
        <p:grpSpPr bwMode="auto">
          <a:xfrm>
            <a:off x="2819400" y="1600200"/>
            <a:ext cx="2819400" cy="1524000"/>
            <a:chOff x="960" y="1440"/>
            <a:chExt cx="1776" cy="960"/>
          </a:xfrm>
        </p:grpSpPr>
        <p:sp>
          <p:nvSpPr>
            <p:cNvPr id="934940" name="AutoShape 28"/>
            <p:cNvSpPr>
              <a:spLocks noChangeArrowheads="1"/>
            </p:cNvSpPr>
            <p:nvPr/>
          </p:nvSpPr>
          <p:spPr bwMode="auto">
            <a:xfrm>
              <a:off x="1488" y="187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1" name="AutoShape 29"/>
            <p:cNvSpPr>
              <a:spLocks noChangeArrowheads="1"/>
            </p:cNvSpPr>
            <p:nvPr/>
          </p:nvSpPr>
          <p:spPr bwMode="auto">
            <a:xfrm>
              <a:off x="2064" y="148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2" name="AutoShape 30"/>
            <p:cNvSpPr>
              <a:spLocks noChangeArrowheads="1"/>
            </p:cNvSpPr>
            <p:nvPr/>
          </p:nvSpPr>
          <p:spPr bwMode="auto">
            <a:xfrm>
              <a:off x="2256" y="196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3" name="AutoShape 31"/>
            <p:cNvSpPr>
              <a:spLocks noChangeArrowheads="1"/>
            </p:cNvSpPr>
            <p:nvPr/>
          </p:nvSpPr>
          <p:spPr bwMode="auto">
            <a:xfrm>
              <a:off x="1824"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4" name="AutoShape 32"/>
            <p:cNvSpPr>
              <a:spLocks noChangeArrowheads="1"/>
            </p:cNvSpPr>
            <p:nvPr/>
          </p:nvSpPr>
          <p:spPr bwMode="auto">
            <a:xfrm>
              <a:off x="1872" y="2256"/>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5" name="AutoShape 33"/>
            <p:cNvSpPr>
              <a:spLocks noChangeArrowheads="1"/>
            </p:cNvSpPr>
            <p:nvPr/>
          </p:nvSpPr>
          <p:spPr bwMode="auto">
            <a:xfrm>
              <a:off x="960" y="163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6" name="AutoShape 34"/>
            <p:cNvSpPr>
              <a:spLocks noChangeArrowheads="1"/>
            </p:cNvSpPr>
            <p:nvPr/>
          </p:nvSpPr>
          <p:spPr bwMode="auto">
            <a:xfrm>
              <a:off x="2592" y="216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7" name="AutoShape 35"/>
            <p:cNvSpPr>
              <a:spLocks noChangeArrowheads="1"/>
            </p:cNvSpPr>
            <p:nvPr/>
          </p:nvSpPr>
          <p:spPr bwMode="auto">
            <a:xfrm>
              <a:off x="2592"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8" name="AutoShape 36"/>
            <p:cNvSpPr>
              <a:spLocks noChangeArrowheads="1"/>
            </p:cNvSpPr>
            <p:nvPr/>
          </p:nvSpPr>
          <p:spPr bwMode="auto">
            <a:xfrm>
              <a:off x="1488" y="144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grpSp>
      <p:sp>
        <p:nvSpPr>
          <p:cNvPr id="40" name="Line 29"/>
          <p:cNvSpPr>
            <a:spLocks noChangeShapeType="1"/>
          </p:cNvSpPr>
          <p:nvPr/>
        </p:nvSpPr>
        <p:spPr bwMode="auto">
          <a:xfrm flipH="1" flipV="1">
            <a:off x="2209800" y="1828799"/>
            <a:ext cx="2133600" cy="1904999"/>
          </a:xfrm>
          <a:prstGeom prst="line">
            <a:avLst/>
          </a:prstGeom>
          <a:noFill/>
          <a:ln w="38100" cmpd="sng">
            <a:solidFill>
              <a:schemeClr val="tx1"/>
            </a:solidFill>
            <a:round/>
            <a:headEnd/>
            <a:tailEnd/>
          </a:ln>
          <a:effectLst/>
        </p:spPr>
        <p:txBody>
          <a:bodyPr/>
          <a:lstStyle/>
          <a:p>
            <a:endParaRPr lang="en-US"/>
          </a:p>
        </p:txBody>
      </p:sp>
      <p:sp>
        <p:nvSpPr>
          <p:cNvPr id="41" name="Line 29"/>
          <p:cNvSpPr>
            <a:spLocks noChangeShapeType="1"/>
          </p:cNvSpPr>
          <p:nvPr/>
        </p:nvSpPr>
        <p:spPr bwMode="auto">
          <a:xfrm flipV="1">
            <a:off x="4343400" y="2285999"/>
            <a:ext cx="2819400" cy="1447801"/>
          </a:xfrm>
          <a:prstGeom prst="line">
            <a:avLst/>
          </a:prstGeom>
          <a:noFill/>
          <a:ln w="38100" cmpd="sng">
            <a:solidFill>
              <a:schemeClr val="tx1"/>
            </a:solidFill>
            <a:round/>
            <a:headEnd/>
            <a:tailEnd/>
          </a:ln>
          <a:effectLst/>
        </p:spPr>
        <p:txBody>
          <a:bodyPr/>
          <a:lstStyle/>
          <a:p>
            <a:endParaRPr lang="en-US"/>
          </a:p>
        </p:txBody>
      </p:sp>
      <p:sp>
        <p:nvSpPr>
          <p:cNvPr id="42" name="Line 29"/>
          <p:cNvSpPr>
            <a:spLocks noChangeShapeType="1"/>
          </p:cNvSpPr>
          <p:nvPr/>
        </p:nvSpPr>
        <p:spPr bwMode="auto">
          <a:xfrm flipH="1">
            <a:off x="4114800" y="3733798"/>
            <a:ext cx="228600" cy="2438401"/>
          </a:xfrm>
          <a:prstGeom prst="line">
            <a:avLst/>
          </a:prstGeom>
          <a:noFill/>
          <a:ln w="38100" cmpd="sng">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685895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457200" y="76200"/>
            <a:ext cx="8229600" cy="1143000"/>
          </a:xfrm>
        </p:spPr>
        <p:txBody>
          <a:bodyPr/>
          <a:lstStyle/>
          <a:p>
            <a:r>
              <a:rPr lang="en-US" dirty="0">
                <a:solidFill>
                  <a:srgbClr val="000090"/>
                </a:solidFill>
              </a:rPr>
              <a:t>One against All</a:t>
            </a:r>
          </a:p>
        </p:txBody>
      </p:sp>
      <p:grpSp>
        <p:nvGrpSpPr>
          <p:cNvPr id="2" name="Group 3"/>
          <p:cNvGrpSpPr>
            <a:grpSpLocks/>
          </p:cNvGrpSpPr>
          <p:nvPr/>
        </p:nvGrpSpPr>
        <p:grpSpPr bwMode="auto">
          <a:xfrm>
            <a:off x="76200" y="2322513"/>
            <a:ext cx="1490662" cy="1849437"/>
            <a:chOff x="480" y="1488"/>
            <a:chExt cx="1632" cy="2064"/>
          </a:xfrm>
        </p:grpSpPr>
        <p:sp>
          <p:nvSpPr>
            <p:cNvPr id="936964"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5"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6"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7"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8"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9"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70"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71"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72"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73"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1871662" y="2724150"/>
            <a:ext cx="1447800" cy="1676400"/>
            <a:chOff x="2544" y="1632"/>
            <a:chExt cx="1584" cy="1872"/>
          </a:xfrm>
        </p:grpSpPr>
        <p:sp>
          <p:nvSpPr>
            <p:cNvPr id="936975"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76" name="Rectangle 16"/>
            <p:cNvSpPr>
              <a:spLocks noChangeArrowheads="1"/>
            </p:cNvSpPr>
            <p:nvPr/>
          </p:nvSpPr>
          <p:spPr bwMode="auto">
            <a:xfrm>
              <a:off x="2592" y="259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77"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78"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79"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0"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1"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2"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3"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4"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5"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6"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4" name="Group 27"/>
          <p:cNvGrpSpPr>
            <a:grpSpLocks/>
          </p:cNvGrpSpPr>
          <p:nvPr/>
        </p:nvGrpSpPr>
        <p:grpSpPr bwMode="auto">
          <a:xfrm>
            <a:off x="1185862" y="1428750"/>
            <a:ext cx="1838325" cy="923925"/>
            <a:chOff x="960" y="1440"/>
            <a:chExt cx="1776" cy="960"/>
          </a:xfrm>
        </p:grpSpPr>
        <p:sp>
          <p:nvSpPr>
            <p:cNvPr id="936988" name="AutoShape 28"/>
            <p:cNvSpPr>
              <a:spLocks noChangeArrowheads="1"/>
            </p:cNvSpPr>
            <p:nvPr/>
          </p:nvSpPr>
          <p:spPr bwMode="auto">
            <a:xfrm>
              <a:off x="1488" y="187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89" name="AutoShape 29"/>
            <p:cNvSpPr>
              <a:spLocks noChangeArrowheads="1"/>
            </p:cNvSpPr>
            <p:nvPr/>
          </p:nvSpPr>
          <p:spPr bwMode="auto">
            <a:xfrm>
              <a:off x="2064" y="148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0" name="AutoShape 30"/>
            <p:cNvSpPr>
              <a:spLocks noChangeArrowheads="1"/>
            </p:cNvSpPr>
            <p:nvPr/>
          </p:nvSpPr>
          <p:spPr bwMode="auto">
            <a:xfrm>
              <a:off x="2256" y="196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1" name="AutoShape 31"/>
            <p:cNvSpPr>
              <a:spLocks noChangeArrowheads="1"/>
            </p:cNvSpPr>
            <p:nvPr/>
          </p:nvSpPr>
          <p:spPr bwMode="auto">
            <a:xfrm>
              <a:off x="1824"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2" name="AutoShape 32"/>
            <p:cNvSpPr>
              <a:spLocks noChangeArrowheads="1"/>
            </p:cNvSpPr>
            <p:nvPr/>
          </p:nvSpPr>
          <p:spPr bwMode="auto">
            <a:xfrm>
              <a:off x="1872" y="2256"/>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3" name="AutoShape 33"/>
            <p:cNvSpPr>
              <a:spLocks noChangeArrowheads="1"/>
            </p:cNvSpPr>
            <p:nvPr/>
          </p:nvSpPr>
          <p:spPr bwMode="auto">
            <a:xfrm>
              <a:off x="960" y="163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4" name="AutoShape 34"/>
            <p:cNvSpPr>
              <a:spLocks noChangeArrowheads="1"/>
            </p:cNvSpPr>
            <p:nvPr/>
          </p:nvSpPr>
          <p:spPr bwMode="auto">
            <a:xfrm>
              <a:off x="2592" y="216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5" name="AutoShape 35"/>
            <p:cNvSpPr>
              <a:spLocks noChangeArrowheads="1"/>
            </p:cNvSpPr>
            <p:nvPr/>
          </p:nvSpPr>
          <p:spPr bwMode="auto">
            <a:xfrm>
              <a:off x="2592"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6" name="AutoShape 36"/>
            <p:cNvSpPr>
              <a:spLocks noChangeArrowheads="1"/>
            </p:cNvSpPr>
            <p:nvPr/>
          </p:nvSpPr>
          <p:spPr bwMode="auto">
            <a:xfrm>
              <a:off x="1488" y="144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grpSp>
      <p:sp>
        <p:nvSpPr>
          <p:cNvPr id="936997" name="Text Box 37"/>
          <p:cNvSpPr txBox="1">
            <a:spLocks noChangeArrowheads="1"/>
          </p:cNvSpPr>
          <p:nvPr/>
        </p:nvSpPr>
        <p:spPr bwMode="auto">
          <a:xfrm>
            <a:off x="4114800" y="1371600"/>
            <a:ext cx="4419600" cy="3046988"/>
          </a:xfrm>
          <a:prstGeom prst="rect">
            <a:avLst/>
          </a:prstGeom>
          <a:noFill/>
          <a:ln w="9525">
            <a:noFill/>
            <a:miter lim="800000"/>
            <a:headEnd/>
            <a:tailEnd/>
          </a:ln>
          <a:effectLst/>
        </p:spPr>
        <p:txBody>
          <a:bodyPr wrap="square">
            <a:spAutoFit/>
          </a:bodyPr>
          <a:lstStyle/>
          <a:p>
            <a:r>
              <a:rPr lang="en-US" sz="3200" b="1" dirty="0">
                <a:solidFill>
                  <a:srgbClr val="000090"/>
                </a:solidFill>
              </a:rPr>
              <a:t>Learn 3 classifiers</a:t>
            </a:r>
            <a:r>
              <a:rPr lang="en-US" sz="3200" b="1" dirty="0" smtClean="0">
                <a:solidFill>
                  <a:srgbClr val="000090"/>
                </a:solidFill>
              </a:rPr>
              <a:t>:</a:t>
            </a:r>
          </a:p>
          <a:p>
            <a:pPr marL="457200" indent="-457200">
              <a:buFont typeface="Arial"/>
              <a:buChar char="•"/>
            </a:pPr>
            <a:r>
              <a:rPr lang="en-US" sz="3200" dirty="0" smtClean="0"/>
              <a:t>+ </a:t>
            </a:r>
            <a:r>
              <a:rPr lang="en-US" sz="3200" dirty="0" err="1" smtClean="0"/>
              <a:t>vs</a:t>
            </a:r>
            <a:r>
              <a:rPr lang="en-US" sz="3200" dirty="0" smtClean="0"/>
              <a:t> {0,-}, weights w</a:t>
            </a:r>
            <a:r>
              <a:rPr lang="en-US" sz="3200" baseline="-25000" dirty="0" smtClean="0"/>
              <a:t>+</a:t>
            </a:r>
          </a:p>
          <a:p>
            <a:pPr marL="457200" indent="-457200">
              <a:buFont typeface="Arial"/>
              <a:buChar char="•"/>
            </a:pPr>
            <a:r>
              <a:rPr lang="en-US" sz="3200" dirty="0" smtClean="0"/>
              <a:t>- </a:t>
            </a:r>
            <a:r>
              <a:rPr lang="en-US" sz="3200" dirty="0" err="1"/>
              <a:t>vs</a:t>
            </a:r>
            <a:r>
              <a:rPr lang="en-US" sz="3200" dirty="0"/>
              <a:t> {0</a:t>
            </a:r>
            <a:r>
              <a:rPr lang="en-US" sz="3200" dirty="0" smtClean="0"/>
              <a:t>,+}</a:t>
            </a:r>
            <a:r>
              <a:rPr lang="en-US" sz="3200" dirty="0"/>
              <a:t>, weights </a:t>
            </a:r>
            <a:r>
              <a:rPr lang="en-US" sz="3200" dirty="0" smtClean="0"/>
              <a:t>w</a:t>
            </a:r>
            <a:r>
              <a:rPr lang="en-US" sz="3200" baseline="-25000" dirty="0" smtClean="0"/>
              <a:t>-</a:t>
            </a:r>
            <a:endParaRPr lang="en-US" sz="3200" baseline="-25000" dirty="0"/>
          </a:p>
          <a:p>
            <a:pPr marL="457200" indent="-457200">
              <a:buFont typeface="Arial"/>
              <a:buChar char="•"/>
            </a:pPr>
            <a:r>
              <a:rPr lang="en-US" sz="3200" dirty="0" smtClean="0"/>
              <a:t>0 </a:t>
            </a:r>
            <a:r>
              <a:rPr lang="en-US" sz="3200" dirty="0" err="1"/>
              <a:t>vs</a:t>
            </a:r>
            <a:r>
              <a:rPr lang="en-US" sz="3200" dirty="0"/>
              <a:t> </a:t>
            </a:r>
            <a:r>
              <a:rPr lang="en-US" sz="3200" dirty="0" smtClean="0"/>
              <a:t>{+,</a:t>
            </a:r>
            <a:r>
              <a:rPr lang="en-US" sz="3200" dirty="0"/>
              <a:t>-}, weights </a:t>
            </a:r>
            <a:r>
              <a:rPr lang="en-US" sz="3200" dirty="0" smtClean="0"/>
              <a:t>w</a:t>
            </a:r>
            <a:r>
              <a:rPr lang="en-US" sz="3200" baseline="-25000" dirty="0" smtClean="0"/>
              <a:t>0</a:t>
            </a:r>
          </a:p>
          <a:p>
            <a:r>
              <a:rPr lang="en-US" sz="3200" dirty="0">
                <a:solidFill>
                  <a:srgbClr val="000090"/>
                </a:solidFill>
              </a:rPr>
              <a:t>Output for x:</a:t>
            </a:r>
          </a:p>
          <a:p>
            <a:r>
              <a:rPr lang="en-US" sz="3200" dirty="0" smtClean="0"/>
              <a:t>   y = </a:t>
            </a:r>
            <a:r>
              <a:rPr lang="en-US" sz="3200" dirty="0" err="1" smtClean="0"/>
              <a:t>argmax</a:t>
            </a:r>
            <a:r>
              <a:rPr lang="en-US" sz="3200" baseline="-25000" dirty="0" err="1" smtClean="0"/>
              <a:t>i</a:t>
            </a:r>
            <a:r>
              <a:rPr lang="en-US" sz="3200" dirty="0"/>
              <a:t> </a:t>
            </a:r>
            <a:r>
              <a:rPr lang="en-US" sz="3200" dirty="0" err="1" smtClean="0"/>
              <a:t>w</a:t>
            </a:r>
            <a:r>
              <a:rPr lang="en-US" sz="3200" baseline="-25000" dirty="0" err="1" smtClean="0"/>
              <a:t>i</a:t>
            </a:r>
            <a:r>
              <a:rPr lang="en-US" sz="3200" dirty="0" err="1" smtClean="0"/>
              <a:t>.x</a:t>
            </a:r>
            <a:endParaRPr lang="en-US" sz="3200" baseline="-25000" dirty="0"/>
          </a:p>
        </p:txBody>
      </p:sp>
      <p:grpSp>
        <p:nvGrpSpPr>
          <p:cNvPr id="6" name="Group 5"/>
          <p:cNvGrpSpPr/>
          <p:nvPr/>
        </p:nvGrpSpPr>
        <p:grpSpPr>
          <a:xfrm>
            <a:off x="1069942" y="1002268"/>
            <a:ext cx="682658" cy="3569732"/>
            <a:chOff x="1069942" y="1002268"/>
            <a:chExt cx="682658" cy="3569732"/>
          </a:xfrm>
        </p:grpSpPr>
        <p:sp>
          <p:nvSpPr>
            <p:cNvPr id="87" name="Line 29"/>
            <p:cNvSpPr>
              <a:spLocks noChangeShapeType="1"/>
            </p:cNvSpPr>
            <p:nvPr/>
          </p:nvSpPr>
          <p:spPr bwMode="auto">
            <a:xfrm flipH="1" flipV="1">
              <a:off x="1524000" y="1219200"/>
              <a:ext cx="228600" cy="3352800"/>
            </a:xfrm>
            <a:prstGeom prst="line">
              <a:avLst/>
            </a:prstGeom>
            <a:noFill/>
            <a:ln w="38100" cmpd="sng">
              <a:solidFill>
                <a:srgbClr val="000090"/>
              </a:solidFill>
              <a:round/>
              <a:headEnd/>
              <a:tailEnd/>
            </a:ln>
            <a:effectLst/>
          </p:spPr>
          <p:txBody>
            <a:bodyPr/>
            <a:lstStyle/>
            <a:p>
              <a:endParaRPr lang="en-US"/>
            </a:p>
          </p:txBody>
        </p:sp>
        <p:sp>
          <p:nvSpPr>
            <p:cNvPr id="5" name="Rectangle 4"/>
            <p:cNvSpPr/>
            <p:nvPr/>
          </p:nvSpPr>
          <p:spPr>
            <a:xfrm>
              <a:off x="1069942" y="1002268"/>
              <a:ext cx="539581" cy="461665"/>
            </a:xfrm>
            <a:prstGeom prst="rect">
              <a:avLst/>
            </a:prstGeom>
            <a:ln>
              <a:noFill/>
            </a:ln>
          </p:spPr>
          <p:txBody>
            <a:bodyPr wrap="none">
              <a:spAutoFit/>
            </a:bodyPr>
            <a:lstStyle/>
            <a:p>
              <a:r>
                <a:rPr lang="en-US" sz="2400" dirty="0">
                  <a:solidFill>
                    <a:srgbClr val="000090"/>
                  </a:solidFill>
                </a:rPr>
                <a:t>w</a:t>
              </a:r>
              <a:r>
                <a:rPr lang="en-US" sz="2400" baseline="-25000" dirty="0">
                  <a:solidFill>
                    <a:srgbClr val="000090"/>
                  </a:solidFill>
                </a:rPr>
                <a:t>+</a:t>
              </a:r>
              <a:endParaRPr lang="en-US" sz="2400" dirty="0">
                <a:solidFill>
                  <a:srgbClr val="000090"/>
                </a:solidFill>
              </a:endParaRPr>
            </a:p>
          </p:txBody>
        </p:sp>
      </p:grpSp>
      <p:grpSp>
        <p:nvGrpSpPr>
          <p:cNvPr id="7" name="Group 6"/>
          <p:cNvGrpSpPr/>
          <p:nvPr/>
        </p:nvGrpSpPr>
        <p:grpSpPr>
          <a:xfrm>
            <a:off x="838200" y="1600200"/>
            <a:ext cx="2850284" cy="3048000"/>
            <a:chOff x="838200" y="1600200"/>
            <a:chExt cx="2850284" cy="3048000"/>
          </a:xfrm>
        </p:grpSpPr>
        <p:sp>
          <p:nvSpPr>
            <p:cNvPr id="88" name="Line 29"/>
            <p:cNvSpPr>
              <a:spLocks noChangeShapeType="1"/>
            </p:cNvSpPr>
            <p:nvPr/>
          </p:nvSpPr>
          <p:spPr bwMode="auto">
            <a:xfrm flipV="1">
              <a:off x="838200" y="1600200"/>
              <a:ext cx="2438400" cy="3048000"/>
            </a:xfrm>
            <a:prstGeom prst="line">
              <a:avLst/>
            </a:prstGeom>
            <a:noFill/>
            <a:ln w="38100" cmpd="sng">
              <a:solidFill>
                <a:srgbClr val="FF0000"/>
              </a:solidFill>
              <a:round/>
              <a:headEnd/>
              <a:tailEnd/>
            </a:ln>
            <a:effectLst/>
          </p:spPr>
          <p:txBody>
            <a:bodyPr/>
            <a:lstStyle/>
            <a:p>
              <a:endParaRPr lang="en-US"/>
            </a:p>
          </p:txBody>
        </p:sp>
        <p:sp>
          <p:nvSpPr>
            <p:cNvPr id="91" name="Rectangle 90"/>
            <p:cNvSpPr/>
            <p:nvPr/>
          </p:nvSpPr>
          <p:spPr>
            <a:xfrm>
              <a:off x="3200400" y="1600200"/>
              <a:ext cx="488084" cy="461665"/>
            </a:xfrm>
            <a:prstGeom prst="rect">
              <a:avLst/>
            </a:prstGeom>
            <a:ln>
              <a:noFill/>
            </a:ln>
          </p:spPr>
          <p:txBody>
            <a:bodyPr wrap="none">
              <a:spAutoFit/>
            </a:bodyPr>
            <a:lstStyle/>
            <a:p>
              <a:r>
                <a:rPr lang="en-US" sz="2400" dirty="0" smtClean="0">
                  <a:solidFill>
                    <a:srgbClr val="FF0000"/>
                  </a:solidFill>
                </a:rPr>
                <a:t>w</a:t>
              </a:r>
              <a:r>
                <a:rPr lang="en-US" sz="2400" baseline="-25000" dirty="0">
                  <a:solidFill>
                    <a:srgbClr val="FF0000"/>
                  </a:solidFill>
                </a:rPr>
                <a:t>-</a:t>
              </a:r>
              <a:endParaRPr lang="en-US" sz="2400" dirty="0">
                <a:solidFill>
                  <a:srgbClr val="FF0000"/>
                </a:solidFill>
              </a:endParaRPr>
            </a:p>
          </p:txBody>
        </p:sp>
      </p:grpSp>
      <p:sp>
        <p:nvSpPr>
          <p:cNvPr id="8" name="Rectangle 7"/>
          <p:cNvSpPr/>
          <p:nvPr/>
        </p:nvSpPr>
        <p:spPr>
          <a:xfrm>
            <a:off x="1143000" y="4953000"/>
            <a:ext cx="3200400" cy="461665"/>
          </a:xfrm>
          <a:prstGeom prst="rect">
            <a:avLst/>
          </a:prstGeom>
        </p:spPr>
        <p:txBody>
          <a:bodyPr wrap="square">
            <a:spAutoFit/>
          </a:bodyPr>
          <a:lstStyle/>
          <a:p>
            <a:r>
              <a:rPr lang="en-US" sz="2400" dirty="0" smtClean="0">
                <a:solidFill>
                  <a:srgbClr val="000090"/>
                </a:solidFill>
              </a:rPr>
              <a:t>Any other way?</a:t>
            </a:r>
          </a:p>
        </p:txBody>
      </p:sp>
      <p:grpSp>
        <p:nvGrpSpPr>
          <p:cNvPr id="9" name="Group 8"/>
          <p:cNvGrpSpPr/>
          <p:nvPr/>
        </p:nvGrpSpPr>
        <p:grpSpPr>
          <a:xfrm>
            <a:off x="457200" y="2057399"/>
            <a:ext cx="3505670" cy="1223666"/>
            <a:chOff x="457200" y="2057399"/>
            <a:chExt cx="3505670" cy="1223666"/>
          </a:xfrm>
        </p:grpSpPr>
        <p:sp>
          <p:nvSpPr>
            <p:cNvPr id="86" name="Line 29"/>
            <p:cNvSpPr>
              <a:spLocks noChangeShapeType="1"/>
            </p:cNvSpPr>
            <p:nvPr/>
          </p:nvSpPr>
          <p:spPr bwMode="auto">
            <a:xfrm flipH="1" flipV="1">
              <a:off x="457200" y="2057399"/>
              <a:ext cx="3276600" cy="685801"/>
            </a:xfrm>
            <a:prstGeom prst="line">
              <a:avLst/>
            </a:prstGeom>
            <a:noFill/>
            <a:ln w="38100" cmpd="sng">
              <a:solidFill>
                <a:srgbClr val="009900"/>
              </a:solidFill>
              <a:round/>
              <a:headEnd/>
              <a:tailEnd/>
            </a:ln>
            <a:effectLst/>
          </p:spPr>
          <p:txBody>
            <a:bodyPr/>
            <a:lstStyle/>
            <a:p>
              <a:endParaRPr lang="en-US"/>
            </a:p>
          </p:txBody>
        </p:sp>
        <p:sp>
          <p:nvSpPr>
            <p:cNvPr id="94" name="Rectangle 93"/>
            <p:cNvSpPr/>
            <p:nvPr/>
          </p:nvSpPr>
          <p:spPr>
            <a:xfrm>
              <a:off x="3429000" y="2819400"/>
              <a:ext cx="533870" cy="461665"/>
            </a:xfrm>
            <a:prstGeom prst="rect">
              <a:avLst/>
            </a:prstGeom>
            <a:ln>
              <a:noFill/>
            </a:ln>
          </p:spPr>
          <p:txBody>
            <a:bodyPr wrap="none">
              <a:spAutoFit/>
            </a:bodyPr>
            <a:lstStyle/>
            <a:p>
              <a:r>
                <a:rPr lang="en-US" sz="2400" dirty="0" smtClean="0">
                  <a:solidFill>
                    <a:srgbClr val="009900"/>
                  </a:solidFill>
                </a:rPr>
                <a:t>w</a:t>
              </a:r>
              <a:r>
                <a:rPr lang="en-US" sz="2400" baseline="-25000" dirty="0" smtClean="0">
                  <a:solidFill>
                    <a:srgbClr val="009900"/>
                  </a:solidFill>
                </a:rPr>
                <a:t>0</a:t>
              </a:r>
              <a:endParaRPr lang="en-US" sz="2400" dirty="0">
                <a:solidFill>
                  <a:srgbClr val="009900"/>
                </a:solidFill>
              </a:endParaRPr>
            </a:p>
          </p:txBody>
        </p:sp>
      </p:grpSp>
      <p:sp>
        <p:nvSpPr>
          <p:cNvPr id="48" name="Rectangle 47"/>
          <p:cNvSpPr/>
          <p:nvPr/>
        </p:nvSpPr>
        <p:spPr>
          <a:xfrm>
            <a:off x="1145651" y="5643564"/>
            <a:ext cx="3200400" cy="461665"/>
          </a:xfrm>
          <a:prstGeom prst="rect">
            <a:avLst/>
          </a:prstGeom>
        </p:spPr>
        <p:txBody>
          <a:bodyPr wrap="square">
            <a:spAutoFit/>
          </a:bodyPr>
          <a:lstStyle/>
          <a:p>
            <a:r>
              <a:rPr lang="en-US" sz="2400" dirty="0" smtClean="0">
                <a:solidFill>
                  <a:srgbClr val="000090"/>
                </a:solidFill>
              </a:rPr>
              <a:t>Any problems?</a:t>
            </a:r>
          </a:p>
        </p:txBody>
      </p:sp>
    </p:spTree>
    <p:extLst>
      <p:ext uri="{BB962C8B-B14F-4D97-AF65-F5344CB8AC3E}">
        <p14:creationId xmlns:p14="http://schemas.microsoft.com/office/powerpoint/2010/main" val="2372327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69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69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p:bldP spid="9369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ChangeArrowheads="1"/>
          </p:cNvSpPr>
          <p:nvPr>
            <p:ph type="title"/>
          </p:nvPr>
        </p:nvSpPr>
        <p:spPr>
          <a:xfrm>
            <a:off x="457200" y="76200"/>
            <a:ext cx="8229600" cy="1143000"/>
          </a:xfrm>
        </p:spPr>
        <p:txBody>
          <a:bodyPr/>
          <a:lstStyle/>
          <a:p>
            <a:r>
              <a:rPr lang="en-US" sz="4000" dirty="0">
                <a:solidFill>
                  <a:srgbClr val="000090"/>
                </a:solidFill>
              </a:rPr>
              <a:t>Learn 1 classifier: Multiclass SVM</a:t>
            </a:r>
          </a:p>
        </p:txBody>
      </p:sp>
      <p:sp>
        <p:nvSpPr>
          <p:cNvPr id="939046" name="Text Box 38"/>
          <p:cNvSpPr txBox="1">
            <a:spLocks noChangeArrowheads="1"/>
          </p:cNvSpPr>
          <p:nvPr/>
        </p:nvSpPr>
        <p:spPr bwMode="auto">
          <a:xfrm>
            <a:off x="533400" y="1524000"/>
            <a:ext cx="3777457" cy="3108544"/>
          </a:xfrm>
          <a:prstGeom prst="rect">
            <a:avLst/>
          </a:prstGeom>
          <a:noFill/>
          <a:ln w="9525">
            <a:noFill/>
            <a:miter lim="800000"/>
            <a:headEnd/>
            <a:tailEnd/>
          </a:ln>
          <a:effectLst/>
        </p:spPr>
        <p:txBody>
          <a:bodyPr wrap="square">
            <a:spAutoFit/>
          </a:bodyPr>
          <a:lstStyle/>
          <a:p>
            <a:r>
              <a:rPr lang="en-US" sz="2800" dirty="0">
                <a:solidFill>
                  <a:srgbClr val="000090"/>
                </a:solidFill>
              </a:rPr>
              <a:t>Simultaneously learn 3 sets of </a:t>
            </a:r>
            <a:r>
              <a:rPr lang="en-US" sz="2800" dirty="0" smtClean="0">
                <a:solidFill>
                  <a:srgbClr val="000090"/>
                </a:solidFill>
              </a:rPr>
              <a:t>weights:</a:t>
            </a:r>
          </a:p>
          <a:p>
            <a:pPr marL="457200" indent="-457200">
              <a:buFont typeface="Arial"/>
              <a:buChar char="•"/>
            </a:pPr>
            <a:r>
              <a:rPr lang="en-US" sz="2800" dirty="0" smtClean="0"/>
              <a:t>How do we guarantee the correct labels?</a:t>
            </a:r>
          </a:p>
          <a:p>
            <a:pPr marL="457200" indent="-457200">
              <a:buFont typeface="Arial"/>
              <a:buChar char="•"/>
            </a:pPr>
            <a:r>
              <a:rPr lang="en-US" sz="2800" dirty="0" smtClean="0"/>
              <a:t>Need new constraints!</a:t>
            </a:r>
            <a:endParaRPr lang="en-US" sz="2800" dirty="0"/>
          </a:p>
        </p:txBody>
      </p:sp>
      <p:pic>
        <p:nvPicPr>
          <p:cNvPr id="939047" name="Picture 39" descr="txp_fig"/>
          <p:cNvPicPr>
            <a:picLocks noChangeAspect="1" noChangeArrowheads="1"/>
          </p:cNvPicPr>
          <p:nvPr>
            <p:custDataLst>
              <p:tags r:id="rId1"/>
            </p:custDataLst>
          </p:nvPr>
        </p:nvPicPr>
        <p:blipFill>
          <a:blip r:embed="rId4" cstate="print"/>
          <a:srcRect/>
          <a:stretch>
            <a:fillRect/>
          </a:stretch>
        </p:blipFill>
        <p:spPr bwMode="auto">
          <a:xfrm>
            <a:off x="310444" y="5791200"/>
            <a:ext cx="8757356" cy="533400"/>
          </a:xfrm>
          <a:prstGeom prst="rect">
            <a:avLst/>
          </a:prstGeom>
          <a:noFill/>
          <a:ln w="9525">
            <a:noFill/>
            <a:miter lim="800000"/>
            <a:headEnd/>
            <a:tailEnd/>
          </a:ln>
          <a:effectLst/>
        </p:spPr>
      </p:pic>
      <p:sp>
        <p:nvSpPr>
          <p:cNvPr id="6" name="Rectangle 5"/>
          <p:cNvSpPr/>
          <p:nvPr/>
        </p:nvSpPr>
        <p:spPr>
          <a:xfrm>
            <a:off x="626567" y="5191780"/>
            <a:ext cx="3716833" cy="523220"/>
          </a:xfrm>
          <a:prstGeom prst="rect">
            <a:avLst/>
          </a:prstGeom>
        </p:spPr>
        <p:txBody>
          <a:bodyPr wrap="none">
            <a:spAutoFit/>
          </a:bodyPr>
          <a:lstStyle/>
          <a:p>
            <a:r>
              <a:rPr lang="en-US" sz="2800" dirty="0" smtClean="0">
                <a:solidFill>
                  <a:srgbClr val="000090"/>
                </a:solidFill>
              </a:rPr>
              <a:t>For j possible classes:</a:t>
            </a:r>
            <a:endParaRPr lang="en-US" sz="2800" dirty="0"/>
          </a:p>
        </p:txBody>
      </p:sp>
      <p:grpSp>
        <p:nvGrpSpPr>
          <p:cNvPr id="52" name="Group 3"/>
          <p:cNvGrpSpPr>
            <a:grpSpLocks/>
          </p:cNvGrpSpPr>
          <p:nvPr/>
        </p:nvGrpSpPr>
        <p:grpSpPr bwMode="auto">
          <a:xfrm>
            <a:off x="4724400" y="2615645"/>
            <a:ext cx="1490662" cy="1849437"/>
            <a:chOff x="480" y="1488"/>
            <a:chExt cx="1632" cy="2064"/>
          </a:xfrm>
        </p:grpSpPr>
        <p:sp>
          <p:nvSpPr>
            <p:cNvPr id="53"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4"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5"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6"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7"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8"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9"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60"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61"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62"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63" name="Group 14"/>
          <p:cNvGrpSpPr>
            <a:grpSpLocks/>
          </p:cNvGrpSpPr>
          <p:nvPr/>
        </p:nvGrpSpPr>
        <p:grpSpPr bwMode="auto">
          <a:xfrm>
            <a:off x="6705600" y="3048000"/>
            <a:ext cx="1447800" cy="1676400"/>
            <a:chOff x="2544" y="1632"/>
            <a:chExt cx="1584" cy="1872"/>
          </a:xfrm>
        </p:grpSpPr>
        <p:sp>
          <p:nvSpPr>
            <p:cNvPr id="64"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5" name="Rectangle 16"/>
            <p:cNvSpPr>
              <a:spLocks noChangeArrowheads="1"/>
            </p:cNvSpPr>
            <p:nvPr/>
          </p:nvSpPr>
          <p:spPr bwMode="auto">
            <a:xfrm>
              <a:off x="2592" y="259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6"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7"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8"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9"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0"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1"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2"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3"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4"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5"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76" name="Group 27"/>
          <p:cNvGrpSpPr>
            <a:grpSpLocks/>
          </p:cNvGrpSpPr>
          <p:nvPr/>
        </p:nvGrpSpPr>
        <p:grpSpPr bwMode="auto">
          <a:xfrm>
            <a:off x="5834062" y="1721882"/>
            <a:ext cx="1838325" cy="923925"/>
            <a:chOff x="960" y="1440"/>
            <a:chExt cx="1776" cy="960"/>
          </a:xfrm>
        </p:grpSpPr>
        <p:sp>
          <p:nvSpPr>
            <p:cNvPr id="77" name="AutoShape 28"/>
            <p:cNvSpPr>
              <a:spLocks noChangeArrowheads="1"/>
            </p:cNvSpPr>
            <p:nvPr/>
          </p:nvSpPr>
          <p:spPr bwMode="auto">
            <a:xfrm>
              <a:off x="1488" y="187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78" name="AutoShape 29"/>
            <p:cNvSpPr>
              <a:spLocks noChangeArrowheads="1"/>
            </p:cNvSpPr>
            <p:nvPr/>
          </p:nvSpPr>
          <p:spPr bwMode="auto">
            <a:xfrm>
              <a:off x="2064" y="148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79" name="AutoShape 30"/>
            <p:cNvSpPr>
              <a:spLocks noChangeArrowheads="1"/>
            </p:cNvSpPr>
            <p:nvPr/>
          </p:nvSpPr>
          <p:spPr bwMode="auto">
            <a:xfrm>
              <a:off x="2256" y="196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0" name="AutoShape 31"/>
            <p:cNvSpPr>
              <a:spLocks noChangeArrowheads="1"/>
            </p:cNvSpPr>
            <p:nvPr/>
          </p:nvSpPr>
          <p:spPr bwMode="auto">
            <a:xfrm>
              <a:off x="1824"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1" name="AutoShape 32"/>
            <p:cNvSpPr>
              <a:spLocks noChangeArrowheads="1"/>
            </p:cNvSpPr>
            <p:nvPr/>
          </p:nvSpPr>
          <p:spPr bwMode="auto">
            <a:xfrm>
              <a:off x="1872" y="2256"/>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2" name="AutoShape 33"/>
            <p:cNvSpPr>
              <a:spLocks noChangeArrowheads="1"/>
            </p:cNvSpPr>
            <p:nvPr/>
          </p:nvSpPr>
          <p:spPr bwMode="auto">
            <a:xfrm>
              <a:off x="960" y="163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3" name="AutoShape 34"/>
            <p:cNvSpPr>
              <a:spLocks noChangeArrowheads="1"/>
            </p:cNvSpPr>
            <p:nvPr/>
          </p:nvSpPr>
          <p:spPr bwMode="auto">
            <a:xfrm>
              <a:off x="2592" y="216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4" name="AutoShape 35"/>
            <p:cNvSpPr>
              <a:spLocks noChangeArrowheads="1"/>
            </p:cNvSpPr>
            <p:nvPr/>
          </p:nvSpPr>
          <p:spPr bwMode="auto">
            <a:xfrm>
              <a:off x="2592"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5" name="AutoShape 36"/>
            <p:cNvSpPr>
              <a:spLocks noChangeArrowheads="1"/>
            </p:cNvSpPr>
            <p:nvPr/>
          </p:nvSpPr>
          <p:spPr bwMode="auto">
            <a:xfrm>
              <a:off x="1488" y="144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grpSp>
      <p:grpSp>
        <p:nvGrpSpPr>
          <p:cNvPr id="86" name="Group 85"/>
          <p:cNvGrpSpPr/>
          <p:nvPr/>
        </p:nvGrpSpPr>
        <p:grpSpPr>
          <a:xfrm>
            <a:off x="5718142" y="1295400"/>
            <a:ext cx="682658" cy="3569732"/>
            <a:chOff x="1069942" y="1002268"/>
            <a:chExt cx="682658" cy="3569732"/>
          </a:xfrm>
        </p:grpSpPr>
        <p:sp>
          <p:nvSpPr>
            <p:cNvPr id="87" name="Line 29"/>
            <p:cNvSpPr>
              <a:spLocks noChangeShapeType="1"/>
            </p:cNvSpPr>
            <p:nvPr/>
          </p:nvSpPr>
          <p:spPr bwMode="auto">
            <a:xfrm flipH="1" flipV="1">
              <a:off x="1524000" y="1219200"/>
              <a:ext cx="228600" cy="3352800"/>
            </a:xfrm>
            <a:prstGeom prst="line">
              <a:avLst/>
            </a:prstGeom>
            <a:noFill/>
            <a:ln w="38100" cmpd="sng">
              <a:solidFill>
                <a:srgbClr val="000090"/>
              </a:solidFill>
              <a:round/>
              <a:headEnd/>
              <a:tailEnd/>
            </a:ln>
            <a:effectLst/>
          </p:spPr>
          <p:txBody>
            <a:bodyPr/>
            <a:lstStyle/>
            <a:p>
              <a:endParaRPr lang="en-US"/>
            </a:p>
          </p:txBody>
        </p:sp>
        <p:sp>
          <p:nvSpPr>
            <p:cNvPr id="88" name="Rectangle 87"/>
            <p:cNvSpPr/>
            <p:nvPr/>
          </p:nvSpPr>
          <p:spPr>
            <a:xfrm>
              <a:off x="1069942" y="1002268"/>
              <a:ext cx="539581" cy="461665"/>
            </a:xfrm>
            <a:prstGeom prst="rect">
              <a:avLst/>
            </a:prstGeom>
            <a:ln>
              <a:noFill/>
            </a:ln>
          </p:spPr>
          <p:txBody>
            <a:bodyPr wrap="none">
              <a:spAutoFit/>
            </a:bodyPr>
            <a:lstStyle/>
            <a:p>
              <a:r>
                <a:rPr lang="en-US" sz="2400" dirty="0">
                  <a:solidFill>
                    <a:srgbClr val="000090"/>
                  </a:solidFill>
                </a:rPr>
                <a:t>w</a:t>
              </a:r>
              <a:r>
                <a:rPr lang="en-US" sz="2400" baseline="-25000" dirty="0">
                  <a:solidFill>
                    <a:srgbClr val="000090"/>
                  </a:solidFill>
                </a:rPr>
                <a:t>+</a:t>
              </a:r>
              <a:endParaRPr lang="en-US" sz="2400" dirty="0">
                <a:solidFill>
                  <a:srgbClr val="000090"/>
                </a:solidFill>
              </a:endParaRPr>
            </a:p>
          </p:txBody>
        </p:sp>
      </p:grpSp>
      <p:grpSp>
        <p:nvGrpSpPr>
          <p:cNvPr id="89" name="Group 88"/>
          <p:cNvGrpSpPr/>
          <p:nvPr/>
        </p:nvGrpSpPr>
        <p:grpSpPr>
          <a:xfrm>
            <a:off x="5486400" y="1893332"/>
            <a:ext cx="2850284" cy="3048000"/>
            <a:chOff x="838200" y="1600200"/>
            <a:chExt cx="2850284" cy="3048000"/>
          </a:xfrm>
        </p:grpSpPr>
        <p:sp>
          <p:nvSpPr>
            <p:cNvPr id="90" name="Line 29"/>
            <p:cNvSpPr>
              <a:spLocks noChangeShapeType="1"/>
            </p:cNvSpPr>
            <p:nvPr/>
          </p:nvSpPr>
          <p:spPr bwMode="auto">
            <a:xfrm flipV="1">
              <a:off x="838200" y="1600200"/>
              <a:ext cx="2438400" cy="3048000"/>
            </a:xfrm>
            <a:prstGeom prst="line">
              <a:avLst/>
            </a:prstGeom>
            <a:noFill/>
            <a:ln w="38100" cmpd="sng">
              <a:solidFill>
                <a:srgbClr val="FF0000"/>
              </a:solidFill>
              <a:round/>
              <a:headEnd/>
              <a:tailEnd/>
            </a:ln>
            <a:effectLst/>
          </p:spPr>
          <p:txBody>
            <a:bodyPr/>
            <a:lstStyle/>
            <a:p>
              <a:endParaRPr lang="en-US"/>
            </a:p>
          </p:txBody>
        </p:sp>
        <p:sp>
          <p:nvSpPr>
            <p:cNvPr id="91" name="Rectangle 90"/>
            <p:cNvSpPr/>
            <p:nvPr/>
          </p:nvSpPr>
          <p:spPr>
            <a:xfrm>
              <a:off x="3200400" y="1600200"/>
              <a:ext cx="488084" cy="461665"/>
            </a:xfrm>
            <a:prstGeom prst="rect">
              <a:avLst/>
            </a:prstGeom>
            <a:ln>
              <a:noFill/>
            </a:ln>
          </p:spPr>
          <p:txBody>
            <a:bodyPr wrap="none">
              <a:spAutoFit/>
            </a:bodyPr>
            <a:lstStyle/>
            <a:p>
              <a:r>
                <a:rPr lang="en-US" sz="2400" dirty="0" smtClean="0">
                  <a:solidFill>
                    <a:srgbClr val="FF0000"/>
                  </a:solidFill>
                </a:rPr>
                <a:t>w</a:t>
              </a:r>
              <a:r>
                <a:rPr lang="en-US" sz="2400" baseline="-25000" dirty="0">
                  <a:solidFill>
                    <a:srgbClr val="FF0000"/>
                  </a:solidFill>
                </a:rPr>
                <a:t>-</a:t>
              </a:r>
              <a:endParaRPr lang="en-US" sz="2400" dirty="0">
                <a:solidFill>
                  <a:srgbClr val="FF0000"/>
                </a:solidFill>
              </a:endParaRPr>
            </a:p>
          </p:txBody>
        </p:sp>
      </p:grpSp>
      <p:grpSp>
        <p:nvGrpSpPr>
          <p:cNvPr id="92" name="Group 91"/>
          <p:cNvGrpSpPr/>
          <p:nvPr/>
        </p:nvGrpSpPr>
        <p:grpSpPr>
          <a:xfrm>
            <a:off x="5105400" y="2350531"/>
            <a:ext cx="3505670" cy="1223666"/>
            <a:chOff x="457200" y="2057399"/>
            <a:chExt cx="3505670" cy="1223666"/>
          </a:xfrm>
        </p:grpSpPr>
        <p:sp>
          <p:nvSpPr>
            <p:cNvPr id="93" name="Line 29"/>
            <p:cNvSpPr>
              <a:spLocks noChangeShapeType="1"/>
            </p:cNvSpPr>
            <p:nvPr/>
          </p:nvSpPr>
          <p:spPr bwMode="auto">
            <a:xfrm flipH="1" flipV="1">
              <a:off x="457200" y="2057399"/>
              <a:ext cx="3276600" cy="685801"/>
            </a:xfrm>
            <a:prstGeom prst="line">
              <a:avLst/>
            </a:prstGeom>
            <a:noFill/>
            <a:ln w="38100" cmpd="sng">
              <a:solidFill>
                <a:srgbClr val="009900"/>
              </a:solidFill>
              <a:round/>
              <a:headEnd/>
              <a:tailEnd/>
            </a:ln>
            <a:effectLst/>
          </p:spPr>
          <p:txBody>
            <a:bodyPr/>
            <a:lstStyle/>
            <a:p>
              <a:endParaRPr lang="en-US"/>
            </a:p>
          </p:txBody>
        </p:sp>
        <p:sp>
          <p:nvSpPr>
            <p:cNvPr id="94" name="Rectangle 93"/>
            <p:cNvSpPr/>
            <p:nvPr/>
          </p:nvSpPr>
          <p:spPr>
            <a:xfrm>
              <a:off x="3429000" y="2819400"/>
              <a:ext cx="533870" cy="461665"/>
            </a:xfrm>
            <a:prstGeom prst="rect">
              <a:avLst/>
            </a:prstGeom>
            <a:ln>
              <a:noFill/>
            </a:ln>
          </p:spPr>
          <p:txBody>
            <a:bodyPr wrap="none">
              <a:spAutoFit/>
            </a:bodyPr>
            <a:lstStyle/>
            <a:p>
              <a:r>
                <a:rPr lang="en-US" sz="2400" dirty="0" smtClean="0">
                  <a:solidFill>
                    <a:srgbClr val="009900"/>
                  </a:solidFill>
                </a:rPr>
                <a:t>w</a:t>
              </a:r>
              <a:r>
                <a:rPr lang="en-US" sz="2400" baseline="-25000" dirty="0" smtClean="0">
                  <a:solidFill>
                    <a:srgbClr val="009900"/>
                  </a:solidFill>
                </a:rPr>
                <a:t>0</a:t>
              </a:r>
              <a:endParaRPr lang="en-US" dirty="0">
                <a:solidFill>
                  <a:srgbClr val="009900"/>
                </a:solidFill>
              </a:endParaRPr>
            </a:p>
          </p:txBody>
        </p:sp>
      </p:grpSp>
    </p:spTree>
    <p:extLst>
      <p:ext uri="{BB962C8B-B14F-4D97-AF65-F5344CB8AC3E}">
        <p14:creationId xmlns:p14="http://schemas.microsoft.com/office/powerpoint/2010/main" val="698657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9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457200" y="76200"/>
            <a:ext cx="8229600" cy="1143000"/>
          </a:xfrm>
        </p:spPr>
        <p:txBody>
          <a:bodyPr/>
          <a:lstStyle/>
          <a:p>
            <a:r>
              <a:rPr lang="en-US" sz="4000" dirty="0">
                <a:solidFill>
                  <a:srgbClr val="000090"/>
                </a:solidFill>
              </a:rPr>
              <a:t>Learn 1 classifier: Multiclass SVM</a:t>
            </a:r>
          </a:p>
        </p:txBody>
      </p:sp>
      <p:pic>
        <p:nvPicPr>
          <p:cNvPr id="941094" name="Picture 38"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101600" y="2247900"/>
            <a:ext cx="8812213" cy="1333500"/>
          </a:xfrm>
          <a:prstGeom prst="rect">
            <a:avLst/>
          </a:prstGeom>
          <a:noFill/>
          <a:ln w="9525">
            <a:noFill/>
            <a:miter lim="800000"/>
            <a:headEnd/>
            <a:tailEnd/>
          </a:ln>
          <a:effectLst/>
        </p:spPr>
      </p:pic>
      <p:sp>
        <p:nvSpPr>
          <p:cNvPr id="84" name="Rectangle 83"/>
          <p:cNvSpPr/>
          <p:nvPr/>
        </p:nvSpPr>
        <p:spPr>
          <a:xfrm>
            <a:off x="304800" y="1562100"/>
            <a:ext cx="7509538" cy="523220"/>
          </a:xfrm>
          <a:prstGeom prst="rect">
            <a:avLst/>
          </a:prstGeom>
        </p:spPr>
        <p:txBody>
          <a:bodyPr wrap="none">
            <a:spAutoFit/>
          </a:bodyPr>
          <a:lstStyle/>
          <a:p>
            <a:r>
              <a:rPr lang="en-US" sz="2800" dirty="0" smtClean="0">
                <a:solidFill>
                  <a:srgbClr val="000090"/>
                </a:solidFill>
              </a:rPr>
              <a:t>Also, can introduce slack variables, as before:</a:t>
            </a:r>
            <a:endParaRPr lang="en-US" sz="2800" dirty="0"/>
          </a:p>
        </p:txBody>
      </p:sp>
    </p:spTree>
    <p:extLst>
      <p:ext uri="{BB962C8B-B14F-4D97-AF65-F5344CB8AC3E}">
        <p14:creationId xmlns:p14="http://schemas.microsoft.com/office/powerpoint/2010/main" val="3260830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76200" y="-76200"/>
            <a:ext cx="9296400" cy="1371600"/>
          </a:xfrm>
        </p:spPr>
        <p:txBody>
          <a:bodyPr/>
          <a:lstStyle/>
          <a:p>
            <a:r>
              <a:rPr lang="en-US" sz="4000" dirty="0">
                <a:solidFill>
                  <a:srgbClr val="000090"/>
                </a:solidFill>
              </a:rPr>
              <a:t>What if the data is not linearly separable?</a:t>
            </a:r>
          </a:p>
        </p:txBody>
      </p:sp>
      <p:grpSp>
        <p:nvGrpSpPr>
          <p:cNvPr id="2" name="Group 3"/>
          <p:cNvGrpSpPr>
            <a:grpSpLocks/>
          </p:cNvGrpSpPr>
          <p:nvPr/>
        </p:nvGrpSpPr>
        <p:grpSpPr bwMode="auto">
          <a:xfrm>
            <a:off x="304800" y="2285999"/>
            <a:ext cx="1806408" cy="2268229"/>
            <a:chOff x="480" y="1488"/>
            <a:chExt cx="1632" cy="2064"/>
          </a:xfrm>
        </p:grpSpPr>
        <p:sp>
          <p:nvSpPr>
            <p:cNvPr id="926724"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5" name="AutoShape 5"/>
            <p:cNvSpPr>
              <a:spLocks noChangeArrowheads="1"/>
            </p:cNvSpPr>
            <p:nvPr/>
          </p:nvSpPr>
          <p:spPr bwMode="auto">
            <a:xfrm>
              <a:off x="1584" y="259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6"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7"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8"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9"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0"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1"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2"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3"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1974126" y="2590800"/>
            <a:ext cx="1988271" cy="2057400"/>
            <a:chOff x="2331" y="1632"/>
            <a:chExt cx="1797" cy="1872"/>
          </a:xfrm>
        </p:grpSpPr>
        <p:sp>
          <p:nvSpPr>
            <p:cNvPr id="926735"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6" name="Rectangle 16"/>
            <p:cNvSpPr>
              <a:spLocks noChangeArrowheads="1"/>
            </p:cNvSpPr>
            <p:nvPr/>
          </p:nvSpPr>
          <p:spPr bwMode="auto">
            <a:xfrm>
              <a:off x="2331" y="2187"/>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7"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8"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9"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0"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1"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2"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3"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4"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5"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6"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26747" name="Text Box 27"/>
          <p:cNvSpPr txBox="1">
            <a:spLocks noChangeArrowheads="1"/>
          </p:cNvSpPr>
          <p:nvPr/>
        </p:nvSpPr>
        <p:spPr bwMode="auto">
          <a:xfrm>
            <a:off x="4375403" y="2463224"/>
            <a:ext cx="4311397" cy="584776"/>
          </a:xfrm>
          <a:prstGeom prst="rect">
            <a:avLst/>
          </a:prstGeom>
          <a:noFill/>
          <a:ln w="9525">
            <a:noFill/>
            <a:miter lim="800000"/>
            <a:headEnd/>
            <a:tailEnd/>
          </a:ln>
          <a:effectLst/>
        </p:spPr>
        <p:txBody>
          <a:bodyPr wrap="none">
            <a:spAutoFit/>
          </a:bodyPr>
          <a:lstStyle/>
          <a:p>
            <a:r>
              <a:rPr lang="en-US" sz="3200" b="1" dirty="0" smtClean="0">
                <a:solidFill>
                  <a:srgbClr val="009900"/>
                </a:solidFill>
              </a:rPr>
              <a:t>Add More Features!!!</a:t>
            </a:r>
            <a:endParaRPr lang="en-US" sz="3200" b="1" dirty="0">
              <a:solidFill>
                <a:srgbClr val="009900"/>
              </a:solidFill>
            </a:endParaRPr>
          </a:p>
        </p:txBody>
      </p:sp>
      <p:sp>
        <p:nvSpPr>
          <p:cNvPr id="54" name="AutoShape 25"/>
          <p:cNvSpPr>
            <a:spLocks noChangeArrowheads="1"/>
          </p:cNvSpPr>
          <p:nvPr/>
        </p:nvSpPr>
        <p:spPr bwMode="auto">
          <a:xfrm>
            <a:off x="2285999" y="38100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5" name="Rectangle 27"/>
          <p:cNvSpPr>
            <a:spLocks noChangeArrowheads="1"/>
          </p:cNvSpPr>
          <p:nvPr/>
        </p:nvSpPr>
        <p:spPr bwMode="auto">
          <a:xfrm>
            <a:off x="914400" y="3657600"/>
            <a:ext cx="159503" cy="5270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57" name="Picture 30" descr="txp_fig"/>
          <p:cNvPicPr>
            <a:picLocks noChangeAspect="1" noChangeArrowheads="1"/>
          </p:cNvPicPr>
          <p:nvPr>
            <p:custDataLst>
              <p:tags r:id="rId1"/>
            </p:custDataLst>
          </p:nvPr>
        </p:nvPicPr>
        <p:blipFill>
          <a:blip r:embed="rId4" cstate="print"/>
          <a:srcRect/>
          <a:stretch>
            <a:fillRect/>
          </a:stretch>
        </p:blipFill>
        <p:spPr bwMode="auto">
          <a:xfrm>
            <a:off x="4038600" y="1038225"/>
            <a:ext cx="4324971" cy="1171575"/>
          </a:xfrm>
          <a:prstGeom prst="rect">
            <a:avLst/>
          </a:prstGeom>
          <a:noFill/>
          <a:ln w="9525">
            <a:noFill/>
            <a:miter lim="800000"/>
            <a:headEnd/>
            <a:tailEnd/>
          </a:ln>
          <a:effectLst/>
        </p:spPr>
      </p:pic>
      <p:pic>
        <p:nvPicPr>
          <p:cNvPr id="4" name="Picture 3"/>
          <p:cNvPicPr>
            <a:picLocks noChangeAspect="1"/>
          </p:cNvPicPr>
          <p:nvPr/>
        </p:nvPicPr>
        <p:blipFill>
          <a:blip r:embed="rId5"/>
          <a:stretch>
            <a:fillRect/>
          </a:stretch>
        </p:blipFill>
        <p:spPr>
          <a:xfrm>
            <a:off x="4572000" y="3006725"/>
            <a:ext cx="3276600" cy="3822700"/>
          </a:xfrm>
          <a:prstGeom prst="rect">
            <a:avLst/>
          </a:prstGeom>
        </p:spPr>
      </p:pic>
      <p:sp>
        <p:nvSpPr>
          <p:cNvPr id="59" name="AutoShape 25"/>
          <p:cNvSpPr>
            <a:spLocks noChangeArrowheads="1"/>
          </p:cNvSpPr>
          <p:nvPr/>
        </p:nvSpPr>
        <p:spPr bwMode="auto">
          <a:xfrm>
            <a:off x="2514600" y="31242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7" name="Freeform 6"/>
          <p:cNvSpPr/>
          <p:nvPr/>
        </p:nvSpPr>
        <p:spPr>
          <a:xfrm>
            <a:off x="681375" y="2206625"/>
            <a:ext cx="2208599" cy="2651125"/>
          </a:xfrm>
          <a:custGeom>
            <a:avLst/>
            <a:gdLst>
              <a:gd name="connsiteX0" fmla="*/ 1652250 w 2208599"/>
              <a:gd name="connsiteY0" fmla="*/ 0 h 2651125"/>
              <a:gd name="connsiteX1" fmla="*/ 1747500 w 2208599"/>
              <a:gd name="connsiteY1" fmla="*/ 571500 h 2651125"/>
              <a:gd name="connsiteX2" fmla="*/ 2080875 w 2208599"/>
              <a:gd name="connsiteY2" fmla="*/ 793750 h 2651125"/>
              <a:gd name="connsiteX3" fmla="*/ 2207875 w 2208599"/>
              <a:gd name="connsiteY3" fmla="*/ 1095375 h 2651125"/>
              <a:gd name="connsiteX4" fmla="*/ 2033250 w 2208599"/>
              <a:gd name="connsiteY4" fmla="*/ 1206500 h 2651125"/>
              <a:gd name="connsiteX5" fmla="*/ 1541125 w 2208599"/>
              <a:gd name="connsiteY5" fmla="*/ 1000125 h 2651125"/>
              <a:gd name="connsiteX6" fmla="*/ 1287125 w 2208599"/>
              <a:gd name="connsiteY6" fmla="*/ 841375 h 2651125"/>
              <a:gd name="connsiteX7" fmla="*/ 1144250 w 2208599"/>
              <a:gd name="connsiteY7" fmla="*/ 1031875 h 2651125"/>
              <a:gd name="connsiteX8" fmla="*/ 1207750 w 2208599"/>
              <a:gd name="connsiteY8" fmla="*/ 1412875 h 2651125"/>
              <a:gd name="connsiteX9" fmla="*/ 1509375 w 2208599"/>
              <a:gd name="connsiteY9" fmla="*/ 1444625 h 2651125"/>
              <a:gd name="connsiteX10" fmla="*/ 1953875 w 2208599"/>
              <a:gd name="connsiteY10" fmla="*/ 1524000 h 2651125"/>
              <a:gd name="connsiteX11" fmla="*/ 1874500 w 2208599"/>
              <a:gd name="connsiteY11" fmla="*/ 1841500 h 2651125"/>
              <a:gd name="connsiteX12" fmla="*/ 1493500 w 2208599"/>
              <a:gd name="connsiteY12" fmla="*/ 2032000 h 2651125"/>
              <a:gd name="connsiteX13" fmla="*/ 1080750 w 2208599"/>
              <a:gd name="connsiteY13" fmla="*/ 2127250 h 2651125"/>
              <a:gd name="connsiteX14" fmla="*/ 810875 w 2208599"/>
              <a:gd name="connsiteY14" fmla="*/ 1857375 h 2651125"/>
              <a:gd name="connsiteX15" fmla="*/ 652125 w 2208599"/>
              <a:gd name="connsiteY15" fmla="*/ 1539875 h 2651125"/>
              <a:gd name="connsiteX16" fmla="*/ 556875 w 2208599"/>
              <a:gd name="connsiteY16" fmla="*/ 1365250 h 2651125"/>
              <a:gd name="connsiteX17" fmla="*/ 350500 w 2208599"/>
              <a:gd name="connsiteY17" fmla="*/ 1349375 h 2651125"/>
              <a:gd name="connsiteX18" fmla="*/ 17125 w 2208599"/>
              <a:gd name="connsiteY18" fmla="*/ 1349375 h 2651125"/>
              <a:gd name="connsiteX19" fmla="*/ 64750 w 2208599"/>
              <a:gd name="connsiteY19" fmla="*/ 1635125 h 2651125"/>
              <a:gd name="connsiteX20" fmla="*/ 207625 w 2208599"/>
              <a:gd name="connsiteY20" fmla="*/ 1825625 h 2651125"/>
              <a:gd name="connsiteX21" fmla="*/ 429875 w 2208599"/>
              <a:gd name="connsiteY21" fmla="*/ 1936750 h 2651125"/>
              <a:gd name="connsiteX22" fmla="*/ 668000 w 2208599"/>
              <a:gd name="connsiteY22" fmla="*/ 2063750 h 2651125"/>
              <a:gd name="connsiteX23" fmla="*/ 985500 w 2208599"/>
              <a:gd name="connsiteY23" fmla="*/ 2238375 h 2651125"/>
              <a:gd name="connsiteX24" fmla="*/ 1096625 w 2208599"/>
              <a:gd name="connsiteY24" fmla="*/ 2651125 h 2651125"/>
              <a:gd name="connsiteX25" fmla="*/ 1096625 w 2208599"/>
              <a:gd name="connsiteY25" fmla="*/ 2651125 h 2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8599" h="2651125">
                <a:moveTo>
                  <a:pt x="1652250" y="0"/>
                </a:moveTo>
                <a:cubicBezTo>
                  <a:pt x="1664156" y="219604"/>
                  <a:pt x="1676063" y="439208"/>
                  <a:pt x="1747500" y="571500"/>
                </a:cubicBezTo>
                <a:cubicBezTo>
                  <a:pt x="1818937" y="703792"/>
                  <a:pt x="2004146" y="706438"/>
                  <a:pt x="2080875" y="793750"/>
                </a:cubicBezTo>
                <a:cubicBezTo>
                  <a:pt x="2157604" y="881063"/>
                  <a:pt x="2215812" y="1026583"/>
                  <a:pt x="2207875" y="1095375"/>
                </a:cubicBezTo>
                <a:cubicBezTo>
                  <a:pt x="2199938" y="1164167"/>
                  <a:pt x="2144375" y="1222375"/>
                  <a:pt x="2033250" y="1206500"/>
                </a:cubicBezTo>
                <a:cubicBezTo>
                  <a:pt x="1922125" y="1190625"/>
                  <a:pt x="1665479" y="1060979"/>
                  <a:pt x="1541125" y="1000125"/>
                </a:cubicBezTo>
                <a:cubicBezTo>
                  <a:pt x="1416771" y="939271"/>
                  <a:pt x="1353271" y="836083"/>
                  <a:pt x="1287125" y="841375"/>
                </a:cubicBezTo>
                <a:cubicBezTo>
                  <a:pt x="1220979" y="846667"/>
                  <a:pt x="1157479" y="936625"/>
                  <a:pt x="1144250" y="1031875"/>
                </a:cubicBezTo>
                <a:cubicBezTo>
                  <a:pt x="1131021" y="1127125"/>
                  <a:pt x="1146896" y="1344083"/>
                  <a:pt x="1207750" y="1412875"/>
                </a:cubicBezTo>
                <a:cubicBezTo>
                  <a:pt x="1268604" y="1481667"/>
                  <a:pt x="1385021" y="1426104"/>
                  <a:pt x="1509375" y="1444625"/>
                </a:cubicBezTo>
                <a:cubicBezTo>
                  <a:pt x="1633729" y="1463146"/>
                  <a:pt x="1893021" y="1457854"/>
                  <a:pt x="1953875" y="1524000"/>
                </a:cubicBezTo>
                <a:cubicBezTo>
                  <a:pt x="2014729" y="1590146"/>
                  <a:pt x="1951229" y="1756833"/>
                  <a:pt x="1874500" y="1841500"/>
                </a:cubicBezTo>
                <a:cubicBezTo>
                  <a:pt x="1797771" y="1926167"/>
                  <a:pt x="1625792" y="1984375"/>
                  <a:pt x="1493500" y="2032000"/>
                </a:cubicBezTo>
                <a:cubicBezTo>
                  <a:pt x="1361208" y="2079625"/>
                  <a:pt x="1194521" y="2156354"/>
                  <a:pt x="1080750" y="2127250"/>
                </a:cubicBezTo>
                <a:cubicBezTo>
                  <a:pt x="966979" y="2098146"/>
                  <a:pt x="882312" y="1955271"/>
                  <a:pt x="810875" y="1857375"/>
                </a:cubicBezTo>
                <a:cubicBezTo>
                  <a:pt x="739438" y="1759479"/>
                  <a:pt x="694458" y="1621896"/>
                  <a:pt x="652125" y="1539875"/>
                </a:cubicBezTo>
                <a:cubicBezTo>
                  <a:pt x="609792" y="1457854"/>
                  <a:pt x="607146" y="1397000"/>
                  <a:pt x="556875" y="1365250"/>
                </a:cubicBezTo>
                <a:cubicBezTo>
                  <a:pt x="506604" y="1333500"/>
                  <a:pt x="440458" y="1352021"/>
                  <a:pt x="350500" y="1349375"/>
                </a:cubicBezTo>
                <a:cubicBezTo>
                  <a:pt x="260542" y="1346729"/>
                  <a:pt x="64750" y="1301750"/>
                  <a:pt x="17125" y="1349375"/>
                </a:cubicBezTo>
                <a:cubicBezTo>
                  <a:pt x="-30500" y="1397000"/>
                  <a:pt x="33000" y="1555750"/>
                  <a:pt x="64750" y="1635125"/>
                </a:cubicBezTo>
                <a:cubicBezTo>
                  <a:pt x="96500" y="1714500"/>
                  <a:pt x="146771" y="1775354"/>
                  <a:pt x="207625" y="1825625"/>
                </a:cubicBezTo>
                <a:cubicBezTo>
                  <a:pt x="268479" y="1875896"/>
                  <a:pt x="353146" y="1897063"/>
                  <a:pt x="429875" y="1936750"/>
                </a:cubicBezTo>
                <a:cubicBezTo>
                  <a:pt x="506604" y="1976438"/>
                  <a:pt x="668000" y="2063750"/>
                  <a:pt x="668000" y="2063750"/>
                </a:cubicBezTo>
                <a:cubicBezTo>
                  <a:pt x="760604" y="2114021"/>
                  <a:pt x="914063" y="2140479"/>
                  <a:pt x="985500" y="2238375"/>
                </a:cubicBezTo>
                <a:cubicBezTo>
                  <a:pt x="1056937" y="2336271"/>
                  <a:pt x="1096625" y="2651125"/>
                  <a:pt x="1096625" y="2651125"/>
                </a:cubicBezTo>
                <a:lnTo>
                  <a:pt x="1096625" y="2651125"/>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0506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6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have talked about</a:t>
            </a:r>
            <a:endParaRPr lang="en-US" dirty="0"/>
          </a:p>
        </p:txBody>
      </p:sp>
      <p:sp>
        <p:nvSpPr>
          <p:cNvPr id="3" name="Content Placeholder 2"/>
          <p:cNvSpPr>
            <a:spLocks noGrp="1"/>
          </p:cNvSpPr>
          <p:nvPr>
            <p:ph idx="1"/>
          </p:nvPr>
        </p:nvSpPr>
        <p:spPr/>
        <p:txBody>
          <a:bodyPr/>
          <a:lstStyle/>
          <a:p>
            <a:r>
              <a:rPr lang="en-US" dirty="0" smtClean="0"/>
              <a:t>Nearest Neighbor </a:t>
            </a:r>
          </a:p>
          <a:p>
            <a:r>
              <a:rPr lang="en-US" dirty="0" smtClean="0"/>
              <a:t>Naïve Bayes</a:t>
            </a:r>
          </a:p>
          <a:p>
            <a:r>
              <a:rPr lang="en-US" dirty="0" smtClean="0"/>
              <a:t>Logistic Regression</a:t>
            </a:r>
          </a:p>
          <a:p>
            <a:r>
              <a:rPr lang="en-US" dirty="0" smtClean="0"/>
              <a:t>Boosting </a:t>
            </a:r>
            <a:endParaRPr lang="en-US" dirty="0"/>
          </a:p>
        </p:txBody>
      </p:sp>
    </p:spTree>
    <p:extLst>
      <p:ext uri="{BB962C8B-B14F-4D97-AF65-F5344CB8AC3E}">
        <p14:creationId xmlns:p14="http://schemas.microsoft.com/office/powerpoint/2010/main" val="32940215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VM with polynomial kernel visualiz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1219" y="960913"/>
            <a:ext cx="6623041" cy="4967281"/>
          </a:xfrm>
          <a:prstGeom prst="rect">
            <a:avLst/>
          </a:prstGeom>
        </p:spPr>
      </p:pic>
    </p:spTree>
    <p:extLst>
      <p:ext uri="{BB962C8B-B14F-4D97-AF65-F5344CB8AC3E}">
        <p14:creationId xmlns:p14="http://schemas.microsoft.com/office/powerpoint/2010/main" val="26098919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Title 1"/>
          <p:cNvSpPr>
            <a:spLocks noGrp="1"/>
          </p:cNvSpPr>
          <p:nvPr>
            <p:ph type="title"/>
          </p:nvPr>
        </p:nvSpPr>
        <p:spPr>
          <a:xfrm>
            <a:off x="457200" y="-297136"/>
            <a:ext cx="8229600" cy="1143000"/>
          </a:xfrm>
        </p:spPr>
        <p:txBody>
          <a:bodyPr/>
          <a:lstStyle/>
          <a:p>
            <a:r>
              <a:rPr lang="en-US" dirty="0" smtClean="0"/>
              <a:t>Comparison</a:t>
            </a:r>
          </a:p>
        </p:txBody>
      </p:sp>
      <p:sp>
        <p:nvSpPr>
          <p:cNvPr id="2060" name="TextBox 3"/>
          <p:cNvSpPr txBox="1">
            <a:spLocks noChangeArrowheads="1"/>
          </p:cNvSpPr>
          <p:nvPr/>
        </p:nvSpPr>
        <p:spPr bwMode="auto">
          <a:xfrm>
            <a:off x="0" y="1603375"/>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Naïve Bayes</a:t>
            </a:r>
          </a:p>
        </p:txBody>
      </p:sp>
      <p:sp>
        <p:nvSpPr>
          <p:cNvPr id="2061" name="TextBox 4"/>
          <p:cNvSpPr txBox="1">
            <a:spLocks noChangeArrowheads="1"/>
          </p:cNvSpPr>
          <p:nvPr/>
        </p:nvSpPr>
        <p:spPr bwMode="auto">
          <a:xfrm>
            <a:off x="-31750" y="2613025"/>
            <a:ext cx="1784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Logistic Regression</a:t>
            </a:r>
          </a:p>
        </p:txBody>
      </p:sp>
      <p:sp>
        <p:nvSpPr>
          <p:cNvPr id="2062" name="TextBox 5"/>
          <p:cNvSpPr txBox="1">
            <a:spLocks noChangeArrowheads="1"/>
          </p:cNvSpPr>
          <p:nvPr/>
        </p:nvSpPr>
        <p:spPr bwMode="auto">
          <a:xfrm>
            <a:off x="0" y="3581400"/>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Linear SVM</a:t>
            </a:r>
          </a:p>
        </p:txBody>
      </p:sp>
      <p:sp>
        <p:nvSpPr>
          <p:cNvPr id="2063" name="TextBox 7"/>
          <p:cNvSpPr txBox="1">
            <a:spLocks noChangeArrowheads="1"/>
          </p:cNvSpPr>
          <p:nvPr/>
        </p:nvSpPr>
        <p:spPr bwMode="auto">
          <a:xfrm>
            <a:off x="0" y="544988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Nearest Neighbor</a:t>
            </a:r>
          </a:p>
        </p:txBody>
      </p:sp>
      <p:sp>
        <p:nvSpPr>
          <p:cNvPr id="2064" name="TextBox 11"/>
          <p:cNvSpPr txBox="1">
            <a:spLocks noChangeArrowheads="1"/>
          </p:cNvSpPr>
          <p:nvPr/>
        </p:nvSpPr>
        <p:spPr bwMode="auto">
          <a:xfrm>
            <a:off x="0" y="4535488"/>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Kernelized SVM</a:t>
            </a:r>
          </a:p>
        </p:txBody>
      </p:sp>
      <p:sp>
        <p:nvSpPr>
          <p:cNvPr id="2065" name="TextBox 13"/>
          <p:cNvSpPr txBox="1">
            <a:spLocks noChangeArrowheads="1"/>
          </p:cNvSpPr>
          <p:nvPr/>
        </p:nvSpPr>
        <p:spPr bwMode="auto">
          <a:xfrm>
            <a:off x="1828800" y="954088"/>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t>Learning Objective</a:t>
            </a:r>
          </a:p>
        </p:txBody>
      </p:sp>
      <p:graphicFrame>
        <p:nvGraphicFramePr>
          <p:cNvPr id="2050" name="Object 2"/>
          <p:cNvGraphicFramePr>
            <a:graphicFrameLocks noChangeAspect="1"/>
          </p:cNvGraphicFramePr>
          <p:nvPr/>
        </p:nvGraphicFramePr>
        <p:xfrm>
          <a:off x="1679575" y="1563688"/>
          <a:ext cx="2339975" cy="676275"/>
        </p:xfrm>
        <a:graphic>
          <a:graphicData uri="http://schemas.openxmlformats.org/presentationml/2006/ole">
            <mc:AlternateContent xmlns:mc="http://schemas.openxmlformats.org/markup-compatibility/2006">
              <mc:Choice xmlns:v="urn:schemas-microsoft-com:vml" Requires="v">
                <p:oleObj spid="_x0000_s1211" name="Equation" r:id="rId3" imgW="2108160" imgH="609480" progId="Equation.3">
                  <p:embed/>
                </p:oleObj>
              </mc:Choice>
              <mc:Fallback>
                <p:oleObj name="Equation" r:id="rId3" imgW="2108160" imgH="609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563688"/>
                        <a:ext cx="2339975"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6" name="TextBox 15"/>
          <p:cNvSpPr txBox="1">
            <a:spLocks noChangeArrowheads="1"/>
          </p:cNvSpPr>
          <p:nvPr/>
        </p:nvSpPr>
        <p:spPr bwMode="auto">
          <a:xfrm>
            <a:off x="4724400" y="1030288"/>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t>Training</a:t>
            </a:r>
          </a:p>
        </p:txBody>
      </p:sp>
      <p:graphicFrame>
        <p:nvGraphicFramePr>
          <p:cNvPr id="2051" name="Object 3"/>
          <p:cNvGraphicFramePr>
            <a:graphicFrameLocks noChangeAspect="1"/>
          </p:cNvGraphicFramePr>
          <p:nvPr/>
        </p:nvGraphicFramePr>
        <p:xfrm>
          <a:off x="4343400" y="1563688"/>
          <a:ext cx="2025650" cy="736600"/>
        </p:xfrm>
        <a:graphic>
          <a:graphicData uri="http://schemas.openxmlformats.org/presentationml/2006/ole">
            <mc:AlternateContent xmlns:mc="http://schemas.openxmlformats.org/markup-compatibility/2006">
              <mc:Choice xmlns:v="urn:schemas-microsoft-com:vml" Requires="v">
                <p:oleObj spid="_x0000_s1212" name="Equation" r:id="rId5" imgW="1815840" imgH="660240" progId="Equation.3">
                  <p:embed/>
                </p:oleObj>
              </mc:Choice>
              <mc:Fallback>
                <p:oleObj name="Equation" r:id="rId5" imgW="1815840" imgH="660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563688"/>
                        <a:ext cx="2025650"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7" name="TextBox 17"/>
          <p:cNvSpPr txBox="1">
            <a:spLocks noChangeArrowheads="1"/>
          </p:cNvSpPr>
          <p:nvPr/>
        </p:nvSpPr>
        <p:spPr bwMode="auto">
          <a:xfrm>
            <a:off x="6934200" y="10414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t>Inference</a:t>
            </a:r>
          </a:p>
        </p:txBody>
      </p:sp>
      <p:graphicFrame>
        <p:nvGraphicFramePr>
          <p:cNvPr id="2052" name="Object 4"/>
          <p:cNvGraphicFramePr>
            <a:graphicFrameLocks noChangeAspect="1"/>
          </p:cNvGraphicFramePr>
          <p:nvPr/>
        </p:nvGraphicFramePr>
        <p:xfrm>
          <a:off x="7183438" y="1454150"/>
          <a:ext cx="1503362" cy="896938"/>
        </p:xfrm>
        <a:graphic>
          <a:graphicData uri="http://schemas.openxmlformats.org/presentationml/2006/ole">
            <mc:AlternateContent xmlns:mc="http://schemas.openxmlformats.org/markup-compatibility/2006">
              <mc:Choice xmlns:v="urn:schemas-microsoft-com:vml" Requires="v">
                <p:oleObj spid="_x0000_s1213" name="Equation" r:id="rId7" imgW="2019240" imgH="1206360" progId="Equation.3">
                  <p:embed/>
                </p:oleObj>
              </mc:Choice>
              <mc:Fallback>
                <p:oleObj name="Equation" r:id="rId7" imgW="2019240" imgH="12063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3438" y="1454150"/>
                        <a:ext cx="1503362" cy="89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3" name="Object 5"/>
          <p:cNvGraphicFramePr>
            <a:graphicFrameLocks noChangeAspect="1"/>
          </p:cNvGraphicFramePr>
          <p:nvPr/>
        </p:nvGraphicFramePr>
        <p:xfrm>
          <a:off x="1682750" y="2582863"/>
          <a:ext cx="2693988" cy="661987"/>
        </p:xfrm>
        <a:graphic>
          <a:graphicData uri="http://schemas.openxmlformats.org/presentationml/2006/ole">
            <mc:AlternateContent xmlns:mc="http://schemas.openxmlformats.org/markup-compatibility/2006">
              <mc:Choice xmlns:v="urn:schemas-microsoft-com:vml" Requires="v">
                <p:oleObj spid="_x0000_s1214" name="Equation" r:id="rId9" imgW="2425680" imgH="596880" progId="Equation.3">
                  <p:embed/>
                </p:oleObj>
              </mc:Choice>
              <mc:Fallback>
                <p:oleObj name="Equation" r:id="rId9" imgW="2425680" imgH="5968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2750" y="2582863"/>
                        <a:ext cx="2693988" cy="661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8" name="TextBox 21"/>
          <p:cNvSpPr txBox="1">
            <a:spLocks noChangeArrowheads="1"/>
          </p:cNvSpPr>
          <p:nvPr/>
        </p:nvSpPr>
        <p:spPr bwMode="auto">
          <a:xfrm>
            <a:off x="4876800" y="2765425"/>
            <a:ext cx="1447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dirty="0"/>
              <a:t>Gradient ascent</a:t>
            </a:r>
          </a:p>
        </p:txBody>
      </p:sp>
      <p:graphicFrame>
        <p:nvGraphicFramePr>
          <p:cNvPr id="2054" name="Object 6"/>
          <p:cNvGraphicFramePr>
            <a:graphicFrameLocks noChangeAspect="1"/>
          </p:cNvGraphicFramePr>
          <p:nvPr>
            <p:extLst>
              <p:ext uri="{D42A27DB-BD31-4B8C-83A1-F6EECF244321}">
                <p14:modId xmlns:p14="http://schemas.microsoft.com/office/powerpoint/2010/main" val="896699865"/>
              </p:ext>
            </p:extLst>
          </p:nvPr>
        </p:nvGraphicFramePr>
        <p:xfrm>
          <a:off x="7256463" y="2765425"/>
          <a:ext cx="779462" cy="282575"/>
        </p:xfrm>
        <a:graphic>
          <a:graphicData uri="http://schemas.openxmlformats.org/presentationml/2006/ole">
            <mc:AlternateContent xmlns:mc="http://schemas.openxmlformats.org/markup-compatibility/2006">
              <mc:Choice xmlns:v="urn:schemas-microsoft-com:vml" Requires="v">
                <p:oleObj spid="_x0000_s1215" name="Equation" r:id="rId11" imgW="558720" imgH="203040" progId="Equation.3">
                  <p:embed/>
                </p:oleObj>
              </mc:Choice>
              <mc:Fallback>
                <p:oleObj name="Equation" r:id="rId11" imgW="558720" imgH="203040" progId="Equation.3">
                  <p:embed/>
                  <p:pic>
                    <p:nvPicPr>
                      <p:cNvPr id="0" name=""/>
                      <p:cNvPicPr>
                        <a:picLocks noChangeAspect="1" noChangeArrowheads="1"/>
                      </p:cNvPicPr>
                      <p:nvPr/>
                    </p:nvPicPr>
                    <p:blipFill>
                      <a:blip r:embed="rId12"/>
                      <a:srcRect/>
                      <a:stretch>
                        <a:fillRect/>
                      </a:stretch>
                    </p:blipFill>
                    <p:spPr bwMode="auto">
                      <a:xfrm>
                        <a:off x="7256463" y="2765425"/>
                        <a:ext cx="779462" cy="28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5" name="Object 7"/>
          <p:cNvGraphicFramePr>
            <a:graphicFrameLocks noChangeAspect="1"/>
          </p:cNvGraphicFramePr>
          <p:nvPr>
            <p:extLst>
              <p:ext uri="{D42A27DB-BD31-4B8C-83A1-F6EECF244321}">
                <p14:modId xmlns:p14="http://schemas.microsoft.com/office/powerpoint/2010/main" val="3422456681"/>
              </p:ext>
            </p:extLst>
          </p:nvPr>
        </p:nvGraphicFramePr>
        <p:xfrm>
          <a:off x="7218363" y="3733800"/>
          <a:ext cx="839787" cy="304800"/>
        </p:xfrm>
        <a:graphic>
          <a:graphicData uri="http://schemas.openxmlformats.org/presentationml/2006/ole">
            <mc:AlternateContent xmlns:mc="http://schemas.openxmlformats.org/markup-compatibility/2006">
              <mc:Choice xmlns:v="urn:schemas-microsoft-com:vml" Requires="v">
                <p:oleObj spid="_x0000_s1216" name="Equation" r:id="rId13" imgW="558720" imgH="203040" progId="Equation.3">
                  <p:embed/>
                </p:oleObj>
              </mc:Choice>
              <mc:Fallback>
                <p:oleObj name="Equation" r:id="rId13" imgW="558720" imgH="203040" progId="Equation.3">
                  <p:embed/>
                  <p:pic>
                    <p:nvPicPr>
                      <p:cNvPr id="0" name=""/>
                      <p:cNvPicPr>
                        <a:picLocks noChangeAspect="1" noChangeArrowheads="1"/>
                      </p:cNvPicPr>
                      <p:nvPr/>
                    </p:nvPicPr>
                    <p:blipFill>
                      <a:blip r:embed="rId14"/>
                      <a:srcRect/>
                      <a:stretch>
                        <a:fillRect/>
                      </a:stretch>
                    </p:blipFill>
                    <p:spPr bwMode="auto">
                      <a:xfrm>
                        <a:off x="7218363" y="3733800"/>
                        <a:ext cx="8397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9" name="TextBox 24"/>
          <p:cNvSpPr txBox="1">
            <a:spLocks noChangeArrowheads="1"/>
          </p:cNvSpPr>
          <p:nvPr/>
        </p:nvSpPr>
        <p:spPr bwMode="auto">
          <a:xfrm>
            <a:off x="4714335" y="3571335"/>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dirty="0" smtClean="0"/>
              <a:t>Quadratic programming or </a:t>
            </a:r>
            <a:r>
              <a:rPr lang="en-US" sz="1400" dirty="0" err="1" smtClean="0"/>
              <a:t>subgradient</a:t>
            </a:r>
            <a:r>
              <a:rPr lang="en-US" sz="1400" dirty="0" smtClean="0"/>
              <a:t> opt.</a:t>
            </a:r>
            <a:endParaRPr lang="en-US" sz="1400" dirty="0"/>
          </a:p>
        </p:txBody>
      </p:sp>
      <p:graphicFrame>
        <p:nvGraphicFramePr>
          <p:cNvPr id="2056" name="Object 8"/>
          <p:cNvGraphicFramePr>
            <a:graphicFrameLocks noChangeAspect="1"/>
          </p:cNvGraphicFramePr>
          <p:nvPr>
            <p:extLst>
              <p:ext uri="{D42A27DB-BD31-4B8C-83A1-F6EECF244321}">
                <p14:modId xmlns:p14="http://schemas.microsoft.com/office/powerpoint/2010/main" val="164219819"/>
              </p:ext>
            </p:extLst>
          </p:nvPr>
        </p:nvGraphicFramePr>
        <p:xfrm>
          <a:off x="1671638" y="3429000"/>
          <a:ext cx="2441575" cy="746125"/>
        </p:xfrm>
        <a:graphic>
          <a:graphicData uri="http://schemas.openxmlformats.org/presentationml/2006/ole">
            <mc:AlternateContent xmlns:mc="http://schemas.openxmlformats.org/markup-compatibility/2006">
              <mc:Choice xmlns:v="urn:schemas-microsoft-com:vml" Requires="v">
                <p:oleObj spid="_x0000_s1217" name="Equation" r:id="rId15" imgW="2197080" imgH="672840" progId="Equation.3">
                  <p:embed/>
                </p:oleObj>
              </mc:Choice>
              <mc:Fallback>
                <p:oleObj name="Equation" r:id="rId15" imgW="2197080" imgH="672840" progId="Equation.3">
                  <p:embed/>
                  <p:pic>
                    <p:nvPicPr>
                      <p:cNvPr id="0" name=""/>
                      <p:cNvPicPr>
                        <a:picLocks noChangeAspect="1" noChangeArrowheads="1"/>
                      </p:cNvPicPr>
                      <p:nvPr/>
                    </p:nvPicPr>
                    <p:blipFill>
                      <a:blip r:embed="rId16"/>
                      <a:srcRect/>
                      <a:stretch>
                        <a:fillRect/>
                      </a:stretch>
                    </p:blipFill>
                    <p:spPr bwMode="auto">
                      <a:xfrm>
                        <a:off x="1671638" y="3429000"/>
                        <a:ext cx="2441575"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28" name="Straight Connector 27"/>
          <p:cNvCxnSpPr/>
          <p:nvPr/>
        </p:nvCxnSpPr>
        <p:spPr>
          <a:xfrm>
            <a:off x="0" y="23622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3316288"/>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4303713"/>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0" y="13716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53340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63246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076" name="TextBox 34"/>
          <p:cNvSpPr txBox="1">
            <a:spLocks noChangeArrowheads="1"/>
          </p:cNvSpPr>
          <p:nvPr/>
        </p:nvSpPr>
        <p:spPr bwMode="auto">
          <a:xfrm>
            <a:off x="4876800" y="4572000"/>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Quadratic programming</a:t>
            </a:r>
          </a:p>
        </p:txBody>
      </p:sp>
      <p:sp>
        <p:nvSpPr>
          <p:cNvPr id="2077" name="TextBox 35"/>
          <p:cNvSpPr txBox="1">
            <a:spLocks noChangeArrowheads="1"/>
          </p:cNvSpPr>
          <p:nvPr/>
        </p:nvSpPr>
        <p:spPr bwMode="auto">
          <a:xfrm>
            <a:off x="2003425" y="4648200"/>
            <a:ext cx="180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complicated to write</a:t>
            </a:r>
          </a:p>
        </p:txBody>
      </p:sp>
      <p:sp>
        <p:nvSpPr>
          <p:cNvPr id="2078" name="TextBox 36"/>
          <p:cNvSpPr txBox="1">
            <a:spLocks noChangeArrowheads="1"/>
          </p:cNvSpPr>
          <p:nvPr/>
        </p:nvSpPr>
        <p:spPr bwMode="auto">
          <a:xfrm>
            <a:off x="1524000" y="5711825"/>
            <a:ext cx="2976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most similar features </a:t>
            </a:r>
            <a:r>
              <a:rPr lang="en-US" sz="1400">
                <a:sym typeface="Wingdings" pitchFamily="2" charset="2"/>
              </a:rPr>
              <a:t> same label</a:t>
            </a:r>
            <a:endParaRPr lang="en-US" sz="1400"/>
          </a:p>
        </p:txBody>
      </p:sp>
      <p:sp>
        <p:nvSpPr>
          <p:cNvPr id="2079" name="TextBox 37"/>
          <p:cNvSpPr txBox="1">
            <a:spLocks noChangeArrowheads="1"/>
          </p:cNvSpPr>
          <p:nvPr/>
        </p:nvSpPr>
        <p:spPr bwMode="auto">
          <a:xfrm>
            <a:off x="4860925" y="5711825"/>
            <a:ext cx="115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Record data</a:t>
            </a:r>
          </a:p>
        </p:txBody>
      </p:sp>
      <p:graphicFrame>
        <p:nvGraphicFramePr>
          <p:cNvPr id="2057" name="Object 9"/>
          <p:cNvGraphicFramePr>
            <a:graphicFrameLocks noChangeAspect="1"/>
          </p:cNvGraphicFramePr>
          <p:nvPr/>
        </p:nvGraphicFramePr>
        <p:xfrm>
          <a:off x="6934200" y="4648200"/>
          <a:ext cx="1855788" cy="533400"/>
        </p:xfrm>
        <a:graphic>
          <a:graphicData uri="http://schemas.openxmlformats.org/presentationml/2006/ole">
            <mc:AlternateContent xmlns:mc="http://schemas.openxmlformats.org/markup-compatibility/2006">
              <mc:Choice xmlns:v="urn:schemas-microsoft-com:vml" Requires="v">
                <p:oleObj spid="_x0000_s1218" name="Equation" r:id="rId17" imgW="1193760" imgH="342720" progId="Equation.3">
                  <p:embed/>
                </p:oleObj>
              </mc:Choice>
              <mc:Fallback>
                <p:oleObj name="Equation" r:id="rId17" imgW="1193760" imgH="34272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34200" y="4648200"/>
                        <a:ext cx="18557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8" name="Object 10"/>
          <p:cNvGraphicFramePr>
            <a:graphicFrameLocks noChangeAspect="1"/>
          </p:cNvGraphicFramePr>
          <p:nvPr/>
        </p:nvGraphicFramePr>
        <p:xfrm>
          <a:off x="6540500" y="5461000"/>
          <a:ext cx="2527300" cy="830263"/>
        </p:xfrm>
        <a:graphic>
          <a:graphicData uri="http://schemas.openxmlformats.org/presentationml/2006/ole">
            <mc:AlternateContent xmlns:mc="http://schemas.openxmlformats.org/markup-compatibility/2006">
              <mc:Choice xmlns:v="urn:schemas-microsoft-com:vml" Requires="v">
                <p:oleObj spid="_x0000_s1219" name="Equation" r:id="rId19" imgW="1625400" imgH="533160" progId="Equation.3">
                  <p:embed/>
                </p:oleObj>
              </mc:Choice>
              <mc:Fallback>
                <p:oleObj name="Equation" r:id="rId19" imgW="1625400" imgH="53316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40500" y="5461000"/>
                        <a:ext cx="2527300"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80" name="TextBox 33"/>
          <p:cNvSpPr txBox="1">
            <a:spLocks noChangeArrowheads="1"/>
          </p:cNvSpPr>
          <p:nvPr/>
        </p:nvSpPr>
        <p:spPr bwMode="auto">
          <a:xfrm>
            <a:off x="7315200" y="533400"/>
            <a:ext cx="1481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assuming x in {0 1}</a:t>
            </a:r>
          </a:p>
        </p:txBody>
      </p:sp>
      <p:cxnSp>
        <p:nvCxnSpPr>
          <p:cNvPr id="36" name="Straight Arrow Connector 35"/>
          <p:cNvCxnSpPr/>
          <p:nvPr/>
        </p:nvCxnSpPr>
        <p:spPr>
          <a:xfrm rot="5400000">
            <a:off x="8458200" y="1219200"/>
            <a:ext cx="685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2827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Image Categorization</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Training Labels</a:t>
            </a:r>
          </a:p>
        </p:txBody>
      </p:sp>
      <p:grpSp>
        <p:nvGrpSpPr>
          <p:cNvPr id="10244" name="Group 12"/>
          <p:cNvGrpSpPr>
            <a:grpSpLocks/>
          </p:cNvGrpSpPr>
          <p:nvPr/>
        </p:nvGrpSpPr>
        <p:grpSpPr bwMode="auto">
          <a:xfrm>
            <a:off x="76200" y="1874838"/>
            <a:ext cx="2438400" cy="2849562"/>
            <a:chOff x="228600" y="1417320"/>
            <a:chExt cx="2438400" cy="2849880"/>
          </a:xfrm>
        </p:grpSpPr>
        <p:pic>
          <p:nvPicPr>
            <p:cNvPr id="102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8"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Classifier Training</a:t>
            </a:r>
          </a:p>
        </p:txBody>
      </p:sp>
      <p:sp>
        <p:nvSpPr>
          <p:cNvPr id="10246"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54" name="TextBox 20"/>
          <p:cNvSpPr txBox="1">
            <a:spLocks noChangeArrowheads="1"/>
          </p:cNvSpPr>
          <p:nvPr/>
        </p:nvSpPr>
        <p:spPr bwMode="auto">
          <a:xfrm>
            <a:off x="3810000" y="4648200"/>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t>Testing</a:t>
            </a:r>
          </a:p>
        </p:txBody>
      </p:sp>
      <p:sp>
        <p:nvSpPr>
          <p:cNvPr id="10255" name="TextBox 21"/>
          <p:cNvSpPr txBox="1">
            <a:spLocks noChangeArrowheads="1"/>
          </p:cNvSpPr>
          <p:nvPr/>
        </p:nvSpPr>
        <p:spPr bwMode="auto">
          <a:xfrm>
            <a:off x="457200" y="6365875"/>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Test Image</a:t>
            </a: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p:cNvSpPr txBox="1">
            <a:spLocks noChangeArrowheads="1"/>
          </p:cNvSpPr>
          <p:nvPr/>
        </p:nvSpPr>
        <p:spPr bwMode="auto">
          <a:xfrm>
            <a:off x="7620000" y="58975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rgbClr val="FF0000"/>
                </a:solidFill>
              </a:rPr>
              <a:t>Outdoor</a:t>
            </a:r>
          </a:p>
        </p:txBody>
      </p:sp>
      <p:sp>
        <p:nvSpPr>
          <p:cNvPr id="29" name="TextBox 28"/>
          <p:cNvSpPr txBox="1">
            <a:spLocks noChangeArrowheads="1"/>
          </p:cNvSpPr>
          <p:nvPr/>
        </p:nvSpPr>
        <p:spPr bwMode="auto">
          <a:xfrm>
            <a:off x="7588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Tree>
    <p:extLst>
      <p:ext uri="{BB962C8B-B14F-4D97-AF65-F5344CB8AC3E}">
        <p14:creationId xmlns:p14="http://schemas.microsoft.com/office/powerpoint/2010/main" val="3425973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lnSpcReduction="10000"/>
          </a:bodyPr>
          <a:lstStyle/>
          <a:p>
            <a:pPr marL="514350" indent="-514350">
              <a:buFont typeface="+mj-lt"/>
              <a:buAutoNum type="arabicPeriod"/>
            </a:pPr>
            <a:r>
              <a:rPr lang="en-US" dirty="0" smtClean="0"/>
              <a:t>Extract fixed-sized (64x128 pixel) 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linear SVM 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32" y="838200"/>
            <a:ext cx="87915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p:txBody>
          <a:bodyPr>
            <a:normAutofit/>
          </a:bodyPr>
          <a:lstStyle/>
          <a:p>
            <a:endParaRPr lang="en-US" dirty="0" smtClean="0"/>
          </a:p>
          <a:p>
            <a:endParaRPr lang="en-US" dirty="0"/>
          </a:p>
          <a:p>
            <a:r>
              <a:rPr lang="en-US" dirty="0" smtClean="0"/>
              <a:t>Tested with</a:t>
            </a:r>
          </a:p>
          <a:p>
            <a:pPr lvl="1"/>
            <a:r>
              <a:rPr lang="en-US" dirty="0" smtClean="0"/>
              <a:t>RGB</a:t>
            </a:r>
          </a:p>
          <a:p>
            <a:pPr lvl="1"/>
            <a:r>
              <a:rPr lang="en-US" dirty="0" smtClean="0"/>
              <a:t>LAB</a:t>
            </a:r>
          </a:p>
          <a:p>
            <a:pPr lvl="1"/>
            <a:r>
              <a:rPr lang="en-US" dirty="0" smtClean="0"/>
              <a:t>Grayscale</a:t>
            </a:r>
          </a:p>
          <a:p>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AutoShape 4"/>
          <p:cNvSpPr>
            <a:spLocks noChangeArrowheads="1"/>
          </p:cNvSpPr>
          <p:nvPr/>
        </p:nvSpPr>
        <p:spPr bwMode="auto">
          <a:xfrm>
            <a:off x="1447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ight Brace 1"/>
          <p:cNvSpPr/>
          <p:nvPr/>
        </p:nvSpPr>
        <p:spPr>
          <a:xfrm>
            <a:off x="2233045" y="3423166"/>
            <a:ext cx="228600" cy="990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602098" y="3781972"/>
            <a:ext cx="4352474" cy="369332"/>
          </a:xfrm>
          <a:prstGeom prst="rect">
            <a:avLst/>
          </a:prstGeom>
          <a:noFill/>
        </p:spPr>
        <p:txBody>
          <a:bodyPr wrap="none" rtlCol="0">
            <a:spAutoFit/>
          </a:bodyPr>
          <a:lstStyle/>
          <a:p>
            <a:r>
              <a:rPr lang="en-US" dirty="0" smtClean="0"/>
              <a:t>Slightly better performance vs. grayscale</a:t>
            </a:r>
            <a:endParaRPr lang="en-US" dirty="0"/>
          </a:p>
        </p:txBody>
      </p:sp>
    </p:spTree>
    <p:extLst>
      <p:ext uri="{BB962C8B-B14F-4D97-AF65-F5344CB8AC3E}">
        <p14:creationId xmlns:p14="http://schemas.microsoft.com/office/powerpoint/2010/main" val="405893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39634564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16204120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919024" y="3520559"/>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a:stCxn id="4" idx="0"/>
          </p:cNvCxnSpPr>
          <p:nvPr/>
        </p:nvCxnSpPr>
        <p:spPr>
          <a:xfrm flipV="1">
            <a:off x="6199501" y="3889891"/>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5069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76" y="2664389"/>
            <a:ext cx="8229600" cy="1143000"/>
          </a:xfrm>
        </p:spPr>
        <p:txBody>
          <a:bodyPr/>
          <a:lstStyle/>
          <a:p>
            <a:r>
              <a:rPr lang="en-US" dirty="0" smtClean="0"/>
              <a:t>Support Vector Machines</a:t>
            </a:r>
            <a:endParaRPr lang="en-US" dirty="0"/>
          </a:p>
        </p:txBody>
      </p:sp>
    </p:spTree>
    <p:extLst>
      <p:ext uri="{BB962C8B-B14F-4D97-AF65-F5344CB8AC3E}">
        <p14:creationId xmlns:p14="http://schemas.microsoft.com/office/powerpoint/2010/main" val="9778417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9170503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xmlns:p14="http://schemas.microsoft.com/office/powerpoint/2010/mai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fontScale="90000"/>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47450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32590"/>
            <a:ext cx="8229600" cy="1143000"/>
          </a:xfrm>
        </p:spPr>
        <p:txBody>
          <a:bodyPr/>
          <a:lstStyle/>
          <a:p>
            <a:r>
              <a:rPr lang="en-US" dirty="0" smtClean="0"/>
              <a:t>Statistical Template</a:t>
            </a:r>
          </a:p>
        </p:txBody>
      </p:sp>
      <p:sp>
        <p:nvSpPr>
          <p:cNvPr id="8195" name="Content Placeholder 2"/>
          <p:cNvSpPr>
            <a:spLocks noGrp="1"/>
          </p:cNvSpPr>
          <p:nvPr>
            <p:ph idx="1"/>
          </p:nvPr>
        </p:nvSpPr>
        <p:spPr>
          <a:xfrm>
            <a:off x="457200" y="1143000"/>
            <a:ext cx="8229600" cy="1066800"/>
          </a:xfrm>
        </p:spPr>
        <p:txBody>
          <a:bodyPr>
            <a:normAutofit lnSpcReduction="10000"/>
          </a:bodyPr>
          <a:lstStyle/>
          <a:p>
            <a:r>
              <a:rPr lang="en-US" dirty="0" smtClean="0"/>
              <a:t>Object model = sum of scores of features at fixed positions</a:t>
            </a:r>
          </a:p>
        </p:txBody>
      </p:sp>
      <p:pic>
        <p:nvPicPr>
          <p:cNvPr id="8196" name="Picture 15"/>
          <p:cNvPicPr>
            <a:picLocks noChangeAspect="1" noChangeArrowheads="1"/>
          </p:cNvPicPr>
          <p:nvPr/>
        </p:nvPicPr>
        <p:blipFill>
          <a:blip r:embed="rId2" cstate="print"/>
          <a:srcRect/>
          <a:stretch>
            <a:fillRect/>
          </a:stretch>
        </p:blipFill>
        <p:spPr bwMode="auto">
          <a:xfrm>
            <a:off x="1066800" y="4876800"/>
            <a:ext cx="622300" cy="1646238"/>
          </a:xfrm>
          <a:prstGeom prst="rect">
            <a:avLst/>
          </a:prstGeom>
          <a:noFill/>
          <a:ln w="38100">
            <a:noFill/>
            <a:miter lim="800000"/>
            <a:headEnd/>
            <a:tailEnd/>
          </a:ln>
        </p:spPr>
      </p:pic>
      <p:pic>
        <p:nvPicPr>
          <p:cNvPr id="8197" name="Picture 18"/>
          <p:cNvPicPr>
            <a:picLocks noChangeAspect="1" noChangeArrowheads="1"/>
          </p:cNvPicPr>
          <p:nvPr/>
        </p:nvPicPr>
        <p:blipFill>
          <a:blip r:embed="rId3" cstate="print"/>
          <a:srcRect/>
          <a:stretch>
            <a:fillRect/>
          </a:stretch>
        </p:blipFill>
        <p:spPr bwMode="auto">
          <a:xfrm>
            <a:off x="1066800" y="2743200"/>
            <a:ext cx="533400" cy="1644650"/>
          </a:xfrm>
          <a:prstGeom prst="rect">
            <a:avLst/>
          </a:prstGeom>
          <a:noFill/>
          <a:ln w="38100">
            <a:noFill/>
            <a:miter lim="800000"/>
            <a:headEnd/>
            <a:tailEnd/>
          </a:ln>
        </p:spPr>
      </p:pic>
      <p:sp>
        <p:nvSpPr>
          <p:cNvPr id="6" name="Oval 5"/>
          <p:cNvSpPr/>
          <p:nvPr/>
        </p:nvSpPr>
        <p:spPr>
          <a:xfrm>
            <a:off x="1143000" y="2743200"/>
            <a:ext cx="381000" cy="381000"/>
          </a:xfrm>
          <a:prstGeom prst="ellipse">
            <a:avLst/>
          </a:prstGeom>
          <a:noFill/>
          <a:ln w="57150">
            <a:solidFill>
              <a:srgbClr val="03EF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1066800" y="3124200"/>
            <a:ext cx="6096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990600" y="3581400"/>
            <a:ext cx="381000" cy="381000"/>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295400" y="3962400"/>
            <a:ext cx="381000" cy="381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990600" y="3657600"/>
            <a:ext cx="685800" cy="685800"/>
          </a:xfrm>
          <a:prstGeom prst="ellipse">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1169988" y="4876800"/>
            <a:ext cx="381000" cy="381000"/>
          </a:xfrm>
          <a:prstGeom prst="ellipse">
            <a:avLst/>
          </a:prstGeom>
          <a:noFill/>
          <a:ln w="57150">
            <a:solidFill>
              <a:srgbClr val="03EF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1093788" y="5257800"/>
            <a:ext cx="6096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1017588" y="5715000"/>
            <a:ext cx="381000" cy="381000"/>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1322388" y="6096000"/>
            <a:ext cx="381000" cy="381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1017588" y="5791200"/>
            <a:ext cx="685800" cy="685800"/>
          </a:xfrm>
          <a:prstGeom prst="ellipse">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TextBox 28"/>
          <p:cNvSpPr txBox="1">
            <a:spLocks noChangeArrowheads="1"/>
          </p:cNvSpPr>
          <p:nvPr/>
        </p:nvSpPr>
        <p:spPr bwMode="auto">
          <a:xfrm>
            <a:off x="2286000" y="3200400"/>
            <a:ext cx="595313" cy="523875"/>
          </a:xfrm>
          <a:prstGeom prst="rect">
            <a:avLst/>
          </a:prstGeom>
          <a:noFill/>
          <a:ln w="9525">
            <a:noFill/>
            <a:miter lim="800000"/>
            <a:headEnd/>
            <a:tailEnd/>
          </a:ln>
        </p:spPr>
        <p:txBody>
          <a:bodyPr wrap="none">
            <a:spAutoFit/>
          </a:bodyPr>
          <a:lstStyle/>
          <a:p>
            <a:r>
              <a:rPr lang="en-US" sz="2800" b="1">
                <a:solidFill>
                  <a:srgbClr val="03EF2A"/>
                </a:solidFill>
              </a:rPr>
              <a:t>+3</a:t>
            </a:r>
          </a:p>
        </p:txBody>
      </p:sp>
      <p:sp>
        <p:nvSpPr>
          <p:cNvPr id="31" name="TextBox 30"/>
          <p:cNvSpPr txBox="1">
            <a:spLocks noChangeArrowheads="1"/>
          </p:cNvSpPr>
          <p:nvPr/>
        </p:nvSpPr>
        <p:spPr bwMode="auto">
          <a:xfrm>
            <a:off x="2743200" y="3200400"/>
            <a:ext cx="595313" cy="523875"/>
          </a:xfrm>
          <a:prstGeom prst="rect">
            <a:avLst/>
          </a:prstGeom>
          <a:noFill/>
          <a:ln w="9525">
            <a:noFill/>
            <a:miter lim="800000"/>
            <a:headEnd/>
            <a:tailEnd/>
          </a:ln>
        </p:spPr>
        <p:txBody>
          <a:bodyPr wrap="none">
            <a:spAutoFit/>
          </a:bodyPr>
          <a:lstStyle/>
          <a:p>
            <a:r>
              <a:rPr lang="en-US" sz="2800" b="1">
                <a:solidFill>
                  <a:srgbClr val="FF0000"/>
                </a:solidFill>
              </a:rPr>
              <a:t>+2</a:t>
            </a:r>
          </a:p>
        </p:txBody>
      </p:sp>
      <p:sp>
        <p:nvSpPr>
          <p:cNvPr id="34" name="TextBox 33"/>
          <p:cNvSpPr txBox="1">
            <a:spLocks noChangeArrowheads="1"/>
          </p:cNvSpPr>
          <p:nvPr/>
        </p:nvSpPr>
        <p:spPr bwMode="auto">
          <a:xfrm>
            <a:off x="3276600" y="3200400"/>
            <a:ext cx="504825" cy="523875"/>
          </a:xfrm>
          <a:prstGeom prst="rect">
            <a:avLst/>
          </a:prstGeom>
          <a:noFill/>
          <a:ln w="9525">
            <a:noFill/>
            <a:miter lim="800000"/>
            <a:headEnd/>
            <a:tailEnd/>
          </a:ln>
        </p:spPr>
        <p:txBody>
          <a:bodyPr wrap="none">
            <a:spAutoFit/>
          </a:bodyPr>
          <a:lstStyle/>
          <a:p>
            <a:r>
              <a:rPr lang="en-US" sz="2800" b="1">
                <a:solidFill>
                  <a:srgbClr val="92D050"/>
                </a:solidFill>
              </a:rPr>
              <a:t>-2</a:t>
            </a:r>
          </a:p>
        </p:txBody>
      </p:sp>
      <p:sp>
        <p:nvSpPr>
          <p:cNvPr id="35" name="TextBox 34"/>
          <p:cNvSpPr txBox="1"/>
          <p:nvPr/>
        </p:nvSpPr>
        <p:spPr>
          <a:xfrm>
            <a:off x="3643313" y="3200400"/>
            <a:ext cx="506412" cy="523875"/>
          </a:xfrm>
          <a:prstGeom prst="rect">
            <a:avLst/>
          </a:prstGeom>
          <a:noFill/>
        </p:spPr>
        <p:txBody>
          <a:bodyPr wrap="none">
            <a:spAutoFit/>
          </a:bodyPr>
          <a:lstStyle/>
          <a:p>
            <a:pPr>
              <a:defRPr/>
            </a:pPr>
            <a:r>
              <a:rPr lang="en-US" sz="2800" b="1" dirty="0">
                <a:solidFill>
                  <a:schemeClr val="tx2">
                    <a:lumMod val="60000"/>
                    <a:lumOff val="40000"/>
                  </a:schemeClr>
                </a:solidFill>
              </a:rPr>
              <a:t>-1</a:t>
            </a:r>
          </a:p>
        </p:txBody>
      </p:sp>
      <p:sp>
        <p:nvSpPr>
          <p:cNvPr id="36" name="TextBox 35"/>
          <p:cNvSpPr txBox="1">
            <a:spLocks noChangeArrowheads="1"/>
          </p:cNvSpPr>
          <p:nvPr/>
        </p:nvSpPr>
        <p:spPr bwMode="auto">
          <a:xfrm>
            <a:off x="4100513" y="3200400"/>
            <a:ext cx="806450" cy="523875"/>
          </a:xfrm>
          <a:prstGeom prst="rect">
            <a:avLst/>
          </a:prstGeom>
          <a:noFill/>
          <a:ln w="9525">
            <a:noFill/>
            <a:miter lim="800000"/>
            <a:headEnd/>
            <a:tailEnd/>
          </a:ln>
        </p:spPr>
        <p:txBody>
          <a:bodyPr wrap="none">
            <a:spAutoFit/>
          </a:bodyPr>
          <a:lstStyle/>
          <a:p>
            <a:r>
              <a:rPr lang="en-US" sz="2800" b="1">
                <a:solidFill>
                  <a:srgbClr val="7030A0"/>
                </a:solidFill>
              </a:rPr>
              <a:t>-2.5</a:t>
            </a:r>
          </a:p>
        </p:txBody>
      </p:sp>
      <p:sp>
        <p:nvSpPr>
          <p:cNvPr id="37" name="TextBox 36"/>
          <p:cNvSpPr txBox="1">
            <a:spLocks noChangeArrowheads="1"/>
          </p:cNvSpPr>
          <p:nvPr/>
        </p:nvSpPr>
        <p:spPr bwMode="auto">
          <a:xfrm>
            <a:off x="4848225" y="3200400"/>
            <a:ext cx="1114425" cy="523875"/>
          </a:xfrm>
          <a:prstGeom prst="rect">
            <a:avLst/>
          </a:prstGeom>
          <a:noFill/>
          <a:ln w="9525">
            <a:noFill/>
            <a:miter lim="800000"/>
            <a:headEnd/>
            <a:tailEnd/>
          </a:ln>
        </p:spPr>
        <p:txBody>
          <a:bodyPr wrap="none">
            <a:spAutoFit/>
          </a:bodyPr>
          <a:lstStyle/>
          <a:p>
            <a:r>
              <a:rPr lang="en-US" sz="2800" b="1"/>
              <a:t>= -0.5</a:t>
            </a:r>
          </a:p>
        </p:txBody>
      </p:sp>
      <p:sp>
        <p:nvSpPr>
          <p:cNvPr id="38" name="TextBox 37"/>
          <p:cNvSpPr txBox="1">
            <a:spLocks noChangeArrowheads="1"/>
          </p:cNvSpPr>
          <p:nvPr/>
        </p:nvSpPr>
        <p:spPr bwMode="auto">
          <a:xfrm>
            <a:off x="2286000" y="5410200"/>
            <a:ext cx="595313" cy="523875"/>
          </a:xfrm>
          <a:prstGeom prst="rect">
            <a:avLst/>
          </a:prstGeom>
          <a:noFill/>
          <a:ln w="9525">
            <a:noFill/>
            <a:miter lim="800000"/>
            <a:headEnd/>
            <a:tailEnd/>
          </a:ln>
        </p:spPr>
        <p:txBody>
          <a:bodyPr wrap="none">
            <a:spAutoFit/>
          </a:bodyPr>
          <a:lstStyle/>
          <a:p>
            <a:r>
              <a:rPr lang="en-US" sz="2800" b="1">
                <a:solidFill>
                  <a:srgbClr val="03EF2A"/>
                </a:solidFill>
              </a:rPr>
              <a:t>+4</a:t>
            </a:r>
          </a:p>
        </p:txBody>
      </p:sp>
      <p:sp>
        <p:nvSpPr>
          <p:cNvPr id="39" name="TextBox 38"/>
          <p:cNvSpPr txBox="1">
            <a:spLocks noChangeArrowheads="1"/>
          </p:cNvSpPr>
          <p:nvPr/>
        </p:nvSpPr>
        <p:spPr bwMode="auto">
          <a:xfrm>
            <a:off x="2743200" y="5410200"/>
            <a:ext cx="595313" cy="523875"/>
          </a:xfrm>
          <a:prstGeom prst="rect">
            <a:avLst/>
          </a:prstGeom>
          <a:noFill/>
          <a:ln w="9525">
            <a:noFill/>
            <a:miter lim="800000"/>
            <a:headEnd/>
            <a:tailEnd/>
          </a:ln>
        </p:spPr>
        <p:txBody>
          <a:bodyPr wrap="none">
            <a:spAutoFit/>
          </a:bodyPr>
          <a:lstStyle/>
          <a:p>
            <a:r>
              <a:rPr lang="en-US" sz="2800" b="1">
                <a:solidFill>
                  <a:srgbClr val="FF0000"/>
                </a:solidFill>
              </a:rPr>
              <a:t>+1</a:t>
            </a:r>
          </a:p>
        </p:txBody>
      </p:sp>
      <p:sp>
        <p:nvSpPr>
          <p:cNvPr id="41" name="TextBox 40"/>
          <p:cNvSpPr txBox="1">
            <a:spLocks noChangeArrowheads="1"/>
          </p:cNvSpPr>
          <p:nvPr/>
        </p:nvSpPr>
        <p:spPr bwMode="auto">
          <a:xfrm>
            <a:off x="3200400" y="5410200"/>
            <a:ext cx="895350" cy="523875"/>
          </a:xfrm>
          <a:prstGeom prst="rect">
            <a:avLst/>
          </a:prstGeom>
          <a:noFill/>
          <a:ln w="9525">
            <a:noFill/>
            <a:miter lim="800000"/>
            <a:headEnd/>
            <a:tailEnd/>
          </a:ln>
        </p:spPr>
        <p:txBody>
          <a:bodyPr wrap="none">
            <a:spAutoFit/>
          </a:bodyPr>
          <a:lstStyle/>
          <a:p>
            <a:r>
              <a:rPr lang="en-US" sz="2800" b="1">
                <a:solidFill>
                  <a:srgbClr val="92D050"/>
                </a:solidFill>
              </a:rPr>
              <a:t>+0.5</a:t>
            </a:r>
          </a:p>
        </p:txBody>
      </p:sp>
      <p:sp>
        <p:nvSpPr>
          <p:cNvPr id="42" name="TextBox 41"/>
          <p:cNvSpPr txBox="1"/>
          <p:nvPr/>
        </p:nvSpPr>
        <p:spPr>
          <a:xfrm>
            <a:off x="3971925" y="5410200"/>
            <a:ext cx="595313" cy="523875"/>
          </a:xfrm>
          <a:prstGeom prst="rect">
            <a:avLst/>
          </a:prstGeom>
          <a:noFill/>
        </p:spPr>
        <p:txBody>
          <a:bodyPr wrap="none">
            <a:spAutoFit/>
          </a:bodyPr>
          <a:lstStyle/>
          <a:p>
            <a:pPr>
              <a:defRPr/>
            </a:pPr>
            <a:r>
              <a:rPr lang="en-US" sz="2800" b="1" dirty="0">
                <a:solidFill>
                  <a:schemeClr val="tx2">
                    <a:lumMod val="60000"/>
                    <a:lumOff val="40000"/>
                  </a:schemeClr>
                </a:solidFill>
              </a:rPr>
              <a:t>+3</a:t>
            </a:r>
          </a:p>
        </p:txBody>
      </p:sp>
      <p:sp>
        <p:nvSpPr>
          <p:cNvPr id="43" name="TextBox 42"/>
          <p:cNvSpPr txBox="1">
            <a:spLocks noChangeArrowheads="1"/>
          </p:cNvSpPr>
          <p:nvPr/>
        </p:nvSpPr>
        <p:spPr bwMode="auto">
          <a:xfrm>
            <a:off x="4429125" y="5410200"/>
            <a:ext cx="895350" cy="523875"/>
          </a:xfrm>
          <a:prstGeom prst="rect">
            <a:avLst/>
          </a:prstGeom>
          <a:noFill/>
          <a:ln w="9525">
            <a:noFill/>
            <a:miter lim="800000"/>
            <a:headEnd/>
            <a:tailEnd/>
          </a:ln>
        </p:spPr>
        <p:txBody>
          <a:bodyPr wrap="none">
            <a:spAutoFit/>
          </a:bodyPr>
          <a:lstStyle/>
          <a:p>
            <a:r>
              <a:rPr lang="en-US" sz="2800" b="1">
                <a:solidFill>
                  <a:srgbClr val="7030A0"/>
                </a:solidFill>
              </a:rPr>
              <a:t>+0.5</a:t>
            </a:r>
          </a:p>
        </p:txBody>
      </p:sp>
      <p:sp>
        <p:nvSpPr>
          <p:cNvPr id="44" name="TextBox 43"/>
          <p:cNvSpPr txBox="1">
            <a:spLocks noChangeArrowheads="1"/>
          </p:cNvSpPr>
          <p:nvPr/>
        </p:nvSpPr>
        <p:spPr bwMode="auto">
          <a:xfrm>
            <a:off x="5176838" y="5410200"/>
            <a:ext cx="1195387" cy="523875"/>
          </a:xfrm>
          <a:prstGeom prst="rect">
            <a:avLst/>
          </a:prstGeom>
          <a:noFill/>
          <a:ln w="9525">
            <a:noFill/>
            <a:miter lim="800000"/>
            <a:headEnd/>
            <a:tailEnd/>
          </a:ln>
        </p:spPr>
        <p:txBody>
          <a:bodyPr wrap="none">
            <a:spAutoFit/>
          </a:bodyPr>
          <a:lstStyle/>
          <a:p>
            <a:r>
              <a:rPr lang="en-US" sz="2800" b="1"/>
              <a:t>= 10.5</a:t>
            </a:r>
          </a:p>
        </p:txBody>
      </p:sp>
      <p:sp>
        <p:nvSpPr>
          <p:cNvPr id="45" name="TextBox 44"/>
          <p:cNvSpPr txBox="1">
            <a:spLocks noChangeArrowheads="1"/>
          </p:cNvSpPr>
          <p:nvPr/>
        </p:nvSpPr>
        <p:spPr bwMode="auto">
          <a:xfrm>
            <a:off x="5827713" y="3200400"/>
            <a:ext cx="995362" cy="523875"/>
          </a:xfrm>
          <a:prstGeom prst="rect">
            <a:avLst/>
          </a:prstGeom>
          <a:noFill/>
          <a:ln w="9525">
            <a:noFill/>
            <a:miter lim="800000"/>
            <a:headEnd/>
            <a:tailEnd/>
          </a:ln>
        </p:spPr>
        <p:txBody>
          <a:bodyPr wrap="none">
            <a:spAutoFit/>
          </a:bodyPr>
          <a:lstStyle/>
          <a:p>
            <a:r>
              <a:rPr lang="en-US" sz="2800" b="1">
                <a:solidFill>
                  <a:schemeClr val="tx2"/>
                </a:solidFill>
              </a:rPr>
              <a:t>&gt; 7.5</a:t>
            </a:r>
          </a:p>
        </p:txBody>
      </p:sp>
      <p:sp>
        <p:nvSpPr>
          <p:cNvPr id="46" name="TextBox 45"/>
          <p:cNvSpPr txBox="1">
            <a:spLocks noChangeArrowheads="1"/>
          </p:cNvSpPr>
          <p:nvPr/>
        </p:nvSpPr>
        <p:spPr bwMode="auto">
          <a:xfrm>
            <a:off x="5827713" y="2895600"/>
            <a:ext cx="404812" cy="523875"/>
          </a:xfrm>
          <a:prstGeom prst="rect">
            <a:avLst/>
          </a:prstGeom>
          <a:noFill/>
          <a:ln w="9525">
            <a:noFill/>
            <a:miter lim="800000"/>
            <a:headEnd/>
            <a:tailEnd/>
          </a:ln>
        </p:spPr>
        <p:txBody>
          <a:bodyPr wrap="none">
            <a:spAutoFit/>
          </a:bodyPr>
          <a:lstStyle/>
          <a:p>
            <a:r>
              <a:rPr lang="en-US" sz="2800" b="1">
                <a:solidFill>
                  <a:schemeClr val="tx2"/>
                </a:solidFill>
              </a:rPr>
              <a:t>?</a:t>
            </a:r>
          </a:p>
        </p:txBody>
      </p:sp>
      <p:sp>
        <p:nvSpPr>
          <p:cNvPr id="47" name="TextBox 46"/>
          <p:cNvSpPr txBox="1">
            <a:spLocks noChangeArrowheads="1"/>
          </p:cNvSpPr>
          <p:nvPr/>
        </p:nvSpPr>
        <p:spPr bwMode="auto">
          <a:xfrm>
            <a:off x="6296025" y="5410200"/>
            <a:ext cx="995363" cy="523875"/>
          </a:xfrm>
          <a:prstGeom prst="rect">
            <a:avLst/>
          </a:prstGeom>
          <a:noFill/>
          <a:ln w="9525">
            <a:noFill/>
            <a:miter lim="800000"/>
            <a:headEnd/>
            <a:tailEnd/>
          </a:ln>
        </p:spPr>
        <p:txBody>
          <a:bodyPr wrap="none">
            <a:spAutoFit/>
          </a:bodyPr>
          <a:lstStyle/>
          <a:p>
            <a:r>
              <a:rPr lang="en-US" sz="2800" b="1">
                <a:solidFill>
                  <a:schemeClr val="tx2"/>
                </a:solidFill>
              </a:rPr>
              <a:t>&gt; 7.5</a:t>
            </a:r>
          </a:p>
        </p:txBody>
      </p:sp>
      <p:sp>
        <p:nvSpPr>
          <p:cNvPr id="48" name="TextBox 47"/>
          <p:cNvSpPr txBox="1">
            <a:spLocks noChangeArrowheads="1"/>
          </p:cNvSpPr>
          <p:nvPr/>
        </p:nvSpPr>
        <p:spPr bwMode="auto">
          <a:xfrm>
            <a:off x="6296025" y="5105400"/>
            <a:ext cx="404813" cy="523875"/>
          </a:xfrm>
          <a:prstGeom prst="rect">
            <a:avLst/>
          </a:prstGeom>
          <a:noFill/>
          <a:ln w="9525">
            <a:noFill/>
            <a:miter lim="800000"/>
            <a:headEnd/>
            <a:tailEnd/>
          </a:ln>
        </p:spPr>
        <p:txBody>
          <a:bodyPr wrap="none">
            <a:spAutoFit/>
          </a:bodyPr>
          <a:lstStyle/>
          <a:p>
            <a:r>
              <a:rPr lang="en-US" sz="2800" b="1">
                <a:solidFill>
                  <a:schemeClr val="tx2"/>
                </a:solidFill>
              </a:rPr>
              <a:t>?</a:t>
            </a:r>
          </a:p>
        </p:txBody>
      </p:sp>
      <p:sp>
        <p:nvSpPr>
          <p:cNvPr id="49" name="TextBox 48"/>
          <p:cNvSpPr txBox="1">
            <a:spLocks noChangeArrowheads="1"/>
          </p:cNvSpPr>
          <p:nvPr/>
        </p:nvSpPr>
        <p:spPr bwMode="auto">
          <a:xfrm>
            <a:off x="5686425" y="3810000"/>
            <a:ext cx="1790700" cy="461963"/>
          </a:xfrm>
          <a:prstGeom prst="rect">
            <a:avLst/>
          </a:prstGeom>
          <a:noFill/>
          <a:ln w="9525">
            <a:noFill/>
            <a:miter lim="800000"/>
            <a:headEnd/>
            <a:tailEnd/>
          </a:ln>
        </p:spPr>
        <p:txBody>
          <a:bodyPr wrap="none">
            <a:spAutoFit/>
          </a:bodyPr>
          <a:lstStyle/>
          <a:p>
            <a:r>
              <a:rPr lang="en-US" sz="2400" b="1"/>
              <a:t>Non-object</a:t>
            </a:r>
          </a:p>
        </p:txBody>
      </p:sp>
      <p:sp>
        <p:nvSpPr>
          <p:cNvPr id="50" name="TextBox 49"/>
          <p:cNvSpPr txBox="1">
            <a:spLocks noChangeArrowheads="1"/>
          </p:cNvSpPr>
          <p:nvPr/>
        </p:nvSpPr>
        <p:spPr bwMode="auto">
          <a:xfrm>
            <a:off x="5762625" y="5943600"/>
            <a:ext cx="1141413" cy="461963"/>
          </a:xfrm>
          <a:prstGeom prst="rect">
            <a:avLst/>
          </a:prstGeom>
          <a:noFill/>
          <a:ln w="9525">
            <a:noFill/>
            <a:miter lim="800000"/>
            <a:headEnd/>
            <a:tailEnd/>
          </a:ln>
        </p:spPr>
        <p:txBody>
          <a:bodyPr wrap="none">
            <a:spAutoFit/>
          </a:bodyPr>
          <a:lstStyle/>
          <a:p>
            <a:r>
              <a:rPr lang="en-US" sz="2400" b="1"/>
              <a:t>Object</a:t>
            </a:r>
          </a:p>
        </p:txBody>
      </p:sp>
    </p:spTree>
    <p:extLst>
      <p:ext uri="{BB962C8B-B14F-4D97-AF65-F5344CB8AC3E}">
        <p14:creationId xmlns:p14="http://schemas.microsoft.com/office/powerpoint/2010/main" val="1567113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23" grpId="0" animBg="1"/>
      <p:bldP spid="24" grpId="0" animBg="1"/>
      <p:bldP spid="26" grpId="0" animBg="1"/>
      <p:bldP spid="27" grpId="0" animBg="1"/>
      <p:bldP spid="28" grpId="0" animBg="1"/>
      <p:bldP spid="29" grpId="0"/>
      <p:bldP spid="31" grpId="0"/>
      <p:bldP spid="34" grpId="0"/>
      <p:bldP spid="35" grpId="0"/>
      <p:bldP spid="36" grpId="0"/>
      <p:bldP spid="37" grpId="0"/>
      <p:bldP spid="38" grpId="0"/>
      <p:bldP spid="39" grpId="0"/>
      <p:bldP spid="41" grpId="0"/>
      <p:bldP spid="42" grpId="0"/>
      <p:bldP spid="43" grpId="0"/>
      <p:bldP spid="44" grpId="0"/>
      <p:bldP spid="45" grpId="0"/>
      <p:bldP spid="46" grpId="0"/>
      <p:bldP spid="47" grpId="0"/>
      <p:bldP spid="48" grpId="0"/>
      <p:bldP spid="49" grpId="0"/>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Boosted Decision Trees </a:t>
            </a:r>
          </a:p>
        </p:txBody>
      </p:sp>
      <p:sp>
        <p:nvSpPr>
          <p:cNvPr id="222" name="Text Box 2"/>
          <p:cNvSpPr txBox="1">
            <a:spLocks noChangeArrowheads="1"/>
          </p:cNvSpPr>
          <p:nvPr/>
        </p:nvSpPr>
        <p:spPr bwMode="auto">
          <a:xfrm>
            <a:off x="4343400" y="3048000"/>
            <a:ext cx="685800" cy="579438"/>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3200" kern="0">
                <a:solidFill>
                  <a:sysClr val="windowText" lastClr="000000"/>
                </a:solidFill>
                <a:latin typeface="Arial" charset="0"/>
              </a:rPr>
              <a:t>…</a:t>
            </a:r>
          </a:p>
        </p:txBody>
      </p:sp>
      <p:sp>
        <p:nvSpPr>
          <p:cNvPr id="223" name="AutoShape 3"/>
          <p:cNvSpPr>
            <a:spLocks noChangeArrowheads="1"/>
          </p:cNvSpPr>
          <p:nvPr/>
        </p:nvSpPr>
        <p:spPr bwMode="auto">
          <a:xfrm>
            <a:off x="6629400" y="1676400"/>
            <a:ext cx="1219200" cy="762000"/>
          </a:xfrm>
          <a:prstGeom prst="roundRect">
            <a:avLst>
              <a:gd name="adj" fmla="val 16667"/>
            </a:avLst>
          </a:prstGeom>
          <a:noFill/>
          <a:ln w="38100">
            <a:solidFill>
              <a:srgbClr val="FF0000"/>
            </a:solidFill>
            <a:round/>
            <a:headEnd/>
            <a:tailEnd/>
          </a:ln>
          <a:effectLst/>
        </p:spPr>
        <p:txBody>
          <a:bodyPr wrap="none" anchor="ctr"/>
          <a:lstStyle/>
          <a:p>
            <a:pPr algn="ctr" fontAlgn="auto">
              <a:spcBef>
                <a:spcPts val="0"/>
              </a:spcBef>
              <a:spcAft>
                <a:spcPts val="0"/>
              </a:spcAft>
              <a:defRPr/>
            </a:pPr>
            <a:r>
              <a:rPr lang="en-US" kern="0">
                <a:solidFill>
                  <a:srgbClr val="FF0000"/>
                </a:solidFill>
                <a:latin typeface="Arial" charset="0"/>
              </a:rPr>
              <a:t>Gray?</a:t>
            </a:r>
          </a:p>
        </p:txBody>
      </p:sp>
      <p:sp>
        <p:nvSpPr>
          <p:cNvPr id="224" name="AutoShape 4"/>
          <p:cNvSpPr>
            <a:spLocks noChangeArrowheads="1"/>
          </p:cNvSpPr>
          <p:nvPr/>
        </p:nvSpPr>
        <p:spPr bwMode="auto">
          <a:xfrm>
            <a:off x="5791200" y="2819400"/>
            <a:ext cx="1219200" cy="762000"/>
          </a:xfrm>
          <a:prstGeom prst="roundRect">
            <a:avLst>
              <a:gd name="adj" fmla="val 16667"/>
            </a:avLst>
          </a:prstGeom>
          <a:noFill/>
          <a:ln w="38100">
            <a:solidFill>
              <a:srgbClr val="000000"/>
            </a:solidFill>
            <a:round/>
            <a:headEnd/>
            <a:tailEnd/>
          </a:ln>
          <a:effectLst/>
        </p:spPr>
        <p:txBody>
          <a:bodyPr wrap="none" anchor="ctr"/>
          <a:lstStyle/>
          <a:p>
            <a:pPr algn="ctr" fontAlgn="auto">
              <a:spcBef>
                <a:spcPts val="0"/>
              </a:spcBef>
              <a:spcAft>
                <a:spcPts val="0"/>
              </a:spcAft>
              <a:defRPr/>
            </a:pPr>
            <a:r>
              <a:rPr lang="en-US" kern="0">
                <a:solidFill>
                  <a:sysClr val="windowText" lastClr="000000"/>
                </a:solidFill>
                <a:latin typeface="Arial" charset="0"/>
              </a:rPr>
              <a:t>High in</a:t>
            </a:r>
          </a:p>
          <a:p>
            <a:pPr algn="ctr" fontAlgn="auto">
              <a:spcBef>
                <a:spcPts val="0"/>
              </a:spcBef>
              <a:spcAft>
                <a:spcPts val="0"/>
              </a:spcAft>
              <a:defRPr/>
            </a:pPr>
            <a:r>
              <a:rPr lang="en-US" kern="0">
                <a:solidFill>
                  <a:sysClr val="windowText" lastClr="000000"/>
                </a:solidFill>
                <a:latin typeface="Arial" charset="0"/>
              </a:rPr>
              <a:t>Image?</a:t>
            </a:r>
          </a:p>
        </p:txBody>
      </p:sp>
      <p:sp>
        <p:nvSpPr>
          <p:cNvPr id="225" name="AutoShape 5"/>
          <p:cNvSpPr>
            <a:spLocks noChangeArrowheads="1"/>
          </p:cNvSpPr>
          <p:nvPr/>
        </p:nvSpPr>
        <p:spPr bwMode="auto">
          <a:xfrm>
            <a:off x="7391400" y="2819400"/>
            <a:ext cx="1219200" cy="762000"/>
          </a:xfrm>
          <a:prstGeom prst="roundRect">
            <a:avLst>
              <a:gd name="adj" fmla="val 16667"/>
            </a:avLst>
          </a:prstGeom>
          <a:noFill/>
          <a:ln w="38100">
            <a:solidFill>
              <a:srgbClr val="FF0000"/>
            </a:solidFill>
            <a:round/>
            <a:headEnd/>
            <a:tailEnd/>
          </a:ln>
          <a:effectLst/>
        </p:spPr>
        <p:txBody>
          <a:bodyPr wrap="none" anchor="ctr"/>
          <a:lstStyle/>
          <a:p>
            <a:pPr algn="ctr" fontAlgn="auto">
              <a:spcBef>
                <a:spcPts val="0"/>
              </a:spcBef>
              <a:spcAft>
                <a:spcPts val="0"/>
              </a:spcAft>
              <a:defRPr/>
            </a:pPr>
            <a:r>
              <a:rPr lang="en-US" kern="0">
                <a:solidFill>
                  <a:srgbClr val="FF0000"/>
                </a:solidFill>
                <a:latin typeface="Arial" charset="0"/>
              </a:rPr>
              <a:t>Many Long</a:t>
            </a:r>
          </a:p>
          <a:p>
            <a:pPr algn="ctr" fontAlgn="auto">
              <a:spcBef>
                <a:spcPts val="0"/>
              </a:spcBef>
              <a:spcAft>
                <a:spcPts val="0"/>
              </a:spcAft>
              <a:defRPr/>
            </a:pPr>
            <a:r>
              <a:rPr lang="en-US" kern="0">
                <a:solidFill>
                  <a:srgbClr val="FF0000"/>
                </a:solidFill>
                <a:latin typeface="Arial" charset="0"/>
              </a:rPr>
              <a:t>Lines?</a:t>
            </a:r>
          </a:p>
        </p:txBody>
      </p:sp>
      <p:cxnSp>
        <p:nvCxnSpPr>
          <p:cNvPr id="57351" name="AutoShape 6"/>
          <p:cNvCxnSpPr>
            <a:cxnSpLocks noChangeShapeType="1"/>
            <a:stCxn id="223" idx="2"/>
            <a:endCxn id="224" idx="0"/>
          </p:cNvCxnSpPr>
          <p:nvPr/>
        </p:nvCxnSpPr>
        <p:spPr bwMode="auto">
          <a:xfrm flipH="1">
            <a:off x="6400800" y="2457450"/>
            <a:ext cx="838200" cy="34290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352" name="AutoShape 7"/>
          <p:cNvCxnSpPr>
            <a:cxnSpLocks noChangeShapeType="1"/>
            <a:stCxn id="223" idx="2"/>
            <a:endCxn id="225" idx="0"/>
          </p:cNvCxnSpPr>
          <p:nvPr/>
        </p:nvCxnSpPr>
        <p:spPr bwMode="auto">
          <a:xfrm>
            <a:off x="7239000" y="2457450"/>
            <a:ext cx="762000" cy="3429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7353" name="AutoShape 8"/>
          <p:cNvCxnSpPr>
            <a:cxnSpLocks noChangeShapeType="1"/>
            <a:stCxn id="224" idx="2"/>
          </p:cNvCxnSpPr>
          <p:nvPr/>
        </p:nvCxnSpPr>
        <p:spPr bwMode="auto">
          <a:xfrm flipH="1">
            <a:off x="6118225" y="3600450"/>
            <a:ext cx="282575" cy="373063"/>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29" name="Text Box 9"/>
          <p:cNvSpPr txBox="1">
            <a:spLocks noChangeArrowheads="1"/>
          </p:cNvSpPr>
          <p:nvPr/>
        </p:nvSpPr>
        <p:spPr bwMode="auto">
          <a:xfrm>
            <a:off x="6956425" y="4789488"/>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rgbClr val="FF0000"/>
                </a:solidFill>
                <a:latin typeface="Arial" charset="0"/>
              </a:rPr>
              <a:t>Yes</a:t>
            </a:r>
          </a:p>
        </p:txBody>
      </p:sp>
      <p:sp>
        <p:nvSpPr>
          <p:cNvPr id="230" name="Text Box 10"/>
          <p:cNvSpPr txBox="1">
            <a:spLocks noChangeArrowheads="1"/>
          </p:cNvSpPr>
          <p:nvPr/>
        </p:nvSpPr>
        <p:spPr bwMode="auto">
          <a:xfrm>
            <a:off x="7696200" y="240665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rgbClr val="FF0000"/>
                </a:solidFill>
                <a:latin typeface="Arial" charset="0"/>
              </a:rPr>
              <a:t>No</a:t>
            </a:r>
          </a:p>
        </p:txBody>
      </p:sp>
      <p:sp>
        <p:nvSpPr>
          <p:cNvPr id="231" name="Text Box 11"/>
          <p:cNvSpPr txBox="1">
            <a:spLocks noChangeArrowheads="1"/>
          </p:cNvSpPr>
          <p:nvPr/>
        </p:nvSpPr>
        <p:spPr bwMode="auto">
          <a:xfrm>
            <a:off x="8229600" y="35814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No</a:t>
            </a:r>
          </a:p>
        </p:txBody>
      </p:sp>
      <p:sp>
        <p:nvSpPr>
          <p:cNvPr id="232" name="Text Box 12"/>
          <p:cNvSpPr txBox="1">
            <a:spLocks noChangeArrowheads="1"/>
          </p:cNvSpPr>
          <p:nvPr/>
        </p:nvSpPr>
        <p:spPr bwMode="auto">
          <a:xfrm>
            <a:off x="6705600" y="35814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No</a:t>
            </a:r>
          </a:p>
        </p:txBody>
      </p:sp>
      <p:sp>
        <p:nvSpPr>
          <p:cNvPr id="233" name="Text Box 13"/>
          <p:cNvSpPr txBox="1">
            <a:spLocks noChangeArrowheads="1"/>
          </p:cNvSpPr>
          <p:nvPr/>
        </p:nvSpPr>
        <p:spPr bwMode="auto">
          <a:xfrm>
            <a:off x="7848600" y="48006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No</a:t>
            </a:r>
          </a:p>
        </p:txBody>
      </p:sp>
      <p:sp>
        <p:nvSpPr>
          <p:cNvPr id="234" name="Text Box 14"/>
          <p:cNvSpPr txBox="1">
            <a:spLocks noChangeArrowheads="1"/>
          </p:cNvSpPr>
          <p:nvPr/>
        </p:nvSpPr>
        <p:spPr bwMode="auto">
          <a:xfrm>
            <a:off x="5562600" y="35814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Yes</a:t>
            </a:r>
          </a:p>
        </p:txBody>
      </p:sp>
      <p:sp>
        <p:nvSpPr>
          <p:cNvPr id="235" name="Text Box 15"/>
          <p:cNvSpPr txBox="1">
            <a:spLocks noChangeArrowheads="1"/>
          </p:cNvSpPr>
          <p:nvPr/>
        </p:nvSpPr>
        <p:spPr bwMode="auto">
          <a:xfrm>
            <a:off x="7315200" y="35814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rgbClr val="FF0000"/>
                </a:solidFill>
                <a:latin typeface="Arial" charset="0"/>
              </a:rPr>
              <a:t>Yes</a:t>
            </a:r>
          </a:p>
        </p:txBody>
      </p:sp>
      <p:sp>
        <p:nvSpPr>
          <p:cNvPr id="236" name="Text Box 16"/>
          <p:cNvSpPr txBox="1">
            <a:spLocks noChangeArrowheads="1"/>
          </p:cNvSpPr>
          <p:nvPr/>
        </p:nvSpPr>
        <p:spPr bwMode="auto">
          <a:xfrm>
            <a:off x="6248400" y="240665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Yes</a:t>
            </a:r>
          </a:p>
        </p:txBody>
      </p:sp>
      <p:cxnSp>
        <p:nvCxnSpPr>
          <p:cNvPr id="57362" name="AutoShape 17"/>
          <p:cNvCxnSpPr>
            <a:cxnSpLocks noChangeShapeType="1"/>
            <a:stCxn id="224" idx="2"/>
          </p:cNvCxnSpPr>
          <p:nvPr/>
        </p:nvCxnSpPr>
        <p:spPr bwMode="auto">
          <a:xfrm>
            <a:off x="6400800" y="3600450"/>
            <a:ext cx="228600" cy="373063"/>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363" name="AutoShape 18"/>
          <p:cNvCxnSpPr>
            <a:cxnSpLocks noChangeShapeType="1"/>
            <a:stCxn id="225" idx="2"/>
            <a:endCxn id="242" idx="0"/>
          </p:cNvCxnSpPr>
          <p:nvPr/>
        </p:nvCxnSpPr>
        <p:spPr bwMode="auto">
          <a:xfrm flipH="1">
            <a:off x="7696200" y="3600450"/>
            <a:ext cx="304800" cy="4191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7364" name="AutoShape 19"/>
          <p:cNvCxnSpPr>
            <a:cxnSpLocks noChangeShapeType="1"/>
            <a:stCxn id="225" idx="2"/>
          </p:cNvCxnSpPr>
          <p:nvPr/>
        </p:nvCxnSpPr>
        <p:spPr bwMode="auto">
          <a:xfrm>
            <a:off x="8001000" y="3600450"/>
            <a:ext cx="685800" cy="51435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365" name="AutoShape 20"/>
          <p:cNvCxnSpPr>
            <a:cxnSpLocks noChangeShapeType="1"/>
            <a:stCxn id="242" idx="2"/>
          </p:cNvCxnSpPr>
          <p:nvPr/>
        </p:nvCxnSpPr>
        <p:spPr bwMode="auto">
          <a:xfrm flipH="1">
            <a:off x="7367588" y="4819650"/>
            <a:ext cx="328612" cy="274638"/>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7366" name="AutoShape 21"/>
          <p:cNvCxnSpPr>
            <a:cxnSpLocks noChangeShapeType="1"/>
            <a:stCxn id="242" idx="2"/>
          </p:cNvCxnSpPr>
          <p:nvPr/>
        </p:nvCxnSpPr>
        <p:spPr bwMode="auto">
          <a:xfrm>
            <a:off x="7696200" y="4819650"/>
            <a:ext cx="315913" cy="28575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2" name="AutoShape 22"/>
          <p:cNvSpPr>
            <a:spLocks noChangeArrowheads="1"/>
          </p:cNvSpPr>
          <p:nvPr/>
        </p:nvSpPr>
        <p:spPr bwMode="auto">
          <a:xfrm>
            <a:off x="7086600" y="4038600"/>
            <a:ext cx="1219200" cy="762000"/>
          </a:xfrm>
          <a:prstGeom prst="roundRect">
            <a:avLst>
              <a:gd name="adj" fmla="val 16667"/>
            </a:avLst>
          </a:prstGeom>
          <a:noFill/>
          <a:ln w="38100">
            <a:solidFill>
              <a:srgbClr val="FF0000"/>
            </a:solidFill>
            <a:round/>
            <a:headEnd/>
            <a:tailEnd/>
          </a:ln>
          <a:effectLst/>
        </p:spPr>
        <p:txBody>
          <a:bodyPr wrap="none" anchor="ctr"/>
          <a:lstStyle/>
          <a:p>
            <a:pPr algn="ctr" fontAlgn="auto">
              <a:spcBef>
                <a:spcPts val="0"/>
              </a:spcBef>
              <a:spcAft>
                <a:spcPts val="0"/>
              </a:spcAft>
              <a:defRPr/>
            </a:pPr>
            <a:r>
              <a:rPr lang="en-US" sz="1600" kern="0">
                <a:solidFill>
                  <a:srgbClr val="FF0000"/>
                </a:solidFill>
                <a:latin typeface="Arial" charset="0"/>
              </a:rPr>
              <a:t>Very High </a:t>
            </a:r>
          </a:p>
          <a:p>
            <a:pPr algn="ctr" fontAlgn="auto">
              <a:spcBef>
                <a:spcPts val="0"/>
              </a:spcBef>
              <a:spcAft>
                <a:spcPts val="0"/>
              </a:spcAft>
              <a:defRPr/>
            </a:pPr>
            <a:r>
              <a:rPr lang="en-US" sz="1600" kern="0">
                <a:solidFill>
                  <a:srgbClr val="FF0000"/>
                </a:solidFill>
                <a:latin typeface="Arial" charset="0"/>
              </a:rPr>
              <a:t>Vanishing </a:t>
            </a:r>
          </a:p>
          <a:p>
            <a:pPr algn="ctr" fontAlgn="auto">
              <a:spcBef>
                <a:spcPts val="0"/>
              </a:spcBef>
              <a:spcAft>
                <a:spcPts val="0"/>
              </a:spcAft>
              <a:defRPr/>
            </a:pPr>
            <a:r>
              <a:rPr lang="en-US" sz="1600" kern="0">
                <a:solidFill>
                  <a:srgbClr val="FF0000"/>
                </a:solidFill>
                <a:latin typeface="Arial" charset="0"/>
              </a:rPr>
              <a:t>Point?</a:t>
            </a:r>
          </a:p>
        </p:txBody>
      </p:sp>
      <p:sp>
        <p:nvSpPr>
          <p:cNvPr id="243" name="AutoShape 23"/>
          <p:cNvSpPr>
            <a:spLocks noChangeArrowheads="1"/>
          </p:cNvSpPr>
          <p:nvPr/>
        </p:nvSpPr>
        <p:spPr bwMode="auto">
          <a:xfrm>
            <a:off x="1752600" y="1676400"/>
            <a:ext cx="1219200" cy="762000"/>
          </a:xfrm>
          <a:prstGeom prst="roundRect">
            <a:avLst>
              <a:gd name="adj" fmla="val 16667"/>
            </a:avLst>
          </a:prstGeom>
          <a:noFill/>
          <a:ln w="38100">
            <a:solidFill>
              <a:srgbClr val="FF0000"/>
            </a:solidFill>
            <a:round/>
            <a:headEnd/>
            <a:tailEnd/>
          </a:ln>
          <a:effectLst/>
        </p:spPr>
        <p:txBody>
          <a:bodyPr wrap="none" anchor="ctr"/>
          <a:lstStyle/>
          <a:p>
            <a:pPr algn="ctr" fontAlgn="auto">
              <a:spcBef>
                <a:spcPts val="0"/>
              </a:spcBef>
              <a:spcAft>
                <a:spcPts val="0"/>
              </a:spcAft>
              <a:defRPr/>
            </a:pPr>
            <a:r>
              <a:rPr lang="en-US" kern="0">
                <a:solidFill>
                  <a:srgbClr val="FF0000"/>
                </a:solidFill>
                <a:latin typeface="Arial" charset="0"/>
              </a:rPr>
              <a:t>High in </a:t>
            </a:r>
          </a:p>
          <a:p>
            <a:pPr algn="ctr" fontAlgn="auto">
              <a:spcBef>
                <a:spcPts val="0"/>
              </a:spcBef>
              <a:spcAft>
                <a:spcPts val="0"/>
              </a:spcAft>
              <a:defRPr/>
            </a:pPr>
            <a:r>
              <a:rPr lang="en-US" kern="0">
                <a:solidFill>
                  <a:srgbClr val="FF0000"/>
                </a:solidFill>
                <a:latin typeface="Arial" charset="0"/>
              </a:rPr>
              <a:t>Image?</a:t>
            </a:r>
          </a:p>
        </p:txBody>
      </p:sp>
      <p:sp>
        <p:nvSpPr>
          <p:cNvPr id="244" name="AutoShape 24"/>
          <p:cNvSpPr>
            <a:spLocks noChangeArrowheads="1"/>
          </p:cNvSpPr>
          <p:nvPr/>
        </p:nvSpPr>
        <p:spPr bwMode="auto">
          <a:xfrm>
            <a:off x="914400" y="2819400"/>
            <a:ext cx="1219200" cy="762000"/>
          </a:xfrm>
          <a:prstGeom prst="roundRect">
            <a:avLst>
              <a:gd name="adj" fmla="val 16667"/>
            </a:avLst>
          </a:prstGeom>
          <a:noFill/>
          <a:ln w="38100">
            <a:solidFill>
              <a:srgbClr val="FF0000"/>
            </a:solidFill>
            <a:round/>
            <a:headEnd/>
            <a:tailEnd/>
          </a:ln>
          <a:effectLst/>
        </p:spPr>
        <p:txBody>
          <a:bodyPr wrap="none" anchor="ctr"/>
          <a:lstStyle/>
          <a:p>
            <a:pPr algn="ctr" fontAlgn="auto">
              <a:spcBef>
                <a:spcPts val="0"/>
              </a:spcBef>
              <a:spcAft>
                <a:spcPts val="0"/>
              </a:spcAft>
              <a:defRPr/>
            </a:pPr>
            <a:r>
              <a:rPr lang="en-US" kern="0">
                <a:solidFill>
                  <a:srgbClr val="FF0000"/>
                </a:solidFill>
                <a:latin typeface="Arial" charset="0"/>
              </a:rPr>
              <a:t>Smooth?</a:t>
            </a:r>
          </a:p>
        </p:txBody>
      </p:sp>
      <p:sp>
        <p:nvSpPr>
          <p:cNvPr id="245" name="AutoShape 25"/>
          <p:cNvSpPr>
            <a:spLocks noChangeArrowheads="1"/>
          </p:cNvSpPr>
          <p:nvPr/>
        </p:nvSpPr>
        <p:spPr bwMode="auto">
          <a:xfrm>
            <a:off x="2514600" y="2819400"/>
            <a:ext cx="1219200" cy="762000"/>
          </a:xfrm>
          <a:prstGeom prst="roundRect">
            <a:avLst>
              <a:gd name="adj" fmla="val 16667"/>
            </a:avLst>
          </a:prstGeom>
          <a:noFill/>
          <a:ln w="38100">
            <a:solidFill>
              <a:srgbClr val="000000"/>
            </a:solidFill>
            <a:round/>
            <a:headEnd/>
            <a:tailEnd/>
          </a:ln>
          <a:effectLst/>
        </p:spPr>
        <p:txBody>
          <a:bodyPr wrap="none" anchor="ctr"/>
          <a:lstStyle/>
          <a:p>
            <a:pPr algn="ctr" fontAlgn="auto">
              <a:spcBef>
                <a:spcPts val="0"/>
              </a:spcBef>
              <a:spcAft>
                <a:spcPts val="0"/>
              </a:spcAft>
              <a:defRPr/>
            </a:pPr>
            <a:r>
              <a:rPr lang="en-US" kern="0">
                <a:solidFill>
                  <a:sysClr val="windowText" lastClr="000000"/>
                </a:solidFill>
                <a:latin typeface="Arial" charset="0"/>
              </a:rPr>
              <a:t>Green?</a:t>
            </a:r>
          </a:p>
        </p:txBody>
      </p:sp>
      <p:sp>
        <p:nvSpPr>
          <p:cNvPr id="246" name="AutoShape 26"/>
          <p:cNvSpPr>
            <a:spLocks noChangeArrowheads="1"/>
          </p:cNvSpPr>
          <p:nvPr/>
        </p:nvSpPr>
        <p:spPr bwMode="auto">
          <a:xfrm>
            <a:off x="381000" y="3962400"/>
            <a:ext cx="1219200" cy="762000"/>
          </a:xfrm>
          <a:prstGeom prst="roundRect">
            <a:avLst>
              <a:gd name="adj" fmla="val 16667"/>
            </a:avLst>
          </a:prstGeom>
          <a:noFill/>
          <a:ln w="38100">
            <a:solidFill>
              <a:srgbClr val="000000"/>
            </a:solidFill>
            <a:round/>
            <a:headEnd/>
            <a:tailEnd/>
          </a:ln>
          <a:effectLst/>
        </p:spPr>
        <p:txBody>
          <a:bodyPr wrap="none" anchor="ctr"/>
          <a:lstStyle/>
          <a:p>
            <a:pPr algn="ctr" fontAlgn="auto">
              <a:spcBef>
                <a:spcPts val="0"/>
              </a:spcBef>
              <a:spcAft>
                <a:spcPts val="0"/>
              </a:spcAft>
              <a:defRPr/>
            </a:pPr>
            <a:r>
              <a:rPr lang="en-US" kern="0">
                <a:solidFill>
                  <a:sysClr val="windowText" lastClr="000000"/>
                </a:solidFill>
                <a:latin typeface="Arial" charset="0"/>
              </a:rPr>
              <a:t>Blue?</a:t>
            </a:r>
          </a:p>
        </p:txBody>
      </p:sp>
      <p:cxnSp>
        <p:nvCxnSpPr>
          <p:cNvPr id="57372" name="AutoShape 27"/>
          <p:cNvCxnSpPr>
            <a:cxnSpLocks noChangeShapeType="1"/>
            <a:stCxn id="243" idx="2"/>
            <a:endCxn id="244" idx="0"/>
          </p:cNvCxnSpPr>
          <p:nvPr/>
        </p:nvCxnSpPr>
        <p:spPr bwMode="auto">
          <a:xfrm flipH="1">
            <a:off x="1524000" y="2457450"/>
            <a:ext cx="838200" cy="3429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7373" name="AutoShape 28"/>
          <p:cNvCxnSpPr>
            <a:cxnSpLocks noChangeShapeType="1"/>
            <a:stCxn id="243" idx="2"/>
            <a:endCxn id="245" idx="0"/>
          </p:cNvCxnSpPr>
          <p:nvPr/>
        </p:nvCxnSpPr>
        <p:spPr bwMode="auto">
          <a:xfrm>
            <a:off x="2362200" y="2457450"/>
            <a:ext cx="762000" cy="34290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374" name="AutoShape 29"/>
          <p:cNvCxnSpPr>
            <a:cxnSpLocks noChangeShapeType="1"/>
            <a:stCxn id="244" idx="2"/>
            <a:endCxn id="246" idx="0"/>
          </p:cNvCxnSpPr>
          <p:nvPr/>
        </p:nvCxnSpPr>
        <p:spPr bwMode="auto">
          <a:xfrm flipH="1">
            <a:off x="990600" y="3600450"/>
            <a:ext cx="533400" cy="34290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0" name="Text Box 30"/>
          <p:cNvSpPr txBox="1">
            <a:spLocks noChangeArrowheads="1"/>
          </p:cNvSpPr>
          <p:nvPr/>
        </p:nvSpPr>
        <p:spPr bwMode="auto">
          <a:xfrm>
            <a:off x="76200" y="47244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Yes</a:t>
            </a:r>
          </a:p>
        </p:txBody>
      </p:sp>
      <p:sp>
        <p:nvSpPr>
          <p:cNvPr id="251" name="Text Box 31"/>
          <p:cNvSpPr txBox="1">
            <a:spLocks noChangeArrowheads="1"/>
          </p:cNvSpPr>
          <p:nvPr/>
        </p:nvSpPr>
        <p:spPr bwMode="auto">
          <a:xfrm>
            <a:off x="2819400" y="240665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No</a:t>
            </a:r>
          </a:p>
        </p:txBody>
      </p:sp>
      <p:sp>
        <p:nvSpPr>
          <p:cNvPr id="252" name="Text Box 32"/>
          <p:cNvSpPr txBox="1">
            <a:spLocks noChangeArrowheads="1"/>
          </p:cNvSpPr>
          <p:nvPr/>
        </p:nvSpPr>
        <p:spPr bwMode="auto">
          <a:xfrm>
            <a:off x="3200400" y="35814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No</a:t>
            </a:r>
          </a:p>
        </p:txBody>
      </p:sp>
      <p:sp>
        <p:nvSpPr>
          <p:cNvPr id="253" name="Text Box 33"/>
          <p:cNvSpPr txBox="1">
            <a:spLocks noChangeArrowheads="1"/>
          </p:cNvSpPr>
          <p:nvPr/>
        </p:nvSpPr>
        <p:spPr bwMode="auto">
          <a:xfrm>
            <a:off x="1828800" y="36576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rgbClr val="FF0000"/>
                </a:solidFill>
                <a:latin typeface="Arial" charset="0"/>
              </a:rPr>
              <a:t>No</a:t>
            </a:r>
          </a:p>
        </p:txBody>
      </p:sp>
      <p:sp>
        <p:nvSpPr>
          <p:cNvPr id="254" name="Text Box 34"/>
          <p:cNvSpPr txBox="1">
            <a:spLocks noChangeArrowheads="1"/>
          </p:cNvSpPr>
          <p:nvPr/>
        </p:nvSpPr>
        <p:spPr bwMode="auto">
          <a:xfrm>
            <a:off x="1219200" y="47244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No</a:t>
            </a:r>
          </a:p>
        </p:txBody>
      </p:sp>
      <p:sp>
        <p:nvSpPr>
          <p:cNvPr id="255" name="Text Box 35"/>
          <p:cNvSpPr txBox="1">
            <a:spLocks noChangeArrowheads="1"/>
          </p:cNvSpPr>
          <p:nvPr/>
        </p:nvSpPr>
        <p:spPr bwMode="auto">
          <a:xfrm>
            <a:off x="685800" y="35814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Yes</a:t>
            </a:r>
          </a:p>
        </p:txBody>
      </p:sp>
      <p:sp>
        <p:nvSpPr>
          <p:cNvPr id="256" name="Text Box 36"/>
          <p:cNvSpPr txBox="1">
            <a:spLocks noChangeArrowheads="1"/>
          </p:cNvSpPr>
          <p:nvPr/>
        </p:nvSpPr>
        <p:spPr bwMode="auto">
          <a:xfrm>
            <a:off x="2438400" y="358140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ysClr val="windowText" lastClr="000000"/>
                </a:solidFill>
                <a:latin typeface="Arial" charset="0"/>
              </a:rPr>
              <a:t>Yes</a:t>
            </a:r>
          </a:p>
        </p:txBody>
      </p:sp>
      <p:sp>
        <p:nvSpPr>
          <p:cNvPr id="257" name="Text Box 37"/>
          <p:cNvSpPr txBox="1">
            <a:spLocks noChangeArrowheads="1"/>
          </p:cNvSpPr>
          <p:nvPr/>
        </p:nvSpPr>
        <p:spPr bwMode="auto">
          <a:xfrm>
            <a:off x="1371600" y="2406650"/>
            <a:ext cx="533400" cy="3048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400" kern="0">
                <a:solidFill>
                  <a:srgbClr val="FF0000"/>
                </a:solidFill>
                <a:latin typeface="Arial" charset="0"/>
              </a:rPr>
              <a:t>Yes</a:t>
            </a:r>
          </a:p>
        </p:txBody>
      </p:sp>
      <p:grpSp>
        <p:nvGrpSpPr>
          <p:cNvPr id="57383" name="Group 38"/>
          <p:cNvGrpSpPr>
            <a:grpSpLocks/>
          </p:cNvGrpSpPr>
          <p:nvPr/>
        </p:nvGrpSpPr>
        <p:grpSpPr bwMode="auto">
          <a:xfrm>
            <a:off x="2654300" y="3970338"/>
            <a:ext cx="328613" cy="762000"/>
            <a:chOff x="1672" y="2933"/>
            <a:chExt cx="207" cy="480"/>
          </a:xfrm>
        </p:grpSpPr>
        <p:grpSp>
          <p:nvGrpSpPr>
            <p:cNvPr id="57451" name="Group 39"/>
            <p:cNvGrpSpPr>
              <a:grpSpLocks/>
            </p:cNvGrpSpPr>
            <p:nvPr/>
          </p:nvGrpSpPr>
          <p:grpSpPr bwMode="auto">
            <a:xfrm>
              <a:off x="1703" y="3018"/>
              <a:ext cx="191" cy="336"/>
              <a:chOff x="2017" y="2928"/>
              <a:chExt cx="143" cy="336"/>
            </a:xfrm>
          </p:grpSpPr>
          <p:sp>
            <p:nvSpPr>
              <p:cNvPr id="261" name="Rectangle 40"/>
              <p:cNvSpPr>
                <a:spLocks noChangeArrowheads="1"/>
              </p:cNvSpPr>
              <p:nvPr/>
            </p:nvSpPr>
            <p:spPr bwMode="auto">
              <a:xfrm>
                <a:off x="2112" y="3216"/>
                <a:ext cx="48" cy="48"/>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62" name="Rectangle 41"/>
              <p:cNvSpPr>
                <a:spLocks noChangeArrowheads="1"/>
              </p:cNvSpPr>
              <p:nvPr/>
            </p:nvSpPr>
            <p:spPr bwMode="auto">
              <a:xfrm>
                <a:off x="2064" y="3168"/>
                <a:ext cx="48" cy="96"/>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63" name="Rectangle 42"/>
              <p:cNvSpPr>
                <a:spLocks noChangeArrowheads="1"/>
              </p:cNvSpPr>
              <p:nvPr/>
            </p:nvSpPr>
            <p:spPr bwMode="auto">
              <a:xfrm>
                <a:off x="2017" y="2928"/>
                <a:ext cx="48" cy="336"/>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grpSp>
        <p:sp>
          <p:nvSpPr>
            <p:cNvPr id="260" name="AutoShape 43"/>
            <p:cNvSpPr>
              <a:spLocks noChangeArrowheads="1"/>
            </p:cNvSpPr>
            <p:nvPr/>
          </p:nvSpPr>
          <p:spPr bwMode="auto">
            <a:xfrm>
              <a:off x="1672" y="2933"/>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grpSp>
        <p:nvGrpSpPr>
          <p:cNvPr id="57384" name="Group 44"/>
          <p:cNvGrpSpPr>
            <a:grpSpLocks/>
          </p:cNvGrpSpPr>
          <p:nvPr/>
        </p:nvGrpSpPr>
        <p:grpSpPr bwMode="auto">
          <a:xfrm>
            <a:off x="3200400" y="3984625"/>
            <a:ext cx="304800" cy="762000"/>
            <a:chOff x="2016" y="2942"/>
            <a:chExt cx="192" cy="480"/>
          </a:xfrm>
        </p:grpSpPr>
        <p:grpSp>
          <p:nvGrpSpPr>
            <p:cNvPr id="57446" name="Group 45"/>
            <p:cNvGrpSpPr>
              <a:grpSpLocks/>
            </p:cNvGrpSpPr>
            <p:nvPr/>
          </p:nvGrpSpPr>
          <p:grpSpPr bwMode="auto">
            <a:xfrm>
              <a:off x="2032" y="3114"/>
              <a:ext cx="191" cy="240"/>
              <a:chOff x="2305" y="3024"/>
              <a:chExt cx="143" cy="240"/>
            </a:xfrm>
          </p:grpSpPr>
          <p:sp>
            <p:nvSpPr>
              <p:cNvPr id="267" name="Rectangle 46"/>
              <p:cNvSpPr>
                <a:spLocks noChangeArrowheads="1"/>
              </p:cNvSpPr>
              <p:nvPr/>
            </p:nvSpPr>
            <p:spPr bwMode="auto">
              <a:xfrm>
                <a:off x="2400" y="3216"/>
                <a:ext cx="48" cy="48"/>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68" name="Rectangle 47"/>
              <p:cNvSpPr>
                <a:spLocks noChangeArrowheads="1"/>
              </p:cNvSpPr>
              <p:nvPr/>
            </p:nvSpPr>
            <p:spPr bwMode="auto">
              <a:xfrm>
                <a:off x="2352" y="3024"/>
                <a:ext cx="48" cy="240"/>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69" name="Rectangle 48"/>
              <p:cNvSpPr>
                <a:spLocks noChangeArrowheads="1"/>
              </p:cNvSpPr>
              <p:nvPr/>
            </p:nvSpPr>
            <p:spPr bwMode="auto">
              <a:xfrm>
                <a:off x="2305" y="3024"/>
                <a:ext cx="47" cy="240"/>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grpSp>
        <p:sp>
          <p:nvSpPr>
            <p:cNvPr id="266" name="AutoShape 49"/>
            <p:cNvSpPr>
              <a:spLocks noChangeArrowheads="1"/>
            </p:cNvSpPr>
            <p:nvPr/>
          </p:nvSpPr>
          <p:spPr bwMode="auto">
            <a:xfrm>
              <a:off x="2016" y="2942"/>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grpSp>
        <p:nvGrpSpPr>
          <p:cNvPr id="57385" name="Group 50"/>
          <p:cNvGrpSpPr>
            <a:grpSpLocks/>
          </p:cNvGrpSpPr>
          <p:nvPr/>
        </p:nvGrpSpPr>
        <p:grpSpPr bwMode="auto">
          <a:xfrm>
            <a:off x="1905000" y="3973513"/>
            <a:ext cx="304800" cy="762000"/>
            <a:chOff x="1200" y="2935"/>
            <a:chExt cx="192" cy="480"/>
          </a:xfrm>
        </p:grpSpPr>
        <p:grpSp>
          <p:nvGrpSpPr>
            <p:cNvPr id="57441" name="Group 51"/>
            <p:cNvGrpSpPr>
              <a:grpSpLocks/>
            </p:cNvGrpSpPr>
            <p:nvPr/>
          </p:nvGrpSpPr>
          <p:grpSpPr bwMode="auto">
            <a:xfrm>
              <a:off x="1208" y="3072"/>
              <a:ext cx="191" cy="288"/>
              <a:chOff x="1249" y="3024"/>
              <a:chExt cx="143" cy="288"/>
            </a:xfrm>
          </p:grpSpPr>
          <p:sp>
            <p:nvSpPr>
              <p:cNvPr id="273" name="Rectangle 52"/>
              <p:cNvSpPr>
                <a:spLocks noChangeArrowheads="1"/>
              </p:cNvSpPr>
              <p:nvPr/>
            </p:nvSpPr>
            <p:spPr bwMode="auto">
              <a:xfrm>
                <a:off x="1344" y="3120"/>
                <a:ext cx="48" cy="192"/>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74" name="Rectangle 53"/>
              <p:cNvSpPr>
                <a:spLocks noChangeArrowheads="1"/>
              </p:cNvSpPr>
              <p:nvPr/>
            </p:nvSpPr>
            <p:spPr bwMode="auto">
              <a:xfrm>
                <a:off x="1296" y="3024"/>
                <a:ext cx="48" cy="288"/>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75" name="Rectangle 54"/>
              <p:cNvSpPr>
                <a:spLocks noChangeArrowheads="1"/>
              </p:cNvSpPr>
              <p:nvPr/>
            </p:nvSpPr>
            <p:spPr bwMode="auto">
              <a:xfrm>
                <a:off x="1249" y="3264"/>
                <a:ext cx="47" cy="48"/>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grpSp>
        <p:sp>
          <p:nvSpPr>
            <p:cNvPr id="272" name="AutoShape 55"/>
            <p:cNvSpPr>
              <a:spLocks noChangeArrowheads="1"/>
            </p:cNvSpPr>
            <p:nvPr/>
          </p:nvSpPr>
          <p:spPr bwMode="auto">
            <a:xfrm>
              <a:off x="1200" y="2935"/>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grpSp>
        <p:nvGrpSpPr>
          <p:cNvPr id="57386" name="Group 56"/>
          <p:cNvGrpSpPr>
            <a:grpSpLocks/>
          </p:cNvGrpSpPr>
          <p:nvPr/>
        </p:nvGrpSpPr>
        <p:grpSpPr bwMode="auto">
          <a:xfrm>
            <a:off x="1219200" y="5038725"/>
            <a:ext cx="304800" cy="762000"/>
            <a:chOff x="768" y="3606"/>
            <a:chExt cx="192" cy="480"/>
          </a:xfrm>
        </p:grpSpPr>
        <p:grpSp>
          <p:nvGrpSpPr>
            <p:cNvPr id="57436" name="Group 57"/>
            <p:cNvGrpSpPr>
              <a:grpSpLocks/>
            </p:cNvGrpSpPr>
            <p:nvPr/>
          </p:nvGrpSpPr>
          <p:grpSpPr bwMode="auto">
            <a:xfrm>
              <a:off x="773" y="3792"/>
              <a:ext cx="191" cy="240"/>
              <a:chOff x="721" y="3744"/>
              <a:chExt cx="143" cy="240"/>
            </a:xfrm>
          </p:grpSpPr>
          <p:sp>
            <p:nvSpPr>
              <p:cNvPr id="279" name="Rectangle 58"/>
              <p:cNvSpPr>
                <a:spLocks noChangeArrowheads="1"/>
              </p:cNvSpPr>
              <p:nvPr/>
            </p:nvSpPr>
            <p:spPr bwMode="auto">
              <a:xfrm>
                <a:off x="816" y="3744"/>
                <a:ext cx="48" cy="240"/>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80" name="Rectangle 59"/>
              <p:cNvSpPr>
                <a:spLocks noChangeArrowheads="1"/>
              </p:cNvSpPr>
              <p:nvPr/>
            </p:nvSpPr>
            <p:spPr bwMode="auto">
              <a:xfrm>
                <a:off x="768" y="3792"/>
                <a:ext cx="48" cy="192"/>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81" name="Rectangle 60"/>
              <p:cNvSpPr>
                <a:spLocks noChangeArrowheads="1"/>
              </p:cNvSpPr>
              <p:nvPr/>
            </p:nvSpPr>
            <p:spPr bwMode="auto">
              <a:xfrm>
                <a:off x="721" y="3936"/>
                <a:ext cx="47" cy="48"/>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grpSp>
        <p:sp>
          <p:nvSpPr>
            <p:cNvPr id="278" name="AutoShape 61"/>
            <p:cNvSpPr>
              <a:spLocks noChangeArrowheads="1"/>
            </p:cNvSpPr>
            <p:nvPr/>
          </p:nvSpPr>
          <p:spPr bwMode="auto">
            <a:xfrm>
              <a:off x="768" y="3606"/>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grpSp>
        <p:nvGrpSpPr>
          <p:cNvPr id="57387" name="Group 62"/>
          <p:cNvGrpSpPr>
            <a:grpSpLocks/>
          </p:cNvGrpSpPr>
          <p:nvPr/>
        </p:nvGrpSpPr>
        <p:grpSpPr bwMode="auto">
          <a:xfrm>
            <a:off x="381000" y="5029200"/>
            <a:ext cx="325438" cy="762000"/>
            <a:chOff x="240" y="3600"/>
            <a:chExt cx="205" cy="480"/>
          </a:xfrm>
        </p:grpSpPr>
        <p:grpSp>
          <p:nvGrpSpPr>
            <p:cNvPr id="57431" name="Group 63"/>
            <p:cNvGrpSpPr>
              <a:grpSpLocks/>
            </p:cNvGrpSpPr>
            <p:nvPr/>
          </p:nvGrpSpPr>
          <p:grpSpPr bwMode="auto">
            <a:xfrm>
              <a:off x="242" y="3744"/>
              <a:ext cx="191" cy="288"/>
              <a:chOff x="289" y="3696"/>
              <a:chExt cx="143" cy="288"/>
            </a:xfrm>
          </p:grpSpPr>
          <p:sp>
            <p:nvSpPr>
              <p:cNvPr id="285" name="Rectangle 64"/>
              <p:cNvSpPr>
                <a:spLocks noChangeArrowheads="1"/>
              </p:cNvSpPr>
              <p:nvPr/>
            </p:nvSpPr>
            <p:spPr bwMode="auto">
              <a:xfrm>
                <a:off x="384" y="3696"/>
                <a:ext cx="48" cy="288"/>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86" name="Rectangle 65"/>
              <p:cNvSpPr>
                <a:spLocks noChangeArrowheads="1"/>
              </p:cNvSpPr>
              <p:nvPr/>
            </p:nvSpPr>
            <p:spPr bwMode="auto">
              <a:xfrm>
                <a:off x="336" y="3888"/>
                <a:ext cx="48" cy="96"/>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87" name="Rectangle 66"/>
              <p:cNvSpPr>
                <a:spLocks noChangeArrowheads="1"/>
              </p:cNvSpPr>
              <p:nvPr/>
            </p:nvSpPr>
            <p:spPr bwMode="auto">
              <a:xfrm>
                <a:off x="289" y="3936"/>
                <a:ext cx="47" cy="48"/>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grpSp>
        <p:sp>
          <p:nvSpPr>
            <p:cNvPr id="284" name="AutoShape 67"/>
            <p:cNvSpPr>
              <a:spLocks noChangeArrowheads="1"/>
            </p:cNvSpPr>
            <p:nvPr/>
          </p:nvSpPr>
          <p:spPr bwMode="auto">
            <a:xfrm>
              <a:off x="253" y="3600"/>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cxnSp>
        <p:nvCxnSpPr>
          <p:cNvPr id="57388" name="AutoShape 68"/>
          <p:cNvCxnSpPr>
            <a:cxnSpLocks noChangeShapeType="1"/>
            <a:stCxn id="244" idx="2"/>
            <a:endCxn id="272" idx="0"/>
          </p:cNvCxnSpPr>
          <p:nvPr/>
        </p:nvCxnSpPr>
        <p:spPr bwMode="auto">
          <a:xfrm>
            <a:off x="1524000" y="3600450"/>
            <a:ext cx="533400" cy="373063"/>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7389" name="AutoShape 69"/>
          <p:cNvCxnSpPr>
            <a:cxnSpLocks noChangeShapeType="1"/>
            <a:stCxn id="245" idx="2"/>
            <a:endCxn id="260" idx="0"/>
          </p:cNvCxnSpPr>
          <p:nvPr/>
        </p:nvCxnSpPr>
        <p:spPr bwMode="auto">
          <a:xfrm flipH="1">
            <a:off x="2806700" y="3600450"/>
            <a:ext cx="317500" cy="369888"/>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390" name="AutoShape 70"/>
          <p:cNvCxnSpPr>
            <a:cxnSpLocks noChangeShapeType="1"/>
            <a:stCxn id="245" idx="2"/>
            <a:endCxn id="266" idx="0"/>
          </p:cNvCxnSpPr>
          <p:nvPr/>
        </p:nvCxnSpPr>
        <p:spPr bwMode="auto">
          <a:xfrm>
            <a:off x="3124200" y="3600450"/>
            <a:ext cx="228600" cy="3841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391" name="AutoShape 71"/>
          <p:cNvCxnSpPr>
            <a:cxnSpLocks noChangeShapeType="1"/>
            <a:stCxn id="246" idx="2"/>
            <a:endCxn id="284" idx="0"/>
          </p:cNvCxnSpPr>
          <p:nvPr/>
        </p:nvCxnSpPr>
        <p:spPr bwMode="auto">
          <a:xfrm flipH="1">
            <a:off x="554038" y="4743450"/>
            <a:ext cx="436562" cy="28575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392" name="AutoShape 72"/>
          <p:cNvCxnSpPr>
            <a:cxnSpLocks noChangeShapeType="1"/>
            <a:stCxn id="246" idx="2"/>
            <a:endCxn id="278" idx="0"/>
          </p:cNvCxnSpPr>
          <p:nvPr/>
        </p:nvCxnSpPr>
        <p:spPr bwMode="auto">
          <a:xfrm>
            <a:off x="990600" y="4743450"/>
            <a:ext cx="381000" cy="2952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93" name="Oval 73"/>
          <p:cNvSpPr>
            <a:spLocks noChangeArrowheads="1"/>
          </p:cNvSpPr>
          <p:nvPr/>
        </p:nvSpPr>
        <p:spPr bwMode="auto">
          <a:xfrm>
            <a:off x="1828800" y="4038600"/>
            <a:ext cx="457200" cy="762000"/>
          </a:xfrm>
          <a:prstGeom prst="ellipse">
            <a:avLst/>
          </a:prstGeom>
          <a:noFill/>
          <a:ln w="38100">
            <a:solidFill>
              <a:srgbClr val="FF0000"/>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grpSp>
        <p:nvGrpSpPr>
          <p:cNvPr id="57394" name="Group 74"/>
          <p:cNvGrpSpPr>
            <a:grpSpLocks/>
          </p:cNvGrpSpPr>
          <p:nvPr/>
        </p:nvGrpSpPr>
        <p:grpSpPr bwMode="auto">
          <a:xfrm>
            <a:off x="7859713" y="5105400"/>
            <a:ext cx="317500" cy="762000"/>
            <a:chOff x="4951" y="3216"/>
            <a:chExt cx="200" cy="480"/>
          </a:xfrm>
        </p:grpSpPr>
        <p:sp>
          <p:nvSpPr>
            <p:cNvPr id="295" name="Rectangle 75"/>
            <p:cNvSpPr>
              <a:spLocks noChangeArrowheads="1"/>
            </p:cNvSpPr>
            <p:nvPr/>
          </p:nvSpPr>
          <p:spPr bwMode="auto">
            <a:xfrm>
              <a:off x="5087" y="3589"/>
              <a:ext cx="64" cy="48"/>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96" name="Rectangle 76"/>
            <p:cNvSpPr>
              <a:spLocks noChangeArrowheads="1"/>
            </p:cNvSpPr>
            <p:nvPr/>
          </p:nvSpPr>
          <p:spPr bwMode="auto">
            <a:xfrm>
              <a:off x="5030" y="3456"/>
              <a:ext cx="58" cy="181"/>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97" name="Rectangle 77"/>
            <p:cNvSpPr>
              <a:spLocks noChangeArrowheads="1"/>
            </p:cNvSpPr>
            <p:nvPr/>
          </p:nvSpPr>
          <p:spPr bwMode="auto">
            <a:xfrm>
              <a:off x="4961" y="3360"/>
              <a:ext cx="63" cy="282"/>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298" name="AutoShape 78"/>
            <p:cNvSpPr>
              <a:spLocks noChangeArrowheads="1"/>
            </p:cNvSpPr>
            <p:nvPr/>
          </p:nvSpPr>
          <p:spPr bwMode="auto">
            <a:xfrm>
              <a:off x="4951" y="3216"/>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grpSp>
        <p:nvGrpSpPr>
          <p:cNvPr id="57395" name="Group 79"/>
          <p:cNvGrpSpPr>
            <a:grpSpLocks/>
          </p:cNvGrpSpPr>
          <p:nvPr/>
        </p:nvGrpSpPr>
        <p:grpSpPr bwMode="auto">
          <a:xfrm>
            <a:off x="8534400" y="4114800"/>
            <a:ext cx="304800" cy="762000"/>
            <a:chOff x="5376" y="2592"/>
            <a:chExt cx="192" cy="480"/>
          </a:xfrm>
        </p:grpSpPr>
        <p:sp>
          <p:nvSpPr>
            <p:cNvPr id="300" name="Rectangle 80"/>
            <p:cNvSpPr>
              <a:spLocks noChangeArrowheads="1"/>
            </p:cNvSpPr>
            <p:nvPr/>
          </p:nvSpPr>
          <p:spPr bwMode="auto">
            <a:xfrm>
              <a:off x="5495" y="2784"/>
              <a:ext cx="63" cy="220"/>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01" name="Rectangle 81"/>
            <p:cNvSpPr>
              <a:spLocks noChangeArrowheads="1"/>
            </p:cNvSpPr>
            <p:nvPr/>
          </p:nvSpPr>
          <p:spPr bwMode="auto">
            <a:xfrm>
              <a:off x="5438" y="2832"/>
              <a:ext cx="63" cy="172"/>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02" name="Rectangle 82"/>
            <p:cNvSpPr>
              <a:spLocks noChangeArrowheads="1"/>
            </p:cNvSpPr>
            <p:nvPr/>
          </p:nvSpPr>
          <p:spPr bwMode="auto">
            <a:xfrm>
              <a:off x="5376" y="2784"/>
              <a:ext cx="63" cy="220"/>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03" name="AutoShape 83"/>
            <p:cNvSpPr>
              <a:spLocks noChangeArrowheads="1"/>
            </p:cNvSpPr>
            <p:nvPr/>
          </p:nvSpPr>
          <p:spPr bwMode="auto">
            <a:xfrm>
              <a:off x="5376" y="2592"/>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grpSp>
        <p:nvGrpSpPr>
          <p:cNvPr id="57396" name="Group 84"/>
          <p:cNvGrpSpPr>
            <a:grpSpLocks/>
          </p:cNvGrpSpPr>
          <p:nvPr/>
        </p:nvGrpSpPr>
        <p:grpSpPr bwMode="auto">
          <a:xfrm>
            <a:off x="6477000" y="3973513"/>
            <a:ext cx="304800" cy="762000"/>
            <a:chOff x="4080" y="2503"/>
            <a:chExt cx="192" cy="480"/>
          </a:xfrm>
        </p:grpSpPr>
        <p:sp>
          <p:nvSpPr>
            <p:cNvPr id="305" name="Rectangle 85"/>
            <p:cNvSpPr>
              <a:spLocks noChangeArrowheads="1"/>
            </p:cNvSpPr>
            <p:nvPr/>
          </p:nvSpPr>
          <p:spPr bwMode="auto">
            <a:xfrm>
              <a:off x="4087" y="2688"/>
              <a:ext cx="58" cy="240"/>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06" name="Rectangle 86"/>
            <p:cNvSpPr>
              <a:spLocks noChangeArrowheads="1"/>
            </p:cNvSpPr>
            <p:nvPr/>
          </p:nvSpPr>
          <p:spPr bwMode="auto">
            <a:xfrm>
              <a:off x="4198" y="2784"/>
              <a:ext cx="53" cy="144"/>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07" name="Rectangle 87"/>
            <p:cNvSpPr>
              <a:spLocks noChangeArrowheads="1"/>
            </p:cNvSpPr>
            <p:nvPr/>
          </p:nvSpPr>
          <p:spPr bwMode="auto">
            <a:xfrm>
              <a:off x="4142" y="2736"/>
              <a:ext cx="55" cy="192"/>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08" name="AutoShape 88"/>
            <p:cNvSpPr>
              <a:spLocks noChangeArrowheads="1"/>
            </p:cNvSpPr>
            <p:nvPr/>
          </p:nvSpPr>
          <p:spPr bwMode="auto">
            <a:xfrm>
              <a:off x="4080" y="2503"/>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grpSp>
        <p:nvGrpSpPr>
          <p:cNvPr id="57397" name="Group 89"/>
          <p:cNvGrpSpPr>
            <a:grpSpLocks/>
          </p:cNvGrpSpPr>
          <p:nvPr/>
        </p:nvGrpSpPr>
        <p:grpSpPr bwMode="auto">
          <a:xfrm>
            <a:off x="5965825" y="3973513"/>
            <a:ext cx="304800" cy="762000"/>
            <a:chOff x="3758" y="2503"/>
            <a:chExt cx="192" cy="480"/>
          </a:xfrm>
        </p:grpSpPr>
        <p:sp>
          <p:nvSpPr>
            <p:cNvPr id="310" name="Rectangle 90"/>
            <p:cNvSpPr>
              <a:spLocks noChangeArrowheads="1"/>
            </p:cNvSpPr>
            <p:nvPr/>
          </p:nvSpPr>
          <p:spPr bwMode="auto">
            <a:xfrm>
              <a:off x="3824" y="2736"/>
              <a:ext cx="64" cy="193"/>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11" name="Rectangle 91"/>
            <p:cNvSpPr>
              <a:spLocks noChangeArrowheads="1"/>
            </p:cNvSpPr>
            <p:nvPr/>
          </p:nvSpPr>
          <p:spPr bwMode="auto">
            <a:xfrm>
              <a:off x="3884" y="2640"/>
              <a:ext cx="52" cy="289"/>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12" name="Rectangle 92"/>
            <p:cNvSpPr>
              <a:spLocks noChangeArrowheads="1"/>
            </p:cNvSpPr>
            <p:nvPr/>
          </p:nvSpPr>
          <p:spPr bwMode="auto">
            <a:xfrm>
              <a:off x="3758" y="2881"/>
              <a:ext cx="62" cy="48"/>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13" name="AutoShape 93"/>
            <p:cNvSpPr>
              <a:spLocks noChangeArrowheads="1"/>
            </p:cNvSpPr>
            <p:nvPr/>
          </p:nvSpPr>
          <p:spPr bwMode="auto">
            <a:xfrm>
              <a:off x="3758" y="2503"/>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grpSp>
        <p:nvGrpSpPr>
          <p:cNvPr id="57398" name="Group 94"/>
          <p:cNvGrpSpPr>
            <a:grpSpLocks/>
          </p:cNvGrpSpPr>
          <p:nvPr/>
        </p:nvGrpSpPr>
        <p:grpSpPr bwMode="auto">
          <a:xfrm>
            <a:off x="7194550" y="5094288"/>
            <a:ext cx="325438" cy="762000"/>
            <a:chOff x="4532" y="3209"/>
            <a:chExt cx="205" cy="480"/>
          </a:xfrm>
        </p:grpSpPr>
        <p:sp>
          <p:nvSpPr>
            <p:cNvPr id="315" name="Rectangle 95"/>
            <p:cNvSpPr>
              <a:spLocks noChangeArrowheads="1"/>
            </p:cNvSpPr>
            <p:nvPr/>
          </p:nvSpPr>
          <p:spPr bwMode="auto">
            <a:xfrm>
              <a:off x="4651" y="3552"/>
              <a:ext cx="56" cy="89"/>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16" name="Rectangle 96"/>
            <p:cNvSpPr>
              <a:spLocks noChangeArrowheads="1"/>
            </p:cNvSpPr>
            <p:nvPr/>
          </p:nvSpPr>
          <p:spPr bwMode="auto">
            <a:xfrm>
              <a:off x="4594" y="3312"/>
              <a:ext cx="62" cy="329"/>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17" name="Rectangle 97"/>
            <p:cNvSpPr>
              <a:spLocks noChangeArrowheads="1"/>
            </p:cNvSpPr>
            <p:nvPr/>
          </p:nvSpPr>
          <p:spPr bwMode="auto">
            <a:xfrm>
              <a:off x="4532" y="3593"/>
              <a:ext cx="62" cy="48"/>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18" name="AutoShape 98"/>
            <p:cNvSpPr>
              <a:spLocks noChangeArrowheads="1"/>
            </p:cNvSpPr>
            <p:nvPr/>
          </p:nvSpPr>
          <p:spPr bwMode="auto">
            <a:xfrm>
              <a:off x="4545" y="3209"/>
              <a:ext cx="192" cy="48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grpSp>
      <p:sp>
        <p:nvSpPr>
          <p:cNvPr id="319" name="Oval 99"/>
          <p:cNvSpPr>
            <a:spLocks noChangeArrowheads="1"/>
          </p:cNvSpPr>
          <p:nvPr/>
        </p:nvSpPr>
        <p:spPr bwMode="auto">
          <a:xfrm>
            <a:off x="7097713" y="5181600"/>
            <a:ext cx="457200" cy="762000"/>
          </a:xfrm>
          <a:prstGeom prst="ellipse">
            <a:avLst/>
          </a:prstGeom>
          <a:noFill/>
          <a:ln w="38100">
            <a:solidFill>
              <a:srgbClr val="FF0000"/>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20" name="Rectangle 101"/>
          <p:cNvSpPr>
            <a:spLocks noChangeArrowheads="1"/>
          </p:cNvSpPr>
          <p:nvPr/>
        </p:nvSpPr>
        <p:spPr bwMode="auto">
          <a:xfrm>
            <a:off x="4695825" y="5486400"/>
            <a:ext cx="180975" cy="219075"/>
          </a:xfrm>
          <a:prstGeom prst="rect">
            <a:avLst/>
          </a:prstGeom>
          <a:solidFill>
            <a:srgbClr val="5D7CD5"/>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21" name="Rectangle 102"/>
          <p:cNvSpPr>
            <a:spLocks noChangeArrowheads="1"/>
          </p:cNvSpPr>
          <p:nvPr/>
        </p:nvSpPr>
        <p:spPr bwMode="auto">
          <a:xfrm>
            <a:off x="4521200" y="4724400"/>
            <a:ext cx="173038" cy="981075"/>
          </a:xfrm>
          <a:prstGeom prst="rect">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22" name="Rectangle 103"/>
          <p:cNvSpPr>
            <a:spLocks noChangeArrowheads="1"/>
          </p:cNvSpPr>
          <p:nvPr/>
        </p:nvSpPr>
        <p:spPr bwMode="auto">
          <a:xfrm>
            <a:off x="4352925" y="5576888"/>
            <a:ext cx="173038" cy="128587"/>
          </a:xfrm>
          <a:prstGeom prst="rect">
            <a:avLst/>
          </a:prstGeom>
          <a:solidFill>
            <a:srgbClr val="20B43C"/>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323" name="AutoShape 104"/>
          <p:cNvSpPr>
            <a:spLocks noChangeArrowheads="1"/>
          </p:cNvSpPr>
          <p:nvPr/>
        </p:nvSpPr>
        <p:spPr bwMode="auto">
          <a:xfrm>
            <a:off x="4351338" y="4724400"/>
            <a:ext cx="525462" cy="1143000"/>
          </a:xfrm>
          <a:prstGeom prst="roundRect">
            <a:avLst>
              <a:gd name="adj" fmla="val 16667"/>
            </a:avLst>
          </a:prstGeom>
          <a:noFill/>
          <a:ln w="38100">
            <a:noFill/>
            <a:round/>
            <a:headEnd/>
            <a:tailEnd/>
          </a:ln>
          <a:effectLst/>
        </p:spPr>
        <p:txBody>
          <a:bodyPr wrap="none" anchor="ctr"/>
          <a:lstStyle/>
          <a:p>
            <a:pPr algn="ctr" fontAlgn="auto">
              <a:spcBef>
                <a:spcPts val="0"/>
              </a:spcBef>
              <a:spcAft>
                <a:spcPts val="0"/>
              </a:spcAft>
              <a:defRPr/>
            </a:pPr>
            <a:endParaRPr lang="en-US" kern="0">
              <a:solidFill>
                <a:sysClr val="windowText" lastClr="000000"/>
              </a:solidFill>
              <a:latin typeface="Arial" charset="0"/>
            </a:endParaRPr>
          </a:p>
        </p:txBody>
      </p:sp>
      <p:cxnSp>
        <p:nvCxnSpPr>
          <p:cNvPr id="57404" name="AutoShape 105"/>
          <p:cNvCxnSpPr>
            <a:cxnSpLocks noChangeShapeType="1"/>
            <a:stCxn id="293" idx="4"/>
            <a:endCxn id="323" idx="1"/>
          </p:cNvCxnSpPr>
          <p:nvPr/>
        </p:nvCxnSpPr>
        <p:spPr bwMode="auto">
          <a:xfrm>
            <a:off x="2057400" y="4819650"/>
            <a:ext cx="2293938" cy="47625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7405" name="AutoShape 106"/>
          <p:cNvCxnSpPr>
            <a:cxnSpLocks noChangeShapeType="1"/>
            <a:stCxn id="319" idx="2"/>
            <a:endCxn id="323" idx="3"/>
          </p:cNvCxnSpPr>
          <p:nvPr/>
        </p:nvCxnSpPr>
        <p:spPr bwMode="auto">
          <a:xfrm flipH="1" flipV="1">
            <a:off x="4876800" y="5295900"/>
            <a:ext cx="2201863" cy="2667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7406" name="AutoShape 107"/>
          <p:cNvCxnSpPr>
            <a:cxnSpLocks noChangeShapeType="1"/>
            <a:stCxn id="222" idx="2"/>
            <a:endCxn id="323" idx="0"/>
          </p:cNvCxnSpPr>
          <p:nvPr/>
        </p:nvCxnSpPr>
        <p:spPr bwMode="auto">
          <a:xfrm flipH="1">
            <a:off x="4614863" y="3627438"/>
            <a:ext cx="71437" cy="1096962"/>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27" name="Text Box 108"/>
          <p:cNvSpPr txBox="1">
            <a:spLocks noChangeArrowheads="1"/>
          </p:cNvSpPr>
          <p:nvPr/>
        </p:nvSpPr>
        <p:spPr bwMode="auto">
          <a:xfrm>
            <a:off x="152400" y="5826125"/>
            <a:ext cx="2362200" cy="346075"/>
          </a:xfrm>
          <a:prstGeom prst="rect">
            <a:avLst/>
          </a:prstGeom>
          <a:noFill/>
          <a:ln w="9525">
            <a:solidFill>
              <a:srgbClr val="000000"/>
            </a:solidFill>
            <a:miter lim="800000"/>
            <a:headEnd/>
            <a:tailEnd/>
          </a:ln>
          <a:effectLst/>
        </p:spPr>
        <p:txBody>
          <a:bodyPr>
            <a:spAutoFit/>
          </a:bodyPr>
          <a:lstStyle/>
          <a:p>
            <a:pPr fontAlgn="auto">
              <a:spcBef>
                <a:spcPct val="50000"/>
              </a:spcBef>
              <a:spcAft>
                <a:spcPts val="0"/>
              </a:spcAft>
              <a:defRPr/>
            </a:pPr>
            <a:r>
              <a:rPr lang="en-US" sz="1600" kern="0">
                <a:solidFill>
                  <a:srgbClr val="20B43C"/>
                </a:solidFill>
                <a:latin typeface="Arial" charset="0"/>
              </a:rPr>
              <a:t>Ground  </a:t>
            </a:r>
            <a:r>
              <a:rPr lang="en-US" sz="1600" kern="0">
                <a:solidFill>
                  <a:srgbClr val="FF0000"/>
                </a:solidFill>
                <a:latin typeface="Arial" charset="0"/>
              </a:rPr>
              <a:t>Vertical  </a:t>
            </a:r>
            <a:r>
              <a:rPr lang="en-US" sz="1600" kern="0">
                <a:solidFill>
                  <a:srgbClr val="5D7CD5"/>
                </a:solidFill>
                <a:latin typeface="Arial" charset="0"/>
              </a:rPr>
              <a:t>Sky</a:t>
            </a:r>
          </a:p>
        </p:txBody>
      </p:sp>
      <p:pic>
        <p:nvPicPr>
          <p:cNvPr id="57408" name="Picture 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371600"/>
            <a:ext cx="10302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 name="Text Box 110"/>
          <p:cNvSpPr txBox="1">
            <a:spLocks noChangeArrowheads="1"/>
          </p:cNvSpPr>
          <p:nvPr/>
        </p:nvSpPr>
        <p:spPr bwMode="auto">
          <a:xfrm>
            <a:off x="7010400" y="6521450"/>
            <a:ext cx="2133600" cy="336550"/>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1600" kern="0">
                <a:solidFill>
                  <a:sysClr val="windowText" lastClr="000000"/>
                </a:solidFill>
                <a:latin typeface="Arial" charset="0"/>
              </a:rPr>
              <a:t>[Collins et al. 2002]</a:t>
            </a:r>
          </a:p>
        </p:txBody>
      </p:sp>
      <p:sp>
        <p:nvSpPr>
          <p:cNvPr id="330" name="Text Box 111"/>
          <p:cNvSpPr txBox="1">
            <a:spLocks noChangeArrowheads="1"/>
          </p:cNvSpPr>
          <p:nvPr/>
        </p:nvSpPr>
        <p:spPr bwMode="auto">
          <a:xfrm>
            <a:off x="3124200" y="5715000"/>
            <a:ext cx="3657600" cy="366713"/>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kern="0">
                <a:solidFill>
                  <a:sysClr val="windowText" lastClr="000000"/>
                </a:solidFill>
                <a:latin typeface="Arial" charset="0"/>
              </a:rPr>
              <a:t>P(</a:t>
            </a:r>
            <a:r>
              <a:rPr lang="en-US" i="1" kern="0">
                <a:solidFill>
                  <a:sysClr val="windowText" lastClr="000000"/>
                </a:solidFill>
                <a:latin typeface="Arial" charset="0"/>
              </a:rPr>
              <a:t>label </a:t>
            </a:r>
            <a:r>
              <a:rPr lang="en-US" kern="0">
                <a:solidFill>
                  <a:sysClr val="windowText" lastClr="000000"/>
                </a:solidFill>
                <a:latin typeface="Arial" charset="0"/>
              </a:rPr>
              <a:t>| </a:t>
            </a:r>
            <a:r>
              <a:rPr lang="en-US" i="1" kern="0">
                <a:solidFill>
                  <a:sysClr val="windowText" lastClr="000000"/>
                </a:solidFill>
                <a:latin typeface="Arial" charset="0"/>
              </a:rPr>
              <a:t>good segment</a:t>
            </a:r>
            <a:r>
              <a:rPr lang="en-US" kern="0">
                <a:solidFill>
                  <a:sysClr val="windowText" lastClr="000000"/>
                </a:solidFill>
                <a:latin typeface="Arial" charset="0"/>
              </a:rPr>
              <a:t>, </a:t>
            </a:r>
            <a:r>
              <a:rPr lang="en-US" i="1" kern="0">
                <a:solidFill>
                  <a:sysClr val="windowText" lastClr="000000"/>
                </a:solidFill>
                <a:latin typeface="Arial" charset="0"/>
              </a:rPr>
              <a:t>data</a:t>
            </a:r>
            <a:r>
              <a:rPr lang="en-US" kern="0">
                <a:solidFill>
                  <a:sysClr val="windowText" lastClr="000000"/>
                </a:solidFill>
                <a:latin typeface="Arial" charset="0"/>
              </a:rPr>
              <a:t>)</a:t>
            </a:r>
          </a:p>
        </p:txBody>
      </p:sp>
    </p:spTree>
    <p:extLst>
      <p:ext uri="{BB962C8B-B14F-4D97-AF65-F5344CB8AC3E}">
        <p14:creationId xmlns:p14="http://schemas.microsoft.com/office/powerpoint/2010/main" val="2608253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0" y="-76200"/>
            <a:ext cx="9296400" cy="1371600"/>
          </a:xfrm>
        </p:spPr>
        <p:txBody>
          <a:bodyPr/>
          <a:lstStyle/>
          <a:p>
            <a:r>
              <a:rPr lang="en-US" sz="4000" dirty="0">
                <a:solidFill>
                  <a:srgbClr val="000090"/>
                </a:solidFill>
              </a:rPr>
              <a:t>Linear classifiers – Which line is better?</a:t>
            </a:r>
          </a:p>
        </p:txBody>
      </p:sp>
      <p:grpSp>
        <p:nvGrpSpPr>
          <p:cNvPr id="2" name="Group 3"/>
          <p:cNvGrpSpPr>
            <a:grpSpLocks/>
          </p:cNvGrpSpPr>
          <p:nvPr/>
        </p:nvGrpSpPr>
        <p:grpSpPr bwMode="auto">
          <a:xfrm>
            <a:off x="228600" y="2362200"/>
            <a:ext cx="2590800" cy="3276600"/>
            <a:chOff x="480" y="1488"/>
            <a:chExt cx="1632" cy="2064"/>
          </a:xfrm>
        </p:grpSpPr>
        <p:sp>
          <p:nvSpPr>
            <p:cNvPr id="907268"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69"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0"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1"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2"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3"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4"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5"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6"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7"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3352800" y="2590800"/>
            <a:ext cx="2514600" cy="2971800"/>
            <a:chOff x="2544" y="1632"/>
            <a:chExt cx="1584" cy="1872"/>
          </a:xfrm>
        </p:grpSpPr>
        <p:sp>
          <p:nvSpPr>
            <p:cNvPr id="907279"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0" name="Rectangle 16"/>
            <p:cNvSpPr>
              <a:spLocks noChangeArrowheads="1"/>
            </p:cNvSpPr>
            <p:nvPr/>
          </p:nvSpPr>
          <p:spPr bwMode="auto">
            <a:xfrm>
              <a:off x="2592" y="259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1"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2"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3"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4"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5"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6"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7"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8"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9"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90"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07291" name="Text Box 27"/>
          <p:cNvSpPr txBox="1">
            <a:spLocks noChangeArrowheads="1"/>
          </p:cNvSpPr>
          <p:nvPr/>
        </p:nvSpPr>
        <p:spPr bwMode="auto">
          <a:xfrm>
            <a:off x="7010400" y="2590800"/>
            <a:ext cx="962949" cy="523220"/>
          </a:xfrm>
          <a:prstGeom prst="rect">
            <a:avLst/>
          </a:prstGeom>
          <a:noFill/>
          <a:ln w="9525">
            <a:noFill/>
            <a:miter lim="800000"/>
            <a:headEnd/>
            <a:tailEnd/>
          </a:ln>
          <a:effectLst/>
        </p:spPr>
        <p:txBody>
          <a:bodyPr wrap="none">
            <a:spAutoFit/>
          </a:bodyPr>
          <a:lstStyle/>
          <a:p>
            <a:r>
              <a:rPr lang="en-US" sz="2800" b="1" dirty="0" smtClean="0">
                <a:solidFill>
                  <a:srgbClr val="000090"/>
                </a:solidFill>
              </a:rPr>
              <a:t>Data</a:t>
            </a:r>
            <a:endParaRPr lang="en-US" sz="2800" b="1" dirty="0">
              <a:solidFill>
                <a:srgbClr val="000090"/>
              </a:solidFill>
            </a:endParaRPr>
          </a:p>
        </p:txBody>
      </p:sp>
      <p:sp>
        <p:nvSpPr>
          <p:cNvPr id="907292" name="Text Box 28"/>
          <p:cNvSpPr txBox="1">
            <a:spLocks noChangeArrowheads="1"/>
          </p:cNvSpPr>
          <p:nvPr/>
        </p:nvSpPr>
        <p:spPr bwMode="auto">
          <a:xfrm>
            <a:off x="6019800" y="5029200"/>
            <a:ext cx="1861157" cy="523220"/>
          </a:xfrm>
          <a:prstGeom prst="rect">
            <a:avLst/>
          </a:prstGeom>
          <a:noFill/>
          <a:ln w="9525">
            <a:noFill/>
            <a:miter lim="800000"/>
            <a:headEnd/>
            <a:tailEnd/>
          </a:ln>
          <a:effectLst/>
        </p:spPr>
        <p:txBody>
          <a:bodyPr wrap="none">
            <a:spAutoFit/>
          </a:bodyPr>
          <a:lstStyle/>
          <a:p>
            <a:r>
              <a:rPr lang="en-US" sz="2800" b="1" dirty="0">
                <a:solidFill>
                  <a:srgbClr val="000090"/>
                </a:solidFill>
              </a:rPr>
              <a:t>Example </a:t>
            </a:r>
            <a:r>
              <a:rPr lang="en-US" sz="2800" b="1" dirty="0" err="1" smtClean="0">
                <a:solidFill>
                  <a:srgbClr val="000090"/>
                </a:solidFill>
              </a:rPr>
              <a:t>i</a:t>
            </a:r>
            <a:endParaRPr lang="en-US" sz="2800" b="1" dirty="0">
              <a:solidFill>
                <a:srgbClr val="000090"/>
              </a:solidFill>
            </a:endParaRPr>
          </a:p>
        </p:txBody>
      </p:sp>
      <p:pic>
        <p:nvPicPr>
          <p:cNvPr id="907293" name="Picture 29" descr="txp_fig"/>
          <p:cNvPicPr>
            <a:picLocks noChangeAspect="1" noChangeArrowheads="1"/>
          </p:cNvPicPr>
          <p:nvPr>
            <p:custDataLst>
              <p:tags r:id="rId1"/>
            </p:custDataLst>
          </p:nvPr>
        </p:nvPicPr>
        <p:blipFill>
          <a:blip r:embed="rId5" cstate="print"/>
          <a:srcRect/>
          <a:stretch>
            <a:fillRect/>
          </a:stretch>
        </p:blipFill>
        <p:spPr bwMode="auto">
          <a:xfrm>
            <a:off x="6096000" y="3124200"/>
            <a:ext cx="2868642" cy="1676400"/>
          </a:xfrm>
          <a:prstGeom prst="rect">
            <a:avLst/>
          </a:prstGeom>
          <a:noFill/>
          <a:ln w="9525">
            <a:noFill/>
            <a:miter lim="800000"/>
            <a:headEnd/>
            <a:tailEnd/>
          </a:ln>
          <a:effectLst/>
        </p:spPr>
      </p:pic>
      <p:pic>
        <p:nvPicPr>
          <p:cNvPr id="907294" name="Picture 30" descr="txp_fig"/>
          <p:cNvPicPr>
            <a:picLocks noChangeAspect="1" noChangeArrowheads="1"/>
          </p:cNvPicPr>
          <p:nvPr>
            <p:custDataLst>
              <p:tags r:id="rId2"/>
            </p:custDataLst>
          </p:nvPr>
        </p:nvPicPr>
        <p:blipFill>
          <a:blip r:embed="rId6" cstate="print"/>
          <a:srcRect/>
          <a:stretch>
            <a:fillRect/>
          </a:stretch>
        </p:blipFill>
        <p:spPr bwMode="auto">
          <a:xfrm>
            <a:off x="4847860" y="5610225"/>
            <a:ext cx="4324971" cy="1171575"/>
          </a:xfrm>
          <a:prstGeom prst="rect">
            <a:avLst/>
          </a:prstGeom>
          <a:noFill/>
          <a:ln w="9525">
            <a:noFill/>
            <a:miter lim="800000"/>
            <a:headEnd/>
            <a:tailEnd/>
          </a:ln>
          <a:effectLst/>
        </p:spPr>
      </p:pic>
      <p:sp>
        <p:nvSpPr>
          <p:cNvPr id="907295" name="Text Box 31"/>
          <p:cNvSpPr txBox="1">
            <a:spLocks noChangeArrowheads="1"/>
          </p:cNvSpPr>
          <p:nvPr/>
        </p:nvSpPr>
        <p:spPr bwMode="auto">
          <a:xfrm>
            <a:off x="6096000" y="1066800"/>
            <a:ext cx="2819400" cy="519113"/>
          </a:xfrm>
          <a:prstGeom prst="rect">
            <a:avLst/>
          </a:prstGeom>
          <a:noFill/>
          <a:ln w="9525">
            <a:noFill/>
            <a:miter lim="800000"/>
            <a:headEnd/>
            <a:tailEnd/>
          </a:ln>
          <a:effectLst/>
        </p:spPr>
        <p:txBody>
          <a:bodyPr>
            <a:spAutoFit/>
          </a:bodyPr>
          <a:lstStyle/>
          <a:p>
            <a:r>
              <a:rPr lang="en-US" sz="2800" b="1" dirty="0"/>
              <a:t>w</a:t>
            </a:r>
            <a:r>
              <a:rPr lang="en-US" sz="2800" dirty="0" smtClean="0"/>
              <a:t>. </a:t>
            </a:r>
            <a:r>
              <a:rPr lang="en-US" sz="2800" dirty="0"/>
              <a:t>= </a:t>
            </a:r>
            <a:r>
              <a:rPr lang="en-US" sz="2800" dirty="0">
                <a:latin typeface="Symbol" pitchFamily="18" charset="2"/>
                <a:sym typeface="Symbol" pitchFamily="18" charset="2"/>
              </a:rPr>
              <a:t></a:t>
            </a:r>
            <a:r>
              <a:rPr lang="en-US" sz="2800" baseline="-25000" dirty="0">
                <a:sym typeface="Symbol" pitchFamily="18" charset="2"/>
              </a:rPr>
              <a:t>j</a:t>
            </a:r>
            <a:r>
              <a:rPr lang="en-US" sz="2800" dirty="0"/>
              <a:t> w</a:t>
            </a:r>
            <a:r>
              <a:rPr lang="en-US" sz="2800" baseline="30000" dirty="0"/>
              <a:t>(j)</a:t>
            </a:r>
            <a:r>
              <a:rPr lang="en-US" sz="2800" dirty="0"/>
              <a:t> x</a:t>
            </a:r>
            <a:r>
              <a:rPr lang="en-US" sz="2800" baseline="30000" dirty="0"/>
              <a:t>(j)</a:t>
            </a:r>
          </a:p>
        </p:txBody>
      </p:sp>
      <p:cxnSp>
        <p:nvCxnSpPr>
          <p:cNvPr id="44" name="Straight Connector 43"/>
          <p:cNvCxnSpPr/>
          <p:nvPr/>
        </p:nvCxnSpPr>
        <p:spPr>
          <a:xfrm>
            <a:off x="2438400" y="1600200"/>
            <a:ext cx="1066800" cy="4495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895600" y="1447800"/>
            <a:ext cx="76200" cy="464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743200" y="1295400"/>
            <a:ext cx="685800" cy="5334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261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Specifying an object model</a:t>
            </a:r>
          </a:p>
        </p:txBody>
      </p:sp>
      <p:sp>
        <p:nvSpPr>
          <p:cNvPr id="34819" name="Content Placeholder 4"/>
          <p:cNvSpPr>
            <a:spLocks noGrp="1"/>
          </p:cNvSpPr>
          <p:nvPr>
            <p:ph idx="1"/>
          </p:nvPr>
        </p:nvSpPr>
        <p:spPr/>
        <p:txBody>
          <a:bodyPr>
            <a:normAutofit/>
          </a:bodyPr>
          <a:lstStyle/>
          <a:p>
            <a:pPr marL="514350" indent="-514350">
              <a:buFont typeface="Calibri" pitchFamily="34" charset="0"/>
              <a:buAutoNum type="arabicPeriod"/>
            </a:pPr>
            <a:r>
              <a:rPr lang="en-US" sz="2400" dirty="0" smtClean="0"/>
              <a:t>Statistical Template in Bounding Box</a:t>
            </a:r>
          </a:p>
          <a:p>
            <a:pPr marL="914400" lvl="1" indent="-514350"/>
            <a:r>
              <a:rPr lang="en-US" sz="2000" dirty="0" smtClean="0"/>
              <a:t>Object is some (</a:t>
            </a:r>
            <a:r>
              <a:rPr lang="en-US" sz="2000" dirty="0" err="1" smtClean="0"/>
              <a:t>x,y,w,h</a:t>
            </a:r>
            <a:r>
              <a:rPr lang="en-US" sz="2000" dirty="0" smtClean="0"/>
              <a:t>) in image</a:t>
            </a:r>
          </a:p>
          <a:p>
            <a:pPr marL="914400" lvl="1" indent="-514350"/>
            <a:r>
              <a:rPr lang="en-US" sz="2000" dirty="0" smtClean="0"/>
              <a:t>Features defined </a:t>
            </a:r>
            <a:r>
              <a:rPr lang="en-US" sz="2000" dirty="0" err="1" smtClean="0"/>
              <a:t>wrt</a:t>
            </a:r>
            <a:r>
              <a:rPr lang="en-US" sz="2000" dirty="0" smtClean="0"/>
              <a:t> bounding box coordinates</a:t>
            </a:r>
          </a:p>
        </p:txBody>
      </p:sp>
      <p:pic>
        <p:nvPicPr>
          <p:cNvPr id="34820" name="Picture 2"/>
          <p:cNvPicPr>
            <a:picLocks noChangeAspect="1" noChangeArrowheads="1"/>
          </p:cNvPicPr>
          <p:nvPr/>
        </p:nvPicPr>
        <p:blipFill>
          <a:blip r:embed="rId2" cstate="print"/>
          <a:srcRect/>
          <a:stretch>
            <a:fillRect/>
          </a:stretch>
        </p:blipFill>
        <p:spPr bwMode="auto">
          <a:xfrm>
            <a:off x="914400" y="2971800"/>
            <a:ext cx="3556000" cy="2667000"/>
          </a:xfrm>
          <a:prstGeom prst="rect">
            <a:avLst/>
          </a:prstGeom>
          <a:noFill/>
          <a:ln w="9525">
            <a:noFill/>
            <a:miter lim="800000"/>
            <a:headEnd/>
            <a:tailEnd/>
          </a:ln>
        </p:spPr>
      </p:pic>
      <p:pic>
        <p:nvPicPr>
          <p:cNvPr id="34821" name="Picture 3"/>
          <p:cNvPicPr>
            <a:picLocks noChangeAspect="1" noChangeArrowheads="1"/>
          </p:cNvPicPr>
          <p:nvPr/>
        </p:nvPicPr>
        <p:blipFill>
          <a:blip r:embed="rId3" cstate="print"/>
          <a:srcRect/>
          <a:stretch>
            <a:fillRect/>
          </a:stretch>
        </p:blipFill>
        <p:spPr bwMode="auto">
          <a:xfrm>
            <a:off x="4495800" y="2895600"/>
            <a:ext cx="3784600" cy="2838450"/>
          </a:xfrm>
          <a:prstGeom prst="rect">
            <a:avLst/>
          </a:prstGeom>
          <a:noFill/>
          <a:ln w="9525">
            <a:noFill/>
            <a:miter lim="800000"/>
            <a:headEnd/>
            <a:tailEnd/>
          </a:ln>
        </p:spPr>
      </p:pic>
      <p:sp>
        <p:nvSpPr>
          <p:cNvPr id="34822" name="TextBox 7"/>
          <p:cNvSpPr txBox="1">
            <a:spLocks noChangeArrowheads="1"/>
          </p:cNvSpPr>
          <p:nvPr/>
        </p:nvSpPr>
        <p:spPr bwMode="auto">
          <a:xfrm>
            <a:off x="2209800" y="5334000"/>
            <a:ext cx="825500" cy="369888"/>
          </a:xfrm>
          <a:prstGeom prst="rect">
            <a:avLst/>
          </a:prstGeom>
          <a:noFill/>
          <a:ln w="9525">
            <a:noFill/>
            <a:miter lim="800000"/>
            <a:headEnd/>
            <a:tailEnd/>
          </a:ln>
        </p:spPr>
        <p:txBody>
          <a:bodyPr wrap="none">
            <a:spAutoFit/>
          </a:bodyPr>
          <a:lstStyle/>
          <a:p>
            <a:r>
              <a:rPr lang="en-US"/>
              <a:t>Image</a:t>
            </a:r>
          </a:p>
        </p:txBody>
      </p:sp>
      <p:sp>
        <p:nvSpPr>
          <p:cNvPr id="34823" name="TextBox 8"/>
          <p:cNvSpPr txBox="1">
            <a:spLocks noChangeArrowheads="1"/>
          </p:cNvSpPr>
          <p:nvPr/>
        </p:nvSpPr>
        <p:spPr bwMode="auto">
          <a:xfrm>
            <a:off x="5334000" y="53340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482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spTree>
    <p:extLst>
      <p:ext uri="{BB962C8B-B14F-4D97-AF65-F5344CB8AC3E}">
        <p14:creationId xmlns:p14="http://schemas.microsoft.com/office/powerpoint/2010/main" val="406553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40"/>
            <a:ext cx="8229600" cy="1143000"/>
          </a:xfrm>
        </p:spPr>
        <p:txBody>
          <a:bodyPr>
            <a:normAutofit fontScale="90000"/>
          </a:bodyPr>
          <a:lstStyle/>
          <a:p>
            <a:pPr>
              <a:defRPr/>
            </a:pPr>
            <a:r>
              <a:rPr lang="en-US" dirty="0" smtClean="0"/>
              <a:t>When do statistical templates make sense?</a:t>
            </a:r>
            <a:endParaRPr lang="en-US" dirty="0"/>
          </a:p>
        </p:txBody>
      </p:sp>
      <p:pic>
        <p:nvPicPr>
          <p:cNvPr id="645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287684"/>
            <a:ext cx="58674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981200" y="6260618"/>
            <a:ext cx="510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Caltech 101 Average Object Images</a:t>
            </a:r>
          </a:p>
        </p:txBody>
      </p:sp>
    </p:spTree>
    <p:extLst>
      <p:ext uri="{BB962C8B-B14F-4D97-AF65-F5344CB8AC3E}">
        <p14:creationId xmlns:p14="http://schemas.microsoft.com/office/powerpoint/2010/main" val="855177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Specifying an object model</a:t>
            </a:r>
          </a:p>
        </p:txBody>
      </p:sp>
      <p:sp>
        <p:nvSpPr>
          <p:cNvPr id="35843" name="Content Placeholder 4"/>
          <p:cNvSpPr>
            <a:spLocks noGrp="1"/>
          </p:cNvSpPr>
          <p:nvPr>
            <p:ph idx="1"/>
          </p:nvPr>
        </p:nvSpPr>
        <p:spPr/>
        <p:txBody>
          <a:bodyPr/>
          <a:lstStyle/>
          <a:p>
            <a:pPr marL="514350" indent="-514350">
              <a:buFont typeface="Arial" charset="0"/>
              <a:buNone/>
            </a:pPr>
            <a:r>
              <a:rPr lang="en-US" smtClean="0"/>
              <a:t>2.	Articulated parts model</a:t>
            </a:r>
          </a:p>
          <a:p>
            <a:pPr marL="914400" lvl="1" indent="-514350"/>
            <a:r>
              <a:rPr lang="en-US" smtClean="0"/>
              <a:t>Object is configuration of parts</a:t>
            </a:r>
          </a:p>
          <a:p>
            <a:pPr marL="914400" lvl="1" indent="-514350"/>
            <a:r>
              <a:rPr lang="en-US"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a:xfrm>
            <a:off x="523875" y="0"/>
            <a:ext cx="8229600" cy="1143000"/>
          </a:xfrm>
        </p:spPr>
        <p:txBody>
          <a:bodyPr/>
          <a:lstStyle/>
          <a:p>
            <a:r>
              <a:rPr lang="en-US" dirty="0" smtClean="0"/>
              <a:t>Compositional objects</a:t>
            </a:r>
          </a:p>
        </p:txBody>
      </p:sp>
      <p:pic>
        <p:nvPicPr>
          <p:cNvPr id="26627" name="Picture 4" descr="http://www.curlew.co.uk/chairs/Samsonite%20chairs%20hir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524000"/>
            <a:ext cx="1820863"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http://www.clownsunlimited.com/images/EventPlanning/EventRentals/TablesAndChairs/Chair-Fol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954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http://www.foldingchairs-foldingtables.com/Products/Leather_Furniture/Leather_Parsons_Chair_HT41-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114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descr="http://www.yardenvy.com/images/CategoryDetail/painted_adirondack_chai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91000"/>
            <a:ext cx="20399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2" descr="http://www.jaspermorrison.com/images/projects/chairs_aircha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219200"/>
            <a:ext cx="3038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787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Parts-based Models</a:t>
            </a:r>
          </a:p>
        </p:txBody>
      </p:sp>
      <p:sp>
        <p:nvSpPr>
          <p:cNvPr id="27651" name="Content Placeholder 2"/>
          <p:cNvSpPr>
            <a:spLocks noGrp="1"/>
          </p:cNvSpPr>
          <p:nvPr>
            <p:ph idx="1"/>
          </p:nvPr>
        </p:nvSpPr>
        <p:spPr>
          <a:xfrm>
            <a:off x="457200" y="1282680"/>
            <a:ext cx="8229600" cy="4525963"/>
          </a:xfrm>
        </p:spPr>
        <p:txBody>
          <a:bodyPr>
            <a:normAutofit/>
          </a:bodyPr>
          <a:lstStyle/>
          <a:p>
            <a:pPr marL="514350" indent="-514350">
              <a:buFont typeface="Arial" charset="0"/>
              <a:buNone/>
            </a:pPr>
            <a:r>
              <a:rPr lang="en-US" sz="2400" dirty="0" smtClean="0"/>
              <a:t>Define object by collection of parts modeled by</a:t>
            </a:r>
          </a:p>
          <a:p>
            <a:pPr marL="914400" lvl="1" indent="-514350">
              <a:buFont typeface="Calibri" pitchFamily="34" charset="0"/>
              <a:buAutoNum type="arabicPeriod"/>
            </a:pPr>
            <a:r>
              <a:rPr lang="en-US" sz="2000" dirty="0" smtClean="0"/>
              <a:t>Appearance</a:t>
            </a:r>
          </a:p>
          <a:p>
            <a:pPr marL="914400" lvl="1" indent="-514350">
              <a:buFont typeface="Calibri" pitchFamily="34" charset="0"/>
              <a:buAutoNum type="arabicPeriod"/>
            </a:pPr>
            <a:r>
              <a:rPr lang="en-US" sz="2000" dirty="0" smtClean="0"/>
              <a:t>Spatial configuration</a:t>
            </a: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938" y="2724150"/>
            <a:ext cx="27717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r="3917"/>
          <a:stretch>
            <a:fillRect/>
          </a:stretch>
        </p:blipFill>
        <p:spPr bwMode="auto">
          <a:xfrm>
            <a:off x="4348163" y="4749800"/>
            <a:ext cx="26479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car_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2514600"/>
            <a:ext cx="23209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First%20Bought%20Car%20Front"/>
          <p:cNvPicPr>
            <a:picLocks noChangeAspect="1" noChangeArrowheads="1"/>
          </p:cNvPicPr>
          <p:nvPr/>
        </p:nvPicPr>
        <p:blipFill>
          <a:blip r:embed="rId5">
            <a:extLst>
              <a:ext uri="{28A0092B-C50C-407E-A947-70E740481C1C}">
                <a14:useLocalDpi xmlns:a14="http://schemas.microsoft.com/office/drawing/2010/main" val="0"/>
              </a:ext>
            </a:extLst>
          </a:blip>
          <a:srcRect l="6741"/>
          <a:stretch>
            <a:fillRect/>
          </a:stretch>
        </p:blipFill>
        <p:spPr bwMode="auto">
          <a:xfrm>
            <a:off x="1524000" y="4676775"/>
            <a:ext cx="27670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a:spLocks noChangeArrowheads="1"/>
          </p:cNvSpPr>
          <p:nvPr/>
        </p:nvSpPr>
        <p:spPr bwMode="auto">
          <a:xfrm>
            <a:off x="4708525" y="3919538"/>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0" name="Oval 9"/>
          <p:cNvSpPr>
            <a:spLocks noChangeArrowheads="1"/>
          </p:cNvSpPr>
          <p:nvPr/>
        </p:nvSpPr>
        <p:spPr bwMode="auto">
          <a:xfrm>
            <a:off x="4530725" y="6040438"/>
            <a:ext cx="566738"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1" name="Oval 10"/>
          <p:cNvSpPr>
            <a:spLocks noChangeArrowheads="1"/>
          </p:cNvSpPr>
          <p:nvPr/>
        </p:nvSpPr>
        <p:spPr bwMode="auto">
          <a:xfrm>
            <a:off x="1905000" y="38338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2" name="Oval 11"/>
          <p:cNvSpPr>
            <a:spLocks noChangeArrowheads="1"/>
          </p:cNvSpPr>
          <p:nvPr/>
        </p:nvSpPr>
        <p:spPr bwMode="auto">
          <a:xfrm>
            <a:off x="1746250" y="5891213"/>
            <a:ext cx="568325"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3" name="Oval 12"/>
          <p:cNvSpPr>
            <a:spLocks noChangeArrowheads="1"/>
          </p:cNvSpPr>
          <p:nvPr/>
        </p:nvSpPr>
        <p:spPr bwMode="auto">
          <a:xfrm>
            <a:off x="5857875" y="26749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4" name="Oval 13"/>
          <p:cNvSpPr>
            <a:spLocks noChangeArrowheads="1"/>
          </p:cNvSpPr>
          <p:nvPr/>
        </p:nvSpPr>
        <p:spPr bwMode="auto">
          <a:xfrm>
            <a:off x="5775325" y="4702175"/>
            <a:ext cx="568325" cy="614363"/>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5" name="Oval 14"/>
          <p:cNvSpPr>
            <a:spLocks noChangeArrowheads="1"/>
          </p:cNvSpPr>
          <p:nvPr/>
        </p:nvSpPr>
        <p:spPr bwMode="auto">
          <a:xfrm>
            <a:off x="3065463" y="27257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6" name="Oval 15"/>
          <p:cNvSpPr>
            <a:spLocks noChangeArrowheads="1"/>
          </p:cNvSpPr>
          <p:nvPr/>
        </p:nvSpPr>
        <p:spPr bwMode="auto">
          <a:xfrm>
            <a:off x="3170238" y="4730750"/>
            <a:ext cx="568325" cy="614363"/>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7" name="Oval 16"/>
          <p:cNvSpPr>
            <a:spLocks noChangeArrowheads="1"/>
          </p:cNvSpPr>
          <p:nvPr/>
        </p:nvSpPr>
        <p:spPr bwMode="auto">
          <a:xfrm>
            <a:off x="6156325" y="3344863"/>
            <a:ext cx="569913" cy="617537"/>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8" name="Oval 17"/>
          <p:cNvSpPr>
            <a:spLocks noChangeArrowheads="1"/>
          </p:cNvSpPr>
          <p:nvPr/>
        </p:nvSpPr>
        <p:spPr bwMode="auto">
          <a:xfrm>
            <a:off x="6359525" y="5322888"/>
            <a:ext cx="568325"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9" name="Oval 18"/>
          <p:cNvSpPr>
            <a:spLocks noChangeArrowheads="1"/>
          </p:cNvSpPr>
          <p:nvPr/>
        </p:nvSpPr>
        <p:spPr bwMode="auto">
          <a:xfrm>
            <a:off x="3433763" y="34115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0" name="Oval 19"/>
          <p:cNvSpPr>
            <a:spLocks noChangeArrowheads="1"/>
          </p:cNvSpPr>
          <p:nvPr/>
        </p:nvSpPr>
        <p:spPr bwMode="auto">
          <a:xfrm>
            <a:off x="3644900" y="5414963"/>
            <a:ext cx="569913" cy="617537"/>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7668" name="Text Box 20"/>
          <p:cNvSpPr txBox="1">
            <a:spLocks noChangeArrowheads="1"/>
          </p:cNvSpPr>
          <p:nvPr/>
        </p:nvSpPr>
        <p:spPr bwMode="auto">
          <a:xfrm>
            <a:off x="7064375" y="6553200"/>
            <a:ext cx="21018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Slide credit: Rob Fergus</a:t>
            </a:r>
          </a:p>
        </p:txBody>
      </p:sp>
    </p:spTree>
    <p:extLst>
      <p:ext uri="{BB962C8B-B14F-4D97-AF65-F5344CB8AC3E}">
        <p14:creationId xmlns:p14="http://schemas.microsoft.com/office/powerpoint/2010/main" val="461041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74094"/>
            <a:ext cx="8229600" cy="1143000"/>
          </a:xfrm>
        </p:spPr>
        <p:txBody>
          <a:bodyPr/>
          <a:lstStyle/>
          <a:p>
            <a:r>
              <a:rPr lang="en-US" dirty="0" smtClean="0"/>
              <a:t>How to model spatial relations?</a:t>
            </a:r>
          </a:p>
        </p:txBody>
      </p:sp>
      <p:sp>
        <p:nvSpPr>
          <p:cNvPr id="28675" name="Content Placeholder 2"/>
          <p:cNvSpPr>
            <a:spLocks noGrp="1"/>
          </p:cNvSpPr>
          <p:nvPr>
            <p:ph idx="1"/>
          </p:nvPr>
        </p:nvSpPr>
        <p:spPr>
          <a:xfrm>
            <a:off x="457200" y="990600"/>
            <a:ext cx="8229600" cy="914400"/>
          </a:xfrm>
        </p:spPr>
        <p:txBody>
          <a:bodyPr/>
          <a:lstStyle/>
          <a:p>
            <a:r>
              <a:rPr lang="en-US" smtClean="0"/>
              <a:t>One extreme: fixed template</a:t>
            </a:r>
          </a:p>
        </p:txBody>
      </p:sp>
      <p:sp>
        <p:nvSpPr>
          <p:cNvPr id="28676" name="Oval 10"/>
          <p:cNvSpPr>
            <a:spLocks noChangeArrowheads="1"/>
          </p:cNvSpPr>
          <p:nvPr/>
        </p:nvSpPr>
        <p:spPr bwMode="auto">
          <a:xfrm>
            <a:off x="3276600" y="39100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8677" name="Oval 14"/>
          <p:cNvSpPr>
            <a:spLocks noChangeArrowheads="1"/>
          </p:cNvSpPr>
          <p:nvPr/>
        </p:nvSpPr>
        <p:spPr bwMode="auto">
          <a:xfrm>
            <a:off x="4437063" y="28019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8678" name="Oval 18"/>
          <p:cNvSpPr>
            <a:spLocks noChangeArrowheads="1"/>
          </p:cNvSpPr>
          <p:nvPr/>
        </p:nvSpPr>
        <p:spPr bwMode="auto">
          <a:xfrm>
            <a:off x="4805363" y="34877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Rectangle 21"/>
          <p:cNvSpPr/>
          <p:nvPr/>
        </p:nvSpPr>
        <p:spPr>
          <a:xfrm>
            <a:off x="2971800" y="24384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46044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7246"/>
            <a:ext cx="8229600" cy="1143000"/>
          </a:xfrm>
        </p:spPr>
        <p:txBody>
          <a:bodyPr/>
          <a:lstStyle/>
          <a:p>
            <a:r>
              <a:rPr lang="en-US" dirty="0" smtClean="0"/>
              <a:t>How to model spatial relations?</a:t>
            </a:r>
          </a:p>
        </p:txBody>
      </p:sp>
      <p:sp>
        <p:nvSpPr>
          <p:cNvPr id="29699" name="Content Placeholder 2"/>
          <p:cNvSpPr>
            <a:spLocks noGrp="1"/>
          </p:cNvSpPr>
          <p:nvPr>
            <p:ph idx="1"/>
          </p:nvPr>
        </p:nvSpPr>
        <p:spPr>
          <a:xfrm>
            <a:off x="457200" y="990600"/>
            <a:ext cx="8229600" cy="914400"/>
          </a:xfrm>
        </p:spPr>
        <p:txBody>
          <a:bodyPr/>
          <a:lstStyle/>
          <a:p>
            <a:r>
              <a:rPr lang="en-US" smtClean="0"/>
              <a:t>Another extreme: bag of words</a:t>
            </a:r>
          </a:p>
        </p:txBody>
      </p:sp>
      <p:sp>
        <p:nvSpPr>
          <p:cNvPr id="29700" name="Oval 8"/>
          <p:cNvSpPr>
            <a:spLocks noChangeArrowheads="1"/>
          </p:cNvSpPr>
          <p:nvPr/>
        </p:nvSpPr>
        <p:spPr bwMode="auto">
          <a:xfrm>
            <a:off x="6781800" y="2819400"/>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1" name="Oval 10"/>
          <p:cNvSpPr>
            <a:spLocks noChangeArrowheads="1"/>
          </p:cNvSpPr>
          <p:nvPr/>
        </p:nvSpPr>
        <p:spPr bwMode="auto">
          <a:xfrm>
            <a:off x="914400" y="38338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2" name="Oval 12"/>
          <p:cNvSpPr>
            <a:spLocks noChangeArrowheads="1"/>
          </p:cNvSpPr>
          <p:nvPr/>
        </p:nvSpPr>
        <p:spPr bwMode="auto">
          <a:xfrm>
            <a:off x="5181600" y="3124200"/>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3" name="Oval 14"/>
          <p:cNvSpPr>
            <a:spLocks noChangeArrowheads="1"/>
          </p:cNvSpPr>
          <p:nvPr/>
        </p:nvSpPr>
        <p:spPr bwMode="auto">
          <a:xfrm>
            <a:off x="2074863" y="27257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4" name="Oval 16"/>
          <p:cNvSpPr>
            <a:spLocks noChangeArrowheads="1"/>
          </p:cNvSpPr>
          <p:nvPr/>
        </p:nvSpPr>
        <p:spPr bwMode="auto">
          <a:xfrm>
            <a:off x="6248400" y="4038600"/>
            <a:ext cx="569913" cy="617538"/>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5" name="Oval 18"/>
          <p:cNvSpPr>
            <a:spLocks noChangeArrowheads="1"/>
          </p:cNvSpPr>
          <p:nvPr/>
        </p:nvSpPr>
        <p:spPr bwMode="auto">
          <a:xfrm>
            <a:off x="2443163" y="34115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Rectangle 21"/>
          <p:cNvSpPr/>
          <p:nvPr/>
        </p:nvSpPr>
        <p:spPr>
          <a:xfrm>
            <a:off x="609600" y="23622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4953000" y="2438400"/>
            <a:ext cx="2743200" cy="243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8" name="TextBox 24"/>
          <p:cNvSpPr txBox="1">
            <a:spLocks noChangeArrowheads="1"/>
          </p:cNvSpPr>
          <p:nvPr/>
        </p:nvSpPr>
        <p:spPr bwMode="auto">
          <a:xfrm>
            <a:off x="3862388" y="3124200"/>
            <a:ext cx="633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a:t>=</a:t>
            </a:r>
          </a:p>
        </p:txBody>
      </p:sp>
    </p:spTree>
    <p:extLst>
      <p:ext uri="{BB962C8B-B14F-4D97-AF65-F5344CB8AC3E}">
        <p14:creationId xmlns:p14="http://schemas.microsoft.com/office/powerpoint/2010/main" val="1870587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15874"/>
            <a:ext cx="8229600" cy="1143000"/>
          </a:xfrm>
        </p:spPr>
        <p:txBody>
          <a:bodyPr/>
          <a:lstStyle/>
          <a:p>
            <a:r>
              <a:rPr lang="en-US" dirty="0" smtClean="0"/>
              <a:t>How to model spatial relations?</a:t>
            </a:r>
          </a:p>
        </p:txBody>
      </p:sp>
      <p:sp>
        <p:nvSpPr>
          <p:cNvPr id="30723" name="Content Placeholder 2"/>
          <p:cNvSpPr>
            <a:spLocks noGrp="1"/>
          </p:cNvSpPr>
          <p:nvPr>
            <p:ph idx="1"/>
          </p:nvPr>
        </p:nvSpPr>
        <p:spPr>
          <a:xfrm>
            <a:off x="465555" y="1191144"/>
            <a:ext cx="8229600" cy="914400"/>
          </a:xfrm>
        </p:spPr>
        <p:txBody>
          <a:bodyPr>
            <a:normAutofit fontScale="85000" lnSpcReduction="10000"/>
          </a:bodyPr>
          <a:lstStyle/>
          <a:p>
            <a:r>
              <a:rPr lang="en-US" dirty="0" smtClean="0"/>
              <a:t>Explicit Models</a:t>
            </a:r>
          </a:p>
          <a:p>
            <a:r>
              <a:rPr lang="en-US" dirty="0" smtClean="0"/>
              <a:t>Too expensive </a:t>
            </a:r>
          </a:p>
        </p:txBody>
      </p:sp>
      <p:sp>
        <p:nvSpPr>
          <p:cNvPr id="16" name="Oval 15"/>
          <p:cNvSpPr/>
          <p:nvPr/>
        </p:nvSpPr>
        <p:spPr bwMode="auto">
          <a:xfrm>
            <a:off x="5791200" y="28194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18" name="Oval 17"/>
          <p:cNvSpPr/>
          <p:nvPr/>
        </p:nvSpPr>
        <p:spPr bwMode="auto">
          <a:xfrm>
            <a:off x="5410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0" name="Oval 19"/>
          <p:cNvSpPr/>
          <p:nvPr/>
        </p:nvSpPr>
        <p:spPr bwMode="auto">
          <a:xfrm>
            <a:off x="4013200" y="22098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1" name="Oval 20"/>
          <p:cNvSpPr/>
          <p:nvPr/>
        </p:nvSpPr>
        <p:spPr bwMode="auto">
          <a:xfrm>
            <a:off x="2514600" y="27432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4" name="Oval 23"/>
          <p:cNvSpPr/>
          <p:nvPr/>
        </p:nvSpPr>
        <p:spPr bwMode="auto">
          <a:xfrm>
            <a:off x="2743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cxnSp>
        <p:nvCxnSpPr>
          <p:cNvPr id="27" name="Straight Connector 26"/>
          <p:cNvCxnSpPr>
            <a:stCxn id="18" idx="1"/>
            <a:endCxn id="20" idx="4"/>
          </p:cNvCxnSpPr>
          <p:nvPr/>
        </p:nvCxnSpPr>
        <p:spPr bwMode="auto">
          <a:xfrm flipH="1" flipV="1">
            <a:off x="4432300" y="2971800"/>
            <a:ext cx="1100652" cy="2092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0" idx="4"/>
            <a:endCxn id="16" idx="3"/>
          </p:cNvCxnSpPr>
          <p:nvPr/>
        </p:nvCxnSpPr>
        <p:spPr bwMode="auto">
          <a:xfrm>
            <a:off x="4432300" y="2971800"/>
            <a:ext cx="1481652" cy="4980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6" idx="3"/>
            <a:endCxn id="18" idx="1"/>
          </p:cNvCxnSpPr>
          <p:nvPr/>
        </p:nvCxnSpPr>
        <p:spPr bwMode="auto">
          <a:xfrm flipH="1">
            <a:off x="5532952" y="3469808"/>
            <a:ext cx="381000" cy="15947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8" idx="1"/>
            <a:endCxn id="24" idx="7"/>
          </p:cNvCxnSpPr>
          <p:nvPr/>
        </p:nvCxnSpPr>
        <p:spPr bwMode="auto">
          <a:xfrm flipH="1">
            <a:off x="3458648" y="5064592"/>
            <a:ext cx="20743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0" idx="4"/>
            <a:endCxn id="21" idx="5"/>
          </p:cNvCxnSpPr>
          <p:nvPr/>
        </p:nvCxnSpPr>
        <p:spPr bwMode="auto">
          <a:xfrm flipH="1">
            <a:off x="3230048" y="2971800"/>
            <a:ext cx="1202252" cy="421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6" idx="3"/>
            <a:endCxn id="21" idx="5"/>
          </p:cNvCxnSpPr>
          <p:nvPr/>
        </p:nvCxnSpPr>
        <p:spPr bwMode="auto">
          <a:xfrm flipH="1" flipV="1">
            <a:off x="3230048" y="3393608"/>
            <a:ext cx="2683904" cy="7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8" idx="1"/>
            <a:endCxn id="21" idx="5"/>
          </p:cNvCxnSpPr>
          <p:nvPr/>
        </p:nvCxnSpPr>
        <p:spPr bwMode="auto">
          <a:xfrm flipH="1" flipV="1">
            <a:off x="3230048" y="3393608"/>
            <a:ext cx="2302904" cy="16709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4" idx="7"/>
            <a:endCxn id="21" idx="5"/>
          </p:cNvCxnSpPr>
          <p:nvPr/>
        </p:nvCxnSpPr>
        <p:spPr bwMode="auto">
          <a:xfrm flipH="1" flipV="1">
            <a:off x="3230048" y="3393608"/>
            <a:ext cx="228600" cy="16709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4" idx="7"/>
            <a:endCxn id="20" idx="4"/>
          </p:cNvCxnSpPr>
          <p:nvPr/>
        </p:nvCxnSpPr>
        <p:spPr bwMode="auto">
          <a:xfrm flipV="1">
            <a:off x="3458648" y="2971800"/>
            <a:ext cx="973652" cy="2092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6" idx="3"/>
          </p:cNvCxnSpPr>
          <p:nvPr/>
        </p:nvCxnSpPr>
        <p:spPr bwMode="auto">
          <a:xfrm flipV="1">
            <a:off x="3459682" y="3469808"/>
            <a:ext cx="2454270" cy="15947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285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0" y="-76200"/>
            <a:ext cx="9296400" cy="1371600"/>
          </a:xfrm>
        </p:spPr>
        <p:txBody>
          <a:bodyPr/>
          <a:lstStyle/>
          <a:p>
            <a:r>
              <a:rPr lang="en-US" dirty="0">
                <a:solidFill>
                  <a:srgbClr val="000090"/>
                </a:solidFill>
              </a:rPr>
              <a:t>Pick the one with the largest margin!</a:t>
            </a:r>
          </a:p>
        </p:txBody>
      </p:sp>
      <p:grpSp>
        <p:nvGrpSpPr>
          <p:cNvPr id="2" name="Group 3"/>
          <p:cNvGrpSpPr>
            <a:grpSpLocks/>
          </p:cNvGrpSpPr>
          <p:nvPr/>
        </p:nvGrpSpPr>
        <p:grpSpPr bwMode="auto">
          <a:xfrm>
            <a:off x="76200" y="2438400"/>
            <a:ext cx="2198688" cy="2895600"/>
            <a:chOff x="480" y="1488"/>
            <a:chExt cx="1632" cy="2064"/>
          </a:xfrm>
        </p:grpSpPr>
        <p:sp>
          <p:nvSpPr>
            <p:cNvPr id="909316"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17"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18"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19"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0"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1"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2"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3"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4"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5"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3352800" y="2868613"/>
            <a:ext cx="1616075" cy="2425700"/>
            <a:chOff x="2112" y="1807"/>
            <a:chExt cx="1018" cy="1528"/>
          </a:xfrm>
        </p:grpSpPr>
        <p:sp>
          <p:nvSpPr>
            <p:cNvPr id="909327" name="Rectangle 15"/>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28" name="Rectangle 16"/>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29" name="Rectangle 17"/>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0" name="Rectangle 18"/>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1" name="Rectangle 19"/>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2" name="Rectangle 20"/>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3" name="Rectangle 21"/>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4" name="Rectangle 22"/>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09335" name="Line 23"/>
          <p:cNvSpPr>
            <a:spLocks noChangeShapeType="1"/>
          </p:cNvSpPr>
          <p:nvPr/>
        </p:nvSpPr>
        <p:spPr bwMode="auto">
          <a:xfrm flipV="1">
            <a:off x="2362200" y="1447800"/>
            <a:ext cx="838200" cy="4465638"/>
          </a:xfrm>
          <a:prstGeom prst="line">
            <a:avLst/>
          </a:prstGeom>
          <a:noFill/>
          <a:ln w="76200">
            <a:solidFill>
              <a:schemeClr val="tx1"/>
            </a:solidFill>
            <a:round/>
            <a:headEnd/>
            <a:tailEnd/>
          </a:ln>
          <a:effectLst/>
        </p:spPr>
        <p:txBody>
          <a:bodyPr/>
          <a:lstStyle/>
          <a:p>
            <a:endParaRPr lang="en-US"/>
          </a:p>
        </p:txBody>
      </p:sp>
      <p:sp>
        <p:nvSpPr>
          <p:cNvPr id="909336" name="Text Box 24"/>
          <p:cNvSpPr txBox="1">
            <a:spLocks noChangeArrowheads="1"/>
          </p:cNvSpPr>
          <p:nvPr/>
        </p:nvSpPr>
        <p:spPr bwMode="auto">
          <a:xfrm>
            <a:off x="609600" y="6186488"/>
            <a:ext cx="2819400" cy="519112"/>
          </a:xfrm>
          <a:prstGeom prst="rect">
            <a:avLst/>
          </a:prstGeom>
          <a:noFill/>
          <a:ln w="9525">
            <a:noFill/>
            <a:miter lim="800000"/>
            <a:headEnd/>
            <a:tailEnd/>
          </a:ln>
          <a:effectLst/>
        </p:spPr>
        <p:txBody>
          <a:bodyPr>
            <a:spAutoFit/>
          </a:bodyPr>
          <a:lstStyle/>
          <a:p>
            <a:r>
              <a:rPr lang="en-US" sz="2800" b="1"/>
              <a:t>w</a:t>
            </a:r>
            <a:r>
              <a:rPr lang="en-US" sz="2800"/>
              <a:t>.</a:t>
            </a:r>
            <a:r>
              <a:rPr lang="en-US" sz="2800" b="1"/>
              <a:t>x</a:t>
            </a:r>
            <a:r>
              <a:rPr lang="en-US" sz="2800"/>
              <a:t> = </a:t>
            </a:r>
            <a:r>
              <a:rPr lang="en-US" sz="2800">
                <a:latin typeface="Symbol" pitchFamily="18" charset="2"/>
                <a:sym typeface="Symbol" pitchFamily="18" charset="2"/>
              </a:rPr>
              <a:t></a:t>
            </a:r>
            <a:r>
              <a:rPr lang="en-US" sz="2800" baseline="-25000">
                <a:sym typeface="Symbol" pitchFamily="18" charset="2"/>
              </a:rPr>
              <a:t>j</a:t>
            </a:r>
            <a:r>
              <a:rPr lang="en-US" sz="2800"/>
              <a:t> w</a:t>
            </a:r>
            <a:r>
              <a:rPr lang="en-US" sz="2800" baseline="30000"/>
              <a:t>(j)</a:t>
            </a:r>
            <a:r>
              <a:rPr lang="en-US" sz="2800"/>
              <a:t> x</a:t>
            </a:r>
            <a:r>
              <a:rPr lang="en-US" sz="2800" baseline="30000"/>
              <a:t>(j)</a:t>
            </a:r>
          </a:p>
        </p:txBody>
      </p:sp>
      <p:sp>
        <p:nvSpPr>
          <p:cNvPr id="909337" name="Text Box 25"/>
          <p:cNvSpPr txBox="1">
            <a:spLocks noChangeArrowheads="1"/>
          </p:cNvSpPr>
          <p:nvPr/>
        </p:nvSpPr>
        <p:spPr bwMode="auto">
          <a:xfrm rot="-4685972">
            <a:off x="2296772" y="1646767"/>
            <a:ext cx="1327150" cy="366713"/>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 0</a:t>
            </a:r>
          </a:p>
        </p:txBody>
      </p:sp>
      <p:sp>
        <p:nvSpPr>
          <p:cNvPr id="75" name="Text Box 25"/>
          <p:cNvSpPr txBox="1">
            <a:spLocks noChangeArrowheads="1"/>
          </p:cNvSpPr>
          <p:nvPr/>
        </p:nvSpPr>
        <p:spPr bwMode="auto">
          <a:xfrm rot="16914028">
            <a:off x="1020612" y="1569258"/>
            <a:ext cx="1339617" cy="369332"/>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a:t>
            </a:r>
            <a:r>
              <a:rPr lang="en-US" dirty="0" smtClean="0"/>
              <a:t>&gt; 0 </a:t>
            </a:r>
            <a:endParaRPr lang="en-US" dirty="0"/>
          </a:p>
        </p:txBody>
      </p:sp>
      <p:sp>
        <p:nvSpPr>
          <p:cNvPr id="76" name="Text Box 25"/>
          <p:cNvSpPr txBox="1">
            <a:spLocks noChangeArrowheads="1"/>
          </p:cNvSpPr>
          <p:nvPr/>
        </p:nvSpPr>
        <p:spPr bwMode="auto">
          <a:xfrm rot="16914028">
            <a:off x="-113589" y="1569258"/>
            <a:ext cx="1474420" cy="369332"/>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a:t>
            </a:r>
            <a:r>
              <a:rPr lang="en-US" dirty="0" smtClean="0"/>
              <a:t>&gt;&gt; 0 </a:t>
            </a:r>
            <a:endParaRPr lang="en-US" dirty="0"/>
          </a:p>
        </p:txBody>
      </p:sp>
      <p:sp>
        <p:nvSpPr>
          <p:cNvPr id="77" name="Text Box 25"/>
          <p:cNvSpPr txBox="1">
            <a:spLocks noChangeArrowheads="1"/>
          </p:cNvSpPr>
          <p:nvPr/>
        </p:nvSpPr>
        <p:spPr bwMode="auto">
          <a:xfrm rot="16914028">
            <a:off x="3417073" y="1721658"/>
            <a:ext cx="1339617" cy="369332"/>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a:t>
            </a:r>
            <a:r>
              <a:rPr lang="en-US" dirty="0" smtClean="0"/>
              <a:t>&lt; 0 </a:t>
            </a:r>
            <a:endParaRPr lang="en-US" dirty="0"/>
          </a:p>
        </p:txBody>
      </p:sp>
      <p:sp>
        <p:nvSpPr>
          <p:cNvPr id="78" name="Text Box 25"/>
          <p:cNvSpPr txBox="1">
            <a:spLocks noChangeArrowheads="1"/>
          </p:cNvSpPr>
          <p:nvPr/>
        </p:nvSpPr>
        <p:spPr bwMode="auto">
          <a:xfrm rot="16914028">
            <a:off x="4167509" y="1804227"/>
            <a:ext cx="1474420" cy="369332"/>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a:t>
            </a:r>
            <a:r>
              <a:rPr lang="en-US" dirty="0" smtClean="0"/>
              <a:t>&lt;&lt; 0 </a:t>
            </a:r>
            <a:endParaRPr lang="en-US" dirty="0"/>
          </a:p>
        </p:txBody>
      </p:sp>
      <p:grpSp>
        <p:nvGrpSpPr>
          <p:cNvPr id="13" name="Group 12"/>
          <p:cNvGrpSpPr/>
          <p:nvPr/>
        </p:nvGrpSpPr>
        <p:grpSpPr>
          <a:xfrm>
            <a:off x="2743200" y="3505200"/>
            <a:ext cx="674688" cy="542926"/>
            <a:chOff x="2743200" y="3505200"/>
            <a:chExt cx="674688" cy="542926"/>
          </a:xfrm>
        </p:grpSpPr>
        <p:cxnSp>
          <p:nvCxnSpPr>
            <p:cNvPr id="7" name="Straight Connector 6"/>
            <p:cNvCxnSpPr>
              <a:stCxn id="909328" idx="1"/>
            </p:cNvCxnSpPr>
            <p:nvPr/>
          </p:nvCxnSpPr>
          <p:spPr>
            <a:xfrm flipH="1" flipV="1">
              <a:off x="2743200" y="3886200"/>
              <a:ext cx="674688" cy="16192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71800" y="3505200"/>
              <a:ext cx="325730" cy="461665"/>
            </a:xfrm>
            <a:prstGeom prst="rect">
              <a:avLst/>
            </a:prstGeom>
            <a:noFill/>
          </p:spPr>
          <p:txBody>
            <a:bodyPr wrap="none" rtlCol="0">
              <a:spAutoFit/>
            </a:bodyPr>
            <a:lstStyle/>
            <a:p>
              <a:r>
                <a:rPr lang="en-US" sz="2400" dirty="0" err="1" smtClean="0">
                  <a:solidFill>
                    <a:srgbClr val="000090"/>
                  </a:solidFill>
                  <a:latin typeface="Times New Roman"/>
                  <a:cs typeface="Times New Roman"/>
                </a:rPr>
                <a:t>γ</a:t>
              </a:r>
              <a:endParaRPr lang="en-US" sz="2400" dirty="0">
                <a:solidFill>
                  <a:srgbClr val="000090"/>
                </a:solidFill>
              </a:endParaRPr>
            </a:p>
          </p:txBody>
        </p:sp>
      </p:grpSp>
      <p:grpSp>
        <p:nvGrpSpPr>
          <p:cNvPr id="14" name="Group 13"/>
          <p:cNvGrpSpPr/>
          <p:nvPr/>
        </p:nvGrpSpPr>
        <p:grpSpPr>
          <a:xfrm>
            <a:off x="2209800" y="2743200"/>
            <a:ext cx="674688" cy="607458"/>
            <a:chOff x="2209800" y="2743200"/>
            <a:chExt cx="674688" cy="607458"/>
          </a:xfrm>
        </p:grpSpPr>
        <p:cxnSp>
          <p:nvCxnSpPr>
            <p:cNvPr id="84" name="Straight Connector 83"/>
            <p:cNvCxnSpPr/>
            <p:nvPr/>
          </p:nvCxnSpPr>
          <p:spPr>
            <a:xfrm flipH="1" flipV="1">
              <a:off x="2209800" y="3188732"/>
              <a:ext cx="674688" cy="16192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2438400" y="2743200"/>
              <a:ext cx="325730" cy="461665"/>
            </a:xfrm>
            <a:prstGeom prst="rect">
              <a:avLst/>
            </a:prstGeom>
            <a:noFill/>
          </p:spPr>
          <p:txBody>
            <a:bodyPr wrap="none" rtlCol="0">
              <a:spAutoFit/>
            </a:bodyPr>
            <a:lstStyle/>
            <a:p>
              <a:r>
                <a:rPr lang="en-US" sz="2400" dirty="0" err="1" smtClean="0">
                  <a:solidFill>
                    <a:srgbClr val="000090"/>
                  </a:solidFill>
                  <a:latin typeface="Times New Roman"/>
                  <a:cs typeface="Times New Roman"/>
                </a:rPr>
                <a:t>γ</a:t>
              </a:r>
              <a:endParaRPr lang="en-US" sz="2400" dirty="0">
                <a:solidFill>
                  <a:srgbClr val="000090"/>
                </a:solidFill>
                <a:latin typeface="Times New Roman"/>
                <a:cs typeface="Times New Roman"/>
              </a:endParaRPr>
            </a:p>
          </p:txBody>
        </p:sp>
      </p:grpSp>
      <p:grpSp>
        <p:nvGrpSpPr>
          <p:cNvPr id="15" name="Group 14"/>
          <p:cNvGrpSpPr/>
          <p:nvPr/>
        </p:nvGrpSpPr>
        <p:grpSpPr>
          <a:xfrm>
            <a:off x="1676400" y="3272135"/>
            <a:ext cx="1066800" cy="614065"/>
            <a:chOff x="1676400" y="3272135"/>
            <a:chExt cx="1066800" cy="614065"/>
          </a:xfrm>
        </p:grpSpPr>
        <p:cxnSp>
          <p:nvCxnSpPr>
            <p:cNvPr id="86" name="Straight Connector 85"/>
            <p:cNvCxnSpPr/>
            <p:nvPr/>
          </p:nvCxnSpPr>
          <p:spPr>
            <a:xfrm flipH="1" flipV="1">
              <a:off x="1676400" y="3645932"/>
              <a:ext cx="1066800" cy="24026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905000" y="3272135"/>
              <a:ext cx="325730" cy="461665"/>
            </a:xfrm>
            <a:prstGeom prst="rect">
              <a:avLst/>
            </a:prstGeom>
            <a:noFill/>
          </p:spPr>
          <p:txBody>
            <a:bodyPr wrap="none" rtlCol="0">
              <a:spAutoFit/>
            </a:bodyPr>
            <a:lstStyle/>
            <a:p>
              <a:r>
                <a:rPr lang="en-US" sz="2400" dirty="0" err="1">
                  <a:solidFill>
                    <a:srgbClr val="000090"/>
                  </a:solidFill>
                  <a:latin typeface="Times New Roman"/>
                  <a:cs typeface="Times New Roman"/>
                </a:rPr>
                <a:t>γ</a:t>
              </a:r>
              <a:endParaRPr lang="en-US" sz="2400" dirty="0">
                <a:solidFill>
                  <a:srgbClr val="000090"/>
                </a:solidFill>
              </a:endParaRPr>
            </a:p>
          </p:txBody>
        </p:sp>
      </p:grpSp>
      <p:grpSp>
        <p:nvGrpSpPr>
          <p:cNvPr id="16" name="Group 15"/>
          <p:cNvGrpSpPr/>
          <p:nvPr/>
        </p:nvGrpSpPr>
        <p:grpSpPr>
          <a:xfrm>
            <a:off x="2514600" y="4719935"/>
            <a:ext cx="838200" cy="541041"/>
            <a:chOff x="2514600" y="4719935"/>
            <a:chExt cx="838200" cy="541041"/>
          </a:xfrm>
        </p:grpSpPr>
        <p:cxnSp>
          <p:nvCxnSpPr>
            <p:cNvPr id="89" name="Straight Connector 88"/>
            <p:cNvCxnSpPr>
              <a:stCxn id="909333" idx="1"/>
            </p:cNvCxnSpPr>
            <p:nvPr/>
          </p:nvCxnSpPr>
          <p:spPr>
            <a:xfrm flipH="1" flipV="1">
              <a:off x="2514600" y="5093732"/>
              <a:ext cx="838200" cy="167244"/>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811043" y="4719935"/>
              <a:ext cx="325730" cy="461665"/>
            </a:xfrm>
            <a:prstGeom prst="rect">
              <a:avLst/>
            </a:prstGeom>
            <a:noFill/>
          </p:spPr>
          <p:txBody>
            <a:bodyPr wrap="none" rtlCol="0">
              <a:spAutoFit/>
            </a:bodyPr>
            <a:lstStyle/>
            <a:p>
              <a:r>
                <a:rPr lang="en-US" sz="2400" dirty="0" err="1">
                  <a:solidFill>
                    <a:srgbClr val="000090"/>
                  </a:solidFill>
                  <a:latin typeface="Times New Roman"/>
                  <a:cs typeface="Times New Roman"/>
                </a:rPr>
                <a:t>γ</a:t>
              </a:r>
              <a:endParaRPr lang="en-US" dirty="0">
                <a:solidFill>
                  <a:srgbClr val="000090"/>
                </a:solidFill>
              </a:endParaRPr>
            </a:p>
          </p:txBody>
        </p:sp>
      </p:grpSp>
      <p:sp>
        <p:nvSpPr>
          <p:cNvPr id="17" name="TextBox 16"/>
          <p:cNvSpPr txBox="1"/>
          <p:nvPr/>
        </p:nvSpPr>
        <p:spPr>
          <a:xfrm>
            <a:off x="5486400" y="1371600"/>
            <a:ext cx="3581400" cy="1631216"/>
          </a:xfrm>
          <a:prstGeom prst="rect">
            <a:avLst/>
          </a:prstGeom>
          <a:noFill/>
        </p:spPr>
        <p:txBody>
          <a:bodyPr wrap="square" rtlCol="0">
            <a:spAutoFit/>
          </a:bodyPr>
          <a:lstStyle/>
          <a:p>
            <a:r>
              <a:rPr lang="en-US" sz="2800" dirty="0" smtClean="0">
                <a:solidFill>
                  <a:srgbClr val="000090"/>
                </a:solidFill>
              </a:rPr>
              <a:t>Margin: </a:t>
            </a:r>
            <a:r>
              <a:rPr lang="en-US" sz="2400" dirty="0" smtClean="0"/>
              <a:t>measures height of </a:t>
            </a:r>
            <a:r>
              <a:rPr lang="en-US" sz="2400" dirty="0" err="1" smtClean="0"/>
              <a:t>w.x+b</a:t>
            </a:r>
            <a:r>
              <a:rPr lang="en-US" sz="2400" dirty="0" smtClean="0"/>
              <a:t> plane at each point, increases with distance</a:t>
            </a:r>
            <a:endParaRPr lang="en-US" sz="2400" dirty="0"/>
          </a:p>
        </p:txBody>
      </p:sp>
      <p:pic>
        <p:nvPicPr>
          <p:cNvPr id="18" name="Picture 17"/>
          <p:cNvPicPr>
            <a:picLocks noChangeAspect="1"/>
          </p:cNvPicPr>
          <p:nvPr/>
        </p:nvPicPr>
        <p:blipFill>
          <a:blip r:embed="rId3"/>
          <a:stretch>
            <a:fillRect/>
          </a:stretch>
        </p:blipFill>
        <p:spPr>
          <a:xfrm>
            <a:off x="5664200" y="3200400"/>
            <a:ext cx="3403600" cy="736600"/>
          </a:xfrm>
          <a:prstGeom prst="rect">
            <a:avLst/>
          </a:prstGeom>
        </p:spPr>
      </p:pic>
      <p:sp>
        <p:nvSpPr>
          <p:cNvPr id="21" name="Rectangle 20"/>
          <p:cNvSpPr/>
          <p:nvPr/>
        </p:nvSpPr>
        <p:spPr>
          <a:xfrm>
            <a:off x="4953000" y="4198203"/>
            <a:ext cx="4191000" cy="830997"/>
          </a:xfrm>
          <a:prstGeom prst="rect">
            <a:avLst/>
          </a:prstGeom>
        </p:spPr>
        <p:txBody>
          <a:bodyPr wrap="square">
            <a:spAutoFit/>
          </a:bodyPr>
          <a:lstStyle/>
          <a:p>
            <a:r>
              <a:rPr lang="en-US" sz="2400" dirty="0" smtClean="0">
                <a:solidFill>
                  <a:srgbClr val="000090"/>
                </a:solidFill>
              </a:rPr>
              <a:t>Max Margin</a:t>
            </a:r>
            <a:r>
              <a:rPr lang="en-US" sz="2400" dirty="0" smtClean="0"/>
              <a:t>: </a:t>
            </a:r>
            <a:r>
              <a:rPr lang="en-US" sz="2400" dirty="0"/>
              <a:t>two </a:t>
            </a:r>
            <a:r>
              <a:rPr lang="en-US" sz="2400" dirty="0" smtClean="0"/>
              <a:t>equivalent forms </a:t>
            </a:r>
            <a:endParaRPr lang="en-US" sz="2400" dirty="0"/>
          </a:p>
        </p:txBody>
      </p:sp>
      <p:grpSp>
        <p:nvGrpSpPr>
          <p:cNvPr id="23" name="Group 22"/>
          <p:cNvGrpSpPr/>
          <p:nvPr/>
        </p:nvGrpSpPr>
        <p:grpSpPr>
          <a:xfrm>
            <a:off x="5257800" y="4953000"/>
            <a:ext cx="2514600" cy="627921"/>
            <a:chOff x="5257800" y="4953000"/>
            <a:chExt cx="2514600" cy="627921"/>
          </a:xfrm>
        </p:grpSpPr>
        <p:pic>
          <p:nvPicPr>
            <p:cNvPr id="19" name="Picture 18"/>
            <p:cNvPicPr>
              <a:picLocks noChangeAspect="1"/>
            </p:cNvPicPr>
            <p:nvPr/>
          </p:nvPicPr>
          <p:blipFill>
            <a:blip r:embed="rId4"/>
            <a:stretch>
              <a:fillRect/>
            </a:stretch>
          </p:blipFill>
          <p:spPr>
            <a:xfrm>
              <a:off x="5791200" y="4953000"/>
              <a:ext cx="1981200" cy="627921"/>
            </a:xfrm>
            <a:prstGeom prst="rect">
              <a:avLst/>
            </a:prstGeom>
          </p:spPr>
        </p:pic>
        <p:sp>
          <p:nvSpPr>
            <p:cNvPr id="22" name="Rectangle 21"/>
            <p:cNvSpPr/>
            <p:nvPr/>
          </p:nvSpPr>
          <p:spPr>
            <a:xfrm>
              <a:off x="5257800" y="5024735"/>
              <a:ext cx="560821" cy="461665"/>
            </a:xfrm>
            <a:prstGeom prst="rect">
              <a:avLst/>
            </a:prstGeom>
          </p:spPr>
          <p:txBody>
            <a:bodyPr wrap="none">
              <a:spAutoFit/>
            </a:bodyPr>
            <a:lstStyle/>
            <a:p>
              <a:r>
                <a:rPr lang="en-US" sz="2400" dirty="0" smtClean="0">
                  <a:solidFill>
                    <a:srgbClr val="000090"/>
                  </a:solidFill>
                </a:rPr>
                <a:t>(1)</a:t>
              </a:r>
              <a:endParaRPr lang="en-US" sz="2400" dirty="0">
                <a:solidFill>
                  <a:srgbClr val="000090"/>
                </a:solidFill>
              </a:endParaRPr>
            </a:p>
          </p:txBody>
        </p:sp>
      </p:grpSp>
      <p:grpSp>
        <p:nvGrpSpPr>
          <p:cNvPr id="26" name="Group 25"/>
          <p:cNvGrpSpPr/>
          <p:nvPr/>
        </p:nvGrpSpPr>
        <p:grpSpPr>
          <a:xfrm>
            <a:off x="5001779" y="5676900"/>
            <a:ext cx="3320561" cy="1104900"/>
            <a:chOff x="5001779" y="5676900"/>
            <a:chExt cx="3320561" cy="1104900"/>
          </a:xfrm>
        </p:grpSpPr>
        <p:sp>
          <p:nvSpPr>
            <p:cNvPr id="103" name="Rectangle 102"/>
            <p:cNvSpPr/>
            <p:nvPr/>
          </p:nvSpPr>
          <p:spPr>
            <a:xfrm>
              <a:off x="5001779" y="5943600"/>
              <a:ext cx="560821" cy="461665"/>
            </a:xfrm>
            <a:prstGeom prst="rect">
              <a:avLst/>
            </a:prstGeom>
          </p:spPr>
          <p:txBody>
            <a:bodyPr wrap="none">
              <a:spAutoFit/>
            </a:bodyPr>
            <a:lstStyle/>
            <a:p>
              <a:r>
                <a:rPr lang="en-US" sz="2400" dirty="0" smtClean="0">
                  <a:solidFill>
                    <a:srgbClr val="000090"/>
                  </a:solidFill>
                </a:rPr>
                <a:t>(2)</a:t>
              </a:r>
              <a:endParaRPr lang="en-US" sz="2400" dirty="0">
                <a:solidFill>
                  <a:srgbClr val="000090"/>
                </a:solidFill>
              </a:endParaRPr>
            </a:p>
          </p:txBody>
        </p:sp>
        <p:pic>
          <p:nvPicPr>
            <p:cNvPr id="25" name="Picture 24"/>
            <p:cNvPicPr>
              <a:picLocks noChangeAspect="1"/>
            </p:cNvPicPr>
            <p:nvPr/>
          </p:nvPicPr>
          <p:blipFill>
            <a:blip r:embed="rId5"/>
            <a:stretch>
              <a:fillRect/>
            </a:stretch>
          </p:blipFill>
          <p:spPr>
            <a:xfrm>
              <a:off x="5410200" y="5676900"/>
              <a:ext cx="2912140" cy="1104900"/>
            </a:xfrm>
            <a:prstGeom prst="rect">
              <a:avLst/>
            </a:prstGeom>
          </p:spPr>
        </p:pic>
      </p:grpSp>
    </p:spTree>
    <p:extLst>
      <p:ext uri="{BB962C8B-B14F-4D97-AF65-F5344CB8AC3E}">
        <p14:creationId xmlns:p14="http://schemas.microsoft.com/office/powerpoint/2010/main" val="1382012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15874"/>
            <a:ext cx="8229600" cy="1143000"/>
          </a:xfrm>
        </p:spPr>
        <p:txBody>
          <a:bodyPr/>
          <a:lstStyle/>
          <a:p>
            <a:r>
              <a:rPr lang="en-US" dirty="0" smtClean="0"/>
              <a:t>How to model spatial relations?</a:t>
            </a:r>
          </a:p>
        </p:txBody>
      </p:sp>
      <p:sp>
        <p:nvSpPr>
          <p:cNvPr id="30723" name="Content Placeholder 2"/>
          <p:cNvSpPr>
            <a:spLocks noGrp="1"/>
          </p:cNvSpPr>
          <p:nvPr>
            <p:ph idx="1"/>
          </p:nvPr>
        </p:nvSpPr>
        <p:spPr>
          <a:xfrm>
            <a:off x="457200" y="990600"/>
            <a:ext cx="8229600" cy="914400"/>
          </a:xfrm>
        </p:spPr>
        <p:txBody>
          <a:bodyPr/>
          <a:lstStyle/>
          <a:p>
            <a:r>
              <a:rPr lang="en-US" smtClean="0"/>
              <a:t>Star-shaped model</a:t>
            </a:r>
          </a:p>
        </p:txBody>
      </p:sp>
      <p:grpSp>
        <p:nvGrpSpPr>
          <p:cNvPr id="30724" name="Group 42"/>
          <p:cNvGrpSpPr>
            <a:grpSpLocks noChangeAspect="1"/>
          </p:cNvGrpSpPr>
          <p:nvPr/>
        </p:nvGrpSpPr>
        <p:grpSpPr bwMode="auto">
          <a:xfrm>
            <a:off x="2514600" y="2209800"/>
            <a:ext cx="4114800" cy="3505200"/>
            <a:chOff x="2514600" y="2209800"/>
            <a:chExt cx="4114800" cy="3505200"/>
          </a:xfrm>
        </p:grpSpPr>
        <p:sp>
          <p:nvSpPr>
            <p:cNvPr id="14" name="Oval 13"/>
            <p:cNvSpPr/>
            <p:nvPr/>
          </p:nvSpPr>
          <p:spPr>
            <a:xfrm>
              <a:off x="3962400" y="3657600"/>
              <a:ext cx="914400" cy="9906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Root</a:t>
              </a:r>
            </a:p>
          </p:txBody>
        </p:sp>
        <p:sp>
          <p:nvSpPr>
            <p:cNvPr id="16" name="Oval 15"/>
            <p:cNvSpPr/>
            <p:nvPr/>
          </p:nvSpPr>
          <p:spPr>
            <a:xfrm>
              <a:off x="5791200" y="28194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18" name="Oval 17"/>
            <p:cNvSpPr/>
            <p:nvPr/>
          </p:nvSpPr>
          <p:spPr>
            <a:xfrm>
              <a:off x="5410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0" name="Oval 19"/>
            <p:cNvSpPr/>
            <p:nvPr/>
          </p:nvSpPr>
          <p:spPr>
            <a:xfrm>
              <a:off x="4013200" y="22098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1" name="Oval 20"/>
            <p:cNvSpPr/>
            <p:nvPr/>
          </p:nvSpPr>
          <p:spPr>
            <a:xfrm>
              <a:off x="2514600" y="27432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4" name="Oval 23"/>
            <p:cNvSpPr/>
            <p:nvPr/>
          </p:nvSpPr>
          <p:spPr>
            <a:xfrm>
              <a:off x="2743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cxnSp>
          <p:nvCxnSpPr>
            <p:cNvPr id="27" name="Straight Connector 26"/>
            <p:cNvCxnSpPr>
              <a:stCxn id="14" idx="0"/>
              <a:endCxn id="20" idx="4"/>
            </p:cNvCxnSpPr>
            <p:nvPr/>
          </p:nvCxnSpPr>
          <p:spPr>
            <a:xfrm rot="5400000" flipH="1" flipV="1">
              <a:off x="4083050" y="3308350"/>
              <a:ext cx="685800" cy="12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4" idx="7"/>
              <a:endCxn id="16" idx="3"/>
            </p:cNvCxnSpPr>
            <p:nvPr/>
          </p:nvCxnSpPr>
          <p:spPr>
            <a:xfrm rot="5400000" flipH="1" flipV="1">
              <a:off x="5162550" y="3051175"/>
              <a:ext cx="331788" cy="1169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4" idx="5"/>
              <a:endCxn id="18" idx="1"/>
            </p:cNvCxnSpPr>
            <p:nvPr/>
          </p:nvCxnSpPr>
          <p:spPr>
            <a:xfrm rot="16200000" flipH="1">
              <a:off x="4857750" y="4389438"/>
              <a:ext cx="560387" cy="788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4" idx="3"/>
              <a:endCxn id="24" idx="7"/>
            </p:cNvCxnSpPr>
            <p:nvPr/>
          </p:nvCxnSpPr>
          <p:spPr>
            <a:xfrm rot="5400000">
              <a:off x="3497263" y="4465638"/>
              <a:ext cx="560387" cy="636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1"/>
              <a:endCxn id="21" idx="5"/>
            </p:cNvCxnSpPr>
            <p:nvPr/>
          </p:nvCxnSpPr>
          <p:spPr>
            <a:xfrm rot="16200000" flipV="1">
              <a:off x="3459163" y="3165475"/>
              <a:ext cx="407988" cy="865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6672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32314"/>
            <a:ext cx="8229600" cy="1143000"/>
          </a:xfrm>
        </p:spPr>
        <p:txBody>
          <a:bodyPr/>
          <a:lstStyle/>
          <a:p>
            <a:r>
              <a:rPr lang="en-US" dirty="0" smtClean="0"/>
              <a:t>How to model spatial relations?</a:t>
            </a:r>
          </a:p>
        </p:txBody>
      </p:sp>
      <p:sp>
        <p:nvSpPr>
          <p:cNvPr id="31747" name="Content Placeholder 2"/>
          <p:cNvSpPr>
            <a:spLocks noGrp="1"/>
          </p:cNvSpPr>
          <p:nvPr>
            <p:ph idx="1"/>
          </p:nvPr>
        </p:nvSpPr>
        <p:spPr>
          <a:xfrm>
            <a:off x="457200" y="990600"/>
            <a:ext cx="8229600" cy="914400"/>
          </a:xfrm>
        </p:spPr>
        <p:txBody>
          <a:bodyPr/>
          <a:lstStyle/>
          <a:p>
            <a:r>
              <a:rPr lang="en-US" smtClean="0"/>
              <a:t>Star-shaped model</a:t>
            </a:r>
          </a:p>
        </p:txBody>
      </p:sp>
      <p:sp>
        <p:nvSpPr>
          <p:cNvPr id="31748" name="Oval 14"/>
          <p:cNvSpPr>
            <a:spLocks noChangeArrowheads="1"/>
          </p:cNvSpPr>
          <p:nvPr/>
        </p:nvSpPr>
        <p:spPr bwMode="auto">
          <a:xfrm>
            <a:off x="6781800" y="2286000"/>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49" name="Oval 16"/>
          <p:cNvSpPr>
            <a:spLocks noChangeArrowheads="1"/>
          </p:cNvSpPr>
          <p:nvPr/>
        </p:nvSpPr>
        <p:spPr bwMode="auto">
          <a:xfrm>
            <a:off x="914400" y="33004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0" name="Oval 18"/>
          <p:cNvSpPr>
            <a:spLocks noChangeArrowheads="1"/>
          </p:cNvSpPr>
          <p:nvPr/>
        </p:nvSpPr>
        <p:spPr bwMode="auto">
          <a:xfrm>
            <a:off x="5181600" y="2590800"/>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1" name="Oval 21"/>
          <p:cNvSpPr>
            <a:spLocks noChangeArrowheads="1"/>
          </p:cNvSpPr>
          <p:nvPr/>
        </p:nvSpPr>
        <p:spPr bwMode="auto">
          <a:xfrm>
            <a:off x="2074863" y="21923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2" name="Oval 22"/>
          <p:cNvSpPr>
            <a:spLocks noChangeArrowheads="1"/>
          </p:cNvSpPr>
          <p:nvPr/>
        </p:nvSpPr>
        <p:spPr bwMode="auto">
          <a:xfrm>
            <a:off x="6248400" y="3505200"/>
            <a:ext cx="569913" cy="617538"/>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3" name="Oval 24"/>
          <p:cNvSpPr>
            <a:spLocks noChangeArrowheads="1"/>
          </p:cNvSpPr>
          <p:nvPr/>
        </p:nvSpPr>
        <p:spPr bwMode="auto">
          <a:xfrm>
            <a:off x="2443163" y="28781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6" name="Rectangle 25"/>
          <p:cNvSpPr/>
          <p:nvPr/>
        </p:nvSpPr>
        <p:spPr>
          <a:xfrm>
            <a:off x="609600" y="18288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4800600" y="18288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6" name="TextBox 29"/>
          <p:cNvSpPr txBox="1">
            <a:spLocks noChangeArrowheads="1"/>
          </p:cNvSpPr>
          <p:nvPr/>
        </p:nvSpPr>
        <p:spPr bwMode="auto">
          <a:xfrm>
            <a:off x="3862388" y="2590800"/>
            <a:ext cx="633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a:t>=</a:t>
            </a:r>
          </a:p>
        </p:txBody>
      </p:sp>
      <p:sp>
        <p:nvSpPr>
          <p:cNvPr id="31757" name="TextBox 31"/>
          <p:cNvSpPr txBox="1">
            <a:spLocks noChangeArrowheads="1"/>
          </p:cNvSpPr>
          <p:nvPr/>
        </p:nvSpPr>
        <p:spPr bwMode="auto">
          <a:xfrm>
            <a:off x="1828800" y="281940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a:t>X</a:t>
            </a:r>
          </a:p>
        </p:txBody>
      </p:sp>
      <p:cxnSp>
        <p:nvCxnSpPr>
          <p:cNvPr id="36" name="Straight Connector 35"/>
          <p:cNvCxnSpPr/>
          <p:nvPr/>
        </p:nvCxnSpPr>
        <p:spPr>
          <a:xfrm rot="5400000">
            <a:off x="3924300" y="2959100"/>
            <a:ext cx="533400"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759" name="TextBox 37"/>
          <p:cNvSpPr txBox="1">
            <a:spLocks noChangeArrowheads="1"/>
          </p:cNvSpPr>
          <p:nvPr/>
        </p:nvSpPr>
        <p:spPr bwMode="auto">
          <a:xfrm>
            <a:off x="6019800" y="274320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a:t>X</a:t>
            </a:r>
          </a:p>
        </p:txBody>
      </p:sp>
      <p:cxnSp>
        <p:nvCxnSpPr>
          <p:cNvPr id="40" name="Straight Connector 39"/>
          <p:cNvCxnSpPr/>
          <p:nvPr/>
        </p:nvCxnSpPr>
        <p:spPr>
          <a:xfrm flipV="1">
            <a:off x="1143000" y="3124200"/>
            <a:ext cx="914400" cy="533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905000" y="2667000"/>
            <a:ext cx="609600" cy="3048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2057400" y="3124200"/>
            <a:ext cx="6858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248400" y="2590800"/>
            <a:ext cx="838200" cy="457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410200" y="2895600"/>
            <a:ext cx="838200" cy="152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V="1">
            <a:off x="6019800" y="3276600"/>
            <a:ext cx="7620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766" name="Group 64"/>
          <p:cNvGrpSpPr>
            <a:grpSpLocks noChangeAspect="1"/>
          </p:cNvGrpSpPr>
          <p:nvPr/>
        </p:nvGrpSpPr>
        <p:grpSpPr bwMode="auto">
          <a:xfrm>
            <a:off x="3352800" y="4724400"/>
            <a:ext cx="2286000" cy="1933575"/>
            <a:chOff x="2895600" y="4343400"/>
            <a:chExt cx="2971800" cy="2514600"/>
          </a:xfrm>
        </p:grpSpPr>
        <p:sp>
          <p:nvSpPr>
            <p:cNvPr id="31780" name="Oval 56"/>
            <p:cNvSpPr>
              <a:spLocks noChangeArrowheads="1"/>
            </p:cNvSpPr>
            <p:nvPr/>
          </p:nvSpPr>
          <p:spPr bwMode="auto">
            <a:xfrm>
              <a:off x="3200401" y="6027420"/>
              <a:ext cx="566738" cy="614363"/>
            </a:xfrm>
            <a:prstGeom prst="ellipse">
              <a:avLst/>
            </a:prstGeom>
            <a:noFill/>
            <a:ln w="762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sz="1200"/>
            </a:p>
          </p:txBody>
        </p:sp>
        <p:sp>
          <p:nvSpPr>
            <p:cNvPr id="31781" name="Oval 57"/>
            <p:cNvSpPr>
              <a:spLocks noChangeArrowheads="1"/>
            </p:cNvSpPr>
            <p:nvPr/>
          </p:nvSpPr>
          <p:spPr bwMode="auto">
            <a:xfrm>
              <a:off x="4282440" y="4640580"/>
              <a:ext cx="568325" cy="61595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sz="1200"/>
            </a:p>
          </p:txBody>
        </p:sp>
        <p:sp>
          <p:nvSpPr>
            <p:cNvPr id="31782" name="Oval 58"/>
            <p:cNvSpPr>
              <a:spLocks noChangeArrowheads="1"/>
            </p:cNvSpPr>
            <p:nvPr/>
          </p:nvSpPr>
          <p:spPr bwMode="auto">
            <a:xfrm>
              <a:off x="4777740" y="5510529"/>
              <a:ext cx="569913" cy="615950"/>
            </a:xfrm>
            <a:prstGeom prst="ellipse">
              <a:avLst/>
            </a:pr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sz="1200"/>
            </a:p>
          </p:txBody>
        </p:sp>
        <p:sp>
          <p:nvSpPr>
            <p:cNvPr id="60" name="Rectangle 59"/>
            <p:cNvSpPr/>
            <p:nvPr/>
          </p:nvSpPr>
          <p:spPr>
            <a:xfrm>
              <a:off x="2895600" y="43434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31784" name="TextBox 60"/>
            <p:cNvSpPr txBox="1">
              <a:spLocks noChangeArrowheads="1"/>
            </p:cNvSpPr>
            <p:nvPr/>
          </p:nvSpPr>
          <p:spPr bwMode="auto">
            <a:xfrm>
              <a:off x="4114800" y="5334000"/>
              <a:ext cx="50680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X</a:t>
              </a:r>
            </a:p>
          </p:txBody>
        </p:sp>
        <p:cxnSp>
          <p:nvCxnSpPr>
            <p:cNvPr id="62" name="Straight Connector 61"/>
            <p:cNvCxnSpPr/>
            <p:nvPr/>
          </p:nvCxnSpPr>
          <p:spPr>
            <a:xfrm flipV="1">
              <a:off x="3489960" y="5637862"/>
              <a:ext cx="854392" cy="6874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112048" y="5170290"/>
              <a:ext cx="699877" cy="2352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a:off x="4344352" y="5637862"/>
              <a:ext cx="730567" cy="1920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rot="2327639">
            <a:off x="2743200" y="4108450"/>
            <a:ext cx="644525" cy="1200150"/>
          </a:xfrm>
          <a:prstGeom prst="rect">
            <a:avLst/>
          </a:prstGeom>
          <a:noFill/>
        </p:spPr>
        <p:txBody>
          <a:bodyPr>
            <a:spAutoFit/>
          </a:bodyPr>
          <a:lstStyle/>
          <a:p>
            <a:pPr>
              <a:defRPr/>
            </a:pPr>
            <a:r>
              <a:rPr lang="en-US" sz="7200" dirty="0">
                <a:latin typeface="+mn-lt"/>
                <a:cs typeface="Arial"/>
              </a:rPr>
              <a:t>≈</a:t>
            </a:r>
            <a:endParaRPr lang="en-US" sz="7200" dirty="0">
              <a:latin typeface="+mn-lt"/>
            </a:endParaRPr>
          </a:p>
        </p:txBody>
      </p:sp>
      <p:grpSp>
        <p:nvGrpSpPr>
          <p:cNvPr id="31768" name="Group 69"/>
          <p:cNvGrpSpPr>
            <a:grpSpLocks noChangeAspect="1"/>
          </p:cNvGrpSpPr>
          <p:nvPr/>
        </p:nvGrpSpPr>
        <p:grpSpPr bwMode="auto">
          <a:xfrm>
            <a:off x="6705600" y="4876800"/>
            <a:ext cx="2146300" cy="1828800"/>
            <a:chOff x="2514600" y="2209800"/>
            <a:chExt cx="4114800" cy="3505200"/>
          </a:xfrm>
        </p:grpSpPr>
        <p:sp>
          <p:nvSpPr>
            <p:cNvPr id="71" name="Oval 70"/>
            <p:cNvSpPr/>
            <p:nvPr/>
          </p:nvSpPr>
          <p:spPr>
            <a:xfrm>
              <a:off x="3963302" y="3658129"/>
              <a:ext cx="913047" cy="988881"/>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Root</a:t>
              </a:r>
            </a:p>
          </p:txBody>
        </p:sp>
        <p:sp>
          <p:nvSpPr>
            <p:cNvPr id="72" name="Oval 71"/>
            <p:cNvSpPr/>
            <p:nvPr/>
          </p:nvSpPr>
          <p:spPr>
            <a:xfrm>
              <a:off x="5792441" y="2818342"/>
              <a:ext cx="836959" cy="763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3" name="Oval 72"/>
            <p:cNvSpPr/>
            <p:nvPr/>
          </p:nvSpPr>
          <p:spPr>
            <a:xfrm>
              <a:off x="5408961" y="4954323"/>
              <a:ext cx="840004" cy="76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4" name="Oval 73"/>
            <p:cNvSpPr/>
            <p:nvPr/>
          </p:nvSpPr>
          <p:spPr>
            <a:xfrm>
              <a:off x="4015042" y="2209800"/>
              <a:ext cx="836959" cy="76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5" name="Oval 74"/>
            <p:cNvSpPr/>
            <p:nvPr/>
          </p:nvSpPr>
          <p:spPr>
            <a:xfrm>
              <a:off x="2514600" y="2742275"/>
              <a:ext cx="836961" cy="763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6" name="Oval 75"/>
            <p:cNvSpPr/>
            <p:nvPr/>
          </p:nvSpPr>
          <p:spPr>
            <a:xfrm>
              <a:off x="2742863" y="4954323"/>
              <a:ext cx="840004" cy="76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cxnSp>
          <p:nvCxnSpPr>
            <p:cNvPr id="77" name="Straight Connector 76"/>
            <p:cNvCxnSpPr>
              <a:stCxn id="71" idx="0"/>
              <a:endCxn id="74" idx="4"/>
            </p:cNvCxnSpPr>
            <p:nvPr/>
          </p:nvCxnSpPr>
          <p:spPr>
            <a:xfrm rot="5400000" flipH="1" flipV="1">
              <a:off x="4082085" y="3308217"/>
              <a:ext cx="687652" cy="1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1" idx="7"/>
              <a:endCxn id="72" idx="3"/>
            </p:cNvCxnSpPr>
            <p:nvPr/>
          </p:nvCxnSpPr>
          <p:spPr>
            <a:xfrm rot="5400000" flipH="1" flipV="1">
              <a:off x="5160958" y="3050959"/>
              <a:ext cx="334698" cy="11717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1" idx="5"/>
              <a:endCxn id="73" idx="1"/>
            </p:cNvCxnSpPr>
            <p:nvPr/>
          </p:nvCxnSpPr>
          <p:spPr>
            <a:xfrm rot="16200000" flipH="1">
              <a:off x="4858160" y="4388277"/>
              <a:ext cx="559858" cy="791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1" idx="3"/>
              <a:endCxn id="76" idx="7"/>
            </p:cNvCxnSpPr>
            <p:nvPr/>
          </p:nvCxnSpPr>
          <p:spPr>
            <a:xfrm rot="5400000">
              <a:off x="3497721" y="4464364"/>
              <a:ext cx="559858" cy="639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1" idx="1"/>
              <a:endCxn id="75" idx="5"/>
            </p:cNvCxnSpPr>
            <p:nvPr/>
          </p:nvCxnSpPr>
          <p:spPr>
            <a:xfrm rot="16200000" flipV="1">
              <a:off x="3458137" y="3165099"/>
              <a:ext cx="410765" cy="8673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1789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84670"/>
            <a:ext cx="8229600" cy="1143000"/>
          </a:xfrm>
        </p:spPr>
        <p:txBody>
          <a:bodyPr/>
          <a:lstStyle/>
          <a:p>
            <a:r>
              <a:rPr lang="en-US" dirty="0" smtClean="0"/>
              <a:t>How to model spatial relations?</a:t>
            </a:r>
          </a:p>
        </p:txBody>
      </p:sp>
      <p:sp>
        <p:nvSpPr>
          <p:cNvPr id="50" name="Text Box 4"/>
          <p:cNvSpPr txBox="1">
            <a:spLocks noChangeArrowheads="1"/>
          </p:cNvSpPr>
          <p:nvPr/>
        </p:nvSpPr>
        <p:spPr bwMode="auto">
          <a:xfrm>
            <a:off x="827088" y="3392488"/>
            <a:ext cx="1676400" cy="517525"/>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dirty="0">
                <a:solidFill>
                  <a:srgbClr val="000000"/>
                </a:solidFill>
              </a:rPr>
              <a:t>Fergus et al. ’03</a:t>
            </a:r>
          </a:p>
          <a:p>
            <a:pPr fontAlgn="auto">
              <a:spcBef>
                <a:spcPts val="0"/>
              </a:spcBef>
              <a:spcAft>
                <a:spcPts val="0"/>
              </a:spcAft>
              <a:defRPr/>
            </a:pPr>
            <a:r>
              <a:rPr lang="en-US" sz="1400" kern="0" dirty="0">
                <a:solidFill>
                  <a:srgbClr val="000000"/>
                </a:solidFill>
              </a:rPr>
              <a:t>Fei-Fei et al. ‘03</a:t>
            </a:r>
          </a:p>
        </p:txBody>
      </p:sp>
      <p:sp>
        <p:nvSpPr>
          <p:cNvPr id="51" name="Text Box 5"/>
          <p:cNvSpPr txBox="1">
            <a:spLocks noChangeArrowheads="1"/>
          </p:cNvSpPr>
          <p:nvPr/>
        </p:nvSpPr>
        <p:spPr bwMode="auto">
          <a:xfrm>
            <a:off x="3167063" y="3392488"/>
            <a:ext cx="1676400" cy="738187"/>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dirty="0">
                <a:solidFill>
                  <a:srgbClr val="000000"/>
                </a:solidFill>
              </a:rPr>
              <a:t>Leibe et al. ’04, ‘08</a:t>
            </a:r>
            <a:br>
              <a:rPr lang="en-US" sz="1400" kern="0" dirty="0">
                <a:solidFill>
                  <a:srgbClr val="000000"/>
                </a:solidFill>
              </a:rPr>
            </a:br>
            <a:r>
              <a:rPr lang="en-US" sz="1400" kern="0" dirty="0">
                <a:solidFill>
                  <a:srgbClr val="000000"/>
                </a:solidFill>
              </a:rPr>
              <a:t>Crandall et al. ‘05</a:t>
            </a:r>
          </a:p>
          <a:p>
            <a:pPr fontAlgn="auto">
              <a:spcBef>
                <a:spcPts val="0"/>
              </a:spcBef>
              <a:spcAft>
                <a:spcPts val="0"/>
              </a:spcAft>
              <a:defRPr/>
            </a:pPr>
            <a:r>
              <a:rPr lang="en-US" sz="1400" kern="0" dirty="0">
                <a:solidFill>
                  <a:srgbClr val="000000"/>
                </a:solidFill>
              </a:rPr>
              <a:t>Fergus et al. ’05</a:t>
            </a:r>
          </a:p>
        </p:txBody>
      </p:sp>
      <p:sp>
        <p:nvSpPr>
          <p:cNvPr id="52" name="Text Box 6"/>
          <p:cNvSpPr txBox="1">
            <a:spLocks noChangeArrowheads="1"/>
          </p:cNvSpPr>
          <p:nvPr/>
        </p:nvSpPr>
        <p:spPr bwMode="auto">
          <a:xfrm>
            <a:off x="5472113" y="3392488"/>
            <a:ext cx="1676400" cy="304800"/>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a:solidFill>
                  <a:srgbClr val="000000"/>
                </a:solidFill>
              </a:rPr>
              <a:t>Crandall et al. ‘05</a:t>
            </a:r>
          </a:p>
        </p:txBody>
      </p:sp>
      <p:sp>
        <p:nvSpPr>
          <p:cNvPr id="53" name="Rectangle 7"/>
          <p:cNvSpPr>
            <a:spLocks noChangeArrowheads="1"/>
          </p:cNvSpPr>
          <p:nvPr/>
        </p:nvSpPr>
        <p:spPr bwMode="auto">
          <a:xfrm>
            <a:off x="7272338" y="3392488"/>
            <a:ext cx="1501775" cy="523875"/>
          </a:xfrm>
          <a:prstGeom prst="rect">
            <a:avLst/>
          </a:prstGeom>
          <a:noFill/>
          <a:ln w="9525">
            <a:noFill/>
            <a:miter lim="800000"/>
            <a:headEnd/>
            <a:tailEnd/>
          </a:ln>
        </p:spPr>
        <p:txBody>
          <a:bodyPr>
            <a:spAutoFit/>
          </a:bodyPr>
          <a:lstStyle/>
          <a:p>
            <a:pPr fontAlgn="auto">
              <a:spcBef>
                <a:spcPts val="0"/>
              </a:spcBef>
              <a:spcAft>
                <a:spcPts val="0"/>
              </a:spcAft>
              <a:defRPr/>
            </a:pPr>
            <a:r>
              <a:rPr lang="en-GB" sz="1400" kern="0">
                <a:solidFill>
                  <a:srgbClr val="000000"/>
                </a:solidFill>
              </a:rPr>
              <a:t>Felzenszwalb &amp; Huttenlocher ‘05</a:t>
            </a:r>
            <a:endParaRPr lang="en-US" sz="1400" kern="0">
              <a:solidFill>
                <a:srgbClr val="000000"/>
              </a:solidFill>
            </a:endParaRPr>
          </a:p>
        </p:txBody>
      </p:sp>
      <p:sp>
        <p:nvSpPr>
          <p:cNvPr id="54" name="Text Box 8"/>
          <p:cNvSpPr txBox="1">
            <a:spLocks noChangeArrowheads="1"/>
          </p:cNvSpPr>
          <p:nvPr/>
        </p:nvSpPr>
        <p:spPr bwMode="auto">
          <a:xfrm>
            <a:off x="3581400" y="5959475"/>
            <a:ext cx="1981200" cy="304800"/>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a:solidFill>
                  <a:srgbClr val="000000"/>
                </a:solidFill>
              </a:rPr>
              <a:t>Bouchard &amp; Triggs ‘05</a:t>
            </a:r>
          </a:p>
        </p:txBody>
      </p:sp>
      <p:sp>
        <p:nvSpPr>
          <p:cNvPr id="55" name="Text Box 9"/>
          <p:cNvSpPr txBox="1">
            <a:spLocks noChangeArrowheads="1"/>
          </p:cNvSpPr>
          <p:nvPr/>
        </p:nvSpPr>
        <p:spPr bwMode="auto">
          <a:xfrm>
            <a:off x="6324600" y="5959475"/>
            <a:ext cx="1981200" cy="304800"/>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a:solidFill>
                  <a:srgbClr val="000000"/>
                </a:solidFill>
              </a:rPr>
              <a:t>Carneiro &amp; Lowe ‘06</a:t>
            </a:r>
          </a:p>
        </p:txBody>
      </p:sp>
      <p:sp>
        <p:nvSpPr>
          <p:cNvPr id="56" name="Text Box 10"/>
          <p:cNvSpPr txBox="1">
            <a:spLocks noChangeArrowheads="1"/>
          </p:cNvSpPr>
          <p:nvPr/>
        </p:nvSpPr>
        <p:spPr bwMode="auto">
          <a:xfrm>
            <a:off x="838200" y="5959475"/>
            <a:ext cx="1981200" cy="517525"/>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a:solidFill>
                  <a:srgbClr val="000000"/>
                </a:solidFill>
              </a:rPr>
              <a:t>Csurka ’04</a:t>
            </a:r>
          </a:p>
          <a:p>
            <a:pPr fontAlgn="auto">
              <a:spcBef>
                <a:spcPts val="0"/>
              </a:spcBef>
              <a:spcAft>
                <a:spcPts val="0"/>
              </a:spcAft>
              <a:defRPr/>
            </a:pPr>
            <a:r>
              <a:rPr lang="en-US" sz="1400" kern="0">
                <a:solidFill>
                  <a:srgbClr val="000000"/>
                </a:solidFill>
              </a:rPr>
              <a:t>Vasconcelos ‘00</a:t>
            </a:r>
          </a:p>
        </p:txBody>
      </p:sp>
      <p:grpSp>
        <p:nvGrpSpPr>
          <p:cNvPr id="33802" name="Group 23"/>
          <p:cNvGrpSpPr>
            <a:grpSpLocks/>
          </p:cNvGrpSpPr>
          <p:nvPr/>
        </p:nvGrpSpPr>
        <p:grpSpPr bwMode="auto">
          <a:xfrm>
            <a:off x="533400" y="1546225"/>
            <a:ext cx="8229600" cy="1820863"/>
            <a:chOff x="336" y="741"/>
            <a:chExt cx="5184" cy="1147"/>
          </a:xfrm>
        </p:grpSpPr>
        <p:pic>
          <p:nvPicPr>
            <p:cNvPr id="33813" name="Picture 3"/>
            <p:cNvPicPr>
              <a:picLocks noChangeAspect="1" noChangeArrowheads="1"/>
            </p:cNvPicPr>
            <p:nvPr/>
          </p:nvPicPr>
          <p:blipFill>
            <a:blip r:embed="rId3">
              <a:extLst>
                <a:ext uri="{28A0092B-C50C-407E-A947-70E740481C1C}">
                  <a14:useLocalDpi xmlns:a14="http://schemas.microsoft.com/office/drawing/2010/main" val="0"/>
                </a:ext>
              </a:extLst>
            </a:blip>
            <a:srcRect b="49094"/>
            <a:stretch>
              <a:fillRect/>
            </a:stretch>
          </p:blipFill>
          <p:spPr bwMode="auto">
            <a:xfrm>
              <a:off x="336" y="741"/>
              <a:ext cx="5184" cy="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11"/>
            <p:cNvSpPr>
              <a:spLocks noChangeArrowheads="1"/>
            </p:cNvSpPr>
            <p:nvPr/>
          </p:nvSpPr>
          <p:spPr bwMode="auto">
            <a:xfrm>
              <a:off x="1429" y="1638"/>
              <a:ext cx="249" cy="227"/>
            </a:xfrm>
            <a:prstGeom prst="rect">
              <a:avLst/>
            </a:prstGeom>
            <a:solidFill>
              <a:srgbClr val="FFFFFF"/>
            </a:solidFill>
            <a:ln w="12700" cap="sq">
              <a:noFill/>
              <a:miter lim="800000"/>
              <a:headEnd type="none" w="sm" len="sm"/>
              <a:tailEnd type="none" w="sm" len="sm"/>
            </a:ln>
          </p:spPr>
          <p:txBody>
            <a:bodyPr wrap="none"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sp>
          <p:nvSpPr>
            <p:cNvPr id="60" name="Rectangle 12"/>
            <p:cNvSpPr>
              <a:spLocks noChangeArrowheads="1"/>
            </p:cNvSpPr>
            <p:nvPr/>
          </p:nvSpPr>
          <p:spPr bwMode="auto">
            <a:xfrm>
              <a:off x="2880" y="1638"/>
              <a:ext cx="363" cy="227"/>
            </a:xfrm>
            <a:prstGeom prst="rect">
              <a:avLst/>
            </a:prstGeom>
            <a:solidFill>
              <a:srgbClr val="FFFFFF"/>
            </a:solidFill>
            <a:ln w="12700" cap="sq">
              <a:noFill/>
              <a:miter lim="800000"/>
              <a:headEnd type="none" w="sm" len="sm"/>
              <a:tailEnd type="none" w="sm" len="sm"/>
            </a:ln>
          </p:spPr>
          <p:txBody>
            <a:bodyPr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sp>
          <p:nvSpPr>
            <p:cNvPr id="61" name="Rectangle 13"/>
            <p:cNvSpPr>
              <a:spLocks noChangeArrowheads="1"/>
            </p:cNvSpPr>
            <p:nvPr/>
          </p:nvSpPr>
          <p:spPr bwMode="auto">
            <a:xfrm>
              <a:off x="4490" y="1661"/>
              <a:ext cx="181" cy="227"/>
            </a:xfrm>
            <a:prstGeom prst="rect">
              <a:avLst/>
            </a:prstGeom>
            <a:solidFill>
              <a:srgbClr val="FFFFFF"/>
            </a:solidFill>
            <a:ln w="12700" cap="sq">
              <a:noFill/>
              <a:miter lim="800000"/>
              <a:headEnd type="none" w="sm" len="sm"/>
              <a:tailEnd type="none" w="sm" len="sm"/>
            </a:ln>
          </p:spPr>
          <p:txBody>
            <a:bodyPr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sp>
          <p:nvSpPr>
            <p:cNvPr id="62" name="Rectangle 14"/>
            <p:cNvSpPr>
              <a:spLocks noChangeArrowheads="1"/>
            </p:cNvSpPr>
            <p:nvPr/>
          </p:nvSpPr>
          <p:spPr bwMode="auto">
            <a:xfrm>
              <a:off x="5193" y="1638"/>
              <a:ext cx="249" cy="227"/>
            </a:xfrm>
            <a:prstGeom prst="rect">
              <a:avLst/>
            </a:prstGeom>
            <a:solidFill>
              <a:srgbClr val="FFFFFF"/>
            </a:solidFill>
            <a:ln w="12700" cap="sq">
              <a:noFill/>
              <a:miter lim="800000"/>
              <a:headEnd type="none" w="sm" len="sm"/>
              <a:tailEnd type="none" w="sm" len="sm"/>
            </a:ln>
          </p:spPr>
          <p:txBody>
            <a:bodyPr wrap="none"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grpSp>
      <p:grpSp>
        <p:nvGrpSpPr>
          <p:cNvPr id="33803" name="Group 26"/>
          <p:cNvGrpSpPr>
            <a:grpSpLocks/>
          </p:cNvGrpSpPr>
          <p:nvPr/>
        </p:nvGrpSpPr>
        <p:grpSpPr bwMode="auto">
          <a:xfrm>
            <a:off x="646113" y="4267200"/>
            <a:ext cx="8229600" cy="1633538"/>
            <a:chOff x="407" y="2455"/>
            <a:chExt cx="5184" cy="1029"/>
          </a:xfrm>
        </p:grpSpPr>
        <p:pic>
          <p:nvPicPr>
            <p:cNvPr id="33810" name="Picture 22"/>
            <p:cNvPicPr>
              <a:picLocks noChangeAspect="1" noChangeArrowheads="1"/>
            </p:cNvPicPr>
            <p:nvPr/>
          </p:nvPicPr>
          <p:blipFill>
            <a:blip r:embed="rId3">
              <a:extLst>
                <a:ext uri="{28A0092B-C50C-407E-A947-70E740481C1C}">
                  <a14:useLocalDpi xmlns:a14="http://schemas.microsoft.com/office/drawing/2010/main" val="0"/>
                </a:ext>
              </a:extLst>
            </a:blip>
            <a:srcRect t="53397"/>
            <a:stretch>
              <a:fillRect/>
            </a:stretch>
          </p:blipFill>
          <p:spPr bwMode="auto">
            <a:xfrm>
              <a:off x="407" y="2455"/>
              <a:ext cx="5184"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15"/>
            <p:cNvSpPr>
              <a:spLocks noChangeArrowheads="1"/>
            </p:cNvSpPr>
            <p:nvPr/>
          </p:nvSpPr>
          <p:spPr bwMode="auto">
            <a:xfrm>
              <a:off x="1531" y="3257"/>
              <a:ext cx="454" cy="227"/>
            </a:xfrm>
            <a:prstGeom prst="rect">
              <a:avLst/>
            </a:prstGeom>
            <a:solidFill>
              <a:srgbClr val="FFFFFF"/>
            </a:solidFill>
            <a:ln w="12700" cap="sq">
              <a:noFill/>
              <a:miter lim="800000"/>
              <a:headEnd type="none" w="sm" len="sm"/>
              <a:tailEnd type="none" w="sm" len="sm"/>
            </a:ln>
          </p:spPr>
          <p:txBody>
            <a:bodyPr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sp>
          <p:nvSpPr>
            <p:cNvPr id="66" name="Rectangle 16"/>
            <p:cNvSpPr>
              <a:spLocks noChangeArrowheads="1"/>
            </p:cNvSpPr>
            <p:nvPr/>
          </p:nvSpPr>
          <p:spPr bwMode="auto">
            <a:xfrm>
              <a:off x="3096" y="3291"/>
              <a:ext cx="249" cy="182"/>
            </a:xfrm>
            <a:prstGeom prst="rect">
              <a:avLst/>
            </a:prstGeom>
            <a:solidFill>
              <a:srgbClr val="FFFFFF"/>
            </a:solidFill>
            <a:ln w="12700" cap="sq">
              <a:noFill/>
              <a:miter lim="800000"/>
              <a:headEnd type="none" w="sm" len="sm"/>
              <a:tailEnd type="none" w="sm" len="sm"/>
            </a:ln>
          </p:spPr>
          <p:txBody>
            <a:bodyPr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grpSp>
      <p:sp>
        <p:nvSpPr>
          <p:cNvPr id="67" name="Text Box 17"/>
          <p:cNvSpPr txBox="1">
            <a:spLocks noChangeArrowheads="1"/>
          </p:cNvSpPr>
          <p:nvPr/>
        </p:nvSpPr>
        <p:spPr bwMode="auto">
          <a:xfrm>
            <a:off x="5661025" y="6524625"/>
            <a:ext cx="3232150" cy="336550"/>
          </a:xfrm>
          <a:prstGeom prst="rect">
            <a:avLst/>
          </a:prstGeom>
          <a:noFill/>
          <a:ln w="12700" cap="sq">
            <a:noFill/>
            <a:miter lim="800000"/>
            <a:headEnd type="none" w="sm" len="sm"/>
            <a:tailEnd type="none" w="sm" len="sm"/>
          </a:ln>
        </p:spPr>
        <p:txBody>
          <a:bodyPr wrap="none" lIns="90000" tIns="46800" rIns="90000" bIns="46800">
            <a:spAutoFit/>
          </a:bodyPr>
          <a:lstStyle/>
          <a:p>
            <a:pPr algn="r" eaLnBrk="0" fontAlgn="auto" hangingPunct="0">
              <a:spcBef>
                <a:spcPts val="0"/>
              </a:spcBef>
              <a:spcAft>
                <a:spcPts val="0"/>
              </a:spcAft>
              <a:defRPr/>
            </a:pPr>
            <a:r>
              <a:rPr kumimoji="1" lang="en-US" sz="1600" kern="0">
                <a:solidFill>
                  <a:srgbClr val="000099"/>
                </a:solidFill>
                <a:latin typeface="Trebuchet MS" pitchFamily="34" charset="0"/>
              </a:rPr>
              <a:t>from [Carneiro </a:t>
            </a:r>
            <a:r>
              <a:rPr kumimoji="1" lang="en-US" sz="1600" kern="0">
                <a:solidFill>
                  <a:srgbClr val="000099"/>
                </a:solidFill>
              </a:rPr>
              <a:t>&amp;</a:t>
            </a:r>
            <a:r>
              <a:rPr kumimoji="1" lang="en-US" sz="1600" kern="0">
                <a:solidFill>
                  <a:srgbClr val="000099"/>
                </a:solidFill>
                <a:latin typeface="Trebuchet MS" pitchFamily="34" charset="0"/>
              </a:rPr>
              <a:t> Lowe, ECCV’06]</a:t>
            </a:r>
          </a:p>
        </p:txBody>
      </p:sp>
      <p:sp>
        <p:nvSpPr>
          <p:cNvPr id="33805" name="Text Box 18"/>
          <p:cNvSpPr txBox="1">
            <a:spLocks noChangeArrowheads="1"/>
          </p:cNvSpPr>
          <p:nvPr/>
        </p:nvSpPr>
        <p:spPr bwMode="auto">
          <a:xfrm>
            <a:off x="395288" y="241617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0099"/>
                </a:solidFill>
                <a:latin typeface="Trebuchet MS" pitchFamily="34" charset="0"/>
              </a:rPr>
              <a:t>O(N</a:t>
            </a:r>
            <a:r>
              <a:rPr lang="en-US" sz="2000" baseline="30000">
                <a:solidFill>
                  <a:srgbClr val="000099"/>
                </a:solidFill>
                <a:latin typeface="Trebuchet MS" pitchFamily="34" charset="0"/>
              </a:rPr>
              <a:t>6</a:t>
            </a:r>
            <a:r>
              <a:rPr lang="en-US" sz="2000">
                <a:solidFill>
                  <a:srgbClr val="000099"/>
                </a:solidFill>
                <a:latin typeface="Trebuchet MS" pitchFamily="34" charset="0"/>
              </a:rPr>
              <a:t>)</a:t>
            </a:r>
          </a:p>
        </p:txBody>
      </p:sp>
      <p:sp>
        <p:nvSpPr>
          <p:cNvPr id="33806" name="Text Box 19"/>
          <p:cNvSpPr txBox="1">
            <a:spLocks noChangeArrowheads="1"/>
          </p:cNvSpPr>
          <p:nvPr/>
        </p:nvSpPr>
        <p:spPr bwMode="auto">
          <a:xfrm>
            <a:off x="2951163" y="241617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0099"/>
                </a:solidFill>
                <a:latin typeface="Trebuchet MS" pitchFamily="34" charset="0"/>
              </a:rPr>
              <a:t>O(N</a:t>
            </a:r>
            <a:r>
              <a:rPr lang="en-US" sz="2000" baseline="30000">
                <a:solidFill>
                  <a:srgbClr val="000099"/>
                </a:solidFill>
                <a:latin typeface="Trebuchet MS" pitchFamily="34" charset="0"/>
              </a:rPr>
              <a:t>2</a:t>
            </a:r>
            <a:r>
              <a:rPr lang="en-US" sz="2000">
                <a:solidFill>
                  <a:srgbClr val="000099"/>
                </a:solidFill>
                <a:latin typeface="Trebuchet MS" pitchFamily="34" charset="0"/>
              </a:rPr>
              <a:t>)</a:t>
            </a:r>
          </a:p>
        </p:txBody>
      </p:sp>
      <p:sp>
        <p:nvSpPr>
          <p:cNvPr id="33807" name="Text Box 20"/>
          <p:cNvSpPr txBox="1">
            <a:spLocks noChangeArrowheads="1"/>
          </p:cNvSpPr>
          <p:nvPr/>
        </p:nvSpPr>
        <p:spPr bwMode="auto">
          <a:xfrm>
            <a:off x="5138738" y="241617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0099"/>
                </a:solidFill>
                <a:latin typeface="Trebuchet MS" pitchFamily="34" charset="0"/>
              </a:rPr>
              <a:t>O(N</a:t>
            </a:r>
            <a:r>
              <a:rPr lang="en-US" sz="2000" baseline="30000">
                <a:solidFill>
                  <a:srgbClr val="000099"/>
                </a:solidFill>
                <a:latin typeface="Trebuchet MS" pitchFamily="34" charset="0"/>
              </a:rPr>
              <a:t>3</a:t>
            </a:r>
            <a:r>
              <a:rPr lang="en-US" sz="2000">
                <a:solidFill>
                  <a:srgbClr val="000099"/>
                </a:solidFill>
                <a:latin typeface="Trebuchet MS" pitchFamily="34" charset="0"/>
              </a:rPr>
              <a:t>)</a:t>
            </a:r>
          </a:p>
        </p:txBody>
      </p:sp>
      <p:sp>
        <p:nvSpPr>
          <p:cNvPr id="33808" name="Text Box 21"/>
          <p:cNvSpPr txBox="1">
            <a:spLocks noChangeArrowheads="1"/>
          </p:cNvSpPr>
          <p:nvPr/>
        </p:nvSpPr>
        <p:spPr bwMode="auto">
          <a:xfrm>
            <a:off x="8186738" y="241617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0099"/>
                </a:solidFill>
                <a:latin typeface="Trebuchet MS" pitchFamily="34" charset="0"/>
              </a:rPr>
              <a:t>O(N</a:t>
            </a:r>
            <a:r>
              <a:rPr lang="en-US" sz="2000" baseline="30000">
                <a:solidFill>
                  <a:srgbClr val="000099"/>
                </a:solidFill>
                <a:latin typeface="Trebuchet MS" pitchFamily="34" charset="0"/>
              </a:rPr>
              <a:t>2</a:t>
            </a:r>
            <a:r>
              <a:rPr lang="en-US" sz="2000">
                <a:solidFill>
                  <a:srgbClr val="000099"/>
                </a:solidFill>
                <a:latin typeface="Trebuchet MS" pitchFamily="34" charset="0"/>
              </a:rPr>
              <a:t>)</a:t>
            </a:r>
          </a:p>
        </p:txBody>
      </p:sp>
      <p:sp>
        <p:nvSpPr>
          <p:cNvPr id="33809" name="Content Placeholder 2"/>
          <p:cNvSpPr>
            <a:spLocks noGrp="1"/>
          </p:cNvSpPr>
          <p:nvPr>
            <p:ph idx="1"/>
          </p:nvPr>
        </p:nvSpPr>
        <p:spPr>
          <a:xfrm>
            <a:off x="457200" y="914400"/>
            <a:ext cx="8229600" cy="762000"/>
          </a:xfrm>
        </p:spPr>
        <p:txBody>
          <a:bodyPr/>
          <a:lstStyle/>
          <a:p>
            <a:r>
              <a:rPr lang="en-US" dirty="0" smtClean="0"/>
              <a:t>Many others...</a:t>
            </a:r>
          </a:p>
        </p:txBody>
      </p:sp>
    </p:spTree>
    <p:extLst>
      <p:ext uri="{BB962C8B-B14F-4D97-AF65-F5344CB8AC3E}">
        <p14:creationId xmlns:p14="http://schemas.microsoft.com/office/powerpoint/2010/main" val="1191602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ISM: Implicit Shape Model</a:t>
            </a:r>
          </a:p>
        </p:txBody>
      </p:sp>
      <p:sp>
        <p:nvSpPr>
          <p:cNvPr id="35843" name="Content Placeholder 7"/>
          <p:cNvSpPr>
            <a:spLocks noGrp="1"/>
          </p:cNvSpPr>
          <p:nvPr>
            <p:ph idx="1"/>
          </p:nvPr>
        </p:nvSpPr>
        <p:spPr/>
        <p:txBody>
          <a:bodyPr/>
          <a:lstStyle/>
          <a:p>
            <a:pPr>
              <a:buFont typeface="Arial" charset="0"/>
              <a:buNone/>
            </a:pPr>
            <a:r>
              <a:rPr lang="en-US" smtClean="0"/>
              <a:t>Training overview</a:t>
            </a:r>
          </a:p>
          <a:p>
            <a:r>
              <a:rPr lang="en-US" sz="2400" smtClean="0"/>
              <a:t>Start with bounding boxes and (ideally) segmentations of objects</a:t>
            </a:r>
          </a:p>
          <a:p>
            <a:r>
              <a:rPr lang="en-US" sz="2400" smtClean="0"/>
              <a:t>Extract local features (e.g., patches or SIFT) at interest points on objects</a:t>
            </a:r>
          </a:p>
          <a:p>
            <a:r>
              <a:rPr lang="en-US" sz="2400" smtClean="0"/>
              <a:t>Cluster features to  create codebook</a:t>
            </a:r>
          </a:p>
          <a:p>
            <a:r>
              <a:rPr lang="en-US" sz="2400" smtClean="0"/>
              <a:t>Record relative bounding box and segmentation for each codeword</a:t>
            </a:r>
          </a:p>
        </p:txBody>
      </p:sp>
      <p:pic>
        <p:nvPicPr>
          <p:cNvPr id="358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495800"/>
            <a:ext cx="80010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639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ISM: Implicit Shape Model</a:t>
            </a: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038600"/>
            <a:ext cx="66294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Content Placeholder 5"/>
          <p:cNvSpPr>
            <a:spLocks noGrp="1"/>
          </p:cNvSpPr>
          <p:nvPr>
            <p:ph idx="1"/>
          </p:nvPr>
        </p:nvSpPr>
        <p:spPr>
          <a:xfrm>
            <a:off x="457200" y="1036638"/>
            <a:ext cx="8229600" cy="5135562"/>
          </a:xfrm>
        </p:spPr>
        <p:txBody>
          <a:bodyPr/>
          <a:lstStyle/>
          <a:p>
            <a:pPr>
              <a:buFont typeface="Arial" charset="0"/>
              <a:buNone/>
            </a:pPr>
            <a:r>
              <a:rPr lang="en-US" smtClean="0"/>
              <a:t>Testing overview</a:t>
            </a:r>
          </a:p>
          <a:p>
            <a:r>
              <a:rPr lang="en-US" sz="2400" smtClean="0"/>
              <a:t>Extract interest points in test image</a:t>
            </a:r>
          </a:p>
          <a:p>
            <a:r>
              <a:rPr lang="en-US" sz="2400" smtClean="0"/>
              <a:t>Softly match to codebook entries</a:t>
            </a:r>
          </a:p>
          <a:p>
            <a:r>
              <a:rPr lang="en-US" sz="2400" smtClean="0"/>
              <a:t>Each matched codeword votes for object bounding box</a:t>
            </a:r>
          </a:p>
          <a:p>
            <a:r>
              <a:rPr lang="en-US" sz="2400" smtClean="0"/>
              <a:t>Compute modes of votes using mean-shift</a:t>
            </a:r>
          </a:p>
          <a:p>
            <a:r>
              <a:rPr lang="en-US" sz="2400" smtClean="0"/>
              <a:t>Check which codewords voted for modes</a:t>
            </a:r>
          </a:p>
          <a:p>
            <a:r>
              <a:rPr lang="en-US" sz="2400" smtClean="0"/>
              <a:t>Refine</a:t>
            </a:r>
          </a:p>
          <a:p>
            <a:pPr>
              <a:buFont typeface="Arial" charset="0"/>
              <a:buNone/>
            </a:pPr>
            <a:endParaRPr lang="en-US" sz="2400" smtClean="0"/>
          </a:p>
        </p:txBody>
      </p:sp>
    </p:spTree>
    <p:extLst>
      <p:ext uri="{BB962C8B-B14F-4D97-AF65-F5344CB8AC3E}">
        <p14:creationId xmlns:p14="http://schemas.microsoft.com/office/powerpoint/2010/main" val="580879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grpSp>
        <p:nvGrpSpPr>
          <p:cNvPr id="46083" name="Group 2"/>
          <p:cNvGrpSpPr>
            <a:grpSpLocks/>
          </p:cNvGrpSpPr>
          <p:nvPr/>
        </p:nvGrpSpPr>
        <p:grpSpPr bwMode="auto">
          <a:xfrm>
            <a:off x="1143000" y="1441450"/>
            <a:ext cx="6858000" cy="5080000"/>
            <a:chOff x="720" y="720"/>
            <a:chExt cx="4320" cy="3200"/>
          </a:xfrm>
        </p:grpSpPr>
        <p:pic>
          <p:nvPicPr>
            <p:cNvPr id="46085" name="Picture 3" descr="cows-150007-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720"/>
              <a:ext cx="43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4"/>
            <p:cNvSpPr txBox="1">
              <a:spLocks noChangeArrowheads="1"/>
            </p:cNvSpPr>
            <p:nvPr/>
          </p:nvSpPr>
          <p:spPr bwMode="auto">
            <a:xfrm>
              <a:off x="2112" y="3632"/>
              <a:ext cx="1584"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Original image</a:t>
              </a:r>
              <a:endParaRPr lang="en-GB" sz="2400" b="1">
                <a:solidFill>
                  <a:srgbClr val="000000"/>
                </a:solidFill>
                <a:latin typeface="Trebuchet MS" pitchFamily="34" charset="0"/>
              </a:endParaRPr>
            </a:p>
          </p:txBody>
        </p:sp>
      </p:grpSp>
      <p:sp>
        <p:nvSpPr>
          <p:cNvPr id="46084" name="Rectangle 8"/>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3245115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grpSp>
        <p:nvGrpSpPr>
          <p:cNvPr id="47107" name="Group 2"/>
          <p:cNvGrpSpPr>
            <a:grpSpLocks/>
          </p:cNvGrpSpPr>
          <p:nvPr/>
        </p:nvGrpSpPr>
        <p:grpSpPr bwMode="auto">
          <a:xfrm>
            <a:off x="1143000" y="1441450"/>
            <a:ext cx="6858000" cy="5080000"/>
            <a:chOff x="720" y="720"/>
            <a:chExt cx="4320" cy="3200"/>
          </a:xfrm>
        </p:grpSpPr>
        <p:pic>
          <p:nvPicPr>
            <p:cNvPr id="47112" name="Picture 3" descr="cows-150007-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720"/>
              <a:ext cx="43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 Box 4"/>
            <p:cNvSpPr txBox="1">
              <a:spLocks noChangeArrowheads="1"/>
            </p:cNvSpPr>
            <p:nvPr/>
          </p:nvSpPr>
          <p:spPr bwMode="auto">
            <a:xfrm>
              <a:off x="2112" y="3632"/>
              <a:ext cx="1584"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Original image</a:t>
              </a:r>
              <a:endParaRPr lang="en-GB" sz="2400" b="1">
                <a:solidFill>
                  <a:srgbClr val="000000"/>
                </a:solidFill>
                <a:latin typeface="Trebuchet MS" pitchFamily="34" charset="0"/>
              </a:endParaRPr>
            </a:p>
          </p:txBody>
        </p:sp>
      </p:grpSp>
      <p:grpSp>
        <p:nvGrpSpPr>
          <p:cNvPr id="47108" name="Group 5"/>
          <p:cNvGrpSpPr>
            <a:grpSpLocks/>
          </p:cNvGrpSpPr>
          <p:nvPr/>
        </p:nvGrpSpPr>
        <p:grpSpPr bwMode="auto">
          <a:xfrm>
            <a:off x="1143000" y="1441450"/>
            <a:ext cx="6859588" cy="5080000"/>
            <a:chOff x="720" y="720"/>
            <a:chExt cx="4321" cy="3200"/>
          </a:xfrm>
        </p:grpSpPr>
        <p:pic>
          <p:nvPicPr>
            <p:cNvPr id="47110" name="Picture 6" descr="cows-150007-intp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7"/>
            <p:cNvSpPr txBox="1">
              <a:spLocks noChangeArrowheads="1"/>
            </p:cNvSpPr>
            <p:nvPr/>
          </p:nvSpPr>
          <p:spPr bwMode="auto">
            <a:xfrm>
              <a:off x="2112" y="3632"/>
              <a:ext cx="1488"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Interest points</a:t>
              </a:r>
              <a:endParaRPr lang="en-GB" sz="2400" b="1">
                <a:solidFill>
                  <a:srgbClr val="000000"/>
                </a:solidFill>
                <a:latin typeface="Trebuchet MS" pitchFamily="34" charset="0"/>
              </a:endParaRPr>
            </a:p>
          </p:txBody>
        </p:sp>
      </p:grpSp>
      <p:sp>
        <p:nvSpPr>
          <p:cNvPr id="47109" name="Rectangle 14"/>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2096543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grpSp>
        <p:nvGrpSpPr>
          <p:cNvPr id="48131" name="Group 2"/>
          <p:cNvGrpSpPr>
            <a:grpSpLocks/>
          </p:cNvGrpSpPr>
          <p:nvPr/>
        </p:nvGrpSpPr>
        <p:grpSpPr bwMode="auto">
          <a:xfrm>
            <a:off x="1143000" y="1441450"/>
            <a:ext cx="6858000" cy="5080000"/>
            <a:chOff x="720" y="720"/>
            <a:chExt cx="4320" cy="3200"/>
          </a:xfrm>
        </p:grpSpPr>
        <p:pic>
          <p:nvPicPr>
            <p:cNvPr id="48139" name="Picture 3" descr="cows-150007-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720"/>
              <a:ext cx="43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Text Box 4"/>
            <p:cNvSpPr txBox="1">
              <a:spLocks noChangeArrowheads="1"/>
            </p:cNvSpPr>
            <p:nvPr/>
          </p:nvSpPr>
          <p:spPr bwMode="auto">
            <a:xfrm>
              <a:off x="2112" y="3632"/>
              <a:ext cx="1584"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ETH Light" pitchFamily="2" charset="0"/>
                </a:rPr>
                <a:t>Original image</a:t>
              </a:r>
              <a:endParaRPr lang="en-GB" sz="2400" b="1">
                <a:solidFill>
                  <a:srgbClr val="000000"/>
                </a:solidFill>
                <a:latin typeface="ETH Light" pitchFamily="2" charset="0"/>
              </a:endParaRPr>
            </a:p>
          </p:txBody>
        </p:sp>
      </p:grpSp>
      <p:grpSp>
        <p:nvGrpSpPr>
          <p:cNvPr id="48132" name="Group 5"/>
          <p:cNvGrpSpPr>
            <a:grpSpLocks/>
          </p:cNvGrpSpPr>
          <p:nvPr/>
        </p:nvGrpSpPr>
        <p:grpSpPr bwMode="auto">
          <a:xfrm>
            <a:off x="1143000" y="1441450"/>
            <a:ext cx="6859588" cy="5080000"/>
            <a:chOff x="720" y="720"/>
            <a:chExt cx="4321" cy="3200"/>
          </a:xfrm>
        </p:grpSpPr>
        <p:pic>
          <p:nvPicPr>
            <p:cNvPr id="48137" name="Picture 6" descr="cows-150007-intp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 Box 7"/>
            <p:cNvSpPr txBox="1">
              <a:spLocks noChangeArrowheads="1"/>
            </p:cNvSpPr>
            <p:nvPr/>
          </p:nvSpPr>
          <p:spPr bwMode="auto">
            <a:xfrm>
              <a:off x="2112" y="3632"/>
              <a:ext cx="1488"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ETH Light" pitchFamily="2" charset="0"/>
                </a:rPr>
                <a:t>Interest points</a:t>
              </a:r>
              <a:endParaRPr lang="en-GB" sz="2400" b="1">
                <a:solidFill>
                  <a:srgbClr val="000000"/>
                </a:solidFill>
                <a:latin typeface="ETH Light" pitchFamily="2" charset="0"/>
              </a:endParaRPr>
            </a:p>
          </p:txBody>
        </p:sp>
      </p:grpSp>
      <p:grpSp>
        <p:nvGrpSpPr>
          <p:cNvPr id="48133" name="Group 8"/>
          <p:cNvGrpSpPr>
            <a:grpSpLocks/>
          </p:cNvGrpSpPr>
          <p:nvPr/>
        </p:nvGrpSpPr>
        <p:grpSpPr bwMode="auto">
          <a:xfrm>
            <a:off x="1143000" y="1441450"/>
            <a:ext cx="6859588" cy="5108575"/>
            <a:chOff x="720" y="720"/>
            <a:chExt cx="4321" cy="3218"/>
          </a:xfrm>
        </p:grpSpPr>
        <p:pic>
          <p:nvPicPr>
            <p:cNvPr id="48135" name="Picture 9" descr="cows-150007-patch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 Box 10"/>
            <p:cNvSpPr txBox="1">
              <a:spLocks noChangeArrowheads="1"/>
            </p:cNvSpPr>
            <p:nvPr/>
          </p:nvSpPr>
          <p:spPr bwMode="auto">
            <a:xfrm>
              <a:off x="2099" y="3650"/>
              <a:ext cx="1623"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000000"/>
                  </a:solidFill>
                  <a:latin typeface="Trebuchet MS" pitchFamily="34" charset="0"/>
                </a:rPr>
                <a:t>Matched patches</a:t>
              </a:r>
              <a:endParaRPr lang="en-GB" sz="2400" b="1">
                <a:solidFill>
                  <a:srgbClr val="000000"/>
                </a:solidFill>
                <a:latin typeface="Trebuchet MS" pitchFamily="34" charset="0"/>
              </a:endParaRPr>
            </a:p>
          </p:txBody>
        </p:sp>
      </p:grpSp>
      <p:sp>
        <p:nvSpPr>
          <p:cNvPr id="48134" name="Rectangle 14"/>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1893088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grpSp>
        <p:nvGrpSpPr>
          <p:cNvPr id="49155" name="Group 2"/>
          <p:cNvGrpSpPr>
            <a:grpSpLocks/>
          </p:cNvGrpSpPr>
          <p:nvPr/>
        </p:nvGrpSpPr>
        <p:grpSpPr bwMode="auto">
          <a:xfrm>
            <a:off x="1143000" y="1441450"/>
            <a:ext cx="6858000" cy="5080000"/>
            <a:chOff x="720" y="720"/>
            <a:chExt cx="4320" cy="3200"/>
          </a:xfrm>
        </p:grpSpPr>
        <p:pic>
          <p:nvPicPr>
            <p:cNvPr id="49166" name="Picture 3" descr="cows-150007-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720"/>
              <a:ext cx="43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7" name="Text Box 4"/>
            <p:cNvSpPr txBox="1">
              <a:spLocks noChangeArrowheads="1"/>
            </p:cNvSpPr>
            <p:nvPr/>
          </p:nvSpPr>
          <p:spPr bwMode="auto">
            <a:xfrm>
              <a:off x="2112" y="3632"/>
              <a:ext cx="1584"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ETH Light" pitchFamily="2" charset="0"/>
                </a:rPr>
                <a:t>Original image</a:t>
              </a:r>
              <a:endParaRPr lang="en-GB" sz="2400" b="1">
                <a:solidFill>
                  <a:srgbClr val="000000"/>
                </a:solidFill>
                <a:latin typeface="ETH Light" pitchFamily="2" charset="0"/>
              </a:endParaRPr>
            </a:p>
          </p:txBody>
        </p:sp>
      </p:grpSp>
      <p:grpSp>
        <p:nvGrpSpPr>
          <p:cNvPr id="49156" name="Group 5"/>
          <p:cNvGrpSpPr>
            <a:grpSpLocks/>
          </p:cNvGrpSpPr>
          <p:nvPr/>
        </p:nvGrpSpPr>
        <p:grpSpPr bwMode="auto">
          <a:xfrm>
            <a:off x="1143000" y="1441450"/>
            <a:ext cx="6859588" cy="5080000"/>
            <a:chOff x="720" y="720"/>
            <a:chExt cx="4321" cy="3200"/>
          </a:xfrm>
        </p:grpSpPr>
        <p:pic>
          <p:nvPicPr>
            <p:cNvPr id="49164" name="Picture 6" descr="cows-150007-intp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Text Box 7"/>
            <p:cNvSpPr txBox="1">
              <a:spLocks noChangeArrowheads="1"/>
            </p:cNvSpPr>
            <p:nvPr/>
          </p:nvSpPr>
          <p:spPr bwMode="auto">
            <a:xfrm>
              <a:off x="2112" y="3632"/>
              <a:ext cx="1488"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ETH Light" pitchFamily="2" charset="0"/>
                </a:rPr>
                <a:t>Interest points</a:t>
              </a:r>
              <a:endParaRPr lang="en-GB" sz="2400" b="1">
                <a:solidFill>
                  <a:srgbClr val="000000"/>
                </a:solidFill>
                <a:latin typeface="ETH Light" pitchFamily="2" charset="0"/>
              </a:endParaRPr>
            </a:p>
          </p:txBody>
        </p:sp>
      </p:grpSp>
      <p:grpSp>
        <p:nvGrpSpPr>
          <p:cNvPr id="49157" name="Group 8"/>
          <p:cNvGrpSpPr>
            <a:grpSpLocks/>
          </p:cNvGrpSpPr>
          <p:nvPr/>
        </p:nvGrpSpPr>
        <p:grpSpPr bwMode="auto">
          <a:xfrm>
            <a:off x="1143000" y="1441450"/>
            <a:ext cx="6859588" cy="5119688"/>
            <a:chOff x="720" y="720"/>
            <a:chExt cx="4321" cy="3225"/>
          </a:xfrm>
        </p:grpSpPr>
        <p:pic>
          <p:nvPicPr>
            <p:cNvPr id="49162" name="Picture 9" descr="cows-150007-patch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Text Box 10"/>
            <p:cNvSpPr txBox="1">
              <a:spLocks noChangeArrowheads="1"/>
            </p:cNvSpPr>
            <p:nvPr/>
          </p:nvSpPr>
          <p:spPr bwMode="auto">
            <a:xfrm>
              <a:off x="2099" y="3657"/>
              <a:ext cx="1549"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000000"/>
                  </a:solidFill>
                  <a:latin typeface="ETH Light" pitchFamily="2" charset="0"/>
                </a:rPr>
                <a:t>Matched patches</a:t>
              </a:r>
              <a:endParaRPr lang="en-GB" sz="2400" b="1">
                <a:solidFill>
                  <a:srgbClr val="000000"/>
                </a:solidFill>
                <a:latin typeface="ETH Light" pitchFamily="2" charset="0"/>
              </a:endParaRPr>
            </a:p>
          </p:txBody>
        </p:sp>
      </p:grpSp>
      <p:grpSp>
        <p:nvGrpSpPr>
          <p:cNvPr id="49158" name="Group 11"/>
          <p:cNvGrpSpPr>
            <a:grpSpLocks/>
          </p:cNvGrpSpPr>
          <p:nvPr/>
        </p:nvGrpSpPr>
        <p:grpSpPr bwMode="auto">
          <a:xfrm>
            <a:off x="1143000" y="1441450"/>
            <a:ext cx="6848475" cy="5091113"/>
            <a:chOff x="720" y="720"/>
            <a:chExt cx="4314" cy="3207"/>
          </a:xfrm>
        </p:grpSpPr>
        <p:pic>
          <p:nvPicPr>
            <p:cNvPr id="49160" name="Picture 12" descr="cows-150007-pairvo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720"/>
              <a:ext cx="4314"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 Box 13"/>
            <p:cNvSpPr txBox="1">
              <a:spLocks noChangeArrowheads="1"/>
            </p:cNvSpPr>
            <p:nvPr/>
          </p:nvSpPr>
          <p:spPr bwMode="auto">
            <a:xfrm>
              <a:off x="2112" y="3639"/>
              <a:ext cx="1536"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Prob. Votes</a:t>
              </a:r>
              <a:endParaRPr lang="en-GB" sz="2400" b="1">
                <a:solidFill>
                  <a:srgbClr val="000000"/>
                </a:solidFill>
                <a:latin typeface="Trebuchet MS" pitchFamily="34" charset="0"/>
              </a:endParaRPr>
            </a:p>
          </p:txBody>
        </p:sp>
      </p:grpSp>
      <p:sp>
        <p:nvSpPr>
          <p:cNvPr id="49159" name="Rectangle 14"/>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1449555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76200" y="-152400"/>
            <a:ext cx="9296400" cy="1371600"/>
          </a:xfrm>
        </p:spPr>
        <p:txBody>
          <a:bodyPr/>
          <a:lstStyle/>
          <a:p>
            <a:r>
              <a:rPr lang="en-US" dirty="0" smtClean="0">
                <a:solidFill>
                  <a:srgbClr val="000090"/>
                </a:solidFill>
              </a:rPr>
              <a:t>How many possible solutions?</a:t>
            </a:r>
            <a:endParaRPr lang="en-US" dirty="0">
              <a:solidFill>
                <a:srgbClr val="000090"/>
              </a:solidFill>
            </a:endParaRPr>
          </a:p>
        </p:txBody>
      </p:sp>
      <p:grpSp>
        <p:nvGrpSpPr>
          <p:cNvPr id="2" name="Group 3"/>
          <p:cNvGrpSpPr>
            <a:grpSpLocks/>
          </p:cNvGrpSpPr>
          <p:nvPr/>
        </p:nvGrpSpPr>
        <p:grpSpPr bwMode="auto">
          <a:xfrm>
            <a:off x="76200" y="2438400"/>
            <a:ext cx="1905000" cy="2667000"/>
            <a:chOff x="480" y="1488"/>
            <a:chExt cx="1632" cy="2064"/>
          </a:xfrm>
        </p:grpSpPr>
        <p:sp>
          <p:nvSpPr>
            <p:cNvPr id="913412"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3"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4"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5"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6"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7"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8"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9"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20"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21"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2286000" y="2819400"/>
            <a:ext cx="1616075" cy="2425700"/>
            <a:chOff x="2112" y="1807"/>
            <a:chExt cx="1018" cy="1528"/>
          </a:xfrm>
        </p:grpSpPr>
        <p:sp>
          <p:nvSpPr>
            <p:cNvPr id="913423" name="Rectangle 15"/>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4" name="Rectangle 16"/>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5" name="Rectangle 17"/>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6" name="Rectangle 18"/>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7" name="Rectangle 19"/>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8" name="Rectangle 20"/>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9" name="Rectangle 21"/>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30" name="Rectangle 22"/>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13431" name="Line 23"/>
          <p:cNvSpPr>
            <a:spLocks noChangeShapeType="1"/>
          </p:cNvSpPr>
          <p:nvPr/>
        </p:nvSpPr>
        <p:spPr bwMode="auto">
          <a:xfrm flipV="1">
            <a:off x="1752600" y="1447800"/>
            <a:ext cx="838200" cy="4465638"/>
          </a:xfrm>
          <a:prstGeom prst="line">
            <a:avLst/>
          </a:prstGeom>
          <a:noFill/>
          <a:ln w="76200">
            <a:solidFill>
              <a:schemeClr val="tx1"/>
            </a:solidFill>
            <a:round/>
            <a:headEnd/>
            <a:tailEnd/>
          </a:ln>
          <a:effectLst/>
        </p:spPr>
        <p:txBody>
          <a:bodyPr/>
          <a:lstStyle/>
          <a:p>
            <a:endParaRPr lang="en-US"/>
          </a:p>
        </p:txBody>
      </p:sp>
      <p:sp>
        <p:nvSpPr>
          <p:cNvPr id="913432" name="Text Box 24"/>
          <p:cNvSpPr txBox="1">
            <a:spLocks noChangeArrowheads="1"/>
          </p:cNvSpPr>
          <p:nvPr/>
        </p:nvSpPr>
        <p:spPr bwMode="auto">
          <a:xfrm rot="-4685972">
            <a:off x="1666082" y="1818481"/>
            <a:ext cx="1327150" cy="366713"/>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0</a:t>
            </a:r>
          </a:p>
        </p:txBody>
      </p:sp>
      <p:sp>
        <p:nvSpPr>
          <p:cNvPr id="3084" name="Comment 12"/>
          <p:cNvSpPr>
            <a:spLocks noRot="1" noChangeAspect="1" noEditPoints="1" noChangeArrowheads="1" noChangeShapeType="1" noTextEdit="1"/>
          </p:cNvSpPr>
          <p:nvPr/>
        </p:nvSpPr>
        <p:spPr bwMode="auto">
          <a:xfrm>
            <a:off x="42484675" y="15786100"/>
            <a:ext cx="0" cy="0"/>
          </a:xfrm>
          <a:custGeom>
            <a:avLst/>
            <a:gdLst>
              <a:gd name="T0" fmla="+- 0 21815 21815"/>
              <a:gd name="T1" fmla="*/ T0 w 1"/>
              <a:gd name="T2" fmla="+- 0 8106 8106"/>
              <a:gd name="T3" fmla="*/ 8106 h 1"/>
              <a:gd name="T4" fmla="+- 0 21815 21815"/>
              <a:gd name="T5" fmla="*/ T4 w 1"/>
              <a:gd name="T6" fmla="+- 0 8106 8106"/>
              <a:gd name="T7" fmla="*/ 8106 h 1"/>
              <a:gd name="T8" fmla="+- 0 21815 21815"/>
              <a:gd name="T9" fmla="*/ T8 w 1"/>
              <a:gd name="T10" fmla="+- 0 8106 8106"/>
              <a:gd name="T11" fmla="*/ 8106 h 1"/>
              <a:gd name="T12" fmla="+- 0 21815 21815"/>
              <a:gd name="T13" fmla="*/ T12 w 1"/>
              <a:gd name="T14" fmla="+- 0 8106 8106"/>
              <a:gd name="T15" fmla="*/ 8106 h 1"/>
              <a:gd name="T16" fmla="+- 0 21815 21815"/>
              <a:gd name="T17" fmla="*/ T16 w 1"/>
              <a:gd name="T18" fmla="+- 0 8106 8106"/>
              <a:gd name="T19" fmla="*/ 8106 h 1"/>
            </a:gdLst>
            <a:ahLst/>
            <a:cxnLst>
              <a:cxn ang="0">
                <a:pos x="T1" y="T3"/>
              </a:cxn>
              <a:cxn ang="0">
                <a:pos x="T5" y="T7"/>
              </a:cxn>
              <a:cxn ang="0">
                <a:pos x="T9" y="T11"/>
              </a:cxn>
              <a:cxn ang="0">
                <a:pos x="T13" y="T15"/>
              </a:cxn>
              <a:cxn ang="0">
                <a:pos x="T17" y="T19"/>
              </a:cxn>
            </a:cxnLst>
            <a:rect l="0" t="0" r="r" b="b"/>
            <a:pathLst>
              <a:path w="1" h="1" extrusionOk="0">
                <a:moveTo>
                  <a:pt x="0" y="0"/>
                </a:moveTo>
                <a:lnTo>
                  <a:pt x="0" y="0"/>
                </a:lnTo>
              </a:path>
            </a:pathLst>
          </a:custGeom>
          <a:noFill/>
          <a:ln w="1270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33"/>
          <p:cNvSpPr>
            <a:spLocks noGrp="1" noChangeArrowheads="1"/>
          </p:cNvSpPr>
          <p:nvPr>
            <p:ph idx="1"/>
          </p:nvPr>
        </p:nvSpPr>
        <p:spPr>
          <a:xfrm>
            <a:off x="4191000" y="2438400"/>
            <a:ext cx="4648200" cy="4038600"/>
          </a:xfrm>
          <a:noFill/>
          <a:ln/>
        </p:spPr>
        <p:txBody>
          <a:bodyPr>
            <a:normAutofit fontScale="85000" lnSpcReduction="10000"/>
          </a:bodyPr>
          <a:lstStyle/>
          <a:p>
            <a:pPr marL="0" indent="0">
              <a:buNone/>
            </a:pPr>
            <a:r>
              <a:rPr lang="en-US" sz="3300" dirty="0" smtClean="0">
                <a:solidFill>
                  <a:srgbClr val="000090"/>
                </a:solidFill>
              </a:rPr>
              <a:t>Any other ways of writing the same dividing line?</a:t>
            </a:r>
          </a:p>
          <a:p>
            <a:r>
              <a:rPr lang="en-US" sz="2800" b="1" dirty="0" err="1" smtClean="0"/>
              <a:t>w.x</a:t>
            </a:r>
            <a:r>
              <a:rPr lang="en-US" sz="2800" dirty="0" smtClean="0"/>
              <a:t> + b = 0</a:t>
            </a:r>
          </a:p>
          <a:p>
            <a:r>
              <a:rPr lang="en-US" sz="2800" dirty="0" smtClean="0"/>
              <a:t>2</a:t>
            </a:r>
            <a:r>
              <a:rPr lang="en-US" sz="2800" b="1" dirty="0" smtClean="0"/>
              <a:t>w.x</a:t>
            </a:r>
            <a:r>
              <a:rPr lang="en-US" sz="2800" dirty="0" smtClean="0"/>
              <a:t> + 2b = 0</a:t>
            </a:r>
          </a:p>
          <a:p>
            <a:r>
              <a:rPr lang="en-US" sz="2800" dirty="0" smtClean="0"/>
              <a:t>1000</a:t>
            </a:r>
            <a:r>
              <a:rPr lang="en-US" sz="2800" b="1" dirty="0" smtClean="0"/>
              <a:t>w.x</a:t>
            </a:r>
            <a:r>
              <a:rPr lang="en-US" sz="2800" dirty="0" smtClean="0"/>
              <a:t> + 1000b = 0</a:t>
            </a:r>
          </a:p>
          <a:p>
            <a:r>
              <a:rPr lang="en-US" sz="2800" dirty="0" smtClean="0"/>
              <a:t>….</a:t>
            </a:r>
          </a:p>
          <a:p>
            <a:r>
              <a:rPr lang="en-US" sz="2800" dirty="0" smtClean="0"/>
              <a:t>Any constant scaling has the same intersection with z=0 plane, so same dividing line!</a:t>
            </a:r>
          </a:p>
          <a:p>
            <a:pPr marL="0" indent="0">
              <a:buNone/>
            </a:pPr>
            <a:r>
              <a:rPr lang="en-US" sz="3300" dirty="0" smtClean="0">
                <a:solidFill>
                  <a:srgbClr val="000090"/>
                </a:solidFill>
              </a:rPr>
              <a:t>Do we really want to max </a:t>
            </a:r>
            <a:r>
              <a:rPr lang="en-US" sz="3300" baseline="-25000" dirty="0" err="1" smtClean="0">
                <a:solidFill>
                  <a:srgbClr val="000090"/>
                </a:solidFill>
              </a:rPr>
              <a:t>γ,w,b</a:t>
            </a:r>
            <a:r>
              <a:rPr lang="en-US" sz="3300" dirty="0" smtClean="0">
                <a:solidFill>
                  <a:srgbClr val="000090"/>
                </a:solidFill>
              </a:rPr>
              <a:t>?</a:t>
            </a:r>
            <a:endParaRPr lang="en-US" sz="3300" dirty="0">
              <a:solidFill>
                <a:srgbClr val="000090"/>
              </a:solidFill>
            </a:endParaRPr>
          </a:p>
          <a:p>
            <a:pPr marL="0" indent="0">
              <a:buNone/>
            </a:pPr>
            <a:endParaRPr lang="en-US" sz="2800" dirty="0"/>
          </a:p>
        </p:txBody>
      </p:sp>
      <p:pic>
        <p:nvPicPr>
          <p:cNvPr id="53" name="Picture 52"/>
          <p:cNvPicPr>
            <a:picLocks noChangeAspect="1"/>
          </p:cNvPicPr>
          <p:nvPr/>
        </p:nvPicPr>
        <p:blipFill>
          <a:blip r:embed="rId3"/>
          <a:stretch>
            <a:fillRect/>
          </a:stretch>
        </p:blipFill>
        <p:spPr>
          <a:xfrm>
            <a:off x="4469218" y="838200"/>
            <a:ext cx="4217582" cy="1600200"/>
          </a:xfrm>
          <a:prstGeom prst="rect">
            <a:avLst/>
          </a:prstGeom>
          <a:ln>
            <a:solidFill>
              <a:srgbClr val="000090"/>
            </a:solidFill>
          </a:ln>
        </p:spPr>
      </p:pic>
    </p:spTree>
    <p:extLst>
      <p:ext uri="{BB962C8B-B14F-4D97-AF65-F5344CB8AC3E}">
        <p14:creationId xmlns:p14="http://schemas.microsoft.com/office/powerpoint/2010/main" val="2895264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pic>
        <p:nvPicPr>
          <p:cNvPr id="50179" name="Picture 2" descr="cows-150007-sml"/>
          <p:cNvPicPr>
            <a:picLocks noChangeAspect="1" noChangeArrowheads="1"/>
          </p:cNvPicPr>
          <p:nvPr/>
        </p:nvPicPr>
        <p:blipFill>
          <a:blip r:embed="rId3">
            <a:lum contrast="-60000"/>
            <a:extLst>
              <a:ext uri="{28A0092B-C50C-407E-A947-70E740481C1C}">
                <a14:useLocalDpi xmlns:a14="http://schemas.microsoft.com/office/drawing/2010/main" val="0"/>
              </a:ext>
            </a:extLst>
          </a:blip>
          <a:srcRect/>
          <a:stretch>
            <a:fillRect/>
          </a:stretch>
        </p:blipFill>
        <p:spPr bwMode="auto">
          <a:xfrm>
            <a:off x="1143000" y="1444625"/>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descr="cows-150007-peak1"/>
          <p:cNvPicPr>
            <a:picLocks noChangeAspect="1" noChangeArrowheads="1"/>
          </p:cNvPicPr>
          <p:nvPr/>
        </p:nvPicPr>
        <p:blipFill>
          <a:blip r:embed="rId4">
            <a:clrChange>
              <a:clrFrom>
                <a:srgbClr val="989898"/>
              </a:clrFrom>
              <a:clrTo>
                <a:srgbClr val="989898">
                  <a:alpha val="0"/>
                </a:srgbClr>
              </a:clrTo>
            </a:clrChange>
            <a:extLst>
              <a:ext uri="{28A0092B-C50C-407E-A947-70E740481C1C}">
                <a14:useLocalDpi xmlns:a14="http://schemas.microsoft.com/office/drawing/2010/main" val="0"/>
              </a:ext>
            </a:extLst>
          </a:blip>
          <a:srcRect/>
          <a:stretch>
            <a:fillRect/>
          </a:stretch>
        </p:blipFill>
        <p:spPr bwMode="auto">
          <a:xfrm>
            <a:off x="1143000" y="1444625"/>
            <a:ext cx="6859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4"/>
          <p:cNvSpPr txBox="1">
            <a:spLocks noChangeArrowheads="1"/>
          </p:cNvSpPr>
          <p:nvPr/>
        </p:nvSpPr>
        <p:spPr bwMode="auto">
          <a:xfrm>
            <a:off x="3429000" y="6067425"/>
            <a:ext cx="23622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1</a:t>
            </a:r>
            <a:r>
              <a:rPr lang="en-US" sz="2400" b="1" baseline="30000">
                <a:solidFill>
                  <a:srgbClr val="000000"/>
                </a:solidFill>
                <a:latin typeface="Trebuchet MS" pitchFamily="34" charset="0"/>
              </a:rPr>
              <a:t>st</a:t>
            </a:r>
            <a:r>
              <a:rPr lang="en-US" sz="2400" b="1">
                <a:solidFill>
                  <a:srgbClr val="000000"/>
                </a:solidFill>
                <a:latin typeface="Trebuchet MS" pitchFamily="34" charset="0"/>
              </a:rPr>
              <a:t> hypothesis</a:t>
            </a:r>
            <a:endParaRPr lang="en-GB" sz="2400" b="1">
              <a:solidFill>
                <a:srgbClr val="000000"/>
              </a:solidFill>
              <a:latin typeface="Trebuchet MS" pitchFamily="34" charset="0"/>
            </a:endParaRPr>
          </a:p>
        </p:txBody>
      </p:sp>
      <p:sp>
        <p:nvSpPr>
          <p:cNvPr id="50182" name="Rectangle 5"/>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2607196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pic>
        <p:nvPicPr>
          <p:cNvPr id="51203" name="Picture 2" descr="cows-150007-sml"/>
          <p:cNvPicPr>
            <a:picLocks noChangeAspect="1" noChangeArrowheads="1"/>
          </p:cNvPicPr>
          <p:nvPr/>
        </p:nvPicPr>
        <p:blipFill>
          <a:blip r:embed="rId3">
            <a:lum contrast="-60000"/>
            <a:extLst>
              <a:ext uri="{28A0092B-C50C-407E-A947-70E740481C1C}">
                <a14:useLocalDpi xmlns:a14="http://schemas.microsoft.com/office/drawing/2010/main" val="0"/>
              </a:ext>
            </a:extLst>
          </a:blip>
          <a:srcRect/>
          <a:stretch>
            <a:fillRect/>
          </a:stretch>
        </p:blipFill>
        <p:spPr bwMode="auto">
          <a:xfrm>
            <a:off x="1143000" y="1443038"/>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descr="cows-150007-peak2"/>
          <p:cNvPicPr>
            <a:picLocks noChangeAspect="1" noChangeArrowheads="1"/>
          </p:cNvPicPr>
          <p:nvPr/>
        </p:nvPicPr>
        <p:blipFill>
          <a:blip r:embed="rId4">
            <a:clrChange>
              <a:clrFrom>
                <a:srgbClr val="919191"/>
              </a:clrFrom>
              <a:clrTo>
                <a:srgbClr val="919191">
                  <a:alpha val="0"/>
                </a:srgbClr>
              </a:clrTo>
            </a:clrChange>
            <a:extLst>
              <a:ext uri="{28A0092B-C50C-407E-A947-70E740481C1C}">
                <a14:useLocalDpi xmlns:a14="http://schemas.microsoft.com/office/drawing/2010/main" val="0"/>
              </a:ext>
            </a:extLst>
          </a:blip>
          <a:srcRect/>
          <a:stretch>
            <a:fillRect/>
          </a:stretch>
        </p:blipFill>
        <p:spPr bwMode="auto">
          <a:xfrm>
            <a:off x="1143000" y="1443038"/>
            <a:ext cx="6859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4"/>
          <p:cNvSpPr txBox="1">
            <a:spLocks noChangeArrowheads="1"/>
          </p:cNvSpPr>
          <p:nvPr/>
        </p:nvSpPr>
        <p:spPr bwMode="auto">
          <a:xfrm>
            <a:off x="3200400" y="6076950"/>
            <a:ext cx="25908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2</a:t>
            </a:r>
            <a:r>
              <a:rPr lang="en-US" sz="2400" b="1" baseline="30000">
                <a:solidFill>
                  <a:srgbClr val="000000"/>
                </a:solidFill>
                <a:latin typeface="Trebuchet MS" pitchFamily="34" charset="0"/>
              </a:rPr>
              <a:t>nd</a:t>
            </a:r>
            <a:r>
              <a:rPr lang="en-US" sz="2400" b="1">
                <a:solidFill>
                  <a:srgbClr val="000000"/>
                </a:solidFill>
                <a:latin typeface="Trebuchet MS" pitchFamily="34" charset="0"/>
              </a:rPr>
              <a:t> hypothesis</a:t>
            </a:r>
            <a:endParaRPr lang="en-GB" sz="2400" b="1">
              <a:solidFill>
                <a:srgbClr val="000000"/>
              </a:solidFill>
              <a:latin typeface="Trebuchet MS" pitchFamily="34" charset="0"/>
            </a:endParaRPr>
          </a:p>
        </p:txBody>
      </p:sp>
      <p:sp>
        <p:nvSpPr>
          <p:cNvPr id="51206" name="Rectangle 5"/>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1171369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pic>
        <p:nvPicPr>
          <p:cNvPr id="52227" name="Picture 2" descr="cows-150007-sml"/>
          <p:cNvPicPr>
            <a:picLocks noChangeAspect="1" noChangeArrowheads="1"/>
          </p:cNvPicPr>
          <p:nvPr/>
        </p:nvPicPr>
        <p:blipFill>
          <a:blip r:embed="rId3">
            <a:lum contrast="-60000"/>
            <a:extLst>
              <a:ext uri="{28A0092B-C50C-407E-A947-70E740481C1C}">
                <a14:useLocalDpi xmlns:a14="http://schemas.microsoft.com/office/drawing/2010/main" val="0"/>
              </a:ext>
            </a:extLst>
          </a:blip>
          <a:srcRect/>
          <a:stretch>
            <a:fillRect/>
          </a:stretch>
        </p:blipFill>
        <p:spPr bwMode="auto">
          <a:xfrm>
            <a:off x="1143000" y="1443038"/>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cows-150007-peak3t"/>
          <p:cNvPicPr>
            <a:picLocks noChangeAspect="1" noChangeArrowheads="1"/>
          </p:cNvPicPr>
          <p:nvPr/>
        </p:nvPicPr>
        <p:blipFill>
          <a:blip r:embed="rId4">
            <a:clrChange>
              <a:clrFrom>
                <a:srgbClr val="989898"/>
              </a:clrFrom>
              <a:clrTo>
                <a:srgbClr val="989898">
                  <a:alpha val="0"/>
                </a:srgbClr>
              </a:clrTo>
            </a:clrChange>
            <a:extLst>
              <a:ext uri="{28A0092B-C50C-407E-A947-70E740481C1C}">
                <a14:useLocalDpi xmlns:a14="http://schemas.microsoft.com/office/drawing/2010/main" val="0"/>
              </a:ext>
            </a:extLst>
          </a:blip>
          <a:srcRect/>
          <a:stretch>
            <a:fillRect/>
          </a:stretch>
        </p:blipFill>
        <p:spPr bwMode="auto">
          <a:xfrm>
            <a:off x="1141413" y="1443038"/>
            <a:ext cx="68595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4"/>
          <p:cNvSpPr>
            <a:spLocks noGrp="1" noChangeArrowheads="1"/>
          </p:cNvSpPr>
          <p:nvPr>
            <p:ph type="title"/>
          </p:nvPr>
        </p:nvSpPr>
        <p:spPr/>
        <p:txBody>
          <a:bodyPr/>
          <a:lstStyle/>
          <a:p>
            <a:r>
              <a:rPr lang="en-US" smtClean="0"/>
              <a:t>Example: Results on Cows</a:t>
            </a:r>
          </a:p>
        </p:txBody>
      </p:sp>
      <p:sp>
        <p:nvSpPr>
          <p:cNvPr id="52230" name="Text Box 5"/>
          <p:cNvSpPr txBox="1">
            <a:spLocks noChangeArrowheads="1"/>
          </p:cNvSpPr>
          <p:nvPr/>
        </p:nvSpPr>
        <p:spPr bwMode="auto">
          <a:xfrm>
            <a:off x="3276600" y="6067425"/>
            <a:ext cx="25908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3</a:t>
            </a:r>
            <a:r>
              <a:rPr lang="en-US" sz="2400" b="1" baseline="30000">
                <a:solidFill>
                  <a:srgbClr val="000000"/>
                </a:solidFill>
                <a:latin typeface="Trebuchet MS" pitchFamily="34" charset="0"/>
              </a:rPr>
              <a:t>rd</a:t>
            </a:r>
            <a:r>
              <a:rPr lang="en-US" sz="2400" b="1">
                <a:solidFill>
                  <a:srgbClr val="000000"/>
                </a:solidFill>
                <a:latin typeface="Trebuchet MS" pitchFamily="34" charset="0"/>
              </a:rPr>
              <a:t> hypothesis</a:t>
            </a:r>
            <a:endParaRPr lang="en-GB" sz="2400" b="1">
              <a:solidFill>
                <a:srgbClr val="000000"/>
              </a:solidFill>
              <a:latin typeface="Trebuchet MS" pitchFamily="34" charset="0"/>
            </a:endParaRPr>
          </a:p>
        </p:txBody>
      </p:sp>
    </p:spTree>
    <p:extLst>
      <p:ext uri="{BB962C8B-B14F-4D97-AF65-F5344CB8AC3E}">
        <p14:creationId xmlns:p14="http://schemas.microsoft.com/office/powerpoint/2010/main" val="140983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ISM: Detection Results</a:t>
            </a:r>
          </a:p>
        </p:txBody>
      </p:sp>
      <p:sp>
        <p:nvSpPr>
          <p:cNvPr id="53251" name="Rectangle 3"/>
          <p:cNvSpPr>
            <a:spLocks noGrp="1" noChangeArrowheads="1"/>
          </p:cNvSpPr>
          <p:nvPr>
            <p:ph idx="1"/>
          </p:nvPr>
        </p:nvSpPr>
        <p:spPr/>
        <p:txBody>
          <a:bodyPr/>
          <a:lstStyle/>
          <a:p>
            <a:r>
              <a:rPr lang="en-US" dirty="0" smtClean="0"/>
              <a:t>Qualitative Performance</a:t>
            </a:r>
          </a:p>
          <a:p>
            <a:pPr lvl="1"/>
            <a:r>
              <a:rPr lang="en-US" dirty="0" smtClean="0"/>
              <a:t>Robust to clutter, occlusion, noise, low contrast</a:t>
            </a:r>
          </a:p>
        </p:txBody>
      </p:sp>
      <p:sp>
        <p:nvSpPr>
          <p:cNvPr id="47107" name="Footer Placeholder 6"/>
          <p:cNvSpPr>
            <a:spLocks noGrp="1"/>
          </p:cNvSpPr>
          <p:nvPr>
            <p:ph type="ftr" sz="quarter" idx="11"/>
          </p:nvPr>
        </p:nvSpPr>
        <p:spPr>
          <a:xfrm>
            <a:off x="6248400" y="6492875"/>
            <a:ext cx="2895600" cy="365125"/>
          </a:xfrm>
        </p:spPr>
        <p:txBody>
          <a:bodyPr/>
          <a:lstStyle/>
          <a:p>
            <a:pPr algn="r">
              <a:defRPr/>
            </a:pPr>
            <a:r>
              <a:rPr lang="de-DE" smtClean="0">
                <a:solidFill>
                  <a:srgbClr val="000000"/>
                </a:solidFill>
              </a:rPr>
              <a:t>K. Grauman, B. Leibe</a:t>
            </a:r>
          </a:p>
        </p:txBody>
      </p:sp>
      <p:grpSp>
        <p:nvGrpSpPr>
          <p:cNvPr id="53253" name="Group 4"/>
          <p:cNvGrpSpPr>
            <a:grpSpLocks/>
          </p:cNvGrpSpPr>
          <p:nvPr/>
        </p:nvGrpSpPr>
        <p:grpSpPr bwMode="auto">
          <a:xfrm>
            <a:off x="539750" y="2789238"/>
            <a:ext cx="8243888" cy="1085850"/>
            <a:chOff x="340" y="1757"/>
            <a:chExt cx="5193" cy="684"/>
          </a:xfrm>
        </p:grpSpPr>
        <p:pic>
          <p:nvPicPr>
            <p:cNvPr id="53266" name="Picture 5" descr="result-1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 y="1778"/>
              <a:ext cx="1020"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6" descr="result-1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 y="1780"/>
              <a:ext cx="102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7" descr="result-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 y="1757"/>
              <a:ext cx="1020"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8" descr="result-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 y="1833"/>
              <a:ext cx="1020"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0" name="Picture 9" descr="result-1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1825"/>
              <a:ext cx="1020"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4" name="Group 10"/>
          <p:cNvGrpSpPr>
            <a:grpSpLocks/>
          </p:cNvGrpSpPr>
          <p:nvPr/>
        </p:nvGrpSpPr>
        <p:grpSpPr bwMode="auto">
          <a:xfrm>
            <a:off x="539750" y="3903663"/>
            <a:ext cx="8243888" cy="915987"/>
            <a:chOff x="340" y="2459"/>
            <a:chExt cx="5193" cy="577"/>
          </a:xfrm>
        </p:grpSpPr>
        <p:pic>
          <p:nvPicPr>
            <p:cNvPr id="53261" name="Picture 11" descr="result-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 y="2567"/>
              <a:ext cx="1020"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12" descr="result-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3" y="2459"/>
              <a:ext cx="102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13" descr="result-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6" y="2543"/>
              <a:ext cx="1020" cy="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14" descr="result-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0" y="2539"/>
              <a:ext cx="1020"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15" descr="result-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13" y="2533"/>
              <a:ext cx="1020"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5" name="Group 16"/>
          <p:cNvGrpSpPr>
            <a:grpSpLocks/>
          </p:cNvGrpSpPr>
          <p:nvPr/>
        </p:nvGrpSpPr>
        <p:grpSpPr bwMode="auto">
          <a:xfrm>
            <a:off x="539750" y="4867275"/>
            <a:ext cx="8243888" cy="1077913"/>
            <a:chOff x="340" y="3066"/>
            <a:chExt cx="5193" cy="679"/>
          </a:xfrm>
        </p:grpSpPr>
        <p:pic>
          <p:nvPicPr>
            <p:cNvPr id="53256" name="Picture 17" descr="result-7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 y="3067"/>
              <a:ext cx="1020"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18" descr="result-5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83" y="3068"/>
              <a:ext cx="102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9" descr="result-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26" y="3067"/>
              <a:ext cx="1020"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20" descr="result-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13" y="3066"/>
              <a:ext cx="102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21" descr="result-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70" y="3067"/>
              <a:ext cx="1020"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85960604"/>
      </p:ext>
    </p:extLst>
  </p:cSld>
  <p:clrMapOvr>
    <a:masterClrMapping/>
  </p:clrMapOvr>
  <p:transition xmlns:p14="http://schemas.microsoft.com/office/powerpoint/2010/main" advTm="20272"/>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1371600"/>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600" y="3248025"/>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lstStyle/>
          <a:p>
            <a:r>
              <a:rPr lang="en-US" dirty="0" smtClean="0"/>
              <a:t>Specifying an object model</a:t>
            </a:r>
          </a:p>
        </p:txBody>
      </p:sp>
      <p:sp>
        <p:nvSpPr>
          <p:cNvPr id="36869" name="Content Placeholder 4"/>
          <p:cNvSpPr>
            <a:spLocks noGrp="1"/>
          </p:cNvSpPr>
          <p:nvPr>
            <p:ph idx="1"/>
          </p:nvPr>
        </p:nvSpPr>
        <p:spPr>
          <a:xfrm>
            <a:off x="457200" y="990600"/>
            <a:ext cx="8229600" cy="609600"/>
          </a:xfrm>
        </p:spPr>
        <p:txBody>
          <a:bodyPr/>
          <a:lstStyle/>
          <a:p>
            <a:pPr marL="514350" indent="-514350">
              <a:buFont typeface="Arial" charset="0"/>
              <a:buNone/>
            </a:pPr>
            <a:r>
              <a:rPr lang="en-US" smtClean="0"/>
              <a:t>3.	Hybrid template/parts model</a:t>
            </a:r>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Tree-shaped model</a:t>
            </a:r>
          </a:p>
        </p:txBody>
      </p:sp>
      <p:sp>
        <p:nvSpPr>
          <p:cNvPr id="63491" name="Content Placeholder 2"/>
          <p:cNvSpPr>
            <a:spLocks noGrp="1"/>
          </p:cNvSpPr>
          <p:nvPr>
            <p:ph idx="1"/>
          </p:nvPr>
        </p:nvSpPr>
        <p:spPr/>
        <p:txBody>
          <a:bodyPr/>
          <a:lstStyle/>
          <a:p>
            <a:endParaRPr lang="en-US" smtClean="0"/>
          </a:p>
        </p:txBody>
      </p:sp>
      <p:sp>
        <p:nvSpPr>
          <p:cNvPr id="4" name="Oval 3"/>
          <p:cNvSpPr/>
          <p:nvPr/>
        </p:nvSpPr>
        <p:spPr>
          <a:xfrm>
            <a:off x="2151063" y="2286000"/>
            <a:ext cx="554037" cy="6635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3051175"/>
            <a:ext cx="554037" cy="1276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010694" y="3023394"/>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953544"/>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2155085">
            <a:off x="1755775" y="4360863"/>
            <a:ext cx="349250" cy="1276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9670252">
            <a:off x="2740025" y="4413250"/>
            <a:ext cx="349250" cy="127476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6781800" y="22860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6781800" y="3505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72400" y="3505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715000" y="3505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248400" y="5029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315200" y="5029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a:stCxn id="10" idx="4"/>
            <a:endCxn id="11" idx="0"/>
          </p:cNvCxnSpPr>
          <p:nvPr/>
        </p:nvCxnSpPr>
        <p:spPr>
          <a:xfrm rot="5400000">
            <a:off x="6743700" y="3162300"/>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 idx="4"/>
            <a:endCxn id="13" idx="0"/>
          </p:cNvCxnSpPr>
          <p:nvPr/>
        </p:nvCxnSpPr>
        <p:spPr>
          <a:xfrm rot="5400000">
            <a:off x="6210300" y="2628900"/>
            <a:ext cx="685800" cy="1066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4"/>
            <a:endCxn id="12" idx="0"/>
          </p:cNvCxnSpPr>
          <p:nvPr/>
        </p:nvCxnSpPr>
        <p:spPr>
          <a:xfrm rot="16200000" flipH="1">
            <a:off x="7239000" y="2667000"/>
            <a:ext cx="685800"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1" idx="4"/>
            <a:endCxn id="14" idx="0"/>
          </p:cNvCxnSpPr>
          <p:nvPr/>
        </p:nvCxnSpPr>
        <p:spPr>
          <a:xfrm rot="5400000">
            <a:off x="6324600" y="4267200"/>
            <a:ext cx="99060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1" idx="4"/>
            <a:endCxn id="15" idx="0"/>
          </p:cNvCxnSpPr>
          <p:nvPr/>
        </p:nvCxnSpPr>
        <p:spPr>
          <a:xfrm rot="16200000" flipH="1">
            <a:off x="6858000" y="4267200"/>
            <a:ext cx="990600" cy="533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ight Arrow 20"/>
          <p:cNvSpPr/>
          <p:nvPr/>
        </p:nvSpPr>
        <p:spPr>
          <a:xfrm>
            <a:off x="4343400" y="3505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74141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Pictorial Structures Model</a:t>
            </a:r>
          </a:p>
        </p:txBody>
      </p:sp>
      <p:pic>
        <p:nvPicPr>
          <p:cNvPr id="645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18000"/>
            <a:ext cx="51816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36861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9144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6"/>
          <p:cNvSpPr txBox="1">
            <a:spLocks noChangeArrowheads="1"/>
          </p:cNvSpPr>
          <p:nvPr/>
        </p:nvSpPr>
        <p:spPr bwMode="auto">
          <a:xfrm>
            <a:off x="1219200" y="4191000"/>
            <a:ext cx="271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Part = oriented rectangle</a:t>
            </a:r>
          </a:p>
        </p:txBody>
      </p:sp>
      <p:sp>
        <p:nvSpPr>
          <p:cNvPr id="64519" name="TextBox 7"/>
          <p:cNvSpPr txBox="1">
            <a:spLocks noChangeArrowheads="1"/>
          </p:cNvSpPr>
          <p:nvPr/>
        </p:nvSpPr>
        <p:spPr bwMode="auto">
          <a:xfrm>
            <a:off x="4038600" y="4191000"/>
            <a:ext cx="4205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Spatial model = relative size/orientation</a:t>
            </a:r>
          </a:p>
        </p:txBody>
      </p:sp>
      <p:sp>
        <p:nvSpPr>
          <p:cNvPr id="64520" name="TextBox 8"/>
          <p:cNvSpPr txBox="1">
            <a:spLocks noChangeArrowheads="1"/>
          </p:cNvSpPr>
          <p:nvPr/>
        </p:nvSpPr>
        <p:spPr bwMode="auto">
          <a:xfrm>
            <a:off x="5164138" y="6488113"/>
            <a:ext cx="3979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Felzenszwalb and Huttenlocher 2005</a:t>
            </a:r>
          </a:p>
        </p:txBody>
      </p:sp>
    </p:spTree>
    <p:extLst>
      <p:ext uri="{BB962C8B-B14F-4D97-AF65-F5344CB8AC3E}">
        <p14:creationId xmlns:p14="http://schemas.microsoft.com/office/powerpoint/2010/main" val="24252515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Modeling the Appearance</a:t>
            </a:r>
          </a:p>
        </p:txBody>
      </p:sp>
      <p:sp>
        <p:nvSpPr>
          <p:cNvPr id="3" name="Content Placeholder 2"/>
          <p:cNvSpPr>
            <a:spLocks noGrp="1"/>
          </p:cNvSpPr>
          <p:nvPr>
            <p:ph idx="1"/>
          </p:nvPr>
        </p:nvSpPr>
        <p:spPr/>
        <p:txBody>
          <a:bodyPr>
            <a:normAutofit/>
          </a:bodyPr>
          <a:lstStyle/>
          <a:p>
            <a:pPr>
              <a:defRPr/>
            </a:pPr>
            <a:r>
              <a:rPr lang="en-US" sz="2800" dirty="0" smtClean="0"/>
              <a:t>Any appearance model could be used</a:t>
            </a:r>
          </a:p>
          <a:p>
            <a:pPr lvl="1">
              <a:defRPr/>
            </a:pPr>
            <a:r>
              <a:rPr lang="en-US" sz="2400" dirty="0" smtClean="0"/>
              <a:t>HOG Templates, etc.</a:t>
            </a:r>
          </a:p>
          <a:p>
            <a:pPr lvl="1">
              <a:defRPr/>
            </a:pPr>
            <a:r>
              <a:rPr lang="en-US" sz="2400" dirty="0" smtClean="0"/>
              <a:t>Here: rectangles fit to background subtracted binary map</a:t>
            </a:r>
          </a:p>
          <a:p>
            <a:pPr lvl="1">
              <a:defRPr/>
            </a:pPr>
            <a:endParaRPr lang="en-US" sz="2400" dirty="0"/>
          </a:p>
          <a:p>
            <a:pPr>
              <a:defRPr/>
            </a:pPr>
            <a:r>
              <a:rPr lang="en-US" sz="2800" dirty="0" smtClean="0"/>
              <a:t>Can train appearance models independently (easy, not as good) or jointly (more complicated but better)</a:t>
            </a:r>
          </a:p>
          <a:p>
            <a:pPr marL="0" indent="0">
              <a:buFont typeface="Arial" charset="0"/>
              <a:buNone/>
              <a:defRPr/>
            </a:pPr>
            <a:endParaRPr lang="en-US" sz="2800" dirty="0"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stCxn id="20486" idx="0"/>
          </p:cNvCxnSpPr>
          <p:nvPr/>
        </p:nvCxnSpPr>
        <p:spPr>
          <a:xfrm rot="5400000" flipH="1" flipV="1">
            <a:off x="3356769" y="59475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486" name="TextBox 7"/>
          <p:cNvSpPr txBox="1">
            <a:spLocks noChangeArrowheads="1"/>
          </p:cNvSpPr>
          <p:nvPr/>
        </p:nvSpPr>
        <p:spPr bwMode="auto">
          <a:xfrm>
            <a:off x="2133600" y="64770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20487" name="TextBox 8"/>
          <p:cNvSpPr txBox="1">
            <a:spLocks noChangeArrowheads="1"/>
          </p:cNvSpPr>
          <p:nvPr/>
        </p:nvSpPr>
        <p:spPr bwMode="auto">
          <a:xfrm>
            <a:off x="4953000" y="64008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8" name="Straight Arrow Connector 7"/>
          <p:cNvCxnSpPr/>
          <p:nvPr/>
        </p:nvCxnSpPr>
        <p:spPr>
          <a:xfrm rot="5400000" flipH="1" flipV="1">
            <a:off x="6248401" y="60960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744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Part representation</a:t>
            </a:r>
          </a:p>
        </p:txBody>
      </p:sp>
      <p:sp>
        <p:nvSpPr>
          <p:cNvPr id="18435" name="Content Placeholder 2"/>
          <p:cNvSpPr>
            <a:spLocks noGrp="1"/>
          </p:cNvSpPr>
          <p:nvPr>
            <p:ph idx="1"/>
          </p:nvPr>
        </p:nvSpPr>
        <p:spPr/>
        <p:txBody>
          <a:bodyPr/>
          <a:lstStyle/>
          <a:p>
            <a:r>
              <a:rPr lang="en-US" smtClean="0"/>
              <a:t>Background subtraction</a:t>
            </a:r>
          </a:p>
          <a:p>
            <a:endParaRPr lang="en-US" smtClean="0"/>
          </a:p>
          <a:p>
            <a:endParaRPr lang="en-US" smtClean="0"/>
          </a:p>
          <a:p>
            <a:endParaRPr lang="en-US" smtClean="0"/>
          </a:p>
          <a:p>
            <a:endParaRPr lang="en-US" smtClean="0"/>
          </a:p>
          <a:p>
            <a:endParaRPr lang="en-US" smtClean="0"/>
          </a:p>
          <a:p>
            <a:endParaRPr lang="en-US" smtClean="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1622425"/>
            <a:ext cx="6567487"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114800"/>
            <a:ext cx="3427413"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7448">
            <a:off x="3781425" y="4632325"/>
            <a:ext cx="19621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314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81" name="Rectangle 25"/>
          <p:cNvSpPr>
            <a:spLocks noGrp="1" noChangeArrowheads="1"/>
          </p:cNvSpPr>
          <p:nvPr>
            <p:ph type="title"/>
          </p:nvPr>
        </p:nvSpPr>
        <p:spPr>
          <a:xfrm>
            <a:off x="152400" y="-76200"/>
            <a:ext cx="8839200" cy="1371600"/>
          </a:xfrm>
          <a:noFill/>
          <a:ln/>
        </p:spPr>
        <p:txBody>
          <a:bodyPr/>
          <a:lstStyle/>
          <a:p>
            <a:r>
              <a:rPr lang="en-US" i="1" dirty="0">
                <a:solidFill>
                  <a:srgbClr val="000090"/>
                </a:solidFill>
              </a:rPr>
              <a:t>Review</a:t>
            </a:r>
            <a:r>
              <a:rPr lang="en-US" dirty="0">
                <a:solidFill>
                  <a:srgbClr val="000090"/>
                </a:solidFill>
              </a:rPr>
              <a:t>: Normal to a plane</a:t>
            </a:r>
          </a:p>
        </p:txBody>
      </p:sp>
      <p:grpSp>
        <p:nvGrpSpPr>
          <p:cNvPr id="2" name="Group 2"/>
          <p:cNvGrpSpPr>
            <a:grpSpLocks/>
          </p:cNvGrpSpPr>
          <p:nvPr/>
        </p:nvGrpSpPr>
        <p:grpSpPr bwMode="auto">
          <a:xfrm>
            <a:off x="76200" y="2514600"/>
            <a:ext cx="2198688" cy="2895600"/>
            <a:chOff x="480" y="1488"/>
            <a:chExt cx="1632" cy="2064"/>
          </a:xfrm>
        </p:grpSpPr>
        <p:sp>
          <p:nvSpPr>
            <p:cNvPr id="915459" name="AutoShape 3"/>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0" name="AutoShape 4"/>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1" name="AutoShape 5"/>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2" name="AutoShape 6"/>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3" name="AutoShape 7"/>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4" name="AutoShape 8"/>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5" name="AutoShape 9"/>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6" name="AutoShape 10"/>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7" name="AutoShape 11"/>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8" name="AutoShape 12"/>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3"/>
          <p:cNvGrpSpPr>
            <a:grpSpLocks/>
          </p:cNvGrpSpPr>
          <p:nvPr/>
        </p:nvGrpSpPr>
        <p:grpSpPr bwMode="auto">
          <a:xfrm>
            <a:off x="3352800" y="2868613"/>
            <a:ext cx="1616075" cy="2425700"/>
            <a:chOff x="2112" y="1807"/>
            <a:chExt cx="1018" cy="1528"/>
          </a:xfrm>
        </p:grpSpPr>
        <p:sp>
          <p:nvSpPr>
            <p:cNvPr id="915470" name="Rectangle 14"/>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1" name="Rectangle 15"/>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2" name="Rectangle 16"/>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3" name="Rectangle 17"/>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4" name="Rectangle 18"/>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5" name="Rectangle 19"/>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6" name="Rectangle 20"/>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7" name="Rectangle 21"/>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4" name="Group 22"/>
          <p:cNvGrpSpPr>
            <a:grpSpLocks/>
          </p:cNvGrpSpPr>
          <p:nvPr/>
        </p:nvGrpSpPr>
        <p:grpSpPr bwMode="auto">
          <a:xfrm>
            <a:off x="2438400" y="1501775"/>
            <a:ext cx="762000" cy="4457700"/>
            <a:chOff x="1680" y="1034"/>
            <a:chExt cx="480" cy="2808"/>
          </a:xfrm>
        </p:grpSpPr>
        <p:sp>
          <p:nvSpPr>
            <p:cNvPr id="915479" name="Line 23"/>
            <p:cNvSpPr>
              <a:spLocks noChangeShapeType="1"/>
            </p:cNvSpPr>
            <p:nvPr/>
          </p:nvSpPr>
          <p:spPr bwMode="auto">
            <a:xfrm flipV="1">
              <a:off x="1680" y="1056"/>
              <a:ext cx="480" cy="2786"/>
            </a:xfrm>
            <a:prstGeom prst="line">
              <a:avLst/>
            </a:prstGeom>
            <a:noFill/>
            <a:ln w="76200">
              <a:solidFill>
                <a:schemeClr val="tx1"/>
              </a:solidFill>
              <a:round/>
              <a:headEnd/>
              <a:tailEnd/>
            </a:ln>
            <a:effectLst/>
          </p:spPr>
          <p:txBody>
            <a:bodyPr/>
            <a:lstStyle/>
            <a:p>
              <a:endParaRPr lang="en-US"/>
            </a:p>
          </p:txBody>
        </p:sp>
        <p:sp>
          <p:nvSpPr>
            <p:cNvPr id="915480" name="Text Box 24"/>
            <p:cNvSpPr txBox="1">
              <a:spLocks noChangeArrowheads="1"/>
            </p:cNvSpPr>
            <p:nvPr/>
          </p:nvSpPr>
          <p:spPr bwMode="auto">
            <a:xfrm rot="-47974438">
              <a:off x="1563" y="1336"/>
              <a:ext cx="836"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0</a:t>
              </a:r>
            </a:p>
          </p:txBody>
        </p:sp>
      </p:grpSp>
      <p:pic>
        <p:nvPicPr>
          <p:cNvPr id="915482" name="Picture 26" descr="txp_fig"/>
          <p:cNvPicPr>
            <a:picLocks noChangeAspect="1" noChangeArrowheads="1"/>
          </p:cNvPicPr>
          <p:nvPr>
            <p:custDataLst>
              <p:tags r:id="rId1"/>
            </p:custDataLst>
          </p:nvPr>
        </p:nvPicPr>
        <p:blipFill>
          <a:blip r:embed="rId10" cstate="print"/>
          <a:srcRect/>
          <a:stretch>
            <a:fillRect/>
          </a:stretch>
        </p:blipFill>
        <p:spPr bwMode="auto">
          <a:xfrm>
            <a:off x="4495800" y="1676400"/>
            <a:ext cx="3962400" cy="1117600"/>
          </a:xfrm>
          <a:prstGeom prst="rect">
            <a:avLst/>
          </a:prstGeom>
          <a:noFill/>
          <a:ln w="9525">
            <a:solidFill>
              <a:srgbClr val="000090"/>
            </a:solidFill>
            <a:miter lim="800000"/>
            <a:headEnd/>
            <a:tailEnd/>
          </a:ln>
          <a:effectLst/>
        </p:spPr>
      </p:pic>
      <p:pic>
        <p:nvPicPr>
          <p:cNvPr id="39" name="Picture 26" descr="txp_fig"/>
          <p:cNvPicPr>
            <a:picLocks noChangeAspect="1" noChangeArrowheads="1"/>
          </p:cNvPicPr>
          <p:nvPr>
            <p:custDataLst>
              <p:tags r:id="rId2"/>
            </p:custDataLst>
          </p:nvPr>
        </p:nvPicPr>
        <p:blipFill rotWithShape="1">
          <a:blip r:embed="rId10" cstate="print"/>
          <a:srcRect l="31352" t="16068" r="51333" b="23228"/>
          <a:stretch/>
        </p:blipFill>
        <p:spPr bwMode="auto">
          <a:xfrm>
            <a:off x="4800600" y="4578755"/>
            <a:ext cx="573073" cy="526645"/>
          </a:xfrm>
          <a:prstGeom prst="rect">
            <a:avLst/>
          </a:prstGeom>
          <a:noFill/>
          <a:ln w="9525">
            <a:noFill/>
            <a:miter lim="800000"/>
            <a:headEnd/>
            <a:tailEnd/>
          </a:ln>
          <a:effectLst/>
        </p:spPr>
      </p:pic>
      <p:grpSp>
        <p:nvGrpSpPr>
          <p:cNvPr id="16" name="Group 15"/>
          <p:cNvGrpSpPr/>
          <p:nvPr/>
        </p:nvGrpSpPr>
        <p:grpSpPr>
          <a:xfrm>
            <a:off x="2712224" y="3810000"/>
            <a:ext cx="680882" cy="533400"/>
            <a:chOff x="2712224" y="3810000"/>
            <a:chExt cx="680882" cy="533400"/>
          </a:xfrm>
        </p:grpSpPr>
        <p:pic>
          <p:nvPicPr>
            <p:cNvPr id="40" name="Picture 26" descr="txp_fig"/>
            <p:cNvPicPr>
              <a:picLocks noChangeAspect="1" noChangeArrowheads="1"/>
            </p:cNvPicPr>
            <p:nvPr>
              <p:custDataLst>
                <p:tags r:id="rId7"/>
              </p:custDataLst>
            </p:nvPr>
          </p:nvPicPr>
          <p:blipFill rotWithShape="1">
            <a:blip r:embed="rId10" cstate="print"/>
            <a:srcRect l="31352" t="16068" r="51333" b="23228"/>
            <a:stretch/>
          </p:blipFill>
          <p:spPr bwMode="auto">
            <a:xfrm>
              <a:off x="2895600" y="3886200"/>
              <a:ext cx="497506" cy="457200"/>
            </a:xfrm>
            <a:prstGeom prst="rect">
              <a:avLst/>
            </a:prstGeom>
            <a:noFill/>
            <a:ln w="9525">
              <a:noFill/>
              <a:miter lim="800000"/>
              <a:headEnd/>
              <a:tailEnd/>
            </a:ln>
            <a:effectLst/>
          </p:spPr>
        </p:pic>
        <p:sp>
          <p:nvSpPr>
            <p:cNvPr id="5" name="Oval 4"/>
            <p:cNvSpPr/>
            <p:nvPr/>
          </p:nvSpPr>
          <p:spPr>
            <a:xfrm>
              <a:off x="2712224" y="3810000"/>
              <a:ext cx="152400" cy="152400"/>
            </a:xfrm>
            <a:prstGeom prst="ellipse">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5646107" y="3886200"/>
            <a:ext cx="1874131" cy="523220"/>
          </a:xfrm>
          <a:prstGeom prst="rect">
            <a:avLst/>
          </a:prstGeom>
        </p:spPr>
        <p:txBody>
          <a:bodyPr wrap="none">
            <a:spAutoFit/>
          </a:bodyPr>
          <a:lstStyle/>
          <a:p>
            <a:r>
              <a:rPr lang="en-US" sz="2800" dirty="0" smtClean="0">
                <a:solidFill>
                  <a:srgbClr val="000090"/>
                </a:solidFill>
              </a:rPr>
              <a:t>Key Terms</a:t>
            </a:r>
            <a:endParaRPr lang="en-US" sz="2800" dirty="0"/>
          </a:p>
        </p:txBody>
      </p:sp>
      <p:sp>
        <p:nvSpPr>
          <p:cNvPr id="7" name="Rectangle 6"/>
          <p:cNvSpPr/>
          <p:nvPr/>
        </p:nvSpPr>
        <p:spPr>
          <a:xfrm>
            <a:off x="5334000" y="4578755"/>
            <a:ext cx="3441968" cy="461665"/>
          </a:xfrm>
          <a:prstGeom prst="rect">
            <a:avLst/>
          </a:prstGeom>
        </p:spPr>
        <p:txBody>
          <a:bodyPr wrap="none">
            <a:spAutoFit/>
          </a:bodyPr>
          <a:lstStyle/>
          <a:p>
            <a:r>
              <a:rPr lang="en-US" sz="2400" dirty="0" smtClean="0"/>
              <a:t>-- projection of </a:t>
            </a:r>
            <a:r>
              <a:rPr lang="en-US" sz="2400" dirty="0" err="1" smtClean="0"/>
              <a:t>x</a:t>
            </a:r>
            <a:r>
              <a:rPr lang="en-US" sz="2400" baseline="-25000" dirty="0" err="1" smtClean="0"/>
              <a:t>j</a:t>
            </a:r>
            <a:r>
              <a:rPr lang="en-US" sz="2400" dirty="0" smtClean="0"/>
              <a:t> onto w</a:t>
            </a:r>
            <a:endParaRPr lang="en-US" sz="2400" dirty="0"/>
          </a:p>
        </p:txBody>
      </p:sp>
      <p:pic>
        <p:nvPicPr>
          <p:cNvPr id="44" name="Picture 26" descr="txp_fig"/>
          <p:cNvPicPr>
            <a:picLocks noChangeAspect="1" noChangeArrowheads="1"/>
          </p:cNvPicPr>
          <p:nvPr>
            <p:custDataLst>
              <p:tags r:id="rId3"/>
            </p:custDataLst>
          </p:nvPr>
        </p:nvPicPr>
        <p:blipFill rotWithShape="1">
          <a:blip r:embed="rId10" cstate="print"/>
          <a:srcRect l="72690" t="-7142" r="-768" b="-7115"/>
          <a:stretch/>
        </p:blipFill>
        <p:spPr bwMode="auto">
          <a:xfrm>
            <a:off x="4495800" y="5112155"/>
            <a:ext cx="779490" cy="831445"/>
          </a:xfrm>
          <a:prstGeom prst="rect">
            <a:avLst/>
          </a:prstGeom>
          <a:noFill/>
          <a:ln w="9525">
            <a:noFill/>
            <a:miter lim="800000"/>
            <a:headEnd/>
            <a:tailEnd/>
          </a:ln>
          <a:effectLst/>
        </p:spPr>
      </p:pic>
      <p:sp>
        <p:nvSpPr>
          <p:cNvPr id="45" name="Rectangle 44"/>
          <p:cNvSpPr/>
          <p:nvPr/>
        </p:nvSpPr>
        <p:spPr>
          <a:xfrm>
            <a:off x="5350401" y="5340755"/>
            <a:ext cx="3583032" cy="461665"/>
          </a:xfrm>
          <a:prstGeom prst="rect">
            <a:avLst/>
          </a:prstGeom>
        </p:spPr>
        <p:txBody>
          <a:bodyPr wrap="none">
            <a:spAutoFit/>
          </a:bodyPr>
          <a:lstStyle/>
          <a:p>
            <a:r>
              <a:rPr lang="en-US" sz="2400" dirty="0" smtClean="0"/>
              <a:t>-- unit vector normal to w</a:t>
            </a:r>
            <a:endParaRPr lang="en-US" sz="2400" dirty="0"/>
          </a:p>
        </p:txBody>
      </p:sp>
      <p:pic>
        <p:nvPicPr>
          <p:cNvPr id="52" name="Picture 26" descr="txp_fig"/>
          <p:cNvPicPr>
            <a:picLocks noChangeAspect="1" noChangeArrowheads="1"/>
          </p:cNvPicPr>
          <p:nvPr>
            <p:custDataLst>
              <p:tags r:id="rId4"/>
            </p:custDataLst>
          </p:nvPr>
        </p:nvPicPr>
        <p:blipFill rotWithShape="1">
          <a:blip r:embed="rId10" cstate="print"/>
          <a:srcRect l="-4765" t="11955" r="87450" b="27341"/>
          <a:stretch/>
        </p:blipFill>
        <p:spPr bwMode="auto">
          <a:xfrm>
            <a:off x="1066800" y="3200400"/>
            <a:ext cx="497506" cy="457200"/>
          </a:xfrm>
          <a:prstGeom prst="rect">
            <a:avLst/>
          </a:prstGeom>
          <a:noFill/>
          <a:ln w="9525">
            <a:noFill/>
            <a:miter lim="800000"/>
            <a:headEnd/>
            <a:tailEnd/>
          </a:ln>
          <a:effectLst/>
        </p:spPr>
      </p:pic>
      <p:grpSp>
        <p:nvGrpSpPr>
          <p:cNvPr id="13" name="Group 12"/>
          <p:cNvGrpSpPr/>
          <p:nvPr/>
        </p:nvGrpSpPr>
        <p:grpSpPr>
          <a:xfrm>
            <a:off x="1796661" y="5562602"/>
            <a:ext cx="657454" cy="838198"/>
            <a:chOff x="1796661" y="5562602"/>
            <a:chExt cx="657454" cy="838198"/>
          </a:xfrm>
        </p:grpSpPr>
        <p:pic>
          <p:nvPicPr>
            <p:cNvPr id="49" name="Picture 26" descr="txp_fig"/>
            <p:cNvPicPr>
              <a:picLocks noChangeAspect="1" noChangeArrowheads="1"/>
            </p:cNvPicPr>
            <p:nvPr>
              <p:custDataLst>
                <p:tags r:id="rId6"/>
              </p:custDataLst>
            </p:nvPr>
          </p:nvPicPr>
          <p:blipFill rotWithShape="1">
            <a:blip r:embed="rId10" cstate="print"/>
            <a:srcRect l="72690" t="-7142" r="-768" b="-7115"/>
            <a:stretch/>
          </p:blipFill>
          <p:spPr bwMode="auto">
            <a:xfrm>
              <a:off x="1828800" y="5791200"/>
              <a:ext cx="571508" cy="609600"/>
            </a:xfrm>
            <a:prstGeom prst="rect">
              <a:avLst/>
            </a:prstGeom>
            <a:noFill/>
            <a:ln w="9525">
              <a:noFill/>
              <a:miter lim="800000"/>
              <a:headEnd/>
              <a:tailEnd/>
            </a:ln>
            <a:effectLst/>
          </p:spPr>
        </p:pic>
        <p:cxnSp>
          <p:nvCxnSpPr>
            <p:cNvPr id="9" name="Straight Arrow Connector 8"/>
            <p:cNvCxnSpPr/>
            <p:nvPr/>
          </p:nvCxnSpPr>
          <p:spPr>
            <a:xfrm flipH="1" flipV="1">
              <a:off x="1796661" y="5607219"/>
              <a:ext cx="641739" cy="107781"/>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rot="706457">
              <a:off x="2328246" y="5562602"/>
              <a:ext cx="125869" cy="141040"/>
            </a:xfrm>
            <a:prstGeom prst="rect">
              <a:avLst/>
            </a:prstGeom>
            <a:ln>
              <a:solidFill>
                <a:srgbClr val="00009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15" name="Group 14"/>
          <p:cNvGrpSpPr/>
          <p:nvPr/>
        </p:nvGrpSpPr>
        <p:grpSpPr>
          <a:xfrm>
            <a:off x="1676401" y="3688581"/>
            <a:ext cx="1058141" cy="653141"/>
            <a:chOff x="1676401" y="3688581"/>
            <a:chExt cx="1058141" cy="653141"/>
          </a:xfrm>
        </p:grpSpPr>
        <p:cxnSp>
          <p:nvCxnSpPr>
            <p:cNvPr id="57" name="Straight Arrow Connector 56"/>
            <p:cNvCxnSpPr/>
            <p:nvPr/>
          </p:nvCxnSpPr>
          <p:spPr>
            <a:xfrm flipH="1" flipV="1">
              <a:off x="1676401" y="3688581"/>
              <a:ext cx="1058141" cy="174717"/>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59" name="Picture 26" descr="txp_fig"/>
            <p:cNvPicPr>
              <a:picLocks noChangeAspect="1" noChangeArrowheads="1"/>
            </p:cNvPicPr>
            <p:nvPr>
              <p:custDataLst>
                <p:tags r:id="rId5"/>
              </p:custDataLst>
            </p:nvPr>
          </p:nvPicPr>
          <p:blipFill rotWithShape="1">
            <a:blip r:embed="rId10" cstate="print"/>
            <a:srcRect l="63199" t="-6783" r="-769" b="-7115"/>
            <a:stretch/>
          </p:blipFill>
          <p:spPr bwMode="auto">
            <a:xfrm>
              <a:off x="1812150" y="3810000"/>
              <a:ext cx="669119" cy="531722"/>
            </a:xfrm>
            <a:prstGeom prst="rect">
              <a:avLst/>
            </a:prstGeom>
            <a:noFill/>
            <a:ln w="9525">
              <a:noFill/>
              <a:miter lim="800000"/>
              <a:headEnd/>
              <a:tailEnd/>
            </a:ln>
            <a:effectLst/>
          </p:spPr>
        </p:pic>
      </p:grpSp>
    </p:spTree>
    <p:extLst>
      <p:ext uri="{BB962C8B-B14F-4D97-AF65-F5344CB8AC3E}">
        <p14:creationId xmlns:p14="http://schemas.microsoft.com/office/powerpoint/2010/main" val="786930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Pictorial structures model</a:t>
            </a:r>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0"/>
            <a:ext cx="5715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878013"/>
            <a:ext cx="44196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435" y="1800225"/>
            <a:ext cx="609561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Content Placeholder 2"/>
          <p:cNvSpPr>
            <a:spLocks noGrp="1"/>
          </p:cNvSpPr>
          <p:nvPr>
            <p:ph idx="1"/>
          </p:nvPr>
        </p:nvSpPr>
        <p:spPr>
          <a:xfrm>
            <a:off x="457200" y="990600"/>
            <a:ext cx="8229600" cy="1371600"/>
          </a:xfrm>
        </p:spPr>
        <p:txBody>
          <a:bodyPr/>
          <a:lstStyle/>
          <a:p>
            <a:pPr>
              <a:buFont typeface="Arial" charset="0"/>
              <a:buNone/>
            </a:pPr>
            <a:r>
              <a:rPr lang="en-US" dirty="0" smtClean="0"/>
              <a:t>Optimization is tricky but can be efficient</a:t>
            </a:r>
          </a:p>
          <a:p>
            <a:pPr>
              <a:buFont typeface="Arial" charset="0"/>
              <a:buNone/>
            </a:pPr>
            <a:endParaRPr lang="en-US" sz="500" dirty="0" smtClean="0"/>
          </a:p>
        </p:txBody>
      </p:sp>
      <p:sp>
        <p:nvSpPr>
          <p:cNvPr id="4" name="Content Placeholder 2"/>
          <p:cNvSpPr txBox="1">
            <a:spLocks/>
          </p:cNvSpPr>
          <p:nvPr/>
        </p:nvSpPr>
        <p:spPr bwMode="auto">
          <a:xfrm>
            <a:off x="457200" y="2255838"/>
            <a:ext cx="8229600" cy="4525962"/>
          </a:xfrm>
          <a:prstGeom prst="rect">
            <a:avLst/>
          </a:prstGeom>
          <a:noFill/>
          <a:ln w="9525">
            <a:noFill/>
            <a:miter lim="800000"/>
            <a:headEnd/>
            <a:tailEnd/>
          </a:ln>
        </p:spPr>
        <p:txBody>
          <a:bodyPr>
            <a:normAutofit fontScale="92500" lnSpcReduction="10000"/>
          </a:bodyPr>
          <a:lstStyle/>
          <a:p>
            <a:pPr marL="342900" indent="-342900" eaLnBrk="0" hangingPunct="0">
              <a:spcBef>
                <a:spcPct val="20000"/>
              </a:spcBef>
              <a:buFont typeface="Arial" charset="0"/>
              <a:buChar char="•"/>
              <a:defRPr/>
            </a:pPr>
            <a:endParaRPr lang="en-US" sz="3200" dirty="0">
              <a:latin typeface="+mn-lt"/>
            </a:endParaRPr>
          </a:p>
          <a:p>
            <a:pPr marL="342900" indent="-342900" eaLnBrk="0" hangingPunct="0">
              <a:spcBef>
                <a:spcPct val="20000"/>
              </a:spcBef>
              <a:buFont typeface="Arial" charset="0"/>
              <a:buChar char="•"/>
              <a:defRPr/>
            </a:pPr>
            <a:endParaRPr lang="en-US" sz="3200" dirty="0">
              <a:latin typeface="+mn-lt"/>
            </a:endParaRPr>
          </a:p>
          <a:p>
            <a:pPr marL="342900" indent="-342900" eaLnBrk="0" hangingPunct="0">
              <a:spcBef>
                <a:spcPct val="20000"/>
              </a:spcBef>
              <a:buFont typeface="Arial" charset="0"/>
              <a:buChar char="•"/>
              <a:defRPr/>
            </a:pPr>
            <a:r>
              <a:rPr lang="en-US" sz="3200" dirty="0">
                <a:latin typeface="+mn-lt"/>
              </a:rPr>
              <a:t>For each l</a:t>
            </a:r>
            <a:r>
              <a:rPr lang="en-US" sz="3200" baseline="-25000" dirty="0">
                <a:latin typeface="+mn-lt"/>
              </a:rPr>
              <a:t>1</a:t>
            </a:r>
            <a:r>
              <a:rPr lang="en-US" sz="3200" dirty="0">
                <a:latin typeface="+mn-lt"/>
              </a:rPr>
              <a:t>, find best l</a:t>
            </a:r>
            <a:r>
              <a:rPr lang="en-US" sz="3200" baseline="-25000" dirty="0">
                <a:latin typeface="+mn-lt"/>
              </a:rPr>
              <a:t>2</a:t>
            </a:r>
            <a:r>
              <a:rPr lang="en-US" sz="3200" dirty="0">
                <a:latin typeface="+mn-lt"/>
              </a:rPr>
              <a:t>:</a:t>
            </a:r>
          </a:p>
          <a:p>
            <a:pPr marL="342900" indent="-342900" eaLnBrk="0" hangingPunct="0">
              <a:spcBef>
                <a:spcPct val="20000"/>
              </a:spcBef>
              <a:buFont typeface="Arial" charset="0"/>
              <a:buChar char="•"/>
              <a:defRPr/>
            </a:pPr>
            <a:endParaRPr lang="en-US" sz="3200" dirty="0">
              <a:latin typeface="+mn-lt"/>
            </a:endParaRPr>
          </a:p>
          <a:p>
            <a:pPr marL="2057400" lvl="4" indent="-228600" eaLnBrk="0" hangingPunct="0">
              <a:spcBef>
                <a:spcPct val="20000"/>
              </a:spcBef>
              <a:buFont typeface="Arial" charset="0"/>
              <a:buChar char="»"/>
              <a:defRPr/>
            </a:pPr>
            <a:endParaRPr lang="en-US" sz="2000" dirty="0">
              <a:latin typeface="+mn-lt"/>
            </a:endParaRPr>
          </a:p>
          <a:p>
            <a:pPr marL="342900" indent="-342900" eaLnBrk="0" hangingPunct="0">
              <a:spcBef>
                <a:spcPct val="20000"/>
              </a:spcBef>
              <a:buFont typeface="Arial" charset="0"/>
              <a:buChar char="•"/>
              <a:defRPr/>
            </a:pPr>
            <a:r>
              <a:rPr lang="en-US" sz="3200" dirty="0">
                <a:latin typeface="+mn-lt"/>
              </a:rPr>
              <a:t>Remove v</a:t>
            </a:r>
            <a:r>
              <a:rPr lang="en-US" sz="3200" baseline="-25000" dirty="0">
                <a:latin typeface="+mn-lt"/>
              </a:rPr>
              <a:t>2</a:t>
            </a:r>
            <a:r>
              <a:rPr lang="en-US" sz="3200" dirty="0">
                <a:latin typeface="+mn-lt"/>
              </a:rPr>
              <a:t>, and repeat with smaller tree, until only a single part</a:t>
            </a:r>
          </a:p>
          <a:p>
            <a:pPr marL="342900" indent="-342900" eaLnBrk="0" hangingPunct="0">
              <a:spcBef>
                <a:spcPct val="20000"/>
              </a:spcBef>
              <a:buFont typeface="Arial" charset="0"/>
              <a:buChar char="•"/>
              <a:defRPr/>
            </a:pPr>
            <a:r>
              <a:rPr lang="en-US" sz="3000" dirty="0">
                <a:latin typeface="+mn-lt"/>
              </a:rPr>
              <a:t>For </a:t>
            </a:r>
            <a:r>
              <a:rPr lang="en-US" sz="3000" dirty="0" smtClean="0">
                <a:latin typeface="+mn-lt"/>
              </a:rPr>
              <a:t>k </a:t>
            </a:r>
            <a:r>
              <a:rPr lang="en-US" sz="3000" dirty="0">
                <a:latin typeface="+mn-lt"/>
              </a:rPr>
              <a:t>parts, </a:t>
            </a:r>
            <a:r>
              <a:rPr lang="en-US" sz="3000" dirty="0" smtClean="0">
                <a:latin typeface="+mn-lt"/>
              </a:rPr>
              <a:t>n </a:t>
            </a:r>
            <a:r>
              <a:rPr lang="en-US" sz="3000" dirty="0">
                <a:latin typeface="+mn-lt"/>
              </a:rPr>
              <a:t>locations per part, this has complexity of </a:t>
            </a:r>
            <a:r>
              <a:rPr lang="en-US" sz="3000" dirty="0" smtClean="0">
                <a:latin typeface="+mn-lt"/>
              </a:rPr>
              <a:t>O(kn</a:t>
            </a:r>
            <a:r>
              <a:rPr lang="en-US" sz="3000" baseline="30000" dirty="0" smtClean="0">
                <a:latin typeface="+mn-lt"/>
              </a:rPr>
              <a:t>2</a:t>
            </a:r>
            <a:r>
              <a:rPr lang="en-US" sz="3000" dirty="0">
                <a:latin typeface="+mn-lt"/>
              </a:rPr>
              <a:t>), but can be solved in ~O(</a:t>
            </a:r>
            <a:r>
              <a:rPr lang="en-US" sz="3000" dirty="0" err="1">
                <a:latin typeface="+mn-lt"/>
              </a:rPr>
              <a:t>nk</a:t>
            </a:r>
            <a:r>
              <a:rPr lang="en-US" sz="3000" dirty="0">
                <a:latin typeface="+mn-lt"/>
              </a:rPr>
              <a:t>) using generalized distance transform</a:t>
            </a:r>
          </a:p>
          <a:p>
            <a:pPr marL="342900" indent="-342900" eaLnBrk="0" hangingPunct="0">
              <a:spcBef>
                <a:spcPct val="20000"/>
              </a:spcBef>
              <a:buFont typeface="Arial" charset="0"/>
              <a:buChar char="•"/>
              <a:defRPr/>
            </a:pPr>
            <a:endParaRPr lang="en-US" sz="3200" dirty="0">
              <a:latin typeface="+mn-lt"/>
            </a:endParaRPr>
          </a:p>
        </p:txBody>
      </p:sp>
    </p:spTree>
    <p:extLst>
      <p:ext uri="{BB962C8B-B14F-4D97-AF65-F5344CB8AC3E}">
        <p14:creationId xmlns:p14="http://schemas.microsoft.com/office/powerpoint/2010/main" val="1684543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70659"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71</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69635"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72</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smtClean="0"/>
              <a:t>Enhanced pictorial structures</a:t>
            </a:r>
          </a:p>
        </p:txBody>
      </p:sp>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57250"/>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71600"/>
            <a:ext cx="45720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48025"/>
            <a:ext cx="50577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1"/>
          <p:cNvSpPr>
            <a:spLocks noGrp="1"/>
          </p:cNvSpPr>
          <p:nvPr>
            <p:ph type="title"/>
          </p:nvPr>
        </p:nvSpPr>
        <p:spPr>
          <a:xfrm>
            <a:off x="457200" y="-101382"/>
            <a:ext cx="8229600" cy="1143000"/>
          </a:xfrm>
        </p:spPr>
        <p:txBody>
          <a:bodyPr>
            <a:normAutofit/>
          </a:bodyPr>
          <a:lstStyle/>
          <a:p>
            <a:r>
              <a:rPr lang="en-US" dirty="0" smtClean="0"/>
              <a:t>Deformable Latent Parts Model</a:t>
            </a:r>
          </a:p>
        </p:txBody>
      </p:sp>
      <p:sp>
        <p:nvSpPr>
          <p:cNvPr id="53253" name="Content Placeholder 4"/>
          <p:cNvSpPr>
            <a:spLocks noGrp="1"/>
          </p:cNvSpPr>
          <p:nvPr>
            <p:ph idx="1"/>
          </p:nvPr>
        </p:nvSpPr>
        <p:spPr>
          <a:xfrm>
            <a:off x="457200" y="898684"/>
            <a:ext cx="8229600" cy="609600"/>
          </a:xfrm>
        </p:spPr>
        <p:txBody>
          <a:bodyPr/>
          <a:lstStyle/>
          <a:p>
            <a:pPr marL="514350" indent="-514350">
              <a:buFont typeface="Arial" charset="0"/>
              <a:buNone/>
            </a:pPr>
            <a:r>
              <a:rPr lang="en-US" dirty="0" smtClean="0"/>
              <a:t>Useful parts discovered during training</a:t>
            </a:r>
          </a:p>
        </p:txBody>
      </p:sp>
      <p:sp>
        <p:nvSpPr>
          <p:cNvPr id="53254" name="TextBox 7"/>
          <p:cNvSpPr txBox="1">
            <a:spLocks noChangeArrowheads="1"/>
          </p:cNvSpPr>
          <p:nvPr/>
        </p:nvSpPr>
        <p:spPr bwMode="auto">
          <a:xfrm>
            <a:off x="914400" y="18288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Detections</a:t>
            </a:r>
          </a:p>
        </p:txBody>
      </p:sp>
      <p:sp>
        <p:nvSpPr>
          <p:cNvPr id="53255" name="TextBox 8"/>
          <p:cNvSpPr txBox="1">
            <a:spLocks noChangeArrowheads="1"/>
          </p:cNvSpPr>
          <p:nvPr/>
        </p:nvSpPr>
        <p:spPr bwMode="auto">
          <a:xfrm>
            <a:off x="0" y="4724400"/>
            <a:ext cx="247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Template Visualization</a:t>
            </a:r>
          </a:p>
        </p:txBody>
      </p:sp>
      <p:sp>
        <p:nvSpPr>
          <p:cNvPr id="53256" name="TextBox 9"/>
          <p:cNvSpPr txBox="1">
            <a:spLocks noChangeArrowheads="1"/>
          </p:cNvSpPr>
          <p:nvPr/>
        </p:nvSpPr>
        <p:spPr bwMode="auto">
          <a:xfrm>
            <a:off x="7134225" y="6581775"/>
            <a:ext cx="1871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smtClean="0">
                <a:solidFill>
                  <a:prstClr val="black"/>
                </a:solidFill>
              </a:rPr>
              <a:t>Felzenszwalb et al. 2008</a:t>
            </a:r>
          </a:p>
        </p:txBody>
      </p:sp>
    </p:spTree>
    <p:extLst>
      <p:ext uri="{BB962C8B-B14F-4D97-AF65-F5344CB8AC3E}">
        <p14:creationId xmlns:p14="http://schemas.microsoft.com/office/powerpoint/2010/main" val="709086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a:xfrm>
            <a:off x="685800" y="274638"/>
            <a:ext cx="8229600" cy="1143000"/>
          </a:xfrm>
        </p:spPr>
        <p:txBody>
          <a:bodyPr/>
          <a:lstStyle/>
          <a:p>
            <a:endParaRPr lang="en-US">
              <a:latin typeface="Calibri" charset="0"/>
            </a:endParaRPr>
          </a:p>
        </p:txBody>
      </p:sp>
      <p:sp>
        <p:nvSpPr>
          <p:cNvPr id="33795" name="Content Placeholder 2"/>
          <p:cNvSpPr>
            <a:spLocks noGrp="1"/>
          </p:cNvSpPr>
          <p:nvPr>
            <p:ph idx="1"/>
          </p:nvPr>
        </p:nvSpPr>
        <p:spPr>
          <a:xfrm>
            <a:off x="685800" y="1600200"/>
            <a:ext cx="8229600" cy="4525963"/>
          </a:xfrm>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F6A8E83-105E-A94F-8353-5DE061343255}" type="slidenum">
              <a:rPr lang="en-US">
                <a:solidFill>
                  <a:srgbClr val="898989"/>
                </a:solidFill>
                <a:latin typeface="Calibri" charset="0"/>
              </a:rPr>
              <a:pPr eaLnBrk="1" hangingPunct="1"/>
              <a:t>75</a:t>
            </a:fld>
            <a:endParaRPr lang="en-US">
              <a:solidFill>
                <a:srgbClr val="898989"/>
              </a:solidFill>
              <a:latin typeface="Calibri" charset="0"/>
            </a:endParaRPr>
          </a:p>
        </p:txBody>
      </p:sp>
      <p:sp>
        <p:nvSpPr>
          <p:cNvPr id="8" name="Rectangle 7"/>
          <p:cNvSpPr/>
          <p:nvPr/>
        </p:nvSpPr>
        <p:spPr>
          <a:xfrm>
            <a:off x="5181600" y="1524000"/>
            <a:ext cx="25908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8" name="TextBox 4"/>
          <p:cNvSpPr txBox="1">
            <a:spLocks noChangeArrowheads="1"/>
          </p:cNvSpPr>
          <p:nvPr/>
        </p:nvSpPr>
        <p:spPr bwMode="auto">
          <a:xfrm>
            <a:off x="0" y="5105400"/>
            <a:ext cx="7974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i="1"/>
              <a:t>Score   =   F</a:t>
            </a:r>
            <a:r>
              <a:rPr lang="en-US" sz="2400" b="1" i="1" baseline="-25000"/>
              <a:t>0</a:t>
            </a:r>
            <a:r>
              <a:rPr lang="en-US" sz="2400" b="1" i="1"/>
              <a:t>.</a:t>
            </a:r>
            <a:r>
              <a:rPr lang="el-GR" sz="2400" b="1" i="1"/>
              <a:t>Φ</a:t>
            </a:r>
            <a:r>
              <a:rPr lang="en-US" sz="2400" b="1" i="1"/>
              <a:t>(p</a:t>
            </a:r>
            <a:r>
              <a:rPr lang="en-US" sz="2400" b="1" i="1" baseline="-25000"/>
              <a:t>0</a:t>
            </a:r>
            <a:r>
              <a:rPr lang="en-US" sz="2400" b="1" i="1"/>
              <a:t>,H)   +   </a:t>
            </a:r>
            <a:r>
              <a:rPr lang="el-GR" sz="2400" b="1" i="1"/>
              <a:t>Σ</a:t>
            </a:r>
            <a:r>
              <a:rPr lang="en-US" sz="2400" b="1" i="1"/>
              <a:t> F</a:t>
            </a:r>
            <a:r>
              <a:rPr lang="en-US" sz="2400" b="1" i="1" baseline="-25000"/>
              <a:t>i</a:t>
            </a:r>
            <a:r>
              <a:rPr lang="en-US" sz="2400" b="1" i="1"/>
              <a:t>.</a:t>
            </a:r>
            <a:r>
              <a:rPr lang="el-GR" sz="2400" b="1" i="1"/>
              <a:t>Φ</a:t>
            </a:r>
            <a:r>
              <a:rPr lang="en-US" sz="2400" b="1" i="1"/>
              <a:t>(p</a:t>
            </a:r>
            <a:r>
              <a:rPr lang="en-US" sz="2400" b="1" i="1" baseline="-25000"/>
              <a:t>i</a:t>
            </a:r>
            <a:r>
              <a:rPr lang="en-US" sz="2400" b="1" i="1"/>
              <a:t>,H)   -   </a:t>
            </a:r>
            <a:r>
              <a:rPr lang="el-GR" sz="2400" b="1" i="1"/>
              <a:t>Σ</a:t>
            </a:r>
            <a:r>
              <a:rPr lang="en-US" sz="2400" b="1" i="1"/>
              <a:t> d</a:t>
            </a:r>
            <a:r>
              <a:rPr lang="en-US" sz="2400" b="1" i="1" baseline="-25000"/>
              <a:t>i</a:t>
            </a:r>
            <a:r>
              <a:rPr lang="en-US" sz="2400" b="1" i="1"/>
              <a:t>.</a:t>
            </a:r>
            <a:r>
              <a:rPr lang="el-GR" sz="2400" b="1" i="1"/>
              <a:t>Φ</a:t>
            </a:r>
            <a:r>
              <a:rPr lang="en-US" sz="2400" b="1" i="1" baseline="-25000"/>
              <a:t>d</a:t>
            </a:r>
            <a:r>
              <a:rPr lang="en-US" sz="2400" b="1" i="1"/>
              <a:t>(x,y)</a:t>
            </a:r>
          </a:p>
        </p:txBody>
      </p:sp>
      <p:pic>
        <p:nvPicPr>
          <p:cNvPr id="33799" name="Picture 2"/>
          <p:cNvPicPr>
            <a:picLocks noChangeAspect="1" noChangeArrowheads="1"/>
          </p:cNvPicPr>
          <p:nvPr/>
        </p:nvPicPr>
        <p:blipFill>
          <a:blip r:embed="rId2">
            <a:extLst>
              <a:ext uri="{28A0092B-C50C-407E-A947-70E740481C1C}">
                <a14:useLocalDpi xmlns:a14="http://schemas.microsoft.com/office/drawing/2010/main" val="0"/>
              </a:ext>
            </a:extLst>
          </a:blip>
          <a:srcRect l="38655" t="31828" r="20267" b="52470"/>
          <a:stretch>
            <a:fillRect/>
          </a:stretch>
        </p:blipFill>
        <p:spPr bwMode="auto">
          <a:xfrm>
            <a:off x="2886075" y="5634038"/>
            <a:ext cx="3370263" cy="99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800" name="Picture 2"/>
          <p:cNvPicPr>
            <a:picLocks noChangeAspect="1" noChangeArrowheads="1"/>
          </p:cNvPicPr>
          <p:nvPr/>
        </p:nvPicPr>
        <p:blipFill>
          <a:blip r:embed="rId3">
            <a:extLst>
              <a:ext uri="{28A0092B-C50C-407E-A947-70E740481C1C}">
                <a14:useLocalDpi xmlns:a14="http://schemas.microsoft.com/office/drawing/2010/main" val="0"/>
              </a:ext>
            </a:extLst>
          </a:blip>
          <a:srcRect t="9033"/>
          <a:stretch>
            <a:fillRect/>
          </a:stretch>
        </p:blipFill>
        <p:spPr bwMode="auto">
          <a:xfrm>
            <a:off x="346075" y="76200"/>
            <a:ext cx="84502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83042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latin typeface="Calibri" charset="0"/>
            </a:endParaRPr>
          </a:p>
        </p:txBody>
      </p:sp>
      <p:sp>
        <p:nvSpPr>
          <p:cNvPr id="34819" name="Content Placeholder 2"/>
          <p:cNvSpPr>
            <a:spLocks noGrp="1"/>
          </p:cNvSpPr>
          <p:nvPr>
            <p:ph idx="1"/>
          </p:nvPr>
        </p:nvSpPr>
        <p:spPr/>
        <p:txBody>
          <a:bodyPr/>
          <a:lstStyle/>
          <a:p>
            <a:endParaRPr lang="en-US">
              <a:latin typeface="Calibri" charset="0"/>
            </a:endParaRP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57175"/>
            <a:ext cx="84582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3475C3B-41B6-6741-8A8A-CB963AA6E50C}" type="slidenum">
              <a:rPr lang="en-US">
                <a:solidFill>
                  <a:srgbClr val="898989"/>
                </a:solidFill>
                <a:latin typeface="Calibri" charset="0"/>
              </a:rPr>
              <a:pPr eaLnBrk="1" hangingPunct="1"/>
              <a:t>76</a:t>
            </a:fld>
            <a:endParaRPr lang="en-US">
              <a:solidFill>
                <a:srgbClr val="898989"/>
              </a:solidFill>
              <a:latin typeface="Calibri" charset="0"/>
            </a:endParaRPr>
          </a:p>
        </p:txBody>
      </p:sp>
    </p:spTree>
    <p:extLst>
      <p:ext uri="{BB962C8B-B14F-4D97-AF65-F5344CB8AC3E}">
        <p14:creationId xmlns:p14="http://schemas.microsoft.com/office/powerpoint/2010/main" val="41785222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atin typeface="Calibri" charset="0"/>
            </a:endParaRPr>
          </a:p>
        </p:txBody>
      </p:sp>
      <p:sp>
        <p:nvSpPr>
          <p:cNvPr id="35843"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E9C1FCD-3128-2D45-872E-4238935E6116}" type="slidenum">
              <a:rPr lang="en-US">
                <a:solidFill>
                  <a:srgbClr val="898989"/>
                </a:solidFill>
                <a:latin typeface="Calibri" charset="0"/>
              </a:rPr>
              <a:pPr eaLnBrk="1" hangingPunct="1"/>
              <a:t>77</a:t>
            </a:fld>
            <a:endParaRPr lang="en-US">
              <a:solidFill>
                <a:srgbClr val="898989"/>
              </a:solidFill>
              <a:latin typeface="Calibri" charset="0"/>
            </a:endParaRPr>
          </a:p>
        </p:txBody>
      </p:sp>
      <p:pic>
        <p:nvPicPr>
          <p:cNvPr id="358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57175"/>
            <a:ext cx="84582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5867400" y="4191000"/>
            <a:ext cx="2667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7783513" y="533400"/>
            <a:ext cx="13335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80028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37B18C0-D547-0347-9D6E-D1BCE347BCBA}" type="slidenum">
              <a:rPr lang="en-US">
                <a:solidFill>
                  <a:srgbClr val="898989"/>
                </a:solidFill>
                <a:latin typeface="Calibri" charset="0"/>
              </a:rPr>
              <a:pPr eaLnBrk="1" hangingPunct="1"/>
              <a:t>78</a:t>
            </a:fld>
            <a:endParaRPr lang="en-US">
              <a:solidFill>
                <a:srgbClr val="898989"/>
              </a:solidFill>
              <a:latin typeface="Calibri" charset="0"/>
            </a:endParaRP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b="80931"/>
          <a:stretch>
            <a:fillRect/>
          </a:stretch>
        </p:blipFill>
        <p:spPr bwMode="auto">
          <a:xfrm>
            <a:off x="1847850" y="257175"/>
            <a:ext cx="54483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6"/>
          <p:cNvSpPr/>
          <p:nvPr/>
        </p:nvSpPr>
        <p:spPr>
          <a:xfrm>
            <a:off x="4868863" y="1371600"/>
            <a:ext cx="2427287"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80785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44D062-41CE-D74F-AFB0-01FBF30292D0}" type="slidenum">
              <a:rPr lang="en-US">
                <a:solidFill>
                  <a:srgbClr val="898989"/>
                </a:solidFill>
                <a:latin typeface="Calibri" charset="0"/>
              </a:rPr>
              <a:pPr eaLnBrk="1" hangingPunct="1"/>
              <a:t>79</a:t>
            </a:fld>
            <a:endParaRPr lang="en-US">
              <a:solidFill>
                <a:srgbClr val="898989"/>
              </a:solidFill>
              <a:latin typeface="Calibri" charset="0"/>
            </a:endParaRPr>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a:stretch>
            <a:fillRect/>
          </a:stretch>
        </p:blipFill>
        <p:spPr bwMode="auto">
          <a:xfrm>
            <a:off x="1846263" y="257175"/>
            <a:ext cx="54483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3565525" y="1492250"/>
            <a:ext cx="3521075" cy="510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362200" y="4343400"/>
            <a:ext cx="1912938" cy="1724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868863" y="1371600"/>
            <a:ext cx="2427287"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978400" y="288925"/>
            <a:ext cx="600075" cy="120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2500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0" y="0"/>
            <a:ext cx="6477000" cy="1295400"/>
          </a:xfrm>
        </p:spPr>
        <p:txBody>
          <a:bodyPr>
            <a:normAutofit/>
          </a:bodyPr>
          <a:lstStyle/>
          <a:p>
            <a:r>
              <a:rPr lang="en-US" sz="3600" dirty="0" smtClean="0">
                <a:solidFill>
                  <a:srgbClr val="000090"/>
                </a:solidFill>
              </a:rPr>
              <a:t>Idea: </a:t>
            </a:r>
            <a:r>
              <a:rPr lang="en-US" sz="3600" i="1" dirty="0" smtClean="0">
                <a:solidFill>
                  <a:srgbClr val="000090"/>
                </a:solidFill>
              </a:rPr>
              <a:t>constrained</a:t>
            </a:r>
            <a:r>
              <a:rPr lang="en-US" sz="3600" dirty="0" smtClean="0">
                <a:solidFill>
                  <a:srgbClr val="000090"/>
                </a:solidFill>
              </a:rPr>
              <a:t> margin</a:t>
            </a:r>
            <a:endParaRPr lang="en-US" sz="3600" dirty="0">
              <a:solidFill>
                <a:srgbClr val="000090"/>
              </a:solidFill>
            </a:endParaRPr>
          </a:p>
        </p:txBody>
      </p:sp>
      <p:grpSp>
        <p:nvGrpSpPr>
          <p:cNvPr id="2" name="Group 3"/>
          <p:cNvGrpSpPr>
            <a:grpSpLocks/>
          </p:cNvGrpSpPr>
          <p:nvPr/>
        </p:nvGrpSpPr>
        <p:grpSpPr bwMode="auto">
          <a:xfrm>
            <a:off x="-609600" y="2403475"/>
            <a:ext cx="2198688" cy="2895600"/>
            <a:chOff x="480" y="1488"/>
            <a:chExt cx="1632" cy="2064"/>
          </a:xfrm>
        </p:grpSpPr>
        <p:sp>
          <p:nvSpPr>
            <p:cNvPr id="917508"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09"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0"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1"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2"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3"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4"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5"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6"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7"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4" name="Group 23"/>
          <p:cNvGrpSpPr>
            <a:grpSpLocks/>
          </p:cNvGrpSpPr>
          <p:nvPr/>
        </p:nvGrpSpPr>
        <p:grpSpPr bwMode="auto">
          <a:xfrm>
            <a:off x="1143000" y="1295400"/>
            <a:ext cx="762000" cy="4616450"/>
            <a:chOff x="1152" y="838"/>
            <a:chExt cx="480" cy="2908"/>
          </a:xfrm>
        </p:grpSpPr>
        <p:sp>
          <p:nvSpPr>
            <p:cNvPr id="917528" name="Line 24"/>
            <p:cNvSpPr>
              <a:spLocks noChangeShapeType="1"/>
            </p:cNvSpPr>
            <p:nvPr/>
          </p:nvSpPr>
          <p:spPr bwMode="auto">
            <a:xfrm flipV="1">
              <a:off x="1152" y="960"/>
              <a:ext cx="480" cy="2786"/>
            </a:xfrm>
            <a:prstGeom prst="line">
              <a:avLst/>
            </a:prstGeom>
            <a:noFill/>
            <a:ln w="76200">
              <a:solidFill>
                <a:srgbClr val="FF0000"/>
              </a:solidFill>
              <a:round/>
              <a:headEnd/>
              <a:tailEnd/>
            </a:ln>
            <a:effectLst/>
          </p:spPr>
          <p:txBody>
            <a:bodyPr/>
            <a:lstStyle/>
            <a:p>
              <a:endParaRPr lang="en-US"/>
            </a:p>
          </p:txBody>
        </p:sp>
        <p:sp>
          <p:nvSpPr>
            <p:cNvPr id="917529" name="Text Box 25"/>
            <p:cNvSpPr txBox="1">
              <a:spLocks noChangeArrowheads="1"/>
            </p:cNvSpPr>
            <p:nvPr/>
          </p:nvSpPr>
          <p:spPr bwMode="auto">
            <a:xfrm rot="-47974438">
              <a:off x="1016" y="1183"/>
              <a:ext cx="921" cy="231"/>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 +1</a:t>
              </a:r>
            </a:p>
          </p:txBody>
        </p:sp>
      </p:grpSp>
      <p:grpSp>
        <p:nvGrpSpPr>
          <p:cNvPr id="5" name="Group 26"/>
          <p:cNvGrpSpPr>
            <a:grpSpLocks/>
          </p:cNvGrpSpPr>
          <p:nvPr/>
        </p:nvGrpSpPr>
        <p:grpSpPr bwMode="auto">
          <a:xfrm>
            <a:off x="2362200" y="1489075"/>
            <a:ext cx="762000" cy="4532313"/>
            <a:chOff x="1920" y="960"/>
            <a:chExt cx="480" cy="2855"/>
          </a:xfrm>
        </p:grpSpPr>
        <p:sp>
          <p:nvSpPr>
            <p:cNvPr id="917531" name="Line 27"/>
            <p:cNvSpPr>
              <a:spLocks noChangeShapeType="1"/>
            </p:cNvSpPr>
            <p:nvPr/>
          </p:nvSpPr>
          <p:spPr bwMode="auto">
            <a:xfrm flipV="1">
              <a:off x="1920" y="1029"/>
              <a:ext cx="480" cy="2786"/>
            </a:xfrm>
            <a:prstGeom prst="line">
              <a:avLst/>
            </a:prstGeom>
            <a:noFill/>
            <a:ln w="76200">
              <a:solidFill>
                <a:srgbClr val="FF0000"/>
              </a:solidFill>
              <a:round/>
              <a:headEnd/>
              <a:tailEnd/>
            </a:ln>
            <a:effectLst/>
          </p:spPr>
          <p:txBody>
            <a:bodyPr/>
            <a:lstStyle/>
            <a:p>
              <a:endParaRPr lang="en-US"/>
            </a:p>
          </p:txBody>
        </p:sp>
        <p:sp>
          <p:nvSpPr>
            <p:cNvPr id="917532" name="Text Box 28"/>
            <p:cNvSpPr txBox="1">
              <a:spLocks noChangeArrowheads="1"/>
            </p:cNvSpPr>
            <p:nvPr/>
          </p:nvSpPr>
          <p:spPr bwMode="auto">
            <a:xfrm rot="-47974438">
              <a:off x="1783" y="1286"/>
              <a:ext cx="884"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-1</a:t>
              </a:r>
            </a:p>
          </p:txBody>
        </p:sp>
      </p:grpSp>
      <p:grpSp>
        <p:nvGrpSpPr>
          <p:cNvPr id="6" name="Group 29"/>
          <p:cNvGrpSpPr>
            <a:grpSpLocks/>
          </p:cNvGrpSpPr>
          <p:nvPr/>
        </p:nvGrpSpPr>
        <p:grpSpPr bwMode="auto">
          <a:xfrm>
            <a:off x="1752600" y="1466850"/>
            <a:ext cx="762000" cy="4457700"/>
            <a:chOff x="1680" y="1034"/>
            <a:chExt cx="480" cy="2808"/>
          </a:xfrm>
        </p:grpSpPr>
        <p:sp>
          <p:nvSpPr>
            <p:cNvPr id="917534" name="Line 30"/>
            <p:cNvSpPr>
              <a:spLocks noChangeShapeType="1"/>
            </p:cNvSpPr>
            <p:nvPr/>
          </p:nvSpPr>
          <p:spPr bwMode="auto">
            <a:xfrm flipV="1">
              <a:off x="1680" y="1056"/>
              <a:ext cx="480" cy="2786"/>
            </a:xfrm>
            <a:prstGeom prst="line">
              <a:avLst/>
            </a:prstGeom>
            <a:noFill/>
            <a:ln w="76200">
              <a:solidFill>
                <a:schemeClr val="tx1"/>
              </a:solidFill>
              <a:round/>
              <a:headEnd/>
              <a:tailEnd/>
            </a:ln>
            <a:effectLst/>
          </p:spPr>
          <p:txBody>
            <a:bodyPr/>
            <a:lstStyle/>
            <a:p>
              <a:endParaRPr lang="en-US"/>
            </a:p>
          </p:txBody>
        </p:sp>
        <p:sp>
          <p:nvSpPr>
            <p:cNvPr id="917535" name="Text Box 31"/>
            <p:cNvSpPr txBox="1">
              <a:spLocks noChangeArrowheads="1"/>
            </p:cNvSpPr>
            <p:nvPr/>
          </p:nvSpPr>
          <p:spPr bwMode="auto">
            <a:xfrm rot="-47974438">
              <a:off x="1563" y="1336"/>
              <a:ext cx="836"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0</a:t>
              </a:r>
            </a:p>
          </p:txBody>
        </p:sp>
      </p:grpSp>
      <p:grpSp>
        <p:nvGrpSpPr>
          <p:cNvPr id="8" name="Group 35"/>
          <p:cNvGrpSpPr>
            <a:grpSpLocks/>
          </p:cNvGrpSpPr>
          <p:nvPr/>
        </p:nvGrpSpPr>
        <p:grpSpPr bwMode="auto">
          <a:xfrm>
            <a:off x="2514600" y="4460875"/>
            <a:ext cx="574675" cy="579438"/>
            <a:chOff x="2016" y="2832"/>
            <a:chExt cx="362" cy="365"/>
          </a:xfrm>
        </p:grpSpPr>
        <p:sp>
          <p:nvSpPr>
            <p:cNvPr id="917540" name="Text Box 36"/>
            <p:cNvSpPr txBox="1">
              <a:spLocks noChangeArrowheads="1"/>
            </p:cNvSpPr>
            <p:nvPr/>
          </p:nvSpPr>
          <p:spPr bwMode="auto">
            <a:xfrm>
              <a:off x="2064" y="2832"/>
              <a:ext cx="314" cy="365"/>
            </a:xfrm>
            <a:prstGeom prst="rect">
              <a:avLst/>
            </a:prstGeom>
            <a:noFill/>
            <a:ln w="9525">
              <a:noFill/>
              <a:miter lim="800000"/>
              <a:headEnd/>
              <a:tailEnd/>
            </a:ln>
            <a:effectLst/>
          </p:spPr>
          <p:txBody>
            <a:bodyPr wrap="none">
              <a:spAutoFit/>
            </a:bodyPr>
            <a:lstStyle/>
            <a:p>
              <a:r>
                <a:rPr lang="en-US" sz="3200" b="1"/>
                <a:t>x</a:t>
              </a:r>
              <a:r>
                <a:rPr lang="en-US" sz="3200" b="1" baseline="30000"/>
                <a:t>-</a:t>
              </a:r>
              <a:endParaRPr lang="en-US" sz="3200" b="1"/>
            </a:p>
          </p:txBody>
        </p:sp>
        <p:sp>
          <p:nvSpPr>
            <p:cNvPr id="917541" name="Oval 37"/>
            <p:cNvSpPr>
              <a:spLocks noChangeArrowheads="1"/>
            </p:cNvSpPr>
            <p:nvPr/>
          </p:nvSpPr>
          <p:spPr bwMode="auto">
            <a:xfrm>
              <a:off x="2016" y="297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9" name="Group 38"/>
          <p:cNvGrpSpPr>
            <a:grpSpLocks/>
          </p:cNvGrpSpPr>
          <p:nvPr/>
        </p:nvGrpSpPr>
        <p:grpSpPr bwMode="auto">
          <a:xfrm>
            <a:off x="882650" y="4110038"/>
            <a:ext cx="565150" cy="579437"/>
            <a:chOff x="988" y="2611"/>
            <a:chExt cx="356" cy="365"/>
          </a:xfrm>
        </p:grpSpPr>
        <p:sp>
          <p:nvSpPr>
            <p:cNvPr id="917543" name="Text Box 39"/>
            <p:cNvSpPr txBox="1">
              <a:spLocks noChangeArrowheads="1"/>
            </p:cNvSpPr>
            <p:nvPr/>
          </p:nvSpPr>
          <p:spPr bwMode="auto">
            <a:xfrm>
              <a:off x="988" y="2611"/>
              <a:ext cx="356" cy="365"/>
            </a:xfrm>
            <a:prstGeom prst="rect">
              <a:avLst/>
            </a:prstGeom>
            <a:noFill/>
            <a:ln w="9525">
              <a:noFill/>
              <a:miter lim="800000"/>
              <a:headEnd/>
              <a:tailEnd/>
            </a:ln>
            <a:effectLst/>
          </p:spPr>
          <p:txBody>
            <a:bodyPr wrap="none">
              <a:spAutoFit/>
            </a:bodyPr>
            <a:lstStyle/>
            <a:p>
              <a:r>
                <a:rPr lang="en-US" sz="3200" b="1"/>
                <a:t>x</a:t>
              </a:r>
              <a:r>
                <a:rPr lang="en-US" sz="3200" b="1" baseline="30000"/>
                <a:t>+</a:t>
              </a:r>
              <a:endParaRPr lang="en-US" sz="3200" b="1"/>
            </a:p>
          </p:txBody>
        </p:sp>
        <p:sp>
          <p:nvSpPr>
            <p:cNvPr id="917544" name="Oval 40"/>
            <p:cNvSpPr>
              <a:spLocks noChangeArrowheads="1"/>
            </p:cNvSpPr>
            <p:nvPr/>
          </p:nvSpPr>
          <p:spPr bwMode="auto">
            <a:xfrm>
              <a:off x="1248" y="28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917545" name="Line 41"/>
          <p:cNvSpPr>
            <a:spLocks noChangeShapeType="1"/>
          </p:cNvSpPr>
          <p:nvPr/>
        </p:nvSpPr>
        <p:spPr bwMode="auto">
          <a:xfrm>
            <a:off x="1419225" y="4537075"/>
            <a:ext cx="1143000" cy="228600"/>
          </a:xfrm>
          <a:prstGeom prst="line">
            <a:avLst/>
          </a:prstGeom>
          <a:noFill/>
          <a:ln w="76200">
            <a:solidFill>
              <a:srgbClr val="009900"/>
            </a:solidFill>
            <a:round/>
            <a:headEnd type="triangle" w="med" len="med"/>
            <a:tailEnd/>
          </a:ln>
          <a:effectLst/>
        </p:spPr>
        <p:txBody>
          <a:bodyPr/>
          <a:lstStyle/>
          <a:p>
            <a:endParaRPr lang="en-US"/>
          </a:p>
        </p:txBody>
      </p:sp>
      <p:pic>
        <p:nvPicPr>
          <p:cNvPr id="917546" name="Picture 42" descr="txp_fig"/>
          <p:cNvPicPr>
            <a:picLocks noChangeAspect="1" noChangeArrowheads="1"/>
          </p:cNvPicPr>
          <p:nvPr>
            <p:custDataLst>
              <p:tags r:id="rId1"/>
            </p:custDataLst>
          </p:nvPr>
        </p:nvPicPr>
        <p:blipFill>
          <a:blip r:embed="rId4" cstate="print"/>
          <a:srcRect/>
          <a:stretch>
            <a:fillRect/>
          </a:stretch>
        </p:blipFill>
        <p:spPr bwMode="auto">
          <a:xfrm>
            <a:off x="6096000" y="381000"/>
            <a:ext cx="2743200" cy="773723"/>
          </a:xfrm>
          <a:prstGeom prst="rect">
            <a:avLst/>
          </a:prstGeom>
          <a:noFill/>
          <a:ln w="9525">
            <a:solidFill>
              <a:srgbClr val="000090"/>
            </a:solidFill>
            <a:miter lim="800000"/>
            <a:headEnd/>
            <a:tailEnd/>
          </a:ln>
          <a:effectLst/>
        </p:spPr>
      </p:pic>
      <p:sp>
        <p:nvSpPr>
          <p:cNvPr id="10" name="Rectangle 9"/>
          <p:cNvSpPr/>
          <p:nvPr/>
        </p:nvSpPr>
        <p:spPr>
          <a:xfrm>
            <a:off x="134473" y="6248400"/>
            <a:ext cx="9009527" cy="446276"/>
          </a:xfrm>
          <a:prstGeom prst="rect">
            <a:avLst/>
          </a:prstGeom>
        </p:spPr>
        <p:txBody>
          <a:bodyPr wrap="none">
            <a:spAutoFit/>
          </a:bodyPr>
          <a:lstStyle/>
          <a:p>
            <a:r>
              <a:rPr lang="en-US" sz="2300" dirty="0" smtClean="0">
                <a:solidFill>
                  <a:srgbClr val="000090"/>
                </a:solidFill>
              </a:rPr>
              <a:t>Final result:</a:t>
            </a:r>
            <a:r>
              <a:rPr lang="en-US" sz="2300" dirty="0" smtClean="0">
                <a:solidFill>
                  <a:srgbClr val="000000"/>
                </a:solidFill>
              </a:rPr>
              <a:t> can</a:t>
            </a:r>
            <a:r>
              <a:rPr lang="en-US" sz="2300" dirty="0" smtClean="0">
                <a:solidFill>
                  <a:srgbClr val="000090"/>
                </a:solidFill>
              </a:rPr>
              <a:t> </a:t>
            </a:r>
            <a:r>
              <a:rPr lang="en-US" sz="2300" dirty="0" smtClean="0">
                <a:solidFill>
                  <a:srgbClr val="000000"/>
                </a:solidFill>
              </a:rPr>
              <a:t>maximize constrained margin by minimizing ||w||</a:t>
            </a:r>
            <a:r>
              <a:rPr lang="en-US" sz="2300" baseline="-25000" dirty="0" smtClean="0">
                <a:solidFill>
                  <a:srgbClr val="000000"/>
                </a:solidFill>
              </a:rPr>
              <a:t>2</a:t>
            </a:r>
            <a:r>
              <a:rPr lang="en-US" sz="2300" dirty="0" smtClean="0">
                <a:solidFill>
                  <a:srgbClr val="000000"/>
                </a:solidFill>
              </a:rPr>
              <a:t>!!!</a:t>
            </a:r>
            <a:endParaRPr lang="en-US" sz="2300" dirty="0"/>
          </a:p>
        </p:txBody>
      </p:sp>
      <p:sp>
        <p:nvSpPr>
          <p:cNvPr id="11" name="Rectangle 10"/>
          <p:cNvSpPr/>
          <p:nvPr/>
        </p:nvSpPr>
        <p:spPr>
          <a:xfrm>
            <a:off x="4800600" y="1295400"/>
            <a:ext cx="3810000" cy="461665"/>
          </a:xfrm>
          <a:prstGeom prst="rect">
            <a:avLst/>
          </a:prstGeom>
        </p:spPr>
        <p:txBody>
          <a:bodyPr wrap="square">
            <a:spAutoFit/>
          </a:bodyPr>
          <a:lstStyle/>
          <a:p>
            <a:r>
              <a:rPr lang="en-US" sz="2400" dirty="0" smtClean="0">
                <a:solidFill>
                  <a:srgbClr val="000090"/>
                </a:solidFill>
              </a:rPr>
              <a:t>Generally:</a:t>
            </a:r>
            <a:endParaRPr lang="en-US" sz="2400" dirty="0">
              <a:solidFill>
                <a:srgbClr val="000090"/>
              </a:solidFill>
            </a:endParaRPr>
          </a:p>
        </p:txBody>
      </p:sp>
      <p:grpSp>
        <p:nvGrpSpPr>
          <p:cNvPr id="103" name="Group 14"/>
          <p:cNvGrpSpPr>
            <a:grpSpLocks/>
          </p:cNvGrpSpPr>
          <p:nvPr/>
        </p:nvGrpSpPr>
        <p:grpSpPr bwMode="auto">
          <a:xfrm>
            <a:off x="2667000" y="2833688"/>
            <a:ext cx="1616075" cy="2425700"/>
            <a:chOff x="2112" y="1807"/>
            <a:chExt cx="1018" cy="1528"/>
          </a:xfrm>
        </p:grpSpPr>
        <p:sp>
          <p:nvSpPr>
            <p:cNvPr id="104" name="Rectangle 15"/>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5" name="Rectangle 16"/>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6" name="Rectangle 17"/>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7" name="Rectangle 18"/>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8" name="Rectangle 19"/>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9" name="Rectangle 20"/>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0" name="Rectangle 21"/>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1" name="Rectangle 22"/>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pic>
        <p:nvPicPr>
          <p:cNvPr id="12" name="Picture 11"/>
          <p:cNvPicPr>
            <a:picLocks noChangeAspect="1"/>
          </p:cNvPicPr>
          <p:nvPr/>
        </p:nvPicPr>
        <p:blipFill>
          <a:blip r:embed="rId5"/>
          <a:stretch>
            <a:fillRect/>
          </a:stretch>
        </p:blipFill>
        <p:spPr>
          <a:xfrm>
            <a:off x="5253644" y="1447800"/>
            <a:ext cx="2899756" cy="990600"/>
          </a:xfrm>
          <a:prstGeom prst="rect">
            <a:avLst/>
          </a:prstGeom>
        </p:spPr>
      </p:pic>
      <p:sp>
        <p:nvSpPr>
          <p:cNvPr id="113" name="TextBox 112"/>
          <p:cNvSpPr txBox="1"/>
          <p:nvPr/>
        </p:nvSpPr>
        <p:spPr>
          <a:xfrm>
            <a:off x="2341270" y="3195935"/>
            <a:ext cx="325730" cy="461665"/>
          </a:xfrm>
          <a:prstGeom prst="rect">
            <a:avLst/>
          </a:prstGeom>
          <a:noFill/>
        </p:spPr>
        <p:txBody>
          <a:bodyPr wrap="none" rtlCol="0">
            <a:spAutoFit/>
          </a:bodyPr>
          <a:lstStyle/>
          <a:p>
            <a:r>
              <a:rPr lang="en-US" sz="2400" dirty="0" err="1" smtClean="0">
                <a:solidFill>
                  <a:srgbClr val="000090"/>
                </a:solidFill>
                <a:latin typeface="Times New Roman"/>
                <a:cs typeface="Times New Roman"/>
              </a:rPr>
              <a:t>γ</a:t>
            </a:r>
            <a:endParaRPr lang="en-US" sz="2400" dirty="0">
              <a:solidFill>
                <a:srgbClr val="000090"/>
              </a:solidFill>
              <a:latin typeface="Times New Roman"/>
              <a:cs typeface="Times New Roman"/>
            </a:endParaRPr>
          </a:p>
        </p:txBody>
      </p:sp>
      <p:cxnSp>
        <p:nvCxnSpPr>
          <p:cNvPr id="114" name="Straight Connector 113"/>
          <p:cNvCxnSpPr/>
          <p:nvPr/>
        </p:nvCxnSpPr>
        <p:spPr>
          <a:xfrm flipH="1" flipV="1">
            <a:off x="2178824" y="3642110"/>
            <a:ext cx="547146" cy="7538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4724400" y="2260937"/>
            <a:ext cx="3810000" cy="1015663"/>
          </a:xfrm>
          <a:prstGeom prst="rect">
            <a:avLst/>
          </a:prstGeom>
        </p:spPr>
        <p:txBody>
          <a:bodyPr wrap="square">
            <a:spAutoFit/>
          </a:bodyPr>
          <a:lstStyle/>
          <a:p>
            <a:r>
              <a:rPr lang="en-US" sz="2400" dirty="0" smtClean="0">
                <a:solidFill>
                  <a:srgbClr val="000090"/>
                </a:solidFill>
              </a:rPr>
              <a:t>Assume: </a:t>
            </a:r>
            <a:r>
              <a:rPr lang="en-US" sz="2000" dirty="0" smtClean="0"/>
              <a:t>x</a:t>
            </a:r>
            <a:r>
              <a:rPr lang="en-US" sz="2000" baseline="30000" dirty="0" smtClean="0"/>
              <a:t>+</a:t>
            </a:r>
            <a:r>
              <a:rPr lang="en-US" sz="2000" dirty="0" smtClean="0"/>
              <a:t> on positive line, x</a:t>
            </a:r>
            <a:r>
              <a:rPr lang="en-US" sz="2000" baseline="30000" dirty="0" smtClean="0"/>
              <a:t>-</a:t>
            </a:r>
            <a:r>
              <a:rPr lang="en-US" sz="2000" dirty="0" smtClean="0"/>
              <a:t> </a:t>
            </a:r>
            <a:r>
              <a:rPr lang="en-US" sz="2000" dirty="0"/>
              <a:t>on </a:t>
            </a:r>
            <a:r>
              <a:rPr lang="en-US" sz="2000" dirty="0" smtClean="0"/>
              <a:t>negative</a:t>
            </a:r>
            <a:endParaRPr lang="en-US" sz="2000" baseline="30000" dirty="0"/>
          </a:p>
          <a:p>
            <a:endParaRPr lang="en-US" sz="2400" baseline="30000" dirty="0"/>
          </a:p>
        </p:txBody>
      </p:sp>
      <p:pic>
        <p:nvPicPr>
          <p:cNvPr id="14" name="Picture 13"/>
          <p:cNvPicPr>
            <a:picLocks noChangeAspect="1"/>
          </p:cNvPicPr>
          <p:nvPr/>
        </p:nvPicPr>
        <p:blipFill>
          <a:blip r:embed="rId6"/>
          <a:stretch>
            <a:fillRect/>
          </a:stretch>
        </p:blipFill>
        <p:spPr>
          <a:xfrm>
            <a:off x="5638800" y="2957170"/>
            <a:ext cx="2362200" cy="548030"/>
          </a:xfrm>
          <a:prstGeom prst="rect">
            <a:avLst/>
          </a:prstGeom>
        </p:spPr>
      </p:pic>
      <p:pic>
        <p:nvPicPr>
          <p:cNvPr id="15" name="Picture 14"/>
          <p:cNvPicPr>
            <a:picLocks noChangeAspect="1"/>
          </p:cNvPicPr>
          <p:nvPr/>
        </p:nvPicPr>
        <p:blipFill>
          <a:blip r:embed="rId7"/>
          <a:stretch>
            <a:fillRect/>
          </a:stretch>
        </p:blipFill>
        <p:spPr>
          <a:xfrm>
            <a:off x="4962993" y="3352800"/>
            <a:ext cx="3621374" cy="990600"/>
          </a:xfrm>
          <a:prstGeom prst="rect">
            <a:avLst/>
          </a:prstGeom>
        </p:spPr>
      </p:pic>
      <p:pic>
        <p:nvPicPr>
          <p:cNvPr id="16" name="Picture 15"/>
          <p:cNvPicPr>
            <a:picLocks noChangeAspect="1"/>
          </p:cNvPicPr>
          <p:nvPr/>
        </p:nvPicPr>
        <p:blipFill>
          <a:blip r:embed="rId8"/>
          <a:stretch>
            <a:fillRect/>
          </a:stretch>
        </p:blipFill>
        <p:spPr>
          <a:xfrm>
            <a:off x="5334000" y="4230806"/>
            <a:ext cx="3352800" cy="950794"/>
          </a:xfrm>
          <a:prstGeom prst="rect">
            <a:avLst/>
          </a:prstGeom>
        </p:spPr>
      </p:pic>
      <p:pic>
        <p:nvPicPr>
          <p:cNvPr id="17" name="Picture 16"/>
          <p:cNvPicPr>
            <a:picLocks noChangeAspect="1"/>
          </p:cNvPicPr>
          <p:nvPr/>
        </p:nvPicPr>
        <p:blipFill>
          <a:blip r:embed="rId9"/>
          <a:stretch>
            <a:fillRect/>
          </a:stretch>
        </p:blipFill>
        <p:spPr>
          <a:xfrm>
            <a:off x="4495800" y="4876800"/>
            <a:ext cx="1812758" cy="914400"/>
          </a:xfrm>
          <a:prstGeom prst="rect">
            <a:avLst/>
          </a:prstGeom>
        </p:spPr>
      </p:pic>
      <p:pic>
        <p:nvPicPr>
          <p:cNvPr id="18" name="Picture 17"/>
          <p:cNvPicPr>
            <a:picLocks noChangeAspect="1"/>
          </p:cNvPicPr>
          <p:nvPr/>
        </p:nvPicPr>
        <p:blipFill>
          <a:blip r:embed="rId10"/>
          <a:stretch>
            <a:fillRect/>
          </a:stretch>
        </p:blipFill>
        <p:spPr>
          <a:xfrm>
            <a:off x="6248400" y="5172494"/>
            <a:ext cx="2590800" cy="847306"/>
          </a:xfrm>
          <a:prstGeom prst="rect">
            <a:avLst/>
          </a:prstGeom>
          <a:noFill/>
          <a:ln>
            <a:solidFill>
              <a:srgbClr val="000090"/>
            </a:solidFill>
          </a:ln>
        </p:spPr>
      </p:pic>
    </p:spTree>
    <p:extLst>
      <p:ext uri="{BB962C8B-B14F-4D97-AF65-F5344CB8AC3E}">
        <p14:creationId xmlns:p14="http://schemas.microsoft.com/office/powerpoint/2010/main" val="785767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17545"/>
                                        </p:tgtEl>
                                        <p:attrNameLst>
                                          <p:attrName>style.visibility</p:attrName>
                                        </p:attrNameLst>
                                      </p:cBhvr>
                                      <p:to>
                                        <p:strVal val="visible"/>
                                      </p:to>
                                    </p:set>
                                    <p:animEffect transition="in" filter="wipe(down)">
                                      <p:cBhvr>
                                        <p:cTn id="27" dur="500"/>
                                        <p:tgtEl>
                                          <p:spTgt spid="91754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45" grpId="0" animBg="1"/>
      <p:bldP spid="10" grpId="0"/>
      <p:bldP spid="117"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D1B04AF-BC52-C84B-96B1-8CB271FA0BCB}" type="slidenum">
              <a:rPr lang="en-US">
                <a:solidFill>
                  <a:srgbClr val="898989"/>
                </a:solidFill>
                <a:latin typeface="Calibri" charset="0"/>
              </a:rPr>
              <a:pPr eaLnBrk="1" hangingPunct="1"/>
              <a:t>80</a:t>
            </a:fld>
            <a:endParaRPr lang="en-US">
              <a:solidFill>
                <a:srgbClr val="898989"/>
              </a:solidFill>
              <a:latin typeface="Calibri" charset="0"/>
            </a:endParaRP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a:stretch>
            <a:fillRect/>
          </a:stretch>
        </p:blipFill>
        <p:spPr bwMode="auto">
          <a:xfrm>
            <a:off x="1847850" y="257175"/>
            <a:ext cx="54483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60325" y="1492250"/>
            <a:ext cx="3444875" cy="4832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410200" y="288925"/>
            <a:ext cx="600075" cy="120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848100" y="3962400"/>
            <a:ext cx="3448050" cy="263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290763" y="5265738"/>
            <a:ext cx="2428875" cy="105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22465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2DE7D94-6100-9548-9ABB-26BB3FBF6645}" type="slidenum">
              <a:rPr lang="en-US">
                <a:solidFill>
                  <a:srgbClr val="898989"/>
                </a:solidFill>
                <a:latin typeface="Calibri" charset="0"/>
              </a:rPr>
              <a:pPr eaLnBrk="1" hangingPunct="1"/>
              <a:t>81</a:t>
            </a:fld>
            <a:endParaRPr lang="en-US">
              <a:solidFill>
                <a:srgbClr val="898989"/>
              </a:solidFill>
              <a:latin typeface="Calibri" charset="0"/>
            </a:endParaRP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a:stretch>
            <a:fillRect/>
          </a:stretch>
        </p:blipFill>
        <p:spPr bwMode="auto">
          <a:xfrm>
            <a:off x="1847850" y="257175"/>
            <a:ext cx="54483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60325" y="1492250"/>
            <a:ext cx="3444875" cy="4832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410200" y="288925"/>
            <a:ext cx="600075" cy="120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848100" y="5029200"/>
            <a:ext cx="3448050" cy="157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290763" y="5265738"/>
            <a:ext cx="2428875" cy="105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9944" name="Picture 2"/>
          <p:cNvPicPr>
            <a:picLocks noChangeAspect="1" noChangeArrowheads="1"/>
          </p:cNvPicPr>
          <p:nvPr/>
        </p:nvPicPr>
        <p:blipFill>
          <a:blip r:embed="rId3">
            <a:extLst>
              <a:ext uri="{28A0092B-C50C-407E-A947-70E740481C1C}">
                <a14:useLocalDpi xmlns:a14="http://schemas.microsoft.com/office/drawing/2010/main" val="0"/>
              </a:ext>
            </a:extLst>
          </a:blip>
          <a:srcRect l="38655" t="31828" r="20267" b="52470"/>
          <a:stretch>
            <a:fillRect/>
          </a:stretch>
        </p:blipFill>
        <p:spPr bwMode="auto">
          <a:xfrm>
            <a:off x="273050" y="3657600"/>
            <a:ext cx="3368675"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101979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415360A-8233-234E-898D-03644002C731}" type="slidenum">
              <a:rPr lang="en-US">
                <a:solidFill>
                  <a:srgbClr val="898989"/>
                </a:solidFill>
                <a:latin typeface="Calibri" charset="0"/>
              </a:rPr>
              <a:pPr eaLnBrk="1" hangingPunct="1"/>
              <a:t>82</a:t>
            </a:fld>
            <a:endParaRPr lang="en-US">
              <a:solidFill>
                <a:srgbClr val="898989"/>
              </a:solidFill>
              <a:latin typeface="Calibri" charset="0"/>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a:stretch>
            <a:fillRect/>
          </a:stretch>
        </p:blipFill>
        <p:spPr bwMode="auto">
          <a:xfrm>
            <a:off x="1847850" y="257175"/>
            <a:ext cx="54483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07183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fontScale="90000"/>
          </a:bodyPr>
          <a:lstStyle/>
          <a:p>
            <a:r>
              <a:rPr lang="en-US" sz="4000">
                <a:latin typeface="Calibri" charset="0"/>
              </a:rPr>
              <a:t>State-of-the-art Detector:</a:t>
            </a:r>
            <a:br>
              <a:rPr lang="en-US" sz="4000">
                <a:latin typeface="Calibri" charset="0"/>
              </a:rPr>
            </a:br>
            <a:r>
              <a:rPr lang="en-US" sz="400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83</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atin typeface="Calibri" charset="0"/>
              </a:rPr>
              <a:t>What is Object Detection?</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424077-ADB2-094A-9BAB-8ADC2E4D017D}" type="slidenum">
              <a:rPr lang="en-US">
                <a:solidFill>
                  <a:srgbClr val="898989"/>
                </a:solidFill>
                <a:latin typeface="Calibri" charset="0"/>
              </a:rPr>
              <a:pPr eaLnBrk="1" hangingPunct="1"/>
              <a:t>84</a:t>
            </a:fld>
            <a:endParaRPr lang="en-US">
              <a:solidFill>
                <a:srgbClr val="898989"/>
              </a:solidFill>
              <a:latin typeface="Calibri" charset="0"/>
            </a:endParaRPr>
          </a:p>
        </p:txBody>
      </p:sp>
      <p:pic>
        <p:nvPicPr>
          <p:cNvPr id="7172" name="Picture 2" descr="Z:\reports\pascal08reports\cvpr09\figures\2008_004573_2.jpg"/>
          <p:cNvPicPr>
            <a:picLocks noChangeAspect="1" noChangeArrowheads="1"/>
          </p:cNvPicPr>
          <p:nvPr/>
        </p:nvPicPr>
        <p:blipFill>
          <a:blip r:embed="rId3">
            <a:extLst>
              <a:ext uri="{28A0092B-C50C-407E-A947-70E740481C1C}">
                <a14:useLocalDpi xmlns:a14="http://schemas.microsoft.com/office/drawing/2010/main" val="0"/>
              </a:ext>
            </a:extLst>
          </a:blip>
          <a:srcRect t="7407" b="6944"/>
          <a:stretch>
            <a:fillRect/>
          </a:stretch>
        </p:blipFill>
        <p:spPr bwMode="auto">
          <a:xfrm>
            <a:off x="800100" y="1531938"/>
            <a:ext cx="75438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05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4724400" y="2590800"/>
            <a:ext cx="3429000" cy="1143000"/>
          </a:xfrm>
          <a:prstGeom prst="downArrow">
            <a:avLst>
              <a:gd name="adj1" fmla="val 65522"/>
              <a:gd name="adj2" fmla="val 47290"/>
            </a:avLst>
          </a:prstGeom>
          <a:ln>
            <a:solidFill>
              <a:srgbClr val="00009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21602" name="Rectangle 2"/>
          <p:cNvSpPr>
            <a:spLocks noGrp="1" noChangeArrowheads="1"/>
          </p:cNvSpPr>
          <p:nvPr>
            <p:ph type="title"/>
          </p:nvPr>
        </p:nvSpPr>
        <p:spPr>
          <a:xfrm>
            <a:off x="457200" y="-76200"/>
            <a:ext cx="8229600" cy="1143000"/>
          </a:xfrm>
        </p:spPr>
        <p:txBody>
          <a:bodyPr>
            <a:normAutofit fontScale="90000"/>
          </a:bodyPr>
          <a:lstStyle/>
          <a:p>
            <a:r>
              <a:rPr lang="en-US" sz="4000" dirty="0" smtClean="0">
                <a:solidFill>
                  <a:srgbClr val="000090"/>
                </a:solidFill>
              </a:rPr>
              <a:t>Max margin using </a:t>
            </a:r>
            <a:r>
              <a:rPr lang="en-US" sz="4000" dirty="0">
                <a:solidFill>
                  <a:srgbClr val="000090"/>
                </a:solidFill>
              </a:rPr>
              <a:t>canonical </a:t>
            </a:r>
            <a:r>
              <a:rPr lang="en-US" sz="4000" dirty="0" err="1">
                <a:solidFill>
                  <a:srgbClr val="000090"/>
                </a:solidFill>
              </a:rPr>
              <a:t>hyperplanes</a:t>
            </a:r>
            <a:endParaRPr lang="en-US" sz="4000" dirty="0">
              <a:solidFill>
                <a:srgbClr val="000090"/>
              </a:solidFill>
            </a:endParaRPr>
          </a:p>
        </p:txBody>
      </p:sp>
      <p:pic>
        <p:nvPicPr>
          <p:cNvPr id="921633" name="Picture 33" descr="txp_fig"/>
          <p:cNvPicPr>
            <a:picLocks noChangeAspect="1" noChangeArrowheads="1"/>
          </p:cNvPicPr>
          <p:nvPr>
            <p:custDataLst>
              <p:tags r:id="rId1"/>
            </p:custDataLst>
          </p:nvPr>
        </p:nvPicPr>
        <p:blipFill>
          <a:blip r:embed="rId6" cstate="print"/>
          <a:srcRect/>
          <a:stretch>
            <a:fillRect/>
          </a:stretch>
        </p:blipFill>
        <p:spPr bwMode="auto">
          <a:xfrm>
            <a:off x="5494209" y="2667000"/>
            <a:ext cx="1668591" cy="762000"/>
          </a:xfrm>
          <a:prstGeom prst="rect">
            <a:avLst/>
          </a:prstGeom>
          <a:noFill/>
          <a:ln w="9525">
            <a:noFill/>
            <a:miter lim="800000"/>
            <a:headEnd/>
            <a:tailEnd/>
          </a:ln>
          <a:effectLst/>
        </p:spPr>
      </p:pic>
      <p:pic>
        <p:nvPicPr>
          <p:cNvPr id="921634" name="Picture 34" descr="txp_fig"/>
          <p:cNvPicPr>
            <a:picLocks noChangeAspect="1" noChangeArrowheads="1"/>
          </p:cNvPicPr>
          <p:nvPr>
            <p:custDataLst>
              <p:tags r:id="rId2"/>
            </p:custDataLst>
          </p:nvPr>
        </p:nvPicPr>
        <p:blipFill>
          <a:blip r:embed="rId7" cstate="print"/>
          <a:srcRect/>
          <a:stretch>
            <a:fillRect/>
          </a:stretch>
        </p:blipFill>
        <p:spPr bwMode="auto">
          <a:xfrm>
            <a:off x="3615356" y="4038600"/>
            <a:ext cx="5300044" cy="914400"/>
          </a:xfrm>
          <a:prstGeom prst="rect">
            <a:avLst/>
          </a:prstGeom>
          <a:noFill/>
          <a:ln w="9525">
            <a:noFill/>
            <a:miter lim="800000"/>
            <a:headEnd/>
            <a:tailEnd/>
          </a:ln>
          <a:effectLst/>
        </p:spPr>
      </p:pic>
      <p:pic>
        <p:nvPicPr>
          <p:cNvPr id="921635" name="Picture 35" descr="txp_fig"/>
          <p:cNvPicPr>
            <a:picLocks noChangeAspect="1" noChangeArrowheads="1"/>
          </p:cNvPicPr>
          <p:nvPr>
            <p:custDataLst>
              <p:tags r:id="rId3"/>
            </p:custDataLst>
          </p:nvPr>
        </p:nvPicPr>
        <p:blipFill>
          <a:blip r:embed="rId8" cstate="print"/>
          <a:srcRect/>
          <a:stretch>
            <a:fillRect/>
          </a:stretch>
        </p:blipFill>
        <p:spPr bwMode="auto">
          <a:xfrm>
            <a:off x="3657600" y="1295400"/>
            <a:ext cx="5257800" cy="908023"/>
          </a:xfrm>
          <a:prstGeom prst="rect">
            <a:avLst/>
          </a:prstGeom>
          <a:noFill/>
          <a:ln w="9525">
            <a:noFill/>
            <a:miter lim="800000"/>
            <a:headEnd/>
            <a:tailEnd/>
          </a:ln>
          <a:effectLst/>
        </p:spPr>
      </p:pic>
      <p:sp>
        <p:nvSpPr>
          <p:cNvPr id="7" name="Rectangle 6"/>
          <p:cNvSpPr/>
          <p:nvPr/>
        </p:nvSpPr>
        <p:spPr>
          <a:xfrm>
            <a:off x="3810000" y="5334000"/>
            <a:ext cx="5317739" cy="1200328"/>
          </a:xfrm>
          <a:prstGeom prst="rect">
            <a:avLst/>
          </a:prstGeom>
        </p:spPr>
        <p:txBody>
          <a:bodyPr wrap="square">
            <a:spAutoFit/>
          </a:bodyPr>
          <a:lstStyle/>
          <a:p>
            <a:r>
              <a:rPr lang="en-US" sz="2400" dirty="0">
                <a:solidFill>
                  <a:srgbClr val="000090"/>
                </a:solidFill>
              </a:rPr>
              <a:t>T</a:t>
            </a:r>
            <a:r>
              <a:rPr lang="en-US" sz="2400" dirty="0" smtClean="0">
                <a:solidFill>
                  <a:srgbClr val="000090"/>
                </a:solidFill>
              </a:rPr>
              <a:t>he assumption of canonical </a:t>
            </a:r>
            <a:r>
              <a:rPr lang="en-US" sz="2400" dirty="0" err="1" smtClean="0">
                <a:solidFill>
                  <a:srgbClr val="000090"/>
                </a:solidFill>
              </a:rPr>
              <a:t>hyperplanes</a:t>
            </a:r>
            <a:r>
              <a:rPr lang="en-US" sz="2400" dirty="0" smtClean="0">
                <a:solidFill>
                  <a:srgbClr val="000090"/>
                </a:solidFill>
              </a:rPr>
              <a:t> (at +1 and -1) changes the objective and the constraints!</a:t>
            </a:r>
            <a:endParaRPr lang="en-US" sz="2400" dirty="0"/>
          </a:p>
        </p:txBody>
      </p:sp>
      <p:grpSp>
        <p:nvGrpSpPr>
          <p:cNvPr id="81" name="Group 3"/>
          <p:cNvGrpSpPr>
            <a:grpSpLocks/>
          </p:cNvGrpSpPr>
          <p:nvPr/>
        </p:nvGrpSpPr>
        <p:grpSpPr bwMode="auto">
          <a:xfrm>
            <a:off x="-990600" y="2403475"/>
            <a:ext cx="2198688" cy="2895600"/>
            <a:chOff x="480" y="1488"/>
            <a:chExt cx="1632" cy="2064"/>
          </a:xfrm>
        </p:grpSpPr>
        <p:sp>
          <p:nvSpPr>
            <p:cNvPr id="82"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3"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4"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5"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6"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7"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8"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9"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92" name="Group 23"/>
          <p:cNvGrpSpPr>
            <a:grpSpLocks/>
          </p:cNvGrpSpPr>
          <p:nvPr/>
        </p:nvGrpSpPr>
        <p:grpSpPr bwMode="auto">
          <a:xfrm>
            <a:off x="762000" y="1295400"/>
            <a:ext cx="762000" cy="4616450"/>
            <a:chOff x="1152" y="838"/>
            <a:chExt cx="480" cy="2908"/>
          </a:xfrm>
        </p:grpSpPr>
        <p:sp>
          <p:nvSpPr>
            <p:cNvPr id="93" name="Line 24"/>
            <p:cNvSpPr>
              <a:spLocks noChangeShapeType="1"/>
            </p:cNvSpPr>
            <p:nvPr/>
          </p:nvSpPr>
          <p:spPr bwMode="auto">
            <a:xfrm flipV="1">
              <a:off x="1152" y="960"/>
              <a:ext cx="480" cy="2786"/>
            </a:xfrm>
            <a:prstGeom prst="line">
              <a:avLst/>
            </a:prstGeom>
            <a:noFill/>
            <a:ln w="76200">
              <a:solidFill>
                <a:srgbClr val="FF0000"/>
              </a:solidFill>
              <a:round/>
              <a:headEnd/>
              <a:tailEnd/>
            </a:ln>
            <a:effectLst/>
          </p:spPr>
          <p:txBody>
            <a:bodyPr/>
            <a:lstStyle/>
            <a:p>
              <a:endParaRPr lang="en-US"/>
            </a:p>
          </p:txBody>
        </p:sp>
        <p:sp>
          <p:nvSpPr>
            <p:cNvPr id="94" name="Text Box 25"/>
            <p:cNvSpPr txBox="1">
              <a:spLocks noChangeArrowheads="1"/>
            </p:cNvSpPr>
            <p:nvPr/>
          </p:nvSpPr>
          <p:spPr bwMode="auto">
            <a:xfrm rot="-47974438">
              <a:off x="1016" y="1183"/>
              <a:ext cx="921" cy="231"/>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 +1</a:t>
              </a:r>
            </a:p>
          </p:txBody>
        </p:sp>
      </p:grpSp>
      <p:grpSp>
        <p:nvGrpSpPr>
          <p:cNvPr id="95" name="Group 26"/>
          <p:cNvGrpSpPr>
            <a:grpSpLocks/>
          </p:cNvGrpSpPr>
          <p:nvPr/>
        </p:nvGrpSpPr>
        <p:grpSpPr bwMode="auto">
          <a:xfrm>
            <a:off x="1981200" y="1489075"/>
            <a:ext cx="762000" cy="4532313"/>
            <a:chOff x="1920" y="960"/>
            <a:chExt cx="480" cy="2855"/>
          </a:xfrm>
        </p:grpSpPr>
        <p:sp>
          <p:nvSpPr>
            <p:cNvPr id="96" name="Line 27"/>
            <p:cNvSpPr>
              <a:spLocks noChangeShapeType="1"/>
            </p:cNvSpPr>
            <p:nvPr/>
          </p:nvSpPr>
          <p:spPr bwMode="auto">
            <a:xfrm flipV="1">
              <a:off x="1920" y="1029"/>
              <a:ext cx="480" cy="2786"/>
            </a:xfrm>
            <a:prstGeom prst="line">
              <a:avLst/>
            </a:prstGeom>
            <a:noFill/>
            <a:ln w="76200">
              <a:solidFill>
                <a:srgbClr val="FF0000"/>
              </a:solidFill>
              <a:round/>
              <a:headEnd/>
              <a:tailEnd/>
            </a:ln>
            <a:effectLst/>
          </p:spPr>
          <p:txBody>
            <a:bodyPr/>
            <a:lstStyle/>
            <a:p>
              <a:endParaRPr lang="en-US"/>
            </a:p>
          </p:txBody>
        </p:sp>
        <p:sp>
          <p:nvSpPr>
            <p:cNvPr id="97" name="Text Box 28"/>
            <p:cNvSpPr txBox="1">
              <a:spLocks noChangeArrowheads="1"/>
            </p:cNvSpPr>
            <p:nvPr/>
          </p:nvSpPr>
          <p:spPr bwMode="auto">
            <a:xfrm rot="-47974438">
              <a:off x="1783" y="1286"/>
              <a:ext cx="884"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-1</a:t>
              </a:r>
            </a:p>
          </p:txBody>
        </p:sp>
      </p:grpSp>
      <p:grpSp>
        <p:nvGrpSpPr>
          <p:cNvPr id="98" name="Group 29"/>
          <p:cNvGrpSpPr>
            <a:grpSpLocks/>
          </p:cNvGrpSpPr>
          <p:nvPr/>
        </p:nvGrpSpPr>
        <p:grpSpPr bwMode="auto">
          <a:xfrm>
            <a:off x="1371600" y="1466850"/>
            <a:ext cx="762000" cy="4457700"/>
            <a:chOff x="1680" y="1034"/>
            <a:chExt cx="480" cy="2808"/>
          </a:xfrm>
        </p:grpSpPr>
        <p:sp>
          <p:nvSpPr>
            <p:cNvPr id="99" name="Line 30"/>
            <p:cNvSpPr>
              <a:spLocks noChangeShapeType="1"/>
            </p:cNvSpPr>
            <p:nvPr/>
          </p:nvSpPr>
          <p:spPr bwMode="auto">
            <a:xfrm flipV="1">
              <a:off x="1680" y="1056"/>
              <a:ext cx="480" cy="2786"/>
            </a:xfrm>
            <a:prstGeom prst="line">
              <a:avLst/>
            </a:prstGeom>
            <a:noFill/>
            <a:ln w="76200">
              <a:solidFill>
                <a:schemeClr val="tx1"/>
              </a:solidFill>
              <a:round/>
              <a:headEnd/>
              <a:tailEnd/>
            </a:ln>
            <a:effectLst/>
          </p:spPr>
          <p:txBody>
            <a:bodyPr/>
            <a:lstStyle/>
            <a:p>
              <a:endParaRPr lang="en-US"/>
            </a:p>
          </p:txBody>
        </p:sp>
        <p:sp>
          <p:nvSpPr>
            <p:cNvPr id="100" name="Text Box 31"/>
            <p:cNvSpPr txBox="1">
              <a:spLocks noChangeArrowheads="1"/>
            </p:cNvSpPr>
            <p:nvPr/>
          </p:nvSpPr>
          <p:spPr bwMode="auto">
            <a:xfrm rot="-47974438">
              <a:off x="1563" y="1336"/>
              <a:ext cx="836"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0</a:t>
              </a:r>
            </a:p>
          </p:txBody>
        </p:sp>
      </p:grpSp>
      <p:grpSp>
        <p:nvGrpSpPr>
          <p:cNvPr id="101" name="Group 35"/>
          <p:cNvGrpSpPr>
            <a:grpSpLocks/>
          </p:cNvGrpSpPr>
          <p:nvPr/>
        </p:nvGrpSpPr>
        <p:grpSpPr bwMode="auto">
          <a:xfrm>
            <a:off x="2133600" y="4460875"/>
            <a:ext cx="574675" cy="579438"/>
            <a:chOff x="2016" y="2832"/>
            <a:chExt cx="362" cy="365"/>
          </a:xfrm>
        </p:grpSpPr>
        <p:sp>
          <p:nvSpPr>
            <p:cNvPr id="102" name="Text Box 36"/>
            <p:cNvSpPr txBox="1">
              <a:spLocks noChangeArrowheads="1"/>
            </p:cNvSpPr>
            <p:nvPr/>
          </p:nvSpPr>
          <p:spPr bwMode="auto">
            <a:xfrm>
              <a:off x="2064" y="2832"/>
              <a:ext cx="314" cy="365"/>
            </a:xfrm>
            <a:prstGeom prst="rect">
              <a:avLst/>
            </a:prstGeom>
            <a:noFill/>
            <a:ln w="9525">
              <a:noFill/>
              <a:miter lim="800000"/>
              <a:headEnd/>
              <a:tailEnd/>
            </a:ln>
            <a:effectLst/>
          </p:spPr>
          <p:txBody>
            <a:bodyPr wrap="none">
              <a:spAutoFit/>
            </a:bodyPr>
            <a:lstStyle/>
            <a:p>
              <a:r>
                <a:rPr lang="en-US" sz="3200" b="1"/>
                <a:t>x</a:t>
              </a:r>
              <a:r>
                <a:rPr lang="en-US" sz="3200" b="1" baseline="30000"/>
                <a:t>-</a:t>
              </a:r>
              <a:endParaRPr lang="en-US" sz="3200" b="1"/>
            </a:p>
          </p:txBody>
        </p:sp>
        <p:sp>
          <p:nvSpPr>
            <p:cNvPr id="103" name="Oval 37"/>
            <p:cNvSpPr>
              <a:spLocks noChangeArrowheads="1"/>
            </p:cNvSpPr>
            <p:nvPr/>
          </p:nvSpPr>
          <p:spPr bwMode="auto">
            <a:xfrm>
              <a:off x="2016" y="297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104" name="Group 38"/>
          <p:cNvGrpSpPr>
            <a:grpSpLocks/>
          </p:cNvGrpSpPr>
          <p:nvPr/>
        </p:nvGrpSpPr>
        <p:grpSpPr bwMode="auto">
          <a:xfrm>
            <a:off x="501650" y="4110038"/>
            <a:ext cx="565150" cy="579437"/>
            <a:chOff x="988" y="2611"/>
            <a:chExt cx="356" cy="365"/>
          </a:xfrm>
        </p:grpSpPr>
        <p:sp>
          <p:nvSpPr>
            <p:cNvPr id="105" name="Text Box 39"/>
            <p:cNvSpPr txBox="1">
              <a:spLocks noChangeArrowheads="1"/>
            </p:cNvSpPr>
            <p:nvPr/>
          </p:nvSpPr>
          <p:spPr bwMode="auto">
            <a:xfrm>
              <a:off x="988" y="2611"/>
              <a:ext cx="356" cy="365"/>
            </a:xfrm>
            <a:prstGeom prst="rect">
              <a:avLst/>
            </a:prstGeom>
            <a:noFill/>
            <a:ln w="9525">
              <a:noFill/>
              <a:miter lim="800000"/>
              <a:headEnd/>
              <a:tailEnd/>
            </a:ln>
            <a:effectLst/>
          </p:spPr>
          <p:txBody>
            <a:bodyPr wrap="none">
              <a:spAutoFit/>
            </a:bodyPr>
            <a:lstStyle/>
            <a:p>
              <a:r>
                <a:rPr lang="en-US" sz="3200" b="1"/>
                <a:t>x</a:t>
              </a:r>
              <a:r>
                <a:rPr lang="en-US" sz="3200" b="1" baseline="30000"/>
                <a:t>+</a:t>
              </a:r>
              <a:endParaRPr lang="en-US" sz="3200" b="1"/>
            </a:p>
          </p:txBody>
        </p:sp>
        <p:sp>
          <p:nvSpPr>
            <p:cNvPr id="106" name="Oval 40"/>
            <p:cNvSpPr>
              <a:spLocks noChangeArrowheads="1"/>
            </p:cNvSpPr>
            <p:nvPr/>
          </p:nvSpPr>
          <p:spPr bwMode="auto">
            <a:xfrm>
              <a:off x="1248" y="28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07" name="Line 41"/>
          <p:cNvSpPr>
            <a:spLocks noChangeShapeType="1"/>
          </p:cNvSpPr>
          <p:nvPr/>
        </p:nvSpPr>
        <p:spPr bwMode="auto">
          <a:xfrm>
            <a:off x="1038225" y="4537075"/>
            <a:ext cx="1143000" cy="228600"/>
          </a:xfrm>
          <a:prstGeom prst="line">
            <a:avLst/>
          </a:prstGeom>
          <a:noFill/>
          <a:ln w="76200">
            <a:solidFill>
              <a:srgbClr val="009900"/>
            </a:solidFill>
            <a:round/>
            <a:headEnd type="triangle" w="med" len="med"/>
            <a:tailEnd/>
          </a:ln>
          <a:effectLst/>
        </p:spPr>
        <p:txBody>
          <a:bodyPr/>
          <a:lstStyle/>
          <a:p>
            <a:endParaRPr lang="en-US"/>
          </a:p>
        </p:txBody>
      </p:sp>
      <p:grpSp>
        <p:nvGrpSpPr>
          <p:cNvPr id="108" name="Group 14"/>
          <p:cNvGrpSpPr>
            <a:grpSpLocks/>
          </p:cNvGrpSpPr>
          <p:nvPr/>
        </p:nvGrpSpPr>
        <p:grpSpPr bwMode="auto">
          <a:xfrm>
            <a:off x="2286000" y="2833688"/>
            <a:ext cx="1616075" cy="2425700"/>
            <a:chOff x="2112" y="1807"/>
            <a:chExt cx="1018" cy="1528"/>
          </a:xfrm>
        </p:grpSpPr>
        <p:sp>
          <p:nvSpPr>
            <p:cNvPr id="109" name="Rectangle 15"/>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0" name="Rectangle 16"/>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1" name="Rectangle 17"/>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2" name="Rectangle 18"/>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3" name="Rectangle 19"/>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4" name="Rectangle 20"/>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5" name="Rectangle 21"/>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6" name="Rectangle 22"/>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117" name="TextBox 116"/>
          <p:cNvSpPr txBox="1"/>
          <p:nvPr/>
        </p:nvSpPr>
        <p:spPr>
          <a:xfrm>
            <a:off x="1960270" y="3195935"/>
            <a:ext cx="325730" cy="461665"/>
          </a:xfrm>
          <a:prstGeom prst="rect">
            <a:avLst/>
          </a:prstGeom>
          <a:noFill/>
        </p:spPr>
        <p:txBody>
          <a:bodyPr wrap="none" rtlCol="0">
            <a:spAutoFit/>
          </a:bodyPr>
          <a:lstStyle/>
          <a:p>
            <a:r>
              <a:rPr lang="en-US" sz="2400" dirty="0" err="1" smtClean="0">
                <a:solidFill>
                  <a:srgbClr val="000090"/>
                </a:solidFill>
                <a:latin typeface="Times New Roman"/>
                <a:cs typeface="Times New Roman"/>
              </a:rPr>
              <a:t>γ</a:t>
            </a:r>
            <a:endParaRPr lang="en-US" sz="2400" dirty="0">
              <a:solidFill>
                <a:srgbClr val="000090"/>
              </a:solidFill>
              <a:latin typeface="Times New Roman"/>
              <a:cs typeface="Times New Roman"/>
            </a:endParaRPr>
          </a:p>
        </p:txBody>
      </p:sp>
      <p:cxnSp>
        <p:nvCxnSpPr>
          <p:cNvPr id="118" name="Straight Connector 117"/>
          <p:cNvCxnSpPr/>
          <p:nvPr/>
        </p:nvCxnSpPr>
        <p:spPr>
          <a:xfrm flipH="1" flipV="1">
            <a:off x="1797824" y="3642110"/>
            <a:ext cx="547146" cy="7538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2445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c}&#10;\left\langle x_1^{(1)},\ldots,x_1^{(m)},y_1\right\rangle\\&#10;\vdots\\&#10;\left\langle x_n^{(1)},\ldots,x_n^{(m)},y_n\right\rangle\\&#10;\end{array}&#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183"/>
  <p:tag name="PICTUREFILESIZE" val="25654"/>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amma = \frac{1}{\sqrt{{\bf w}.{\bf w}}}&#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103"/>
  <p:tag name="PICTUREFILESIZE" val="5193"/>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forall j \in \mbox{Dataset}&#10;\end{array}&#10;\]&#10;\end{document}&#10;"/>
  <p:tag name="EXTERNALNAME" val="txp_fig"/>
  <p:tag name="BLEND" val="0"/>
  <p:tag name="TRANSPARENT" val="0"/>
  <p:tag name="RESOLUTION" val="1200"/>
  <p:tag name="WORKAROUNDTRANSPARENCYBUG" val="0"/>
  <p:tag name="ALLOWFONTSUBSTITUTION" val="0"/>
  <p:tag name="BITMAPFORMAT" val="pngmono"/>
  <p:tag name="ORIGWIDTH" val="307"/>
  <p:tag name="PICTUREFILESIZE" val="2377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aximize}_{\gamma,{\bf w},b} \ \ \ \gamma \\&#10;\left({\bf w}.{\bf x}_j + b\right)y_j \geq \gamma, \ \forall j \in \mbox{Dataset}&#10;\end{array}&#10;\]&#10;\end{document}&#10;"/>
  <p:tag name="EXTERNALNAME" val="txp_fig"/>
  <p:tag name="BLEND" val="0"/>
  <p:tag name="TRANSPARENT" val="0"/>
  <p:tag name="RESOLUTION" val="1200"/>
  <p:tag name="WORKAROUNDTRANSPARENCYBUG" val="0"/>
  <p:tag name="ALLOWFONTSUBSTITUTION" val="0"/>
  <p:tag name="BITMAPFORMAT" val="pngmono"/>
  <p:tag name="ORIGWIDTH" val="307"/>
  <p:tag name="PICTUREFILESIZE" val="25149"/>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forall j&#10;\end{array}&#10;\]&#10;\end{document}&#10;"/>
  <p:tag name="EXTERNALNAME" val="txp_fig"/>
  <p:tag name="BLEND" val="0"/>
  <p:tag name="TRANSPARENT" val="0"/>
  <p:tag name="RESOLUTION" val="1200"/>
  <p:tag name="WORKAROUNDTRANSPARENCYBUG" val="0"/>
  <p:tag name="ALLOWFONTSUBSTITUTION" val="0"/>
  <p:tag name="BITMAPFORMAT" val="pngmono"/>
  <p:tag name="ORIGWIDTH" val="202"/>
  <p:tag name="PICTUREFILESIZE" val="18092"/>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rl}&#10;\left\langle x_i^{(1)},\ldots,x_i^{(m)}\right\rangle &amp; \mbox{--- $m$ features}\\[10mm]&#10;y_i \in \{-1,+1\} &amp; \mbox{--- class}\\&#10;\end{array}&#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310"/>
  <p:tag name="PICTUREFILESIZE" val="27156"/>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 \ \ \  ,\forall j&#10;\end{array}&#10;\]&#10;\end{document}&#10;"/>
  <p:tag name="EXTERNALNAME" val="txp_fig"/>
  <p:tag name="BLEND" val="0"/>
  <p:tag name="TRANSPARENT" val="0"/>
  <p:tag name="RESOLUTION" val="1200"/>
  <p:tag name="WORKAROUNDTRANSPARENCYBUG" val="0"/>
  <p:tag name="ALLOWFONTSUBSTITUTION" val="0"/>
  <p:tag name="BITMAPFORMAT" val="pngmono"/>
  <p:tag name="ORIGWIDTH" val="235"/>
  <p:tag name="PICTUREFILESIZE" val="18441"/>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 \ \ \  ,\forall j&#10;\end{array}&#10;\]&#10;\end{document}&#10;"/>
  <p:tag name="EXTERNALNAME" val="txp_fig"/>
  <p:tag name="BLEND" val="0"/>
  <p:tag name="TRANSPARENT" val="0"/>
  <p:tag name="RESOLUTION" val="1200"/>
  <p:tag name="WORKAROUNDTRANSPARENCYBUG" val="0"/>
  <p:tag name="ALLOWFONTSUBSTITUTION" val="0"/>
  <p:tag name="BITMAPFORMAT" val="pngmono"/>
  <p:tag name="ORIGWIDTH" val="235"/>
  <p:tag name="PICTUREFILESIZE" val="18441"/>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sum_{i=1}^m \ln (1 + \exp(-y_i f(x_i))) \]&#10;\end{document}&#10;"/>
  <p:tag name="EXTERNALNAME" val="txp_fig"/>
  <p:tag name="BLEND" val="False"/>
  <p:tag name="TRANSPARENT" val="False"/>
  <p:tag name="KEEPFILES" val="False"/>
  <p:tag name="DEBUGPAUSE" val="False"/>
  <p:tag name="RESOLUTION" val="1200"/>
  <p:tag name="TIMEOUT" val="(none)"/>
  <p:tag name="BOXWIDTH" val="682"/>
  <p:tag name="BOXHEIGHT" val="456"/>
  <p:tag name="BOXFONT" val="10"/>
  <p:tag name="BOXWRAP" val="False"/>
  <p:tag name="WORKAROUNDTRANSPARENCYBUG" val="False"/>
  <p:tag name="ALLOWFONTSUBSTITUTION" val="False"/>
  <p:tag name="BITMAPFORMAT" val="pngmono"/>
  <p:tag name="ORIGWIDTH" val="250"/>
  <p:tag name="PICTUREFILESIZE" val="16802"/>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1}{m} \sum_i \exp(-y_i f(x_i)) = \prod_t Z_t \]&#10;\end{document}&#10;"/>
  <p:tag name="EXTERNALNAME" val="txp_fig"/>
  <p:tag name="BLEND" val="False"/>
  <p:tag name="TRANSPARENT" val="False"/>
  <p:tag name="KEEPFILES" val="False"/>
  <p:tag name="DEBUGPAUSE" val="False"/>
  <p:tag name="RESOLUTION" val="1200"/>
  <p:tag name="TIMEOUT" val="(none)"/>
  <p:tag name="BOXWIDTH" val="682"/>
  <p:tag name="BOXHEIGHT" val="456"/>
  <p:tag name="BOXFONT" val="10"/>
  <p:tag name="BOXWRAP" val="False"/>
  <p:tag name="WORKAROUNDTRANSPARENCYBUG" val="False"/>
  <p:tag name="ALLOWFONTSUBSTITUTION" val="False"/>
  <p:tag name="BITMAPFORMAT" val="pngmono"/>
  <p:tag name="ORIGWIDTH" val="266"/>
  <p:tag name="PICTUREFILESIZE" val="1766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rl}&#10;\left\langle x_i^{(1)},\ldots,x_i^{(m)}\right\rangle &amp; \mbox{--- $m$ features}\\[10mm]&#10;y_i \in \{-1,+1\} &amp; \mbox{--- class}\\&#10;\end{array}&#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310"/>
  <p:tag name="PICTUREFILESIZE" val="27156"/>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frac{1}{m}\sum_{i=1}^m \delta(H(x_i) \neq y_i) \leq \frac{1}{m} \sum_{i=1}^m \exp(-y_i f(x_i)) \]&#10;\end{document}&#10;"/>
  <p:tag name="EXTERNALNAME" val="txp_fig"/>
  <p:tag name="BLEND" val="False"/>
  <p:tag name="TRANSPARENT" val="False"/>
  <p:tag name="KEEPFILES" val="False"/>
  <p:tag name="DEBUGPAUSE" val="False"/>
  <p:tag name="RESOLUTION" val="1200"/>
  <p:tag name="TIMEOUT" val="(none)"/>
  <p:tag name="BOXWIDTH" val="815"/>
  <p:tag name="BOXHEIGHT" val="456"/>
  <p:tag name="BOXFONT" val="10"/>
  <p:tag name="BOXWRAP" val="False"/>
  <p:tag name="WORKAROUNDTRANSPARENCYBUG" val="False"/>
  <p:tag name="ALLOWFONTSUBSTITUTION" val="False"/>
  <p:tag name="BITMAPFORMAT" val="pngmono"/>
  <p:tag name="ORIGWIDTH" val="417"/>
  <p:tag name="PICTUREFILESIZE" val="28914"/>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frac{1}{m}\sum_{i=1}^m \delta(H(x_i) \neq y_i) \leq \frac{1}{m} \sum_{i=1}^m \exp(-y_i f(x_i)) \]&#10;\end{document}&#10;"/>
  <p:tag name="EXTERNALNAME" val="txp_fig"/>
  <p:tag name="BLEND" val="False"/>
  <p:tag name="TRANSPARENT" val="False"/>
  <p:tag name="KEEPFILES" val="False"/>
  <p:tag name="DEBUGPAUSE" val="False"/>
  <p:tag name="RESOLUTION" val="1200"/>
  <p:tag name="TIMEOUT" val="(none)"/>
  <p:tag name="BOXWIDTH" val="815"/>
  <p:tag name="BOXHEIGHT" val="456"/>
  <p:tag name="BOXFONT" val="10"/>
  <p:tag name="BOXWRAP" val="False"/>
  <p:tag name="WORKAROUNDTRANSPARENCYBUG" val="False"/>
  <p:tag name="ALLOWFONTSUBSTITUTION" val="False"/>
  <p:tag name="BITMAPFORMAT" val="pngmono"/>
  <p:tag name="ORIGWIDTH" val="417"/>
  <p:tag name="PICTUREFILESIZE" val="28914"/>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 C \sum_j \xi_j\\&#10;\left({\bf w}.{\bf x}_j + b\right)y_j \geq 1 - \xi_j, \  \forall j\\&#10;\hfill \xi_j \geq 0, \  \forall j\\&#10;\end{array}&#10;\]&#10;\end{document}&#10;"/>
  <p:tag name="EXTERNALNAME" val="txp_fig"/>
  <p:tag name="BLEND" val="0"/>
  <p:tag name="TRANSPARENT" val="0"/>
  <p:tag name="RESOLUTION" val="1200"/>
  <p:tag name="WORKAROUNDTRANSPARENCYBUG" val="0"/>
  <p:tag name="ALLOWFONTSUBSTITUTION" val="0"/>
  <p:tag name="BITMAPFORMAT" val="pngmono"/>
  <p:tag name="ORIGWIDTH" val="275"/>
  <p:tag name="PICTUREFILESIZE" val="31793"/>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bf w}^{(y_j)}.{\bf x}_j + b^{(y_j)} \geq &#10;{\bf w}^{(y')}.{\bf x}_j + b^{(y')} + 1 , \  \forall y' \neq y_j, \ \forall j&#10;\end{array}&#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492"/>
  <p:tag name="PICTUREFILESIZE" val="25062"/>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sum_y {\bf w}^{(y)}.{\bf w}^{(y)} + C \sum_j \xi_j\\&#10;{\bf w}^{(y_j)}.{\bf x}_j + b^{(y_j)} \geq &#10;{\bf w}^{(y')}.{\bf x}_j + b^{(y')} + 1 - \xi_j, \  \forall y' \neq y_j, \ \forall j\\&#10;\hfill \xi_j \geq 0, \  \forall j\\&#10;\end{array}&#10;\]&#10;\end{document}&#10;"/>
  <p:tag name="EXTERNALNAME" val="txp_fig"/>
  <p:tag name="BLEND" val="0"/>
  <p:tag name="TRANSPARENT" val="1"/>
  <p:tag name="RESOLUTION" val="1200"/>
  <p:tag name="WORKAROUNDTRANSPARENCYBUG" val="0"/>
  <p:tag name="ALLOWFONTSUBSTITUTION" val="0"/>
  <p:tag name="BITMAPFORMAT" val="pngmono"/>
  <p:tag name="ORIGWIDTH" val="535"/>
  <p:tag name="PICTUREFILESIZE" val="53881"/>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rl}&#10;\left\langle x_i^{(1)},\ldots,x_i^{(m)}\right\rangle &amp; \mbox{--- $m$ features}\\[10mm]&#10;y_i \in \{-1,+1\} &amp; \mbox{--- class}\\&#10;\end{array}&#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310"/>
  <p:tag name="PICTUREFILESIZE" val="2715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522</TotalTime>
  <Words>2139</Words>
  <Application>Microsoft Macintosh PowerPoint</Application>
  <PresentationFormat>On-screen Show (4:3)</PresentationFormat>
  <Paragraphs>503</Paragraphs>
  <Slides>84</Slides>
  <Notes>38</Notes>
  <HiddenSlides>54</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Office Theme</vt:lpstr>
      <vt:lpstr>Equation</vt:lpstr>
      <vt:lpstr>Recognition III</vt:lpstr>
      <vt:lpstr>We have talked about</vt:lpstr>
      <vt:lpstr>Support Vector Machines</vt:lpstr>
      <vt:lpstr>Linear classifiers – Which line is better?</vt:lpstr>
      <vt:lpstr>Pick the one with the largest margin!</vt:lpstr>
      <vt:lpstr>How many possible solutions?</vt:lpstr>
      <vt:lpstr>Review: Normal to a plane</vt:lpstr>
      <vt:lpstr>Idea: constrained margin</vt:lpstr>
      <vt:lpstr>Max margin using canonical hyperplanes</vt:lpstr>
      <vt:lpstr>Support vector machines (SVMs)</vt:lpstr>
      <vt:lpstr>What if the data is not linearly separable?</vt:lpstr>
      <vt:lpstr>What if the data is still not linearly separable?</vt:lpstr>
      <vt:lpstr>Slack variables – Hinge loss</vt:lpstr>
      <vt:lpstr>Side Note: Different Losses</vt:lpstr>
      <vt:lpstr>What about multiple classes?</vt:lpstr>
      <vt:lpstr>One against All</vt:lpstr>
      <vt:lpstr>Learn 1 classifier: Multiclass SVM</vt:lpstr>
      <vt:lpstr>Learn 1 classifier: Multiclass SVM</vt:lpstr>
      <vt:lpstr>What if the data is not linearly separable?</vt:lpstr>
      <vt:lpstr>PowerPoint Presentation</vt:lpstr>
      <vt:lpstr>Comparison</vt:lpstr>
      <vt:lpstr>Image Categorization</vt:lpstr>
      <vt:lpstr>Example: Dalal-Triggs pedestrian detector</vt:lpstr>
      <vt:lpstr>PowerPoint Presentation</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THE END</vt:lpstr>
      <vt:lpstr>Statistical Template</vt:lpstr>
      <vt:lpstr>Boosted Decision Trees </vt:lpstr>
      <vt:lpstr>Specifying an object model</vt:lpstr>
      <vt:lpstr>When do statistical templates make sense?</vt:lpstr>
      <vt:lpstr>Specifying an object model</vt:lpstr>
      <vt:lpstr>Deformable objects</vt:lpstr>
      <vt:lpstr>Deformable objects</vt:lpstr>
      <vt:lpstr>Compositional objects</vt:lpstr>
      <vt:lpstr>Parts-based Models</vt:lpstr>
      <vt:lpstr>How to model spatial relations?</vt:lpstr>
      <vt:lpstr>How to model spatial relations?</vt:lpstr>
      <vt:lpstr>How to model spatial relations?</vt:lpstr>
      <vt:lpstr>How to model spatial relations?</vt:lpstr>
      <vt:lpstr>How to model spatial relations?</vt:lpstr>
      <vt:lpstr>How to model spatial relations?</vt:lpstr>
      <vt:lpstr>How to model spatial relations?</vt:lpstr>
      <vt:lpstr>ISM: Implicit Shape Model</vt:lpstr>
      <vt:lpstr>ISM: Implicit Shape Model</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ISM: Detection Results</vt:lpstr>
      <vt:lpstr>Specifying an object model</vt:lpstr>
      <vt:lpstr>Tree-shaped model</vt:lpstr>
      <vt:lpstr>Pictorial Structures Model</vt:lpstr>
      <vt:lpstr>Pictorial Structures Model</vt:lpstr>
      <vt:lpstr>Modeling the Appearance</vt:lpstr>
      <vt:lpstr>Part representation</vt:lpstr>
      <vt:lpstr>Pictorial structures model</vt:lpstr>
      <vt:lpstr>Results for person matching</vt:lpstr>
      <vt:lpstr>Results for person matching</vt:lpstr>
      <vt:lpstr>Enhanced pictorial structures</vt:lpstr>
      <vt:lpstr>Deformable Latent Parts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State-of-the-art Detector: Deformable Parts Model (DPM)</vt:lpstr>
      <vt:lpstr>What is Object Detection?</vt:lpstr>
    </vt:vector>
  </TitlesOfParts>
  <Company>UW 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Recognition II</dc:title>
  <dc:creator>Ali Farhadi</dc:creator>
  <cp:lastModifiedBy>Ali Farhadi</cp:lastModifiedBy>
  <cp:revision>22</cp:revision>
  <dcterms:created xsi:type="dcterms:W3CDTF">2013-05-28T20:53:27Z</dcterms:created>
  <dcterms:modified xsi:type="dcterms:W3CDTF">2013-12-03T21:33:05Z</dcterms:modified>
</cp:coreProperties>
</file>