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8" d="100"/>
          <a:sy n="188" d="100"/>
        </p:scale>
        <p:origin x="-14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FD502-654C-554A-AA31-7C7273086463}" type="datetimeFigureOut">
              <a:rPr lang="en-US" smtClean="0"/>
              <a:t>10/1/13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2A2DE-1375-9243-86BD-04E3F74430DA}" type="slidenum">
              <a:rPr lang="en-US" smtClean="0"/>
              <a:t>‹#›</a:t>
            </a:fld>
            <a:endParaRPr lang="en-US"/>
          </a:p>
        </p:txBody>
      </p:sp>
    </p:spTree>
    <p:extLst>
      <p:ext uri="{BB962C8B-B14F-4D97-AF65-F5344CB8AC3E}">
        <p14:creationId xmlns:p14="http://schemas.microsoft.com/office/powerpoint/2010/main" val="274429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42563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29707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32354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428410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70AB1-4EC0-644B-963A-EAA198637A66}" type="datetimeFigureOut">
              <a:rPr lang="en-US" smtClean="0"/>
              <a:t>10/1/13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0237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70AB1-4EC0-644B-963A-EAA198637A66}" type="datetimeFigureOut">
              <a:rPr lang="en-US" smtClean="0"/>
              <a:t>10/1/13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04088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70AB1-4EC0-644B-963A-EAA198637A66}" type="datetimeFigureOut">
              <a:rPr lang="en-US" smtClean="0"/>
              <a:t>10/1/13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97983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70AB1-4EC0-644B-963A-EAA198637A66}" type="datetimeFigureOut">
              <a:rPr lang="en-US" smtClean="0"/>
              <a:t>10/1/13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390501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70AB1-4EC0-644B-963A-EAA198637A66}" type="datetimeFigureOut">
              <a:rPr lang="en-US" smtClean="0"/>
              <a:t>10/1/13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27345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70AB1-4EC0-644B-963A-EAA198637A66}" type="datetimeFigureOut">
              <a:rPr lang="en-US" smtClean="0"/>
              <a:t>10/1/13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45362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70AB1-4EC0-644B-963A-EAA198637A66}" type="datetimeFigureOut">
              <a:rPr lang="en-US" smtClean="0"/>
              <a:t>10/1/13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3813877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70AB1-4EC0-644B-963A-EAA198637A66}" type="datetimeFigureOut">
              <a:rPr lang="en-US" smtClean="0"/>
              <a:t>10/1/13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2116A-A103-9F48-8AAE-8BFFF09208AE}" type="slidenum">
              <a:rPr lang="en-US" smtClean="0"/>
              <a:t>‹#›</a:t>
            </a:fld>
            <a:endParaRPr lang="en-US"/>
          </a:p>
        </p:txBody>
      </p:sp>
    </p:spTree>
    <p:extLst>
      <p:ext uri="{BB962C8B-B14F-4D97-AF65-F5344CB8AC3E}">
        <p14:creationId xmlns:p14="http://schemas.microsoft.com/office/powerpoint/2010/main" val="69695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www.imaging-resour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blog.onthewings.net/wp-content/uploads/2009/08/16color.png"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gif"/><Relationship Id="rId8" Type="http://schemas.openxmlformats.org/officeDocument/2006/relationships/image" Target="../media/image18.gif"/><Relationship Id="rId9" Type="http://schemas.openxmlformats.org/officeDocument/2006/relationships/image" Target="../media/image19.gi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Sampling</a:t>
            </a:r>
            <a:endParaRPr lang="en-US" dirty="0"/>
          </a:p>
        </p:txBody>
      </p:sp>
      <p:sp>
        <p:nvSpPr>
          <p:cNvPr id="3" name="Subtitle 2"/>
          <p:cNvSpPr>
            <a:spLocks noGrp="1"/>
          </p:cNvSpPr>
          <p:nvPr>
            <p:ph type="subTitle" idx="1"/>
          </p:nvPr>
        </p:nvSpPr>
        <p:spPr/>
        <p:txBody>
          <a:bodyPr/>
          <a:lstStyle/>
          <a:p>
            <a:r>
              <a:rPr lang="en-US" dirty="0" smtClean="0"/>
              <a:t>CSE 455</a:t>
            </a:r>
            <a:endParaRPr lang="en-US" dirty="0" smtClean="0"/>
          </a:p>
          <a:p>
            <a:r>
              <a:rPr lang="en-US" dirty="0" smtClean="0"/>
              <a:t>Ali Farhadi</a:t>
            </a:r>
            <a:endParaRPr lang="en-US" dirty="0"/>
          </a:p>
        </p:txBody>
      </p:sp>
      <p:sp>
        <p:nvSpPr>
          <p:cNvPr id="4" name="TextBox 3"/>
          <p:cNvSpPr txBox="1"/>
          <p:nvPr/>
        </p:nvSpPr>
        <p:spPr>
          <a:xfrm>
            <a:off x="310444" y="6479443"/>
            <a:ext cx="8537223" cy="338554"/>
          </a:xfrm>
          <a:prstGeom prst="rect">
            <a:avLst/>
          </a:prstGeom>
          <a:noFill/>
        </p:spPr>
        <p:txBody>
          <a:bodyPr wrap="square" rtlCol="0">
            <a:spAutoFit/>
          </a:bodyPr>
          <a:lstStyle/>
          <a:p>
            <a:pPr algn="ctr"/>
            <a:r>
              <a:rPr lang="en-US" sz="1600" dirty="0" smtClean="0">
                <a:solidFill>
                  <a:schemeClr val="bg1">
                    <a:lumMod val="50000"/>
                  </a:schemeClr>
                </a:solidFill>
              </a:rPr>
              <a:t>Many slides from Steve Seitz and Larry </a:t>
            </a:r>
            <a:r>
              <a:rPr lang="en-US" sz="1600" dirty="0" err="1" smtClean="0">
                <a:solidFill>
                  <a:schemeClr val="bg1">
                    <a:lumMod val="50000"/>
                  </a:schemeClr>
                </a:solidFill>
              </a:rPr>
              <a:t>Zitnick</a:t>
            </a:r>
            <a:endParaRPr lang="en-US" sz="1600" dirty="0">
              <a:solidFill>
                <a:schemeClr val="bg1">
                  <a:lumMod val="50000"/>
                </a:schemeClr>
              </a:solidFill>
            </a:endParaRPr>
          </a:p>
        </p:txBody>
      </p:sp>
    </p:spTree>
    <p:extLst>
      <p:ext uri="{BB962C8B-B14F-4D97-AF65-F5344CB8AC3E}">
        <p14:creationId xmlns:p14="http://schemas.microsoft.com/office/powerpoint/2010/main" val="30778476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3154363" cy="4157663"/>
          </a:xfrm>
          <a:prstGeom prst="rect">
            <a:avLst/>
          </a:prstGeom>
          <a:noFill/>
          <a:extLst>
            <a:ext uri="{909E8E84-426E-40dd-AFC4-6F175D3DCCD1}">
              <a14:hiddenFill xmlns:a14="http://schemas.microsoft.com/office/drawing/2010/main">
                <a:solidFill>
                  <a:srgbClr val="FFFFFF"/>
                </a:solidFill>
              </a14:hiddenFill>
            </a:ext>
          </a:extLst>
        </p:spPr>
      </p:pic>
      <p:pic>
        <p:nvPicPr>
          <p:cNvPr id="419843" name="Picture 3"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914400"/>
            <a:ext cx="3125787"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19844" name="Picture 4"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132138" cy="4121150"/>
          </a:xfrm>
          <a:prstGeom prst="rect">
            <a:avLst/>
          </a:prstGeom>
          <a:noFill/>
          <a:extLst>
            <a:ext uri="{909E8E84-426E-40dd-AFC4-6F175D3DCCD1}">
              <a14:hiddenFill xmlns:a14="http://schemas.microsoft.com/office/drawing/2010/main">
                <a:solidFill>
                  <a:srgbClr val="FFFFFF"/>
                </a:solidFill>
              </a14:hiddenFill>
            </a:ext>
          </a:extLst>
        </p:spPr>
      </p:pic>
      <p:sp>
        <p:nvSpPr>
          <p:cNvPr id="419845" name="Rectangle 5"/>
          <p:cNvSpPr>
            <a:spLocks noGrp="1" noChangeArrowheads="1"/>
          </p:cNvSpPr>
          <p:nvPr>
            <p:ph type="title"/>
          </p:nvPr>
        </p:nvSpPr>
        <p:spPr>
          <a:xfrm>
            <a:off x="685800" y="76200"/>
            <a:ext cx="7924800" cy="838200"/>
          </a:xfrm>
        </p:spPr>
        <p:txBody>
          <a:bodyPr>
            <a:normAutofit fontScale="90000"/>
          </a:bodyPr>
          <a:lstStyle/>
          <a:p>
            <a:r>
              <a:rPr lang="en-US"/>
              <a:t>Subsampling with Gaussian pre-filtering</a:t>
            </a:r>
          </a:p>
        </p:txBody>
      </p:sp>
      <p:sp>
        <p:nvSpPr>
          <p:cNvPr id="419846" name="Text Box 6"/>
          <p:cNvSpPr txBox="1">
            <a:spLocks noChangeArrowheads="1"/>
          </p:cNvSpPr>
          <p:nvPr/>
        </p:nvSpPr>
        <p:spPr bwMode="auto">
          <a:xfrm>
            <a:off x="4267200" y="51054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1/4</a:t>
            </a:r>
          </a:p>
        </p:txBody>
      </p:sp>
      <p:sp>
        <p:nvSpPr>
          <p:cNvPr id="419847" name="Text Box 7"/>
          <p:cNvSpPr txBox="1">
            <a:spLocks noChangeArrowheads="1"/>
          </p:cNvSpPr>
          <p:nvPr/>
        </p:nvSpPr>
        <p:spPr bwMode="auto">
          <a:xfrm>
            <a:off x="7377113" y="510540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1/8</a:t>
            </a:r>
          </a:p>
        </p:txBody>
      </p:sp>
      <p:sp>
        <p:nvSpPr>
          <p:cNvPr id="419848" name="Text Box 8"/>
          <p:cNvSpPr txBox="1">
            <a:spLocks noChangeArrowheads="1"/>
          </p:cNvSpPr>
          <p:nvPr/>
        </p:nvSpPr>
        <p:spPr bwMode="auto">
          <a:xfrm>
            <a:off x="533400" y="5105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Gaussian 1/2</a:t>
            </a:r>
          </a:p>
        </p:txBody>
      </p:sp>
      <p:sp>
        <p:nvSpPr>
          <p:cNvPr id="419849" name="Rectangle 9"/>
          <p:cNvSpPr>
            <a:spLocks noChangeArrowheads="1"/>
          </p:cNvSpPr>
          <p:nvPr/>
        </p:nvSpPr>
        <p:spPr bwMode="auto">
          <a:xfrm>
            <a:off x="304800" y="5638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US">
                <a:latin typeface="Arial" charset="0"/>
              </a:rPr>
              <a:t>Solution:  filter the image, </a:t>
            </a:r>
            <a:r>
              <a:rPr lang="en-US" i="1">
                <a:latin typeface="Arial" charset="0"/>
              </a:rPr>
              <a:t>then</a:t>
            </a:r>
            <a:r>
              <a:rPr lang="en-US">
                <a:latin typeface="Arial" charset="0"/>
              </a:rPr>
              <a:t> subsample</a:t>
            </a:r>
          </a:p>
          <a:p>
            <a:pPr marL="742950" lvl="1" indent="-285750">
              <a:lnSpc>
                <a:spcPct val="90000"/>
              </a:lnSpc>
              <a:spcBef>
                <a:spcPct val="20000"/>
              </a:spcBef>
              <a:buFontTx/>
              <a:buChar char="•"/>
            </a:pPr>
            <a:r>
              <a:rPr lang="en-US" sz="2000">
                <a:latin typeface="Arial" charset="0"/>
              </a:rPr>
              <a:t>Filter size should double for each ½ size reduction.  Why?</a:t>
            </a:r>
          </a:p>
          <a:p>
            <a:pPr marL="742950" lvl="1" indent="-285750">
              <a:lnSpc>
                <a:spcPct val="90000"/>
              </a:lnSpc>
              <a:spcBef>
                <a:spcPct val="20000"/>
              </a:spcBef>
              <a:buFontTx/>
              <a:buChar char="•"/>
            </a:pPr>
            <a:r>
              <a:rPr lang="en-US" sz="2000">
                <a:latin typeface="Arial" charset="0"/>
              </a:rPr>
              <a:t>How can we speed this up?</a:t>
            </a:r>
          </a:p>
        </p:txBody>
      </p:sp>
    </p:spTree>
    <p:extLst>
      <p:ext uri="{BB962C8B-B14F-4D97-AF65-F5344CB8AC3E}">
        <p14:creationId xmlns:p14="http://schemas.microsoft.com/office/powerpoint/2010/main" val="4261246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914400"/>
            <a:ext cx="3135313"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20867" name="Picture 3"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914400"/>
            <a:ext cx="3125787"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20868" name="Picture 4"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912813"/>
            <a:ext cx="3154363" cy="4157662"/>
          </a:xfrm>
          <a:prstGeom prst="rect">
            <a:avLst/>
          </a:prstGeom>
          <a:noFill/>
          <a:extLst>
            <a:ext uri="{909E8E84-426E-40dd-AFC4-6F175D3DCCD1}">
              <a14:hiddenFill xmlns:a14="http://schemas.microsoft.com/office/drawing/2010/main">
                <a:solidFill>
                  <a:srgbClr val="FFFFFF"/>
                </a:solidFill>
              </a14:hiddenFill>
            </a:ext>
          </a:extLst>
        </p:spPr>
      </p:pic>
      <p:sp>
        <p:nvSpPr>
          <p:cNvPr id="420869" name="Rectangle 5"/>
          <p:cNvSpPr>
            <a:spLocks noGrp="1" noChangeArrowheads="1"/>
          </p:cNvSpPr>
          <p:nvPr>
            <p:ph type="title"/>
          </p:nvPr>
        </p:nvSpPr>
        <p:spPr/>
        <p:txBody>
          <a:bodyPr/>
          <a:lstStyle/>
          <a:p>
            <a:r>
              <a:rPr lang="en-US"/>
              <a:t>Compare with...</a:t>
            </a:r>
          </a:p>
        </p:txBody>
      </p:sp>
      <p:sp>
        <p:nvSpPr>
          <p:cNvPr id="420870" name="Text Box 6"/>
          <p:cNvSpPr txBox="1">
            <a:spLocks noChangeArrowheads="1"/>
          </p:cNvSpPr>
          <p:nvPr/>
        </p:nvSpPr>
        <p:spPr bwMode="auto">
          <a:xfrm>
            <a:off x="3733800" y="5105400"/>
            <a:ext cx="168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1/4  </a:t>
            </a:r>
            <a:r>
              <a:rPr lang="en-US" sz="1600">
                <a:latin typeface="Arial" charset="0"/>
              </a:rPr>
              <a:t>(2x zoom)</a:t>
            </a:r>
          </a:p>
        </p:txBody>
      </p:sp>
      <p:sp>
        <p:nvSpPr>
          <p:cNvPr id="420871" name="Text Box 7"/>
          <p:cNvSpPr txBox="1">
            <a:spLocks noChangeArrowheads="1"/>
          </p:cNvSpPr>
          <p:nvPr/>
        </p:nvSpPr>
        <p:spPr bwMode="auto">
          <a:xfrm>
            <a:off x="6934200" y="5105400"/>
            <a:ext cx="168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1/8  </a:t>
            </a:r>
            <a:r>
              <a:rPr lang="en-US" sz="1600">
                <a:latin typeface="Arial" charset="0"/>
              </a:rPr>
              <a:t>(4x zoom)</a:t>
            </a:r>
          </a:p>
        </p:txBody>
      </p:sp>
      <p:sp>
        <p:nvSpPr>
          <p:cNvPr id="420873" name="Text Box 9"/>
          <p:cNvSpPr txBox="1">
            <a:spLocks noChangeArrowheads="1"/>
          </p:cNvSpPr>
          <p:nvPr/>
        </p:nvSpPr>
        <p:spPr bwMode="auto">
          <a:xfrm>
            <a:off x="1295400" y="51054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1/2</a:t>
            </a:r>
          </a:p>
        </p:txBody>
      </p:sp>
    </p:spTree>
    <p:extLst>
      <p:ext uri="{BB962C8B-B14F-4D97-AF65-F5344CB8AC3E}">
        <p14:creationId xmlns:p14="http://schemas.microsoft.com/office/powerpoint/2010/main" val="3634802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1" name="Picture 5" descr="artif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8575"/>
            <a:ext cx="11133138" cy="6915150"/>
          </a:xfrm>
          <a:prstGeom prst="rect">
            <a:avLst/>
          </a:prstGeom>
          <a:noFill/>
          <a:extLst>
            <a:ext uri="{909E8E84-426E-40dd-AFC4-6F175D3DCCD1}">
              <a14:hiddenFill xmlns:a14="http://schemas.microsoft.com/office/drawing/2010/main">
                <a:solidFill>
                  <a:srgbClr val="FFFFFF"/>
                </a:solidFill>
              </a14:hiddenFill>
            </a:ext>
          </a:extLst>
        </p:spPr>
      </p:pic>
      <p:sp>
        <p:nvSpPr>
          <p:cNvPr id="423943" name="Rectangle 7"/>
          <p:cNvSpPr>
            <a:spLocks noChangeArrowheads="1"/>
          </p:cNvSpPr>
          <p:nvPr/>
        </p:nvSpPr>
        <p:spPr bwMode="auto">
          <a:xfrm>
            <a:off x="-76200" y="5338763"/>
            <a:ext cx="9525000" cy="1747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3938" name="Rectangle 2"/>
          <p:cNvSpPr>
            <a:spLocks noGrp="1" noChangeArrowheads="1"/>
          </p:cNvSpPr>
          <p:nvPr>
            <p:ph type="title"/>
          </p:nvPr>
        </p:nvSpPr>
        <p:spPr/>
        <p:txBody>
          <a:bodyPr/>
          <a:lstStyle/>
          <a:p>
            <a:endParaRPr lang="en-US"/>
          </a:p>
        </p:txBody>
      </p:sp>
      <p:sp>
        <p:nvSpPr>
          <p:cNvPr id="423939" name="Rectangle 3"/>
          <p:cNvSpPr>
            <a:spLocks noGrp="1" noChangeArrowheads="1"/>
          </p:cNvSpPr>
          <p:nvPr>
            <p:ph type="body" idx="1"/>
          </p:nvPr>
        </p:nvSpPr>
        <p:spPr/>
        <p:txBody>
          <a:bodyPr/>
          <a:lstStyle/>
          <a:p>
            <a:endParaRPr lang="en-US"/>
          </a:p>
        </p:txBody>
      </p:sp>
      <p:sp>
        <p:nvSpPr>
          <p:cNvPr id="423942" name="Rectangle 6"/>
          <p:cNvSpPr>
            <a:spLocks noChangeArrowheads="1"/>
          </p:cNvSpPr>
          <p:nvPr/>
        </p:nvSpPr>
        <p:spPr bwMode="auto">
          <a:xfrm>
            <a:off x="76200" y="5540375"/>
            <a:ext cx="9067800" cy="1155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a:latin typeface="Arial" charset="0"/>
              </a:rPr>
              <a:t>Moire patterns in real-world images. Here are comparison images by Dave Etchells of </a:t>
            </a:r>
            <a:r>
              <a:rPr lang="en-US" sz="1400">
                <a:latin typeface="Arial" charset="0"/>
                <a:hlinkClick r:id="rId3"/>
              </a:rPr>
              <a:t>Imaging Resource</a:t>
            </a:r>
            <a:r>
              <a:rPr lang="en-US" sz="1400">
                <a:latin typeface="Arial" charset="0"/>
              </a:rPr>
              <a:t> using the Canon D60 (with an antialias filter) and the Sigma SD-9 (which has no antialias filter). The bands below the fur in the image at right are the kinds of artifacts that appear in images when no antialias filter is used. Sigma chose to eliminate the filter to get more sharpness, but the resulting apparent detail may or may not reflect features in the image.</a:t>
            </a:r>
          </a:p>
        </p:txBody>
      </p:sp>
    </p:spTree>
    <p:extLst>
      <p:ext uri="{BB962C8B-B14F-4D97-AF65-F5344CB8AC3E}">
        <p14:creationId xmlns:p14="http://schemas.microsoft.com/office/powerpoint/2010/main" val="40792835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More examples</a:t>
            </a:r>
            <a:endParaRPr lang="en-US" sz="2000" spc="-200" dirty="0">
              <a:latin typeface="Kalinga" pitchFamily="34" charset="0"/>
              <a:cs typeface="Kalinga" pitchFamily="34" charset="0"/>
            </a:endParaRPr>
          </a:p>
        </p:txBody>
      </p:sp>
      <p:pic>
        <p:nvPicPr>
          <p:cNvPr id="19458" name="Picture 2" descr="http://www.hawgood.co.uk/photo/moire/Guinness640.jpg"/>
          <p:cNvPicPr>
            <a:picLocks noChangeAspect="1" noChangeArrowheads="1"/>
          </p:cNvPicPr>
          <p:nvPr/>
        </p:nvPicPr>
        <p:blipFill rotWithShape="1">
          <a:blip r:embed="rId3">
            <a:extLst>
              <a:ext uri="{28A0092B-C50C-407E-A947-70E740481C1C}">
                <a14:useLocalDpi xmlns:a14="http://schemas.microsoft.com/office/drawing/2010/main" val="0"/>
              </a:ext>
            </a:extLst>
          </a:blip>
          <a:srcRect r="35754" b="19437"/>
          <a:stretch/>
        </p:blipFill>
        <p:spPr bwMode="auto">
          <a:xfrm>
            <a:off x="4988729" y="2286000"/>
            <a:ext cx="324087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05154"/>
            <a:ext cx="353829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5867400"/>
            <a:ext cx="3810000" cy="369332"/>
          </a:xfrm>
          <a:prstGeom prst="rect">
            <a:avLst/>
          </a:prstGeom>
          <a:noFill/>
        </p:spPr>
        <p:txBody>
          <a:bodyPr wrap="square" rtlCol="0">
            <a:spAutoFit/>
          </a:bodyPr>
          <a:lstStyle/>
          <a:p>
            <a:r>
              <a:rPr lang="en-US" dirty="0" smtClean="0"/>
              <a:t>Check out </a:t>
            </a:r>
            <a:r>
              <a:rPr lang="en-US" dirty="0" err="1" smtClean="0"/>
              <a:t>Moire</a:t>
            </a:r>
            <a:r>
              <a:rPr lang="en-US" dirty="0" smtClean="0"/>
              <a:t> patterns on the web.</a:t>
            </a:r>
            <a:endParaRPr lang="en-US" dirty="0"/>
          </a:p>
        </p:txBody>
      </p:sp>
    </p:spTree>
    <p:extLst>
      <p:ext uri="{BB962C8B-B14F-4D97-AF65-F5344CB8AC3E}">
        <p14:creationId xmlns:p14="http://schemas.microsoft.com/office/powerpoint/2010/main" val="116056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29000" y="2450068"/>
            <a:ext cx="0" cy="318873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2450068"/>
            <a:ext cx="0" cy="318873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2200" y="4659868"/>
            <a:ext cx="35052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362200" y="3288268"/>
            <a:ext cx="3505200" cy="63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52800"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00600"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9367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352800"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90869"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8123" y="1452208"/>
            <a:ext cx="6400800" cy="369332"/>
          </a:xfrm>
          <a:prstGeom prst="rect">
            <a:avLst/>
          </a:prstGeom>
          <a:noFill/>
        </p:spPr>
        <p:txBody>
          <a:bodyPr wrap="square" rtlCol="0">
            <a:spAutoFit/>
          </a:bodyPr>
          <a:lstStyle/>
          <a:p>
            <a:r>
              <a:rPr lang="en-US" dirty="0" smtClean="0"/>
              <a:t>How do we compute the values of pixels at fractional positions?</a:t>
            </a:r>
            <a:endParaRPr lang="en-US" dirty="0"/>
          </a:p>
        </p:txBody>
      </p:sp>
      <p:sp>
        <p:nvSpPr>
          <p:cNvPr id="22" name="Oval 21"/>
          <p:cNvSpPr/>
          <p:nvPr/>
        </p:nvSpPr>
        <p:spPr>
          <a:xfrm>
            <a:off x="4090869"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90869"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90869"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00600"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4923"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14923"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4923"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1492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44298"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44298"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673612"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73612" y="321269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73612"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52800"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90869"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93673"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14923"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83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 grpId="0" animBg="1"/>
      <p:bldP spid="23" grpId="0" animBg="1"/>
      <p:bldP spid="24" grpId="0" animBg="1"/>
      <p:bldP spid="27" grpId="0" animBg="1"/>
      <p:bldP spid="28" grpId="0" animBg="1"/>
      <p:bldP spid="29" grpId="0" animBg="1"/>
      <p:bldP spid="30" grpId="0" animBg="1"/>
      <p:bldP spid="34" grpId="0" animBg="1"/>
      <p:bldP spid="35" grpId="0" animBg="1"/>
      <p:bldP spid="36" grpId="0" animBg="1"/>
      <p:bldP spid="37" grpId="0" animBg="1"/>
      <p:bldP spid="38" grpId="0" animBg="1"/>
      <p:bldP spid="43" grpId="0" animBg="1"/>
      <p:bldP spid="44" grpId="0" animBg="1"/>
      <p:bldP spid="45" grpId="0" animBg="1"/>
      <p:bldP spid="51" grpId="0" animBg="1"/>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4" name="Straight Connector 3"/>
          <p:cNvCxnSpPr/>
          <p:nvPr/>
        </p:nvCxnSpPr>
        <p:spPr>
          <a:xfrm>
            <a:off x="1676400" y="2450068"/>
            <a:ext cx="0" cy="2819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4200" y="2450068"/>
            <a:ext cx="0" cy="2819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8200" y="4659868"/>
            <a:ext cx="32004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4400" y="3288268"/>
            <a:ext cx="32004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600200"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048000"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04107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00200"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3669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28700" y="29804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(x,y)</a:t>
            </a:r>
            <a:endParaRPr lang="en-US" sz="1400" dirty="0">
              <a:latin typeface="Times New Roman" pitchFamily="18" charset="0"/>
              <a:cs typeface="Times New Roman" pitchFamily="18" charset="0"/>
            </a:endParaRPr>
          </a:p>
        </p:txBody>
      </p:sp>
      <p:sp>
        <p:nvSpPr>
          <p:cNvPr id="46" name="TextBox 45"/>
          <p:cNvSpPr txBox="1"/>
          <p:nvPr/>
        </p:nvSpPr>
        <p:spPr>
          <a:xfrm>
            <a:off x="3167023" y="29804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(x+1,y)</a:t>
            </a:r>
            <a:endParaRPr lang="en-US" sz="1400" dirty="0">
              <a:latin typeface="Times New Roman" pitchFamily="18" charset="0"/>
              <a:cs typeface="Times New Roman" pitchFamily="18" charset="0"/>
            </a:endParaRPr>
          </a:p>
        </p:txBody>
      </p:sp>
      <p:sp>
        <p:nvSpPr>
          <p:cNvPr id="47" name="TextBox 46"/>
          <p:cNvSpPr txBox="1"/>
          <p:nvPr/>
        </p:nvSpPr>
        <p:spPr>
          <a:xfrm>
            <a:off x="3208587" y="43520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(x+1,y+1)</a:t>
            </a:r>
            <a:endParaRPr lang="en-US" sz="1400" dirty="0">
              <a:latin typeface="Times New Roman" pitchFamily="18" charset="0"/>
              <a:cs typeface="Times New Roman" pitchFamily="18" charset="0"/>
            </a:endParaRPr>
          </a:p>
        </p:txBody>
      </p:sp>
      <p:sp>
        <p:nvSpPr>
          <p:cNvPr id="48" name="TextBox 47"/>
          <p:cNvSpPr txBox="1"/>
          <p:nvPr/>
        </p:nvSpPr>
        <p:spPr>
          <a:xfrm>
            <a:off x="838200" y="4358560"/>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(x,y+1)</a:t>
            </a:r>
            <a:endParaRPr lang="en-US" sz="1400" dirty="0">
              <a:latin typeface="Times New Roman" pitchFamily="18" charset="0"/>
              <a:cs typeface="Times New Roman" pitchFamily="18" charset="0"/>
            </a:endParaRPr>
          </a:p>
        </p:txBody>
      </p:sp>
      <p:sp>
        <p:nvSpPr>
          <p:cNvPr id="49" name="TextBox 48"/>
          <p:cNvSpPr txBox="1"/>
          <p:nvPr/>
        </p:nvSpPr>
        <p:spPr>
          <a:xfrm>
            <a:off x="1828800" y="3364640"/>
            <a:ext cx="1541003"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(x+0.8,y+0.3)</a:t>
            </a:r>
            <a:endParaRPr lang="en-US" sz="1400" dirty="0">
              <a:latin typeface="Times New Roman" pitchFamily="18" charset="0"/>
              <a:cs typeface="Times New Roman" pitchFamily="18" charset="0"/>
            </a:endParaRPr>
          </a:p>
        </p:txBody>
      </p:sp>
      <p:sp>
        <p:nvSpPr>
          <p:cNvPr id="50" name="TextBox 49"/>
          <p:cNvSpPr txBox="1"/>
          <p:nvPr/>
        </p:nvSpPr>
        <p:spPr>
          <a:xfrm>
            <a:off x="4953000" y="3381128"/>
            <a:ext cx="3962400" cy="1754326"/>
          </a:xfrm>
          <a:prstGeom prst="rect">
            <a:avLst/>
          </a:prstGeom>
          <a:noFill/>
        </p:spPr>
        <p:txBody>
          <a:bodyPr wrap="square" rtlCol="0">
            <a:spAutoFit/>
          </a:bodyPr>
          <a:lstStyle/>
          <a:p>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a, y + b)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(1 - a)(1 - 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y)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a(1 - 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+ 1, y)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(1 - a)b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(x,y + 1)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+ 1, y + 1) </a:t>
            </a:r>
          </a:p>
          <a:p>
            <a:endParaRPr lang="en-US" dirty="0">
              <a:latin typeface="Times New Roman" pitchFamily="18" charset="0"/>
              <a:cs typeface="Times New Roman" pitchFamily="18" charset="0"/>
            </a:endParaRPr>
          </a:p>
        </p:txBody>
      </p:sp>
      <p:sp>
        <p:nvSpPr>
          <p:cNvPr id="11" name="TextBox 10"/>
          <p:cNvSpPr txBox="1"/>
          <p:nvPr/>
        </p:nvSpPr>
        <p:spPr>
          <a:xfrm>
            <a:off x="4953000" y="2905711"/>
            <a:ext cx="2819400" cy="369332"/>
          </a:xfrm>
          <a:prstGeom prst="rect">
            <a:avLst/>
          </a:prstGeom>
          <a:noFill/>
        </p:spPr>
        <p:txBody>
          <a:bodyPr wrap="square" rtlCol="0">
            <a:spAutoFit/>
          </a:bodyPr>
          <a:lstStyle/>
          <a:p>
            <a:r>
              <a:rPr lang="en-US" dirty="0" smtClean="0"/>
              <a:t>Bilinear sampling:</a:t>
            </a:r>
            <a:endParaRPr lang="en-US" dirty="0"/>
          </a:p>
        </p:txBody>
      </p:sp>
      <p:sp>
        <p:nvSpPr>
          <p:cNvPr id="52" name="TextBox 51"/>
          <p:cNvSpPr txBox="1"/>
          <p:nvPr/>
        </p:nvSpPr>
        <p:spPr>
          <a:xfrm>
            <a:off x="968244" y="5955268"/>
            <a:ext cx="7207512" cy="369332"/>
          </a:xfrm>
          <a:prstGeom prst="rect">
            <a:avLst/>
          </a:prstGeom>
          <a:noFill/>
        </p:spPr>
        <p:txBody>
          <a:bodyPr wrap="square" rtlCol="0">
            <a:spAutoFit/>
          </a:bodyPr>
          <a:lstStyle/>
          <a:p>
            <a:r>
              <a:rPr lang="en-US" dirty="0" err="1" smtClean="0"/>
              <a:t>Bicubic</a:t>
            </a:r>
            <a:r>
              <a:rPr lang="en-US" dirty="0" smtClean="0"/>
              <a:t> sampling fits a higher order function using a larger area of support.</a:t>
            </a:r>
            <a:endParaRPr lang="en-US" dirty="0"/>
          </a:p>
        </p:txBody>
      </p:sp>
      <p:sp>
        <p:nvSpPr>
          <p:cNvPr id="12" name="TextBox 11"/>
          <p:cNvSpPr txBox="1"/>
          <p:nvPr/>
        </p:nvSpPr>
        <p:spPr>
          <a:xfrm>
            <a:off x="538123" y="1452208"/>
            <a:ext cx="6400800" cy="369332"/>
          </a:xfrm>
          <a:prstGeom prst="rect">
            <a:avLst/>
          </a:prstGeom>
          <a:noFill/>
        </p:spPr>
        <p:txBody>
          <a:bodyPr wrap="square" rtlCol="0">
            <a:spAutoFit/>
          </a:bodyPr>
          <a:lstStyle/>
          <a:p>
            <a:r>
              <a:rPr lang="en-US" dirty="0" smtClean="0"/>
              <a:t>How do we compute the values of pixels at fractional positions?</a:t>
            </a:r>
            <a:endParaRPr lang="en-US" dirty="0"/>
          </a:p>
        </p:txBody>
      </p:sp>
    </p:spTree>
    <p:extLst>
      <p:ext uri="{BB962C8B-B14F-4D97-AF65-F5344CB8AC3E}">
        <p14:creationId xmlns:p14="http://schemas.microsoft.com/office/powerpoint/2010/main" val="204990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Source image (4x4), scaled by your brows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250" y="144282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blog.onthewings.net/wp-content/uploads/2009/08/16color_psNeare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31" y="141952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080" y="1427714"/>
            <a:ext cx="18954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descr="Input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32980" t="31064" r="18094" b="23780"/>
          <a:stretch/>
        </p:blipFill>
        <p:spPr bwMode="auto">
          <a:xfrm>
            <a:off x="5890701" y="3765918"/>
            <a:ext cx="2796099" cy="25807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Input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3289" t="31074" r="18667" b="23769"/>
          <a:stretch/>
        </p:blipFill>
        <p:spPr bwMode="auto">
          <a:xfrm>
            <a:off x="3025958" y="3765918"/>
            <a:ext cx="2745720" cy="25807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Input Image"/>
          <p:cNvPicPr>
            <a:picLocks noChangeAspect="1" noChangeArrowheads="1"/>
          </p:cNvPicPr>
          <p:nvPr/>
        </p:nvPicPr>
        <p:blipFill rotWithShape="1">
          <a:blip r:embed="rId9">
            <a:extLst>
              <a:ext uri="{28A0092B-C50C-407E-A947-70E740481C1C}">
                <a14:useLocalDpi xmlns:a14="http://schemas.microsoft.com/office/drawing/2010/main" val="0"/>
              </a:ext>
            </a:extLst>
          </a:blip>
          <a:srcRect l="33380" t="31087" r="19019" b="23889"/>
          <a:stretch/>
        </p:blipFill>
        <p:spPr bwMode="auto">
          <a:xfrm>
            <a:off x="194741" y="3773474"/>
            <a:ext cx="2720381" cy="25731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324527"/>
            <a:ext cx="1821631" cy="369332"/>
          </a:xfrm>
          <a:prstGeom prst="rect">
            <a:avLst/>
          </a:prstGeom>
          <a:noFill/>
        </p:spPr>
        <p:txBody>
          <a:bodyPr wrap="square" rtlCol="0">
            <a:spAutoFit/>
          </a:bodyPr>
          <a:lstStyle/>
          <a:p>
            <a:r>
              <a:rPr lang="en-US" dirty="0" smtClean="0"/>
              <a:t>Nearest neighbor</a:t>
            </a:r>
            <a:endParaRPr lang="en-US" dirty="0"/>
          </a:p>
        </p:txBody>
      </p:sp>
      <p:sp>
        <p:nvSpPr>
          <p:cNvPr id="28" name="TextBox 27"/>
          <p:cNvSpPr txBox="1"/>
          <p:nvPr/>
        </p:nvSpPr>
        <p:spPr>
          <a:xfrm>
            <a:off x="3505200" y="3324527"/>
            <a:ext cx="1821631" cy="369332"/>
          </a:xfrm>
          <a:prstGeom prst="rect">
            <a:avLst/>
          </a:prstGeom>
          <a:noFill/>
        </p:spPr>
        <p:txBody>
          <a:bodyPr wrap="square" rtlCol="0">
            <a:spAutoFit/>
          </a:bodyPr>
          <a:lstStyle/>
          <a:p>
            <a:pPr algn="ctr"/>
            <a:r>
              <a:rPr lang="en-US" dirty="0" smtClean="0"/>
              <a:t>Bilinear</a:t>
            </a:r>
            <a:endParaRPr lang="en-US" dirty="0"/>
          </a:p>
        </p:txBody>
      </p:sp>
      <p:sp>
        <p:nvSpPr>
          <p:cNvPr id="29" name="TextBox 28"/>
          <p:cNvSpPr txBox="1"/>
          <p:nvPr/>
        </p:nvSpPr>
        <p:spPr>
          <a:xfrm>
            <a:off x="6383723" y="3347828"/>
            <a:ext cx="1821631" cy="369332"/>
          </a:xfrm>
          <a:prstGeom prst="rect">
            <a:avLst/>
          </a:prstGeom>
          <a:noFill/>
        </p:spPr>
        <p:txBody>
          <a:bodyPr wrap="square" rtlCol="0">
            <a:spAutoFit/>
          </a:bodyPr>
          <a:lstStyle/>
          <a:p>
            <a:pPr algn="ctr"/>
            <a:r>
              <a:rPr lang="en-US" dirty="0" err="1" smtClean="0"/>
              <a:t>Bicubic</a:t>
            </a:r>
            <a:endParaRPr lang="en-US" dirty="0"/>
          </a:p>
        </p:txBody>
      </p:sp>
    </p:spTree>
    <p:extLst>
      <p:ext uri="{BB962C8B-B14F-4D97-AF65-F5344CB8AC3E}">
        <p14:creationId xmlns:p14="http://schemas.microsoft.com/office/powerpoint/2010/main" val="324522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54" y="365043"/>
            <a:ext cx="7772400" cy="1470025"/>
          </a:xfrm>
        </p:spPr>
        <p:txBody>
          <a:bodyPr/>
          <a:lstStyle/>
          <a:p>
            <a:r>
              <a:rPr lang="en-US" spc="-200" dirty="0" smtClean="0">
                <a:latin typeface="Kalinga" pitchFamily="34" charset="0"/>
                <a:cs typeface="Kalinga" pitchFamily="34" charset="0"/>
              </a:rPr>
              <a:t>Image Sampling</a:t>
            </a:r>
            <a:endParaRPr lang="en-US" spc="-200" dirty="0">
              <a:latin typeface="Kalinga" pitchFamily="34" charset="0"/>
              <a:cs typeface="Kalinga" pitchFamily="34" charset="0"/>
            </a:endParaRPr>
          </a:p>
        </p:txBody>
      </p:sp>
      <p:grpSp>
        <p:nvGrpSpPr>
          <p:cNvPr id="5" name="Group 4"/>
          <p:cNvGrpSpPr/>
          <p:nvPr/>
        </p:nvGrpSpPr>
        <p:grpSpPr>
          <a:xfrm>
            <a:off x="1531666" y="2019762"/>
            <a:ext cx="3888139" cy="1842366"/>
            <a:chOff x="909992" y="2498471"/>
            <a:chExt cx="2244182" cy="1063389"/>
          </a:xfrm>
        </p:grpSpPr>
        <p:pic>
          <p:nvPicPr>
            <p:cNvPr id="6" name="Picture 5"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1400623" y="2498471"/>
              <a:ext cx="1030229" cy="1063389"/>
            </a:xfrm>
            <a:prstGeom prst="rect">
              <a:avLst/>
            </a:prstGeom>
          </p:spPr>
        </p:pic>
        <p:sp>
          <p:nvSpPr>
            <p:cNvPr id="8" name="TextBox 7"/>
            <p:cNvSpPr txBox="1"/>
            <p:nvPr/>
          </p:nvSpPr>
          <p:spPr>
            <a:xfrm>
              <a:off x="909992" y="2743159"/>
              <a:ext cx="2244182" cy="586227"/>
            </a:xfrm>
            <a:prstGeom prst="rect">
              <a:avLst/>
            </a:prstGeom>
            <a:noFill/>
          </p:spPr>
          <p:txBody>
            <a:bodyPr wrap="square" rtlCol="0">
              <a:spAutoFit/>
            </a:bodyPr>
            <a:lstStyle/>
            <a:p>
              <a:r>
                <a:rPr lang="en-US" sz="6000" dirty="0"/>
                <a:t>F</a:t>
              </a:r>
              <a:r>
                <a:rPr lang="en-US" sz="6000" dirty="0" smtClean="0"/>
                <a:t>(					) = </a:t>
              </a:r>
              <a:endParaRPr lang="en-US" sz="6000" dirty="0"/>
            </a:p>
          </p:txBody>
        </p:sp>
      </p:grpSp>
      <p:pic>
        <p:nvPicPr>
          <p:cNvPr id="9" name="Picture 8"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5521446" y="2702166"/>
            <a:ext cx="614833" cy="634623"/>
          </a:xfrm>
          <a:prstGeom prst="rect">
            <a:avLst/>
          </a:prstGeom>
        </p:spPr>
      </p:pic>
      <p:grpSp>
        <p:nvGrpSpPr>
          <p:cNvPr id="24" name="Group 23"/>
          <p:cNvGrpSpPr/>
          <p:nvPr/>
        </p:nvGrpSpPr>
        <p:grpSpPr>
          <a:xfrm>
            <a:off x="1690937" y="4140144"/>
            <a:ext cx="5615424" cy="1842366"/>
            <a:chOff x="909992" y="2449094"/>
            <a:chExt cx="3241148" cy="1063389"/>
          </a:xfrm>
        </p:grpSpPr>
        <p:pic>
          <p:nvPicPr>
            <p:cNvPr id="25" name="Picture 24"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3120911" y="2449094"/>
              <a:ext cx="1030229" cy="1063389"/>
            </a:xfrm>
            <a:prstGeom prst="rect">
              <a:avLst/>
            </a:prstGeom>
          </p:spPr>
        </p:pic>
        <p:sp>
          <p:nvSpPr>
            <p:cNvPr id="26" name="TextBox 25"/>
            <p:cNvSpPr txBox="1"/>
            <p:nvPr/>
          </p:nvSpPr>
          <p:spPr>
            <a:xfrm>
              <a:off x="909992" y="2743159"/>
              <a:ext cx="2244182" cy="586227"/>
            </a:xfrm>
            <a:prstGeom prst="rect">
              <a:avLst/>
            </a:prstGeom>
            <a:noFill/>
          </p:spPr>
          <p:txBody>
            <a:bodyPr wrap="square" rtlCol="0">
              <a:spAutoFit/>
            </a:bodyPr>
            <a:lstStyle/>
            <a:p>
              <a:r>
                <a:rPr lang="en-US" sz="6000" dirty="0"/>
                <a:t>F</a:t>
              </a:r>
              <a:r>
                <a:rPr lang="en-US" sz="6000" dirty="0" smtClean="0"/>
                <a:t>(					) = </a:t>
              </a:r>
              <a:endParaRPr lang="en-US" sz="6000" dirty="0"/>
            </a:p>
          </p:txBody>
        </p:sp>
      </p:grpSp>
      <p:pic>
        <p:nvPicPr>
          <p:cNvPr id="27" name="Picture 26"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3020760" y="4908096"/>
            <a:ext cx="614833" cy="634623"/>
          </a:xfrm>
          <a:prstGeom prst="rect">
            <a:avLst/>
          </a:prstGeom>
        </p:spPr>
      </p:pic>
    </p:spTree>
    <p:extLst>
      <p:ext uri="{BB962C8B-B14F-4D97-AF65-F5344CB8AC3E}">
        <p14:creationId xmlns:p14="http://schemas.microsoft.com/office/powerpoint/2010/main" val="1262981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969911" y="76200"/>
            <a:ext cx="8229600" cy="1143000"/>
          </a:xfrm>
        </p:spPr>
        <p:txBody>
          <a:bodyPr/>
          <a:lstStyle/>
          <a:p>
            <a:r>
              <a:rPr lang="en-US" dirty="0"/>
              <a:t>Image Scaling</a:t>
            </a:r>
          </a:p>
        </p:txBody>
      </p:sp>
      <p:pic>
        <p:nvPicPr>
          <p:cNvPr id="379907" name="Picture 3" descr="van_Gogh_-_Self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513" y="372533"/>
            <a:ext cx="4805120" cy="631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8" name="Text Box 4"/>
          <p:cNvSpPr txBox="1">
            <a:spLocks noChangeArrowheads="1"/>
          </p:cNvSpPr>
          <p:nvPr/>
        </p:nvSpPr>
        <p:spPr bwMode="auto">
          <a:xfrm>
            <a:off x="746125" y="2111200"/>
            <a:ext cx="335438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This image is too big to</a:t>
            </a:r>
          </a:p>
          <a:p>
            <a:r>
              <a:rPr lang="en-US" dirty="0">
                <a:latin typeface="Arial" charset="0"/>
              </a:rPr>
              <a:t>fit on the screen.  How</a:t>
            </a:r>
          </a:p>
          <a:p>
            <a:r>
              <a:rPr lang="en-US" dirty="0">
                <a:latin typeface="Arial" charset="0"/>
              </a:rPr>
              <a:t>can we reduce it?</a:t>
            </a:r>
          </a:p>
          <a:p>
            <a:endParaRPr lang="en-US" dirty="0">
              <a:latin typeface="Arial" charset="0"/>
            </a:endParaRPr>
          </a:p>
          <a:p>
            <a:r>
              <a:rPr lang="en-US" dirty="0">
                <a:latin typeface="Arial" charset="0"/>
              </a:rPr>
              <a:t>How to generate a half-</a:t>
            </a:r>
          </a:p>
          <a:p>
            <a:r>
              <a:rPr lang="en-US" dirty="0">
                <a:latin typeface="Arial" charset="0"/>
              </a:rPr>
              <a:t>sized version?</a:t>
            </a:r>
          </a:p>
        </p:txBody>
      </p:sp>
    </p:spTree>
    <p:extLst>
      <p:ext uri="{BB962C8B-B14F-4D97-AF65-F5344CB8AC3E}">
        <p14:creationId xmlns:p14="http://schemas.microsoft.com/office/powerpoint/2010/main" val="386636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57200" y="34749"/>
            <a:ext cx="8229600" cy="1143000"/>
          </a:xfrm>
        </p:spPr>
        <p:txBody>
          <a:bodyPr/>
          <a:lstStyle/>
          <a:p>
            <a:r>
              <a:rPr lang="en-US" dirty="0"/>
              <a:t>Image sub-sampling</a:t>
            </a:r>
          </a:p>
        </p:txBody>
      </p:sp>
      <p:pic>
        <p:nvPicPr>
          <p:cNvPr id="378887" name="Picture 7"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322387"/>
            <a:ext cx="3181350" cy="4187825"/>
          </a:xfrm>
          <a:prstGeom prst="rect">
            <a:avLst/>
          </a:prstGeom>
          <a:noFill/>
          <a:extLst>
            <a:ext uri="{909E8E84-426E-40dd-AFC4-6F175D3DCCD1}">
              <a14:hiddenFill xmlns:a14="http://schemas.microsoft.com/office/drawing/2010/main">
                <a:solidFill>
                  <a:srgbClr val="FFFFFF"/>
                </a:solidFill>
              </a14:hiddenFill>
            </a:ext>
          </a:extLst>
        </p:spPr>
      </p:pic>
      <p:pic>
        <p:nvPicPr>
          <p:cNvPr id="378888" name="Picture 8"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2287587"/>
            <a:ext cx="1587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78889" name="Picture 9"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2770187"/>
            <a:ext cx="800100" cy="1054100"/>
          </a:xfrm>
          <a:prstGeom prst="rect">
            <a:avLst/>
          </a:prstGeom>
          <a:noFill/>
          <a:extLst>
            <a:ext uri="{909E8E84-426E-40dd-AFC4-6F175D3DCCD1}">
              <a14:hiddenFill xmlns:a14="http://schemas.microsoft.com/office/drawing/2010/main">
                <a:solidFill>
                  <a:srgbClr val="FFFFFF"/>
                </a:solidFill>
              </a14:hiddenFill>
            </a:ext>
          </a:extLst>
        </p:spPr>
      </p:pic>
      <p:sp>
        <p:nvSpPr>
          <p:cNvPr id="378891" name="Text Box 11"/>
          <p:cNvSpPr txBox="1">
            <a:spLocks noChangeArrowheads="1"/>
          </p:cNvSpPr>
          <p:nvPr/>
        </p:nvSpPr>
        <p:spPr bwMode="auto">
          <a:xfrm>
            <a:off x="800100" y="5561012"/>
            <a:ext cx="4146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latin typeface="Arial" charset="0"/>
              </a:rPr>
              <a:t>Throw away every other row and column to create a </a:t>
            </a:r>
            <a:r>
              <a:rPr lang="en-US">
                <a:latin typeface="Arial" charset="0"/>
              </a:rPr>
              <a:t>1/2</a:t>
            </a:r>
            <a:r>
              <a:rPr lang="en-US" sz="2000">
                <a:latin typeface="Arial" charset="0"/>
              </a:rPr>
              <a:t> size image</a:t>
            </a:r>
          </a:p>
          <a:p>
            <a:pPr lvl="1"/>
            <a:r>
              <a:rPr lang="en-US" sz="2000">
                <a:latin typeface="Arial" charset="0"/>
              </a:rPr>
              <a:t>- called</a:t>
            </a:r>
            <a:r>
              <a:rPr lang="en-US" sz="2000" i="1">
                <a:latin typeface="Arial" charset="0"/>
              </a:rPr>
              <a:t> image sub-sampling</a:t>
            </a:r>
          </a:p>
        </p:txBody>
      </p:sp>
      <p:sp>
        <p:nvSpPr>
          <p:cNvPr id="378892" name="Text Box 12"/>
          <p:cNvSpPr txBox="1">
            <a:spLocks noChangeArrowheads="1"/>
          </p:cNvSpPr>
          <p:nvPr/>
        </p:nvSpPr>
        <p:spPr bwMode="auto">
          <a:xfrm>
            <a:off x="5449888" y="4421187"/>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1/4</a:t>
            </a:r>
          </a:p>
        </p:txBody>
      </p:sp>
      <p:sp>
        <p:nvSpPr>
          <p:cNvPr id="378893" name="Text Box 13"/>
          <p:cNvSpPr txBox="1">
            <a:spLocks noChangeArrowheads="1"/>
          </p:cNvSpPr>
          <p:nvPr/>
        </p:nvSpPr>
        <p:spPr bwMode="auto">
          <a:xfrm>
            <a:off x="7126288" y="3824287"/>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1/8</a:t>
            </a:r>
          </a:p>
        </p:txBody>
      </p:sp>
    </p:spTree>
    <p:extLst>
      <p:ext uri="{BB962C8B-B14F-4D97-AF65-F5344CB8AC3E}">
        <p14:creationId xmlns:p14="http://schemas.microsoft.com/office/powerpoint/2010/main" val="42686523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7" name="Picture 3"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4" y="1365647"/>
            <a:ext cx="3005873" cy="3956833"/>
          </a:xfrm>
          <a:prstGeom prst="rect">
            <a:avLst/>
          </a:prstGeom>
          <a:noFill/>
          <a:extLst>
            <a:ext uri="{909E8E84-426E-40dd-AFC4-6F175D3DCCD1}">
              <a14:hiddenFill xmlns:a14="http://schemas.microsoft.com/office/drawing/2010/main">
                <a:solidFill>
                  <a:srgbClr val="FFFFFF"/>
                </a:solidFill>
              </a14:hiddenFill>
            </a:ext>
          </a:extLst>
        </p:spPr>
      </p:pic>
      <p:pic>
        <p:nvPicPr>
          <p:cNvPr id="410628" name="Picture 4"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717" y="1365648"/>
            <a:ext cx="3005873" cy="3968832"/>
          </a:xfrm>
          <a:prstGeom prst="rect">
            <a:avLst/>
          </a:prstGeom>
          <a:noFill/>
          <a:extLst>
            <a:ext uri="{909E8E84-426E-40dd-AFC4-6F175D3DCCD1}">
              <a14:hiddenFill xmlns:a14="http://schemas.microsoft.com/office/drawing/2010/main">
                <a:solidFill>
                  <a:srgbClr val="FFFFFF"/>
                </a:solidFill>
              </a14:hiddenFill>
            </a:ext>
          </a:extLst>
        </p:spPr>
      </p:pic>
      <p:pic>
        <p:nvPicPr>
          <p:cNvPr id="410629" name="Picture 5"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590" y="1365647"/>
            <a:ext cx="3022373" cy="3982331"/>
          </a:xfrm>
          <a:prstGeom prst="rect">
            <a:avLst/>
          </a:prstGeom>
          <a:noFill/>
          <a:extLst>
            <a:ext uri="{909E8E84-426E-40dd-AFC4-6F175D3DCCD1}">
              <a14:hiddenFill xmlns:a14="http://schemas.microsoft.com/office/drawing/2010/main">
                <a:solidFill>
                  <a:srgbClr val="FFFFFF"/>
                </a:solidFill>
              </a14:hiddenFill>
            </a:ext>
          </a:extLst>
        </p:spPr>
      </p:pic>
      <p:sp>
        <p:nvSpPr>
          <p:cNvPr id="410626" name="Rectangle 2"/>
          <p:cNvSpPr>
            <a:spLocks noGrp="1" noChangeArrowheads="1"/>
          </p:cNvSpPr>
          <p:nvPr>
            <p:ph type="title"/>
          </p:nvPr>
        </p:nvSpPr>
        <p:spPr>
          <a:xfrm>
            <a:off x="457200" y="-49915"/>
            <a:ext cx="8229600" cy="1143000"/>
          </a:xfrm>
        </p:spPr>
        <p:txBody>
          <a:bodyPr/>
          <a:lstStyle/>
          <a:p>
            <a:r>
              <a:rPr lang="en-US" dirty="0"/>
              <a:t>Image sub-sampling</a:t>
            </a:r>
          </a:p>
        </p:txBody>
      </p:sp>
      <p:sp>
        <p:nvSpPr>
          <p:cNvPr id="410631" name="Text Box 7"/>
          <p:cNvSpPr txBox="1">
            <a:spLocks noChangeArrowheads="1"/>
          </p:cNvSpPr>
          <p:nvPr/>
        </p:nvSpPr>
        <p:spPr bwMode="auto">
          <a:xfrm>
            <a:off x="3087718" y="5248870"/>
            <a:ext cx="3005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dirty="0">
                <a:latin typeface="Arial" charset="0"/>
              </a:rPr>
              <a:t>1/4  </a:t>
            </a:r>
            <a:r>
              <a:rPr lang="en-US" sz="1600" dirty="0">
                <a:latin typeface="Arial" charset="0"/>
              </a:rPr>
              <a:t>(2x zoom)</a:t>
            </a:r>
          </a:p>
        </p:txBody>
      </p:sp>
      <p:sp>
        <p:nvSpPr>
          <p:cNvPr id="410632" name="Text Box 8"/>
          <p:cNvSpPr txBox="1">
            <a:spLocks noChangeArrowheads="1"/>
          </p:cNvSpPr>
          <p:nvPr/>
        </p:nvSpPr>
        <p:spPr bwMode="auto">
          <a:xfrm>
            <a:off x="6093589" y="5248870"/>
            <a:ext cx="2909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dirty="0">
                <a:latin typeface="Arial" charset="0"/>
              </a:rPr>
              <a:t>1/8  </a:t>
            </a:r>
            <a:r>
              <a:rPr lang="en-US" sz="1600" dirty="0">
                <a:latin typeface="Arial" charset="0"/>
              </a:rPr>
              <a:t>(4x zoom)</a:t>
            </a:r>
          </a:p>
        </p:txBody>
      </p:sp>
      <p:sp>
        <p:nvSpPr>
          <p:cNvPr id="410633" name="Text Box 9"/>
          <p:cNvSpPr txBox="1">
            <a:spLocks noChangeArrowheads="1"/>
          </p:cNvSpPr>
          <p:nvPr/>
        </p:nvSpPr>
        <p:spPr bwMode="auto">
          <a:xfrm>
            <a:off x="505178" y="5857234"/>
            <a:ext cx="83058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dirty="0">
                <a:latin typeface="Arial" charset="0"/>
              </a:rPr>
              <a:t>Why does this look so </a:t>
            </a:r>
            <a:r>
              <a:rPr lang="en-US" sz="3200" dirty="0" err="1">
                <a:latin typeface="Arial" charset="0"/>
              </a:rPr>
              <a:t>crufty</a:t>
            </a:r>
            <a:r>
              <a:rPr lang="en-US" sz="3200" dirty="0">
                <a:latin typeface="Arial" charset="0"/>
              </a:rPr>
              <a:t>?</a:t>
            </a:r>
          </a:p>
        </p:txBody>
      </p:sp>
      <p:sp>
        <p:nvSpPr>
          <p:cNvPr id="410634" name="Text Box 10"/>
          <p:cNvSpPr txBox="1">
            <a:spLocks noChangeArrowheads="1"/>
          </p:cNvSpPr>
          <p:nvPr/>
        </p:nvSpPr>
        <p:spPr bwMode="auto">
          <a:xfrm>
            <a:off x="81844" y="5248870"/>
            <a:ext cx="3005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dirty="0">
                <a:latin typeface="Arial" charset="0"/>
              </a:rPr>
              <a:t>1/2</a:t>
            </a:r>
          </a:p>
        </p:txBody>
      </p:sp>
    </p:spTree>
    <p:extLst>
      <p:ext uri="{BB962C8B-B14F-4D97-AF65-F5344CB8AC3E}">
        <p14:creationId xmlns:p14="http://schemas.microsoft.com/office/powerpoint/2010/main" val="3748354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Down-sampling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451475"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62000" y="3581400"/>
            <a:ext cx="77724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Aliasing</a:t>
            </a:r>
            <a:r>
              <a:rPr lang="en-US" sz="2000" dirty="0" smtClean="0"/>
              <a:t> can arise when you sample a continuous signal or image</a:t>
            </a:r>
          </a:p>
          <a:p>
            <a:pPr lvl="1"/>
            <a:r>
              <a:rPr lang="en-US" sz="1800" dirty="0" smtClean="0"/>
              <a:t>occurs when your sampling rate is not high enough to capture the amount of detail in your image</a:t>
            </a:r>
          </a:p>
          <a:p>
            <a:pPr lvl="1"/>
            <a:r>
              <a:rPr lang="en-US" sz="1800" dirty="0" smtClean="0"/>
              <a:t>Can give you the wrong signal/image—an </a:t>
            </a:r>
            <a:r>
              <a:rPr lang="en-US" sz="1800" i="1" dirty="0" smtClean="0"/>
              <a:t>alias</a:t>
            </a:r>
          </a:p>
          <a:p>
            <a:pPr lvl="1"/>
            <a:r>
              <a:rPr lang="en-US" sz="1800" dirty="0" smtClean="0"/>
              <a:t>formally, the image contains structure at different scales</a:t>
            </a:r>
          </a:p>
          <a:p>
            <a:pPr lvl="2"/>
            <a:r>
              <a:rPr lang="en-US" sz="1600" dirty="0" smtClean="0"/>
              <a:t>called “frequencies” in the Fourier domain</a:t>
            </a:r>
          </a:p>
          <a:p>
            <a:pPr lvl="1"/>
            <a:r>
              <a:rPr lang="en-US" sz="1800" dirty="0" smtClean="0"/>
              <a:t>the sampling rate must be high enough to capture the highest frequency in the image</a:t>
            </a:r>
          </a:p>
        </p:txBody>
      </p:sp>
    </p:spTree>
    <p:extLst>
      <p:ext uri="{BB962C8B-B14F-4D97-AF65-F5344CB8AC3E}">
        <p14:creationId xmlns:p14="http://schemas.microsoft.com/office/powerpoint/2010/main" val="63520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57200" y="-106359"/>
            <a:ext cx="8229600" cy="1143000"/>
          </a:xfrm>
        </p:spPr>
        <p:txBody>
          <a:bodyPr/>
          <a:lstStyle/>
          <a:p>
            <a:r>
              <a:rPr lang="en-US" dirty="0"/>
              <a:t>Sampling and the </a:t>
            </a:r>
            <a:r>
              <a:rPr lang="en-US" dirty="0" err="1"/>
              <a:t>Nyquist</a:t>
            </a:r>
            <a:r>
              <a:rPr lang="en-US" dirty="0"/>
              <a:t> rate</a:t>
            </a:r>
          </a:p>
        </p:txBody>
      </p:sp>
      <p:sp>
        <p:nvSpPr>
          <p:cNvPr id="401411" name="Rectangle 3"/>
          <p:cNvSpPr>
            <a:spLocks noGrp="1" noChangeArrowheads="1"/>
          </p:cNvSpPr>
          <p:nvPr>
            <p:ph type="body" idx="1"/>
          </p:nvPr>
        </p:nvSpPr>
        <p:spPr>
          <a:xfrm>
            <a:off x="685800" y="2667000"/>
            <a:ext cx="7772400" cy="3886200"/>
          </a:xfrm>
        </p:spPr>
        <p:txBody>
          <a:bodyPr/>
          <a:lstStyle/>
          <a:p>
            <a:r>
              <a:rPr lang="en-US" sz="2000" b="1"/>
              <a:t>Aliasing</a:t>
            </a:r>
            <a:r>
              <a:rPr lang="en-US" sz="2000"/>
              <a:t> can arise when you sample a continuous signal or image</a:t>
            </a:r>
          </a:p>
          <a:p>
            <a:pPr lvl="1"/>
            <a:r>
              <a:rPr lang="en-US" sz="1800"/>
              <a:t>occurs when your sampling rate is not high enough to capture the amount of detail in your image</a:t>
            </a:r>
          </a:p>
          <a:p>
            <a:pPr lvl="1"/>
            <a:r>
              <a:rPr lang="en-US" sz="1800"/>
              <a:t>Can give you the wrong signal/image—an </a:t>
            </a:r>
            <a:r>
              <a:rPr lang="en-US" sz="1800" i="1"/>
              <a:t>alias</a:t>
            </a:r>
          </a:p>
          <a:p>
            <a:pPr lvl="1"/>
            <a:r>
              <a:rPr lang="en-US" sz="1800"/>
              <a:t>formally, the image contains structure at different scales</a:t>
            </a:r>
          </a:p>
          <a:p>
            <a:pPr lvl="2"/>
            <a:r>
              <a:rPr lang="en-US" sz="1600"/>
              <a:t>called </a:t>
            </a:r>
            <a:r>
              <a:rPr lang="ja-JP" altLang="en-US" sz="1600">
                <a:latin typeface="Arial"/>
              </a:rPr>
              <a:t>“</a:t>
            </a:r>
            <a:r>
              <a:rPr lang="en-US" sz="1600"/>
              <a:t>frequencies</a:t>
            </a:r>
            <a:r>
              <a:rPr lang="ja-JP" altLang="en-US" sz="1600">
                <a:latin typeface="Arial"/>
              </a:rPr>
              <a:t>”</a:t>
            </a:r>
            <a:r>
              <a:rPr lang="en-US" sz="1600"/>
              <a:t> in the Fourier domain</a:t>
            </a:r>
          </a:p>
          <a:p>
            <a:pPr lvl="1"/>
            <a:r>
              <a:rPr lang="en-US" sz="1800"/>
              <a:t>the sampling rate must be high enough to capture the highest frequency in the image</a:t>
            </a:r>
          </a:p>
          <a:p>
            <a:r>
              <a:rPr lang="en-US" sz="2000"/>
              <a:t>To avoid aliasing:</a:t>
            </a:r>
          </a:p>
          <a:p>
            <a:pPr lvl="1"/>
            <a:r>
              <a:rPr lang="en-US" sz="1800"/>
              <a:t>sampling rate </a:t>
            </a:r>
            <a:r>
              <a:rPr lang="en-US" sz="1800">
                <a:cs typeface="Arial" charset="0"/>
              </a:rPr>
              <a:t>≥</a:t>
            </a:r>
            <a:r>
              <a:rPr lang="en-US" sz="1800"/>
              <a:t> 2 * max frequency in the image</a:t>
            </a:r>
          </a:p>
          <a:p>
            <a:pPr lvl="2"/>
            <a:r>
              <a:rPr lang="en-US" sz="1600"/>
              <a:t>said another way: </a:t>
            </a:r>
            <a:r>
              <a:rPr lang="en-US" sz="1600">
                <a:cs typeface="Arial" charset="0"/>
              </a:rPr>
              <a:t>≥</a:t>
            </a:r>
            <a:r>
              <a:rPr lang="en-US" sz="1600"/>
              <a:t> two samples per cycle</a:t>
            </a:r>
          </a:p>
          <a:p>
            <a:pPr lvl="1"/>
            <a:r>
              <a:rPr lang="en-US" sz="1800"/>
              <a:t>This minimum sampling rate is called the </a:t>
            </a:r>
            <a:r>
              <a:rPr lang="en-US" sz="1800" b="1"/>
              <a:t>Nyquist rate</a:t>
            </a:r>
          </a:p>
        </p:txBody>
      </p:sp>
      <p:pic>
        <p:nvPicPr>
          <p:cNvPr id="401413" name="Picture 5" descr="al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1066800"/>
            <a:ext cx="5451475" cy="1447800"/>
          </a:xfrm>
          <a:prstGeom prst="rect">
            <a:avLst/>
          </a:prstGeom>
          <a:noFill/>
          <a:extLst>
            <a:ext uri="{909E8E84-426E-40dd-AFC4-6F175D3DCCD1}">
              <a14:hiddenFill xmlns:a14="http://schemas.microsoft.com/office/drawing/2010/main">
                <a:solidFill>
                  <a:srgbClr val="FFFFFF"/>
                </a:solidFill>
              </a14:hiddenFill>
            </a:ext>
          </a:extLst>
        </p:spPr>
      </p:pic>
      <p:sp>
        <p:nvSpPr>
          <p:cNvPr id="401415" name="Freeform 7"/>
          <p:cNvSpPr>
            <a:spLocks/>
          </p:cNvSpPr>
          <p:nvPr/>
        </p:nvSpPr>
        <p:spPr bwMode="auto">
          <a:xfrm>
            <a:off x="1981200" y="1041400"/>
            <a:ext cx="5181600" cy="1447800"/>
          </a:xfrm>
          <a:custGeom>
            <a:avLst/>
            <a:gdLst>
              <a:gd name="T0" fmla="*/ 0 w 3264"/>
              <a:gd name="T1" fmla="*/ 448 h 912"/>
              <a:gd name="T2" fmla="*/ 288 w 3264"/>
              <a:gd name="T3" fmla="*/ 208 h 912"/>
              <a:gd name="T4" fmla="*/ 624 w 3264"/>
              <a:gd name="T5" fmla="*/ 64 h 912"/>
              <a:gd name="T6" fmla="*/ 960 w 3264"/>
              <a:gd name="T7" fmla="*/ 16 h 912"/>
              <a:gd name="T8" fmla="*/ 1248 w 3264"/>
              <a:gd name="T9" fmla="*/ 160 h 912"/>
              <a:gd name="T10" fmla="*/ 1632 w 3264"/>
              <a:gd name="T11" fmla="*/ 448 h 912"/>
              <a:gd name="T12" fmla="*/ 1920 w 3264"/>
              <a:gd name="T13" fmla="*/ 688 h 912"/>
              <a:gd name="T14" fmla="*/ 2256 w 3264"/>
              <a:gd name="T15" fmla="*/ 880 h 912"/>
              <a:gd name="T16" fmla="*/ 2592 w 3264"/>
              <a:gd name="T17" fmla="*/ 880 h 912"/>
              <a:gd name="T18" fmla="*/ 2928 w 3264"/>
              <a:gd name="T19" fmla="*/ 736 h 912"/>
              <a:gd name="T20" fmla="*/ 3264 w 3264"/>
              <a:gd name="T21" fmla="*/ 496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4" h="912">
                <a:moveTo>
                  <a:pt x="0" y="448"/>
                </a:moveTo>
                <a:cubicBezTo>
                  <a:pt x="92" y="360"/>
                  <a:pt x="184" y="272"/>
                  <a:pt x="288" y="208"/>
                </a:cubicBezTo>
                <a:cubicBezTo>
                  <a:pt x="392" y="144"/>
                  <a:pt x="512" y="96"/>
                  <a:pt x="624" y="64"/>
                </a:cubicBezTo>
                <a:cubicBezTo>
                  <a:pt x="736" y="32"/>
                  <a:pt x="856" y="0"/>
                  <a:pt x="960" y="16"/>
                </a:cubicBezTo>
                <a:cubicBezTo>
                  <a:pt x="1064" y="32"/>
                  <a:pt x="1136" y="88"/>
                  <a:pt x="1248" y="160"/>
                </a:cubicBezTo>
                <a:cubicBezTo>
                  <a:pt x="1360" y="232"/>
                  <a:pt x="1520" y="360"/>
                  <a:pt x="1632" y="448"/>
                </a:cubicBezTo>
                <a:cubicBezTo>
                  <a:pt x="1744" y="536"/>
                  <a:pt x="1816" y="616"/>
                  <a:pt x="1920" y="688"/>
                </a:cubicBezTo>
                <a:cubicBezTo>
                  <a:pt x="2024" y="760"/>
                  <a:pt x="2144" y="848"/>
                  <a:pt x="2256" y="880"/>
                </a:cubicBezTo>
                <a:cubicBezTo>
                  <a:pt x="2368" y="912"/>
                  <a:pt x="2480" y="904"/>
                  <a:pt x="2592" y="880"/>
                </a:cubicBezTo>
                <a:cubicBezTo>
                  <a:pt x="2704" y="856"/>
                  <a:pt x="2816" y="800"/>
                  <a:pt x="2928" y="736"/>
                </a:cubicBezTo>
                <a:cubicBezTo>
                  <a:pt x="3040" y="672"/>
                  <a:pt x="3152" y="584"/>
                  <a:pt x="3264" y="496"/>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584691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1415"/>
                                        </p:tgtEl>
                                        <p:attrNameLst>
                                          <p:attrName>style.visibility</p:attrName>
                                        </p:attrNameLst>
                                      </p:cBhvr>
                                      <p:to>
                                        <p:strVal val="visible"/>
                                      </p:to>
                                    </p:set>
                                    <p:animEffect transition="in" filter="fade">
                                      <p:cBhvr>
                                        <p:cTn id="7" dur="500"/>
                                        <p:tgtEl>
                                          <p:spTgt spid="401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01411">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1411">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01411">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1411">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1411">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1411">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01411">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01411">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1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P spid="4014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457200" y="-120472"/>
            <a:ext cx="8229600" cy="1143000"/>
          </a:xfrm>
        </p:spPr>
        <p:txBody>
          <a:bodyPr/>
          <a:lstStyle/>
          <a:p>
            <a:r>
              <a:rPr lang="en-US" dirty="0" smtClean="0"/>
              <a:t>2D example</a:t>
            </a:r>
            <a:endParaRPr lang="en-US" dirty="0"/>
          </a:p>
        </p:txBody>
      </p:sp>
      <p:pic>
        <p:nvPicPr>
          <p:cNvPr id="411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57023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1653" name="Text Box 5"/>
          <p:cNvSpPr txBox="1">
            <a:spLocks noChangeArrowheads="1"/>
          </p:cNvSpPr>
          <p:nvPr/>
        </p:nvSpPr>
        <p:spPr bwMode="auto">
          <a:xfrm>
            <a:off x="5943600" y="2209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latin typeface="Arial" charset="0"/>
              </a:rPr>
              <a:t>Good sampling</a:t>
            </a:r>
          </a:p>
          <a:p>
            <a:endParaRPr lang="en-US" sz="1800">
              <a:latin typeface="Arial" charset="0"/>
            </a:endParaRPr>
          </a:p>
        </p:txBody>
      </p:sp>
      <p:sp>
        <p:nvSpPr>
          <p:cNvPr id="411654" name="Text Box 6"/>
          <p:cNvSpPr txBox="1">
            <a:spLocks noChangeArrowheads="1"/>
          </p:cNvSpPr>
          <p:nvPr/>
        </p:nvSpPr>
        <p:spPr bwMode="auto">
          <a:xfrm>
            <a:off x="5943600" y="499745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latin typeface="Arial" charset="0"/>
              </a:rPr>
              <a:t>Bad sampling</a:t>
            </a:r>
          </a:p>
          <a:p>
            <a:endParaRPr lang="en-US" sz="1800" dirty="0">
              <a:latin typeface="Arial" charset="0"/>
            </a:endParaRPr>
          </a:p>
        </p:txBody>
      </p:sp>
    </p:spTree>
    <p:extLst>
      <p:ext uri="{BB962C8B-B14F-4D97-AF65-F5344CB8AC3E}">
        <p14:creationId xmlns:p14="http://schemas.microsoft.com/office/powerpoint/2010/main" val="3960594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7" name="Picture 11"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389188"/>
            <a:ext cx="788988" cy="1039812"/>
          </a:xfrm>
          <a:prstGeom prst="rect">
            <a:avLst/>
          </a:prstGeom>
          <a:noFill/>
          <a:extLst>
            <a:ext uri="{909E8E84-426E-40dd-AFC4-6F175D3DCCD1}">
              <a14:hiddenFill xmlns:a14="http://schemas.microsoft.com/office/drawing/2010/main">
                <a:solidFill>
                  <a:srgbClr val="FFFFFF"/>
                </a:solidFill>
              </a14:hiddenFill>
            </a:ext>
          </a:extLst>
        </p:spPr>
      </p:pic>
      <p:pic>
        <p:nvPicPr>
          <p:cNvPr id="388106" name="Picture 10"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1895475"/>
            <a:ext cx="156527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88105" name="Picture 9"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3132138" cy="4121150"/>
          </a:xfrm>
          <a:prstGeom prst="rect">
            <a:avLst/>
          </a:prstGeom>
          <a:noFill/>
          <a:extLst>
            <a:ext uri="{909E8E84-426E-40dd-AFC4-6F175D3DCCD1}">
              <a14:hiddenFill xmlns:a14="http://schemas.microsoft.com/office/drawing/2010/main">
                <a:solidFill>
                  <a:srgbClr val="FFFFFF"/>
                </a:solidFill>
              </a14:hiddenFill>
            </a:ext>
          </a:extLst>
        </p:spPr>
      </p:pic>
      <p:sp>
        <p:nvSpPr>
          <p:cNvPr id="388101" name="Rectangle 5"/>
          <p:cNvSpPr>
            <a:spLocks noGrp="1" noChangeArrowheads="1"/>
          </p:cNvSpPr>
          <p:nvPr>
            <p:ph type="title"/>
          </p:nvPr>
        </p:nvSpPr>
        <p:spPr>
          <a:xfrm>
            <a:off x="94573" y="146757"/>
            <a:ext cx="9049427" cy="838200"/>
          </a:xfrm>
        </p:spPr>
        <p:txBody>
          <a:bodyPr>
            <a:normAutofit fontScale="90000"/>
          </a:bodyPr>
          <a:lstStyle/>
          <a:p>
            <a:r>
              <a:rPr lang="en-US" dirty="0"/>
              <a:t>Subsampling with Gaussian </a:t>
            </a:r>
            <a:r>
              <a:rPr lang="en-US" dirty="0" smtClean="0"/>
              <a:t/>
            </a:r>
            <a:br>
              <a:rPr lang="en-US" dirty="0" smtClean="0"/>
            </a:br>
            <a:r>
              <a:rPr lang="en-US" dirty="0" smtClean="0"/>
              <a:t>pre</a:t>
            </a:r>
            <a:r>
              <a:rPr lang="en-US" dirty="0"/>
              <a:t>-filtering</a:t>
            </a:r>
          </a:p>
        </p:txBody>
      </p:sp>
      <p:sp>
        <p:nvSpPr>
          <p:cNvPr id="388102" name="Text Box 6"/>
          <p:cNvSpPr txBox="1">
            <a:spLocks noChangeArrowheads="1"/>
          </p:cNvSpPr>
          <p:nvPr/>
        </p:nvSpPr>
        <p:spPr bwMode="auto">
          <a:xfrm>
            <a:off x="5395913" y="401320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1/4</a:t>
            </a:r>
          </a:p>
        </p:txBody>
      </p:sp>
      <p:sp>
        <p:nvSpPr>
          <p:cNvPr id="388103" name="Text Box 7"/>
          <p:cNvSpPr txBox="1">
            <a:spLocks noChangeArrowheads="1"/>
          </p:cNvSpPr>
          <p:nvPr/>
        </p:nvSpPr>
        <p:spPr bwMode="auto">
          <a:xfrm>
            <a:off x="7072313" y="341630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1/8</a:t>
            </a:r>
          </a:p>
        </p:txBody>
      </p:sp>
      <p:sp>
        <p:nvSpPr>
          <p:cNvPr id="388104" name="Text Box 8"/>
          <p:cNvSpPr txBox="1">
            <a:spLocks noChangeArrowheads="1"/>
          </p:cNvSpPr>
          <p:nvPr/>
        </p:nvSpPr>
        <p:spPr bwMode="auto">
          <a:xfrm>
            <a:off x="1905000" y="5105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Gaussian 1/2</a:t>
            </a:r>
          </a:p>
        </p:txBody>
      </p:sp>
      <p:sp>
        <p:nvSpPr>
          <p:cNvPr id="388109" name="Rectangle 13"/>
          <p:cNvSpPr>
            <a:spLocks noChangeArrowheads="1"/>
          </p:cNvSpPr>
          <p:nvPr/>
        </p:nvSpPr>
        <p:spPr bwMode="auto">
          <a:xfrm>
            <a:off x="304800" y="5638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US" dirty="0">
                <a:latin typeface="Arial" charset="0"/>
              </a:rPr>
              <a:t>Solution:  filter the image, </a:t>
            </a:r>
            <a:r>
              <a:rPr lang="en-US" i="1" dirty="0">
                <a:latin typeface="Arial" charset="0"/>
              </a:rPr>
              <a:t>then</a:t>
            </a:r>
            <a:r>
              <a:rPr lang="en-US" dirty="0">
                <a:latin typeface="Arial" charset="0"/>
              </a:rPr>
              <a:t> subsample</a:t>
            </a:r>
          </a:p>
          <a:p>
            <a:pPr marL="742950" lvl="1" indent="-285750">
              <a:lnSpc>
                <a:spcPct val="90000"/>
              </a:lnSpc>
              <a:spcBef>
                <a:spcPct val="20000"/>
              </a:spcBef>
              <a:buFontTx/>
              <a:buChar char="•"/>
            </a:pPr>
            <a:r>
              <a:rPr lang="en-US" sz="2000" dirty="0">
                <a:latin typeface="Arial" charset="0"/>
              </a:rPr>
              <a:t>Filter size should double for each ½ size reduction.  Why?</a:t>
            </a:r>
          </a:p>
        </p:txBody>
      </p:sp>
    </p:spTree>
    <p:extLst>
      <p:ext uri="{BB962C8B-B14F-4D97-AF65-F5344CB8AC3E}">
        <p14:creationId xmlns:p14="http://schemas.microsoft.com/office/powerpoint/2010/main" val="485876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615</Words>
  <Application>Microsoft Macintosh PowerPoint</Application>
  <PresentationFormat>On-screen Show (4:3)</PresentationFormat>
  <Paragraphs>90</Paragraphs>
  <Slides>16</Slides>
  <Notes>5</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Image Sampling</vt:lpstr>
      <vt:lpstr>Image Sampling</vt:lpstr>
      <vt:lpstr>Image Scaling</vt:lpstr>
      <vt:lpstr>Image sub-sampling</vt:lpstr>
      <vt:lpstr>Image sub-sampling</vt:lpstr>
      <vt:lpstr>PowerPoint Presentation</vt:lpstr>
      <vt:lpstr>Sampling and the Nyquist rate</vt:lpstr>
      <vt:lpstr>2D example</vt:lpstr>
      <vt:lpstr>Subsampling with Gaussian  pre-filtering</vt:lpstr>
      <vt:lpstr>Subsampling with Gaussian pre-filtering</vt:lpstr>
      <vt:lpstr>Compare with...</vt:lpstr>
      <vt:lpstr>PowerPoint Presentation</vt:lpstr>
      <vt:lpstr>PowerPoint Presentation</vt:lpstr>
      <vt:lpstr>PowerPoint Presentation</vt:lpstr>
      <vt:lpstr>PowerPoint Presentation</vt:lpstr>
      <vt:lpstr>PowerPoint Presentation</vt:lpstr>
    </vt:vector>
  </TitlesOfParts>
  <Company>UW 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Sampling</dc:title>
  <dc:creator>Ali Farhadi</dc:creator>
  <cp:lastModifiedBy>Ali Farhadi</cp:lastModifiedBy>
  <cp:revision>3</cp:revision>
  <dcterms:created xsi:type="dcterms:W3CDTF">2013-04-03T17:41:10Z</dcterms:created>
  <dcterms:modified xsi:type="dcterms:W3CDTF">2013-10-01T18:32:19Z</dcterms:modified>
</cp:coreProperties>
</file>