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4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5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6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7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8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9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1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401" r:id="rId3"/>
    <p:sldId id="405" r:id="rId4"/>
    <p:sldId id="263" r:id="rId5"/>
    <p:sldId id="402" r:id="rId6"/>
    <p:sldId id="403" r:id="rId7"/>
    <p:sldId id="404" r:id="rId8"/>
    <p:sldId id="406" r:id="rId9"/>
    <p:sldId id="407" r:id="rId10"/>
    <p:sldId id="408" r:id="rId11"/>
    <p:sldId id="260" r:id="rId12"/>
    <p:sldId id="259" r:id="rId13"/>
    <p:sldId id="381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410" r:id="rId28"/>
    <p:sldId id="411" r:id="rId29"/>
    <p:sldId id="412" r:id="rId30"/>
    <p:sldId id="413" r:id="rId31"/>
    <p:sldId id="414" r:id="rId32"/>
    <p:sldId id="415" r:id="rId33"/>
    <p:sldId id="417" r:id="rId34"/>
    <p:sldId id="418" r:id="rId35"/>
    <p:sldId id="419" r:id="rId36"/>
    <p:sldId id="420" r:id="rId37"/>
    <p:sldId id="421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41" r:id="rId55"/>
    <p:sldId id="284" r:id="rId56"/>
    <p:sldId id="286" r:id="rId57"/>
    <p:sldId id="294" r:id="rId58"/>
    <p:sldId id="296" r:id="rId59"/>
    <p:sldId id="297" r:id="rId60"/>
    <p:sldId id="298" r:id="rId61"/>
    <p:sldId id="299" r:id="rId62"/>
    <p:sldId id="301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84" autoAdjust="0"/>
  </p:normalViewPr>
  <p:slideViewPr>
    <p:cSldViewPr snapToGrid="0" snapToObjects="1">
      <p:cViewPr varScale="1">
        <p:scale>
          <a:sx n="140" d="100"/>
          <a:sy n="140" d="100"/>
        </p:scale>
        <p:origin x="-112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4" Type="http://schemas.openxmlformats.org/officeDocument/2006/relationships/image" Target="../media/image81.wmf"/><Relationship Id="rId5" Type="http://schemas.openxmlformats.org/officeDocument/2006/relationships/image" Target="../media/image82.wmf"/><Relationship Id="rId1" Type="http://schemas.openxmlformats.org/officeDocument/2006/relationships/image" Target="../media/image78.wmf"/><Relationship Id="rId2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036D-8030-0D42-A6D0-144C5EF09BF0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90D6-BD70-3748-8E69-F910D69D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23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24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26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40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41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42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43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44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45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1280A-ABAD-400C-B48C-DC810DAA30B1}" type="slidenum">
              <a:rPr lang="en-US"/>
              <a:pPr/>
              <a:t>55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B53D8-F16C-4DAF-AC07-748C0BF541E3}" type="slidenum">
              <a:rPr lang="en-US"/>
              <a:pPr/>
              <a:t>56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9A304-E384-4A82-A92B-AC0238F63FC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16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17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1397-3BC4-4164-B514-711CC6B2919D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DD-52D1-43C3-BF63-8BF18D12B55B}" type="slidenum">
              <a:rPr lang="en-US"/>
              <a:pPr/>
              <a:t>20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21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22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09AD-1158-4B4A-B673-F752FACA74B6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tags" Target="../tags/tag15.xml"/><Relationship Id="rId12" Type="http://schemas.openxmlformats.org/officeDocument/2006/relationships/tags" Target="../tags/tag16.xml"/><Relationship Id="rId13" Type="http://schemas.openxmlformats.org/officeDocument/2006/relationships/slideLayout" Target="../slideLayouts/slideLayout2.xml"/><Relationship Id="rId14" Type="http://schemas.openxmlformats.org/officeDocument/2006/relationships/notesSlide" Target="../notesSlides/notesSlide3.xml"/><Relationship Id="rId15" Type="http://schemas.openxmlformats.org/officeDocument/2006/relationships/image" Target="../media/image20.jpe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tags" Target="../tags/tag11.xml"/><Relationship Id="rId8" Type="http://schemas.openxmlformats.org/officeDocument/2006/relationships/tags" Target="../tags/tag12.xml"/><Relationship Id="rId9" Type="http://schemas.openxmlformats.org/officeDocument/2006/relationships/tags" Target="../tags/tag13.xml"/><Relationship Id="rId10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20" Type="http://schemas.openxmlformats.org/officeDocument/2006/relationships/notesSlide" Target="../notesSlides/notesSlide5.xml"/><Relationship Id="rId21" Type="http://schemas.openxmlformats.org/officeDocument/2006/relationships/image" Target="../media/image20.jpeg"/><Relationship Id="rId22" Type="http://schemas.openxmlformats.org/officeDocument/2006/relationships/image" Target="../media/image21.png"/><Relationship Id="rId10" Type="http://schemas.openxmlformats.org/officeDocument/2006/relationships/tags" Target="../tags/tag28.xml"/><Relationship Id="rId11" Type="http://schemas.openxmlformats.org/officeDocument/2006/relationships/tags" Target="../tags/tag29.xml"/><Relationship Id="rId12" Type="http://schemas.openxmlformats.org/officeDocument/2006/relationships/tags" Target="../tags/tag30.xml"/><Relationship Id="rId13" Type="http://schemas.openxmlformats.org/officeDocument/2006/relationships/tags" Target="../tags/tag31.xml"/><Relationship Id="rId14" Type="http://schemas.openxmlformats.org/officeDocument/2006/relationships/tags" Target="../tags/tag32.xml"/><Relationship Id="rId15" Type="http://schemas.openxmlformats.org/officeDocument/2006/relationships/tags" Target="../tags/tag33.xml"/><Relationship Id="rId16" Type="http://schemas.openxmlformats.org/officeDocument/2006/relationships/tags" Target="../tags/tag34.xml"/><Relationship Id="rId17" Type="http://schemas.openxmlformats.org/officeDocument/2006/relationships/tags" Target="../tags/tag35.xml"/><Relationship Id="rId18" Type="http://schemas.openxmlformats.org/officeDocument/2006/relationships/tags" Target="../tags/tag36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tags" Target="../tags/tag25.xml"/><Relationship Id="rId8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6.xml"/><Relationship Id="rId22" Type="http://schemas.openxmlformats.org/officeDocument/2006/relationships/image" Target="../media/image20.jpeg"/><Relationship Id="rId23" Type="http://schemas.openxmlformats.org/officeDocument/2006/relationships/image" Target="../media/image21.png"/><Relationship Id="rId10" Type="http://schemas.openxmlformats.org/officeDocument/2006/relationships/tags" Target="../tags/tag46.xml"/><Relationship Id="rId11" Type="http://schemas.openxmlformats.org/officeDocument/2006/relationships/tags" Target="../tags/tag47.xml"/><Relationship Id="rId12" Type="http://schemas.openxmlformats.org/officeDocument/2006/relationships/tags" Target="../tags/tag48.xml"/><Relationship Id="rId13" Type="http://schemas.openxmlformats.org/officeDocument/2006/relationships/tags" Target="../tags/tag49.xml"/><Relationship Id="rId14" Type="http://schemas.openxmlformats.org/officeDocument/2006/relationships/tags" Target="../tags/tag50.xml"/><Relationship Id="rId15" Type="http://schemas.openxmlformats.org/officeDocument/2006/relationships/tags" Target="../tags/tag51.xml"/><Relationship Id="rId16" Type="http://schemas.openxmlformats.org/officeDocument/2006/relationships/tags" Target="../tags/tag52.xml"/><Relationship Id="rId17" Type="http://schemas.openxmlformats.org/officeDocument/2006/relationships/tags" Target="../tags/tag53.xml"/><Relationship Id="rId18" Type="http://schemas.openxmlformats.org/officeDocument/2006/relationships/tags" Target="../tags/tag54.xml"/><Relationship Id="rId19" Type="http://schemas.openxmlformats.org/officeDocument/2006/relationships/tags" Target="../tags/tag55.xml"/><Relationship Id="rId1" Type="http://schemas.openxmlformats.org/officeDocument/2006/relationships/tags" Target="../tags/tag37.x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tags" Target="../tags/tag42.xml"/><Relationship Id="rId7" Type="http://schemas.openxmlformats.org/officeDocument/2006/relationships/tags" Target="../tags/tag43.xml"/><Relationship Id="rId8" Type="http://schemas.openxmlformats.org/officeDocument/2006/relationships/tags" Target="../tags/tag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hyperlink" Target="http://robots.stanford.edu/cs223b07/notes/CS223B-L11-Panoramas.pp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20" Type="http://schemas.openxmlformats.org/officeDocument/2006/relationships/tags" Target="../tags/tag75.xml"/><Relationship Id="rId21" Type="http://schemas.openxmlformats.org/officeDocument/2006/relationships/tags" Target="../tags/tag76.xml"/><Relationship Id="rId22" Type="http://schemas.openxmlformats.org/officeDocument/2006/relationships/tags" Target="../tags/tag77.xml"/><Relationship Id="rId23" Type="http://schemas.openxmlformats.org/officeDocument/2006/relationships/tags" Target="../tags/tag78.xml"/><Relationship Id="rId24" Type="http://schemas.openxmlformats.org/officeDocument/2006/relationships/tags" Target="../tags/tag79.xml"/><Relationship Id="rId25" Type="http://schemas.openxmlformats.org/officeDocument/2006/relationships/tags" Target="../tags/tag80.xml"/><Relationship Id="rId26" Type="http://schemas.openxmlformats.org/officeDocument/2006/relationships/tags" Target="../tags/tag81.xml"/><Relationship Id="rId27" Type="http://schemas.openxmlformats.org/officeDocument/2006/relationships/tags" Target="../tags/tag82.xml"/><Relationship Id="rId28" Type="http://schemas.openxmlformats.org/officeDocument/2006/relationships/tags" Target="../tags/tag83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7.xml"/><Relationship Id="rId10" Type="http://schemas.openxmlformats.org/officeDocument/2006/relationships/tags" Target="../tags/tag65.xml"/><Relationship Id="rId11" Type="http://schemas.openxmlformats.org/officeDocument/2006/relationships/tags" Target="../tags/tag66.xml"/><Relationship Id="rId12" Type="http://schemas.openxmlformats.org/officeDocument/2006/relationships/tags" Target="../tags/tag67.xml"/><Relationship Id="rId13" Type="http://schemas.openxmlformats.org/officeDocument/2006/relationships/tags" Target="../tags/tag68.xml"/><Relationship Id="rId14" Type="http://schemas.openxmlformats.org/officeDocument/2006/relationships/tags" Target="../tags/tag69.xml"/><Relationship Id="rId15" Type="http://schemas.openxmlformats.org/officeDocument/2006/relationships/tags" Target="../tags/tag70.xml"/><Relationship Id="rId16" Type="http://schemas.openxmlformats.org/officeDocument/2006/relationships/tags" Target="../tags/tag71.xml"/><Relationship Id="rId17" Type="http://schemas.openxmlformats.org/officeDocument/2006/relationships/tags" Target="../tags/tag72.xml"/><Relationship Id="rId18" Type="http://schemas.openxmlformats.org/officeDocument/2006/relationships/tags" Target="../tags/tag73.xml"/><Relationship Id="rId19" Type="http://schemas.openxmlformats.org/officeDocument/2006/relationships/tags" Target="../tags/tag74.xml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8.xml"/><Relationship Id="rId22" Type="http://schemas.openxmlformats.org/officeDocument/2006/relationships/image" Target="../media/image20.jpeg"/><Relationship Id="rId23" Type="http://schemas.openxmlformats.org/officeDocument/2006/relationships/image" Target="../media/image21.png"/><Relationship Id="rId10" Type="http://schemas.openxmlformats.org/officeDocument/2006/relationships/tags" Target="../tags/tag93.xml"/><Relationship Id="rId11" Type="http://schemas.openxmlformats.org/officeDocument/2006/relationships/tags" Target="../tags/tag94.xml"/><Relationship Id="rId12" Type="http://schemas.openxmlformats.org/officeDocument/2006/relationships/tags" Target="../tags/tag95.xml"/><Relationship Id="rId13" Type="http://schemas.openxmlformats.org/officeDocument/2006/relationships/tags" Target="../tags/tag96.xml"/><Relationship Id="rId14" Type="http://schemas.openxmlformats.org/officeDocument/2006/relationships/tags" Target="../tags/tag97.xml"/><Relationship Id="rId15" Type="http://schemas.openxmlformats.org/officeDocument/2006/relationships/tags" Target="../tags/tag98.xml"/><Relationship Id="rId16" Type="http://schemas.openxmlformats.org/officeDocument/2006/relationships/tags" Target="../tags/tag99.xml"/><Relationship Id="rId17" Type="http://schemas.openxmlformats.org/officeDocument/2006/relationships/tags" Target="../tags/tag100.xml"/><Relationship Id="rId18" Type="http://schemas.openxmlformats.org/officeDocument/2006/relationships/tags" Target="../tags/tag101.xml"/><Relationship Id="rId19" Type="http://schemas.openxmlformats.org/officeDocument/2006/relationships/tags" Target="../tags/tag102.xml"/><Relationship Id="rId1" Type="http://schemas.openxmlformats.org/officeDocument/2006/relationships/tags" Target="../tags/tag84.xml"/><Relationship Id="rId2" Type="http://schemas.openxmlformats.org/officeDocument/2006/relationships/tags" Target="../tags/tag85.xml"/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tags" Target="../tags/tag88.xml"/><Relationship Id="rId6" Type="http://schemas.openxmlformats.org/officeDocument/2006/relationships/tags" Target="../tags/tag89.xml"/><Relationship Id="rId7" Type="http://schemas.openxmlformats.org/officeDocument/2006/relationships/tags" Target="../tags/tag90.xml"/><Relationship Id="rId8" Type="http://schemas.openxmlformats.org/officeDocument/2006/relationships/tags" Target="../tags/tag9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20" Type="http://schemas.openxmlformats.org/officeDocument/2006/relationships/tags" Target="../tags/tag122.xml"/><Relationship Id="rId21" Type="http://schemas.openxmlformats.org/officeDocument/2006/relationships/tags" Target="../tags/tag123.xml"/><Relationship Id="rId22" Type="http://schemas.openxmlformats.org/officeDocument/2006/relationships/tags" Target="../tags/tag124.xml"/><Relationship Id="rId23" Type="http://schemas.openxmlformats.org/officeDocument/2006/relationships/tags" Target="../tags/tag125.xml"/><Relationship Id="rId24" Type="http://schemas.openxmlformats.org/officeDocument/2006/relationships/tags" Target="../tags/tag126.xml"/><Relationship Id="rId25" Type="http://schemas.openxmlformats.org/officeDocument/2006/relationships/tags" Target="../tags/tag127.xml"/><Relationship Id="rId26" Type="http://schemas.openxmlformats.org/officeDocument/2006/relationships/tags" Target="../tags/tag128.xml"/><Relationship Id="rId27" Type="http://schemas.openxmlformats.org/officeDocument/2006/relationships/tags" Target="../tags/tag129.xml"/><Relationship Id="rId28" Type="http://schemas.openxmlformats.org/officeDocument/2006/relationships/tags" Target="../tags/tag130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9.xml"/><Relationship Id="rId10" Type="http://schemas.openxmlformats.org/officeDocument/2006/relationships/tags" Target="../tags/tag112.xml"/><Relationship Id="rId11" Type="http://schemas.openxmlformats.org/officeDocument/2006/relationships/tags" Target="../tags/tag113.xml"/><Relationship Id="rId12" Type="http://schemas.openxmlformats.org/officeDocument/2006/relationships/tags" Target="../tags/tag114.xml"/><Relationship Id="rId13" Type="http://schemas.openxmlformats.org/officeDocument/2006/relationships/tags" Target="../tags/tag115.xml"/><Relationship Id="rId14" Type="http://schemas.openxmlformats.org/officeDocument/2006/relationships/tags" Target="../tags/tag116.xml"/><Relationship Id="rId15" Type="http://schemas.openxmlformats.org/officeDocument/2006/relationships/tags" Target="../tags/tag117.xml"/><Relationship Id="rId16" Type="http://schemas.openxmlformats.org/officeDocument/2006/relationships/tags" Target="../tags/tag118.xml"/><Relationship Id="rId17" Type="http://schemas.openxmlformats.org/officeDocument/2006/relationships/tags" Target="../tags/tag119.xml"/><Relationship Id="rId18" Type="http://schemas.openxmlformats.org/officeDocument/2006/relationships/tags" Target="../tags/tag120.xml"/><Relationship Id="rId19" Type="http://schemas.openxmlformats.org/officeDocument/2006/relationships/tags" Target="../tags/tag121.xml"/><Relationship Id="rId1" Type="http://schemas.openxmlformats.org/officeDocument/2006/relationships/tags" Target="../tags/tag103.xml"/><Relationship Id="rId2" Type="http://schemas.openxmlformats.org/officeDocument/2006/relationships/tags" Target="../tags/tag104.xml"/><Relationship Id="rId3" Type="http://schemas.openxmlformats.org/officeDocument/2006/relationships/tags" Target="../tags/tag105.xml"/><Relationship Id="rId4" Type="http://schemas.openxmlformats.org/officeDocument/2006/relationships/tags" Target="../tags/tag106.xml"/><Relationship Id="rId5" Type="http://schemas.openxmlformats.org/officeDocument/2006/relationships/tags" Target="../tags/tag107.xml"/><Relationship Id="rId6" Type="http://schemas.openxmlformats.org/officeDocument/2006/relationships/tags" Target="../tags/tag108.xml"/><Relationship Id="rId7" Type="http://schemas.openxmlformats.org/officeDocument/2006/relationships/tags" Target="../tags/tag109.xml"/><Relationship Id="rId8" Type="http://schemas.openxmlformats.org/officeDocument/2006/relationships/tags" Target="../tags/tag1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24.png"/><Relationship Id="rId1" Type="http://schemas.openxmlformats.org/officeDocument/2006/relationships/tags" Target="../tags/tag131.xml"/><Relationship Id="rId2" Type="http://schemas.openxmlformats.org/officeDocument/2006/relationships/tags" Target="../tags/tag13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20" Type="http://schemas.openxmlformats.org/officeDocument/2006/relationships/tags" Target="../tags/tag153.xml"/><Relationship Id="rId21" Type="http://schemas.openxmlformats.org/officeDocument/2006/relationships/tags" Target="../tags/tag154.xml"/><Relationship Id="rId22" Type="http://schemas.openxmlformats.org/officeDocument/2006/relationships/tags" Target="../tags/tag155.xml"/><Relationship Id="rId23" Type="http://schemas.openxmlformats.org/officeDocument/2006/relationships/tags" Target="../tags/tag156.xml"/><Relationship Id="rId24" Type="http://schemas.openxmlformats.org/officeDocument/2006/relationships/tags" Target="../tags/tag157.xml"/><Relationship Id="rId25" Type="http://schemas.openxmlformats.org/officeDocument/2006/relationships/tags" Target="../tags/tag158.xml"/><Relationship Id="rId26" Type="http://schemas.openxmlformats.org/officeDocument/2006/relationships/tags" Target="../tags/tag159.xml"/><Relationship Id="rId27" Type="http://schemas.openxmlformats.org/officeDocument/2006/relationships/slideLayout" Target="../slideLayouts/slideLayout2.xml"/><Relationship Id="rId28" Type="http://schemas.openxmlformats.org/officeDocument/2006/relationships/notesSlide" Target="../notesSlides/notesSlide11.xml"/><Relationship Id="rId29" Type="http://schemas.openxmlformats.org/officeDocument/2006/relationships/image" Target="../media/image25.wmf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10" Type="http://schemas.openxmlformats.org/officeDocument/2006/relationships/tags" Target="../tags/tag143.xml"/><Relationship Id="rId11" Type="http://schemas.openxmlformats.org/officeDocument/2006/relationships/tags" Target="../tags/tag144.xml"/><Relationship Id="rId12" Type="http://schemas.openxmlformats.org/officeDocument/2006/relationships/tags" Target="../tags/tag145.xml"/><Relationship Id="rId13" Type="http://schemas.openxmlformats.org/officeDocument/2006/relationships/tags" Target="../tags/tag146.xml"/><Relationship Id="rId14" Type="http://schemas.openxmlformats.org/officeDocument/2006/relationships/tags" Target="../tags/tag147.xml"/><Relationship Id="rId15" Type="http://schemas.openxmlformats.org/officeDocument/2006/relationships/tags" Target="../tags/tag148.xml"/><Relationship Id="rId16" Type="http://schemas.openxmlformats.org/officeDocument/2006/relationships/tags" Target="../tags/tag149.xml"/><Relationship Id="rId17" Type="http://schemas.openxmlformats.org/officeDocument/2006/relationships/tags" Target="../tags/tag150.xml"/><Relationship Id="rId18" Type="http://schemas.openxmlformats.org/officeDocument/2006/relationships/tags" Target="../tags/tag151.xml"/><Relationship Id="rId19" Type="http://schemas.openxmlformats.org/officeDocument/2006/relationships/tags" Target="../tags/tag152.xml"/><Relationship Id="rId1" Type="http://schemas.openxmlformats.org/officeDocument/2006/relationships/tags" Target="../tags/tag134.xml"/><Relationship Id="rId2" Type="http://schemas.openxmlformats.org/officeDocument/2006/relationships/tags" Target="../tags/tag135.xml"/><Relationship Id="rId3" Type="http://schemas.openxmlformats.org/officeDocument/2006/relationships/tags" Target="../tags/tag136.xml"/><Relationship Id="rId4" Type="http://schemas.openxmlformats.org/officeDocument/2006/relationships/tags" Target="../tags/tag137.xml"/><Relationship Id="rId5" Type="http://schemas.openxmlformats.org/officeDocument/2006/relationships/tags" Target="../tags/tag138.xml"/><Relationship Id="rId6" Type="http://schemas.openxmlformats.org/officeDocument/2006/relationships/tags" Target="../tags/tag139.xml"/><Relationship Id="rId7" Type="http://schemas.openxmlformats.org/officeDocument/2006/relationships/tags" Target="../tags/tag140.xml"/><Relationship Id="rId8" Type="http://schemas.openxmlformats.org/officeDocument/2006/relationships/tags" Target="../tags/tag1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2.xml"/><Relationship Id="rId12" Type="http://schemas.openxmlformats.org/officeDocument/2006/relationships/image" Target="../media/image28.png"/><Relationship Id="rId1" Type="http://schemas.openxmlformats.org/officeDocument/2006/relationships/tags" Target="../tags/tag160.xml"/><Relationship Id="rId2" Type="http://schemas.openxmlformats.org/officeDocument/2006/relationships/tags" Target="../tags/tag161.xml"/><Relationship Id="rId3" Type="http://schemas.openxmlformats.org/officeDocument/2006/relationships/tags" Target="../tags/tag162.xml"/><Relationship Id="rId4" Type="http://schemas.openxmlformats.org/officeDocument/2006/relationships/tags" Target="../tags/tag163.xml"/><Relationship Id="rId5" Type="http://schemas.openxmlformats.org/officeDocument/2006/relationships/tags" Target="../tags/tag164.xml"/><Relationship Id="rId6" Type="http://schemas.openxmlformats.org/officeDocument/2006/relationships/tags" Target="../tags/tag165.xml"/><Relationship Id="rId7" Type="http://schemas.openxmlformats.org/officeDocument/2006/relationships/tags" Target="../tags/tag166.xml"/><Relationship Id="rId8" Type="http://schemas.openxmlformats.org/officeDocument/2006/relationships/tags" Target="../tags/tag167.xml"/><Relationship Id="rId9" Type="http://schemas.openxmlformats.org/officeDocument/2006/relationships/tags" Target="../tags/tag168.xml"/><Relationship Id="rId10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4" Type="http://schemas.openxmlformats.org/officeDocument/2006/relationships/tags" Target="../tags/tag17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.xml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" Type="http://schemas.openxmlformats.org/officeDocument/2006/relationships/tags" Target="../tags/tag169.xml"/><Relationship Id="rId2" Type="http://schemas.openxmlformats.org/officeDocument/2006/relationships/tags" Target="../tags/tag17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2.png"/><Relationship Id="rId5" Type="http://schemas.openxmlformats.org/officeDocument/2006/relationships/image" Target="../media/image61.png"/><Relationship Id="rId1" Type="http://schemas.openxmlformats.org/officeDocument/2006/relationships/tags" Target="../tags/tag173.xml"/><Relationship Id="rId2" Type="http://schemas.openxmlformats.org/officeDocument/2006/relationships/tags" Target="../tags/tag1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" Type="http://schemas.openxmlformats.org/officeDocument/2006/relationships/tags" Target="../tags/tag175.xml"/><Relationship Id="rId2" Type="http://schemas.openxmlformats.org/officeDocument/2006/relationships/tags" Target="../tags/tag176.xml"/><Relationship Id="rId3" Type="http://schemas.openxmlformats.org/officeDocument/2006/relationships/tags" Target="../tags/tag177.xml"/><Relationship Id="rId4" Type="http://schemas.openxmlformats.org/officeDocument/2006/relationships/tags" Target="../tags/tag178.xml"/><Relationship Id="rId5" Type="http://schemas.openxmlformats.org/officeDocument/2006/relationships/tags" Target="../tags/tag179.xml"/><Relationship Id="rId6" Type="http://schemas.openxmlformats.org/officeDocument/2006/relationships/tags" Target="../tags/tag180.xml"/><Relationship Id="rId7" Type="http://schemas.openxmlformats.org/officeDocument/2006/relationships/tags" Target="../tags/tag181.xml"/><Relationship Id="rId8" Type="http://schemas.openxmlformats.org/officeDocument/2006/relationships/tags" Target="../tags/tag182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6.xml"/><Relationship Id="rId13" Type="http://schemas.openxmlformats.org/officeDocument/2006/relationships/image" Target="../media/image70.png"/><Relationship Id="rId1" Type="http://schemas.openxmlformats.org/officeDocument/2006/relationships/tags" Target="../tags/tag183.xml"/><Relationship Id="rId2" Type="http://schemas.openxmlformats.org/officeDocument/2006/relationships/tags" Target="../tags/tag184.xml"/><Relationship Id="rId3" Type="http://schemas.openxmlformats.org/officeDocument/2006/relationships/tags" Target="../tags/tag185.xml"/><Relationship Id="rId4" Type="http://schemas.openxmlformats.org/officeDocument/2006/relationships/tags" Target="../tags/tag186.xml"/><Relationship Id="rId5" Type="http://schemas.openxmlformats.org/officeDocument/2006/relationships/tags" Target="../tags/tag187.xml"/><Relationship Id="rId6" Type="http://schemas.openxmlformats.org/officeDocument/2006/relationships/tags" Target="../tags/tag188.xml"/><Relationship Id="rId7" Type="http://schemas.openxmlformats.org/officeDocument/2006/relationships/tags" Target="../tags/tag189.xml"/><Relationship Id="rId8" Type="http://schemas.openxmlformats.org/officeDocument/2006/relationships/tags" Target="../tags/tag190.xml"/><Relationship Id="rId9" Type="http://schemas.openxmlformats.org/officeDocument/2006/relationships/tags" Target="../tags/tag191.xml"/><Relationship Id="rId10" Type="http://schemas.openxmlformats.org/officeDocument/2006/relationships/tags" Target="../tags/tag192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7.xml"/><Relationship Id="rId13" Type="http://schemas.openxmlformats.org/officeDocument/2006/relationships/image" Target="../media/image70.png"/><Relationship Id="rId1" Type="http://schemas.openxmlformats.org/officeDocument/2006/relationships/tags" Target="../tags/tag193.xml"/><Relationship Id="rId2" Type="http://schemas.openxmlformats.org/officeDocument/2006/relationships/tags" Target="../tags/tag194.xml"/><Relationship Id="rId3" Type="http://schemas.openxmlformats.org/officeDocument/2006/relationships/tags" Target="../tags/tag195.xml"/><Relationship Id="rId4" Type="http://schemas.openxmlformats.org/officeDocument/2006/relationships/tags" Target="../tags/tag196.xml"/><Relationship Id="rId5" Type="http://schemas.openxmlformats.org/officeDocument/2006/relationships/tags" Target="../tags/tag197.xml"/><Relationship Id="rId6" Type="http://schemas.openxmlformats.org/officeDocument/2006/relationships/tags" Target="../tags/tag198.xml"/><Relationship Id="rId7" Type="http://schemas.openxmlformats.org/officeDocument/2006/relationships/tags" Target="../tags/tag199.xml"/><Relationship Id="rId8" Type="http://schemas.openxmlformats.org/officeDocument/2006/relationships/tags" Target="../tags/tag200.xml"/><Relationship Id="rId9" Type="http://schemas.openxmlformats.org/officeDocument/2006/relationships/tags" Target="../tags/tag201.xml"/><Relationship Id="rId10" Type="http://schemas.openxmlformats.org/officeDocument/2006/relationships/tags" Target="../tags/tag202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8.xml"/><Relationship Id="rId13" Type="http://schemas.openxmlformats.org/officeDocument/2006/relationships/image" Target="../media/image70.png"/><Relationship Id="rId1" Type="http://schemas.openxmlformats.org/officeDocument/2006/relationships/tags" Target="../tags/tag203.xml"/><Relationship Id="rId2" Type="http://schemas.openxmlformats.org/officeDocument/2006/relationships/tags" Target="../tags/tag204.xml"/><Relationship Id="rId3" Type="http://schemas.openxmlformats.org/officeDocument/2006/relationships/tags" Target="../tags/tag205.xml"/><Relationship Id="rId4" Type="http://schemas.openxmlformats.org/officeDocument/2006/relationships/tags" Target="../tags/tag206.xml"/><Relationship Id="rId5" Type="http://schemas.openxmlformats.org/officeDocument/2006/relationships/tags" Target="../tags/tag207.xml"/><Relationship Id="rId6" Type="http://schemas.openxmlformats.org/officeDocument/2006/relationships/tags" Target="../tags/tag208.xml"/><Relationship Id="rId7" Type="http://schemas.openxmlformats.org/officeDocument/2006/relationships/tags" Target="../tags/tag209.xml"/><Relationship Id="rId8" Type="http://schemas.openxmlformats.org/officeDocument/2006/relationships/tags" Target="../tags/tag210.xml"/><Relationship Id="rId9" Type="http://schemas.openxmlformats.org/officeDocument/2006/relationships/tags" Target="../tags/tag211.xml"/><Relationship Id="rId10" Type="http://schemas.openxmlformats.org/officeDocument/2006/relationships/tags" Target="../tags/tag212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tags" Target="../tags/tag223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19.xml"/><Relationship Id="rId14" Type="http://schemas.openxmlformats.org/officeDocument/2006/relationships/image" Target="../media/image70.png"/><Relationship Id="rId1" Type="http://schemas.openxmlformats.org/officeDocument/2006/relationships/tags" Target="../tags/tag213.xml"/><Relationship Id="rId2" Type="http://schemas.openxmlformats.org/officeDocument/2006/relationships/tags" Target="../tags/tag214.xml"/><Relationship Id="rId3" Type="http://schemas.openxmlformats.org/officeDocument/2006/relationships/tags" Target="../tags/tag215.xml"/><Relationship Id="rId4" Type="http://schemas.openxmlformats.org/officeDocument/2006/relationships/tags" Target="../tags/tag216.xml"/><Relationship Id="rId5" Type="http://schemas.openxmlformats.org/officeDocument/2006/relationships/tags" Target="../tags/tag217.xml"/><Relationship Id="rId6" Type="http://schemas.openxmlformats.org/officeDocument/2006/relationships/tags" Target="../tags/tag218.xml"/><Relationship Id="rId7" Type="http://schemas.openxmlformats.org/officeDocument/2006/relationships/tags" Target="../tags/tag219.xml"/><Relationship Id="rId8" Type="http://schemas.openxmlformats.org/officeDocument/2006/relationships/tags" Target="../tags/tag220.xml"/><Relationship Id="rId9" Type="http://schemas.openxmlformats.org/officeDocument/2006/relationships/tags" Target="../tags/tag221.xml"/><Relationship Id="rId10" Type="http://schemas.openxmlformats.org/officeDocument/2006/relationships/tags" Target="../tags/tag2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tags" Target="../tags/tag224.xml"/><Relationship Id="rId2" Type="http://schemas.openxmlformats.org/officeDocument/2006/relationships/tags" Target="../tags/tag2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<Relationship Id="rId6" Type="http://schemas.openxmlformats.org/officeDocument/2006/relationships/image" Target="../media/image77.png"/><Relationship Id="rId1" Type="http://schemas.openxmlformats.org/officeDocument/2006/relationships/tags" Target="../tags/tag226.xml"/><Relationship Id="rId2" Type="http://schemas.openxmlformats.org/officeDocument/2006/relationships/tags" Target="../tags/tag2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1" Type="http://schemas.openxmlformats.org/officeDocument/2006/relationships/tags" Target="../tags/tag229.xml"/><Relationship Id="rId2" Type="http://schemas.openxmlformats.org/officeDocument/2006/relationships/tags" Target="../tags/tag230.xm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0.wmf"/><Relationship Id="rId10" Type="http://schemas.openxmlformats.org/officeDocument/2006/relationships/oleObject" Target="../embeddings/oleObject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cecs.anu.edu.au/~hartley/Papers/CVPR99-tutorial/tut_4up.pdf" TargetMode="Externa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jpeg"/><Relationship Id="rId5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jpeg"/><Relationship Id="rId5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Ali Farhadi</a:t>
            </a:r>
          </a:p>
          <a:p>
            <a:r>
              <a:rPr lang="en-US" sz="4400" dirty="0" smtClean="0"/>
              <a:t>CSE 455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Several slides from Rick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Szeliski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, Steve Seitz, Derek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Hoiem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, and Ira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Kemelmacher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interest points</a:t>
            </a:r>
          </a:p>
          <a:p>
            <a:r>
              <a:rPr lang="en-US" dirty="0" smtClean="0"/>
              <a:t>Find good matches </a:t>
            </a:r>
          </a:p>
          <a:p>
            <a:r>
              <a:rPr lang="en-US" dirty="0" smtClean="0"/>
              <a:t>Compute transformation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assume we are given a set of good matching interest points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1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7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20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</p:spTree>
    <p:extLst>
      <p:ext uri="{BB962C8B-B14F-4D97-AF65-F5344CB8AC3E}">
        <p14:creationId xmlns:p14="http://schemas.microsoft.com/office/powerpoint/2010/main" val="2160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 smtClean="0"/>
              <a:t>Perspective?</a:t>
            </a:r>
            <a:endParaRPr lang="en-US" dirty="0"/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Projective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</a:t>
            </a:r>
            <a:r>
              <a:rPr lang="en-US" i="1" dirty="0" smtClean="0"/>
              <a:t>homographies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1608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86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3464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467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321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4486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8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Arial" charset="0"/>
              </a:rPr>
              <a:t>Answer: add “contribution” to several pixels, normalize later (</a:t>
            </a:r>
            <a:r>
              <a:rPr lang="en-US" sz="2800" b="0" i="1">
                <a:latin typeface="Arial" charset="0"/>
              </a:rPr>
              <a:t>splatting</a:t>
            </a:r>
            <a:r>
              <a:rPr lang="en-US" sz="2800" b="0">
                <a:latin typeface="Arial" charset="0"/>
              </a:rPr>
              <a:t>)</a:t>
            </a:r>
          </a:p>
        </p:txBody>
      </p:sp>
      <p:grpSp>
        <p:nvGrpSpPr>
          <p:cNvPr id="404500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0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Stitching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751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22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</a:t>
            </a:r>
            <a:r>
              <a:rPr lang="en-US" sz="2800" b="0" dirty="0" smtClean="0">
                <a:latin typeface="Arial" charset="0"/>
              </a:rPr>
              <a:t>?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smtClean="0">
                <a:latin typeface="Arial" charset="0"/>
              </a:rPr>
              <a:t>source </a:t>
            </a:r>
            <a:r>
              <a:rPr lang="en-US" sz="2800" b="0" dirty="0">
                <a:latin typeface="Arial" charset="0"/>
              </a:rPr>
              <a:t>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67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	= 	2 degrees of freedom</a:t>
            </a:r>
          </a:p>
          <a:p>
            <a:r>
              <a:rPr lang="en-US" dirty="0" smtClean="0"/>
              <a:t>Similarity 	</a:t>
            </a:r>
            <a:r>
              <a:rPr lang="en-US" dirty="0" smtClean="0"/>
              <a:t>= </a:t>
            </a:r>
            <a:r>
              <a:rPr lang="en-US" dirty="0" smtClean="0"/>
              <a:t>	4 degrees of freedom</a:t>
            </a:r>
          </a:p>
          <a:p>
            <a:r>
              <a:rPr lang="en-US" dirty="0" smtClean="0"/>
              <a:t>Affine 		= 	6 degrees of freedom</a:t>
            </a:r>
          </a:p>
          <a:p>
            <a:r>
              <a:rPr lang="en-US" dirty="0" smtClean="0"/>
              <a:t>Homography 	= 	8 degrees of freedom</a:t>
            </a:r>
          </a:p>
          <a:p>
            <a:endParaRPr lang="en-US" dirty="0"/>
          </a:p>
          <a:p>
            <a:r>
              <a:rPr lang="en-US" dirty="0" smtClean="0"/>
              <a:t>How many corresponding points do we need to solve?</a:t>
            </a:r>
          </a:p>
        </p:txBody>
      </p:sp>
    </p:spTree>
    <p:extLst>
      <p:ext uri="{BB962C8B-B14F-4D97-AF65-F5344CB8AC3E}">
        <p14:creationId xmlns:p14="http://schemas.microsoft.com/office/powerpoint/2010/main" val="18827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03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88"/>
    </mc:Choice>
    <mc:Fallback>
      <p:transition xmlns:p14="http://schemas.microsoft.com/office/powerpoint/2010/main" spd="slow" advTm="338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8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1411288" lvl="2" indent="-45720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</p:spTree>
    <p:extLst>
      <p:ext uri="{BB962C8B-B14F-4D97-AF65-F5344CB8AC3E}">
        <p14:creationId xmlns:p14="http://schemas.microsoft.com/office/powerpoint/2010/main" val="9502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residuals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6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</p:spTree>
    <p:extLst>
      <p:ext uri="{BB962C8B-B14F-4D97-AF65-F5344CB8AC3E}">
        <p14:creationId xmlns:p14="http://schemas.microsoft.com/office/powerpoint/2010/main" val="1353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7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039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>
                <a:latin typeface="Arial" charset="0"/>
              </a:rPr>
              <a:t>How many unknowns?</a:t>
            </a:r>
          </a:p>
          <a:p>
            <a:r>
              <a:rPr lang="en-US">
                <a:latin typeface="Arial" charset="0"/>
              </a:rPr>
              <a:t>How many equations per match?</a:t>
            </a:r>
          </a:p>
          <a:p>
            <a:r>
              <a:rPr lang="en-US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9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4740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216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558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808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1. Take a sequence of images from the same position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 smtClean="0"/>
              <a:t>Rotate </a:t>
            </a:r>
            <a:r>
              <a:rPr lang="en-US" dirty="0"/>
              <a:t>the camera about its optical </a:t>
            </a:r>
            <a:r>
              <a:rPr lang="en-US" dirty="0" smtClean="0"/>
              <a:t>center</a:t>
            </a:r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Direct Linear Transforms</a:t>
            </a:r>
            <a:endParaRPr lang="en-US" dirty="0">
              <a:latin typeface="Arial" charset="0"/>
            </a:endParaRP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595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41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3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42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43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44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RANSAC for estimating homography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homography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inliers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 smtClean="0"/>
              <a:t>Keep largest set of inliers</a:t>
            </a:r>
          </a:p>
          <a:p>
            <a:r>
              <a:rPr lang="en-US" dirty="0" smtClean="0"/>
              <a:t>Re-compute least-squares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estimate using all of the inliers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 576, Spring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Structure from Motion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47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47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48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48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49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49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2. Compute transformation between images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 smtClean="0"/>
              <a:t>Extract interest points</a:t>
            </a:r>
          </a:p>
          <a:p>
            <a:pPr marL="382588" indent="-342900"/>
            <a:r>
              <a:rPr lang="en-US" sz="2400" dirty="0" smtClean="0"/>
              <a:t>Find Matches</a:t>
            </a:r>
          </a:p>
          <a:p>
            <a:pPr marL="382588" indent="-342900"/>
            <a:r>
              <a:rPr lang="en-US" sz="2400" dirty="0" smtClean="0"/>
              <a:t>Compute transformation</a:t>
            </a:r>
            <a:endParaRPr lang="en-US" sz="2400" dirty="0"/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50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50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51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51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52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52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139700"/>
            <a:ext cx="7772400" cy="1600200"/>
          </a:xfrm>
          <a:ln/>
        </p:spPr>
        <p:txBody>
          <a:bodyPr rIns="132080"/>
          <a:lstStyle/>
          <a:p>
            <a:r>
              <a:rPr lang="en-US"/>
              <a:t>RANSAC</a:t>
            </a:r>
          </a:p>
        </p:txBody>
      </p:sp>
      <p:pic>
        <p:nvPicPr>
          <p:cNvPr id="870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t="7237" r="9428" b="11426"/>
          <a:stretch>
            <a:fillRect/>
          </a:stretch>
        </p:blipFill>
        <p:spPr bwMode="auto">
          <a:xfrm>
            <a:off x="762000" y="1066800"/>
            <a:ext cx="37020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7236" r="9427" b="11426"/>
          <a:stretch>
            <a:fillRect/>
          </a:stretch>
        </p:blipFill>
        <p:spPr bwMode="auto">
          <a:xfrm>
            <a:off x="4651375" y="1066800"/>
            <a:ext cx="37655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t="9225" r="11665" b="10825"/>
          <a:stretch>
            <a:fillRect/>
          </a:stretch>
        </p:blipFill>
        <p:spPr bwMode="auto">
          <a:xfrm>
            <a:off x="4254500" y="4114800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5"/>
          <p:cNvSpPr>
            <a:spLocks/>
          </p:cNvSpPr>
          <p:nvPr/>
        </p:nvSpPr>
        <p:spPr bwMode="auto">
          <a:xfrm>
            <a:off x="348455" y="4289419"/>
            <a:ext cx="4939759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cs typeface="Times New Roman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ed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: </a:t>
            </a:r>
          </a:p>
          <a:p>
            <a:pPr marL="39688"/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	rejected 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by 2nd nearest neighbor criterion</a:t>
            </a:r>
          </a:p>
          <a:p>
            <a:pPr marL="39688"/>
            <a:r>
              <a:rPr lang="en-US" dirty="0">
                <a:cs typeface="Times New Roman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lue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:</a:t>
            </a:r>
          </a:p>
          <a:p>
            <a:pPr marL="39688"/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cs typeface="Times New Roman" charset="0"/>
              </a:rPr>
              <a:t>Ransac</a:t>
            </a:r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outliers</a:t>
            </a:r>
          </a:p>
          <a:p>
            <a:pPr marL="39688"/>
            <a:r>
              <a:rPr lang="en-US" dirty="0">
                <a:cs typeface="Times New Roman" charset="0"/>
              </a:rPr>
              <a:t>Y</a:t>
            </a:r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ellow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:</a:t>
            </a:r>
          </a:p>
          <a:p>
            <a:pPr marL="39688"/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	inliers</a:t>
            </a:r>
            <a:endParaRPr lang="en-US" dirty="0">
              <a:solidFill>
                <a:schemeClr val="tx1"/>
              </a:solidFill>
              <a:cs typeface="Times New Roman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64453" y="3492247"/>
            <a:ext cx="188511" cy="7178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many rounds? 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If we have to choose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samples each time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with an outlier ratio </a:t>
            </a:r>
            <a:r>
              <a:rPr lang="en-US" i="1">
                <a:latin typeface="Calibri" charset="0"/>
                <a:ea typeface="ＭＳ Ｐゴシック" charset="0"/>
              </a:rPr>
              <a:t>e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and we want the right answer with probability </a:t>
            </a:r>
            <a:r>
              <a:rPr lang="en-US" i="1">
                <a:latin typeface="Calibri" charset="0"/>
                <a:ea typeface="ＭＳ Ｐゴシック" charset="0"/>
              </a:rPr>
              <a:t>p</a:t>
            </a:r>
            <a:endParaRPr lang="en-US">
              <a:latin typeface="Calibri" charset="0"/>
              <a:ea typeface="ＭＳ Ｐゴシック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40" y="3238021"/>
            <a:ext cx="5313824" cy="360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17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6B5-79E5-4F23-BB83-45D996907EBB}" type="slidenum">
              <a:rPr lang="en-US"/>
              <a:pPr/>
              <a:t>55</a:t>
            </a:fld>
            <a:endParaRPr 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Rotational mosaics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140000"/>
              </a:lnSpc>
            </a:pPr>
            <a:r>
              <a:rPr lang="en-US"/>
              <a:t>Directly optimize rotation and focal length</a:t>
            </a:r>
          </a:p>
          <a:p>
            <a:pPr marL="457200" lvl="1" indent="-342900">
              <a:lnSpc>
                <a:spcPct val="120000"/>
              </a:lnSpc>
            </a:pPr>
            <a:r>
              <a:rPr lang="en-US">
                <a:solidFill>
                  <a:schemeClr val="tx2"/>
                </a:solidFill>
              </a:rPr>
              <a:t>Advantages:</a:t>
            </a:r>
            <a:endParaRPr lang="en-US">
              <a:solidFill>
                <a:srgbClr val="EF9100"/>
              </a:solidFill>
            </a:endParaRPr>
          </a:p>
          <a:p>
            <a:pPr marL="857250" lvl="2" indent="-285750"/>
            <a:r>
              <a:rPr lang="en-US"/>
              <a:t>ability to build full-view </a:t>
            </a:r>
            <a:br>
              <a:rPr lang="en-US"/>
            </a:br>
            <a:r>
              <a:rPr lang="en-US"/>
              <a:t>panoramas</a:t>
            </a:r>
          </a:p>
          <a:p>
            <a:pPr marL="857250" lvl="2" indent="-285750"/>
            <a:r>
              <a:rPr lang="en-US"/>
              <a:t>easier to control interactively</a:t>
            </a:r>
          </a:p>
          <a:p>
            <a:pPr marL="857250" lvl="2" indent="-285750"/>
            <a:r>
              <a:rPr lang="en-US"/>
              <a:t>more stable and accurate </a:t>
            </a:r>
            <a:br>
              <a:rPr lang="en-US"/>
            </a:br>
            <a:r>
              <a:rPr lang="en-US"/>
              <a:t>estimates</a:t>
            </a:r>
          </a:p>
        </p:txBody>
      </p:sp>
      <p:pic>
        <p:nvPicPr>
          <p:cNvPr id="337924" name="Picture 4" descr="ROTATION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895600"/>
            <a:ext cx="2424113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1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68"/>
    </mc:Choice>
    <mc:Fallback>
      <p:transition xmlns:p14="http://schemas.microsoft.com/office/powerpoint/2010/main" spd="slow" advTm="495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6E0-DBEB-464B-849A-66240E87F988}" type="slidenum">
              <a:rPr lang="en-US"/>
              <a:pPr/>
              <a:t>56</a:t>
            </a:fld>
            <a:endParaRPr lang="en-US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Rotational mosaic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533400" indent="-533400"/>
            <a:r>
              <a:rPr lang="en-US"/>
              <a:t>Projection equations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Project from image to 3D ray</a:t>
            </a:r>
          </a:p>
          <a:p>
            <a:pPr marL="533400" indent="-533400"/>
            <a:r>
              <a:rPr lang="en-US" i="1">
                <a:latin typeface="Times New Roman" pitchFamily="18" charset="0"/>
              </a:rPr>
              <a:t>	</a:t>
            </a:r>
            <a:r>
              <a:rPr lang="en-US">
                <a:latin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,y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,z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>
                <a:latin typeface="Times New Roman" pitchFamily="18" charset="0"/>
              </a:rPr>
              <a:t>)</a:t>
            </a:r>
            <a:r>
              <a:rPr lang="en-US" i="1">
                <a:latin typeface="Times New Roman" pitchFamily="18" charset="0"/>
              </a:rPr>
              <a:t> 	= </a:t>
            </a:r>
            <a:r>
              <a:rPr lang="en-US">
                <a:latin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</a:rPr>
              <a:t>u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-u</a:t>
            </a:r>
            <a:r>
              <a:rPr lang="en-US" i="1" baseline="-25000">
                <a:latin typeface="Times New Roman" pitchFamily="18" charset="0"/>
              </a:rPr>
              <a:t>c</a:t>
            </a:r>
            <a:r>
              <a:rPr lang="en-US" i="1">
                <a:latin typeface="Times New Roman" pitchFamily="18" charset="0"/>
              </a:rPr>
              <a:t>,v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-v</a:t>
            </a:r>
            <a:r>
              <a:rPr lang="en-US" i="1" baseline="-25000">
                <a:latin typeface="Times New Roman" pitchFamily="18" charset="0"/>
              </a:rPr>
              <a:t>c</a:t>
            </a:r>
            <a:r>
              <a:rPr lang="en-US" i="1">
                <a:latin typeface="Times New Roman" pitchFamily="18" charset="0"/>
              </a:rPr>
              <a:t>,f</a:t>
            </a:r>
            <a:r>
              <a:rPr lang="en-US">
                <a:latin typeface="Times New Roman" pitchFamily="18" charset="0"/>
              </a:rPr>
              <a:t>)</a:t>
            </a:r>
          </a:p>
          <a:p>
            <a:pPr marL="533400" indent="-533400">
              <a:buFontTx/>
              <a:buAutoNum type="arabicPeriod" startAt="2"/>
            </a:pPr>
            <a:r>
              <a:rPr lang="en-US"/>
              <a:t>Rotate the ray by camera motion</a:t>
            </a:r>
          </a:p>
          <a:p>
            <a:pPr marL="533400" indent="-533400"/>
            <a:r>
              <a:rPr lang="en-US" i="1">
                <a:latin typeface="Times New Roman" pitchFamily="18" charset="0"/>
              </a:rPr>
              <a:t>	</a:t>
            </a:r>
            <a:r>
              <a:rPr lang="en-US">
                <a:latin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 i="1">
                <a:latin typeface="Times New Roman" pitchFamily="18" charset="0"/>
              </a:rPr>
              <a:t>,y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 i="1">
                <a:latin typeface="Times New Roman" pitchFamily="18" charset="0"/>
              </a:rPr>
              <a:t>,z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)</a:t>
            </a:r>
            <a:r>
              <a:rPr lang="en-US" i="1">
                <a:latin typeface="Times New Roman" pitchFamily="18" charset="0"/>
              </a:rPr>
              <a:t> 	= </a:t>
            </a:r>
            <a:r>
              <a:rPr lang="en-US" b="1" i="1">
                <a:latin typeface="Times New Roman" pitchFamily="18" charset="0"/>
              </a:rPr>
              <a:t>R</a:t>
            </a:r>
            <a:r>
              <a:rPr lang="en-US" i="1" baseline="-25000">
                <a:latin typeface="Times New Roman" pitchFamily="18" charset="0"/>
              </a:rPr>
              <a:t>01</a:t>
            </a:r>
            <a:r>
              <a:rPr lang="en-US">
                <a:latin typeface="Times New Roman" pitchFamily="18" charset="0"/>
              </a:rPr>
              <a:t> (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,y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,z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>
                <a:latin typeface="Times New Roman" pitchFamily="18" charset="0"/>
              </a:rPr>
              <a:t>)</a:t>
            </a:r>
          </a:p>
          <a:p>
            <a:pPr marL="533400" indent="-533400">
              <a:buFontTx/>
              <a:buAutoNum type="arabicPeriod" startAt="3"/>
            </a:pPr>
            <a:r>
              <a:rPr lang="en-US"/>
              <a:t>Project back into new (source) image</a:t>
            </a:r>
          </a:p>
          <a:p>
            <a:pPr marL="533400" indent="-533400"/>
            <a:r>
              <a:rPr lang="en-US">
                <a:latin typeface="Times New Roman" pitchFamily="18" charset="0"/>
              </a:rPr>
              <a:t>	(</a:t>
            </a:r>
            <a:r>
              <a:rPr lang="en-US" i="1">
                <a:latin typeface="Times New Roman" pitchFamily="18" charset="0"/>
              </a:rPr>
              <a:t>u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 i="1">
                <a:latin typeface="Times New Roman" pitchFamily="18" charset="0"/>
              </a:rPr>
              <a:t>,v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)	= (</a:t>
            </a:r>
            <a:r>
              <a:rPr lang="en-US" i="1">
                <a:latin typeface="Times New Roman" pitchFamily="18" charset="0"/>
              </a:rPr>
              <a:t>fx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/</a:t>
            </a:r>
            <a:r>
              <a:rPr lang="en-US" i="1">
                <a:latin typeface="Times New Roman" pitchFamily="18" charset="0"/>
              </a:rPr>
              <a:t>z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</a:rPr>
              <a:t>u</a:t>
            </a:r>
            <a:r>
              <a:rPr lang="en-US" i="1" baseline="-25000">
                <a:latin typeface="Times New Roman" pitchFamily="18" charset="0"/>
              </a:rPr>
              <a:t>c</a:t>
            </a:r>
            <a:r>
              <a:rPr lang="en-US" i="1">
                <a:latin typeface="Times New Roman" pitchFamily="18" charset="0"/>
              </a:rPr>
              <a:t>,fy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/</a:t>
            </a:r>
            <a:r>
              <a:rPr lang="en-US" i="1">
                <a:latin typeface="Times New Roman" pitchFamily="18" charset="0"/>
              </a:rPr>
              <a:t>z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</a:rPr>
              <a:t>v</a:t>
            </a:r>
            <a:r>
              <a:rPr lang="en-US" i="1" baseline="-25000">
                <a:latin typeface="Times New Roman" pitchFamily="18" charset="0"/>
              </a:rPr>
              <a:t>c</a:t>
            </a:r>
            <a:r>
              <a:rPr lang="en-US">
                <a:latin typeface="Times New Roman" pitchFamily="18" charset="0"/>
              </a:rPr>
              <a:t>)</a:t>
            </a:r>
          </a:p>
          <a:p>
            <a:pPr marL="533400" indent="-533400"/>
            <a:endParaRPr lang="en-US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Assume we have four matched points: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Normalized DLT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Normalize coordinates 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Translate for zero mean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Scale so that average distance to origin is ~</a:t>
            </a:r>
            <a:r>
              <a:rPr lang="en-US" dirty="0" err="1" smtClean="0"/>
              <a:t>sqrt</a:t>
            </a:r>
            <a:r>
              <a:rPr lang="en-US" dirty="0" smtClean="0"/>
              <a:t>(2)</a:t>
            </a:r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r>
              <a:rPr lang="en-US" dirty="0" smtClean="0"/>
              <a:t>This makes problem better behaved numerically </a:t>
            </a:r>
            <a:endParaRPr lang="en-US" dirty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    using DLT in normalized coordinates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Unnormalize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537006"/>
              </p:ext>
            </p:extLst>
          </p:nvPr>
        </p:nvGraphicFramePr>
        <p:xfrm>
          <a:off x="2567781" y="4019476"/>
          <a:ext cx="11128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" name="Equation" r:id="rId4" imgW="482400" imgH="164880" progId="Equation.3">
                  <p:embed/>
                </p:oleObj>
              </mc:Choice>
              <mc:Fallback>
                <p:oleObj name="Equation" r:id="rId4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781" y="4019476"/>
                        <a:ext cx="11128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5022"/>
              </p:ext>
            </p:extLst>
          </p:nvPr>
        </p:nvGraphicFramePr>
        <p:xfrm>
          <a:off x="4691261" y="4017833"/>
          <a:ext cx="12731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6" name="Equation" r:id="rId6" imgW="583920" imgH="164880" progId="Equation.3">
                  <p:embed/>
                </p:oleObj>
              </mc:Choice>
              <mc:Fallback>
                <p:oleObj name="Equation" r:id="rId6" imgW="5839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261" y="4017833"/>
                        <a:ext cx="12731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3124200" y="5486400"/>
          <a:ext cx="18462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7" name="Equation" r:id="rId8" imgW="799920" imgH="190440" progId="Equation.3">
                  <p:embed/>
                </p:oleObj>
              </mc:Choice>
              <mc:Fallback>
                <p:oleObj name="Equation" r:id="rId8" imgW="7999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86400"/>
                        <a:ext cx="184626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32981"/>
              </p:ext>
            </p:extLst>
          </p:nvPr>
        </p:nvGraphicFramePr>
        <p:xfrm>
          <a:off x="3252639" y="6081731"/>
          <a:ext cx="12461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" name="Equation" r:id="rId10" imgW="571320" imgH="228600" progId="Equation.3">
                  <p:embed/>
                </p:oleObj>
              </mc:Choice>
              <mc:Fallback>
                <p:oleObj name="Equation" r:id="rId10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639" y="6081731"/>
                        <a:ext cx="12461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4427"/>
              </p:ext>
            </p:extLst>
          </p:nvPr>
        </p:nvGraphicFramePr>
        <p:xfrm>
          <a:off x="2251125" y="5025988"/>
          <a:ext cx="38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" name="Equation" r:id="rId12" imgW="164880" imgH="203040" progId="Equation.3">
                  <p:embed/>
                </p:oleObj>
              </mc:Choice>
              <mc:Fallback>
                <p:oleObj name="Equation" r:id="rId12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125" y="5025988"/>
                        <a:ext cx="38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52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-6517"/>
            <a:ext cx="8229600" cy="1143000"/>
          </a:xfrm>
        </p:spPr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homography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355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Assume we have matched points with outliers: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Automatic </a:t>
            </a:r>
            <a:r>
              <a:rPr lang="en-US" dirty="0" err="1" smtClean="0"/>
              <a:t>Homography</a:t>
            </a:r>
            <a:r>
              <a:rPr lang="en-US" dirty="0" smtClean="0"/>
              <a:t> Estimation with RANSAC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number of samples </a:t>
            </a:r>
            <a:r>
              <a:rPr lang="en-US" i="1" dirty="0" smtClean="0"/>
              <a:t>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4 random potential matches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</a:t>
            </a:r>
            <a:r>
              <a:rPr lang="en-US" b="1" dirty="0" smtClean="0"/>
              <a:t>H</a:t>
            </a:r>
            <a:r>
              <a:rPr lang="en-US" dirty="0" smtClean="0"/>
              <a:t> using normalized DLT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Project points from </a:t>
            </a:r>
            <a:r>
              <a:rPr lang="en-US" b="1" dirty="0" smtClean="0"/>
              <a:t>x</a:t>
            </a:r>
            <a:r>
              <a:rPr lang="en-US" dirty="0" smtClean="0"/>
              <a:t> to </a:t>
            </a:r>
            <a:r>
              <a:rPr lang="en-US" b="1" dirty="0" smtClean="0"/>
              <a:t>x</a:t>
            </a:r>
            <a:r>
              <a:rPr lang="en-US" dirty="0" smtClean="0"/>
              <a:t>’ for each potentially matching pair: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Count points with projected distance  &lt;  t</a:t>
            </a:r>
          </a:p>
          <a:p>
            <a:pPr marL="914400" lvl="1" indent="-514350">
              <a:defRPr/>
            </a:pPr>
            <a:r>
              <a:rPr lang="en-US" dirty="0" smtClean="0"/>
              <a:t>E.g., t = 3 pixels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Repeat steps 2-5 </a:t>
            </a:r>
            <a:r>
              <a:rPr lang="en-US" i="1" dirty="0" smtClean="0"/>
              <a:t>N</a:t>
            </a:r>
            <a:r>
              <a:rPr lang="en-US" dirty="0" smtClean="0"/>
              <a:t> times</a:t>
            </a:r>
          </a:p>
          <a:p>
            <a:pPr marL="914400" lvl="1" indent="-514350">
              <a:defRPr/>
            </a:pPr>
            <a:r>
              <a:rPr lang="en-US" dirty="0" smtClean="0"/>
              <a:t>Choose </a:t>
            </a:r>
            <a:r>
              <a:rPr lang="en-US" b="1" dirty="0" smtClean="0"/>
              <a:t>H</a:t>
            </a:r>
            <a:r>
              <a:rPr lang="en-US" dirty="0" smtClean="0"/>
              <a:t> with most inliers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7391400" y="6553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HZ Tutorial ‘99</a:t>
            </a:r>
            <a:endParaRPr lang="en-US"/>
          </a:p>
        </p:txBody>
      </p:sp>
      <p:sp>
        <p:nvSpPr>
          <p:cNvPr id="8" name="Curved Right Arrow 7"/>
          <p:cNvSpPr/>
          <p:nvPr/>
        </p:nvSpPr>
        <p:spPr>
          <a:xfrm flipV="1">
            <a:off x="112713" y="3048000"/>
            <a:ext cx="381000" cy="1981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3276600" y="3886200"/>
          <a:ext cx="10763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4" imgW="571320" imgH="228600" progId="Equation.3">
                  <p:embed/>
                </p:oleObj>
              </mc:Choice>
              <mc:Fallback>
                <p:oleObj name="Equation" r:id="rId4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10763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92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Image Stitching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interest points on each image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candidate matches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Estimate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 </a:t>
            </a:r>
            <a:r>
              <a:rPr lang="en-US" dirty="0" smtClean="0"/>
              <a:t>using matched points and RANSAC with normalized DLT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Project each image onto the same surface and blend</a:t>
            </a:r>
          </a:p>
          <a:p>
            <a:pPr marL="0" indent="0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223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3. Shift the images to overlap</a:t>
            </a:r>
            <a:endParaRPr lang="en-US" sz="2800" dirty="0"/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4744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4677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061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4. Blend the two together to create a mosaic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Repeat for all images</a:t>
            </a:r>
            <a:endParaRPr lang="en-US" sz="28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7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1411288" lvl="2" indent="-45720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9452</TotalTime>
  <Words>1400</Words>
  <Application>Microsoft Macintosh PowerPoint</Application>
  <PresentationFormat>On-screen Show (4:3)</PresentationFormat>
  <Paragraphs>380</Paragraphs>
  <Slides>62</Slides>
  <Notes>23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Equation</vt:lpstr>
      <vt:lpstr>Image Stitching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Recall: Projective transformations</vt:lpstr>
      <vt:lpstr>Parametric (global) warping</vt:lpstr>
      <vt:lpstr>2D coordinate transformations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Least squares</vt:lpstr>
      <vt:lpstr>Solving for translations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Direct Linear Transforms</vt:lpstr>
      <vt:lpstr>Matching features</vt:lpstr>
      <vt:lpstr>RAndom SAmple Consensus</vt:lpstr>
      <vt:lpstr>RAndom SAmple Consensus</vt:lpstr>
      <vt:lpstr>Least squares fit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RANSAC</vt:lpstr>
      <vt:lpstr>How many rounds? </vt:lpstr>
      <vt:lpstr>Rotational mosaics</vt:lpstr>
      <vt:lpstr>Rotational mosaic</vt:lpstr>
      <vt:lpstr>Computing homography</vt:lpstr>
      <vt:lpstr>Computing homography</vt:lpstr>
      <vt:lpstr>Automatic Image Stitching</vt:lpstr>
      <vt:lpstr>RANSAC for Homography</vt:lpstr>
      <vt:lpstr>RANSAC for Homography</vt:lpstr>
      <vt:lpstr>RANSAC for Homography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Ali Farhadi</cp:lastModifiedBy>
  <cp:revision>59</cp:revision>
  <dcterms:created xsi:type="dcterms:W3CDTF">2013-04-22T18:59:16Z</dcterms:created>
  <dcterms:modified xsi:type="dcterms:W3CDTF">2013-10-22T22:46:28Z</dcterms:modified>
</cp:coreProperties>
</file>