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54" r:id="rId2"/>
    <p:sldId id="258" r:id="rId3"/>
    <p:sldId id="259" r:id="rId4"/>
    <p:sldId id="320" r:id="rId5"/>
    <p:sldId id="260" r:id="rId6"/>
    <p:sldId id="261" r:id="rId7"/>
    <p:sldId id="262" r:id="rId8"/>
    <p:sldId id="265" r:id="rId9"/>
    <p:sldId id="351" r:id="rId10"/>
    <p:sldId id="352" r:id="rId11"/>
    <p:sldId id="353" r:id="rId12"/>
    <p:sldId id="321" r:id="rId13"/>
    <p:sldId id="322" r:id="rId14"/>
    <p:sldId id="323" r:id="rId15"/>
    <p:sldId id="324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97" r:id="rId24"/>
    <p:sldId id="282" r:id="rId25"/>
    <p:sldId id="298" r:id="rId26"/>
    <p:sldId id="301" r:id="rId27"/>
    <p:sldId id="306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18" r:id="rId40"/>
    <p:sldId id="325" r:id="rId41"/>
    <p:sldId id="288" r:id="rId42"/>
    <p:sldId id="326" r:id="rId43"/>
    <p:sldId id="291" r:id="rId44"/>
    <p:sldId id="295" r:id="rId45"/>
    <p:sldId id="296" r:id="rId46"/>
    <p:sldId id="327" r:id="rId47"/>
    <p:sldId id="344" r:id="rId48"/>
    <p:sldId id="345" r:id="rId49"/>
    <p:sldId id="331" r:id="rId50"/>
    <p:sldId id="346" r:id="rId51"/>
    <p:sldId id="333" r:id="rId52"/>
    <p:sldId id="334" r:id="rId53"/>
    <p:sldId id="335" r:id="rId54"/>
    <p:sldId id="336" r:id="rId55"/>
    <p:sldId id="349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7" r:id="rId64"/>
    <p:sldId id="348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  <a:srgbClr val="FF0000"/>
    <a:srgbClr val="000099"/>
    <a:srgbClr val="FFCC00"/>
    <a:srgbClr val="008000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A987AD-7A6E-43D1-819D-1D41EF5555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864B7B-F044-417C-B0FC-093FF30AE7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95EB92-437C-40ED-9CB4-893B4CF37F5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B01D4E0-5635-4610-87B4-3D0B5F230E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C3F37BB-412A-47B5-B03D-723CDB49D3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593A5CA-84E4-407E-8309-34AF2C870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B0EA8C-23E7-49FC-91C8-BDCB070EA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63C96B7-17DB-413E-9E2C-8924A5ACE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9612C38-44DA-496B-B880-5D9DEE4C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9E93D3B-8134-4C9A-8A4B-515368817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85500-1891-4968-9A2A-42ADEF1B44E0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D6441BD-E6D0-48FC-A8E6-C74B99280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C89435F-2A0C-48AA-98F3-1B08936E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B5E464F-ECC9-4E1C-93B6-43FACCBA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1B1E3-E8BE-4B50-A537-D85EAAC7009F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E6B34E-41DE-42D7-9D1C-2DC4722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FCA1C1-F02F-4EC3-BC9A-64A00B9C2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3C6439-7444-410E-B932-DB51A8451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0A4A-9B9B-45F5-90EB-A708E3A0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2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C100-63AD-4C70-92D4-DE5505452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F5228-7BE7-4FD9-8C8C-72487761A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AE018-38C7-4E4F-8495-7F062D68D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B123-B419-4507-80E1-5C18F6A5F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B64F8-8A73-4A1C-B635-EC4C3C6B8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C1809-3075-4DFA-A4DC-93E0EF0E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3AE34-6689-4E8B-BF06-6C65BDF01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679F-4BF0-490D-ADB9-A3C44BFF5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3B393-6296-40FD-9E33-953A39941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CC74-B6FC-438C-8D88-07AC6C083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45421-3C94-4582-999E-4EB13A41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3B2B-459B-4762-A397-758BBCD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A5202-05A7-4E45-AC58-404E3165C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7608D-1453-435D-ACA4-F0A9FB9C2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C9279-66D1-40BE-8DCE-BDC9732C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9B8B-ED8F-4F4E-AE5F-1A20CFC70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1EF2B-D162-4DAF-849F-BA8AB860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460331-6FA4-48DF-9F81-1DA0BB357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77862D-0F18-4C22-A965-F3C1B9F56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E2F3-C364-4366-B9C0-2BC207C41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B2A3B-57DE-42BA-A8A8-7EA6E1AD4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4577F-DD7B-4AAA-A2E8-D98FBF9B0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01AB7-B859-4DE8-988A-BF1A977A3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6459-15F4-4A1C-AA6F-4845FD414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2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C328BC-10EC-4A79-B079-3DA58574B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14B18D-A0C9-4640-832F-044C38C8E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72BA60-0548-4864-8513-218F0AC8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D27F-DBDA-493E-86B8-DAD275A5B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5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4BFF1-AB52-4344-ADE3-265EE2BB5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242C4A-2014-4C77-9F65-47B400C57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B1FC5-ABF3-476B-93ED-B55E6832A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20AC-A5E8-498F-ACAC-6EDE3CBAA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CB1C77-A8F5-4A06-9C43-5B40EF9FE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4789-0732-4A27-8997-4F3A03B5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B6DD71-40E0-45B3-AA41-B03CB4F54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0F4F-C46E-42D9-AF35-3AE5135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E9490-E65C-4D47-B7AA-CD38E908B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15467-C8FF-4207-8C95-BBDF22A42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41EA0-77B8-4EAD-BD66-858884405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E7F6-9A30-4CE7-B862-816170E69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50E28-A8FA-489E-820E-AE666C6F5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D586F-A733-4B6C-9E0E-F469F2F60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89F25-34BF-464D-AF19-D6AD96E82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DF32-DC1B-4E27-A9E6-CA01980E8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8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D0481F-2C3E-4C73-B93F-F51D713B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A728F4-5050-4476-B2AE-3A63CE9A1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C4A36A-48DC-4450-A86C-7EE03193F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BF45D-B900-4BCE-A7B3-1AB8920420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5D73CB-A4B6-46E0-B617-7F1740A57B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B0B6B5-5BFC-49BB-96AF-1458627B6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6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9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2\image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 455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Learning I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2FF8ED6-A59A-4A40-B867-DC6C82DB3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Imaging Setup at OSU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A40CFFE6-A05C-4CDA-90E8-8517B0EA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BEC30-8445-4166-82CC-265AAAC775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9CA8EF9-5547-4428-BF84-4ED79983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9738"/>
            <a:ext cx="7200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6C0930F6-1A41-4212-BCF2-F7032816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62600"/>
            <a:ext cx="646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Transportation Apparatus          Imaging Setup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A71D8FE-96DB-4DC8-AA09-C7E7C7CE2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Image Analysis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B94605E5-9140-45D4-9684-FBB06E4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10FE1-6BD1-484D-B81A-203F46C55E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7D3D2526-5439-4DAF-95DD-41155D53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9463"/>
            <a:ext cx="8210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1">
            <a:extLst>
              <a:ext uri="{FF2B5EF4-FFF2-40B4-BE49-F238E27FC236}">
                <a16:creationId xmlns:a16="http://schemas.microsoft.com/office/drawing/2014/main" id="{D1FD5703-30E7-49E9-9AD3-1E22B556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363" y="609600"/>
            <a:ext cx="4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3318" name="TextBox 20">
            <a:extLst>
              <a:ext uri="{FF2B5EF4-FFF2-40B4-BE49-F238E27FC236}">
                <a16:creationId xmlns:a16="http://schemas.microsoft.com/office/drawing/2014/main" id="{A23A24DB-E448-4A4D-85EB-69D70403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607050"/>
            <a:ext cx="695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vector: histogram of SIFT descriptors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bag of words type of approach.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EE1BCF9-CD5D-4858-A7E5-31F0B9A57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en-US" altLang="en-US"/>
              <a:t>A Real Decision Tree (WEKA)</a:t>
            </a:r>
          </a:p>
        </p:txBody>
      </p:sp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id="{0A0F0777-B799-4CE5-BF4A-FADA7A7D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F4AB81-D3F5-4872-9B72-AA8B8570ABD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7A5AB66-3A87-460A-865F-EA1D4172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&lt;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&lt; 1.5 : dor (53/12) [25/8]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&gt;= 1.5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&lt; 2.5 : cal (6/0) [5/2]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&gt;= 2.5 : dor (3/1) [2/0]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&gt;= 3.5 : dor (14/0) [3/0]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&gt;= 0.5 : cal (21/8) [10/4]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&gt;= 2.5 : dor (14/0) [14/0]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&gt;= 0.5 : cal (38/12) [18/4]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3.5 : dor (32/0) [10/2]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&gt;=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7.5 : cal (66/8) [35/12]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&lt; 5.5 : dor (9/0) [4/0]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&gt;= 5.5 : cal (4/0) [4/0]</a:t>
            </a:r>
          </a:p>
        </p:txBody>
      </p:sp>
      <p:pic>
        <p:nvPicPr>
          <p:cNvPr id="14341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DBF8F935-6B60-47C6-A250-863DDDE5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11500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92F2B47B-914B-478D-AFB2-75821DF6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0B4DA5-FB25-48FE-8F30-78E0206DF498}"/>
              </a:ext>
            </a:extLst>
          </p:cNvPr>
          <p:cNvCxnSpPr/>
          <p:nvPr/>
        </p:nvCxnSpPr>
        <p:spPr>
          <a:xfrm flipH="1">
            <a:off x="3810000" y="2447925"/>
            <a:ext cx="628650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D98F71-8345-45CD-BF83-3EE2F76824EB}"/>
              </a:ext>
            </a:extLst>
          </p:cNvPr>
          <p:cNvCxnSpPr>
            <a:stCxn id="14341" idx="1"/>
          </p:cNvCxnSpPr>
          <p:nvPr/>
        </p:nvCxnSpPr>
        <p:spPr>
          <a:xfrm flipH="1" flipV="1">
            <a:off x="5295900" y="3497263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">
            <a:extLst>
              <a:ext uri="{FF2B5EF4-FFF2-40B4-BE49-F238E27FC236}">
                <a16:creationId xmlns:a16="http://schemas.microsoft.com/office/drawing/2014/main" id="{7C86C69A-E037-4993-A288-79D08615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6749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</a:t>
            </a:r>
          </a:p>
        </p:txBody>
      </p:sp>
      <p:sp>
        <p:nvSpPr>
          <p:cNvPr id="14346" name="TextBox 2">
            <a:extLst>
              <a:ext uri="{FF2B5EF4-FFF2-40B4-BE49-F238E27FC236}">
                <a16:creationId xmlns:a16="http://schemas.microsoft.com/office/drawing/2014/main" id="{B8B08E31-2BA8-44EF-964C-52839F01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9858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Dorenouria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F0111F96-843E-4431-BB1D-E1848C55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FA171-AF0D-41CB-B20B-88A01BD078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BDFE65F3-23BF-447A-9173-A7054A4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867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281               </a:t>
            </a:r>
            <a:r>
              <a:rPr lang="en-US" altLang="en-US" sz="1800">
                <a:solidFill>
                  <a:srgbClr val="FF0000"/>
                </a:solidFill>
              </a:rPr>
              <a:t>73.5602 %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101               26.4398 %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           0.4718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      0.3493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  0.4545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     69.973 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  90.7886 %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Detailed Accuracy By Class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0.77         0.297       0.713        0.77       0.74            0.747     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0.703       0.23         0.761        0.703     0.731          0.747     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Wg Avg.   0.736       0.263       0.737        0.736     0.735          0.747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Confusion Matrix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144  </a:t>
            </a:r>
            <a:r>
              <a:rPr lang="en-US" altLang="en-US" sz="1800">
                <a:solidFill>
                  <a:srgbClr val="0033CC"/>
                </a:solidFill>
              </a:rPr>
              <a:t>43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/>
              <a:t>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1800">
                <a:solidFill>
                  <a:srgbClr val="0033CC"/>
                </a:solidFill>
              </a:rPr>
              <a:t>58</a:t>
            </a:r>
            <a:r>
              <a:rPr lang="en-US" altLang="en-US" sz="1800">
                <a:solidFill>
                  <a:srgbClr val="FF0000"/>
                </a:solidFill>
              </a:rPr>
              <a:t> 137 </a:t>
            </a:r>
            <a:r>
              <a:rPr lang="en-US" altLang="en-US" sz="1800"/>
              <a:t>|   b = dor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1517CD44-C4AF-4B7D-9A64-CA3C1F35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22116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Precision</a:t>
            </a:r>
            <a:r>
              <a:rPr lang="en-US" altLang="en-US" sz="2000"/>
              <a:t> = TP/(TP+FP)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Recall </a:t>
            </a:r>
            <a:r>
              <a:rPr lang="en-US" altLang="en-US" sz="2000"/>
              <a:t>= TP/(TP+FN)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F-Measure</a:t>
            </a:r>
            <a:r>
              <a:rPr lang="en-US" altLang="en-US" sz="2000"/>
              <a:t> = 2 x Precision x Recall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   Precision + Recall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A8F3B-FA32-4930-87A6-C828066754A0}"/>
              </a:ext>
            </a:extLst>
          </p:cNvPr>
          <p:cNvCxnSpPr/>
          <p:nvPr/>
        </p:nvCxnSpPr>
        <p:spPr>
          <a:xfrm>
            <a:off x="5995988" y="6096000"/>
            <a:ext cx="1928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7">
            <a:extLst>
              <a:ext uri="{FF2B5EF4-FFF2-40B4-BE49-F238E27FC236}">
                <a16:creationId xmlns:a16="http://schemas.microsoft.com/office/drawing/2014/main" id="{792D37EE-E047-4888-B05E-10F822E5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Evaluation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EBEDEA4-1216-4B87-8B0E-8E149D213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CFB9-DD7C-4F56-9309-8D79764D1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divide the decision space into axis </a:t>
            </a:r>
            <a:r>
              <a:rPr lang="en-US" altLang="en-US">
                <a:solidFill>
                  <a:srgbClr val="0033CC"/>
                </a:solidFill>
              </a:rPr>
              <a:t>parallel rectangles </a:t>
            </a:r>
            <a:r>
              <a:rPr lang="en-US" altLang="en-US"/>
              <a:t>and label each rectangle as one of the k classes.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Boolean functions</a:t>
            </a:r>
            <a:r>
              <a:rPr lang="en-US" altLang="en-US"/>
              <a:t>.</a:t>
            </a:r>
          </a:p>
          <a:p>
            <a:r>
              <a:rPr lang="en-US" altLang="en-US"/>
              <a:t>They are </a:t>
            </a:r>
            <a:r>
              <a:rPr lang="en-US" altLang="en-US">
                <a:solidFill>
                  <a:srgbClr val="0033CC"/>
                </a:solidFill>
              </a:rPr>
              <a:t>variable size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33CC"/>
                </a:solidFill>
              </a:rPr>
              <a:t>deterministic</a:t>
            </a:r>
            <a:r>
              <a:rPr lang="en-US" altLang="en-US"/>
              <a:t>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discrete or continuous </a:t>
            </a:r>
            <a:r>
              <a:rPr lang="en-US" altLang="en-US"/>
              <a:t>parameters.</a:t>
            </a:r>
          </a:p>
          <a:p>
            <a:r>
              <a:rPr lang="en-US" altLang="en-US"/>
              <a:t>They can be </a:t>
            </a:r>
            <a:r>
              <a:rPr lang="en-US" altLang="en-US">
                <a:solidFill>
                  <a:srgbClr val="FF0000"/>
                </a:solidFill>
              </a:rPr>
              <a:t>learned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from training data</a:t>
            </a:r>
            <a:r>
              <a:rPr lang="en-US" altLang="en-US"/>
              <a:t>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5DEE21C-54A1-4A1B-A53D-BCB43B42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1BA5A-09CC-43B8-89D5-0A3918923D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175C1AC-70C3-40E2-A4CA-49AC0227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28791-B57E-44E2-877F-C032BB761B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1309EAEF-9E83-462A-8D9B-6FFEBE7F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389563"/>
            <a:ext cx="52959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How do we choose the best attribute?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should that attribute do for us?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36EA4AF4-DFFB-4F4B-9CA0-950EE3FE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138"/>
            <a:ext cx="874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Learning Algorithm for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5F36-81CE-417C-8C0E-823E551C8AEA}"/>
              </a:ext>
            </a:extLst>
          </p:cNvPr>
          <p:cNvSpPr txBox="1"/>
          <p:nvPr/>
        </p:nvSpPr>
        <p:spPr>
          <a:xfrm>
            <a:off x="838200" y="1676400"/>
            <a:ext cx="7385050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(S)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/* Binary version */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if (y==0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(0)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 if (y==1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(1)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choose best attribute </a:t>
            </a:r>
            <a:r>
              <a:rPr lang="en-US" dirty="0" err="1">
                <a:solidFill>
                  <a:srgbClr val="0033CC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33CC"/>
                </a:solidFill>
                <a:latin typeface="Arial" charset="0"/>
              </a:rPr>
              <a:t>j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1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return new node(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D5B7B66-0E68-4F5E-97B0-A533B277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2FDBC-E15A-4144-A333-636F6088FF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5A64B6B-ACA8-49DB-8FC0-11E89915F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  <a:t>Shall I play tennis today?</a:t>
            </a:r>
            <a:b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</a:br>
            <a:r>
              <a:rPr lang="en-US" altLang="zh-TW" sz="3200">
                <a:solidFill>
                  <a:srgbClr val="FF0000"/>
                </a:solidFill>
                <a:ea typeface="PMingLiU" panose="02020500000000000000" pitchFamily="18" charset="-120"/>
              </a:rPr>
              <a:t>Which attribute should be selected?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7522EF45-0E19-4268-B77F-D4B3AED1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B4BFBB47-DA74-41F7-AFF4-AABD78B9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8700161C-1445-4E10-B14D-19502B87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7F33C22A-3E62-4A1F-9AD3-142C3D34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6397A034-4CBC-4CF5-AC62-E93B151E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3363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witten&amp;eibe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8BFB260F-9D39-44B4-A4F3-EDD4984D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29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data”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E23A75C8-5050-4F50-B7E8-CBECBF4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10D9A-7254-4C21-B00D-DC14650B3D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AA873ED-ED8C-46BF-82E6-828650C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Criterion for attribute selection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58ABD37-BD07-4C99-9C14-F34B2B59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Which is the best attribute?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The one that will result in the smallest tree</a:t>
            </a:r>
          </a:p>
          <a:p>
            <a:pPr lvl="1"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Heuristic:</a:t>
            </a:r>
            <a:r>
              <a:rPr lang="en-US" altLang="zh-TW">
                <a:ea typeface="PMingLiU" panose="02020500000000000000" pitchFamily="18" charset="-120"/>
              </a:rPr>
              <a:t> choose the attribute that produces the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“</a:t>
            </a:r>
            <a:r>
              <a:rPr lang="en-US" altLang="zh-TW">
                <a:ea typeface="PMingLiU" panose="02020500000000000000" pitchFamily="18" charset="-120"/>
              </a:rPr>
              <a:t>purest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”</a:t>
            </a:r>
            <a:r>
              <a:rPr lang="en-US" altLang="zh-TW">
                <a:ea typeface="PMingLiU" panose="02020500000000000000" pitchFamily="18" charset="-120"/>
              </a:rPr>
              <a:t> nodes</a:t>
            </a:r>
          </a:p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Need a good measure of purity!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Maximal when?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Minimal when?</a:t>
            </a:r>
          </a:p>
          <a:p>
            <a:pPr lvl="1" eaLnBrk="1" hangingPunct="1">
              <a:buFontTx/>
              <a:buNone/>
            </a:pPr>
            <a:endParaRPr lang="en-US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E6994B8-57BF-42DA-963C-103AC24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D569B-032D-46DF-B489-22DA9EE540D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161A85-A206-427B-AB9E-5478E9485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5597A83-04ED-45DF-84F9-64E1F481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Which test is more informative?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F875EB3-122B-4EE5-995B-C2B2F674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Balance exceeds 50K</a:t>
            </a:r>
          </a:p>
        </p:txBody>
      </p:sp>
      <p:grpSp>
        <p:nvGrpSpPr>
          <p:cNvPr id="20486" name="Group 5">
            <a:extLst>
              <a:ext uri="{FF2B5EF4-FFF2-40B4-BE49-F238E27FC236}">
                <a16:creationId xmlns:a16="http://schemas.microsoft.com/office/drawing/2014/main" id="{8C4DF51F-78D2-468C-8D0B-3A9F30A33FB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819400"/>
            <a:ext cx="4284663" cy="3414713"/>
            <a:chOff x="-202" y="1632"/>
            <a:chExt cx="3322" cy="2591"/>
          </a:xfrm>
        </p:grpSpPr>
        <p:sp>
          <p:nvSpPr>
            <p:cNvPr id="20542" name="Line 6">
              <a:extLst>
                <a:ext uri="{FF2B5EF4-FFF2-40B4-BE49-F238E27FC236}">
                  <a16:creationId xmlns:a16="http://schemas.microsoft.com/office/drawing/2014/main" id="{918D4B6A-AD9D-4A98-8B80-CEB9F3698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389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7">
              <a:extLst>
                <a:ext uri="{FF2B5EF4-FFF2-40B4-BE49-F238E27FC236}">
                  <a16:creationId xmlns:a16="http://schemas.microsoft.com/office/drawing/2014/main" id="{92AF3949-55CD-4798-B1FD-6B39D0147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8">
              <a:extLst>
                <a:ext uri="{FF2B5EF4-FFF2-40B4-BE49-F238E27FC236}">
                  <a16:creationId xmlns:a16="http://schemas.microsoft.com/office/drawing/2014/main" id="{47A67A41-5675-412F-B5F3-0DE7D815B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8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9">
              <a:extLst>
                <a:ext uri="{FF2B5EF4-FFF2-40B4-BE49-F238E27FC236}">
                  <a16:creationId xmlns:a16="http://schemas.microsoft.com/office/drawing/2014/main" id="{5A58E096-1D1D-4CCE-930D-D37EBACD1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10">
              <a:extLst>
                <a:ext uri="{FF2B5EF4-FFF2-40B4-BE49-F238E27FC236}">
                  <a16:creationId xmlns:a16="http://schemas.microsoft.com/office/drawing/2014/main" id="{0AC10A82-9C6B-431C-A783-4D144A308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11">
              <a:extLst>
                <a:ext uri="{FF2B5EF4-FFF2-40B4-BE49-F238E27FC236}">
                  <a16:creationId xmlns:a16="http://schemas.microsoft.com/office/drawing/2014/main" id="{3D297440-183B-4751-A6D0-E8C3704E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12">
              <a:extLst>
                <a:ext uri="{FF2B5EF4-FFF2-40B4-BE49-F238E27FC236}">
                  <a16:creationId xmlns:a16="http://schemas.microsoft.com/office/drawing/2014/main" id="{C1357FA6-6D2C-42D0-8920-55BF72D57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13">
              <a:extLst>
                <a:ext uri="{FF2B5EF4-FFF2-40B4-BE49-F238E27FC236}">
                  <a16:creationId xmlns:a16="http://schemas.microsoft.com/office/drawing/2014/main" id="{AF10A4A6-C837-4FA3-AA5D-39433603E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14">
              <a:extLst>
                <a:ext uri="{FF2B5EF4-FFF2-40B4-BE49-F238E27FC236}">
                  <a16:creationId xmlns:a16="http://schemas.microsoft.com/office/drawing/2014/main" id="{6CF4FC62-DE45-4274-9E54-DBFA56618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15">
              <a:extLst>
                <a:ext uri="{FF2B5EF4-FFF2-40B4-BE49-F238E27FC236}">
                  <a16:creationId xmlns:a16="http://schemas.microsoft.com/office/drawing/2014/main" id="{5454834C-B7C1-4AB9-8FEF-D2336173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2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16">
              <a:extLst>
                <a:ext uri="{FF2B5EF4-FFF2-40B4-BE49-F238E27FC236}">
                  <a16:creationId xmlns:a16="http://schemas.microsoft.com/office/drawing/2014/main" id="{75A58F68-5497-45D3-A451-689C9029C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2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17">
              <a:extLst>
                <a:ext uri="{FF2B5EF4-FFF2-40B4-BE49-F238E27FC236}">
                  <a16:creationId xmlns:a16="http://schemas.microsoft.com/office/drawing/2014/main" id="{1F40FBDF-E66E-4B73-AA60-B175BBAF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0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18">
              <a:extLst>
                <a:ext uri="{FF2B5EF4-FFF2-40B4-BE49-F238E27FC236}">
                  <a16:creationId xmlns:a16="http://schemas.microsoft.com/office/drawing/2014/main" id="{D43AA397-E568-48B0-9ECC-289B8E02A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19">
              <a:extLst>
                <a:ext uri="{FF2B5EF4-FFF2-40B4-BE49-F238E27FC236}">
                  <a16:creationId xmlns:a16="http://schemas.microsoft.com/office/drawing/2014/main" id="{9261FC22-ECAC-437F-ADEF-EC96944FB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20">
              <a:extLst>
                <a:ext uri="{FF2B5EF4-FFF2-40B4-BE49-F238E27FC236}">
                  <a16:creationId xmlns:a16="http://schemas.microsoft.com/office/drawing/2014/main" id="{0F3B9D40-585B-4A76-B2A3-652C72F0E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21">
              <a:extLst>
                <a:ext uri="{FF2B5EF4-FFF2-40B4-BE49-F238E27FC236}">
                  <a16:creationId xmlns:a16="http://schemas.microsoft.com/office/drawing/2014/main" id="{B953EDA6-DBF3-452F-800F-75CE82772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5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22">
              <a:extLst>
                <a:ext uri="{FF2B5EF4-FFF2-40B4-BE49-F238E27FC236}">
                  <a16:creationId xmlns:a16="http://schemas.microsoft.com/office/drawing/2014/main" id="{9674B403-A3DE-4439-AF23-F59E6EF5B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36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23">
              <a:extLst>
                <a:ext uri="{FF2B5EF4-FFF2-40B4-BE49-F238E27FC236}">
                  <a16:creationId xmlns:a16="http://schemas.microsoft.com/office/drawing/2014/main" id="{40EB4980-BC89-4562-A50C-1B63A5BEA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3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24">
              <a:extLst>
                <a:ext uri="{FF2B5EF4-FFF2-40B4-BE49-F238E27FC236}">
                  <a16:creationId xmlns:a16="http://schemas.microsoft.com/office/drawing/2014/main" id="{30B71728-83F8-4ACD-BC6E-3E2BE9B80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Oval 25">
              <a:extLst>
                <a:ext uri="{FF2B5EF4-FFF2-40B4-BE49-F238E27FC236}">
                  <a16:creationId xmlns:a16="http://schemas.microsoft.com/office/drawing/2014/main" id="{A1CA3274-6571-4C57-AFB6-DB61D9D80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62" name="Group 26">
              <a:extLst>
                <a:ext uri="{FF2B5EF4-FFF2-40B4-BE49-F238E27FC236}">
                  <a16:creationId xmlns:a16="http://schemas.microsoft.com/office/drawing/2014/main" id="{9729DE02-2060-410F-98F7-0D98CA151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3"/>
              <a:ext cx="192" cy="192"/>
              <a:chOff x="2880" y="2160"/>
              <a:chExt cx="192" cy="192"/>
            </a:xfrm>
          </p:grpSpPr>
          <p:sp>
            <p:nvSpPr>
              <p:cNvPr id="20593" name="Line 27">
                <a:extLst>
                  <a:ext uri="{FF2B5EF4-FFF2-40B4-BE49-F238E27FC236}">
                    <a16:creationId xmlns:a16="http://schemas.microsoft.com/office/drawing/2014/main" id="{2F255A6C-6678-420E-B999-7E1B7A946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28">
                <a:extLst>
                  <a:ext uri="{FF2B5EF4-FFF2-40B4-BE49-F238E27FC236}">
                    <a16:creationId xmlns:a16="http://schemas.microsoft.com/office/drawing/2014/main" id="{D1C5774B-BC27-4AE9-872E-2AE38BC74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29">
              <a:extLst>
                <a:ext uri="{FF2B5EF4-FFF2-40B4-BE49-F238E27FC236}">
                  <a16:creationId xmlns:a16="http://schemas.microsoft.com/office/drawing/2014/main" id="{5EE6D9D6-8344-4C4E-9151-90D554A78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93"/>
              <a:ext cx="192" cy="192"/>
              <a:chOff x="2880" y="2160"/>
              <a:chExt cx="192" cy="192"/>
            </a:xfrm>
          </p:grpSpPr>
          <p:sp>
            <p:nvSpPr>
              <p:cNvPr id="20591" name="Line 30">
                <a:extLst>
                  <a:ext uri="{FF2B5EF4-FFF2-40B4-BE49-F238E27FC236}">
                    <a16:creationId xmlns:a16="http://schemas.microsoft.com/office/drawing/2014/main" id="{09AF04BF-C1AE-42BA-94CA-A5D7BF83E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31">
                <a:extLst>
                  <a:ext uri="{FF2B5EF4-FFF2-40B4-BE49-F238E27FC236}">
                    <a16:creationId xmlns:a16="http://schemas.microsoft.com/office/drawing/2014/main" id="{6CC6B0F5-4649-4FB8-AA7E-4F654E009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32">
              <a:extLst>
                <a:ext uri="{FF2B5EF4-FFF2-40B4-BE49-F238E27FC236}">
                  <a16:creationId xmlns:a16="http://schemas.microsoft.com/office/drawing/2014/main" id="{00E781B9-775B-408B-BC6E-53B09D9A1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265"/>
              <a:ext cx="192" cy="192"/>
              <a:chOff x="2880" y="2160"/>
              <a:chExt cx="192" cy="192"/>
            </a:xfrm>
          </p:grpSpPr>
          <p:sp>
            <p:nvSpPr>
              <p:cNvPr id="20589" name="Line 33">
                <a:extLst>
                  <a:ext uri="{FF2B5EF4-FFF2-40B4-BE49-F238E27FC236}">
                    <a16:creationId xmlns:a16="http://schemas.microsoft.com/office/drawing/2014/main" id="{79AF151A-842C-4237-86BA-900CFCB1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34">
                <a:extLst>
                  <a:ext uri="{FF2B5EF4-FFF2-40B4-BE49-F238E27FC236}">
                    <a16:creationId xmlns:a16="http://schemas.microsoft.com/office/drawing/2014/main" id="{548DDAE0-5CAC-46F5-B92E-0B2ED5DF0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65" name="Oval 35">
              <a:extLst>
                <a:ext uri="{FF2B5EF4-FFF2-40B4-BE49-F238E27FC236}">
                  <a16:creationId xmlns:a16="http://schemas.microsoft.com/office/drawing/2014/main" id="{B067C634-5770-4697-82BB-C9A2151D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0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6" name="Oval 36">
              <a:extLst>
                <a:ext uri="{FF2B5EF4-FFF2-40B4-BE49-F238E27FC236}">
                  <a16:creationId xmlns:a16="http://schemas.microsoft.com/office/drawing/2014/main" id="{8EDABCDA-6F02-40E7-9752-ED6CFCDFA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7" name="Oval 37">
              <a:extLst>
                <a:ext uri="{FF2B5EF4-FFF2-40B4-BE49-F238E27FC236}">
                  <a16:creationId xmlns:a16="http://schemas.microsoft.com/office/drawing/2014/main" id="{7E18E4BC-44B2-4BDC-B0C3-BC05F1EC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8" name="Oval 38">
              <a:extLst>
                <a:ext uri="{FF2B5EF4-FFF2-40B4-BE49-F238E27FC236}">
                  <a16:creationId xmlns:a16="http://schemas.microsoft.com/office/drawing/2014/main" id="{00874637-99B5-4DFF-BF06-ABD228C71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9" name="Oval 39">
              <a:extLst>
                <a:ext uri="{FF2B5EF4-FFF2-40B4-BE49-F238E27FC236}">
                  <a16:creationId xmlns:a16="http://schemas.microsoft.com/office/drawing/2014/main" id="{287312C6-B5CB-4616-B439-0F75C123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0" name="Oval 40">
              <a:extLst>
                <a:ext uri="{FF2B5EF4-FFF2-40B4-BE49-F238E27FC236}">
                  <a16:creationId xmlns:a16="http://schemas.microsoft.com/office/drawing/2014/main" id="{F5B4D0DF-F897-40B9-9EF0-6112C418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0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1" name="Oval 41">
              <a:extLst>
                <a:ext uri="{FF2B5EF4-FFF2-40B4-BE49-F238E27FC236}">
                  <a16:creationId xmlns:a16="http://schemas.microsoft.com/office/drawing/2014/main" id="{FB3A23C1-6FBD-46DB-A17C-6CAC7693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51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2" name="Oval 42">
              <a:extLst>
                <a:ext uri="{FF2B5EF4-FFF2-40B4-BE49-F238E27FC236}">
                  <a16:creationId xmlns:a16="http://schemas.microsoft.com/office/drawing/2014/main" id="{4363889C-77B5-4D67-806E-F3446783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3" name="Oval 43">
              <a:extLst>
                <a:ext uri="{FF2B5EF4-FFF2-40B4-BE49-F238E27FC236}">
                  <a16:creationId xmlns:a16="http://schemas.microsoft.com/office/drawing/2014/main" id="{5ACDD272-2C39-423B-A9BE-B558777B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74" name="Group 44">
              <a:extLst>
                <a:ext uri="{FF2B5EF4-FFF2-40B4-BE49-F238E27FC236}">
                  <a16:creationId xmlns:a16="http://schemas.microsoft.com/office/drawing/2014/main" id="{348BBE58-000B-491B-BFA2-7C99A7AA5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841"/>
              <a:ext cx="192" cy="192"/>
              <a:chOff x="2880" y="2160"/>
              <a:chExt cx="192" cy="192"/>
            </a:xfrm>
          </p:grpSpPr>
          <p:sp>
            <p:nvSpPr>
              <p:cNvPr id="20587" name="Line 45">
                <a:extLst>
                  <a:ext uri="{FF2B5EF4-FFF2-40B4-BE49-F238E27FC236}">
                    <a16:creationId xmlns:a16="http://schemas.microsoft.com/office/drawing/2014/main" id="{06C03750-20F2-4741-AB03-1F5D0754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46">
                <a:extLst>
                  <a:ext uri="{FF2B5EF4-FFF2-40B4-BE49-F238E27FC236}">
                    <a16:creationId xmlns:a16="http://schemas.microsoft.com/office/drawing/2014/main" id="{4031ED1F-23FD-4242-ACB3-CF7D8209F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5" name="Line 47">
              <a:extLst>
                <a:ext uri="{FF2B5EF4-FFF2-40B4-BE49-F238E27FC236}">
                  <a16:creationId xmlns:a16="http://schemas.microsoft.com/office/drawing/2014/main" id="{45B4D2DB-F2BD-4BE5-B810-61A7BDD1D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9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Text Box 48">
              <a:extLst>
                <a:ext uri="{FF2B5EF4-FFF2-40B4-BE49-F238E27FC236}">
                  <a16:creationId xmlns:a16="http://schemas.microsoft.com/office/drawing/2014/main" id="{34DC6CC6-EBB6-43A3-8F95-4F7AC7CF8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945"/>
              <a:ext cx="86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Over 50K</a:t>
              </a:r>
            </a:p>
          </p:txBody>
        </p:sp>
        <p:sp>
          <p:nvSpPr>
            <p:cNvPr id="20577" name="Oval 49">
              <a:extLst>
                <a:ext uri="{FF2B5EF4-FFF2-40B4-BE49-F238E27FC236}">
                  <a16:creationId xmlns:a16="http://schemas.microsoft.com/office/drawing/2014/main" id="{8DBB1A83-1585-4F61-A9A6-2DB1D75A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4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8" name="Oval 50">
              <a:extLst>
                <a:ext uri="{FF2B5EF4-FFF2-40B4-BE49-F238E27FC236}">
                  <a16:creationId xmlns:a16="http://schemas.microsoft.com/office/drawing/2014/main" id="{B0365097-055F-439B-B649-5602AD6F2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8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9" name="Oval 51">
              <a:extLst>
                <a:ext uri="{FF2B5EF4-FFF2-40B4-BE49-F238E27FC236}">
                  <a16:creationId xmlns:a16="http://schemas.microsoft.com/office/drawing/2014/main" id="{759F7364-645D-4866-AE4C-38C1F9C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0" name="Oval 52">
              <a:extLst>
                <a:ext uri="{FF2B5EF4-FFF2-40B4-BE49-F238E27FC236}">
                  <a16:creationId xmlns:a16="http://schemas.microsoft.com/office/drawing/2014/main" id="{2EC2B49B-9434-4ADC-9946-C1FBBCDF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1" name="Oval 53">
              <a:extLst>
                <a:ext uri="{FF2B5EF4-FFF2-40B4-BE49-F238E27FC236}">
                  <a16:creationId xmlns:a16="http://schemas.microsoft.com/office/drawing/2014/main" id="{465E9D80-E015-4487-BFCF-161A0CE5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2" name="Oval 54">
              <a:extLst>
                <a:ext uri="{FF2B5EF4-FFF2-40B4-BE49-F238E27FC236}">
                  <a16:creationId xmlns:a16="http://schemas.microsoft.com/office/drawing/2014/main" id="{74C413D2-F75A-4E5A-A449-358855F4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83" name="Group 55">
              <a:extLst>
                <a:ext uri="{FF2B5EF4-FFF2-40B4-BE49-F238E27FC236}">
                  <a16:creationId xmlns:a16="http://schemas.microsoft.com/office/drawing/2014/main" id="{A0E0B8FE-8976-4D09-9984-BB0ABF28E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17"/>
              <a:ext cx="192" cy="192"/>
              <a:chOff x="2880" y="2160"/>
              <a:chExt cx="192" cy="192"/>
            </a:xfrm>
          </p:grpSpPr>
          <p:sp>
            <p:nvSpPr>
              <p:cNvPr id="20585" name="Line 56">
                <a:extLst>
                  <a:ext uri="{FF2B5EF4-FFF2-40B4-BE49-F238E27FC236}">
                    <a16:creationId xmlns:a16="http://schemas.microsoft.com/office/drawing/2014/main" id="{06043E2E-16FC-473C-881A-B68AE3AF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57">
                <a:extLst>
                  <a:ext uri="{FF2B5EF4-FFF2-40B4-BE49-F238E27FC236}">
                    <a16:creationId xmlns:a16="http://schemas.microsoft.com/office/drawing/2014/main" id="{B69F6C4B-69C7-4A73-82C6-86BD3A59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4" name="Text Box 58">
              <a:extLst>
                <a:ext uri="{FF2B5EF4-FFF2-40B4-BE49-F238E27FC236}">
                  <a16:creationId xmlns:a16="http://schemas.microsoft.com/office/drawing/2014/main" id="{A25F17C0-78CE-4295-8379-982A4B2C0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2" y="3945"/>
              <a:ext cx="15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Less or equal 50K</a:t>
              </a:r>
            </a:p>
          </p:txBody>
        </p:sp>
      </p:grpSp>
      <p:grpSp>
        <p:nvGrpSpPr>
          <p:cNvPr id="20487" name="Group 59">
            <a:extLst>
              <a:ext uri="{FF2B5EF4-FFF2-40B4-BE49-F238E27FC236}">
                <a16:creationId xmlns:a16="http://schemas.microsoft.com/office/drawing/2014/main" id="{E1E2C5BE-62ED-465F-A351-2E50C747AA6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557588" cy="3276600"/>
            <a:chOff x="3211" y="1488"/>
            <a:chExt cx="3141" cy="2594"/>
          </a:xfrm>
        </p:grpSpPr>
        <p:sp>
          <p:nvSpPr>
            <p:cNvPr id="20489" name="Line 60">
              <a:extLst>
                <a:ext uri="{FF2B5EF4-FFF2-40B4-BE49-F238E27FC236}">
                  <a16:creationId xmlns:a16="http://schemas.microsoft.com/office/drawing/2014/main" id="{C8ED6748-9F67-4A6D-8985-BAAC2E041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Text Box 61">
              <a:extLst>
                <a:ext uri="{FF2B5EF4-FFF2-40B4-BE49-F238E27FC236}">
                  <a16:creationId xmlns:a16="http://schemas.microsoft.com/office/drawing/2014/main" id="{45192E5C-0A1F-4594-8530-DEBE8620A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3776"/>
              <a:ext cx="1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20491" name="Line 62">
              <a:extLst>
                <a:ext uri="{FF2B5EF4-FFF2-40B4-BE49-F238E27FC236}">
                  <a16:creationId xmlns:a16="http://schemas.microsoft.com/office/drawing/2014/main" id="{C37CEB0D-11A4-4912-A20E-9E220A698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172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63">
              <a:extLst>
                <a:ext uri="{FF2B5EF4-FFF2-40B4-BE49-F238E27FC236}">
                  <a16:creationId xmlns:a16="http://schemas.microsoft.com/office/drawing/2014/main" id="{48CA50A4-2791-497A-8023-0B7CF8A1A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64">
              <a:extLst>
                <a:ext uri="{FF2B5EF4-FFF2-40B4-BE49-F238E27FC236}">
                  <a16:creationId xmlns:a16="http://schemas.microsoft.com/office/drawing/2014/main" id="{7404915B-90DF-4D23-A04D-2913C6E77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65">
              <a:extLst>
                <a:ext uri="{FF2B5EF4-FFF2-40B4-BE49-F238E27FC236}">
                  <a16:creationId xmlns:a16="http://schemas.microsoft.com/office/drawing/2014/main" id="{9FB5C32F-783F-4C2B-B3DF-9F1F563FD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66">
              <a:extLst>
                <a:ext uri="{FF2B5EF4-FFF2-40B4-BE49-F238E27FC236}">
                  <a16:creationId xmlns:a16="http://schemas.microsoft.com/office/drawing/2014/main" id="{1F4D1614-2A5A-4BC9-96CC-9399F1510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67">
              <a:extLst>
                <a:ext uri="{FF2B5EF4-FFF2-40B4-BE49-F238E27FC236}">
                  <a16:creationId xmlns:a16="http://schemas.microsoft.com/office/drawing/2014/main" id="{F77C9E27-61B4-4C29-8B89-38E2A0634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8">
              <a:extLst>
                <a:ext uri="{FF2B5EF4-FFF2-40B4-BE49-F238E27FC236}">
                  <a16:creationId xmlns:a16="http://schemas.microsoft.com/office/drawing/2014/main" id="{D8E9B2DD-06B1-4B63-B254-189DC09F0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69">
              <a:extLst>
                <a:ext uri="{FF2B5EF4-FFF2-40B4-BE49-F238E27FC236}">
                  <a16:creationId xmlns:a16="http://schemas.microsoft.com/office/drawing/2014/main" id="{231C2D1F-B3B3-4F95-B009-FC6A651C7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70">
              <a:extLst>
                <a:ext uri="{FF2B5EF4-FFF2-40B4-BE49-F238E27FC236}">
                  <a16:creationId xmlns:a16="http://schemas.microsoft.com/office/drawing/2014/main" id="{0F15D1F9-9F86-4F0F-A8C4-BB9D6AF92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96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71">
              <a:extLst>
                <a:ext uri="{FF2B5EF4-FFF2-40B4-BE49-F238E27FC236}">
                  <a16:creationId xmlns:a16="http://schemas.microsoft.com/office/drawing/2014/main" id="{D0E0CBF1-7814-42A2-A595-549F08D35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187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72">
              <a:extLst>
                <a:ext uri="{FF2B5EF4-FFF2-40B4-BE49-F238E27FC236}">
                  <a16:creationId xmlns:a16="http://schemas.microsoft.com/office/drawing/2014/main" id="{EA210B93-A27A-46AE-9312-7AD0F0708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235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73">
              <a:extLst>
                <a:ext uri="{FF2B5EF4-FFF2-40B4-BE49-F238E27FC236}">
                  <a16:creationId xmlns:a16="http://schemas.microsoft.com/office/drawing/2014/main" id="{C26DF4B6-0C5F-4B6A-91B1-713F05123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225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74">
              <a:extLst>
                <a:ext uri="{FF2B5EF4-FFF2-40B4-BE49-F238E27FC236}">
                  <a16:creationId xmlns:a16="http://schemas.microsoft.com/office/drawing/2014/main" id="{9EA9F1CF-6FB6-4080-BA8B-CA7C6892F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75">
              <a:extLst>
                <a:ext uri="{FF2B5EF4-FFF2-40B4-BE49-F238E27FC236}">
                  <a16:creationId xmlns:a16="http://schemas.microsoft.com/office/drawing/2014/main" id="{616FFD4E-9FD5-4455-99D6-9B588B4DA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76">
              <a:extLst>
                <a:ext uri="{FF2B5EF4-FFF2-40B4-BE49-F238E27FC236}">
                  <a16:creationId xmlns:a16="http://schemas.microsoft.com/office/drawing/2014/main" id="{40E49D2A-096D-42D7-88EF-BA3A53089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230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77">
              <a:extLst>
                <a:ext uri="{FF2B5EF4-FFF2-40B4-BE49-F238E27FC236}">
                  <a16:creationId xmlns:a16="http://schemas.microsoft.com/office/drawing/2014/main" id="{3FBF8D3B-23F9-48E0-A298-0F1EC7BA2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" y="220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78">
              <a:extLst>
                <a:ext uri="{FF2B5EF4-FFF2-40B4-BE49-F238E27FC236}">
                  <a16:creationId xmlns:a16="http://schemas.microsoft.com/office/drawing/2014/main" id="{3BA339D4-88B8-48FC-9C02-8E525DE7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158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79">
              <a:extLst>
                <a:ext uri="{FF2B5EF4-FFF2-40B4-BE49-F238E27FC236}">
                  <a16:creationId xmlns:a16="http://schemas.microsoft.com/office/drawing/2014/main" id="{762C78F3-DFD3-4C36-BF9F-587352B9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148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Oval 80">
              <a:extLst>
                <a:ext uri="{FF2B5EF4-FFF2-40B4-BE49-F238E27FC236}">
                  <a16:creationId xmlns:a16="http://schemas.microsoft.com/office/drawing/2014/main" id="{75920257-DEEF-4761-8444-1C88F058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10" name="Group 81">
              <a:extLst>
                <a:ext uri="{FF2B5EF4-FFF2-40B4-BE49-F238E27FC236}">
                  <a16:creationId xmlns:a16="http://schemas.microsoft.com/office/drawing/2014/main" id="{5CEC4267-0FB0-4055-9703-07A508E2A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352"/>
              <a:ext cx="192" cy="192"/>
              <a:chOff x="2880" y="2160"/>
              <a:chExt cx="192" cy="192"/>
            </a:xfrm>
          </p:grpSpPr>
          <p:sp>
            <p:nvSpPr>
              <p:cNvPr id="20540" name="Line 82">
                <a:extLst>
                  <a:ext uri="{FF2B5EF4-FFF2-40B4-BE49-F238E27FC236}">
                    <a16:creationId xmlns:a16="http://schemas.microsoft.com/office/drawing/2014/main" id="{C4F9903B-C4A8-47C2-9051-9AAEF3F5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83">
                <a:extLst>
                  <a:ext uri="{FF2B5EF4-FFF2-40B4-BE49-F238E27FC236}">
                    <a16:creationId xmlns:a16="http://schemas.microsoft.com/office/drawing/2014/main" id="{49931CE7-9CA6-4CAD-97EB-232BF87AF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1" name="Group 84">
              <a:extLst>
                <a:ext uri="{FF2B5EF4-FFF2-40B4-BE49-F238E27FC236}">
                  <a16:creationId xmlns:a16="http://schemas.microsoft.com/office/drawing/2014/main" id="{2A9AB4AE-A191-44A2-A2B8-5D050493D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" y="2640"/>
              <a:ext cx="192" cy="192"/>
              <a:chOff x="2880" y="2160"/>
              <a:chExt cx="192" cy="192"/>
            </a:xfrm>
          </p:grpSpPr>
          <p:sp>
            <p:nvSpPr>
              <p:cNvPr id="20538" name="Line 85">
                <a:extLst>
                  <a:ext uri="{FF2B5EF4-FFF2-40B4-BE49-F238E27FC236}">
                    <a16:creationId xmlns:a16="http://schemas.microsoft.com/office/drawing/2014/main" id="{87360C98-C2C3-4413-BE14-802D31D5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Line 86">
                <a:extLst>
                  <a:ext uri="{FF2B5EF4-FFF2-40B4-BE49-F238E27FC236}">
                    <a16:creationId xmlns:a16="http://schemas.microsoft.com/office/drawing/2014/main" id="{FEB46861-146D-419A-8A6E-799A7D54D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2" name="Group 87">
              <a:extLst>
                <a:ext uri="{FF2B5EF4-FFF2-40B4-BE49-F238E27FC236}">
                  <a16:creationId xmlns:a16="http://schemas.microsoft.com/office/drawing/2014/main" id="{415EB620-F339-4DBF-AC88-AA373C924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112"/>
              <a:ext cx="192" cy="192"/>
              <a:chOff x="2880" y="2160"/>
              <a:chExt cx="192" cy="192"/>
            </a:xfrm>
          </p:grpSpPr>
          <p:sp>
            <p:nvSpPr>
              <p:cNvPr id="20536" name="Line 88">
                <a:extLst>
                  <a:ext uri="{FF2B5EF4-FFF2-40B4-BE49-F238E27FC236}">
                    <a16:creationId xmlns:a16="http://schemas.microsoft.com/office/drawing/2014/main" id="{349191E6-7DEB-42C2-B707-1FA6C461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Line 89">
                <a:extLst>
                  <a:ext uri="{FF2B5EF4-FFF2-40B4-BE49-F238E27FC236}">
                    <a16:creationId xmlns:a16="http://schemas.microsoft.com/office/drawing/2014/main" id="{371FABAF-7E63-478B-92FF-1CA905915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Oval 90">
              <a:extLst>
                <a:ext uri="{FF2B5EF4-FFF2-40B4-BE49-F238E27FC236}">
                  <a16:creationId xmlns:a16="http://schemas.microsoft.com/office/drawing/2014/main" id="{8E94FEEA-BB42-49D1-BFAE-9780AC6E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4" name="Oval 91">
              <a:extLst>
                <a:ext uri="{FF2B5EF4-FFF2-40B4-BE49-F238E27FC236}">
                  <a16:creationId xmlns:a16="http://schemas.microsoft.com/office/drawing/2014/main" id="{CFA7CD58-5F11-4E6F-B00F-ED5991BA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5" name="Oval 92">
              <a:extLst>
                <a:ext uri="{FF2B5EF4-FFF2-40B4-BE49-F238E27FC236}">
                  <a16:creationId xmlns:a16="http://schemas.microsoft.com/office/drawing/2014/main" id="{D539B774-80D1-4749-9170-A881918C6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6" name="Oval 93">
              <a:extLst>
                <a:ext uri="{FF2B5EF4-FFF2-40B4-BE49-F238E27FC236}">
                  <a16:creationId xmlns:a16="http://schemas.microsoft.com/office/drawing/2014/main" id="{8B1E29A9-45E6-4784-B661-04D288A3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7" name="Oval 94">
              <a:extLst>
                <a:ext uri="{FF2B5EF4-FFF2-40B4-BE49-F238E27FC236}">
                  <a16:creationId xmlns:a16="http://schemas.microsoft.com/office/drawing/2014/main" id="{93F4E979-3A28-4299-AA54-B6BD104C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30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8" name="Oval 95">
              <a:extLst>
                <a:ext uri="{FF2B5EF4-FFF2-40B4-BE49-F238E27FC236}">
                  <a16:creationId xmlns:a16="http://schemas.microsoft.com/office/drawing/2014/main" id="{06FA829E-F5C9-4AD8-8AC2-6AB1B0D4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9" name="Oval 96">
              <a:extLst>
                <a:ext uri="{FF2B5EF4-FFF2-40B4-BE49-F238E27FC236}">
                  <a16:creationId xmlns:a16="http://schemas.microsoft.com/office/drawing/2014/main" id="{510946E2-5DFD-4A77-B60A-647D511A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3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0" name="Oval 97">
              <a:extLst>
                <a:ext uri="{FF2B5EF4-FFF2-40B4-BE49-F238E27FC236}">
                  <a16:creationId xmlns:a16="http://schemas.microsoft.com/office/drawing/2014/main" id="{DA40DDB1-C92A-47BE-AA43-DF2ABB5A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1" name="Oval 98">
              <a:extLst>
                <a:ext uri="{FF2B5EF4-FFF2-40B4-BE49-F238E27FC236}">
                  <a16:creationId xmlns:a16="http://schemas.microsoft.com/office/drawing/2014/main" id="{1D00E357-1FE3-426C-AA67-42832F3B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22" name="Group 99">
              <a:extLst>
                <a:ext uri="{FF2B5EF4-FFF2-40B4-BE49-F238E27FC236}">
                  <a16:creationId xmlns:a16="http://schemas.microsoft.com/office/drawing/2014/main" id="{E9C6C2FA-72A9-41FE-BAF2-AD25999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2688"/>
              <a:ext cx="192" cy="192"/>
              <a:chOff x="2880" y="2160"/>
              <a:chExt cx="192" cy="192"/>
            </a:xfrm>
          </p:grpSpPr>
          <p:sp>
            <p:nvSpPr>
              <p:cNvPr id="20534" name="Line 100">
                <a:extLst>
                  <a:ext uri="{FF2B5EF4-FFF2-40B4-BE49-F238E27FC236}">
                    <a16:creationId xmlns:a16="http://schemas.microsoft.com/office/drawing/2014/main" id="{ED841247-91E9-4949-B3EC-6FF94EB1D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Line 101">
                <a:extLst>
                  <a:ext uri="{FF2B5EF4-FFF2-40B4-BE49-F238E27FC236}">
                    <a16:creationId xmlns:a16="http://schemas.microsoft.com/office/drawing/2014/main" id="{F9C84B63-08A7-45BC-AD11-D1966162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3" name="Line 102">
              <a:extLst>
                <a:ext uri="{FF2B5EF4-FFF2-40B4-BE49-F238E27FC236}">
                  <a16:creationId xmlns:a16="http://schemas.microsoft.com/office/drawing/2014/main" id="{9F8AD557-3CAD-4DBE-8F47-E3EAC9A8E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" y="1536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Oval 103">
              <a:extLst>
                <a:ext uri="{FF2B5EF4-FFF2-40B4-BE49-F238E27FC236}">
                  <a16:creationId xmlns:a16="http://schemas.microsoft.com/office/drawing/2014/main" id="{D267441B-8D14-4340-8492-880BBF06F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5" name="Oval 104">
              <a:extLst>
                <a:ext uri="{FF2B5EF4-FFF2-40B4-BE49-F238E27FC236}">
                  <a16:creationId xmlns:a16="http://schemas.microsoft.com/office/drawing/2014/main" id="{3726C3B3-7CC7-48BC-8DBC-BC6CF91F2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6" name="Oval 105">
              <a:extLst>
                <a:ext uri="{FF2B5EF4-FFF2-40B4-BE49-F238E27FC236}">
                  <a16:creationId xmlns:a16="http://schemas.microsoft.com/office/drawing/2014/main" id="{72BD1CFA-4B39-4733-A8C5-CB051750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7" name="Oval 106">
              <a:extLst>
                <a:ext uri="{FF2B5EF4-FFF2-40B4-BE49-F238E27FC236}">
                  <a16:creationId xmlns:a16="http://schemas.microsoft.com/office/drawing/2014/main" id="{50A48CDD-687D-4317-973F-088BE6687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8" name="Oval 107">
              <a:extLst>
                <a:ext uri="{FF2B5EF4-FFF2-40B4-BE49-F238E27FC236}">
                  <a16:creationId xmlns:a16="http://schemas.microsoft.com/office/drawing/2014/main" id="{222E9E46-3EA6-4D1E-9EC2-FFC3A991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9" name="Oval 108">
              <a:extLst>
                <a:ext uri="{FF2B5EF4-FFF2-40B4-BE49-F238E27FC236}">
                  <a16:creationId xmlns:a16="http://schemas.microsoft.com/office/drawing/2014/main" id="{3C890AA6-097E-44EA-8E49-215C5BDE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30" name="Group 109">
              <a:extLst>
                <a:ext uri="{FF2B5EF4-FFF2-40B4-BE49-F238E27FC236}">
                  <a16:creationId xmlns:a16="http://schemas.microsoft.com/office/drawing/2014/main" id="{06EB768B-128E-4145-8E6B-30CB37C29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" y="3264"/>
              <a:ext cx="192" cy="192"/>
              <a:chOff x="2880" y="2160"/>
              <a:chExt cx="192" cy="192"/>
            </a:xfrm>
          </p:grpSpPr>
          <p:sp>
            <p:nvSpPr>
              <p:cNvPr id="20532" name="Line 110">
                <a:extLst>
                  <a:ext uri="{FF2B5EF4-FFF2-40B4-BE49-F238E27FC236}">
                    <a16:creationId xmlns:a16="http://schemas.microsoft.com/office/drawing/2014/main" id="{99674522-8F36-4513-A969-05C8E565C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Line 111">
                <a:extLst>
                  <a:ext uri="{FF2B5EF4-FFF2-40B4-BE49-F238E27FC236}">
                    <a16:creationId xmlns:a16="http://schemas.microsoft.com/office/drawing/2014/main" id="{F267591B-66AD-42EB-8AFA-F2AB4BDD8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1" name="Text Box 112">
              <a:extLst>
                <a:ext uri="{FF2B5EF4-FFF2-40B4-BE49-F238E27FC236}">
                  <a16:creationId xmlns:a16="http://schemas.microsoft.com/office/drawing/2014/main" id="{C2ED9322-51CD-4187-82DF-6C607B5A6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3792"/>
              <a:ext cx="12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Unemployed</a:t>
              </a:r>
            </a:p>
          </p:txBody>
        </p:sp>
      </p:grpSp>
      <p:sp>
        <p:nvSpPr>
          <p:cNvPr id="20488" name="Text Box 113">
            <a:extLst>
              <a:ext uri="{FF2B5EF4-FFF2-40B4-BE49-F238E27FC236}">
                <a16:creationId xmlns:a16="http://schemas.microsoft.com/office/drawing/2014/main" id="{2A4C8073-E80F-4FE2-B1E3-09D639F7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65325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applicant is employed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20ADC3B-A4A7-4FC2-A218-3E281844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9EBD2-F8F6-428C-8A61-67923FB3F4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DA6CE58-1D23-4090-B094-CF8140E8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en-US" sz="4000" u="sng"/>
              <a:t>	   			</a:t>
            </a:r>
            <a:r>
              <a:rPr lang="en-US" altLang="en-US" sz="3600" u="sng"/>
              <a:t>      </a:t>
            </a:r>
            <a:r>
              <a:rPr lang="en-US" altLang="en-US" sz="3600" u="sng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86A822C-281F-4FDA-874A-989EFE386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folHlink"/>
                </a:solidFill>
              </a:rPr>
              <a:t>Impurity/Entropy</a:t>
            </a:r>
            <a:r>
              <a:rPr lang="en-US" altLang="en-US" sz="3600"/>
              <a:t> (informal)</a:t>
            </a:r>
          </a:p>
          <a:p>
            <a:pPr lvl="1" eaLnBrk="1" hangingPunct="1"/>
            <a:r>
              <a:rPr lang="en-US" altLang="en-US" sz="3000"/>
              <a:t>Measures the level of </a:t>
            </a:r>
            <a:r>
              <a:rPr lang="en-US" altLang="en-US" sz="3000" b="1">
                <a:solidFill>
                  <a:schemeClr val="folHlink"/>
                </a:solidFill>
              </a:rPr>
              <a:t>impurity</a:t>
            </a:r>
            <a:r>
              <a:rPr lang="en-US" altLang="en-US" sz="3000"/>
              <a:t> in a group of examples</a:t>
            </a:r>
          </a:p>
          <a:p>
            <a:pPr lvl="1" eaLnBrk="1" hangingPunct="1"/>
            <a:endParaRPr lang="en-US" altLang="en-US" sz="30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F8F1CB9-DBAA-4D16-9D6E-EC767456443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63925"/>
            <a:ext cx="1828800" cy="1870075"/>
            <a:chOff x="3855" y="1610"/>
            <a:chExt cx="852" cy="794"/>
          </a:xfrm>
        </p:grpSpPr>
        <p:sp>
          <p:nvSpPr>
            <p:cNvPr id="21520" name="Oval 5">
              <a:extLst>
                <a:ext uri="{FF2B5EF4-FFF2-40B4-BE49-F238E27FC236}">
                  <a16:creationId xmlns:a16="http://schemas.microsoft.com/office/drawing/2014/main" id="{27C14EDC-74CA-49EC-AD19-7D375322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0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1" name="Oval 6">
              <a:extLst>
                <a:ext uri="{FF2B5EF4-FFF2-40B4-BE49-F238E27FC236}">
                  <a16:creationId xmlns:a16="http://schemas.microsoft.com/office/drawing/2014/main" id="{1D825B19-A846-4D80-90D0-A02A05CF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9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2" name="Oval 7">
              <a:extLst>
                <a:ext uri="{FF2B5EF4-FFF2-40B4-BE49-F238E27FC236}">
                  <a16:creationId xmlns:a16="http://schemas.microsoft.com/office/drawing/2014/main" id="{461D5554-E03C-4FE4-9AF2-5DE34B0C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831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3" name="Oval 8">
              <a:extLst>
                <a:ext uri="{FF2B5EF4-FFF2-40B4-BE49-F238E27FC236}">
                  <a16:creationId xmlns:a16="http://schemas.microsoft.com/office/drawing/2014/main" id="{B728A1F5-ADE2-48A9-A282-8617527A9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95"/>
              <a:ext cx="90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4" name="Oval 9">
              <a:extLst>
                <a:ext uri="{FF2B5EF4-FFF2-40B4-BE49-F238E27FC236}">
                  <a16:creationId xmlns:a16="http://schemas.microsoft.com/office/drawing/2014/main" id="{1F4103B7-2CEA-4564-9172-5F4E894C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007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25" name="Group 10">
              <a:extLst>
                <a:ext uri="{FF2B5EF4-FFF2-40B4-BE49-F238E27FC236}">
                  <a16:creationId xmlns:a16="http://schemas.microsoft.com/office/drawing/2014/main" id="{5BC47F9A-A782-4D85-85AC-758F9FFCF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1742"/>
              <a:ext cx="135" cy="133"/>
              <a:chOff x="2880" y="2160"/>
              <a:chExt cx="192" cy="192"/>
            </a:xfrm>
          </p:grpSpPr>
          <p:sp>
            <p:nvSpPr>
              <p:cNvPr id="21532" name="Line 11">
                <a:extLst>
                  <a:ext uri="{FF2B5EF4-FFF2-40B4-BE49-F238E27FC236}">
                    <a16:creationId xmlns:a16="http://schemas.microsoft.com/office/drawing/2014/main" id="{4D96510B-55EC-4CA5-9584-FA62FD92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12">
                <a:extLst>
                  <a:ext uri="{FF2B5EF4-FFF2-40B4-BE49-F238E27FC236}">
                    <a16:creationId xmlns:a16="http://schemas.microsoft.com/office/drawing/2014/main" id="{2663D3D1-D32E-4087-A3E5-7AD8FE497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6" name="Group 13">
              <a:extLst>
                <a:ext uri="{FF2B5EF4-FFF2-40B4-BE49-F238E27FC236}">
                  <a16:creationId xmlns:a16="http://schemas.microsoft.com/office/drawing/2014/main" id="{C9B2A8AF-835E-4242-BA07-6690BF3BC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" y="1831"/>
              <a:ext cx="135" cy="132"/>
              <a:chOff x="2880" y="2160"/>
              <a:chExt cx="192" cy="192"/>
            </a:xfrm>
          </p:grpSpPr>
          <p:sp>
            <p:nvSpPr>
              <p:cNvPr id="21530" name="Line 14">
                <a:extLst>
                  <a:ext uri="{FF2B5EF4-FFF2-40B4-BE49-F238E27FC236}">
                    <a16:creationId xmlns:a16="http://schemas.microsoft.com/office/drawing/2014/main" id="{B1ED5380-147B-4FB7-A96B-1AD312436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15">
                <a:extLst>
                  <a:ext uri="{FF2B5EF4-FFF2-40B4-BE49-F238E27FC236}">
                    <a16:creationId xmlns:a16="http://schemas.microsoft.com/office/drawing/2014/main" id="{303B5504-3376-4243-A956-2AC089AF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16">
              <a:extLst>
                <a:ext uri="{FF2B5EF4-FFF2-40B4-BE49-F238E27FC236}">
                  <a16:creationId xmlns:a16="http://schemas.microsoft.com/office/drawing/2014/main" id="{8DC34CF8-2B97-4ADA-A550-00A7197EF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051"/>
              <a:ext cx="135" cy="133"/>
              <a:chOff x="2880" y="2160"/>
              <a:chExt cx="192" cy="192"/>
            </a:xfrm>
          </p:grpSpPr>
          <p:sp>
            <p:nvSpPr>
              <p:cNvPr id="21528" name="Line 17">
                <a:extLst>
                  <a:ext uri="{FF2B5EF4-FFF2-40B4-BE49-F238E27FC236}">
                    <a16:creationId xmlns:a16="http://schemas.microsoft.com/office/drawing/2014/main" id="{575ECB9B-7988-47E6-8D01-88A3544CE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18">
                <a:extLst>
                  <a:ext uri="{FF2B5EF4-FFF2-40B4-BE49-F238E27FC236}">
                    <a16:creationId xmlns:a16="http://schemas.microsoft.com/office/drawing/2014/main" id="{96005EA1-801C-4DAD-B7AD-BC821400C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1FD24470-3A5C-466B-BA66-A88EDF2066B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63925"/>
            <a:ext cx="1809750" cy="1781175"/>
            <a:chOff x="3900" y="3198"/>
            <a:chExt cx="852" cy="794"/>
          </a:xfrm>
        </p:grpSpPr>
        <p:sp>
          <p:nvSpPr>
            <p:cNvPr id="21511" name="Oval 20">
              <a:extLst>
                <a:ext uri="{FF2B5EF4-FFF2-40B4-BE49-F238E27FC236}">
                  <a16:creationId xmlns:a16="http://schemas.microsoft.com/office/drawing/2014/main" id="{23F68C7A-40D0-4472-A929-FCCAAD0A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98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2" name="Oval 21">
              <a:extLst>
                <a:ext uri="{FF2B5EF4-FFF2-40B4-BE49-F238E27FC236}">
                  <a16:creationId xmlns:a16="http://schemas.microsoft.com/office/drawing/2014/main" id="{E54DF756-02B8-4F08-B739-D5011E39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507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Oval 22">
              <a:extLst>
                <a:ext uri="{FF2B5EF4-FFF2-40B4-BE49-F238E27FC236}">
                  <a16:creationId xmlns:a16="http://schemas.microsoft.com/office/drawing/2014/main" id="{A03E1379-FC22-4FF9-8E7C-95E3F47E6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4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4" name="Oval 23">
              <a:extLst>
                <a:ext uri="{FF2B5EF4-FFF2-40B4-BE49-F238E27FC236}">
                  <a16:creationId xmlns:a16="http://schemas.microsoft.com/office/drawing/2014/main" id="{95447D78-379D-447D-BDCD-1652A860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639"/>
              <a:ext cx="89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Oval 24">
              <a:extLst>
                <a:ext uri="{FF2B5EF4-FFF2-40B4-BE49-F238E27FC236}">
                  <a16:creationId xmlns:a16="http://schemas.microsoft.com/office/drawing/2014/main" id="{CA01AC62-5FAE-40CB-A082-B45B7C26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72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6" name="Oval 25">
              <a:extLst>
                <a:ext uri="{FF2B5EF4-FFF2-40B4-BE49-F238E27FC236}">
                  <a16:creationId xmlns:a16="http://schemas.microsoft.com/office/drawing/2014/main" id="{DDE96EDF-9C1A-49C8-A1A2-25397D1BC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3463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6">
              <a:extLst>
                <a:ext uri="{FF2B5EF4-FFF2-40B4-BE49-F238E27FC236}">
                  <a16:creationId xmlns:a16="http://schemas.microsoft.com/office/drawing/2014/main" id="{50712B81-9236-45C7-928B-38006437D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37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8" name="Oval 27">
              <a:extLst>
                <a:ext uri="{FF2B5EF4-FFF2-40B4-BE49-F238E27FC236}">
                  <a16:creationId xmlns:a16="http://schemas.microsoft.com/office/drawing/2014/main" id="{4B376B35-9594-4C90-98C3-FC30C7E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9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9" name="Oval 28">
              <a:extLst>
                <a:ext uri="{FF2B5EF4-FFF2-40B4-BE49-F238E27FC236}">
                  <a16:creationId xmlns:a16="http://schemas.microsoft.com/office/drawing/2014/main" id="{425F1046-5AAE-4BC3-9BD9-85EEB75B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728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EE8C696-8EC4-430B-B6F9-C0523CCE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60E71-34A4-4367-94E6-7A79AB63B9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4060B00-A397-453E-985B-FFF11B8DA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Learning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7ED2ABA-5FF5-4D56-B6E3-B90349AC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AI/Vision systems are complex and may have many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impractical and often impossible to encode all the knowledge a system needs.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Different types of data may require very different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Instead of trying to hard code all the knowledge, it makes sense to learn it.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B03BEB9B-28DA-4A97-9DEF-93AA07D6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B8075-4BDA-4032-8C1B-064088D584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80CCA90-787D-4305-8447-D671AEB75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Impurity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CB0D9A0-D613-4E87-9111-577A4A0CE29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2133600" cy="1905000"/>
            <a:chOff x="288" y="1824"/>
            <a:chExt cx="1344" cy="1200"/>
          </a:xfrm>
        </p:grpSpPr>
        <p:sp>
          <p:nvSpPr>
            <p:cNvPr id="22570" name="Oval 4">
              <a:extLst>
                <a:ext uri="{FF2B5EF4-FFF2-40B4-BE49-F238E27FC236}">
                  <a16:creationId xmlns:a16="http://schemas.microsoft.com/office/drawing/2014/main" id="{9AB82F39-942B-44EE-B8C9-5E65976C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1" name="Oval 5">
              <a:extLst>
                <a:ext uri="{FF2B5EF4-FFF2-40B4-BE49-F238E27FC236}">
                  <a16:creationId xmlns:a16="http://schemas.microsoft.com/office/drawing/2014/main" id="{530E52AC-2F0C-4561-91CF-805C5EECF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2" name="Oval 6">
              <a:extLst>
                <a:ext uri="{FF2B5EF4-FFF2-40B4-BE49-F238E27FC236}">
                  <a16:creationId xmlns:a16="http://schemas.microsoft.com/office/drawing/2014/main" id="{A84F11A8-815A-41C4-8398-3036E6B3A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3" name="Oval 7">
              <a:extLst>
                <a:ext uri="{FF2B5EF4-FFF2-40B4-BE49-F238E27FC236}">
                  <a16:creationId xmlns:a16="http://schemas.microsoft.com/office/drawing/2014/main" id="{20D5D7A7-582F-4316-B670-7D02DE8D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7EEA6678-DDD7-4AC5-A4C0-93D8B3D5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5" name="Oval 9">
              <a:extLst>
                <a:ext uri="{FF2B5EF4-FFF2-40B4-BE49-F238E27FC236}">
                  <a16:creationId xmlns:a16="http://schemas.microsoft.com/office/drawing/2014/main" id="{3C2CB50B-CDAC-4F69-8E99-472B5A3D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6" name="Oval 10">
              <a:extLst>
                <a:ext uri="{FF2B5EF4-FFF2-40B4-BE49-F238E27FC236}">
                  <a16:creationId xmlns:a16="http://schemas.microsoft.com/office/drawing/2014/main" id="{FED795B6-53B7-4D11-B534-2D178874B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7" name="Oval 11">
              <a:extLst>
                <a:ext uri="{FF2B5EF4-FFF2-40B4-BE49-F238E27FC236}">
                  <a16:creationId xmlns:a16="http://schemas.microsoft.com/office/drawing/2014/main" id="{AE83F9BB-4BE7-47A1-A75B-48D32CB9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8" name="Oval 12">
              <a:extLst>
                <a:ext uri="{FF2B5EF4-FFF2-40B4-BE49-F238E27FC236}">
                  <a16:creationId xmlns:a16="http://schemas.microsoft.com/office/drawing/2014/main" id="{97B538EF-CB7F-4580-9965-5E567F16C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9" name="Group 13">
              <a:extLst>
                <a:ext uri="{FF2B5EF4-FFF2-40B4-BE49-F238E27FC236}">
                  <a16:creationId xmlns:a16="http://schemas.microsoft.com/office/drawing/2014/main" id="{B1E3A118-C8B5-41A2-9BEF-CE244C1E4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872"/>
              <a:ext cx="144" cy="144"/>
              <a:chOff x="2880" y="2160"/>
              <a:chExt cx="192" cy="192"/>
            </a:xfrm>
          </p:grpSpPr>
          <p:sp>
            <p:nvSpPr>
              <p:cNvPr id="22624" name="Line 14">
                <a:extLst>
                  <a:ext uri="{FF2B5EF4-FFF2-40B4-BE49-F238E27FC236}">
                    <a16:creationId xmlns:a16="http://schemas.microsoft.com/office/drawing/2014/main" id="{F9285A47-A13B-4354-A817-E2C68E213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Line 15">
                <a:extLst>
                  <a:ext uri="{FF2B5EF4-FFF2-40B4-BE49-F238E27FC236}">
                    <a16:creationId xmlns:a16="http://schemas.microsoft.com/office/drawing/2014/main" id="{69FB3F84-4EBB-4165-B01E-C72F7E1AA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0" name="Oval 16">
              <a:extLst>
                <a:ext uri="{FF2B5EF4-FFF2-40B4-BE49-F238E27FC236}">
                  <a16:creationId xmlns:a16="http://schemas.microsoft.com/office/drawing/2014/main" id="{FA01765A-1BC7-4199-941F-9DB18C52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1" name="Oval 17">
              <a:extLst>
                <a:ext uri="{FF2B5EF4-FFF2-40B4-BE49-F238E27FC236}">
                  <a16:creationId xmlns:a16="http://schemas.microsoft.com/office/drawing/2014/main" id="{DDA9E272-A815-43D7-9A90-000D78E08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82" name="Group 18">
              <a:extLst>
                <a:ext uri="{FF2B5EF4-FFF2-40B4-BE49-F238E27FC236}">
                  <a16:creationId xmlns:a16="http://schemas.microsoft.com/office/drawing/2014/main" id="{127A2CDD-3EC5-4062-9890-1D454940C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160"/>
              <a:ext cx="144" cy="144"/>
              <a:chOff x="2880" y="2160"/>
              <a:chExt cx="192" cy="192"/>
            </a:xfrm>
          </p:grpSpPr>
          <p:sp>
            <p:nvSpPr>
              <p:cNvPr id="22622" name="Line 19">
                <a:extLst>
                  <a:ext uri="{FF2B5EF4-FFF2-40B4-BE49-F238E27FC236}">
                    <a16:creationId xmlns:a16="http://schemas.microsoft.com/office/drawing/2014/main" id="{6EEBB5FF-67BD-4136-B306-6675D3A96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Line 20">
                <a:extLst>
                  <a:ext uri="{FF2B5EF4-FFF2-40B4-BE49-F238E27FC236}">
                    <a16:creationId xmlns:a16="http://schemas.microsoft.com/office/drawing/2014/main" id="{D5E8F1F1-A66E-4B8E-9818-9217FC0B6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3" name="Group 21">
              <a:extLst>
                <a:ext uri="{FF2B5EF4-FFF2-40B4-BE49-F238E27FC236}">
                  <a16:creationId xmlns:a16="http://schemas.microsoft.com/office/drawing/2014/main" id="{723E25BA-D719-452A-BCF9-EABF4E5D6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44" cy="144"/>
              <a:chOff x="2880" y="2160"/>
              <a:chExt cx="192" cy="192"/>
            </a:xfrm>
          </p:grpSpPr>
          <p:sp>
            <p:nvSpPr>
              <p:cNvPr id="22620" name="Line 22">
                <a:extLst>
                  <a:ext uri="{FF2B5EF4-FFF2-40B4-BE49-F238E27FC236}">
                    <a16:creationId xmlns:a16="http://schemas.microsoft.com/office/drawing/2014/main" id="{197D33CC-680F-4F94-838F-1FCB859DE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Line 23">
                <a:extLst>
                  <a:ext uri="{FF2B5EF4-FFF2-40B4-BE49-F238E27FC236}">
                    <a16:creationId xmlns:a16="http://schemas.microsoft.com/office/drawing/2014/main" id="{286F803C-2938-4EA0-9D90-A38966D1D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4" name="Group 24">
              <a:extLst>
                <a:ext uri="{FF2B5EF4-FFF2-40B4-BE49-F238E27FC236}">
                  <a16:creationId xmlns:a16="http://schemas.microsoft.com/office/drawing/2014/main" id="{A446B787-31CA-4FAD-8EFE-90017DA20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44" cy="144"/>
              <a:chOff x="2880" y="2160"/>
              <a:chExt cx="192" cy="192"/>
            </a:xfrm>
          </p:grpSpPr>
          <p:sp>
            <p:nvSpPr>
              <p:cNvPr id="22618" name="Line 25">
                <a:extLst>
                  <a:ext uri="{FF2B5EF4-FFF2-40B4-BE49-F238E27FC236}">
                    <a16:creationId xmlns:a16="http://schemas.microsoft.com/office/drawing/2014/main" id="{061D85D1-586B-4580-AC75-0B216327C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Line 26">
                <a:extLst>
                  <a:ext uri="{FF2B5EF4-FFF2-40B4-BE49-F238E27FC236}">
                    <a16:creationId xmlns:a16="http://schemas.microsoft.com/office/drawing/2014/main" id="{BE14F0FA-3D72-4CFD-AB86-B5AC2AF3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5" name="Group 27">
              <a:extLst>
                <a:ext uri="{FF2B5EF4-FFF2-40B4-BE49-F238E27FC236}">
                  <a16:creationId xmlns:a16="http://schemas.microsoft.com/office/drawing/2014/main" id="{A0A35A08-FE49-49AB-86D7-7D57B291B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208"/>
              <a:ext cx="144" cy="144"/>
              <a:chOff x="2880" y="2160"/>
              <a:chExt cx="192" cy="192"/>
            </a:xfrm>
          </p:grpSpPr>
          <p:sp>
            <p:nvSpPr>
              <p:cNvPr id="22616" name="Line 28">
                <a:extLst>
                  <a:ext uri="{FF2B5EF4-FFF2-40B4-BE49-F238E27FC236}">
                    <a16:creationId xmlns:a16="http://schemas.microsoft.com/office/drawing/2014/main" id="{88A462D8-DBA9-42E7-9468-920A2CD2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Line 29">
                <a:extLst>
                  <a:ext uri="{FF2B5EF4-FFF2-40B4-BE49-F238E27FC236}">
                    <a16:creationId xmlns:a16="http://schemas.microsoft.com/office/drawing/2014/main" id="{399D0D46-3271-4290-9826-7A3B8633B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6" name="Oval 30">
              <a:extLst>
                <a:ext uri="{FF2B5EF4-FFF2-40B4-BE49-F238E27FC236}">
                  <a16:creationId xmlns:a16="http://schemas.microsoft.com/office/drawing/2014/main" id="{E7CDDF67-8E5B-4C9B-B3B0-EAF844E3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7" name="Oval 31">
              <a:extLst>
                <a:ext uri="{FF2B5EF4-FFF2-40B4-BE49-F238E27FC236}">
                  <a16:creationId xmlns:a16="http://schemas.microsoft.com/office/drawing/2014/main" id="{DFCAC5AA-E049-4E05-9AE8-E6CD41CD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32">
              <a:extLst>
                <a:ext uri="{FF2B5EF4-FFF2-40B4-BE49-F238E27FC236}">
                  <a16:creationId xmlns:a16="http://schemas.microsoft.com/office/drawing/2014/main" id="{2AB8B0ED-9351-4D7E-9140-8A28E40F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9" name="Oval 33">
              <a:extLst>
                <a:ext uri="{FF2B5EF4-FFF2-40B4-BE49-F238E27FC236}">
                  <a16:creationId xmlns:a16="http://schemas.microsoft.com/office/drawing/2014/main" id="{3D43A3F9-4D04-4870-8362-A64345A3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0" name="Oval 34">
              <a:extLst>
                <a:ext uri="{FF2B5EF4-FFF2-40B4-BE49-F238E27FC236}">
                  <a16:creationId xmlns:a16="http://schemas.microsoft.com/office/drawing/2014/main" id="{3374B9D5-2800-43EF-B29A-E5D828DA9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1" name="Oval 35">
              <a:extLst>
                <a:ext uri="{FF2B5EF4-FFF2-40B4-BE49-F238E27FC236}">
                  <a16:creationId xmlns:a16="http://schemas.microsoft.com/office/drawing/2014/main" id="{D99E7B06-13FC-4F01-8F31-E799505F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92" name="Group 36">
              <a:extLst>
                <a:ext uri="{FF2B5EF4-FFF2-40B4-BE49-F238E27FC236}">
                  <a16:creationId xmlns:a16="http://schemas.microsoft.com/office/drawing/2014/main" id="{60A8C924-C3D0-4C0C-9F4E-5C5FF151A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36"/>
              <a:ext cx="144" cy="144"/>
              <a:chOff x="2880" y="2160"/>
              <a:chExt cx="192" cy="192"/>
            </a:xfrm>
          </p:grpSpPr>
          <p:sp>
            <p:nvSpPr>
              <p:cNvPr id="22614" name="Line 37">
                <a:extLst>
                  <a:ext uri="{FF2B5EF4-FFF2-40B4-BE49-F238E27FC236}">
                    <a16:creationId xmlns:a16="http://schemas.microsoft.com/office/drawing/2014/main" id="{CD5E6281-E3F1-4417-BDF0-95DCA25A3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Line 38">
                <a:extLst>
                  <a:ext uri="{FF2B5EF4-FFF2-40B4-BE49-F238E27FC236}">
                    <a16:creationId xmlns:a16="http://schemas.microsoft.com/office/drawing/2014/main" id="{814647FD-A9AF-4F78-A237-F753C5CE7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3" name="Group 39">
              <a:extLst>
                <a:ext uri="{FF2B5EF4-FFF2-40B4-BE49-F238E27FC236}">
                  <a16:creationId xmlns:a16="http://schemas.microsoft.com/office/drawing/2014/main" id="{DEC52416-2215-4CD8-93BB-700F81183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832"/>
              <a:ext cx="144" cy="144"/>
              <a:chOff x="2880" y="2160"/>
              <a:chExt cx="192" cy="192"/>
            </a:xfrm>
          </p:grpSpPr>
          <p:sp>
            <p:nvSpPr>
              <p:cNvPr id="22612" name="Line 40">
                <a:extLst>
                  <a:ext uri="{FF2B5EF4-FFF2-40B4-BE49-F238E27FC236}">
                    <a16:creationId xmlns:a16="http://schemas.microsoft.com/office/drawing/2014/main" id="{267FD4B5-ECF3-4155-BD86-BB84A835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Line 41">
                <a:extLst>
                  <a:ext uri="{FF2B5EF4-FFF2-40B4-BE49-F238E27FC236}">
                    <a16:creationId xmlns:a16="http://schemas.microsoft.com/office/drawing/2014/main" id="{6AEB3B01-8728-4743-A9E1-E0405666B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4" name="Group 42">
              <a:extLst>
                <a:ext uri="{FF2B5EF4-FFF2-40B4-BE49-F238E27FC236}">
                  <a16:creationId xmlns:a16="http://schemas.microsoft.com/office/drawing/2014/main" id="{C873C0F7-3022-4DF1-BC68-48BC291B0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688"/>
              <a:ext cx="144" cy="144"/>
              <a:chOff x="2880" y="2160"/>
              <a:chExt cx="192" cy="192"/>
            </a:xfrm>
          </p:grpSpPr>
          <p:sp>
            <p:nvSpPr>
              <p:cNvPr id="22610" name="Line 43">
                <a:extLst>
                  <a:ext uri="{FF2B5EF4-FFF2-40B4-BE49-F238E27FC236}">
                    <a16:creationId xmlns:a16="http://schemas.microsoft.com/office/drawing/2014/main" id="{53B3E213-CD81-4EA1-9330-776D9021A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Line 44">
                <a:extLst>
                  <a:ext uri="{FF2B5EF4-FFF2-40B4-BE49-F238E27FC236}">
                    <a16:creationId xmlns:a16="http://schemas.microsoft.com/office/drawing/2014/main" id="{0B5652B8-7C28-48D6-B385-7667DBCBA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5" name="Group 45">
              <a:extLst>
                <a:ext uri="{FF2B5EF4-FFF2-40B4-BE49-F238E27FC236}">
                  <a16:creationId xmlns:a16="http://schemas.microsoft.com/office/drawing/2014/main" id="{32A1C50D-33D2-45D6-87AF-A7CD7023A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0"/>
              <a:ext cx="144" cy="144"/>
              <a:chOff x="2880" y="2160"/>
              <a:chExt cx="192" cy="192"/>
            </a:xfrm>
          </p:grpSpPr>
          <p:sp>
            <p:nvSpPr>
              <p:cNvPr id="22608" name="Line 46">
                <a:extLst>
                  <a:ext uri="{FF2B5EF4-FFF2-40B4-BE49-F238E27FC236}">
                    <a16:creationId xmlns:a16="http://schemas.microsoft.com/office/drawing/2014/main" id="{D6620E31-3519-469D-B331-83B8E4C0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Line 47">
                <a:extLst>
                  <a:ext uri="{FF2B5EF4-FFF2-40B4-BE49-F238E27FC236}">
                    <a16:creationId xmlns:a16="http://schemas.microsoft.com/office/drawing/2014/main" id="{C6F4F9AA-AE1E-4ABF-AC62-AAE29CA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6" name="Group 48">
              <a:extLst>
                <a:ext uri="{FF2B5EF4-FFF2-40B4-BE49-F238E27FC236}">
                  <a16:creationId xmlns:a16="http://schemas.microsoft.com/office/drawing/2014/main" id="{1E828DA0-5113-4277-A376-D50C93FC2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92"/>
              <a:ext cx="144" cy="144"/>
              <a:chOff x="2880" y="2160"/>
              <a:chExt cx="192" cy="192"/>
            </a:xfrm>
          </p:grpSpPr>
          <p:sp>
            <p:nvSpPr>
              <p:cNvPr id="22606" name="Line 49">
                <a:extLst>
                  <a:ext uri="{FF2B5EF4-FFF2-40B4-BE49-F238E27FC236}">
                    <a16:creationId xmlns:a16="http://schemas.microsoft.com/office/drawing/2014/main" id="{43D6CBA0-17AF-49CA-98FB-F021332E4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Line 50">
                <a:extLst>
                  <a:ext uri="{FF2B5EF4-FFF2-40B4-BE49-F238E27FC236}">
                    <a16:creationId xmlns:a16="http://schemas.microsoft.com/office/drawing/2014/main" id="{82AD5389-57B1-4E87-B437-0159284CD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7" name="Group 51">
              <a:extLst>
                <a:ext uri="{FF2B5EF4-FFF2-40B4-BE49-F238E27FC236}">
                  <a16:creationId xmlns:a16="http://schemas.microsoft.com/office/drawing/2014/main" id="{713A47C1-4180-4A78-B59A-5A5713E3C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32"/>
              <a:ext cx="144" cy="144"/>
              <a:chOff x="2880" y="2160"/>
              <a:chExt cx="192" cy="192"/>
            </a:xfrm>
          </p:grpSpPr>
          <p:sp>
            <p:nvSpPr>
              <p:cNvPr id="22604" name="Line 52">
                <a:extLst>
                  <a:ext uri="{FF2B5EF4-FFF2-40B4-BE49-F238E27FC236}">
                    <a16:creationId xmlns:a16="http://schemas.microsoft.com/office/drawing/2014/main" id="{88DCFBE7-5C1D-4256-A7BA-AB95A6163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Line 53">
                <a:extLst>
                  <a:ext uri="{FF2B5EF4-FFF2-40B4-BE49-F238E27FC236}">
                    <a16:creationId xmlns:a16="http://schemas.microsoft.com/office/drawing/2014/main" id="{7053050A-85B8-4419-9FC0-0D1F96125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8" name="Group 54">
              <a:extLst>
                <a:ext uri="{FF2B5EF4-FFF2-40B4-BE49-F238E27FC236}">
                  <a16:creationId xmlns:a16="http://schemas.microsoft.com/office/drawing/2014/main" id="{615D1223-141F-4B0B-AE3C-1BD5B897F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08"/>
              <a:ext cx="144" cy="144"/>
              <a:chOff x="2880" y="2160"/>
              <a:chExt cx="192" cy="192"/>
            </a:xfrm>
          </p:grpSpPr>
          <p:sp>
            <p:nvSpPr>
              <p:cNvPr id="22602" name="Line 55">
                <a:extLst>
                  <a:ext uri="{FF2B5EF4-FFF2-40B4-BE49-F238E27FC236}">
                    <a16:creationId xmlns:a16="http://schemas.microsoft.com/office/drawing/2014/main" id="{E7CA35E9-CBF8-40EC-892E-F5B9EA52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Line 56">
                <a:extLst>
                  <a:ext uri="{FF2B5EF4-FFF2-40B4-BE49-F238E27FC236}">
                    <a16:creationId xmlns:a16="http://schemas.microsoft.com/office/drawing/2014/main" id="{14FC8ABF-4A11-470E-AE0B-3CDBD83B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9" name="Group 57">
              <a:extLst>
                <a:ext uri="{FF2B5EF4-FFF2-40B4-BE49-F238E27FC236}">
                  <a16:creationId xmlns:a16="http://schemas.microsoft.com/office/drawing/2014/main" id="{91D38F47-3F78-43CE-A126-FD738E11C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52"/>
              <a:ext cx="144" cy="144"/>
              <a:chOff x="2880" y="2160"/>
              <a:chExt cx="192" cy="192"/>
            </a:xfrm>
          </p:grpSpPr>
          <p:sp>
            <p:nvSpPr>
              <p:cNvPr id="22600" name="Line 58">
                <a:extLst>
                  <a:ext uri="{FF2B5EF4-FFF2-40B4-BE49-F238E27FC236}">
                    <a16:creationId xmlns:a16="http://schemas.microsoft.com/office/drawing/2014/main" id="{A0609894-572C-4C76-9AB3-09B74F7A6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Line 59">
                <a:extLst>
                  <a:ext uri="{FF2B5EF4-FFF2-40B4-BE49-F238E27FC236}">
                    <a16:creationId xmlns:a16="http://schemas.microsoft.com/office/drawing/2014/main" id="{25801F1C-9F7B-45C4-B1BA-2B2FE5A3D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84" name="Text Box 60">
            <a:extLst>
              <a:ext uri="{FF2B5EF4-FFF2-40B4-BE49-F238E27FC236}">
                <a16:creationId xmlns:a16="http://schemas.microsoft.com/office/drawing/2014/main" id="{FBD32144-FF2B-409B-89CF-04FAE954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04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Very impure group</a:t>
            </a:r>
          </a:p>
        </p:txBody>
      </p:sp>
      <p:sp>
        <p:nvSpPr>
          <p:cNvPr id="103485" name="Text Box 61">
            <a:extLst>
              <a:ext uri="{FF2B5EF4-FFF2-40B4-BE49-F238E27FC236}">
                <a16:creationId xmlns:a16="http://schemas.microsoft.com/office/drawing/2014/main" id="{B150E7C0-3062-4463-B37A-AD4AF19F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209800"/>
            <a:ext cx="211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Less impure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837683AF-C8B8-4A43-8247-7BBC1FFA5BD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24200"/>
            <a:ext cx="1828800" cy="1752600"/>
            <a:chOff x="4032" y="1968"/>
            <a:chExt cx="1152" cy="1104"/>
          </a:xfrm>
        </p:grpSpPr>
        <p:sp>
          <p:nvSpPr>
            <p:cNvPr id="22557" name="Oval 63">
              <a:extLst>
                <a:ext uri="{FF2B5EF4-FFF2-40B4-BE49-F238E27FC236}">
                  <a16:creationId xmlns:a16="http://schemas.microsoft.com/office/drawing/2014/main" id="{CFA479A1-A678-4F95-8CA9-DEF5BDF95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8" name="Oval 64">
              <a:extLst>
                <a:ext uri="{FF2B5EF4-FFF2-40B4-BE49-F238E27FC236}">
                  <a16:creationId xmlns:a16="http://schemas.microsoft.com/office/drawing/2014/main" id="{7964F281-899B-4272-BED7-633DC1999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9" name="Oval 65">
              <a:extLst>
                <a:ext uri="{FF2B5EF4-FFF2-40B4-BE49-F238E27FC236}">
                  <a16:creationId xmlns:a16="http://schemas.microsoft.com/office/drawing/2014/main" id="{3BE3D080-D561-4330-B290-047956B9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0" name="Oval 66">
              <a:extLst>
                <a:ext uri="{FF2B5EF4-FFF2-40B4-BE49-F238E27FC236}">
                  <a16:creationId xmlns:a16="http://schemas.microsoft.com/office/drawing/2014/main" id="{866D435C-C0B0-4437-976C-15CC4715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1" name="Oval 67">
              <a:extLst>
                <a:ext uri="{FF2B5EF4-FFF2-40B4-BE49-F238E27FC236}">
                  <a16:creationId xmlns:a16="http://schemas.microsoft.com/office/drawing/2014/main" id="{913AF1CE-5669-4B40-8C0E-81AF4055D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2" name="Oval 68">
              <a:extLst>
                <a:ext uri="{FF2B5EF4-FFF2-40B4-BE49-F238E27FC236}">
                  <a16:creationId xmlns:a16="http://schemas.microsoft.com/office/drawing/2014/main" id="{69E1E067-C718-4C92-9712-2F96354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3" name="Oval 69">
              <a:extLst>
                <a:ext uri="{FF2B5EF4-FFF2-40B4-BE49-F238E27FC236}">
                  <a16:creationId xmlns:a16="http://schemas.microsoft.com/office/drawing/2014/main" id="{493D8B4B-DFD3-4A69-B322-11AAEF37D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Oval 70">
              <a:extLst>
                <a:ext uri="{FF2B5EF4-FFF2-40B4-BE49-F238E27FC236}">
                  <a16:creationId xmlns:a16="http://schemas.microsoft.com/office/drawing/2014/main" id="{7EA7BDD9-18E0-4A01-87AB-DFD22D87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5" name="Oval 71">
              <a:extLst>
                <a:ext uri="{FF2B5EF4-FFF2-40B4-BE49-F238E27FC236}">
                  <a16:creationId xmlns:a16="http://schemas.microsoft.com/office/drawing/2014/main" id="{2128E971-9664-4644-A21F-2ED62144D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6" name="Oval 72">
              <a:extLst>
                <a:ext uri="{FF2B5EF4-FFF2-40B4-BE49-F238E27FC236}">
                  <a16:creationId xmlns:a16="http://schemas.microsoft.com/office/drawing/2014/main" id="{83BB8840-2CBC-439E-B5F3-ADD3E0C0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7" name="Oval 73">
              <a:extLst>
                <a:ext uri="{FF2B5EF4-FFF2-40B4-BE49-F238E27FC236}">
                  <a16:creationId xmlns:a16="http://schemas.microsoft.com/office/drawing/2014/main" id="{7CF24466-5036-4E00-AA13-89B1618B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8" name="Oval 74">
              <a:extLst>
                <a:ext uri="{FF2B5EF4-FFF2-40B4-BE49-F238E27FC236}">
                  <a16:creationId xmlns:a16="http://schemas.microsoft.com/office/drawing/2014/main" id="{D919EF33-2B61-406A-81AB-4811513C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9" name="Oval 75">
              <a:extLst>
                <a:ext uri="{FF2B5EF4-FFF2-40B4-BE49-F238E27FC236}">
                  <a16:creationId xmlns:a16="http://schemas.microsoft.com/office/drawing/2014/main" id="{CF051AAB-E73D-4542-9BC3-B9B557D7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3500" name="Text Box 76">
            <a:extLst>
              <a:ext uri="{FF2B5EF4-FFF2-40B4-BE49-F238E27FC236}">
                <a16:creationId xmlns:a16="http://schemas.microsoft.com/office/drawing/2014/main" id="{41565200-D9AE-4829-A408-49BF3E5C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00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grpSp>
        <p:nvGrpSpPr>
          <p:cNvPr id="17" name="Group 77">
            <a:extLst>
              <a:ext uri="{FF2B5EF4-FFF2-40B4-BE49-F238E27FC236}">
                <a16:creationId xmlns:a16="http://schemas.microsoft.com/office/drawing/2014/main" id="{4C5B2D34-B990-408B-B466-906959C0300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048000"/>
            <a:ext cx="1828800" cy="1752600"/>
            <a:chOff x="2352" y="1920"/>
            <a:chExt cx="1152" cy="1104"/>
          </a:xfrm>
        </p:grpSpPr>
        <p:sp>
          <p:nvSpPr>
            <p:cNvPr id="22538" name="Oval 78">
              <a:extLst>
                <a:ext uri="{FF2B5EF4-FFF2-40B4-BE49-F238E27FC236}">
                  <a16:creationId xmlns:a16="http://schemas.microsoft.com/office/drawing/2014/main" id="{8CC23692-E910-4C76-86EA-2AACA480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9" name="Oval 79">
              <a:extLst>
                <a:ext uri="{FF2B5EF4-FFF2-40B4-BE49-F238E27FC236}">
                  <a16:creationId xmlns:a16="http://schemas.microsoft.com/office/drawing/2014/main" id="{019A06C5-BE54-4B69-986E-65A8C9D72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80">
              <a:extLst>
                <a:ext uri="{FF2B5EF4-FFF2-40B4-BE49-F238E27FC236}">
                  <a16:creationId xmlns:a16="http://schemas.microsoft.com/office/drawing/2014/main" id="{F96EBD1D-23B3-49F1-9934-998FBD63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1" name="Oval 81">
              <a:extLst>
                <a:ext uri="{FF2B5EF4-FFF2-40B4-BE49-F238E27FC236}">
                  <a16:creationId xmlns:a16="http://schemas.microsoft.com/office/drawing/2014/main" id="{1D59D72E-95A2-4EDD-A989-6188EFA8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2" name="Oval 82">
              <a:extLst>
                <a:ext uri="{FF2B5EF4-FFF2-40B4-BE49-F238E27FC236}">
                  <a16:creationId xmlns:a16="http://schemas.microsoft.com/office/drawing/2014/main" id="{50A8F021-4C17-4B31-A3F6-7CF7A8C8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Oval 83">
              <a:extLst>
                <a:ext uri="{FF2B5EF4-FFF2-40B4-BE49-F238E27FC236}">
                  <a16:creationId xmlns:a16="http://schemas.microsoft.com/office/drawing/2014/main" id="{1DDFBC35-4EDD-4A22-8000-F341C04B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4" name="Oval 84">
              <a:extLst>
                <a:ext uri="{FF2B5EF4-FFF2-40B4-BE49-F238E27FC236}">
                  <a16:creationId xmlns:a16="http://schemas.microsoft.com/office/drawing/2014/main" id="{F5B60097-71DE-488C-B55D-8991B42D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5" name="Oval 85">
              <a:extLst>
                <a:ext uri="{FF2B5EF4-FFF2-40B4-BE49-F238E27FC236}">
                  <a16:creationId xmlns:a16="http://schemas.microsoft.com/office/drawing/2014/main" id="{43FE4C66-C27E-46B7-AA15-6942D3E3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6" name="Oval 86">
              <a:extLst>
                <a:ext uri="{FF2B5EF4-FFF2-40B4-BE49-F238E27FC236}">
                  <a16:creationId xmlns:a16="http://schemas.microsoft.com/office/drawing/2014/main" id="{28FE7FB3-1FA6-471C-9534-9F3295490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7" name="Oval 87">
              <a:extLst>
                <a:ext uri="{FF2B5EF4-FFF2-40B4-BE49-F238E27FC236}">
                  <a16:creationId xmlns:a16="http://schemas.microsoft.com/office/drawing/2014/main" id="{9639DE22-8606-447B-A74F-FD3BD57F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8" name="Oval 88">
              <a:extLst>
                <a:ext uri="{FF2B5EF4-FFF2-40B4-BE49-F238E27FC236}">
                  <a16:creationId xmlns:a16="http://schemas.microsoft.com/office/drawing/2014/main" id="{1B9F153E-2BB8-4D79-A1BE-9465B2829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Oval 89">
              <a:extLst>
                <a:ext uri="{FF2B5EF4-FFF2-40B4-BE49-F238E27FC236}">
                  <a16:creationId xmlns:a16="http://schemas.microsoft.com/office/drawing/2014/main" id="{3A6F0DB6-B715-4D7E-BB56-2C283053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Oval 90">
              <a:extLst>
                <a:ext uri="{FF2B5EF4-FFF2-40B4-BE49-F238E27FC236}">
                  <a16:creationId xmlns:a16="http://schemas.microsoft.com/office/drawing/2014/main" id="{75736525-1BBE-429D-AB0B-F8B91761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51" name="Group 91">
              <a:extLst>
                <a:ext uri="{FF2B5EF4-FFF2-40B4-BE49-F238E27FC236}">
                  <a16:creationId xmlns:a16="http://schemas.microsoft.com/office/drawing/2014/main" id="{55947E37-E41D-4529-BC62-73EB50866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44" cy="144"/>
              <a:chOff x="2880" y="2160"/>
              <a:chExt cx="192" cy="192"/>
            </a:xfrm>
          </p:grpSpPr>
          <p:sp>
            <p:nvSpPr>
              <p:cNvPr id="22555" name="Line 92">
                <a:extLst>
                  <a:ext uri="{FF2B5EF4-FFF2-40B4-BE49-F238E27FC236}">
                    <a16:creationId xmlns:a16="http://schemas.microsoft.com/office/drawing/2014/main" id="{DCE22C1A-9EAC-49C1-9EE9-4A82EED7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93">
                <a:extLst>
                  <a:ext uri="{FF2B5EF4-FFF2-40B4-BE49-F238E27FC236}">
                    <a16:creationId xmlns:a16="http://schemas.microsoft.com/office/drawing/2014/main" id="{415F68BA-8900-4EA7-BE2F-520894DBA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52" name="Group 94">
              <a:extLst>
                <a:ext uri="{FF2B5EF4-FFF2-40B4-BE49-F238E27FC236}">
                  <a16:creationId xmlns:a16="http://schemas.microsoft.com/office/drawing/2014/main" id="{F334B0A1-5276-4D40-A26A-659019B13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36"/>
              <a:ext cx="144" cy="144"/>
              <a:chOff x="2880" y="2160"/>
              <a:chExt cx="192" cy="192"/>
            </a:xfrm>
          </p:grpSpPr>
          <p:sp>
            <p:nvSpPr>
              <p:cNvPr id="22553" name="Line 95">
                <a:extLst>
                  <a:ext uri="{FF2B5EF4-FFF2-40B4-BE49-F238E27FC236}">
                    <a16:creationId xmlns:a16="http://schemas.microsoft.com/office/drawing/2014/main" id="{29433EE9-A108-40C1-BE27-198E3A977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96">
                <a:extLst>
                  <a:ext uri="{FF2B5EF4-FFF2-40B4-BE49-F238E27FC236}">
                    <a16:creationId xmlns:a16="http://schemas.microsoft.com/office/drawing/2014/main" id="{70CA7FBA-AFD7-4817-9C04-5BAE46547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4" grpId="0"/>
      <p:bldP spid="103485" grpId="0"/>
      <p:bldP spid="1035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6A915210-B412-4686-806C-4DF5F1B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3CF7-29F3-4C85-A7CC-D1DA19C1EC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A65733-980E-4BD9-9233-0B217BE5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33CC"/>
                </a:solidFill>
              </a:rPr>
              <a:t>Entropy: </a:t>
            </a:r>
            <a:r>
              <a:rPr lang="en-US" altLang="en-US" sz="2400">
                <a:solidFill>
                  <a:srgbClr val="0033CC"/>
                </a:solidFill>
              </a:rPr>
              <a:t>a common way to measure impurity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384D4DAD-73DA-4363-933F-CE02CACD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chemeClr val="bg2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= </a:t>
            </a: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</a:t>
            </a:r>
            <a:r>
              <a:rPr lang="en-US" altLang="en-US" sz="2000" baseline="-25000">
                <a:solidFill>
                  <a:srgbClr val="000000"/>
                </a:solidFill>
              </a:rPr>
              <a:t>i</a:t>
            </a:r>
            <a:r>
              <a:rPr lang="en-US" altLang="en-US" sz="2000">
                <a:solidFill>
                  <a:srgbClr val="000000"/>
                </a:solidFill>
              </a:rPr>
              <a:t> is the probability of class i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Compute it as the proportion of class i in the set.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98B3197D-D943-4E9B-84B6-F70E61002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Equation" r:id="rId3" imgW="914400" imgH="342900" progId="Equation.3">
                  <p:embed/>
                </p:oleObj>
              </mc:Choice>
              <mc:Fallback>
                <p:oleObj name="Equation" r:id="rId3" imgW="914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286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5">
            <a:extLst>
              <a:ext uri="{FF2B5EF4-FFF2-40B4-BE49-F238E27FC236}">
                <a16:creationId xmlns:a16="http://schemas.microsoft.com/office/drawing/2014/main" id="{3450404B-CC09-4802-AF1E-5ACE22D55CF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19200"/>
            <a:ext cx="2133600" cy="1905000"/>
            <a:chOff x="4272" y="2976"/>
            <a:chExt cx="1344" cy="1200"/>
          </a:xfrm>
        </p:grpSpPr>
        <p:sp>
          <p:nvSpPr>
            <p:cNvPr id="23563" name="Oval 6">
              <a:extLst>
                <a:ext uri="{FF2B5EF4-FFF2-40B4-BE49-F238E27FC236}">
                  <a16:creationId xmlns:a16="http://schemas.microsoft.com/office/drawing/2014/main" id="{0C994F9C-F1DB-4611-998E-5C9518C6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4" name="Oval 7">
              <a:extLst>
                <a:ext uri="{FF2B5EF4-FFF2-40B4-BE49-F238E27FC236}">
                  <a16:creationId xmlns:a16="http://schemas.microsoft.com/office/drawing/2014/main" id="{4616989D-B7BC-41F5-92DF-55E129E9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5" name="Oval 8">
              <a:extLst>
                <a:ext uri="{FF2B5EF4-FFF2-40B4-BE49-F238E27FC236}">
                  <a16:creationId xmlns:a16="http://schemas.microsoft.com/office/drawing/2014/main" id="{54E4E3FD-9150-4D24-8927-E580A5F0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6" name="Oval 9">
              <a:extLst>
                <a:ext uri="{FF2B5EF4-FFF2-40B4-BE49-F238E27FC236}">
                  <a16:creationId xmlns:a16="http://schemas.microsoft.com/office/drawing/2014/main" id="{4DA51E4B-A052-446C-8B18-128C0824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7" name="Oval 10">
              <a:extLst>
                <a:ext uri="{FF2B5EF4-FFF2-40B4-BE49-F238E27FC236}">
                  <a16:creationId xmlns:a16="http://schemas.microsoft.com/office/drawing/2014/main" id="{58B36EFB-ABF6-4686-B38C-AB99BA76D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8" name="Oval 11">
              <a:extLst>
                <a:ext uri="{FF2B5EF4-FFF2-40B4-BE49-F238E27FC236}">
                  <a16:creationId xmlns:a16="http://schemas.microsoft.com/office/drawing/2014/main" id="{FD46D17A-4BC5-442C-B31D-943C58DB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9" name="Oval 12">
              <a:extLst>
                <a:ext uri="{FF2B5EF4-FFF2-40B4-BE49-F238E27FC236}">
                  <a16:creationId xmlns:a16="http://schemas.microsoft.com/office/drawing/2014/main" id="{B3D76B92-CDDA-4C6B-8E92-2CC22E93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0" name="Oval 13">
              <a:extLst>
                <a:ext uri="{FF2B5EF4-FFF2-40B4-BE49-F238E27FC236}">
                  <a16:creationId xmlns:a16="http://schemas.microsoft.com/office/drawing/2014/main" id="{A30DD178-F927-4E02-B93C-871B8A7B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Oval 14">
              <a:extLst>
                <a:ext uri="{FF2B5EF4-FFF2-40B4-BE49-F238E27FC236}">
                  <a16:creationId xmlns:a16="http://schemas.microsoft.com/office/drawing/2014/main" id="{628639AF-9CA1-4092-B22C-218D1ACA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2" name="Group 15">
              <a:extLst>
                <a:ext uri="{FF2B5EF4-FFF2-40B4-BE49-F238E27FC236}">
                  <a16:creationId xmlns:a16="http://schemas.microsoft.com/office/drawing/2014/main" id="{BEE8E5AA-7426-4873-88BB-7479F6A0B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23617" name="Line 16">
                <a:extLst>
                  <a:ext uri="{FF2B5EF4-FFF2-40B4-BE49-F238E27FC236}">
                    <a16:creationId xmlns:a16="http://schemas.microsoft.com/office/drawing/2014/main" id="{3C9F3873-47F9-414A-AAAA-282C9403D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17">
                <a:extLst>
                  <a:ext uri="{FF2B5EF4-FFF2-40B4-BE49-F238E27FC236}">
                    <a16:creationId xmlns:a16="http://schemas.microsoft.com/office/drawing/2014/main" id="{4DAEBEBB-0674-4D11-89BE-18691B28D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3" name="Oval 18">
              <a:extLst>
                <a:ext uri="{FF2B5EF4-FFF2-40B4-BE49-F238E27FC236}">
                  <a16:creationId xmlns:a16="http://schemas.microsoft.com/office/drawing/2014/main" id="{F26F3DF2-E360-447D-9DDC-FE5A8D6C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4" name="Oval 19">
              <a:extLst>
                <a:ext uri="{FF2B5EF4-FFF2-40B4-BE49-F238E27FC236}">
                  <a16:creationId xmlns:a16="http://schemas.microsoft.com/office/drawing/2014/main" id="{3C405986-0D69-4950-BD0F-95BA85622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5" name="Group 20">
              <a:extLst>
                <a:ext uri="{FF2B5EF4-FFF2-40B4-BE49-F238E27FC236}">
                  <a16:creationId xmlns:a16="http://schemas.microsoft.com/office/drawing/2014/main" id="{B79A6F98-04CD-4DD0-9A12-7DF999912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23615" name="Line 21">
                <a:extLst>
                  <a:ext uri="{FF2B5EF4-FFF2-40B4-BE49-F238E27FC236}">
                    <a16:creationId xmlns:a16="http://schemas.microsoft.com/office/drawing/2014/main" id="{B9BF65F2-54C7-4515-8BFD-D4C7E0836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22">
                <a:extLst>
                  <a:ext uri="{FF2B5EF4-FFF2-40B4-BE49-F238E27FC236}">
                    <a16:creationId xmlns:a16="http://schemas.microsoft.com/office/drawing/2014/main" id="{EE9FB046-3582-46D0-8743-C2461409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6" name="Group 23">
              <a:extLst>
                <a:ext uri="{FF2B5EF4-FFF2-40B4-BE49-F238E27FC236}">
                  <a16:creationId xmlns:a16="http://schemas.microsoft.com/office/drawing/2014/main" id="{1B6855BD-AB56-493D-BA66-91E80620D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23613" name="Line 24">
                <a:extLst>
                  <a:ext uri="{FF2B5EF4-FFF2-40B4-BE49-F238E27FC236}">
                    <a16:creationId xmlns:a16="http://schemas.microsoft.com/office/drawing/2014/main" id="{3306FF75-E751-4398-8447-DE5BEAD15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25">
                <a:extLst>
                  <a:ext uri="{FF2B5EF4-FFF2-40B4-BE49-F238E27FC236}">
                    <a16:creationId xmlns:a16="http://schemas.microsoft.com/office/drawing/2014/main" id="{FFA1B44B-2C34-4CDF-BCDB-BCD61AD42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7" name="Group 26">
              <a:extLst>
                <a:ext uri="{FF2B5EF4-FFF2-40B4-BE49-F238E27FC236}">
                  <a16:creationId xmlns:a16="http://schemas.microsoft.com/office/drawing/2014/main" id="{5E15B1FC-8ED2-4DA6-A23C-6DDAA2C4F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23611" name="Line 27">
                <a:extLst>
                  <a:ext uri="{FF2B5EF4-FFF2-40B4-BE49-F238E27FC236}">
                    <a16:creationId xmlns:a16="http://schemas.microsoft.com/office/drawing/2014/main" id="{E82CBFAE-7855-4054-90C7-296ED7971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28">
                <a:extLst>
                  <a:ext uri="{FF2B5EF4-FFF2-40B4-BE49-F238E27FC236}">
                    <a16:creationId xmlns:a16="http://schemas.microsoft.com/office/drawing/2014/main" id="{1874630A-9826-426E-8CE2-E63A6FC17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8" name="Group 29">
              <a:extLst>
                <a:ext uri="{FF2B5EF4-FFF2-40B4-BE49-F238E27FC236}">
                  <a16:creationId xmlns:a16="http://schemas.microsoft.com/office/drawing/2014/main" id="{3CC6C568-D05C-4F94-878E-502E63EF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23609" name="Line 30">
                <a:extLst>
                  <a:ext uri="{FF2B5EF4-FFF2-40B4-BE49-F238E27FC236}">
                    <a16:creationId xmlns:a16="http://schemas.microsoft.com/office/drawing/2014/main" id="{4890A14C-4C59-4469-9FF3-9FD7CEDD8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31">
                <a:extLst>
                  <a:ext uri="{FF2B5EF4-FFF2-40B4-BE49-F238E27FC236}">
                    <a16:creationId xmlns:a16="http://schemas.microsoft.com/office/drawing/2014/main" id="{FA6EA37F-08B2-4159-8FEB-B43597777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9" name="Oval 32">
              <a:extLst>
                <a:ext uri="{FF2B5EF4-FFF2-40B4-BE49-F238E27FC236}">
                  <a16:creationId xmlns:a16="http://schemas.microsoft.com/office/drawing/2014/main" id="{2CD398BB-0415-411E-B48F-2DC34C232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0" name="Oval 33">
              <a:extLst>
                <a:ext uri="{FF2B5EF4-FFF2-40B4-BE49-F238E27FC236}">
                  <a16:creationId xmlns:a16="http://schemas.microsoft.com/office/drawing/2014/main" id="{BB308047-7A3D-4BBE-80BE-FF865AB5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1" name="Oval 34">
              <a:extLst>
                <a:ext uri="{FF2B5EF4-FFF2-40B4-BE49-F238E27FC236}">
                  <a16:creationId xmlns:a16="http://schemas.microsoft.com/office/drawing/2014/main" id="{E0A22576-E879-4BDD-8A9A-19340E7B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2" name="Oval 35">
              <a:extLst>
                <a:ext uri="{FF2B5EF4-FFF2-40B4-BE49-F238E27FC236}">
                  <a16:creationId xmlns:a16="http://schemas.microsoft.com/office/drawing/2014/main" id="{9AB3192F-F3C9-421D-AE6F-7DF19ED6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3" name="Oval 36">
              <a:extLst>
                <a:ext uri="{FF2B5EF4-FFF2-40B4-BE49-F238E27FC236}">
                  <a16:creationId xmlns:a16="http://schemas.microsoft.com/office/drawing/2014/main" id="{A33C225B-8DD2-4DE2-B9F0-50DEC3EA9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4" name="Oval 37">
              <a:extLst>
                <a:ext uri="{FF2B5EF4-FFF2-40B4-BE49-F238E27FC236}">
                  <a16:creationId xmlns:a16="http://schemas.microsoft.com/office/drawing/2014/main" id="{E02EDF1D-EA83-4CD1-951C-A8E06437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85" name="Group 38">
              <a:extLst>
                <a:ext uri="{FF2B5EF4-FFF2-40B4-BE49-F238E27FC236}">
                  <a16:creationId xmlns:a16="http://schemas.microsoft.com/office/drawing/2014/main" id="{8D28D270-337E-485D-8FB5-57552A3A1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23607" name="Line 39">
                <a:extLst>
                  <a:ext uri="{FF2B5EF4-FFF2-40B4-BE49-F238E27FC236}">
                    <a16:creationId xmlns:a16="http://schemas.microsoft.com/office/drawing/2014/main" id="{95C309C8-8B9B-44E4-9A48-A0DA8969B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40">
                <a:extLst>
                  <a:ext uri="{FF2B5EF4-FFF2-40B4-BE49-F238E27FC236}">
                    <a16:creationId xmlns:a16="http://schemas.microsoft.com/office/drawing/2014/main" id="{6C0051C6-7343-47A9-BCB4-8377E9DD5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6" name="Group 41">
              <a:extLst>
                <a:ext uri="{FF2B5EF4-FFF2-40B4-BE49-F238E27FC236}">
                  <a16:creationId xmlns:a16="http://schemas.microsoft.com/office/drawing/2014/main" id="{A70CA012-E32F-435C-A642-3C183667A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23605" name="Line 42">
                <a:extLst>
                  <a:ext uri="{FF2B5EF4-FFF2-40B4-BE49-F238E27FC236}">
                    <a16:creationId xmlns:a16="http://schemas.microsoft.com/office/drawing/2014/main" id="{3B5ABFEC-BF2B-491B-B70E-408BDCBFD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43">
                <a:extLst>
                  <a:ext uri="{FF2B5EF4-FFF2-40B4-BE49-F238E27FC236}">
                    <a16:creationId xmlns:a16="http://schemas.microsoft.com/office/drawing/2014/main" id="{03F3E273-7487-442E-830D-5BE7A003A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7" name="Group 44">
              <a:extLst>
                <a:ext uri="{FF2B5EF4-FFF2-40B4-BE49-F238E27FC236}">
                  <a16:creationId xmlns:a16="http://schemas.microsoft.com/office/drawing/2014/main" id="{4AAF3A7A-7FFF-48A6-95D9-A6CFD4B4A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23603" name="Line 45">
                <a:extLst>
                  <a:ext uri="{FF2B5EF4-FFF2-40B4-BE49-F238E27FC236}">
                    <a16:creationId xmlns:a16="http://schemas.microsoft.com/office/drawing/2014/main" id="{871714B6-A564-44AB-B13F-FA595F3E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46">
                <a:extLst>
                  <a:ext uri="{FF2B5EF4-FFF2-40B4-BE49-F238E27FC236}">
                    <a16:creationId xmlns:a16="http://schemas.microsoft.com/office/drawing/2014/main" id="{C815EE28-B57B-4579-8940-DA8BDCAA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8" name="Group 47">
              <a:extLst>
                <a:ext uri="{FF2B5EF4-FFF2-40B4-BE49-F238E27FC236}">
                  <a16:creationId xmlns:a16="http://schemas.microsoft.com/office/drawing/2014/main" id="{A40B6912-8533-4D04-B922-E207B4D25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23601" name="Line 48">
                <a:extLst>
                  <a:ext uri="{FF2B5EF4-FFF2-40B4-BE49-F238E27FC236}">
                    <a16:creationId xmlns:a16="http://schemas.microsoft.com/office/drawing/2014/main" id="{26271AE1-EA88-48AE-A043-7C1F156D6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49">
                <a:extLst>
                  <a:ext uri="{FF2B5EF4-FFF2-40B4-BE49-F238E27FC236}">
                    <a16:creationId xmlns:a16="http://schemas.microsoft.com/office/drawing/2014/main" id="{0B0F08AC-DC4E-4068-B7C3-76C77EEDE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9" name="Group 50">
              <a:extLst>
                <a:ext uri="{FF2B5EF4-FFF2-40B4-BE49-F238E27FC236}">
                  <a16:creationId xmlns:a16="http://schemas.microsoft.com/office/drawing/2014/main" id="{4CDEF798-9078-4A33-9C1C-D3A8EFC1E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23599" name="Line 51">
                <a:extLst>
                  <a:ext uri="{FF2B5EF4-FFF2-40B4-BE49-F238E27FC236}">
                    <a16:creationId xmlns:a16="http://schemas.microsoft.com/office/drawing/2014/main" id="{4C560D4E-A6E7-432D-B26E-9614FFBF0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52">
                <a:extLst>
                  <a:ext uri="{FF2B5EF4-FFF2-40B4-BE49-F238E27FC236}">
                    <a16:creationId xmlns:a16="http://schemas.microsoft.com/office/drawing/2014/main" id="{CF26DE26-950E-49DF-BF8F-111F041E5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0" name="Group 53">
              <a:extLst>
                <a:ext uri="{FF2B5EF4-FFF2-40B4-BE49-F238E27FC236}">
                  <a16:creationId xmlns:a16="http://schemas.microsoft.com/office/drawing/2014/main" id="{83B17F27-F24C-43BD-AA8D-0A0F11ACF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23597" name="Line 54">
                <a:extLst>
                  <a:ext uri="{FF2B5EF4-FFF2-40B4-BE49-F238E27FC236}">
                    <a16:creationId xmlns:a16="http://schemas.microsoft.com/office/drawing/2014/main" id="{6ACAA95F-B4F2-4D39-AA67-A8E0C6AB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55">
                <a:extLst>
                  <a:ext uri="{FF2B5EF4-FFF2-40B4-BE49-F238E27FC236}">
                    <a16:creationId xmlns:a16="http://schemas.microsoft.com/office/drawing/2014/main" id="{7880E5C4-9D0C-476B-B6E4-73914807D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1" name="Group 56">
              <a:extLst>
                <a:ext uri="{FF2B5EF4-FFF2-40B4-BE49-F238E27FC236}">
                  <a16:creationId xmlns:a16="http://schemas.microsoft.com/office/drawing/2014/main" id="{B307D9F9-171F-4871-9F05-04DD37E3F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23595" name="Line 57">
                <a:extLst>
                  <a:ext uri="{FF2B5EF4-FFF2-40B4-BE49-F238E27FC236}">
                    <a16:creationId xmlns:a16="http://schemas.microsoft.com/office/drawing/2014/main" id="{6BA4DA24-F3B9-4655-B61F-9249B3B15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58">
                <a:extLst>
                  <a:ext uri="{FF2B5EF4-FFF2-40B4-BE49-F238E27FC236}">
                    <a16:creationId xmlns:a16="http://schemas.microsoft.com/office/drawing/2014/main" id="{538D5C7B-B41D-4853-8F91-B911455A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2" name="Group 59">
              <a:extLst>
                <a:ext uri="{FF2B5EF4-FFF2-40B4-BE49-F238E27FC236}">
                  <a16:creationId xmlns:a16="http://schemas.microsoft.com/office/drawing/2014/main" id="{F5E5F4F6-8B73-47BA-9E82-582E40F7E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23593" name="Line 60">
                <a:extLst>
                  <a:ext uri="{FF2B5EF4-FFF2-40B4-BE49-F238E27FC236}">
                    <a16:creationId xmlns:a16="http://schemas.microsoft.com/office/drawing/2014/main" id="{62B77DBF-608A-4D7F-A7AC-2B063213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61">
                <a:extLst>
                  <a:ext uri="{FF2B5EF4-FFF2-40B4-BE49-F238E27FC236}">
                    <a16:creationId xmlns:a16="http://schemas.microsoft.com/office/drawing/2014/main" id="{57BB9D48-D336-4B60-AC7A-499E6F74D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1" name="Text Box 64">
            <a:extLst>
              <a:ext uri="{FF2B5EF4-FFF2-40B4-BE49-F238E27FC236}">
                <a16:creationId xmlns:a16="http://schemas.microsoft.com/office/drawing/2014/main" id="{809195D2-E9D6-4AE0-A0F5-C6678674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694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does that mean for learning from examples?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6F4193-A9DB-49AB-9854-9046769BF14F}"/>
              </a:ext>
            </a:extLst>
          </p:cNvPr>
          <p:cNvCxnSpPr/>
          <p:nvPr/>
        </p:nvCxnSpPr>
        <p:spPr>
          <a:xfrm rot="5400000">
            <a:off x="7277100" y="24765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42FA45-BF7A-488E-A0C2-680FDB28EDCC}"/>
              </a:ext>
            </a:extLst>
          </p:cNvPr>
          <p:cNvCxnSpPr/>
          <p:nvPr/>
        </p:nvCxnSpPr>
        <p:spPr>
          <a:xfrm>
            <a:off x="7239000" y="24384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C4D164A-9D6E-4544-9689-E3E90566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510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16/30 are green circles; 14/30 are pink crosses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(16/30) =  -.9;       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(14/30) =  -1.1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Entropy = -(16/30)(-.9) –(14/30)(-1.1) = .99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4F85C032-4410-4549-BC88-635D3C1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55692-FEBF-4CB3-8069-87198DF1084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47A30E-A1D4-4C2F-BC30-C54D9A824BA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2-Class Cases: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2E618C4-5AFD-467F-A3AF-D7DD945A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in which all examples belong to the same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- 1 log</a:t>
            </a:r>
            <a:r>
              <a:rPr lang="en-US" altLang="en-US" sz="2400" baseline="-25000"/>
              <a:t>2</a:t>
            </a:r>
            <a:r>
              <a:rPr lang="en-US" altLang="en-US" sz="2400"/>
              <a:t>1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with 50% in either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– 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=1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0E5A0AF-583D-4799-8089-90271F27D57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24599" name="Oval 5">
              <a:extLst>
                <a:ext uri="{FF2B5EF4-FFF2-40B4-BE49-F238E27FC236}">
                  <a16:creationId xmlns:a16="http://schemas.microsoft.com/office/drawing/2014/main" id="{8210E0A8-FB22-441B-9890-2D616CB5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0" name="Oval 6">
              <a:extLst>
                <a:ext uri="{FF2B5EF4-FFF2-40B4-BE49-F238E27FC236}">
                  <a16:creationId xmlns:a16="http://schemas.microsoft.com/office/drawing/2014/main" id="{11266617-2770-4144-B5E8-680830412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1" name="Oval 7">
              <a:extLst>
                <a:ext uri="{FF2B5EF4-FFF2-40B4-BE49-F238E27FC236}">
                  <a16:creationId xmlns:a16="http://schemas.microsoft.com/office/drawing/2014/main" id="{02635BD7-37F8-43B0-ACC6-5DEE5B0A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2" name="Oval 8">
              <a:extLst>
                <a:ext uri="{FF2B5EF4-FFF2-40B4-BE49-F238E27FC236}">
                  <a16:creationId xmlns:a16="http://schemas.microsoft.com/office/drawing/2014/main" id="{0605EE84-C54A-4971-AC9C-260C544DA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3" name="Oval 9">
              <a:extLst>
                <a:ext uri="{FF2B5EF4-FFF2-40B4-BE49-F238E27FC236}">
                  <a16:creationId xmlns:a16="http://schemas.microsoft.com/office/drawing/2014/main" id="{AA595E9F-1891-48D0-A12E-A9452258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4" name="Oval 10">
              <a:extLst>
                <a:ext uri="{FF2B5EF4-FFF2-40B4-BE49-F238E27FC236}">
                  <a16:creationId xmlns:a16="http://schemas.microsoft.com/office/drawing/2014/main" id="{F4E0045E-BB03-4844-8C61-7486AB63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5" name="Oval 11">
              <a:extLst>
                <a:ext uri="{FF2B5EF4-FFF2-40B4-BE49-F238E27FC236}">
                  <a16:creationId xmlns:a16="http://schemas.microsoft.com/office/drawing/2014/main" id="{1D655472-854E-4ED0-B458-712E2A87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6" name="Oval 12">
              <a:extLst>
                <a:ext uri="{FF2B5EF4-FFF2-40B4-BE49-F238E27FC236}">
                  <a16:creationId xmlns:a16="http://schemas.microsoft.com/office/drawing/2014/main" id="{4DDC5495-511B-4F53-BAA5-4156060B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7" name="Oval 13">
              <a:extLst>
                <a:ext uri="{FF2B5EF4-FFF2-40B4-BE49-F238E27FC236}">
                  <a16:creationId xmlns:a16="http://schemas.microsoft.com/office/drawing/2014/main" id="{896A2C55-686A-4238-8192-71F92E77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8" name="Oval 14">
              <a:extLst>
                <a:ext uri="{FF2B5EF4-FFF2-40B4-BE49-F238E27FC236}">
                  <a16:creationId xmlns:a16="http://schemas.microsoft.com/office/drawing/2014/main" id="{8012C9BB-59C7-428F-A35F-AC016DEE9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9" name="Oval 15">
              <a:extLst>
                <a:ext uri="{FF2B5EF4-FFF2-40B4-BE49-F238E27FC236}">
                  <a16:creationId xmlns:a16="http://schemas.microsoft.com/office/drawing/2014/main" id="{C2BE2EC7-DDC0-4F1F-90E3-EFAF4901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0" name="Oval 16">
              <a:extLst>
                <a:ext uri="{FF2B5EF4-FFF2-40B4-BE49-F238E27FC236}">
                  <a16:creationId xmlns:a16="http://schemas.microsoft.com/office/drawing/2014/main" id="{C5879FF7-295C-4B3F-B6E4-5E29FE88C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1" name="Oval 17">
              <a:extLst>
                <a:ext uri="{FF2B5EF4-FFF2-40B4-BE49-F238E27FC236}">
                  <a16:creationId xmlns:a16="http://schemas.microsoft.com/office/drawing/2014/main" id="{E042E3E9-EA1D-40E3-8DE3-B6E3FE0BA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7C0C3B48-BB0B-46FB-9F75-3BD73053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BAB5AD8D-483F-41AC-AB91-BC828999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Maximum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20488" name="Oval 20">
            <a:extLst>
              <a:ext uri="{FF2B5EF4-FFF2-40B4-BE49-F238E27FC236}">
                <a16:creationId xmlns:a16="http://schemas.microsoft.com/office/drawing/2014/main" id="{3D1DF594-40DC-4922-BAC4-E143D49E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21">
            <a:extLst>
              <a:ext uri="{FF2B5EF4-FFF2-40B4-BE49-F238E27FC236}">
                <a16:creationId xmlns:a16="http://schemas.microsoft.com/office/drawing/2014/main" id="{F47D4D8D-9BAE-405B-BA29-7616C1DE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22">
            <a:extLst>
              <a:ext uri="{FF2B5EF4-FFF2-40B4-BE49-F238E27FC236}">
                <a16:creationId xmlns:a16="http://schemas.microsoft.com/office/drawing/2014/main" id="{BB4B78B6-3964-4CBD-AA96-E3D6598F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Oval 23">
            <a:extLst>
              <a:ext uri="{FF2B5EF4-FFF2-40B4-BE49-F238E27FC236}">
                <a16:creationId xmlns:a16="http://schemas.microsoft.com/office/drawing/2014/main" id="{199362BE-CF91-4969-BF16-D203AA18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492" name="Group 24">
            <a:extLst>
              <a:ext uri="{FF2B5EF4-FFF2-40B4-BE49-F238E27FC236}">
                <a16:creationId xmlns:a16="http://schemas.microsoft.com/office/drawing/2014/main" id="{4A4040A2-EA86-4680-86A5-46437A1940A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24597" name="Line 25">
              <a:extLst>
                <a:ext uri="{FF2B5EF4-FFF2-40B4-BE49-F238E27FC236}">
                  <a16:creationId xmlns:a16="http://schemas.microsoft.com/office/drawing/2014/main" id="{4F8AC042-A160-455D-9920-2DC37490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6">
              <a:extLst>
                <a:ext uri="{FF2B5EF4-FFF2-40B4-BE49-F238E27FC236}">
                  <a16:creationId xmlns:a16="http://schemas.microsoft.com/office/drawing/2014/main" id="{800699B1-833C-4225-81AE-23320C0FB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7">
            <a:extLst>
              <a:ext uri="{FF2B5EF4-FFF2-40B4-BE49-F238E27FC236}">
                <a16:creationId xmlns:a16="http://schemas.microsoft.com/office/drawing/2014/main" id="{4A2D8BB3-CC6A-4DA6-8B9E-9BE6832323C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24595" name="Line 28">
              <a:extLst>
                <a:ext uri="{FF2B5EF4-FFF2-40B4-BE49-F238E27FC236}">
                  <a16:creationId xmlns:a16="http://schemas.microsoft.com/office/drawing/2014/main" id="{AED6ECC0-420B-44F7-86F8-4EB7C5AF0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9">
              <a:extLst>
                <a:ext uri="{FF2B5EF4-FFF2-40B4-BE49-F238E27FC236}">
                  <a16:creationId xmlns:a16="http://schemas.microsoft.com/office/drawing/2014/main" id="{58617B06-7F8B-4416-A02A-2C0EC1088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50A6D861-48F1-4EBE-8475-866F238A48A1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24593" name="Line 31">
              <a:extLst>
                <a:ext uri="{FF2B5EF4-FFF2-40B4-BE49-F238E27FC236}">
                  <a16:creationId xmlns:a16="http://schemas.microsoft.com/office/drawing/2014/main" id="{A1EA2199-035B-4709-86D4-C61E365AD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32">
              <a:extLst>
                <a:ext uri="{FF2B5EF4-FFF2-40B4-BE49-F238E27FC236}">
                  <a16:creationId xmlns:a16="http://schemas.microsoft.com/office/drawing/2014/main" id="{3975002D-2593-40B7-A819-FABD8413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33">
            <a:extLst>
              <a:ext uri="{FF2B5EF4-FFF2-40B4-BE49-F238E27FC236}">
                <a16:creationId xmlns:a16="http://schemas.microsoft.com/office/drawing/2014/main" id="{70F486B1-F9FC-499D-9DE1-BE4A8F0B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3888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a good training set for learning</a:t>
            </a:r>
          </a:p>
        </p:txBody>
      </p:sp>
      <p:sp>
        <p:nvSpPr>
          <p:cNvPr id="20496" name="Text Box 34">
            <a:extLst>
              <a:ext uri="{FF2B5EF4-FFF2-40B4-BE49-F238E27FC236}">
                <a16:creationId xmlns:a16="http://schemas.microsoft.com/office/drawing/2014/main" id="{A7067F9E-E7C7-4E99-AB74-5F6077F2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2608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good training set for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20488" grpId="0" animBg="1"/>
      <p:bldP spid="20489" grpId="0" animBg="1"/>
      <p:bldP spid="20490" grpId="0" animBg="1"/>
      <p:bldP spid="20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45D5BDBE-22B3-4129-BD96-C4BEA4BA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25F65-FB95-4D42-B351-EB082C6EE3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12A34D5-E57B-45F2-B397-43D609BC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98DDE7C-BDED-42CA-8179-FE4EA37E0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want to determine </a:t>
            </a:r>
            <a:r>
              <a:rPr lang="en-US" altLang="en-US" sz="2800">
                <a:solidFill>
                  <a:srgbClr val="FF0000"/>
                </a:solidFill>
              </a:rPr>
              <a:t>which attribute</a:t>
            </a:r>
            <a:r>
              <a:rPr lang="en-US" altLang="en-US" sz="2800"/>
              <a:t> in a given set of training feature vectors is </a:t>
            </a:r>
            <a:r>
              <a:rPr lang="en-US" altLang="en-US" sz="2800">
                <a:solidFill>
                  <a:srgbClr val="FF0000"/>
                </a:solidFill>
              </a:rPr>
              <a:t>most useful</a:t>
            </a:r>
            <a:r>
              <a:rPr lang="en-US" altLang="en-US" sz="2800"/>
              <a:t> for discriminating between the classes to be learned.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Information gain</a:t>
            </a:r>
            <a:r>
              <a:rPr lang="en-US" altLang="en-US" sz="2800"/>
              <a:t> tells us how important a given attribute of the feature vectors 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use it to decide the ordering of attributes in the nodes of a decision tree.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47BF97A-48CB-47B2-ACBF-F0F22B3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419B4-61E2-46BD-A980-11C43AFAB1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3C6439-B289-4ABE-B067-89DD6400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Calculating Information Gain</a:t>
            </a:r>
          </a:p>
        </p:txBody>
      </p:sp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C97BD2FE-B98E-477D-A974-E92BE8ABA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103313"/>
          <a:ext cx="365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8"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24" b="-26698"/>
                      <a:stretch>
                        <a:fillRect/>
                      </a:stretch>
                    </p:blipFill>
                    <p:spPr bwMode="auto">
                      <a:xfrm>
                        <a:off x="758825" y="1103313"/>
                        <a:ext cx="365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>
            <a:extLst>
              <a:ext uri="{FF2B5EF4-FFF2-40B4-BE49-F238E27FC236}">
                <a16:creationId xmlns:a16="http://schemas.microsoft.com/office/drawing/2014/main" id="{3C165D60-EB14-432F-8639-2FEA4FA48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90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9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05" b="-10345"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Line 5">
            <a:extLst>
              <a:ext uri="{FF2B5EF4-FFF2-40B4-BE49-F238E27FC236}">
                <a16:creationId xmlns:a16="http://schemas.microsoft.com/office/drawing/2014/main" id="{4A70E848-5373-4478-868C-BCB0C87E9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447925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A2FDAF6B-BA21-4FC4-8EB8-1F0AC1236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62325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D4F96907-1CE5-4A16-974F-BC395817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45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Entire population (30 instances)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EE0C0CE-121A-4E27-AF9F-9DADFC7E36D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71925"/>
            <a:ext cx="1447800" cy="1371600"/>
            <a:chOff x="3840" y="2502"/>
            <a:chExt cx="912" cy="864"/>
          </a:xfrm>
        </p:grpSpPr>
        <p:sp>
          <p:nvSpPr>
            <p:cNvPr id="26748" name="Oval 9">
              <a:extLst>
                <a:ext uri="{FF2B5EF4-FFF2-40B4-BE49-F238E27FC236}">
                  <a16:creationId xmlns:a16="http://schemas.microsoft.com/office/drawing/2014/main" id="{591F2C0B-D701-42E5-AC1F-B22F87C1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49" name="Oval 10">
              <a:extLst>
                <a:ext uri="{FF2B5EF4-FFF2-40B4-BE49-F238E27FC236}">
                  <a16:creationId xmlns:a16="http://schemas.microsoft.com/office/drawing/2014/main" id="{3A3CE10D-2002-4F20-B1B2-0F9CC194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2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0" name="Oval 11">
              <a:extLst>
                <a:ext uri="{FF2B5EF4-FFF2-40B4-BE49-F238E27FC236}">
                  <a16:creationId xmlns:a16="http://schemas.microsoft.com/office/drawing/2014/main" id="{61821E1A-1FE9-4808-B107-DF16B9F96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1" name="Oval 12">
              <a:extLst>
                <a:ext uri="{FF2B5EF4-FFF2-40B4-BE49-F238E27FC236}">
                  <a16:creationId xmlns:a16="http://schemas.microsoft.com/office/drawing/2014/main" id="{9D8B2EE1-DD86-4DA5-AC96-844B65DE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2" name="Oval 13">
              <a:extLst>
                <a:ext uri="{FF2B5EF4-FFF2-40B4-BE49-F238E27FC236}">
                  <a16:creationId xmlns:a16="http://schemas.microsoft.com/office/drawing/2014/main" id="{BAAECAB2-10C3-4B41-B958-3C2512F0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3" name="Oval 14">
              <a:extLst>
                <a:ext uri="{FF2B5EF4-FFF2-40B4-BE49-F238E27FC236}">
                  <a16:creationId xmlns:a16="http://schemas.microsoft.com/office/drawing/2014/main" id="{9702C142-2047-493F-B321-F3719FBC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17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4" name="Oval 15">
              <a:extLst>
                <a:ext uri="{FF2B5EF4-FFF2-40B4-BE49-F238E27FC236}">
                  <a16:creationId xmlns:a16="http://schemas.microsoft.com/office/drawing/2014/main" id="{F32E239E-B24F-4239-90B7-18B06BCA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5" name="Oval 16">
              <a:extLst>
                <a:ext uri="{FF2B5EF4-FFF2-40B4-BE49-F238E27FC236}">
                  <a16:creationId xmlns:a16="http://schemas.microsoft.com/office/drawing/2014/main" id="{443E8A1C-1075-41D7-BE3B-04D74638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6" name="Oval 17">
              <a:extLst>
                <a:ext uri="{FF2B5EF4-FFF2-40B4-BE49-F238E27FC236}">
                  <a16:creationId xmlns:a16="http://schemas.microsoft.com/office/drawing/2014/main" id="{78E64EB9-9A38-47D0-9218-5C46759B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7" name="Oval 18">
              <a:extLst>
                <a:ext uri="{FF2B5EF4-FFF2-40B4-BE49-F238E27FC236}">
                  <a16:creationId xmlns:a16="http://schemas.microsoft.com/office/drawing/2014/main" id="{56633F28-74BF-4A49-87EF-654CCA6C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8" name="Oval 19">
              <a:extLst>
                <a:ext uri="{FF2B5EF4-FFF2-40B4-BE49-F238E27FC236}">
                  <a16:creationId xmlns:a16="http://schemas.microsoft.com/office/drawing/2014/main" id="{55C30B47-0716-46D6-93B7-95815AA5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9" name="Oval 20">
              <a:extLst>
                <a:ext uri="{FF2B5EF4-FFF2-40B4-BE49-F238E27FC236}">
                  <a16:creationId xmlns:a16="http://schemas.microsoft.com/office/drawing/2014/main" id="{664FED5A-75D4-4513-8FF5-915638675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3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60" name="Oval 21">
              <a:extLst>
                <a:ext uri="{FF2B5EF4-FFF2-40B4-BE49-F238E27FC236}">
                  <a16:creationId xmlns:a16="http://schemas.microsoft.com/office/drawing/2014/main" id="{89007F31-E4AF-4308-9B58-52DE50A4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61" name="Group 22">
              <a:extLst>
                <a:ext uri="{FF2B5EF4-FFF2-40B4-BE49-F238E27FC236}">
                  <a16:creationId xmlns:a16="http://schemas.microsoft.com/office/drawing/2014/main" id="{14304420-E39F-4C7F-ABE4-FD6EED1FA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26"/>
              <a:ext cx="144" cy="144"/>
              <a:chOff x="2880" y="2160"/>
              <a:chExt cx="192" cy="192"/>
            </a:xfrm>
          </p:grpSpPr>
          <p:sp>
            <p:nvSpPr>
              <p:cNvPr id="26762" name="Line 23">
                <a:extLst>
                  <a:ext uri="{FF2B5EF4-FFF2-40B4-BE49-F238E27FC236}">
                    <a16:creationId xmlns:a16="http://schemas.microsoft.com/office/drawing/2014/main" id="{7D42AC85-F44C-4000-A1FE-80D87B2C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Line 24">
                <a:extLst>
                  <a:ext uri="{FF2B5EF4-FFF2-40B4-BE49-F238E27FC236}">
                    <a16:creationId xmlns:a16="http://schemas.microsoft.com/office/drawing/2014/main" id="{11D144BB-8E8C-4B72-81DC-8199ED56E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76EEBC7-82F2-48D0-B4F2-BC76D057B5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609725"/>
            <a:ext cx="1447800" cy="1371600"/>
            <a:chOff x="3792" y="1014"/>
            <a:chExt cx="912" cy="864"/>
          </a:xfrm>
        </p:grpSpPr>
        <p:grpSp>
          <p:nvGrpSpPr>
            <p:cNvPr id="26704" name="Group 26">
              <a:extLst>
                <a:ext uri="{FF2B5EF4-FFF2-40B4-BE49-F238E27FC236}">
                  <a16:creationId xmlns:a16="http://schemas.microsoft.com/office/drawing/2014/main" id="{26779DE2-FE3D-4254-9BD5-3F35A538B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302"/>
              <a:ext cx="144" cy="144"/>
              <a:chOff x="2880" y="2160"/>
              <a:chExt cx="192" cy="192"/>
            </a:xfrm>
          </p:grpSpPr>
          <p:sp>
            <p:nvSpPr>
              <p:cNvPr id="26746" name="Line 27">
                <a:extLst>
                  <a:ext uri="{FF2B5EF4-FFF2-40B4-BE49-F238E27FC236}">
                    <a16:creationId xmlns:a16="http://schemas.microsoft.com/office/drawing/2014/main" id="{FBC5D060-AB92-4574-8E32-1C54ED916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Line 28">
                <a:extLst>
                  <a:ext uri="{FF2B5EF4-FFF2-40B4-BE49-F238E27FC236}">
                    <a16:creationId xmlns:a16="http://schemas.microsoft.com/office/drawing/2014/main" id="{5219FF82-2AC5-4FA7-B0FD-4A1B8E3E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5" name="Group 29">
              <a:extLst>
                <a:ext uri="{FF2B5EF4-FFF2-40B4-BE49-F238E27FC236}">
                  <a16:creationId xmlns:a16="http://schemas.microsoft.com/office/drawing/2014/main" id="{4C61457A-28F8-4A8A-A4DA-F402ECC87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638"/>
              <a:ext cx="144" cy="144"/>
              <a:chOff x="2880" y="2160"/>
              <a:chExt cx="192" cy="192"/>
            </a:xfrm>
          </p:grpSpPr>
          <p:sp>
            <p:nvSpPr>
              <p:cNvPr id="26744" name="Line 30">
                <a:extLst>
                  <a:ext uri="{FF2B5EF4-FFF2-40B4-BE49-F238E27FC236}">
                    <a16:creationId xmlns:a16="http://schemas.microsoft.com/office/drawing/2014/main" id="{0B166012-4A94-48FB-BC9F-699BA3084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Line 31">
                <a:extLst>
                  <a:ext uri="{FF2B5EF4-FFF2-40B4-BE49-F238E27FC236}">
                    <a16:creationId xmlns:a16="http://schemas.microsoft.com/office/drawing/2014/main" id="{961DA608-F446-498E-B63E-D89141581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6" name="Group 32">
              <a:extLst>
                <a:ext uri="{FF2B5EF4-FFF2-40B4-BE49-F238E27FC236}">
                  <a16:creationId xmlns:a16="http://schemas.microsoft.com/office/drawing/2014/main" id="{C15AB4D2-73C1-45C5-BCDC-3E992133A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110"/>
              <a:ext cx="144" cy="144"/>
              <a:chOff x="2880" y="2160"/>
              <a:chExt cx="192" cy="192"/>
            </a:xfrm>
          </p:grpSpPr>
          <p:sp>
            <p:nvSpPr>
              <p:cNvPr id="26742" name="Line 33">
                <a:extLst>
                  <a:ext uri="{FF2B5EF4-FFF2-40B4-BE49-F238E27FC236}">
                    <a16:creationId xmlns:a16="http://schemas.microsoft.com/office/drawing/2014/main" id="{703512B9-2986-4983-B4C5-2DA87F61C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Line 34">
                <a:extLst>
                  <a:ext uri="{FF2B5EF4-FFF2-40B4-BE49-F238E27FC236}">
                    <a16:creationId xmlns:a16="http://schemas.microsoft.com/office/drawing/2014/main" id="{7704795B-C19C-4B12-B76F-625EAD33A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7" name="Group 35">
              <a:extLst>
                <a:ext uri="{FF2B5EF4-FFF2-40B4-BE49-F238E27FC236}">
                  <a16:creationId xmlns:a16="http://schemas.microsoft.com/office/drawing/2014/main" id="{6D5914A0-BF64-4713-B1C3-BDF4371C3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42"/>
              <a:ext cx="144" cy="144"/>
              <a:chOff x="2880" y="2160"/>
              <a:chExt cx="192" cy="192"/>
            </a:xfrm>
          </p:grpSpPr>
          <p:sp>
            <p:nvSpPr>
              <p:cNvPr id="26740" name="Line 36">
                <a:extLst>
                  <a:ext uri="{FF2B5EF4-FFF2-40B4-BE49-F238E27FC236}">
                    <a16:creationId xmlns:a16="http://schemas.microsoft.com/office/drawing/2014/main" id="{CA3D2BE5-F85A-4566-9621-0C7B87653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Line 37">
                <a:extLst>
                  <a:ext uri="{FF2B5EF4-FFF2-40B4-BE49-F238E27FC236}">
                    <a16:creationId xmlns:a16="http://schemas.microsoft.com/office/drawing/2014/main" id="{396F854E-A453-485E-8F25-AC0CF297F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8" name="Group 38">
              <a:extLst>
                <a:ext uri="{FF2B5EF4-FFF2-40B4-BE49-F238E27FC236}">
                  <a16:creationId xmlns:a16="http://schemas.microsoft.com/office/drawing/2014/main" id="{7EA6E198-E593-4AF6-9BE6-0669E0108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02"/>
              <a:ext cx="144" cy="144"/>
              <a:chOff x="2880" y="2160"/>
              <a:chExt cx="192" cy="192"/>
            </a:xfrm>
          </p:grpSpPr>
          <p:sp>
            <p:nvSpPr>
              <p:cNvPr id="26738" name="Line 39">
                <a:extLst>
                  <a:ext uri="{FF2B5EF4-FFF2-40B4-BE49-F238E27FC236}">
                    <a16:creationId xmlns:a16="http://schemas.microsoft.com/office/drawing/2014/main" id="{78A36181-FC86-4A55-877A-6A5DFBA59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Line 40">
                <a:extLst>
                  <a:ext uri="{FF2B5EF4-FFF2-40B4-BE49-F238E27FC236}">
                    <a16:creationId xmlns:a16="http://schemas.microsoft.com/office/drawing/2014/main" id="{87CE74D2-24D7-4526-9A6F-BE33E5A51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9" name="Oval 41">
              <a:extLst>
                <a:ext uri="{FF2B5EF4-FFF2-40B4-BE49-F238E27FC236}">
                  <a16:creationId xmlns:a16="http://schemas.microsoft.com/office/drawing/2014/main" id="{1F7A9017-580B-42A3-B40F-70F934C61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14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10" name="Group 42">
              <a:extLst>
                <a:ext uri="{FF2B5EF4-FFF2-40B4-BE49-F238E27FC236}">
                  <a16:creationId xmlns:a16="http://schemas.microsoft.com/office/drawing/2014/main" id="{F296D9E1-CC03-408A-84B0-00E7733B6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158"/>
              <a:ext cx="144" cy="144"/>
              <a:chOff x="2880" y="2160"/>
              <a:chExt cx="192" cy="192"/>
            </a:xfrm>
          </p:grpSpPr>
          <p:sp>
            <p:nvSpPr>
              <p:cNvPr id="26736" name="Line 43">
                <a:extLst>
                  <a:ext uri="{FF2B5EF4-FFF2-40B4-BE49-F238E27FC236}">
                    <a16:creationId xmlns:a16="http://schemas.microsoft.com/office/drawing/2014/main" id="{0C8BBC1D-7D44-4132-8641-5A0DA164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Line 44">
                <a:extLst>
                  <a:ext uri="{FF2B5EF4-FFF2-40B4-BE49-F238E27FC236}">
                    <a16:creationId xmlns:a16="http://schemas.microsoft.com/office/drawing/2014/main" id="{D072C32D-FDE5-434F-8BEB-48BDE3B7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1" name="Group 45">
              <a:extLst>
                <a:ext uri="{FF2B5EF4-FFF2-40B4-BE49-F238E27FC236}">
                  <a16:creationId xmlns:a16="http://schemas.microsoft.com/office/drawing/2014/main" id="{13AE8DDB-EC41-46A9-A1D2-2FA55E88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398"/>
              <a:ext cx="144" cy="144"/>
              <a:chOff x="2880" y="2160"/>
              <a:chExt cx="192" cy="192"/>
            </a:xfrm>
          </p:grpSpPr>
          <p:sp>
            <p:nvSpPr>
              <p:cNvPr id="26734" name="Line 46">
                <a:extLst>
                  <a:ext uri="{FF2B5EF4-FFF2-40B4-BE49-F238E27FC236}">
                    <a16:creationId xmlns:a16="http://schemas.microsoft.com/office/drawing/2014/main" id="{F0D2AB27-1452-4278-A666-6CD4C284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Line 47">
                <a:extLst>
                  <a:ext uri="{FF2B5EF4-FFF2-40B4-BE49-F238E27FC236}">
                    <a16:creationId xmlns:a16="http://schemas.microsoft.com/office/drawing/2014/main" id="{1EEFE886-E7EB-4DF1-A039-5B2D7B173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2" name="Group 48">
              <a:extLst>
                <a:ext uri="{FF2B5EF4-FFF2-40B4-BE49-F238E27FC236}">
                  <a16:creationId xmlns:a16="http://schemas.microsoft.com/office/drawing/2014/main" id="{58358222-C08E-485A-8D82-C69C8D115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50"/>
              <a:ext cx="144" cy="144"/>
              <a:chOff x="2880" y="2160"/>
              <a:chExt cx="192" cy="192"/>
            </a:xfrm>
          </p:grpSpPr>
          <p:sp>
            <p:nvSpPr>
              <p:cNvPr id="26732" name="Line 49">
                <a:extLst>
                  <a:ext uri="{FF2B5EF4-FFF2-40B4-BE49-F238E27FC236}">
                    <a16:creationId xmlns:a16="http://schemas.microsoft.com/office/drawing/2014/main" id="{7C532F21-E351-4A1B-ADD2-609CB830C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50">
                <a:extLst>
                  <a:ext uri="{FF2B5EF4-FFF2-40B4-BE49-F238E27FC236}">
                    <a16:creationId xmlns:a16="http://schemas.microsoft.com/office/drawing/2014/main" id="{44AA669D-C2DA-416E-8A99-778961E7D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3" name="Group 51">
              <a:extLst>
                <a:ext uri="{FF2B5EF4-FFF2-40B4-BE49-F238E27FC236}">
                  <a16:creationId xmlns:a16="http://schemas.microsoft.com/office/drawing/2014/main" id="{3AB58A91-9BF8-47DE-80F1-DC3D8366E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686"/>
              <a:ext cx="144" cy="144"/>
              <a:chOff x="2880" y="2160"/>
              <a:chExt cx="192" cy="192"/>
            </a:xfrm>
          </p:grpSpPr>
          <p:sp>
            <p:nvSpPr>
              <p:cNvPr id="26730" name="Line 52">
                <a:extLst>
                  <a:ext uri="{FF2B5EF4-FFF2-40B4-BE49-F238E27FC236}">
                    <a16:creationId xmlns:a16="http://schemas.microsoft.com/office/drawing/2014/main" id="{0A76C01B-E466-49D0-B4B5-E17A24826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Line 53">
                <a:extLst>
                  <a:ext uri="{FF2B5EF4-FFF2-40B4-BE49-F238E27FC236}">
                    <a16:creationId xmlns:a16="http://schemas.microsoft.com/office/drawing/2014/main" id="{8615E77C-9E4D-4A46-ADA8-513FDDE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4" name="Group 54">
              <a:extLst>
                <a:ext uri="{FF2B5EF4-FFF2-40B4-BE49-F238E27FC236}">
                  <a16:creationId xmlns:a16="http://schemas.microsoft.com/office/drawing/2014/main" id="{C9345EB3-F7A8-43EB-BB6C-167BAE912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494"/>
              <a:ext cx="144" cy="144"/>
              <a:chOff x="2880" y="2160"/>
              <a:chExt cx="192" cy="192"/>
            </a:xfrm>
          </p:grpSpPr>
          <p:sp>
            <p:nvSpPr>
              <p:cNvPr id="26728" name="Line 55">
                <a:extLst>
                  <a:ext uri="{FF2B5EF4-FFF2-40B4-BE49-F238E27FC236}">
                    <a16:creationId xmlns:a16="http://schemas.microsoft.com/office/drawing/2014/main" id="{61C28528-FA8D-48A5-9023-6A9220E6F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56">
                <a:extLst>
                  <a:ext uri="{FF2B5EF4-FFF2-40B4-BE49-F238E27FC236}">
                    <a16:creationId xmlns:a16="http://schemas.microsoft.com/office/drawing/2014/main" id="{009BC9DE-8CCF-4648-97DC-24684636F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5" name="Group 57">
              <a:extLst>
                <a:ext uri="{FF2B5EF4-FFF2-40B4-BE49-F238E27FC236}">
                  <a16:creationId xmlns:a16="http://schemas.microsoft.com/office/drawing/2014/main" id="{9B9D07DF-AD9F-4909-B273-32CF86F94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494"/>
              <a:ext cx="144" cy="144"/>
              <a:chOff x="2880" y="2160"/>
              <a:chExt cx="192" cy="192"/>
            </a:xfrm>
          </p:grpSpPr>
          <p:sp>
            <p:nvSpPr>
              <p:cNvPr id="26726" name="Line 58">
                <a:extLst>
                  <a:ext uri="{FF2B5EF4-FFF2-40B4-BE49-F238E27FC236}">
                    <a16:creationId xmlns:a16="http://schemas.microsoft.com/office/drawing/2014/main" id="{657064B0-795E-426D-9603-BB5D3A4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59">
                <a:extLst>
                  <a:ext uri="{FF2B5EF4-FFF2-40B4-BE49-F238E27FC236}">
                    <a16:creationId xmlns:a16="http://schemas.microsoft.com/office/drawing/2014/main" id="{ADF2F7AC-F7C4-4E6F-90E2-D4B366C2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6" name="Group 60">
              <a:extLst>
                <a:ext uri="{FF2B5EF4-FFF2-40B4-BE49-F238E27FC236}">
                  <a16:creationId xmlns:a16="http://schemas.microsoft.com/office/drawing/2014/main" id="{97F2D1FD-0433-457F-A465-68DD0C31D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90"/>
              <a:ext cx="144" cy="144"/>
              <a:chOff x="2880" y="2160"/>
              <a:chExt cx="192" cy="192"/>
            </a:xfrm>
          </p:grpSpPr>
          <p:sp>
            <p:nvSpPr>
              <p:cNvPr id="26724" name="Line 61">
                <a:extLst>
                  <a:ext uri="{FF2B5EF4-FFF2-40B4-BE49-F238E27FC236}">
                    <a16:creationId xmlns:a16="http://schemas.microsoft.com/office/drawing/2014/main" id="{8776AB33-EA94-41F0-BCF5-1F30F234A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62">
                <a:extLst>
                  <a:ext uri="{FF2B5EF4-FFF2-40B4-BE49-F238E27FC236}">
                    <a16:creationId xmlns:a16="http://schemas.microsoft.com/office/drawing/2014/main" id="{466D1F6C-196B-4ED5-BA0B-31ADFA761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7" name="Oval 63">
              <a:extLst>
                <a:ext uri="{FF2B5EF4-FFF2-40B4-BE49-F238E27FC236}">
                  <a16:creationId xmlns:a16="http://schemas.microsoft.com/office/drawing/2014/main" id="{27AF1FDC-00A4-45D5-99F7-497C6C2F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8" name="Oval 64">
              <a:extLst>
                <a:ext uri="{FF2B5EF4-FFF2-40B4-BE49-F238E27FC236}">
                  <a16:creationId xmlns:a16="http://schemas.microsoft.com/office/drawing/2014/main" id="{B698F6AD-DB81-4EBD-AE3E-76306721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9" name="Oval 65">
              <a:extLst>
                <a:ext uri="{FF2B5EF4-FFF2-40B4-BE49-F238E27FC236}">
                  <a16:creationId xmlns:a16="http://schemas.microsoft.com/office/drawing/2014/main" id="{4CBF73C4-F633-4D71-8F94-2823611D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20" name="Oval 66">
              <a:extLst>
                <a:ext uri="{FF2B5EF4-FFF2-40B4-BE49-F238E27FC236}">
                  <a16:creationId xmlns:a16="http://schemas.microsoft.com/office/drawing/2014/main" id="{EEF012B8-8446-4AF8-807B-A528790A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21" name="Group 67">
              <a:extLst>
                <a:ext uri="{FF2B5EF4-FFF2-40B4-BE49-F238E27FC236}">
                  <a16:creationId xmlns:a16="http://schemas.microsoft.com/office/drawing/2014/main" id="{C5C6E12B-35E3-4EB4-B6FE-EF911B6A6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54"/>
              <a:ext cx="144" cy="144"/>
              <a:chOff x="2880" y="2160"/>
              <a:chExt cx="192" cy="192"/>
            </a:xfrm>
          </p:grpSpPr>
          <p:sp>
            <p:nvSpPr>
              <p:cNvPr id="26722" name="Line 68">
                <a:extLst>
                  <a:ext uri="{FF2B5EF4-FFF2-40B4-BE49-F238E27FC236}">
                    <a16:creationId xmlns:a16="http://schemas.microsoft.com/office/drawing/2014/main" id="{C24D1290-D14D-42D3-9DD9-C496FC89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69">
                <a:extLst>
                  <a:ext uri="{FF2B5EF4-FFF2-40B4-BE49-F238E27FC236}">
                    <a16:creationId xmlns:a16="http://schemas.microsoft.com/office/drawing/2014/main" id="{36FF0FAF-1CE7-4364-B7B0-439ADE350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6" name="Text Box 70">
            <a:extLst>
              <a:ext uri="{FF2B5EF4-FFF2-40B4-BE49-F238E27FC236}">
                <a16:creationId xmlns:a16="http://schemas.microsoft.com/office/drawing/2014/main" id="{DAFC0317-0670-4F93-AFDA-CB8FCF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431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17 instances</a:t>
            </a:r>
          </a:p>
        </p:txBody>
      </p:sp>
      <p:sp>
        <p:nvSpPr>
          <p:cNvPr id="106567" name="Text Box 71">
            <a:extLst>
              <a:ext uri="{FF2B5EF4-FFF2-40B4-BE49-F238E27FC236}">
                <a16:creationId xmlns:a16="http://schemas.microsoft.com/office/drawing/2014/main" id="{FF84932A-7ABE-4A2E-8A0C-88BF0DA7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815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13 instances</a:t>
            </a:r>
          </a:p>
        </p:txBody>
      </p:sp>
      <p:sp>
        <p:nvSpPr>
          <p:cNvPr id="106568" name="Text Box 72">
            <a:extLst>
              <a:ext uri="{FF2B5EF4-FFF2-40B4-BE49-F238E27FC236}">
                <a16:creationId xmlns:a16="http://schemas.microsoft.com/office/drawing/2014/main" id="{68704BBA-3A45-479F-9BCA-B56F2563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425950"/>
            <a:ext cx="493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(Weighted) Average Entropy of Children</a:t>
            </a: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</a:t>
            </a:r>
          </a:p>
        </p:txBody>
      </p:sp>
      <p:graphicFrame>
        <p:nvGraphicFramePr>
          <p:cNvPr id="106569" name="Object 73">
            <a:extLst>
              <a:ext uri="{FF2B5EF4-FFF2-40B4-BE49-F238E27FC236}">
                <a16:creationId xmlns:a16="http://schemas.microsoft.com/office/drawing/2014/main" id="{8973383D-E0FD-410E-85B2-C6967F594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4833938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0" name="Equation" r:id="rId7" imgW="2120900" imgH="431800" progId="Equation.3">
                  <p:embed/>
                </p:oleObj>
              </mc:Choice>
              <mc:Fallback>
                <p:oleObj name="Equation" r:id="rId7" imgW="2120900" imgH="4318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33938"/>
                        <a:ext cx="350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70" name="Text Box 74">
            <a:extLst>
              <a:ext uri="{FF2B5EF4-FFF2-40B4-BE49-F238E27FC236}">
                <a16:creationId xmlns:a16="http://schemas.microsoft.com/office/drawing/2014/main" id="{10D0B186-AC73-4066-A435-D70D5530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562600"/>
            <a:ext cx="719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Information Gain= 0.996 - 0.615 = 0.38    </a:t>
            </a:r>
            <a:r>
              <a:rPr lang="en-US" altLang="en-US" sz="2000" b="1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this split</a:t>
            </a:r>
          </a:p>
        </p:txBody>
      </p:sp>
      <p:graphicFrame>
        <p:nvGraphicFramePr>
          <p:cNvPr id="106571" name="Object 75">
            <a:extLst>
              <a:ext uri="{FF2B5EF4-FFF2-40B4-BE49-F238E27FC236}">
                <a16:creationId xmlns:a16="http://schemas.microsoft.com/office/drawing/2014/main" id="{83D88ACD-DB2E-4167-B2EE-F691AF89A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286125"/>
          <a:ext cx="3962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1" name="Equation" r:id="rId9" imgW="3048000" imgH="431800" progId="Equation.3">
                  <p:embed/>
                </p:oleObj>
              </mc:Choice>
              <mc:Fallback>
                <p:oleObj name="Equation" r:id="rId9" imgW="3048000" imgH="431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25" b="-3493"/>
                      <a:stretch>
                        <a:fillRect/>
                      </a:stretch>
                    </p:blipFill>
                    <p:spPr bwMode="auto">
                      <a:xfrm>
                        <a:off x="5181600" y="3286125"/>
                        <a:ext cx="3962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76">
            <a:extLst>
              <a:ext uri="{FF2B5EF4-FFF2-40B4-BE49-F238E27FC236}">
                <a16:creationId xmlns:a16="http://schemas.microsoft.com/office/drawing/2014/main" id="{5350F18C-562A-40AF-860E-C2AC1057528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5525"/>
            <a:ext cx="2133600" cy="1905000"/>
            <a:chOff x="240" y="1446"/>
            <a:chExt cx="1344" cy="1200"/>
          </a:xfrm>
        </p:grpSpPr>
        <p:sp>
          <p:nvSpPr>
            <p:cNvPr id="26648" name="Oval 77">
              <a:extLst>
                <a:ext uri="{FF2B5EF4-FFF2-40B4-BE49-F238E27FC236}">
                  <a16:creationId xmlns:a16="http://schemas.microsoft.com/office/drawing/2014/main" id="{C7C413B9-7985-41D2-8E1D-8942C794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6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9" name="Oval 78">
              <a:extLst>
                <a:ext uri="{FF2B5EF4-FFF2-40B4-BE49-F238E27FC236}">
                  <a16:creationId xmlns:a16="http://schemas.microsoft.com/office/drawing/2014/main" id="{484FF8F5-D21C-4931-9532-512BA1F6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0" name="Oval 79">
              <a:extLst>
                <a:ext uri="{FF2B5EF4-FFF2-40B4-BE49-F238E27FC236}">
                  <a16:creationId xmlns:a16="http://schemas.microsoft.com/office/drawing/2014/main" id="{07E0FE52-DDB9-4384-8082-1C059FBA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1" name="Oval 80">
              <a:extLst>
                <a:ext uri="{FF2B5EF4-FFF2-40B4-BE49-F238E27FC236}">
                  <a16:creationId xmlns:a16="http://schemas.microsoft.com/office/drawing/2014/main" id="{2892310D-1C53-4D4C-B6AC-CF666497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2" name="Oval 81">
              <a:extLst>
                <a:ext uri="{FF2B5EF4-FFF2-40B4-BE49-F238E27FC236}">
                  <a16:creationId xmlns:a16="http://schemas.microsoft.com/office/drawing/2014/main" id="{28B5A7EA-5AF1-4EEE-8214-DF497D06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3" name="Oval 82">
              <a:extLst>
                <a:ext uri="{FF2B5EF4-FFF2-40B4-BE49-F238E27FC236}">
                  <a16:creationId xmlns:a16="http://schemas.microsoft.com/office/drawing/2014/main" id="{8F6F0916-689F-49A0-8BD0-89E18E16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4" name="Oval 83">
              <a:extLst>
                <a:ext uri="{FF2B5EF4-FFF2-40B4-BE49-F238E27FC236}">
                  <a16:creationId xmlns:a16="http://schemas.microsoft.com/office/drawing/2014/main" id="{DD3DE3A9-EC00-4E67-80CE-193070D0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5" name="Oval 84">
              <a:extLst>
                <a:ext uri="{FF2B5EF4-FFF2-40B4-BE49-F238E27FC236}">
                  <a16:creationId xmlns:a16="http://schemas.microsoft.com/office/drawing/2014/main" id="{DB12059B-B36B-4B4F-A6B5-3CD94C96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4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6" name="Oval 85">
              <a:extLst>
                <a:ext uri="{FF2B5EF4-FFF2-40B4-BE49-F238E27FC236}">
                  <a16:creationId xmlns:a16="http://schemas.microsoft.com/office/drawing/2014/main" id="{2F86EF78-A507-4007-9013-79F7FE8E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57" name="Group 86">
              <a:extLst>
                <a:ext uri="{FF2B5EF4-FFF2-40B4-BE49-F238E27FC236}">
                  <a16:creationId xmlns:a16="http://schemas.microsoft.com/office/drawing/2014/main" id="{506C9ACE-926A-4743-AFC5-BD916EA90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94"/>
              <a:ext cx="144" cy="144"/>
              <a:chOff x="2880" y="2160"/>
              <a:chExt cx="192" cy="192"/>
            </a:xfrm>
          </p:grpSpPr>
          <p:sp>
            <p:nvSpPr>
              <p:cNvPr id="26702" name="Line 87">
                <a:extLst>
                  <a:ext uri="{FF2B5EF4-FFF2-40B4-BE49-F238E27FC236}">
                    <a16:creationId xmlns:a16="http://schemas.microsoft.com/office/drawing/2014/main" id="{9F6BD08D-108F-48E0-B48E-F0BE197D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Line 88">
                <a:extLst>
                  <a:ext uri="{FF2B5EF4-FFF2-40B4-BE49-F238E27FC236}">
                    <a16:creationId xmlns:a16="http://schemas.microsoft.com/office/drawing/2014/main" id="{DA5F9AB0-E66D-4646-93AC-D0F5ACDDC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58" name="Oval 89">
              <a:extLst>
                <a:ext uri="{FF2B5EF4-FFF2-40B4-BE49-F238E27FC236}">
                  <a16:creationId xmlns:a16="http://schemas.microsoft.com/office/drawing/2014/main" id="{4B41F736-7854-41C2-9D00-C999CDA0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9" name="Oval 90">
              <a:extLst>
                <a:ext uri="{FF2B5EF4-FFF2-40B4-BE49-F238E27FC236}">
                  <a16:creationId xmlns:a16="http://schemas.microsoft.com/office/drawing/2014/main" id="{58C9A3F4-62DC-4703-9B8D-8BCF5A75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60" name="Group 91">
              <a:extLst>
                <a:ext uri="{FF2B5EF4-FFF2-40B4-BE49-F238E27FC236}">
                  <a16:creationId xmlns:a16="http://schemas.microsoft.com/office/drawing/2014/main" id="{39F77F12-63D9-46E1-8547-9F92F910F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82"/>
              <a:ext cx="144" cy="144"/>
              <a:chOff x="2880" y="2160"/>
              <a:chExt cx="192" cy="192"/>
            </a:xfrm>
          </p:grpSpPr>
          <p:sp>
            <p:nvSpPr>
              <p:cNvPr id="26700" name="Line 92">
                <a:extLst>
                  <a:ext uri="{FF2B5EF4-FFF2-40B4-BE49-F238E27FC236}">
                    <a16:creationId xmlns:a16="http://schemas.microsoft.com/office/drawing/2014/main" id="{211DA462-7238-41ED-8BE6-E0B9D1EC2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Line 93">
                <a:extLst>
                  <a:ext uri="{FF2B5EF4-FFF2-40B4-BE49-F238E27FC236}">
                    <a16:creationId xmlns:a16="http://schemas.microsoft.com/office/drawing/2014/main" id="{F5588C55-826F-45AE-9510-BD136ABD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1" name="Group 94">
              <a:extLst>
                <a:ext uri="{FF2B5EF4-FFF2-40B4-BE49-F238E27FC236}">
                  <a16:creationId xmlns:a16="http://schemas.microsoft.com/office/drawing/2014/main" id="{A847DCBD-B950-49C5-AD20-36C696E10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62"/>
              <a:ext cx="144" cy="144"/>
              <a:chOff x="2880" y="2160"/>
              <a:chExt cx="192" cy="192"/>
            </a:xfrm>
          </p:grpSpPr>
          <p:sp>
            <p:nvSpPr>
              <p:cNvPr id="26698" name="Line 95">
                <a:extLst>
                  <a:ext uri="{FF2B5EF4-FFF2-40B4-BE49-F238E27FC236}">
                    <a16:creationId xmlns:a16="http://schemas.microsoft.com/office/drawing/2014/main" id="{B9812C99-6AD9-4AF4-AFD4-D9AAA8983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Line 96">
                <a:extLst>
                  <a:ext uri="{FF2B5EF4-FFF2-40B4-BE49-F238E27FC236}">
                    <a16:creationId xmlns:a16="http://schemas.microsoft.com/office/drawing/2014/main" id="{F4B7AC57-A7E9-46F9-B030-96E00CC97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2" name="Group 97">
              <a:extLst>
                <a:ext uri="{FF2B5EF4-FFF2-40B4-BE49-F238E27FC236}">
                  <a16:creationId xmlns:a16="http://schemas.microsoft.com/office/drawing/2014/main" id="{4355FA52-7139-43C5-AC46-11D4C989F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6"/>
              <a:ext cx="144" cy="144"/>
              <a:chOff x="2880" y="2160"/>
              <a:chExt cx="192" cy="192"/>
            </a:xfrm>
          </p:grpSpPr>
          <p:sp>
            <p:nvSpPr>
              <p:cNvPr id="26696" name="Line 98">
                <a:extLst>
                  <a:ext uri="{FF2B5EF4-FFF2-40B4-BE49-F238E27FC236}">
                    <a16:creationId xmlns:a16="http://schemas.microsoft.com/office/drawing/2014/main" id="{BBB2BC54-DDE6-4BCC-9D96-54D64BDBB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Line 99">
                <a:extLst>
                  <a:ext uri="{FF2B5EF4-FFF2-40B4-BE49-F238E27FC236}">
                    <a16:creationId xmlns:a16="http://schemas.microsoft.com/office/drawing/2014/main" id="{1A814FFF-2CB1-4901-9A4D-5A619DBBD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3" name="Group 100">
              <a:extLst>
                <a:ext uri="{FF2B5EF4-FFF2-40B4-BE49-F238E27FC236}">
                  <a16:creationId xmlns:a16="http://schemas.microsoft.com/office/drawing/2014/main" id="{92A8BAB8-06B1-4E2B-8C55-16B2B88B5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30"/>
              <a:ext cx="144" cy="144"/>
              <a:chOff x="2880" y="2160"/>
              <a:chExt cx="192" cy="192"/>
            </a:xfrm>
          </p:grpSpPr>
          <p:sp>
            <p:nvSpPr>
              <p:cNvPr id="26694" name="Line 101">
                <a:extLst>
                  <a:ext uri="{FF2B5EF4-FFF2-40B4-BE49-F238E27FC236}">
                    <a16:creationId xmlns:a16="http://schemas.microsoft.com/office/drawing/2014/main" id="{704EF0F1-AFCA-415A-BF49-7CC29856B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Line 102">
                <a:extLst>
                  <a:ext uri="{FF2B5EF4-FFF2-40B4-BE49-F238E27FC236}">
                    <a16:creationId xmlns:a16="http://schemas.microsoft.com/office/drawing/2014/main" id="{F30300FD-56CE-4E3A-A7B4-6A68CEE65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4" name="Oval 103">
              <a:extLst>
                <a:ext uri="{FF2B5EF4-FFF2-40B4-BE49-F238E27FC236}">
                  <a16:creationId xmlns:a16="http://schemas.microsoft.com/office/drawing/2014/main" id="{29BB19E4-A6C6-4FC1-B5A3-73C30104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5" name="Oval 104">
              <a:extLst>
                <a:ext uri="{FF2B5EF4-FFF2-40B4-BE49-F238E27FC236}">
                  <a16:creationId xmlns:a16="http://schemas.microsoft.com/office/drawing/2014/main" id="{B9E607D1-1986-4977-83C8-559FB8E8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6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6" name="Oval 105">
              <a:extLst>
                <a:ext uri="{FF2B5EF4-FFF2-40B4-BE49-F238E27FC236}">
                  <a16:creationId xmlns:a16="http://schemas.microsoft.com/office/drawing/2014/main" id="{D92E08B3-5FF9-4119-BC54-3B968690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7" name="Oval 106">
              <a:extLst>
                <a:ext uri="{FF2B5EF4-FFF2-40B4-BE49-F238E27FC236}">
                  <a16:creationId xmlns:a16="http://schemas.microsoft.com/office/drawing/2014/main" id="{E6FD7C96-9651-4FCB-A0FE-4B559FC2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8" name="Oval 107">
              <a:extLst>
                <a:ext uri="{FF2B5EF4-FFF2-40B4-BE49-F238E27FC236}">
                  <a16:creationId xmlns:a16="http://schemas.microsoft.com/office/drawing/2014/main" id="{BADCFD05-B7E4-448B-A58D-B376B877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9" name="Oval 108">
              <a:extLst>
                <a:ext uri="{FF2B5EF4-FFF2-40B4-BE49-F238E27FC236}">
                  <a16:creationId xmlns:a16="http://schemas.microsoft.com/office/drawing/2014/main" id="{A65C6ED0-011C-4217-9101-2140F6D4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70" name="Group 109">
              <a:extLst>
                <a:ext uri="{FF2B5EF4-FFF2-40B4-BE49-F238E27FC236}">
                  <a16:creationId xmlns:a16="http://schemas.microsoft.com/office/drawing/2014/main" id="{8BAA56CC-DEC2-4AF4-8F4A-397E1BB3A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58"/>
              <a:ext cx="144" cy="144"/>
              <a:chOff x="2880" y="2160"/>
              <a:chExt cx="192" cy="192"/>
            </a:xfrm>
          </p:grpSpPr>
          <p:sp>
            <p:nvSpPr>
              <p:cNvPr id="26692" name="Line 110">
                <a:extLst>
                  <a:ext uri="{FF2B5EF4-FFF2-40B4-BE49-F238E27FC236}">
                    <a16:creationId xmlns:a16="http://schemas.microsoft.com/office/drawing/2014/main" id="{3CAFB2BB-5330-4877-957D-79C38A711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Line 111">
                <a:extLst>
                  <a:ext uri="{FF2B5EF4-FFF2-40B4-BE49-F238E27FC236}">
                    <a16:creationId xmlns:a16="http://schemas.microsoft.com/office/drawing/2014/main" id="{7E8048AE-0D70-4CEB-A7FF-340FC6BCE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1" name="Group 112">
              <a:extLst>
                <a:ext uri="{FF2B5EF4-FFF2-40B4-BE49-F238E27FC236}">
                  <a16:creationId xmlns:a16="http://schemas.microsoft.com/office/drawing/2014/main" id="{92C36F71-821C-4C59-87FF-A0789174F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54"/>
              <a:ext cx="144" cy="144"/>
              <a:chOff x="2880" y="2160"/>
              <a:chExt cx="192" cy="192"/>
            </a:xfrm>
          </p:grpSpPr>
          <p:sp>
            <p:nvSpPr>
              <p:cNvPr id="26690" name="Line 113">
                <a:extLst>
                  <a:ext uri="{FF2B5EF4-FFF2-40B4-BE49-F238E27FC236}">
                    <a16:creationId xmlns:a16="http://schemas.microsoft.com/office/drawing/2014/main" id="{EA094511-28C7-48C9-85B7-4B32A58D6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Line 114">
                <a:extLst>
                  <a:ext uri="{FF2B5EF4-FFF2-40B4-BE49-F238E27FC236}">
                    <a16:creationId xmlns:a16="http://schemas.microsoft.com/office/drawing/2014/main" id="{6DC5701C-720B-4AF5-87A8-44175F09E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2" name="Group 115">
              <a:extLst>
                <a:ext uri="{FF2B5EF4-FFF2-40B4-BE49-F238E27FC236}">
                  <a16:creationId xmlns:a16="http://schemas.microsoft.com/office/drawing/2014/main" id="{4359287B-A8C5-4B4C-BDED-D3291C4F8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0"/>
              <a:ext cx="144" cy="144"/>
              <a:chOff x="2880" y="2160"/>
              <a:chExt cx="192" cy="192"/>
            </a:xfrm>
          </p:grpSpPr>
          <p:sp>
            <p:nvSpPr>
              <p:cNvPr id="26688" name="Line 116">
                <a:extLst>
                  <a:ext uri="{FF2B5EF4-FFF2-40B4-BE49-F238E27FC236}">
                    <a16:creationId xmlns:a16="http://schemas.microsoft.com/office/drawing/2014/main" id="{B3955195-EC2A-43D8-9BBA-D0667A16F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Line 117">
                <a:extLst>
                  <a:ext uri="{FF2B5EF4-FFF2-40B4-BE49-F238E27FC236}">
                    <a16:creationId xmlns:a16="http://schemas.microsoft.com/office/drawing/2014/main" id="{3156F4C0-7A31-4A45-A628-07B0E8FE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3" name="Group 118">
              <a:extLst>
                <a:ext uri="{FF2B5EF4-FFF2-40B4-BE49-F238E27FC236}">
                  <a16:creationId xmlns:a16="http://schemas.microsoft.com/office/drawing/2014/main" id="{7F0993CD-F2D5-401A-9D0B-E7701E1E1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22"/>
              <a:ext cx="144" cy="144"/>
              <a:chOff x="2880" y="2160"/>
              <a:chExt cx="192" cy="192"/>
            </a:xfrm>
          </p:grpSpPr>
          <p:sp>
            <p:nvSpPr>
              <p:cNvPr id="26686" name="Line 119">
                <a:extLst>
                  <a:ext uri="{FF2B5EF4-FFF2-40B4-BE49-F238E27FC236}">
                    <a16:creationId xmlns:a16="http://schemas.microsoft.com/office/drawing/2014/main" id="{9A61266C-8EDD-4DE2-9753-A85AB85A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Line 120">
                <a:extLst>
                  <a:ext uri="{FF2B5EF4-FFF2-40B4-BE49-F238E27FC236}">
                    <a16:creationId xmlns:a16="http://schemas.microsoft.com/office/drawing/2014/main" id="{95B88130-8DC2-4358-9E41-668FA47DF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4" name="Group 121">
              <a:extLst>
                <a:ext uri="{FF2B5EF4-FFF2-40B4-BE49-F238E27FC236}">
                  <a16:creationId xmlns:a16="http://schemas.microsoft.com/office/drawing/2014/main" id="{5C5C4546-A4F0-4DE1-862F-D0793BE5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14"/>
              <a:ext cx="144" cy="144"/>
              <a:chOff x="2880" y="2160"/>
              <a:chExt cx="192" cy="192"/>
            </a:xfrm>
          </p:grpSpPr>
          <p:sp>
            <p:nvSpPr>
              <p:cNvPr id="26684" name="Line 122">
                <a:extLst>
                  <a:ext uri="{FF2B5EF4-FFF2-40B4-BE49-F238E27FC236}">
                    <a16:creationId xmlns:a16="http://schemas.microsoft.com/office/drawing/2014/main" id="{18883CFB-3FDB-4531-977F-D32AA001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Line 123">
                <a:extLst>
                  <a:ext uri="{FF2B5EF4-FFF2-40B4-BE49-F238E27FC236}">
                    <a16:creationId xmlns:a16="http://schemas.microsoft.com/office/drawing/2014/main" id="{CD622CE3-2F7F-44B1-BC6D-1D873873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5" name="Group 124">
              <a:extLst>
                <a:ext uri="{FF2B5EF4-FFF2-40B4-BE49-F238E27FC236}">
                  <a16:creationId xmlns:a16="http://schemas.microsoft.com/office/drawing/2014/main" id="{3AF6917C-B49E-4EF4-B6D8-10427A903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54"/>
              <a:ext cx="144" cy="144"/>
              <a:chOff x="2880" y="2160"/>
              <a:chExt cx="192" cy="192"/>
            </a:xfrm>
          </p:grpSpPr>
          <p:sp>
            <p:nvSpPr>
              <p:cNvPr id="26682" name="Line 125">
                <a:extLst>
                  <a:ext uri="{FF2B5EF4-FFF2-40B4-BE49-F238E27FC236}">
                    <a16:creationId xmlns:a16="http://schemas.microsoft.com/office/drawing/2014/main" id="{C82EB572-F4C1-4FA2-92D4-B517C2FC4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126">
                <a:extLst>
                  <a:ext uri="{FF2B5EF4-FFF2-40B4-BE49-F238E27FC236}">
                    <a16:creationId xmlns:a16="http://schemas.microsoft.com/office/drawing/2014/main" id="{02F953AF-1790-4402-9E52-8B002553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6" name="Group 127">
              <a:extLst>
                <a:ext uri="{FF2B5EF4-FFF2-40B4-BE49-F238E27FC236}">
                  <a16:creationId xmlns:a16="http://schemas.microsoft.com/office/drawing/2014/main" id="{F938527D-886E-4255-968E-55E3CE508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830"/>
              <a:ext cx="144" cy="144"/>
              <a:chOff x="2880" y="2160"/>
              <a:chExt cx="192" cy="192"/>
            </a:xfrm>
          </p:grpSpPr>
          <p:sp>
            <p:nvSpPr>
              <p:cNvPr id="26680" name="Line 128">
                <a:extLst>
                  <a:ext uri="{FF2B5EF4-FFF2-40B4-BE49-F238E27FC236}">
                    <a16:creationId xmlns:a16="http://schemas.microsoft.com/office/drawing/2014/main" id="{E7F3F7DE-DA8F-4436-B718-AE4D1ACE1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29">
                <a:extLst>
                  <a:ext uri="{FF2B5EF4-FFF2-40B4-BE49-F238E27FC236}">
                    <a16:creationId xmlns:a16="http://schemas.microsoft.com/office/drawing/2014/main" id="{D09AA295-3F4E-4CFF-B5FF-8D8B47D5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7" name="Group 130">
              <a:extLst>
                <a:ext uri="{FF2B5EF4-FFF2-40B4-BE49-F238E27FC236}">
                  <a16:creationId xmlns:a16="http://schemas.microsoft.com/office/drawing/2014/main" id="{7CB74F6D-CDA5-40AD-A121-E1AFFC1FE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74"/>
              <a:ext cx="144" cy="144"/>
              <a:chOff x="2880" y="2160"/>
              <a:chExt cx="192" cy="192"/>
            </a:xfrm>
          </p:grpSpPr>
          <p:sp>
            <p:nvSpPr>
              <p:cNvPr id="26678" name="Line 131">
                <a:extLst>
                  <a:ext uri="{FF2B5EF4-FFF2-40B4-BE49-F238E27FC236}">
                    <a16:creationId xmlns:a16="http://schemas.microsoft.com/office/drawing/2014/main" id="{B165A461-AEC7-4783-A8BF-880831C16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32">
                <a:extLst>
                  <a:ext uri="{FF2B5EF4-FFF2-40B4-BE49-F238E27FC236}">
                    <a16:creationId xmlns:a16="http://schemas.microsoft.com/office/drawing/2014/main" id="{694207A8-6B21-498A-960B-AD10D5B7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42" name="Rectangle 133">
            <a:extLst>
              <a:ext uri="{FF2B5EF4-FFF2-40B4-BE49-F238E27FC236}">
                <a16:creationId xmlns:a16="http://schemas.microsoft.com/office/drawing/2014/main" id="{2024F336-2D20-458B-B479-CCE6B2AF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45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Information Gain</a:t>
            </a:r>
            <a:r>
              <a:rPr lang="en-US" altLang="en-US" sz="2000"/>
              <a:t> =    entropy(parent) – [average entropy(children)]</a:t>
            </a:r>
          </a:p>
        </p:txBody>
      </p:sp>
      <p:sp>
        <p:nvSpPr>
          <p:cNvPr id="26643" name="Text Box 135">
            <a:extLst>
              <a:ext uri="{FF2B5EF4-FFF2-40B4-BE49-F238E27FC236}">
                <a16:creationId xmlns:a16="http://schemas.microsoft.com/office/drawing/2014/main" id="{2553E8FF-5D65-472D-8C60-24120283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2160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parent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4" name="Text Box 136">
            <a:extLst>
              <a:ext uri="{FF2B5EF4-FFF2-40B4-BE49-F238E27FC236}">
                <a16:creationId xmlns:a16="http://schemas.microsoft.com/office/drawing/2014/main" id="{EBFB87B2-3338-436E-AC28-5E4B2350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06838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5" name="Text Box 137">
            <a:extLst>
              <a:ext uri="{FF2B5EF4-FFF2-40B4-BE49-F238E27FC236}">
                <a16:creationId xmlns:a16="http://schemas.microsoft.com/office/drawing/2014/main" id="{462CD743-BC21-46C0-AC75-87811962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6283AE1-8B9E-407D-A400-9983EBD61AA3}"/>
              </a:ext>
            </a:extLst>
          </p:cNvPr>
          <p:cNvCxnSpPr/>
          <p:nvPr/>
        </p:nvCxnSpPr>
        <p:spPr>
          <a:xfrm rot="5400000">
            <a:off x="2171700" y="35433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0955E2F-5C43-4EAB-A9DC-8F18FA9FCBFC}"/>
              </a:ext>
            </a:extLst>
          </p:cNvPr>
          <p:cNvCxnSpPr/>
          <p:nvPr/>
        </p:nvCxnSpPr>
        <p:spPr>
          <a:xfrm>
            <a:off x="2209800" y="3581400"/>
            <a:ext cx="1524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66" grpId="0"/>
      <p:bldP spid="106567" grpId="0"/>
      <p:bldP spid="106568" grpId="0"/>
      <p:bldP spid="106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B4EE1CD1-BFD8-4602-8582-75FFF2F7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27913-51F4-43D2-A858-4004A27977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EC96C7-F317-4B6D-912D-1CFD32FB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31B0772C-8D45-46ED-A704-519D5874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Node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feature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should be used?</a:t>
            </a:r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052A7FBA-296D-4CED-95AA-9558CC7B54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Line 5">
            <a:extLst>
              <a:ext uri="{FF2B5EF4-FFF2-40B4-BE49-F238E27FC236}">
                <a16:creationId xmlns:a16="http://schemas.microsoft.com/office/drawing/2014/main" id="{9EDEBAB9-17F4-47D1-9AAE-C68A4B1C3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63A64632-4BD3-4B16-8ECD-38DF38E0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48605E5-4ED2-4398-82FF-61B4FBC9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What values?</a:t>
            </a: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961BF54D-E9B7-46A9-A804-FF3241AD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CEBD61F6-F25C-4B1D-B467-0B3B6B41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51075"/>
            <a:ext cx="2338388" cy="23082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Training Set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,…f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id="{52BD86ED-2B0C-480E-9597-6BCFF42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146675"/>
            <a:ext cx="67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Quinlan suggested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information gain</a:t>
            </a:r>
            <a:r>
              <a:rPr lang="en-US" altLang="en-US" sz="2400">
                <a:latin typeface="Times New Roman" panose="02020603050405020304" pitchFamily="18" charset="0"/>
              </a:rPr>
              <a:t> in his ID3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later the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gain ratio</a:t>
            </a:r>
            <a:r>
              <a:rPr lang="en-US" altLang="en-US" sz="2400">
                <a:latin typeface="Times New Roman" panose="02020603050405020304" pitchFamily="18" charset="0"/>
              </a:rPr>
              <a:t>, both based on </a:t>
            </a: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entropy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7B2581C7-8039-4C84-A2D7-33750633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6763F-5C0F-4189-B7CE-556ACA63CB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8D1F37-AEE2-47D0-8E06-74A15E0F4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Using Information Gain to Construct a Decision Tree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E9D45F19-95D2-49F9-9C5F-0702DAE6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Attribute A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8E65691E-304D-42E2-9226-01199389D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BA94738A-F833-4C35-909D-3701C28FF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10330E16-1BCF-413E-BFCA-DDDCA604A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521FE64F-61FE-4212-9A4F-5DFF6B2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8681" name="Text Box 8">
            <a:extLst>
              <a:ext uri="{FF2B5EF4-FFF2-40B4-BE49-F238E27FC236}">
                <a16:creationId xmlns:a16="http://schemas.microsoft.com/office/drawing/2014/main" id="{919130FA-6796-4881-B1F3-B91AB06E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vk</a:t>
            </a:r>
          </a:p>
        </p:txBody>
      </p:sp>
      <p:sp>
        <p:nvSpPr>
          <p:cNvPr id="28682" name="Text Box 9">
            <a:extLst>
              <a:ext uri="{FF2B5EF4-FFF2-40B4-BE49-F238E27FC236}">
                <a16:creationId xmlns:a16="http://schemas.microsoft.com/office/drawing/2014/main" id="{5CC5E2FC-9E15-4DC7-A23E-2D0EF5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v2</a:t>
            </a:r>
          </a:p>
        </p:txBody>
      </p:sp>
      <p:sp>
        <p:nvSpPr>
          <p:cNvPr id="28683" name="Text Box 10">
            <a:extLst>
              <a:ext uri="{FF2B5EF4-FFF2-40B4-BE49-F238E27FC236}">
                <a16:creationId xmlns:a16="http://schemas.microsoft.com/office/drawing/2014/main" id="{D5D3B24A-C857-4834-B5E5-614CEFDD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250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Full Training Set S</a:t>
            </a:r>
          </a:p>
        </p:txBody>
      </p:sp>
      <p:sp>
        <p:nvSpPr>
          <p:cNvPr id="28684" name="Text Box 11">
            <a:extLst>
              <a:ext uri="{FF2B5EF4-FFF2-40B4-BE49-F238E27FC236}">
                <a16:creationId xmlns:a16="http://schemas.microsoft.com/office/drawing/2014/main" id="{E5BF9AC8-494B-41D1-9F57-B5E3A032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Set S 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6EA84420-7015-4277-9253-3F9A0B81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515650F6-EC77-4CB1-9411-F5E20BDD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162425"/>
            <a:ext cx="153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repeat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recursively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till when?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0167172E-2D2B-4F0E-B9D9-82019ED8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3024188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={sS | value(A)=v1}</a:t>
            </a: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20037F8B-206E-410B-9D7D-A180FABC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154113"/>
            <a:ext cx="3011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Choose the attribute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with highest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gain for the full 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set at the root of the tree.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369AE4BE-A35B-45FF-A2B3-BE600150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Construct child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value of 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has an associated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subset of vectors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which A has a particular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value.</a:t>
            </a:r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42110E15-431D-4B88-975E-BF6C5DFB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725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95" name="Oval 21">
            <a:extLst>
              <a:ext uri="{FF2B5EF4-FFF2-40B4-BE49-F238E27FC236}">
                <a16:creationId xmlns:a16="http://schemas.microsoft.com/office/drawing/2014/main" id="{A85096F1-0AD9-4E73-A7F1-8E223D62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5F6C93AF-A08C-4BDF-BFA5-04176920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97" name="Oval 23">
            <a:extLst>
              <a:ext uri="{FF2B5EF4-FFF2-40B4-BE49-F238E27FC236}">
                <a16:creationId xmlns:a16="http://schemas.microsoft.com/office/drawing/2014/main" id="{61695115-DFA3-4C45-A5A6-1584A631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A6D5FE83-0011-4C9D-8F54-67572CFC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7639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4599" name="Oval 25">
            <a:extLst>
              <a:ext uri="{FF2B5EF4-FFF2-40B4-BE49-F238E27FC236}">
                <a16:creationId xmlns:a16="http://schemas.microsoft.com/office/drawing/2014/main" id="{44433D87-BA28-45A6-9C85-8AE2BE54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3781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 animBg="1"/>
      <p:bldP spid="24596" grpId="0"/>
      <p:bldP spid="24597" grpId="0" animBg="1"/>
      <p:bldP spid="24598" grpId="0"/>
      <p:bldP spid="245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FA13524-2547-46EF-BD1B-3F877B90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3BA6A-073E-475E-8172-67E9EC4643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F58AA40-DC61-40FB-90CB-831378563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Example</a:t>
            </a:r>
            <a:r>
              <a:rPr lang="en-US" altLang="en-US"/>
              <a:t>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E0B0D84-E45F-4C3A-8748-EFCAB9D7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3A7DF600-08FA-45A4-9B9B-E94D85A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0B44C3F-3E72-4D44-9127-4E8054B0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615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would you distinguish class I from class II?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59B16E74-B6F5-4A07-935C-8589AAA2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Training Set: 3 features and 2 classes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00046A5-B471-48BB-9878-D3B81C22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CC7E8-0955-4FA3-B9F5-AE75A28FB9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7F4711E9-466F-43FB-87BC-27C0EDA4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6538" cy="1927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6A4FFF86-2E85-4B28-8784-83CDEF9A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X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FA94680C-3F63-4F90-9578-3D201018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74C842E4-C7AE-4AB2-9DF9-88CAA9CB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6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9332DF6C-D9D2-4FA1-8AA7-27A9E30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EA1C2B76-50FD-4B4D-92E9-7C58A00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02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GAIN = 1 – ( 3/4)(.9184) – (1/4)(0) = .3112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D3FE8-3052-4FC3-80E4-8639A82C79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1EB7BA-C900-4F69-B012-967BEDF8E056}"/>
              </a:ext>
            </a:extLst>
          </p:cNvPr>
          <p:cNvCxnSpPr>
            <a:stCxn id="30725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E3B4B50-90CA-4CB5-B267-8385453C0A9C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C8815-F21D-41B0-8580-394ED50560B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8C5028-6EA4-468A-86A0-9708C0AD77EC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34" name="TextBox 22">
            <a:extLst>
              <a:ext uri="{FF2B5EF4-FFF2-40B4-BE49-F238E27FC236}">
                <a16:creationId xmlns:a16="http://schemas.microsoft.com/office/drawing/2014/main" id="{33D4742D-AE54-4EDA-90AB-531B4110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X=1</a:t>
            </a:r>
          </a:p>
        </p:txBody>
      </p:sp>
      <p:sp>
        <p:nvSpPr>
          <p:cNvPr id="30735" name="TextBox 23">
            <a:extLst>
              <a:ext uri="{FF2B5EF4-FFF2-40B4-BE49-F238E27FC236}">
                <a16:creationId xmlns:a16="http://schemas.microsoft.com/office/drawing/2014/main" id="{90E28C69-6A8A-49A6-8143-05BE043C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ECAF62A4-2ADA-4764-A27F-4A4F3A76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6D373AAD-34A1-4B12-AF5B-CD0FDBC7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497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-(1/3)log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(1/3)-(2/3)log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(2/3)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.5284 + .39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 .9184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183894D5-826C-4B99-A3EC-CC107BB1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3048000"/>
            <a:ext cx="4446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If X is the best attribute,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this node would be further split.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AF5F29-DDDE-4B08-81CF-D973BA9A665C}"/>
              </a:ext>
            </a:extLst>
          </p:cNvPr>
          <p:cNvCxnSpPr>
            <a:stCxn id="25619" idx="1"/>
          </p:cNvCxnSpPr>
          <p:nvPr/>
        </p:nvCxnSpPr>
        <p:spPr>
          <a:xfrm flipH="1">
            <a:off x="3157538" y="3462338"/>
            <a:ext cx="317500" cy="2714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2B58F988-020D-44F9-910C-40E9B73A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B1A9A-5082-40DA-B84E-415B579D9E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D73AEB0E-E329-4BF5-B2C1-E6E8BD64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098857C8-4698-4A9F-B2DF-C7FAFDF8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69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Y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D45213B4-096A-4AEF-8B19-ED7FF9E6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572C676C-97FC-4B26-B699-9D38E7F0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4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8">
            <a:extLst>
              <a:ext uri="{FF2B5EF4-FFF2-40B4-BE49-F238E27FC236}">
                <a16:creationId xmlns:a16="http://schemas.microsoft.com/office/drawing/2014/main" id="{776F5619-92BB-40B4-A390-9AF55BC9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752" name="TextBox 9">
            <a:extLst>
              <a:ext uri="{FF2B5EF4-FFF2-40B4-BE49-F238E27FC236}">
                <a16:creationId xmlns:a16="http://schemas.microsoft.com/office/drawing/2014/main" id="{91874EDB-AF15-4F0C-88FC-8EB3572A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989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–(1/2) 0 – (1/2)0 = 1; BEST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70565-0116-4CCB-A5EA-C50DA593E2E4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196CB-FE89-466F-9769-0C98DBD17D5D}"/>
              </a:ext>
            </a:extLst>
          </p:cNvPr>
          <p:cNvCxnSpPr>
            <a:stCxn id="31749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D626E11-D1CC-4955-AF6D-FD7B9B2875ED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30D71B-28FB-4F13-8D0B-064AEEB96D83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DE2C08-8498-49F6-9DED-B770F19C6E07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58" name="TextBox 22">
            <a:extLst>
              <a:ext uri="{FF2B5EF4-FFF2-40B4-BE49-F238E27FC236}">
                <a16:creationId xmlns:a16="http://schemas.microsoft.com/office/drawing/2014/main" id="{9D3EB4B5-2D45-4F51-860D-79B1B156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Y=1</a:t>
            </a:r>
          </a:p>
        </p:txBody>
      </p:sp>
      <p:sp>
        <p:nvSpPr>
          <p:cNvPr id="31759" name="TextBox 23">
            <a:extLst>
              <a:ext uri="{FF2B5EF4-FFF2-40B4-BE49-F238E27FC236}">
                <a16:creationId xmlns:a16="http://schemas.microsoft.com/office/drawing/2014/main" id="{57FD068E-1FB5-486C-B707-2F5026F3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Y=0</a:t>
            </a:r>
          </a:p>
        </p:txBody>
      </p:sp>
      <p:sp>
        <p:nvSpPr>
          <p:cNvPr id="31760" name="TextBox 24">
            <a:extLst>
              <a:ext uri="{FF2B5EF4-FFF2-40B4-BE49-F238E27FC236}">
                <a16:creationId xmlns:a16="http://schemas.microsoft.com/office/drawing/2014/main" id="{53C9D507-E55B-4027-8FA4-FB6623EC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31761" name="TextBox 25">
            <a:extLst>
              <a:ext uri="{FF2B5EF4-FFF2-40B4-BE49-F238E27FC236}">
                <a16:creationId xmlns:a16="http://schemas.microsoft.com/office/drawing/2014/main" id="{53C26E5C-255D-4CBF-B445-FF32EB83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20E49B3-3A8B-41D9-A52D-4171884B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33314F-2B8B-4F8A-A0C8-BA8B88A94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60FC6C0-7039-4150-9ED8-49642D993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D4813A3-EFAD-4A3D-B2ED-1AFF8D02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Supervised Learning</a:t>
            </a:r>
            <a:r>
              <a:rPr lang="en-US" altLang="en-US"/>
              <a:t> – learn a function from a set of training examples which are </a:t>
            </a:r>
            <a:r>
              <a:rPr lang="en-US" altLang="en-US">
                <a:solidFill>
                  <a:srgbClr val="000099"/>
                </a:solidFill>
              </a:rPr>
              <a:t>preclassified</a:t>
            </a:r>
            <a:r>
              <a:rPr lang="en-US" altLang="en-US"/>
              <a:t> </a:t>
            </a:r>
            <a:r>
              <a:rPr lang="en-US" altLang="en-US">
                <a:solidFill>
                  <a:srgbClr val="000099"/>
                </a:solidFill>
              </a:rPr>
              <a:t>feature vectors</a:t>
            </a:r>
            <a:r>
              <a:rPr lang="en-US" altLang="en-US"/>
              <a:t>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869900C-6399-4479-AAF1-D3A5CDAD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36560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	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(shape,color)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red)		    II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14C5285-8012-443A-A7E5-4B2ABBFA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779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Given a previously unseen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feature vector, what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rule that tells us if it is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 I or class II?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64681D4-A6F0-4C30-AE85-15F2C604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73688"/>
            <a:ext cx="309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(circle, green)	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(triangle, blue)	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C3DD5548-0DC1-4BCF-8423-BEBC49E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D833D-388A-4232-996E-323A244DF9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11F3BBD2-303F-4FE4-8B33-BCD4F4D9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00BD5506-A0F1-4B9E-96CD-56822E47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514600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Z</a:t>
            </a:r>
          </a:p>
        </p:txBody>
      </p:sp>
      <p:sp>
        <p:nvSpPr>
          <p:cNvPr id="32773" name="TextBox 6">
            <a:extLst>
              <a:ext uri="{FF2B5EF4-FFF2-40B4-BE49-F238E27FC236}">
                <a16:creationId xmlns:a16="http://schemas.microsoft.com/office/drawing/2014/main" id="{1A542659-DF22-4085-ADA5-3B9A1809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2774" name="TextBox 7">
            <a:extLst>
              <a:ext uri="{FF2B5EF4-FFF2-40B4-BE49-F238E27FC236}">
                <a16:creationId xmlns:a16="http://schemas.microsoft.com/office/drawing/2014/main" id="{1E61C183-C06D-480E-B4A9-83FAF96B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4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5" name="TextBox 8">
            <a:extLst>
              <a:ext uri="{FF2B5EF4-FFF2-40B4-BE49-F238E27FC236}">
                <a16:creationId xmlns:a16="http://schemas.microsoft.com/office/drawing/2014/main" id="{F749CDD1-BCFC-4D74-94C7-6C051D8C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342AF76D-2614-4F23-AD4D-33D81D552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129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 ( 1/2)(1) – (1/2)(1) = 0    ie. NO GAIN; WORST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315E9-4D75-47E7-A61E-E84F2B2241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8EF25D-F776-444B-9B17-BD112C7EFEA3}"/>
              </a:ext>
            </a:extLst>
          </p:cNvPr>
          <p:cNvCxnSpPr>
            <a:stCxn id="32773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00A1D83-EFAA-4797-8249-F3A2E0AAC887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AF05CE-DF24-4D4A-995D-BDB64EC90CE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979934-E7DC-4D32-B92A-1D8E765E7AA1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82" name="TextBox 22">
            <a:extLst>
              <a:ext uri="{FF2B5EF4-FFF2-40B4-BE49-F238E27FC236}">
                <a16:creationId xmlns:a16="http://schemas.microsoft.com/office/drawing/2014/main" id="{80869064-1782-4B72-AA9F-4B00BB18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Z=1</a:t>
            </a:r>
          </a:p>
        </p:txBody>
      </p:sp>
      <p:sp>
        <p:nvSpPr>
          <p:cNvPr id="32783" name="TextBox 23">
            <a:extLst>
              <a:ext uri="{FF2B5EF4-FFF2-40B4-BE49-F238E27FC236}">
                <a16:creationId xmlns:a16="http://schemas.microsoft.com/office/drawing/2014/main" id="{C8C9E74B-640E-4F79-8B85-B0CD99A3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Z=0</a:t>
            </a:r>
          </a:p>
        </p:txBody>
      </p:sp>
      <p:sp>
        <p:nvSpPr>
          <p:cNvPr id="32784" name="TextBox 24">
            <a:extLst>
              <a:ext uri="{FF2B5EF4-FFF2-40B4-BE49-F238E27FC236}">
                <a16:creationId xmlns:a16="http://schemas.microsoft.com/office/drawing/2014/main" id="{721A6848-7199-45F4-849D-42D4A51C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1</a:t>
            </a:r>
          </a:p>
        </p:txBody>
      </p:sp>
      <p:sp>
        <p:nvSpPr>
          <p:cNvPr id="32785" name="TextBox 25">
            <a:extLst>
              <a:ext uri="{FF2B5EF4-FFF2-40B4-BE49-F238E27FC236}">
                <a16:creationId xmlns:a16="http://schemas.microsoft.com/office/drawing/2014/main" id="{08A06AE1-2593-4BEA-B820-7860BA58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4DBB9D3E-D1A1-4193-B46A-991BC6BE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C4A25-A27A-456E-8612-11056C0539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2D38DA5C-7D4D-419F-A7D4-4CA96F9E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E41F1E-7701-4490-B59F-46A0739A3596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CE3E311C-BC3D-4091-A955-7EBBF980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33798" name="TextBox 7">
            <a:extLst>
              <a:ext uri="{FF2B5EF4-FFF2-40B4-BE49-F238E27FC236}">
                <a16:creationId xmlns:a16="http://schemas.microsoft.com/office/drawing/2014/main" id="{EC9AF439-F52F-4859-BAA7-D70BBF2E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ADD2F-5C9F-444A-BB73-05A5CC67F32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BB943-4F64-4EFB-8CFC-F7DE613A818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AE1B3-86E8-442F-B492-8851CFCE3A83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21C3BA-269A-4DC8-A260-27C6E65A73AB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F2D28-A34A-44A8-BF3F-9820AD0DF057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062B92-705C-4D5D-84AF-2728A051AE8C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E859BD-A05A-4D13-A132-33D9D6A5D20D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E601D2-F3A7-40C2-BD77-E27CDC5492D1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TextBox 28">
            <a:extLst>
              <a:ext uri="{FF2B5EF4-FFF2-40B4-BE49-F238E27FC236}">
                <a16:creationId xmlns:a16="http://schemas.microsoft.com/office/drawing/2014/main" id="{9A831CD7-06EE-43BC-9CA6-F49F6DE9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33808" name="TextBox 29">
            <a:extLst>
              <a:ext uri="{FF2B5EF4-FFF2-40B4-BE49-F238E27FC236}">
                <a16:creationId xmlns:a16="http://schemas.microsoft.com/office/drawing/2014/main" id="{AD1FE197-A0A1-4134-97FA-BC0A16AB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33809" name="TextBox 30">
            <a:extLst>
              <a:ext uri="{FF2B5EF4-FFF2-40B4-BE49-F238E27FC236}">
                <a16:creationId xmlns:a16="http://schemas.microsoft.com/office/drawing/2014/main" id="{114A177E-06B8-48A1-9442-3DA16479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33810" name="TextBox 31">
            <a:extLst>
              <a:ext uri="{FF2B5EF4-FFF2-40B4-BE49-F238E27FC236}">
                <a16:creationId xmlns:a16="http://schemas.microsoft.com/office/drawing/2014/main" id="{5A0C6931-A93B-47F7-A56D-30238802B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3811" name="TextBox 32">
            <a:extLst>
              <a:ext uri="{FF2B5EF4-FFF2-40B4-BE49-F238E27FC236}">
                <a16:creationId xmlns:a16="http://schemas.microsoft.com/office/drawing/2014/main" id="{925969F4-BBB6-4BC9-830D-EB57758D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567D088C-996D-4DE8-81A1-DBCBCC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13EE-CA73-440A-AE94-2B7F1785FD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A9C8162F-BD07-4BE3-850D-F8BE4CD0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7405A3-2A33-4CC8-9251-48B6B20A179A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DF2F5C-611C-4E4F-80D0-DBEAC4B5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918DA545-DE76-4B45-A534-89F2955B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FA837-CAB2-4E96-B3B7-BE5B8BA13ED9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E7B71C-459A-403D-AA7F-DCDD3DC60981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809D32-D915-4A9A-98E3-27B42B89120A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B405B9-7EBB-43FE-A2D2-99F85F0F21E1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41042-2736-4BCF-9A6C-5AFB61994A30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51A34C-848B-4288-9503-DC12AA858B46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29">
            <a:extLst>
              <a:ext uri="{FF2B5EF4-FFF2-40B4-BE49-F238E27FC236}">
                <a16:creationId xmlns:a16="http://schemas.microsoft.com/office/drawing/2014/main" id="{073CBA6B-A751-4322-A044-6DE0A59A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4830" name="TextBox 31">
            <a:extLst>
              <a:ext uri="{FF2B5EF4-FFF2-40B4-BE49-F238E27FC236}">
                <a16:creationId xmlns:a16="http://schemas.microsoft.com/office/drawing/2014/main" id="{5C506A71-D94A-44C5-9DA5-86032F49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4831" name="TextBox 32">
            <a:extLst>
              <a:ext uri="{FF2B5EF4-FFF2-40B4-BE49-F238E27FC236}">
                <a16:creationId xmlns:a16="http://schemas.microsoft.com/office/drawing/2014/main" id="{9196F979-D1D2-4F7E-B484-8556959E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9AF892E-F609-4BE2-ADC8-CF2723431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Many-Valued Features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A6787257-E33F-47E0-B7C9-752BF45A3E4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Your features might have a large number of discrete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Example: pixels in an image have (R,G,B)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which are each integers between 0 and 255.</a:t>
            </a:r>
          </a:p>
          <a:p>
            <a:r>
              <a:rPr lang="en-US" altLang="en-US"/>
              <a:t>Your features might have continuous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Example: from pixel values, we compute gradient magnitude, a continuous feature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15287A2-240C-48E2-AAED-33959A7E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DA598-31E6-45D3-B480-F993560D5C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9C92F5A-2F1B-45BE-B6FA-536DCA5BF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Solution to Both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4A24D2C-0440-4755-8C57-405C96BE1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We often group the values into bins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8351B3F-3011-4601-9F73-99C707A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02FCD-FCA8-4D69-8E3B-46D3055721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AB44B-8396-4330-96E8-82696859C048}"/>
              </a:ext>
            </a:extLst>
          </p:cNvPr>
          <p:cNvSpPr/>
          <p:nvPr/>
        </p:nvSpPr>
        <p:spPr>
          <a:xfrm>
            <a:off x="3962400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25FCF906-4069-4F51-B788-0BA8D782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7C2E0-D017-43CE-9572-500C93D2A8A2}"/>
              </a:ext>
            </a:extLst>
          </p:cNvPr>
          <p:cNvSpPr/>
          <p:nvPr/>
        </p:nvSpPr>
        <p:spPr>
          <a:xfrm>
            <a:off x="304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744300-4A0B-4087-9694-48218B585B15}"/>
              </a:ext>
            </a:extLst>
          </p:cNvPr>
          <p:cNvSpPr/>
          <p:nvPr/>
        </p:nvSpPr>
        <p:spPr>
          <a:xfrm>
            <a:off x="1447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D59434-1A5E-475F-A535-D60E17F475E6}"/>
              </a:ext>
            </a:extLst>
          </p:cNvPr>
          <p:cNvSpPr/>
          <p:nvPr/>
        </p:nvSpPr>
        <p:spPr>
          <a:xfrm>
            <a:off x="2514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AD6AD3-D7A6-4EBE-A774-14C04D42C8AB}"/>
              </a:ext>
            </a:extLst>
          </p:cNvPr>
          <p:cNvSpPr/>
          <p:nvPr/>
        </p:nvSpPr>
        <p:spPr>
          <a:xfrm>
            <a:off x="35814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ADEE9-4DDC-45FC-9926-FEBCC57C3FA1}"/>
              </a:ext>
            </a:extLst>
          </p:cNvPr>
          <p:cNvSpPr/>
          <p:nvPr/>
        </p:nvSpPr>
        <p:spPr>
          <a:xfrm>
            <a:off x="45720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4CF16A-C863-40FE-A4A2-06D88DDB254F}"/>
              </a:ext>
            </a:extLst>
          </p:cNvPr>
          <p:cNvSpPr/>
          <p:nvPr/>
        </p:nvSpPr>
        <p:spPr>
          <a:xfrm>
            <a:off x="76962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2305FA-8F38-41B5-BE1B-458A14AF461D}"/>
              </a:ext>
            </a:extLst>
          </p:cNvPr>
          <p:cNvSpPr/>
          <p:nvPr/>
        </p:nvSpPr>
        <p:spPr>
          <a:xfrm>
            <a:off x="66294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CD2B83-46B1-4D49-9BC5-65F67863F663}"/>
              </a:ext>
            </a:extLst>
          </p:cNvPr>
          <p:cNvSpPr/>
          <p:nvPr/>
        </p:nvSpPr>
        <p:spPr>
          <a:xfrm>
            <a:off x="5562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BC81D8-F1DF-4410-927C-6D12F6B1C3F7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5400000">
            <a:off x="1600200" y="2590800"/>
            <a:ext cx="19812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1C479-DF33-4388-BCF3-53E7ED180B36}"/>
              </a:ext>
            </a:extLst>
          </p:cNvPr>
          <p:cNvCxnSpPr>
            <a:stCxn id="5" idx="4"/>
          </p:cNvCxnSpPr>
          <p:nvPr/>
        </p:nvCxnSpPr>
        <p:spPr>
          <a:xfrm rot="5400000">
            <a:off x="2171700" y="3162300"/>
            <a:ext cx="19812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F5E116-8625-4A14-B4A4-45A935E93EB1}"/>
              </a:ext>
            </a:extLst>
          </p:cNvPr>
          <p:cNvCxnSpPr>
            <a:stCxn id="5" idx="4"/>
          </p:cNvCxnSpPr>
          <p:nvPr/>
        </p:nvCxnSpPr>
        <p:spPr>
          <a:xfrm rot="5400000">
            <a:off x="2705100" y="3695700"/>
            <a:ext cx="19812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F45BB8-21F6-452F-AE2D-24F5349C2E39}"/>
              </a:ext>
            </a:extLst>
          </p:cNvPr>
          <p:cNvCxnSpPr>
            <a:stCxn id="5" idx="4"/>
          </p:cNvCxnSpPr>
          <p:nvPr/>
        </p:nvCxnSpPr>
        <p:spPr>
          <a:xfrm rot="5400000">
            <a:off x="3238500" y="4229100"/>
            <a:ext cx="1981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4D04A1-59D2-43D8-A7A5-8BFD1A43506A}"/>
              </a:ext>
            </a:extLst>
          </p:cNvPr>
          <p:cNvCxnSpPr>
            <a:stCxn id="5" idx="4"/>
            <a:endCxn id="11" idx="0"/>
          </p:cNvCxnSpPr>
          <p:nvPr/>
        </p:nvCxnSpPr>
        <p:spPr>
          <a:xfrm rot="16200000" flipH="1">
            <a:off x="3733800" y="4114800"/>
            <a:ext cx="1981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A7C89E-11C1-43E6-885A-A1AA347DF0A2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rot="16200000" flipH="1">
            <a:off x="4229100" y="3619500"/>
            <a:ext cx="1981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4AB807-37C1-4A5A-88D6-76D2BF50F9B4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4800600" y="3048000"/>
            <a:ext cx="1905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4D3919-4789-456A-B91E-9554F9F9D95B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5334000" y="2514600"/>
            <a:ext cx="190500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32">
            <a:extLst>
              <a:ext uri="{FF2B5EF4-FFF2-40B4-BE49-F238E27FC236}">
                <a16:creationId xmlns:a16="http://schemas.microsoft.com/office/drawing/2014/main" id="{62934264-AB67-4DD6-8239-B24B36BE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22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[0,32)   [32,64)     [64,96)     [96,128)  [128,160] [160,192) [192,224)  [224,255]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F5082-0894-4D34-A08F-ED6BA39D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43125"/>
            <a:ext cx="335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What if we want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it to be a binary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decision at each node?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3A0D7-C89E-4F79-894A-B3F4379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43275"/>
            <a:ext cx="282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Use thresholds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BF467F3-3BD8-46C0-B8D7-4A0F5932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Testing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B30CAB8-CBBA-470E-895E-A1D3B2CC9A9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Divide data into a </a:t>
            </a:r>
            <a:r>
              <a:rPr lang="en-US" altLang="en-US">
                <a:solidFill>
                  <a:srgbClr val="C00000"/>
                </a:solidFill>
              </a:rPr>
              <a:t>training set </a:t>
            </a:r>
            <a:r>
              <a:rPr lang="en-US" altLang="en-US"/>
              <a:t>and a separate </a:t>
            </a:r>
            <a:r>
              <a:rPr lang="en-US" altLang="en-US">
                <a:solidFill>
                  <a:srgbClr val="C00000"/>
                </a:solidFill>
              </a:rPr>
              <a:t>testing set</a:t>
            </a:r>
            <a:r>
              <a:rPr lang="en-US" altLang="en-US"/>
              <a:t>.</a:t>
            </a:r>
          </a:p>
          <a:p>
            <a:r>
              <a:rPr lang="en-US" altLang="en-US"/>
              <a:t>Construct the decision tree using the training set only.</a:t>
            </a:r>
          </a:p>
          <a:p>
            <a:r>
              <a:rPr lang="en-US" altLang="en-US"/>
              <a:t>Test the decision tree on the training set to see how it’s doing.</a:t>
            </a:r>
          </a:p>
          <a:p>
            <a:r>
              <a:rPr lang="en-US" altLang="en-US">
                <a:solidFill>
                  <a:srgbClr val="C00000"/>
                </a:solidFill>
              </a:rPr>
              <a:t>Test the decision tree on the </a:t>
            </a:r>
            <a:r>
              <a:rPr lang="en-US" altLang="en-US" b="1">
                <a:solidFill>
                  <a:srgbClr val="C00000"/>
                </a:solidFill>
              </a:rPr>
              <a:t>testing set </a:t>
            </a:r>
            <a:r>
              <a:rPr lang="en-US" altLang="en-US">
                <a:solidFill>
                  <a:srgbClr val="C00000"/>
                </a:solidFill>
              </a:rPr>
              <a:t>to report its real performance.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9C5E6ED-0407-4963-81C8-82CE0D1E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B44A4-1A3B-44E3-9E83-DF01FD54E5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37318EA-B508-477E-A9AF-5BE5A07C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05EAA85-B9BA-4461-8A67-26B9050E212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Given a test set of labeled feature vectors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e.g. (square,red) I</a:t>
            </a:r>
          </a:p>
          <a:p>
            <a:r>
              <a:rPr lang="en-US" altLang="en-US"/>
              <a:t>Run each feature vector through the decision tree</a:t>
            </a:r>
          </a:p>
          <a:p>
            <a:r>
              <a:rPr lang="en-US" altLang="en-US">
                <a:solidFill>
                  <a:srgbClr val="0033CC"/>
                </a:solidFill>
              </a:rPr>
              <a:t>Suppose the decision tree says it belongs to class X and the real label is Y</a:t>
            </a:r>
          </a:p>
          <a:p>
            <a:r>
              <a:rPr lang="en-US" altLang="en-US"/>
              <a:t>If (X=Y) that’s a </a:t>
            </a:r>
            <a:r>
              <a:rPr lang="en-US" altLang="en-US" b="1"/>
              <a:t>correct classification</a:t>
            </a:r>
          </a:p>
          <a:p>
            <a:r>
              <a:rPr lang="en-US" altLang="en-US"/>
              <a:t>If (X&lt;&gt;Y) that’s an </a:t>
            </a:r>
            <a:r>
              <a:rPr lang="en-US" altLang="en-US" b="1"/>
              <a:t>error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D637D8-1436-4D15-A03C-B134C438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9B4C14-4E22-454B-AFE6-E25CE6CDB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61E212F-B3FB-47A7-926A-A8F443F2B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55BEC621-297E-4511-AC78-D06F9CD2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219200"/>
            <a:ext cx="8991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In a 2-class problem, where the classes are positive or negative (ie. for cancer)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positives	TP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negatives	TN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positives	FP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negatives	FN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Accuracy</a:t>
            </a:r>
            <a:r>
              <a:rPr lang="en-US" altLang="en-US" sz="2400"/>
              <a:t> = #correct / #total </a:t>
            </a:r>
            <a:r>
              <a:rPr lang="en-US" altLang="en-US" sz="2400">
                <a:solidFill>
                  <a:srgbClr val="C00000"/>
                </a:solidFill>
              </a:rPr>
              <a:t>= (TP +TN) / (TP + TN + FP + FN)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Precision = TP / (TP + FP)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you said were cancer really were cancer?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Recall = TP / (TP + FN)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who had cancer did you call cancer?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30AE0B7-B2A3-4D05-A886-4CD523DC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60025-6CDC-4317-863F-1CBC60667E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4B9EDE5-B719-4CF1-A985-F39266657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Measures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D923B03-E4E8-44CB-9EF3-38382C211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F-Measure = 2*(Precision * Recall) / (Precision + Recall)</a:t>
            </a:r>
          </a:p>
          <a:p>
            <a:pPr>
              <a:buFontTx/>
              <a:buNone/>
            </a:pPr>
            <a:r>
              <a:rPr lang="en-US" altLang="en-US" sz="2400"/>
              <a:t>Gives us a single number to represent both precision and recall.</a:t>
            </a:r>
            <a:endParaRPr lang="en-US" altLang="en-US" sz="240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In medicine: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Sensitivity = TP / (TP + FN) = Recall</a:t>
            </a:r>
          </a:p>
          <a:p>
            <a:pPr>
              <a:buFontTx/>
              <a:buNone/>
            </a:pPr>
            <a:r>
              <a:rPr lang="en-US" altLang="en-US" sz="2400"/>
              <a:t>The sensitivity of a test is the proportion of people who have a disease who test positive for it.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Specificity = TN / (TN + FP) </a:t>
            </a:r>
          </a:p>
          <a:p>
            <a:pPr>
              <a:buFontTx/>
              <a:buNone/>
            </a:pPr>
            <a:r>
              <a:rPr lang="en-US" altLang="en-US" sz="2400"/>
              <a:t>The specificity of a test is the number of people who DON’T have a disease who test negative for it.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F9E9720-D6E2-42E2-B402-AE940AEB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393CC-45B9-4733-8FB0-06927E9BEB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3ADEDE0-25DA-414A-B567-78B46014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CD224E4-185E-4596-B2D2-7D7C83C48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/>
              <a:t>For multi-class problems, we often look at the </a:t>
            </a:r>
            <a:r>
              <a:rPr lang="en-US" altLang="en-US">
                <a:solidFill>
                  <a:srgbClr val="C00000"/>
                </a:solidFill>
              </a:rPr>
              <a:t>confusion matrix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>
                <a:solidFill>
                  <a:srgbClr val="000099"/>
                </a:solidFill>
              </a:rPr>
              <a:t>assigned class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8AA704C-3CFD-47F2-96E0-C9BF96AF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5B022-028A-4240-B787-C167D3F887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F0AC872-5CEB-411E-8EC1-69B95424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84651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A    B   C   D   E   F  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FE6CC-9709-48E4-ADF3-B8A3268ECA29}"/>
              </a:ext>
            </a:extLst>
          </p:cNvPr>
          <p:cNvCxnSpPr/>
          <p:nvPr/>
        </p:nvCxnSpPr>
        <p:spPr>
          <a:xfrm rot="5400000">
            <a:off x="914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5AB13-5E31-46AD-ABA2-EEEE85D4A1DD}"/>
              </a:ext>
            </a:extLst>
          </p:cNvPr>
          <p:cNvCxnSpPr/>
          <p:nvPr/>
        </p:nvCxnSpPr>
        <p:spPr>
          <a:xfrm rot="5400000">
            <a:off x="1371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995D0D-1F49-4617-ADE2-42E91D3BCBF6}"/>
              </a:ext>
            </a:extLst>
          </p:cNvPr>
          <p:cNvCxnSpPr/>
          <p:nvPr/>
        </p:nvCxnSpPr>
        <p:spPr>
          <a:xfrm rot="5400000">
            <a:off x="19050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894A3-95CB-4302-881D-A509A2F0DB11}"/>
              </a:ext>
            </a:extLst>
          </p:cNvPr>
          <p:cNvCxnSpPr/>
          <p:nvPr/>
        </p:nvCxnSpPr>
        <p:spPr>
          <a:xfrm rot="5400000">
            <a:off x="23622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17301-89B7-41B3-98DA-14F32C6B553D}"/>
              </a:ext>
            </a:extLst>
          </p:cNvPr>
          <p:cNvCxnSpPr/>
          <p:nvPr/>
        </p:nvCxnSpPr>
        <p:spPr>
          <a:xfrm rot="5400000">
            <a:off x="2819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27C8B-4885-4A55-9199-F5080C2D0838}"/>
              </a:ext>
            </a:extLst>
          </p:cNvPr>
          <p:cNvCxnSpPr/>
          <p:nvPr/>
        </p:nvCxnSpPr>
        <p:spPr>
          <a:xfrm rot="5400000">
            <a:off x="3276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490B16-5C6C-4F2C-9380-D0666E64570F}"/>
              </a:ext>
            </a:extLst>
          </p:cNvPr>
          <p:cNvCxnSpPr/>
          <p:nvPr/>
        </p:nvCxnSpPr>
        <p:spPr>
          <a:xfrm rot="5400000">
            <a:off x="37338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5F0A55-7AD5-48EF-ACFE-9751CEB85513}"/>
              </a:ext>
            </a:extLst>
          </p:cNvPr>
          <p:cNvCxnSpPr/>
          <p:nvPr/>
        </p:nvCxnSpPr>
        <p:spPr>
          <a:xfrm>
            <a:off x="1905000" y="3657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A8A32-7F37-4201-9E7D-C6CAE8D30E68}"/>
              </a:ext>
            </a:extLst>
          </p:cNvPr>
          <p:cNvCxnSpPr/>
          <p:nvPr/>
        </p:nvCxnSpPr>
        <p:spPr>
          <a:xfrm>
            <a:off x="19050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F7FE1A-C2E8-42DD-A5AB-52738DA50110}"/>
              </a:ext>
            </a:extLst>
          </p:cNvPr>
          <p:cNvCxnSpPr/>
          <p:nvPr/>
        </p:nvCxnSpPr>
        <p:spPr>
          <a:xfrm>
            <a:off x="19050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389190-0ABD-45AB-8E41-22D942EF0C4D}"/>
              </a:ext>
            </a:extLst>
          </p:cNvPr>
          <p:cNvCxnSpPr/>
          <p:nvPr/>
        </p:nvCxnSpPr>
        <p:spPr>
          <a:xfrm>
            <a:off x="1905000" y="4419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75F81-F1B4-4590-BBC6-FCF544D8B87D}"/>
              </a:ext>
            </a:extLst>
          </p:cNvPr>
          <p:cNvCxnSpPr/>
          <p:nvPr/>
        </p:nvCxnSpPr>
        <p:spPr>
          <a:xfrm>
            <a:off x="1905000" y="4800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738655-95E2-493C-8638-4B408C7BD738}"/>
              </a:ext>
            </a:extLst>
          </p:cNvPr>
          <p:cNvCxnSpPr/>
          <p:nvPr/>
        </p:nvCxnSpPr>
        <p:spPr>
          <a:xfrm>
            <a:off x="19050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5221F-A87E-45A7-8D03-AD82F96A77EE}"/>
              </a:ext>
            </a:extLst>
          </p:cNvPr>
          <p:cNvCxnSpPr/>
          <p:nvPr/>
        </p:nvCxnSpPr>
        <p:spPr>
          <a:xfrm>
            <a:off x="1905000" y="5486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2" name="TextBox 23">
            <a:extLst>
              <a:ext uri="{FF2B5EF4-FFF2-40B4-BE49-F238E27FC236}">
                <a16:creationId xmlns:a16="http://schemas.microsoft.com/office/drawing/2014/main" id="{8B667CD2-30A4-410A-B054-60A74B6F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119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true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class</a:t>
            </a:r>
          </a:p>
        </p:txBody>
      </p:sp>
      <p:sp>
        <p:nvSpPr>
          <p:cNvPr id="44053" name="TextBox 24">
            <a:extLst>
              <a:ext uri="{FF2B5EF4-FFF2-40B4-BE49-F238E27FC236}">
                <a16:creationId xmlns:a16="http://schemas.microsoft.com/office/drawing/2014/main" id="{B16C54E1-1855-4913-986A-9C79AC1E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230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C(i,j) =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times (or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percentage)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class i is 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label j.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A24CB9-B4B5-4020-894F-4BCBBC28786C}"/>
              </a:ext>
            </a:extLst>
          </p:cNvPr>
          <p:cNvSpPr/>
          <p:nvPr/>
        </p:nvSpPr>
        <p:spPr>
          <a:xfrm>
            <a:off x="2895600" y="3352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94778A5-0639-47D0-8C8E-2C3F4CA20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538"/>
            <a:ext cx="8229600" cy="1143000"/>
          </a:xfrm>
        </p:spPr>
        <p:txBody>
          <a:bodyPr/>
          <a:lstStyle/>
          <a:p>
            <a:r>
              <a:rPr lang="en-US" altLang="en-US"/>
              <a:t>Real Observations</a:t>
            </a:r>
          </a:p>
        </p:txBody>
      </p:sp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3D433951-93E9-4DEF-9239-F92781E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45D53-2D6F-4AC2-A3B4-B4E2A545EA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78F232D-086B-4C8B-85B5-C7C49AFE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04288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%Training set of Calenouria and Dorenouria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@DATA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0,1,1,0,0,0,0,0,0,1,1,2,3,0,1,2,0,0,0,0,0,0,0,0,1,0,0,1,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0,2,0,0,0,0,1,1,1,0,1,8,0,7,0,0,0,1,0,0,0,0,0,0,0,0,0,0,0,0,1,0,0,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3,3,4,0,2,1,0,1,1,1,0,0,0,0,1,0,0,1,1,cal 0,1,0,0,0,1,0,0,0,4,1,2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,2,0,1,0,0,0,0,0,1,0,0,3,0,2,0,0,1,1,0,0,1,0,0,0,1,0,1,6,1,8,2,0,0,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0,0,1,0,0,0,0,0,0,0,0,0,0,1,1,0,0,1,2,0,5,0,0,0,0,0,0,0,1,3,0,0,0,0,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0,0,1,0,1,0,0,1,0,1,0,0,1,0,3,0,1,0,0,2,0,0,0,0,1,3,0,0,0,0,0,0,1,0,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2,0,2,0,1,8,0,5,0,1,0,1,0,1,1,0,0,0,0,0,0,0,0,0,2,2,0,0,3,0,0,2,1,1,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5,0,0,0,2,1,3,2,0,1,0,0,cal 0,0,0,0,0,0,0,0,2,0,0,1,2,0,1,1,0,0,0,1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,0,0,0,0,0,0,0,0,0,1,0,0,0,1,0,0,3,0,0,4,1,8,0,0,0,1,0,0,0,0,0,1,0,1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,0,1,0,0,0,0,0,0,4,2,0,2,1,1,2,1,1,0,0,0,0,2,0,0,2,2,cal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...</a:t>
            </a:r>
          </a:p>
        </p:txBody>
      </p:sp>
      <p:pic>
        <p:nvPicPr>
          <p:cNvPr id="6149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A113D745-18CA-46FF-88E9-813C9F07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8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B1D8F5E4-3998-44C5-8001-DFF9824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5738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1159E9C-348F-40DC-B548-5487E2B34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AD8A-1BE0-4D21-9115-8D1A2E262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the classifier h has error (1-accuracy) of </a:t>
            </a:r>
            <a:r>
              <a:rPr lang="en-US" altLang="en-US">
                <a:solidFill>
                  <a:srgbClr val="0033CC"/>
                </a:solidFill>
              </a:rPr>
              <a:t>error</a:t>
            </a:r>
            <a:r>
              <a:rPr lang="en-US" altLang="en-US" baseline="-25000">
                <a:solidFill>
                  <a:srgbClr val="0033CC"/>
                </a:solidFill>
              </a:rPr>
              <a:t>train</a:t>
            </a:r>
            <a:r>
              <a:rPr lang="en-US" altLang="en-US">
                <a:solidFill>
                  <a:srgbClr val="0033CC"/>
                </a:solidFill>
              </a:rPr>
              <a:t>(h)</a:t>
            </a:r>
          </a:p>
          <a:p>
            <a:r>
              <a:rPr lang="en-US" altLang="en-US"/>
              <a:t>And there is an alternate classifier (hypothesis) h’ that has error</a:t>
            </a:r>
            <a:r>
              <a:rPr lang="en-US" altLang="en-US" baseline="-25000"/>
              <a:t>train</a:t>
            </a:r>
            <a:r>
              <a:rPr lang="en-US" altLang="en-US"/>
              <a:t>(h’)</a:t>
            </a:r>
          </a:p>
          <a:p>
            <a:r>
              <a:rPr lang="en-US" altLang="en-US"/>
              <a:t>What if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(h) &lt; 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(h’)</a:t>
            </a:r>
          </a:p>
          <a:p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(h) &gt; 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(h’) </a:t>
            </a:r>
            <a:r>
              <a:rPr lang="en-US" altLang="en-US"/>
              <a:t>for full test set D</a:t>
            </a:r>
          </a:p>
          <a:p>
            <a:r>
              <a:rPr lang="en-US" altLang="en-US">
                <a:solidFill>
                  <a:srgbClr val="0033CC"/>
                </a:solidFill>
              </a:rPr>
              <a:t>Then we say h </a:t>
            </a:r>
            <a:r>
              <a:rPr lang="en-US" altLang="en-US" b="1">
                <a:solidFill>
                  <a:srgbClr val="0033CC"/>
                </a:solidFill>
              </a:rPr>
              <a:t>overfits </a:t>
            </a:r>
            <a:r>
              <a:rPr lang="en-US" altLang="en-US">
                <a:solidFill>
                  <a:srgbClr val="0033CC"/>
                </a:solidFill>
              </a:rPr>
              <a:t>the training data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CE68EE1-80DE-47DE-B25C-810BD3D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5C07F-9207-4FCE-977C-9C2E74C586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C7FCA276-EDE8-4E0E-BC0A-BBB858B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D8482F-64BC-433C-85F6-AA662B449C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46083" name="Picture 2" descr="E:\pedro\dtrees\image6.jpg">
            <a:extLst>
              <a:ext uri="{FF2B5EF4-FFF2-40B4-BE49-F238E27FC236}">
                <a16:creationId xmlns:a16="http://schemas.microsoft.com/office/drawing/2014/main" id="{00239E19-A203-4A27-A05F-251FD8AA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>
            <a:extLst>
              <a:ext uri="{FF2B5EF4-FFF2-40B4-BE49-F238E27FC236}">
                <a16:creationId xmlns:a16="http://schemas.microsoft.com/office/drawing/2014/main" id="{B8B1DC5A-4C0A-4C60-9B17-FBE42C78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What happens as the decision tree gets bigger and bigger?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5095-9E36-4A2B-91B5-0F8127E7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61025"/>
            <a:ext cx="802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Error on training data goes down, on testing data goes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5A27162-158B-4EEE-B864-E85ECA98A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Reduced Error Pruning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0EE11E84-9085-4AB7-9CEB-BC8301B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7038C-C6FA-4552-B976-F5718833E1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BD7C5-2CD7-41FB-B90F-A6019497BDF7}"/>
              </a:ext>
            </a:extLst>
          </p:cNvPr>
          <p:cNvSpPr txBox="1"/>
          <p:nvPr/>
        </p:nvSpPr>
        <p:spPr>
          <a:xfrm>
            <a:off x="1066800" y="1752600"/>
            <a:ext cx="77755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Split data into training and validation 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until further pruning is harmful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Evaluate impact on validation set of pruning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      each possible node (and its subtree)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2.  </a:t>
            </a:r>
            <a:r>
              <a:rPr lang="en-US" dirty="0">
                <a:solidFill>
                  <a:srgbClr val="CC3399"/>
                </a:solidFill>
                <a:latin typeface="Arial" charset="0"/>
              </a:rPr>
              <a:t>Greedily remove the one that most improves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3399"/>
                </a:solidFill>
                <a:latin typeface="Arial" charset="0"/>
              </a:rPr>
              <a:t>      validation set accuracy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Then you need an additional independent testing set</a:t>
            </a:r>
            <a:r>
              <a:rPr lang="en-US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4A4B33D3-5FDE-4300-B2A3-BEEB00A5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4D1-2927-4B1D-8A08-E2A2EBA672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48131" name="Picture 2" descr="E:\pedro\dtrees\image9.jpg">
            <a:extLst>
              <a:ext uri="{FF2B5EF4-FFF2-40B4-BE49-F238E27FC236}">
                <a16:creationId xmlns:a16="http://schemas.microsoft.com/office/drawing/2014/main" id="{B01BDDDE-D1CB-423D-B9AD-5B8FC4F4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6">
            <a:extLst>
              <a:ext uri="{FF2B5EF4-FFF2-40B4-BE49-F238E27FC236}">
                <a16:creationId xmlns:a16="http://schemas.microsoft.com/office/drawing/2014/main" id="{BB691876-4B18-4487-BD00-54F552533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F09D7544-5733-4C14-8400-09E518EF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830888"/>
            <a:ext cx="641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tree is pruned back to the red line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 gives more accurate results on the test data.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352506DE-E3A6-488C-9974-6E8D285C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356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On training data it looks great.</a:t>
            </a:r>
          </a:p>
        </p:txBody>
      </p:sp>
      <p:sp>
        <p:nvSpPr>
          <p:cNvPr id="48135" name="Text Box 9">
            <a:extLst>
              <a:ext uri="{FF2B5EF4-FFF2-40B4-BE49-F238E27FC236}">
                <a16:creationId xmlns:a16="http://schemas.microsoft.com/office/drawing/2014/main" id="{1C7B257B-135D-40B7-80A3-E1DC522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But that’s not the case for the test data.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14542BFF-AD83-41CB-BD7D-9CE40616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7A810-5CC0-4ACC-AA57-739500FBB0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D88AA-82F3-42CC-87E3-13C6AE3DCD58}"/>
              </a:ext>
            </a:extLst>
          </p:cNvPr>
          <p:cNvSpPr txBox="1"/>
          <p:nvPr/>
        </p:nvSpPr>
        <p:spPr>
          <a:xfrm>
            <a:off x="381000" y="762000"/>
            <a:ext cx="83851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WEKA example with </a:t>
            </a:r>
            <a:r>
              <a:rPr lang="en-US" dirty="0" err="1">
                <a:latin typeface="Arial" charset="0"/>
              </a:rPr>
              <a:t>Calenouria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Dorenouria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I showed you used the </a:t>
            </a:r>
            <a:r>
              <a:rPr lang="en-US" dirty="0" err="1">
                <a:latin typeface="Arial" charset="0"/>
              </a:rPr>
              <a:t>REPTree</a:t>
            </a:r>
            <a:r>
              <a:rPr lang="en-US" dirty="0">
                <a:latin typeface="Arial" charset="0"/>
              </a:rPr>
              <a:t> classifier with 21 nodes.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classic decision tree for the same data had 65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nodes.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was similar for our test set.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increased using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random forest </a:t>
            </a:r>
            <a:r>
              <a:rPr lang="en-US" dirty="0">
                <a:latin typeface="Arial" charset="0"/>
              </a:rPr>
              <a:t>of 10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trees, each constructed with 7 random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9F5CCE0-D7D4-405A-99AD-A940C7CA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22333-358D-4EC1-8FBE-64C0BDF7E5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2231388-7B12-475B-B42C-E60C7852A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Trees: Summary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3D7FFDC-6D55-42DA-8F0E-A44EF985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Representation=decision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Bias=preference for small 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Search algorithm=none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Heuristic function=information gain or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/>
              <a:t>    information content or others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Overfitting and pruning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Advantage is simplicity and easy conversion to rules.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47A44CE2-AA6F-4486-8C98-20A060C6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CD7B0-C2D1-4C08-81EE-B7B32DFF52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9F185F4-8B1F-425D-88EA-79E59D613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Ensembles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0AFC126-582A-485D-87A9-06A1153D3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ensemble is a set of classifiers whose combined results give the final decision.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60ABB42C-FA75-4015-995C-7EA968F0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632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test feature vector</a:t>
            </a: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9175113D-61D8-4E84-A5B6-F457B513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1</a:t>
            </a:r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04E6573C-1AE1-40BD-9E5D-670A73EB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2</a:t>
            </a:r>
          </a:p>
        </p:txBody>
      </p:sp>
      <p:sp>
        <p:nvSpPr>
          <p:cNvPr id="51208" name="Text Box 7">
            <a:extLst>
              <a:ext uri="{FF2B5EF4-FFF2-40B4-BE49-F238E27FC236}">
                <a16:creationId xmlns:a16="http://schemas.microsoft.com/office/drawing/2014/main" id="{69C201C0-53BA-4FF0-BAAE-280464E1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3</a:t>
            </a:r>
          </a:p>
        </p:txBody>
      </p:sp>
      <p:sp>
        <p:nvSpPr>
          <p:cNvPr id="51209" name="Text Box 8">
            <a:extLst>
              <a:ext uri="{FF2B5EF4-FFF2-40B4-BE49-F238E27FC236}">
                <a16:creationId xmlns:a16="http://schemas.microsoft.com/office/drawing/2014/main" id="{02968C24-944E-4AAF-9BED-9B1EFDDC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228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super classifier</a:t>
            </a:r>
          </a:p>
        </p:txBody>
      </p:sp>
      <p:sp>
        <p:nvSpPr>
          <p:cNvPr id="51210" name="Text Box 9">
            <a:extLst>
              <a:ext uri="{FF2B5EF4-FFF2-40B4-BE49-F238E27FC236}">
                <a16:creationId xmlns:a16="http://schemas.microsoft.com/office/drawing/2014/main" id="{8004CB49-FEF8-49A9-9986-406270D6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3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result</a:t>
            </a:r>
          </a:p>
        </p:txBody>
      </p:sp>
      <p:sp>
        <p:nvSpPr>
          <p:cNvPr id="51211" name="Line 10">
            <a:extLst>
              <a:ext uri="{FF2B5EF4-FFF2-40B4-BE49-F238E27FC236}">
                <a16:creationId xmlns:a16="http://schemas.microsoft.com/office/drawing/2014/main" id="{E0FD5D8A-2673-4F1D-BAF3-BA6DFF175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EDA7A043-8ABD-48D4-812B-A5E5240F5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2">
            <a:extLst>
              <a:ext uri="{FF2B5EF4-FFF2-40B4-BE49-F238E27FC236}">
                <a16:creationId xmlns:a16="http://schemas.microsoft.com/office/drawing/2014/main" id="{DBCC8C1F-4906-4BAD-8B6D-93736FC00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3">
            <a:extLst>
              <a:ext uri="{FF2B5EF4-FFF2-40B4-BE49-F238E27FC236}">
                <a16:creationId xmlns:a16="http://schemas.microsoft.com/office/drawing/2014/main" id="{3CBF9F46-9EDD-4070-BCCE-558AB3118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80FEC174-5422-489D-AADD-C8F75138F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584D5818-EDFD-4676-A9DA-68C7C8DC78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95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4CAD485E-28F8-47EC-B352-AC305EB3E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95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5189AACE-A890-430A-8E75-AA57FE6CD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7E83B56F-3A6E-40E3-AEC3-1F308B7B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DA8042E2-A6A6-4B00-B633-9287483A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E803A-AE8A-4F89-A8ED-B94391352C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27241E3-3AF2-4417-8ADB-79511E67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246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*A </a:t>
            </a:r>
            <a:r>
              <a:rPr lang="en-US" altLang="en-US" sz="2000">
                <a:solidFill>
                  <a:srgbClr val="0033CC"/>
                </a:solidFill>
              </a:rPr>
              <a:t>model </a:t>
            </a:r>
            <a:r>
              <a:rPr lang="en-US" altLang="en-US" sz="2000">
                <a:solidFill>
                  <a:srgbClr val="CC0000"/>
                </a:solidFill>
              </a:rPr>
              <a:t>is the </a:t>
            </a:r>
            <a:r>
              <a:rPr lang="en-US" altLang="en-US" sz="2000">
                <a:solidFill>
                  <a:srgbClr val="0033CC"/>
                </a:solidFill>
              </a:rPr>
              <a:t>learned decision rule</a:t>
            </a:r>
            <a:r>
              <a:rPr lang="en-US" altLang="en-US" sz="2000">
                <a:solidFill>
                  <a:srgbClr val="CC0000"/>
                </a:solidFill>
              </a:rPr>
              <a:t>. It can be as simple 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hyperplane in n-space </a:t>
            </a:r>
            <a:r>
              <a:rPr lang="en-US" altLang="en-US" sz="2000">
                <a:solidFill>
                  <a:srgbClr val="0033CC"/>
                </a:solidFill>
              </a:rPr>
              <a:t>(ie. a line in 2D or plane in 3D)</a:t>
            </a:r>
            <a:r>
              <a:rPr lang="en-US" altLang="en-US" sz="2000">
                <a:solidFill>
                  <a:srgbClr val="CC0000"/>
                </a:solidFill>
              </a:rPr>
              <a:t> 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form of a decision tree or other modern classifier.</a:t>
            </a:r>
          </a:p>
        </p:txBody>
      </p:sp>
      <p:sp>
        <p:nvSpPr>
          <p:cNvPr id="52228" name="TextBox 1">
            <a:extLst>
              <a:ext uri="{FF2B5EF4-FFF2-40B4-BE49-F238E27FC236}">
                <a16:creationId xmlns:a16="http://schemas.microsoft.com/office/drawing/2014/main" id="{F427CFA3-BBDA-4201-B1BB-07E4B864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29" name="TextBox 2">
            <a:extLst>
              <a:ext uri="{FF2B5EF4-FFF2-40B4-BE49-F238E27FC236}">
                <a16:creationId xmlns:a16="http://schemas.microsoft.com/office/drawing/2014/main" id="{52CADB7E-370E-461A-B2E5-D1EA766F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MODEL</a:t>
            </a:r>
            <a:r>
              <a:rPr lang="en-US" altLang="en-US" sz="4400">
                <a:solidFill>
                  <a:srgbClr val="FF0000"/>
                </a:solidFill>
              </a:rPr>
              <a:t>*</a:t>
            </a:r>
            <a:r>
              <a:rPr lang="en-US" altLang="en-US" sz="4400">
                <a:solidFill>
                  <a:srgbClr val="0033CC"/>
                </a:solidFill>
              </a:rPr>
              <a:t> ENSEMBLES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BAAD2-37F8-4309-B7F1-D98388D0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5576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Basic Idea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Instead of learning one model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Learn several and combine them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Often this improves accuracy by a lot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Many Methods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Bagging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Boosting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Stacking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51A4B6A-544B-47B9-A31E-68D90135D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F779-55C2-4950-AE33-436A134E6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bootstrap replicates of the training set by sampling with replacement</a:t>
            </a:r>
          </a:p>
          <a:p>
            <a:endParaRPr lang="en-US" altLang="en-US"/>
          </a:p>
          <a:p>
            <a:r>
              <a:rPr lang="en-US" altLang="en-US"/>
              <a:t>Learn one model on each replicate</a:t>
            </a:r>
          </a:p>
          <a:p>
            <a:endParaRPr lang="en-US" altLang="en-US"/>
          </a:p>
          <a:p>
            <a:r>
              <a:rPr lang="en-US" altLang="en-US"/>
              <a:t>Combine by uniform voting</a:t>
            </a:r>
          </a:p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8E2F46C-961A-4661-994A-F1BD110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932E9-E858-440E-A06C-9FAF477A21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266956E6-0497-4231-BA70-CE17B3A3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C789F-2D53-4E5A-9FE9-6D0D228151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54275" name="Picture 2" descr="image28">
            <a:extLst>
              <a:ext uri="{FF2B5EF4-FFF2-40B4-BE49-F238E27FC236}">
                <a16:creationId xmlns:a16="http://schemas.microsoft.com/office/drawing/2014/main" id="{B6042B49-76BE-4571-86F9-A11C68FE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6B041820-4F25-4BE3-8F3D-2420D8DC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06ADF-0CB7-4065-93A1-0268A77EB7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7795DC0-DB70-40B0-B11C-1DA10577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E09E287-F056-4C5F-B179-3265F18E8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Unsupervised Learning</a:t>
            </a:r>
            <a:r>
              <a:rPr lang="en-US" altLang="en-US"/>
              <a:t> – No classes are given. The idea is to find patterns in the data. This generally involves </a:t>
            </a:r>
            <a:r>
              <a:rPr lang="en-US" altLang="en-US">
                <a:solidFill>
                  <a:srgbClr val="000099"/>
                </a:solidFill>
              </a:rPr>
              <a:t>clustering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Reinforcement Learning </a:t>
            </a:r>
            <a:r>
              <a:rPr lang="en-US" altLang="en-US"/>
              <a:t>– learn from feedback after a decision is made.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7FAD0B2-93AA-4631-AE49-CE0AF4EB1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>
            <a:extLst>
              <a:ext uri="{FF2B5EF4-FFF2-40B4-BE49-F238E27FC236}">
                <a16:creationId xmlns:a16="http://schemas.microsoft.com/office/drawing/2014/main" id="{071E0EDC-21E6-4515-AABF-9C9AC41D8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1B6C555-E964-45E8-89A8-CA3E40D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302967E2-905A-4B4A-9D08-D81ED820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id="{D97C2F39-3387-468C-9D75-4415F33A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8" name="AutoShape 9">
            <a:extLst>
              <a:ext uri="{FF2B5EF4-FFF2-40B4-BE49-F238E27FC236}">
                <a16:creationId xmlns:a16="http://schemas.microsoft.com/office/drawing/2014/main" id="{DF538D76-758E-48AD-913A-F7790783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9" name="AutoShape 10">
            <a:extLst>
              <a:ext uri="{FF2B5EF4-FFF2-40B4-BE49-F238E27FC236}">
                <a16:creationId xmlns:a16="http://schemas.microsoft.com/office/drawing/2014/main" id="{489FD067-D4E7-4642-8E3A-65BAE6F8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B5240427-CEF0-45EA-B4AF-34E062FF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1" name="AutoShape 12">
            <a:extLst>
              <a:ext uri="{FF2B5EF4-FFF2-40B4-BE49-F238E27FC236}">
                <a16:creationId xmlns:a16="http://schemas.microsoft.com/office/drawing/2014/main" id="{70DDCA50-B85B-4A1D-958E-A365E55D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2" name="AutoShape 13">
            <a:extLst>
              <a:ext uri="{FF2B5EF4-FFF2-40B4-BE49-F238E27FC236}">
                <a16:creationId xmlns:a16="http://schemas.microsoft.com/office/drawing/2014/main" id="{EC12E405-FE0C-4B12-888D-A22CE116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3" name="AutoShape 14">
            <a:extLst>
              <a:ext uri="{FF2B5EF4-FFF2-40B4-BE49-F238E27FC236}">
                <a16:creationId xmlns:a16="http://schemas.microsoft.com/office/drawing/2014/main" id="{EE878333-5E65-4BC0-B7B7-C4E98DFC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4" name="AutoShape 15">
            <a:extLst>
              <a:ext uri="{FF2B5EF4-FFF2-40B4-BE49-F238E27FC236}">
                <a16:creationId xmlns:a16="http://schemas.microsoft.com/office/drawing/2014/main" id="{135B40E0-FA0F-4DF9-9E8D-D8C0C710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5" name="AutoShape 16">
            <a:extLst>
              <a:ext uri="{FF2B5EF4-FFF2-40B4-BE49-F238E27FC236}">
                <a16:creationId xmlns:a16="http://schemas.microsoft.com/office/drawing/2014/main" id="{ABD58FEF-AAB3-4948-860D-906871F7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6" name="AutoShape 17">
            <a:extLst>
              <a:ext uri="{FF2B5EF4-FFF2-40B4-BE49-F238E27FC236}">
                <a16:creationId xmlns:a16="http://schemas.microsoft.com/office/drawing/2014/main" id="{0BA28F50-B389-4F42-AFE3-956D5324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7" name="AutoShape 18">
            <a:extLst>
              <a:ext uri="{FF2B5EF4-FFF2-40B4-BE49-F238E27FC236}">
                <a16:creationId xmlns:a16="http://schemas.microsoft.com/office/drawing/2014/main" id="{A9963459-17A6-41C5-B86F-872A251F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" name="AutoShape 19">
            <a:extLst>
              <a:ext uri="{FF2B5EF4-FFF2-40B4-BE49-F238E27FC236}">
                <a16:creationId xmlns:a16="http://schemas.microsoft.com/office/drawing/2014/main" id="{AD0B538F-20A7-4338-B090-38060C41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9" name="AutoShape 20">
            <a:extLst>
              <a:ext uri="{FF2B5EF4-FFF2-40B4-BE49-F238E27FC236}">
                <a16:creationId xmlns:a16="http://schemas.microsoft.com/office/drawing/2014/main" id="{51A731B3-090A-4F7E-874C-1166D795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0" name="AutoShape 21">
            <a:extLst>
              <a:ext uri="{FF2B5EF4-FFF2-40B4-BE49-F238E27FC236}">
                <a16:creationId xmlns:a16="http://schemas.microsoft.com/office/drawing/2014/main" id="{8E919207-242D-40B3-8179-B68BDE4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1" name="AutoShape 22">
            <a:extLst>
              <a:ext uri="{FF2B5EF4-FFF2-40B4-BE49-F238E27FC236}">
                <a16:creationId xmlns:a16="http://schemas.microsoft.com/office/drawing/2014/main" id="{6F39473F-0814-4A0F-AFE4-AC8326D95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2" name="AutoShape 23">
            <a:extLst>
              <a:ext uri="{FF2B5EF4-FFF2-40B4-BE49-F238E27FC236}">
                <a16:creationId xmlns:a16="http://schemas.microsoft.com/office/drawing/2014/main" id="{355D0C3F-7042-4325-B6EC-BCC0C99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3" name="AutoShape 24">
            <a:extLst>
              <a:ext uri="{FF2B5EF4-FFF2-40B4-BE49-F238E27FC236}">
                <a16:creationId xmlns:a16="http://schemas.microsoft.com/office/drawing/2014/main" id="{081CB241-D378-4AAD-B875-2467F887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4" name="Freeform 26">
            <a:extLst>
              <a:ext uri="{FF2B5EF4-FFF2-40B4-BE49-F238E27FC236}">
                <a16:creationId xmlns:a16="http://schemas.microsoft.com/office/drawing/2014/main" id="{1DBAAB77-39E7-481D-B26C-13EAA8ADA759}"/>
              </a:ext>
            </a:extLst>
          </p:cNvPr>
          <p:cNvSpPr>
            <a:spLocks/>
          </p:cNvSpPr>
          <p:nvPr/>
        </p:nvSpPr>
        <p:spPr bwMode="auto">
          <a:xfrm>
            <a:off x="2095500" y="3708400"/>
            <a:ext cx="812800" cy="800100"/>
          </a:xfrm>
          <a:custGeom>
            <a:avLst/>
            <a:gdLst>
              <a:gd name="T0" fmla="*/ 2147483646 w 512"/>
              <a:gd name="T1" fmla="*/ 2147483646 h 504"/>
              <a:gd name="T2" fmla="*/ 2147483646 w 512"/>
              <a:gd name="T3" fmla="*/ 2147483646 h 504"/>
              <a:gd name="T4" fmla="*/ 2147483646 w 512"/>
              <a:gd name="T5" fmla="*/ 2147483646 h 504"/>
              <a:gd name="T6" fmla="*/ 2147483646 w 512"/>
              <a:gd name="T7" fmla="*/ 2147483646 h 504"/>
              <a:gd name="T8" fmla="*/ 2147483646 w 512"/>
              <a:gd name="T9" fmla="*/ 2147483646 h 504"/>
              <a:gd name="T10" fmla="*/ 2147483646 w 512"/>
              <a:gd name="T11" fmla="*/ 2147483646 h 504"/>
              <a:gd name="T12" fmla="*/ 2147483646 w 512"/>
              <a:gd name="T13" fmla="*/ 2147483646 h 504"/>
              <a:gd name="T14" fmla="*/ 2147483646 w 512"/>
              <a:gd name="T15" fmla="*/ 2147483646 h 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2"/>
              <a:gd name="T25" fmla="*/ 0 h 504"/>
              <a:gd name="T26" fmla="*/ 512 w 512"/>
              <a:gd name="T27" fmla="*/ 504 h 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2" h="504">
                <a:moveTo>
                  <a:pt x="216" y="64"/>
                </a:moveTo>
                <a:cubicBezTo>
                  <a:pt x="264" y="40"/>
                  <a:pt x="312" y="0"/>
                  <a:pt x="360" y="16"/>
                </a:cubicBezTo>
                <a:cubicBezTo>
                  <a:pt x="408" y="32"/>
                  <a:pt x="496" y="96"/>
                  <a:pt x="504" y="160"/>
                </a:cubicBezTo>
                <a:cubicBezTo>
                  <a:pt x="512" y="224"/>
                  <a:pt x="456" y="344"/>
                  <a:pt x="408" y="400"/>
                </a:cubicBezTo>
                <a:cubicBezTo>
                  <a:pt x="360" y="456"/>
                  <a:pt x="280" y="488"/>
                  <a:pt x="216" y="496"/>
                </a:cubicBezTo>
                <a:cubicBezTo>
                  <a:pt x="152" y="504"/>
                  <a:pt x="48" y="504"/>
                  <a:pt x="24" y="448"/>
                </a:cubicBezTo>
                <a:cubicBezTo>
                  <a:pt x="0" y="392"/>
                  <a:pt x="40" y="224"/>
                  <a:pt x="72" y="160"/>
                </a:cubicBezTo>
                <a:cubicBezTo>
                  <a:pt x="104" y="96"/>
                  <a:pt x="168" y="88"/>
                  <a:pt x="216" y="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27">
            <a:extLst>
              <a:ext uri="{FF2B5EF4-FFF2-40B4-BE49-F238E27FC236}">
                <a16:creationId xmlns:a16="http://schemas.microsoft.com/office/drawing/2014/main" id="{1164550E-30BD-4F29-88DB-CFFACBF9CCE1}"/>
              </a:ext>
            </a:extLst>
          </p:cNvPr>
          <p:cNvSpPr>
            <a:spLocks/>
          </p:cNvSpPr>
          <p:nvPr/>
        </p:nvSpPr>
        <p:spPr bwMode="auto">
          <a:xfrm>
            <a:off x="3238500" y="3606800"/>
            <a:ext cx="736600" cy="977900"/>
          </a:xfrm>
          <a:custGeom>
            <a:avLst/>
            <a:gdLst>
              <a:gd name="T0" fmla="*/ 2147483646 w 464"/>
              <a:gd name="T1" fmla="*/ 2147483646 h 616"/>
              <a:gd name="T2" fmla="*/ 2147483646 w 464"/>
              <a:gd name="T3" fmla="*/ 2147483646 h 616"/>
              <a:gd name="T4" fmla="*/ 2147483646 w 464"/>
              <a:gd name="T5" fmla="*/ 2147483646 h 616"/>
              <a:gd name="T6" fmla="*/ 2147483646 w 464"/>
              <a:gd name="T7" fmla="*/ 2147483646 h 616"/>
              <a:gd name="T8" fmla="*/ 2147483646 w 464"/>
              <a:gd name="T9" fmla="*/ 2147483646 h 616"/>
              <a:gd name="T10" fmla="*/ 2147483646 w 464"/>
              <a:gd name="T11" fmla="*/ 2147483646 h 616"/>
              <a:gd name="T12" fmla="*/ 2147483646 w 464"/>
              <a:gd name="T13" fmla="*/ 2147483646 h 616"/>
              <a:gd name="T14" fmla="*/ 2147483646 w 464"/>
              <a:gd name="T15" fmla="*/ 2147483646 h 616"/>
              <a:gd name="T16" fmla="*/ 2147483646 w 464"/>
              <a:gd name="T17" fmla="*/ 2147483646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616"/>
              <a:gd name="T29" fmla="*/ 464 w 464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616">
                <a:moveTo>
                  <a:pt x="168" y="32"/>
                </a:moveTo>
                <a:cubicBezTo>
                  <a:pt x="224" y="64"/>
                  <a:pt x="312" y="168"/>
                  <a:pt x="360" y="224"/>
                </a:cubicBezTo>
                <a:cubicBezTo>
                  <a:pt x="408" y="280"/>
                  <a:pt x="448" y="312"/>
                  <a:pt x="456" y="368"/>
                </a:cubicBezTo>
                <a:cubicBezTo>
                  <a:pt x="464" y="424"/>
                  <a:pt x="440" y="520"/>
                  <a:pt x="408" y="560"/>
                </a:cubicBezTo>
                <a:cubicBezTo>
                  <a:pt x="376" y="600"/>
                  <a:pt x="320" y="616"/>
                  <a:pt x="264" y="608"/>
                </a:cubicBezTo>
                <a:cubicBezTo>
                  <a:pt x="208" y="600"/>
                  <a:pt x="112" y="576"/>
                  <a:pt x="72" y="512"/>
                </a:cubicBezTo>
                <a:cubicBezTo>
                  <a:pt x="32" y="448"/>
                  <a:pt x="32" y="304"/>
                  <a:pt x="24" y="224"/>
                </a:cubicBezTo>
                <a:cubicBezTo>
                  <a:pt x="16" y="144"/>
                  <a:pt x="0" y="64"/>
                  <a:pt x="24" y="32"/>
                </a:cubicBezTo>
                <a:cubicBezTo>
                  <a:pt x="48" y="0"/>
                  <a:pt x="112" y="0"/>
                  <a:pt x="168" y="3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2103806-0A75-4124-B35E-81D69D896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83E9-EC5E-4F00-8777-F0E7BCFA8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Maintain a vector of weights for samples</a:t>
            </a:r>
          </a:p>
          <a:p>
            <a:r>
              <a:rPr lang="en-US" altLang="en-US"/>
              <a:t>Initialize with uniform weights</a:t>
            </a:r>
          </a:p>
          <a:p>
            <a:r>
              <a:rPr lang="en-US" altLang="en-US"/>
              <a:t>Loop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Apply learner to weighted samples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Increase weights of misclassified ones</a:t>
            </a:r>
          </a:p>
          <a:p>
            <a:r>
              <a:rPr lang="en-US" altLang="en-US"/>
              <a:t>Combine models by weighted voting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3347AEF-99A7-4BA5-AA28-8619F051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5CA012-7C7B-470F-B37B-3779427DC5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7761C001-884B-4661-B7A9-A344ACF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E44EE4-31BB-4BBF-A602-E766D291F7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AFD95FF-638C-492C-B3EA-A3E6CA3C1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35A5E40-CB2B-4B5B-8DBD-7130FFC43B0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1828800" y="1828800"/>
            <a:ext cx="5562600" cy="3952875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B3ABFE7C-FEE9-4AE9-B1C0-F929E363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138B9-AEEE-45C5-A85C-66EC2BF9B0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5AD923A-B87F-44F4-9504-CBB0760EE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Boosting In More Detail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(Pedro Domingos’ Algorithm)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76C460D-808E-41B4-A543-9DD58A513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733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Set all E weights to 1, and learn H1.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Repeat m times: increase the weights of misclassified Es, and learn H2,…Hm.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H1..Hm have “weighted majority” vote when classifying each test Weight(H)=accuracy of H on the training data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A4CBB6D-0B88-4B04-9F21-B9B4FE89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1B665-12D9-41D3-B3A5-DCCDB67844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29CA23A-D6EC-4A7C-A98E-DFA9A7B99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8B3818C-939C-4BCE-AE90-9016B423A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</a:t>
            </a:r>
            <a:r>
              <a:rPr lang="en-US" altLang="en-US">
                <a:solidFill>
                  <a:srgbClr val="FF0000"/>
                </a:solidFill>
              </a:rPr>
              <a:t>boosts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the accuracy</a:t>
            </a:r>
            <a:r>
              <a:rPr lang="en-US" altLang="en-US"/>
              <a:t> of the original learning algorithm.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B738BA94-CDAD-4695-BE5D-0A75E59D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2207B-50D2-4CE7-B6D2-88F15688B2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A27516F-9A64-42B7-B434-8A801EBD7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Weight Updating</a:t>
            </a:r>
            <a:br>
              <a:rPr lang="en-US" altLang="en-US"/>
            </a:br>
            <a:r>
              <a:rPr lang="en-US" altLang="en-US"/>
              <a:t>(from Fig 18.34 text)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B8C102C0-16F2-4468-A721-6FD43543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</a:t>
            </a:r>
            <a:r>
              <a:rPr lang="en-US" altLang="en-US" sz="2400" b="1"/>
              <a:t>correctly</a:t>
            </a:r>
            <a:r>
              <a:rPr lang="en-US" altLang="en-US" sz="2400"/>
              <a:t>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D05FEC3-B3AB-4374-85E3-D1CD8599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60419" name="Slide Number Placeholder 2">
            <a:extLst>
              <a:ext uri="{FF2B5EF4-FFF2-40B4-BE49-F238E27FC236}">
                <a16:creationId xmlns:a16="http://schemas.microsoft.com/office/drawing/2014/main" id="{861B3D5C-A267-4D10-B639-49ADF4CB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6AEB7-D00D-447D-BED8-A1B30A5EC6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67927-4D88-4BD4-8D54-8CCF814F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38313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36AA-6B31-4C81-BC03-54E1D40D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7682C-AFDC-478A-918F-5E778A06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281488"/>
            <a:ext cx="509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F2764-722A-4DC2-8A6E-1BF9FE89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948238"/>
            <a:ext cx="5651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 or .5).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81E4B-A98F-4278-B6A5-955FD43F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0" y="3810000"/>
            <a:ext cx="955675" cy="15700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658E5B00-10D8-4C97-86AA-C8C6ADD7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5033-0233-4DDB-88FC-A0CD03693D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61443" name="Picture 2" descr="yor_ppt">
            <a:extLst>
              <a:ext uri="{FF2B5EF4-FFF2-40B4-BE49-F238E27FC236}">
                <a16:creationId xmlns:a16="http://schemas.microsoft.com/office/drawing/2014/main" id="{67948D6C-8AF6-4D79-B9AE-69F5CF3E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dor_ppt">
            <a:extLst>
              <a:ext uri="{FF2B5EF4-FFF2-40B4-BE49-F238E27FC236}">
                <a16:creationId xmlns:a16="http://schemas.microsoft.com/office/drawing/2014/main" id="{FD71CBFD-4856-491D-A430-E5624C40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70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cal_ppt">
            <a:extLst>
              <a:ext uri="{FF2B5EF4-FFF2-40B4-BE49-F238E27FC236}">
                <a16:creationId xmlns:a16="http://schemas.microsoft.com/office/drawing/2014/main" id="{EB1FAAD2-CAEB-4D34-B753-D60F14EB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82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23">
            <a:extLst>
              <a:ext uri="{FF2B5EF4-FFF2-40B4-BE49-F238E27FC236}">
                <a16:creationId xmlns:a16="http://schemas.microsoft.com/office/drawing/2014/main" id="{F86EEAC5-F520-4730-B0E5-81681987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" panose="02020603050405020304" pitchFamily="18" charset="0"/>
              </a:rPr>
              <a:t>Sample Application:  Insect Recognition</a:t>
            </a:r>
          </a:p>
        </p:txBody>
      </p:sp>
      <p:sp>
        <p:nvSpPr>
          <p:cNvPr id="61447" name="Text Box 24">
            <a:extLst>
              <a:ext uri="{FF2B5EF4-FFF2-40B4-BE49-F238E27FC236}">
                <a16:creationId xmlns:a16="http://schemas.microsoft.com/office/drawing/2014/main" id="{56B1C062-B35D-46B8-B566-7956DA96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132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Using circular regions of interest selected by an interest operator,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train a classifier to recognize the different classes of insects.</a:t>
            </a: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705B50DC-EC28-4565-9B33-5E0740C9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17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Doroneuria</a:t>
            </a:r>
            <a:r>
              <a:rPr lang="en-US" sz="2200">
                <a:solidFill>
                  <a:srgbClr val="FF3300"/>
                </a:solidFill>
                <a:latin typeface="Times" pitchFamily="18" charset="0"/>
              </a:rPr>
              <a:t> (Dor)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41C5090D-6B80-4C8A-81FA-7920619E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D1F57-45E7-4E9D-88EA-F582155DE6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EBB9F6E-C156-4ED0-86AC-99A0AB79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3546B13-BAB0-4BA9-9E0D-76948E941B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00900" cy="17954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ADTree classifier only</a:t>
            </a:r>
            <a:r>
              <a:rPr lang="en-US" altLang="en-US" sz="1800" b="1"/>
              <a:t>  </a:t>
            </a:r>
            <a:r>
              <a:rPr lang="en-US" altLang="en-US" sz="1800" b="1">
                <a:solidFill>
                  <a:srgbClr val="3333FF"/>
                </a:solidFill>
              </a:rPr>
              <a:t>(alternating decision tree)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268                </a:t>
            </a:r>
            <a:r>
              <a:rPr lang="en-US" altLang="en-US" sz="1800">
                <a:solidFill>
                  <a:srgbClr val="3333FF"/>
                </a:solidFill>
              </a:rPr>
              <a:t>70.1571 %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114               29.8429 %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0.3855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77.2229 %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53A75FD1-A4A6-4BAC-BD81-57436FAA106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65275" y="3473450"/>
          <a:ext cx="6172200" cy="25908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ED652E0F-29E2-4787-BCCC-3B02CEA2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71359-A468-4492-98BE-19021D1E90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78093B9-FC73-4BB2-8588-61DECC2A5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8B5C43-4CE8-4C82-9AE4-E2C9564C45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96188" cy="202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ADTree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303              </a:t>
            </a:r>
            <a:r>
              <a:rPr lang="en-US" altLang="en-US" sz="2000">
                <a:solidFill>
                  <a:srgbClr val="FF0000"/>
                </a:solidFill>
              </a:rPr>
              <a:t>79.3194 %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79               20.6806 %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0.2277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45.6144 %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graphicFrame>
        <p:nvGraphicFramePr>
          <p:cNvPr id="153604" name="Group 4">
            <a:extLst>
              <a:ext uri="{FF2B5EF4-FFF2-40B4-BE49-F238E27FC236}">
                <a16:creationId xmlns:a16="http://schemas.microsoft.com/office/drawing/2014/main" id="{DCC0452C-FA29-4CC9-867D-10CA71C35C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06525" y="3784600"/>
          <a:ext cx="6096000" cy="2174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>
            <a:extLst>
              <a:ext uri="{FF2B5EF4-FFF2-40B4-BE49-F238E27FC236}">
                <a16:creationId xmlns:a16="http://schemas.microsoft.com/office/drawing/2014/main" id="{5E94D3DE-3599-46A2-B619-826174BA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5AC3-2916-449F-A3CC-7AE4333864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E5BD3B4-CB08-42C2-AE2D-CDE3B139F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5ABFEB8-3106-46D7-9A64-FED605A8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RepTree classifier only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33FF"/>
                </a:solidFill>
              </a:rPr>
              <a:t>(reduced error pruning)</a:t>
            </a: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294              </a:t>
            </a:r>
            <a:r>
              <a:rPr lang="en-US" altLang="en-US" sz="1800">
                <a:solidFill>
                  <a:srgbClr val="3333FF"/>
                </a:solidFill>
              </a:rPr>
              <a:t>75.3846 %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96               24.6154 %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0.3012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60.606 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4628" name="Group 4">
            <a:extLst>
              <a:ext uri="{FF2B5EF4-FFF2-40B4-BE49-F238E27FC236}">
                <a16:creationId xmlns:a16="http://schemas.microsoft.com/office/drawing/2014/main" id="{99E72B13-4638-42C6-9927-8F41AFA46046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429000"/>
          <a:ext cx="5943600" cy="25908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5E1DCD7-2BB5-4218-A524-B813FE70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43E23-216A-4C47-A4B8-3B2204315A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2C291D6-8939-4843-80E5-EAC6A164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Topics to Cover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597AA43-8EF8-4F28-B8FC-4299A0F0D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Inductive Learning</a:t>
            </a:r>
          </a:p>
          <a:p>
            <a:pPr lvl="1" eaLnBrk="1" hangingPunct="1"/>
            <a:r>
              <a:rPr lang="en-US" altLang="en-US"/>
              <a:t>decision trees</a:t>
            </a:r>
          </a:p>
          <a:p>
            <a:pPr lvl="1" eaLnBrk="1" hangingPunct="1"/>
            <a:r>
              <a:rPr lang="en-US" altLang="en-US"/>
              <a:t>ensembles</a:t>
            </a:r>
          </a:p>
          <a:p>
            <a:pPr lvl="1" eaLnBrk="1" hangingPunct="1"/>
            <a:r>
              <a:rPr lang="en-US" altLang="en-US"/>
              <a:t>neural nets</a:t>
            </a:r>
          </a:p>
          <a:p>
            <a:pPr lvl="1" eaLnBrk="1" hangingPunct="1"/>
            <a:r>
              <a:rPr lang="en-US" altLang="en-US"/>
              <a:t>kernel machines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Unsupervised Learning</a:t>
            </a:r>
          </a:p>
          <a:p>
            <a:pPr lvl="1" eaLnBrk="1" hangingPunct="1"/>
            <a:r>
              <a:rPr lang="en-US" altLang="en-US"/>
              <a:t>K-Means Clustering</a:t>
            </a:r>
          </a:p>
          <a:p>
            <a:pPr lvl="1" eaLnBrk="1" hangingPunct="1"/>
            <a:r>
              <a:rPr lang="en-US" altLang="en-US"/>
              <a:t>Expectation Maximization (EM) algorithm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>
            <a:extLst>
              <a:ext uri="{FF2B5EF4-FFF2-40B4-BE49-F238E27FC236}">
                <a16:creationId xmlns:a16="http://schemas.microsoft.com/office/drawing/2014/main" id="{91530D93-2C9B-4531-AB79-0F442051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994194-CA24-4029-88D0-EF7BEB7C36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3E144DD-28E2-4909-A103-C7ED0B96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589289-899C-4CCB-802C-2D9181C1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54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RepTree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324               </a:t>
            </a:r>
            <a:r>
              <a:rPr lang="en-US" altLang="en-US" sz="2000">
                <a:solidFill>
                  <a:srgbClr val="FF0000"/>
                </a:solidFill>
              </a:rPr>
              <a:t>83.0769 %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66               16.9231 %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0.1978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39.7848 %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7BA2DB95-BAA7-4DF5-85C9-A690632B64E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5870575" cy="2174875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D1FA390-726D-4682-8E29-EE62E054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262A46-BD76-40C0-9AD3-CD5EAB46C9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2E94F20-2D68-48F0-9980-F47EE2C5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A327D88-43B8-4A84-8732-3CB6D75F3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4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AdaboostM1</a:t>
            </a:r>
            <a:r>
              <a:rPr lang="en-US" altLang="en-US" sz="2200"/>
              <a:t>: Yoav Freund and Robert E. Schapire (1996). "Experiments with a new boosting algorithm".  Proc International Conference on Machine Learning, pages 148-156, Morgan Kaufmann, San Francisco.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ADTree</a:t>
            </a:r>
            <a:r>
              <a:rPr lang="en-US" altLang="en-US" sz="2200"/>
              <a:t>: Freund, Y., Mason, L.: "The alternating decision tree learning algorithm". Proceeding of the Sixteenth International Conference on Machine Learning, Bled, Slovenia, (1999) 124-133.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7CBC7E67-B89D-47B9-8578-026F74ED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2CEC7-2CF6-4FA8-9476-61CA409393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pic>
        <p:nvPicPr>
          <p:cNvPr id="67587" name="Picture 2" descr="image32">
            <a:extLst>
              <a:ext uri="{FF2B5EF4-FFF2-40B4-BE49-F238E27FC236}">
                <a16:creationId xmlns:a16="http://schemas.microsoft.com/office/drawing/2014/main" id="{000832C2-D83C-4353-BE66-03AB264D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101D36CB-080D-410A-8B01-F68B7114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E54A-B2CB-4524-85C9-35E1C1398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33CC"/>
                </a:solidFill>
              </a:rPr>
              <a:t>Tree bagging</a:t>
            </a:r>
            <a:r>
              <a:rPr lang="en-US" altLang="en-US" sz="2800"/>
              <a:t> creates decision trees using the bagging technique. The whole set of such trees (each trained on a random sample) is called a decision forest. The final prediction takes the average (or majority vote).</a:t>
            </a:r>
          </a:p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Random forests </a:t>
            </a:r>
            <a:r>
              <a:rPr lang="en-US" altLang="en-US" sz="2800"/>
              <a:t>differ in that they use a modified tree learning algorithm that selects, at each candidate split, </a:t>
            </a:r>
            <a:r>
              <a:rPr lang="en-US" altLang="en-US" sz="2800">
                <a:solidFill>
                  <a:srgbClr val="FF0000"/>
                </a:solidFill>
              </a:rPr>
              <a:t>a random subset of the features</a:t>
            </a:r>
            <a:r>
              <a:rPr lang="en-US" altLang="en-US" sz="2800"/>
              <a:t>.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26E0BBD6-1CB5-44D9-976D-1C135C8F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CF972-9A29-48A4-B780-6C7732895E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90E1C346-8B10-45D3-B4DA-B88ED439B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Stone Flies</a:t>
            </a:r>
          </a:p>
        </p:txBody>
      </p:sp>
      <p:sp>
        <p:nvSpPr>
          <p:cNvPr id="69635" name="Slide Number Placeholder 2">
            <a:extLst>
              <a:ext uri="{FF2B5EF4-FFF2-40B4-BE49-F238E27FC236}">
                <a16:creationId xmlns:a16="http://schemas.microsoft.com/office/drawing/2014/main" id="{82804D8A-8099-4610-8E33-2417D7BF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1C7B2F-206C-494C-92B8-EAE6252F64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9636" name="TextBox 3">
            <a:extLst>
              <a:ext uri="{FF2B5EF4-FFF2-40B4-BE49-F238E27FC236}">
                <a16:creationId xmlns:a16="http://schemas.microsoft.com/office/drawing/2014/main" id="{C9D934A1-BBAE-4550-852D-179078CF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7" name="TextBox 4">
            <a:extLst>
              <a:ext uri="{FF2B5EF4-FFF2-40B4-BE49-F238E27FC236}">
                <a16:creationId xmlns:a16="http://schemas.microsoft.com/office/drawing/2014/main" id="{AF5B149D-6094-4B4E-A24A-6E2CD9BC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3000"/>
            <a:ext cx="8572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Random forest of 10 trees, each constructed while considering 7 random features.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Out of bag error: 0.2487.  Time taken to build model: 0.14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292               </a:t>
            </a:r>
            <a:r>
              <a:rPr lang="en-US" altLang="en-US" sz="1800">
                <a:solidFill>
                  <a:srgbClr val="FF0000"/>
                </a:solidFill>
              </a:rPr>
              <a:t>76.4398 % (81.4 with AdaBoost)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 90                23.5602 %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0.5272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0.344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0.4069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68.9062 %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81.2679 %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0.69      0.164      0.801     0.69      0.741      0.848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0.836     0.31       0.738     0.836    0.784      0.848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WAvg.       0.764     0.239     0.769     0.764    0.763      0.848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129  58 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32 163 |   b =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8" name="Picture 1">
            <a:extLst>
              <a:ext uri="{FF2B5EF4-FFF2-40B4-BE49-F238E27FC236}">
                <a16:creationId xmlns:a16="http://schemas.microsoft.com/office/drawing/2014/main" id="{E4410AB7-3B24-4F95-9DD9-F37E423F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915025"/>
            <a:ext cx="3657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327CAF9-AA81-4B31-82B9-09C22F58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429A8-334D-4DF1-8725-313EA5FD80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44B616-C71D-4CD1-93ED-4A58CB2D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323748-876A-42FF-A10A-6F393EE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Theory is well-understood.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in pattern recognition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Has the nice property that you can easily understand the decision rule it has learned.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DC93D85A-A668-47CE-8222-E3FCD54B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D0B3F-739B-40CF-B148-4E4B4E1104F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0243" name="Picture 2" descr="E:\pedro\part2\image3.jpg">
            <a:extLst>
              <a:ext uri="{FF2B5EF4-FFF2-40B4-BE49-F238E27FC236}">
                <a16:creationId xmlns:a16="http://schemas.microsoft.com/office/drawing/2014/main" id="{716A1A73-95E2-4EA8-A3F9-C2A189A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1DED6B1B-8127-4691-BE26-7D3D0746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529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Classic ML example: decision tree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“Shall I play tennis today?”</a:t>
            </a:r>
          </a:p>
        </p:txBody>
      </p:sp>
      <p:sp>
        <p:nvSpPr>
          <p:cNvPr id="10245" name="TextBox 2">
            <a:extLst>
              <a:ext uri="{FF2B5EF4-FFF2-40B4-BE49-F238E27FC236}">
                <a16:creationId xmlns:a16="http://schemas.microsoft.com/office/drawing/2014/main" id="{3E61C12D-77A3-436A-823B-353DA280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0"/>
            <a:ext cx="341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Tom Mitchell’s ML book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79ED62-7D31-416C-98D9-ECFCEE5A8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Stonefly Problem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3553DA3-EE11-4FA0-9D3A-006BE700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2E48B-E3AE-4820-B5D9-FB42CA895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8852527-E278-4A71-AF0D-7648E9E1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81188"/>
            <a:ext cx="38195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31F13723-6624-4588-9574-56F474CA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46625"/>
            <a:ext cx="3713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     Dorenouria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3742</Words>
  <Application>Microsoft Office PowerPoint</Application>
  <PresentationFormat>On-screen Show (4:3)</PresentationFormat>
  <Paragraphs>703</Paragraphs>
  <Slides>64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PMingLiU</vt:lpstr>
      <vt:lpstr>Times New Roman</vt:lpstr>
      <vt:lpstr>Tahoma</vt:lpstr>
      <vt:lpstr>Times</vt:lpstr>
      <vt:lpstr>Symbol</vt:lpstr>
      <vt:lpstr>Default Design</vt:lpstr>
      <vt:lpstr>Microsoft Equation 3.0</vt:lpstr>
      <vt:lpstr>  Computer Vision   CSE 455 Learning I  Linda Shapiro Professor of Computer Science &amp; Engineering Professor of Electrical Engineering</vt:lpstr>
      <vt:lpstr>Learning </vt:lpstr>
      <vt:lpstr>Learning from Observations</vt:lpstr>
      <vt:lpstr>Real Observations</vt:lpstr>
      <vt:lpstr>Learning from Observations</vt:lpstr>
      <vt:lpstr>Topics to Cover</vt:lpstr>
      <vt:lpstr>Decision Trees</vt:lpstr>
      <vt:lpstr>PowerPoint Presentation</vt:lpstr>
      <vt:lpstr>The Stonefly Problem</vt:lpstr>
      <vt:lpstr>Imaging Setup at OSU</vt:lpstr>
      <vt:lpstr>Original Image Analysis</vt:lpstr>
      <vt:lpstr>A Real Decision Tree (WEKA)</vt:lpstr>
      <vt:lpstr>PowerPoint Presentation</vt:lpstr>
      <vt:lpstr>Properties of Decision Trees</vt:lpstr>
      <vt:lpstr>PowerPoint Presentation</vt:lpstr>
      <vt:lpstr>Shall I play tennis today? Which attribute should be selected?</vt:lpstr>
      <vt:lpstr>Criterion for attribute selection</vt:lpstr>
      <vt:lpstr>Information Gain</vt:lpstr>
      <vt:lpstr>             Information Gain</vt:lpstr>
      <vt:lpstr>Impurity</vt:lpstr>
      <vt:lpstr>PowerPoint Presentation</vt:lpstr>
      <vt:lpstr>PowerPoint Presentation</vt:lpstr>
      <vt:lpstr>Information Gain</vt:lpstr>
      <vt:lpstr>PowerPoint Presentation</vt:lpstr>
      <vt:lpstr>Entropy-Based Automatic Decision Tree Construction</vt:lpstr>
      <vt:lpstr>Using Information Gain to Construct a Decision Tree</vt:lpstr>
      <vt:lpstr>Simple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Many-Valued Features</vt:lpstr>
      <vt:lpstr>One Solution to Both</vt:lpstr>
      <vt:lpstr>Training and Testing</vt:lpstr>
      <vt:lpstr>Measuring Performance</vt:lpstr>
      <vt:lpstr>Measuring Performance</vt:lpstr>
      <vt:lpstr>More Measures</vt:lpstr>
      <vt:lpstr>Measuring Performance</vt:lpstr>
      <vt:lpstr>Overfitting</vt:lpstr>
      <vt:lpstr>PowerPoint Presentation</vt:lpstr>
      <vt:lpstr>Reduced Error Pruning</vt:lpstr>
      <vt:lpstr>PowerPoint Presentation</vt:lpstr>
      <vt:lpstr>PowerPoint Presentation</vt:lpstr>
      <vt:lpstr>Decision Trees: Summary</vt:lpstr>
      <vt:lpstr>Ensembles </vt:lpstr>
      <vt:lpstr>PowerPoint Presentation</vt:lpstr>
      <vt:lpstr>Bagging</vt:lpstr>
      <vt:lpstr>PowerPoint Presentation</vt:lpstr>
      <vt:lpstr>Boosting</vt:lpstr>
      <vt:lpstr>Idea of Boosting</vt:lpstr>
      <vt:lpstr>Boosting In More Detail (Pedro Domingos’ Algorithm)</vt:lpstr>
      <vt:lpstr>ADABoost</vt:lpstr>
      <vt:lpstr>ADABoost Weight Updating (from Fig 18.34 text)</vt:lpstr>
      <vt:lpstr>Example</vt:lpstr>
      <vt:lpstr>PowerPoint Presentation</vt:lpstr>
      <vt:lpstr>Boosting Comparison</vt:lpstr>
      <vt:lpstr>Boosting Comparison</vt:lpstr>
      <vt:lpstr>Boosting Comparison</vt:lpstr>
      <vt:lpstr>Boosting Comparison</vt:lpstr>
      <vt:lpstr>References</vt:lpstr>
      <vt:lpstr>PowerPoint Presentation</vt:lpstr>
      <vt:lpstr>Random Forests</vt:lpstr>
      <vt:lpstr>Back to Stone Flies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157</cp:revision>
  <dcterms:created xsi:type="dcterms:W3CDTF">2005-09-19T20:30:33Z</dcterms:created>
  <dcterms:modified xsi:type="dcterms:W3CDTF">2020-05-04T21:48:35Z</dcterms:modified>
</cp:coreProperties>
</file>