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93" r:id="rId2"/>
    <p:sldId id="282" r:id="rId3"/>
    <p:sldId id="283" r:id="rId4"/>
    <p:sldId id="29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11" r:id="rId15"/>
    <p:sldId id="294" r:id="rId16"/>
    <p:sldId id="276" r:id="rId17"/>
    <p:sldId id="277" r:id="rId18"/>
    <p:sldId id="278" r:id="rId19"/>
    <p:sldId id="358" r:id="rId20"/>
    <p:sldId id="257" r:id="rId21"/>
    <p:sldId id="271" r:id="rId22"/>
    <p:sldId id="270" r:id="rId23"/>
    <p:sldId id="258" r:id="rId24"/>
    <p:sldId id="259" r:id="rId25"/>
    <p:sldId id="260" r:id="rId26"/>
    <p:sldId id="266" r:id="rId27"/>
    <p:sldId id="265" r:id="rId28"/>
    <p:sldId id="267" r:id="rId29"/>
    <p:sldId id="268" r:id="rId30"/>
    <p:sldId id="269" r:id="rId31"/>
    <p:sldId id="272" r:id="rId32"/>
    <p:sldId id="273" r:id="rId33"/>
    <p:sldId id="274" r:id="rId34"/>
    <p:sldId id="395" r:id="rId35"/>
    <p:sldId id="388" r:id="rId36"/>
    <p:sldId id="359" r:id="rId37"/>
    <p:sldId id="280" r:id="rId38"/>
    <p:sldId id="386" r:id="rId39"/>
    <p:sldId id="387" r:id="rId40"/>
    <p:sldId id="367" r:id="rId41"/>
    <p:sldId id="371" r:id="rId42"/>
    <p:sldId id="381" r:id="rId43"/>
    <p:sldId id="373" r:id="rId44"/>
    <p:sldId id="375" r:id="rId45"/>
    <p:sldId id="382" r:id="rId46"/>
    <p:sldId id="377" r:id="rId47"/>
    <p:sldId id="384" r:id="rId48"/>
    <p:sldId id="383" r:id="rId49"/>
    <p:sldId id="385" r:id="rId50"/>
    <p:sldId id="345" r:id="rId51"/>
    <p:sldId id="349" r:id="rId52"/>
    <p:sldId id="351" r:id="rId53"/>
    <p:sldId id="356" r:id="rId54"/>
    <p:sldId id="396" r:id="rId55"/>
    <p:sldId id="398" r:id="rId56"/>
    <p:sldId id="401" r:id="rId57"/>
    <p:sldId id="402" r:id="rId58"/>
    <p:sldId id="403" r:id="rId59"/>
    <p:sldId id="404" r:id="rId60"/>
    <p:sldId id="256" r:id="rId61"/>
    <p:sldId id="262" r:id="rId62"/>
    <p:sldId id="360" r:id="rId63"/>
    <p:sldId id="361" r:id="rId64"/>
    <p:sldId id="362" r:id="rId65"/>
    <p:sldId id="391" r:id="rId66"/>
    <p:sldId id="392" r:id="rId67"/>
    <p:sldId id="394" r:id="rId68"/>
    <p:sldId id="389" r:id="rId69"/>
    <p:sldId id="261" r:id="rId70"/>
    <p:sldId id="390" r:id="rId71"/>
    <p:sldId id="263" r:id="rId72"/>
    <p:sldId id="264" r:id="rId73"/>
    <p:sldId id="363" r:id="rId74"/>
    <p:sldId id="364" r:id="rId75"/>
    <p:sldId id="365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7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EE63-5A1C-4BF2-BF5B-37B9E53E1370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538C-F3BE-4851-87ED-8795D377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79fb3be3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79fb3be3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6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79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12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83c1a33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83c1a33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0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049a0c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049a0c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049a0cd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049a0cd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55a581e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55a581e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5a581e8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5a581e8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55a581e8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55a581e8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5a581e8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5a581e8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55a581e8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55a581e8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49a0cd4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049a0cd4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49a0cd4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049a0cd4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49a0cd4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49a0cd4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83c1a3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83c1a33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21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379fb3be33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379fb3be33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79fb3be33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379fb3be33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79fb3be33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79fb3be33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79fb3be33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379fb3be33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26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E2BB-9524-4CF0-95D3-5E692E41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EF201-A185-4CC1-BA7F-77B4F654A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C0CE-B0CA-4AB2-8EE9-574FA91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41AB-5D90-47F0-BDB9-EC2C6AF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0322-4349-41CC-9C8E-9FBC7490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1413-93CE-49AC-AEAE-8419474C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F1BB-1CFC-42D9-99C2-F09A9DF82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B43F-D162-4E0B-BB5E-2524A61D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2806-2D80-4BE0-9CDA-30BC45D1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9BFC-0175-4F2F-88AC-19D9275E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1B652-8626-4E73-853B-0C97C26D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8AA1-332D-4F96-AD26-B010F24DF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4F4E-B241-46E6-9978-394EE21E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01D4-28B6-4A8F-9C2E-DA77A19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3D26-438F-49BF-8F7B-48691BE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3200">
                <a:solidFill>
                  <a:srgbClr val="000000"/>
                </a:solidFill>
              </a:defRPr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2400"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98401" y="897915"/>
            <a:ext cx="11595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67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67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67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67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67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67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67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8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208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3DC9-0D21-468D-ABE5-4018754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4D19-AED7-4024-B9CA-FD1EF8EC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FA81B-D10C-4FA1-8EB7-F2B8A5D9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B9BD-42ED-446F-96B7-A588ECF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FDB6-960A-4988-BE71-0F022FC3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7D90-9B6E-4115-A362-59E50E7E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6C96-3C8D-466E-BB84-D4655ED2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5E37-D466-43B4-84B9-F57E46D4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89C4-CB20-4198-9BF3-7F261E32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108F-E8DA-4ED7-A6C7-C2F58883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1441-1C28-4613-9B63-E83E35C4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2CA4-47ED-4330-811A-E2179805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6C86E-6716-4D16-8088-0D9E8ABC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0FED-B837-4DA2-A8EC-3279571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0B0F6-9386-40E3-9447-7E6B0FF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31A5-6726-4BF5-B489-32AD7E79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C056-4D8F-4F64-860C-D5701A2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205C-9B93-416A-8604-D3882CB1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F204A-75A8-4D7E-A9CA-3F7A42A3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B684-6BE5-4B65-BD0B-2AD3FFCE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D85F-885F-4EFB-84CE-F6285723B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92A25-0C72-4597-A16A-232700EA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F44FC-8374-4F7E-9251-AE625094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8A8F2-275F-4843-B1C8-56D5EBB1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9BDB-93EF-4268-B169-763D33C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740A8-DA6A-469B-8A75-36B8C41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052F-8E04-4598-A163-8B6BC7CE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C551-E6A1-4D82-9BBA-26D57087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392CB-FE79-48FD-9CBB-CBB486C1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94FE-936C-4AF0-AD65-A8ECAB9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EF25-8DA9-45AC-8526-F8D836AB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3758-D552-4864-B624-82C75B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0E42-401E-4977-8CF3-E397C71D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C965-C87D-4012-930F-7AB11DDC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AAC7-3213-4B8D-9DCF-8BA5E4E4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26122-50F0-4587-AD52-3535B093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0240-7AFD-4BC0-BAC5-33977828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3CD5-ECA7-479A-B667-82FEFE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05A9-0718-4063-B2A0-BC7A543B4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EDB3F-97A2-4837-BBA9-65C3E89A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0031-AE1A-4682-9662-EAC1A576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AA86-9E2A-4903-9B12-2E909CE0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BA9D8-AC8E-4DD6-9DCB-E8DB5E8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B89DF-6F76-40C9-9B20-0AF6C06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3388-BF33-460C-B1C0-95E3996A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52A2-B7B1-4B85-9133-7DF593E86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0C54-0E79-4E28-BC5D-EB3331E9DC3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0ADB-27BF-4841-9053-5AD4F349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8F20-CC53-421B-8F25-F802E29B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0.png"/><Relationship Id="rId7" Type="http://schemas.openxmlformats.org/officeDocument/2006/relationships/image" Target="../media/image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7.png"/><Relationship Id="rId4" Type="http://schemas.openxmlformats.org/officeDocument/2006/relationships/image" Target="../media/image120.png"/><Relationship Id="rId9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0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40.png"/><Relationship Id="rId15" Type="http://schemas.openxmlformats.org/officeDocument/2006/relationships/image" Target="../media/image22.png"/><Relationship Id="rId10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30.png"/><Relationship Id="rId1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0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8.png"/><Relationship Id="rId5" Type="http://schemas.openxmlformats.org/officeDocument/2006/relationships/image" Target="../media/image130.png"/><Relationship Id="rId10" Type="http://schemas.openxmlformats.org/officeDocument/2006/relationships/image" Target="../media/image27.png"/><Relationship Id="rId4" Type="http://schemas.openxmlformats.org/officeDocument/2006/relationships/image" Target="../media/image120.png"/><Relationship Id="rId9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10.png"/><Relationship Id="rId7" Type="http://schemas.openxmlformats.org/officeDocument/2006/relationships/image" Target="../media/image2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s://www.youtube.com/channel/UCYO_jab_esuFRV4b17AJtAw" TargetMode="Externa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0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080" y="2493963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 455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SVMs and Neural Nets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3361" y="914400"/>
            <a:ext cx="276172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2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955925" y="1870075"/>
            <a:ext cx="7003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429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429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794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4403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3717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327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784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327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565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098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336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6950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950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7315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7543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7239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7467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8686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8534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8839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6019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7848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6705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5165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9128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5775326" y="5375276"/>
            <a:ext cx="1021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  <p:extLst>
      <p:ext uri="{BB962C8B-B14F-4D97-AF65-F5344CB8AC3E}">
        <p14:creationId xmlns:p14="http://schemas.microsoft.com/office/powerpoint/2010/main" val="3113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applied to pairs of input data to evaluate </a:t>
            </a:r>
            <a:r>
              <a:rPr lang="en-US" altLang="en-US" sz="2400" dirty="0">
                <a:solidFill>
                  <a:srgbClr val="0000FF"/>
                </a:solidFill>
              </a:rPr>
              <a:t>dot products </a:t>
            </a:r>
            <a:r>
              <a:rPr lang="en-US" altLang="en-US" sz="2400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Simplest is just the </a:t>
            </a:r>
            <a:r>
              <a:rPr lang="en-US" altLang="en-US" sz="2400" dirty="0">
                <a:solidFill>
                  <a:srgbClr val="C00000"/>
                </a:solidFill>
              </a:rPr>
              <a:t>plain</a:t>
            </a:r>
            <a:r>
              <a:rPr lang="en-US" altLang="en-US" sz="2400" dirty="0"/>
              <a:t> dot product: 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kernel </a:t>
            </a:r>
            <a:r>
              <a:rPr lang="en-US" altLang="en-US" sz="2400" dirty="0">
                <a:solidFill>
                  <a:srgbClr val="0000FF"/>
                </a:solidFill>
              </a:rPr>
              <a:t>K(</a:t>
            </a:r>
            <a:r>
              <a:rPr lang="en-US" altLang="en-US" sz="2400" dirty="0" err="1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6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7391400" y="1600200"/>
            <a:ext cx="2819400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39060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3" y="1676401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    </a:t>
            </a:r>
            <a:r>
              <a:rPr lang="en-US" i="1" dirty="0"/>
              <a:t>argmax</a:t>
            </a:r>
            <a:r>
              <a:rPr lang="en-US" dirty="0"/>
              <a:t>   </a:t>
            </a:r>
            <a:r>
              <a:rPr lang="el-GR" dirty="0"/>
              <a:t>Σα</a:t>
            </a:r>
            <a:r>
              <a:rPr lang="en-US" baseline="-25000" dirty="0"/>
              <a:t>j    </a:t>
            </a:r>
            <a:r>
              <a:rPr lang="en-US" dirty="0"/>
              <a:t>- 1/2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956561" y="3484562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4865688" y="426720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578517" y="5496719"/>
            <a:ext cx="229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8200" y="5017475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96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Simple Example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65" y="9885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K(A,B) = A </a:t>
            </a:r>
            <a:r>
              <a:rPr lang="en-US" dirty="0">
                <a:sym typeface="Symbol"/>
              </a:rPr>
              <a:t> B</a:t>
            </a:r>
          </a:p>
          <a:p>
            <a:r>
              <a:rPr lang="en-US" dirty="0">
                <a:sym typeface="Symbol"/>
              </a:rPr>
              <a:t>known positive class points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dirty="0">
                <a:sym typeface="Symbol"/>
              </a:rPr>
              <a:t>known negative class points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dirty="0">
                <a:sym typeface="Symbol"/>
              </a:rPr>
              <a:t>support vectors: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s = {(1,0),(3,1),(3,-1)} </a:t>
            </a:r>
            <a:r>
              <a:rPr lang="en-US" dirty="0">
                <a:sym typeface="Symbol"/>
              </a:rPr>
              <a:t>with weights 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ym typeface="Symbol"/>
              </a:rPr>
              <a:t> = -3.5, .75, .75</a:t>
            </a:r>
            <a:endParaRPr lang="en-US" dirty="0">
              <a:solidFill>
                <a:srgbClr val="FF0000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classifier equation: f(x) = sign(</a:t>
            </a:r>
            <a:r>
              <a:rPr lang="el-GR" dirty="0">
                <a:latin typeface="Arial"/>
                <a:cs typeface="Arial"/>
                <a:sym typeface="Symbol"/>
              </a:rPr>
              <a:t>Σ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dirty="0">
                <a:latin typeface="Arial"/>
                <a:cs typeface="Arial"/>
                <a:sym typeface="Symbol"/>
              </a:rPr>
              <a:t>[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*K(</a:t>
            </a:r>
            <a:r>
              <a:rPr lang="en-US" dirty="0" err="1">
                <a:latin typeface="Arial"/>
                <a:cs typeface="Arial"/>
                <a:sym typeface="Symbol"/>
              </a:rPr>
              <a:t>s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 err="1">
                <a:latin typeface="Arial"/>
                <a:cs typeface="Arial"/>
                <a:sym typeface="Symbol"/>
              </a:rPr>
              <a:t>,x</a:t>
            </a:r>
            <a:r>
              <a:rPr lang="en-US" dirty="0">
                <a:latin typeface="Arial"/>
                <a:cs typeface="Arial"/>
                <a:sym typeface="Symbol"/>
              </a:rPr>
              <a:t>)]-b) </a:t>
            </a:r>
            <a:endParaRPr lang="en-US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6" y="4038601"/>
            <a:ext cx="2903855" cy="250888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0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7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7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67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7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86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3435694" y="4267201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32325" y="356355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b=2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</a:t>
            </a:r>
            <a:r>
              <a:rPr lang="en-US" sz="2000" dirty="0">
                <a:solidFill>
                  <a:srgbClr val="0000FF"/>
                </a:solidFill>
              </a:rPr>
              <a:t>1,1</a:t>
            </a:r>
            <a:r>
              <a:rPr lang="en-US" sz="2000" dirty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 </a:t>
            </a:r>
            <a:r>
              <a:rPr lang="el-GR" sz="2000" dirty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4143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sign(.75*(3,1) </a:t>
            </a:r>
            <a:r>
              <a:rPr lang="en-US" dirty="0">
                <a:sym typeface="Symbol"/>
              </a:rPr>
              <a:t> (1,1) + .75*(3,-1)(1,1)+(-3.5)*(1,0)(1,1) -2)</a:t>
            </a:r>
          </a:p>
          <a:p>
            <a:r>
              <a:rPr lang="en-US" dirty="0"/>
              <a:t>= sign(1 – 2) = sign(-1) = -  </a:t>
            </a:r>
            <a:r>
              <a:rPr lang="en-US" dirty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>
                <a:solidFill>
                  <a:srgbClr val="C00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864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1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Motivated by studies of the </a:t>
            </a:r>
            <a:r>
              <a:rPr lang="en-US" altLang="en-US" dirty="0">
                <a:solidFill>
                  <a:srgbClr val="FF0000"/>
                </a:solidFill>
              </a:rPr>
              <a:t>brain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 network of </a:t>
            </a:r>
            <a:r>
              <a:rPr lang="en-US" altLang="en-US" dirty="0">
                <a:solidFill>
                  <a:srgbClr val="FF0000"/>
                </a:solidFill>
              </a:rPr>
              <a:t>“artificial neurons”</a:t>
            </a:r>
            <a:r>
              <a:rPr lang="en-US" altLang="en-US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Doesn’t have clear decision rules like decision trees, but highly successful in many different applications. (e.g. </a:t>
            </a:r>
            <a:r>
              <a:rPr lang="en-US" altLang="en-US" dirty="0">
                <a:solidFill>
                  <a:srgbClr val="FF0000"/>
                </a:solidFill>
              </a:rPr>
              <a:t>face detection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r>
              <a:rPr lang="en-US" dirty="0"/>
              <a:t>I’ll be using algorithms from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http://www.cs.mtu.edu/~nilufer/classes/cs4811/2016-spring/lecture-slides/cs4811-neural-net-algorithms.pdf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0650"/>
            <a:ext cx="8229600" cy="639603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576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5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dirty="0"/>
              <a:t>Common activation functions 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φ</a:t>
            </a:r>
            <a:endParaRPr sz="4000" i="1" dirty="0"/>
          </a:p>
        </p:txBody>
      </p:sp>
      <p:sp>
        <p:nvSpPr>
          <p:cNvPr id="1045" name="Google Shape;1045;p115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46" name="Google Shape;104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34" y="1329251"/>
            <a:ext cx="9537703" cy="53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15"/>
          <p:cNvSpPr txBox="1"/>
          <p:nvPr/>
        </p:nvSpPr>
        <p:spPr>
          <a:xfrm>
            <a:off x="2053892" y="1799240"/>
            <a:ext cx="2492000" cy="6548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linear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8" name="Google Shape;1048;p115"/>
          <p:cNvSpPr txBox="1"/>
          <p:nvPr/>
        </p:nvSpPr>
        <p:spPr>
          <a:xfrm>
            <a:off x="4850000" y="981733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logistic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9" name="Google Shape;1049;p115"/>
          <p:cNvSpPr txBox="1"/>
          <p:nvPr/>
        </p:nvSpPr>
        <p:spPr>
          <a:xfrm>
            <a:off x="7707500" y="1825767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tanh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0" name="Google Shape;1050;p115"/>
          <p:cNvSpPr txBox="1"/>
          <p:nvPr/>
        </p:nvSpPr>
        <p:spPr>
          <a:xfrm>
            <a:off x="3097400" y="4403867"/>
            <a:ext cx="2492000" cy="688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REctified Linear Unit (RELU)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1" name="Google Shape;1051;p115"/>
          <p:cNvSpPr txBox="1"/>
          <p:nvPr/>
        </p:nvSpPr>
        <p:spPr>
          <a:xfrm>
            <a:off x="6522318" y="4426299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Leaky RELU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  <p:extLst>
      <p:ext uri="{BB962C8B-B14F-4D97-AF65-F5344CB8AC3E}">
        <p14:creationId xmlns:p14="http://schemas.microsoft.com/office/powerpoint/2010/main" val="30561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599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1529" y="2514601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9" y="4720282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7165D-D698-48FE-BAE3-26A5769A4053}"/>
              </a:ext>
            </a:extLst>
          </p:cNvPr>
          <p:cNvSpPr txBox="1"/>
          <p:nvPr/>
        </p:nvSpPr>
        <p:spPr>
          <a:xfrm>
            <a:off x="10410830" y="4876800"/>
            <a:ext cx="168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other things…</a:t>
            </a: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>
                <a:solidFill>
                  <a:srgbClr val="0000FF"/>
                </a:solidFill>
              </a:rPr>
              <a:t>negative</a:t>
            </a:r>
            <a:r>
              <a:rPr lang="en-US" sz="2400" dirty="0">
                <a:solidFill>
                  <a:srgbClr val="0000FF"/>
                </a:solidFill>
              </a:rPr>
              <a:t>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r>
              <a:rPr lang="en-US" dirty="0">
                <a:sym typeface="Symbol"/>
              </a:rPr>
              <a:t>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1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60050" y="4114801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50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6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6063"/>
            <a:ext cx="10515600" cy="1325563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6156" y="1018119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156" y="3014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6156" y="5374641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014031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0800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2396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2817342" y="152401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9967" y="2514601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1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0846"/>
            <a:ext cx="10515600" cy="1325563"/>
          </a:xfrm>
        </p:spPr>
        <p:txBody>
          <a:bodyPr/>
          <a:lstStyle/>
          <a:p>
            <a:r>
              <a:rPr lang="en-US" dirty="0"/>
              <a:t>Initialize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2220362" y="110564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772D2A-BA92-4D13-A382-A7B81FD7C945}"/>
              </a:ext>
            </a:extLst>
          </p:cNvPr>
          <p:cNvSpPr/>
          <p:nvPr/>
        </p:nvSpPr>
        <p:spPr>
          <a:xfrm>
            <a:off x="2057912" y="3626755"/>
            <a:ext cx="4251558" cy="96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1548715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E3334-38EA-4FFB-B971-CDEFFFC869EE}"/>
              </a:ext>
            </a:extLst>
          </p:cNvPr>
          <p:cNvSpPr txBox="1"/>
          <p:nvPr/>
        </p:nvSpPr>
        <p:spPr>
          <a:xfrm>
            <a:off x="5941062" y="5383431"/>
            <a:ext cx="143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</a:t>
            </a:r>
            <a:r>
              <a:rPr lang="en-US" dirty="0" err="1">
                <a:solidFill>
                  <a:srgbClr val="FF0000"/>
                </a:solidFill>
              </a:rPr>
              <a:t>in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03089-F8CF-4713-8ABE-626A3B8DE4EC}"/>
              </a:ext>
            </a:extLst>
          </p:cNvPr>
          <p:cNvSpPr txBox="1"/>
          <p:nvPr/>
        </p:nvSpPr>
        <p:spPr>
          <a:xfrm>
            <a:off x="4395138" y="4307840"/>
            <a:ext cx="14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4AC32-E3CD-4AA3-8C15-BDC390E9F88D}"/>
              </a:ext>
            </a:extLst>
          </p:cNvPr>
          <p:cNvSpPr txBox="1"/>
          <p:nvPr/>
        </p:nvSpPr>
        <p:spPr>
          <a:xfrm>
            <a:off x="4221482" y="6410960"/>
            <a:ext cx="22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AD28BF-A0AC-4C97-94ED-636B08D07016}"/>
              </a:ext>
            </a:extLst>
          </p:cNvPr>
          <p:cNvCxnSpPr/>
          <p:nvPr/>
        </p:nvCxnSpPr>
        <p:spPr>
          <a:xfrm flipV="1">
            <a:off x="4066697" y="4677172"/>
            <a:ext cx="469167" cy="324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68D5EB-DF25-4DA8-BF62-FB1412DFD20D}"/>
              </a:ext>
            </a:extLst>
          </p:cNvPr>
          <p:cNvCxnSpPr/>
          <p:nvPr/>
        </p:nvCxnSpPr>
        <p:spPr>
          <a:xfrm>
            <a:off x="4145279" y="6246032"/>
            <a:ext cx="173656" cy="299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4BB4E1-143A-4EC0-ADE8-407B4D511975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>
            <a:off x="5176280" y="5568096"/>
            <a:ext cx="76478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1524000" y="1524001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88710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82188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70244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598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/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= g’(</a:t>
                </a:r>
                <a:r>
                  <a:rPr lang="en-US" dirty="0" err="1">
                    <a:solidFill>
                      <a:srgbClr val="FF0000"/>
                    </a:solidFill>
                  </a:rPr>
                  <a:t>in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 * (</a:t>
                </a:r>
                <a:r>
                  <a:rPr lang="en-US" dirty="0" err="1">
                    <a:solidFill>
                      <a:srgbClr val="FF0000"/>
                    </a:solidFill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1524000" y="2051223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4136" y="3249828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2985447" y="5186408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052C9E-FC4E-4E12-819D-43C609D06AB6}"/>
              </a:ext>
            </a:extLst>
          </p:cNvPr>
          <p:cNvSpPr txBox="1"/>
          <p:nvPr/>
        </p:nvSpPr>
        <p:spPr>
          <a:xfrm>
            <a:off x="10477338" y="2880496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/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nf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/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02C196-7378-4064-B85F-904E2138BC0A}"/>
              </a:ext>
            </a:extLst>
          </p:cNvPr>
          <p:cNvCxnSpPr>
            <a:endCxn id="25" idx="1"/>
          </p:cNvCxnSpPr>
          <p:nvPr/>
        </p:nvCxnSpPr>
        <p:spPr>
          <a:xfrm flipV="1">
            <a:off x="4081113" y="5067657"/>
            <a:ext cx="775292" cy="114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9A2BDAF-6120-475D-84FD-0D9C90DCBE81}"/>
              </a:ext>
            </a:extLst>
          </p:cNvPr>
          <p:cNvSpPr txBox="1"/>
          <p:nvPr/>
        </p:nvSpPr>
        <p:spPr>
          <a:xfrm>
            <a:off x="7169990" y="4678677"/>
            <a:ext cx="286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were two output nodes, there would be a summation.</a:t>
            </a:r>
          </a:p>
        </p:txBody>
      </p:sp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152400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64065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57543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45599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1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27A8B-4AB3-47AA-811B-564260E60E74}"/>
              </a:ext>
            </a:extLst>
          </p:cNvPr>
          <p:cNvSpPr txBox="1"/>
          <p:nvPr/>
        </p:nvSpPr>
        <p:spPr>
          <a:xfrm flipH="1">
            <a:off x="6476999" y="4640655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47E95-E921-43C5-B012-5BB21C767CD4}"/>
              </a:ext>
            </a:extLst>
          </p:cNvPr>
          <p:cNvSpPr txBox="1"/>
          <p:nvPr/>
        </p:nvSpPr>
        <p:spPr>
          <a:xfrm>
            <a:off x="7935441" y="460575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D6AD2E-F094-40BC-B92D-E636EBE42CAE}"/>
              </a:ext>
            </a:extLst>
          </p:cNvPr>
          <p:cNvCxnSpPr>
            <a:endCxn id="23" idx="1"/>
          </p:cNvCxnSpPr>
          <p:nvPr/>
        </p:nvCxnSpPr>
        <p:spPr>
          <a:xfrm flipV="1">
            <a:off x="6743699" y="4790422"/>
            <a:ext cx="1191742" cy="2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9E3128-389E-4832-8C84-969A0BA7A1A0}"/>
              </a:ext>
            </a:extLst>
          </p:cNvPr>
          <p:cNvSpPr txBox="1"/>
          <p:nvPr/>
        </p:nvSpPr>
        <p:spPr>
          <a:xfrm flipH="1">
            <a:off x="7056121" y="4455989"/>
            <a:ext cx="78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/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99C2B5-95D0-46EE-A719-28BFB4F9C5E7}"/>
              </a:ext>
            </a:extLst>
          </p:cNvPr>
          <p:cNvSpPr txBox="1"/>
          <p:nvPr/>
        </p:nvSpPr>
        <p:spPr>
          <a:xfrm flipH="1">
            <a:off x="6166268" y="4421090"/>
            <a:ext cx="4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till done with all layers</a:t>
            </a:r>
          </a:p>
          <a:p>
            <a:pPr lvl="1"/>
            <a:r>
              <a:rPr lang="en-US" dirty="0"/>
              <a:t>update weights for all layers 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609601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5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" y="226378"/>
            <a:ext cx="10515600" cy="2852737"/>
          </a:xfrm>
        </p:spPr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23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F60C-1C93-4A71-BC58-7F817106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C4FC-3764-4184-8F14-FCE07773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791"/>
            <a:ext cx="6035261" cy="4401172"/>
          </a:xfrm>
        </p:spPr>
        <p:txBody>
          <a:bodyPr>
            <a:normAutofit fontScale="92500"/>
          </a:bodyPr>
          <a:lstStyle/>
          <a:p>
            <a:r>
              <a:rPr lang="en-US" dirty="0"/>
              <a:t>Traditional Method: 1-vs-other method</a:t>
            </a:r>
          </a:p>
          <a:p>
            <a:pPr lvl="1"/>
            <a:r>
              <a:rPr lang="en-US" dirty="0"/>
              <a:t>Too slow. If we have n-classes, we need to train n models</a:t>
            </a:r>
          </a:p>
          <a:p>
            <a:pPr lvl="1"/>
            <a:r>
              <a:rPr lang="en-US" dirty="0"/>
              <a:t>Performance is not great, because the sample size is different for positive and negative classes</a:t>
            </a:r>
          </a:p>
          <a:p>
            <a:r>
              <a:rPr lang="en-US" dirty="0"/>
              <a:t>Multiple Neurons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Use n output neuron to correspond n classes.</a:t>
            </a:r>
          </a:p>
          <a:p>
            <a:pPr lvl="1"/>
            <a:r>
              <a:rPr lang="en-US" dirty="0"/>
              <a:t>Easy, fast, and robust</a:t>
            </a:r>
          </a:p>
          <a:p>
            <a:pPr lvl="1"/>
            <a:r>
              <a:rPr lang="en-US" dirty="0"/>
              <a:t>Problem: how to model the probability? The values in the neural network can be negative or greater than 1.</a:t>
            </a:r>
          </a:p>
        </p:txBody>
      </p:sp>
      <p:pic>
        <p:nvPicPr>
          <p:cNvPr id="1028" name="Picture 4" descr="Classify Sentences via a Multilayer Perceptron (MLP) - Austin G ...">
            <a:extLst>
              <a:ext uri="{FF2B5EF4-FFF2-40B4-BE49-F238E27FC236}">
                <a16:creationId xmlns:a16="http://schemas.microsoft.com/office/drawing/2014/main" id="{B9A6503D-4458-4204-A0E7-662C6906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19" y="1487488"/>
            <a:ext cx="3828520" cy="43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92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Softmax: normalized exponential</a:t>
            </a:r>
            <a:endParaRPr sz="32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Input: vector of reals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Output: </a:t>
            </a:r>
            <a:r>
              <a:rPr lang="en" b="1" dirty="0">
                <a:solidFill>
                  <a:schemeClr val="dk1"/>
                </a:solidFill>
              </a:rPr>
              <a:t>probability</a:t>
            </a:r>
            <a:r>
              <a:rPr lang="en" dirty="0">
                <a:solidFill>
                  <a:schemeClr val="dk1"/>
                </a:solidFill>
              </a:rPr>
              <a:t> distribution</a:t>
            </a: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softmax([1,2,7,3,2]):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Calculate 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: [2.72, 7.39, 1096.63, 20.09, 7.39]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Calculate sum(e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): 2.72+7.39+1096.63+20.09+7.39 = 1134.22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Normalize: 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/sum(e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) = [0.002, 0.007, 0.967, 0.017, 0.007]</a:t>
            </a: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              </a:t>
            </a:r>
            <a:r>
              <a:rPr lang="en" sz="2400" dirty="0">
                <a:solidFill>
                  <a:srgbClr val="FF0000"/>
                </a:solidFill>
              </a:rPr>
              <a:t>Result is a vector of reals.</a:t>
            </a:r>
            <a:br>
              <a:rPr lang="en" sz="2400" dirty="0">
                <a:solidFill>
                  <a:srgbClr val="FF0000"/>
                </a:solidFill>
              </a:rPr>
            </a:br>
            <a:br>
              <a:rPr lang="en" sz="2400" dirty="0">
                <a:solidFill>
                  <a:schemeClr val="dk1"/>
                </a:solidFill>
              </a:rPr>
            </a:br>
            <a:endParaRPr sz="2400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969" y="1178435"/>
            <a:ext cx="4927659" cy="1689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8536A-3E84-4C15-8016-98B688E9CB9C}"/>
              </a:ext>
            </a:extLst>
          </p:cNvPr>
          <p:cNvSpPr txBox="1"/>
          <p:nvPr/>
        </p:nvSpPr>
        <p:spPr>
          <a:xfrm>
            <a:off x="2621280" y="3075057"/>
            <a:ext cx="386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172309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7418"/>
            <a:ext cx="10515600" cy="2852737"/>
          </a:xfrm>
        </p:spPr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will go over a simple 2-layer neural network (no bias).</a:t>
            </a:r>
          </a:p>
        </p:txBody>
      </p:sp>
    </p:spTree>
    <p:extLst>
      <p:ext uri="{BB962C8B-B14F-4D97-AF65-F5344CB8AC3E}">
        <p14:creationId xmlns:p14="http://schemas.microsoft.com/office/powerpoint/2010/main" val="67102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C3C9-9000-49FB-8E77-1952DB48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for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9F8AE-7956-41DA-831D-80590C54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We use a matrix to represent data. </a:t>
            </a:r>
          </a:p>
          <a:p>
            <a:r>
              <a:rPr lang="en-US" dirty="0"/>
              <a:t>If there are 10,000 images, and each image contains 784 features, we can use a 10,000 x 784 matrix to represent the whole dataset.</a:t>
            </a:r>
          </a:p>
          <a:p>
            <a:r>
              <a:rPr lang="en-US" dirty="0"/>
              <a:t>Hard to load a large dataset at once; so, we can </a:t>
            </a:r>
            <a:r>
              <a:rPr lang="en-US" dirty="0">
                <a:solidFill>
                  <a:srgbClr val="0000FF"/>
                </a:solidFill>
              </a:rPr>
              <a:t>split the dataset </a:t>
            </a:r>
            <a:r>
              <a:rPr lang="en-US" dirty="0"/>
              <a:t>into smaller batches. </a:t>
            </a:r>
          </a:p>
          <a:p>
            <a:r>
              <a:rPr lang="en-US" dirty="0"/>
              <a:t>For instance, in </a:t>
            </a:r>
            <a:r>
              <a:rPr lang="en-US" dirty="0">
                <a:solidFill>
                  <a:srgbClr val="FF0000"/>
                </a:solidFill>
              </a:rPr>
              <a:t>homework 5, we use batch size 128</a:t>
            </a:r>
            <a:r>
              <a:rPr lang="en-US" dirty="0"/>
              <a:t>. Then, each batch contains 128 images, and the corresponding data is stored in a 128 x 784 matrix.</a:t>
            </a:r>
          </a:p>
          <a:p>
            <a:r>
              <a:rPr lang="en-US" dirty="0"/>
              <a:t>Then, we can feed batches one-by-one to the ML model, and train it for each batch.</a:t>
            </a:r>
          </a:p>
        </p:txBody>
      </p:sp>
    </p:spTree>
    <p:extLst>
      <p:ext uri="{BB962C8B-B14F-4D97-AF65-F5344CB8AC3E}">
        <p14:creationId xmlns:p14="http://schemas.microsoft.com/office/powerpoint/2010/main" val="326574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997960" y="15986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7996" y="5791201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for every class; we’ll see a simpler equation for 2 class.</a:t>
            </a:r>
          </a:p>
        </p:txBody>
      </p:sp>
    </p:spTree>
    <p:extLst>
      <p:ext uri="{BB962C8B-B14F-4D97-AF65-F5344CB8AC3E}">
        <p14:creationId xmlns:p14="http://schemas.microsoft.com/office/powerpoint/2010/main" val="10911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Easy Example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2" name="Table 15">
            <a:extLst>
              <a:ext uri="{FF2B5EF4-FFF2-40B4-BE49-F238E27FC236}">
                <a16:creationId xmlns:a16="http://schemas.microsoft.com/office/drawing/2014/main" id="{34EF56D9-1E0B-46C9-9AE8-DF3D61446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51459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53" name="Table 15">
            <a:extLst>
              <a:ext uri="{FF2B5EF4-FFF2-40B4-BE49-F238E27FC236}">
                <a16:creationId xmlns:a16="http://schemas.microsoft.com/office/drawing/2014/main" id="{F5289D3B-8415-4950-927B-166539F92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02735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2422C6-FD05-4D83-BE9C-907B3E8CE50E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2422C6-FD05-4D83-BE9C-907B3E8CE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8D663C-3C11-4F52-85DF-EAC1D677C5C8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8D663C-3C11-4F52-85DF-EAC1D677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0359FB-B2D9-47AF-9BB9-5A87F1D4FA4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0359FB-B2D9-47AF-9BB9-5A87F1D4F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15">
            <a:extLst>
              <a:ext uri="{FF2B5EF4-FFF2-40B4-BE49-F238E27FC236}">
                <a16:creationId xmlns:a16="http://schemas.microsoft.com/office/drawing/2014/main" id="{D9EE9B3E-E524-472E-A75B-126E7115F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0320"/>
              </p:ext>
            </p:extLst>
          </p:nvPr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4ED8B10-4AC0-45A6-9F3A-C82BAD488692}"/>
              </a:ext>
            </a:extLst>
          </p:cNvPr>
          <p:cNvSpPr txBox="1"/>
          <p:nvPr/>
        </p:nvSpPr>
        <p:spPr>
          <a:xfrm>
            <a:off x="9554117" y="331951"/>
            <a:ext cx="254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Here, we use batch size of 4, and we only visualize the first sample  for simplicity.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D94A49-3575-47F4-A5B4-7BB9FCE818B7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371DB5-4018-41D1-BFD4-474306D6CF3A}"/>
              </a:ext>
            </a:extLst>
          </p:cNvPr>
          <p:cNvSpPr txBox="1"/>
          <p:nvPr/>
        </p:nvSpPr>
        <p:spPr>
          <a:xfrm>
            <a:off x="1306434" y="2070567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pixel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92626C-A913-45BD-A6D8-EADDC2F59ED7}"/>
              </a:ext>
            </a:extLst>
          </p:cNvPr>
          <p:cNvSpPr txBox="1"/>
          <p:nvPr/>
        </p:nvSpPr>
        <p:spPr>
          <a:xfrm>
            <a:off x="1334316" y="3058878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pixel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A8598B-86D8-49F9-90CE-9DB344324E0E}"/>
              </a:ext>
            </a:extLst>
          </p:cNvPr>
          <p:cNvSpPr txBox="1"/>
          <p:nvPr/>
        </p:nvSpPr>
        <p:spPr>
          <a:xfrm>
            <a:off x="1334673" y="4029740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pixel</a:t>
            </a:r>
          </a:p>
        </p:txBody>
      </p:sp>
    </p:spTree>
    <p:extLst>
      <p:ext uri="{BB962C8B-B14F-4D97-AF65-F5344CB8AC3E}">
        <p14:creationId xmlns:p14="http://schemas.microsoft.com/office/powerpoint/2010/main" val="1507185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-58907"/>
            <a:ext cx="10515600" cy="1325563"/>
          </a:xfrm>
        </p:spPr>
        <p:txBody>
          <a:bodyPr/>
          <a:lstStyle/>
          <a:p>
            <a:r>
              <a:rPr lang="en-US" dirty="0"/>
              <a:t>[Example] Forward Pass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871553" y="4863624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69898" y="4715980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44" name="Table 15">
            <a:extLst>
              <a:ext uri="{FF2B5EF4-FFF2-40B4-BE49-F238E27FC236}">
                <a16:creationId xmlns:a16="http://schemas.microsoft.com/office/drawing/2014/main" id="{8D90FABC-2D78-41BF-8744-18EED5415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33341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15">
            <a:extLst>
              <a:ext uri="{FF2B5EF4-FFF2-40B4-BE49-F238E27FC236}">
                <a16:creationId xmlns:a16="http://schemas.microsoft.com/office/drawing/2014/main" id="{FB37E468-9CD0-4EE9-B403-5192596C0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86991"/>
              </p:ext>
            </p:extLst>
          </p:nvPr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A0B8885-C79A-40AD-AA08-E5E8446E7E83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35D9A-6F1A-4680-8E06-D8413D07B30D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/>
              <p:nvPr/>
            </p:nvSpPr>
            <p:spPr>
              <a:xfrm>
                <a:off x="5802761" y="595338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61" y="5953385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5">
            <a:extLst>
              <a:ext uri="{FF2B5EF4-FFF2-40B4-BE49-F238E27FC236}">
                <a16:creationId xmlns:a16="http://schemas.microsoft.com/office/drawing/2014/main" id="{F7198104-3CCC-481D-80C8-142D30122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38651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graphicFrame>
        <p:nvGraphicFramePr>
          <p:cNvPr id="56" name="Table 15">
            <a:extLst>
              <a:ext uri="{FF2B5EF4-FFF2-40B4-BE49-F238E27FC236}">
                <a16:creationId xmlns:a16="http://schemas.microsoft.com/office/drawing/2014/main" id="{70A2C8CB-1538-4572-B039-CA45B6C2B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57" name="Table 15">
            <a:extLst>
              <a:ext uri="{FF2B5EF4-FFF2-40B4-BE49-F238E27FC236}">
                <a16:creationId xmlns:a16="http://schemas.microsoft.com/office/drawing/2014/main" id="{E3EE1F9F-09A9-4639-8CA5-82FF79FFD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48847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82F9-CB41-4388-A966-30DCEC631433}"/>
                  </a:ext>
                </a:extLst>
              </p:cNvPr>
              <p:cNvSpPr txBox="1"/>
              <p:nvPr/>
            </p:nvSpPr>
            <p:spPr>
              <a:xfrm>
                <a:off x="8777462" y="2246904"/>
                <a:ext cx="3458254" cy="564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82F9-CB41-4388-A966-30DCEC63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462" y="2246904"/>
                <a:ext cx="3458254" cy="5643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8FAF429-8568-48B5-AA28-EA50EF7A18A5}"/>
                  </a:ext>
                </a:extLst>
              </p:cNvPr>
              <p:cNvSpPr txBox="1"/>
              <p:nvPr/>
            </p:nvSpPr>
            <p:spPr>
              <a:xfrm>
                <a:off x="8720585" y="4146659"/>
                <a:ext cx="3455048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8FAF429-8568-48B5-AA28-EA50EF7A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585" y="4146659"/>
                <a:ext cx="3455048" cy="5604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5272FE31-A193-4F7B-9A3F-F6120737B88F}"/>
              </a:ext>
            </a:extLst>
          </p:cNvPr>
          <p:cNvSpPr txBox="1"/>
          <p:nvPr/>
        </p:nvSpPr>
        <p:spPr>
          <a:xfrm flipH="1">
            <a:off x="5368067" y="983933"/>
            <a:ext cx="131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-6.0</a:t>
            </a:r>
          </a:p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99C3E3-2448-4BEF-86A1-2F6C3599DF41}"/>
              </a:ext>
            </a:extLst>
          </p:cNvPr>
          <p:cNvSpPr txBox="1"/>
          <p:nvPr/>
        </p:nvSpPr>
        <p:spPr>
          <a:xfrm>
            <a:off x="5435828" y="3889970"/>
            <a:ext cx="73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797023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Ground Truth and Loss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44" name="Table 15">
            <a:extLst>
              <a:ext uri="{FF2B5EF4-FFF2-40B4-BE49-F238E27FC236}">
                <a16:creationId xmlns:a16="http://schemas.microsoft.com/office/drawing/2014/main" id="{8D90FABC-2D78-41BF-8744-18EED5415A43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15">
            <a:extLst>
              <a:ext uri="{FF2B5EF4-FFF2-40B4-BE49-F238E27FC236}">
                <a16:creationId xmlns:a16="http://schemas.microsoft.com/office/drawing/2014/main" id="{FB37E468-9CD0-4EE9-B403-5192596C001F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A0B8885-C79A-40AD-AA08-E5E8446E7E83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35D9A-6F1A-4680-8E06-D8413D07B30D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01C2C80B-CB89-4007-A539-CA31C1530CFA}"/>
              </a:ext>
            </a:extLst>
          </p:cNvPr>
          <p:cNvSpPr/>
          <p:nvPr/>
        </p:nvSpPr>
        <p:spPr>
          <a:xfrm>
            <a:off x="10193795" y="1595135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AC6C915A-5B9E-45A2-8D04-C27D73E4FCBA}"/>
              </a:ext>
            </a:extLst>
          </p:cNvPr>
          <p:cNvSpPr/>
          <p:nvPr/>
        </p:nvSpPr>
        <p:spPr>
          <a:xfrm>
            <a:off x="10228461" y="3642612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4F0DA1-14D4-4FDA-81E6-8198CE4B9A23}"/>
              </a:ext>
            </a:extLst>
          </p:cNvPr>
          <p:cNvSpPr txBox="1"/>
          <p:nvPr/>
        </p:nvSpPr>
        <p:spPr>
          <a:xfrm>
            <a:off x="9856979" y="4711056"/>
            <a:ext cx="1554415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Label</a:t>
            </a: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2AFBDA0-B8AA-4573-A546-4EFDA6C8DB6B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4D34A137-A545-42B1-9921-18AF5C600BA9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graphicFrame>
        <p:nvGraphicFramePr>
          <p:cNvPr id="64" name="Table 15">
            <a:extLst>
              <a:ext uri="{FF2B5EF4-FFF2-40B4-BE49-F238E27FC236}">
                <a16:creationId xmlns:a16="http://schemas.microsoft.com/office/drawing/2014/main" id="{0959F183-D018-4CE8-8C68-6B7DA3DA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65" name="Table 15">
            <a:extLst>
              <a:ext uri="{FF2B5EF4-FFF2-40B4-BE49-F238E27FC236}">
                <a16:creationId xmlns:a16="http://schemas.microsoft.com/office/drawing/2014/main" id="{2B7F22D9-0653-49C2-95F4-C461520DD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84FBF-902E-4670-8F78-25A60F9ECD52}"/>
              </a:ext>
            </a:extLst>
          </p:cNvPr>
          <p:cNvSpPr txBox="1"/>
          <p:nvPr/>
        </p:nvSpPr>
        <p:spPr>
          <a:xfrm flipH="1">
            <a:off x="9922861" y="834170"/>
            <a:ext cx="143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Ground truth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11106-7B2B-45E5-8CBB-BFCF974220CC}"/>
                  </a:ext>
                </a:extLst>
              </p:cNvPr>
              <p:cNvSpPr txBox="1"/>
              <p:nvPr/>
            </p:nvSpPr>
            <p:spPr>
              <a:xfrm>
                <a:off x="9039424" y="2269195"/>
                <a:ext cx="611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11106-7B2B-45E5-8CBB-BFCF97422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424" y="2269195"/>
                <a:ext cx="6112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69330F-B678-4603-9A2F-A996215CDF06}"/>
                  </a:ext>
                </a:extLst>
              </p:cNvPr>
              <p:cNvSpPr txBox="1"/>
              <p:nvPr/>
            </p:nvSpPr>
            <p:spPr>
              <a:xfrm flipH="1">
                <a:off x="9083244" y="4329147"/>
                <a:ext cx="523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69330F-B678-4603-9A2F-A996215C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83244" y="4329147"/>
                <a:ext cx="5235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2DB821-8358-4815-A199-1CA9AE25D6F3}"/>
              </a:ext>
            </a:extLst>
          </p:cNvPr>
          <p:cNvCxnSpPr/>
          <p:nvPr/>
        </p:nvCxnSpPr>
        <p:spPr>
          <a:xfrm>
            <a:off x="9271660" y="2579924"/>
            <a:ext cx="670342" cy="29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A7EFC3-1C81-497D-8C63-B0DDE7D3027A}"/>
              </a:ext>
            </a:extLst>
          </p:cNvPr>
          <p:cNvCxnSpPr/>
          <p:nvPr/>
        </p:nvCxnSpPr>
        <p:spPr>
          <a:xfrm flipV="1">
            <a:off x="9503741" y="3203498"/>
            <a:ext cx="419120" cy="94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0328C8-54C8-4F9A-A5B4-45F672E5825C}"/>
                  </a:ext>
                </a:extLst>
              </p:cNvPr>
              <p:cNvSpPr txBox="1"/>
              <p:nvPr/>
            </p:nvSpPr>
            <p:spPr>
              <a:xfrm>
                <a:off x="9606831" y="2756273"/>
                <a:ext cx="1127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0328C8-54C8-4F9A-A5B4-45F672E58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831" y="2756273"/>
                <a:ext cx="11277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15">
            <a:extLst>
              <a:ext uri="{FF2B5EF4-FFF2-40B4-BE49-F238E27FC236}">
                <a16:creationId xmlns:a16="http://schemas.microsoft.com/office/drawing/2014/main" id="{CC3624D5-9DF0-4706-B690-9C375C639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70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Backpropagation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24426F-6EB3-4550-942B-35F9BA22BE43}"/>
                  </a:ext>
                </a:extLst>
              </p:cNvPr>
              <p:cNvSpPr txBox="1"/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24426F-6EB3-4550-942B-35F9BA22B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6CCADB-A2DF-4712-B1D1-185C49337A27}"/>
                  </a:ext>
                </a:extLst>
              </p:cNvPr>
              <p:cNvSpPr txBox="1"/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6CCADB-A2DF-4712-B1D1-185C49337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7032F58D-ADF1-41B6-9268-57CAFDB35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11941"/>
              </p:ext>
            </p:extLst>
          </p:nvPr>
        </p:nvGraphicFramePr>
        <p:xfrm>
          <a:off x="10152417" y="500003"/>
          <a:ext cx="1579755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976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19988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31274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1276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FF7F8A0-860B-4E13-8AD3-C9208A2A4713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FF7F8A0-860B-4E13-8AD3-C9208A2A4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8" name="Table 15">
            <a:extLst>
              <a:ext uri="{FF2B5EF4-FFF2-40B4-BE49-F238E27FC236}">
                <a16:creationId xmlns:a16="http://schemas.microsoft.com/office/drawing/2014/main" id="{B16AAFCB-D70E-4777-94EA-9E4CF0E65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99083"/>
              </p:ext>
            </p:extLst>
          </p:nvPr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90" name="Table 15">
            <a:extLst>
              <a:ext uri="{FF2B5EF4-FFF2-40B4-BE49-F238E27FC236}">
                <a16:creationId xmlns:a16="http://schemas.microsoft.com/office/drawing/2014/main" id="{9E3084ED-3761-4264-9688-9BFFCB5C4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23259"/>
              </p:ext>
            </p:extLst>
          </p:nvPr>
        </p:nvGraphicFramePr>
        <p:xfrm>
          <a:off x="9997660" y="3647882"/>
          <a:ext cx="1931230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5615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3790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282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1860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03F1FC78-C564-4A26-9EA6-F67F4D47E326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4854059D-81BD-48A8-9167-DF1CCEF1F749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3A1608D6-1C77-47F9-8649-178F1B8BC92E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A677C9-5FA4-41B7-B37B-EC2346F24244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B20C622-CAD8-4F6D-AF29-AF5D0D547CFB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graphicFrame>
        <p:nvGraphicFramePr>
          <p:cNvPr id="97" name="Table 15">
            <a:extLst>
              <a:ext uri="{FF2B5EF4-FFF2-40B4-BE49-F238E27FC236}">
                <a16:creationId xmlns:a16="http://schemas.microsoft.com/office/drawing/2014/main" id="{A00F7B66-323E-4508-92AF-1AD64230455B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15657B-E098-4E90-B286-56035DCD14C6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15657B-E098-4E90-B286-56035DCD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3C180536-9BFC-4BA1-ACE6-E8AEC9AF5E94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3" name="Rectangle: Diagonal Corners Snipped 102">
            <a:extLst>
              <a:ext uri="{FF2B5EF4-FFF2-40B4-BE49-F238E27FC236}">
                <a16:creationId xmlns:a16="http://schemas.microsoft.com/office/drawing/2014/main" id="{E0289505-DFA5-4D45-888D-F9FF5A782AE8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98C8652-A6A5-4F8F-BB69-08291497445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98C8652-A6A5-4F8F-BB69-082914974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4" name="Table 15">
            <a:extLst>
              <a:ext uri="{FF2B5EF4-FFF2-40B4-BE49-F238E27FC236}">
                <a16:creationId xmlns:a16="http://schemas.microsoft.com/office/drawing/2014/main" id="{AEECB6C9-74DC-47AC-BA37-B11CBBD8D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115" name="Table 15">
            <a:extLst>
              <a:ext uri="{FF2B5EF4-FFF2-40B4-BE49-F238E27FC236}">
                <a16:creationId xmlns:a16="http://schemas.microsoft.com/office/drawing/2014/main" id="{A7AE7066-C312-453E-B8A0-888FFCE1C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sp>
        <p:nvSpPr>
          <p:cNvPr id="117" name="Rectangle 116">
            <a:extLst>
              <a:ext uri="{FF2B5EF4-FFF2-40B4-BE49-F238E27FC236}">
                <a16:creationId xmlns:a16="http://schemas.microsoft.com/office/drawing/2014/main" id="{A1FCDE04-5B60-4B9E-81DD-48CA9F01147F}"/>
              </a:ext>
            </a:extLst>
          </p:cNvPr>
          <p:cNvSpPr/>
          <p:nvPr/>
        </p:nvSpPr>
        <p:spPr>
          <a:xfrm>
            <a:off x="7535371" y="529413"/>
            <a:ext cx="2245452" cy="4431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Assume g’(.)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6E3251-0709-4B04-A559-EE718F97A34E}"/>
                  </a:ext>
                </a:extLst>
              </p:cNvPr>
              <p:cNvSpPr/>
              <p:nvPr/>
            </p:nvSpPr>
            <p:spPr>
              <a:xfrm>
                <a:off x="271974" y="1774042"/>
                <a:ext cx="2245452" cy="897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 represent the weight gradient for layer 2.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6E3251-0709-4B04-A559-EE718F97A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4" y="1774042"/>
                <a:ext cx="2245452" cy="897212"/>
              </a:xfrm>
              <a:prstGeom prst="rect">
                <a:avLst/>
              </a:prstGeom>
              <a:blipFill>
                <a:blip r:embed="rId14"/>
                <a:stretch>
                  <a:fillRect t="-4027" r="-1351" b="-1140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Table 15">
            <a:extLst>
              <a:ext uri="{FF2B5EF4-FFF2-40B4-BE49-F238E27FC236}">
                <a16:creationId xmlns:a16="http://schemas.microsoft.com/office/drawing/2014/main" id="{D7E910C9-A4DC-4CF3-B9BD-3AC0D6895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62357C-E5DA-4E18-BCAC-EE165426DC3F}"/>
                  </a:ext>
                </a:extLst>
              </p:cNvPr>
              <p:cNvSpPr/>
              <p:nvPr/>
            </p:nvSpPr>
            <p:spPr>
              <a:xfrm>
                <a:off x="4631368" y="265980"/>
                <a:ext cx="2662051" cy="897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” represents elementwise multiplication for matrix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62357C-E5DA-4E18-BCAC-EE165426D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68" y="265980"/>
                <a:ext cx="2662051" cy="897212"/>
              </a:xfrm>
              <a:prstGeom prst="rect">
                <a:avLst/>
              </a:prstGeom>
              <a:blipFill>
                <a:blip r:embed="rId15"/>
                <a:stretch>
                  <a:fillRect t="-4027" b="-107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5" grpId="0"/>
      <p:bldP spid="117" grpId="0" animBg="1"/>
      <p:bldP spid="58" grpId="0" animBg="1"/>
      <p:bldP spid="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Backpropagation [Cont.]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59007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674CBD-95DB-4184-99EF-8466F2637E25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674CBD-95DB-4184-99EF-8466F263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80748C93-3772-4DE8-A0B3-D53CA522EDC1}"/>
              </a:ext>
            </a:extLst>
          </p:cNvPr>
          <p:cNvSpPr/>
          <p:nvPr/>
        </p:nvSpPr>
        <p:spPr>
          <a:xfrm>
            <a:off x="5331844" y="2164513"/>
            <a:ext cx="1292221" cy="302369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1.092 (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2" name="Rectangle: Diagonal Corners Snipped 71">
            <a:extLst>
              <a:ext uri="{FF2B5EF4-FFF2-40B4-BE49-F238E27FC236}">
                <a16:creationId xmlns:a16="http://schemas.microsoft.com/office/drawing/2014/main" id="{801A6F27-AB34-4C06-96E6-5D2129BA6CF3}"/>
              </a:ext>
            </a:extLst>
          </p:cNvPr>
          <p:cNvSpPr/>
          <p:nvPr/>
        </p:nvSpPr>
        <p:spPr>
          <a:xfrm>
            <a:off x="5694894" y="4804959"/>
            <a:ext cx="929171" cy="25138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/>
              <a:t>0.117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/>
              <p:nvPr/>
            </p:nvSpPr>
            <p:spPr>
              <a:xfrm>
                <a:off x="150422" y="1776885"/>
                <a:ext cx="2624376" cy="92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22" y="1776885"/>
                <a:ext cx="2624376" cy="9289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15">
            <a:extLst>
              <a:ext uri="{FF2B5EF4-FFF2-40B4-BE49-F238E27FC236}">
                <a16:creationId xmlns:a16="http://schemas.microsoft.com/office/drawing/2014/main" id="{96A68419-0FFF-4E9D-A59F-D646CE807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72708"/>
              </p:ext>
            </p:extLst>
          </p:nvPr>
        </p:nvGraphicFramePr>
        <p:xfrm>
          <a:off x="414685" y="2245490"/>
          <a:ext cx="157970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AAEBFC-2425-44AD-B2AF-C22C3D24822E}"/>
                  </a:ext>
                </a:extLst>
              </p:cNvPr>
              <p:cNvSpPr txBox="1"/>
              <p:nvPr/>
            </p:nvSpPr>
            <p:spPr>
              <a:xfrm>
                <a:off x="-162560" y="3438087"/>
                <a:ext cx="2993197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AAEBFC-2425-44AD-B2AF-C22C3D248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560" y="3438087"/>
                <a:ext cx="2993197" cy="649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4EC0A640-2444-4CFD-9F14-C3AE0B959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22037"/>
              </p:ext>
            </p:extLst>
          </p:nvPr>
        </p:nvGraphicFramePr>
        <p:xfrm>
          <a:off x="23461" y="3790702"/>
          <a:ext cx="2690763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6921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96921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896921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0.0585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-0.0585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53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B7570A-FD16-4DB8-B877-5815877A9956}"/>
                  </a:ext>
                </a:extLst>
              </p:cNvPr>
              <p:cNvSpPr txBox="1"/>
              <p:nvPr/>
            </p:nvSpPr>
            <p:spPr>
              <a:xfrm>
                <a:off x="263110" y="31427"/>
                <a:ext cx="1619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B7570A-FD16-4DB8-B877-5815877A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0" y="31427"/>
                <a:ext cx="1619296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8" name="Table 15">
            <a:extLst>
              <a:ext uri="{FF2B5EF4-FFF2-40B4-BE49-F238E27FC236}">
                <a16:creationId xmlns:a16="http://schemas.microsoft.com/office/drawing/2014/main" id="{01286918-6B30-4528-83A1-E60EB8774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37329"/>
              </p:ext>
            </p:extLst>
          </p:nvPr>
        </p:nvGraphicFramePr>
        <p:xfrm>
          <a:off x="737381" y="308751"/>
          <a:ext cx="1410794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539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0539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50660"/>
                  </a:ext>
                </a:extLst>
              </a:tr>
            </a:tbl>
          </a:graphicData>
        </a:graphic>
      </p:graphicFrame>
      <p:graphicFrame>
        <p:nvGraphicFramePr>
          <p:cNvPr id="92" name="Table 15">
            <a:extLst>
              <a:ext uri="{FF2B5EF4-FFF2-40B4-BE49-F238E27FC236}">
                <a16:creationId xmlns:a16="http://schemas.microsoft.com/office/drawing/2014/main" id="{72290808-30C7-4DD3-9736-6D83535F7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60797"/>
              </p:ext>
            </p:extLst>
          </p:nvPr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93" name="Table 15">
            <a:extLst>
              <a:ext uri="{FF2B5EF4-FFF2-40B4-BE49-F238E27FC236}">
                <a16:creationId xmlns:a16="http://schemas.microsoft.com/office/drawing/2014/main" id="{C3935A82-6510-435E-89FE-46D80E138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86191"/>
              </p:ext>
            </p:extLst>
          </p:nvPr>
        </p:nvGraphicFramePr>
        <p:xfrm>
          <a:off x="9997660" y="3647882"/>
          <a:ext cx="1931230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5615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3790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282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61378"/>
                  </a:ext>
                </a:extLst>
              </a:tr>
            </a:tbl>
          </a:graphicData>
        </a:graphic>
      </p:graphicFrame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95A837A1-7A03-45FC-A3DB-FD824D9BF355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D96C8135-F319-4967-BF39-01F5F1E46101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CA5A32-A3A6-43A5-965F-D32B1BE4BB4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15">
            <a:extLst>
              <a:ext uri="{FF2B5EF4-FFF2-40B4-BE49-F238E27FC236}">
                <a16:creationId xmlns:a16="http://schemas.microsoft.com/office/drawing/2014/main" id="{9BBDC25A-1F42-4130-BD3B-884944109A9E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1A4689B-32FC-4D86-BCB8-A40CCA277F9B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31DB04-4F30-4775-950D-119EBE8CADE5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101" name="Rectangle: Diagonal Corners Snipped 100">
            <a:extLst>
              <a:ext uri="{FF2B5EF4-FFF2-40B4-BE49-F238E27FC236}">
                <a16:creationId xmlns:a16="http://schemas.microsoft.com/office/drawing/2014/main" id="{889165F5-0FF0-4720-8BC6-91AF68F40211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56B0B985-DEA0-492A-B2E3-589549C659E2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101073-EA8D-4CE9-B355-4DE81CAF4185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graphicFrame>
        <p:nvGraphicFramePr>
          <p:cNvPr id="105" name="Table 15">
            <a:extLst>
              <a:ext uri="{FF2B5EF4-FFF2-40B4-BE49-F238E27FC236}">
                <a16:creationId xmlns:a16="http://schemas.microsoft.com/office/drawing/2014/main" id="{9722D36B-B395-428F-AEAF-D178A121F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106" name="Table 15">
            <a:extLst>
              <a:ext uri="{FF2B5EF4-FFF2-40B4-BE49-F238E27FC236}">
                <a16:creationId xmlns:a16="http://schemas.microsoft.com/office/drawing/2014/main" id="{C4D54BDB-548C-4888-AD76-EE5E920D3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graphicFrame>
        <p:nvGraphicFramePr>
          <p:cNvPr id="63" name="Table 15">
            <a:extLst>
              <a:ext uri="{FF2B5EF4-FFF2-40B4-BE49-F238E27FC236}">
                <a16:creationId xmlns:a16="http://schemas.microsoft.com/office/drawing/2014/main" id="{886B602C-A38E-46D3-946F-C1A94E4C2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94469"/>
              </p:ext>
            </p:extLst>
          </p:nvPr>
        </p:nvGraphicFramePr>
        <p:xfrm>
          <a:off x="10152417" y="500003"/>
          <a:ext cx="1579755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976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19988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31274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127611"/>
                  </a:ext>
                </a:extLst>
              </a:tr>
            </a:tbl>
          </a:graphicData>
        </a:graphic>
      </p:graphicFrame>
      <p:graphicFrame>
        <p:nvGraphicFramePr>
          <p:cNvPr id="67" name="Table 15">
            <a:extLst>
              <a:ext uri="{FF2B5EF4-FFF2-40B4-BE49-F238E27FC236}">
                <a16:creationId xmlns:a16="http://schemas.microsoft.com/office/drawing/2014/main" id="{90E64D10-3A6D-4B44-AA1E-C4D48E91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B7C16E-480E-4B38-9201-E5BA55ABAFC2}"/>
                  </a:ext>
                </a:extLst>
              </p:cNvPr>
              <p:cNvSpPr txBox="1"/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B7C16E-480E-4B38-9201-E5BA55AB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72D6BD0-9FA7-4C8B-A817-B35693E00BEE}"/>
                  </a:ext>
                </a:extLst>
              </p:cNvPr>
              <p:cNvSpPr txBox="1"/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72D6BD0-9FA7-4C8B-A817-B35693E00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825E63-28C7-4967-B4B8-A4215A943956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825E63-28C7-4967-B4B8-A4215A943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3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</a:t>
            </a:r>
            <a:r>
              <a:rPr lang="en-US" altLang="zh-CN" dirty="0"/>
              <a:t>Update with Learning Rate 0.1</a:t>
            </a:r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80748C93-3772-4DE8-A0B3-D53CA522EDC1}"/>
              </a:ext>
            </a:extLst>
          </p:cNvPr>
          <p:cNvSpPr/>
          <p:nvPr/>
        </p:nvSpPr>
        <p:spPr>
          <a:xfrm>
            <a:off x="5331844" y="2164513"/>
            <a:ext cx="1292221" cy="302369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1.092 (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2" name="Rectangle: Diagonal Corners Snipped 71">
            <a:extLst>
              <a:ext uri="{FF2B5EF4-FFF2-40B4-BE49-F238E27FC236}">
                <a16:creationId xmlns:a16="http://schemas.microsoft.com/office/drawing/2014/main" id="{801A6F27-AB34-4C06-96E6-5D2129BA6CF3}"/>
              </a:ext>
            </a:extLst>
          </p:cNvPr>
          <p:cNvSpPr/>
          <p:nvPr/>
        </p:nvSpPr>
        <p:spPr>
          <a:xfrm>
            <a:off x="5694894" y="4804959"/>
            <a:ext cx="929171" cy="25138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/>
              <a:t>0.117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/>
              <p:nvPr/>
            </p:nvSpPr>
            <p:spPr>
              <a:xfrm>
                <a:off x="170011" y="1681261"/>
                <a:ext cx="2636983" cy="92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1" y="1681261"/>
                <a:ext cx="2636983" cy="9289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15">
            <a:extLst>
              <a:ext uri="{FF2B5EF4-FFF2-40B4-BE49-F238E27FC236}">
                <a16:creationId xmlns:a16="http://schemas.microsoft.com/office/drawing/2014/main" id="{96A68419-0FFF-4E9D-A59F-D646CE807E7E}"/>
              </a:ext>
            </a:extLst>
          </p:cNvPr>
          <p:cNvGraphicFramePr>
            <a:graphicFrameLocks noGrp="1"/>
          </p:cNvGraphicFramePr>
          <p:nvPr/>
        </p:nvGraphicFramePr>
        <p:xfrm>
          <a:off x="434275" y="2149866"/>
          <a:ext cx="157970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D82D4A-0720-4477-BACF-DA5E95169316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522840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D82D4A-0720-4477-BACF-DA5E9516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522840" cy="1203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Table 15">
            <a:extLst>
              <a:ext uri="{FF2B5EF4-FFF2-40B4-BE49-F238E27FC236}">
                <a16:creationId xmlns:a16="http://schemas.microsoft.com/office/drawing/2014/main" id="{72290808-30C7-4DD3-9736-6D83535F72D9}"/>
              </a:ext>
            </a:extLst>
          </p:cNvPr>
          <p:cNvGraphicFramePr>
            <a:graphicFrameLocks noGrp="1"/>
          </p:cNvGraphicFramePr>
          <p:nvPr/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95A837A1-7A03-45FC-A3DB-FD824D9BF355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D96C8135-F319-4967-BF39-01F5F1E46101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CA5A32-A3A6-43A5-965F-D32B1BE4BB4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15">
            <a:extLst>
              <a:ext uri="{FF2B5EF4-FFF2-40B4-BE49-F238E27FC236}">
                <a16:creationId xmlns:a16="http://schemas.microsoft.com/office/drawing/2014/main" id="{9BBDC25A-1F42-4130-BD3B-884944109A9E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1A4689B-32FC-4D86-BCB8-A40CCA277F9B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31DB04-4F30-4775-950D-119EBE8CADE5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101" name="Rectangle: Diagonal Corners Snipped 100">
            <a:extLst>
              <a:ext uri="{FF2B5EF4-FFF2-40B4-BE49-F238E27FC236}">
                <a16:creationId xmlns:a16="http://schemas.microsoft.com/office/drawing/2014/main" id="{889165F5-0FF0-4720-8BC6-91AF68F40211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56B0B985-DEA0-492A-B2E3-589549C659E2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101073-EA8D-4CE9-B355-4DE81CAF4185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5665CB-8DC6-4986-8F42-1B06A05740FF}"/>
                  </a:ext>
                </a:extLst>
              </p:cNvPr>
              <p:cNvSpPr txBox="1"/>
              <p:nvPr/>
            </p:nvSpPr>
            <p:spPr>
              <a:xfrm>
                <a:off x="114514" y="3438286"/>
                <a:ext cx="226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5665CB-8DC6-4986-8F42-1B06A057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4" y="3438286"/>
                <a:ext cx="22630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Table 15">
            <a:extLst>
              <a:ext uri="{FF2B5EF4-FFF2-40B4-BE49-F238E27FC236}">
                <a16:creationId xmlns:a16="http://schemas.microsoft.com/office/drawing/2014/main" id="{ABCDAC78-049C-41C2-BBFD-FDF3973BB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38923"/>
              </p:ext>
            </p:extLst>
          </p:nvPr>
        </p:nvGraphicFramePr>
        <p:xfrm>
          <a:off x="360597" y="3968288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5A310B-155F-4FC5-944D-C23E2C653254}"/>
                  </a:ext>
                </a:extLst>
              </p:cNvPr>
              <p:cNvSpPr txBox="1"/>
              <p:nvPr/>
            </p:nvSpPr>
            <p:spPr>
              <a:xfrm>
                <a:off x="9646159" y="3487212"/>
                <a:ext cx="226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5A310B-155F-4FC5-944D-C23E2C653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159" y="3487212"/>
                <a:ext cx="22630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Table 15">
            <a:extLst>
              <a:ext uri="{FF2B5EF4-FFF2-40B4-BE49-F238E27FC236}">
                <a16:creationId xmlns:a16="http://schemas.microsoft.com/office/drawing/2014/main" id="{1A9258D3-6A6D-4E6F-BD52-9A55885F4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31135"/>
              </p:ext>
            </p:extLst>
          </p:nvPr>
        </p:nvGraphicFramePr>
        <p:xfrm>
          <a:off x="9841316" y="3997379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68" name="Table 15">
            <a:extLst>
              <a:ext uri="{FF2B5EF4-FFF2-40B4-BE49-F238E27FC236}">
                <a16:creationId xmlns:a16="http://schemas.microsoft.com/office/drawing/2014/main" id="{92C653D0-66BB-48DC-9B36-E0BF2B64E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Done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1565"/>
              </p:ext>
            </p:extLst>
          </p:nvPr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34744"/>
              </p:ext>
            </p:extLst>
          </p:nvPr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graphicFrame>
        <p:nvGraphicFramePr>
          <p:cNvPr id="85" name="Table 15">
            <a:extLst>
              <a:ext uri="{FF2B5EF4-FFF2-40B4-BE49-F238E27FC236}">
                <a16:creationId xmlns:a16="http://schemas.microsoft.com/office/drawing/2014/main" id="{E2D4EDEF-5365-4439-936F-0C9605CB3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683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Think: What will happen if we go forward again?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/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/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graphicFrame>
        <p:nvGraphicFramePr>
          <p:cNvPr id="39" name="Table 15">
            <a:extLst>
              <a:ext uri="{FF2B5EF4-FFF2-40B4-BE49-F238E27FC236}">
                <a16:creationId xmlns:a16="http://schemas.microsoft.com/office/drawing/2014/main" id="{C81B2D51-34E8-43F0-B082-7F28C106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341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65B52D-CE28-42F5-9DF7-5D69A6C5BBC0}"/>
              </a:ext>
            </a:extLst>
          </p:cNvPr>
          <p:cNvSpPr/>
          <p:nvPr/>
        </p:nvSpPr>
        <p:spPr>
          <a:xfrm>
            <a:off x="10971883" y="1159202"/>
            <a:ext cx="1090485" cy="367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  <a:p>
            <a:pPr algn="ctr"/>
            <a:r>
              <a:rPr lang="en-US" dirty="0"/>
              <a:t>Output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327047"/>
            <a:ext cx="863218" cy="59445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1.84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.68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33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42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43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208501" y="1910235"/>
            <a:ext cx="2064590" cy="27140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208501" y="3995627"/>
            <a:ext cx="2077675" cy="62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/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/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937314F-D83A-4A16-907B-AC1A557F2E64}"/>
              </a:ext>
            </a:extLst>
          </p:cNvPr>
          <p:cNvSpPr txBox="1"/>
          <p:nvPr/>
        </p:nvSpPr>
        <p:spPr>
          <a:xfrm>
            <a:off x="8423869" y="12035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0.292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A77DCB-33FA-4B59-B725-EA4936FCF1F6}"/>
              </a:ext>
            </a:extLst>
          </p:cNvPr>
          <p:cNvSpPr txBox="1"/>
          <p:nvPr/>
        </p:nvSpPr>
        <p:spPr>
          <a:xfrm>
            <a:off x="8336094" y="329967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-0.475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1D518A-5EC0-481F-B3B8-7B68E114158F}"/>
              </a:ext>
            </a:extLst>
          </p:cNvPr>
          <p:cNvSpPr txBox="1"/>
          <p:nvPr/>
        </p:nvSpPr>
        <p:spPr>
          <a:xfrm>
            <a:off x="8468169" y="2563907"/>
            <a:ext cx="254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final output is closer to the actual label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003E8E0-6660-4B50-AA83-0D7C2E69CAAF}"/>
              </a:ext>
            </a:extLst>
          </p:cNvPr>
          <p:cNvSpPr/>
          <p:nvPr/>
        </p:nvSpPr>
        <p:spPr>
          <a:xfrm>
            <a:off x="11182419" y="1688346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349D196B-C702-4385-9B52-64FD12C976EF}"/>
              </a:ext>
            </a:extLst>
          </p:cNvPr>
          <p:cNvSpPr/>
          <p:nvPr/>
        </p:nvSpPr>
        <p:spPr>
          <a:xfrm>
            <a:off x="11195504" y="3773738"/>
            <a:ext cx="694310" cy="694944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5C432C-CF34-4C0B-85B0-955A6D3FE7E9}"/>
              </a:ext>
            </a:extLst>
          </p:cNvPr>
          <p:cNvSpPr txBox="1"/>
          <p:nvPr/>
        </p:nvSpPr>
        <p:spPr>
          <a:xfrm>
            <a:off x="11333197" y="1329085"/>
            <a:ext cx="593432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A00864-0773-49EF-A07C-5F8FA0D95468}"/>
              </a:ext>
            </a:extLst>
          </p:cNvPr>
          <p:cNvSpPr txBox="1"/>
          <p:nvPr/>
        </p:nvSpPr>
        <p:spPr>
          <a:xfrm>
            <a:off x="11245422" y="3425261"/>
            <a:ext cx="546945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1E7C6B95-E135-4CFE-A6B6-9E59351058DB}"/>
              </a:ext>
            </a:extLst>
          </p:cNvPr>
          <p:cNvSpPr/>
          <p:nvPr/>
        </p:nvSpPr>
        <p:spPr>
          <a:xfrm>
            <a:off x="9737595" y="1554222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C4F92E2-E57D-4635-A474-1DF2CE2A4C5E}"/>
              </a:ext>
            </a:extLst>
          </p:cNvPr>
          <p:cNvSpPr/>
          <p:nvPr/>
        </p:nvSpPr>
        <p:spPr>
          <a:xfrm>
            <a:off x="9772261" y="3601699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C0585E-F049-4749-B876-655F93D0CD4F}"/>
              </a:ext>
            </a:extLst>
          </p:cNvPr>
          <p:cNvSpPr txBox="1"/>
          <p:nvPr/>
        </p:nvSpPr>
        <p:spPr>
          <a:xfrm>
            <a:off x="9383081" y="5041104"/>
            <a:ext cx="1554415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Label</a:t>
            </a:r>
          </a:p>
        </p:txBody>
      </p:sp>
      <p:graphicFrame>
        <p:nvGraphicFramePr>
          <p:cNvPr id="63" name="Table 15">
            <a:extLst>
              <a:ext uri="{FF2B5EF4-FFF2-40B4-BE49-F238E27FC236}">
                <a16:creationId xmlns:a16="http://schemas.microsoft.com/office/drawing/2014/main" id="{AC044C32-BF02-45B3-B2DF-8055CD89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sp>
        <p:nvSpPr>
          <p:cNvPr id="64" name="Title 1">
            <a:extLst>
              <a:ext uri="{FF2B5EF4-FFF2-40B4-BE49-F238E27FC236}">
                <a16:creationId xmlns:a16="http://schemas.microsoft.com/office/drawing/2014/main" id="{BAE51F61-C4D5-4C63-B95F-8213C245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Think: What will happen if we go forward again?</a:t>
            </a:r>
          </a:p>
        </p:txBody>
      </p:sp>
    </p:spTree>
    <p:extLst>
      <p:ext uri="{BB962C8B-B14F-4D97-AF65-F5344CB8AC3E}">
        <p14:creationId xmlns:p14="http://schemas.microsoft.com/office/powerpoint/2010/main" val="30727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6263"/>
            <a:ext cx="10515600" cy="2852737"/>
          </a:xfrm>
        </p:spPr>
        <p:txBody>
          <a:bodyPr/>
          <a:lstStyle/>
          <a:p>
            <a:r>
              <a:rPr lang="en-US" dirty="0"/>
              <a:t>Tricks for Neural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3336926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90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762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372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10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5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7239001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5410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1905000" y="1981201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  <p:extLst>
      <p:ext uri="{BB962C8B-B14F-4D97-AF65-F5344CB8AC3E}">
        <p14:creationId xmlns:p14="http://schemas.microsoft.com/office/powerpoint/2010/main" val="3027831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2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Problem: </a:t>
            </a:r>
            <a:r>
              <a:rPr lang="en" dirty="0"/>
              <a:t>Under and Overfitting</a:t>
            </a:r>
            <a:endParaRPr dirty="0"/>
          </a:p>
        </p:txBody>
      </p:sp>
      <p:sp>
        <p:nvSpPr>
          <p:cNvPr id="908" name="Google Shape;908;p102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Underfitting: model not powerful enough, too much bias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Overfitting: model too powerful, fits to noise, doesn’t generalize well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Want the happy medium, how?</a:t>
            </a:r>
            <a:endParaRPr/>
          </a:p>
        </p:txBody>
      </p:sp>
      <p:sp>
        <p:nvSpPr>
          <p:cNvPr id="909" name="Google Shape;909;p102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910" name="Google Shape;91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34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1" name="Google Shape;91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951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2" name="Google Shape;912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7601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06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i="1"/>
              <a:t>Weight decay</a:t>
            </a:r>
            <a:r>
              <a:rPr lang="en" sz="3200"/>
              <a:t>: neural network regularization</a:t>
            </a:r>
            <a:endParaRPr sz="3200" i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2" name="Google Shape;942;p10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98400" y="1019832"/>
                <a:ext cx="11723000" cy="5838167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buNone/>
                </a:pPr>
                <a:r>
                  <a:rPr lang="en-US" sz="4000" baseline="-25000" dirty="0">
                    <a:solidFill>
                      <a:srgbClr val="FF0000"/>
                    </a:solidFill>
                  </a:rPr>
                  <a:t>We want the weights to be close to 0.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Let L be the “loss” function; </a:t>
                </a:r>
                <a:r>
                  <a:rPr lang="en-US" sz="2800" dirty="0">
                    <a:solidFill>
                      <a:schemeClr val="tx1"/>
                    </a:solidFill>
                  </a:rPr>
                  <a:t>(e.g.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|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ar-AE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ar-AE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ar-AE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etc.)</a:t>
                </a:r>
                <a:endParaRPr lang="ar-AE" sz="28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l-GR" sz="2400" dirty="0">
                    <a:solidFill>
                      <a:schemeClr val="tx1"/>
                    </a:solidFill>
                  </a:rPr>
                  <a:t>λ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 regularization parameter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(for decay)</a:t>
                </a:r>
                <a:br>
                  <a:rPr lang="en-US" sz="2400" dirty="0">
                    <a:solidFill>
                      <a:srgbClr val="FF0000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Higher: more penalty for large weights, less powerful model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Lower: less penalty, more overfitting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Before:</a:t>
                </a:r>
                <a:br>
                  <a:rPr lang="en-US" sz="2400" dirty="0">
                    <a:solidFill>
                      <a:schemeClr val="dk1"/>
                    </a:solidFill>
                  </a:rPr>
                </a:br>
                <a:r>
                  <a:rPr lang="en-US" sz="2400" dirty="0">
                    <a:solidFill>
                      <a:schemeClr val="dk1"/>
                    </a:solidFill>
                  </a:rPr>
                  <a:t>	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= -∂/∂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L(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)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	w</a:t>
                </a:r>
                <a:r>
                  <a:rPr lang="en-US" sz="2400" baseline="-25000" dirty="0">
                    <a:solidFill>
                      <a:schemeClr val="dk1"/>
                    </a:solidFill>
                  </a:rPr>
                  <a:t>t+1</a:t>
                </a:r>
                <a:r>
                  <a:rPr lang="en-US" sz="2400" dirty="0">
                    <a:solidFill>
                      <a:schemeClr val="dk1"/>
                    </a:solidFill>
                  </a:rPr>
                  <a:t> = 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+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endParaRPr lang="en-US" sz="2400" dirty="0">
                  <a:solidFill>
                    <a:schemeClr val="dk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Now: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t+1</a:t>
                </a:r>
                <a:r>
                  <a:rPr lang="en-US" sz="2400" dirty="0">
                    <a:solidFill>
                      <a:schemeClr val="tx1"/>
                    </a:solidFill>
                  </a:rPr>
                  <a:t>	=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</a:t>
                </a:r>
                <a:r>
                  <a:rPr lang="el-GR" sz="2400" dirty="0">
                    <a:solidFill>
                      <a:schemeClr val="tx1"/>
                    </a:solidFill>
                  </a:rPr>
                  <a:t>[∂/∂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L(w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) +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]     =    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</a:t>
                </a:r>
                <a:r>
                  <a:rPr lang="el-GR" sz="2400" dirty="0">
                    <a:solidFill>
                      <a:schemeClr val="tx1"/>
                    </a:solidFill>
                  </a:rPr>
                  <a:t>[-</a:t>
                </a:r>
                <a:r>
                  <a:rPr lang="el-GR" sz="2400" dirty="0">
                    <a:solidFill>
                      <a:schemeClr val="dk1"/>
                    </a:solidFill>
                  </a:rPr>
                  <a:t> 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] </a:t>
                </a:r>
              </a:p>
              <a:p>
                <a:pPr marL="0" indent="0">
                  <a:spcBef>
                    <a:spcPts val="2133"/>
                  </a:spcBef>
                  <a:spcAft>
                    <a:spcPts val="2133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=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∂/∂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L(w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)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=    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dk1"/>
                    </a:solidFill>
                  </a:rPr>
                  <a:t>+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baseline="-25000" dirty="0">
                    <a:solidFill>
                      <a:schemeClr val="dk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42" name="Google Shape;942;p10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8400" y="1019832"/>
                <a:ext cx="11723000" cy="5838167"/>
              </a:xfrm>
              <a:prstGeom prst="rect">
                <a:avLst/>
              </a:prstGeom>
              <a:blipFill>
                <a:blip r:embed="rId3"/>
                <a:stretch>
                  <a:fillRect l="-832" b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4" name="Google Shape;944;p106"/>
          <p:cNvSpPr/>
          <p:nvPr/>
        </p:nvSpPr>
        <p:spPr>
          <a:xfrm>
            <a:off x="7705060" y="6100508"/>
            <a:ext cx="1006550" cy="757492"/>
          </a:xfrm>
          <a:custGeom>
            <a:avLst/>
            <a:gdLst/>
            <a:ahLst/>
            <a:cxnLst/>
            <a:rect l="l" t="t" r="r" b="b"/>
            <a:pathLst>
              <a:path w="28582" h="23781" extrusionOk="0">
                <a:moveTo>
                  <a:pt x="25285" y="358"/>
                </a:moveTo>
                <a:cubicBezTo>
                  <a:pt x="18803" y="358"/>
                  <a:pt x="12049" y="-786"/>
                  <a:pt x="5854" y="1120"/>
                </a:cubicBezTo>
                <a:cubicBezTo>
                  <a:pt x="2270" y="2223"/>
                  <a:pt x="-1157" y="7672"/>
                  <a:pt x="520" y="11026"/>
                </a:cubicBezTo>
                <a:cubicBezTo>
                  <a:pt x="4155" y="18297"/>
                  <a:pt x="14585" y="26472"/>
                  <a:pt x="21856" y="22837"/>
                </a:cubicBezTo>
                <a:cubicBezTo>
                  <a:pt x="26378" y="20576"/>
                  <a:pt x="29325" y="14079"/>
                  <a:pt x="28333" y="9121"/>
                </a:cubicBezTo>
                <a:cubicBezTo>
                  <a:pt x="27675" y="5833"/>
                  <a:pt x="24419" y="3666"/>
                  <a:pt x="22237" y="112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5" name="Google Shape;945;p106"/>
          <p:cNvSpPr txBox="1"/>
          <p:nvPr/>
        </p:nvSpPr>
        <p:spPr>
          <a:xfrm>
            <a:off x="7538128" y="3721898"/>
            <a:ext cx="4582300" cy="116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Subtract a little bit of weight every iteration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B7E2827A-BA2B-4176-B046-B0438124FE9C}"/>
              </a:ext>
            </a:extLst>
          </p:cNvPr>
          <p:cNvCxnSpPr>
            <a:cxnSpLocks/>
            <a:stCxn id="945" idx="2"/>
          </p:cNvCxnSpPr>
          <p:nvPr/>
        </p:nvCxnSpPr>
        <p:spPr>
          <a:xfrm rot="5400000">
            <a:off x="8474166" y="5124142"/>
            <a:ext cx="1592556" cy="1117668"/>
          </a:xfrm>
          <a:prstGeom prst="curvedConnector3">
            <a:avLst>
              <a:gd name="adj1" fmla="val 102521"/>
            </a:avLst>
          </a:prstGeom>
          <a:ln>
            <a:solidFill>
              <a:srgbClr val="CB00D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AFC9FA-0896-43DF-82FB-8C5FFDFD667A}"/>
                  </a:ext>
                </a:extLst>
              </p:cNvPr>
              <p:cNvSpPr/>
              <p:nvPr/>
            </p:nvSpPr>
            <p:spPr>
              <a:xfrm>
                <a:off x="7538128" y="983638"/>
                <a:ext cx="4197899" cy="766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 represent the weight gradient for timepoint </a:t>
                </a:r>
                <a:r>
                  <a:rPr lang="en-US" b="1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>
                    <a:solidFill>
                      <a:srgbClr val="FF0000"/>
                    </a:solidFill>
                  </a:rPr>
                  <a:t> (the current step).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AFC9FA-0896-43DF-82FB-8C5FFDFD6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128" y="983638"/>
                <a:ext cx="4197899" cy="766959"/>
              </a:xfrm>
              <a:prstGeom prst="rect">
                <a:avLst/>
              </a:prstGeom>
              <a:blipFill>
                <a:blip r:embed="rId4"/>
                <a:stretch>
                  <a:fillRect l="-435" r="-290" b="-39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08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/>
              <a:t>Momentum: speeding up SGD</a:t>
            </a:r>
            <a:endParaRPr sz="4000" i="1"/>
          </a:p>
        </p:txBody>
      </p:sp>
      <p:sp>
        <p:nvSpPr>
          <p:cNvPr id="975" name="Google Shape;975;p108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If we keep moving in same direction we should move further every round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Before: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	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Now: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	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 + mΔw</a:t>
            </a:r>
            <a:r>
              <a:rPr lang="en" baseline="-25000" dirty="0">
                <a:solidFill>
                  <a:schemeClr val="dk1"/>
                </a:solidFill>
              </a:rPr>
              <a:t>t-1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t+1</a:t>
            </a:r>
            <a:r>
              <a:rPr lang="en" dirty="0">
                <a:solidFill>
                  <a:schemeClr val="dk1"/>
                </a:solidFill>
              </a:rPr>
              <a:t> = 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</a:t>
            </a:r>
            <a:r>
              <a:rPr lang="el-GR" dirty="0">
                <a:solidFill>
                  <a:schemeClr val="tx1"/>
                </a:solidFill>
                <a:latin typeface="Arial"/>
                <a:cs typeface="Arial"/>
                <a:sym typeface="Symbol"/>
              </a:rPr>
              <a:t>α </a:t>
            </a:r>
            <a:r>
              <a:rPr lang="en" dirty="0">
                <a:solidFill>
                  <a:schemeClr val="dk1"/>
                </a:solidFill>
              </a:rPr>
              <a:t>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1867" dirty="0">
                <a:solidFill>
                  <a:schemeClr val="dk1"/>
                </a:solidFill>
              </a:rPr>
              <a:t>Side effect: </a:t>
            </a:r>
            <a:r>
              <a:rPr lang="en" sz="1867" b="1" dirty="0">
                <a:solidFill>
                  <a:schemeClr val="dk1"/>
                </a:solidFill>
              </a:rPr>
              <a:t>smooths</a:t>
            </a:r>
            <a:r>
              <a:rPr lang="en" sz="1867" dirty="0">
                <a:solidFill>
                  <a:schemeClr val="dk1"/>
                </a:solidFill>
              </a:rPr>
              <a:t> out updates if gradient is in different directions</a:t>
            </a:r>
            <a:endParaRPr sz="1867" dirty="0">
              <a:solidFill>
                <a:schemeClr val="dk1"/>
              </a:solidFill>
            </a:endParaRPr>
          </a:p>
        </p:txBody>
      </p:sp>
      <p:pic>
        <p:nvPicPr>
          <p:cNvPr id="1026" name="Picture 2" descr="Hyper Parameter—Momentum - AI³ | Theory, Practice, Business - Medium">
            <a:extLst>
              <a:ext uri="{FF2B5EF4-FFF2-40B4-BE49-F238E27FC236}">
                <a16:creationId xmlns:a16="http://schemas.microsoft.com/office/drawing/2014/main" id="{5AE16CC6-D0B3-45BE-85A8-B2C8085B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877322"/>
            <a:ext cx="4719859" cy="34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2364B3-720D-4A84-A3C7-C51139C57A73}"/>
                  </a:ext>
                </a:extLst>
              </p:cNvPr>
              <p:cNvSpPr/>
              <p:nvPr/>
            </p:nvSpPr>
            <p:spPr>
              <a:xfrm>
                <a:off x="7697972" y="5472379"/>
                <a:ext cx="3664687" cy="766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represent the gradient calculated in the previous step.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2364B3-720D-4A84-A3C7-C51139C57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72" y="5472379"/>
                <a:ext cx="3664687" cy="766959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3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/>
              <a:t>NN updates with weight decay and momentum</a:t>
            </a:r>
            <a:endParaRPr sz="4000" i="1"/>
          </a:p>
        </p:txBody>
      </p:sp>
      <p:sp>
        <p:nvSpPr>
          <p:cNvPr id="1022" name="Google Shape;1022;p113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Δw’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 - λw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mΔw’</a:t>
            </a:r>
            <a:r>
              <a:rPr lang="en" baseline="-25000" dirty="0">
                <a:solidFill>
                  <a:schemeClr val="dk1"/>
                </a:solidFill>
              </a:rPr>
              <a:t>t-1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t+1</a:t>
            </a:r>
            <a:r>
              <a:rPr lang="en" dirty="0">
                <a:solidFill>
                  <a:schemeClr val="dk1"/>
                </a:solidFill>
              </a:rPr>
              <a:t> = 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</a:t>
            </a:r>
            <a:r>
              <a:rPr lang="el-GR" dirty="0">
                <a:solidFill>
                  <a:schemeClr val="tx1"/>
                </a:solidFill>
                <a:latin typeface="Arial"/>
                <a:cs typeface="Arial"/>
                <a:sym typeface="Symbol"/>
              </a:rPr>
              <a:t>α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</a:t>
            </a:r>
            <a:r>
              <a:rPr lang="en" dirty="0">
                <a:solidFill>
                  <a:schemeClr val="dk1"/>
                </a:solidFill>
              </a:rPr>
              <a:t>Δw’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endParaRPr sz="1867" dirty="0">
              <a:solidFill>
                <a:schemeClr val="dk1"/>
              </a:solidFill>
            </a:endParaRPr>
          </a:p>
        </p:txBody>
      </p:sp>
      <p:sp>
        <p:nvSpPr>
          <p:cNvPr id="1023" name="Google Shape;1023;p113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024" name="Google Shape;1024;p113"/>
          <p:cNvSpPr/>
          <p:nvPr/>
        </p:nvSpPr>
        <p:spPr>
          <a:xfrm>
            <a:off x="1349111" y="972248"/>
            <a:ext cx="2111362" cy="853801"/>
          </a:xfrm>
          <a:custGeom>
            <a:avLst/>
            <a:gdLst/>
            <a:ahLst/>
            <a:cxnLst/>
            <a:rect l="l" t="t" r="r" b="b"/>
            <a:pathLst>
              <a:path w="84420" h="23889" extrusionOk="0">
                <a:moveTo>
                  <a:pt x="36448" y="1589"/>
                </a:moveTo>
                <a:cubicBezTo>
                  <a:pt x="25773" y="1589"/>
                  <a:pt x="14743" y="-77"/>
                  <a:pt x="4444" y="2732"/>
                </a:cubicBezTo>
                <a:cubicBezTo>
                  <a:pt x="489" y="3811"/>
                  <a:pt x="-1134" y="11052"/>
                  <a:pt x="1015" y="14543"/>
                </a:cubicBezTo>
                <a:cubicBezTo>
                  <a:pt x="9189" y="27826"/>
                  <a:pt x="31526" y="22989"/>
                  <a:pt x="47116" y="22544"/>
                </a:cubicBezTo>
                <a:cubicBezTo>
                  <a:pt x="59689" y="22185"/>
                  <a:pt x="81022" y="27127"/>
                  <a:pt x="84073" y="14924"/>
                </a:cubicBezTo>
                <a:cubicBezTo>
                  <a:pt x="88048" y="-974"/>
                  <a:pt x="53597" y="65"/>
                  <a:pt x="37210" y="65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5" name="Google Shape;1025;p113"/>
          <p:cNvSpPr/>
          <p:nvPr/>
        </p:nvSpPr>
        <p:spPr>
          <a:xfrm>
            <a:off x="3406439" y="1019833"/>
            <a:ext cx="1040845" cy="797958"/>
          </a:xfrm>
          <a:custGeom>
            <a:avLst/>
            <a:gdLst/>
            <a:ahLst/>
            <a:cxnLst/>
            <a:rect l="l" t="t" r="r" b="b"/>
            <a:pathLst>
              <a:path w="37719" h="23649" extrusionOk="0">
                <a:moveTo>
                  <a:pt x="22584" y="167"/>
                </a:moveTo>
                <a:cubicBezTo>
                  <a:pt x="15757" y="167"/>
                  <a:pt x="7853" y="-500"/>
                  <a:pt x="2391" y="3596"/>
                </a:cubicBezTo>
                <a:cubicBezTo>
                  <a:pt x="-268" y="5590"/>
                  <a:pt x="-684" y="10797"/>
                  <a:pt x="1248" y="13502"/>
                </a:cubicBezTo>
                <a:cubicBezTo>
                  <a:pt x="8129" y="23135"/>
                  <a:pt x="27929" y="27588"/>
                  <a:pt x="36300" y="19217"/>
                </a:cubicBezTo>
                <a:cubicBezTo>
                  <a:pt x="41785" y="13732"/>
                  <a:pt x="29197" y="1310"/>
                  <a:pt x="21441" y="131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6" name="Google Shape;1026;p113"/>
          <p:cNvSpPr/>
          <p:nvPr/>
        </p:nvSpPr>
        <p:spPr>
          <a:xfrm>
            <a:off x="4638984" y="1019833"/>
            <a:ext cx="1605871" cy="620593"/>
          </a:xfrm>
          <a:custGeom>
            <a:avLst/>
            <a:gdLst/>
            <a:ahLst/>
            <a:cxnLst/>
            <a:rect l="l" t="t" r="r" b="b"/>
            <a:pathLst>
              <a:path w="44816" h="23172" extrusionOk="0">
                <a:moveTo>
                  <a:pt x="20562" y="466"/>
                </a:moveTo>
                <a:cubicBezTo>
                  <a:pt x="14445" y="466"/>
                  <a:pt x="7461" y="-1252"/>
                  <a:pt x="2274" y="1990"/>
                </a:cubicBezTo>
                <a:cubicBezTo>
                  <a:pt x="-331" y="3618"/>
                  <a:pt x="-573" y="8578"/>
                  <a:pt x="1131" y="11134"/>
                </a:cubicBezTo>
                <a:cubicBezTo>
                  <a:pt x="6599" y="19336"/>
                  <a:pt x="18714" y="21755"/>
                  <a:pt x="28563" y="22183"/>
                </a:cubicBezTo>
                <a:cubicBezTo>
                  <a:pt x="33526" y="22399"/>
                  <a:pt x="40151" y="24779"/>
                  <a:pt x="43422" y="21040"/>
                </a:cubicBezTo>
                <a:cubicBezTo>
                  <a:pt x="50254" y="13232"/>
                  <a:pt x="29261" y="4509"/>
                  <a:pt x="19419" y="122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7" name="Google Shape;1027;p113"/>
          <p:cNvSpPr txBox="1"/>
          <p:nvPr/>
        </p:nvSpPr>
        <p:spPr>
          <a:xfrm>
            <a:off x="295434" y="1800366"/>
            <a:ext cx="3213634" cy="70707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Gradient of loss</a:t>
            </a:r>
          </a:p>
        </p:txBody>
      </p:sp>
      <p:sp>
        <p:nvSpPr>
          <p:cNvPr id="1028" name="Google Shape;1028;p113"/>
          <p:cNvSpPr txBox="1"/>
          <p:nvPr/>
        </p:nvSpPr>
        <p:spPr>
          <a:xfrm>
            <a:off x="3700769" y="1800367"/>
            <a:ext cx="1534465" cy="117572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Weight decay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9" name="Google Shape;1029;p113"/>
          <p:cNvSpPr txBox="1"/>
          <p:nvPr/>
        </p:nvSpPr>
        <p:spPr>
          <a:xfrm>
            <a:off x="5845548" y="1640427"/>
            <a:ext cx="2004106" cy="54157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Momentum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0" name="Google Shape;1030;p113"/>
          <p:cNvSpPr/>
          <p:nvPr/>
        </p:nvSpPr>
        <p:spPr>
          <a:xfrm>
            <a:off x="2170314" y="3181118"/>
            <a:ext cx="382572" cy="707077"/>
          </a:xfrm>
          <a:custGeom>
            <a:avLst/>
            <a:gdLst/>
            <a:ahLst/>
            <a:cxnLst/>
            <a:rect l="l" t="t" r="r" b="b"/>
            <a:pathLst>
              <a:path w="12775" h="20720" extrusionOk="0">
                <a:moveTo>
                  <a:pt x="7800" y="0"/>
                </a:moveTo>
                <a:cubicBezTo>
                  <a:pt x="4700" y="0"/>
                  <a:pt x="565" y="2257"/>
                  <a:pt x="180" y="5334"/>
                </a:cubicBezTo>
                <a:cubicBezTo>
                  <a:pt x="-539" y="11087"/>
                  <a:pt x="2877" y="19437"/>
                  <a:pt x="8562" y="20574"/>
                </a:cubicBezTo>
                <a:cubicBezTo>
                  <a:pt x="14415" y="21745"/>
                  <a:pt x="13901" y="5336"/>
                  <a:pt x="8562" y="2667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1" name="Google Shape;1031;p113"/>
          <p:cNvSpPr txBox="1"/>
          <p:nvPr/>
        </p:nvSpPr>
        <p:spPr>
          <a:xfrm>
            <a:off x="2312295" y="3814257"/>
            <a:ext cx="2296355" cy="1009259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Learning rate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6263"/>
            <a:ext cx="10515600" cy="2852737"/>
          </a:xfrm>
        </p:spPr>
        <p:txBody>
          <a:bodyPr/>
          <a:lstStyle/>
          <a:p>
            <a:r>
              <a:rPr lang="en-US" altLang="zh-CN" dirty="0"/>
              <a:t>Activations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91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Linear Activation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930704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Only offers linear effects.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For a 2-layer NN with linear activations for both layers.</a:t>
                </a:r>
              </a:p>
              <a:p>
                <a:pPr marL="457200" indent="-457200">
                  <a:lnSpc>
                    <a:spcPct val="100000"/>
                  </a:lnSpc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𝑋𝑤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Not so great, need Non-Linear activations to learn more complex data distribution.</a:t>
                </a:r>
                <a:endParaRPr dirty="0"/>
              </a:p>
            </p:txBody>
          </p:sp>
        </mc:Choice>
        <mc:Fallback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9307044" cy="4555200"/>
              </a:xfrm>
              <a:prstGeom prst="rect">
                <a:avLst/>
              </a:prstGeom>
              <a:blipFill>
                <a:blip r:embed="rId3"/>
                <a:stretch>
                  <a:fillRect l="-65" b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36" t="22363" r="68283" b="40944"/>
          <a:stretch/>
        </p:blipFill>
        <p:spPr>
          <a:xfrm>
            <a:off x="8200571" y="372683"/>
            <a:ext cx="3483429" cy="286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662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Logistic Activation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856409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Aka Sigmoid function (S-shape)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Used in Logistic regression.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The result is in range (0, 1),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altLang="zh-CN" sz="2400" dirty="0"/>
                  <a:t>It can </a:t>
                </a:r>
                <a:r>
                  <a:rPr lang="en-US" sz="2400" dirty="0"/>
                  <a:t>represent probability.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A special case of logistic growth (population model).</a:t>
                </a:r>
              </a:p>
            </p:txBody>
          </p:sp>
        </mc:Choice>
        <mc:Fallback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8564094" cy="4555200"/>
              </a:xfrm>
              <a:prstGeom prst="rect">
                <a:avLst/>
              </a:prstGeom>
              <a:blipFill>
                <a:blip r:embed="rId3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8050" t="1061" r="39167" b="62246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e logistic (sigmoid) curve of population growth over time. The ...">
            <a:extLst>
              <a:ext uri="{FF2B5EF4-FFF2-40B4-BE49-F238E27FC236}">
                <a16:creationId xmlns:a16="http://schemas.microsoft.com/office/drawing/2014/main" id="{FEE6D38C-FF34-45E8-86C6-3EFDE11F9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93" y="3593806"/>
            <a:ext cx="4545836" cy="31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7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/>
              <a:t>ReLU</a:t>
            </a:r>
            <a:r>
              <a:rPr lang="en-US" dirty="0"/>
              <a:t> Activation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867839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Rectified linear unit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b="1" i="1" dirty="0"/>
                  <a:t>Fast!</a:t>
                </a:r>
                <a:r>
                  <a:rPr lang="en-US" sz="2400" dirty="0"/>
                  <a:t> In backpropagation, 1 when positive, 0 otherwise.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Optimizes important (positive) values and ignore the others.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Analog to neurons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Information loss is small (other neurons will carry information)</a:t>
                </a:r>
              </a:p>
            </p:txBody>
          </p:sp>
        </mc:Choice>
        <mc:Fallback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8678394" cy="4555200"/>
              </a:xfrm>
              <a:prstGeom prst="rect">
                <a:avLst/>
              </a:prstGeo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863" t="65167" r="58354" b="-1860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2934D4C-01A2-49E6-A90E-E89EBB3E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690938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287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6A0-D564-4B99-ADFD-CDED2C9A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with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C7EF-1B19-4A93-AB63-82C8C8A5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6478772"/>
            <a:ext cx="11360800" cy="379228"/>
          </a:xfrm>
        </p:spPr>
        <p:txBody>
          <a:bodyPr/>
          <a:lstStyle/>
          <a:p>
            <a:pPr marL="152396" indent="0" algn="r">
              <a:buNone/>
            </a:pPr>
            <a:r>
              <a:rPr lang="en-US" sz="1600" dirty="0">
                <a:hlinkClick r:id="rId2"/>
              </a:rPr>
              <a:t>https://www.youtube.com/channel/UCYO_jab_esuFRV4b17AJtAw</a:t>
            </a:r>
            <a:endParaRPr lang="en-US" sz="1600" dirty="0"/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ECACE1CA-8640-4BD4-AEAA-2E2E531CFD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24" y="1536633"/>
            <a:ext cx="8356055" cy="47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/>
              <a:t>LeakyReLU</a:t>
            </a:r>
            <a:r>
              <a:rPr lang="en-US" dirty="0"/>
              <a:t> Activation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678394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No information loss (compared to </a:t>
            </a:r>
            <a:r>
              <a:rPr lang="en-US" sz="2400" dirty="0" err="1"/>
              <a:t>ReLU</a:t>
            </a:r>
            <a:r>
              <a:rPr lang="en-US" sz="2400" dirty="0"/>
              <a:t>)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Solves “dying </a:t>
            </a:r>
            <a:r>
              <a:rPr lang="en-US" sz="2400" dirty="0" err="1"/>
              <a:t>ReLU</a:t>
            </a:r>
            <a:r>
              <a:rPr lang="en-US" sz="2400" dirty="0"/>
              <a:t>” problem (i.e. all neurons output 0)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Similar to </a:t>
            </a:r>
            <a:r>
              <a:rPr lang="en-US" sz="2400" dirty="0" err="1"/>
              <a:t>ReLU</a:t>
            </a:r>
            <a:r>
              <a:rPr lang="en-US" sz="2400" dirty="0"/>
              <a:t>, pays less attention to less important neurons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/>
              <a:t>Not always better than </a:t>
            </a:r>
            <a:r>
              <a:rPr lang="en-US" sz="2200" dirty="0" err="1"/>
              <a:t>ReLU</a:t>
            </a:r>
            <a:endParaRPr lang="en-US" sz="2200" dirty="0"/>
          </a:p>
        </p:txBody>
      </p:sp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455" t="65552" r="20762" b="-2245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87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CC0000"/>
                </a:solidFill>
              </a:rPr>
              <a:t>weights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>
                <a:sym typeface="Symbol" pitchFamily="16" charset="2"/>
              </a:rPr>
              <a:t> associated with data points are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The points with nonzero weights are called the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>
                <a:sym typeface="Symbol" pitchFamily="16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569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766267"/>
            <a:ext cx="11448000" cy="32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CSE 455 Homework 5</a:t>
            </a:r>
            <a:endParaRPr dirty="0"/>
          </a:p>
          <a:p>
            <a:pPr>
              <a:spcBef>
                <a:spcPts val="0"/>
              </a:spcBef>
            </a:pPr>
            <a:r>
              <a:rPr lang="en" sz="4800" dirty="0"/>
              <a:t>Neural Network</a:t>
            </a:r>
            <a:endParaRPr sz="4800" dirty="0"/>
          </a:p>
          <a:p>
            <a:pPr>
              <a:spcBef>
                <a:spcPts val="0"/>
              </a:spcBef>
            </a:pPr>
            <a:r>
              <a:rPr lang="en" sz="4800" dirty="0"/>
              <a:t>Due: 05/28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5046921"/>
            <a:ext cx="11505600" cy="10711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MNIST: Handwriting recognition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dirty="0">
                <a:solidFill>
                  <a:schemeClr val="dk1"/>
                </a:solidFill>
              </a:rPr>
              <a:t>50,000 images of handwriting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28 x 28 x 1 (grayscale)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Numbers 0-9</a:t>
            </a: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10 class softmax regression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Input is 784 pixel values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Train the model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&gt; 95% accuracy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267" y="2999500"/>
            <a:ext cx="35560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463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Functions You need to Code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733" dirty="0">
                <a:solidFill>
                  <a:schemeClr val="dk1"/>
                </a:solidFill>
              </a:rPr>
              <a:t>Functions You need to Code (</a:t>
            </a:r>
            <a:r>
              <a:rPr lang="en" sz="3733" b="1" dirty="0">
                <a:solidFill>
                  <a:schemeClr val="dk1"/>
                </a:solidFill>
                <a:highlight>
                  <a:srgbClr val="FFFF00"/>
                </a:highlight>
              </a:rPr>
              <a:t>classifier.c</a:t>
            </a:r>
            <a:r>
              <a:rPr lang="en" sz="3733" dirty="0">
                <a:solidFill>
                  <a:schemeClr val="dk1"/>
                </a:solidFill>
              </a:rPr>
              <a:t>)</a:t>
            </a:r>
            <a:endParaRPr sz="140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3733" dirty="0">
                <a:solidFill>
                  <a:schemeClr val="dk1"/>
                </a:solidFill>
              </a:rPr>
              <a:t>Run Experiments and Write a Report (</a:t>
            </a:r>
            <a:r>
              <a:rPr lang="en" sz="3733" b="1" dirty="0">
                <a:solidFill>
                  <a:schemeClr val="dk1"/>
                </a:solidFill>
                <a:highlight>
                  <a:srgbClr val="FFFF00"/>
                </a:highlight>
              </a:rPr>
              <a:t>hw5.pdf</a:t>
            </a:r>
            <a:r>
              <a:rPr lang="en" sz="3733" dirty="0">
                <a:solidFill>
                  <a:schemeClr val="dk1"/>
                </a:solidFill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None/>
            </a:pPr>
            <a:r>
              <a:rPr lang="en" dirty="0"/>
              <a:t>	Play around with tryhw5.py file, and answer the questions.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	Save your question to a PDF file and submit to Canvas for grading.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Important Data Structure (image.h)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435200" cy="51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rgbClr val="569CD6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enum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LINEAR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LOGISTIC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RELU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LRELU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SOFTMAX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ACTIVATION;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in;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// Saved input to a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w;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// Current weights for a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dw;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// Current weight updates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v;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// Past weight updates (for use with momentum)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out;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// Saved output from the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ACTIVATION activation;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// Activation the layer uses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layer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layer *layers;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Aft>
                <a:spcPts val="2133"/>
              </a:spcAft>
              <a:buNone/>
            </a:pPr>
            <a:endParaRPr sz="1400">
              <a:solidFill>
                <a:srgbClr val="569CD6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Useful Matrix manipulation function</a:t>
            </a:r>
            <a:r>
              <a:rPr lang="en-US" dirty="0"/>
              <a:t>s</a:t>
            </a:r>
            <a:r>
              <a:rPr lang="en" dirty="0"/>
              <a:t> (matrix.c)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matrix_mult_matrix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transpose_matrix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axpy_matrix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// a * x + y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6B87681-BB9A-4ADC-93BF-930B33F6BB16}"/>
              </a:ext>
            </a:extLst>
          </p:cNvPr>
          <p:cNvSpPr/>
          <p:nvPr/>
        </p:nvSpPr>
        <p:spPr>
          <a:xfrm>
            <a:off x="2374604" y="138159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53EA2-2A45-4803-9CE6-4EE8B28B251D}"/>
              </a:ext>
            </a:extLst>
          </p:cNvPr>
          <p:cNvSpPr/>
          <p:nvPr/>
        </p:nvSpPr>
        <p:spPr>
          <a:xfrm>
            <a:off x="3009016" y="414428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forward_layer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7D4B63-AF7F-491E-8C7A-ADD67FBD1836}"/>
              </a:ext>
            </a:extLst>
          </p:cNvPr>
          <p:cNvCxnSpPr>
            <a:cxnSpLocks/>
            <a:stCxn id="18" idx="2"/>
            <a:endCxn id="6" idx="0"/>
          </p:cNvCxnSpPr>
          <p:nvPr/>
        </p:nvCxnSpPr>
        <p:spPr>
          <a:xfrm>
            <a:off x="4015565" y="3292097"/>
            <a:ext cx="0" cy="852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FB1934D-8F9B-48B0-88AA-C524FB2577BA}"/>
              </a:ext>
            </a:extLst>
          </p:cNvPr>
          <p:cNvCxnSpPr>
            <a:cxnSpLocks/>
            <a:stCxn id="6" idx="3"/>
            <a:endCxn id="6" idx="0"/>
          </p:cNvCxnSpPr>
          <p:nvPr/>
        </p:nvCxnSpPr>
        <p:spPr>
          <a:xfrm flipH="1" flipV="1">
            <a:off x="4015565" y="414428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194745-50E4-45B0-8912-4C8F2176A835}"/>
              </a:ext>
            </a:extLst>
          </p:cNvPr>
          <p:cNvSpPr txBox="1"/>
          <p:nvPr/>
        </p:nvSpPr>
        <p:spPr>
          <a:xfrm>
            <a:off x="3587402" y="531386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E6045-8C1B-4AF7-BB7D-FBF5592DFCC3}"/>
              </a:ext>
            </a:extLst>
          </p:cNvPr>
          <p:cNvSpPr txBox="1"/>
          <p:nvPr/>
        </p:nvSpPr>
        <p:spPr>
          <a:xfrm>
            <a:off x="2642193" y="2922765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model m, data X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A2C514-6013-4E0A-A8C8-3684BADB8C4B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>
            <a:off x="4015565" y="470426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5222CDE-FE4D-4503-A72C-FC70BAED70A0}"/>
              </a:ext>
            </a:extLst>
          </p:cNvPr>
          <p:cNvSpPr txBox="1"/>
          <p:nvPr/>
        </p:nvSpPr>
        <p:spPr>
          <a:xfrm>
            <a:off x="2700671" y="149109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forward_model</a:t>
            </a:r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B0AE66-033F-4965-BE4B-E2EDB5AC11C8}"/>
              </a:ext>
            </a:extLst>
          </p:cNvPr>
          <p:cNvSpPr/>
          <p:nvPr/>
        </p:nvSpPr>
        <p:spPr>
          <a:xfrm>
            <a:off x="6660212" y="1356967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332561-CFE2-4D59-96AF-28680544C59B}"/>
              </a:ext>
            </a:extLst>
          </p:cNvPr>
          <p:cNvSpPr/>
          <p:nvPr/>
        </p:nvSpPr>
        <p:spPr>
          <a:xfrm>
            <a:off x="7294623" y="3107431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= in * l-&gt;w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44DA37-EBBE-414A-82AB-C53A0ED05C44}"/>
              </a:ext>
            </a:extLst>
          </p:cNvPr>
          <p:cNvCxnSpPr>
            <a:cxnSpLocks/>
            <a:stCxn id="40" idx="2"/>
            <a:endCxn id="36" idx="0"/>
          </p:cNvCxnSpPr>
          <p:nvPr/>
        </p:nvCxnSpPr>
        <p:spPr>
          <a:xfrm flipH="1">
            <a:off x="8301172" y="2656282"/>
            <a:ext cx="1" cy="451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7B48BFA-1C86-468F-A78A-E18EDEDE8372}"/>
              </a:ext>
            </a:extLst>
          </p:cNvPr>
          <p:cNvSpPr txBox="1"/>
          <p:nvPr/>
        </p:nvSpPr>
        <p:spPr>
          <a:xfrm>
            <a:off x="7873008" y="5687482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769F66-FF38-4EB6-928D-77FC4BEEFB7F}"/>
              </a:ext>
            </a:extLst>
          </p:cNvPr>
          <p:cNvSpPr txBox="1"/>
          <p:nvPr/>
        </p:nvSpPr>
        <p:spPr>
          <a:xfrm>
            <a:off x="6927801" y="2286950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layer l, data in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080C45-0484-4379-9514-D3EE81F376E3}"/>
              </a:ext>
            </a:extLst>
          </p:cNvPr>
          <p:cNvCxnSpPr>
            <a:cxnSpLocks/>
            <a:stCxn id="47" idx="2"/>
            <a:endCxn id="39" idx="0"/>
          </p:cNvCxnSpPr>
          <p:nvPr/>
        </p:nvCxnSpPr>
        <p:spPr>
          <a:xfrm flipH="1">
            <a:off x="8301171" y="5048939"/>
            <a:ext cx="1" cy="638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A93C9F4-BC3E-42C9-A878-52C2D4D53776}"/>
              </a:ext>
            </a:extLst>
          </p:cNvPr>
          <p:cNvSpPr txBox="1"/>
          <p:nvPr/>
        </p:nvSpPr>
        <p:spPr>
          <a:xfrm>
            <a:off x="6986279" y="1466469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forward_layer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13B134-4770-4651-B697-ABE2D7E662B8}"/>
              </a:ext>
            </a:extLst>
          </p:cNvPr>
          <p:cNvSpPr/>
          <p:nvPr/>
        </p:nvSpPr>
        <p:spPr>
          <a:xfrm>
            <a:off x="7224083" y="4144287"/>
            <a:ext cx="2154177" cy="904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activation_matrix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/>
              <a:t>(X, l-&gt;activation)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9607C7F-5A89-4D73-96CE-B791D3F1C5C7}"/>
              </a:ext>
            </a:extLst>
          </p:cNvPr>
          <p:cNvCxnSpPr>
            <a:cxnSpLocks/>
            <a:stCxn id="36" idx="2"/>
            <a:endCxn id="47" idx="0"/>
          </p:cNvCxnSpPr>
          <p:nvPr/>
        </p:nvCxnSpPr>
        <p:spPr>
          <a:xfrm>
            <a:off x="8301172" y="3667413"/>
            <a:ext cx="0" cy="476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id="{6E6C923B-65DD-4785-B25B-5F354680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Forward Pass in Homework</a:t>
            </a:r>
          </a:p>
        </p:txBody>
      </p:sp>
    </p:spTree>
    <p:extLst>
      <p:ext uri="{BB962C8B-B14F-4D97-AF65-F5344CB8AC3E}">
        <p14:creationId xmlns:p14="http://schemas.microsoft.com/office/powerpoint/2010/main" val="2098601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F54D-C380-4EF3-9C5C-0DA2E32B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 in 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D9C32-46C3-4E89-853B-4E756DDE4FF9}"/>
              </a:ext>
            </a:extLst>
          </p:cNvPr>
          <p:cNvSpPr/>
          <p:nvPr/>
        </p:nvSpPr>
        <p:spPr>
          <a:xfrm>
            <a:off x="2601431" y="153243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DB15B-8E9A-4C7F-A0DA-FBC2621C0F9E}"/>
              </a:ext>
            </a:extLst>
          </p:cNvPr>
          <p:cNvSpPr/>
          <p:nvPr/>
        </p:nvSpPr>
        <p:spPr>
          <a:xfrm>
            <a:off x="3235843" y="429512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backward_layer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E32745-CCB7-41CC-9507-5DFC20D6A7F2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>
            <a:off x="4242392" y="3442937"/>
            <a:ext cx="0" cy="852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D947E809-E213-4537-A7CF-296AD09DC92C}"/>
              </a:ext>
            </a:extLst>
          </p:cNvPr>
          <p:cNvCxnSpPr>
            <a:cxnSpLocks/>
            <a:stCxn id="6" idx="3"/>
            <a:endCxn id="6" idx="0"/>
          </p:cNvCxnSpPr>
          <p:nvPr/>
        </p:nvCxnSpPr>
        <p:spPr>
          <a:xfrm flipH="1" flipV="1">
            <a:off x="4242392" y="429512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F86359-6A10-4355-9130-EE0B8FBE3827}"/>
              </a:ext>
            </a:extLst>
          </p:cNvPr>
          <p:cNvSpPr txBox="1"/>
          <p:nvPr/>
        </p:nvSpPr>
        <p:spPr>
          <a:xfrm>
            <a:off x="3814229" y="546470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E799A-99FB-475E-8AAE-5628D8E92E78}"/>
              </a:ext>
            </a:extLst>
          </p:cNvPr>
          <p:cNvSpPr txBox="1"/>
          <p:nvPr/>
        </p:nvSpPr>
        <p:spPr>
          <a:xfrm>
            <a:off x="2869020" y="3073605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model m, matrix 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E7D5C4-B934-4CDC-976B-F0EC0AF64888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42392" y="485510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303349-3D3F-44D1-A7CF-39125AB1A315}"/>
              </a:ext>
            </a:extLst>
          </p:cNvPr>
          <p:cNvSpPr txBox="1"/>
          <p:nvPr/>
        </p:nvSpPr>
        <p:spPr>
          <a:xfrm>
            <a:off x="2927498" y="164193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backward_model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415D9-292A-41E7-88D9-F956B2FD7277}"/>
              </a:ext>
            </a:extLst>
          </p:cNvPr>
          <p:cNvSpPr/>
          <p:nvPr/>
        </p:nvSpPr>
        <p:spPr>
          <a:xfrm>
            <a:off x="6611418" y="153243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D5D576-6AB7-479F-845F-13AA12665B4A}"/>
              </a:ext>
            </a:extLst>
          </p:cNvPr>
          <p:cNvSpPr/>
          <p:nvPr/>
        </p:nvSpPr>
        <p:spPr>
          <a:xfrm>
            <a:off x="7153930" y="3456444"/>
            <a:ext cx="21493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gradient_matrix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2852D9-A3DC-44B6-AB98-5662DA9C9777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8228583" y="2824490"/>
            <a:ext cx="2436" cy="631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1DDD7D-2321-4DF1-A4C8-943942B2300C}"/>
                  </a:ext>
                </a:extLst>
              </p:cNvPr>
              <p:cNvSpPr txBox="1"/>
              <p:nvPr/>
            </p:nvSpPr>
            <p:spPr>
              <a:xfrm>
                <a:off x="7979057" y="5855690"/>
                <a:ext cx="5039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1DDD7D-2321-4DF1-A4C8-943942B23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57" y="5855690"/>
                <a:ext cx="5039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91C2889-5533-4AC7-839D-1080DBDC538F}"/>
              </a:ext>
            </a:extLst>
          </p:cNvPr>
          <p:cNvSpPr txBox="1"/>
          <p:nvPr/>
        </p:nvSpPr>
        <p:spPr>
          <a:xfrm>
            <a:off x="6857647" y="2455158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layer l, matrix delta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8DF36B-509D-4CE6-903B-88B7F88F2103}"/>
              </a:ext>
            </a:extLst>
          </p:cNvPr>
          <p:cNvCxnSpPr>
            <a:cxnSpLocks/>
            <a:stCxn id="35" idx="2"/>
            <a:endCxn id="20" idx="0"/>
          </p:cNvCxnSpPr>
          <p:nvPr/>
        </p:nvCxnSpPr>
        <p:spPr>
          <a:xfrm>
            <a:off x="8229568" y="5353212"/>
            <a:ext cx="1449" cy="502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0BC2B5-7674-4C6E-AF48-F42489D1AA6D}"/>
              </a:ext>
            </a:extLst>
          </p:cNvPr>
          <p:cNvSpPr txBox="1"/>
          <p:nvPr/>
        </p:nvSpPr>
        <p:spPr>
          <a:xfrm>
            <a:off x="6916125" y="1634677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backward_layer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2C845-E3B3-4EFA-A5AF-EB4F88F8EC7E}"/>
                  </a:ext>
                </a:extLst>
              </p:cNvPr>
              <p:cNvSpPr/>
              <p:nvPr/>
            </p:nvSpPr>
            <p:spPr>
              <a:xfrm>
                <a:off x="7153929" y="4216081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2C845-E3B3-4EFA-A5AF-EB4F88F8E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929" y="4216081"/>
                <a:ext cx="2149307" cy="369332"/>
              </a:xfrm>
              <a:prstGeom prst="rect">
                <a:avLst/>
              </a:prstGeom>
              <a:blipFill>
                <a:blip r:embed="rId4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30193A-4942-481E-A0A1-99721664CEBD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8228583" y="3825776"/>
            <a:ext cx="0" cy="390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17941E-CCC7-423D-83B1-A373EE795A4D}"/>
                  </a:ext>
                </a:extLst>
              </p:cNvPr>
              <p:cNvSpPr/>
              <p:nvPr/>
            </p:nvSpPr>
            <p:spPr>
              <a:xfrm>
                <a:off x="7154914" y="4983880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17941E-CCC7-423D-83B1-A373EE795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14" y="4983880"/>
                <a:ext cx="2149307" cy="369332"/>
              </a:xfrm>
              <a:prstGeom prst="rect">
                <a:avLst/>
              </a:prstGeom>
              <a:blipFill>
                <a:blip r:embed="rId5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9062A3-0A70-44A3-A8E3-08F79020337F}"/>
              </a:ext>
            </a:extLst>
          </p:cNvPr>
          <p:cNvCxnSpPr>
            <a:cxnSpLocks/>
            <a:stCxn id="24" idx="2"/>
            <a:endCxn id="35" idx="0"/>
          </p:cNvCxnSpPr>
          <p:nvPr/>
        </p:nvCxnSpPr>
        <p:spPr>
          <a:xfrm>
            <a:off x="8228583" y="4585413"/>
            <a:ext cx="985" cy="398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599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6E6C923B-65DD-4785-B25B-5F354680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Weight Update in Homework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838ED5-E5EB-4C68-BA35-B3A95D2C2AD7}"/>
              </a:ext>
            </a:extLst>
          </p:cNvPr>
          <p:cNvSpPr/>
          <p:nvPr/>
        </p:nvSpPr>
        <p:spPr>
          <a:xfrm>
            <a:off x="6864085" y="1532431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5F6981-5CEC-45D9-8ACA-E4E052140589}"/>
                  </a:ext>
                </a:extLst>
              </p:cNvPr>
              <p:cNvSpPr/>
              <p:nvPr/>
            </p:nvSpPr>
            <p:spPr>
              <a:xfrm>
                <a:off x="7042104" y="3896520"/>
                <a:ext cx="3138532" cy="3695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5F6981-5CEC-45D9-8ACA-E4E052140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04" y="3896520"/>
                <a:ext cx="3138532" cy="369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C14776-2E3F-42E6-A46D-B8629B01B28E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8611369" y="3109472"/>
            <a:ext cx="1" cy="787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FDE0EA-4E95-4A2B-B227-24D2879EB5C4}"/>
                  </a:ext>
                </a:extLst>
              </p:cNvPr>
              <p:cNvSpPr txBox="1"/>
              <p:nvPr/>
            </p:nvSpPr>
            <p:spPr>
              <a:xfrm>
                <a:off x="6983237" y="2463141"/>
                <a:ext cx="325626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Input: layer l, 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algn="ctr"/>
                <a:r>
                  <a:rPr lang="en-US" dirty="0"/>
                  <a:t>decay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FDE0EA-4E95-4A2B-B227-24D2879E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37" y="2463141"/>
                <a:ext cx="3256264" cy="646331"/>
              </a:xfrm>
              <a:prstGeom prst="rect">
                <a:avLst/>
              </a:prstGeom>
              <a:blipFill>
                <a:blip r:embed="rId3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C9728B3-89F5-4A9A-9E11-37CA41D9A3B1}"/>
              </a:ext>
            </a:extLst>
          </p:cNvPr>
          <p:cNvSpPr txBox="1"/>
          <p:nvPr/>
        </p:nvSpPr>
        <p:spPr>
          <a:xfrm>
            <a:off x="7291811" y="1605614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update_layer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82EC32-4A46-48C8-BF8D-D0F0A854B314}"/>
                  </a:ext>
                </a:extLst>
              </p:cNvPr>
              <p:cNvSpPr/>
              <p:nvPr/>
            </p:nvSpPr>
            <p:spPr>
              <a:xfrm>
                <a:off x="7537024" y="5400589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82EC32-4A46-48C8-BF8D-D0F0A854B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24" y="5400589"/>
                <a:ext cx="21493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4A1CBC-E14E-40F7-907C-B1D08CDE1F27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8611370" y="4266063"/>
            <a:ext cx="308" cy="1134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22B896-1D40-4C3D-9F61-1229543E1CD9}"/>
                  </a:ext>
                </a:extLst>
              </p:cNvPr>
              <p:cNvSpPr/>
              <p:nvPr/>
            </p:nvSpPr>
            <p:spPr>
              <a:xfrm>
                <a:off x="8185713" y="198039"/>
                <a:ext cx="3708575" cy="12005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represent the regularized gradient from the previous step.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In the code, we use “l-&gt;v” to store this value.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22B896-1D40-4C3D-9F61-1229543E1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13" y="198039"/>
                <a:ext cx="3708575" cy="1200574"/>
              </a:xfrm>
              <a:prstGeom prst="rect">
                <a:avLst/>
              </a:prstGeom>
              <a:blipFill>
                <a:blip r:embed="rId5"/>
                <a:stretch>
                  <a:fillRect t="-1508" b="-70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DBBBF275-C1C2-458F-BE19-A93C4C4B1659}"/>
              </a:ext>
            </a:extLst>
          </p:cNvPr>
          <p:cNvSpPr/>
          <p:nvPr/>
        </p:nvSpPr>
        <p:spPr>
          <a:xfrm>
            <a:off x="2495105" y="1532432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C8A063-54D7-48CB-ADAA-41E891244DD7}"/>
              </a:ext>
            </a:extLst>
          </p:cNvPr>
          <p:cNvSpPr/>
          <p:nvPr/>
        </p:nvSpPr>
        <p:spPr>
          <a:xfrm>
            <a:off x="3235843" y="429512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update_layer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D086D1-DBBE-4C0F-8343-AF598210D663}"/>
              </a:ext>
            </a:extLst>
          </p:cNvPr>
          <p:cNvCxnSpPr>
            <a:cxnSpLocks/>
            <a:stCxn id="44" idx="2"/>
            <a:endCxn id="32" idx="0"/>
          </p:cNvCxnSpPr>
          <p:nvPr/>
        </p:nvCxnSpPr>
        <p:spPr>
          <a:xfrm>
            <a:off x="4242391" y="3325911"/>
            <a:ext cx="1" cy="969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608920FB-1946-4A0B-93D1-7EFBC3BB9706}"/>
              </a:ext>
            </a:extLst>
          </p:cNvPr>
          <p:cNvCxnSpPr>
            <a:cxnSpLocks/>
            <a:stCxn id="32" idx="3"/>
            <a:endCxn id="32" idx="0"/>
          </p:cNvCxnSpPr>
          <p:nvPr/>
        </p:nvCxnSpPr>
        <p:spPr>
          <a:xfrm flipH="1" flipV="1">
            <a:off x="4242392" y="429512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FA6B496-EB30-490F-852F-C608E4DBF8AE}"/>
              </a:ext>
            </a:extLst>
          </p:cNvPr>
          <p:cNvSpPr txBox="1"/>
          <p:nvPr/>
        </p:nvSpPr>
        <p:spPr>
          <a:xfrm>
            <a:off x="3814229" y="546470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365C11-433B-439D-BA7B-640051E297FB}"/>
                  </a:ext>
                </a:extLst>
              </p:cNvPr>
              <p:cNvSpPr txBox="1"/>
              <p:nvPr/>
            </p:nvSpPr>
            <p:spPr>
              <a:xfrm>
                <a:off x="2657254" y="2679580"/>
                <a:ext cx="317027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Input: model m, learning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algn="ctr"/>
                <a:r>
                  <a:rPr lang="en-US" dirty="0"/>
                  <a:t>decay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momentum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365C11-433B-439D-BA7B-640051E29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54" y="2679580"/>
                <a:ext cx="3170273" cy="646331"/>
              </a:xfrm>
              <a:prstGeom prst="rect">
                <a:avLst/>
              </a:prstGeom>
              <a:blipFill>
                <a:blip r:embed="rId6"/>
                <a:stretch>
                  <a:fillRect l="-1341" t="-4630" r="-1341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CE2F4-4478-4B01-9D1B-7E918CEF860F}"/>
              </a:ext>
            </a:extLst>
          </p:cNvPr>
          <p:cNvCxnSpPr>
            <a:cxnSpLocks/>
            <a:stCxn id="32" idx="2"/>
            <a:endCxn id="43" idx="0"/>
          </p:cNvCxnSpPr>
          <p:nvPr/>
        </p:nvCxnSpPr>
        <p:spPr>
          <a:xfrm>
            <a:off x="4242392" y="485510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1933772-F0A2-4E8C-AC3B-CE606E889654}"/>
              </a:ext>
            </a:extLst>
          </p:cNvPr>
          <p:cNvSpPr txBox="1"/>
          <p:nvPr/>
        </p:nvSpPr>
        <p:spPr>
          <a:xfrm>
            <a:off x="2927498" y="164193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update_model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6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</a:pP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activate_matrix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181967"/>
            <a:ext cx="11360800" cy="5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rows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++i){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sum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j &lt;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cols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++j){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267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=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(a == LOGISTIC){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1 / (1 + exp(-x));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RELU){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x if x &gt; 0; otherwise, it should equal 0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LRELU){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x if x &gt; 0; otherwise, it should equal 0.1 * x.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SOFTMAX){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exp(x) here, and we will normalize it later.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sum +=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SOFTMAX) 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TODO: have to normalize by sum if we are using SOFTMAX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609585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for all the possible j, we should normalize it as m.data[i][j] /= sum; 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sz="2267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0AD86-BB6E-4EA0-9F67-66DF9FCE18D0}"/>
              </a:ext>
            </a:extLst>
          </p:cNvPr>
          <p:cNvSpPr txBox="1"/>
          <p:nvPr/>
        </p:nvSpPr>
        <p:spPr>
          <a:xfrm>
            <a:off x="7598735" y="1269994"/>
            <a:ext cx="40687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Apply activation “a” to the matrix “m”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i, j;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 = </a:t>
            </a:r>
            <a:r>
              <a:rPr lang="en" sz="1400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rows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++i){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 = </a:t>
            </a:r>
            <a:r>
              <a:rPr lang="en" sz="1400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j &lt;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++j){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=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TODO: multiply the correct element of d by the gradient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if a is SOFTMAX or a is LINEAR, we should do nothing (multiply by 1)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LOGISTIC,  d.data[i][j] should times x * (1.0 - x);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RELU and x &lt;= 0, d.data[i][j] should be zero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LRELU and x &lt;= 0, d.data[i][j] should multiple 0.1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EFC83-6CDD-45CA-8F17-64F885976AC6}"/>
                  </a:ext>
                </a:extLst>
              </p:cNvPr>
              <p:cNvSpPr txBox="1"/>
              <p:nvPr/>
            </p:nvSpPr>
            <p:spPr>
              <a:xfrm>
                <a:off x="4834270" y="1172301"/>
                <a:ext cx="701040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Calculate g’(m) * d, and store in-place to matrix d.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 matrix “m” is the output of a layer, and matrix “d” 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of output.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EFC83-6CDD-45CA-8F17-64F885976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270" y="1172301"/>
                <a:ext cx="7010400" cy="646331"/>
              </a:xfrm>
              <a:prstGeom prst="rect">
                <a:avLst/>
              </a:prstGeom>
              <a:blipFill>
                <a:blip r:embed="rId3"/>
                <a:stretch>
                  <a:fillRect l="-608" t="-3704" r="-347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2057400" y="152401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7086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5399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02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  <a:buClr>
                <a:schemeClr val="dk1"/>
              </a:buClr>
              <a:buSzPts val="1100"/>
            </a:pPr>
            <a:r>
              <a:rPr lang="en" sz="2400"/>
              <a:t> </a:t>
            </a:r>
            <a:r>
              <a:rPr lang="en" sz="2400" b="1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2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forward_layer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sz="240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15600" y="2296633"/>
            <a:ext cx="11360800" cy="37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in;  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Save the input for backpropagation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multiply input by weights and apply activation function.   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out = in * l-&gt;w (note: matrix multiplication here)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Then, apply activate_matrix function to out with l-&gt;activation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free_matrix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free the old output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out;       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Save the current output for gradient calculation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96D2C-8BE5-4BE8-B774-D099194C8750}"/>
              </a:ext>
            </a:extLst>
          </p:cNvPr>
          <p:cNvSpPr txBox="1"/>
          <p:nvPr/>
        </p:nvSpPr>
        <p:spPr>
          <a:xfrm>
            <a:off x="5103628" y="1172301"/>
            <a:ext cx="64149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the input data “in” and layer “l”, calculate the output data.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15600" y="17515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  <a:buClr>
                <a:schemeClr val="dk1"/>
              </a:buClr>
              <a:buSzPts val="1100"/>
            </a:pPr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backward_layer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sz="2400"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15600" y="1885507"/>
            <a:ext cx="11360800" cy="47215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// delta is</a:t>
            </a:r>
            <a:r>
              <a:rPr lang="el-GR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Δ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</a:p>
          <a:p>
            <a:pPr marL="0" indent="0">
              <a:lnSpc>
                <a:spcPct val="135714"/>
              </a:lnSpc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// TODO: modify it in place to be “g'(out) * delta” out with //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function.</a:t>
            </a: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You can use gradient_matrix function with “l-&gt;out” and “l-&gt;activation” to “delta”</a:t>
            </a:r>
            <a:endParaRPr sz="1400" dirty="0">
              <a:solidFill>
                <a:schemeClr val="accent6">
                  <a:lumMod val="50000"/>
                </a:schemeClr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then calculate dL/dw and save it in l-&gt;dw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free_matrix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dw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xt as the transpose matrix of “l-&gt;in”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dw as xt times delta (matrix multiplication)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free matrix xt to avoid memory leak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dw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dw;</a:t>
            </a: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finally, calculate dL/dx and return it. (Similar to 1.4.2. Care memory leak)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dx = delta * (l-&gt;w)^T,   where * is matrix multiplication and ^T is matrix transpose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dx;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93EF19-95BC-4060-8DAA-38B2F7F5C868}"/>
                  </a:ext>
                </a:extLst>
              </p:cNvPr>
              <p:cNvSpPr txBox="1"/>
              <p:nvPr/>
            </p:nvSpPr>
            <p:spPr>
              <a:xfrm>
                <a:off x="6202325" y="811966"/>
                <a:ext cx="5911702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Given the layer “l” and delta, perform backward step: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1.4.1: Calculate the delta after considering the activation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1.4.2: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1.4.3: Calculate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Δo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(aka “dx”).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93EF19-95BC-4060-8DAA-38B2F7F5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25" y="811966"/>
                <a:ext cx="5911702" cy="1200329"/>
              </a:xfrm>
              <a:prstGeom prst="rect">
                <a:avLst/>
              </a:prstGeom>
              <a:blipFill>
                <a:blip r:embed="rId3"/>
                <a:stretch>
                  <a:fillRect l="-720" t="-2010" r="-823" b="-65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</a:pPr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update_layer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15600" y="1904829"/>
            <a:ext cx="11360800" cy="45818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Δw_t = dL/dw_t - λw_t + mΔw_{t-1}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save it to l-&gt;v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Note that You can use axpy_matrix to perform the matrix summation/subtraction</a:t>
            </a: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Update l-&gt;w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l-&gt;w = rate * l-&gt;v + l-&gt;w</a:t>
            </a:r>
            <a:endParaRPr lang="en-US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the multiplication and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summ</a:t>
            </a:r>
            <a:r>
              <a:rPr lang="en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ation in this slides all mean matrix multiplication or matrix summation.</a:t>
            </a:r>
            <a:endParaRPr sz="1400" dirty="0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04031-2414-4809-A222-B54D306C7555}"/>
              </a:ext>
            </a:extLst>
          </p:cNvPr>
          <p:cNvSpPr txBox="1"/>
          <p:nvPr/>
        </p:nvSpPr>
        <p:spPr>
          <a:xfrm>
            <a:off x="6166884" y="1141229"/>
            <a:ext cx="57938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a layer “l”,  learning rate, momentum, and decay rate,</a:t>
            </a:r>
          </a:p>
          <a:p>
            <a:r>
              <a:rPr lang="en-US" dirty="0">
                <a:solidFill>
                  <a:srgbClr val="FF0000"/>
                </a:solidFill>
              </a:rPr>
              <a:t>Update the weight (i.e. l-&gt;w)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Functions You Need to Know </a:t>
            </a:r>
            <a:r>
              <a:rPr lang="en-US" dirty="0"/>
              <a:t>before</a:t>
            </a:r>
            <a:r>
              <a:rPr lang="en" dirty="0"/>
              <a:t> Experiments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For simplicity, we already filled the following functions for you. You should read and understand these functions (classifier.c) before running experiments.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layer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activation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accuracy_model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data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cross_entropy_loss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train_model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data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batch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Get the Data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None/>
            </a:pPr>
            <a:r>
              <a:rPr lang="en" dirty="0"/>
              <a:t>1. Download, Unzip, and Prepare the MNIST Dataset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https://pjreddie.com/media/files/mnist_train.tar.gz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https://pjreddie.com/media/files/mnist_test.tar.gz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mnist_train.tar.gz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mnist_test.tar.gz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train -name \*.png &gt; mnist.train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test -name \*.png &gt; mnist.test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396" indent="0">
              <a:buNone/>
            </a:pPr>
            <a:r>
              <a:rPr lang="en" dirty="0"/>
              <a:t>2. Download, Unzip, and Prepare the CIFAR-10 Dataset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http://pjreddie.com/media/files/cifar.tgz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cifar.tgz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cifar/train -name \*.png &gt; cifar.train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cifar/test -name \*.png &gt; cifar.test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203195" marR="203195" indent="0">
              <a:lnSpc>
                <a:spcPct val="145000"/>
              </a:lnSpc>
              <a:buNone/>
            </a:pPr>
            <a:endParaRPr sz="1333" dirty="0">
              <a:solidFill>
                <a:srgbClr val="24292E"/>
              </a:solidFill>
              <a:highlight>
                <a:srgbClr val="F6F8FA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203195" indent="0">
              <a:lnSpc>
                <a:spcPct val="14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1333" dirty="0">
              <a:solidFill>
                <a:srgbClr val="24292E"/>
              </a:solidFill>
              <a:highlight>
                <a:srgbClr val="F6F8FA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spcBef>
                <a:spcPts val="1600"/>
              </a:spcBef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Experiments (Write Your Answers to </a:t>
            </a:r>
            <a:r>
              <a:rPr lang="en" b="1" dirty="0"/>
              <a:t>hw5.pdf</a:t>
            </a:r>
            <a:r>
              <a:rPr lang="en" dirty="0"/>
              <a:t>)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554000" cy="501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AutoNum type="arabicPeriod"/>
            </a:pPr>
            <a:r>
              <a:rPr lang="en" dirty="0"/>
              <a:t>Coding and Data prepare</a:t>
            </a:r>
            <a:endParaRPr dirty="0"/>
          </a:p>
          <a:p>
            <a:pPr>
              <a:buAutoNum type="arabicPeriod"/>
            </a:pPr>
            <a:r>
              <a:rPr lang="en" dirty="0"/>
              <a:t>MNIST Experiments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Linear Softmax Model (1-layer)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Run the basic model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Neural Network (2-layer NNs and 3-layer NNs)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Find the best activation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 for 3-layer Neural Network</a:t>
            </a:r>
            <a:endParaRPr dirty="0"/>
          </a:p>
          <a:p>
            <a:pPr>
              <a:buAutoNum type="arabicPeriod"/>
            </a:pPr>
            <a:r>
              <a:rPr lang="en" dirty="0"/>
              <a:t>Experiments for CIFAR-10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Neural Network (3-layer NNs)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 and decay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4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87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4160</TotalTime>
  <Words>6000</Words>
  <Application>Microsoft Office PowerPoint</Application>
  <PresentationFormat>Widescreen</PresentationFormat>
  <Paragraphs>1322</Paragraphs>
  <Slides>75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  Computer Vision   CSE 455 SVMs and Neural Nets  Linda Shapiro Professor of Computer Science &amp; Engineering Professor of Electrical Engineering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Neural Net Learning</vt:lpstr>
      <vt:lpstr>PowerPoint Presentation</vt:lpstr>
      <vt:lpstr>PowerPoint Presentation</vt:lpstr>
      <vt:lpstr>Common activation functions φ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Initialize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Multi-Class Classification</vt:lpstr>
      <vt:lpstr>Solution</vt:lpstr>
      <vt:lpstr>Softmax: normalized exponential</vt:lpstr>
      <vt:lpstr>A Simple Example</vt:lpstr>
      <vt:lpstr>Mini-batch for Machine Learning</vt:lpstr>
      <vt:lpstr>Neural Network Easy Example</vt:lpstr>
      <vt:lpstr>[Example] Forward Pass</vt:lpstr>
      <vt:lpstr>[Example] Ground Truth and Loss</vt:lpstr>
      <vt:lpstr>[Example] Backpropagation</vt:lpstr>
      <vt:lpstr>            Backpropagation [Cont.]</vt:lpstr>
      <vt:lpstr>[Example] Update with Learning Rate 0.1</vt:lpstr>
      <vt:lpstr>[Example] Done</vt:lpstr>
      <vt:lpstr>Think: What will happen if we go forward again?</vt:lpstr>
      <vt:lpstr>Think: What will happen if we go forward again?</vt:lpstr>
      <vt:lpstr>Tricks for Neural Network</vt:lpstr>
      <vt:lpstr>Problem: Under and Overfitting</vt:lpstr>
      <vt:lpstr>Weight decay: neural network regularization</vt:lpstr>
      <vt:lpstr>Momentum: speeding up SGD</vt:lpstr>
      <vt:lpstr>NN updates with weight decay and momentum</vt:lpstr>
      <vt:lpstr>Activations</vt:lpstr>
      <vt:lpstr>Linear Activation</vt:lpstr>
      <vt:lpstr>Logistic Activation</vt:lpstr>
      <vt:lpstr>ReLU Activation</vt:lpstr>
      <vt:lpstr>Visualization with ReLU</vt:lpstr>
      <vt:lpstr>LeakyReLU Activation</vt:lpstr>
      <vt:lpstr>CSE 455 Homework 5 Neural Network Due: 05/28</vt:lpstr>
      <vt:lpstr>MNIST: Handwriting recognition</vt:lpstr>
      <vt:lpstr>Functions You need to Code</vt:lpstr>
      <vt:lpstr>Important Data Structure (image.h)</vt:lpstr>
      <vt:lpstr>Useful Matrix manipulation functions (matrix.c)</vt:lpstr>
      <vt:lpstr>Forward Pass in Homework</vt:lpstr>
      <vt:lpstr>Backward Pass in Homework</vt:lpstr>
      <vt:lpstr>Weight Update in Homework</vt:lpstr>
      <vt:lpstr>TODO void activate_matrix(matrix m, ACTIVATION a)</vt:lpstr>
      <vt:lpstr> TODO void gradient_matrix(matrix m, ACTIVATION a, matrix d) </vt:lpstr>
      <vt:lpstr> TODO matrix forward_layer(layer *l, matrix in) </vt:lpstr>
      <vt:lpstr> TODO matrix backward_layer(layer *l, matrix delta) </vt:lpstr>
      <vt:lpstr> TODO void update_layer(layer *l, double rate, double momentum, double decay)</vt:lpstr>
      <vt:lpstr>Functions You Need to Know before Experiments</vt:lpstr>
      <vt:lpstr>Get the Data</vt:lpstr>
      <vt:lpstr>Experiments (Write Your Answers to hw5.pdf)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Beibin Li</dc:creator>
  <cp:lastModifiedBy>Beibin Li</cp:lastModifiedBy>
  <cp:revision>136</cp:revision>
  <dcterms:created xsi:type="dcterms:W3CDTF">2020-05-15T18:17:18Z</dcterms:created>
  <dcterms:modified xsi:type="dcterms:W3CDTF">2020-05-21T17:24:36Z</dcterms:modified>
</cp:coreProperties>
</file>