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sldIdLst>
    <p:sldId id="345" r:id="rId2"/>
    <p:sldId id="257" r:id="rId3"/>
    <p:sldId id="258" r:id="rId4"/>
    <p:sldId id="259" r:id="rId5"/>
    <p:sldId id="276" r:id="rId6"/>
    <p:sldId id="321" r:id="rId7"/>
    <p:sldId id="322" r:id="rId8"/>
    <p:sldId id="323" r:id="rId9"/>
    <p:sldId id="324" r:id="rId10"/>
    <p:sldId id="325" r:id="rId11"/>
    <p:sldId id="326" r:id="rId12"/>
    <p:sldId id="327" r:id="rId13"/>
    <p:sldId id="328" r:id="rId14"/>
    <p:sldId id="264" r:id="rId15"/>
    <p:sldId id="340" r:id="rId16"/>
    <p:sldId id="341" r:id="rId17"/>
    <p:sldId id="342" r:id="rId18"/>
    <p:sldId id="344" r:id="rId19"/>
    <p:sldId id="346"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265" r:id="rId44"/>
    <p:sldId id="266" r:id="rId45"/>
    <p:sldId id="299" r:id="rId46"/>
    <p:sldId id="267" r:id="rId47"/>
    <p:sldId id="268" r:id="rId48"/>
    <p:sldId id="269" r:id="rId49"/>
    <p:sldId id="270" r:id="rId50"/>
    <p:sldId id="300" r:id="rId51"/>
    <p:sldId id="271" r:id="rId52"/>
    <p:sldId id="272" r:id="rId53"/>
    <p:sldId id="301" r:id="rId54"/>
    <p:sldId id="273" r:id="rId55"/>
    <p:sldId id="274" r:id="rId56"/>
    <p:sldId id="275" r:id="rId57"/>
    <p:sldId id="329" r:id="rId58"/>
    <p:sldId id="316" r:id="rId59"/>
    <p:sldId id="318" r:id="rId60"/>
    <p:sldId id="319" r:id="rId61"/>
    <p:sldId id="317" r:id="rId62"/>
    <p:sldId id="320" r:id="rId63"/>
    <p:sldId id="279" r:id="rId64"/>
    <p:sldId id="280" r:id="rId65"/>
    <p:sldId id="281" r:id="rId66"/>
    <p:sldId id="282" r:id="rId67"/>
    <p:sldId id="283" r:id="rId68"/>
    <p:sldId id="330" r:id="rId69"/>
    <p:sldId id="331" r:id="rId70"/>
    <p:sldId id="332" r:id="rId71"/>
    <p:sldId id="333" r:id="rId72"/>
    <p:sldId id="334" r:id="rId73"/>
    <p:sldId id="284" r:id="rId74"/>
    <p:sldId id="285" r:id="rId75"/>
    <p:sldId id="288" r:id="rId76"/>
    <p:sldId id="291" r:id="rId77"/>
    <p:sldId id="293" r:id="rId78"/>
    <p:sldId id="287" r:id="rId79"/>
    <p:sldId id="294" r:id="rId80"/>
    <p:sldId id="297" r:id="rId81"/>
    <p:sldId id="335" r:id="rId82"/>
    <p:sldId id="290" r:id="rId83"/>
    <p:sldId id="371" r:id="rId84"/>
    <p:sldId id="372" r:id="rId85"/>
    <p:sldId id="336" r:id="rId86"/>
    <p:sldId id="337" r:id="rId87"/>
    <p:sldId id="338" r:id="rId88"/>
    <p:sldId id="375" r:id="rId89"/>
    <p:sldId id="376" r:id="rId90"/>
    <p:sldId id="377" r:id="rId91"/>
    <p:sldId id="378" r:id="rId92"/>
    <p:sldId id="379" r:id="rId93"/>
    <p:sldId id="380" r:id="rId94"/>
    <p:sldId id="381" r:id="rId95"/>
    <p:sldId id="382" r:id="rId96"/>
    <p:sldId id="383" r:id="rId97"/>
    <p:sldId id="384" r:id="rId98"/>
    <p:sldId id="385" r:id="rId99"/>
    <p:sldId id="374"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844" y="64"/>
      </p:cViewPr>
      <p:guideLst>
        <p:guide orient="horz" pos="2160"/>
        <p:guide pos="2880"/>
      </p:guideLst>
    </p:cSldViewPr>
  </p:slideViewPr>
  <p:notesTextViewPr>
    <p:cViewPr>
      <p:scale>
        <a:sx n="1" d="1"/>
        <a:sy n="1" d="1"/>
      </p:scale>
      <p:origin x="0" y="0"/>
    </p:cViewPr>
  </p:notesTextViewPr>
  <p:sorterViewPr>
    <p:cViewPr>
      <p:scale>
        <a:sx n="100" d="100"/>
        <a:sy n="100" d="100"/>
      </p:scale>
      <p:origin x="0" y="-199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DEC9-4AFD-99C5-C53E62332D9D}"/>
            </c:ext>
          </c:extLst>
        </c:ser>
        <c:dLbls>
          <c:showLegendKey val="0"/>
          <c:showVal val="0"/>
          <c:showCatName val="0"/>
          <c:showSerName val="0"/>
          <c:showPercent val="0"/>
          <c:showBubbleSize val="0"/>
        </c:dLbls>
        <c:axId val="46923776"/>
        <c:axId val="46926080"/>
      </c:scatterChart>
      <c:valAx>
        <c:axId val="469237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926080"/>
        <c:crosses val="autoZero"/>
        <c:crossBetween val="midCat"/>
      </c:valAx>
      <c:valAx>
        <c:axId val="4692608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237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41C1-44A0-BB6A-704AD644F98F}"/>
            </c:ext>
          </c:extLst>
        </c:ser>
        <c:dLbls>
          <c:showLegendKey val="0"/>
          <c:showVal val="0"/>
          <c:showCatName val="0"/>
          <c:showSerName val="0"/>
          <c:showPercent val="0"/>
          <c:showBubbleSize val="0"/>
        </c:dLbls>
        <c:axId val="46984576"/>
        <c:axId val="47269760"/>
      </c:scatterChart>
      <c:valAx>
        <c:axId val="469845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269760"/>
        <c:crosses val="autoZero"/>
        <c:crossBetween val="midCat"/>
      </c:valAx>
      <c:valAx>
        <c:axId val="4726976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845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AC87-4288-8D9B-B437F7FB03F0}"/>
            </c:ext>
          </c:extLst>
        </c:ser>
        <c:dLbls>
          <c:showLegendKey val="0"/>
          <c:showVal val="0"/>
          <c:showCatName val="0"/>
          <c:showSerName val="0"/>
          <c:showPercent val="0"/>
          <c:showBubbleSize val="0"/>
        </c:dLbls>
        <c:axId val="34959360"/>
        <c:axId val="34961664"/>
      </c:scatterChart>
      <c:valAx>
        <c:axId val="349593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961664"/>
        <c:crosses val="autoZero"/>
        <c:crossBetween val="midCat"/>
      </c:valAx>
      <c:valAx>
        <c:axId val="34961664"/>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49593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E32A-4894-8806-382C36EDCA0D}"/>
            </c:ext>
          </c:extLst>
        </c:ser>
        <c:dLbls>
          <c:showLegendKey val="0"/>
          <c:showVal val="0"/>
          <c:showCatName val="0"/>
          <c:showSerName val="0"/>
          <c:showPercent val="0"/>
          <c:showBubbleSize val="0"/>
        </c:dLbls>
        <c:axId val="35000704"/>
        <c:axId val="35003008"/>
      </c:scatterChart>
      <c:valAx>
        <c:axId val="35000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003008"/>
        <c:crosses val="autoZero"/>
        <c:crossBetween val="midCat"/>
      </c:valAx>
      <c:valAx>
        <c:axId val="35003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50007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ED87-4396-89BD-C99004C4754B}"/>
            </c:ext>
          </c:extLst>
        </c:ser>
        <c:dLbls>
          <c:showLegendKey val="0"/>
          <c:showVal val="0"/>
          <c:showCatName val="0"/>
          <c:showSerName val="0"/>
          <c:showPercent val="0"/>
          <c:showBubbleSize val="0"/>
        </c:dLbls>
        <c:axId val="47409024"/>
        <c:axId val="47415680"/>
      </c:scatterChart>
      <c:valAx>
        <c:axId val="474090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415680"/>
        <c:crosses val="autoZero"/>
        <c:crossBetween val="midCat"/>
      </c:valAx>
      <c:valAx>
        <c:axId val="47415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74090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5/18/2020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pPr lvl="0"/>
            <a:endParaRPr/>
          </a:p>
        </p:txBody>
      </p:sp>
      <p:sp>
        <p:nvSpPr>
          <p:cNvPr id="179" name="Shape 179"/>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10624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55623-943B-4E61-83F8-C2C6F5CC921B}" type="slidenum">
              <a:rPr lang="en-US" smtClean="0"/>
              <a:t>76</a:t>
            </a:fld>
            <a:endParaRPr lang="en-US"/>
          </a:p>
        </p:txBody>
      </p:sp>
    </p:spTree>
    <p:extLst>
      <p:ext uri="{BB962C8B-B14F-4D97-AF65-F5344CB8AC3E}">
        <p14:creationId xmlns:p14="http://schemas.microsoft.com/office/powerpoint/2010/main" val="2968893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CD48017-A63F-4066-B29F-EED7C58C97D2}" type="slidenum">
              <a:rPr lang="en-US" smtClean="0"/>
              <a:t>83</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37604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39759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19</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20</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23</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26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785C7C-BA26-4594-BBB2-0429BFFCFDFA}" type="datetime1">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C8929D-E5C6-4786-AE1A-D62CE7FD93CD}" type="datetime1">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890FEF-5362-45DB-A065-6AEFBE3A71B8}" type="datetime1">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750FC0-01AD-471D-BAFF-74ADC445ECE4}" type="datetime1">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A4863-71FC-4E34-976C-2CDF5C9261BD}" type="datetime1">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835051-E0DA-4FE1-A4EB-9C6B82313767}" type="datetime1">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C7F53D-13DC-47EF-93BF-587B6431C040}" type="datetime1">
              <a:rPr lang="en-US" smtClean="0"/>
              <a:t>5/18/2020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493B78-E67F-4325-9291-786B32194CDE}" type="datetime1">
              <a:rPr lang="en-US" smtClean="0"/>
              <a:t>5/18/2020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7A464-77B1-4512-A34A-EF57E174C773}" type="datetime1">
              <a:rPr lang="en-US" smtClean="0"/>
              <a:t>5/18/2020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8F7462-2FB6-4D4E-81B8-C85C8D47DC57}" type="datetime1">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0F3B04-D478-4F09-965D-F7CEDB495A31}" type="datetime1">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57BBE-E6A0-4DAD-8421-75AB57B7D835}" type="datetime1">
              <a:rPr lang="en-US" smtClean="0"/>
              <a:t>5/18/2020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4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2.png"/><Relationship Id="rId2" Type="http://schemas.openxmlformats.org/officeDocument/2006/relationships/image" Target="../media/image81.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6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6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0.png"/></Relationships>
</file>

<file path=ppt/slides/_rels/slide7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72.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0.png"/><Relationship Id="rId4" Type="http://schemas.openxmlformats.org/officeDocument/2006/relationships/image" Target="../media/image500.png"/></Relationships>
</file>

<file path=ppt/slides/_rels/slide73.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2.xml"/><Relationship Id="rId5" Type="http://schemas.openxmlformats.org/officeDocument/2006/relationships/image" Target="../media/image85.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650.png"/></Relationships>
</file>

<file path=ppt/slides/_rels/slide82.xml.rels><?xml version="1.0" encoding="UTF-8" standalone="yes"?>
<Relationships xmlns="http://schemas.openxmlformats.org/package/2006/relationships"><Relationship Id="rId2" Type="http://schemas.openxmlformats.org/officeDocument/2006/relationships/hyperlink" Target="http://cs.stanford.edu/people/karpathy/convnetjs/demo/mnist.html"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3.emf"/><Relationship Id="rId4" Type="http://schemas.openxmlformats.org/officeDocument/2006/relationships/image" Target="../media/image92.emf"/></Relationships>
</file>

<file path=ppt/slides/_rels/slide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9720" y="2235200"/>
            <a:ext cx="7772400" cy="2387600"/>
          </a:xfrm>
        </p:spPr>
        <p:txBody>
          <a:bodyPr>
            <a:noAutofit/>
          </a:bodyPr>
          <a:lstStyle/>
          <a:p>
            <a:br>
              <a:rPr lang="en-US" dirty="0">
                <a:cs typeface="Arial Rounded MT Bold"/>
              </a:rPr>
            </a:br>
            <a:br>
              <a:rPr lang="en-US" dirty="0">
                <a:cs typeface="Arial Rounded MT Bold"/>
              </a:rPr>
            </a:br>
            <a:r>
              <a:rPr lang="en-US" dirty="0">
                <a:cs typeface="Arial Rounded MT Bold"/>
              </a:rPr>
              <a:t>Computer Vision</a:t>
            </a:r>
            <a:br>
              <a:rPr lang="en-US" dirty="0">
                <a:cs typeface="Arial Rounded MT Bold"/>
              </a:rPr>
            </a:br>
            <a:br>
              <a:rPr lang="en-US" dirty="0">
                <a:cs typeface="Arial Rounded MT Bold"/>
              </a:rPr>
            </a:br>
            <a:br>
              <a:rPr lang="en-US" dirty="0">
                <a:cs typeface="Arial Rounded MT Bold"/>
              </a:rPr>
            </a:br>
            <a:r>
              <a:rPr lang="en-US" dirty="0">
                <a:cs typeface="Arial Rounded MT Bold"/>
              </a:rPr>
              <a:t>CSE 455</a:t>
            </a:r>
            <a:br>
              <a:rPr lang="en-US" dirty="0">
                <a:cs typeface="Arial Rounded MT Bold"/>
              </a:rPr>
            </a:br>
            <a:r>
              <a:rPr lang="en-US" dirty="0">
                <a:cs typeface="Arial Rounded MT Bold"/>
              </a:rPr>
              <a:t>Object Recognition</a:t>
            </a:r>
            <a:br>
              <a:rPr lang="en-US" sz="3600" dirty="0">
                <a:cs typeface="Arial Rounded MT Bold"/>
              </a:rPr>
            </a:br>
            <a:br>
              <a:rPr lang="en-US" sz="3600" dirty="0">
                <a:cs typeface="Arial Rounded MT Bold"/>
              </a:rPr>
            </a:br>
            <a:r>
              <a:rPr lang="en-US" sz="3600" dirty="0">
                <a:cs typeface="Arial Rounded MT Bold"/>
              </a:rPr>
              <a:t>Linda Shapiro</a:t>
            </a:r>
            <a:br>
              <a:rPr lang="en-US" sz="3600" dirty="0">
                <a:cs typeface="Arial Rounded MT Bold"/>
              </a:rPr>
            </a:br>
            <a:r>
              <a:rPr lang="en-US" sz="2800" dirty="0">
                <a:cs typeface="Arial Rounded MT Bold"/>
              </a:rPr>
              <a:t>Professor of Computer Science &amp; Engineering</a:t>
            </a:r>
            <a:br>
              <a:rPr lang="en-US" sz="2800" dirty="0">
                <a:cs typeface="Arial Rounded MT Bold"/>
              </a:rPr>
            </a:br>
            <a:r>
              <a:rPr lang="en-US" sz="2800" dirty="0">
                <a:cs typeface="Arial Rounded MT Bold"/>
              </a:rPr>
              <a:t>Professor of Electrical Engineering</a:t>
            </a:r>
            <a:br>
              <a:rPr lang="en-US" sz="2800" dirty="0">
                <a:cs typeface="Arial Rounded MT Bold"/>
              </a:rPr>
            </a:br>
            <a:endParaRPr lang="en-US" sz="2800" dirty="0">
              <a:cs typeface="Arial Rounded MT Bold"/>
            </a:endParaRP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36D44852-9CD3-4940-95E5-AC5BB6A6C69D}"/>
              </a:ext>
            </a:extLst>
          </p:cNvPr>
          <p:cNvSpPr txBox="1"/>
          <p:nvPr/>
        </p:nvSpPr>
        <p:spPr>
          <a:xfrm>
            <a:off x="2590800" y="5120640"/>
            <a:ext cx="3810000" cy="369332"/>
          </a:xfrm>
          <a:prstGeom prst="rect">
            <a:avLst/>
          </a:prstGeom>
          <a:noFill/>
        </p:spPr>
        <p:txBody>
          <a:bodyPr wrap="square" rtlCol="0">
            <a:spAutoFit/>
          </a:bodyPr>
          <a:lstStyle/>
          <a:p>
            <a:r>
              <a:rPr lang="en-US" dirty="0"/>
              <a:t>With slides from Ross </a:t>
            </a:r>
            <a:r>
              <a:rPr lang="en-US" dirty="0" err="1"/>
              <a:t>Girshick</a:t>
            </a:r>
            <a:endParaRPr lang="en-US" dirty="0"/>
          </a:p>
        </p:txBody>
      </p:sp>
    </p:spTree>
    <p:extLst>
      <p:ext uri="{BB962C8B-B14F-4D97-AF65-F5344CB8AC3E}">
        <p14:creationId xmlns:p14="http://schemas.microsoft.com/office/powerpoint/2010/main" val="1453703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pPr lvl="0">
              <a:defRPr sz="1800">
                <a:solidFill>
                  <a:srgbClr val="000000"/>
                </a:solidFill>
              </a:defRPr>
            </a:pPr>
            <a:r>
              <a:rPr sz="3937" dirty="0"/>
              <a:t>Compare to ground truth</a:t>
            </a:r>
          </a:p>
        </p:txBody>
      </p:sp>
      <p:pic>
        <p:nvPicPr>
          <p:cNvPr id="13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36" name="Shape 13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7" name="Shape 13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8" name="Shape 138"/>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9" name="Shape 139"/>
          <p:cNvSpPr/>
          <p:nvPr/>
        </p:nvSpPr>
        <p:spPr>
          <a:xfrm>
            <a:off x="2428875" y="2571750"/>
            <a:ext cx="1017984" cy="1455539"/>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0" name="Shape 140"/>
          <p:cNvSpPr/>
          <p:nvPr/>
        </p:nvSpPr>
        <p:spPr>
          <a:xfrm>
            <a:off x="5411391" y="3223617"/>
            <a:ext cx="348258" cy="1366242"/>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1" name="Shape 141"/>
          <p:cNvSpPr/>
          <p:nvPr/>
        </p:nvSpPr>
        <p:spPr>
          <a:xfrm>
            <a:off x="4429125" y="3321844"/>
            <a:ext cx="616148" cy="62507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2" name="Shape 142"/>
          <p:cNvSpPr/>
          <p:nvPr/>
        </p:nvSpPr>
        <p:spPr>
          <a:xfrm>
            <a:off x="1643063" y="3187899"/>
            <a:ext cx="223242" cy="113407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3" name="Shape 143"/>
          <p:cNvSpPr/>
          <p:nvPr/>
        </p:nvSpPr>
        <p:spPr>
          <a:xfrm>
            <a:off x="1928813" y="3312914"/>
            <a:ext cx="223242" cy="58043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4" name="Shape 144"/>
          <p:cNvSpPr/>
          <p:nvPr/>
        </p:nvSpPr>
        <p:spPr>
          <a:xfrm>
            <a:off x="1973461" y="6313289"/>
            <a:ext cx="312539" cy="33039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5" name="Shape 145"/>
          <p:cNvSpPr/>
          <p:nvPr/>
        </p:nvSpPr>
        <p:spPr>
          <a:xfrm>
            <a:off x="2409578" y="6219676"/>
            <a:ext cx="4339842"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ground truth ‘person’ boxes</a:t>
            </a:r>
          </a:p>
        </p:txBody>
      </p:sp>
      <p:sp>
        <p:nvSpPr>
          <p:cNvPr id="146" name="Shape 146"/>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7" name="Shape 147"/>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48" name="Shape 148"/>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49" name="Shape 149"/>
          <p:cNvSpPr/>
          <p:nvPr/>
        </p:nvSpPr>
        <p:spPr>
          <a:xfrm>
            <a:off x="5767551" y="1103821"/>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50" name="Shape 150"/>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123904996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a:solidFill>
                  <a:srgbClr val="000000"/>
                </a:solidFill>
              </a:defRPr>
            </a:pPr>
            <a:r>
              <a:rPr sz="3937"/>
              <a:t>Sort by confidence</a:t>
            </a:r>
          </a:p>
        </p:txBody>
      </p:sp>
      <p:pic>
        <p:nvPicPr>
          <p:cNvPr id="153"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54"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55"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56"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57"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58"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59" name="Shape 159"/>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0" name="Shape 160"/>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1" name="Shape 161"/>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2" name="Shape 162"/>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3" name="Shape 163"/>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4"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166"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7"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9" name="Shape 169"/>
          <p:cNvSpPr/>
          <p:nvPr/>
        </p:nvSpPr>
        <p:spPr>
          <a:xfrm>
            <a:off x="8215313" y="2665660"/>
            <a:ext cx="72200"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FF2600"/>
                </a:solidFill>
              </a:defRPr>
            </a:lvl1pPr>
          </a:lstStyle>
          <a:p>
            <a:pPr lvl="0">
              <a:defRPr sz="1800">
                <a:solidFill>
                  <a:srgbClr val="000000"/>
                </a:solidFill>
              </a:defRPr>
            </a:pPr>
            <a:endParaRPr sz="2953" dirty="0">
              <a:solidFill>
                <a:schemeClr val="tx1"/>
              </a:solidFill>
            </a:endParaRPr>
          </a:p>
        </p:txBody>
      </p:sp>
      <p:sp>
        <p:nvSpPr>
          <p:cNvPr id="170" name="Shape 170"/>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171" name="Shape 171"/>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172" name="Shape 172"/>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173" name="Shape 173"/>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174" name="Shape 174"/>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175" name="Shape 175"/>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176" name="Shape 176"/>
          <p:cNvSpPr/>
          <p:nvPr/>
        </p:nvSpPr>
        <p:spPr>
          <a:xfrm>
            <a:off x="493925" y="3214689"/>
            <a:ext cx="2027040" cy="129830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defRPr sz="1800">
                <a:solidFill>
                  <a:srgbClr val="000000"/>
                </a:solidFill>
              </a:defRPr>
            </a:pPr>
            <a:r>
              <a:rPr sz="2953" dirty="0">
                <a:solidFill>
                  <a:schemeClr val="accent6"/>
                </a:solidFill>
              </a:rPr>
              <a:t>true</a:t>
            </a:r>
          </a:p>
          <a:p>
            <a:pPr lvl="0">
              <a:defRPr sz="1800">
                <a:solidFill>
                  <a:srgbClr val="000000"/>
                </a:solidFill>
              </a:defRPr>
            </a:pPr>
            <a:r>
              <a:rPr sz="2953" dirty="0">
                <a:solidFill>
                  <a:schemeClr val="accent6"/>
                </a:solidFill>
              </a:rPr>
              <a:t>positive</a:t>
            </a:r>
          </a:p>
          <a:p>
            <a:pPr lvl="0">
              <a:defRPr sz="1800">
                <a:solidFill>
                  <a:srgbClr val="000000"/>
                </a:solidFill>
              </a:defRPr>
            </a:pPr>
            <a:r>
              <a:rPr sz="2531" dirty="0"/>
              <a:t>(high overlap)</a:t>
            </a:r>
          </a:p>
        </p:txBody>
      </p:sp>
      <p:sp>
        <p:nvSpPr>
          <p:cNvPr id="177" name="Shape 177"/>
          <p:cNvSpPr/>
          <p:nvPr/>
        </p:nvSpPr>
        <p:spPr>
          <a:xfrm>
            <a:off x="6133121" y="3236863"/>
            <a:ext cx="2052421" cy="207723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2953" dirty="0">
                <a:solidFill>
                  <a:srgbClr val="FF0000"/>
                </a:solidFill>
              </a:rPr>
              <a:t>false</a:t>
            </a:r>
          </a:p>
          <a:p>
            <a:pPr lvl="0">
              <a:defRPr sz="1800">
                <a:solidFill>
                  <a:srgbClr val="000000"/>
                </a:solidFill>
              </a:defRPr>
            </a:pPr>
            <a:r>
              <a:rPr sz="2953" dirty="0">
                <a:solidFill>
                  <a:srgbClr val="FF0000"/>
                </a:solidFill>
              </a:rPr>
              <a:t>positive</a:t>
            </a:r>
          </a:p>
          <a:p>
            <a:pPr lvl="0">
              <a:defRPr sz="1800">
                <a:solidFill>
                  <a:srgbClr val="000000"/>
                </a:solidFill>
              </a:defRPr>
            </a:pPr>
            <a:r>
              <a:rPr sz="2531" dirty="0"/>
              <a:t>(no overlap,</a:t>
            </a:r>
          </a:p>
          <a:p>
            <a:pPr lvl="0">
              <a:defRPr sz="1800">
                <a:solidFill>
                  <a:srgbClr val="000000"/>
                </a:solidFill>
              </a:defRPr>
            </a:pPr>
            <a:r>
              <a:rPr sz="2531" dirty="0"/>
              <a:t>low overlap, or </a:t>
            </a:r>
          </a:p>
          <a:p>
            <a:pPr lvl="0">
              <a:defRPr sz="1800">
                <a:solidFill>
                  <a:srgbClr val="000000"/>
                </a:solidFill>
              </a:defRPr>
            </a:pPr>
            <a:r>
              <a:rPr sz="2531" dirty="0"/>
              <a:t>duplicate)</a:t>
            </a:r>
          </a:p>
        </p:txBody>
      </p:sp>
      <p:sp>
        <p:nvSpPr>
          <p:cNvPr id="2" name="TextBox 1"/>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29" name="TextBox 28"/>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0" name="TextBox 29"/>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Tree>
    <p:extLst>
      <p:ext uri="{BB962C8B-B14F-4D97-AF65-F5344CB8AC3E}">
        <p14:creationId xmlns:p14="http://schemas.microsoft.com/office/powerpoint/2010/main" val="72125017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4"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mc:AlternateContent xmlns:mc="http://schemas.openxmlformats.org/markup-compatibility/2006" xmlns:a14="http://schemas.microsoft.com/office/drawing/2010/main">
        <mc:Choice Requires="a14">
          <p:sp>
            <p:nvSpPr>
              <p:cNvPr id="35" name="Rectangle 34"/>
              <p:cNvSpPr/>
              <p:nvPr/>
            </p:nvSpPr>
            <p:spPr>
              <a:xfrm>
                <a:off x="319549" y="4000437"/>
                <a:ext cx="7243650" cy="787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𝑝𝑟𝑒𝑐𝑖𝑠𝑖𝑜𝑛</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r>
                            <a:rPr lang="en-US" sz="2200" b="0" i="1" smtClean="0">
                              <a:latin typeface="Cambria Math" panose="02040503050406030204" pitchFamily="18" charset="0"/>
                            </a:rPr>
                            <m:t>𝑓𝑎𝑙𝑠𝑒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den>
                      </m:f>
                    </m:oMath>
                  </m:oMathPara>
                </a14:m>
                <a:endParaRPr lang="en-US" sz="2200" dirty="0"/>
              </a:p>
            </p:txBody>
          </p:sp>
        </mc:Choice>
        <mc:Fallback xmlns="">
          <p:sp>
            <p:nvSpPr>
              <p:cNvPr id="35" name="Rectangle 34"/>
              <p:cNvSpPr>
                <a:spLocks noRot="1" noChangeAspect="1" noMove="1" noResize="1" noEditPoints="1" noAdjustHandles="1" noChangeArrowheads="1" noChangeShapeType="1" noTextEdit="1"/>
              </p:cNvSpPr>
              <p:nvPr/>
            </p:nvSpPr>
            <p:spPr>
              <a:xfrm>
                <a:off x="319549" y="4000437"/>
                <a:ext cx="7243650" cy="78778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319549" y="5115798"/>
                <a:ext cx="4577279" cy="785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𝑟𝑒𝑐𝑎𝑙𝑙</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𝑔𝑟𝑜𝑢𝑛𝑑</m:t>
                          </m:r>
                          <m:r>
                            <a:rPr lang="en-US" sz="2200" b="0" i="1" smtClean="0">
                              <a:latin typeface="Cambria Math" panose="02040503050406030204" pitchFamily="18" charset="0"/>
                            </a:rPr>
                            <m:t> </m:t>
                          </m:r>
                          <m:r>
                            <a:rPr lang="en-US" sz="2200" b="0" i="1" smtClean="0">
                              <a:latin typeface="Cambria Math" panose="02040503050406030204" pitchFamily="18" charset="0"/>
                            </a:rPr>
                            <m:t>𝑡𝑟𝑢𝑡h</m:t>
                          </m:r>
                          <m:r>
                            <a:rPr lang="en-US" sz="2200" b="0" i="1" smtClean="0">
                              <a:latin typeface="Cambria Math" panose="02040503050406030204" pitchFamily="18" charset="0"/>
                            </a:rPr>
                            <m:t> </m:t>
                          </m:r>
                          <m:r>
                            <a:rPr lang="en-US" sz="2200" b="0" i="1" smtClean="0">
                              <a:latin typeface="Cambria Math" panose="02040503050406030204" pitchFamily="18" charset="0"/>
                            </a:rPr>
                            <m:t>𝑜𝑏𝑗𝑒𝑐𝑡𝑠</m:t>
                          </m:r>
                        </m:den>
                      </m:f>
                    </m:oMath>
                  </m:oMathPara>
                </a14:m>
                <a:endParaRPr lang="en-US" sz="2200" dirty="0"/>
              </a:p>
            </p:txBody>
          </p:sp>
        </mc:Choice>
        <mc:Fallback xmlns="">
          <p:sp>
            <p:nvSpPr>
              <p:cNvPr id="40" name="Rectangle 39"/>
              <p:cNvSpPr>
                <a:spLocks noRot="1" noChangeAspect="1" noMove="1" noResize="1" noEditPoints="1" noAdjustHandles="1" noChangeArrowheads="1" noChangeShapeType="1" noTextEdit="1"/>
              </p:cNvSpPr>
              <p:nvPr/>
            </p:nvSpPr>
            <p:spPr>
              <a:xfrm>
                <a:off x="319549" y="5115798"/>
                <a:ext cx="4577279" cy="78572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727282" y="3033920"/>
                <a:ext cx="36625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𝑡</m:t>
                      </m:r>
                    </m:oMath>
                  </m:oMathPara>
                </a14:m>
                <a:endParaRPr lang="en-US" sz="2200" dirty="0"/>
              </a:p>
            </p:txBody>
          </p:sp>
        </mc:Choice>
        <mc:Fallback xmlns="">
          <p:sp>
            <p:nvSpPr>
              <p:cNvPr id="2" name="Rectangle 1"/>
              <p:cNvSpPr>
                <a:spLocks noRot="1" noChangeAspect="1" noMove="1" noResize="1" noEditPoints="1" noAdjustHandles="1" noChangeArrowheads="1" noChangeShapeType="1" noTextEdit="1"/>
              </p:cNvSpPr>
              <p:nvPr/>
            </p:nvSpPr>
            <p:spPr>
              <a:xfrm>
                <a:off x="5727282" y="3033920"/>
                <a:ext cx="366254" cy="430887"/>
              </a:xfrm>
              <a:prstGeom prst="rect">
                <a:avLst/>
              </a:prstGeom>
              <a:blipFill rotWithShape="0">
                <a:blip r:embed="rId11"/>
                <a:stretch>
                  <a:fillRect/>
                </a:stretch>
              </a:blipFill>
            </p:spPr>
            <p:txBody>
              <a:bodyPr/>
              <a:lstStyle/>
              <a:p>
                <a:r>
                  <a:rPr lang="en-US">
                    <a:noFill/>
                  </a:rPr>
                  <a:t> </a:t>
                </a:r>
              </a:p>
            </p:txBody>
          </p:sp>
        </mc:Fallback>
      </mc:AlternateContent>
      <p:sp>
        <p:nvSpPr>
          <p:cNvPr id="41" name="Shape 166"/>
          <p:cNvSpPr/>
          <p:nvPr/>
        </p:nvSpPr>
        <p:spPr>
          <a:xfrm>
            <a:off x="8365934" y="3924922"/>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42" name="Shape 166"/>
          <p:cNvSpPr/>
          <p:nvPr/>
        </p:nvSpPr>
        <p:spPr>
          <a:xfrm>
            <a:off x="8084859" y="4362369"/>
            <a:ext cx="629981"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r>
              <a:rPr lang="en-US" sz="2953" dirty="0">
                <a:solidFill>
                  <a:schemeClr val="accent6"/>
                </a:solidFill>
              </a:rPr>
              <a:t> </a:t>
            </a:r>
            <a:r>
              <a:rPr lang="en-US" sz="2953" dirty="0">
                <a:solidFill>
                  <a:schemeClr val="tx1"/>
                </a:solidFill>
              </a:rPr>
              <a:t>+</a:t>
            </a:r>
            <a:endParaRPr sz="2953" dirty="0">
              <a:solidFill>
                <a:schemeClr val="tx1"/>
              </a:solidFill>
            </a:endParaRPr>
          </a:p>
        </p:txBody>
      </p:sp>
      <p:sp>
        <p:nvSpPr>
          <p:cNvPr id="43" name="TextBox 42"/>
          <p:cNvSpPr txBox="1"/>
          <p:nvPr/>
        </p:nvSpPr>
        <p:spPr>
          <a:xfrm>
            <a:off x="8700526" y="4401915"/>
            <a:ext cx="343014" cy="492443"/>
          </a:xfrm>
          <a:prstGeom prst="rect">
            <a:avLst/>
          </a:prstGeom>
          <a:noFill/>
        </p:spPr>
        <p:txBody>
          <a:bodyPr wrap="square" rtlCol="0">
            <a:spAutoFit/>
          </a:bodyPr>
          <a:lstStyle/>
          <a:p>
            <a:r>
              <a:rPr lang="en-US" sz="2600" dirty="0">
                <a:solidFill>
                  <a:srgbClr val="FF0000"/>
                </a:solidFill>
              </a:rPr>
              <a:t>X</a:t>
            </a:r>
          </a:p>
        </p:txBody>
      </p:sp>
      <p:cxnSp>
        <p:nvCxnSpPr>
          <p:cNvPr id="4" name="Straight Connector 3"/>
          <p:cNvCxnSpPr/>
          <p:nvPr/>
        </p:nvCxnSpPr>
        <p:spPr>
          <a:xfrm>
            <a:off x="7999729" y="4400469"/>
            <a:ext cx="10763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19242" y="901899"/>
            <a:ext cx="3024758" cy="220537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7838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2" name="droppedImage.png"/>
          <p:cNvPicPr/>
          <p:nvPr/>
        </p:nvPicPr>
        <p:blipFill>
          <a:blip r:embed="rId3">
            <a:extLst/>
          </a:blip>
          <a:srcRect l="1091" t="850" r="841" b="2097"/>
          <a:stretch>
            <a:fillRect/>
          </a:stretch>
        </p:blipFill>
        <p:spPr>
          <a:xfrm>
            <a:off x="455414" y="3214687"/>
            <a:ext cx="4580959" cy="3527227"/>
          </a:xfrm>
          <a:prstGeom prst="rect">
            <a:avLst/>
          </a:prstGeom>
          <a:ln w="12700">
            <a:solidFill/>
            <a:miter lim="400000"/>
          </a:ln>
        </p:spPr>
      </p:pic>
      <p:sp>
        <p:nvSpPr>
          <p:cNvPr id="183" name="Shape 183"/>
          <p:cNvSpPr/>
          <p:nvPr/>
        </p:nvSpPr>
        <p:spPr>
          <a:xfrm>
            <a:off x="5312923" y="3661172"/>
            <a:ext cx="3435812" cy="27265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l">
              <a:defRPr sz="1800">
                <a:solidFill>
                  <a:srgbClr val="000000"/>
                </a:solidFill>
              </a:defRPr>
            </a:pPr>
            <a:r>
              <a:rPr sz="2953" dirty="0"/>
              <a:t>Average Precision (</a:t>
            </a:r>
            <a:r>
              <a:rPr sz="2953" dirty="0">
                <a:latin typeface="+mj-lt"/>
                <a:ea typeface="+mj-ea"/>
                <a:cs typeface="+mj-cs"/>
                <a:sym typeface="SourceSansPro-Regular"/>
              </a:rPr>
              <a:t>AP</a:t>
            </a:r>
            <a:r>
              <a:rPr sz="2953" dirty="0"/>
              <a:t>)</a:t>
            </a:r>
          </a:p>
          <a:p>
            <a:pPr lvl="0" algn="l">
              <a:defRPr sz="1800">
                <a:solidFill>
                  <a:srgbClr val="000000"/>
                </a:solidFill>
              </a:defRPr>
            </a:pPr>
            <a:r>
              <a:rPr sz="2953" dirty="0"/>
              <a:t>    0%  is worst</a:t>
            </a:r>
          </a:p>
          <a:p>
            <a:pPr lvl="0" algn="l">
              <a:defRPr sz="1800">
                <a:solidFill>
                  <a:srgbClr val="000000"/>
                </a:solidFill>
              </a:defRPr>
            </a:pPr>
            <a:r>
              <a:rPr sz="2953" dirty="0"/>
              <a:t>    100%  is best</a:t>
            </a:r>
          </a:p>
          <a:p>
            <a:pPr lvl="0" algn="l">
              <a:defRPr sz="1800">
                <a:solidFill>
                  <a:srgbClr val="000000"/>
                </a:solidFill>
              </a:defRPr>
            </a:pPr>
            <a:endParaRPr sz="2953" dirty="0"/>
          </a:p>
          <a:p>
            <a:pPr lvl="0" algn="l">
              <a:defRPr sz="1800">
                <a:solidFill>
                  <a:srgbClr val="000000"/>
                </a:solidFill>
              </a:defRPr>
            </a:pPr>
            <a:r>
              <a:rPr sz="2953" dirty="0"/>
              <a:t>mean AP over classes</a:t>
            </a:r>
          </a:p>
          <a:p>
            <a:pPr lvl="0" algn="l">
              <a:defRPr sz="1800">
                <a:solidFill>
                  <a:srgbClr val="000000"/>
                </a:solidFill>
              </a:defRPr>
            </a:pPr>
            <a:r>
              <a:rPr sz="2953" dirty="0"/>
              <a:t>(</a:t>
            </a:r>
            <a:r>
              <a:rPr sz="2953" dirty="0" err="1">
                <a:latin typeface="+mj-lt"/>
                <a:ea typeface="+mj-ea"/>
                <a:cs typeface="+mj-cs"/>
                <a:sym typeface="SourceSansPro-Regular"/>
              </a:rPr>
              <a:t>mAP</a:t>
            </a:r>
            <a:r>
              <a:rPr sz="2953" dirty="0"/>
              <a:t>)</a:t>
            </a:r>
          </a:p>
        </p:txBody>
      </p:sp>
      <p:pic>
        <p:nvPicPr>
          <p:cNvPr id="184" name="droppedImage.png"/>
          <p:cNvPicPr/>
          <p:nvPr/>
        </p:nvPicPr>
        <p:blipFill>
          <a:blip r:embed="rId4">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5">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6">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7">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8">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9">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7" name="Shape 207"/>
          <p:cNvSpPr/>
          <p:nvPr/>
        </p:nvSpPr>
        <p:spPr>
          <a:xfrm flipV="1">
            <a:off x="3480904" y="3088381"/>
            <a:ext cx="2430864" cy="1760963"/>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9" name="Shape 209"/>
          <p:cNvSpPr/>
          <p:nvPr/>
        </p:nvSpPr>
        <p:spPr>
          <a:xfrm flipV="1">
            <a:off x="1579578" y="3097974"/>
            <a:ext cx="274519" cy="842914"/>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10" name="Shape 210"/>
          <p:cNvSpPr/>
          <p:nvPr/>
        </p:nvSpPr>
        <p:spPr>
          <a:xfrm flipH="1">
            <a:off x="1858763"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Tree>
    <p:extLst>
      <p:ext uri="{BB962C8B-B14F-4D97-AF65-F5344CB8AC3E}">
        <p14:creationId xmlns:p14="http://schemas.microsoft.com/office/powerpoint/2010/main" val="5974832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Pedestrians</a:t>
            </a:r>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a:t>Histograms of Oriented Gradients for Human Detection</a:t>
            </a:r>
            <a:r>
              <a:rPr lang="en-US" dirty="0"/>
              <a:t>, </a:t>
            </a:r>
            <a:r>
              <a:rPr lang="en-US" dirty="0" err="1"/>
              <a:t>Dalal</a:t>
            </a:r>
            <a:r>
              <a:rPr lang="en-US" dirty="0"/>
              <a:t> and </a:t>
            </a:r>
            <a:r>
              <a:rPr lang="en-US" dirty="0" err="1"/>
              <a:t>Triggs</a:t>
            </a:r>
            <a:r>
              <a:rPr lang="en-US" dirty="0"/>
              <a:t>, CVPR 2005</a:t>
            </a:r>
          </a:p>
          <a:p>
            <a:endParaRPr lang="en-US" dirty="0"/>
          </a:p>
          <a:p>
            <a:r>
              <a:rPr lang="en-US" dirty="0"/>
              <a:t>AP ~77%</a:t>
            </a:r>
          </a:p>
          <a:p>
            <a:r>
              <a:rPr lang="en-US" dirty="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a:t>                   </a:t>
            </a:r>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a:t>(a) average gradient image over training examples</a:t>
            </a:r>
          </a:p>
          <a:p>
            <a:r>
              <a:rPr lang="en-US" dirty="0"/>
              <a:t>(b) each “pixel” shows max positive SVM weight in the block centered on that pixel</a:t>
            </a:r>
          </a:p>
          <a:p>
            <a:r>
              <a:rPr lang="en-US" dirty="0"/>
              <a:t>(c) same as (b) for negative SVM weights</a:t>
            </a:r>
          </a:p>
          <a:p>
            <a:r>
              <a:rPr lang="en-US" dirty="0"/>
              <a:t>(d) test image</a:t>
            </a:r>
          </a:p>
          <a:p>
            <a:r>
              <a:rPr lang="en-US" dirty="0"/>
              <a:t>(e) its R-HOG descriptor</a:t>
            </a:r>
          </a:p>
          <a:p>
            <a:r>
              <a:rPr lang="en-US" dirty="0"/>
              <a:t>(f) R-HOG descriptor weighted by positive SVM weights</a:t>
            </a:r>
          </a:p>
          <a:p>
            <a:r>
              <a:rPr lang="en-US" dirty="0"/>
              <a:t>(g) R-HOG descriptor weighted by negative SVM weights</a:t>
            </a:r>
          </a:p>
        </p:txBody>
      </p:sp>
      <p:sp>
        <p:nvSpPr>
          <p:cNvPr id="7" name="Slide Number Placeholder 6"/>
          <p:cNvSpPr>
            <a:spLocks noGrp="1"/>
          </p:cNvSpPr>
          <p:nvPr>
            <p:ph type="sldNum" sz="quarter" idx="12"/>
          </p:nvPr>
        </p:nvSpPr>
        <p:spPr/>
        <p:txBody>
          <a:bodyPr/>
          <a:lstStyle/>
          <a:p>
            <a:fld id="{3AF709D0-6125-4E69-AAA3-543C9C01CF4B}" type="slidenum">
              <a:rPr lang="en-US" smtClean="0"/>
              <a:t>14</a:t>
            </a:fld>
            <a:endParaRPr lang="en-US"/>
          </a:p>
        </p:txBody>
      </p:sp>
    </p:spTree>
    <p:extLst>
      <p:ext uri="{BB962C8B-B14F-4D97-AF65-F5344CB8AC3E}">
        <p14:creationId xmlns:p14="http://schemas.microsoft.com/office/powerpoint/2010/main" val="1956298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Overview of HOG Method </a:t>
            </a: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a:t>1. </a:t>
            </a:r>
            <a:r>
              <a:rPr lang="en-US" sz="2400" dirty="0">
                <a:solidFill>
                  <a:srgbClr val="FF0000"/>
                </a:solidFill>
              </a:rPr>
              <a:t>Compute gradients </a:t>
            </a:r>
            <a:r>
              <a:rPr lang="en-US" sz="2400" dirty="0"/>
              <a:t>in the region to be described</a:t>
            </a:r>
          </a:p>
          <a:p>
            <a:pPr>
              <a:spcAft>
                <a:spcPts val="1200"/>
              </a:spcAft>
            </a:pPr>
            <a:r>
              <a:rPr lang="en-US" sz="2400" dirty="0"/>
              <a:t>2. Put them in </a:t>
            </a:r>
            <a:r>
              <a:rPr lang="en-US" sz="2400" dirty="0">
                <a:solidFill>
                  <a:srgbClr val="FF0000"/>
                </a:solidFill>
              </a:rPr>
              <a:t>bins</a:t>
            </a:r>
            <a:r>
              <a:rPr lang="en-US" sz="2400" dirty="0"/>
              <a:t> according to orientation</a:t>
            </a:r>
          </a:p>
          <a:p>
            <a:pPr>
              <a:spcAft>
                <a:spcPts val="1200"/>
              </a:spcAft>
            </a:pPr>
            <a:r>
              <a:rPr lang="en-US" sz="2400" dirty="0"/>
              <a:t>3. </a:t>
            </a:r>
            <a:r>
              <a:rPr lang="en-US" sz="2400" dirty="0">
                <a:solidFill>
                  <a:srgbClr val="FF0000"/>
                </a:solidFill>
              </a:rPr>
              <a:t>Group</a:t>
            </a:r>
            <a:r>
              <a:rPr lang="en-US" sz="2400" dirty="0"/>
              <a:t> the cells into </a:t>
            </a:r>
            <a:r>
              <a:rPr lang="en-US" sz="2400" dirty="0">
                <a:solidFill>
                  <a:srgbClr val="FF0000"/>
                </a:solidFill>
              </a:rPr>
              <a:t>large blocks</a:t>
            </a:r>
          </a:p>
          <a:p>
            <a:pPr>
              <a:spcAft>
                <a:spcPts val="1200"/>
              </a:spcAft>
            </a:pPr>
            <a:r>
              <a:rPr lang="en-US" sz="2400" dirty="0"/>
              <a:t>4. </a:t>
            </a:r>
            <a:r>
              <a:rPr lang="en-US" sz="2400" dirty="0">
                <a:solidFill>
                  <a:srgbClr val="FF0000"/>
                </a:solidFill>
              </a:rPr>
              <a:t>Normalize</a:t>
            </a:r>
            <a:r>
              <a:rPr lang="en-US" sz="2400" dirty="0"/>
              <a:t> each block</a:t>
            </a:r>
          </a:p>
          <a:p>
            <a:pPr>
              <a:spcAft>
                <a:spcPts val="1200"/>
              </a:spcAft>
            </a:pPr>
            <a:r>
              <a:rPr lang="en-US" sz="2400" dirty="0"/>
              <a:t>5. </a:t>
            </a:r>
            <a:r>
              <a:rPr lang="en-US" sz="2400" dirty="0">
                <a:solidFill>
                  <a:srgbClr val="FF0000"/>
                </a:solidFill>
              </a:rPr>
              <a:t>Train classifiers </a:t>
            </a:r>
            <a:r>
              <a:rPr lang="en-US" sz="2400" dirty="0"/>
              <a:t>to decide if these are parts of a human</a:t>
            </a:r>
          </a:p>
        </p:txBody>
      </p:sp>
      <p:sp>
        <p:nvSpPr>
          <p:cNvPr id="4" name="Slide Number Placeholder 3"/>
          <p:cNvSpPr>
            <a:spLocks noGrp="1"/>
          </p:cNvSpPr>
          <p:nvPr>
            <p:ph type="sldNum" sz="quarter" idx="12"/>
          </p:nvPr>
        </p:nvSpPr>
        <p:spPr/>
        <p:txBody>
          <a:bodyPr/>
          <a:lstStyle/>
          <a:p>
            <a:fld id="{3AF709D0-6125-4E69-AAA3-543C9C01CF4B}" type="slidenum">
              <a:rPr lang="en-US" smtClean="0"/>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Details</a:t>
            </a:r>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a:t> </a:t>
            </a:r>
            <a:r>
              <a:rPr lang="en-US" sz="2800" dirty="0">
                <a:solidFill>
                  <a:srgbClr val="FF0000"/>
                </a:solidFill>
              </a:rPr>
              <a:t>Gradients</a:t>
            </a:r>
          </a:p>
          <a:p>
            <a:r>
              <a:rPr lang="en-US" sz="2400" dirty="0"/>
              <a:t>   [-1 0 1] and [-1 0 1]</a:t>
            </a:r>
            <a:r>
              <a:rPr lang="en-US" sz="2400" baseline="30000" dirty="0"/>
              <a:t>T </a:t>
            </a:r>
            <a:r>
              <a:rPr lang="en-US" sz="2400" dirty="0"/>
              <a:t> were good enough filters.</a:t>
            </a:r>
          </a:p>
          <a:p>
            <a:endParaRPr lang="en-US" sz="2400" baseline="30000" dirty="0"/>
          </a:p>
          <a:p>
            <a:pPr>
              <a:buFont typeface="Arial" pitchFamily="34" charset="0"/>
              <a:buChar char="•"/>
            </a:pPr>
            <a:r>
              <a:rPr lang="en-US" sz="2400" dirty="0"/>
              <a:t> </a:t>
            </a:r>
            <a:r>
              <a:rPr lang="en-US" sz="2800" dirty="0">
                <a:solidFill>
                  <a:srgbClr val="FF0000"/>
                </a:solidFill>
              </a:rPr>
              <a:t>Cell Histograms</a:t>
            </a:r>
          </a:p>
          <a:p>
            <a:r>
              <a:rPr lang="en-US" sz="2400" dirty="0"/>
              <a:t>   Each pixel within the cell casts a weighted vote for an </a:t>
            </a:r>
          </a:p>
          <a:p>
            <a:r>
              <a:rPr lang="en-US" sz="2400" dirty="0"/>
              <a:t>   orientation-based histogram channel based on the values </a:t>
            </a:r>
          </a:p>
          <a:p>
            <a:r>
              <a:rPr lang="en-US" sz="2400" dirty="0"/>
              <a:t>   found in the gradient computation. (9 channels worked)</a:t>
            </a:r>
          </a:p>
          <a:p>
            <a:endParaRPr lang="en-US" sz="2400" dirty="0"/>
          </a:p>
          <a:p>
            <a:pPr>
              <a:buFont typeface="Arial" pitchFamily="34" charset="0"/>
              <a:buChar char="•"/>
            </a:pPr>
            <a:r>
              <a:rPr lang="en-US" sz="2400" dirty="0"/>
              <a:t> </a:t>
            </a:r>
            <a:r>
              <a:rPr lang="en-US" sz="2800" dirty="0">
                <a:solidFill>
                  <a:srgbClr val="FF0000"/>
                </a:solidFill>
              </a:rPr>
              <a:t>Blocks</a:t>
            </a:r>
          </a:p>
          <a:p>
            <a:r>
              <a:rPr lang="en-US" sz="2400" dirty="0"/>
              <a:t>   Group the cells together into larger blocks, either </a:t>
            </a:r>
            <a:r>
              <a:rPr lang="en-US" sz="2400" dirty="0">
                <a:solidFill>
                  <a:srgbClr val="7030A0"/>
                </a:solidFill>
              </a:rPr>
              <a:t>R-HOG</a:t>
            </a:r>
          </a:p>
          <a:p>
            <a:r>
              <a:rPr lang="en-US" sz="2400" dirty="0"/>
              <a:t>   blocks (rectangular) or </a:t>
            </a:r>
            <a:r>
              <a:rPr lang="en-US" sz="2400" dirty="0">
                <a:solidFill>
                  <a:srgbClr val="7030A0"/>
                </a:solidFill>
              </a:rPr>
              <a:t>C-HOG</a:t>
            </a:r>
            <a:r>
              <a:rPr lang="en-US" sz="2400" dirty="0"/>
              <a:t> blocks (circular).</a:t>
            </a:r>
          </a:p>
          <a:p>
            <a:pPr>
              <a:buFont typeface="Arial" pitchFamily="34" charset="0"/>
              <a:buChar char="•"/>
            </a:pPr>
            <a:endParaRPr lang="en-US" sz="2400" dirty="0"/>
          </a:p>
        </p:txBody>
      </p:sp>
      <p:sp>
        <p:nvSpPr>
          <p:cNvPr id="4" name="Slide Number Placeholder 3"/>
          <p:cNvSpPr>
            <a:spLocks noGrp="1"/>
          </p:cNvSpPr>
          <p:nvPr>
            <p:ph type="sldNum" sz="quarter" idx="12"/>
          </p:nvPr>
        </p:nvSpPr>
        <p:spPr/>
        <p:txBody>
          <a:bodyPr/>
          <a:lstStyle/>
          <a:p>
            <a:fld id="{3AF709D0-6125-4E69-AAA3-543C9C01CF4B}" type="slidenum">
              <a:rPr lang="en-US" smtClean="0"/>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Details</a:t>
            </a:r>
          </a:p>
        </p:txBody>
      </p:sp>
      <p:sp>
        <p:nvSpPr>
          <p:cNvPr id="3" name="TextBox 2"/>
          <p:cNvSpPr txBox="1"/>
          <p:nvPr/>
        </p:nvSpPr>
        <p:spPr>
          <a:xfrm>
            <a:off x="838200" y="1524000"/>
            <a:ext cx="7203510" cy="4401205"/>
          </a:xfrm>
          <a:prstGeom prst="rect">
            <a:avLst/>
          </a:prstGeom>
          <a:noFill/>
        </p:spPr>
        <p:txBody>
          <a:bodyPr wrap="none" rtlCol="0">
            <a:spAutoFit/>
          </a:bodyPr>
          <a:lstStyle/>
          <a:p>
            <a:pPr>
              <a:buFont typeface="Arial" pitchFamily="34" charset="0"/>
              <a:buChar char="•"/>
            </a:pPr>
            <a:r>
              <a:rPr lang="en-US" sz="2800" dirty="0"/>
              <a:t> </a:t>
            </a:r>
            <a:r>
              <a:rPr lang="en-US" sz="2800" dirty="0">
                <a:solidFill>
                  <a:srgbClr val="FF0000"/>
                </a:solidFill>
              </a:rPr>
              <a:t>Block Normalization</a:t>
            </a: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r>
              <a:rPr lang="en-US" sz="2800" dirty="0">
                <a:solidFill>
                  <a:srgbClr val="FF0000"/>
                </a:solidFill>
              </a:rPr>
              <a:t> If you think of the block as a vector </a:t>
            </a:r>
            <a:r>
              <a:rPr lang="en-US" sz="2800" b="1" dirty="0">
                <a:solidFill>
                  <a:srgbClr val="FF0000"/>
                </a:solidFill>
              </a:rPr>
              <a:t>v</a:t>
            </a:r>
            <a:r>
              <a:rPr lang="en-US" sz="2800" dirty="0">
                <a:solidFill>
                  <a:srgbClr val="FF0000"/>
                </a:solidFill>
              </a:rPr>
              <a:t>, then the </a:t>
            </a:r>
          </a:p>
          <a:p>
            <a:r>
              <a:rPr lang="en-US" sz="2800" dirty="0">
                <a:solidFill>
                  <a:srgbClr val="FF0000"/>
                </a:solidFill>
              </a:rPr>
              <a:t>   normalized block is </a:t>
            </a:r>
            <a:r>
              <a:rPr lang="en-US" sz="2800" b="1" dirty="0">
                <a:solidFill>
                  <a:srgbClr val="FF0000"/>
                </a:solidFill>
              </a:rPr>
              <a:t>v</a:t>
            </a:r>
            <a:r>
              <a:rPr lang="en-US" sz="2800" dirty="0">
                <a:solidFill>
                  <a:srgbClr val="FF0000"/>
                </a:solidFill>
              </a:rPr>
              <a:t>/norm(</a:t>
            </a:r>
            <a:r>
              <a:rPr lang="en-US" sz="2800" b="1" dirty="0">
                <a:solidFill>
                  <a:srgbClr val="FF0000"/>
                </a:solidFill>
              </a:rPr>
              <a:t>v</a:t>
            </a:r>
            <a:r>
              <a:rPr lang="en-US" sz="2800" dirty="0">
                <a:solidFill>
                  <a:srgbClr val="FF0000"/>
                </a:solidFill>
              </a:rPr>
              <a:t>)</a:t>
            </a:r>
          </a:p>
        </p:txBody>
      </p:sp>
      <p:sp>
        <p:nvSpPr>
          <p:cNvPr id="5" name="TextBox 4"/>
          <p:cNvSpPr txBox="1"/>
          <p:nvPr/>
        </p:nvSpPr>
        <p:spPr>
          <a:xfrm>
            <a:off x="1447800" y="2209800"/>
            <a:ext cx="4365554" cy="2862322"/>
          </a:xfrm>
          <a:prstGeom prst="rect">
            <a:avLst/>
          </a:prstGeom>
          <a:noFill/>
        </p:spPr>
        <p:txBody>
          <a:bodyPr wrap="none" rtlCol="0">
            <a:spAutoFit/>
          </a:bodyPr>
          <a:lstStyle/>
          <a:p>
            <a:r>
              <a:rPr lang="en-US" dirty="0"/>
              <a:t>They tried 4 different kinds of normalization.</a:t>
            </a:r>
          </a:p>
          <a:p>
            <a:endParaRPr lang="en-US" dirty="0"/>
          </a:p>
          <a:p>
            <a:pPr marL="285750" indent="-285750">
              <a:buFont typeface="Arial" panose="020B0604020202020204" pitchFamily="34" charset="0"/>
              <a:buChar char="•"/>
            </a:pPr>
            <a:r>
              <a:rPr lang="en-US" dirty="0"/>
              <a:t>L1-norm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sqrt</a:t>
            </a:r>
            <a:r>
              <a:rPr lang="en-US" dirty="0"/>
              <a:t> of L1-norm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L2 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L2-norm followed by clipping</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t>
            </a:r>
            <a:r>
              <a:rPr lang="en-US" dirty="0" err="1"/>
              <a:t>Dalal-Triggs</a:t>
            </a:r>
            <a:r>
              <a:rPr lang="en-US" dirty="0"/>
              <a:t> pedestrian detector</a:t>
            </a:r>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a:t>Extract fixed-sized </a:t>
            </a:r>
            <a:r>
              <a:rPr lang="en-US" dirty="0">
                <a:solidFill>
                  <a:srgbClr val="FF0000"/>
                </a:solidFill>
              </a:rPr>
              <a:t>(64x128 pixel) </a:t>
            </a:r>
            <a:r>
              <a:rPr lang="en-US" dirty="0"/>
              <a:t>window at each position and scale</a:t>
            </a:r>
          </a:p>
          <a:p>
            <a:pPr marL="514350" indent="-514350">
              <a:buFont typeface="+mj-lt"/>
              <a:buAutoNum type="arabicPeriod"/>
            </a:pPr>
            <a:r>
              <a:rPr lang="en-US" dirty="0"/>
              <a:t>Compute HOG (histogram of gradient) features within each window</a:t>
            </a:r>
          </a:p>
          <a:p>
            <a:pPr marL="514350" indent="-514350">
              <a:buFont typeface="+mj-lt"/>
              <a:buAutoNum type="arabicPeriod"/>
            </a:pPr>
            <a:r>
              <a:rPr lang="en-US" dirty="0"/>
              <a:t>Score the window with a </a:t>
            </a:r>
            <a:r>
              <a:rPr lang="en-US" dirty="0">
                <a:solidFill>
                  <a:srgbClr val="FF0000"/>
                </a:solidFill>
              </a:rPr>
              <a:t>linear SVM </a:t>
            </a:r>
            <a:r>
              <a:rPr lang="en-US" dirty="0"/>
              <a:t>classifier</a:t>
            </a:r>
          </a:p>
          <a:p>
            <a:pPr marL="514350" indent="-514350">
              <a:buFont typeface="+mj-lt"/>
              <a:buAutoNum type="arabicPeriod"/>
            </a:pPr>
            <a:r>
              <a:rPr lang="en-US" dirty="0"/>
              <a:t>Perform </a:t>
            </a:r>
            <a:r>
              <a:rPr lang="en-US" dirty="0">
                <a:solidFill>
                  <a:srgbClr val="0000FF"/>
                </a:solidFill>
              </a:rPr>
              <a:t>non-maxima suppression </a:t>
            </a:r>
            <a:r>
              <a:rPr lang="en-US" dirty="0"/>
              <a:t>to remove overlapping detections with lower scores</a:t>
            </a:r>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3AF709D0-6125-4E69-AAA3-543C9C01CF4B}" type="slidenum">
              <a:rPr lang="en-US" smtClean="0"/>
              <a:t>18</a:t>
            </a:fld>
            <a:endParaRPr lang="en-US"/>
          </a:p>
        </p:txBody>
      </p:sp>
    </p:spTree>
    <p:extLst>
      <p:ext uri="{BB962C8B-B14F-4D97-AF65-F5344CB8AC3E}">
        <p14:creationId xmlns:p14="http://schemas.microsoft.com/office/powerpoint/2010/main" val="2570762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19</a:t>
            </a:fld>
            <a:endParaRPr lang="en-US"/>
          </a:p>
        </p:txBody>
      </p:sp>
    </p:spTree>
    <p:extLst>
      <p:ext uri="{BB962C8B-B14F-4D97-AF65-F5344CB8AC3E}">
        <p14:creationId xmlns:p14="http://schemas.microsoft.com/office/powerpoint/2010/main" val="2525421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Object detection</a:t>
            </a:r>
          </a:p>
          <a:p>
            <a:pPr lvl="1"/>
            <a:r>
              <a:rPr lang="en-US" dirty="0">
                <a:solidFill>
                  <a:srgbClr val="C00000"/>
                </a:solidFill>
              </a:rPr>
              <a:t>the task, evaluation, datasets</a:t>
            </a:r>
          </a:p>
          <a:p>
            <a:pPr lvl="1"/>
            <a:endParaRPr lang="en-US" dirty="0">
              <a:solidFill>
                <a:srgbClr val="C00000"/>
              </a:solidFill>
            </a:endParaRPr>
          </a:p>
          <a:p>
            <a:r>
              <a:rPr lang="en-US" dirty="0"/>
              <a:t>Convolutional Neural Networks (CNNs)</a:t>
            </a:r>
          </a:p>
          <a:p>
            <a:pPr lvl="1"/>
            <a:r>
              <a:rPr lang="en-US" dirty="0">
                <a:solidFill>
                  <a:srgbClr val="C00000"/>
                </a:solidFill>
              </a:rPr>
              <a:t>overview and history</a:t>
            </a:r>
          </a:p>
          <a:p>
            <a:pPr lvl="1"/>
            <a:endParaRPr lang="en-US" dirty="0">
              <a:solidFill>
                <a:srgbClr val="C00000"/>
              </a:solidFill>
            </a:endParaRPr>
          </a:p>
          <a:p>
            <a:r>
              <a:rPr lang="en-US" dirty="0"/>
              <a:t>Region-based Convolutional Networks (R-CNNs)</a:t>
            </a:r>
          </a:p>
          <a:p>
            <a:endParaRPr lang="en-US" dirty="0"/>
          </a:p>
          <a:p>
            <a:r>
              <a:rPr lang="en-US" dirty="0"/>
              <a:t>You Only Look Once (YOLO)</a:t>
            </a:r>
          </a:p>
        </p:txBody>
      </p:sp>
      <p:sp>
        <p:nvSpPr>
          <p:cNvPr id="4" name="Slide Number Placeholder 3"/>
          <p:cNvSpPr>
            <a:spLocks noGrp="1"/>
          </p:cNvSpPr>
          <p:nvPr>
            <p:ph type="sldNum" sz="quarter" idx="12"/>
          </p:nvPr>
        </p:nvSpPr>
        <p:spPr/>
        <p:txBody>
          <a:bodyPr/>
          <a:lstStyle/>
          <a:p>
            <a:fld id="{3AF709D0-6125-4E69-AAA3-543C9C01CF4B}" type="slidenum">
              <a:rPr lang="en-US" smtClean="0"/>
              <a:t>2</a:t>
            </a:fld>
            <a:endParaRPr lang="en-US"/>
          </a:p>
        </p:txBody>
      </p:sp>
    </p:spTree>
    <p:extLst>
      <p:ext uri="{BB962C8B-B14F-4D97-AF65-F5344CB8AC3E}">
        <p14:creationId xmlns:p14="http://schemas.microsoft.com/office/powerpoint/2010/main" val="3487364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a:solidFill>
                  <a:srgbClr val="FF0000"/>
                </a:solidFill>
              </a:rPr>
              <a:t>Outperforms</a:t>
            </a:r>
          </a:p>
        </p:txBody>
      </p:sp>
      <p:sp>
        <p:nvSpPr>
          <p:cNvPr id="4" name="Slide Number Placeholder 3"/>
          <p:cNvSpPr>
            <a:spLocks noGrp="1"/>
          </p:cNvSpPr>
          <p:nvPr>
            <p:ph type="sldNum" sz="quarter" idx="12"/>
          </p:nvPr>
        </p:nvSpPr>
        <p:spPr/>
        <p:txBody>
          <a:bodyPr/>
          <a:lstStyle/>
          <a:p>
            <a:fld id="{3AF709D0-6125-4E69-AAA3-543C9C01CF4B}" type="slidenum">
              <a:rPr lang="en-US" smtClean="0"/>
              <a:t>20</a:t>
            </a:fld>
            <a:endParaRPr lang="en-US"/>
          </a:p>
        </p:txBody>
      </p:sp>
    </p:spTree>
    <p:extLst>
      <p:ext uri="{BB962C8B-B14F-4D97-AF65-F5344CB8AC3E}">
        <p14:creationId xmlns:p14="http://schemas.microsoft.com/office/powerpoint/2010/main" val="156018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orientations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Votes weighted by magnitude</a:t>
            </a:r>
          </a:p>
          <a:p>
            <a:pPr lvl="1"/>
            <a:r>
              <a:rPr lang="en-US" dirty="0"/>
              <a:t>Bilinear interpolation between cells</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a:t>Orientation: 9 bins (for unsigned angles)</a:t>
            </a:r>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a:t>Histograms in 8x8 pixel cells</a:t>
            </a:r>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21</a:t>
            </a:fld>
            <a:endParaRPr lang="en-US"/>
          </a:p>
        </p:txBody>
      </p:sp>
    </p:spTree>
    <p:extLst>
      <p:ext uri="{BB962C8B-B14F-4D97-AF65-F5344CB8AC3E}">
        <p14:creationId xmlns:p14="http://schemas.microsoft.com/office/powerpoint/2010/main" val="3963456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a:t>Normalize with respect to surrounding cells</a:t>
            </a:r>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Slide Number Placeholder 2"/>
          <p:cNvSpPr>
            <a:spLocks noGrp="1"/>
          </p:cNvSpPr>
          <p:nvPr>
            <p:ph type="sldNum" sz="quarter" idx="12"/>
          </p:nvPr>
        </p:nvSpPr>
        <p:spPr/>
        <p:txBody>
          <a:bodyPr/>
          <a:lstStyle/>
          <a:p>
            <a:fld id="{3AF709D0-6125-4E69-AAA3-543C9C01CF4B}" type="slidenum">
              <a:rPr lang="en-US" smtClean="0"/>
              <a:t>22</a:t>
            </a:fld>
            <a:endParaRPr lang="en-US"/>
          </a:p>
        </p:txBody>
      </p:sp>
    </p:spTree>
    <p:extLst>
      <p:ext uri="{BB962C8B-B14F-4D97-AF65-F5344CB8AC3E}">
        <p14:creationId xmlns:p14="http://schemas.microsoft.com/office/powerpoint/2010/main" val="1620412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a:t># features = 15 x 7 x 9 x 4 = 3780 </a:t>
            </a:r>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a:t># cells</a:t>
            </a:r>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a:t># orientations</a:t>
            </a:r>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a:t># normalizations by neighboring cells</a:t>
            </a:r>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23</a:t>
            </a:fld>
            <a:endParaRPr lang="en-US"/>
          </a:p>
        </p:txBody>
      </p:sp>
    </p:spTree>
    <p:extLst>
      <p:ext uri="{BB962C8B-B14F-4D97-AF65-F5344CB8AC3E}">
        <p14:creationId xmlns:p14="http://schemas.microsoft.com/office/powerpoint/2010/main" val="3583506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set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24</a:t>
            </a:fld>
            <a:endParaRPr lang="en-US"/>
          </a:p>
        </p:txBody>
      </p:sp>
    </p:spTree>
    <p:extLst>
      <p:ext uri="{BB962C8B-B14F-4D97-AF65-F5344CB8AC3E}">
        <p14:creationId xmlns:p14="http://schemas.microsoft.com/office/powerpoint/2010/main" val="3545405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a:t>pos</a:t>
            </a:r>
            <a:r>
              <a:rPr lang="en-US" dirty="0"/>
              <a:t> w</a:t>
            </a:r>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a:t>neg</a:t>
            </a:r>
            <a:r>
              <a:rPr lang="en-US" dirty="0"/>
              <a:t> w</a:t>
            </a:r>
          </a:p>
        </p:txBody>
      </p:sp>
      <p:sp>
        <p:nvSpPr>
          <p:cNvPr id="3" name="Slide Number Placeholder 2"/>
          <p:cNvSpPr>
            <a:spLocks noGrp="1"/>
          </p:cNvSpPr>
          <p:nvPr>
            <p:ph type="sldNum" sz="quarter" idx="12"/>
          </p:nvPr>
        </p:nvSpPr>
        <p:spPr/>
        <p:txBody>
          <a:bodyPr/>
          <a:lstStyle/>
          <a:p>
            <a:fld id="{3AF709D0-6125-4E69-AAA3-543C9C01CF4B}" type="slidenum">
              <a:rPr lang="en-US" smtClean="0"/>
              <a:t>25</a:t>
            </a:fld>
            <a:endParaRPr lang="en-US"/>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26</a:t>
            </a:fld>
            <a:endParaRPr lang="en-US"/>
          </a:p>
        </p:txBody>
      </p:sp>
    </p:spTree>
    <p:extLst>
      <p:ext uri="{BB962C8B-B14F-4D97-AF65-F5344CB8AC3E}">
        <p14:creationId xmlns:p14="http://schemas.microsoft.com/office/powerpoint/2010/main" val="2917050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a:t>Detection examples</a:t>
            </a:r>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3AF709D0-6125-4E69-AAA3-543C9C01CF4B}" type="slidenum">
              <a:rPr lang="en-US" smtClean="0"/>
              <a:t>27</a:t>
            </a:fld>
            <a:endParaRPr lang="en-US"/>
          </a:p>
        </p:txBody>
      </p:sp>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
        <p:nvSpPr>
          <p:cNvPr id="2" name="Slide Number Placeholder 1"/>
          <p:cNvSpPr>
            <a:spLocks noGrp="1"/>
          </p:cNvSpPr>
          <p:nvPr>
            <p:ph type="sldNum" sz="quarter" idx="12"/>
          </p:nvPr>
        </p:nvSpPr>
        <p:spPr/>
        <p:txBody>
          <a:bodyPr/>
          <a:lstStyle/>
          <a:p>
            <a:fld id="{3AF709D0-6125-4E69-AAA3-543C9C01CF4B}" type="slidenum">
              <a:rPr lang="en-US" smtClean="0"/>
              <a:t>28</a:t>
            </a:fld>
            <a:endParaRPr lang="en-US"/>
          </a:p>
        </p:txBody>
      </p:sp>
    </p:spTree>
    <p:extLst>
      <p:ext uri="{BB962C8B-B14F-4D97-AF65-F5344CB8AC3E}">
        <p14:creationId xmlns:p14="http://schemas.microsoft.com/office/powerpoint/2010/main" val="2876907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29</a:t>
            </a:fld>
            <a:endParaRPr lang="en-US"/>
          </a:p>
        </p:txBody>
      </p:sp>
    </p:spTree>
    <p:extLst>
      <p:ext uri="{BB962C8B-B14F-4D97-AF65-F5344CB8AC3E}">
        <p14:creationId xmlns:p14="http://schemas.microsoft.com/office/powerpoint/2010/main" val="302642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classification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𝐾</m:t>
                    </m:r>
                  </m:oMath>
                </a14:m>
                <a:r>
                  <a:rPr lang="en-US" dirty="0"/>
                  <a:t> classes</a:t>
                </a:r>
              </a:p>
              <a:p>
                <a:r>
                  <a:rPr lang="en-US" dirty="0"/>
                  <a:t>Task: assign correct class label to the whole image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72240" y="3350020"/>
            <a:ext cx="2343150" cy="1671638"/>
          </a:xfrm>
          <a:prstGeom prst="rect">
            <a:avLst/>
          </a:prstGeom>
        </p:spPr>
      </p:pic>
      <p:sp>
        <p:nvSpPr>
          <p:cNvPr id="8" name="TextBox 7"/>
          <p:cNvSpPr txBox="1"/>
          <p:nvPr/>
        </p:nvSpPr>
        <p:spPr>
          <a:xfrm>
            <a:off x="684111" y="5487163"/>
            <a:ext cx="2681311" cy="369332"/>
          </a:xfrm>
          <a:prstGeom prst="rect">
            <a:avLst/>
          </a:prstGeom>
          <a:noFill/>
        </p:spPr>
        <p:txBody>
          <a:bodyPr wrap="none" rtlCol="0">
            <a:spAutoFit/>
          </a:bodyPr>
          <a:lstStyle/>
          <a:p>
            <a:r>
              <a:rPr lang="en-US" dirty="0"/>
              <a:t>Digit classification (MNIST)</a:t>
            </a:r>
          </a:p>
        </p:txBody>
      </p:sp>
      <p:sp>
        <p:nvSpPr>
          <p:cNvPr id="9" name="TextBox 8"/>
          <p:cNvSpPr txBox="1"/>
          <p:nvPr/>
        </p:nvSpPr>
        <p:spPr>
          <a:xfrm>
            <a:off x="4989150" y="5485601"/>
            <a:ext cx="3235758" cy="369332"/>
          </a:xfrm>
          <a:prstGeom prst="rect">
            <a:avLst/>
          </a:prstGeom>
          <a:noFill/>
        </p:spPr>
        <p:txBody>
          <a:bodyPr wrap="none" rtlCol="0">
            <a:spAutoFit/>
          </a:bodyPr>
          <a:lstStyle/>
          <a:p>
            <a:r>
              <a:rPr lang="en-US" dirty="0"/>
              <a:t>Object recognition (Caltech-101)</a:t>
            </a:r>
          </a:p>
        </p:txBody>
      </p:sp>
      <p:pic>
        <p:nvPicPr>
          <p:cNvPr id="1028" name="Picture 4" descr="Crocod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93" y="3096814"/>
            <a:ext cx="1366977"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m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783" y="3096814"/>
            <a:ext cx="976492"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i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088" y="3096814"/>
            <a:ext cx="1093393" cy="1093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095" y="4348208"/>
            <a:ext cx="2384882" cy="9382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cer b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9074" y="4486901"/>
            <a:ext cx="835737" cy="799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efa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5682" y="4372312"/>
            <a:ext cx="1218815" cy="91411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AF709D0-6125-4E69-AAA3-543C9C01CF4B}" type="slidenum">
              <a:rPr lang="en-US" smtClean="0"/>
              <a:t>3</a:t>
            </a:fld>
            <a:endParaRPr lang="en-US"/>
          </a:p>
        </p:txBody>
      </p:sp>
    </p:spTree>
    <p:extLst>
      <p:ext uri="{BB962C8B-B14F-4D97-AF65-F5344CB8AC3E}">
        <p14:creationId xmlns:p14="http://schemas.microsoft.com/office/powerpoint/2010/main" val="363356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30</a:t>
            </a:fld>
            <a:endParaRPr lang="en-US"/>
          </a:p>
        </p:txBody>
      </p:sp>
    </p:spTree>
    <p:extLst>
      <p:ext uri="{BB962C8B-B14F-4D97-AF65-F5344CB8AC3E}">
        <p14:creationId xmlns:p14="http://schemas.microsoft.com/office/powerpoint/2010/main" val="3261648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Deformable Parts Model</a:t>
            </a:r>
          </a:p>
        </p:txBody>
      </p:sp>
      <p:sp>
        <p:nvSpPr>
          <p:cNvPr id="3" name="Content Placeholder 2"/>
          <p:cNvSpPr>
            <a:spLocks noGrp="1"/>
          </p:cNvSpPr>
          <p:nvPr>
            <p:ph idx="1"/>
          </p:nvPr>
        </p:nvSpPr>
        <p:spPr/>
        <p:txBody>
          <a:bodyPr/>
          <a:lstStyle/>
          <a:p>
            <a:r>
              <a:rPr lang="en-US" dirty="0"/>
              <a:t>Takes the idea a little further</a:t>
            </a:r>
          </a:p>
          <a:p>
            <a:r>
              <a:rPr lang="en-US" dirty="0">
                <a:solidFill>
                  <a:srgbClr val="FF0000"/>
                </a:solidFill>
              </a:rPr>
              <a:t>Instead of one rigid HOG model, we have multiple HOG models in a spatial arrangement</a:t>
            </a:r>
          </a:p>
          <a:p>
            <a:r>
              <a:rPr lang="en-US" dirty="0"/>
              <a:t>One root part to find first and multiple other parts in a tree structure.</a:t>
            </a:r>
          </a:p>
        </p:txBody>
      </p:sp>
      <p:sp>
        <p:nvSpPr>
          <p:cNvPr id="4" name="Slide Number Placeholder 3"/>
          <p:cNvSpPr>
            <a:spLocks noGrp="1"/>
          </p:cNvSpPr>
          <p:nvPr>
            <p:ph type="sldNum" sz="quarter" idx="12"/>
          </p:nvPr>
        </p:nvSpPr>
        <p:spPr/>
        <p:txBody>
          <a:bodyPr/>
          <a:lstStyle/>
          <a:p>
            <a:fld id="{3AF709D0-6125-4E69-AAA3-543C9C01CF4B}" type="slidenum">
              <a:rPr lang="en-US" smtClean="0"/>
              <a:t>31</a:t>
            </a:fld>
            <a:endParaRPr lang="en-US"/>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a:t>Articulated parts model</a:t>
            </a:r>
          </a:p>
          <a:p>
            <a:pPr marL="914400" lvl="1" indent="-514350"/>
            <a:r>
              <a:rPr lang="en-US" dirty="0"/>
              <a:t>Object is configuration of parts</a:t>
            </a:r>
          </a:p>
          <a:p>
            <a:pPr marL="914400" lvl="1" indent="-514350"/>
            <a:r>
              <a:rPr lang="en-US" dirty="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32</a:t>
            </a:fld>
            <a:endParaRPr lang="en-US"/>
          </a:p>
        </p:txBody>
      </p:sp>
    </p:spTree>
    <p:extLst>
      <p:ext uri="{BB962C8B-B14F-4D97-AF65-F5344CB8AC3E}">
        <p14:creationId xmlns:p14="http://schemas.microsoft.com/office/powerpoint/2010/main" val="2649315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t>Deformable objects</a:t>
            </a:r>
          </a:p>
        </p:txBody>
      </p:sp>
      <p:sp>
        <p:nvSpPr>
          <p:cNvPr id="24579" name="Content Placeholder 2"/>
          <p:cNvSpPr>
            <a:spLocks noGrp="1"/>
          </p:cNvSpPr>
          <p:nvPr>
            <p:ph idx="1"/>
          </p:nvPr>
        </p:nvSpPr>
        <p:spPr/>
        <p:txBody>
          <a:bodyPr/>
          <a:lstStyle/>
          <a:p>
            <a:endParaRPr lang="en-US"/>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33</a:t>
            </a:fld>
            <a:endParaRPr lang="en-US"/>
          </a:p>
        </p:txBody>
      </p:sp>
    </p:spTree>
    <p:extLst>
      <p:ext uri="{BB962C8B-B14F-4D97-AF65-F5344CB8AC3E}">
        <p14:creationId xmlns:p14="http://schemas.microsoft.com/office/powerpoint/2010/main" val="1404597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a:t>Deformable objects</a:t>
            </a:r>
          </a:p>
        </p:txBody>
      </p:sp>
      <p:sp>
        <p:nvSpPr>
          <p:cNvPr id="25603" name="Content Placeholder 8"/>
          <p:cNvSpPr>
            <a:spLocks noGrp="1"/>
          </p:cNvSpPr>
          <p:nvPr>
            <p:ph idx="1"/>
          </p:nvPr>
        </p:nvSpPr>
        <p:spPr/>
        <p:txBody>
          <a:bodyPr/>
          <a:lstStyle/>
          <a:p>
            <a:endParaRPr lang="en-US"/>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34</a:t>
            </a:fld>
            <a:endParaRPr lang="en-US"/>
          </a:p>
        </p:txBody>
      </p:sp>
    </p:spTree>
    <p:extLst>
      <p:ext uri="{BB962C8B-B14F-4D97-AF65-F5344CB8AC3E}">
        <p14:creationId xmlns:p14="http://schemas.microsoft.com/office/powerpoint/2010/main" val="217091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35</a:t>
            </a:fld>
            <a:endParaRPr lang="en-US"/>
          </a:p>
        </p:txBody>
      </p:sp>
    </p:spTree>
    <p:extLst>
      <p:ext uri="{BB962C8B-B14F-4D97-AF65-F5344CB8AC3E}">
        <p14:creationId xmlns:p14="http://schemas.microsoft.com/office/powerpoint/2010/main" val="2160560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AF709D0-6125-4E69-AAA3-543C9C01CF4B}" type="slidenum">
              <a:rPr lang="en-US" smtClean="0"/>
              <a:t>36</a:t>
            </a:fld>
            <a:endParaRPr lang="en-US"/>
          </a:p>
        </p:txBody>
      </p:sp>
    </p:spTree>
    <p:extLst>
      <p:ext uri="{BB962C8B-B14F-4D97-AF65-F5344CB8AC3E}">
        <p14:creationId xmlns:p14="http://schemas.microsoft.com/office/powerpoint/2010/main" val="995350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
        <p:nvSpPr>
          <p:cNvPr id="2" name="Slide Number Placeholder 1"/>
          <p:cNvSpPr>
            <a:spLocks noGrp="1"/>
          </p:cNvSpPr>
          <p:nvPr>
            <p:ph type="sldNum" sz="quarter" idx="12"/>
          </p:nvPr>
        </p:nvSpPr>
        <p:spPr/>
        <p:txBody>
          <a:bodyPr/>
          <a:lstStyle/>
          <a:p>
            <a:fld id="{3AF709D0-6125-4E69-AAA3-543C9C01CF4B}" type="slidenum">
              <a:rPr lang="en-US" smtClean="0"/>
              <a:t>37</a:t>
            </a:fld>
            <a:endParaRPr lang="en-US"/>
          </a:p>
        </p:txBody>
      </p:sp>
    </p:spTree>
    <p:extLst>
      <p:ext uri="{BB962C8B-B14F-4D97-AF65-F5344CB8AC3E}">
        <p14:creationId xmlns:p14="http://schemas.microsoft.com/office/powerpoint/2010/main" val="549110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38</a:t>
            </a:fld>
            <a:endParaRPr lang="en-US"/>
          </a:p>
        </p:txBody>
      </p:sp>
    </p:spTree>
    <p:extLst>
      <p:ext uri="{BB962C8B-B14F-4D97-AF65-F5344CB8AC3E}">
        <p14:creationId xmlns:p14="http://schemas.microsoft.com/office/powerpoint/2010/main" val="4226103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39</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vs. Detection</a:t>
            </a:r>
          </a:p>
        </p:txBody>
      </p:sp>
      <p:grpSp>
        <p:nvGrpSpPr>
          <p:cNvPr id="4" name="Group 3"/>
          <p:cNvGrpSpPr/>
          <p:nvPr/>
        </p:nvGrpSpPr>
        <p:grpSpPr>
          <a:xfrm>
            <a:off x="761319" y="1574425"/>
            <a:ext cx="3363327" cy="4263745"/>
            <a:chOff x="598949" y="1209424"/>
            <a:chExt cx="3363327" cy="4263745"/>
          </a:xfrm>
        </p:grpSpPr>
        <p:pic>
          <p:nvPicPr>
            <p:cNvPr id="5" name="Picture 4"/>
            <p:cNvPicPr>
              <a:picLocks noChangeAspect="1"/>
            </p:cNvPicPr>
            <p:nvPr/>
          </p:nvPicPr>
          <p:blipFill>
            <a:blip r:embed="rId2"/>
            <a:stretch>
              <a:fillRect/>
            </a:stretch>
          </p:blipFill>
          <p:spPr>
            <a:xfrm>
              <a:off x="598949" y="1209424"/>
              <a:ext cx="3363327" cy="4263745"/>
            </a:xfrm>
            <a:prstGeom prst="rect">
              <a:avLst/>
            </a:prstGeom>
          </p:spPr>
        </p:pic>
        <p:sp>
          <p:nvSpPr>
            <p:cNvPr id="6" name="TextBox 5"/>
            <p:cNvSpPr txBox="1"/>
            <p:nvPr/>
          </p:nvSpPr>
          <p:spPr>
            <a:xfrm>
              <a:off x="689310" y="1280407"/>
              <a:ext cx="2926304"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a:solidFill>
                    <a:srgbClr val="FF0000"/>
                  </a:solidFill>
                  <a:latin typeface="Segoe UI" panose="020B0502040204020203" pitchFamily="34" charset="0"/>
                  <a:cs typeface="Segoe UI" panose="020B0502040204020203" pitchFamily="34" charset="0"/>
                </a:rPr>
                <a:t>Dog</a:t>
              </a:r>
            </a:p>
          </p:txBody>
        </p:sp>
      </p:grpSp>
      <p:grpSp>
        <p:nvGrpSpPr>
          <p:cNvPr id="7" name="Group 6"/>
          <p:cNvGrpSpPr/>
          <p:nvPr/>
        </p:nvGrpSpPr>
        <p:grpSpPr>
          <a:xfrm>
            <a:off x="5058853" y="1574425"/>
            <a:ext cx="3363327" cy="4263745"/>
            <a:chOff x="4896483" y="1209424"/>
            <a:chExt cx="3363327" cy="4263745"/>
          </a:xfrm>
        </p:grpSpPr>
        <p:pic>
          <p:nvPicPr>
            <p:cNvPr id="8" name="Picture 7"/>
            <p:cNvPicPr>
              <a:picLocks noChangeAspect="1"/>
            </p:cNvPicPr>
            <p:nvPr/>
          </p:nvPicPr>
          <p:blipFill>
            <a:blip r:embed="rId2"/>
            <a:stretch>
              <a:fillRect/>
            </a:stretch>
          </p:blipFill>
          <p:spPr>
            <a:xfrm>
              <a:off x="4896483" y="1209424"/>
              <a:ext cx="3363327" cy="4263745"/>
            </a:xfrm>
            <a:prstGeom prst="rect">
              <a:avLst/>
            </a:prstGeom>
          </p:spPr>
        </p:pic>
        <p:sp>
          <p:nvSpPr>
            <p:cNvPr id="9" name="Rectangle 8"/>
            <p:cNvSpPr/>
            <p:nvPr/>
          </p:nvSpPr>
          <p:spPr>
            <a:xfrm>
              <a:off x="5197642" y="3200400"/>
              <a:ext cx="1191126" cy="139566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a:off x="6436895" y="3376863"/>
              <a:ext cx="1728537" cy="151999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149515" y="3141241"/>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latin typeface="Segoe UI" panose="020B0502040204020203" pitchFamily="34" charset="0"/>
                  <a:cs typeface="Segoe UI" panose="020B0502040204020203" pitchFamily="34" charset="0"/>
                </a:rPr>
                <a:t>Dog</a:t>
              </a:r>
            </a:p>
          </p:txBody>
        </p:sp>
        <p:sp>
          <p:nvSpPr>
            <p:cNvPr id="12" name="TextBox 11"/>
            <p:cNvSpPr txBox="1"/>
            <p:nvPr/>
          </p:nvSpPr>
          <p:spPr>
            <a:xfrm>
              <a:off x="6388768" y="3341296"/>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latin typeface="Segoe UI" panose="020B0502040204020203" pitchFamily="34" charset="0"/>
                  <a:cs typeface="Segoe UI" panose="020B0502040204020203" pitchFamily="34" charset="0"/>
                </a:rPr>
                <a:t>Dog</a:t>
              </a:r>
            </a:p>
          </p:txBody>
        </p:sp>
      </p:grpSp>
      <p:sp>
        <p:nvSpPr>
          <p:cNvPr id="3" name="Slide Number Placeholder 2"/>
          <p:cNvSpPr>
            <a:spLocks noGrp="1"/>
          </p:cNvSpPr>
          <p:nvPr>
            <p:ph type="sldNum" sz="quarter" idx="12"/>
          </p:nvPr>
        </p:nvSpPr>
        <p:spPr/>
        <p:txBody>
          <a:bodyPr/>
          <a:lstStyle/>
          <a:p>
            <a:fld id="{3AF709D0-6125-4E69-AAA3-543C9C01CF4B}" type="slidenum">
              <a:rPr lang="en-US" smtClean="0"/>
              <a:t>4</a:t>
            </a:fld>
            <a:endParaRPr lang="en-US"/>
          </a:p>
        </p:txBody>
      </p:sp>
    </p:spTree>
    <p:extLst>
      <p:ext uri="{BB962C8B-B14F-4D97-AF65-F5344CB8AC3E}">
        <p14:creationId xmlns:p14="http://schemas.microsoft.com/office/powerpoint/2010/main" val="887121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40</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
        <p:nvSpPr>
          <p:cNvPr id="2" name="Slide Number Placeholder 1"/>
          <p:cNvSpPr>
            <a:spLocks noGrp="1"/>
          </p:cNvSpPr>
          <p:nvPr>
            <p:ph type="sldNum" sz="quarter" idx="12"/>
          </p:nvPr>
        </p:nvSpPr>
        <p:spPr/>
        <p:txBody>
          <a:bodyPr/>
          <a:lstStyle/>
          <a:p>
            <a:fld id="{3AF709D0-6125-4E69-AAA3-543C9C01CF4B}" type="slidenum">
              <a:rPr lang="en-US" smtClean="0"/>
              <a:t>41</a:t>
            </a:fld>
            <a:endParaRPr lang="en-US"/>
          </a:p>
        </p:txBody>
      </p:sp>
    </p:spTree>
    <p:extLst>
      <p:ext uri="{BB962C8B-B14F-4D97-AF65-F5344CB8AC3E}">
        <p14:creationId xmlns:p14="http://schemas.microsoft.com/office/powerpoint/2010/main" val="3346702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a:latin typeface="Calibri" charset="0"/>
              </a:rPr>
              <a:t>2012 State-of-the-art 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42</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00FF"/>
                </a:solidFill>
              </a:rPr>
              <a:t>Why did gradient-based models work?</a:t>
            </a: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a:t>Average gradient image</a:t>
            </a:r>
          </a:p>
        </p:txBody>
      </p:sp>
      <p:sp>
        <p:nvSpPr>
          <p:cNvPr id="3" name="Slide Number Placeholder 2"/>
          <p:cNvSpPr>
            <a:spLocks noGrp="1"/>
          </p:cNvSpPr>
          <p:nvPr>
            <p:ph type="sldNum" sz="quarter" idx="12"/>
          </p:nvPr>
        </p:nvSpPr>
        <p:spPr/>
        <p:txBody>
          <a:bodyPr/>
          <a:lstStyle/>
          <a:p>
            <a:fld id="{3AF709D0-6125-4E69-AAA3-543C9C01CF4B}" type="slidenum">
              <a:rPr lang="en-US" smtClean="0"/>
              <a:t>43</a:t>
            </a:fld>
            <a:endParaRPr lang="en-US"/>
          </a:p>
        </p:txBody>
      </p:sp>
    </p:spTree>
    <p:extLst>
      <p:ext uri="{BB962C8B-B14F-4D97-AF65-F5344CB8AC3E}">
        <p14:creationId xmlns:p14="http://schemas.microsoft.com/office/powerpoint/2010/main" val="1623968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categories</a:t>
            </a: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a:t>Can we detect people, chairs, horses, cars, dogs, buses, bottles, sheep …?</a:t>
            </a:r>
          </a:p>
          <a:p>
            <a:r>
              <a:rPr lang="en-US" sz="2200" dirty="0">
                <a:solidFill>
                  <a:srgbClr val="C00000"/>
                </a:solidFill>
              </a:rPr>
              <a:t>PASCAL Visual Object Categories (VOC) dataset</a:t>
            </a:r>
          </a:p>
        </p:txBody>
      </p:sp>
      <p:sp>
        <p:nvSpPr>
          <p:cNvPr id="3" name="Slide Number Placeholder 2"/>
          <p:cNvSpPr>
            <a:spLocks noGrp="1"/>
          </p:cNvSpPr>
          <p:nvPr>
            <p:ph type="sldNum" sz="quarter" idx="12"/>
          </p:nvPr>
        </p:nvSpPr>
        <p:spPr/>
        <p:txBody>
          <a:bodyPr/>
          <a:lstStyle/>
          <a:p>
            <a:fld id="{3AF709D0-6125-4E69-AAA3-543C9C01CF4B}" type="slidenum">
              <a:rPr lang="en-US" smtClean="0"/>
              <a:t>44</a:t>
            </a:fld>
            <a:endParaRPr lang="en-US"/>
          </a:p>
        </p:txBody>
      </p:sp>
    </p:spTree>
    <p:extLst>
      <p:ext uri="{BB962C8B-B14F-4D97-AF65-F5344CB8AC3E}">
        <p14:creationId xmlns:p14="http://schemas.microsoft.com/office/powerpoint/2010/main" val="1418921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categories</a:t>
            </a:r>
            <a:br>
              <a:rPr lang="en-US" dirty="0"/>
            </a:br>
            <a:r>
              <a:rPr lang="en-US" sz="3200" dirty="0">
                <a:solidFill>
                  <a:srgbClr val="C00000"/>
                </a:solidFill>
              </a:rPr>
              <a:t>Why doesn’t this work (as well)?</a:t>
            </a: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a:t>Can we detect people, chairs, horses, cars, dogs, buses, bottles, sheep …?</a:t>
            </a:r>
          </a:p>
          <a:p>
            <a:r>
              <a:rPr lang="en-US" sz="2200" dirty="0">
                <a:solidFill>
                  <a:srgbClr val="C00000"/>
                </a:solidFill>
              </a:rPr>
              <a:t>PASCAL Visual Object Categories (VOC) dataset</a:t>
            </a:r>
          </a:p>
        </p:txBody>
      </p:sp>
      <p:sp>
        <p:nvSpPr>
          <p:cNvPr id="3" name="Slide Number Placeholder 2"/>
          <p:cNvSpPr>
            <a:spLocks noGrp="1"/>
          </p:cNvSpPr>
          <p:nvPr>
            <p:ph type="sldNum" sz="quarter" idx="12"/>
          </p:nvPr>
        </p:nvSpPr>
        <p:spPr/>
        <p:txBody>
          <a:bodyPr/>
          <a:lstStyle/>
          <a:p>
            <a:fld id="{3AF709D0-6125-4E69-AAA3-543C9C01CF4B}" type="slidenum">
              <a:rPr lang="en-US" smtClean="0"/>
              <a:t>45</a:t>
            </a:fld>
            <a:endParaRPr lang="en-US"/>
          </a:p>
        </p:txBody>
      </p:sp>
    </p:spTree>
    <p:extLst>
      <p:ext uri="{BB962C8B-B14F-4D97-AF65-F5344CB8AC3E}">
        <p14:creationId xmlns:p14="http://schemas.microsoft.com/office/powerpoint/2010/main" val="2637839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09562"/>
            <a:ext cx="7886700" cy="1325563"/>
          </a:xfrm>
        </p:spPr>
        <p:txBody>
          <a:bodyPr/>
          <a:lstStyle/>
          <a:p>
            <a:pPr algn="ctr"/>
            <a:r>
              <a:rPr lang="en-US" dirty="0">
                <a:solidFill>
                  <a:srgbClr val="C00000"/>
                </a:solidFill>
              </a:rPr>
              <a:t>Quiz time</a:t>
            </a:r>
            <a:br>
              <a:rPr lang="en-US" dirty="0">
                <a:solidFill>
                  <a:srgbClr val="C00000"/>
                </a:solidFill>
              </a:rPr>
            </a:br>
            <a:r>
              <a:rPr lang="en-US" dirty="0">
                <a:solidFill>
                  <a:srgbClr val="C00000"/>
                </a:solidFill>
              </a:rPr>
              <a:t>(Back to </a:t>
            </a:r>
            <a:r>
              <a:rPr lang="en-US" dirty="0" err="1">
                <a:solidFill>
                  <a:srgbClr val="C00000"/>
                </a:solidFill>
              </a:rPr>
              <a:t>Girshick</a:t>
            </a:r>
            <a:r>
              <a:rPr lang="en-US" dirty="0">
                <a:solidFill>
                  <a:srgbClr val="C00000"/>
                </a:solidFill>
              </a:rPr>
              <a:t>)</a:t>
            </a:r>
          </a:p>
        </p:txBody>
      </p:sp>
      <p:sp>
        <p:nvSpPr>
          <p:cNvPr id="3" name="Slide Number Placeholder 2"/>
          <p:cNvSpPr>
            <a:spLocks noGrp="1"/>
          </p:cNvSpPr>
          <p:nvPr>
            <p:ph type="sldNum" sz="quarter" idx="12"/>
          </p:nvPr>
        </p:nvSpPr>
        <p:spPr/>
        <p:txBody>
          <a:bodyPr/>
          <a:lstStyle/>
          <a:p>
            <a:fld id="{3AF709D0-6125-4E69-AAA3-543C9C01CF4B}" type="slidenum">
              <a:rPr lang="en-US" smtClean="0"/>
              <a:t>46</a:t>
            </a:fld>
            <a:endParaRPr lang="en-US"/>
          </a:p>
        </p:txBody>
      </p:sp>
    </p:spTree>
    <p:extLst>
      <p:ext uri="{BB962C8B-B14F-4D97-AF65-F5344CB8AC3E}">
        <p14:creationId xmlns:p14="http://schemas.microsoft.com/office/powerpoint/2010/main" val="1653862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1790893" y="5142368"/>
            <a:ext cx="5507918" cy="430887"/>
          </a:xfrm>
          <a:prstGeom prst="rect">
            <a:avLst/>
          </a:prstGeom>
          <a:noFill/>
        </p:spPr>
        <p:txBody>
          <a:bodyPr wrap="none" rtlCol="0">
            <a:spAutoFit/>
          </a:bodyPr>
          <a:lstStyle/>
          <a:p>
            <a:pPr algn="ctr"/>
            <a:r>
              <a:rPr lang="en-US" sz="2200" dirty="0">
                <a:solidFill>
                  <a:srgbClr val="C00000"/>
                </a:solidFill>
              </a:rPr>
              <a:t>This is an average image of which object class?</a:t>
            </a:r>
          </a:p>
        </p:txBody>
      </p:sp>
      <p:sp>
        <p:nvSpPr>
          <p:cNvPr id="3" name="Slide Number Placeholder 2"/>
          <p:cNvSpPr>
            <a:spLocks noGrp="1"/>
          </p:cNvSpPr>
          <p:nvPr>
            <p:ph type="sldNum" sz="quarter" idx="12"/>
          </p:nvPr>
        </p:nvSpPr>
        <p:spPr/>
        <p:txBody>
          <a:bodyPr/>
          <a:lstStyle/>
          <a:p>
            <a:fld id="{3AF709D0-6125-4E69-AAA3-543C9C01CF4B}" type="slidenum">
              <a:rPr lang="en-US" smtClean="0"/>
              <a:t>47</a:t>
            </a:fld>
            <a:endParaRPr lang="en-US"/>
          </a:p>
        </p:txBody>
      </p:sp>
    </p:spTree>
    <p:extLst>
      <p:ext uri="{BB962C8B-B14F-4D97-AF65-F5344CB8AC3E}">
        <p14:creationId xmlns:p14="http://schemas.microsoft.com/office/powerpoint/2010/main" val="951517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3840932" y="5142368"/>
            <a:ext cx="1407822" cy="430887"/>
          </a:xfrm>
          <a:prstGeom prst="rect">
            <a:avLst/>
          </a:prstGeom>
          <a:noFill/>
        </p:spPr>
        <p:txBody>
          <a:bodyPr wrap="none" rtlCol="0">
            <a:spAutoFit/>
          </a:bodyPr>
          <a:lstStyle/>
          <a:p>
            <a:pPr algn="ctr"/>
            <a:r>
              <a:rPr lang="en-US" sz="2200" dirty="0"/>
              <a:t>pedestrian</a:t>
            </a:r>
          </a:p>
        </p:txBody>
      </p:sp>
      <p:sp>
        <p:nvSpPr>
          <p:cNvPr id="3" name="Slide Number Placeholder 2"/>
          <p:cNvSpPr>
            <a:spLocks noGrp="1"/>
          </p:cNvSpPr>
          <p:nvPr>
            <p:ph type="sldNum" sz="quarter" idx="12"/>
          </p:nvPr>
        </p:nvSpPr>
        <p:spPr/>
        <p:txBody>
          <a:bodyPr/>
          <a:lstStyle/>
          <a:p>
            <a:fld id="{3AF709D0-6125-4E69-AAA3-543C9C01CF4B}" type="slidenum">
              <a:rPr lang="en-US" smtClean="0"/>
              <a:t>48</a:t>
            </a:fld>
            <a:endParaRPr lang="en-US"/>
          </a:p>
        </p:txBody>
      </p:sp>
    </p:spTree>
    <p:extLst>
      <p:ext uri="{BB962C8B-B14F-4D97-AF65-F5344CB8AC3E}">
        <p14:creationId xmlns:p14="http://schemas.microsoft.com/office/powerpoint/2010/main" val="2387792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4386784" y="5142368"/>
            <a:ext cx="316113" cy="430887"/>
          </a:xfrm>
          <a:prstGeom prst="rect">
            <a:avLst/>
          </a:prstGeom>
          <a:noFill/>
        </p:spPr>
        <p:txBody>
          <a:bodyPr wrap="none" rtlCol="0">
            <a:spAutoFit/>
          </a:bodyPr>
          <a:lstStyle/>
          <a:p>
            <a:pPr algn="ctr"/>
            <a:r>
              <a:rPr lang="en-US" sz="2200" dirty="0"/>
              <a:t>?</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49</a:t>
            </a:fld>
            <a:endParaRPr lang="en-US"/>
          </a:p>
        </p:txBody>
      </p:sp>
    </p:spTree>
    <p:extLst>
      <p:ext uri="{BB962C8B-B14F-4D97-AF65-F5344CB8AC3E}">
        <p14:creationId xmlns:p14="http://schemas.microsoft.com/office/powerpoint/2010/main" val="2222781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formulation</a:t>
            </a:r>
          </a:p>
        </p:txBody>
      </p:sp>
      <p:pic>
        <p:nvPicPr>
          <p:cNvPr id="5" name="droppedImage.tiff"/>
          <p:cNvPicPr/>
          <p:nvPr/>
        </p:nvPicPr>
        <p:blipFill>
          <a:blip r:embed="rId2">
            <a:extLst/>
          </a:blip>
          <a:srcRect l="446" t="6845" b="5357"/>
          <a:stretch>
            <a:fillRect/>
          </a:stretch>
        </p:blipFill>
        <p:spPr>
          <a:xfrm>
            <a:off x="259200" y="2421326"/>
            <a:ext cx="3871936" cy="2561033"/>
          </a:xfrm>
          <a:prstGeom prst="rect">
            <a:avLst/>
          </a:prstGeom>
          <a:ln w="12700">
            <a:miter lim="400000"/>
          </a:ln>
        </p:spPr>
      </p:pic>
      <p:grpSp>
        <p:nvGrpSpPr>
          <p:cNvPr id="6" name="Group 96"/>
          <p:cNvGrpSpPr/>
          <p:nvPr/>
        </p:nvGrpSpPr>
        <p:grpSpPr>
          <a:xfrm>
            <a:off x="4960217" y="2374787"/>
            <a:ext cx="3871941" cy="2561036"/>
            <a:chOff x="0" y="0"/>
            <a:chExt cx="5964814" cy="3945335"/>
          </a:xfrm>
        </p:grpSpPr>
        <p:grpSp>
          <p:nvGrpSpPr>
            <p:cNvPr id="7" name="Group 92"/>
            <p:cNvGrpSpPr/>
            <p:nvPr/>
          </p:nvGrpSpPr>
          <p:grpSpPr>
            <a:xfrm>
              <a:off x="0" y="0"/>
              <a:ext cx="5964814" cy="3945335"/>
              <a:chOff x="0" y="0"/>
              <a:chExt cx="5964813" cy="3945334"/>
            </a:xfrm>
          </p:grpSpPr>
          <p:pic>
            <p:nvPicPr>
              <p:cNvPr id="11" name="droppedImage.tiff"/>
              <p:cNvPicPr/>
              <p:nvPr/>
            </p:nvPicPr>
            <p:blipFill>
              <a:blip r:embed="rId2">
                <a:extLst/>
              </a:blip>
              <a:srcRect l="446" t="6845" b="5357"/>
              <a:stretch>
                <a:fillRect/>
              </a:stretch>
            </p:blipFill>
            <p:spPr>
              <a:xfrm>
                <a:off x="0" y="0"/>
                <a:ext cx="5964813" cy="3945334"/>
              </a:xfrm>
              <a:prstGeom prst="rect">
                <a:avLst/>
              </a:prstGeom>
              <a:ln w="12700" cap="flat">
                <a:noFill/>
                <a:miter lim="400000"/>
              </a:ln>
              <a:effectLst/>
            </p:spPr>
          </p:pic>
          <p:sp>
            <p:nvSpPr>
              <p:cNvPr id="12" name="Shape 91"/>
              <p:cNvSpPr/>
              <p:nvPr/>
            </p:nvSpPr>
            <p:spPr>
              <a:xfrm>
                <a:off x="2580091" y="242249"/>
                <a:ext cx="1282588" cy="232972"/>
              </a:xfrm>
              <a:prstGeom prst="rect">
                <a:avLst/>
              </a:prstGeom>
              <a:solidFill>
                <a:srgbClr val="FFFB0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a:lnSpc>
                    <a:spcPct val="60000"/>
                  </a:lnSpc>
                  <a:defRPr sz="1900">
                    <a:solidFill>
                      <a:srgbClr val="000000"/>
                    </a:solidFill>
                    <a:latin typeface="+mj-lt"/>
                    <a:ea typeface="+mj-ea"/>
                    <a:cs typeface="+mj-cs"/>
                    <a:sym typeface="SourceSansPro-Regular"/>
                  </a:defRPr>
                </a:lvl1pPr>
              </a:lstStyle>
              <a:p>
                <a:pPr lvl="0">
                  <a:defRPr sz="1800"/>
                </a:pPr>
                <a:r>
                  <a:rPr sz="1900"/>
                  <a:t>person</a:t>
                </a:r>
              </a:p>
            </p:txBody>
          </p:sp>
        </p:grpSp>
        <p:sp>
          <p:nvSpPr>
            <p:cNvPr id="8" name="Shape 93"/>
            <p:cNvSpPr/>
            <p:nvPr/>
          </p:nvSpPr>
          <p:spPr>
            <a:xfrm>
              <a:off x="2586960" y="493875"/>
              <a:ext cx="1761520" cy="2049112"/>
            </a:xfrm>
            <a:prstGeom prst="rect">
              <a:avLst/>
            </a:prstGeom>
            <a:noFill/>
            <a:ln w="25400" cap="flat">
              <a:solidFill>
                <a:srgbClr val="FFFB00"/>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94"/>
            <p:cNvSpPr/>
            <p:nvPr/>
          </p:nvSpPr>
          <p:spPr>
            <a:xfrm>
              <a:off x="2023647" y="1300167"/>
              <a:ext cx="2773451" cy="1914071"/>
            </a:xfrm>
            <a:prstGeom prst="rect">
              <a:avLst/>
            </a:prstGeom>
            <a:noFill/>
            <a:ln w="25400" cap="flat">
              <a:solidFill>
                <a:srgbClr val="7A81FF"/>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95"/>
            <p:cNvSpPr/>
            <p:nvPr/>
          </p:nvSpPr>
          <p:spPr>
            <a:xfrm>
              <a:off x="184530" y="1299556"/>
              <a:ext cx="1825009" cy="457523"/>
            </a:xfrm>
            <a:prstGeom prst="rect">
              <a:avLst/>
            </a:prstGeom>
            <a:solidFill>
              <a:srgbClr val="7A81FF"/>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a:defRPr sz="1900">
                  <a:solidFill>
                    <a:srgbClr val="000000"/>
                  </a:solidFill>
                  <a:latin typeface="+mj-lt"/>
                  <a:ea typeface="+mj-ea"/>
                  <a:cs typeface="+mj-cs"/>
                  <a:sym typeface="SourceSansPro-Regular"/>
                </a:defRPr>
              </a:lvl1pPr>
            </a:lstStyle>
            <a:p>
              <a:pPr lvl="0">
                <a:defRPr sz="1800"/>
              </a:pPr>
              <a:r>
                <a:rPr sz="1900" dirty="0"/>
                <a:t>motorbike</a:t>
              </a:r>
            </a:p>
          </p:txBody>
        </p:sp>
      </p:grpSp>
      <p:sp>
        <p:nvSpPr>
          <p:cNvPr id="13" name="Shape 97"/>
          <p:cNvSpPr/>
          <p:nvPr/>
        </p:nvSpPr>
        <p:spPr>
          <a:xfrm>
            <a:off x="1496288" y="5022266"/>
            <a:ext cx="993862"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Input</a:t>
            </a:r>
          </a:p>
        </p:txBody>
      </p:sp>
      <p:sp>
        <p:nvSpPr>
          <p:cNvPr id="14" name="Shape 98"/>
          <p:cNvSpPr/>
          <p:nvPr/>
        </p:nvSpPr>
        <p:spPr>
          <a:xfrm>
            <a:off x="5592590" y="5022266"/>
            <a:ext cx="2605906"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Desired output</a:t>
            </a:r>
          </a:p>
        </p:txBody>
      </p:sp>
      <p:sp>
        <p:nvSpPr>
          <p:cNvPr id="15" name="Shape 99"/>
          <p:cNvSpPr/>
          <p:nvPr/>
        </p:nvSpPr>
        <p:spPr>
          <a:xfrm>
            <a:off x="831905" y="1535075"/>
            <a:ext cx="7480189"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  airplane,  bird,  motorbike,  person,  sofa  }</a:t>
            </a:r>
          </a:p>
        </p:txBody>
      </p:sp>
      <p:sp>
        <p:nvSpPr>
          <p:cNvPr id="3" name="Slide Number Placeholder 2"/>
          <p:cNvSpPr>
            <a:spLocks noGrp="1"/>
          </p:cNvSpPr>
          <p:nvPr>
            <p:ph type="sldNum" sz="quarter" idx="12"/>
          </p:nvPr>
        </p:nvSpPr>
        <p:spPr/>
        <p:txBody>
          <a:bodyPr/>
          <a:lstStyle/>
          <a:p>
            <a:fld id="{3AF709D0-6125-4E69-AAA3-543C9C01CF4B}" type="slidenum">
              <a:rPr lang="en-US" smtClean="0"/>
              <a:t>5</a:t>
            </a:fld>
            <a:endParaRPr lang="en-US"/>
          </a:p>
        </p:txBody>
      </p:sp>
    </p:spTree>
    <p:extLst>
      <p:ext uri="{BB962C8B-B14F-4D97-AF65-F5344CB8AC3E}">
        <p14:creationId xmlns:p14="http://schemas.microsoft.com/office/powerpoint/2010/main" val="2202092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761512" y="5142368"/>
            <a:ext cx="7566688" cy="769441"/>
          </a:xfrm>
          <a:prstGeom prst="rect">
            <a:avLst/>
          </a:prstGeom>
          <a:noFill/>
        </p:spPr>
        <p:txBody>
          <a:bodyPr wrap="none" rtlCol="0">
            <a:spAutoFit/>
          </a:bodyPr>
          <a:lstStyle/>
          <a:p>
            <a:pPr algn="ctr"/>
            <a:r>
              <a:rPr lang="en-US" sz="2200" dirty="0"/>
              <a:t>?</a:t>
            </a:r>
          </a:p>
          <a:p>
            <a:pPr algn="ctr"/>
            <a:r>
              <a:rPr lang="en-US" sz="2200" dirty="0">
                <a:solidFill>
                  <a:srgbClr val="C00000"/>
                </a:solidFill>
              </a:rPr>
              <a:t>Hint: airplane, bicycle, bus, car, cat, chair, cow, dog, dining table</a:t>
            </a:r>
            <a:r>
              <a:rPr lang="en-US" sz="2200" dirty="0"/>
              <a:t> </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50</a:t>
            </a:fld>
            <a:endParaRPr lang="en-US"/>
          </a:p>
        </p:txBody>
      </p:sp>
    </p:spTree>
    <p:extLst>
      <p:ext uri="{BB962C8B-B14F-4D97-AF65-F5344CB8AC3E}">
        <p14:creationId xmlns:p14="http://schemas.microsoft.com/office/powerpoint/2010/main" val="209566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3520531" y="5142368"/>
            <a:ext cx="2048639" cy="430887"/>
          </a:xfrm>
          <a:prstGeom prst="rect">
            <a:avLst/>
          </a:prstGeom>
          <a:noFill/>
        </p:spPr>
        <p:txBody>
          <a:bodyPr wrap="none" rtlCol="0">
            <a:spAutoFit/>
          </a:bodyPr>
          <a:lstStyle/>
          <a:p>
            <a:pPr algn="ctr"/>
            <a:r>
              <a:rPr lang="en-US" sz="2200" dirty="0"/>
              <a:t>bicycle (PASCAL)</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51</a:t>
            </a:fld>
            <a:endParaRPr lang="en-US"/>
          </a:p>
        </p:txBody>
      </p:sp>
    </p:spTree>
    <p:extLst>
      <p:ext uri="{BB962C8B-B14F-4D97-AF65-F5344CB8AC3E}">
        <p14:creationId xmlns:p14="http://schemas.microsoft.com/office/powerpoint/2010/main" val="4070672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4386788" y="5142368"/>
            <a:ext cx="316113" cy="430887"/>
          </a:xfrm>
          <a:prstGeom prst="rect">
            <a:avLst/>
          </a:prstGeom>
          <a:noFill/>
        </p:spPr>
        <p:txBody>
          <a:bodyPr wrap="none" rtlCol="0">
            <a:spAutoFit/>
          </a:bodyPr>
          <a:lstStyle/>
          <a:p>
            <a:pPr algn="ctr"/>
            <a:r>
              <a:rPr lang="en-US" sz="2200" dirty="0"/>
              <a:t>?</a:t>
            </a: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52</a:t>
            </a:fld>
            <a:endParaRPr lang="en-US"/>
          </a:p>
        </p:txBody>
      </p:sp>
    </p:spTree>
    <p:extLst>
      <p:ext uri="{BB962C8B-B14F-4D97-AF65-F5344CB8AC3E}">
        <p14:creationId xmlns:p14="http://schemas.microsoft.com/office/powerpoint/2010/main" val="3462870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2188019" y="5142368"/>
            <a:ext cx="4713663" cy="769441"/>
          </a:xfrm>
          <a:prstGeom prst="rect">
            <a:avLst/>
          </a:prstGeom>
          <a:noFill/>
        </p:spPr>
        <p:txBody>
          <a:bodyPr wrap="none" rtlCol="0">
            <a:spAutoFit/>
          </a:bodyPr>
          <a:lstStyle/>
          <a:p>
            <a:pPr algn="ctr"/>
            <a:r>
              <a:rPr lang="en-US" sz="2200" dirty="0"/>
              <a:t>?</a:t>
            </a:r>
          </a:p>
          <a:p>
            <a:pPr algn="ctr"/>
            <a:r>
              <a:rPr lang="en-US" sz="2200" dirty="0">
                <a:solidFill>
                  <a:srgbClr val="C00000"/>
                </a:solidFill>
              </a:rPr>
              <a:t>Hint: white blob on a green background</a:t>
            </a: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53</a:t>
            </a:fld>
            <a:endParaRPr lang="en-US"/>
          </a:p>
        </p:txBody>
      </p:sp>
    </p:spTree>
    <p:extLst>
      <p:ext uri="{BB962C8B-B14F-4D97-AF65-F5344CB8AC3E}">
        <p14:creationId xmlns:p14="http://schemas.microsoft.com/office/powerpoint/2010/main" val="2107856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3566022" y="5142368"/>
            <a:ext cx="1957652" cy="430887"/>
          </a:xfrm>
          <a:prstGeom prst="rect">
            <a:avLst/>
          </a:prstGeom>
          <a:noFill/>
        </p:spPr>
        <p:txBody>
          <a:bodyPr wrap="none" rtlCol="0">
            <a:spAutoFit/>
          </a:bodyPr>
          <a:lstStyle/>
          <a:p>
            <a:pPr algn="ctr"/>
            <a:r>
              <a:rPr lang="en-US" sz="2200" dirty="0"/>
              <a:t>sheep (PASCAL)</a:t>
            </a:r>
          </a:p>
        </p:txBody>
      </p:sp>
      <p:pic>
        <p:nvPicPr>
          <p:cNvPr id="6" name="Picture 5"/>
          <p:cNvPicPr>
            <a:picLocks noChangeAspect="1"/>
          </p:cNvPicPr>
          <p:nvPr/>
        </p:nvPicPr>
        <p:blipFill>
          <a:blip r:embed="rId2"/>
          <a:stretch>
            <a:fillRect/>
          </a:stretch>
        </p:blipFill>
        <p:spPr>
          <a:xfrm>
            <a:off x="2957512" y="1752600"/>
            <a:ext cx="3228975" cy="335280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54</a:t>
            </a:fld>
            <a:endParaRPr lang="en-US"/>
          </a:p>
        </p:txBody>
      </p:sp>
    </p:spTree>
    <p:extLst>
      <p:ext uri="{BB962C8B-B14F-4D97-AF65-F5344CB8AC3E}">
        <p14:creationId xmlns:p14="http://schemas.microsoft.com/office/powerpoint/2010/main" val="40668166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4386790" y="5142368"/>
            <a:ext cx="316113" cy="430887"/>
          </a:xfrm>
          <a:prstGeom prst="rect">
            <a:avLst/>
          </a:prstGeom>
          <a:noFill/>
        </p:spPr>
        <p:txBody>
          <a:bodyPr wrap="none" rtlCol="0">
            <a:spAutoFit/>
          </a:bodyPr>
          <a:lstStyle/>
          <a:p>
            <a:pPr algn="ctr"/>
            <a:r>
              <a:rPr lang="en-US" sz="2200" dirty="0"/>
              <a:t>?</a:t>
            </a:r>
          </a:p>
        </p:txBody>
      </p:sp>
      <p:pic>
        <p:nvPicPr>
          <p:cNvPr id="4" name="Picture 3"/>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55</a:t>
            </a:fld>
            <a:endParaRPr lang="en-US"/>
          </a:p>
        </p:txBody>
      </p:sp>
    </p:spTree>
    <p:extLst>
      <p:ext uri="{BB962C8B-B14F-4D97-AF65-F5344CB8AC3E}">
        <p14:creationId xmlns:p14="http://schemas.microsoft.com/office/powerpoint/2010/main" val="348726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3695066" y="5142368"/>
            <a:ext cx="1699569" cy="430887"/>
          </a:xfrm>
          <a:prstGeom prst="rect">
            <a:avLst/>
          </a:prstGeom>
          <a:noFill/>
        </p:spPr>
        <p:txBody>
          <a:bodyPr wrap="none" rtlCol="0">
            <a:spAutoFit/>
          </a:bodyPr>
          <a:lstStyle/>
          <a:p>
            <a:pPr algn="ctr"/>
            <a:r>
              <a:rPr lang="en-US" sz="2200" dirty="0"/>
              <a:t>dog (PASCAL)</a:t>
            </a: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56</a:t>
            </a:fld>
            <a:endParaRPr lang="en-US"/>
          </a:p>
        </p:txBody>
      </p:sp>
    </p:spTree>
    <p:extLst>
      <p:ext uri="{BB962C8B-B14F-4D97-AF65-F5344CB8AC3E}">
        <p14:creationId xmlns:p14="http://schemas.microsoft.com/office/powerpoint/2010/main" val="1005710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1874959" y="5142368"/>
            <a:ext cx="5339795" cy="1446550"/>
          </a:xfrm>
          <a:prstGeom prst="rect">
            <a:avLst/>
          </a:prstGeom>
          <a:noFill/>
        </p:spPr>
        <p:txBody>
          <a:bodyPr wrap="none" rtlCol="0">
            <a:spAutoFit/>
          </a:bodyPr>
          <a:lstStyle/>
          <a:p>
            <a:pPr algn="ctr"/>
            <a:r>
              <a:rPr lang="en-US" sz="2200" dirty="0"/>
              <a:t>dog (PASCAL)</a:t>
            </a:r>
          </a:p>
          <a:p>
            <a:pPr algn="ctr"/>
            <a:r>
              <a:rPr lang="en-US" sz="2200" dirty="0">
                <a:solidFill>
                  <a:srgbClr val="C00000"/>
                </a:solidFill>
              </a:rPr>
              <a:t>Why does the mean look like this?</a:t>
            </a:r>
          </a:p>
          <a:p>
            <a:pPr algn="ctr"/>
            <a:r>
              <a:rPr lang="en-US" sz="2200" dirty="0">
                <a:solidFill>
                  <a:srgbClr val="C00000"/>
                </a:solidFill>
              </a:rPr>
              <a:t>There’s no alignment between the examples!</a:t>
            </a:r>
          </a:p>
          <a:p>
            <a:pPr algn="ctr"/>
            <a:r>
              <a:rPr lang="en-US" sz="2200" dirty="0">
                <a:solidFill>
                  <a:srgbClr val="C00000"/>
                </a:solidFill>
              </a:rPr>
              <a:t>How do we combat this?</a:t>
            </a: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57</a:t>
            </a:fld>
            <a:endParaRPr lang="en-US"/>
          </a:p>
        </p:txBody>
      </p:sp>
    </p:spTree>
    <p:extLst>
      <p:ext uri="{BB962C8B-B14F-4D97-AF65-F5344CB8AC3E}">
        <p14:creationId xmlns:p14="http://schemas.microsoft.com/office/powerpoint/2010/main" val="37390027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PASCAL VOC detection history</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Part-based models &amp; multiple features (MKL)</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prstGeom prst="rect">
            <a:avLst/>
          </a:prstGeom>
        </p:spPr>
        <p:txBody>
          <a:bodyPr/>
          <a:lstStyle/>
          <a:p>
            <a:pPr lvl="0">
              <a:defRPr sz="1800">
                <a:solidFill>
                  <a:srgbClr val="000000"/>
                </a:solidFill>
              </a:defRPr>
            </a:pPr>
            <a:r>
              <a:rPr sz="3937" dirty="0"/>
              <a:t>Evaluating a detector</a:t>
            </a:r>
          </a:p>
        </p:txBody>
      </p:sp>
      <p:pic>
        <p:nvPicPr>
          <p:cNvPr id="10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5" name="Shape 105"/>
          <p:cNvSpPr/>
          <p:nvPr/>
        </p:nvSpPr>
        <p:spPr>
          <a:xfrm>
            <a:off x="2195750" y="5799980"/>
            <a:ext cx="4799584"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dirty="0"/>
              <a:t>Test image (previously unseen)</a:t>
            </a:r>
          </a:p>
        </p:txBody>
      </p:sp>
    </p:spTree>
    <p:extLst>
      <p:ext uri="{BB962C8B-B14F-4D97-AF65-F5344CB8AC3E}">
        <p14:creationId xmlns:p14="http://schemas.microsoft.com/office/powerpoint/2010/main" val="114497285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Kitchen-sink approaches</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Region-based Convolutional Networks (R-CNNs)</a:t>
            </a:r>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53</a:t>
            </a:r>
            <a:r>
              <a:rPr sz="2200" b="1" dirty="0"/>
              <a:t>%</a:t>
            </a:r>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62</a:t>
            </a:r>
            <a:r>
              <a:rPr sz="2200" b="1" dirty="0"/>
              <a:t>%</a:t>
            </a:r>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a:t>[R-CNN. Girshick et al. CVPR 2014]</a:t>
            </a:r>
          </a:p>
        </p:txBody>
      </p:sp>
    </p:spTree>
    <p:extLst>
      <p:ext uri="{BB962C8B-B14F-4D97-AF65-F5344CB8AC3E}">
        <p14:creationId xmlns:p14="http://schemas.microsoft.com/office/powerpoint/2010/main" val="323247455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a:t>~1 year</a:t>
            </a:r>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a:t>~5 years</a:t>
            </a:r>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a:t>[R-CNN. Girshick et al. CVPR 2014]</a:t>
            </a:r>
          </a:p>
        </p:txBody>
      </p:sp>
    </p:spTree>
    <p:extLst>
      <p:ext uri="{BB962C8B-B14F-4D97-AF65-F5344CB8AC3E}">
        <p14:creationId xmlns:p14="http://schemas.microsoft.com/office/powerpoint/2010/main" val="2185908699"/>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Networks</a:t>
            </a:r>
          </a:p>
        </p:txBody>
      </p:sp>
      <p:sp>
        <p:nvSpPr>
          <p:cNvPr id="3" name="Content Placeholder 2"/>
          <p:cNvSpPr>
            <a:spLocks noGrp="1"/>
          </p:cNvSpPr>
          <p:nvPr>
            <p:ph idx="1"/>
          </p:nvPr>
        </p:nvSpPr>
        <p:spPr/>
        <p:txBody>
          <a:bodyPr/>
          <a:lstStyle/>
          <a:p>
            <a:r>
              <a:rPr lang="en-US" dirty="0"/>
              <a:t>Overview</a:t>
            </a:r>
          </a:p>
        </p:txBody>
      </p:sp>
      <p:sp>
        <p:nvSpPr>
          <p:cNvPr id="4" name="Slide Number Placeholder 3"/>
          <p:cNvSpPr>
            <a:spLocks noGrp="1"/>
          </p:cNvSpPr>
          <p:nvPr>
            <p:ph type="sldNum" sz="quarter" idx="12"/>
          </p:nvPr>
        </p:nvSpPr>
        <p:spPr/>
        <p:txBody>
          <a:bodyPr/>
          <a:lstStyle/>
          <a:p>
            <a:fld id="{3AF709D0-6125-4E69-AAA3-543C9C01CF4B}" type="slidenum">
              <a:rPr lang="en-US" smtClean="0"/>
              <a:t>63</a:t>
            </a:fld>
            <a:endParaRPr lang="en-US"/>
          </a:p>
        </p:txBody>
      </p:sp>
    </p:spTree>
    <p:extLst>
      <p:ext uri="{BB962C8B-B14F-4D97-AF65-F5344CB8AC3E}">
        <p14:creationId xmlns:p14="http://schemas.microsoft.com/office/powerpoint/2010/main" val="31991095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Neural Networks</a:t>
            </a:r>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a:t>“Fully connected”</a:t>
            </a:r>
          </a:p>
        </p:txBody>
      </p:sp>
      <p:sp>
        <p:nvSpPr>
          <p:cNvPr id="3" name="Slide Number Placeholder 2"/>
          <p:cNvSpPr>
            <a:spLocks noGrp="1"/>
          </p:cNvSpPr>
          <p:nvPr>
            <p:ph type="sldNum" sz="quarter" idx="12"/>
          </p:nvPr>
        </p:nvSpPr>
        <p:spPr/>
        <p:txBody>
          <a:bodyPr/>
          <a:lstStyle/>
          <a:p>
            <a:fld id="{3AF709D0-6125-4E69-AAA3-543C9C01CF4B}" type="slidenum">
              <a:rPr lang="en-US" smtClean="0"/>
              <a:t>64</a:t>
            </a:fld>
            <a:endParaRPr lang="en-US"/>
          </a:p>
        </p:txBody>
      </p:sp>
    </p:spTree>
    <p:extLst>
      <p:ext uri="{BB962C8B-B14F-4D97-AF65-F5344CB8AC3E}">
        <p14:creationId xmlns:p14="http://schemas.microsoft.com/office/powerpoint/2010/main" val="28691304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NNs to Convolutional NNs</a:t>
            </a:r>
          </a:p>
        </p:txBody>
      </p:sp>
      <p:sp>
        <p:nvSpPr>
          <p:cNvPr id="3" name="Content Placeholder 2"/>
          <p:cNvSpPr>
            <a:spLocks noGrp="1"/>
          </p:cNvSpPr>
          <p:nvPr>
            <p:ph idx="1"/>
          </p:nvPr>
        </p:nvSpPr>
        <p:spPr/>
        <p:txBody>
          <a:bodyPr/>
          <a:lstStyle/>
          <a:p>
            <a:r>
              <a:rPr lang="en-US" dirty="0"/>
              <a:t>Local connectivity</a:t>
            </a:r>
          </a:p>
          <a:p>
            <a:r>
              <a:rPr lang="en-US" dirty="0"/>
              <a:t>Shared (“tied”) weights</a:t>
            </a:r>
          </a:p>
          <a:p>
            <a:r>
              <a:rPr lang="en-US" dirty="0"/>
              <a:t>Multiple feature maps</a:t>
            </a:r>
          </a:p>
          <a:p>
            <a:r>
              <a:rPr lang="en-US" dirty="0"/>
              <a:t>Pooling</a:t>
            </a:r>
          </a:p>
        </p:txBody>
      </p:sp>
      <p:sp>
        <p:nvSpPr>
          <p:cNvPr id="4" name="Slide Number Placeholder 3"/>
          <p:cNvSpPr>
            <a:spLocks noGrp="1"/>
          </p:cNvSpPr>
          <p:nvPr>
            <p:ph type="sldNum" sz="quarter" idx="12"/>
          </p:nvPr>
        </p:nvSpPr>
        <p:spPr/>
        <p:txBody>
          <a:bodyPr/>
          <a:lstStyle/>
          <a:p>
            <a:fld id="{3AF709D0-6125-4E69-AAA3-543C9C01CF4B}" type="slidenum">
              <a:rPr lang="en-US" smtClean="0"/>
              <a:t>65</a:t>
            </a:fld>
            <a:endParaRPr lang="en-US"/>
          </a:p>
        </p:txBody>
      </p:sp>
    </p:spTree>
    <p:extLst>
      <p:ext uri="{BB962C8B-B14F-4D97-AF65-F5344CB8AC3E}">
        <p14:creationId xmlns:p14="http://schemas.microsoft.com/office/powerpoint/2010/main" val="18268462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a:t>Each green unit is only connected to (3)</a:t>
            </a:r>
            <a:br>
              <a:rPr lang="en-US" sz="2200" dirty="0"/>
            </a:br>
            <a:r>
              <a:rPr lang="en-US" sz="2200" b="1" dirty="0"/>
              <a:t>neighboring </a:t>
            </a:r>
            <a:r>
              <a:rPr lang="en-US" sz="2200" dirty="0"/>
              <a:t>blue units</a:t>
            </a:r>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a:t>compare</a:t>
            </a:r>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35"/>
          <p:cNvSpPr>
            <a:spLocks noGrp="1"/>
          </p:cNvSpPr>
          <p:nvPr>
            <p:ph type="sldNum" sz="quarter" idx="12"/>
          </p:nvPr>
        </p:nvSpPr>
        <p:spPr/>
        <p:txBody>
          <a:bodyPr/>
          <a:lstStyle/>
          <a:p>
            <a:fld id="{3AF709D0-6125-4E69-AAA3-543C9C01CF4B}" type="slidenum">
              <a:rPr lang="en-US" smtClean="0"/>
              <a:t>66</a:t>
            </a:fld>
            <a:endParaRPr lang="en-US"/>
          </a:p>
        </p:txBody>
      </p:sp>
    </p:spTree>
    <p:extLst>
      <p:ext uri="{BB962C8B-B14F-4D97-AF65-F5344CB8AC3E}">
        <p14:creationId xmlns:p14="http://schemas.microsoft.com/office/powerpoint/2010/main" val="15633477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38"/>
          <p:cNvSpPr>
            <a:spLocks noGrp="1"/>
          </p:cNvSpPr>
          <p:nvPr>
            <p:ph type="sldNum" sz="quarter" idx="12"/>
          </p:nvPr>
        </p:nvSpPr>
        <p:spPr/>
        <p:txBody>
          <a:bodyPr/>
          <a:lstStyle/>
          <a:p>
            <a:fld id="{3AF709D0-6125-4E69-AAA3-543C9C01CF4B}" type="slidenum">
              <a:rPr lang="en-US" smtClean="0"/>
              <a:t>67</a:t>
            </a:fld>
            <a:endParaRPr lang="en-US"/>
          </a:p>
        </p:txBody>
      </p:sp>
    </p:spTree>
    <p:extLst>
      <p:ext uri="{BB962C8B-B14F-4D97-AF65-F5344CB8AC3E}">
        <p14:creationId xmlns:p14="http://schemas.microsoft.com/office/powerpoint/2010/main" val="19401606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2" name="Slide Number Placeholder 11"/>
          <p:cNvSpPr>
            <a:spLocks noGrp="1"/>
          </p:cNvSpPr>
          <p:nvPr>
            <p:ph type="sldNum" sz="quarter" idx="12"/>
          </p:nvPr>
        </p:nvSpPr>
        <p:spPr/>
        <p:txBody>
          <a:bodyPr/>
          <a:lstStyle/>
          <a:p>
            <a:fld id="{3AF709D0-6125-4E69-AAA3-543C9C01CF4B}" type="slidenum">
              <a:rPr lang="en-US" smtClean="0"/>
              <a:t>68</a:t>
            </a:fld>
            <a:endParaRPr lang="en-US"/>
          </a:p>
        </p:txBody>
      </p:sp>
    </p:spTree>
    <p:extLst>
      <p:ext uri="{BB962C8B-B14F-4D97-AF65-F5344CB8AC3E}">
        <p14:creationId xmlns:p14="http://schemas.microsoft.com/office/powerpoint/2010/main" val="19203488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69</a:t>
            </a:fld>
            <a:endParaRPr lang="en-US"/>
          </a:p>
        </p:txBody>
      </p:sp>
    </p:spTree>
    <p:extLst>
      <p:ext uri="{BB962C8B-B14F-4D97-AF65-F5344CB8AC3E}">
        <p14:creationId xmlns:p14="http://schemas.microsoft.com/office/powerpoint/2010/main" val="2767947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pPr lvl="0">
              <a:defRPr sz="1800">
                <a:solidFill>
                  <a:srgbClr val="000000"/>
                </a:solidFill>
              </a:defRPr>
            </a:pPr>
            <a:r>
              <a:rPr sz="3937" dirty="0"/>
              <a:t>First detection ...</a:t>
            </a:r>
          </a:p>
        </p:txBody>
      </p:sp>
      <p:pic>
        <p:nvPicPr>
          <p:cNvPr id="108"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9" name="Shape 109"/>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0" name="Shape 110"/>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1" name="Shape 111"/>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dirty="0"/>
              <a:t>‘person’ detector predictions</a:t>
            </a:r>
          </a:p>
        </p:txBody>
      </p:sp>
      <p:sp>
        <p:nvSpPr>
          <p:cNvPr id="112" name="Shape 112"/>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Tree>
    <p:extLst>
      <p:ext uri="{BB962C8B-B14F-4D97-AF65-F5344CB8AC3E}">
        <p14:creationId xmlns:p14="http://schemas.microsoft.com/office/powerpoint/2010/main" val="239558660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70</a:t>
            </a:fld>
            <a:endParaRPr lang="en-US"/>
          </a:p>
        </p:txBody>
      </p:sp>
    </p:spTree>
    <p:extLst>
      <p:ext uri="{BB962C8B-B14F-4D97-AF65-F5344CB8AC3E}">
        <p14:creationId xmlns:p14="http://schemas.microsoft.com/office/powerpoint/2010/main" val="39869507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71</a:t>
            </a:fld>
            <a:endParaRPr lang="en-US"/>
          </a:p>
        </p:txBody>
      </p:sp>
    </p:spTree>
    <p:extLst>
      <p:ext uri="{BB962C8B-B14F-4D97-AF65-F5344CB8AC3E}">
        <p14:creationId xmlns:p14="http://schemas.microsoft.com/office/powerpoint/2010/main" val="1074253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72</a:t>
            </a:fld>
            <a:endParaRPr lang="en-US"/>
          </a:p>
        </p:txBody>
      </p:sp>
    </p:spTree>
    <p:extLst>
      <p:ext uri="{BB962C8B-B14F-4D97-AF65-F5344CB8AC3E}">
        <p14:creationId xmlns:p14="http://schemas.microsoft.com/office/powerpoint/2010/main" val="32481268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a:t>All orange units compute the </a:t>
            </a:r>
            <a:r>
              <a:rPr lang="en-US" sz="2200" b="1" dirty="0"/>
              <a:t>same function</a:t>
            </a:r>
            <a:br>
              <a:rPr lang="en-US" sz="2200" dirty="0"/>
            </a:br>
            <a:r>
              <a:rPr lang="en-US" sz="2200" dirty="0"/>
              <a:t>but with a </a:t>
            </a:r>
            <a:r>
              <a:rPr lang="en-US" sz="2200" b="1" dirty="0"/>
              <a:t>different input windows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Orange and green units </a:t>
            </a:r>
            <a:r>
              <a:rPr lang="en-US" sz="2200" b="1" dirty="0"/>
              <a:t>compute </a:t>
            </a:r>
            <a:br>
              <a:rPr lang="en-US" sz="2200" b="1" dirty="0"/>
            </a:br>
            <a:r>
              <a:rPr lang="en-US" sz="2200" b="1" dirty="0"/>
              <a:t>different functions</a:t>
            </a:r>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a:solidFill>
                  <a:srgbClr val="C00000"/>
                </a:solidFill>
              </a:rPr>
              <a:t>Feature map 1</a:t>
            </a:r>
          </a:p>
          <a:p>
            <a:r>
              <a:rPr lang="en-US" dirty="0"/>
              <a:t>(array of green</a:t>
            </a:r>
          </a:p>
          <a:p>
            <a:r>
              <a:rPr lang="en-US" dirty="0"/>
              <a:t> units)</a:t>
            </a:r>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a:solidFill>
                  <a:srgbClr val="C00000"/>
                </a:solidFill>
              </a:rPr>
              <a:t>Feature map 2</a:t>
            </a:r>
          </a:p>
          <a:p>
            <a:r>
              <a:rPr lang="en-US" dirty="0"/>
              <a:t>(array of orange</a:t>
            </a:r>
          </a:p>
          <a:p>
            <a:r>
              <a:rPr lang="en-US" dirty="0"/>
              <a:t> units)</a:t>
            </a:r>
          </a:p>
        </p:txBody>
      </p:sp>
      <p:sp>
        <p:nvSpPr>
          <p:cNvPr id="32" name="Slide Number Placeholder 31"/>
          <p:cNvSpPr>
            <a:spLocks noGrp="1"/>
          </p:cNvSpPr>
          <p:nvPr>
            <p:ph type="sldNum" sz="quarter" idx="12"/>
          </p:nvPr>
        </p:nvSpPr>
        <p:spPr/>
        <p:txBody>
          <a:bodyPr/>
          <a:lstStyle/>
          <a:p>
            <a:fld id="{3AF709D0-6125-4E69-AAA3-543C9C01CF4B}" type="slidenum">
              <a:rPr lang="en-US" smtClean="0"/>
              <a:t>73</a:t>
            </a:fld>
            <a:endParaRPr lang="en-US"/>
          </a:p>
        </p:txBody>
      </p:sp>
    </p:spTree>
    <p:extLst>
      <p:ext uri="{BB962C8B-B14F-4D97-AF65-F5344CB8AC3E}">
        <p14:creationId xmlns:p14="http://schemas.microsoft.com/office/powerpoint/2010/main" val="7646293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Pooling (</a:t>
            </a:r>
            <a:r>
              <a:rPr lang="en-US" dirty="0">
                <a:solidFill>
                  <a:srgbClr val="C00000"/>
                </a:solidFill>
              </a:rPr>
              <a:t>max</a:t>
            </a:r>
            <a:r>
              <a:rPr lang="en-US" dirty="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4283993" cy="1477328"/>
          </a:xfrm>
          <a:prstGeom prst="rect">
            <a:avLst/>
          </a:prstGeom>
          <a:noFill/>
        </p:spPr>
        <p:txBody>
          <a:bodyPr wrap="none" rtlCol="0">
            <a:spAutoFit/>
          </a:bodyPr>
          <a:lstStyle/>
          <a:p>
            <a:pPr marL="285750" indent="-285750">
              <a:buFont typeface="Arial" panose="020B0604020202020204" pitchFamily="34" charset="0"/>
              <a:buChar char="•"/>
            </a:pPr>
            <a:r>
              <a:rPr lang="en-US" dirty="0"/>
              <a:t>Pooling area (how much to pool): 2 units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Pooling stride (how far to move): 2 units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Subsamples </a:t>
            </a:r>
            <a:r>
              <a:rPr lang="en-US" dirty="0"/>
              <a:t>feature maps</a:t>
            </a:r>
          </a:p>
        </p:txBody>
      </p:sp>
      <p:sp>
        <p:nvSpPr>
          <p:cNvPr id="10" name="Slide Number Placeholder 9"/>
          <p:cNvSpPr>
            <a:spLocks noGrp="1"/>
          </p:cNvSpPr>
          <p:nvPr>
            <p:ph type="sldNum" sz="quarter" idx="12"/>
          </p:nvPr>
        </p:nvSpPr>
        <p:spPr/>
        <p:txBody>
          <a:bodyPr/>
          <a:lstStyle/>
          <a:p>
            <a:fld id="{3AF709D0-6125-4E69-AAA3-543C9C01CF4B}" type="slidenum">
              <a:rPr lang="en-US" smtClean="0"/>
              <a:t>74</a:t>
            </a:fld>
            <a:endParaRPr lang="en-US"/>
          </a:p>
        </p:txBody>
      </p:sp>
    </p:spTree>
    <p:extLst>
      <p:ext uri="{BB962C8B-B14F-4D97-AF65-F5344CB8AC3E}">
        <p14:creationId xmlns:p14="http://schemas.microsoft.com/office/powerpoint/2010/main" val="4076693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Image</a:t>
            </a: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Pooling</a:t>
              </a: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Convolution</a:t>
              </a: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a:t>2D input</a:t>
            </a:r>
          </a:p>
        </p:txBody>
      </p:sp>
      <p:sp>
        <p:nvSpPr>
          <p:cNvPr id="4" name="Slide Number Placeholder 3"/>
          <p:cNvSpPr>
            <a:spLocks noGrp="1"/>
          </p:cNvSpPr>
          <p:nvPr>
            <p:ph type="sldNum" sz="quarter" idx="12"/>
          </p:nvPr>
        </p:nvSpPr>
        <p:spPr/>
        <p:txBody>
          <a:bodyPr/>
          <a:lstStyle/>
          <a:p>
            <a:fld id="{3AF709D0-6125-4E69-AAA3-543C9C01CF4B}" type="slidenum">
              <a:rPr lang="en-US" smtClean="0"/>
              <a:t>75</a:t>
            </a:fld>
            <a:endParaRPr lang="en-US"/>
          </a:p>
        </p:txBody>
      </p:sp>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perspective – 1980</a:t>
            </a:r>
          </a:p>
        </p:txBody>
      </p:sp>
      <p:pic>
        <p:nvPicPr>
          <p:cNvPr id="3" name="Picture 2"/>
          <p:cNvPicPr>
            <a:picLocks noChangeAspect="1"/>
          </p:cNvPicPr>
          <p:nvPr/>
        </p:nvPicPr>
        <p:blipFill>
          <a:blip r:embed="rId3"/>
          <a:stretch>
            <a:fillRect/>
          </a:stretch>
        </p:blipFill>
        <p:spPr>
          <a:xfrm>
            <a:off x="657130" y="1385180"/>
            <a:ext cx="7829739" cy="5035659"/>
          </a:xfrm>
          <a:prstGeom prst="rect">
            <a:avLst/>
          </a:prstGeom>
        </p:spPr>
      </p:pic>
      <p:sp>
        <p:nvSpPr>
          <p:cNvPr id="5" name="TextBox 4"/>
          <p:cNvSpPr txBox="1"/>
          <p:nvPr/>
        </p:nvSpPr>
        <p:spPr>
          <a:xfrm>
            <a:off x="6476976" y="1591163"/>
            <a:ext cx="1832553" cy="646331"/>
          </a:xfrm>
          <a:prstGeom prst="rect">
            <a:avLst/>
          </a:prstGeom>
          <a:noFill/>
        </p:spPr>
        <p:txBody>
          <a:bodyPr wrap="none" rtlCol="0">
            <a:spAutoFit/>
          </a:bodyPr>
          <a:lstStyle/>
          <a:p>
            <a:r>
              <a:rPr lang="en-US" dirty="0"/>
              <a:t>Hubel and Wiesel</a:t>
            </a:r>
          </a:p>
          <a:p>
            <a:r>
              <a:rPr lang="en-US" dirty="0"/>
              <a:t>1962</a:t>
            </a:r>
          </a:p>
        </p:txBody>
      </p:sp>
      <p:sp>
        <p:nvSpPr>
          <p:cNvPr id="6" name="TextBox 5"/>
          <p:cNvSpPr txBox="1"/>
          <p:nvPr/>
        </p:nvSpPr>
        <p:spPr>
          <a:xfrm>
            <a:off x="175519" y="6326659"/>
            <a:ext cx="8968481" cy="430887"/>
          </a:xfrm>
          <a:prstGeom prst="rect">
            <a:avLst/>
          </a:prstGeom>
          <a:noFill/>
        </p:spPr>
        <p:txBody>
          <a:bodyPr wrap="none" rtlCol="0">
            <a:spAutoFit/>
          </a:bodyPr>
          <a:lstStyle/>
          <a:p>
            <a:r>
              <a:rPr lang="en-US" sz="2200" dirty="0">
                <a:solidFill>
                  <a:srgbClr val="C00000"/>
                </a:solidFill>
              </a:rPr>
              <a:t>Included basic ingredients of </a:t>
            </a:r>
            <a:r>
              <a:rPr lang="en-US" sz="2200" dirty="0" err="1">
                <a:solidFill>
                  <a:srgbClr val="C00000"/>
                </a:solidFill>
              </a:rPr>
              <a:t>ConvNets</a:t>
            </a:r>
            <a:r>
              <a:rPr lang="en-US" sz="2200" dirty="0">
                <a:solidFill>
                  <a:srgbClr val="C00000"/>
                </a:solidFill>
              </a:rPr>
              <a:t>, but no supervised learning algorithm</a:t>
            </a:r>
          </a:p>
        </p:txBody>
      </p:sp>
      <p:sp>
        <p:nvSpPr>
          <p:cNvPr id="4" name="Slide Number Placeholder 3"/>
          <p:cNvSpPr>
            <a:spLocks noGrp="1"/>
          </p:cNvSpPr>
          <p:nvPr>
            <p:ph type="sldNum" sz="quarter" idx="12"/>
          </p:nvPr>
        </p:nvSpPr>
        <p:spPr/>
        <p:txBody>
          <a:bodyPr/>
          <a:lstStyle/>
          <a:p>
            <a:fld id="{3AF709D0-6125-4E69-AAA3-543C9C01CF4B}" type="slidenum">
              <a:rPr lang="en-US" smtClean="0"/>
              <a:t>76</a:t>
            </a:fld>
            <a:endParaRPr lang="en-US"/>
          </a:p>
        </p:txBody>
      </p:sp>
    </p:spTree>
    <p:extLst>
      <p:ext uri="{BB962C8B-B14F-4D97-AF65-F5344CB8AC3E}">
        <p14:creationId xmlns:p14="http://schemas.microsoft.com/office/powerpoint/2010/main" val="14845441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learning – 1986</a:t>
            </a:r>
          </a:p>
        </p:txBody>
      </p:sp>
      <p:pic>
        <p:nvPicPr>
          <p:cNvPr id="4" name="Picture 3"/>
          <p:cNvPicPr>
            <a:picLocks noChangeAspect="1"/>
          </p:cNvPicPr>
          <p:nvPr/>
        </p:nvPicPr>
        <p:blipFill>
          <a:blip r:embed="rId2"/>
          <a:stretch>
            <a:fillRect/>
          </a:stretch>
        </p:blipFill>
        <p:spPr>
          <a:xfrm>
            <a:off x="2405062" y="2505075"/>
            <a:ext cx="4333875" cy="1847850"/>
          </a:xfrm>
          <a:prstGeom prst="rect">
            <a:avLst/>
          </a:prstGeom>
        </p:spPr>
      </p:pic>
      <p:sp>
        <p:nvSpPr>
          <p:cNvPr id="5" name="TextBox 4"/>
          <p:cNvSpPr txBox="1"/>
          <p:nvPr/>
        </p:nvSpPr>
        <p:spPr>
          <a:xfrm>
            <a:off x="1031478" y="5167311"/>
            <a:ext cx="7081041" cy="769441"/>
          </a:xfrm>
          <a:prstGeom prst="rect">
            <a:avLst/>
          </a:prstGeom>
          <a:noFill/>
        </p:spPr>
        <p:txBody>
          <a:bodyPr wrap="none" rtlCol="0">
            <a:spAutoFit/>
          </a:bodyPr>
          <a:lstStyle/>
          <a:p>
            <a:r>
              <a:rPr lang="en-US" sz="2200" dirty="0">
                <a:solidFill>
                  <a:srgbClr val="C00000"/>
                </a:solidFill>
              </a:rPr>
              <a:t>Early demonstration that error </a:t>
            </a:r>
            <a:r>
              <a:rPr lang="en-US" sz="2200" dirty="0" err="1">
                <a:solidFill>
                  <a:srgbClr val="C00000"/>
                </a:solidFill>
              </a:rPr>
              <a:t>backpropagation</a:t>
            </a:r>
            <a:r>
              <a:rPr lang="en-US" sz="2200" dirty="0">
                <a:solidFill>
                  <a:srgbClr val="C00000"/>
                </a:solidFill>
              </a:rPr>
              <a:t> can be used</a:t>
            </a:r>
          </a:p>
          <a:p>
            <a:r>
              <a:rPr lang="en-US" sz="2200" dirty="0">
                <a:solidFill>
                  <a:srgbClr val="C00000"/>
                </a:solidFill>
              </a:rPr>
              <a:t>for supervised training of neural nets (including </a:t>
            </a:r>
            <a:r>
              <a:rPr lang="en-US" sz="2200" dirty="0" err="1">
                <a:solidFill>
                  <a:srgbClr val="C00000"/>
                </a:solidFill>
              </a:rPr>
              <a:t>ConvNets</a:t>
            </a:r>
            <a:r>
              <a:rPr lang="en-US" sz="2200" dirty="0">
                <a:solidFill>
                  <a:srgbClr val="C00000"/>
                </a:solidFill>
              </a:rPr>
              <a:t>)</a:t>
            </a:r>
          </a:p>
        </p:txBody>
      </p:sp>
      <p:sp>
        <p:nvSpPr>
          <p:cNvPr id="3" name="TextBox 2"/>
          <p:cNvSpPr txBox="1"/>
          <p:nvPr/>
        </p:nvSpPr>
        <p:spPr>
          <a:xfrm>
            <a:off x="1431619" y="1475245"/>
            <a:ext cx="6280758" cy="430887"/>
          </a:xfrm>
          <a:prstGeom prst="rect">
            <a:avLst/>
          </a:prstGeom>
          <a:noFill/>
        </p:spPr>
        <p:txBody>
          <a:bodyPr wrap="none" rtlCol="0">
            <a:spAutoFit/>
          </a:bodyPr>
          <a:lstStyle/>
          <a:p>
            <a:r>
              <a:rPr lang="en-US" sz="2200" dirty="0"/>
              <a:t>Gradient descent training with error </a:t>
            </a:r>
            <a:r>
              <a:rPr lang="en-US" sz="2200" dirty="0" err="1"/>
              <a:t>backpropagation</a:t>
            </a:r>
            <a:endParaRPr lang="en-US" sz="2200" dirty="0"/>
          </a:p>
        </p:txBody>
      </p:sp>
      <p:sp>
        <p:nvSpPr>
          <p:cNvPr id="6" name="Slide Number Placeholder 5"/>
          <p:cNvSpPr>
            <a:spLocks noGrp="1"/>
          </p:cNvSpPr>
          <p:nvPr>
            <p:ph type="sldNum" sz="quarter" idx="12"/>
          </p:nvPr>
        </p:nvSpPr>
        <p:spPr/>
        <p:txBody>
          <a:bodyPr/>
          <a:lstStyle/>
          <a:p>
            <a:fld id="{3AF709D0-6125-4E69-AAA3-543C9C01CF4B}" type="slidenum">
              <a:rPr lang="en-US" smtClean="0"/>
              <a:t>77</a:t>
            </a:fld>
            <a:endParaRPr lang="en-US"/>
          </a:p>
        </p:txBody>
      </p:sp>
    </p:spTree>
    <p:extLst>
      <p:ext uri="{BB962C8B-B14F-4D97-AF65-F5344CB8AC3E}">
        <p14:creationId xmlns:p14="http://schemas.microsoft.com/office/powerpoint/2010/main" val="7686968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4" y="393701"/>
            <a:ext cx="7886700" cy="1325563"/>
          </a:xfrm>
        </p:spPr>
        <p:txBody>
          <a:bodyPr/>
          <a:lstStyle/>
          <a:p>
            <a:r>
              <a:rPr lang="en-US" dirty="0"/>
              <a:t>1989</a:t>
            </a:r>
          </a:p>
        </p:txBody>
      </p:sp>
      <p:sp>
        <p:nvSpPr>
          <p:cNvPr id="4" name="TextBox 3"/>
          <p:cNvSpPr txBox="1"/>
          <p:nvPr/>
        </p:nvSpPr>
        <p:spPr>
          <a:xfrm>
            <a:off x="948798" y="6114379"/>
            <a:ext cx="7063986" cy="677108"/>
          </a:xfrm>
          <a:prstGeom prst="rect">
            <a:avLst/>
          </a:prstGeom>
          <a:noFill/>
        </p:spPr>
        <p:txBody>
          <a:bodyPr wrap="square" rtlCol="0">
            <a:spAutoFit/>
          </a:bodyPr>
          <a:lstStyle/>
          <a:p>
            <a:r>
              <a:rPr lang="en-US" sz="2000" b="1" dirty="0" err="1"/>
              <a:t>Backpropagation</a:t>
            </a:r>
            <a:r>
              <a:rPr lang="en-US" sz="2000" b="1" dirty="0"/>
              <a:t> applied to handwritten zip code recognition</a:t>
            </a:r>
            <a:r>
              <a:rPr lang="en-US" dirty="0"/>
              <a:t>, </a:t>
            </a:r>
            <a:r>
              <a:rPr lang="en-US" dirty="0" err="1"/>
              <a:t>Lecun</a:t>
            </a:r>
            <a:r>
              <a:rPr lang="en-US" dirty="0"/>
              <a:t> et al., 1989</a:t>
            </a:r>
          </a:p>
        </p:txBody>
      </p:sp>
      <p:pic>
        <p:nvPicPr>
          <p:cNvPr id="3" name="Picture 2"/>
          <p:cNvPicPr>
            <a:picLocks noChangeAspect="1"/>
          </p:cNvPicPr>
          <p:nvPr/>
        </p:nvPicPr>
        <p:blipFill>
          <a:blip r:embed="rId2"/>
          <a:stretch>
            <a:fillRect/>
          </a:stretch>
        </p:blipFill>
        <p:spPr>
          <a:xfrm>
            <a:off x="1965310" y="125494"/>
            <a:ext cx="6636976" cy="6094331"/>
          </a:xfrm>
          <a:prstGeom prst="rect">
            <a:avLst/>
          </a:prstGeom>
        </p:spPr>
      </p:pic>
      <p:sp>
        <p:nvSpPr>
          <p:cNvPr id="5" name="Slide Number Placeholder 4"/>
          <p:cNvSpPr>
            <a:spLocks noGrp="1"/>
          </p:cNvSpPr>
          <p:nvPr>
            <p:ph type="sldNum" sz="quarter" idx="12"/>
          </p:nvPr>
        </p:nvSpPr>
        <p:spPr/>
        <p:txBody>
          <a:bodyPr/>
          <a:lstStyle/>
          <a:p>
            <a:fld id="{3AF709D0-6125-4E69-AAA3-543C9C01CF4B}" type="slidenum">
              <a:rPr lang="en-US" smtClean="0"/>
              <a:t>78</a:t>
            </a:fld>
            <a:endParaRPr lang="en-US"/>
          </a:p>
        </p:txBody>
      </p:sp>
    </p:spTree>
    <p:extLst>
      <p:ext uri="{BB962C8B-B14F-4D97-AF65-F5344CB8AC3E}">
        <p14:creationId xmlns:p14="http://schemas.microsoft.com/office/powerpoint/2010/main" val="41571109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t>
            </a:r>
            <a:r>
              <a:rPr lang="en-US" dirty="0" err="1"/>
              <a:t>ConvNets</a:t>
            </a:r>
            <a:endParaRPr lang="en-US" dirty="0"/>
          </a:p>
        </p:txBody>
      </p:sp>
      <p:sp>
        <p:nvSpPr>
          <p:cNvPr id="4" name="TextBox 3"/>
          <p:cNvSpPr txBox="1"/>
          <p:nvPr/>
        </p:nvSpPr>
        <p:spPr>
          <a:xfrm>
            <a:off x="948798" y="5465923"/>
            <a:ext cx="7063986" cy="677108"/>
          </a:xfrm>
          <a:prstGeom prst="rect">
            <a:avLst/>
          </a:prstGeom>
          <a:noFill/>
        </p:spPr>
        <p:txBody>
          <a:bodyPr wrap="square" rtlCol="0">
            <a:spAutoFit/>
          </a:bodyPr>
          <a:lstStyle/>
          <a:p>
            <a:r>
              <a:rPr lang="en-US" sz="2000" b="1" dirty="0"/>
              <a:t>Gradient-Based Learning Applied to Document Recognition</a:t>
            </a:r>
            <a:r>
              <a:rPr lang="en-US" dirty="0"/>
              <a:t>, </a:t>
            </a:r>
          </a:p>
          <a:p>
            <a:r>
              <a:rPr lang="en-US" dirty="0" err="1"/>
              <a:t>Lecun</a:t>
            </a:r>
            <a:r>
              <a:rPr lang="en-US" dirty="0"/>
              <a:t> et al., 1998</a:t>
            </a:r>
          </a:p>
        </p:txBody>
      </p:sp>
      <p:pic>
        <p:nvPicPr>
          <p:cNvPr id="5" name="Picture 4"/>
          <p:cNvPicPr>
            <a:picLocks noChangeAspect="1"/>
          </p:cNvPicPr>
          <p:nvPr/>
        </p:nvPicPr>
        <p:blipFill>
          <a:blip r:embed="rId2"/>
          <a:stretch>
            <a:fillRect/>
          </a:stretch>
        </p:blipFill>
        <p:spPr>
          <a:xfrm>
            <a:off x="835676" y="1989057"/>
            <a:ext cx="8003808" cy="2258552"/>
          </a:xfrm>
          <a:prstGeom prst="rect">
            <a:avLst/>
          </a:prstGeom>
        </p:spPr>
      </p:pic>
      <p:sp>
        <p:nvSpPr>
          <p:cNvPr id="8" name="Rectangle 2"/>
          <p:cNvSpPr>
            <a:spLocks noChangeArrowheads="1"/>
          </p:cNvSpPr>
          <p:nvPr/>
        </p:nvSpPr>
        <p:spPr bwMode="auto">
          <a:xfrm>
            <a:off x="628650" y="4637088"/>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Slide Number Placeholder 2"/>
          <p:cNvSpPr>
            <a:spLocks noGrp="1"/>
          </p:cNvSpPr>
          <p:nvPr>
            <p:ph type="sldNum" sz="quarter" idx="12"/>
          </p:nvPr>
        </p:nvSpPr>
        <p:spPr/>
        <p:txBody>
          <a:bodyPr/>
          <a:lstStyle/>
          <a:p>
            <a:fld id="{3AF709D0-6125-4E69-AAA3-543C9C01CF4B}" type="slidenum">
              <a:rPr lang="en-US" smtClean="0"/>
              <a:t>79</a:t>
            </a:fld>
            <a:endParaRPr lang="en-US"/>
          </a:p>
        </p:txBody>
      </p:sp>
    </p:spTree>
    <p:extLst>
      <p:ext uri="{BB962C8B-B14F-4D97-AF65-F5344CB8AC3E}">
        <p14:creationId xmlns:p14="http://schemas.microsoft.com/office/powerpoint/2010/main" val="252396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defRPr sz="1800">
                <a:solidFill>
                  <a:srgbClr val="000000"/>
                </a:solidFill>
              </a:defRPr>
            </a:pPr>
            <a:r>
              <a:rPr sz="3937"/>
              <a:t>Second detection ...</a:t>
            </a:r>
          </a:p>
        </p:txBody>
      </p:sp>
      <p:pic>
        <p:nvPicPr>
          <p:cNvPr id="11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16" name="Shape 11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7" name="Shape 11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8" name="Shape 11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9" name="Shape 119"/>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20" name="Shape 120"/>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21" name="Shape 121"/>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378964435"/>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idea of “deep learning”</a:t>
            </a:r>
          </a:p>
        </p:txBody>
      </p:sp>
      <p:sp>
        <p:nvSpPr>
          <p:cNvPr id="3" name="Content Placeholder 2"/>
          <p:cNvSpPr>
            <a:spLocks noGrp="1"/>
          </p:cNvSpPr>
          <p:nvPr>
            <p:ph idx="1"/>
          </p:nvPr>
        </p:nvSpPr>
        <p:spPr/>
        <p:txBody>
          <a:bodyPr/>
          <a:lstStyle/>
          <a:p>
            <a:r>
              <a:rPr lang="en-US" dirty="0"/>
              <a:t>Input: the “</a:t>
            </a:r>
            <a:r>
              <a:rPr lang="en-US" i="1" dirty="0"/>
              <a:t>raw</a:t>
            </a:r>
            <a:r>
              <a:rPr lang="en-US" dirty="0"/>
              <a:t>” signal (image, waveform, …)</a:t>
            </a:r>
          </a:p>
          <a:p>
            <a:endParaRPr lang="en-US" dirty="0"/>
          </a:p>
          <a:p>
            <a:r>
              <a:rPr lang="en-US" dirty="0"/>
              <a:t>Features: hierarchy of features is </a:t>
            </a:r>
            <a:r>
              <a:rPr lang="en-US" i="1" dirty="0"/>
              <a:t>learned </a:t>
            </a:r>
            <a:r>
              <a:rPr lang="en-US" dirty="0"/>
              <a:t>from the raw input</a:t>
            </a:r>
          </a:p>
          <a:p>
            <a:pPr marL="0" indent="0">
              <a:buNone/>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80</a:t>
            </a:fld>
            <a:endParaRPr lang="en-US"/>
          </a:p>
        </p:txBody>
      </p:sp>
    </p:spTree>
    <p:extLst>
      <p:ext uri="{BB962C8B-B14F-4D97-AF65-F5344CB8AC3E}">
        <p14:creationId xmlns:p14="http://schemas.microsoft.com/office/powerpoint/2010/main" val="18030435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new since the 1980s?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r>
                  <a:rPr lang="en-US" dirty="0">
                    <a:solidFill>
                      <a:srgbClr val="C00000"/>
                    </a:solidFill>
                  </a:rPr>
                  <a:t>More layers</a:t>
                </a:r>
              </a:p>
              <a:p>
                <a:pPr lvl="1"/>
                <a:r>
                  <a:rPr lang="en-US" dirty="0"/>
                  <a:t>LeNet-3 and LeNet-5 had 3 and 5 learnable layers</a:t>
                </a:r>
              </a:p>
              <a:p>
                <a:pPr lvl="1"/>
                <a:r>
                  <a:rPr lang="en-US" dirty="0"/>
                  <a:t>Current models have 8 – 20+</a:t>
                </a:r>
              </a:p>
              <a:p>
                <a:r>
                  <a:rPr lang="en-US" dirty="0"/>
                  <a:t>“</a:t>
                </a:r>
                <a:r>
                  <a:rPr lang="en-US" dirty="0" err="1">
                    <a:solidFill>
                      <a:srgbClr val="C00000"/>
                    </a:solidFill>
                  </a:rPr>
                  <a:t>ReLU</a:t>
                </a:r>
                <a:r>
                  <a:rPr lang="en-US" dirty="0"/>
                  <a:t>” non-</a:t>
                </a:r>
                <a:r>
                  <a:rPr lang="en-US" dirty="0" err="1"/>
                  <a:t>linearities</a:t>
                </a:r>
                <a:r>
                  <a:rPr lang="en-US" dirty="0"/>
                  <a:t> (Rectified Linear Unit)</a:t>
                </a:r>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a:p>
              <a:p>
                <a:pPr lvl="1"/>
                <a:r>
                  <a:rPr lang="en-US" dirty="0"/>
                  <a:t>Gradient doesn’t vanish</a:t>
                </a:r>
              </a:p>
              <a:p>
                <a:r>
                  <a:rPr lang="en-US" dirty="0"/>
                  <a:t>“</a:t>
                </a:r>
                <a:r>
                  <a:rPr lang="en-US" dirty="0">
                    <a:solidFill>
                      <a:srgbClr val="C00000"/>
                    </a:solidFill>
                  </a:rPr>
                  <a:t>Dropout</a:t>
                </a:r>
                <a:r>
                  <a:rPr lang="en-US" dirty="0"/>
                  <a:t>” regularization (randomly selects neurons to remove during training epochs, reduces overfitting)</a:t>
                </a:r>
              </a:p>
              <a:p>
                <a:r>
                  <a:rPr lang="en-US" dirty="0">
                    <a:solidFill>
                      <a:srgbClr val="C00000"/>
                    </a:solidFill>
                  </a:rPr>
                  <a:t>Fast GPU implementations</a:t>
                </a:r>
              </a:p>
              <a:p>
                <a:r>
                  <a:rPr lang="en-US" dirty="0">
                    <a:solidFill>
                      <a:srgbClr val="C00000"/>
                    </a:solidFill>
                  </a:rPr>
                  <a:t>More data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59" t="-2101" r="-77" b="-280"/>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3AF709D0-6125-4E69-AAA3-543C9C01CF4B}" type="slidenum">
              <a:rPr lang="en-US" smtClean="0"/>
              <a:t>81</a:t>
            </a:fld>
            <a:endParaRPr lang="en-US"/>
          </a:p>
        </p:txBody>
      </p:sp>
    </p:spTree>
    <p:extLst>
      <p:ext uri="{BB962C8B-B14F-4D97-AF65-F5344CB8AC3E}">
        <p14:creationId xmlns:p14="http://schemas.microsoft.com/office/powerpoint/2010/main" val="10419385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a:t>
            </a:r>
          </a:p>
        </p:txBody>
      </p:sp>
      <p:sp>
        <p:nvSpPr>
          <p:cNvPr id="3" name="Content Placeholder 2"/>
          <p:cNvSpPr>
            <a:spLocks noGrp="1"/>
          </p:cNvSpPr>
          <p:nvPr>
            <p:ph idx="1"/>
          </p:nvPr>
        </p:nvSpPr>
        <p:spPr/>
        <p:txBody>
          <a:bodyPr/>
          <a:lstStyle/>
          <a:p>
            <a:r>
              <a:rPr lang="en-US" dirty="0">
                <a:hlinkClick r:id="rId2"/>
              </a:rPr>
              <a:t>http://cs.stanford.edu/people/karpathy/convnetjs/demo/mnist.html</a:t>
            </a:r>
            <a:endParaRPr lang="en-US" dirty="0"/>
          </a:p>
          <a:p>
            <a:r>
              <a:rPr lang="en-US" dirty="0" err="1"/>
              <a:t>ConvNetJS</a:t>
            </a:r>
            <a:r>
              <a:rPr lang="en-US" dirty="0"/>
              <a:t> by Andrej </a:t>
            </a:r>
            <a:r>
              <a:rPr lang="en-US" dirty="0" err="1"/>
              <a:t>Karpathy</a:t>
            </a:r>
            <a:r>
              <a:rPr lang="en-US" dirty="0"/>
              <a:t> (Ph.D. student at Stanford)</a:t>
            </a:r>
          </a:p>
          <a:p>
            <a:pPr marL="0" indent="0">
              <a:buNone/>
            </a:pPr>
            <a:endParaRPr lang="en-US" dirty="0"/>
          </a:p>
          <a:p>
            <a:pPr marL="0" indent="0">
              <a:buNone/>
            </a:pPr>
            <a:r>
              <a:rPr lang="en-US" dirty="0"/>
              <a:t>Software libraries</a:t>
            </a:r>
          </a:p>
          <a:p>
            <a:r>
              <a:rPr lang="en-US" dirty="0" err="1"/>
              <a:t>Caffe</a:t>
            </a:r>
            <a:r>
              <a:rPr lang="en-US" dirty="0"/>
              <a:t> (C++, python, </a:t>
            </a:r>
            <a:r>
              <a:rPr lang="en-US" dirty="0" err="1"/>
              <a:t>matlab</a:t>
            </a:r>
            <a:r>
              <a:rPr lang="en-US" dirty="0"/>
              <a:t>)</a:t>
            </a:r>
          </a:p>
          <a:p>
            <a:r>
              <a:rPr lang="en-US" dirty="0"/>
              <a:t>Torch7 (C++, </a:t>
            </a:r>
            <a:r>
              <a:rPr lang="en-US" dirty="0" err="1"/>
              <a:t>lua</a:t>
            </a:r>
            <a:r>
              <a:rPr lang="en-US" dirty="0"/>
              <a:t>)</a:t>
            </a:r>
          </a:p>
          <a:p>
            <a:r>
              <a:rPr lang="en-US" dirty="0" err="1"/>
              <a:t>Theano</a:t>
            </a:r>
            <a:r>
              <a:rPr lang="en-US" dirty="0"/>
              <a:t> (python)</a:t>
            </a:r>
          </a:p>
        </p:txBody>
      </p:sp>
      <p:sp>
        <p:nvSpPr>
          <p:cNvPr id="4" name="Slide Number Placeholder 3"/>
          <p:cNvSpPr>
            <a:spLocks noGrp="1"/>
          </p:cNvSpPr>
          <p:nvPr>
            <p:ph type="sldNum" sz="quarter" idx="12"/>
          </p:nvPr>
        </p:nvSpPr>
        <p:spPr/>
        <p:txBody>
          <a:bodyPr/>
          <a:lstStyle/>
          <a:p>
            <a:fld id="{3AF709D0-6125-4E69-AAA3-543C9C01CF4B}" type="slidenum">
              <a:rPr lang="en-US" smtClean="0"/>
              <a:t>82</a:t>
            </a:fld>
            <a:endParaRPr lang="en-US"/>
          </a:p>
        </p:txBody>
      </p:sp>
    </p:spTree>
    <p:extLst>
      <p:ext uri="{BB962C8B-B14F-4D97-AF65-F5344CB8AC3E}">
        <p14:creationId xmlns:p14="http://schemas.microsoft.com/office/powerpoint/2010/main" val="41604188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a:t>What else? </a:t>
            </a:r>
            <a:r>
              <a:rPr lang="en-US" dirty="0">
                <a:solidFill>
                  <a:srgbClr val="C00000"/>
                </a:solidFill>
              </a:rPr>
              <a:t>Object Proposals</a:t>
            </a:r>
          </a:p>
        </p:txBody>
      </p:sp>
      <p:sp>
        <p:nvSpPr>
          <p:cNvPr id="3" name="Content Placeholder 2"/>
          <p:cNvSpPr>
            <a:spLocks noGrp="1"/>
          </p:cNvSpPr>
          <p:nvPr>
            <p:ph idx="1"/>
          </p:nvPr>
        </p:nvSpPr>
        <p:spPr>
          <a:xfrm>
            <a:off x="628650" y="1058702"/>
            <a:ext cx="7886700" cy="5519079"/>
          </a:xfrm>
        </p:spPr>
        <p:txBody>
          <a:bodyPr>
            <a:normAutofit/>
          </a:bodyPr>
          <a:lstStyle/>
          <a:p>
            <a:r>
              <a:rPr lang="en-US" dirty="0"/>
              <a:t>Sliding window based object detection</a:t>
            </a:r>
          </a:p>
          <a:p>
            <a:endParaRPr lang="en-US" dirty="0"/>
          </a:p>
          <a:p>
            <a:endParaRPr lang="en-US" dirty="0"/>
          </a:p>
          <a:p>
            <a:endParaRPr lang="en-US" dirty="0"/>
          </a:p>
          <a:p>
            <a:endParaRPr lang="en-US" dirty="0"/>
          </a:p>
          <a:p>
            <a:r>
              <a:rPr lang="en-US" dirty="0"/>
              <a:t>Object proposals</a:t>
            </a:r>
          </a:p>
          <a:p>
            <a:pPr lvl="1"/>
            <a:r>
              <a:rPr lang="en-US" dirty="0"/>
              <a:t>Fast execution</a:t>
            </a:r>
          </a:p>
          <a:p>
            <a:pPr lvl="1"/>
            <a:r>
              <a:rPr lang="en-US" dirty="0"/>
              <a:t>High recall with low # of candidate boxes</a:t>
            </a:r>
          </a:p>
          <a:p>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a:t>Iterate 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p:sp>
        <p:nvSpPr>
          <p:cNvPr id="7" name="Slide Number Placeholder 6"/>
          <p:cNvSpPr>
            <a:spLocks noGrp="1"/>
          </p:cNvSpPr>
          <p:nvPr>
            <p:ph type="sldNum" sz="quarter" idx="12"/>
          </p:nvPr>
        </p:nvSpPr>
        <p:spPr/>
        <p:txBody>
          <a:bodyPr/>
          <a:lstStyle/>
          <a:p>
            <a:fld id="{3AF709D0-6125-4E69-AAA3-543C9C01CF4B}" type="slidenum">
              <a:rPr lang="en-US" smtClean="0"/>
              <a:t>83</a:t>
            </a:fld>
            <a:endParaRPr lang="en-US"/>
          </a:p>
        </p:txBody>
      </p:sp>
    </p:spTree>
    <p:extLst>
      <p:ext uri="{BB962C8B-B14F-4D97-AF65-F5344CB8AC3E}">
        <p14:creationId xmlns:p14="http://schemas.microsoft.com/office/powerpoint/2010/main" val="15843508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The number </a:t>
            </a:r>
            <a:r>
              <a:rPr lang="en-US"/>
              <a:t>of contours wholly </a:t>
            </a:r>
            <a:r>
              <a:rPr lang="en-US" dirty="0"/>
              <a:t>enclosed by a bounding box is indicative of </a:t>
            </a:r>
          </a:p>
          <a:p>
            <a:r>
              <a:rPr lang="en-US" dirty="0"/>
              <a:t>the likelihood of the box containing an object.</a:t>
            </a:r>
          </a:p>
        </p:txBody>
      </p:sp>
      <p:sp>
        <p:nvSpPr>
          <p:cNvPr id="3" name="Slide Number Placeholder 2"/>
          <p:cNvSpPr>
            <a:spLocks noGrp="1"/>
          </p:cNvSpPr>
          <p:nvPr>
            <p:ph type="sldNum" sz="quarter" idx="12"/>
          </p:nvPr>
        </p:nvSpPr>
        <p:spPr/>
        <p:txBody>
          <a:bodyPr/>
          <a:lstStyle/>
          <a:p>
            <a:fld id="{3AF709D0-6125-4E69-AAA3-543C9C01CF4B}" type="slidenum">
              <a:rPr lang="en-US" smtClean="0"/>
              <a:t>84</a:t>
            </a:fld>
            <a:endParaRPr lang="en-US"/>
          </a:p>
        </p:txBody>
      </p:sp>
    </p:spTree>
    <p:extLst>
      <p:ext uri="{BB962C8B-B14F-4D97-AF65-F5344CB8AC3E}">
        <p14:creationId xmlns:p14="http://schemas.microsoft.com/office/powerpoint/2010/main" val="1512585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Ross’s Own System: Region CNNs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2177414"/>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Competitive Results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1525148"/>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Top Regions for Six Object Classes</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735144"/>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came Next?</a:t>
            </a:r>
          </a:p>
        </p:txBody>
      </p:sp>
      <p:sp>
        <p:nvSpPr>
          <p:cNvPr id="3" name="Content Placeholder 2"/>
          <p:cNvSpPr>
            <a:spLocks noGrp="1"/>
          </p:cNvSpPr>
          <p:nvPr>
            <p:ph idx="1"/>
          </p:nvPr>
        </p:nvSpPr>
        <p:spPr/>
        <p:txBody>
          <a:bodyPr/>
          <a:lstStyle/>
          <a:p>
            <a:r>
              <a:rPr lang="en-US" dirty="0"/>
              <a:t>Faster R-CNN (</a:t>
            </a:r>
            <a:r>
              <a:rPr lang="en-US" dirty="0" err="1"/>
              <a:t>Girshick</a:t>
            </a:r>
            <a:r>
              <a:rPr lang="en-US" dirty="0"/>
              <a:t>, 2016)</a:t>
            </a:r>
          </a:p>
          <a:p>
            <a:r>
              <a:rPr lang="en-US" dirty="0"/>
              <a:t>YOLO (</a:t>
            </a:r>
            <a:r>
              <a:rPr lang="en-US" dirty="0" err="1"/>
              <a:t>Redmon</a:t>
            </a:r>
            <a:r>
              <a:rPr lang="en-US" dirty="0"/>
              <a:t>, </a:t>
            </a:r>
            <a:r>
              <a:rPr lang="en-US" dirty="0" err="1"/>
              <a:t>Girshick</a:t>
            </a:r>
            <a:r>
              <a:rPr lang="en-US" dirty="0"/>
              <a:t>, </a:t>
            </a:r>
            <a:r>
              <a:rPr lang="en-US" dirty="0" err="1"/>
              <a:t>Divvala</a:t>
            </a:r>
            <a:r>
              <a:rPr lang="en-US" dirty="0"/>
              <a:t>, </a:t>
            </a:r>
            <a:r>
              <a:rPr lang="en-US" dirty="0" err="1"/>
              <a:t>Farhadi</a:t>
            </a:r>
            <a:r>
              <a:rPr lang="en-US" dirty="0"/>
              <a:t>, 2016)</a:t>
            </a:r>
          </a:p>
          <a:p>
            <a:pPr marL="0" indent="0">
              <a:buNone/>
            </a:pPr>
            <a:r>
              <a:rPr lang="en-US" dirty="0"/>
              <a:t>   </a:t>
            </a:r>
            <a:r>
              <a:rPr lang="en-US" dirty="0">
                <a:solidFill>
                  <a:srgbClr val="FF0000"/>
                </a:solidFill>
              </a:rPr>
              <a:t>You Only Look Once </a:t>
            </a:r>
            <a:r>
              <a:rPr lang="en-US" dirty="0"/>
              <a:t>(People’s Choice Award)</a:t>
            </a:r>
          </a:p>
          <a:p>
            <a:r>
              <a:rPr lang="en-US" dirty="0"/>
              <a:t>YOLO9000: Better, Faster, Stronger (</a:t>
            </a:r>
            <a:r>
              <a:rPr lang="en-US" dirty="0" err="1"/>
              <a:t>Redmon</a:t>
            </a:r>
            <a:r>
              <a:rPr lang="en-US" dirty="0"/>
              <a:t>, </a:t>
            </a:r>
            <a:r>
              <a:rPr lang="en-US" dirty="0" err="1"/>
              <a:t>Farhadi</a:t>
            </a:r>
            <a:r>
              <a:rPr lang="en-US" dirty="0"/>
              <a:t>, CVPR 2017) Runner up for Best Paper</a:t>
            </a:r>
          </a:p>
          <a:p>
            <a:r>
              <a:rPr lang="en-US" dirty="0"/>
              <a:t>YOLOv3: more improvements</a:t>
            </a:r>
          </a:p>
        </p:txBody>
      </p:sp>
      <p:sp>
        <p:nvSpPr>
          <p:cNvPr id="4" name="Slide Number Placeholder 3"/>
          <p:cNvSpPr>
            <a:spLocks noGrp="1"/>
          </p:cNvSpPr>
          <p:nvPr>
            <p:ph type="sldNum" sz="quarter" idx="12"/>
          </p:nvPr>
        </p:nvSpPr>
        <p:spPr/>
        <p:txBody>
          <a:bodyPr/>
          <a:lstStyle/>
          <a:p>
            <a:fld id="{3AF709D0-6125-4E69-AAA3-543C9C01CF4B}" type="slidenum">
              <a:rPr lang="en-US" smtClean="0"/>
              <a:t>88</a:t>
            </a:fld>
            <a:endParaRPr lang="en-US"/>
          </a:p>
        </p:txBody>
      </p:sp>
    </p:spTree>
    <p:extLst>
      <p:ext uri="{BB962C8B-B14F-4D97-AF65-F5344CB8AC3E}">
        <p14:creationId xmlns:p14="http://schemas.microsoft.com/office/powerpoint/2010/main" val="29612336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89</a:t>
            </a:fld>
            <a:endParaRPr lang="en-US"/>
          </a:p>
        </p:txBody>
      </p:sp>
      <p:pic>
        <p:nvPicPr>
          <p:cNvPr id="3" name="Picture 2"/>
          <p:cNvPicPr>
            <a:picLocks noChangeAspect="1"/>
          </p:cNvPicPr>
          <p:nvPr/>
        </p:nvPicPr>
        <p:blipFill>
          <a:blip r:embed="rId2"/>
          <a:stretch>
            <a:fillRect/>
          </a:stretch>
        </p:blipFill>
        <p:spPr>
          <a:xfrm>
            <a:off x="71437" y="1014412"/>
            <a:ext cx="9001125" cy="4829175"/>
          </a:xfrm>
          <a:prstGeom prst="rect">
            <a:avLst/>
          </a:prstGeom>
        </p:spPr>
      </p:pic>
      <p:sp>
        <p:nvSpPr>
          <p:cNvPr id="4" name="Oval 3"/>
          <p:cNvSpPr/>
          <p:nvPr/>
        </p:nvSpPr>
        <p:spPr>
          <a:xfrm>
            <a:off x="6092190" y="5097780"/>
            <a:ext cx="891540" cy="4457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700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pPr lvl="0">
              <a:defRPr sz="1800">
                <a:solidFill>
                  <a:srgbClr val="000000"/>
                </a:solidFill>
              </a:defRPr>
            </a:pPr>
            <a:r>
              <a:rPr sz="3937"/>
              <a:t>Third detection ...</a:t>
            </a:r>
          </a:p>
        </p:txBody>
      </p:sp>
      <p:pic>
        <p:nvPicPr>
          <p:cNvPr id="12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25" name="Shape 125"/>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6" name="Shape 126"/>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7" name="Shape 127"/>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8" name="Shape 12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9" name="Shape 129"/>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30" name="Shape 130"/>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31" name="Shape 131"/>
          <p:cNvSpPr/>
          <p:nvPr/>
        </p:nvSpPr>
        <p:spPr>
          <a:xfrm>
            <a:off x="5767551" y="1103821"/>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32" name="Shape 132"/>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672689160"/>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90</a:t>
            </a:fld>
            <a:endParaRPr lang="en-US"/>
          </a:p>
        </p:txBody>
      </p:sp>
      <p:pic>
        <p:nvPicPr>
          <p:cNvPr id="3" name="Picture 2"/>
          <p:cNvPicPr>
            <a:picLocks noChangeAspect="1"/>
          </p:cNvPicPr>
          <p:nvPr/>
        </p:nvPicPr>
        <p:blipFill>
          <a:blip r:embed="rId2"/>
          <a:stretch>
            <a:fillRect/>
          </a:stretch>
        </p:blipFill>
        <p:spPr>
          <a:xfrm>
            <a:off x="0" y="1342130"/>
            <a:ext cx="9006840" cy="4139507"/>
          </a:xfrm>
          <a:prstGeom prst="rect">
            <a:avLst/>
          </a:prstGeom>
        </p:spPr>
      </p:pic>
    </p:spTree>
    <p:extLst>
      <p:ext uri="{BB962C8B-B14F-4D97-AF65-F5344CB8AC3E}">
        <p14:creationId xmlns:p14="http://schemas.microsoft.com/office/powerpoint/2010/main" val="40695943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91</a:t>
            </a:fld>
            <a:endParaRPr lang="en-US"/>
          </a:p>
        </p:txBody>
      </p:sp>
      <p:pic>
        <p:nvPicPr>
          <p:cNvPr id="3" name="Picture 2"/>
          <p:cNvPicPr>
            <a:picLocks noChangeAspect="1"/>
          </p:cNvPicPr>
          <p:nvPr/>
        </p:nvPicPr>
        <p:blipFill>
          <a:blip r:embed="rId2"/>
          <a:stretch>
            <a:fillRect/>
          </a:stretch>
        </p:blipFill>
        <p:spPr>
          <a:xfrm>
            <a:off x="47625" y="152400"/>
            <a:ext cx="9048750" cy="6553200"/>
          </a:xfrm>
          <a:prstGeom prst="rect">
            <a:avLst/>
          </a:prstGeom>
        </p:spPr>
      </p:pic>
    </p:spTree>
    <p:extLst>
      <p:ext uri="{BB962C8B-B14F-4D97-AF65-F5344CB8AC3E}">
        <p14:creationId xmlns:p14="http://schemas.microsoft.com/office/powerpoint/2010/main" val="7051664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92</a:t>
            </a:fld>
            <a:endParaRPr lang="en-US"/>
          </a:p>
        </p:txBody>
      </p:sp>
      <p:pic>
        <p:nvPicPr>
          <p:cNvPr id="3" name="Picture 2"/>
          <p:cNvPicPr>
            <a:picLocks noChangeAspect="1"/>
          </p:cNvPicPr>
          <p:nvPr/>
        </p:nvPicPr>
        <p:blipFill>
          <a:blip r:embed="rId2"/>
          <a:stretch>
            <a:fillRect/>
          </a:stretch>
        </p:blipFill>
        <p:spPr>
          <a:xfrm>
            <a:off x="33337" y="100012"/>
            <a:ext cx="9077325" cy="6657975"/>
          </a:xfrm>
          <a:prstGeom prst="rect">
            <a:avLst/>
          </a:prstGeom>
        </p:spPr>
      </p:pic>
    </p:spTree>
    <p:extLst>
      <p:ext uri="{BB962C8B-B14F-4D97-AF65-F5344CB8AC3E}">
        <p14:creationId xmlns:p14="http://schemas.microsoft.com/office/powerpoint/2010/main" val="17028452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93</a:t>
            </a:fld>
            <a:endParaRPr lang="en-US"/>
          </a:p>
        </p:txBody>
      </p:sp>
      <p:pic>
        <p:nvPicPr>
          <p:cNvPr id="3" name="Picture 2"/>
          <p:cNvPicPr>
            <a:picLocks noChangeAspect="1"/>
          </p:cNvPicPr>
          <p:nvPr/>
        </p:nvPicPr>
        <p:blipFill>
          <a:blip r:embed="rId2"/>
          <a:stretch>
            <a:fillRect/>
          </a:stretch>
        </p:blipFill>
        <p:spPr>
          <a:xfrm>
            <a:off x="-38100" y="66675"/>
            <a:ext cx="9220200" cy="6724650"/>
          </a:xfrm>
          <a:prstGeom prst="rect">
            <a:avLst/>
          </a:prstGeom>
        </p:spPr>
      </p:pic>
    </p:spTree>
    <p:extLst>
      <p:ext uri="{BB962C8B-B14F-4D97-AF65-F5344CB8AC3E}">
        <p14:creationId xmlns:p14="http://schemas.microsoft.com/office/powerpoint/2010/main" val="30179591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94</a:t>
            </a:fld>
            <a:endParaRPr lang="en-US"/>
          </a:p>
        </p:txBody>
      </p:sp>
      <p:pic>
        <p:nvPicPr>
          <p:cNvPr id="3" name="Picture 2"/>
          <p:cNvPicPr>
            <a:picLocks noChangeAspect="1"/>
          </p:cNvPicPr>
          <p:nvPr/>
        </p:nvPicPr>
        <p:blipFill>
          <a:blip r:embed="rId2"/>
          <a:stretch>
            <a:fillRect/>
          </a:stretch>
        </p:blipFill>
        <p:spPr>
          <a:xfrm>
            <a:off x="376237" y="85725"/>
            <a:ext cx="8391525" cy="6686550"/>
          </a:xfrm>
          <a:prstGeom prst="rect">
            <a:avLst/>
          </a:prstGeom>
        </p:spPr>
      </p:pic>
    </p:spTree>
    <p:extLst>
      <p:ext uri="{BB962C8B-B14F-4D97-AF65-F5344CB8AC3E}">
        <p14:creationId xmlns:p14="http://schemas.microsoft.com/office/powerpoint/2010/main" val="21996782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95</a:t>
            </a:fld>
            <a:endParaRPr lang="en-US"/>
          </a:p>
        </p:txBody>
      </p:sp>
      <p:pic>
        <p:nvPicPr>
          <p:cNvPr id="3" name="Picture 2"/>
          <p:cNvPicPr>
            <a:picLocks noChangeAspect="1"/>
          </p:cNvPicPr>
          <p:nvPr/>
        </p:nvPicPr>
        <p:blipFill>
          <a:blip r:embed="rId2"/>
          <a:stretch>
            <a:fillRect/>
          </a:stretch>
        </p:blipFill>
        <p:spPr>
          <a:xfrm>
            <a:off x="633412" y="85725"/>
            <a:ext cx="7877175" cy="6686550"/>
          </a:xfrm>
          <a:prstGeom prst="rect">
            <a:avLst/>
          </a:prstGeom>
        </p:spPr>
      </p:pic>
    </p:spTree>
    <p:extLst>
      <p:ext uri="{BB962C8B-B14F-4D97-AF65-F5344CB8AC3E}">
        <p14:creationId xmlns:p14="http://schemas.microsoft.com/office/powerpoint/2010/main" val="37870786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96</a:t>
            </a:fld>
            <a:endParaRPr lang="en-US"/>
          </a:p>
        </p:txBody>
      </p:sp>
      <p:pic>
        <p:nvPicPr>
          <p:cNvPr id="3" name="Picture 2"/>
          <p:cNvPicPr>
            <a:picLocks noChangeAspect="1"/>
          </p:cNvPicPr>
          <p:nvPr/>
        </p:nvPicPr>
        <p:blipFill>
          <a:blip r:embed="rId2"/>
          <a:stretch>
            <a:fillRect/>
          </a:stretch>
        </p:blipFill>
        <p:spPr>
          <a:xfrm>
            <a:off x="249555" y="594388"/>
            <a:ext cx="8894445" cy="6127088"/>
          </a:xfrm>
          <a:prstGeom prst="rect">
            <a:avLst/>
          </a:prstGeom>
        </p:spPr>
      </p:pic>
      <p:sp>
        <p:nvSpPr>
          <p:cNvPr id="4" name="Oval 3">
            <a:extLst>
              <a:ext uri="{FF2B5EF4-FFF2-40B4-BE49-F238E27FC236}">
                <a16:creationId xmlns:a16="http://schemas.microsoft.com/office/drawing/2014/main" id="{ED0205DC-A1DD-489A-AFAB-27818586EC47}"/>
              </a:ext>
            </a:extLst>
          </p:cNvPr>
          <p:cNvSpPr/>
          <p:nvPr/>
        </p:nvSpPr>
        <p:spPr>
          <a:xfrm>
            <a:off x="375920" y="4795520"/>
            <a:ext cx="3119120" cy="1127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2862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97</a:t>
            </a:fld>
            <a:endParaRPr lang="en-US"/>
          </a:p>
        </p:txBody>
      </p:sp>
      <p:pic>
        <p:nvPicPr>
          <p:cNvPr id="3" name="Picture 2"/>
          <p:cNvPicPr>
            <a:picLocks noChangeAspect="1"/>
          </p:cNvPicPr>
          <p:nvPr/>
        </p:nvPicPr>
        <p:blipFill>
          <a:blip r:embed="rId2"/>
          <a:stretch>
            <a:fillRect/>
          </a:stretch>
        </p:blipFill>
        <p:spPr>
          <a:xfrm>
            <a:off x="749617" y="1557592"/>
            <a:ext cx="7971473" cy="4153598"/>
          </a:xfrm>
          <a:prstGeom prst="rect">
            <a:avLst/>
          </a:prstGeom>
        </p:spPr>
      </p:pic>
    </p:spTree>
    <p:extLst>
      <p:ext uri="{BB962C8B-B14F-4D97-AF65-F5344CB8AC3E}">
        <p14:creationId xmlns:p14="http://schemas.microsoft.com/office/powerpoint/2010/main" val="21949648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YOLO (second paper)</a:t>
            </a:r>
          </a:p>
        </p:txBody>
      </p:sp>
      <p:sp>
        <p:nvSpPr>
          <p:cNvPr id="3" name="Content Placeholder 2"/>
          <p:cNvSpPr>
            <a:spLocks noGrp="1"/>
          </p:cNvSpPr>
          <p:nvPr>
            <p:ph idx="1"/>
          </p:nvPr>
        </p:nvSpPr>
        <p:spPr/>
        <p:txBody>
          <a:bodyPr>
            <a:normAutofit lnSpcReduction="10000"/>
          </a:bodyPr>
          <a:lstStyle/>
          <a:p>
            <a:r>
              <a:rPr lang="en-US" dirty="0"/>
              <a:t>At  67  FPS,  YOLOv2  gets76.8  </a:t>
            </a:r>
            <a:r>
              <a:rPr lang="en-US" dirty="0" err="1"/>
              <a:t>mAP</a:t>
            </a:r>
            <a:r>
              <a:rPr lang="en-US" dirty="0"/>
              <a:t>  on  VOC  2007.</a:t>
            </a:r>
          </a:p>
          <a:p>
            <a:r>
              <a:rPr lang="en-US" dirty="0">
                <a:solidFill>
                  <a:srgbClr val="0000FF"/>
                </a:solidFill>
              </a:rPr>
              <a:t>At  40  FPS,  YOLOv2  gets  78.6mAP, outperforming state-of-the-art methods like Faster R-CNN with </a:t>
            </a:r>
            <a:r>
              <a:rPr lang="en-US" dirty="0" err="1">
                <a:solidFill>
                  <a:srgbClr val="0000FF"/>
                </a:solidFill>
              </a:rPr>
              <a:t>ResNet</a:t>
            </a:r>
            <a:r>
              <a:rPr lang="en-US" dirty="0">
                <a:solidFill>
                  <a:srgbClr val="0000FF"/>
                </a:solidFill>
              </a:rPr>
              <a:t> and SSD while still running significantly faster</a:t>
            </a:r>
          </a:p>
          <a:p>
            <a:r>
              <a:rPr lang="en-US" dirty="0"/>
              <a:t> A new methodology that jointly trains for detection and classification produced YOLO9000.</a:t>
            </a:r>
          </a:p>
          <a:p>
            <a:r>
              <a:rPr lang="en-US" dirty="0">
                <a:solidFill>
                  <a:srgbClr val="FF0000"/>
                </a:solidFill>
              </a:rPr>
              <a:t>YOLO9000 can detect more than 9000 object categories in real time.</a:t>
            </a:r>
          </a:p>
          <a:p>
            <a:r>
              <a:rPr lang="en-US" dirty="0"/>
              <a:t>And YOLOv3 has come out.</a:t>
            </a:r>
          </a:p>
        </p:txBody>
      </p:sp>
      <p:sp>
        <p:nvSpPr>
          <p:cNvPr id="4" name="Slide Number Placeholder 3"/>
          <p:cNvSpPr>
            <a:spLocks noGrp="1"/>
          </p:cNvSpPr>
          <p:nvPr>
            <p:ph type="sldNum" sz="quarter" idx="12"/>
          </p:nvPr>
        </p:nvSpPr>
        <p:spPr/>
        <p:txBody>
          <a:bodyPr/>
          <a:lstStyle/>
          <a:p>
            <a:fld id="{3AF709D0-6125-4E69-AAA3-543C9C01CF4B}" type="slidenum">
              <a:rPr lang="en-US" smtClean="0"/>
              <a:t>98</a:t>
            </a:fld>
            <a:endParaRPr lang="en-US"/>
          </a:p>
        </p:txBody>
      </p:sp>
    </p:spTree>
    <p:extLst>
      <p:ext uri="{BB962C8B-B14F-4D97-AF65-F5344CB8AC3E}">
        <p14:creationId xmlns:p14="http://schemas.microsoft.com/office/powerpoint/2010/main" val="326122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Finale</a:t>
            </a:r>
          </a:p>
        </p:txBody>
      </p:sp>
      <p:sp>
        <p:nvSpPr>
          <p:cNvPr id="3" name="Content Placeholder 2"/>
          <p:cNvSpPr>
            <a:spLocks noGrp="1"/>
          </p:cNvSpPr>
          <p:nvPr>
            <p:ph idx="1"/>
          </p:nvPr>
        </p:nvSpPr>
        <p:spPr/>
        <p:txBody>
          <a:bodyPr>
            <a:normAutofit fontScale="92500" lnSpcReduction="10000"/>
          </a:bodyPr>
          <a:lstStyle/>
          <a:p>
            <a:r>
              <a:rPr lang="en-US" dirty="0"/>
              <a:t>Object recognition has moved rapidly in the last 12 years to becoming very appearance based.</a:t>
            </a:r>
          </a:p>
          <a:p>
            <a:r>
              <a:rPr lang="en-US" dirty="0"/>
              <a:t>The HOG descriptor lead to fast recognition of specific views of generic objects, starting with pedestrians and using SVMs.</a:t>
            </a:r>
          </a:p>
          <a:p>
            <a:r>
              <a:rPr lang="en-US" dirty="0"/>
              <a:t>Deformable parts models extended that to allow more objects with articulated limbs, but still specific views.</a:t>
            </a:r>
          </a:p>
          <a:p>
            <a:r>
              <a:rPr lang="en-US" dirty="0">
                <a:solidFill>
                  <a:srgbClr val="FF0000"/>
                </a:solidFill>
              </a:rPr>
              <a:t>CNNs have become the method of choice</a:t>
            </a:r>
            <a:r>
              <a:rPr lang="en-US" dirty="0"/>
              <a:t>; they learn from huge amounts of data and can learn multiple views of each object class.</a:t>
            </a:r>
          </a:p>
          <a:p>
            <a:r>
              <a:rPr lang="en-US" dirty="0">
                <a:solidFill>
                  <a:srgbClr val="0000FF"/>
                </a:solidFill>
              </a:rPr>
              <a:t>YOLO is one of the best</a:t>
            </a:r>
            <a:r>
              <a:rPr lang="en-US" dirty="0"/>
              <a:t>.</a:t>
            </a:r>
          </a:p>
        </p:txBody>
      </p:sp>
      <p:sp>
        <p:nvSpPr>
          <p:cNvPr id="4" name="Slide Number Placeholder 3"/>
          <p:cNvSpPr>
            <a:spLocks noGrp="1"/>
          </p:cNvSpPr>
          <p:nvPr>
            <p:ph type="sldNum" sz="quarter" idx="12"/>
          </p:nvPr>
        </p:nvSpPr>
        <p:spPr/>
        <p:txBody>
          <a:bodyPr/>
          <a:lstStyle/>
          <a:p>
            <a:fld id="{3AF709D0-6125-4E69-AAA3-543C9C01CF4B}" type="slidenum">
              <a:rPr lang="en-US" smtClean="0"/>
              <a:t>99</a:t>
            </a:fld>
            <a:endParaRPr lang="en-US"/>
          </a:p>
        </p:txBody>
      </p:sp>
    </p:spTree>
    <p:extLst>
      <p:ext uri="{BB962C8B-B14F-4D97-AF65-F5344CB8AC3E}">
        <p14:creationId xmlns:p14="http://schemas.microsoft.com/office/powerpoint/2010/main" val="38593391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1668</TotalTime>
  <Words>2520</Words>
  <Application>Microsoft Office PowerPoint</Application>
  <PresentationFormat>On-screen Show (4:3)</PresentationFormat>
  <Paragraphs>676</Paragraphs>
  <Slides>99</Slides>
  <Notes>16</Notes>
  <HiddenSlides>2</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99</vt:i4>
      </vt:variant>
    </vt:vector>
  </HeadingPairs>
  <TitlesOfParts>
    <vt:vector size="113" baseType="lpstr">
      <vt:lpstr>ＭＳ Ｐゴシック</vt:lpstr>
      <vt:lpstr>Arial</vt:lpstr>
      <vt:lpstr>Arial Rounded MT Bold</vt:lpstr>
      <vt:lpstr>Calibri</vt:lpstr>
      <vt:lpstr>Calibri Light</vt:lpstr>
      <vt:lpstr>Cambria Math</vt:lpstr>
      <vt:lpstr>Gill Sans</vt:lpstr>
      <vt:lpstr>Helvetica</vt:lpstr>
      <vt:lpstr>Segoe UI</vt:lpstr>
      <vt:lpstr>Segoe UI Semilight</vt:lpstr>
      <vt:lpstr>SourceSansPro-Regular</vt:lpstr>
      <vt:lpstr>SourceSansPro-Semibold</vt:lpstr>
      <vt:lpstr>Wingdings</vt:lpstr>
      <vt:lpstr>Office Theme</vt:lpstr>
      <vt:lpstr>  Computer Vision   CSE 455 Object Recognition  Linda Shapiro Professor of Computer Science &amp; Engineering Professor of Electrical Engineering </vt:lpstr>
      <vt:lpstr>Outline</vt:lpstr>
      <vt:lpstr>Image classification</vt:lpstr>
      <vt:lpstr>Classification vs. Detection</vt:lpstr>
      <vt:lpstr>Problem formulation</vt:lpstr>
      <vt:lpstr>Evaluating a detector</vt:lpstr>
      <vt:lpstr>First detection ...</vt:lpstr>
      <vt:lpstr>Second detection ...</vt:lpstr>
      <vt:lpstr>Third detection ...</vt:lpstr>
      <vt:lpstr>Compare to ground truth</vt:lpstr>
      <vt:lpstr>Sort by confidence</vt:lpstr>
      <vt:lpstr>Evaluation metric</vt:lpstr>
      <vt:lpstr>Evaluation metric</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Quiz time (Back to Girshick)</vt:lpstr>
      <vt:lpstr>Warm up</vt:lpstr>
      <vt:lpstr>Warm up</vt:lpstr>
      <vt:lpstr>A little harder</vt:lpstr>
      <vt:lpstr>A little harder</vt:lpstr>
      <vt:lpstr>A little harder</vt:lpstr>
      <vt:lpstr>A little harder, yet</vt:lpstr>
      <vt:lpstr>A little harder, yet</vt:lpstr>
      <vt:lpstr>A little harder, yet</vt:lpstr>
      <vt:lpstr>Impossible?</vt:lpstr>
      <vt:lpstr>Impossible?</vt:lpstr>
      <vt:lpstr>Impossible?</vt:lpstr>
      <vt:lpstr>PASCAL VOC detection history</vt:lpstr>
      <vt:lpstr>Part-based models &amp; multiple features (MKL)</vt:lpstr>
      <vt:lpstr>Kitchen-sink approaches</vt:lpstr>
      <vt:lpstr>Region-based Convolutional Networks (R-CNNs)</vt:lpstr>
      <vt:lpstr>Region-based Convolutional Networks (R-CNNs)</vt:lpstr>
      <vt:lpstr>Convolutional Neural Networks</vt:lpstr>
      <vt:lpstr>Standard Neural Networks</vt:lpstr>
      <vt:lpstr>From NNs to 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Historical perspective – 1980</vt:lpstr>
      <vt:lpstr>Supervised learning – 1986</vt:lpstr>
      <vt:lpstr>1989</vt:lpstr>
      <vt:lpstr>Practical ConvNets</vt:lpstr>
      <vt:lpstr>Core idea of “deep learning”</vt:lpstr>
      <vt:lpstr>What’s new since the 1980s?</vt:lpstr>
      <vt:lpstr>Demo</vt:lpstr>
      <vt:lpstr>What else? Object Proposals</vt:lpstr>
      <vt:lpstr>PowerPoint Presentation</vt:lpstr>
      <vt:lpstr>Ross’s Own System: Region CNNs</vt:lpstr>
      <vt:lpstr>           Competitive Results</vt:lpstr>
      <vt:lpstr>Top Regions for Six Object Classes</vt:lpstr>
      <vt:lpstr>What came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YOLO (second paper)</vt:lpstr>
      <vt:lpstr>Finale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shapiro</cp:lastModifiedBy>
  <cp:revision>153</cp:revision>
  <dcterms:created xsi:type="dcterms:W3CDTF">2014-11-24T16:45:48Z</dcterms:created>
  <dcterms:modified xsi:type="dcterms:W3CDTF">2020-05-18T21:22:30Z</dcterms:modified>
</cp:coreProperties>
</file>