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439" r:id="rId3"/>
    <p:sldId id="440" r:id="rId4"/>
    <p:sldId id="441" r:id="rId5"/>
    <p:sldId id="447" r:id="rId6"/>
    <p:sldId id="475" r:id="rId7"/>
    <p:sldId id="476" r:id="rId8"/>
    <p:sldId id="477" r:id="rId9"/>
    <p:sldId id="478" r:id="rId10"/>
    <p:sldId id="480" r:id="rId11"/>
    <p:sldId id="530" r:id="rId12"/>
    <p:sldId id="481" r:id="rId13"/>
    <p:sldId id="482" r:id="rId14"/>
    <p:sldId id="483" r:id="rId15"/>
    <p:sldId id="484" r:id="rId16"/>
    <p:sldId id="485" r:id="rId17"/>
    <p:sldId id="487" r:id="rId18"/>
    <p:sldId id="488" r:id="rId19"/>
    <p:sldId id="529" r:id="rId20"/>
    <p:sldId id="489" r:id="rId21"/>
    <p:sldId id="490" r:id="rId22"/>
    <p:sldId id="491" r:id="rId23"/>
    <p:sldId id="492" r:id="rId24"/>
    <p:sldId id="493" r:id="rId25"/>
    <p:sldId id="494" r:id="rId26"/>
    <p:sldId id="495" r:id="rId27"/>
    <p:sldId id="496" r:id="rId28"/>
    <p:sldId id="497" r:id="rId29"/>
    <p:sldId id="498" r:id="rId30"/>
    <p:sldId id="499" r:id="rId31"/>
    <p:sldId id="500" r:id="rId32"/>
    <p:sldId id="501" r:id="rId33"/>
    <p:sldId id="502" r:id="rId34"/>
    <p:sldId id="503" r:id="rId35"/>
    <p:sldId id="504" r:id="rId36"/>
    <p:sldId id="505" r:id="rId37"/>
    <p:sldId id="507" r:id="rId38"/>
    <p:sldId id="508" r:id="rId39"/>
    <p:sldId id="509" r:id="rId40"/>
    <p:sldId id="510" r:id="rId41"/>
    <p:sldId id="511" r:id="rId42"/>
    <p:sldId id="512" r:id="rId43"/>
    <p:sldId id="513" r:id="rId44"/>
    <p:sldId id="514" r:id="rId45"/>
    <p:sldId id="515" r:id="rId46"/>
    <p:sldId id="516" r:id="rId47"/>
    <p:sldId id="520" r:id="rId48"/>
    <p:sldId id="521" r:id="rId49"/>
    <p:sldId id="522" r:id="rId50"/>
    <p:sldId id="523" r:id="rId51"/>
    <p:sldId id="524" r:id="rId52"/>
    <p:sldId id="525" r:id="rId53"/>
    <p:sldId id="526" r:id="rId54"/>
    <p:sldId id="527" r:id="rId55"/>
    <p:sldId id="528" r:id="rId56"/>
    <p:sldId id="486" r:id="rId57"/>
    <p:sldId id="433" r:id="rId58"/>
    <p:sldId id="435" r:id="rId59"/>
    <p:sldId id="542" r:id="rId60"/>
    <p:sldId id="533" r:id="rId61"/>
    <p:sldId id="436" r:id="rId62"/>
    <p:sldId id="534" r:id="rId63"/>
    <p:sldId id="535" r:id="rId64"/>
    <p:sldId id="536" r:id="rId65"/>
    <p:sldId id="537" r:id="rId66"/>
    <p:sldId id="538" r:id="rId67"/>
    <p:sldId id="539" r:id="rId68"/>
    <p:sldId id="540" r:id="rId69"/>
    <p:sldId id="541" r:id="rId70"/>
    <p:sldId id="437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71" autoAdjust="0"/>
    <p:restoredTop sz="94704"/>
  </p:normalViewPr>
  <p:slideViewPr>
    <p:cSldViewPr snapToGrid="0" snapToObjects="1">
      <p:cViewPr varScale="1">
        <p:scale>
          <a:sx n="94" d="100"/>
          <a:sy n="94" d="100"/>
        </p:scale>
        <p:origin x="96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731f333a1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731f333a1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559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646cc98c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646cc98c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326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3600a767f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3600a767f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439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600a767f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600a767f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960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600a767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600a767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230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600a767f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3600a767f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933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600a767f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600a767f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161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3690171b87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3690171b87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173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600a767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3600a767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847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690171b87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3690171b87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32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690171b87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690171b87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9421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731f333a1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731f333a1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238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690171b87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3690171b87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285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3690171b87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3690171b87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041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690171b87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690171b87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857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3690171b87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3690171b87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6153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3690171b87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3690171b87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00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3690171b87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3690171b87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1841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14D4F1-C326-44BC-886F-539CF86229FB}" type="slidenum">
              <a:rPr lang="en-US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443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601911-F913-4920-B2B9-629777489438}" type="slidenum">
              <a:rPr lang="en-US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459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F2C784-2F21-4ADC-9F09-EA50BBB6CD6D}" type="slidenum">
              <a:rPr lang="en-US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2249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1894DF-8708-44E3-A38A-A09C644B89D0}" type="slidenum">
              <a:rPr lang="en-US" altLang="en-US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172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600a767f6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600a767f6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5677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7C53CE-44AD-4626-9147-9A6143F42AA4}" type="slidenum">
              <a:rPr lang="en-US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5453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4182DD-DCD4-4350-A472-439A86033554}" type="slidenum">
              <a:rPr lang="en-US" altLang="en-US" smtClean="0"/>
              <a:pPr eaLnBrk="1" hangingPunct="1">
                <a:spcBef>
                  <a:spcPct val="0"/>
                </a:spcBef>
              </a:pPr>
              <a:t>49</a:t>
            </a:fld>
            <a:endParaRPr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2473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55809C-CF96-4BDA-8B8F-491E13E8BDC4}" type="slidenum">
              <a:rPr lang="en-US" altLang="en-US" smtClean="0"/>
              <a:pPr eaLnBrk="1" hangingPunct="1">
                <a:spcBef>
                  <a:spcPct val="0"/>
                </a:spcBef>
              </a:pPr>
              <a:t>51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8530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3B879C-1D27-46F2-A2C7-10A2D0F99906}" type="slidenum">
              <a:rPr lang="en-US" altLang="en-US" smtClean="0"/>
              <a:pPr eaLnBrk="1" hangingPunct="1"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3737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D18DC1-D81D-411F-843A-59ED79779881}" type="slidenum">
              <a:rPr lang="en-US" altLang="en-US" smtClean="0"/>
              <a:pPr eaLnBrk="1" hangingPunct="1"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199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8D5D83-0CF4-4928-8274-2C8DBDD369F1}" type="slidenum">
              <a:rPr lang="en-US" altLang="en-US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9576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600a767f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3600a767f6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20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731f333a1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731f333a1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399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731f333a1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731f333a1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7713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731f333a1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731f333a1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260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3731f333a1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3731f333a1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051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3731f333a1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3731f333a1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075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731f333a1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3731f333a1_0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088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33025" y="0"/>
            <a:ext cx="9011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696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4800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9D2F-E9F8-48A8-B5E9-B0D908504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42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167C-9CCA-4535-9678-82593D92E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8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5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4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5.jp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8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5.jp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30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5.jpg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32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5.jpg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lor_space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en.wikipedia.org/wiki/Initialism" TargetMode="External"/><Relationship Id="rId4" Type="http://schemas.openxmlformats.org/officeDocument/2006/relationships/hyperlink" Target="https://en.wikipedia.org/wiki/International_Commission_on_Illumination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Color and Texture</a:t>
            </a: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7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What does this mean for computers?</a:t>
            </a:r>
            <a:endParaRPr/>
          </a:p>
        </p:txBody>
      </p:sp>
      <p:sp>
        <p:nvSpPr>
          <p:cNvPr id="815" name="Google Shape;815;p9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Aft>
                <a:spcPts val="600"/>
              </a:spcAft>
              <a:buChar char="-"/>
            </a:pPr>
            <a:r>
              <a:rPr lang="en" dirty="0"/>
              <a:t>We represent images as grids of pixels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>
                <a:solidFill>
                  <a:srgbClr val="C00000"/>
                </a:solidFill>
              </a:rPr>
              <a:t>Each pixel has a color, 3 components: RGB</a:t>
            </a:r>
            <a:endParaRPr dirty="0">
              <a:solidFill>
                <a:srgbClr val="C00000"/>
              </a:solidFill>
            </a:endParaRPr>
          </a:p>
          <a:p>
            <a:pPr>
              <a:spcAft>
                <a:spcPts val="600"/>
              </a:spcAft>
              <a:buChar char="-"/>
            </a:pPr>
            <a:r>
              <a:rPr lang="en" dirty="0"/>
              <a:t>Not every color can be represented in RGB!</a:t>
            </a:r>
            <a:endParaRPr dirty="0"/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dirty="0"/>
              <a:t>Have to go out in the real world sometimes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/>
              <a:t>RGB is not fully accurate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>
                <a:solidFill>
                  <a:srgbClr val="C00000"/>
                </a:solidFill>
              </a:rPr>
              <a:t>We can represent a color with 3 numbers</a:t>
            </a:r>
            <a:endParaRPr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sz="2000" dirty="0">
                <a:solidFill>
                  <a:srgbClr val="C00000"/>
                </a:solidFill>
              </a:rPr>
              <a:t>#ff00ff; (1.0, 0.0, 1.0); 255,0,255</a:t>
            </a:r>
            <a:endParaRPr lang="en"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dirty="0">
                <a:solidFill>
                  <a:srgbClr val="0000FF"/>
                </a:solidFill>
              </a:rPr>
              <a:t>WHAT COLOR IS THAT?</a:t>
            </a:r>
          </a:p>
          <a:p>
            <a:pPr lvl="1">
              <a:spcBef>
                <a:spcPts val="0"/>
              </a:spcBef>
              <a:buChar char="-"/>
            </a:pPr>
            <a:endParaRPr lang="en" dirty="0"/>
          </a:p>
          <a:p>
            <a:pPr>
              <a:buChar char="-"/>
            </a:pPr>
            <a:endParaRPr sz="2000" dirty="0"/>
          </a:p>
        </p:txBody>
      </p:sp>
      <p:sp>
        <p:nvSpPr>
          <p:cNvPr id="816" name="Google Shape;816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960" y="1920240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FF00AA</a:t>
            </a:r>
          </a:p>
        </p:txBody>
      </p:sp>
    </p:spTree>
    <p:extLst>
      <p:ext uri="{BB962C8B-B14F-4D97-AF65-F5344CB8AC3E}">
        <p14:creationId xmlns:p14="http://schemas.microsoft.com/office/powerpoint/2010/main" val="359307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8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Image: 2d array of color</a:t>
            </a:r>
            <a:endParaRPr/>
          </a:p>
        </p:txBody>
      </p:sp>
      <p:sp>
        <p:nvSpPr>
          <p:cNvPr id="822" name="Google Shape;822;p9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Some range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[0,255]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0.0 - 1.0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We’ll talk more about</a:t>
            </a:r>
            <a:br>
              <a:rPr lang="en" dirty="0"/>
            </a:br>
            <a:r>
              <a:rPr lang="en" dirty="0"/>
              <a:t>this later.</a:t>
            </a:r>
            <a:endParaRPr dirty="0"/>
          </a:p>
        </p:txBody>
      </p:sp>
      <p:sp>
        <p:nvSpPr>
          <p:cNvPr id="823" name="Google Shape;82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4" name="Google Shape;82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8008" y="1714439"/>
            <a:ext cx="5066492" cy="407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9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Grayscale - making color images not</a:t>
            </a:r>
            <a:endParaRPr/>
          </a:p>
        </p:txBody>
      </p:sp>
      <p:sp>
        <p:nvSpPr>
          <p:cNvPr id="830" name="Google Shape;830;p9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We can simulate monochromatic images from RGB</a:t>
            </a:r>
            <a:endParaRPr dirty="0"/>
          </a:p>
          <a:p>
            <a:pPr>
              <a:buChar char="-"/>
            </a:pPr>
            <a:r>
              <a:rPr lang="en" dirty="0"/>
              <a:t>Want a good approximation of how “bright” the image is without color information</a:t>
            </a:r>
            <a:endParaRPr dirty="0"/>
          </a:p>
          <a:p>
            <a:pPr>
              <a:buChar char="-"/>
            </a:pPr>
            <a:r>
              <a:rPr lang="en" dirty="0"/>
              <a:t>(R+B+G/3) - looks weird</a:t>
            </a:r>
            <a:endParaRPr dirty="0"/>
          </a:p>
          <a:p>
            <a:pPr>
              <a:buChar char="-"/>
            </a:pPr>
            <a:r>
              <a:rPr lang="en" dirty="0"/>
              <a:t>We </a:t>
            </a:r>
            <a:r>
              <a:rPr lang="en" i="1" dirty="0"/>
              <a:t>should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Gamma decompress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Calculatight lightness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Gamma compress</a:t>
            </a:r>
            <a:endParaRPr dirty="0"/>
          </a:p>
          <a:p>
            <a:pPr>
              <a:buChar char="-"/>
            </a:pPr>
            <a:r>
              <a:rPr lang="en" dirty="0"/>
              <a:t>We can just operate on sRGB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sz="2800" dirty="0">
                <a:solidFill>
                  <a:srgbClr val="FF0000"/>
                </a:solidFill>
              </a:rPr>
              <a:t>Typically ~ .30R + .59G + .11B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831" name="Google Shape;831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00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RGB is a cube...</a:t>
            </a:r>
            <a:endParaRPr/>
          </a:p>
        </p:txBody>
      </p:sp>
      <p:pic>
        <p:nvPicPr>
          <p:cNvPr id="838" name="Google Shape;838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000" y="1654950"/>
            <a:ext cx="5688000" cy="42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1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Hue, Saturation, Value: cylinder!</a:t>
            </a:r>
            <a:endParaRPr/>
          </a:p>
        </p:txBody>
      </p:sp>
      <p:sp>
        <p:nvSpPr>
          <p:cNvPr id="844" name="Google Shape;844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1900" y="1734750"/>
            <a:ext cx="5220200" cy="391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02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Hue, Saturation, Value</a:t>
            </a:r>
            <a:endParaRPr/>
          </a:p>
        </p:txBody>
      </p:sp>
      <p:sp>
        <p:nvSpPr>
          <p:cNvPr id="851" name="Google Shape;851;p10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Different model based on perception of light</a:t>
            </a:r>
            <a:endParaRPr dirty="0"/>
          </a:p>
          <a:p>
            <a:pPr>
              <a:buChar char="-"/>
            </a:pPr>
            <a:r>
              <a:rPr lang="en" dirty="0">
                <a:solidFill>
                  <a:srgbClr val="C00000"/>
                </a:solidFill>
              </a:rPr>
              <a:t>Hue: </a:t>
            </a:r>
            <a:r>
              <a:rPr lang="en" dirty="0"/>
              <a:t>what color</a:t>
            </a:r>
            <a:endParaRPr dirty="0"/>
          </a:p>
          <a:p>
            <a:pPr>
              <a:buChar char="-"/>
            </a:pPr>
            <a:r>
              <a:rPr lang="en" dirty="0">
                <a:solidFill>
                  <a:srgbClr val="0000FF"/>
                </a:solidFill>
              </a:rPr>
              <a:t>Saturation</a:t>
            </a:r>
            <a:r>
              <a:rPr lang="en" dirty="0"/>
              <a:t>: how much color</a:t>
            </a:r>
            <a:endParaRPr dirty="0"/>
          </a:p>
          <a:p>
            <a:pPr>
              <a:buChar char="-"/>
            </a:pPr>
            <a:r>
              <a:rPr lang="en" b="1" dirty="0"/>
              <a:t>Value</a:t>
            </a:r>
            <a:r>
              <a:rPr lang="en" dirty="0"/>
              <a:t>: how bright</a:t>
            </a:r>
            <a:endParaRPr dirty="0"/>
          </a:p>
          <a:p>
            <a:pPr>
              <a:buChar char="-"/>
            </a:pPr>
            <a:r>
              <a:rPr lang="en" dirty="0"/>
              <a:t>Allows easy image transforms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Shift the hue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Increase saturation</a:t>
            </a:r>
            <a:endParaRPr dirty="0"/>
          </a:p>
        </p:txBody>
      </p:sp>
      <p:sp>
        <p:nvSpPr>
          <p:cNvPr id="852" name="Google Shape;852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3" name="Google Shape;85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7100" y="3592375"/>
            <a:ext cx="3047400" cy="22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Other colorspaces are fun!</a:t>
            </a:r>
            <a:endParaRPr/>
          </a:p>
        </p:txBody>
      </p:sp>
      <p:pic>
        <p:nvPicPr>
          <p:cNvPr id="754" name="Google Shape;75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25" y="1815725"/>
            <a:ext cx="8839200" cy="3729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95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Geometric HSV to RGB:</a:t>
            </a:r>
            <a:endParaRPr/>
          </a:p>
        </p:txBody>
      </p:sp>
      <p:pic>
        <p:nvPicPr>
          <p:cNvPr id="760" name="Google Shape;760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45276"/>
            <a:ext cx="8839200" cy="2532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RGB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19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8526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6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sz="3000"/>
              <a:t>We don’t really understand vision</a:t>
            </a:r>
            <a:endParaRPr sz="3000"/>
          </a:p>
        </p:txBody>
      </p:sp>
      <p:sp>
        <p:nvSpPr>
          <p:cNvPr id="358" name="Google Shape;358;p5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Visual cortex - highly studied part of the brain</a:t>
            </a:r>
            <a:endParaRPr/>
          </a:p>
          <a:p>
            <a:pPr>
              <a:buChar char="-"/>
            </a:pPr>
            <a:r>
              <a:rPr lang="en"/>
              <a:t>Only rough idea of what different components do</a:t>
            </a:r>
            <a:endParaRPr/>
          </a:p>
          <a:p>
            <a:pPr>
              <a:buChar char="-"/>
            </a:pPr>
            <a:r>
              <a:rPr lang="en"/>
              <a:t>New discoveries in vision all the time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Eye uses blinking to reset its rotational orientation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Visual cortex can make some “high-level” decisions</a:t>
            </a:r>
            <a:endParaRPr/>
          </a:p>
        </p:txBody>
      </p:sp>
      <p:sp>
        <p:nvSpPr>
          <p:cNvPr id="359" name="Google Shape;359;p5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60" name="Google Shape;360;p56" descr="Image result for optical illu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651" y="3719601"/>
            <a:ext cx="3954701" cy="215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3300" y="204650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66" name="Google Shape;766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Still 3d tensor, different info</a:t>
            </a:r>
            <a:endParaRPr/>
          </a:p>
        </p:txBody>
      </p:sp>
      <p:sp>
        <p:nvSpPr>
          <p:cNvPr id="767" name="Google Shape;767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8" name="Google Shape;76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100" y="2046509"/>
            <a:ext cx="3073206" cy="23049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69" name="Google Shape;769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298" y="2351298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0" name="Google Shape;770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3" y="2656096"/>
            <a:ext cx="3073200" cy="230486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1" name="Google Shape;771;p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88500" y="235130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2" name="Google Shape;772;p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3699" y="2656097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   Hue              Saturation         Value</a:t>
            </a:r>
            <a:endParaRPr dirty="0"/>
          </a:p>
        </p:txBody>
      </p:sp>
      <p:sp>
        <p:nvSpPr>
          <p:cNvPr id="778" name="Google Shape;778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9" name="Google Shape;77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8400" y="3017325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0" name="Google Shape;780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5400" y="177255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1" name="Google Shape;781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399" y="2690597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More saturation = intense colors</a:t>
            </a:r>
            <a:endParaRPr/>
          </a:p>
        </p:txBody>
      </p:sp>
      <p:sp>
        <p:nvSpPr>
          <p:cNvPr id="787" name="Google Shape;787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8" name="Google Shape;788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9" name="Google Shape;789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0" name="Google Shape;790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1" name="Google Shape;791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17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2" name="Google Shape;79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48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3" name="Google Shape;793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94" name="Google Shape;794;p98"/>
          <p:cNvSpPr/>
          <p:nvPr/>
        </p:nvSpPr>
        <p:spPr>
          <a:xfrm>
            <a:off x="3293061" y="213615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795" name="Google Shape;795;p98"/>
          <p:cNvSpPr txBox="1"/>
          <p:nvPr/>
        </p:nvSpPr>
        <p:spPr>
          <a:xfrm>
            <a:off x="2499538" y="246285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2x</a:t>
            </a:r>
            <a:endParaRPr sz="3600"/>
          </a:p>
        </p:txBody>
      </p:sp>
      <p:pic>
        <p:nvPicPr>
          <p:cNvPr id="796" name="Google Shape;796;p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0584" y="410620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7" name="Google Shape;797;p9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798" name="Google Shape;798;p98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/>
          <p:cNvSpPr txBox="1"/>
          <p:nvPr/>
        </p:nvSpPr>
        <p:spPr>
          <a:xfrm flipH="1">
            <a:off x="369586" y="1321663"/>
            <a:ext cx="854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S Channel</a:t>
            </a:r>
            <a:r>
              <a:rPr lang="en-US" dirty="0">
                <a:solidFill>
                  <a:srgbClr val="FF0000"/>
                </a:solidFill>
              </a:rPr>
              <a:t>                                                   V Channel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51" y="283412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04" name="Google Shape;804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More value = lighter image</a:t>
            </a:r>
            <a:endParaRPr/>
          </a:p>
        </p:txBody>
      </p:sp>
      <p:sp>
        <p:nvSpPr>
          <p:cNvPr id="805" name="Google Shape;805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6" name="Google Shape;806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7" name="Google Shape;807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8" name="Google Shape;808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9" name="Google Shape;809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10" name="Google Shape;810;p99"/>
          <p:cNvSpPr/>
          <p:nvPr/>
        </p:nvSpPr>
        <p:spPr>
          <a:xfrm>
            <a:off x="6833298" y="227140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811" name="Google Shape;811;p99"/>
          <p:cNvSpPr txBox="1"/>
          <p:nvPr/>
        </p:nvSpPr>
        <p:spPr>
          <a:xfrm>
            <a:off x="6039775" y="259810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2x</a:t>
            </a:r>
            <a:endParaRPr sz="3600"/>
          </a:p>
        </p:txBody>
      </p:sp>
      <p:pic>
        <p:nvPicPr>
          <p:cNvPr id="812" name="Google Shape;812;p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3" name="Google Shape;813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4" name="Google Shape;814;p9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15" name="Google Shape;815;p99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310830" y="1300777"/>
            <a:ext cx="860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 S Channel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V Channel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1" name="Google Shape;821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2" name="Google Shape;822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Shift hue = shift colors</a:t>
            </a:r>
            <a:endParaRPr dirty="0"/>
          </a:p>
        </p:txBody>
      </p:sp>
      <p:sp>
        <p:nvSpPr>
          <p:cNvPr id="823" name="Google Shape;823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4" name="Google Shape;824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5" name="Google Shape;825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6" name="Google Shape;826;p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7" name="Google Shape;827;p100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828" name="Google Shape;828;p100"/>
          <p:cNvSpPr txBox="1"/>
          <p:nvPr/>
        </p:nvSpPr>
        <p:spPr>
          <a:xfrm>
            <a:off x="2287025" y="2579425"/>
            <a:ext cx="11640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-.2</a:t>
            </a:r>
            <a:endParaRPr sz="3600"/>
          </a:p>
        </p:txBody>
      </p:sp>
      <p:pic>
        <p:nvPicPr>
          <p:cNvPr id="829" name="Google Shape;829;p1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0" name="Google Shape;830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31" name="Google Shape;831;p100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32" name="Google Shape;832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1051" y="1314880"/>
            <a:ext cx="868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84" y="410620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8" name="Google Shape;838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39" name="Google Shape;83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Set hue to your favorite color!</a:t>
            </a:r>
            <a:endParaRPr/>
          </a:p>
        </p:txBody>
      </p:sp>
      <p:sp>
        <p:nvSpPr>
          <p:cNvPr id="840" name="Google Shape;84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1" name="Google Shape;841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2" name="Google Shape;842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3" name="Google Shape;843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44" name="Google Shape;844;p101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45" name="Google Shape;845;p1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6" name="Google Shape;846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47" name="Google Shape;847;p101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48" name="Google Shape;848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1058" y="1314880"/>
            <a:ext cx="8684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4" name="Google Shape;854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5" name="Google Shape;855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Or pattern...</a:t>
            </a:r>
            <a:endParaRPr/>
          </a:p>
        </p:txBody>
      </p:sp>
      <p:sp>
        <p:nvSpPr>
          <p:cNvPr id="856" name="Google Shape;856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7" name="Google Shape;857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8" name="Google Shape;858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9" name="Google Shape;859;p1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0" name="Google Shape;860;p102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61" name="Google Shape;861;p1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62" name="Google Shape;862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63" name="Google Shape;863;p102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64" name="Google Shape;864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8268" y="1314880"/>
            <a:ext cx="846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0" name="Google Shape;870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6" y="283412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1" name="Google Shape;871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Increase and threshold saturation</a:t>
            </a:r>
            <a:endParaRPr/>
          </a:p>
        </p:txBody>
      </p:sp>
      <p:sp>
        <p:nvSpPr>
          <p:cNvPr id="872" name="Google Shape;872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3" name="Google Shape;873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4" name="Google Shape;874;p1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5" name="Google Shape;875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6" name="Google Shape;876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8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7" name="Google Shape;877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8" name="Google Shape;878;p103"/>
          <p:cNvSpPr/>
          <p:nvPr/>
        </p:nvSpPr>
        <p:spPr>
          <a:xfrm>
            <a:off x="3293061" y="213615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79" name="Google Shape;879;p10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80" name="Google Shape;880;p103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/>
          <p:cNvSpPr txBox="1"/>
          <p:nvPr/>
        </p:nvSpPr>
        <p:spPr>
          <a:xfrm>
            <a:off x="351420" y="1325140"/>
            <a:ext cx="89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S Channel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V Channel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989" y="857262"/>
            <a:ext cx="68580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54" y="365043"/>
            <a:ext cx="7772400" cy="1470025"/>
          </a:xfrm>
        </p:spPr>
        <p:txBody>
          <a:bodyPr/>
          <a:lstStyle/>
          <a:p>
            <a:r>
              <a:rPr lang="en-US" spc="-200" dirty="0">
                <a:latin typeface="Kalinga" pitchFamily="34" charset="0"/>
                <a:cs typeface="Kalinga" pitchFamily="34" charset="0"/>
              </a:rPr>
              <a:t>More Details on Color Spaces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5222" y="1812705"/>
            <a:ext cx="23385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RGB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HSI/HSV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CIE L*a*b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YIQ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Opponent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633107" y="1744300"/>
            <a:ext cx="520969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standard for cameras</a:t>
            </a:r>
          </a:p>
          <a:p>
            <a:r>
              <a:rPr lang="en-US" sz="3200" dirty="0"/>
              <a:t>allows us to separate</a:t>
            </a:r>
          </a:p>
          <a:p>
            <a:r>
              <a:rPr lang="en-US" sz="3200" dirty="0"/>
              <a:t>intensity plus 2 color channels</a:t>
            </a:r>
          </a:p>
          <a:p>
            <a:r>
              <a:rPr lang="en-US" sz="3200" dirty="0"/>
              <a:t>color TVs, Y is intensity</a:t>
            </a:r>
          </a:p>
          <a:p>
            <a:r>
              <a:rPr lang="en-US" sz="3200" dirty="0"/>
              <a:t>used in Swain &amp; Ballard work</a:t>
            </a:r>
          </a:p>
        </p:txBody>
      </p:sp>
    </p:spTree>
    <p:extLst>
      <p:ext uri="{BB962C8B-B14F-4D97-AF65-F5344CB8AC3E}">
        <p14:creationId xmlns:p14="http://schemas.microsoft.com/office/powerpoint/2010/main" val="126298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7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Is vision easy or hard for humans?</a:t>
            </a:r>
            <a:endParaRPr/>
          </a:p>
        </p:txBody>
      </p:sp>
      <p:sp>
        <p:nvSpPr>
          <p:cNvPr id="366" name="Google Shape;366;p5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What do you think?</a:t>
            </a:r>
            <a:endParaRPr dirty="0"/>
          </a:p>
        </p:txBody>
      </p:sp>
      <p:sp>
        <p:nvSpPr>
          <p:cNvPr id="367" name="Google Shape;367;p5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RGB Color Space</a:t>
            </a:r>
          </a:p>
        </p:txBody>
      </p:sp>
      <p:sp>
        <p:nvSpPr>
          <p:cNvPr id="5123" name="Line 5"/>
          <p:cNvSpPr>
            <a:spLocks noChangeShapeType="1"/>
          </p:cNvSpPr>
          <p:nvPr/>
        </p:nvSpPr>
        <p:spPr bwMode="auto">
          <a:xfrm flipH="1">
            <a:off x="228600" y="4876800"/>
            <a:ext cx="1371600" cy="9906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 flipV="1">
            <a:off x="1600200" y="2667000"/>
            <a:ext cx="0" cy="2209800"/>
          </a:xfrm>
          <a:prstGeom prst="line">
            <a:avLst/>
          </a:prstGeom>
          <a:noFill/>
          <a:ln w="57150">
            <a:solidFill>
              <a:srgbClr val="00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1600200" y="4876800"/>
            <a:ext cx="2590800" cy="0"/>
          </a:xfrm>
          <a:prstGeom prst="line">
            <a:avLst/>
          </a:prstGeom>
          <a:noFill/>
          <a:ln w="38100">
            <a:solidFill>
              <a:srgbClr val="33993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BF45FC-FEBB-401A-A685-118F2D5973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 dirty="0"/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1066800" y="49530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</a:t>
            </a:r>
          </a:p>
        </p:txBody>
      </p: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1676400" y="358140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blue</a:t>
            </a: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3124200" y="49530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green</a:t>
            </a: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1600200" y="44958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(0,0,0)</a:t>
            </a:r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1600200" y="30480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(0,0,255)</a:t>
            </a:r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3352800" y="4495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(0,255,0)</a:t>
            </a:r>
          </a:p>
        </p:txBody>
      </p:sp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533400" y="5638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(255,0,0)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100" y="3162300"/>
            <a:ext cx="175260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TextBox 17"/>
          <p:cNvSpPr txBox="1">
            <a:spLocks noChangeArrowheads="1"/>
          </p:cNvSpPr>
          <p:nvPr/>
        </p:nvSpPr>
        <p:spPr bwMode="auto">
          <a:xfrm>
            <a:off x="2819400" y="3505200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R,G,B)</a:t>
            </a:r>
          </a:p>
        </p:txBody>
      </p:sp>
      <p:sp>
        <p:nvSpPr>
          <p:cNvPr id="5136" name="TextBox 20"/>
          <p:cNvSpPr txBox="1">
            <a:spLocks noChangeArrowheads="1"/>
          </p:cNvSpPr>
          <p:nvPr/>
        </p:nvSpPr>
        <p:spPr bwMode="auto">
          <a:xfrm>
            <a:off x="5029200" y="2667000"/>
            <a:ext cx="37179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red      </a:t>
            </a:r>
            <a:r>
              <a:rPr lang="en-US" altLang="en-US" sz="1800" b="1"/>
              <a:t>r = R/(R+G+B)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green  </a:t>
            </a:r>
            <a:r>
              <a:rPr lang="en-US" altLang="en-US" sz="1800" b="1"/>
              <a:t>g = G/(R+G+B)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blue    </a:t>
            </a:r>
            <a:r>
              <a:rPr lang="en-US" altLang="en-US" sz="1800" b="1"/>
              <a:t>b = B/(R+G+B)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447800" y="31242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657600" y="48768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342900" y="5600700"/>
            <a:ext cx="2286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0" name="TextBox 28"/>
          <p:cNvSpPr txBox="1">
            <a:spLocks noChangeArrowheads="1"/>
          </p:cNvSpPr>
          <p:nvPr/>
        </p:nvSpPr>
        <p:spPr bwMode="auto">
          <a:xfrm>
            <a:off x="1371600" y="1905000"/>
            <a:ext cx="5303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Absolute </a:t>
            </a:r>
            <a:r>
              <a:rPr lang="en-US" altLang="en-US" sz="2000"/>
              <a:t>                                      </a:t>
            </a:r>
            <a:r>
              <a:rPr lang="en-US" altLang="en-US" sz="2000">
                <a:solidFill>
                  <a:srgbClr val="FF0000"/>
                </a:solidFill>
              </a:rPr>
              <a:t>Normalized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Color hexagon for HSI (HSV)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2133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1371600"/>
            <a:ext cx="7772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Hue is encoded as an angle (0 to 2</a:t>
            </a:r>
            <a:r>
              <a:rPr lang="en-US" altLang="en-US" sz="2400">
                <a:latin typeface="Tahoma" charset="0"/>
                <a:sym typeface="Symbol" pitchFamily="18" charset="2"/>
              </a:rPr>
              <a:t>)</a:t>
            </a:r>
            <a:r>
              <a:rPr lang="en-US" altLang="en-US" sz="2400">
                <a:latin typeface="Tahoma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Saturation is the distance to the vertical axis (0 to 1).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Intensity is the height along the vertical axis (0 to 1).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343400" y="3962400"/>
            <a:ext cx="0" cy="22860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886200" y="3657600"/>
            <a:ext cx="103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intensity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4343400" y="3429000"/>
            <a:ext cx="1219200" cy="914400"/>
          </a:xfrm>
          <a:prstGeom prst="line">
            <a:avLst/>
          </a:prstGeom>
          <a:noFill/>
          <a:ln w="57150">
            <a:solidFill>
              <a:srgbClr val="66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486400" y="3352800"/>
            <a:ext cx="1192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saturation</a:t>
            </a:r>
          </a:p>
        </p:txBody>
      </p:sp>
      <p:sp>
        <p:nvSpPr>
          <p:cNvPr id="6153" name="Arc 9"/>
          <p:cNvSpPr>
            <a:spLocks/>
          </p:cNvSpPr>
          <p:nvPr/>
        </p:nvSpPr>
        <p:spPr bwMode="auto">
          <a:xfrm>
            <a:off x="4876800" y="3962400"/>
            <a:ext cx="381000" cy="374650"/>
          </a:xfrm>
          <a:custGeom>
            <a:avLst/>
            <a:gdLst>
              <a:gd name="T0" fmla="*/ 0 w 21600"/>
              <a:gd name="T1" fmla="*/ 0 h 26598"/>
              <a:gd name="T2" fmla="*/ 2034201563 w 21600"/>
              <a:gd name="T3" fmla="*/ 1047021951 h 26598"/>
              <a:gd name="T4" fmla="*/ 0 w 21600"/>
              <a:gd name="T5" fmla="*/ 850277641 h 26598"/>
              <a:gd name="T6" fmla="*/ 0 60000 65536"/>
              <a:gd name="T7" fmla="*/ 0 60000 65536"/>
              <a:gd name="T8" fmla="*/ 0 60000 65536"/>
              <a:gd name="T9" fmla="*/ 0 w 21600"/>
              <a:gd name="T10" fmla="*/ 0 h 26598"/>
              <a:gd name="T11" fmla="*/ 21600 w 21600"/>
              <a:gd name="T12" fmla="*/ 26598 h 26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598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</a:path>
              <a:path w="21600" h="26598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181600" y="3810000"/>
            <a:ext cx="55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hue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3200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3962400" y="3657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4724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4724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 flipV="1">
            <a:off x="3200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200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4343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962400" y="5029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4343400" y="4343400"/>
            <a:ext cx="1143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5546725" y="4151313"/>
            <a:ext cx="1231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H=0 is red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524000" y="4191000"/>
            <a:ext cx="163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CCFF"/>
                </a:solidFill>
              </a:rPr>
              <a:t>H=180 is cyan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727325" y="3313113"/>
            <a:ext cx="173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</a:rPr>
              <a:t>H=120 is green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3717925" y="5065713"/>
            <a:ext cx="158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CC"/>
                </a:solidFill>
              </a:rPr>
              <a:t>H=240 is blue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4022725" y="6284913"/>
            <a:ext cx="50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I=0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3810000" y="4114800"/>
            <a:ext cx="50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I=1</a:t>
            </a:r>
          </a:p>
        </p:txBody>
      </p:sp>
      <p:sp>
        <p:nvSpPr>
          <p:cNvPr id="6170" name="Slide Number Placeholder 2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49F3F75-BACC-4669-AFAC-4871493CAD3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Conversion from RGB to YIQ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/>
          </a:p>
          <a:p>
            <a:pPr eaLnBrk="1" hangingPunct="1">
              <a:buFontTx/>
              <a:buNone/>
            </a:pPr>
            <a:endParaRPr lang="en-US" altLang="en-US"/>
          </a:p>
          <a:p>
            <a:pPr eaLnBrk="1" hangingPunct="1">
              <a:buFontTx/>
              <a:buNone/>
            </a:pPr>
            <a:endParaRPr lang="en-US" altLang="en-US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4876800"/>
            <a:ext cx="8308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ahoma" charset="0"/>
              </a:rPr>
              <a:t>We often use this for </a:t>
            </a:r>
            <a:r>
              <a:rPr lang="en-US" altLang="en-US" sz="2800">
                <a:solidFill>
                  <a:srgbClr val="FF0000"/>
                </a:solidFill>
                <a:latin typeface="Tahoma" charset="0"/>
              </a:rPr>
              <a:t>color to gray-tone conversion</a:t>
            </a:r>
            <a:r>
              <a:rPr lang="en-US" altLang="en-US" sz="2800">
                <a:latin typeface="Tahoma" charset="0"/>
              </a:rPr>
              <a:t>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72656" r="11874" b="13281"/>
          <a:stretch>
            <a:fillRect/>
          </a:stretch>
        </p:blipFill>
        <p:spPr bwMode="auto">
          <a:xfrm>
            <a:off x="1219200" y="2971800"/>
            <a:ext cx="6400800" cy="1371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46125" y="2014538"/>
            <a:ext cx="766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An approximate linear transformation from RGB to YIQ:</a:t>
            </a:r>
          </a:p>
        </p:txBody>
      </p:sp>
      <p:sp>
        <p:nvSpPr>
          <p:cNvPr id="922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C153A58-FF44-4D64-8D91-7709775334E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CIELAB, Lab, L*a*b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8194" y="1116874"/>
            <a:ext cx="4038600" cy="452596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One luminance channel (L)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/>
              <a:t>      and two color channels (a and b).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In this model, the color differences which you perceive correspond to Euclidian distances in CIELab.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The a axis extends from green (-a) to red (+a) and the b axis from blue (-b) to yellow (+b). The brightness (L) increases from the bottom to the top of the three-dimensional model.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133600"/>
            <a:ext cx="3429000" cy="3003550"/>
          </a:xfrm>
          <a:noFill/>
        </p:spPr>
      </p:pic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C436D9-D9D5-48D8-8FD8-09B8A0B9398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0" y="5929271"/>
            <a:ext cx="8250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CIE </a:t>
            </a:r>
            <a:r>
              <a:rPr lang="en-US" i="1" dirty="0"/>
              <a:t>L*a*b*</a:t>
            </a:r>
            <a:r>
              <a:rPr lang="en-US" dirty="0"/>
              <a:t> (CIELAB) is a </a:t>
            </a:r>
            <a:r>
              <a:rPr lang="en-US" dirty="0">
                <a:hlinkClick r:id="rId3" tooltip="Color space"/>
              </a:rPr>
              <a:t>color space</a:t>
            </a:r>
            <a:r>
              <a:rPr lang="en-US" dirty="0"/>
              <a:t> specified by the </a:t>
            </a:r>
            <a:r>
              <a:rPr lang="en-US" dirty="0">
                <a:hlinkClick r:id="rId4" tooltip="International Commission on Illumination"/>
              </a:rPr>
              <a:t>International Commission on </a:t>
            </a:r>
          </a:p>
          <a:p>
            <a:r>
              <a:rPr lang="en-US" dirty="0">
                <a:hlinkClick r:id="rId4" tooltip="International Commission on Illumination"/>
              </a:rPr>
              <a:t>Illumination</a:t>
            </a:r>
            <a:r>
              <a:rPr lang="en-US" dirty="0"/>
              <a:t> (French </a:t>
            </a:r>
            <a:r>
              <a:rPr lang="en-US" i="1" dirty="0"/>
              <a:t>Commission </a:t>
            </a:r>
            <a:r>
              <a:rPr lang="en-US" i="1" dirty="0" err="1"/>
              <a:t>internationale</a:t>
            </a:r>
            <a:r>
              <a:rPr lang="en-US" i="1" dirty="0"/>
              <a:t> de </a:t>
            </a:r>
            <a:r>
              <a:rPr lang="en-US" i="1" dirty="0" err="1"/>
              <a:t>l'éclairage</a:t>
            </a:r>
            <a:r>
              <a:rPr lang="en-US" dirty="0"/>
              <a:t>, hence its </a:t>
            </a:r>
            <a:r>
              <a:rPr lang="en-US" i="1" dirty="0"/>
              <a:t>CIE</a:t>
            </a:r>
            <a:r>
              <a:rPr lang="en-US" dirty="0"/>
              <a:t> </a:t>
            </a:r>
            <a:r>
              <a:rPr lang="en-US" dirty="0">
                <a:hlinkClick r:id="rId5" tooltip="Initialism"/>
              </a:rPr>
              <a:t>initialism</a:t>
            </a:r>
            <a:r>
              <a:rPr lang="en-US" dirty="0"/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histogram of a gray-tone image is an array H[*] of bins, one for each gray tone.</a:t>
            </a:r>
          </a:p>
          <a:p>
            <a:endParaRPr lang="en-US" dirty="0"/>
          </a:p>
          <a:p>
            <a:r>
              <a:rPr lang="en-US" dirty="0"/>
              <a:t>H[</a:t>
            </a:r>
            <a:r>
              <a:rPr lang="en-US" dirty="0" err="1"/>
              <a:t>i</a:t>
            </a:r>
            <a:r>
              <a:rPr lang="en-US" dirty="0"/>
              <a:t>] gives the count of how many pixels of an image have gray tone </a:t>
            </a:r>
            <a:r>
              <a:rPr lang="en-US" dirty="0" err="1"/>
              <a:t>i</a:t>
            </a:r>
            <a:r>
              <a:rPr lang="en-US"/>
              <a:t>.</a:t>
            </a:r>
          </a:p>
          <a:p>
            <a:endParaRPr lang="en-US" dirty="0"/>
          </a:p>
          <a:p>
            <a:r>
              <a:rPr lang="en-US" dirty="0"/>
              <a:t>P[</a:t>
            </a:r>
            <a:r>
              <a:rPr lang="en-US" dirty="0" err="1"/>
              <a:t>i</a:t>
            </a:r>
            <a:r>
              <a:rPr lang="en-US" dirty="0"/>
              <a:t>] (the normalized histogram) gives the percentage of pixels that have gray tone </a:t>
            </a:r>
            <a:r>
              <a:rPr lang="en-US" dirty="0" err="1"/>
              <a:t>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019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Color histograms can represent an image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3" y="2209800"/>
            <a:ext cx="8726487" cy="4114800"/>
          </a:xfrm>
        </p:spPr>
        <p:txBody>
          <a:bodyPr/>
          <a:lstStyle/>
          <a:p>
            <a:pPr eaLnBrk="1" hangingPunct="1"/>
            <a:r>
              <a:rPr lang="en-US" altLang="en-US"/>
              <a:t>Histogram is fast and easy to compute.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Size can easily be normalized so that different image histograms can be compared.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Can match color histograms for database query or classification.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1270938-2460-4CAB-8C69-1A991084385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Histograms of two color images</a:t>
            </a:r>
          </a:p>
        </p:txBody>
      </p:sp>
      <p:pic>
        <p:nvPicPr>
          <p:cNvPr id="17411" name="Picture 3" descr="pigsCorb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26193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pig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14800"/>
            <a:ext cx="3276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i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201136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ti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195638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6804E9-F0AE-49A2-AEF1-109CA3ADE7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Apples </a:t>
            </a:r>
            <a:r>
              <a:rPr lang="en-US" altLang="en-US"/>
              <a:t>versus </a:t>
            </a:r>
            <a:r>
              <a:rPr lang="en-US" altLang="en-US">
                <a:solidFill>
                  <a:srgbClr val="FF9933"/>
                </a:solidFill>
              </a:rPr>
              <a:t>Oranges</a:t>
            </a:r>
            <a:r>
              <a:rPr lang="en-US" altLang="en-US"/>
              <a:t> </a:t>
            </a:r>
          </a:p>
        </p:txBody>
      </p:sp>
      <p:pic>
        <p:nvPicPr>
          <p:cNvPr id="19459" name="Picture 3" descr="VVhi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0010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3400" y="4648200"/>
            <a:ext cx="8077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Separate HSI histograms for apples (left) and oranges (right) used by IBM’s VeggieVision for recognizing produce at the grocery store checkout station (see Ch 16).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022725" y="2398713"/>
            <a:ext cx="3492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H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946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0164C2-AA88-480A-B696-02DF5598B7A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Skin color in Normalized R-G Space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20483" name="Picture 3" descr="skin_color_distributi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93900"/>
            <a:ext cx="61071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705600" y="2133600"/>
            <a:ext cx="2438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Purple region shows skin color samples from several people. Blue and yellow regions show skin in shadow or behind a beard. </a:t>
            </a:r>
          </a:p>
        </p:txBody>
      </p:sp>
      <p:sp>
        <p:nvSpPr>
          <p:cNvPr id="2048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F35E32A-47D7-49D5-8E0E-A067AA1687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6705600" y="6310631"/>
            <a:ext cx="151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normalized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1" y="1574800"/>
            <a:ext cx="180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 normalized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Finding a face in video frame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191000"/>
            <a:ext cx="8497888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(left) input video frame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(center) pixels classified according to RGB space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(right) largest connected component with aspect similar to a face (all work contributed by Vera Bakic)</a:t>
            </a:r>
          </a:p>
        </p:txBody>
      </p:sp>
      <p:pic>
        <p:nvPicPr>
          <p:cNvPr id="21508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Grp="1" noChangeArrowheads="1" noTextEdit="1"/>
          </p:cNvSpPr>
          <p:nvPr>
            <p:ph type="clipArt" sz="half" idx="1"/>
          </p:nvPr>
        </p:nvSpPr>
        <p:spPr>
          <a:xfrm flipV="1">
            <a:off x="7772400" y="4724400"/>
            <a:ext cx="241300" cy="250825"/>
          </a:xfrm>
        </p:spPr>
      </p:sp>
      <p:pic>
        <p:nvPicPr>
          <p:cNvPr id="21510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477000" y="62484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D46472-63C9-48E0-A4A3-CF2B04A4C4E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8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Is vision easy or hard for humans?</a:t>
            </a:r>
            <a:endParaRPr/>
          </a:p>
        </p:txBody>
      </p:sp>
      <p:sp>
        <p:nvSpPr>
          <p:cNvPr id="373" name="Google Shape;373;p5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What do you think now?</a:t>
            </a:r>
            <a:endParaRPr/>
          </a:p>
        </p:txBody>
      </p:sp>
      <p:sp>
        <p:nvSpPr>
          <p:cNvPr id="374" name="Google Shape;374;p5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5" name="Google Shape;37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625" y="3144814"/>
            <a:ext cx="333375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1625" y="3147201"/>
            <a:ext cx="3333750" cy="250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Swain and Ballard’s Histogram Matching</a:t>
            </a:r>
            <a:br>
              <a:rPr lang="en-US" altLang="en-US" sz="3200">
                <a:solidFill>
                  <a:srgbClr val="FF0000"/>
                </a:solidFill>
              </a:rPr>
            </a:br>
            <a:r>
              <a:rPr lang="en-US" altLang="en-US" sz="3200">
                <a:solidFill>
                  <a:srgbClr val="FF0000"/>
                </a:solidFill>
              </a:rPr>
              <a:t>for Color Object Recognition </a:t>
            </a:r>
            <a:br>
              <a:rPr lang="en-US" altLang="en-US" sz="3200">
                <a:solidFill>
                  <a:srgbClr val="FF0000"/>
                </a:solidFill>
              </a:rPr>
            </a:br>
            <a:r>
              <a:rPr lang="en-US" altLang="en-US" sz="3200">
                <a:solidFill>
                  <a:srgbClr val="FF0000"/>
                </a:solidFill>
              </a:rPr>
              <a:t>(IJCV Vol 7, No. 1, 1991)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914400" y="1981200"/>
            <a:ext cx="759137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Opponent Encoding: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Histograms: 8 x 16 x 16 = 2048 bins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Intersection of image histogram and model histogram: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Match score is the</a:t>
            </a:r>
            <a:r>
              <a:rPr lang="en-US" altLang="en-US" sz="2400" dirty="0">
                <a:latin typeface="Tahoma" charset="0"/>
              </a:rPr>
              <a:t> </a:t>
            </a:r>
            <a:r>
              <a:rPr lang="en-US" altLang="en-US" sz="2400" dirty="0">
                <a:solidFill>
                  <a:srgbClr val="C00000"/>
                </a:solidFill>
                <a:latin typeface="Tahoma" charset="0"/>
              </a:rPr>
              <a:t>normalized</a:t>
            </a:r>
            <a:r>
              <a:rPr lang="en-US" altLang="en-US" sz="2400" dirty="0">
                <a:latin typeface="Tahoma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intersection: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724400" y="1981200"/>
            <a:ext cx="2222500" cy="1016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wb = R + G + B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rg = R - 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by = 2B - R - G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19200" y="4495800"/>
            <a:ext cx="67092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intersection(h(I),h(M))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</a:rPr>
              <a:t>=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  <a:sym typeface="Symbol" pitchFamily="18" charset="2"/>
              </a:rPr>
              <a:t> min{h(I)[j],h(M)[j]}</a:t>
            </a:r>
            <a:endParaRPr lang="en-US" altLang="en-US" sz="2400" dirty="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3400" y="6021388"/>
            <a:ext cx="76123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match(h(I),h(M))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</a:rPr>
              <a:t>= intersection(h(I),h(M)) /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  <a:sym typeface="Symbol" pitchFamily="18" charset="2"/>
              </a:rPr>
              <a:t> h(M)[j]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632325" y="483235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Tahoma" charset="0"/>
              </a:rPr>
              <a:t>j=1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479925" y="4298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chemeClr val="tx2"/>
                </a:solidFill>
                <a:latin typeface="Tahoma" charset="0"/>
              </a:rPr>
              <a:t>numbins</a:t>
            </a:r>
            <a:endParaRPr lang="en-US" altLang="en-US" sz="1800" dirty="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553200" y="632460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3399"/>
                </a:solidFill>
                <a:latin typeface="Tahoma" charset="0"/>
              </a:rPr>
              <a:t>j=1</a:t>
            </a:r>
            <a:endParaRPr lang="en-US" altLang="en-US" sz="2400" dirty="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384925" y="5822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3399"/>
                </a:solidFill>
                <a:latin typeface="Tahoma" charset="0"/>
              </a:rPr>
              <a:t>numbins</a:t>
            </a:r>
            <a:endParaRPr lang="en-US" altLang="en-US" sz="1800" dirty="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3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577524-1B1F-4389-857B-B361863EFF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951038"/>
            <a:ext cx="59499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889125" y="795338"/>
            <a:ext cx="354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(from Swain and Ballard)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00200" y="5105400"/>
            <a:ext cx="2474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cereal box image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32325" y="5062538"/>
            <a:ext cx="273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3D color histogram</a:t>
            </a:r>
          </a:p>
        </p:txBody>
      </p:sp>
      <p:sp>
        <p:nvSpPr>
          <p:cNvPr id="2458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B92550-5BBE-4A42-B27A-1961840A19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2451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20986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431925" y="5824538"/>
            <a:ext cx="553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Four views of Snoopy          Histograms</a:t>
            </a:r>
          </a:p>
        </p:txBody>
      </p:sp>
      <p:sp>
        <p:nvSpPr>
          <p:cNvPr id="2560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8A4A98-BFCA-45E0-BA3E-A3352DDA196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Color is well defined.</a:t>
            </a:r>
          </a:p>
          <a:p>
            <a:r>
              <a:rPr lang="en-US" dirty="0"/>
              <a:t>But what </a:t>
            </a:r>
            <a:r>
              <a:rPr lang="en-US" i="1" dirty="0"/>
              <a:t>is</a:t>
            </a:r>
            <a:r>
              <a:rPr lang="en-US" dirty="0"/>
              <a:t> texture?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80" y="3040062"/>
            <a:ext cx="4143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8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Structural Texture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8205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Texture is a description of the spatial arrangement of color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intensities in an image or a selected region of an image.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914400" y="3276600"/>
            <a:ext cx="78486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7" name="Picture 1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864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914400" y="2819400"/>
            <a:ext cx="7913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itchFamily="18" charset="0"/>
              </a:rPr>
              <a:t>Structural approach: a set of texels in some regular or repeated pattern</a:t>
            </a:r>
          </a:p>
        </p:txBody>
      </p:sp>
      <p:sp>
        <p:nvSpPr>
          <p:cNvPr id="3099" name="Slide Number Placeholder 2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5B1D2C-4834-4359-AA69-B9FF80387C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Natural Textures from VisTex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56250" r="43124" b="27344"/>
          <a:stretch>
            <a:fillRect/>
          </a:stretch>
        </p:blipFill>
        <p:spPr bwMode="auto">
          <a:xfrm>
            <a:off x="6096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52600" y="54864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grass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56522" r="43478" b="27174"/>
          <a:stretch>
            <a:fillRect/>
          </a:stretch>
        </p:blipFill>
        <p:spPr bwMode="auto">
          <a:xfrm>
            <a:off x="44958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562600" y="5486400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leaves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09800" y="6019800"/>
            <a:ext cx="381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What/Where are the texels?</a:t>
            </a:r>
          </a:p>
        </p:txBody>
      </p:sp>
      <p:sp>
        <p:nvSpPr>
          <p:cNvPr id="512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A9D4A59-CAB9-4812-8C6B-C03E753D58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The Case for Statistical Texture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09600" y="2514600"/>
            <a:ext cx="8050213" cy="302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Segmenting out texels is difficult or impossible in real images.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Numeric quantities or statistics that describe a texture can be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computed from the gray tones (or colors) alone.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approach is less intuitive, but is computationally efficient.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It can be used for both classification and segmentation.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C29477-2B66-45C7-A174-098084FE97F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Local Binary </a:t>
            </a:r>
            <a:r>
              <a:rPr lang="en-US" altLang="en-US" b="1">
                <a:solidFill>
                  <a:srgbClr val="FF0000"/>
                </a:solidFill>
              </a:rPr>
              <a:t>Pattern</a:t>
            </a:r>
            <a:r>
              <a:rPr lang="en-US" altLang="en-US">
                <a:solidFill>
                  <a:srgbClr val="FF0000"/>
                </a:solidFill>
              </a:rPr>
              <a:t> Measure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09800" y="4800600"/>
            <a:ext cx="17176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100 101 103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40   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50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  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50    60   90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93725" y="1946275"/>
            <a:ext cx="79629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For each pixel p, create an 8-bit number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where b</a:t>
            </a:r>
            <a:r>
              <a:rPr lang="en-US" altLang="en-US" sz="1600">
                <a:latin typeface="Times New Roman" pitchFamily="18" charset="0"/>
              </a:rPr>
              <a:t>i </a:t>
            </a:r>
            <a:r>
              <a:rPr lang="en-US" altLang="en-US" sz="2400">
                <a:latin typeface="Times New Roman" pitchFamily="18" charset="0"/>
              </a:rPr>
              <a:t>= 0 if neighbor i has value less than or equal to p’s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and  1 otherwise.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Represent the texture in the image (or a region) by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histogram of these numbers.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19800" y="5105400"/>
            <a:ext cx="19462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1 1 1 1 1 1 0 0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4800600" y="5334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8194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3528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2209800" y="5562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2209800" y="5181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270125" y="4433888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  </a:t>
            </a:r>
            <a:r>
              <a:rPr lang="en-US" altLang="en-US" sz="1800">
                <a:latin typeface="Times New Roman" pitchFamily="18" charset="0"/>
              </a:rPr>
              <a:t>1       2        3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114800" y="4800600"/>
            <a:ext cx="2984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5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362200" y="6019800"/>
            <a:ext cx="927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7        6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660525" y="51435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8</a:t>
            </a:r>
          </a:p>
        </p:txBody>
      </p:sp>
      <p:sp>
        <p:nvSpPr>
          <p:cNvPr id="10255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9001AA-A98B-4D0C-BD70-F6E810B5C5B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64999" b="37500"/>
          <a:stretch>
            <a:fillRect/>
          </a:stretch>
        </p:blipFill>
        <p:spPr bwMode="auto">
          <a:xfrm>
            <a:off x="4343400" y="914400"/>
            <a:ext cx="426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4013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Fids (Flexible Image Database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System) is retrieving images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to the query image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using LBP texture as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texture measure and comparing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their LBP histograms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279525" y="119063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0D54CC-F294-4263-873D-D8B1FFB7669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48750" b="37500"/>
          <a:stretch>
            <a:fillRect/>
          </a:stretch>
        </p:blipFill>
        <p:spPr bwMode="auto">
          <a:xfrm>
            <a:off x="2438400" y="990600"/>
            <a:ext cx="6248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8600" y="1828800"/>
            <a:ext cx="20431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Low-level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measures don’t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always find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semantically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images.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E3B4377-AF73-4AD7-A960-B788E0260D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Objects reflect only some light</a:t>
            </a:r>
            <a:endParaRPr/>
          </a:p>
        </p:txBody>
      </p:sp>
      <p:sp>
        <p:nvSpPr>
          <p:cNvPr id="438" name="Google Shape;438;p6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39" name="Google Shape;43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0626" y="1734751"/>
            <a:ext cx="6442749" cy="39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is LBP good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found it in a paper for classifying deciduous trees.</a:t>
            </a:r>
          </a:p>
          <a:p>
            <a:r>
              <a:rPr lang="en-US" dirty="0">
                <a:solidFill>
                  <a:srgbClr val="0000FF"/>
                </a:solidFill>
              </a:rPr>
              <a:t>We used it in a real system for finding cancer in Pap smears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7030A0"/>
                </a:solidFill>
              </a:rPr>
              <a:t>We are using it to look for regions of interest in breast and melanoma biopsy slides.</a:t>
            </a:r>
          </a:p>
        </p:txBody>
      </p:sp>
    </p:spTree>
    <p:extLst>
      <p:ext uri="{BB962C8B-B14F-4D97-AF65-F5344CB8AC3E}">
        <p14:creationId xmlns:p14="http://schemas.microsoft.com/office/powerpoint/2010/main" val="35087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Co-occurrence Matrix Features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22325" y="2098675"/>
            <a:ext cx="612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 co-occurrence matrix is a 2D array C in which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50925" y="2784475"/>
            <a:ext cx="7564438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Both the rows and columns represent a set of possible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image values.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C  (i,j)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indicates how many times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i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co-occurs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j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 a particular spatial relationship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spatial relationship is specified by a vector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(dr,dc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447800" y="40386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C3798E-F6CC-45E0-99C7-932C94757E2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1752600"/>
            <a:ext cx="1260475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24200" y="1752600"/>
            <a:ext cx="277813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j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819400" y="1752600"/>
            <a:ext cx="2778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048000" y="220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24200" y="2895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124200" y="2590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2895600" y="160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581400" y="1905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971800" y="11430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1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641725" y="2324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3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651125" y="3698875"/>
            <a:ext cx="1254125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(3,1)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86400" y="1828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4800600" y="1600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0 1 2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419600" y="2133600"/>
            <a:ext cx="336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4876800" y="2133600"/>
            <a:ext cx="8032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1 0 3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2 0 2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0 0 1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927725" y="24034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>
            <a:off x="669925" y="4308475"/>
            <a:ext cx="1350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gray-tone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image</a:t>
            </a:r>
          </a:p>
        </p:txBody>
      </p:sp>
      <p:sp>
        <p:nvSpPr>
          <p:cNvPr id="14355" name="Text Box 20"/>
          <p:cNvSpPr txBox="1">
            <a:spLocks noChangeArrowheads="1"/>
          </p:cNvSpPr>
          <p:nvPr/>
        </p:nvSpPr>
        <p:spPr bwMode="auto">
          <a:xfrm>
            <a:off x="4495800" y="3581400"/>
            <a:ext cx="1908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co-occurrence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    matrix</a:t>
            </a:r>
          </a:p>
        </p:txBody>
      </p:sp>
      <p:sp>
        <p:nvSpPr>
          <p:cNvPr id="14356" name="Text Box 21"/>
          <p:cNvSpPr txBox="1">
            <a:spLocks noChangeArrowheads="1"/>
          </p:cNvSpPr>
          <p:nvPr/>
        </p:nvSpPr>
        <p:spPr bwMode="auto">
          <a:xfrm>
            <a:off x="533400" y="5334000"/>
            <a:ext cx="847883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From C</a:t>
            </a:r>
            <a:r>
              <a:rPr lang="en-US" altLang="en-US" sz="2400" baseline="-25000">
                <a:latin typeface="Times New Roman" pitchFamily="18" charset="0"/>
              </a:rPr>
              <a:t>d</a:t>
            </a:r>
            <a:r>
              <a:rPr lang="en-US" altLang="en-US" sz="2400">
                <a:latin typeface="Times New Roman" pitchFamily="18" charset="0"/>
              </a:rPr>
              <a:t>  we can compute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, the normalized co-occurrence matrix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each value is divided by the sum of all the values.</a:t>
            </a:r>
          </a:p>
        </p:txBody>
      </p:sp>
      <p:sp>
        <p:nvSpPr>
          <p:cNvPr id="14357" name="Text Box 24"/>
          <p:cNvSpPr txBox="1">
            <a:spLocks noChangeArrowheads="1"/>
          </p:cNvSpPr>
          <p:nvPr/>
        </p:nvSpPr>
        <p:spPr bwMode="auto">
          <a:xfrm>
            <a:off x="1524000" y="304800"/>
            <a:ext cx="508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Co-occurrence Example</a:t>
            </a:r>
          </a:p>
        </p:txBody>
      </p:sp>
      <p:sp>
        <p:nvSpPr>
          <p:cNvPr id="14358" name="Slide Number Placeholder 2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73E385-501A-475D-A74D-6C586596F49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Co-occurrence Features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5313" r="23125" b="25000"/>
          <a:stretch>
            <a:fillRect/>
          </a:stretch>
        </p:blipFill>
        <p:spPr bwMode="auto">
          <a:xfrm>
            <a:off x="685800" y="2133600"/>
            <a:ext cx="80010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82000" y="5410200"/>
            <a:ext cx="654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sums.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219200" y="1524000"/>
            <a:ext cx="315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What do these measure?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822325" y="6061075"/>
            <a:ext cx="6829425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Energy measures uniformity of the normalized matrix.</a:t>
            </a:r>
          </a:p>
        </p:txBody>
      </p:sp>
      <p:sp>
        <p:nvSpPr>
          <p:cNvPr id="1536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BAE82C-3AE9-4591-AB1E-9EF5960EFF7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Co-occurrence Features used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were designed for recognizing different kinds of </a:t>
            </a:r>
            <a:r>
              <a:rPr lang="en-US" dirty="0">
                <a:solidFill>
                  <a:srgbClr val="C00000"/>
                </a:solidFill>
              </a:rPr>
              <a:t>land uses in satellite images</a:t>
            </a:r>
            <a:r>
              <a:rPr lang="en-US" dirty="0"/>
              <a:t>.</a:t>
            </a:r>
          </a:p>
          <a:p>
            <a:r>
              <a:rPr lang="en-US" dirty="0"/>
              <a:t>They are still used heavily in geospatial domains, but they can be added on to any other calculated features.</a:t>
            </a:r>
          </a:p>
        </p:txBody>
      </p:sp>
    </p:spTree>
    <p:extLst>
      <p:ext uri="{BB962C8B-B14F-4D97-AF65-F5344CB8AC3E}">
        <p14:creationId xmlns:p14="http://schemas.microsoft.com/office/powerpoint/2010/main" val="397331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Example</a:t>
            </a:r>
          </a:p>
        </p:txBody>
      </p:sp>
      <p:pic>
        <p:nvPicPr>
          <p:cNvPr id="17411" name="Picture 3" descr="co_occur_matric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01783"/>
            <a:ext cx="7520836" cy="5816419"/>
          </a:xfrm>
          <a:noFill/>
        </p:spPr>
      </p:pic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B1BA18-9510-4C79-894B-0C449D4CF4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03"/>
          <p:cNvSpPr txBox="1">
            <a:spLocks noGrp="1"/>
          </p:cNvSpPr>
          <p:nvPr>
            <p:ph type="title"/>
          </p:nvPr>
        </p:nvSpPr>
        <p:spPr>
          <a:xfrm>
            <a:off x="220260" y="4138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dirty="0"/>
              <a:t>Satellite Image of Monterey Bay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930890"/>
            <a:ext cx="3953382" cy="5927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FUN WITH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5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5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h = height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w = width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c = number of channels</a:t>
            </a:r>
          </a:p>
          <a:p>
            <a:pPr lvl="2"/>
            <a:r>
              <a:rPr lang="en-US" sz="2600" dirty="0">
                <a:ea typeface="Calibri" charset="0"/>
                <a:cs typeface="Calibri" charset="0"/>
              </a:rPr>
              <a:t>c = 3 for RGB image; c = 1 for grayscale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02" y="2304134"/>
            <a:ext cx="4246602" cy="285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92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dirty="0"/>
              <a:t>We can make a map of color</a:t>
            </a:r>
            <a:endParaRPr dirty="0"/>
          </a:p>
        </p:txBody>
      </p:sp>
      <p:sp>
        <p:nvSpPr>
          <p:cNvPr id="780" name="Google Shape;780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1" name="Google Shape;78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901" y="1529450"/>
            <a:ext cx="4206203" cy="447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data = array of floats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floats in the range [0,1]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3D image matrix linearized into 1D array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7"/>
          <a:stretch/>
        </p:blipFill>
        <p:spPr>
          <a:xfrm>
            <a:off x="5218590" y="1849699"/>
            <a:ext cx="3925410" cy="33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4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float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get_pixel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x,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y,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c)</a:t>
            </a:r>
            <a:endParaRPr lang="en-US" sz="18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set_pixel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x,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y,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assign value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v </a:t>
            </a:r>
            <a:r>
              <a:rPr lang="en-US" dirty="0">
                <a:ea typeface="Consolas" charset="0"/>
                <a:cs typeface="Consolas" charset="0"/>
              </a:rPr>
              <a:t>to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im.data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[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coord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x,y,c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)]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49" y="2575485"/>
            <a:ext cx="3520502" cy="234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5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55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copy_image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create a separate image that is a copy of the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ea typeface="Consolas" charset="0"/>
                <a:cs typeface="Consolas" charset="0"/>
              </a:rPr>
              <a:t> and return the copy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Useful functions:</a:t>
            </a:r>
          </a:p>
          <a:p>
            <a:pPr lvl="3"/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make_image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in </a:t>
            </a:r>
            <a:r>
              <a:rPr lang="en-US" dirty="0" err="1">
                <a:ea typeface="Consolas" charset="0"/>
                <a:cs typeface="Consolas" charset="0"/>
              </a:rPr>
              <a:t>load_image.c</a:t>
            </a:r>
            <a:endParaRPr lang="en-US" dirty="0">
              <a:ea typeface="Consolas" charset="0"/>
              <a:cs typeface="Consolas" charset="0"/>
            </a:endParaRPr>
          </a:p>
          <a:p>
            <a:pPr lvl="3"/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memcpy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</a:p>
          <a:p>
            <a:pPr lvl="3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sk-SK" dirty="0" err="1">
                <a:ea typeface="Consolas" charset="0"/>
                <a:cs typeface="Consolas" charset="0"/>
              </a:rPr>
              <a:t>You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can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use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latin typeface="Consolas" charset="0"/>
                <a:ea typeface="Consolas" charset="0"/>
                <a:cs typeface="Consolas" charset="0"/>
              </a:rPr>
              <a:t>get_pixel</a:t>
            </a:r>
            <a:r>
              <a:rPr lang="sk-SK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sk-SK" dirty="0">
                <a:ea typeface="Consolas" charset="0"/>
                <a:cs typeface="Consolas" charset="0"/>
              </a:rPr>
              <a:t> and </a:t>
            </a:r>
            <a:r>
              <a:rPr lang="sk-SK" dirty="0" err="1">
                <a:latin typeface="Consolas" charset="0"/>
                <a:ea typeface="Consolas" charset="0"/>
                <a:cs typeface="Consolas" charset="0"/>
              </a:rPr>
              <a:t>set_pixel</a:t>
            </a:r>
            <a:r>
              <a:rPr lang="sk-SK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functions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you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implemented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from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now</a:t>
            </a:r>
            <a:r>
              <a:rPr lang="sk-SK" dirty="0">
                <a:ea typeface="Consolas" charset="0"/>
                <a:cs typeface="Consolas" charset="0"/>
              </a:rPr>
              <a:t> on</a:t>
            </a:r>
            <a:endParaRPr lang="en-US" dirty="0">
              <a:ea typeface="Consolas" charset="0"/>
              <a:cs typeface="Consolas" charset="0"/>
            </a:endParaRPr>
          </a:p>
          <a:p>
            <a:pPr lvl="2"/>
            <a:endParaRPr lang="en-US" dirty="0"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1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rgb_to_grayscale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create a new image with 1 channel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Get R,G,B values from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ea typeface="Consolas" charset="0"/>
                <a:cs typeface="Consolas" charset="0"/>
              </a:rPr>
              <a:t> 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Compute </a:t>
            </a:r>
            <a:r>
              <a:rPr lang="sk-SK" dirty="0"/>
              <a:t>Y = 0.299 R + 0.587 G + .114 B</a:t>
            </a:r>
          </a:p>
          <a:p>
            <a:pPr lvl="2"/>
            <a:endParaRPr lang="sk-SK" dirty="0"/>
          </a:p>
          <a:p>
            <a:pPr lvl="2"/>
            <a:r>
              <a:rPr lang="sk-SK" dirty="0" err="1">
                <a:ea typeface="Consolas" charset="0"/>
                <a:cs typeface="Consolas" charset="0"/>
              </a:rPr>
              <a:t>Assign</a:t>
            </a:r>
            <a:r>
              <a:rPr lang="sk-SK" dirty="0">
                <a:ea typeface="Consolas" charset="0"/>
                <a:cs typeface="Consolas" charset="0"/>
              </a:rPr>
              <a:t> Y to new image and </a:t>
            </a:r>
            <a:r>
              <a:rPr lang="sk-SK" dirty="0" err="1">
                <a:ea typeface="Consolas" charset="0"/>
                <a:cs typeface="Consolas" charset="0"/>
              </a:rPr>
              <a:t>return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that</a:t>
            </a:r>
            <a:r>
              <a:rPr lang="sk-SK" dirty="0">
                <a:ea typeface="Consolas" charset="0"/>
                <a:cs typeface="Consolas" charset="0"/>
              </a:rPr>
              <a:t>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shift_image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add value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v</a:t>
            </a:r>
            <a:r>
              <a:rPr lang="en-US" dirty="0">
                <a:ea typeface="Consolas" charset="0"/>
                <a:cs typeface="Consolas" charset="0"/>
              </a:rPr>
              <a:t> to each pixel of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in channel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c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change the input image in-place (do not create a separate image) wherever the return type of the function is </a:t>
            </a:r>
            <a:r>
              <a:rPr lang="en-US" dirty="0">
                <a:latin typeface="Consolas" panose="020B0609020204030204" pitchFamily="49" charset="0"/>
                <a:ea typeface="Consolas" charset="0"/>
                <a:cs typeface="Consolas" charset="0"/>
              </a:rPr>
              <a:t>void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6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clamp_image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clamp the pixel values of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to be in the range [0,1]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3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rgb_to_hsv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R,G,B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H,S,V values using the given formulas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You can use the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three_way_max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and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three_way_min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functions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0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hsv_to_rgb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H,S,V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R,G,B values using the given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3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#8 (extra credit)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scale_image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multiply each pixel of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in channel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c </a:t>
            </a:r>
            <a:r>
              <a:rPr lang="en-US" dirty="0">
                <a:ea typeface="Consolas" charset="0"/>
                <a:cs typeface="Consolas" charset="0"/>
              </a:rPr>
              <a:t>with value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v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add to the lines in </a:t>
            </a:r>
            <a:r>
              <a:rPr lang="en-US" dirty="0" err="1">
                <a:ea typeface="Consolas" charset="0"/>
                <a:cs typeface="Consolas" charset="0"/>
              </a:rPr>
              <a:t>image.h</a:t>
            </a:r>
            <a:r>
              <a:rPr lang="en-US" dirty="0">
                <a:ea typeface="Consolas" charset="0"/>
                <a:cs typeface="Consolas" charset="0"/>
              </a:rPr>
              <a:t> and other files as necessary to test the function. No need to submit the other edited files; write a comment in CAPS at the top of </a:t>
            </a:r>
            <a:r>
              <a:rPr lang="en-US" dirty="0" err="1">
                <a:ea typeface="Consolas" charset="0"/>
                <a:cs typeface="Consolas" charset="0"/>
              </a:rPr>
              <a:t>process_image.c</a:t>
            </a:r>
            <a:r>
              <a:rPr lang="en-US" dirty="0">
                <a:ea typeface="Consolas" charset="0"/>
                <a:cs typeface="Consolas" charset="0"/>
              </a:rPr>
              <a:t> if you attempt any extra credit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#9 (super extra credit)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rgb_to_lch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R,G,B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L,C,H values using the formulas in the given 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7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3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Linear colorspace</a:t>
            </a:r>
            <a:endParaRPr/>
          </a:p>
        </p:txBody>
      </p:sp>
      <p:sp>
        <p:nvSpPr>
          <p:cNvPr id="787" name="Google Shape;787;p9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Pick some primaries</a:t>
            </a:r>
            <a:endParaRPr dirty="0"/>
          </a:p>
          <a:p>
            <a:pPr>
              <a:buChar char="-"/>
            </a:pPr>
            <a:r>
              <a:rPr lang="en" dirty="0"/>
              <a:t>Can mix those primaries to match any color inside the triangle</a:t>
            </a:r>
          </a:p>
          <a:p>
            <a:pPr>
              <a:buChar char="-"/>
            </a:pPr>
            <a:r>
              <a:rPr lang="en" dirty="0"/>
              <a:t>There is a commision that studies color!</a:t>
            </a:r>
          </a:p>
          <a:p>
            <a:pPr>
              <a:buChar char="-"/>
            </a:pPr>
            <a:endParaRPr lang="en" dirty="0"/>
          </a:p>
          <a:p>
            <a:pPr>
              <a:buChar char="-"/>
            </a:pPr>
            <a:endParaRPr lang="en" dirty="0"/>
          </a:p>
          <a:p>
            <a:pPr>
              <a:buChar char="-"/>
            </a:pPr>
            <a:r>
              <a:rPr lang="en-US" dirty="0">
                <a:solidFill>
                  <a:srgbClr val="0000FF"/>
                </a:solidFill>
              </a:rPr>
              <a:t>Commission </a:t>
            </a:r>
            <a:r>
              <a:rPr lang="en-US" dirty="0" err="1">
                <a:solidFill>
                  <a:srgbClr val="0000FF"/>
                </a:solidFill>
              </a:rPr>
              <a:t>internationale</a:t>
            </a:r>
            <a:r>
              <a:rPr lang="en-US" dirty="0">
                <a:solidFill>
                  <a:srgbClr val="0000FF"/>
                </a:solidFill>
              </a:rPr>
              <a:t> de </a:t>
            </a:r>
            <a:r>
              <a:rPr lang="en-US" dirty="0" err="1">
                <a:solidFill>
                  <a:srgbClr val="0000FF"/>
                </a:solidFill>
              </a:rPr>
              <a:t>l’éclairage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(CIE) </a:t>
            </a:r>
            <a:r>
              <a:rPr lang="en-US" dirty="0">
                <a:solidFill>
                  <a:srgbClr val="0000FF"/>
                </a:solidFill>
              </a:rPr>
              <a:t>is a 100 year old organization that creates international standards related to light and color.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788" name="Google Shape;78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70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76912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Have Fun</a:t>
            </a:r>
          </a:p>
        </p:txBody>
      </p:sp>
    </p:spTree>
    <p:extLst>
      <p:ext uri="{BB962C8B-B14F-4D97-AF65-F5344CB8AC3E}">
        <p14:creationId xmlns:p14="http://schemas.microsoft.com/office/powerpoint/2010/main" val="2552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9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“Theoretical” CIE RGB primaries</a:t>
            </a:r>
            <a:endParaRPr/>
          </a:p>
        </p:txBody>
      </p:sp>
      <p:sp>
        <p:nvSpPr>
          <p:cNvPr id="794" name="Google Shape;794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5" name="Google Shape;79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901" y="1534139"/>
            <a:ext cx="4206199" cy="446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95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Practical sRGB primaries, MSFT 1996</a:t>
            </a:r>
            <a:endParaRPr/>
          </a:p>
        </p:txBody>
      </p:sp>
      <p:pic>
        <p:nvPicPr>
          <p:cNvPr id="801" name="Google Shape;801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1760" y="1746162"/>
            <a:ext cx="3973700" cy="41647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1615" y="5910926"/>
            <a:ext cx="86566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sRGB (standard Red Green Blue) is an RGB color space that HP and Microsoft created </a:t>
            </a:r>
          </a:p>
          <a:p>
            <a:r>
              <a:rPr lang="en-US" dirty="0">
                <a:solidFill>
                  <a:srgbClr val="0000FF"/>
                </a:solidFill>
              </a:rPr>
              <a:t>cooperatively in 1996 to use on monitors, printers, and the Internet.  It was subsequently </a:t>
            </a:r>
          </a:p>
          <a:p>
            <a:r>
              <a:rPr lang="en-US" dirty="0">
                <a:solidFill>
                  <a:srgbClr val="0000FF"/>
                </a:solidFill>
              </a:rPr>
              <a:t>standardized by the IEC (</a:t>
            </a:r>
            <a:r>
              <a:rPr lang="en-US" dirty="0"/>
              <a:t>International </a:t>
            </a:r>
            <a:r>
              <a:rPr lang="en-US" dirty="0" err="1"/>
              <a:t>Electrotechnical</a:t>
            </a:r>
            <a:r>
              <a:rPr lang="en-US" dirty="0"/>
              <a:t> Commission)</a:t>
            </a:r>
            <a:r>
              <a:rPr lang="en-US" dirty="0">
                <a:solidFill>
                  <a:srgbClr val="0000FF"/>
                </a:solidFill>
              </a:rPr>
              <a:t> as IEC 61966-2-1:1999.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2110</TotalTime>
  <Words>2155</Words>
  <Application>Microsoft Office PowerPoint</Application>
  <PresentationFormat>On-screen Show (4:3)</PresentationFormat>
  <Paragraphs>434</Paragraphs>
  <Slides>70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Arial</vt:lpstr>
      <vt:lpstr>Arial Rounded MT Bold</vt:lpstr>
      <vt:lpstr>Calibri</vt:lpstr>
      <vt:lpstr>Consolas</vt:lpstr>
      <vt:lpstr>Kalinga</vt:lpstr>
      <vt:lpstr>Symbol</vt:lpstr>
      <vt:lpstr>Tahoma</vt:lpstr>
      <vt:lpstr>Times New Roman</vt:lpstr>
      <vt:lpstr>Office Theme</vt:lpstr>
      <vt:lpstr>Computer Vision   CSE 455 Color and Texture  Linda Shapiro Professor of Computer Science &amp; Engineering Professor of Electrical Engineering</vt:lpstr>
      <vt:lpstr>We don’t really understand vision</vt:lpstr>
      <vt:lpstr>Is vision easy or hard for humans?</vt:lpstr>
      <vt:lpstr>Is vision easy or hard for humans?</vt:lpstr>
      <vt:lpstr>Objects reflect only some light</vt:lpstr>
      <vt:lpstr>We can make a map of color</vt:lpstr>
      <vt:lpstr>Linear colorspace</vt:lpstr>
      <vt:lpstr>“Theoretical” CIE RGB primaries</vt:lpstr>
      <vt:lpstr>Practical sRGB primaries, MSFT 1996</vt:lpstr>
      <vt:lpstr>What does this mean for computers?</vt:lpstr>
      <vt:lpstr>PowerPoint Presentation</vt:lpstr>
      <vt:lpstr>Image: 2d array of color</vt:lpstr>
      <vt:lpstr>Grayscale - making color images not</vt:lpstr>
      <vt:lpstr>RGB is a cube...</vt:lpstr>
      <vt:lpstr>Hue, Saturation, Value: cylinder!</vt:lpstr>
      <vt:lpstr>Hue, Saturation, Value</vt:lpstr>
      <vt:lpstr>Other colorspaces are fun!</vt:lpstr>
      <vt:lpstr>Geometric HSV to RGB:</vt:lpstr>
      <vt:lpstr>An RGB Image</vt:lpstr>
      <vt:lpstr>Still 3d tensor, different info</vt:lpstr>
      <vt:lpstr>   Hue              Saturation         Value</vt:lpstr>
      <vt:lpstr>More saturation = intense colors</vt:lpstr>
      <vt:lpstr>More value = lighter image</vt:lpstr>
      <vt:lpstr>Shift hue = shift colors</vt:lpstr>
      <vt:lpstr>Set hue to your favorite color!</vt:lpstr>
      <vt:lpstr>Or pattern...</vt:lpstr>
      <vt:lpstr>Increase and threshold saturation</vt:lpstr>
      <vt:lpstr>PowerPoint Presentation</vt:lpstr>
      <vt:lpstr>More Details on Color Spaces</vt:lpstr>
      <vt:lpstr>RGB Color Space</vt:lpstr>
      <vt:lpstr>Color hexagon for HSI (HSV)</vt:lpstr>
      <vt:lpstr>Conversion from RGB to YIQ </vt:lpstr>
      <vt:lpstr>CIELAB, Lab, L*a*b</vt:lpstr>
      <vt:lpstr>Histograms</vt:lpstr>
      <vt:lpstr>Color histograms can represent an image</vt:lpstr>
      <vt:lpstr>Histograms of two color images</vt:lpstr>
      <vt:lpstr>Apples versus Oranges </vt:lpstr>
      <vt:lpstr>Skin color in Normalized R-G Space</vt:lpstr>
      <vt:lpstr>Finding a face in video frame</vt:lpstr>
      <vt:lpstr>Swain and Ballard’s Histogram Matching for Color Object Recognition  (IJCV Vol 7, No. 1, 1991)</vt:lpstr>
      <vt:lpstr>PowerPoint Presentation</vt:lpstr>
      <vt:lpstr>PowerPoint Presentation</vt:lpstr>
      <vt:lpstr>Texture</vt:lpstr>
      <vt:lpstr>Structural Texture</vt:lpstr>
      <vt:lpstr>Natural Textures from VisTex</vt:lpstr>
      <vt:lpstr>The Case for Statistical Texture</vt:lpstr>
      <vt:lpstr>Local Binary Pattern Measure</vt:lpstr>
      <vt:lpstr>PowerPoint Presentation</vt:lpstr>
      <vt:lpstr>PowerPoint Presentation</vt:lpstr>
      <vt:lpstr>What else is LBP good for?</vt:lpstr>
      <vt:lpstr>Co-occurrence Matrix Features</vt:lpstr>
      <vt:lpstr>PowerPoint Presentation</vt:lpstr>
      <vt:lpstr>Co-occurrence Features</vt:lpstr>
      <vt:lpstr>What are Co-occurrence Features used for?</vt:lpstr>
      <vt:lpstr>Example</vt:lpstr>
      <vt:lpstr>Satellite Image of Monterey Bay</vt:lpstr>
      <vt:lpstr>Assignment 0</vt:lpstr>
      <vt:lpstr>Image basics</vt:lpstr>
      <vt:lpstr>Image basics</vt:lpstr>
      <vt:lpstr>Image basics</vt:lpstr>
      <vt:lpstr>To Do #1 </vt:lpstr>
      <vt:lpstr>To Do #2 </vt:lpstr>
      <vt:lpstr>To Do #3 </vt:lpstr>
      <vt:lpstr>To Do #4</vt:lpstr>
      <vt:lpstr>To Do #5</vt:lpstr>
      <vt:lpstr>To Do #6</vt:lpstr>
      <vt:lpstr>To Do #7</vt:lpstr>
      <vt:lpstr>To Do #8 (extra credit)</vt:lpstr>
      <vt:lpstr>To Do #9 (super extra credit)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194</cp:revision>
  <dcterms:created xsi:type="dcterms:W3CDTF">2013-01-06T19:09:38Z</dcterms:created>
  <dcterms:modified xsi:type="dcterms:W3CDTF">2020-04-01T22:13:03Z</dcterms:modified>
</cp:coreProperties>
</file>