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2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6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1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9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0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21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2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23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notesSlides/notesSlide26.xml" ContentType="application/vnd.openxmlformats-officedocument.presentationml.notesSlide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notesSlides/notesSlide27.xml" ContentType="application/vnd.openxmlformats-officedocument.presentationml.notesSlide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8.xml" ContentType="application/vnd.openxmlformats-officedocument.presentationml.notesSlide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29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notesSlides/notesSlide30.xml" ContentType="application/vnd.openxmlformats-officedocument.presentationml.notesSlid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notesSlides/notesSlide31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notesSlides/notesSlide32.xml" ContentType="application/vnd.openxmlformats-officedocument.presentationml.notesSlide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6"/>
  </p:notesMasterIdLst>
  <p:sldIdLst>
    <p:sldId id="256" r:id="rId2"/>
    <p:sldId id="447" r:id="rId3"/>
    <p:sldId id="267" r:id="rId4"/>
    <p:sldId id="292" r:id="rId5"/>
    <p:sldId id="293" r:id="rId6"/>
    <p:sldId id="294" r:id="rId7"/>
    <p:sldId id="295" r:id="rId8"/>
    <p:sldId id="296" r:id="rId9"/>
    <p:sldId id="319" r:id="rId10"/>
    <p:sldId id="320" r:id="rId11"/>
    <p:sldId id="325" r:id="rId12"/>
    <p:sldId id="323" r:id="rId13"/>
    <p:sldId id="326" r:id="rId14"/>
    <p:sldId id="327" r:id="rId15"/>
    <p:sldId id="328" r:id="rId16"/>
    <p:sldId id="288" r:id="rId17"/>
    <p:sldId id="289" r:id="rId18"/>
    <p:sldId id="329" r:id="rId19"/>
    <p:sldId id="330" r:id="rId20"/>
    <p:sldId id="361" r:id="rId21"/>
    <p:sldId id="362" r:id="rId22"/>
    <p:sldId id="364" r:id="rId23"/>
    <p:sldId id="311" r:id="rId24"/>
    <p:sldId id="365" r:id="rId25"/>
    <p:sldId id="346" r:id="rId26"/>
    <p:sldId id="350" r:id="rId27"/>
    <p:sldId id="351" r:id="rId28"/>
    <p:sldId id="366" r:id="rId29"/>
    <p:sldId id="367" r:id="rId30"/>
    <p:sldId id="352" r:id="rId31"/>
    <p:sldId id="401" r:id="rId32"/>
    <p:sldId id="405" r:id="rId33"/>
    <p:sldId id="263" r:id="rId34"/>
    <p:sldId id="402" r:id="rId35"/>
    <p:sldId id="403" r:id="rId36"/>
    <p:sldId id="404" r:id="rId37"/>
    <p:sldId id="406" r:id="rId38"/>
    <p:sldId id="407" r:id="rId39"/>
    <p:sldId id="408" r:id="rId40"/>
    <p:sldId id="260" r:id="rId41"/>
    <p:sldId id="259" r:id="rId42"/>
    <p:sldId id="381" r:id="rId43"/>
    <p:sldId id="264" r:id="rId44"/>
    <p:sldId id="265" r:id="rId45"/>
    <p:sldId id="269" r:id="rId46"/>
    <p:sldId id="270" r:id="rId47"/>
    <p:sldId id="271" r:id="rId48"/>
    <p:sldId id="274" r:id="rId49"/>
    <p:sldId id="275" r:id="rId50"/>
    <p:sldId id="276" r:id="rId51"/>
    <p:sldId id="280" r:id="rId52"/>
    <p:sldId id="281" r:id="rId53"/>
    <p:sldId id="282" r:id="rId54"/>
    <p:sldId id="410" r:id="rId55"/>
    <p:sldId id="411" r:id="rId56"/>
    <p:sldId id="412" r:id="rId57"/>
    <p:sldId id="413" r:id="rId58"/>
    <p:sldId id="414" r:id="rId59"/>
    <p:sldId id="415" r:id="rId60"/>
    <p:sldId id="418" r:id="rId61"/>
    <p:sldId id="417" r:id="rId62"/>
    <p:sldId id="419" r:id="rId63"/>
    <p:sldId id="420" r:id="rId64"/>
    <p:sldId id="421" r:id="rId65"/>
    <p:sldId id="423" r:id="rId66"/>
    <p:sldId id="442" r:id="rId67"/>
    <p:sldId id="424" r:id="rId68"/>
    <p:sldId id="425" r:id="rId69"/>
    <p:sldId id="443" r:id="rId70"/>
    <p:sldId id="444" r:id="rId71"/>
    <p:sldId id="426" r:id="rId72"/>
    <p:sldId id="427" r:id="rId73"/>
    <p:sldId id="428" r:id="rId74"/>
    <p:sldId id="429" r:id="rId75"/>
    <p:sldId id="430" r:id="rId76"/>
    <p:sldId id="431" r:id="rId77"/>
    <p:sldId id="432" r:id="rId78"/>
    <p:sldId id="433" r:id="rId79"/>
    <p:sldId id="434" r:id="rId80"/>
    <p:sldId id="435" r:id="rId81"/>
    <p:sldId id="436" r:id="rId82"/>
    <p:sldId id="437" r:id="rId83"/>
    <p:sldId id="448" r:id="rId84"/>
    <p:sldId id="304" r:id="rId85"/>
    <p:sldId id="305" r:id="rId86"/>
    <p:sldId id="306" r:id="rId87"/>
    <p:sldId id="307" r:id="rId88"/>
    <p:sldId id="308" r:id="rId89"/>
    <p:sldId id="309" r:id="rId90"/>
    <p:sldId id="310" r:id="rId91"/>
    <p:sldId id="449" r:id="rId92"/>
    <p:sldId id="312" r:id="rId93"/>
    <p:sldId id="313" r:id="rId94"/>
    <p:sldId id="314" r:id="rId95"/>
    <p:sldId id="315" r:id="rId96"/>
    <p:sldId id="316" r:id="rId97"/>
    <p:sldId id="317" r:id="rId98"/>
    <p:sldId id="318" r:id="rId99"/>
    <p:sldId id="450" r:id="rId100"/>
    <p:sldId id="451" r:id="rId101"/>
    <p:sldId id="321" r:id="rId102"/>
    <p:sldId id="322" r:id="rId103"/>
    <p:sldId id="452" r:id="rId104"/>
    <p:sldId id="324" r:id="rId105"/>
    <p:sldId id="453" r:id="rId106"/>
    <p:sldId id="454" r:id="rId107"/>
    <p:sldId id="455" r:id="rId108"/>
    <p:sldId id="456" r:id="rId109"/>
    <p:sldId id="457" r:id="rId110"/>
    <p:sldId id="458" r:id="rId111"/>
    <p:sldId id="331" r:id="rId112"/>
    <p:sldId id="332" r:id="rId113"/>
    <p:sldId id="333" r:id="rId114"/>
    <p:sldId id="334" r:id="rId115"/>
    <p:sldId id="335" r:id="rId116"/>
    <p:sldId id="336" r:id="rId117"/>
    <p:sldId id="337" r:id="rId118"/>
    <p:sldId id="338" r:id="rId119"/>
    <p:sldId id="339" r:id="rId120"/>
    <p:sldId id="340" r:id="rId121"/>
    <p:sldId id="341" r:id="rId122"/>
    <p:sldId id="342" r:id="rId123"/>
    <p:sldId id="343" r:id="rId124"/>
    <p:sldId id="446" r:id="rId1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78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34F62D-E7E6-486F-A7EF-E38B7755751C}" type="slidenum">
              <a:rPr lang="en-US" sz="1100" b="1">
                <a:solidFill>
                  <a:prstClr val="black"/>
                </a:solidFill>
                <a:latin typeface="Times New Roman" pitchFamily="18" charset="0"/>
              </a:rPr>
              <a:pPr/>
              <a:t>25</a:t>
            </a:fld>
            <a:endParaRPr lang="en-US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07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02308-F0EB-42E9-A947-7C4E84EE364F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881063" y="2641600"/>
            <a:ext cx="4554538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57500" y="611189"/>
            <a:ext cx="3886200" cy="792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83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3C4674-4653-4413-B498-AD5FD7C5E878}" type="slidenum">
              <a:rPr lang="en-US"/>
              <a:pPr/>
              <a:t>43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6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5F8AE-D2A3-4B65-AB0F-C4A8C8AE3BCB}" type="slidenum">
              <a:rPr lang="en-US"/>
              <a:pPr/>
              <a:t>45</a:t>
            </a:fld>
            <a:endParaRPr 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9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71A1D9-B5DD-4F7A-A6C1-887C80E247D3}" type="slidenum">
              <a:rPr lang="en-US"/>
              <a:pPr/>
              <a:t>46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251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C59F88-B724-4447-B459-6D70C53B348A}" type="slidenum">
              <a:rPr lang="en-US"/>
              <a:pPr/>
              <a:t>47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58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608BC3-DF9D-4364-9D94-BEAA9A069354}" type="slidenum">
              <a:rPr lang="en-US"/>
              <a:pPr/>
              <a:t>48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3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FDBB0D-F8DD-462F-99A0-8D53FD6EC049}" type="slidenum">
              <a:rPr lang="en-US"/>
              <a:pPr/>
              <a:t>49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593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D05758-625C-45B6-A68D-F7B821FBA6FB}" type="slidenum">
              <a:rPr lang="en-US"/>
              <a:pPr/>
              <a:t>50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6C98A-5924-48D9-BCFA-53EAABA53D2D}" type="slidenum">
              <a:rPr lang="en-US"/>
              <a:pPr/>
              <a:t>51</a:t>
            </a:fld>
            <a:endParaRPr 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2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C2DEC-197B-4584-86F7-5AA876BB9A5D}" type="slidenum">
              <a:rPr lang="en-US"/>
              <a:pPr/>
              <a:t>53</a:t>
            </a:fld>
            <a:endParaRPr 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732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19" y="8684684"/>
            <a:ext cx="297299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C7513BB9-4657-5346-AB75-9940C9884D6A}" type="slidenum">
              <a:rPr lang="en-US"/>
              <a:pPr eaLnBrk="1" hangingPunct="1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7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65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66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68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71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72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4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73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9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74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7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BA6E9C-8CF3-3240-ABE4-29F896DCC555}" type="slidenum">
              <a:rPr lang="en-US" sz="1100"/>
              <a:pPr/>
              <a:t>75</a:t>
            </a:fld>
            <a:endParaRPr 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2" tIns="44945" rIns="89892" bIns="44945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681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16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jp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10" Type="http://schemas.openxmlformats.org/officeDocument/2006/relationships/image" Target="../media/image141.jpg"/><Relationship Id="rId4" Type="http://schemas.openxmlformats.org/officeDocument/2006/relationships/image" Target="../media/image135.jpg"/><Relationship Id="rId9" Type="http://schemas.openxmlformats.org/officeDocument/2006/relationships/image" Target="../media/image140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8.gif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tags" Target="../tags/tag19.xml"/><Relationship Id="rId18" Type="http://schemas.openxmlformats.org/officeDocument/2006/relationships/tags" Target="../tags/tag24.xml"/><Relationship Id="rId26" Type="http://schemas.openxmlformats.org/officeDocument/2006/relationships/tags" Target="../tags/tag32.xml"/><Relationship Id="rId3" Type="http://schemas.openxmlformats.org/officeDocument/2006/relationships/tags" Target="../tags/tag9.xml"/><Relationship Id="rId21" Type="http://schemas.openxmlformats.org/officeDocument/2006/relationships/tags" Target="../tags/tag27.xml"/><Relationship Id="rId7" Type="http://schemas.openxmlformats.org/officeDocument/2006/relationships/tags" Target="../tags/tag13.xml"/><Relationship Id="rId12" Type="http://schemas.openxmlformats.org/officeDocument/2006/relationships/tags" Target="../tags/tag18.xml"/><Relationship Id="rId17" Type="http://schemas.openxmlformats.org/officeDocument/2006/relationships/tags" Target="../tags/tag23.xml"/><Relationship Id="rId25" Type="http://schemas.openxmlformats.org/officeDocument/2006/relationships/tags" Target="../tags/tag31.xml"/><Relationship Id="rId2" Type="http://schemas.openxmlformats.org/officeDocument/2006/relationships/tags" Target="../tags/tag8.xml"/><Relationship Id="rId16" Type="http://schemas.openxmlformats.org/officeDocument/2006/relationships/tags" Target="../tags/tag22.xml"/><Relationship Id="rId20" Type="http://schemas.openxmlformats.org/officeDocument/2006/relationships/tags" Target="../tags/tag26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tags" Target="../tags/tag17.xml"/><Relationship Id="rId24" Type="http://schemas.openxmlformats.org/officeDocument/2006/relationships/tags" Target="../tags/tag30.xml"/><Relationship Id="rId32" Type="http://schemas.openxmlformats.org/officeDocument/2006/relationships/image" Target="../media/image21.png"/><Relationship Id="rId5" Type="http://schemas.openxmlformats.org/officeDocument/2006/relationships/tags" Target="../tags/tag11.xml"/><Relationship Id="rId15" Type="http://schemas.openxmlformats.org/officeDocument/2006/relationships/tags" Target="../tags/tag21.xml"/><Relationship Id="rId23" Type="http://schemas.openxmlformats.org/officeDocument/2006/relationships/tags" Target="../tags/tag29.xml"/><Relationship Id="rId28" Type="http://schemas.openxmlformats.org/officeDocument/2006/relationships/tags" Target="../tags/tag34.xml"/><Relationship Id="rId10" Type="http://schemas.openxmlformats.org/officeDocument/2006/relationships/tags" Target="../tags/tag16.xml"/><Relationship Id="rId19" Type="http://schemas.openxmlformats.org/officeDocument/2006/relationships/tags" Target="../tags/tag25.xml"/><Relationship Id="rId31" Type="http://schemas.openxmlformats.org/officeDocument/2006/relationships/image" Target="../media/image20.pn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tags" Target="../tags/tag20.xml"/><Relationship Id="rId22" Type="http://schemas.openxmlformats.org/officeDocument/2006/relationships/tags" Target="../tags/tag28.xml"/><Relationship Id="rId27" Type="http://schemas.openxmlformats.org/officeDocument/2006/relationships/tags" Target="../tags/tag33.xml"/><Relationship Id="rId30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37.xml"/><Relationship Id="rId7" Type="http://schemas.openxmlformats.org/officeDocument/2006/relationships/hyperlink" Target="http://www.cs.ubc.ca/~lowe/keypoints/" TargetMode="Externa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8.xml"/><Relationship Id="rId9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41.xml"/><Relationship Id="rId7" Type="http://schemas.openxmlformats.org/officeDocument/2006/relationships/image" Target="../media/image40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1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image" Target="../media/image50.png"/><Relationship Id="rId2" Type="http://schemas.openxmlformats.org/officeDocument/2006/relationships/tags" Target="../tags/tag44.xml"/><Relationship Id="rId16" Type="http://schemas.openxmlformats.org/officeDocument/2006/relationships/image" Target="../media/image49.png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48.jpe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notesSlide" Target="../notesSlides/notesSlide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notesSlide" Target="../notesSlides/notesSlide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3" Type="http://schemas.openxmlformats.org/officeDocument/2006/relationships/tags" Target="../tags/tag59.xml"/><Relationship Id="rId21" Type="http://schemas.openxmlformats.org/officeDocument/2006/relationships/image" Target="../media/image48.jpe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notesSlide" Target="../notesSlides/notesSlide19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3" Type="http://schemas.openxmlformats.org/officeDocument/2006/relationships/tags" Target="../tags/tag77.xml"/><Relationship Id="rId21" Type="http://schemas.openxmlformats.org/officeDocument/2006/relationships/notesSlide" Target="../notesSlides/notesSlide20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image" Target="../media/image49.png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tags" Target="../tags/tag106.xml"/><Relationship Id="rId18" Type="http://schemas.openxmlformats.org/officeDocument/2006/relationships/tags" Target="../tags/tag111.xml"/><Relationship Id="rId26" Type="http://schemas.openxmlformats.org/officeDocument/2006/relationships/tags" Target="../tags/tag119.xml"/><Relationship Id="rId3" Type="http://schemas.openxmlformats.org/officeDocument/2006/relationships/tags" Target="../tags/tag96.xml"/><Relationship Id="rId21" Type="http://schemas.openxmlformats.org/officeDocument/2006/relationships/tags" Target="../tags/tag114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17" Type="http://schemas.openxmlformats.org/officeDocument/2006/relationships/tags" Target="../tags/tag110.xml"/><Relationship Id="rId25" Type="http://schemas.openxmlformats.org/officeDocument/2006/relationships/tags" Target="../tags/tag118.xml"/><Relationship Id="rId2" Type="http://schemas.openxmlformats.org/officeDocument/2006/relationships/tags" Target="../tags/tag95.xml"/><Relationship Id="rId16" Type="http://schemas.openxmlformats.org/officeDocument/2006/relationships/tags" Target="../tags/tag109.xml"/><Relationship Id="rId20" Type="http://schemas.openxmlformats.org/officeDocument/2006/relationships/tags" Target="../tags/tag113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24" Type="http://schemas.openxmlformats.org/officeDocument/2006/relationships/tags" Target="../tags/tag117.xml"/><Relationship Id="rId5" Type="http://schemas.openxmlformats.org/officeDocument/2006/relationships/tags" Target="../tags/tag98.xml"/><Relationship Id="rId15" Type="http://schemas.openxmlformats.org/officeDocument/2006/relationships/tags" Target="../tags/tag108.xml"/><Relationship Id="rId23" Type="http://schemas.openxmlformats.org/officeDocument/2006/relationships/tags" Target="../tags/tag116.xml"/><Relationship Id="rId28" Type="http://schemas.openxmlformats.org/officeDocument/2006/relationships/tags" Target="../tags/tag121.xml"/><Relationship Id="rId10" Type="http://schemas.openxmlformats.org/officeDocument/2006/relationships/tags" Target="../tags/tag103.xml"/><Relationship Id="rId19" Type="http://schemas.openxmlformats.org/officeDocument/2006/relationships/tags" Target="../tags/tag112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tags" Target="../tags/tag107.xml"/><Relationship Id="rId22" Type="http://schemas.openxmlformats.org/officeDocument/2006/relationships/tags" Target="../tags/tag115.xml"/><Relationship Id="rId27" Type="http://schemas.openxmlformats.org/officeDocument/2006/relationships/tags" Target="../tags/tag120.xml"/><Relationship Id="rId30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" Type="http://schemas.openxmlformats.org/officeDocument/2006/relationships/tags" Target="../tags/tag127.xml"/><Relationship Id="rId21" Type="http://schemas.openxmlformats.org/officeDocument/2006/relationships/tags" Target="../tags/tag145.xml"/><Relationship Id="rId7" Type="http://schemas.openxmlformats.org/officeDocument/2006/relationships/tags" Target="../tags/tag131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0" Type="http://schemas.openxmlformats.org/officeDocument/2006/relationships/tags" Target="../tags/tag144.xml"/><Relationship Id="rId29" Type="http://schemas.openxmlformats.org/officeDocument/2006/relationships/image" Target="../media/image53.wmf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image" Target="../media/image56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notesSlide" Target="../notesSlides/notesSlide23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image" Target="../media/image55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158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12" Type="http://schemas.openxmlformats.org/officeDocument/2006/relationships/image" Target="../media/image56.pn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11" Type="http://schemas.openxmlformats.org/officeDocument/2006/relationships/notesSlide" Target="../notesSlides/notesSlide24.xml"/><Relationship Id="rId5" Type="http://schemas.openxmlformats.org/officeDocument/2006/relationships/tags" Target="../tags/tag15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54.xml"/><Relationship Id="rId9" Type="http://schemas.openxmlformats.org/officeDocument/2006/relationships/tags" Target="../tags/tag15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9.png"/><Relationship Id="rId7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image" Target="../media/image87.png"/><Relationship Id="rId4" Type="http://schemas.openxmlformats.org/officeDocument/2006/relationships/notesSlide" Target="../notesSlides/notesSlide26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tags" Target="../tags/tag164.xml"/><Relationship Id="rId7" Type="http://schemas.openxmlformats.org/officeDocument/2006/relationships/image" Target="../media/image87.pn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5.xml"/><Relationship Id="rId9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5" Type="http://schemas.openxmlformats.org/officeDocument/2006/relationships/image" Target="../media/image89.png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93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tags" Target="../tags/tag169.xml"/><Relationship Id="rId16" Type="http://schemas.openxmlformats.org/officeDocument/2006/relationships/image" Target="../media/image96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91.png"/><Relationship Id="rId5" Type="http://schemas.openxmlformats.org/officeDocument/2006/relationships/tags" Target="../tags/tag172.xml"/><Relationship Id="rId15" Type="http://schemas.openxmlformats.org/officeDocument/2006/relationships/image" Target="../media/image95.png"/><Relationship Id="rId10" Type="http://schemas.openxmlformats.org/officeDocument/2006/relationships/notesSlide" Target="../notesSlides/notesSlide28.xml"/><Relationship Id="rId4" Type="http://schemas.openxmlformats.org/officeDocument/2006/relationships/tags" Target="../tags/tag171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83.xml"/><Relationship Id="rId13" Type="http://schemas.openxmlformats.org/officeDocument/2006/relationships/image" Target="../media/image99.png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12" Type="http://schemas.openxmlformats.org/officeDocument/2006/relationships/notesSlide" Target="../notesSlides/notesSlide29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80.xml"/><Relationship Id="rId10" Type="http://schemas.openxmlformats.org/officeDocument/2006/relationships/tags" Target="../tags/tag185.xml"/><Relationship Id="rId4" Type="http://schemas.openxmlformats.org/officeDocument/2006/relationships/tags" Target="../tags/tag179.xml"/><Relationship Id="rId9" Type="http://schemas.openxmlformats.org/officeDocument/2006/relationships/tags" Target="../tags/tag18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99.pn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90.xml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tags" Target="../tags/tag203.xml"/><Relationship Id="rId13" Type="http://schemas.openxmlformats.org/officeDocument/2006/relationships/image" Target="../media/image99.png"/><Relationship Id="rId3" Type="http://schemas.openxmlformats.org/officeDocument/2006/relationships/tags" Target="../tags/tag198.xml"/><Relationship Id="rId7" Type="http://schemas.openxmlformats.org/officeDocument/2006/relationships/tags" Target="../tags/tag202.xml"/><Relationship Id="rId12" Type="http://schemas.openxmlformats.org/officeDocument/2006/relationships/notesSlide" Target="../notesSlides/notesSlide31.xml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00.xml"/><Relationship Id="rId10" Type="http://schemas.openxmlformats.org/officeDocument/2006/relationships/tags" Target="../tags/tag205.xml"/><Relationship Id="rId4" Type="http://schemas.openxmlformats.org/officeDocument/2006/relationships/tags" Target="../tags/tag199.xml"/><Relationship Id="rId9" Type="http://schemas.openxmlformats.org/officeDocument/2006/relationships/tags" Target="../tags/tag20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213.xml"/><Relationship Id="rId13" Type="http://schemas.openxmlformats.org/officeDocument/2006/relationships/notesSlide" Target="../notesSlides/notesSlide32.xml"/><Relationship Id="rId3" Type="http://schemas.openxmlformats.org/officeDocument/2006/relationships/tags" Target="../tags/tag208.xml"/><Relationship Id="rId7" Type="http://schemas.openxmlformats.org/officeDocument/2006/relationships/tags" Target="../tags/tag2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5" Type="http://schemas.openxmlformats.org/officeDocument/2006/relationships/tags" Target="../tags/tag210.xml"/><Relationship Id="rId10" Type="http://schemas.openxmlformats.org/officeDocument/2006/relationships/tags" Target="../tags/tag215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image" Target="../media/image9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3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Describing and Matching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10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0715-14DE-47F5-94AD-5F91B4E20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C8F4A-3639-4BB2-B964-BB4829801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we going to </a:t>
            </a:r>
            <a:r>
              <a:rPr lang="en-US" dirty="0">
                <a:solidFill>
                  <a:srgbClr val="FF0000"/>
                </a:solidFill>
              </a:rPr>
              <a:t>describe </a:t>
            </a:r>
            <a:r>
              <a:rPr lang="en-US" dirty="0"/>
              <a:t>the patch around each of the interest points we find in order to match them between images?</a:t>
            </a:r>
          </a:p>
          <a:p>
            <a:r>
              <a:rPr lang="en-US" dirty="0"/>
              <a:t>We will use a very simple descriptor.</a:t>
            </a:r>
          </a:p>
          <a:p>
            <a:r>
              <a:rPr lang="en-US" dirty="0"/>
              <a:t>Let’s look at that first.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099876-3122-4C4E-BDFB-BF907F12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7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Harris Corner </a:t>
            </a:r>
            <a:r>
              <a:rPr lang="en-US" dirty="0" err="1"/>
              <a:t>Dector</a:t>
            </a:r>
            <a:endParaRPr lang="en-US" dirty="0"/>
          </a:p>
          <a:p>
            <a:r>
              <a:rPr lang="en-US" dirty="0"/>
              <a:t>SIFT Key Point Detector</a:t>
            </a:r>
          </a:p>
          <a:p>
            <a:r>
              <a:rPr lang="en-US" dirty="0"/>
              <a:t>On to Descriptors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88" y="1423988"/>
            <a:ext cx="4086225" cy="40100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7975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05571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63167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0764" y="182880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0764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0764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0764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72399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63167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56545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92326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05571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0.31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24035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28107" y="461799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0.45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7975" y="368826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75671" y="2758530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0.08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0" y="6286647"/>
            <a:ext cx="1202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Yao Lu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84032" y="152400"/>
            <a:ext cx="3419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Numeric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041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88" y="611188"/>
            <a:ext cx="4086225" cy="40100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002662" y="1825625"/>
            <a:ext cx="438912" cy="2926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936112" y="1971929"/>
            <a:ext cx="320040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002662" y="2921000"/>
            <a:ext cx="420624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36112" y="3039872"/>
            <a:ext cx="365760" cy="6400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82643" y="1891919"/>
            <a:ext cx="28346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082643" y="2884424"/>
            <a:ext cx="182880" cy="2194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945762" y="3076448"/>
            <a:ext cx="146304" cy="914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945762" y="2093087"/>
            <a:ext cx="146304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002662" y="925798"/>
            <a:ext cx="365760" cy="2743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936112" y="1053814"/>
            <a:ext cx="146304" cy="146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002662" y="3679666"/>
            <a:ext cx="274320" cy="3657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936112" y="3880834"/>
            <a:ext cx="164592" cy="164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 flipV="1">
            <a:off x="3945762" y="3993896"/>
            <a:ext cx="18288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3945762" y="1200118"/>
            <a:ext cx="91440" cy="2743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1082643" y="1026382"/>
            <a:ext cx="192024" cy="2011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082643" y="3801872"/>
            <a:ext cx="265176" cy="1828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6134100" y="1524000"/>
            <a:ext cx="2286000" cy="228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cxnSpLocks/>
            <a:stCxn id="37" idx="2"/>
            <a:endCxn id="37" idx="6"/>
          </p:cNvCxnSpPr>
          <p:nvPr/>
        </p:nvCxnSpPr>
        <p:spPr>
          <a:xfrm>
            <a:off x="6134100" y="2667000"/>
            <a:ext cx="2286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  <a:stCxn id="37" idx="0"/>
            <a:endCxn id="37" idx="4"/>
          </p:cNvCxnSpPr>
          <p:nvPr/>
        </p:nvCxnSpPr>
        <p:spPr>
          <a:xfrm>
            <a:off x="7277100" y="15240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  <a:stCxn id="37" idx="1"/>
            <a:endCxn id="37" idx="5"/>
          </p:cNvCxnSpPr>
          <p:nvPr/>
        </p:nvCxnSpPr>
        <p:spPr>
          <a:xfrm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cxnSpLocks/>
            <a:stCxn id="37" idx="7"/>
            <a:endCxn id="37" idx="3"/>
          </p:cNvCxnSpPr>
          <p:nvPr/>
        </p:nvCxnSpPr>
        <p:spPr>
          <a:xfrm flipH="1">
            <a:off x="6468877" y="1858777"/>
            <a:ext cx="1616446" cy="16164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row: Right 51"/>
          <p:cNvSpPr/>
          <p:nvPr/>
        </p:nvSpPr>
        <p:spPr>
          <a:xfrm>
            <a:off x="4963927" y="2336800"/>
            <a:ext cx="622300" cy="703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Partial Circle 59"/>
          <p:cNvSpPr/>
          <p:nvPr/>
        </p:nvSpPr>
        <p:spPr>
          <a:xfrm rot="5400000">
            <a:off x="6468877" y="1805939"/>
            <a:ext cx="1645920" cy="1645920"/>
          </a:xfrm>
          <a:prstGeom prst="pie">
            <a:avLst>
              <a:gd name="adj1" fmla="val 10808887"/>
              <a:gd name="adj2" fmla="val 135254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Partial Circle 64"/>
          <p:cNvSpPr/>
          <p:nvPr/>
        </p:nvSpPr>
        <p:spPr>
          <a:xfrm rot="5400000">
            <a:off x="6726581" y="2105660"/>
            <a:ext cx="1097280" cy="1097280"/>
          </a:xfrm>
          <a:prstGeom prst="pie">
            <a:avLst>
              <a:gd name="adj1" fmla="val 13616669"/>
              <a:gd name="adj2" fmla="val 1623609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107" y="4800600"/>
            <a:ext cx="3316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Orientations in each of</a:t>
            </a:r>
          </a:p>
          <a:p>
            <a:r>
              <a:rPr lang="en-US" sz="2400" dirty="0"/>
              <a:t>the 16 pixels of the cell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23822" y="4191000"/>
            <a:ext cx="31065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orientations all</a:t>
            </a:r>
          </a:p>
          <a:p>
            <a:r>
              <a:rPr lang="en-US" sz="2400" dirty="0"/>
              <a:t>ended up in two bins:</a:t>
            </a:r>
          </a:p>
          <a:p>
            <a:r>
              <a:rPr lang="en-US" sz="2400" dirty="0"/>
              <a:t>11 in one bin, 5 in the</a:t>
            </a:r>
          </a:p>
          <a:p>
            <a:r>
              <a:rPr lang="en-US" sz="2400" dirty="0"/>
              <a:t>other. (rough count)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4774" y="5955268"/>
            <a:ext cx="177054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5 11 0 0 0 0 0 0</a:t>
            </a:r>
          </a:p>
        </p:txBody>
      </p:sp>
    </p:spTree>
    <p:extLst>
      <p:ext uri="{BB962C8B-B14F-4D97-AF65-F5344CB8AC3E}">
        <p14:creationId xmlns:p14="http://schemas.microsoft.com/office/powerpoint/2010/main" val="1050936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1506" y="841043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Start with a 16x16 window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(256 pixels)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(16 cells)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such that: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7543800" y="1371600"/>
            <a:ext cx="1066800" cy="9144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8077200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>
            <a:off x="8343331" y="1371600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7848600" y="1360227"/>
            <a:ext cx="0" cy="91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3" idx="1"/>
          </p:cNvCxnSpPr>
          <p:nvPr/>
        </p:nvCxnSpPr>
        <p:spPr bwMode="auto">
          <a:xfrm>
            <a:off x="7543800" y="1828800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7543800" y="1633182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7543800" y="2092657"/>
            <a:ext cx="1066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665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Properties of SIFT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031240" y="1322658"/>
            <a:ext cx="7772400" cy="28194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/>
              <a:t>Extraordinarily robust matching technique</a:t>
            </a:r>
          </a:p>
          <a:p>
            <a:pPr lvl="1"/>
            <a:r>
              <a:rPr lang="en-US" sz="1800" dirty="0"/>
              <a:t>Can handle changes in viewpoint</a:t>
            </a:r>
          </a:p>
          <a:p>
            <a:pPr lvl="2"/>
            <a:r>
              <a:rPr lang="en-US" sz="1600" dirty="0"/>
              <a:t>Up to about 30 degree out of plane rotation</a:t>
            </a:r>
          </a:p>
          <a:p>
            <a:pPr lvl="1"/>
            <a:r>
              <a:rPr lang="en-US" sz="1800" dirty="0"/>
              <a:t>Can handle significant changes in illumination</a:t>
            </a:r>
          </a:p>
          <a:p>
            <a:pPr lvl="2"/>
            <a:r>
              <a:rPr lang="en-US" sz="1600" dirty="0"/>
              <a:t>Sometimes even day vs. night (below)</a:t>
            </a:r>
          </a:p>
          <a:p>
            <a:pPr lvl="1"/>
            <a:r>
              <a:rPr lang="en-US" sz="1800" dirty="0"/>
              <a:t>Fast and efficient—can run in real time</a:t>
            </a:r>
          </a:p>
          <a:p>
            <a:pPr lvl="1"/>
            <a:r>
              <a:rPr lang="en-US" sz="1800" dirty="0"/>
              <a:t>Various code available</a:t>
            </a:r>
          </a:p>
          <a:p>
            <a:pPr lvl="2"/>
            <a:r>
              <a:rPr lang="en-US" sz="1100" dirty="0">
                <a:hlinkClick r:id="rId7"/>
              </a:rPr>
              <a:t>http://www.cs.ubc.ca/~lowe/keypoints/</a:t>
            </a:r>
            <a:endParaRPr lang="en-US" sz="1100" dirty="0"/>
          </a:p>
          <a:p>
            <a:pPr lvl="2"/>
            <a:endParaRPr lang="en-US" sz="1100" dirty="0"/>
          </a:p>
        </p:txBody>
      </p:sp>
      <p:pic>
        <p:nvPicPr>
          <p:cNvPr id="69636" name="Picture 2" descr="http://www.cs.washington.edu/homes/snavely/outgoing/test/1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0" y="4124960"/>
            <a:ext cx="3645770" cy="273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4" descr="http://www.cs.washington.edu/homes/snavely/outgoing/test/2a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30" y="4187778"/>
            <a:ext cx="3645770" cy="273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482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81300" y="5910263"/>
            <a:ext cx="36195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NASA Mars Rover images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>
                <a:solidFill>
                  <a:srgbClr val="000000"/>
                </a:solidFill>
              </a:rPr>
              <a:t>with SIFT feature matches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Figure by Noah Snavely</a:t>
            </a:r>
          </a:p>
        </p:txBody>
      </p:sp>
      <p:sp>
        <p:nvSpPr>
          <p:cNvPr id="92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en-US" sz="2400" dirty="0"/>
          </a:p>
        </p:txBody>
      </p:sp>
      <p:sp>
        <p:nvSpPr>
          <p:cNvPr id="2" name="Oval 1"/>
          <p:cNvSpPr/>
          <p:nvPr/>
        </p:nvSpPr>
        <p:spPr bwMode="auto">
          <a:xfrm>
            <a:off x="141027" y="1394346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019800" y="5086493"/>
            <a:ext cx="2971800" cy="838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24496-F575-41DE-9549-53E961162757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55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B2D9D-C47B-4409-B1AC-ECE33515E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you find correspondences?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55211-D0B6-4716-9E97-ED0EC8A4F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the descriptors from each image into vectors and match them</a:t>
            </a:r>
          </a:p>
          <a:p>
            <a:r>
              <a:rPr lang="en-US" dirty="0"/>
              <a:t>How do you compare two descriptors?</a:t>
            </a:r>
          </a:p>
          <a:p>
            <a:r>
              <a:rPr lang="en-US" dirty="0"/>
              <a:t>Vector distance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L1-Distance(A,B) = </a:t>
            </a:r>
            <a:r>
              <a:rPr lang="el-GR" b="1" dirty="0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|a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 - b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rgbClr val="FF0000"/>
                </a:solidFill>
              </a:rPr>
              <a:t>|</a:t>
            </a:r>
          </a:p>
          <a:p>
            <a:pPr lvl="1"/>
            <a:r>
              <a:rPr lang="en-US" dirty="0"/>
              <a:t>L2-Distance(A,B) = </a:t>
            </a:r>
            <a:r>
              <a:rPr lang="el-GR" b="1" dirty="0"/>
              <a:t>Σ</a:t>
            </a:r>
            <a:r>
              <a:rPr lang="en-US" baseline="-25000" dirty="0" err="1"/>
              <a:t>i</a:t>
            </a:r>
            <a:r>
              <a:rPr lang="en-US" b="1" dirty="0"/>
              <a:t>  </a:t>
            </a:r>
            <a:r>
              <a:rPr lang="en-US" dirty="0"/>
              <a:t>sqrt( a</a:t>
            </a:r>
            <a:r>
              <a:rPr lang="en-US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 –b</a:t>
            </a:r>
            <a:r>
              <a:rPr lang="en-US" baseline="-25000" dirty="0"/>
              <a:t>i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cosine distance (angle between 2 vectors)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1970F-F5CC-4460-B46C-E46712E48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92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8434" name="Rectangle 2"/>
          <p:cNvSpPr>
            <a:spLocks/>
          </p:cNvSpPr>
          <p:nvPr/>
        </p:nvSpPr>
        <p:spPr bwMode="auto">
          <a:xfrm>
            <a:off x="838200" y="1219200"/>
            <a:ext cx="83058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 dirty="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Use these matching pairs to align images. </a:t>
            </a:r>
            <a:endParaRPr lang="en-US" sz="2800" dirty="0">
              <a:solidFill>
                <a:srgbClr val="FF0000"/>
              </a:solidFill>
              <a:ea typeface="ＭＳ Ｐゴシック" charset="0"/>
              <a:cs typeface="Times New Roman" charset="0"/>
            </a:endParaRPr>
          </a:p>
        </p:txBody>
      </p:sp>
      <p:pic>
        <p:nvPicPr>
          <p:cNvPr id="184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6" y="3733800"/>
            <a:ext cx="56911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74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</a:t>
            </a:r>
            <a:r>
              <a:rPr lang="en-US" dirty="0">
                <a:solidFill>
                  <a:srgbClr val="0000CC"/>
                </a:solidFill>
              </a:rPr>
              <a:t>sequence of images </a:t>
            </a:r>
            <a:r>
              <a:rPr lang="en-US" dirty="0"/>
              <a:t>from the same position</a:t>
            </a:r>
          </a:p>
          <a:p>
            <a:pPr marL="954088" lvl="2" indent="0">
              <a:buClr>
                <a:srgbClr val="000000"/>
              </a:buClr>
              <a:buNone/>
            </a:pPr>
            <a:r>
              <a:rPr lang="en-US" dirty="0"/>
              <a:t>(Rotate the camera about its optical center)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</a:t>
            </a:r>
            <a:r>
              <a:rPr lang="en-US" dirty="0">
                <a:solidFill>
                  <a:srgbClr val="0000CC"/>
                </a:solidFill>
              </a:rPr>
              <a:t>transformation</a:t>
            </a:r>
            <a:r>
              <a:rPr lang="en-US" dirty="0"/>
              <a:t>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Shift the second image </a:t>
            </a:r>
            <a:r>
              <a:rPr lang="en-US" dirty="0"/>
              <a:t>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solidFill>
                  <a:srgbClr val="0000CC"/>
                </a:solidFill>
              </a:rPr>
              <a:t>Blend</a:t>
            </a:r>
            <a:r>
              <a:rPr lang="en-US" dirty="0"/>
              <a:t>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343282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1. Take a sequence of images from the same position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4607"/>
            <a:ext cx="8229600" cy="4525963"/>
          </a:xfrm>
          <a:ln/>
        </p:spPr>
        <p:txBody>
          <a:bodyPr rIns="132080"/>
          <a:lstStyle/>
          <a:p>
            <a:pPr marL="1182688" lvl="2">
              <a:buClr>
                <a:srgbClr val="000000"/>
              </a:buClr>
            </a:pPr>
            <a:r>
              <a:rPr lang="en-US" dirty="0"/>
              <a:t>Rotate the camera about its optical center</a:t>
            </a:r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1716076" y="3107382"/>
            <a:ext cx="5797550" cy="1022350"/>
            <a:chOff x="2012" y="1200"/>
            <a:chExt cx="3652" cy="644"/>
          </a:xfrm>
        </p:grpSpPr>
        <p:pic>
          <p:nvPicPr>
            <p:cNvPr id="6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01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2. Compute transformation between images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/>
          </a:bodyPr>
          <a:lstStyle/>
          <a:p>
            <a:pPr marL="382588" indent="-342900"/>
            <a:r>
              <a:rPr lang="en-US" sz="2400" dirty="0"/>
              <a:t>Extract interest points</a:t>
            </a:r>
          </a:p>
          <a:p>
            <a:pPr marL="382588" indent="-342900"/>
            <a:r>
              <a:rPr lang="en-US" sz="2400" dirty="0"/>
              <a:t>Find Matches</a:t>
            </a:r>
          </a:p>
          <a:p>
            <a:pPr marL="382588" indent="-342900"/>
            <a:r>
              <a:rPr lang="en-US" sz="2400" dirty="0"/>
              <a:t>Compute transformation</a:t>
            </a:r>
          </a:p>
        </p:txBody>
      </p:sp>
      <p:pic>
        <p:nvPicPr>
          <p:cNvPr id="12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52" y="3246821"/>
            <a:ext cx="2472519" cy="328988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5" y="3246821"/>
            <a:ext cx="2459315" cy="3272312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556000" y="4957379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26538" y="5066862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02607" y="5416331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Oval 16"/>
          <p:cNvSpPr/>
          <p:nvPr/>
        </p:nvSpPr>
        <p:spPr>
          <a:xfrm>
            <a:off x="3764454" y="5774066"/>
            <a:ext cx="245241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Oval 17"/>
          <p:cNvSpPr/>
          <p:nvPr/>
        </p:nvSpPr>
        <p:spPr>
          <a:xfrm>
            <a:off x="3025227" y="3622949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2259723" y="461025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Oval 19"/>
          <p:cNvSpPr/>
          <p:nvPr/>
        </p:nvSpPr>
        <p:spPr>
          <a:xfrm>
            <a:off x="2088053" y="4957379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1" name="Oval 20"/>
          <p:cNvSpPr/>
          <p:nvPr/>
        </p:nvSpPr>
        <p:spPr>
          <a:xfrm>
            <a:off x="1965430" y="5764219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Oval 21"/>
          <p:cNvSpPr/>
          <p:nvPr/>
        </p:nvSpPr>
        <p:spPr>
          <a:xfrm>
            <a:off x="2117830" y="580844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Oval 22"/>
          <p:cNvSpPr/>
          <p:nvPr/>
        </p:nvSpPr>
        <p:spPr>
          <a:xfrm>
            <a:off x="2392856" y="584698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4" name="Oval 23"/>
          <p:cNvSpPr/>
          <p:nvPr/>
        </p:nvSpPr>
        <p:spPr>
          <a:xfrm>
            <a:off x="2580292" y="60606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3285358" y="6213094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3662854" y="6301118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7" name="Oval 26"/>
          <p:cNvSpPr/>
          <p:nvPr/>
        </p:nvSpPr>
        <p:spPr>
          <a:xfrm>
            <a:off x="1521410" y="5823476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Oval 27"/>
          <p:cNvSpPr/>
          <p:nvPr/>
        </p:nvSpPr>
        <p:spPr>
          <a:xfrm>
            <a:off x="1512652" y="3545923"/>
            <a:ext cx="444020" cy="4507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" name="Oval 28"/>
          <p:cNvSpPr/>
          <p:nvPr/>
        </p:nvSpPr>
        <p:spPr>
          <a:xfrm>
            <a:off x="2026321" y="3719949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0" name="Oval 29"/>
          <p:cNvSpPr/>
          <p:nvPr/>
        </p:nvSpPr>
        <p:spPr>
          <a:xfrm>
            <a:off x="3458779" y="3645664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8" name="Oval 47"/>
          <p:cNvSpPr/>
          <p:nvPr/>
        </p:nvSpPr>
        <p:spPr>
          <a:xfrm>
            <a:off x="7052053" y="4613490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741122" y="6343498"/>
            <a:ext cx="245241" cy="21896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1" name="Oval 50"/>
          <p:cNvSpPr/>
          <p:nvPr/>
        </p:nvSpPr>
        <p:spPr>
          <a:xfrm>
            <a:off x="6032163" y="3645664"/>
            <a:ext cx="346842" cy="35209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2" name="Oval 51"/>
          <p:cNvSpPr/>
          <p:nvPr/>
        </p:nvSpPr>
        <p:spPr>
          <a:xfrm>
            <a:off x="7237343" y="4032797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3" name="Oval 52"/>
          <p:cNvSpPr/>
          <p:nvPr/>
        </p:nvSpPr>
        <p:spPr>
          <a:xfrm>
            <a:off x="6962322" y="5091446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4" name="Oval 53"/>
          <p:cNvSpPr/>
          <p:nvPr/>
        </p:nvSpPr>
        <p:spPr>
          <a:xfrm>
            <a:off x="5732125" y="6098176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5" name="Oval 54"/>
          <p:cNvSpPr/>
          <p:nvPr/>
        </p:nvSpPr>
        <p:spPr>
          <a:xfrm>
            <a:off x="6086855" y="6276932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6" name="Oval 55"/>
          <p:cNvSpPr/>
          <p:nvPr/>
        </p:nvSpPr>
        <p:spPr>
          <a:xfrm>
            <a:off x="5992362" y="5737941"/>
            <a:ext cx="216563" cy="21984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7" name="Oval 56"/>
          <p:cNvSpPr/>
          <p:nvPr/>
        </p:nvSpPr>
        <p:spPr>
          <a:xfrm>
            <a:off x="6173566" y="6055167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8" name="Oval 57"/>
          <p:cNvSpPr/>
          <p:nvPr/>
        </p:nvSpPr>
        <p:spPr>
          <a:xfrm>
            <a:off x="5278016" y="63078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9" name="Oval 58"/>
          <p:cNvSpPr/>
          <p:nvPr/>
        </p:nvSpPr>
        <p:spPr>
          <a:xfrm>
            <a:off x="7256128" y="629559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2" name="Oval 61"/>
          <p:cNvSpPr/>
          <p:nvPr/>
        </p:nvSpPr>
        <p:spPr>
          <a:xfrm>
            <a:off x="5114684" y="3916860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3" name="Oval 62"/>
          <p:cNvSpPr/>
          <p:nvPr/>
        </p:nvSpPr>
        <p:spPr>
          <a:xfrm>
            <a:off x="6812521" y="3507302"/>
            <a:ext cx="336753" cy="2767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14" name="Straight Arrow Connector 13"/>
          <p:cNvCxnSpPr>
            <a:stCxn id="2" idx="6"/>
            <a:endCxn id="15" idx="2"/>
          </p:cNvCxnSpPr>
          <p:nvPr/>
        </p:nvCxnSpPr>
        <p:spPr>
          <a:xfrm>
            <a:off x="3801241" y="5066862"/>
            <a:ext cx="1825297" cy="109483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56" idx="2"/>
          </p:cNvCxnSpPr>
          <p:nvPr/>
        </p:nvCxnSpPr>
        <p:spPr>
          <a:xfrm>
            <a:off x="3147848" y="5525814"/>
            <a:ext cx="2844514" cy="32205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9" idx="6"/>
            <a:endCxn id="52" idx="2"/>
          </p:cNvCxnSpPr>
          <p:nvPr/>
        </p:nvCxnSpPr>
        <p:spPr>
          <a:xfrm>
            <a:off x="3985171" y="3922492"/>
            <a:ext cx="3252172" cy="249899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Oval 68"/>
          <p:cNvSpPr/>
          <p:nvPr/>
        </p:nvSpPr>
        <p:spPr>
          <a:xfrm>
            <a:off x="3710150" y="3782898"/>
            <a:ext cx="275021" cy="27918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2" name="Oval 71"/>
          <p:cNvSpPr/>
          <p:nvPr/>
        </p:nvSpPr>
        <p:spPr>
          <a:xfrm>
            <a:off x="3025227" y="5737941"/>
            <a:ext cx="173421" cy="17604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cxnSp>
        <p:nvCxnSpPr>
          <p:cNvPr id="73" name="Straight Arrow Connector 72"/>
          <p:cNvCxnSpPr>
            <a:stCxn id="72" idx="6"/>
            <a:endCxn id="57" idx="2"/>
          </p:cNvCxnSpPr>
          <p:nvPr/>
        </p:nvCxnSpPr>
        <p:spPr>
          <a:xfrm>
            <a:off x="3198648" y="5825966"/>
            <a:ext cx="2974918" cy="317226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000936" y="2364818"/>
            <a:ext cx="46420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6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9" grpId="0" animBg="1"/>
      <p:bldP spid="72" grpId="0" animBg="1"/>
      <p:bldP spid="7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3. Shift the images to overlap</a:t>
            </a:r>
          </a:p>
        </p:txBody>
      </p:sp>
      <p:pic>
        <p:nvPicPr>
          <p:cNvPr id="4" name="Picture 20" descr="small-P1010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80" y="2071700"/>
            <a:ext cx="2472519" cy="3289881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mall-P10100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83" y="2071700"/>
            <a:ext cx="2459315" cy="3272312"/>
          </a:xfrm>
          <a:prstGeom prst="rect">
            <a:avLst/>
          </a:prstGeom>
          <a:noFill/>
          <a:ln w="38100" cmpd="sng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919E-6 -4.40611E-6 L -0.24766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>
            <a:norm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n-US" sz="2800" dirty="0"/>
              <a:t>4. Blend the two together to create a mosaic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25" descr="small-emlak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3" r="36282"/>
          <a:stretch/>
        </p:blipFill>
        <p:spPr bwMode="auto">
          <a:xfrm>
            <a:off x="5280191" y="2388882"/>
            <a:ext cx="3363705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40131" y="2382174"/>
            <a:ext cx="2975151" cy="2500155"/>
            <a:chOff x="2096151" y="1325192"/>
            <a:chExt cx="2838531" cy="2376814"/>
          </a:xfrm>
        </p:grpSpPr>
        <p:pic>
          <p:nvPicPr>
            <p:cNvPr id="5" name="Picture 20" descr="small-P10100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6151" y="1385257"/>
              <a:ext cx="1741159" cy="2316749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1" descr="small-P10100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2821" y="1325192"/>
              <a:ext cx="1731861" cy="2304377"/>
            </a:xfrm>
            <a:prstGeom prst="rect">
              <a:avLst/>
            </a:prstGeom>
            <a:noFill/>
            <a:ln w="38100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ight Arrow 2"/>
          <p:cNvSpPr/>
          <p:nvPr/>
        </p:nvSpPr>
        <p:spPr>
          <a:xfrm>
            <a:off x="3858620" y="3227771"/>
            <a:ext cx="1116331" cy="57436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55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8895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5. Repeat for all images</a:t>
            </a: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1732779" y="2005415"/>
            <a:ext cx="5797550" cy="1022350"/>
            <a:chOff x="2012" y="1200"/>
            <a:chExt cx="3652" cy="644"/>
          </a:xfrm>
        </p:grpSpPr>
        <p:pic>
          <p:nvPicPr>
            <p:cNvPr id="5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6" y="4063961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41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How to do it?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pPr marL="382588" indent="-342900"/>
            <a:r>
              <a:rPr lang="en-US" dirty="0"/>
              <a:t>Basic Procedure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Take a sequence of images from the same position</a:t>
            </a:r>
          </a:p>
          <a:p>
            <a:pPr marL="954088" lvl="2" indent="0">
              <a:buClr>
                <a:srgbClr val="000000"/>
              </a:buClr>
              <a:buNone/>
            </a:pPr>
            <a:r>
              <a:rPr lang="en-US" dirty="0"/>
              <a:t>Rotate the camera about its optical center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Compute transformation between second image and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Shift the second image to overlap with the first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Blend the two together to create a mosaic</a:t>
            </a:r>
          </a:p>
          <a:p>
            <a:pPr marL="1011238" lvl="1" indent="-514350">
              <a:buClr>
                <a:srgbClr val="000000"/>
              </a:buClr>
              <a:buFont typeface="+mj-lt"/>
              <a:buAutoNum type="arabicPeriod"/>
            </a:pPr>
            <a:r>
              <a:rPr lang="en-US" dirty="0"/>
              <a:t>If there are more images, repeat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4531" y="229075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8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Extract interest points</a:t>
            </a:r>
          </a:p>
          <a:p>
            <a:r>
              <a:rPr lang="en-US" dirty="0"/>
              <a:t>Find good matches </a:t>
            </a:r>
          </a:p>
          <a:p>
            <a:r>
              <a:rPr lang="en-US" dirty="0"/>
              <a:t>Compute transformation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7039" y="160020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531637" y="4108704"/>
            <a:ext cx="1847432" cy="2458153"/>
            <a:chOff x="1512653" y="3916303"/>
            <a:chExt cx="1969368" cy="2620399"/>
          </a:xfrm>
        </p:grpSpPr>
        <p:pic>
          <p:nvPicPr>
            <p:cNvPr id="44" name="Picture 20" descr="small-P101003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653" y="3916303"/>
              <a:ext cx="1969368" cy="2620399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Oval 45"/>
            <p:cNvSpPr/>
            <p:nvPr/>
          </p:nvSpPr>
          <p:spPr>
            <a:xfrm>
              <a:off x="2602277" y="5650336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233389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3135721" y="5184707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061369" y="42387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899023" y="4135268"/>
            <a:ext cx="1787777" cy="2383718"/>
            <a:chOff x="4472792" y="3916303"/>
            <a:chExt cx="1958851" cy="2611818"/>
          </a:xfrm>
        </p:grpSpPr>
        <p:pic>
          <p:nvPicPr>
            <p:cNvPr id="45" name="Picture 21" descr="small-P10100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2792" y="3916303"/>
              <a:ext cx="1958851" cy="2606405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Oval 47"/>
            <p:cNvSpPr/>
            <p:nvPr/>
          </p:nvSpPr>
          <p:spPr>
            <a:xfrm>
              <a:off x="5148742" y="5889939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0" name="Oval 49"/>
            <p:cNvSpPr/>
            <p:nvPr/>
          </p:nvSpPr>
          <p:spPr>
            <a:xfrm>
              <a:off x="5797016" y="6353714"/>
              <a:ext cx="195335" cy="174407"/>
            </a:xfrm>
            <a:prstGeom prst="ellipse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4870298" y="5308093"/>
              <a:ext cx="295606" cy="263935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4810027" y="4391190"/>
              <a:ext cx="391718" cy="349749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751727" y="3443590"/>
            <a:ext cx="5291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Let’s assume we are given a set of good matching interest points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7039" y="2123420"/>
            <a:ext cx="455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181600" y="990600"/>
            <a:ext cx="1951038" cy="3973513"/>
            <a:chOff x="0" y="0"/>
            <a:chExt cx="1229" cy="2503"/>
          </a:xfrm>
        </p:grpSpPr>
        <p:sp>
          <p:nvSpPr>
            <p:cNvPr id="7170" name="Line 2"/>
            <p:cNvSpPr>
              <a:spLocks noChangeShapeType="1"/>
            </p:cNvSpPr>
            <p:nvPr/>
          </p:nvSpPr>
          <p:spPr bwMode="auto">
            <a:xfrm>
              <a:off x="0" y="0"/>
              <a:ext cx="1" cy="2448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1" name="Rectangle 3"/>
            <p:cNvSpPr>
              <a:spLocks/>
            </p:cNvSpPr>
            <p:nvPr/>
          </p:nvSpPr>
          <p:spPr bwMode="auto">
            <a:xfrm>
              <a:off x="367" y="2263"/>
              <a:ext cx="862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mosaic PP</a:t>
              </a:r>
            </a:p>
          </p:txBody>
        </p:sp>
        <p:sp>
          <p:nvSpPr>
            <p:cNvPr id="7172" name="Line 4"/>
            <p:cNvSpPr>
              <a:spLocks noChangeShapeType="1"/>
            </p:cNvSpPr>
            <p:nvPr/>
          </p:nvSpPr>
          <p:spPr bwMode="auto">
            <a:xfrm rot="10800000">
              <a:off x="48" y="2208"/>
              <a:ext cx="336" cy="19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2860675" y="1828800"/>
            <a:ext cx="1330325" cy="1255713"/>
            <a:chOff x="0" y="0"/>
            <a:chExt cx="837" cy="791"/>
          </a:xfrm>
        </p:grpSpPr>
        <p:sp>
          <p:nvSpPr>
            <p:cNvPr id="7174" name="Line 6"/>
            <p:cNvSpPr>
              <a:spLocks noChangeShapeType="1"/>
            </p:cNvSpPr>
            <p:nvPr/>
          </p:nvSpPr>
          <p:spPr bwMode="auto">
            <a:xfrm>
              <a:off x="453" y="0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182" name="Group 14"/>
            <p:cNvGrpSpPr>
              <a:grpSpLocks/>
            </p:cNvGrpSpPr>
            <p:nvPr/>
          </p:nvGrpSpPr>
          <p:grpSpPr bwMode="auto">
            <a:xfrm rot="2160000">
              <a:off x="71" y="276"/>
              <a:ext cx="500" cy="407"/>
              <a:chOff x="0" y="0"/>
              <a:chExt cx="499" cy="407"/>
            </a:xfrm>
          </p:grpSpPr>
          <p:sp>
            <p:nvSpPr>
              <p:cNvPr id="7175" name="Freeform 7"/>
              <p:cNvSpPr>
                <a:spLocks/>
              </p:cNvSpPr>
              <p:nvPr/>
            </p:nvSpPr>
            <p:spPr bwMode="auto">
              <a:xfrm>
                <a:off x="185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78" name="Group 10"/>
              <p:cNvGrpSpPr>
                <a:grpSpLocks/>
              </p:cNvGrpSpPr>
              <p:nvPr/>
            </p:nvGrpSpPr>
            <p:grpSpPr bwMode="auto">
              <a:xfrm rot="-1380000">
                <a:off x="212" y="78"/>
                <a:ext cx="132" cy="149"/>
                <a:chOff x="0" y="0"/>
                <a:chExt cx="132" cy="149"/>
              </a:xfrm>
            </p:grpSpPr>
            <p:sp>
              <p:nvSpPr>
                <p:cNvPr id="7176" name="Freeform 8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77" name="AutoShape 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79" name="Line 11"/>
              <p:cNvSpPr>
                <a:spLocks noChangeShapeType="1"/>
              </p:cNvSpPr>
              <p:nvPr/>
            </p:nvSpPr>
            <p:spPr bwMode="auto">
              <a:xfrm>
                <a:off x="180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0" name="Oval 12"/>
              <p:cNvSpPr>
                <a:spLocks/>
              </p:cNvSpPr>
              <p:nvPr/>
            </p:nvSpPr>
            <p:spPr bwMode="auto">
              <a:xfrm rot="-3960000">
                <a:off x="249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8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200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184" name="Rectangle 16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sp>
        <p:nvSpPr>
          <p:cNvPr id="71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  <a:ln/>
        </p:spPr>
        <p:txBody>
          <a:bodyPr rIns="132080">
            <a:normAutofit fontScale="92500"/>
          </a:bodyPr>
          <a:lstStyle/>
          <a:p>
            <a:pPr marL="382588" indent="-342900"/>
            <a:r>
              <a:rPr lang="en-US"/>
              <a:t>The mosaic has a natural interpretation in 3D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images are reprojected onto a common plane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The mosaic is formed on this plane</a:t>
            </a:r>
          </a:p>
        </p:txBody>
      </p:sp>
      <p:grpSp>
        <p:nvGrpSpPr>
          <p:cNvPr id="7195" name="Group 27"/>
          <p:cNvGrpSpPr>
            <a:grpSpLocks/>
          </p:cNvGrpSpPr>
          <p:nvPr/>
        </p:nvGrpSpPr>
        <p:grpSpPr bwMode="auto">
          <a:xfrm>
            <a:off x="2935288" y="2286000"/>
            <a:ext cx="1179512" cy="919163"/>
            <a:chOff x="0" y="0"/>
            <a:chExt cx="742" cy="579"/>
          </a:xfrm>
        </p:grpSpPr>
        <p:grpSp>
          <p:nvGrpSpPr>
            <p:cNvPr id="7193" name="Group 25"/>
            <p:cNvGrpSpPr>
              <a:grpSpLocks/>
            </p:cNvGrpSpPr>
            <p:nvPr/>
          </p:nvGrpSpPr>
          <p:grpSpPr bwMode="auto">
            <a:xfrm rot="4140000">
              <a:off x="82" y="91"/>
              <a:ext cx="393" cy="448"/>
              <a:chOff x="0" y="0"/>
              <a:chExt cx="392" cy="448"/>
            </a:xfrm>
          </p:grpSpPr>
          <p:sp>
            <p:nvSpPr>
              <p:cNvPr id="7186" name="Freeform 18"/>
              <p:cNvSpPr>
                <a:spLocks/>
              </p:cNvSpPr>
              <p:nvPr/>
            </p:nvSpPr>
            <p:spPr bwMode="auto">
              <a:xfrm>
                <a:off x="137" y="101"/>
                <a:ext cx="180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189" name="Group 21"/>
              <p:cNvGrpSpPr>
                <a:grpSpLocks/>
              </p:cNvGrpSpPr>
              <p:nvPr/>
            </p:nvGrpSpPr>
            <p:grpSpPr bwMode="auto">
              <a:xfrm rot="-1380000">
                <a:off x="164" y="78"/>
                <a:ext cx="132" cy="149"/>
                <a:chOff x="0" y="0"/>
                <a:chExt cx="132" cy="149"/>
              </a:xfrm>
            </p:grpSpPr>
            <p:sp>
              <p:nvSpPr>
                <p:cNvPr id="7187" name="Freeform 19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88" name="AutoShape 2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190" name="Line 22"/>
              <p:cNvSpPr>
                <a:spLocks noChangeShapeType="1"/>
              </p:cNvSpPr>
              <p:nvPr/>
            </p:nvSpPr>
            <p:spPr bwMode="auto">
              <a:xfrm>
                <a:off x="133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1" name="Oval 23"/>
              <p:cNvSpPr>
                <a:spLocks/>
              </p:cNvSpPr>
              <p:nvPr/>
            </p:nvSpPr>
            <p:spPr bwMode="auto">
              <a:xfrm rot="-3960000">
                <a:off x="200" y="82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92" name="Line 24"/>
              <p:cNvSpPr>
                <a:spLocks noChangeShapeType="1"/>
              </p:cNvSpPr>
              <p:nvPr/>
            </p:nvSpPr>
            <p:spPr bwMode="auto">
              <a:xfrm rot="10800000" flipH="1">
                <a:off x="152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>
              <a:off x="694" y="0"/>
              <a:ext cx="48" cy="576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05" name="Group 37"/>
          <p:cNvGrpSpPr>
            <a:grpSpLocks/>
          </p:cNvGrpSpPr>
          <p:nvPr/>
        </p:nvGrpSpPr>
        <p:grpSpPr bwMode="auto">
          <a:xfrm rot="9480000" flipH="1">
            <a:off x="2936875" y="2378075"/>
            <a:ext cx="1346200" cy="1333500"/>
            <a:chOff x="0" y="0"/>
            <a:chExt cx="848" cy="840"/>
          </a:xfrm>
        </p:grpSpPr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>
              <a:off x="464" y="66"/>
              <a:ext cx="384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204" name="Group 36"/>
            <p:cNvGrpSpPr>
              <a:grpSpLocks/>
            </p:cNvGrpSpPr>
            <p:nvPr/>
          </p:nvGrpSpPr>
          <p:grpSpPr bwMode="auto">
            <a:xfrm rot="2219999">
              <a:off x="86" y="319"/>
              <a:ext cx="434" cy="434"/>
              <a:chOff x="0" y="0"/>
              <a:chExt cx="434" cy="433"/>
            </a:xfrm>
          </p:grpSpPr>
          <p:sp>
            <p:nvSpPr>
              <p:cNvPr id="7197" name="Freeform 29"/>
              <p:cNvSpPr>
                <a:spLocks/>
              </p:cNvSpPr>
              <p:nvPr/>
            </p:nvSpPr>
            <p:spPr bwMode="auto">
              <a:xfrm>
                <a:off x="179" y="101"/>
                <a:ext cx="179" cy="305"/>
              </a:xfrm>
              <a:custGeom>
                <a:avLst/>
                <a:gdLst>
                  <a:gd name="T0" fmla="*/ 1719 w 21600"/>
                  <a:gd name="T1" fmla="*/ 21600 h 21600"/>
                  <a:gd name="T2" fmla="*/ 0 w 21600"/>
                  <a:gd name="T3" fmla="*/ 1558 h 21600"/>
                  <a:gd name="T4" fmla="*/ 967 w 21600"/>
                  <a:gd name="T5" fmla="*/ 921 h 21600"/>
                  <a:gd name="T6" fmla="*/ 1612 w 21600"/>
                  <a:gd name="T7" fmla="*/ 991 h 21600"/>
                  <a:gd name="T8" fmla="*/ 2257 w 21600"/>
                  <a:gd name="T9" fmla="*/ 921 h 21600"/>
                  <a:gd name="T10" fmla="*/ 2364 w 21600"/>
                  <a:gd name="T11" fmla="*/ 708 h 21600"/>
                  <a:gd name="T12" fmla="*/ 2901 w 21600"/>
                  <a:gd name="T13" fmla="*/ 779 h 21600"/>
                  <a:gd name="T14" fmla="*/ 3331 w 21600"/>
                  <a:gd name="T15" fmla="*/ 496 h 21600"/>
                  <a:gd name="T16" fmla="*/ 3976 w 21600"/>
                  <a:gd name="T17" fmla="*/ 637 h 21600"/>
                  <a:gd name="T18" fmla="*/ 4406 w 21600"/>
                  <a:gd name="T19" fmla="*/ 425 h 21600"/>
                  <a:gd name="T20" fmla="*/ 4943 w 21600"/>
                  <a:gd name="T21" fmla="*/ 354 h 21600"/>
                  <a:gd name="T22" fmla="*/ 5588 w 21600"/>
                  <a:gd name="T23" fmla="*/ 212 h 21600"/>
                  <a:gd name="T24" fmla="*/ 6125 w 21600"/>
                  <a:gd name="T25" fmla="*/ 283 h 21600"/>
                  <a:gd name="T26" fmla="*/ 6663 w 21600"/>
                  <a:gd name="T27" fmla="*/ 212 h 21600"/>
                  <a:gd name="T28" fmla="*/ 7093 w 21600"/>
                  <a:gd name="T29" fmla="*/ 0 h 21600"/>
                  <a:gd name="T30" fmla="*/ 7952 w 21600"/>
                  <a:gd name="T31" fmla="*/ 0 h 21600"/>
                  <a:gd name="T32" fmla="*/ 8597 w 21600"/>
                  <a:gd name="T33" fmla="*/ 71 h 21600"/>
                  <a:gd name="T34" fmla="*/ 8919 w 21600"/>
                  <a:gd name="T35" fmla="*/ 71 h 21600"/>
                  <a:gd name="T36" fmla="*/ 9242 w 21600"/>
                  <a:gd name="T37" fmla="*/ 212 h 21600"/>
                  <a:gd name="T38" fmla="*/ 9887 w 21600"/>
                  <a:gd name="T39" fmla="*/ 283 h 21600"/>
                  <a:gd name="T40" fmla="*/ 10531 w 21600"/>
                  <a:gd name="T41" fmla="*/ 496 h 21600"/>
                  <a:gd name="T42" fmla="*/ 11069 w 21600"/>
                  <a:gd name="T43" fmla="*/ 496 h 21600"/>
                  <a:gd name="T44" fmla="*/ 11928 w 21600"/>
                  <a:gd name="T45" fmla="*/ 708 h 21600"/>
                  <a:gd name="T46" fmla="*/ 12358 w 21600"/>
                  <a:gd name="T47" fmla="*/ 850 h 21600"/>
                  <a:gd name="T48" fmla="*/ 13003 w 21600"/>
                  <a:gd name="T49" fmla="*/ 779 h 21600"/>
                  <a:gd name="T50" fmla="*/ 13433 w 21600"/>
                  <a:gd name="T51" fmla="*/ 1133 h 21600"/>
                  <a:gd name="T52" fmla="*/ 14078 w 21600"/>
                  <a:gd name="T53" fmla="*/ 1204 h 21600"/>
                  <a:gd name="T54" fmla="*/ 14507 w 21600"/>
                  <a:gd name="T55" fmla="*/ 1346 h 21600"/>
                  <a:gd name="T56" fmla="*/ 15045 w 21600"/>
                  <a:gd name="T57" fmla="*/ 1487 h 21600"/>
                  <a:gd name="T58" fmla="*/ 15260 w 21600"/>
                  <a:gd name="T59" fmla="*/ 1700 h 21600"/>
                  <a:gd name="T60" fmla="*/ 15690 w 21600"/>
                  <a:gd name="T61" fmla="*/ 1912 h 21600"/>
                  <a:gd name="T62" fmla="*/ 16227 w 21600"/>
                  <a:gd name="T63" fmla="*/ 2195 h 21600"/>
                  <a:gd name="T64" fmla="*/ 16442 w 21600"/>
                  <a:gd name="T65" fmla="*/ 2479 h 21600"/>
                  <a:gd name="T66" fmla="*/ 16764 w 21600"/>
                  <a:gd name="T67" fmla="*/ 2550 h 21600"/>
                  <a:gd name="T68" fmla="*/ 17194 w 21600"/>
                  <a:gd name="T69" fmla="*/ 2904 h 21600"/>
                  <a:gd name="T70" fmla="*/ 17516 w 21600"/>
                  <a:gd name="T71" fmla="*/ 3116 h 21600"/>
                  <a:gd name="T72" fmla="*/ 18054 w 21600"/>
                  <a:gd name="T73" fmla="*/ 3258 h 21600"/>
                  <a:gd name="T74" fmla="*/ 18484 w 21600"/>
                  <a:gd name="T75" fmla="*/ 3541 h 21600"/>
                  <a:gd name="T76" fmla="*/ 18913 w 21600"/>
                  <a:gd name="T77" fmla="*/ 3753 h 21600"/>
                  <a:gd name="T78" fmla="*/ 19128 w 21600"/>
                  <a:gd name="T79" fmla="*/ 3895 h 21600"/>
                  <a:gd name="T80" fmla="*/ 19558 w 21600"/>
                  <a:gd name="T81" fmla="*/ 4178 h 21600"/>
                  <a:gd name="T82" fmla="*/ 19881 w 21600"/>
                  <a:gd name="T83" fmla="*/ 4391 h 21600"/>
                  <a:gd name="T84" fmla="*/ 19988 w 21600"/>
                  <a:gd name="T85" fmla="*/ 4745 h 21600"/>
                  <a:gd name="T86" fmla="*/ 20310 w 21600"/>
                  <a:gd name="T87" fmla="*/ 5170 h 21600"/>
                  <a:gd name="T88" fmla="*/ 20633 w 21600"/>
                  <a:gd name="T89" fmla="*/ 5382 h 21600"/>
                  <a:gd name="T90" fmla="*/ 21063 w 21600"/>
                  <a:gd name="T91" fmla="*/ 5666 h 21600"/>
                  <a:gd name="T92" fmla="*/ 21278 w 21600"/>
                  <a:gd name="T93" fmla="*/ 5949 h 21600"/>
                  <a:gd name="T94" fmla="*/ 21493 w 21600"/>
                  <a:gd name="T95" fmla="*/ 6374 h 21600"/>
                  <a:gd name="T96" fmla="*/ 21600 w 21600"/>
                  <a:gd name="T97" fmla="*/ 7011 h 21600"/>
                  <a:gd name="T98" fmla="*/ 1719 w 21600"/>
                  <a:gd name="T99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600" h="21600">
                    <a:moveTo>
                      <a:pt x="1719" y="21600"/>
                    </a:moveTo>
                    <a:lnTo>
                      <a:pt x="0" y="1558"/>
                    </a:lnTo>
                    <a:lnTo>
                      <a:pt x="967" y="921"/>
                    </a:lnTo>
                    <a:lnTo>
                      <a:pt x="1612" y="991"/>
                    </a:lnTo>
                    <a:lnTo>
                      <a:pt x="2257" y="921"/>
                    </a:lnTo>
                    <a:lnTo>
                      <a:pt x="2364" y="708"/>
                    </a:lnTo>
                    <a:lnTo>
                      <a:pt x="2901" y="779"/>
                    </a:lnTo>
                    <a:lnTo>
                      <a:pt x="3331" y="496"/>
                    </a:lnTo>
                    <a:lnTo>
                      <a:pt x="3976" y="637"/>
                    </a:lnTo>
                    <a:lnTo>
                      <a:pt x="4406" y="425"/>
                    </a:lnTo>
                    <a:lnTo>
                      <a:pt x="4943" y="354"/>
                    </a:lnTo>
                    <a:lnTo>
                      <a:pt x="5588" y="212"/>
                    </a:lnTo>
                    <a:lnTo>
                      <a:pt x="6125" y="283"/>
                    </a:lnTo>
                    <a:lnTo>
                      <a:pt x="6663" y="212"/>
                    </a:lnTo>
                    <a:lnTo>
                      <a:pt x="7093" y="0"/>
                    </a:lnTo>
                    <a:lnTo>
                      <a:pt x="7952" y="0"/>
                    </a:lnTo>
                    <a:lnTo>
                      <a:pt x="8597" y="71"/>
                    </a:lnTo>
                    <a:lnTo>
                      <a:pt x="8919" y="71"/>
                    </a:lnTo>
                    <a:lnTo>
                      <a:pt x="9242" y="212"/>
                    </a:lnTo>
                    <a:lnTo>
                      <a:pt x="9887" y="283"/>
                    </a:lnTo>
                    <a:lnTo>
                      <a:pt x="10531" y="496"/>
                    </a:lnTo>
                    <a:lnTo>
                      <a:pt x="11069" y="496"/>
                    </a:lnTo>
                    <a:lnTo>
                      <a:pt x="11928" y="708"/>
                    </a:lnTo>
                    <a:lnTo>
                      <a:pt x="12358" y="850"/>
                    </a:lnTo>
                    <a:lnTo>
                      <a:pt x="13003" y="779"/>
                    </a:lnTo>
                    <a:lnTo>
                      <a:pt x="13433" y="1133"/>
                    </a:lnTo>
                    <a:lnTo>
                      <a:pt x="14078" y="1204"/>
                    </a:lnTo>
                    <a:lnTo>
                      <a:pt x="14507" y="1346"/>
                    </a:lnTo>
                    <a:lnTo>
                      <a:pt x="15045" y="1487"/>
                    </a:lnTo>
                    <a:lnTo>
                      <a:pt x="15260" y="1700"/>
                    </a:lnTo>
                    <a:lnTo>
                      <a:pt x="15690" y="1912"/>
                    </a:lnTo>
                    <a:lnTo>
                      <a:pt x="16227" y="2195"/>
                    </a:lnTo>
                    <a:lnTo>
                      <a:pt x="16442" y="2479"/>
                    </a:lnTo>
                    <a:lnTo>
                      <a:pt x="16764" y="2550"/>
                    </a:lnTo>
                    <a:lnTo>
                      <a:pt x="17194" y="2904"/>
                    </a:lnTo>
                    <a:lnTo>
                      <a:pt x="17516" y="3116"/>
                    </a:lnTo>
                    <a:lnTo>
                      <a:pt x="18054" y="3258"/>
                    </a:lnTo>
                    <a:lnTo>
                      <a:pt x="18484" y="3541"/>
                    </a:lnTo>
                    <a:lnTo>
                      <a:pt x="18913" y="3753"/>
                    </a:lnTo>
                    <a:lnTo>
                      <a:pt x="19128" y="3895"/>
                    </a:lnTo>
                    <a:lnTo>
                      <a:pt x="19558" y="4178"/>
                    </a:lnTo>
                    <a:lnTo>
                      <a:pt x="19881" y="4391"/>
                    </a:lnTo>
                    <a:lnTo>
                      <a:pt x="19988" y="4745"/>
                    </a:lnTo>
                    <a:lnTo>
                      <a:pt x="20310" y="5170"/>
                    </a:lnTo>
                    <a:lnTo>
                      <a:pt x="20633" y="5382"/>
                    </a:lnTo>
                    <a:lnTo>
                      <a:pt x="21063" y="5666"/>
                    </a:lnTo>
                    <a:lnTo>
                      <a:pt x="21278" y="5949"/>
                    </a:lnTo>
                    <a:lnTo>
                      <a:pt x="21493" y="6374"/>
                    </a:lnTo>
                    <a:lnTo>
                      <a:pt x="21600" y="7011"/>
                    </a:lnTo>
                    <a:lnTo>
                      <a:pt x="1719" y="2160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7200" name="Group 32"/>
              <p:cNvGrpSpPr>
                <a:grpSpLocks/>
              </p:cNvGrpSpPr>
              <p:nvPr/>
            </p:nvGrpSpPr>
            <p:grpSpPr bwMode="auto">
              <a:xfrm rot="-1380000">
                <a:off x="205" y="78"/>
                <a:ext cx="132" cy="149"/>
                <a:chOff x="0" y="0"/>
                <a:chExt cx="132" cy="149"/>
              </a:xfrm>
            </p:grpSpPr>
            <p:sp>
              <p:nvSpPr>
                <p:cNvPr id="7198" name="Freeform 30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>
                    <a:gd name="T0" fmla="*/ 0 w 21600"/>
                    <a:gd name="T1" fmla="+- 0 1 1"/>
                    <a:gd name="T2" fmla="*/ 1 h 21599"/>
                    <a:gd name="T3" fmla="*/ 144 w 21600"/>
                    <a:gd name="T4" fmla="+- 0 1 1"/>
                    <a:gd name="T5" fmla="*/ 1 h 21599"/>
                    <a:gd name="T6" fmla="*/ 21600 w 21600"/>
                    <a:gd name="T7" fmla="+- 0 21600 1"/>
                    <a:gd name="T8" fmla="*/ 21600 h 21599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</a:cxnLst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</a:path>
                  </a:pathLst>
                </a:custGeom>
                <a:noFill/>
                <a:ln w="25400" cap="rnd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7199" name="AutoShape 31"/>
                <p:cNvSpPr>
                  <a:spLocks/>
                </p:cNvSpPr>
                <p:nvPr/>
              </p:nvSpPr>
              <p:spPr bwMode="auto">
                <a:xfrm>
                  <a:off x="0" y="0"/>
                  <a:ext cx="132" cy="149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599">
                      <a:moveTo>
                        <a:pt x="0" y="0"/>
                      </a:moveTo>
                      <a:cubicBezTo>
                        <a:pt x="48" y="0"/>
                        <a:pt x="95" y="-1"/>
                        <a:pt x="144" y="0"/>
                      </a:cubicBezTo>
                      <a:cubicBezTo>
                        <a:pt x="11993" y="0"/>
                        <a:pt x="21600" y="9670"/>
                        <a:pt x="21600" y="21599"/>
                      </a:cubicBezTo>
                      <a:lnTo>
                        <a:pt x="144" y="21599"/>
                      </a:lnTo>
                      <a:close/>
                      <a:moveTo>
                        <a:pt x="0" y="0"/>
                      </a:move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5400" cap="rnd">
                      <a:solidFill>
                        <a:schemeClr val="tx1"/>
                      </a:solidFill>
                      <a:round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7201" name="Line 33"/>
              <p:cNvSpPr>
                <a:spLocks noChangeShapeType="1"/>
              </p:cNvSpPr>
              <p:nvPr/>
            </p:nvSpPr>
            <p:spPr bwMode="auto">
              <a:xfrm>
                <a:off x="174" y="0"/>
                <a:ext cx="20" cy="407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2" name="Oval 34"/>
              <p:cNvSpPr>
                <a:spLocks/>
              </p:cNvSpPr>
              <p:nvPr/>
            </p:nvSpPr>
            <p:spPr bwMode="auto">
              <a:xfrm rot="-3960000">
                <a:off x="241" y="81"/>
                <a:ext cx="71" cy="11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194" y="106"/>
                <a:ext cx="240" cy="300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7209" name="Group 41"/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0" y="0"/>
            <a:chExt cx="1296" cy="1200"/>
          </a:xfrm>
        </p:grpSpPr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72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7" name="Line 39"/>
            <p:cNvSpPr>
              <a:spLocks noChangeShapeType="1"/>
            </p:cNvSpPr>
            <p:nvPr/>
          </p:nvSpPr>
          <p:spPr bwMode="auto">
            <a:xfrm>
              <a:off x="0" y="720"/>
              <a:ext cx="1296" cy="480"/>
            </a:xfrm>
            <a:prstGeom prst="line">
              <a:avLst/>
            </a:prstGeom>
            <a:noFill/>
            <a:ln w="12700" cap="flat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08" name="Line 40"/>
            <p:cNvSpPr>
              <a:spLocks noChangeShapeType="1"/>
            </p:cNvSpPr>
            <p:nvPr/>
          </p:nvSpPr>
          <p:spPr bwMode="auto">
            <a:xfrm>
              <a:off x="1268" y="0"/>
              <a:ext cx="1" cy="1200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3" name="Group 45"/>
          <p:cNvGrpSpPr>
            <a:grpSpLocks/>
          </p:cNvGrpSpPr>
          <p:nvPr/>
        </p:nvGrpSpPr>
        <p:grpSpPr bwMode="auto">
          <a:xfrm>
            <a:off x="3124200" y="990600"/>
            <a:ext cx="2058988" cy="1828800"/>
            <a:chOff x="0" y="0"/>
            <a:chExt cx="1297" cy="1152"/>
          </a:xfrm>
        </p:grpSpPr>
        <p:sp>
          <p:nvSpPr>
            <p:cNvPr id="7210" name="Line 42"/>
            <p:cNvSpPr>
              <a:spLocks noChangeShapeType="1"/>
            </p:cNvSpPr>
            <p:nvPr/>
          </p:nvSpPr>
          <p:spPr bwMode="auto">
            <a:xfrm rot="10800000" flipH="1">
              <a:off x="0" y="864"/>
              <a:ext cx="1296" cy="288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1" name="Line 4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96" cy="1152"/>
            </a:xfrm>
            <a:prstGeom prst="line">
              <a:avLst/>
            </a:prstGeom>
            <a:noFill/>
            <a:ln w="12700" cap="flat">
              <a:solidFill>
                <a:srgbClr val="33CC33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12" name="Line 44"/>
            <p:cNvSpPr>
              <a:spLocks noChangeShapeType="1"/>
            </p:cNvSpPr>
            <p:nvPr/>
          </p:nvSpPr>
          <p:spPr bwMode="auto">
            <a:xfrm>
              <a:off x="1296" y="0"/>
              <a:ext cx="1" cy="864"/>
            </a:xfrm>
            <a:prstGeom prst="line">
              <a:avLst/>
            </a:prstGeom>
            <a:noFill/>
            <a:ln w="38100" cap="flat">
              <a:solidFill>
                <a:srgbClr val="33CC3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219" name="Group 51"/>
          <p:cNvGrpSpPr>
            <a:grpSpLocks/>
          </p:cNvGrpSpPr>
          <p:nvPr/>
        </p:nvGrpSpPr>
        <p:grpSpPr bwMode="auto">
          <a:xfrm>
            <a:off x="3124200" y="2438400"/>
            <a:ext cx="2058988" cy="2362200"/>
            <a:chOff x="0" y="0"/>
            <a:chExt cx="1297" cy="1488"/>
          </a:xfrm>
        </p:grpSpPr>
        <p:grpSp>
          <p:nvGrpSpPr>
            <p:cNvPr id="7217" name="Group 49"/>
            <p:cNvGrpSpPr>
              <a:grpSpLocks/>
            </p:cNvGrpSpPr>
            <p:nvPr/>
          </p:nvGrpSpPr>
          <p:grpSpPr bwMode="auto">
            <a:xfrm>
              <a:off x="0" y="0"/>
              <a:ext cx="1297" cy="1488"/>
              <a:chOff x="0" y="0"/>
              <a:chExt cx="1297" cy="1488"/>
            </a:xfrm>
          </p:grpSpPr>
          <p:sp>
            <p:nvSpPr>
              <p:cNvPr id="7214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96" cy="240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0" y="240"/>
                <a:ext cx="1296" cy="1248"/>
              </a:xfrm>
              <a:prstGeom prst="line">
                <a:avLst/>
              </a:prstGeom>
              <a:noFill/>
              <a:ln w="12700" cap="flat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216" name="Line 48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1" cy="1488"/>
              </a:xfrm>
              <a:prstGeom prst="line">
                <a:avLst/>
              </a:prstGeom>
              <a:noFill/>
              <a:ln w="3810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>
              <a:off x="672" y="432"/>
              <a:ext cx="480" cy="144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4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20514" name="Group 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16" name="Line 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5" name="Line 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8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20510" name="Group 9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20512" name="Line 1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1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11" name="Line 12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13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20506" name="Group 14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20508" name="Line 15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09" name="Line 1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7" name="Line 17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87" name="Text Box 21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/>
              <a:t>Camera Center</a:t>
            </a:r>
          </a:p>
        </p:txBody>
      </p:sp>
      <p:sp>
        <p:nvSpPr>
          <p:cNvPr id="20488" name="Line 22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610100" y="4291013"/>
            <a:ext cx="2862263" cy="1566862"/>
            <a:chOff x="2904" y="2703"/>
            <a:chExt cx="1803" cy="987"/>
          </a:xfrm>
        </p:grpSpPr>
        <p:sp>
          <p:nvSpPr>
            <p:cNvPr id="20503" name="Line 19"/>
            <p:cNvSpPr>
              <a:spLocks noChangeShapeType="1"/>
            </p:cNvSpPr>
            <p:nvPr/>
          </p:nvSpPr>
          <p:spPr bwMode="auto">
            <a:xfrm flipH="1">
              <a:off x="2904" y="2736"/>
              <a:ext cx="1752" cy="9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Oval 20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Oval 32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5"/>
          <p:cNvGrpSpPr>
            <a:grpSpLocks/>
          </p:cNvGrpSpPr>
          <p:nvPr/>
        </p:nvGrpSpPr>
        <p:grpSpPr bwMode="auto">
          <a:xfrm>
            <a:off x="4600575" y="4286250"/>
            <a:ext cx="947738" cy="1581150"/>
            <a:chOff x="2898" y="2700"/>
            <a:chExt cx="597" cy="996"/>
          </a:xfrm>
        </p:grpSpPr>
        <p:sp>
          <p:nvSpPr>
            <p:cNvPr id="20500" name="Line 24"/>
            <p:cNvSpPr>
              <a:spLocks noChangeShapeType="1"/>
            </p:cNvSpPr>
            <p:nvPr/>
          </p:nvSpPr>
          <p:spPr bwMode="auto">
            <a:xfrm flipV="1">
              <a:off x="2898" y="2736"/>
              <a:ext cx="558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Oval 2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2" name="Oval 33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73128" name="Picture 40" descr="small-P101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29" name="Picture 41" descr="small-P101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76400"/>
            <a:ext cx="32543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38" name="Oval 50"/>
          <p:cNvSpPr>
            <a:spLocks noChangeAspect="1" noChangeArrowheads="1"/>
          </p:cNvSpPr>
          <p:nvPr/>
        </p:nvSpPr>
        <p:spPr bwMode="auto">
          <a:xfrm>
            <a:off x="7543800" y="2019300"/>
            <a:ext cx="109538" cy="109538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3124200" y="2838450"/>
            <a:ext cx="2547938" cy="209550"/>
            <a:chOff x="1968" y="1788"/>
            <a:chExt cx="1605" cy="132"/>
          </a:xfrm>
        </p:grpSpPr>
        <p:sp>
          <p:nvSpPr>
            <p:cNvPr id="20498" name="Oval 51"/>
            <p:cNvSpPr>
              <a:spLocks noChangeAspect="1" noChangeArrowheads="1"/>
            </p:cNvSpPr>
            <p:nvPr/>
          </p:nvSpPr>
          <p:spPr bwMode="auto">
            <a:xfrm>
              <a:off x="1968" y="1851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9" name="Oval 52"/>
            <p:cNvSpPr>
              <a:spLocks noChangeAspect="1" noChangeArrowheads="1"/>
            </p:cNvSpPr>
            <p:nvPr/>
          </p:nvSpPr>
          <p:spPr bwMode="auto">
            <a:xfrm>
              <a:off x="3504" y="1788"/>
              <a:ext cx="69" cy="69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20496" name="Line 55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7" name="Line 56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3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  <a:ln/>
        </p:spPr>
        <p:txBody>
          <a:bodyPr rIns="132080"/>
          <a:lstStyle/>
          <a:p>
            <a:r>
              <a:rPr lang="en-US"/>
              <a:t>Image reprojection</a:t>
            </a:r>
          </a:p>
        </p:txBody>
      </p:sp>
      <p:pic>
        <p:nvPicPr>
          <p:cNvPr id="92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066800"/>
            <a:ext cx="579120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1447800"/>
          </a:xfrm>
          <a:ln/>
        </p:spPr>
        <p:txBody>
          <a:bodyPr rIns="132080">
            <a:normAutofit fontScale="85000" lnSpcReduction="10000"/>
          </a:bodyPr>
          <a:lstStyle/>
          <a:p>
            <a:pPr marL="382588" indent="-342900"/>
            <a:r>
              <a:rPr lang="en-US"/>
              <a:t>Observation</a:t>
            </a:r>
          </a:p>
          <a:p>
            <a:pPr marL="782638" lvl="1">
              <a:buClr>
                <a:srgbClr val="000000"/>
              </a:buClr>
            </a:pPr>
            <a:r>
              <a:rPr lang="en-US"/>
              <a:t>Rather than thinking of this as a 3D reprojection, think of it as a 2D image warp from one image to another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97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  <a:endParaRPr lang="en-US">
              <a:cs typeface="Arial" charset="0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when we take two images with a camera and try to align them?</a:t>
            </a:r>
          </a:p>
          <a:p>
            <a:pPr>
              <a:buFontTx/>
              <a:buChar char="•"/>
            </a:pPr>
            <a:r>
              <a:rPr lang="en-US" dirty="0"/>
              <a:t>translation?</a:t>
            </a:r>
          </a:p>
          <a:p>
            <a:pPr>
              <a:buFontTx/>
              <a:buChar char="•"/>
            </a:pPr>
            <a:r>
              <a:rPr lang="en-US" dirty="0"/>
              <a:t>rotation?</a:t>
            </a:r>
          </a:p>
          <a:p>
            <a:pPr>
              <a:buFontTx/>
              <a:buChar char="•"/>
            </a:pPr>
            <a:r>
              <a:rPr lang="en-US" dirty="0"/>
              <a:t>scale?</a:t>
            </a:r>
          </a:p>
          <a:p>
            <a:pPr>
              <a:buFontTx/>
              <a:buChar char="•"/>
            </a:pPr>
            <a:r>
              <a:rPr lang="en-US" dirty="0"/>
              <a:t>affine?</a:t>
            </a:r>
          </a:p>
          <a:p>
            <a:pPr>
              <a:buFontTx/>
              <a:buChar char="•"/>
            </a:pPr>
            <a:r>
              <a:rPr lang="en-US" dirty="0"/>
              <a:t>Perspective?</a:t>
            </a:r>
          </a:p>
        </p:txBody>
      </p:sp>
      <p:pic>
        <p:nvPicPr>
          <p:cNvPr id="334854" name="Picture 6" descr="HIMG_717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855" name="Picture 7" descr="HIMG_7171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2895600"/>
            <a:ext cx="2439987" cy="18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485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Projective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(aka </a:t>
            </a:r>
            <a:r>
              <a:rPr lang="en-US" i="1" dirty="0"/>
              <a:t>homographies</a:t>
            </a:r>
            <a:r>
              <a:rPr lang="en-US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1535"/>
            <a:ext cx="409575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33935"/>
            <a:ext cx="1885950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119735"/>
            <a:ext cx="18478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00265"/>
            <a:ext cx="2221181" cy="166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ight Arrow 13"/>
          <p:cNvSpPr/>
          <p:nvPr/>
        </p:nvSpPr>
        <p:spPr>
          <a:xfrm>
            <a:off x="3657600" y="5104608"/>
            <a:ext cx="7239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6465"/>
            <a:ext cx="1905000" cy="1428750"/>
          </a:xfrm>
          <a:prstGeom prst="rect">
            <a:avLst/>
          </a:prstGeom>
          <a:noFill/>
          <a:scene3d>
            <a:camera prst="perspectiveLeft" fov="7200000">
              <a:rot lat="0" lon="30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thefunnycat.com/wp-content/uploads/2010/05/funny-cat-figh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161" y="4500265"/>
            <a:ext cx="1653639" cy="1665886"/>
          </a:xfrm>
          <a:prstGeom prst="rect">
            <a:avLst/>
          </a:prstGeom>
          <a:noFill/>
          <a:scene3d>
            <a:camera prst="perspectiveLeft" fov="7200000">
              <a:rot lat="300000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Parametric (global) warping</a:t>
            </a:r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Examples of parametric warps:</a:t>
            </a:r>
          </a:p>
        </p:txBody>
      </p:sp>
      <p:pic>
        <p:nvPicPr>
          <p:cNvPr id="40038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2805113"/>
            <a:ext cx="1462087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3900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 dirty="0"/>
              <a:t>translation</a:t>
            </a:r>
          </a:p>
        </p:txBody>
      </p:sp>
      <p:pic>
        <p:nvPicPr>
          <p:cNvPr id="400390" name="Picture 6" descr="HHHIMG_116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4620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391" name="Picture 7" descr="rotated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1755775" cy="141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117975" y="3886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rotation</a:t>
            </a:r>
          </a:p>
        </p:txBody>
      </p:sp>
      <p:sp>
        <p:nvSpPr>
          <p:cNvPr id="40039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53200" y="38100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aspect</a:t>
            </a:r>
          </a:p>
        </p:txBody>
      </p:sp>
      <p:pic>
        <p:nvPicPr>
          <p:cNvPr id="400394" name="Picture 10" descr="affine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495800"/>
            <a:ext cx="174625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397125" y="59436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affine</a:t>
            </a:r>
          </a:p>
        </p:txBody>
      </p:sp>
      <p:pic>
        <p:nvPicPr>
          <p:cNvPr id="400396" name="Picture 12" descr="perspective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70" y="4579556"/>
            <a:ext cx="1563688" cy="100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039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272058" y="5671756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0"/>
              <a:t>perspective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2D coordinate transformations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translation: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x + t		 x = </a:t>
            </a:r>
            <a:r>
              <a:rPr lang="en-US" dirty="0"/>
              <a:t>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</a:t>
            </a:r>
          </a:p>
          <a:p>
            <a:r>
              <a:rPr lang="en-US" dirty="0"/>
              <a:t>rotation: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similarity: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</a:t>
            </a:r>
            <a:r>
              <a:rPr lang="en-US" i="1" dirty="0"/>
              <a:t>s</a:t>
            </a:r>
            <a:r>
              <a:rPr lang="en-US" b="1" i="1" dirty="0"/>
              <a:t> R x + t</a:t>
            </a:r>
            <a:endParaRPr lang="en-US" dirty="0"/>
          </a:p>
          <a:p>
            <a:r>
              <a:rPr lang="en-US" dirty="0"/>
              <a:t>affine:		</a:t>
            </a:r>
            <a:r>
              <a:rPr lang="en-US" b="1" i="1" dirty="0"/>
              <a:t>x’ </a:t>
            </a:r>
            <a:r>
              <a:rPr lang="en-US" b="1" dirty="0"/>
              <a:t>=</a:t>
            </a:r>
            <a:r>
              <a:rPr lang="en-US" b="1" i="1" dirty="0"/>
              <a:t> A x + t</a:t>
            </a:r>
            <a:endParaRPr lang="en-US" dirty="0"/>
          </a:p>
          <a:p>
            <a:r>
              <a:rPr lang="en-US" dirty="0"/>
              <a:t>perspective:	</a:t>
            </a:r>
            <a:r>
              <a:rPr lang="en-US" b="1" i="1" u="sng" dirty="0"/>
              <a:t>x</a:t>
            </a:r>
            <a:r>
              <a:rPr lang="en-US" b="1" i="1" dirty="0"/>
              <a:t>’ </a:t>
            </a:r>
            <a:r>
              <a:rPr lang="en-US" b="1" dirty="0">
                <a:sym typeface="Symbol" pitchFamily="18" charset="2"/>
              </a:rPr>
              <a:t></a:t>
            </a:r>
            <a:r>
              <a:rPr lang="en-US" b="1" i="1" dirty="0"/>
              <a:t> H </a:t>
            </a:r>
            <a:r>
              <a:rPr lang="en-US" b="1" i="1" u="sng" dirty="0"/>
              <a:t>x</a:t>
            </a:r>
            <a:r>
              <a:rPr lang="en-US" b="1" i="1" dirty="0"/>
              <a:t>		 </a:t>
            </a:r>
            <a:r>
              <a:rPr lang="en-US" b="1" i="1" u="sng" dirty="0"/>
              <a:t>x</a:t>
            </a:r>
            <a:r>
              <a:rPr lang="en-US" b="1" i="1" dirty="0"/>
              <a:t> = 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y</a:t>
            </a:r>
            <a:r>
              <a:rPr lang="en-US" dirty="0"/>
              <a:t>,1)</a:t>
            </a:r>
            <a:br>
              <a:rPr lang="en-US" dirty="0"/>
            </a:br>
            <a:r>
              <a:rPr lang="en-US" dirty="0"/>
              <a:t>	(</a:t>
            </a:r>
            <a:r>
              <a:rPr lang="en-US" b="1" i="1" u="sng" dirty="0"/>
              <a:t>x</a:t>
            </a:r>
            <a:r>
              <a:rPr lang="en-US" dirty="0"/>
              <a:t> is a </a:t>
            </a:r>
            <a:r>
              <a:rPr lang="en-US" i="1" dirty="0"/>
              <a:t>homogeneous</a:t>
            </a:r>
            <a:r>
              <a:rPr lang="en-US" dirty="0"/>
              <a:t> coordinate)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Warping</a:t>
            </a: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Given a coordinate transform </a:t>
            </a:r>
            <a:r>
              <a:rPr lang="en-US" b="1" i="1"/>
              <a:t>x’ </a:t>
            </a:r>
            <a:r>
              <a:rPr lang="en-US"/>
              <a:t>=</a:t>
            </a:r>
            <a:r>
              <a:rPr lang="en-US" b="1" i="1"/>
              <a:t> 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and a source image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), how do we compute a transformed image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))?</a:t>
            </a:r>
          </a:p>
        </p:txBody>
      </p:sp>
      <p:pic>
        <p:nvPicPr>
          <p:cNvPr id="402436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437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24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2440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2441" name="Line 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2" name="Line 1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244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2444" name="Line 1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445" name="Line 13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2446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2447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2448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49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2450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none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2451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293-6C5A-4C0D-9347-2D77C7C85202}" type="slidenum">
              <a:rPr lang="en-US"/>
              <a:pPr/>
              <a:t>48</a:t>
            </a:fld>
            <a:endParaRPr lang="en-US"/>
          </a:p>
        </p:txBody>
      </p:sp>
      <p:sp>
        <p:nvSpPr>
          <p:cNvPr id="405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5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Get each pixel </a:t>
            </a: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 from its corresponding location </a:t>
            </a:r>
            <a:r>
              <a:rPr lang="en-US" b="1" i="1"/>
              <a:t>x’</a:t>
            </a:r>
            <a:r>
              <a:rPr lang="en-US" b="1"/>
              <a:t> </a:t>
            </a:r>
            <a:r>
              <a:rPr lang="en-US"/>
              <a:t>=</a:t>
            </a:r>
            <a:r>
              <a:rPr lang="en-US" b="1"/>
              <a:t> </a:t>
            </a:r>
            <a:r>
              <a:rPr lang="en-US" b="1" i="1"/>
              <a:t>h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 in </a:t>
            </a: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pic>
        <p:nvPicPr>
          <p:cNvPr id="405508" name="Picture 4" descr="HHHIMG_11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21939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509" name="Picture 5" descr="rotate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925" y="3733800"/>
            <a:ext cx="26320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55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55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551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5513" name="Line 9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4" name="Line 10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5515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5516" name="Line 1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517" name="Line 13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5518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5519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5520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1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91200" y="5121275"/>
            <a:ext cx="136525" cy="1365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5522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5523" name="Text Box 19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191000" y="4800600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h</a:t>
            </a:r>
            <a:r>
              <a:rPr lang="en-US" b="1" i="1" baseline="30000" dirty="0"/>
              <a:t>-1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5524" name="Rectangle 2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</p:txBody>
      </p:sp>
    </p:spTree>
    <p:extLst>
      <p:ext uri="{BB962C8B-B14F-4D97-AF65-F5344CB8AC3E}">
        <p14:creationId xmlns:p14="http://schemas.microsoft.com/office/powerpoint/2010/main" val="26044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520" grpId="0" animBg="1"/>
      <p:bldP spid="405521" grpId="0" animBg="1"/>
      <p:bldP spid="405522" grpId="0" animBg="1"/>
      <p:bldP spid="405524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E7236-7C29-4DD7-BAD5-AD8C64534D44}" type="slidenum">
              <a:rPr lang="en-US"/>
              <a:pPr/>
              <a:t>49</a:t>
            </a:fld>
            <a:endParaRPr lang="en-US"/>
          </a:p>
        </p:txBody>
      </p:sp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Inverse Warping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Get each pixel </a:t>
            </a:r>
            <a:r>
              <a:rPr lang="en-US" b="1" i="1" dirty="0"/>
              <a:t>g</a:t>
            </a:r>
            <a:r>
              <a:rPr lang="en-US" dirty="0"/>
              <a:t>(</a:t>
            </a:r>
            <a:r>
              <a:rPr lang="en-US" b="1" i="1" dirty="0"/>
              <a:t>x’</a:t>
            </a:r>
            <a:r>
              <a:rPr lang="en-US" dirty="0"/>
              <a:t>) from its corresponding location </a:t>
            </a:r>
            <a:r>
              <a:rPr lang="en-US" b="1" i="1" dirty="0"/>
              <a:t>x’</a:t>
            </a:r>
            <a:r>
              <a:rPr lang="en-US" b="1" dirty="0"/>
              <a:t> </a:t>
            </a:r>
            <a:r>
              <a:rPr lang="en-US" dirty="0"/>
              <a:t>=</a:t>
            </a:r>
            <a:r>
              <a:rPr lang="en-US" b="1" dirty="0"/>
              <a:t> </a:t>
            </a:r>
            <a:r>
              <a:rPr lang="en-US" b="1" i="1" dirty="0"/>
              <a:t>h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 in </a:t>
            </a:r>
            <a:r>
              <a:rPr lang="en-US" b="1" i="1" dirty="0"/>
              <a:t>f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  <p:sp>
        <p:nvSpPr>
          <p:cNvPr id="40653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6670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What if pixel comes from “between” two pixels?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b="0" dirty="0">
              <a:latin typeface="Arial" charset="0"/>
            </a:endParaRPr>
          </a:p>
        </p:txBody>
      </p:sp>
      <p:sp>
        <p:nvSpPr>
          <p:cNvPr id="40653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3124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b="0" dirty="0">
                <a:latin typeface="Arial" charset="0"/>
              </a:rPr>
              <a:t>Answer: We already know this: </a:t>
            </a:r>
            <a:r>
              <a:rPr lang="en-US" sz="2800" b="0" i="1" dirty="0">
                <a:latin typeface="Arial" charset="0"/>
              </a:rPr>
              <a:t>resample</a:t>
            </a:r>
            <a:r>
              <a:rPr lang="en-US" sz="2800" b="0" dirty="0">
                <a:latin typeface="Arial" charset="0"/>
              </a:rPr>
              <a:t> color value from </a:t>
            </a:r>
            <a:r>
              <a:rPr lang="en-US" sz="2800" b="0" i="1" dirty="0">
                <a:solidFill>
                  <a:srgbClr val="FF0000"/>
                </a:solidFill>
                <a:latin typeface="Arial" charset="0"/>
              </a:rPr>
              <a:t>interpolated</a:t>
            </a:r>
            <a:r>
              <a:rPr lang="en-US" sz="2800" b="0" dirty="0">
                <a:latin typeface="Arial" charset="0"/>
              </a:rPr>
              <a:t> source image</a:t>
            </a:r>
          </a:p>
        </p:txBody>
      </p:sp>
      <p:sp>
        <p:nvSpPr>
          <p:cNvPr id="40653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90800" y="57150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f</a:t>
            </a:r>
            <a:r>
              <a:rPr lang="en-US"/>
              <a:t>(</a:t>
            </a:r>
            <a:r>
              <a:rPr lang="en-US" b="1" i="1"/>
              <a:t>x</a:t>
            </a:r>
            <a:r>
              <a:rPr lang="en-US"/>
              <a:t>)</a:t>
            </a:r>
          </a:p>
        </p:txBody>
      </p:sp>
      <p:sp>
        <p:nvSpPr>
          <p:cNvPr id="40653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0" y="5715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g</a:t>
            </a:r>
            <a:r>
              <a:rPr lang="en-US"/>
              <a:t>(</a:t>
            </a:r>
            <a:r>
              <a:rPr lang="en-US" b="1" i="1"/>
              <a:t>x’</a:t>
            </a:r>
            <a:r>
              <a:rPr lang="en-US"/>
              <a:t>)</a:t>
            </a:r>
          </a:p>
        </p:txBody>
      </p:sp>
      <p:grpSp>
        <p:nvGrpSpPr>
          <p:cNvPr id="406536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752600" y="5257800"/>
            <a:ext cx="381000" cy="381000"/>
            <a:chOff x="1104" y="3312"/>
            <a:chExt cx="240" cy="240"/>
          </a:xfrm>
        </p:grpSpPr>
        <p:sp>
          <p:nvSpPr>
            <p:cNvPr id="406537" name="Line 9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38" name="Line 10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39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257800" y="5257800"/>
            <a:ext cx="381000" cy="381000"/>
            <a:chOff x="1104" y="3312"/>
            <a:chExt cx="240" cy="240"/>
          </a:xfrm>
        </p:grpSpPr>
        <p:sp>
          <p:nvSpPr>
            <p:cNvPr id="406540" name="Line 12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104" y="3312"/>
              <a:ext cx="0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1" name="Line 13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104" y="3552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6542" name="Text Box 1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7526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</a:t>
            </a:r>
            <a:endParaRPr lang="en-US"/>
          </a:p>
        </p:txBody>
      </p:sp>
      <p:sp>
        <p:nvSpPr>
          <p:cNvPr id="406543" name="Text Box 1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57800" y="5562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/>
              <a:t>x’</a:t>
            </a:r>
            <a:endParaRPr lang="en-US"/>
          </a:p>
        </p:txBody>
      </p:sp>
      <p:sp>
        <p:nvSpPr>
          <p:cNvPr id="406544" name="Rectangle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225675" y="510540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5" name="Rectangle 1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821363" y="5137150"/>
            <a:ext cx="92075" cy="92075"/>
          </a:xfrm>
          <a:prstGeom prst="rect">
            <a:avLst/>
          </a:prstGeom>
          <a:solidFill>
            <a:srgbClr val="FF00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6546" name="Freeform 18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2422525" y="4724400"/>
            <a:ext cx="3352800" cy="381000"/>
          </a:xfrm>
          <a:custGeom>
            <a:avLst/>
            <a:gdLst>
              <a:gd name="T0" fmla="*/ 0 w 2160"/>
              <a:gd name="T1" fmla="*/ 288 h 288"/>
              <a:gd name="T2" fmla="*/ 1152 w 2160"/>
              <a:gd name="T3" fmla="*/ 0 h 288"/>
              <a:gd name="T4" fmla="*/ 2160 w 2160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" h="288">
                <a:moveTo>
                  <a:pt x="0" y="288"/>
                </a:moveTo>
                <a:cubicBezTo>
                  <a:pt x="396" y="144"/>
                  <a:pt x="792" y="0"/>
                  <a:pt x="1152" y="0"/>
                </a:cubicBezTo>
                <a:cubicBezTo>
                  <a:pt x="1512" y="0"/>
                  <a:pt x="1836" y="144"/>
                  <a:pt x="2160" y="288"/>
                </a:cubicBezTo>
              </a:path>
            </a:pathLst>
          </a:custGeom>
          <a:noFill/>
          <a:ln w="25400">
            <a:solidFill>
              <a:schemeClr val="accent1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6547" name="Group 1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981200" y="4876800"/>
            <a:ext cx="609600" cy="609600"/>
            <a:chOff x="1248" y="3072"/>
            <a:chExt cx="384" cy="384"/>
          </a:xfrm>
        </p:grpSpPr>
        <p:sp>
          <p:nvSpPr>
            <p:cNvPr id="406548" name="Line 20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49" name="Line 21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0" name="Line 22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1" name="Line 23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6552" name="Group 2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486400" y="4800600"/>
            <a:ext cx="609600" cy="609600"/>
            <a:chOff x="1248" y="3072"/>
            <a:chExt cx="384" cy="384"/>
          </a:xfrm>
        </p:grpSpPr>
        <p:sp>
          <p:nvSpPr>
            <p:cNvPr id="406553" name="Line 2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392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4" name="Line 2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488" y="3072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5" name="Line 2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1248" y="3216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556" name="Line 2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248" y="3312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 Box 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771900" y="4858844"/>
            <a:ext cx="838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i="1" dirty="0"/>
              <a:t>h</a:t>
            </a:r>
            <a:r>
              <a:rPr lang="en-US" b="1" i="1" baseline="30000" dirty="0"/>
              <a:t>-1</a:t>
            </a:r>
            <a:r>
              <a:rPr lang="en-US" dirty="0"/>
              <a:t>(</a:t>
            </a:r>
            <a:r>
              <a:rPr lang="en-US" b="1" i="1" dirty="0"/>
              <a:t>x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52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**Estimate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---Estimate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λ</a:t>
            </a:r>
            <a:r>
              <a:rPr lang="en" baseline="-25000" dirty="0">
                <a:solidFill>
                  <a:schemeClr val="dk1"/>
                </a:solidFill>
              </a:rPr>
              <a:t>2</a:t>
            </a:r>
            <a:r>
              <a:rPr lang="en" dirty="0">
                <a:solidFill>
                  <a:schemeClr val="dk1"/>
                </a:solidFill>
              </a:rPr>
              <a:t> is large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Interpolation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Possible interpolation filters:</a:t>
            </a:r>
          </a:p>
          <a:p>
            <a:pPr lvl="1"/>
            <a:r>
              <a:rPr lang="en-US" dirty="0"/>
              <a:t>nearest neighbor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bilinear</a:t>
            </a:r>
          </a:p>
          <a:p>
            <a:pPr lvl="1"/>
            <a:r>
              <a:rPr lang="en-US" dirty="0" err="1"/>
              <a:t>bicubic</a:t>
            </a:r>
            <a:r>
              <a:rPr lang="en-US" dirty="0"/>
              <a:t> (interpolating)</a:t>
            </a:r>
          </a:p>
        </p:txBody>
      </p:sp>
      <p:pic>
        <p:nvPicPr>
          <p:cNvPr id="407556" name="Picture 4" descr="rotatedN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79" y="2705040"/>
            <a:ext cx="3449638" cy="28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 bldLvl="2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913" name="Picture 4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Motion models</a:t>
            </a:r>
          </a:p>
        </p:txBody>
      </p:sp>
      <p:grpSp>
        <p:nvGrpSpPr>
          <p:cNvPr id="335876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936477" y="3084513"/>
            <a:ext cx="1504950" cy="3048000"/>
            <a:chOff x="672" y="1847"/>
            <a:chExt cx="1066" cy="1920"/>
          </a:xfrm>
        </p:grpSpPr>
        <p:grpSp>
          <p:nvGrpSpPr>
            <p:cNvPr id="335877" name="Group 5"/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335878" name="Picture 6" descr="TRANSLATION"/>
              <p:cNvPicPr>
                <a:picLocks noChangeAspect="1" noChangeArrowheads="1"/>
              </p:cNvPicPr>
              <p:nvPr>
                <p:custDataLst>
                  <p:tags r:id="rId24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79" name="Rectangle 7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0" name="Rectangle 8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81" name="Text Box 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Translation</a:t>
              </a:r>
            </a:p>
          </p:txBody>
        </p:sp>
        <p:sp>
          <p:nvSpPr>
            <p:cNvPr id="335882" name="Text Box 10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2 unknowns</a:t>
              </a:r>
            </a:p>
          </p:txBody>
        </p:sp>
      </p:grpSp>
      <p:grpSp>
        <p:nvGrpSpPr>
          <p:cNvPr id="335883" name="Group 1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901802" y="3048000"/>
            <a:ext cx="1522412" cy="3119438"/>
            <a:chOff x="2064" y="1824"/>
            <a:chExt cx="1079" cy="1965"/>
          </a:xfrm>
        </p:grpSpPr>
        <p:grpSp>
          <p:nvGrpSpPr>
            <p:cNvPr id="335884" name="Group 12"/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335885" name="Picture 13" descr="AFFINE"/>
              <p:cNvPicPr>
                <a:picLocks noChangeAspect="1" noChangeArrowheads="1"/>
              </p:cNvPicPr>
              <p:nvPr>
                <p:custDataLst>
                  <p:tags r:id="rId16"/>
                </p:custDataLst>
              </p:nvPr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86" name="Rectangle 14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7" name="Line 1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8" name="Line 1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89" name="Line 1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0" name="Line 1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891" name="Text Box 19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Affine</a:t>
              </a:r>
            </a:p>
          </p:txBody>
        </p:sp>
        <p:sp>
          <p:nvSpPr>
            <p:cNvPr id="335892" name="Text Box 20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6 unknowns</a:t>
              </a:r>
            </a:p>
          </p:txBody>
        </p:sp>
      </p:grpSp>
      <p:grpSp>
        <p:nvGrpSpPr>
          <p:cNvPr id="335893" name="Group 2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933802" y="3048000"/>
            <a:ext cx="1522412" cy="3124200"/>
            <a:chOff x="3504" y="1824"/>
            <a:chExt cx="1079" cy="1968"/>
          </a:xfrm>
        </p:grpSpPr>
        <p:grpSp>
          <p:nvGrpSpPr>
            <p:cNvPr id="335894" name="Group 22"/>
            <p:cNvGrpSpPr>
              <a:grpSpLocks/>
            </p:cNvGrpSpPr>
            <p:nvPr/>
          </p:nvGrpSpPr>
          <p:grpSpPr bwMode="auto">
            <a:xfrm>
              <a:off x="3504" y="2361"/>
              <a:ext cx="960" cy="1056"/>
              <a:chOff x="3696" y="2976"/>
              <a:chExt cx="864" cy="912"/>
            </a:xfrm>
          </p:grpSpPr>
          <p:pic>
            <p:nvPicPr>
              <p:cNvPr id="335895" name="Picture 23" descr="PERSPECTIVE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976"/>
                <a:ext cx="864" cy="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5896" name="Rectangle 24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696" y="3072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7" name="Line 25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888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8" name="Line 26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flipV="1">
                <a:off x="3984" y="3840"/>
                <a:ext cx="576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899" name="Line 27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888" y="2976"/>
                <a:ext cx="96" cy="91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5900" name="Line 28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512" y="3072"/>
                <a:ext cx="48" cy="76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35901" name="Text Box 29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504" y="1824"/>
              <a:ext cx="10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Perspective</a:t>
              </a:r>
            </a:p>
          </p:txBody>
        </p:sp>
        <p:sp>
          <p:nvSpPr>
            <p:cNvPr id="335902" name="Text Box 30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516" y="3561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chemeClr val="accent5">
                      <a:lumMod val="50000"/>
                    </a:schemeClr>
                  </a:solidFill>
                  <a:latin typeface="Arial" charset="0"/>
                </a:rPr>
                <a:t>8 unknowns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0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Finding the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	= 	2 degrees of freedom</a:t>
            </a:r>
          </a:p>
          <a:p>
            <a:r>
              <a:rPr lang="en-US" dirty="0"/>
              <a:t>Similarity 	= 	4 degrees of freedom</a:t>
            </a:r>
          </a:p>
          <a:p>
            <a:r>
              <a:rPr lang="en-US" dirty="0"/>
              <a:t>Affine 		= 	6 degrees of freedom</a:t>
            </a:r>
          </a:p>
          <a:p>
            <a:r>
              <a:rPr lang="en-US" dirty="0">
                <a:solidFill>
                  <a:srgbClr val="FF0000"/>
                </a:solidFill>
              </a:rPr>
              <a:t>Homography</a:t>
            </a:r>
            <a:r>
              <a:rPr lang="en-US" dirty="0"/>
              <a:t> 	= 	8 degrees of freedom</a:t>
            </a:r>
          </a:p>
          <a:p>
            <a:endParaRPr lang="en-US" dirty="0"/>
          </a:p>
          <a:p>
            <a:r>
              <a:rPr lang="en-US" dirty="0"/>
              <a:t>How many corresponding points do we need to solve?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Plane perspective mosaics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457200" lvl="1" indent="-342900">
              <a:lnSpc>
                <a:spcPct val="200000"/>
              </a:lnSpc>
            </a:pPr>
            <a:r>
              <a:rPr lang="en-US"/>
              <a:t>8-parameter generalization of affine motion</a:t>
            </a:r>
          </a:p>
          <a:p>
            <a:pPr marL="857250" lvl="2" indent="-285750"/>
            <a:r>
              <a:rPr lang="en-US"/>
              <a:t>works for pure rotation or planar surfaces</a:t>
            </a:r>
          </a:p>
          <a:p>
            <a:pPr marL="457200" lvl="1" indent="-342900"/>
            <a:r>
              <a:rPr lang="en-US">
                <a:solidFill>
                  <a:schemeClr val="tx2"/>
                </a:solidFill>
              </a:rPr>
              <a:t>Limitations:</a:t>
            </a:r>
            <a:endParaRPr lang="en-US"/>
          </a:p>
          <a:p>
            <a:pPr marL="857250" lvl="2" indent="-285750"/>
            <a:r>
              <a:rPr lang="en-US"/>
              <a:t>local minima </a:t>
            </a:r>
          </a:p>
          <a:p>
            <a:pPr marL="857250" lvl="2" indent="-285750"/>
            <a:r>
              <a:rPr lang="en-US"/>
              <a:t>slow convergence</a:t>
            </a:r>
          </a:p>
          <a:p>
            <a:pPr marL="857250" lvl="2" indent="-285750"/>
            <a:r>
              <a:rPr lang="en-US"/>
              <a:t>difficult to control interactively</a:t>
            </a:r>
          </a:p>
        </p:txBody>
      </p:sp>
      <p:grpSp>
        <p:nvGrpSpPr>
          <p:cNvPr id="33690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367463" y="3886200"/>
            <a:ext cx="1760537" cy="2209800"/>
            <a:chOff x="3696" y="2976"/>
            <a:chExt cx="864" cy="912"/>
          </a:xfrm>
        </p:grpSpPr>
        <p:pic>
          <p:nvPicPr>
            <p:cNvPr id="336901" name="Picture 5" descr="PERSPECTIVE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976"/>
              <a:ext cx="864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6902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96" y="3072"/>
              <a:ext cx="576" cy="720"/>
            </a:xfrm>
            <a:prstGeom prst="rect">
              <a:avLst/>
            </a:prstGeom>
            <a:noFill/>
            <a:ln w="28575">
              <a:solidFill>
                <a:srgbClr val="D3030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3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3888" y="2976"/>
              <a:ext cx="624" cy="96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4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984" y="3840"/>
              <a:ext cx="576" cy="4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5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3888" y="2976"/>
              <a:ext cx="96" cy="912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6906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4512" y="3072"/>
              <a:ext cx="48" cy="768"/>
            </a:xfrm>
            <a:prstGeom prst="line">
              <a:avLst/>
            </a:prstGeom>
            <a:noFill/>
            <a:ln w="28575">
              <a:solidFill>
                <a:srgbClr val="60C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88"/>
    </mc:Choice>
    <mc:Fallback xmlns="">
      <p:transition xmlns:p14="http://schemas.microsoft.com/office/powerpoint/2010/main" spd="slow" advTm="33888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67463"/>
            <a:ext cx="112553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192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9846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5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39846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cxnSp>
        <p:nvCxnSpPr>
          <p:cNvPr id="59" name="Straight Arrow Connector 58"/>
          <p:cNvCxnSpPr/>
          <p:nvPr/>
        </p:nvCxnSpPr>
        <p:spPr>
          <a:xfrm>
            <a:off x="314325" y="6194425"/>
            <a:ext cx="1882775" cy="26035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553200" y="4778375"/>
            <a:ext cx="2359025" cy="708025"/>
            <a:chOff x="6553200" y="4267200"/>
            <a:chExt cx="2358385" cy="707747"/>
          </a:xfrm>
        </p:grpSpPr>
        <p:sp>
          <p:nvSpPr>
            <p:cNvPr id="81931" name="TextBox 62"/>
            <p:cNvSpPr txBox="1">
              <a:spLocks noChangeArrowheads="1"/>
            </p:cNvSpPr>
            <p:nvPr/>
          </p:nvSpPr>
          <p:spPr bwMode="auto">
            <a:xfrm>
              <a:off x="6553200" y="4267200"/>
              <a:ext cx="2358385" cy="707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How do we solve for</a:t>
              </a:r>
            </a:p>
            <a:p>
              <a:pPr eaLnBrk="1" hangingPunct="1"/>
              <a:r>
                <a:rPr lang="en-US" sz="2000" b="1">
                  <a:latin typeface="Calibri" charset="0"/>
                  <a:cs typeface="Arial" charset="0"/>
                </a:rPr>
                <a:t>                    ? </a:t>
              </a:r>
            </a:p>
          </p:txBody>
        </p:sp>
        <p:pic>
          <p:nvPicPr>
            <p:cNvPr id="81932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1542" y="4631283"/>
              <a:ext cx="856090" cy="308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20885 0.041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8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397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60" name="Content Placeholder 59"/>
          <p:cNvSpPr>
            <a:spLocks noGrp="1"/>
          </p:cNvSpPr>
          <p:nvPr>
            <p:ph idx="1"/>
          </p:nvPr>
        </p:nvSpPr>
        <p:spPr>
          <a:xfrm>
            <a:off x="457200" y="5257800"/>
            <a:ext cx="8229600" cy="1600200"/>
          </a:xfrm>
        </p:spPr>
        <p:txBody>
          <a:bodyPr/>
          <a:lstStyle/>
          <a:p>
            <a:pPr eaLnBrk="1" hangingPunct="1"/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System of linear equations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What are the knowns?  Unknowns?</a:t>
            </a:r>
          </a:p>
          <a:p>
            <a:pPr lvl="1" eaLnBrk="1" hangingPunct="1"/>
            <a:r>
              <a:rPr lang="en-US" sz="2000">
                <a:latin typeface="Calibri" charset="0"/>
                <a:ea typeface="ＭＳ Ｐゴシック" charset="0"/>
              </a:rPr>
              <a:t>How many unknowns?  How many equations (per match)?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3974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91594" y="3230759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19850" y="2971800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398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499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sp>
        <p:nvSpPr>
          <p:cNvPr id="84996" name="Content Placeholder 59"/>
          <p:cNvSpPr>
            <a:spLocks noGrp="1"/>
          </p:cNvSpPr>
          <p:nvPr>
            <p:ph idx="1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Problem: more equations than unknowns</a:t>
            </a:r>
          </a:p>
          <a:p>
            <a:pPr lvl="1" eaLnBrk="1" hangingPunct="1">
              <a:lnSpc>
                <a:spcPct val="90000"/>
              </a:lnSpc>
            </a:pPr>
            <a:r>
              <a:rPr lang="ja-JP" altLang="en-US" sz="2000">
                <a:latin typeface="Calibri" charset="0"/>
                <a:ea typeface="ＭＳ Ｐゴシック" charset="0"/>
              </a:rPr>
              <a:t>“</a:t>
            </a:r>
            <a:r>
              <a:rPr lang="en-US" sz="2000">
                <a:latin typeface="Calibri" charset="0"/>
                <a:ea typeface="ＭＳ Ｐゴシック" charset="0"/>
              </a:rPr>
              <a:t>Overdetermined</a:t>
            </a:r>
            <a:r>
              <a:rPr lang="ja-JP" altLang="en-US" sz="2000">
                <a:latin typeface="Calibri" charset="0"/>
                <a:ea typeface="ＭＳ Ｐゴシック" charset="0"/>
              </a:rPr>
              <a:t>”</a:t>
            </a:r>
            <a:r>
              <a:rPr lang="en-US" sz="2000">
                <a:latin typeface="Calibri" charset="0"/>
                <a:ea typeface="ＭＳ Ｐゴシック" charset="0"/>
              </a:rPr>
              <a:t> system of equations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>
                <a:latin typeface="Calibri" charset="0"/>
                <a:ea typeface="ＭＳ Ｐゴシック" charset="0"/>
              </a:rPr>
              <a:t>We will find the </a:t>
            </a:r>
            <a:r>
              <a:rPr lang="en-US" sz="2000" i="1">
                <a:latin typeface="Calibri" charset="0"/>
                <a:ea typeface="ＭＳ Ｐゴシック" charset="0"/>
              </a:rPr>
              <a:t>least squares</a:t>
            </a:r>
            <a:r>
              <a:rPr lang="en-US" sz="2000">
                <a:latin typeface="Calibri" charset="0"/>
                <a:ea typeface="ＭＳ Ｐゴシック" charset="0"/>
              </a:rPr>
              <a:t> solution</a:t>
            </a:r>
            <a:endParaRPr lang="en-US" sz="2000" i="1">
              <a:latin typeface="Calibri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6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4998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13807" y="3184205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53188" y="2998467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500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3827463"/>
            <a:ext cx="36274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88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For each point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we define the </a:t>
            </a:r>
            <a:r>
              <a:rPr lang="en-US" i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residuals</a:t>
            </a:r>
            <a:r>
              <a:rPr lang="en-US" i="1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 </a:t>
            </a:r>
          </a:p>
        </p:txBody>
      </p:sp>
      <p:pic>
        <p:nvPicPr>
          <p:cNvPr id="8602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36788"/>
            <a:ext cx="3322638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65288"/>
            <a:ext cx="1371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5486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 formulation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4958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Goal: </a:t>
            </a:r>
            <a:r>
              <a:rPr lang="en-US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minimize sum of squared residuals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solution</a:t>
            </a:r>
          </a:p>
        </p:txBody>
      </p:sp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4582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" y="5525869"/>
            <a:ext cx="859608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For translations, is equal to mean displacement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8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 (just like Canny)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translations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least squares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78088"/>
            <a:ext cx="47244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25713" y="5673725"/>
            <a:ext cx="3932237" cy="1020763"/>
            <a:chOff x="2525486" y="5673538"/>
            <a:chExt cx="3932025" cy="1020394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82" y="5673538"/>
              <a:ext cx="700554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712" y="5673538"/>
              <a:ext cx="379227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476" y="5881967"/>
              <a:ext cx="457485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5673538"/>
              <a:ext cx="54133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Box 10"/>
            <p:cNvSpPr txBox="1">
              <a:spLocks noChangeArrowheads="1"/>
            </p:cNvSpPr>
            <p:nvPr/>
          </p:nvSpPr>
          <p:spPr bwMode="auto">
            <a:xfrm>
              <a:off x="2525486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2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3842658" y="632460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49164" name="TextBox 12"/>
            <p:cNvSpPr txBox="1">
              <a:spLocks noChangeArrowheads="1"/>
            </p:cNvSpPr>
            <p:nvPr/>
          </p:nvSpPr>
          <p:spPr bwMode="auto">
            <a:xfrm>
              <a:off x="5715000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1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59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that minimizes 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solve, form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normal equations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08125"/>
            <a:ext cx="2190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97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673600"/>
            <a:ext cx="4083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600700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many unknowns?</a:t>
            </a:r>
          </a:p>
          <a:p>
            <a:r>
              <a:rPr lang="en-US" dirty="0">
                <a:latin typeface="Arial" charset="0"/>
              </a:rPr>
              <a:t>How many equations per match?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x´ = ax + by + c;   y´ = dx +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ey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+f</a:t>
            </a:r>
          </a:p>
          <a:p>
            <a:r>
              <a:rPr lang="en-US" dirty="0">
                <a:latin typeface="Arial" charset="0"/>
              </a:rPr>
              <a:t>How many matches do we need?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1371600"/>
            <a:ext cx="3429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8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Residuals: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Cost function: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82813"/>
            <a:ext cx="843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4572000"/>
            <a:ext cx="8504237" cy="1981200"/>
            <a:chOff x="609600" y="4572000"/>
            <a:chExt cx="8503752" cy="1981200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572000"/>
              <a:ext cx="3305176" cy="8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684" y="5181600"/>
              <a:ext cx="76546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Matrix form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6</a:t>
              </a:r>
            </a:p>
          </p:txBody>
        </p:sp>
        <p:sp>
          <p:nvSpPr>
            <p:cNvPr id="52235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6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52236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69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71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72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73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74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Least squares fit (from inliers)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08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77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77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119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78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78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inliers</a:t>
            </a:r>
          </a:p>
        </p:txBody>
      </p:sp>
    </p:spTree>
    <p:extLst>
      <p:ext uri="{BB962C8B-B14F-4D97-AF65-F5344CB8AC3E}">
        <p14:creationId xmlns:p14="http://schemas.microsoft.com/office/powerpoint/2010/main" val="40792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79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79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inliers</a:t>
            </a:r>
          </a:p>
        </p:txBody>
      </p:sp>
    </p:spTree>
    <p:extLst>
      <p:ext uri="{BB962C8B-B14F-4D97-AF65-F5344CB8AC3E}">
        <p14:creationId xmlns:p14="http://schemas.microsoft.com/office/powerpoint/2010/main" val="10361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80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80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inliers</a:t>
            </a: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8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81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81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inliers</a:t>
            </a: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8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82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82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6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3BBF-677D-4CB7-9930-8D2CF99A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still needs to be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90AA-97BF-40F6-86E5-E7AEA50F6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planar projections may not work so well</a:t>
            </a:r>
          </a:p>
          <a:p>
            <a:r>
              <a:rPr lang="en-US" dirty="0"/>
              <a:t>Your homework has extra credit for using cylindrical projections instead.</a:t>
            </a:r>
          </a:p>
          <a:p>
            <a:r>
              <a:rPr lang="en-US" dirty="0"/>
              <a:t>Here’s the idea.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4984-853F-4C6B-93A3-06305FC4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48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9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24000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s+1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(s+1)/s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-2500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i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i/s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2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2/s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1</a:t>
            </a:r>
            <a:r>
              <a:rPr lang="en-US" altLang="en-US" sz="1800">
                <a:sym typeface="Symbol" pitchFamily="18" charset="2"/>
              </a:rPr>
              <a:t>=2</a:t>
            </a:r>
            <a:r>
              <a:rPr lang="en-US" altLang="en-US" sz="1800" baseline="30000">
                <a:sym typeface="Symbol" pitchFamily="18" charset="2"/>
              </a:rPr>
              <a:t>1/s</a:t>
            </a: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ym typeface="Symbol" pitchFamily="18" charset="2"/>
              </a:rPr>
              <a:t></a:t>
            </a:r>
            <a:r>
              <a:rPr lang="en-US" altLang="en-US" sz="1800" baseline="-2500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2726</TotalTime>
  <Words>2954</Words>
  <Application>Microsoft Office PowerPoint</Application>
  <PresentationFormat>On-screen Show (4:3)</PresentationFormat>
  <Paragraphs>624</Paragraphs>
  <Slides>124</Slides>
  <Notes>73</Notes>
  <HiddenSlides>1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124</vt:i4>
      </vt:variant>
    </vt:vector>
  </HeadingPairs>
  <TitlesOfParts>
    <vt:vector size="138" baseType="lpstr">
      <vt:lpstr>ＭＳ Ｐゴシック</vt:lpstr>
      <vt:lpstr>宋体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Zapf Dingbats</vt:lpstr>
      <vt:lpstr>ヒラギノ明朝 ProN W3</vt:lpstr>
      <vt:lpstr>Office Theme</vt:lpstr>
      <vt:lpstr>Bitmap Image</vt:lpstr>
      <vt:lpstr>CorelDRAW</vt:lpstr>
      <vt:lpstr>  Computer Vision   CSE 455 Describing and Matching  Linda Shapiro Professor of Computer Science &amp; Engineering Professor of Electrical Engineering</vt:lpstr>
      <vt:lpstr>Review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Lowe’s Pyramid Scheme</vt:lpstr>
      <vt:lpstr>Key point localization</vt:lpstr>
      <vt:lpstr>PowerPoint Presentation</vt:lpstr>
      <vt:lpstr>  Important Point</vt:lpstr>
      <vt:lpstr>Descriptors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PowerPoint Presentation</vt:lpstr>
      <vt:lpstr>PowerPoint Presentation</vt:lpstr>
      <vt:lpstr>SIFT descriptor</vt:lpstr>
      <vt:lpstr>Properties of SIFT</vt:lpstr>
      <vt:lpstr>Example</vt:lpstr>
      <vt:lpstr>Matching with Features</vt:lpstr>
      <vt:lpstr>Matching with Features</vt:lpstr>
      <vt:lpstr>How do you find correspondences?</vt:lpstr>
      <vt:lpstr>Find the best matches</vt:lpstr>
      <vt:lpstr>Matching with Features</vt:lpstr>
      <vt:lpstr>PowerPoint Presentation</vt:lpstr>
      <vt:lpstr>How to do it?</vt:lpstr>
      <vt:lpstr>1. Take a sequence of images from the same position </vt:lpstr>
      <vt:lpstr>2. Compute transformation between images</vt:lpstr>
      <vt:lpstr>3. Shift the images to overlap</vt:lpstr>
      <vt:lpstr>4. Blend the two together to create a mosaic </vt:lpstr>
      <vt:lpstr>5. Repeat for all images</vt:lpstr>
      <vt:lpstr>How to do it?</vt:lpstr>
      <vt:lpstr>Compute Transformations</vt:lpstr>
      <vt:lpstr>Image reprojection</vt:lpstr>
      <vt:lpstr>Example</vt:lpstr>
      <vt:lpstr>Image reprojection</vt:lpstr>
      <vt:lpstr>Motion models</vt:lpstr>
      <vt:lpstr>Projective transformations</vt:lpstr>
      <vt:lpstr>Parametric (global) warping</vt:lpstr>
      <vt:lpstr>2D coordinate transformations</vt:lpstr>
      <vt:lpstr>Image Warping</vt:lpstr>
      <vt:lpstr>Inverse Warping</vt:lpstr>
      <vt:lpstr>Inverse Warping</vt:lpstr>
      <vt:lpstr>Interpolation</vt:lpstr>
      <vt:lpstr>Motion models</vt:lpstr>
      <vt:lpstr>Finding the transformation</vt:lpstr>
      <vt:lpstr>Plane perspective mosaics</vt:lpstr>
      <vt:lpstr>Simple case: translations</vt:lpstr>
      <vt:lpstr>Simple case: translations</vt:lpstr>
      <vt:lpstr>Simple case: translations</vt:lpstr>
      <vt:lpstr>Simple case: translations</vt:lpstr>
      <vt:lpstr>Least squares formulation</vt:lpstr>
      <vt:lpstr>Least squares formulation</vt:lpstr>
      <vt:lpstr>Solving for translations</vt:lpstr>
      <vt:lpstr>Least squares</vt:lpstr>
      <vt:lpstr>Affine transformations</vt:lpstr>
      <vt:lpstr>Affine transformations</vt:lpstr>
      <vt:lpstr>Affine transformations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RAndom SAmple Consensus</vt:lpstr>
      <vt:lpstr>RAndom SAmple Consensus</vt:lpstr>
      <vt:lpstr>Least squares fit (from inliers)</vt:lpstr>
      <vt:lpstr>PowerPoint Presentation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What still needs to be fixed?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278</cp:revision>
  <dcterms:created xsi:type="dcterms:W3CDTF">2013-01-06T19:09:38Z</dcterms:created>
  <dcterms:modified xsi:type="dcterms:W3CDTF">2020-04-20T20:01:21Z</dcterms:modified>
</cp:coreProperties>
</file>