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Roboto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BD1F3E40-1077-4F9D-8BAF-9CE1E6DFD18B}">
  <a:tblStyle styleId="{BD1F3E40-1077-4F9D-8BAF-9CE1E6DFD18B}" styleName="Table_0">
    <a:wholeTbl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Roboto-regular.fntdata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.xml"/><Relationship Id="rId9" Type="http://schemas.openxmlformats.org/officeDocument/2006/relationships/slide" Target="slides/slide3.xml"/><Relationship Id="rId26" Type="http://schemas.openxmlformats.org/officeDocument/2006/relationships/font" Target="fonts/Roboto-italic.fntdata"/><Relationship Id="rId25" Type="http://schemas.openxmlformats.org/officeDocument/2006/relationships/font" Target="fonts/Roboto-bold.fntdata"/><Relationship Id="rId27" Type="http://schemas.openxmlformats.org/officeDocument/2006/relationships/font" Target="fonts/Roboto-boldItalic.fntdata"/><Relationship Id="rId5" Type="http://schemas.openxmlformats.org/officeDocument/2006/relationships/notesMaster" Target="notesMasters/notesMaster.xml"/><Relationship Id="rId6" Type="http://schemas.openxmlformats.org/officeDocument/2006/relationships/slide" Target="slides/slide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.xml.rels><?xml version="1.0" encoding="UTF-8" standalone="yes"?><Relationships xmlns="http://schemas.openxmlformats.org/package/2006/relationships"><Relationship Id="rId1" Type="http://schemas.openxmlformats.org/officeDocument/2006/relationships/theme" Target="../theme/theme.xml"/></Relationships>
</file>

<file path=ppt/notesMasters/notesMaster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notesSlide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slideLayout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flipH="1">
            <a:off x="8246400" y="4245925"/>
            <a:ext cx="897599" cy="897599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8246400" y="4245875"/>
            <a:ext cx="897599" cy="897599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90525" y="1819275"/>
            <a:ext cx="8222100" cy="9335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90525" y="2789130"/>
            <a:ext cx="8222100" cy="4328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460950" y="2065350"/>
            <a:ext cx="8222100" cy="1012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200"/>
            </a:lvl1pPr>
            <a:lvl2pPr lvl="1">
              <a:spcBef>
                <a:spcPts val="0"/>
              </a:spcBef>
              <a:buSzPct val="100000"/>
              <a:defRPr sz="4200"/>
            </a:lvl2pPr>
            <a:lvl3pPr lvl="2">
              <a:spcBef>
                <a:spcPts val="0"/>
              </a:spcBef>
              <a:buSzPct val="100000"/>
              <a:defRPr sz="4200"/>
            </a:lvl3pPr>
            <a:lvl4pPr lvl="3">
              <a:spcBef>
                <a:spcPts val="0"/>
              </a:spcBef>
              <a:buSzPct val="100000"/>
              <a:defRPr sz="4200"/>
            </a:lvl4pPr>
            <a:lvl5pPr lvl="4">
              <a:spcBef>
                <a:spcPts val="0"/>
              </a:spcBef>
              <a:buSzPct val="100000"/>
              <a:defRPr sz="4200"/>
            </a:lvl5pPr>
            <a:lvl6pPr lvl="5">
              <a:spcBef>
                <a:spcPts val="0"/>
              </a:spcBef>
              <a:buSzPct val="100000"/>
              <a:defRPr sz="4200"/>
            </a:lvl6pPr>
            <a:lvl7pPr lvl="6">
              <a:spcBef>
                <a:spcPts val="0"/>
              </a:spcBef>
              <a:buSzPct val="100000"/>
              <a:defRPr sz="4200"/>
            </a:lvl7pPr>
            <a:lvl8pPr lvl="7">
              <a:spcBef>
                <a:spcPts val="0"/>
              </a:spcBef>
              <a:buSzPct val="100000"/>
              <a:defRPr sz="4200"/>
            </a:lvl8pPr>
            <a:lvl9pPr lvl="8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idx="12" type="sldNum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 flipH="1" rot="10800000">
            <a:off x="0" y="1685999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 txBox="1"/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 flipH="1" rot="10800000">
            <a:off x="0" y="1685999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 txBox="1"/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471900" y="1919075"/>
            <a:ext cx="3999899" cy="271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2" type="body"/>
          </p:nvPr>
        </p:nvSpPr>
        <p:spPr>
          <a:xfrm>
            <a:off x="4694250" y="1919075"/>
            <a:ext cx="3999899" cy="271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 flipH="1" rot="10800000">
            <a:off x="0" y="656399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" name="Shape 34"/>
          <p:cNvSpPr txBox="1"/>
          <p:nvPr>
            <p:ph type="title"/>
          </p:nvPr>
        </p:nvSpPr>
        <p:spPr>
          <a:xfrm>
            <a:off x="98250" y="16350"/>
            <a:ext cx="8826599" cy="602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/>
        </p:nvSpPr>
        <p:spPr>
          <a:xfrm flipH="1" rot="10800000">
            <a:off x="3276600" y="25"/>
            <a:ext cx="5867400" cy="51434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" name="Shape 38"/>
          <p:cNvSpPr/>
          <p:nvPr/>
        </p:nvSpPr>
        <p:spPr>
          <a:xfrm rot="-5400000">
            <a:off x="759150" y="2517450"/>
            <a:ext cx="5143499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" name="Shape 39"/>
          <p:cNvSpPr txBox="1"/>
          <p:nvPr>
            <p:ph type="title"/>
          </p:nvPr>
        </p:nvSpPr>
        <p:spPr>
          <a:xfrm>
            <a:off x="226077" y="357800"/>
            <a:ext cx="2807999" cy="9533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226075" y="1465800"/>
            <a:ext cx="2807999" cy="31634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6000"/>
            </a:lvl1pPr>
            <a:lvl2pPr lvl="1">
              <a:spcBef>
                <a:spcPts val="0"/>
              </a:spcBef>
              <a:buSzPct val="100000"/>
              <a:defRPr sz="6000"/>
            </a:lvl2pPr>
            <a:lvl3pPr lvl="2">
              <a:spcBef>
                <a:spcPts val="0"/>
              </a:spcBef>
              <a:buSzPct val="100000"/>
              <a:defRPr sz="6000"/>
            </a:lvl3pPr>
            <a:lvl4pPr lvl="3">
              <a:spcBef>
                <a:spcPts val="0"/>
              </a:spcBef>
              <a:buSzPct val="100000"/>
              <a:defRPr sz="6000"/>
            </a:lvl4pPr>
            <a:lvl5pPr lvl="4">
              <a:spcBef>
                <a:spcPts val="0"/>
              </a:spcBef>
              <a:buSzPct val="100000"/>
              <a:defRPr sz="6000"/>
            </a:lvl5pPr>
            <a:lvl6pPr lvl="5">
              <a:spcBef>
                <a:spcPts val="0"/>
              </a:spcBef>
              <a:buSzPct val="100000"/>
              <a:defRPr sz="6000"/>
            </a:lvl6pPr>
            <a:lvl7pPr lvl="6">
              <a:spcBef>
                <a:spcPts val="0"/>
              </a:spcBef>
              <a:buSzPct val="100000"/>
              <a:defRPr sz="6000"/>
            </a:lvl7pPr>
            <a:lvl8pPr lvl="7">
              <a:spcBef>
                <a:spcPts val="0"/>
              </a:spcBef>
              <a:buSzPct val="100000"/>
              <a:defRPr sz="6000"/>
            </a:lvl8pPr>
            <a:lvl9pPr lvl="8">
              <a:spcBef>
                <a:spcPts val="0"/>
              </a:spcBef>
              <a:buSzPct val="100000"/>
              <a:defRPr sz="6000"/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 flipH="1">
            <a:off x="0" y="0"/>
            <a:ext cx="4572000" cy="51434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" name="Shape 47"/>
          <p:cNvSpPr/>
          <p:nvPr/>
        </p:nvSpPr>
        <p:spPr>
          <a:xfrm rot="5400000">
            <a:off x="1946424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" name="Shape 48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" type="subTitle"/>
          </p:nvPr>
        </p:nvSpPr>
        <p:spPr>
          <a:xfrm>
            <a:off x="265500" y="2779466"/>
            <a:ext cx="4045199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/>
        </p:nvSpPr>
        <p:spPr>
          <a:xfrm flipH="1" rot="10800000">
            <a:off x="0" y="0"/>
            <a:ext cx="9144000" cy="46958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" name="Shape 54"/>
          <p:cNvSpPr/>
          <p:nvPr/>
        </p:nvSpPr>
        <p:spPr>
          <a:xfrm flipH="1" rot="10800000">
            <a:off x="0" y="4622724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57150" y="4696825"/>
            <a:ext cx="8381999" cy="446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.xml"/><Relationship Id="rId3" Type="http://schemas.openxmlformats.org/officeDocument/2006/relationships/image" Target="../media/image12.png"/></Relationships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youtube.com/v/ErmwDq1Vamk" TargetMode="External"/><Relationship Id="rId4" Type="http://schemas.openxmlformats.org/officeDocument/2006/relationships/image" Target="../media/image0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9.png"/><Relationship Id="rId4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/Relationships>
</file>

<file path=ppt/slides/slide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60421" y="403537"/>
            <a:ext cx="2607101" cy="3476127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68"/>
          <p:cNvSpPr txBox="1"/>
          <p:nvPr>
            <p:ph type="ctrTitle"/>
          </p:nvPr>
        </p:nvSpPr>
        <p:spPr>
          <a:xfrm>
            <a:off x="390525" y="1819275"/>
            <a:ext cx="8222100" cy="9335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Universal Mobile Apps</a:t>
            </a:r>
          </a:p>
        </p:txBody>
      </p:sp>
      <p:sp>
        <p:nvSpPr>
          <p:cNvPr id="69" name="Shape 69"/>
          <p:cNvSpPr txBox="1"/>
          <p:nvPr>
            <p:ph idx="1" type="subTitle"/>
          </p:nvPr>
        </p:nvSpPr>
        <p:spPr>
          <a:xfrm>
            <a:off x="390525" y="2789130"/>
            <a:ext cx="8222100" cy="4328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IVR, USSD, SMS, and the STK</a:t>
            </a:r>
          </a:p>
        </p:txBody>
      </p:sp>
      <p:sp>
        <p:nvSpPr>
          <p:cNvPr id="70" name="Shape 70"/>
          <p:cNvSpPr txBox="1"/>
          <p:nvPr/>
        </p:nvSpPr>
        <p:spPr>
          <a:xfrm>
            <a:off x="2963100" y="3356000"/>
            <a:ext cx="3217800" cy="11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490d - Digital Financial Services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Feb 3, 2016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Trevor Perrier</a:t>
            </a:r>
          </a:p>
        </p:txBody>
      </p:sp>
    </p:spTree>
  </p:cSld>
  <p:clrMapOvr>
    <a:masterClrMapping/>
  </p:clrMapOvr>
  <p:transition spd="slow">
    <p:cut/>
  </p:transition>
</p:sld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4375" y="54400"/>
            <a:ext cx="7634975" cy="50433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Shape 76"/>
          <p:cNvSpPr/>
          <p:nvPr/>
        </p:nvSpPr>
        <p:spPr>
          <a:xfrm>
            <a:off x="1709850" y="95575"/>
            <a:ext cx="5586300" cy="945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7" name="Shape 77"/>
          <p:cNvSpPr/>
          <p:nvPr/>
        </p:nvSpPr>
        <p:spPr>
          <a:xfrm>
            <a:off x="6928075" y="1586125"/>
            <a:ext cx="1621200" cy="2120399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1" name="Shape 131"/>
          <p:cNvGraphicFramePr/>
          <p:nvPr/>
        </p:nvGraphicFramePr>
        <p:xfrm>
          <a:off x="571500" y="554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{BD1F3E40-1077-4F9D-8BAF-9CE1E6DFD18B}</a:tableStyleId>
              </a:tblPr>
              <a:tblGrid>
                <a:gridCol w="692925"/>
                <a:gridCol w="3419750"/>
                <a:gridCol w="3864450"/>
              </a:tblGrid>
              <a:tr h="6060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3000"/>
                        <a:t>Voice</a:t>
                      </a:r>
                    </a:p>
                  </a:txBody>
                  <a:tcPr marT="91425" marB="91425" marR="91425" marL="91425">
                    <a:solidFill>
                      <a:srgbClr val="6D9EEB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3000"/>
                        <a:t>Text</a:t>
                      </a:r>
                    </a:p>
                  </a:txBody>
                  <a:tcPr marT="91425" marB="91425" marR="91425" marL="91425">
                    <a:solidFill>
                      <a:srgbClr val="6D9EEB"/>
                    </a:solidFill>
                  </a:tcPr>
                </a:tc>
              </a:tr>
              <a:tr h="18309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3000"/>
                    </a:p>
                  </a:txBody>
                  <a:tcPr marT="91425" marB="91425" marR="91425" marL="91425">
                    <a:solidFill>
                      <a:srgbClr val="6D9EEB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Robo Call</a:t>
                      </a:r>
                    </a:p>
                  </a:txBody>
                  <a:tcPr marT="91425" marB="91425" marR="91425" marL="91425" anchor="ctr">
                    <a:solidFill>
                      <a:srgbClr val="C9DAF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SMS</a:t>
                      </a:r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Short Message Service</a:t>
                      </a:r>
                    </a:p>
                  </a:txBody>
                  <a:tcPr marT="91425" marB="91425" marR="91425" marL="91425" anchor="ctr">
                    <a:solidFill>
                      <a:srgbClr val="C9DAF8"/>
                    </a:solidFill>
                  </a:tcPr>
                </a:tc>
              </a:tr>
              <a:tr h="19725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3000"/>
                    </a:p>
                  </a:txBody>
                  <a:tcPr marT="91425" marB="91425" marR="91425" marL="91425">
                    <a:solidFill>
                      <a:srgbClr val="6D9EEB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IVR </a:t>
                      </a:r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Interactive Voice Response</a:t>
                      </a:r>
                    </a:p>
                  </a:txBody>
                  <a:tcPr marT="91425" marB="91425" marR="91425" marL="91425" anchor="ctr">
                    <a:solidFill>
                      <a:srgbClr val="C9DAF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USSD </a:t>
                      </a:r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Unstructured Supplementary Service Data</a:t>
                      </a:r>
                    </a:p>
                  </a:txBody>
                  <a:tcPr marT="91425" marB="91425" marR="91425" marL="91425" anchor="ctr">
                    <a:solidFill>
                      <a:srgbClr val="C9DAF8"/>
                    </a:solidFill>
                  </a:tcPr>
                </a:tc>
              </a:tr>
            </a:tbl>
          </a:graphicData>
        </a:graphic>
      </p:graphicFrame>
      <p:sp>
        <p:nvSpPr>
          <p:cNvPr id="132" name="Shape 132"/>
          <p:cNvSpPr txBox="1"/>
          <p:nvPr/>
        </p:nvSpPr>
        <p:spPr>
          <a:xfrm rot="-5400000">
            <a:off x="-15450" y="1747249"/>
            <a:ext cx="1816200" cy="79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Stateless</a:t>
            </a:r>
          </a:p>
        </p:txBody>
      </p:sp>
      <p:sp>
        <p:nvSpPr>
          <p:cNvPr id="133" name="Shape 133"/>
          <p:cNvSpPr txBox="1"/>
          <p:nvPr/>
        </p:nvSpPr>
        <p:spPr>
          <a:xfrm rot="-5400000">
            <a:off x="-65699" y="3344850"/>
            <a:ext cx="1916699" cy="6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Stateful</a:t>
            </a:r>
          </a:p>
        </p:txBody>
      </p:sp>
      <p:sp>
        <p:nvSpPr>
          <p:cNvPr id="134" name="Shape 134"/>
          <p:cNvSpPr/>
          <p:nvPr/>
        </p:nvSpPr>
        <p:spPr>
          <a:xfrm>
            <a:off x="1290900" y="1173775"/>
            <a:ext cx="7205399" cy="1816200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5" name="Shape 135"/>
          <p:cNvSpPr/>
          <p:nvPr/>
        </p:nvSpPr>
        <p:spPr>
          <a:xfrm>
            <a:off x="1267800" y="3054475"/>
            <a:ext cx="7228499" cy="1916699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/>
        </p:nvSpPr>
        <p:spPr>
          <a:xfrm>
            <a:off x="-217600" y="672600"/>
            <a:ext cx="9812099" cy="44709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1" name="Shape 141"/>
          <p:cNvSpPr txBox="1"/>
          <p:nvPr>
            <p:ph type="title"/>
          </p:nvPr>
        </p:nvSpPr>
        <p:spPr>
          <a:xfrm>
            <a:off x="98250" y="16350"/>
            <a:ext cx="8826599" cy="602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Africa’s Talking USSD gateway </a:t>
            </a:r>
          </a:p>
        </p:txBody>
      </p:sp>
      <p:pic>
        <p:nvPicPr>
          <p:cNvPr id="142" name="Shape 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262" y="1463925"/>
            <a:ext cx="8611475" cy="275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x="98250" y="16350"/>
            <a:ext cx="8826599" cy="602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USSD vs STK by Example</a:t>
            </a:r>
          </a:p>
        </p:txBody>
      </p:sp>
      <p:sp>
        <p:nvSpPr>
          <p:cNvPr id="148" name="Shape 148"/>
          <p:cNvSpPr txBox="1"/>
          <p:nvPr/>
        </p:nvSpPr>
        <p:spPr>
          <a:xfrm>
            <a:off x="902725" y="1391250"/>
            <a:ext cx="7402200" cy="27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SzPct val="100000"/>
              <a:buChar char="●"/>
            </a:pPr>
            <a:r>
              <a:rPr lang="en" sz="3000"/>
              <a:t>USSD example gateway running on Africa’s Talking</a:t>
            </a:r>
          </a:p>
          <a:p>
            <a:pPr indent="-419100" lvl="0" marL="457200">
              <a:spcBef>
                <a:spcPts val="0"/>
              </a:spcBef>
              <a:buSzPct val="100000"/>
              <a:buChar char="●"/>
            </a:pPr>
            <a:r>
              <a:rPr lang="en" sz="3000"/>
              <a:t>mPesa on a Windows phone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type="title"/>
          </p:nvPr>
        </p:nvSpPr>
        <p:spPr>
          <a:xfrm>
            <a:off x="98250" y="16350"/>
            <a:ext cx="8826599" cy="602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USSD vs STK by Example</a:t>
            </a:r>
          </a:p>
        </p:txBody>
      </p:sp>
      <p:sp>
        <p:nvSpPr>
          <p:cNvPr id="154" name="Shape 154">
            <a:hlinkClick r:id="rId3"/>
          </p:cNvPr>
          <p:cNvSpPr/>
          <p:nvPr/>
        </p:nvSpPr>
        <p:spPr>
          <a:xfrm>
            <a:off x="1967400" y="1101500"/>
            <a:ext cx="4572000" cy="34290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type="title"/>
          </p:nvPr>
        </p:nvSpPr>
        <p:spPr>
          <a:xfrm>
            <a:off x="98250" y="16350"/>
            <a:ext cx="8826599" cy="602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Signaling System 7</a:t>
            </a:r>
          </a:p>
        </p:txBody>
      </p:sp>
      <p:pic>
        <p:nvPicPr>
          <p:cNvPr id="160" name="Shape 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3525" y="679675"/>
            <a:ext cx="5845124" cy="438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type="title"/>
          </p:nvPr>
        </p:nvSpPr>
        <p:spPr>
          <a:xfrm>
            <a:off x="98250" y="16350"/>
            <a:ext cx="8826599" cy="602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How safe is GSM - USSD/SMS</a:t>
            </a:r>
          </a:p>
        </p:txBody>
      </p:sp>
      <p:pic>
        <p:nvPicPr>
          <p:cNvPr id="166" name="Shape 1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5398" y="870450"/>
            <a:ext cx="5833850" cy="4207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91400" y="1488275"/>
            <a:ext cx="6248400" cy="297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type="title"/>
          </p:nvPr>
        </p:nvSpPr>
        <p:spPr>
          <a:xfrm>
            <a:off x="98250" y="16350"/>
            <a:ext cx="8826599" cy="602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STK - SIM Application Toolkit</a:t>
            </a:r>
          </a:p>
        </p:txBody>
      </p:sp>
      <p:pic>
        <p:nvPicPr>
          <p:cNvPr id="173" name="Shape 1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0450" y="4015575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Shape 174"/>
          <p:cNvSpPr txBox="1"/>
          <p:nvPr/>
        </p:nvSpPr>
        <p:spPr>
          <a:xfrm>
            <a:off x="674400" y="1168225"/>
            <a:ext cx="7795200" cy="27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SzPct val="100000"/>
              <a:buChar char="●"/>
            </a:pPr>
            <a:r>
              <a:rPr lang="en" sz="3000"/>
              <a:t>Basic UI - display text, menus, play tones, read input.</a:t>
            </a:r>
          </a:p>
          <a:p>
            <a:pPr indent="-419100" lvl="0" marL="457200" rtl="0">
              <a:spcBef>
                <a:spcPts val="0"/>
              </a:spcBef>
              <a:buSzPct val="100000"/>
              <a:buChar char="●"/>
            </a:pPr>
            <a:r>
              <a:rPr lang="en" sz="3000"/>
              <a:t>Launch URLs</a:t>
            </a:r>
          </a:p>
          <a:p>
            <a:pPr indent="-419100" lvl="0" marL="457200" rtl="0">
              <a:spcBef>
                <a:spcPts val="0"/>
              </a:spcBef>
              <a:buSzPct val="100000"/>
              <a:buChar char="●"/>
            </a:pPr>
            <a:r>
              <a:rPr lang="en" sz="3000"/>
              <a:t>Send SMSes, initiate calls, use data</a:t>
            </a:r>
          </a:p>
          <a:p>
            <a:pPr indent="-419100" lvl="0" marL="457200" rtl="0">
              <a:spcBef>
                <a:spcPts val="0"/>
              </a:spcBef>
              <a:buSzPct val="100000"/>
              <a:buChar char="●"/>
            </a:pPr>
            <a:r>
              <a:rPr lang="en" sz="3000"/>
              <a:t>Interact with the rest of the SIM card</a:t>
            </a:r>
          </a:p>
          <a:p>
            <a:pPr indent="-419100" lvl="0" marL="457200" rtl="0">
              <a:spcBef>
                <a:spcPts val="0"/>
              </a:spcBef>
              <a:buSzPct val="100000"/>
              <a:buChar char="●"/>
            </a:pPr>
            <a:r>
              <a:rPr lang="en" sz="3000"/>
              <a:t>Run arbitrary AT commands on the phone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type="title"/>
          </p:nvPr>
        </p:nvSpPr>
        <p:spPr>
          <a:xfrm>
            <a:off x="98250" y="16350"/>
            <a:ext cx="8826599" cy="602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Discussion </a:t>
            </a:r>
          </a:p>
        </p:txBody>
      </p:sp>
      <p:sp>
        <p:nvSpPr>
          <p:cNvPr id="180" name="Shape 180"/>
          <p:cNvSpPr txBox="1"/>
          <p:nvPr/>
        </p:nvSpPr>
        <p:spPr>
          <a:xfrm>
            <a:off x="674400" y="1168225"/>
            <a:ext cx="8161499" cy="34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SzPct val="100000"/>
              <a:buChar char="●"/>
            </a:pPr>
            <a:r>
              <a:rPr lang="en" sz="3000"/>
              <a:t>Regulatory issues around USSD and STK</a:t>
            </a:r>
          </a:p>
          <a:p>
            <a:pPr indent="-419100" lvl="0" marL="457200" rtl="0">
              <a:spcBef>
                <a:spcPts val="0"/>
              </a:spcBef>
              <a:buSzPct val="100000"/>
              <a:buChar char="●"/>
            </a:pPr>
            <a:r>
              <a:rPr lang="en" sz="3000"/>
              <a:t>Usability issues between SMS, USSD, STK</a:t>
            </a:r>
          </a:p>
          <a:p>
            <a:pPr indent="-419100" lvl="0" marL="457200" rtl="0">
              <a:spcBef>
                <a:spcPts val="0"/>
              </a:spcBef>
              <a:buSzPct val="100000"/>
              <a:buChar char="●"/>
            </a:pPr>
            <a:r>
              <a:rPr lang="en" sz="3000"/>
              <a:t>Is Facebook Money or SquareCash mobile money?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3848" y="266475"/>
            <a:ext cx="7356300" cy="4402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6138" y="426199"/>
            <a:ext cx="7410824" cy="429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1600" y="504624"/>
            <a:ext cx="7058750" cy="4248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98250" y="16350"/>
            <a:ext cx="8826599" cy="602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Quick Aside - Smartphone Penetration in Africa </a:t>
            </a:r>
          </a:p>
        </p:txBody>
      </p:sp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1100" y="763349"/>
            <a:ext cx="6066675" cy="438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98250" y="16350"/>
            <a:ext cx="8826599" cy="602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Universal Applications Work on ANY Phone</a:t>
            </a:r>
          </a:p>
        </p:txBody>
      </p:sp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0775" y="1157275"/>
            <a:ext cx="6915150" cy="282892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Shape 105"/>
          <p:cNvSpPr txBox="1"/>
          <p:nvPr/>
        </p:nvSpPr>
        <p:spPr>
          <a:xfrm>
            <a:off x="2053025" y="3911850"/>
            <a:ext cx="4725899" cy="923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What does this leave out?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" name="Shape 110"/>
          <p:cNvGraphicFramePr/>
          <p:nvPr/>
        </p:nvGraphicFramePr>
        <p:xfrm>
          <a:off x="571500" y="554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{BD1F3E40-1077-4F9D-8BAF-9CE1E6DFD18B}</a:tableStyleId>
              </a:tblPr>
              <a:tblGrid>
                <a:gridCol w="692925"/>
                <a:gridCol w="3419750"/>
                <a:gridCol w="3864450"/>
              </a:tblGrid>
              <a:tr h="60605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3000"/>
                        <a:t>Voice</a:t>
                      </a:r>
                    </a:p>
                  </a:txBody>
                  <a:tcPr marT="91425" marB="91425" marR="91425" marL="91425">
                    <a:solidFill>
                      <a:srgbClr val="6D9EEB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3000"/>
                        <a:t>Text</a:t>
                      </a:r>
                    </a:p>
                  </a:txBody>
                  <a:tcPr marT="91425" marB="91425" marR="91425" marL="91425">
                    <a:solidFill>
                      <a:srgbClr val="6D9EE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5" name="Shape 115"/>
          <p:cNvGraphicFramePr/>
          <p:nvPr/>
        </p:nvGraphicFramePr>
        <p:xfrm>
          <a:off x="571500" y="554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{BD1F3E40-1077-4F9D-8BAF-9CE1E6DFD18B}</a:tableStyleId>
              </a:tblPr>
              <a:tblGrid>
                <a:gridCol w="692925"/>
                <a:gridCol w="3419750"/>
                <a:gridCol w="3864450"/>
              </a:tblGrid>
              <a:tr h="6060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3000"/>
                        <a:t>Voice</a:t>
                      </a:r>
                    </a:p>
                  </a:txBody>
                  <a:tcPr marT="91425" marB="91425" marR="91425" marL="91425">
                    <a:solidFill>
                      <a:srgbClr val="6D9EEB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3000"/>
                        <a:t>Text</a:t>
                      </a:r>
                    </a:p>
                  </a:txBody>
                  <a:tcPr marT="91425" marB="91425" marR="91425" marL="91425">
                    <a:solidFill>
                      <a:srgbClr val="6D9EEB"/>
                    </a:solidFill>
                  </a:tcPr>
                </a:tc>
              </a:tr>
              <a:tr h="18309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3000"/>
                    </a:p>
                  </a:txBody>
                  <a:tcPr marT="91425" marB="91425" marR="91425" marL="91425">
                    <a:solidFill>
                      <a:srgbClr val="6D9EEB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solidFill>
                      <a:srgbClr val="C9DAF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solidFill>
                      <a:srgbClr val="C9DAF8"/>
                    </a:solidFill>
                  </a:tcPr>
                </a:tc>
              </a:tr>
              <a:tr h="19725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3000"/>
                    </a:p>
                  </a:txBody>
                  <a:tcPr marT="91425" marB="91425" marR="91425" marL="91425">
                    <a:solidFill>
                      <a:srgbClr val="6D9EEB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solidFill>
                      <a:srgbClr val="C9DAF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solidFill>
                      <a:srgbClr val="C9DAF8"/>
                    </a:solidFill>
                  </a:tcPr>
                </a:tc>
              </a:tr>
            </a:tbl>
          </a:graphicData>
        </a:graphic>
      </p:graphicFrame>
      <p:sp>
        <p:nvSpPr>
          <p:cNvPr id="116" name="Shape 116"/>
          <p:cNvSpPr txBox="1"/>
          <p:nvPr/>
        </p:nvSpPr>
        <p:spPr>
          <a:xfrm rot="-5400000">
            <a:off x="-15450" y="1747249"/>
            <a:ext cx="1816200" cy="79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Stateless</a:t>
            </a:r>
          </a:p>
        </p:txBody>
      </p:sp>
      <p:sp>
        <p:nvSpPr>
          <p:cNvPr id="117" name="Shape 117"/>
          <p:cNvSpPr txBox="1"/>
          <p:nvPr/>
        </p:nvSpPr>
        <p:spPr>
          <a:xfrm rot="-5400000">
            <a:off x="-65699" y="3344850"/>
            <a:ext cx="1916699" cy="6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Stateful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" name="Shape 122"/>
          <p:cNvGraphicFramePr/>
          <p:nvPr/>
        </p:nvGraphicFramePr>
        <p:xfrm>
          <a:off x="571500" y="554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{BD1F3E40-1077-4F9D-8BAF-9CE1E6DFD18B}</a:tableStyleId>
              </a:tblPr>
              <a:tblGrid>
                <a:gridCol w="692925"/>
                <a:gridCol w="3419750"/>
                <a:gridCol w="3864450"/>
              </a:tblGrid>
              <a:tr h="6060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3000"/>
                        <a:t>Voice</a:t>
                      </a:r>
                    </a:p>
                  </a:txBody>
                  <a:tcPr marT="91425" marB="91425" marR="91425" marL="91425">
                    <a:solidFill>
                      <a:srgbClr val="6D9EEB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3000"/>
                        <a:t>Text</a:t>
                      </a:r>
                    </a:p>
                  </a:txBody>
                  <a:tcPr marT="91425" marB="91425" marR="91425" marL="91425">
                    <a:solidFill>
                      <a:srgbClr val="6D9EEB"/>
                    </a:solidFill>
                  </a:tcPr>
                </a:tc>
              </a:tr>
              <a:tr h="18309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3000"/>
                    </a:p>
                  </a:txBody>
                  <a:tcPr marT="91425" marB="91425" marR="91425" marL="91425">
                    <a:solidFill>
                      <a:srgbClr val="6D9EEB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Robo Call</a:t>
                      </a:r>
                    </a:p>
                  </a:txBody>
                  <a:tcPr marT="91425" marB="91425" marR="91425" marL="91425" anchor="ctr">
                    <a:solidFill>
                      <a:srgbClr val="C9DAF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SMS</a:t>
                      </a:r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Short Message Service</a:t>
                      </a:r>
                    </a:p>
                  </a:txBody>
                  <a:tcPr marT="91425" marB="91425" marR="91425" marL="91425" anchor="ctr">
                    <a:solidFill>
                      <a:srgbClr val="C9DAF8"/>
                    </a:solidFill>
                  </a:tcPr>
                </a:tc>
              </a:tr>
              <a:tr h="19725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3000"/>
                    </a:p>
                  </a:txBody>
                  <a:tcPr marT="91425" marB="91425" marR="91425" marL="91425">
                    <a:solidFill>
                      <a:srgbClr val="6D9EEB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IVR </a:t>
                      </a:r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Interactive Voice Response</a:t>
                      </a:r>
                    </a:p>
                  </a:txBody>
                  <a:tcPr marT="91425" marB="91425" marR="91425" marL="91425" anchor="ctr">
                    <a:solidFill>
                      <a:srgbClr val="C9DAF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USSD </a:t>
                      </a:r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Unstructured Supplementary Service Data</a:t>
                      </a:r>
                    </a:p>
                  </a:txBody>
                  <a:tcPr marT="91425" marB="91425" marR="91425" marL="91425" anchor="ctr">
                    <a:solidFill>
                      <a:srgbClr val="C9DAF8"/>
                    </a:solidFill>
                  </a:tcPr>
                </a:tc>
              </a:tr>
            </a:tbl>
          </a:graphicData>
        </a:graphic>
      </p:graphicFrame>
      <p:sp>
        <p:nvSpPr>
          <p:cNvPr id="123" name="Shape 123"/>
          <p:cNvSpPr txBox="1"/>
          <p:nvPr/>
        </p:nvSpPr>
        <p:spPr>
          <a:xfrm rot="-5400000">
            <a:off x="-15450" y="1747249"/>
            <a:ext cx="1816200" cy="79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Stateless</a:t>
            </a:r>
          </a:p>
        </p:txBody>
      </p:sp>
      <p:sp>
        <p:nvSpPr>
          <p:cNvPr id="124" name="Shape 124"/>
          <p:cNvSpPr txBox="1"/>
          <p:nvPr/>
        </p:nvSpPr>
        <p:spPr>
          <a:xfrm rot="-5400000">
            <a:off x="-65699" y="3344850"/>
            <a:ext cx="1916699" cy="6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Stateful</a:t>
            </a:r>
          </a:p>
        </p:txBody>
      </p:sp>
      <p:sp>
        <p:nvSpPr>
          <p:cNvPr id="125" name="Shape 125"/>
          <p:cNvSpPr/>
          <p:nvPr/>
        </p:nvSpPr>
        <p:spPr>
          <a:xfrm>
            <a:off x="1253175" y="1231950"/>
            <a:ext cx="3440999" cy="3759600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6" name="Shape 126"/>
          <p:cNvSpPr/>
          <p:nvPr/>
        </p:nvSpPr>
        <p:spPr>
          <a:xfrm>
            <a:off x="4682175" y="1231950"/>
            <a:ext cx="3866400" cy="3759600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theme/theme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