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wmf" ContentType="image/x-wmf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9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1"/>
  </p:notesMasterIdLst>
  <p:sldIdLst>
    <p:sldId id="334" r:id="rId2"/>
    <p:sldId id="381" r:id="rId3"/>
    <p:sldId id="369" r:id="rId4"/>
    <p:sldId id="450" r:id="rId5"/>
    <p:sldId id="434" r:id="rId6"/>
    <p:sldId id="446" r:id="rId7"/>
    <p:sldId id="436" r:id="rId8"/>
    <p:sldId id="439" r:id="rId9"/>
    <p:sldId id="447" r:id="rId10"/>
    <p:sldId id="429" r:id="rId11"/>
    <p:sldId id="430" r:id="rId12"/>
    <p:sldId id="448" r:id="rId13"/>
    <p:sldId id="449" r:id="rId14"/>
    <p:sldId id="414" r:id="rId15"/>
    <p:sldId id="438" r:id="rId16"/>
    <p:sldId id="406" r:id="rId17"/>
    <p:sldId id="407" r:id="rId18"/>
    <p:sldId id="408" r:id="rId19"/>
    <p:sldId id="431" r:id="rId20"/>
    <p:sldId id="432" r:id="rId21"/>
    <p:sldId id="445" r:id="rId22"/>
    <p:sldId id="440" r:id="rId23"/>
    <p:sldId id="441" r:id="rId24"/>
    <p:sldId id="442" r:id="rId25"/>
    <p:sldId id="347" r:id="rId26"/>
    <p:sldId id="368" r:id="rId27"/>
    <p:sldId id="422" r:id="rId28"/>
    <p:sldId id="423" r:id="rId29"/>
    <p:sldId id="41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FF00"/>
    <a:srgbClr val="3333CC"/>
    <a:srgbClr val="0000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vertBarState="maximized">
    <p:restoredLeft sz="16584" autoAdjust="0"/>
    <p:restoredTop sz="86916" autoAdjust="0"/>
  </p:normalViewPr>
  <p:slideViewPr>
    <p:cSldViewPr>
      <p:cViewPr>
        <p:scale>
          <a:sx n="100" d="100"/>
          <a:sy n="100" d="100"/>
        </p:scale>
        <p:origin x="-272" y="-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heme" Target="theme/theme1.xml"/><Relationship Id="rId31" Type="http://schemas.openxmlformats.org/officeDocument/2006/relationships/notesMaster" Target="notesMasters/notesMaster1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3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4F631-629F-4C28-BFA0-3E1C9008C203}" type="datetimeFigureOut">
              <a:rPr lang="en-US" smtClean="0"/>
              <a:pPr/>
              <a:t>2/10/11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D5C02-3DBF-4D44-978D-FFD5473EA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5219C-8DA6-4447-A89F-69771CDD5D9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7E840-D46B-47CF-ABE3-E28492389B9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15DC6-475D-49B5-8A9E-2D33A8D6CB0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7E840-D46B-47CF-ABE3-E28492389B9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5C02-3DBF-4D44-978D-FFD5473EA7C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F02-0925-4685-BC89-3740CF458795}" type="datetimeFigureOut">
              <a:rPr lang="en-US" smtClean="0"/>
              <a:pPr/>
              <a:t>2/10/11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F02-0925-4685-BC89-3740CF458795}" type="datetimeFigureOut">
              <a:rPr lang="en-US" smtClean="0"/>
              <a:pPr/>
              <a:t>2/10/11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F02-0925-4685-BC89-3740CF458795}" type="datetimeFigureOut">
              <a:rPr lang="en-US" smtClean="0"/>
              <a:pPr/>
              <a:t>2/10/11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F02-0925-4685-BC89-3740CF458795}" type="datetimeFigureOut">
              <a:rPr lang="en-US" smtClean="0"/>
              <a:pPr/>
              <a:t>2/10/11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F02-0925-4685-BC89-3740CF458795}" type="datetimeFigureOut">
              <a:rPr lang="en-US" smtClean="0"/>
              <a:pPr/>
              <a:t>2/10/11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F02-0925-4685-BC89-3740CF458795}" type="datetimeFigureOut">
              <a:rPr lang="en-US" smtClean="0"/>
              <a:pPr/>
              <a:t>2/10/11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F02-0925-4685-BC89-3740CF458795}" type="datetimeFigureOut">
              <a:rPr lang="en-US" smtClean="0"/>
              <a:pPr/>
              <a:t>2/10/11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F02-0925-4685-BC89-3740CF458795}" type="datetimeFigureOut">
              <a:rPr lang="en-US" smtClean="0"/>
              <a:pPr/>
              <a:t>2/10/11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F02-0925-4685-BC89-3740CF458795}" type="datetimeFigureOut">
              <a:rPr lang="en-US" smtClean="0"/>
              <a:pPr/>
              <a:t>2/10/11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F02-0925-4685-BC89-3740CF458795}" type="datetimeFigureOut">
              <a:rPr lang="en-US" smtClean="0"/>
              <a:pPr/>
              <a:t>2/10/11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F02-0925-4685-BC89-3740CF458795}" type="datetimeFigureOut">
              <a:rPr lang="en-US" smtClean="0"/>
              <a:pPr/>
              <a:t>2/10/11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33F02-0925-4685-BC89-3740CF458795}" type="datetimeFigureOut">
              <a:rPr lang="en-US" smtClean="0"/>
              <a:pPr/>
              <a:t>2/10/11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E9CE5-F3D9-4FA8-A7B1-52437A8AD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6" Type="http://schemas.openxmlformats.org/officeDocument/2006/relationships/image" Target="../media/image7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jpeg"/><Relationship Id="rId5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3" Type="http://schemas.openxmlformats.org/officeDocument/2006/relationships/hyperlink" Target="mailto:dryadlnq@microsoft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143000"/>
            <a:ext cx="8839200" cy="2514600"/>
          </a:xfrm>
        </p:spPr>
        <p:txBody>
          <a:bodyPr>
            <a:normAutofit/>
          </a:bodyPr>
          <a:lstStyle/>
          <a:p>
            <a:r>
              <a:rPr lang="en-US" sz="5300" dirty="0" smtClean="0"/>
              <a:t>DryadLINQ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4200" dirty="0" smtClean="0"/>
              <a:t>A System for General-Purpose</a:t>
            </a:r>
            <a:br>
              <a:rPr lang="en-US" sz="4200" dirty="0" smtClean="0"/>
            </a:br>
            <a:r>
              <a:rPr lang="en-US" sz="4200" dirty="0" smtClean="0"/>
              <a:t>Distributed Data-Parallel Computing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114800"/>
            <a:ext cx="7010400" cy="1828800"/>
          </a:xfrm>
        </p:spPr>
        <p:txBody>
          <a:bodyPr>
            <a:normAutofit fontScale="70000" lnSpcReduction="20000"/>
          </a:bodyPr>
          <a:lstStyle/>
          <a:p>
            <a:pPr eaLnBrk="0" hangingPunct="0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Yuan Yu, Michael Isard, Dennis Fetterly, Mihai Budiu,</a:t>
            </a:r>
          </a:p>
          <a:p>
            <a:pPr eaLnBrk="0" hangingPunct="0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Ú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lfar Erlingsson, Pradeep Kumar Gunda, Jon Currey</a:t>
            </a:r>
          </a:p>
          <a:p>
            <a:pPr eaLnBrk="0" hangingPunct="0"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Microsoft Research Silicon Valley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14400" y="5334000"/>
            <a:ext cx="7543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eaLnBrk="0" hangingPunct="0"/>
            <a:endParaRPr lang="en-US" sz="24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DryadLINQ System Architecture</a:t>
            </a:r>
            <a:endParaRPr lang="en-US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00800" y="6127750"/>
            <a:ext cx="2133600" cy="365125"/>
          </a:xfrm>
        </p:spPr>
        <p:txBody>
          <a:bodyPr/>
          <a:lstStyle/>
          <a:p>
            <a:fld id="{FC7F914F-062F-453F-B34B-BB004E9935E0}" type="slidenum">
              <a:rPr lang="en-US" sz="1400" smtClean="0"/>
              <a:pPr/>
              <a:t>10</a:t>
            </a:fld>
            <a:endParaRPr lang="en-US" sz="1400"/>
          </a:p>
        </p:txBody>
      </p:sp>
      <p:sp>
        <p:nvSpPr>
          <p:cNvPr id="4" name="Rectangle 3"/>
          <p:cNvSpPr/>
          <p:nvPr/>
        </p:nvSpPr>
        <p:spPr>
          <a:xfrm>
            <a:off x="5295900" y="2819400"/>
            <a:ext cx="3162300" cy="3048000"/>
          </a:xfrm>
          <a:prstGeom prst="rect">
            <a:avLst/>
          </a:prstGeom>
          <a:solidFill>
            <a:srgbClr val="F8F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/>
          </a:p>
        </p:txBody>
      </p:sp>
      <p:sp>
        <p:nvSpPr>
          <p:cNvPr id="5" name="Rectangle 4"/>
          <p:cNvSpPr/>
          <p:nvPr/>
        </p:nvSpPr>
        <p:spPr>
          <a:xfrm>
            <a:off x="457200" y="2362200"/>
            <a:ext cx="4495800" cy="3505200"/>
          </a:xfrm>
          <a:prstGeom prst="rect">
            <a:avLst/>
          </a:prstGeom>
          <a:solidFill>
            <a:srgbClr val="F8F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/>
          </a:p>
        </p:txBody>
      </p:sp>
      <p:sp>
        <p:nvSpPr>
          <p:cNvPr id="6" name="Rounded Rectangle 5"/>
          <p:cNvSpPr/>
          <p:nvPr/>
        </p:nvSpPr>
        <p:spPr>
          <a:xfrm>
            <a:off x="2971800" y="2438400"/>
            <a:ext cx="1828800" cy="32766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DryadLINQ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7391400" y="4696968"/>
            <a:ext cx="457200" cy="256032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/>
          </a:p>
        </p:txBody>
      </p:sp>
      <p:sp>
        <p:nvSpPr>
          <p:cNvPr id="8" name="TextBox 30"/>
          <p:cNvSpPr txBox="1"/>
          <p:nvPr/>
        </p:nvSpPr>
        <p:spPr>
          <a:xfrm>
            <a:off x="2057400" y="2057400"/>
            <a:ext cx="1719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/>
              <a:t>Client machine</a:t>
            </a:r>
            <a:endParaRPr lang="en-US" sz="2000" i="1" dirty="0"/>
          </a:p>
        </p:txBody>
      </p:sp>
      <p:sp>
        <p:nvSpPr>
          <p:cNvPr id="10" name="TextBox 36"/>
          <p:cNvSpPr txBox="1"/>
          <p:nvPr/>
        </p:nvSpPr>
        <p:spPr>
          <a:xfrm>
            <a:off x="3581400" y="4991100"/>
            <a:ext cx="601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(11)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352800" y="2933700"/>
            <a:ext cx="1143000" cy="1181100"/>
          </a:xfrm>
          <a:prstGeom prst="rect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Distributed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query plan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2514600"/>
            <a:ext cx="1676400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.NET program</a:t>
            </a:r>
          </a:p>
          <a:p>
            <a:endParaRPr lang="en-US" sz="1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095500" y="3124200"/>
            <a:ext cx="1257300" cy="7620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Query </a:t>
            </a:r>
            <a:r>
              <a:rPr lang="en-US" dirty="0" err="1" smtClean="0">
                <a:solidFill>
                  <a:schemeClr val="tx1"/>
                </a:solidFill>
              </a:rPr>
              <a:t>Expr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39"/>
          <p:cNvSpPr txBox="1"/>
          <p:nvPr/>
        </p:nvSpPr>
        <p:spPr>
          <a:xfrm>
            <a:off x="6248400" y="2514600"/>
            <a:ext cx="1395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/>
              <a:t>Data center</a:t>
            </a:r>
            <a:endParaRPr lang="en-US" sz="2000" i="1" dirty="0"/>
          </a:p>
        </p:txBody>
      </p:sp>
      <p:sp>
        <p:nvSpPr>
          <p:cNvPr id="17" name="Rectangle 16"/>
          <p:cNvSpPr/>
          <p:nvPr/>
        </p:nvSpPr>
        <p:spPr>
          <a:xfrm>
            <a:off x="5600700" y="4953000"/>
            <a:ext cx="2705100" cy="495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Output Tables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Left Arrow 18"/>
          <p:cNvSpPr/>
          <p:nvPr/>
        </p:nvSpPr>
        <p:spPr>
          <a:xfrm>
            <a:off x="4520184" y="4800600"/>
            <a:ext cx="1080516" cy="762000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Results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86600" y="3200400"/>
            <a:ext cx="12192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Input Tables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7467600" y="3733800"/>
            <a:ext cx="457200" cy="3048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/>
          </a:p>
        </p:txBody>
      </p:sp>
      <p:sp>
        <p:nvSpPr>
          <p:cNvPr id="22" name="Right Arrow 21"/>
          <p:cNvSpPr/>
          <p:nvPr/>
        </p:nvSpPr>
        <p:spPr>
          <a:xfrm>
            <a:off x="4520184" y="3112532"/>
            <a:ext cx="1080516" cy="7620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Invoke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Double Wave 22"/>
          <p:cNvSpPr/>
          <p:nvPr/>
        </p:nvSpPr>
        <p:spPr>
          <a:xfrm>
            <a:off x="5600700" y="3124200"/>
            <a:ext cx="609600" cy="609600"/>
          </a:xfrm>
          <a:prstGeom prst="doubleWav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Query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5753100" y="3733800"/>
            <a:ext cx="457200" cy="3048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/>
          </a:p>
        </p:txBody>
      </p:sp>
      <p:sp>
        <p:nvSpPr>
          <p:cNvPr id="25" name="Rectangle 24"/>
          <p:cNvSpPr/>
          <p:nvPr/>
        </p:nvSpPr>
        <p:spPr>
          <a:xfrm>
            <a:off x="3352800" y="4724400"/>
            <a:ext cx="1143000" cy="838200"/>
          </a:xfrm>
          <a:prstGeom prst="rect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Output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DryadTable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858000" y="4038600"/>
            <a:ext cx="1447800" cy="647700"/>
          </a:xfrm>
          <a:prstGeom prst="rect">
            <a:avLst/>
          </a:prstGeom>
          <a:solidFill>
            <a:srgbClr val="CCFFCC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Dryad Execution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Left Arrow 30"/>
          <p:cNvSpPr/>
          <p:nvPr/>
        </p:nvSpPr>
        <p:spPr>
          <a:xfrm>
            <a:off x="1981200" y="4800600"/>
            <a:ext cx="1371600" cy="762000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.Net</a:t>
            </a:r>
            <a:r>
              <a:rPr lang="en-US" dirty="0" smtClean="0">
                <a:solidFill>
                  <a:schemeClr val="tx1"/>
                </a:solidFill>
              </a:rPr>
              <a:t> Objects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448300" y="4038600"/>
            <a:ext cx="952500" cy="609600"/>
          </a:xfrm>
          <a:prstGeom prst="rect">
            <a:avLst/>
          </a:prstGeom>
          <a:solidFill>
            <a:srgbClr val="CCFFCC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JM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Down Arrow 32"/>
          <p:cNvSpPr/>
          <p:nvPr/>
        </p:nvSpPr>
        <p:spPr>
          <a:xfrm rot="16200000">
            <a:off x="6400800" y="4191000"/>
            <a:ext cx="457200" cy="4572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/>
          </a:p>
        </p:txBody>
      </p:sp>
      <p:sp>
        <p:nvSpPr>
          <p:cNvPr id="35" name="TextBox 44"/>
          <p:cNvSpPr txBox="1"/>
          <p:nvPr/>
        </p:nvSpPr>
        <p:spPr>
          <a:xfrm>
            <a:off x="914400" y="3352800"/>
            <a:ext cx="972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/>
              <a:t>ToTable</a:t>
            </a:r>
            <a:endParaRPr lang="en-US" sz="2000" dirty="0"/>
          </a:p>
        </p:txBody>
      </p:sp>
      <p:sp>
        <p:nvSpPr>
          <p:cNvPr id="36" name="TextBox 45"/>
          <p:cNvSpPr txBox="1"/>
          <p:nvPr/>
        </p:nvSpPr>
        <p:spPr>
          <a:xfrm>
            <a:off x="914400" y="5040868"/>
            <a:ext cx="974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/>
              <a:t>foreach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6248400" y="3124200"/>
            <a:ext cx="685800" cy="647700"/>
          </a:xfrm>
          <a:prstGeom prst="rect">
            <a:avLst/>
          </a:prstGeom>
          <a:solidFill>
            <a:srgbClr val="CCFFCC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Vertex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Down Arrow 29"/>
          <p:cNvSpPr/>
          <p:nvPr/>
        </p:nvSpPr>
        <p:spPr>
          <a:xfrm rot="19214695">
            <a:off x="6667500" y="3733800"/>
            <a:ext cx="457200" cy="3048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DryadLINQ Internals</a:t>
            </a:r>
            <a:endParaRPr lang="en-US" dirty="0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334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Distributed execution plan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Static optimizations: pipelining</a:t>
            </a:r>
            <a:r>
              <a:rPr lang="en-US" dirty="0"/>
              <a:t>, </a:t>
            </a:r>
            <a:r>
              <a:rPr lang="en-US" dirty="0" smtClean="0"/>
              <a:t>eager aggregation, </a:t>
            </a:r>
            <a:r>
              <a:rPr lang="en-US" dirty="0"/>
              <a:t>etc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Dynamic optimizations: data-dependent partitioning, dynamic aggregation, etc.</a:t>
            </a:r>
            <a:endParaRPr lang="en-US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Automatic code generation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Vertex code that runs on vertices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Channel serialization code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Callback code for runtime optimizations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Automatically distributed to cluster machines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Separate LINQ query from its local context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Distribute referenced objects to cluster machines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Distribute application DLLs to cluster machines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Rounded Rectangle 230"/>
          <p:cNvSpPr/>
          <p:nvPr/>
        </p:nvSpPr>
        <p:spPr>
          <a:xfrm>
            <a:off x="2270126" y="4663440"/>
            <a:ext cx="838200" cy="1737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0" name="Rounded Rectangle 219"/>
          <p:cNvSpPr/>
          <p:nvPr/>
        </p:nvSpPr>
        <p:spPr>
          <a:xfrm>
            <a:off x="2279651" y="1443990"/>
            <a:ext cx="838200" cy="2880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Execution Plan for Word Count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914F-062F-453F-B34B-BB004E9935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1631951" y="3209734"/>
            <a:ext cx="381000" cy="3048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5" name="TextBox 218"/>
          <p:cNvSpPr txBox="1"/>
          <p:nvPr/>
        </p:nvSpPr>
        <p:spPr>
          <a:xfrm>
            <a:off x="1555751" y="3514534"/>
            <a:ext cx="442750" cy="2954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95" name="Rounded Rectangle 194"/>
          <p:cNvSpPr/>
          <p:nvPr/>
        </p:nvSpPr>
        <p:spPr>
          <a:xfrm>
            <a:off x="793751" y="2544444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96" name="Straight Arrow Connector 195"/>
          <p:cNvCxnSpPr>
            <a:stCxn id="195" idx="2"/>
            <a:endCxn id="198" idx="0"/>
          </p:cNvCxnSpPr>
          <p:nvPr/>
        </p:nvCxnSpPr>
        <p:spPr>
          <a:xfrm rot="5400000">
            <a:off x="938531" y="3040379"/>
            <a:ext cx="3200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 rot="5400000">
            <a:off x="930117" y="2376646"/>
            <a:ext cx="33528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ounded Rectangle 197"/>
          <p:cNvSpPr/>
          <p:nvPr/>
        </p:nvSpPr>
        <p:spPr>
          <a:xfrm>
            <a:off x="793751" y="32004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9" name="Rounded Rectangle 198"/>
          <p:cNvSpPr/>
          <p:nvPr/>
        </p:nvSpPr>
        <p:spPr>
          <a:xfrm>
            <a:off x="793751" y="3855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00" name="Straight Arrow Connector 199"/>
          <p:cNvCxnSpPr>
            <a:stCxn id="198" idx="2"/>
            <a:endCxn id="199" idx="0"/>
          </p:cNvCxnSpPr>
          <p:nvPr/>
        </p:nvCxnSpPr>
        <p:spPr>
          <a:xfrm rot="5400000">
            <a:off x="939166" y="3695700"/>
            <a:ext cx="3187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rot="5400000">
            <a:off x="924403" y="4377213"/>
            <a:ext cx="34988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ounded Rectangle 201"/>
          <p:cNvSpPr/>
          <p:nvPr/>
        </p:nvSpPr>
        <p:spPr>
          <a:xfrm>
            <a:off x="2393951" y="1553844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03" name="Straight Arrow Connector 202"/>
          <p:cNvCxnSpPr>
            <a:stCxn id="202" idx="2"/>
            <a:endCxn id="205" idx="0"/>
          </p:cNvCxnSpPr>
          <p:nvPr/>
        </p:nvCxnSpPr>
        <p:spPr>
          <a:xfrm rot="5400000">
            <a:off x="2576831" y="2011679"/>
            <a:ext cx="2438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 rot="5400000">
            <a:off x="2530317" y="1386046"/>
            <a:ext cx="33528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ounded Rectangle 204"/>
          <p:cNvSpPr/>
          <p:nvPr/>
        </p:nvSpPr>
        <p:spPr>
          <a:xfrm>
            <a:off x="2393951" y="21336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2393951" y="2712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07" name="Straight Arrow Connector 206"/>
          <p:cNvCxnSpPr>
            <a:stCxn id="205" idx="2"/>
            <a:endCxn id="206" idx="0"/>
          </p:cNvCxnSpPr>
          <p:nvPr/>
        </p:nvCxnSpPr>
        <p:spPr>
          <a:xfrm rot="5400000">
            <a:off x="2577466" y="2590800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stCxn id="206" idx="2"/>
            <a:endCxn id="209" idx="0"/>
          </p:cNvCxnSpPr>
          <p:nvPr/>
        </p:nvCxnSpPr>
        <p:spPr>
          <a:xfrm rot="5400000">
            <a:off x="2584451" y="3162300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Rounded Rectangle 208"/>
          <p:cNvSpPr/>
          <p:nvPr/>
        </p:nvSpPr>
        <p:spPr>
          <a:xfrm>
            <a:off x="2393951" y="32766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6" name="Rounded Rectangle 215"/>
          <p:cNvSpPr/>
          <p:nvPr/>
        </p:nvSpPr>
        <p:spPr>
          <a:xfrm>
            <a:off x="2393951" y="3855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17" name="Straight Arrow Connector 216"/>
          <p:cNvCxnSpPr>
            <a:stCxn id="209" idx="2"/>
            <a:endCxn id="216" idx="0"/>
          </p:cNvCxnSpPr>
          <p:nvPr/>
        </p:nvCxnSpPr>
        <p:spPr>
          <a:xfrm rot="5400000">
            <a:off x="2577466" y="3733800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>
            <a:stCxn id="216" idx="2"/>
          </p:cNvCxnSpPr>
          <p:nvPr/>
        </p:nvCxnSpPr>
        <p:spPr>
          <a:xfrm rot="5400000">
            <a:off x="2409509" y="4480242"/>
            <a:ext cx="578485" cy="158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ounded Rectangle 225"/>
          <p:cNvSpPr/>
          <p:nvPr/>
        </p:nvSpPr>
        <p:spPr>
          <a:xfrm>
            <a:off x="2393951" y="477202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27" name="Straight Arrow Connector 226"/>
          <p:cNvCxnSpPr>
            <a:stCxn id="226" idx="2"/>
            <a:endCxn id="228" idx="0"/>
          </p:cNvCxnSpPr>
          <p:nvPr/>
        </p:nvCxnSpPr>
        <p:spPr>
          <a:xfrm rot="5400000">
            <a:off x="2576831" y="5229860"/>
            <a:ext cx="2438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Rounded Rectangle 227"/>
          <p:cNvSpPr/>
          <p:nvPr/>
        </p:nvSpPr>
        <p:spPr>
          <a:xfrm>
            <a:off x="2393951" y="5351781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9" name="Rounded Rectangle 228"/>
          <p:cNvSpPr/>
          <p:nvPr/>
        </p:nvSpPr>
        <p:spPr>
          <a:xfrm>
            <a:off x="2393951" y="5930266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Sum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30" name="Straight Arrow Connector 229"/>
          <p:cNvCxnSpPr>
            <a:stCxn id="228" idx="2"/>
            <a:endCxn id="229" idx="0"/>
          </p:cNvCxnSpPr>
          <p:nvPr/>
        </p:nvCxnSpPr>
        <p:spPr>
          <a:xfrm rot="5400000">
            <a:off x="2577466" y="5808981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Box 844"/>
          <p:cNvSpPr txBox="1"/>
          <p:nvPr/>
        </p:nvSpPr>
        <p:spPr>
          <a:xfrm>
            <a:off x="3689351" y="1524000"/>
            <a:ext cx="11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err="1" smtClean="0"/>
              <a:t>SelectMany</a:t>
            </a:r>
            <a:endParaRPr lang="en-US" sz="1600" i="1" dirty="0"/>
          </a:p>
        </p:txBody>
      </p:sp>
      <p:sp>
        <p:nvSpPr>
          <p:cNvPr id="233" name="TextBox 845"/>
          <p:cNvSpPr txBox="1"/>
          <p:nvPr/>
        </p:nvSpPr>
        <p:spPr>
          <a:xfrm>
            <a:off x="3689351" y="2099846"/>
            <a:ext cx="5100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sort</a:t>
            </a:r>
            <a:endParaRPr lang="en-US" sz="1600" i="1" dirty="0"/>
          </a:p>
        </p:txBody>
      </p:sp>
      <p:sp>
        <p:nvSpPr>
          <p:cNvPr id="234" name="TextBox 846"/>
          <p:cNvSpPr txBox="1"/>
          <p:nvPr/>
        </p:nvSpPr>
        <p:spPr>
          <a:xfrm>
            <a:off x="3689351" y="2709446"/>
            <a:ext cx="874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err="1" smtClean="0"/>
              <a:t>groupby</a:t>
            </a:r>
            <a:endParaRPr lang="en-US" sz="1600" i="1" dirty="0"/>
          </a:p>
        </p:txBody>
      </p:sp>
      <p:sp>
        <p:nvSpPr>
          <p:cNvPr id="235" name="TextBox 847"/>
          <p:cNvSpPr txBox="1"/>
          <p:nvPr/>
        </p:nvSpPr>
        <p:spPr>
          <a:xfrm>
            <a:off x="3689351" y="3276600"/>
            <a:ext cx="652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count</a:t>
            </a:r>
            <a:endParaRPr lang="en-US" sz="1600" i="1" dirty="0"/>
          </a:p>
        </p:txBody>
      </p:sp>
      <p:sp>
        <p:nvSpPr>
          <p:cNvPr id="236" name="TextBox 848"/>
          <p:cNvSpPr txBox="1"/>
          <p:nvPr/>
        </p:nvSpPr>
        <p:spPr>
          <a:xfrm>
            <a:off x="3689351" y="3852446"/>
            <a:ext cx="976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distribute</a:t>
            </a:r>
            <a:endParaRPr lang="en-US" sz="1600" i="1" dirty="0"/>
          </a:p>
        </p:txBody>
      </p:sp>
      <p:sp>
        <p:nvSpPr>
          <p:cNvPr id="237" name="TextBox 852"/>
          <p:cNvSpPr txBox="1"/>
          <p:nvPr/>
        </p:nvSpPr>
        <p:spPr>
          <a:xfrm>
            <a:off x="3689351" y="4747796"/>
            <a:ext cx="1043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err="1" smtClean="0"/>
              <a:t>mergesort</a:t>
            </a:r>
            <a:endParaRPr lang="en-US" sz="1600" i="1" dirty="0"/>
          </a:p>
        </p:txBody>
      </p:sp>
      <p:sp>
        <p:nvSpPr>
          <p:cNvPr id="238" name="TextBox 853"/>
          <p:cNvSpPr txBox="1"/>
          <p:nvPr/>
        </p:nvSpPr>
        <p:spPr>
          <a:xfrm>
            <a:off x="3689351" y="5376446"/>
            <a:ext cx="874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err="1" smtClean="0"/>
              <a:t>groupby</a:t>
            </a:r>
            <a:endParaRPr lang="en-US" sz="1600" i="1" dirty="0"/>
          </a:p>
        </p:txBody>
      </p:sp>
      <p:sp>
        <p:nvSpPr>
          <p:cNvPr id="239" name="TextBox 854"/>
          <p:cNvSpPr txBox="1"/>
          <p:nvPr/>
        </p:nvSpPr>
        <p:spPr>
          <a:xfrm>
            <a:off x="3689351" y="5943600"/>
            <a:ext cx="545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Sum</a:t>
            </a:r>
            <a:endParaRPr lang="en-US" sz="1600" i="1" dirty="0"/>
          </a:p>
        </p:txBody>
      </p:sp>
      <p:sp>
        <p:nvSpPr>
          <p:cNvPr id="241" name="Right Brace 240"/>
          <p:cNvSpPr/>
          <p:nvPr/>
        </p:nvSpPr>
        <p:spPr>
          <a:xfrm>
            <a:off x="4832351" y="1600200"/>
            <a:ext cx="228600" cy="2514600"/>
          </a:xfrm>
          <a:prstGeom prst="rightBrace">
            <a:avLst>
              <a:gd name="adj1" fmla="val 50956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2" name="Right Brace 241"/>
          <p:cNvSpPr/>
          <p:nvPr/>
        </p:nvSpPr>
        <p:spPr>
          <a:xfrm>
            <a:off x="4832351" y="4572000"/>
            <a:ext cx="228600" cy="1752600"/>
          </a:xfrm>
          <a:prstGeom prst="rightBrace">
            <a:avLst>
              <a:gd name="adj1" fmla="val 50956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3" name="TextBox 859"/>
          <p:cNvSpPr txBox="1"/>
          <p:nvPr/>
        </p:nvSpPr>
        <p:spPr>
          <a:xfrm>
            <a:off x="5108664" y="2667000"/>
            <a:ext cx="9428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pipelined</a:t>
            </a:r>
            <a:endParaRPr lang="en-US" sz="1600" i="1" dirty="0"/>
          </a:p>
        </p:txBody>
      </p:sp>
      <p:sp>
        <p:nvSpPr>
          <p:cNvPr id="244" name="TextBox 861"/>
          <p:cNvSpPr txBox="1"/>
          <p:nvPr/>
        </p:nvSpPr>
        <p:spPr>
          <a:xfrm>
            <a:off x="5153113" y="5262146"/>
            <a:ext cx="9428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pipelined</a:t>
            </a:r>
            <a:endParaRPr lang="en-US" sz="1600" i="1" dirty="0"/>
          </a:p>
        </p:txBody>
      </p:sp>
      <p:cxnSp>
        <p:nvCxnSpPr>
          <p:cNvPr id="245" name="Straight Arrow Connector 244"/>
          <p:cNvCxnSpPr/>
          <p:nvPr/>
        </p:nvCxnSpPr>
        <p:spPr>
          <a:xfrm rot="5400000">
            <a:off x="2523014" y="6453663"/>
            <a:ext cx="34988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Rounded Rectangle 230"/>
          <p:cNvSpPr/>
          <p:nvPr/>
        </p:nvSpPr>
        <p:spPr>
          <a:xfrm>
            <a:off x="2270126" y="4663440"/>
            <a:ext cx="838200" cy="1737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0" name="Rounded Rectangle 219"/>
          <p:cNvSpPr/>
          <p:nvPr/>
        </p:nvSpPr>
        <p:spPr>
          <a:xfrm>
            <a:off x="2279651" y="1443990"/>
            <a:ext cx="838200" cy="2880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Execution Plan for Word Count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914F-062F-453F-B34B-BB004E9935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1631951" y="3209734"/>
            <a:ext cx="381000" cy="3048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5" name="TextBox 218"/>
          <p:cNvSpPr txBox="1"/>
          <p:nvPr/>
        </p:nvSpPr>
        <p:spPr>
          <a:xfrm>
            <a:off x="1555751" y="3514534"/>
            <a:ext cx="442750" cy="2954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95" name="Rounded Rectangle 194"/>
          <p:cNvSpPr/>
          <p:nvPr/>
        </p:nvSpPr>
        <p:spPr>
          <a:xfrm>
            <a:off x="793751" y="2544444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96" name="Straight Arrow Connector 195"/>
          <p:cNvCxnSpPr>
            <a:stCxn id="195" idx="2"/>
            <a:endCxn id="198" idx="0"/>
          </p:cNvCxnSpPr>
          <p:nvPr/>
        </p:nvCxnSpPr>
        <p:spPr>
          <a:xfrm rot="5400000">
            <a:off x="938531" y="3040379"/>
            <a:ext cx="3200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 rot="5400000">
            <a:off x="930117" y="2376646"/>
            <a:ext cx="33528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ounded Rectangle 197"/>
          <p:cNvSpPr/>
          <p:nvPr/>
        </p:nvSpPr>
        <p:spPr>
          <a:xfrm>
            <a:off x="793751" y="32004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9" name="Rounded Rectangle 198"/>
          <p:cNvSpPr/>
          <p:nvPr/>
        </p:nvSpPr>
        <p:spPr>
          <a:xfrm>
            <a:off x="793751" y="3855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00" name="Straight Arrow Connector 199"/>
          <p:cNvCxnSpPr>
            <a:stCxn id="198" idx="2"/>
            <a:endCxn id="199" idx="0"/>
          </p:cNvCxnSpPr>
          <p:nvPr/>
        </p:nvCxnSpPr>
        <p:spPr>
          <a:xfrm rot="5400000">
            <a:off x="939166" y="3695700"/>
            <a:ext cx="3187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rot="5400000">
            <a:off x="924403" y="4377213"/>
            <a:ext cx="34988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ounded Rectangle 201"/>
          <p:cNvSpPr/>
          <p:nvPr/>
        </p:nvSpPr>
        <p:spPr>
          <a:xfrm>
            <a:off x="2393951" y="1553844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03" name="Straight Arrow Connector 202"/>
          <p:cNvCxnSpPr>
            <a:stCxn id="202" idx="2"/>
            <a:endCxn id="205" idx="0"/>
          </p:cNvCxnSpPr>
          <p:nvPr/>
        </p:nvCxnSpPr>
        <p:spPr>
          <a:xfrm rot="5400000">
            <a:off x="2576831" y="2011679"/>
            <a:ext cx="2438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 rot="5400000">
            <a:off x="2530317" y="1386046"/>
            <a:ext cx="33528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ounded Rectangle 204"/>
          <p:cNvSpPr/>
          <p:nvPr/>
        </p:nvSpPr>
        <p:spPr>
          <a:xfrm>
            <a:off x="2393951" y="21336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2393951" y="2712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07" name="Straight Arrow Connector 206"/>
          <p:cNvCxnSpPr>
            <a:stCxn id="205" idx="2"/>
            <a:endCxn id="206" idx="0"/>
          </p:cNvCxnSpPr>
          <p:nvPr/>
        </p:nvCxnSpPr>
        <p:spPr>
          <a:xfrm rot="5400000">
            <a:off x="2577466" y="2590800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stCxn id="206" idx="2"/>
            <a:endCxn id="209" idx="0"/>
          </p:cNvCxnSpPr>
          <p:nvPr/>
        </p:nvCxnSpPr>
        <p:spPr>
          <a:xfrm rot="5400000">
            <a:off x="2584451" y="3162300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Rounded Rectangle 208"/>
          <p:cNvSpPr/>
          <p:nvPr/>
        </p:nvSpPr>
        <p:spPr>
          <a:xfrm>
            <a:off x="2393951" y="32766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6" name="Rounded Rectangle 215"/>
          <p:cNvSpPr/>
          <p:nvPr/>
        </p:nvSpPr>
        <p:spPr>
          <a:xfrm>
            <a:off x="2393951" y="3855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17" name="Straight Arrow Connector 216"/>
          <p:cNvCxnSpPr>
            <a:stCxn id="209" idx="2"/>
            <a:endCxn id="216" idx="0"/>
          </p:cNvCxnSpPr>
          <p:nvPr/>
        </p:nvCxnSpPr>
        <p:spPr>
          <a:xfrm rot="5400000">
            <a:off x="2577466" y="3733800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>
            <a:stCxn id="216" idx="2"/>
          </p:cNvCxnSpPr>
          <p:nvPr/>
        </p:nvCxnSpPr>
        <p:spPr>
          <a:xfrm rot="5400000">
            <a:off x="2409509" y="4480242"/>
            <a:ext cx="578485" cy="158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ounded Rectangle 225"/>
          <p:cNvSpPr/>
          <p:nvPr/>
        </p:nvSpPr>
        <p:spPr>
          <a:xfrm>
            <a:off x="2393951" y="477202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27" name="Straight Arrow Connector 226"/>
          <p:cNvCxnSpPr>
            <a:stCxn id="226" idx="2"/>
            <a:endCxn id="228" idx="0"/>
          </p:cNvCxnSpPr>
          <p:nvPr/>
        </p:nvCxnSpPr>
        <p:spPr>
          <a:xfrm rot="5400000">
            <a:off x="2576831" y="5229860"/>
            <a:ext cx="2438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Rounded Rectangle 227"/>
          <p:cNvSpPr/>
          <p:nvPr/>
        </p:nvSpPr>
        <p:spPr>
          <a:xfrm>
            <a:off x="2393951" y="5351781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9" name="Rounded Rectangle 228"/>
          <p:cNvSpPr/>
          <p:nvPr/>
        </p:nvSpPr>
        <p:spPr>
          <a:xfrm>
            <a:off x="2393951" y="5930266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Sum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30" name="Straight Arrow Connector 229"/>
          <p:cNvCxnSpPr>
            <a:stCxn id="228" idx="2"/>
            <a:endCxn id="229" idx="0"/>
          </p:cNvCxnSpPr>
          <p:nvPr/>
        </p:nvCxnSpPr>
        <p:spPr>
          <a:xfrm rot="5400000">
            <a:off x="2577466" y="5808981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/>
          <p:nvPr/>
        </p:nvCxnSpPr>
        <p:spPr>
          <a:xfrm rot="5400000">
            <a:off x="2523014" y="6453663"/>
            <a:ext cx="34988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>
            <a:off x="3505200" y="3200400"/>
            <a:ext cx="381000" cy="3048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5" name="TextBox 218"/>
          <p:cNvSpPr txBox="1"/>
          <p:nvPr/>
        </p:nvSpPr>
        <p:spPr>
          <a:xfrm>
            <a:off x="3429000" y="3505200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4410075" y="4663440"/>
            <a:ext cx="838200" cy="1737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4419600" y="1443990"/>
            <a:ext cx="838200" cy="2880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4533900" y="1553844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>
            <a:stCxn id="48" idx="2"/>
            <a:endCxn id="51" idx="0"/>
          </p:cNvCxnSpPr>
          <p:nvPr/>
        </p:nvCxnSpPr>
        <p:spPr>
          <a:xfrm rot="5400000">
            <a:off x="4716780" y="2011679"/>
            <a:ext cx="2438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4670266" y="1386046"/>
            <a:ext cx="33528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4533900" y="21336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4533900" y="2712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51" idx="2"/>
            <a:endCxn id="52" idx="0"/>
          </p:cNvCxnSpPr>
          <p:nvPr/>
        </p:nvCxnSpPr>
        <p:spPr>
          <a:xfrm rot="5400000">
            <a:off x="4717415" y="2590800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2" idx="2"/>
            <a:endCxn id="55" idx="0"/>
          </p:cNvCxnSpPr>
          <p:nvPr/>
        </p:nvCxnSpPr>
        <p:spPr>
          <a:xfrm rot="5400000">
            <a:off x="4724400" y="3162300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533900" y="32766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4533900" y="3855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55" idx="2"/>
            <a:endCxn id="56" idx="0"/>
          </p:cNvCxnSpPr>
          <p:nvPr/>
        </p:nvCxnSpPr>
        <p:spPr>
          <a:xfrm rot="5400000">
            <a:off x="4717415" y="3733800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4533900" y="477202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>
            <a:stCxn id="59" idx="2"/>
            <a:endCxn id="61" idx="0"/>
          </p:cNvCxnSpPr>
          <p:nvPr/>
        </p:nvCxnSpPr>
        <p:spPr>
          <a:xfrm rot="5400000">
            <a:off x="4716780" y="5229860"/>
            <a:ext cx="2438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4533900" y="5351781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4533900" y="5930266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Sum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61" idx="2"/>
            <a:endCxn id="62" idx="0"/>
          </p:cNvCxnSpPr>
          <p:nvPr/>
        </p:nvCxnSpPr>
        <p:spPr>
          <a:xfrm rot="5400000">
            <a:off x="4717415" y="5808981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4662963" y="6453663"/>
            <a:ext cx="34988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5638800" y="4663440"/>
            <a:ext cx="838200" cy="1737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5648325" y="1443990"/>
            <a:ext cx="838200" cy="2880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5762625" y="1553844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8" name="Straight Arrow Connector 67"/>
          <p:cNvCxnSpPr>
            <a:stCxn id="67" idx="2"/>
            <a:endCxn id="70" idx="0"/>
          </p:cNvCxnSpPr>
          <p:nvPr/>
        </p:nvCxnSpPr>
        <p:spPr>
          <a:xfrm rot="5400000">
            <a:off x="5945505" y="2011679"/>
            <a:ext cx="2438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>
            <a:off x="5898991" y="1386046"/>
            <a:ext cx="33528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5762625" y="21336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5762625" y="2712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>
            <a:stCxn id="70" idx="2"/>
            <a:endCxn id="71" idx="0"/>
          </p:cNvCxnSpPr>
          <p:nvPr/>
        </p:nvCxnSpPr>
        <p:spPr>
          <a:xfrm rot="5400000">
            <a:off x="5946140" y="2590800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1" idx="2"/>
            <a:endCxn id="74" idx="0"/>
          </p:cNvCxnSpPr>
          <p:nvPr/>
        </p:nvCxnSpPr>
        <p:spPr>
          <a:xfrm rot="5400000">
            <a:off x="5953125" y="3162300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5762625" y="32766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5762625" y="3855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6" name="Straight Arrow Connector 75"/>
          <p:cNvCxnSpPr>
            <a:stCxn id="74" idx="2"/>
            <a:endCxn id="75" idx="0"/>
          </p:cNvCxnSpPr>
          <p:nvPr/>
        </p:nvCxnSpPr>
        <p:spPr>
          <a:xfrm rot="5400000">
            <a:off x="5946140" y="3733800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5762625" y="477202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9" name="Straight Arrow Connector 78"/>
          <p:cNvCxnSpPr>
            <a:stCxn id="78" idx="2"/>
            <a:endCxn id="80" idx="0"/>
          </p:cNvCxnSpPr>
          <p:nvPr/>
        </p:nvCxnSpPr>
        <p:spPr>
          <a:xfrm rot="5400000">
            <a:off x="5945505" y="5229860"/>
            <a:ext cx="2438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/>
          <p:cNvSpPr/>
          <p:nvPr/>
        </p:nvSpPr>
        <p:spPr>
          <a:xfrm>
            <a:off x="5762625" y="5351781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5762625" y="5930266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Sum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2" name="Straight Arrow Connector 81"/>
          <p:cNvCxnSpPr>
            <a:stCxn id="80" idx="2"/>
            <a:endCxn id="81" idx="0"/>
          </p:cNvCxnSpPr>
          <p:nvPr/>
        </p:nvCxnSpPr>
        <p:spPr>
          <a:xfrm rot="5400000">
            <a:off x="5946140" y="5808981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5400000">
            <a:off x="5891688" y="6453663"/>
            <a:ext cx="34988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6858000" y="4663440"/>
            <a:ext cx="838200" cy="1737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6867525" y="1443990"/>
            <a:ext cx="838200" cy="2880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6981825" y="1553844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7" name="Straight Arrow Connector 86"/>
          <p:cNvCxnSpPr>
            <a:stCxn id="86" idx="2"/>
            <a:endCxn id="89" idx="0"/>
          </p:cNvCxnSpPr>
          <p:nvPr/>
        </p:nvCxnSpPr>
        <p:spPr>
          <a:xfrm rot="5400000">
            <a:off x="7164705" y="2011679"/>
            <a:ext cx="2438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>
            <a:off x="7118191" y="1386046"/>
            <a:ext cx="33528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/>
          <p:cNvSpPr/>
          <p:nvPr/>
        </p:nvSpPr>
        <p:spPr>
          <a:xfrm>
            <a:off x="6981825" y="21336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6981825" y="2712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91" name="Straight Arrow Connector 90"/>
          <p:cNvCxnSpPr>
            <a:stCxn id="89" idx="2"/>
            <a:endCxn id="90" idx="0"/>
          </p:cNvCxnSpPr>
          <p:nvPr/>
        </p:nvCxnSpPr>
        <p:spPr>
          <a:xfrm rot="5400000">
            <a:off x="7165340" y="2590800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90" idx="2"/>
            <a:endCxn id="93" idx="0"/>
          </p:cNvCxnSpPr>
          <p:nvPr/>
        </p:nvCxnSpPr>
        <p:spPr>
          <a:xfrm rot="5400000">
            <a:off x="7172325" y="3162300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6981825" y="32766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6981825" y="38550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93" idx="2"/>
            <a:endCxn id="94" idx="0"/>
          </p:cNvCxnSpPr>
          <p:nvPr/>
        </p:nvCxnSpPr>
        <p:spPr>
          <a:xfrm rot="5400000">
            <a:off x="7165340" y="3733800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ounded Rectangle 96"/>
          <p:cNvSpPr/>
          <p:nvPr/>
        </p:nvSpPr>
        <p:spPr>
          <a:xfrm>
            <a:off x="6981825" y="477202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98" name="Straight Arrow Connector 97"/>
          <p:cNvCxnSpPr>
            <a:stCxn id="97" idx="2"/>
            <a:endCxn id="99" idx="0"/>
          </p:cNvCxnSpPr>
          <p:nvPr/>
        </p:nvCxnSpPr>
        <p:spPr>
          <a:xfrm rot="5400000">
            <a:off x="7164705" y="5229860"/>
            <a:ext cx="2438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ounded Rectangle 98"/>
          <p:cNvSpPr/>
          <p:nvPr/>
        </p:nvSpPr>
        <p:spPr>
          <a:xfrm>
            <a:off x="6981825" y="5351781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6981825" y="5930266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Sum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1" name="Straight Arrow Connector 100"/>
          <p:cNvCxnSpPr>
            <a:stCxn id="99" idx="2"/>
            <a:endCxn id="100" idx="0"/>
          </p:cNvCxnSpPr>
          <p:nvPr/>
        </p:nvCxnSpPr>
        <p:spPr>
          <a:xfrm rot="5400000">
            <a:off x="7165340" y="5808981"/>
            <a:ext cx="24257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>
            <a:off x="7110888" y="6453663"/>
            <a:ext cx="34988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56" idx="2"/>
            <a:endCxn id="59" idx="0"/>
          </p:cNvCxnSpPr>
          <p:nvPr/>
        </p:nvCxnSpPr>
        <p:spPr>
          <a:xfrm rot="5400000">
            <a:off x="4548188" y="4481512"/>
            <a:ext cx="58102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75" idx="2"/>
            <a:endCxn id="78" idx="0"/>
          </p:cNvCxnSpPr>
          <p:nvPr/>
        </p:nvCxnSpPr>
        <p:spPr>
          <a:xfrm rot="5400000">
            <a:off x="5776913" y="4481512"/>
            <a:ext cx="58102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4" idx="2"/>
            <a:endCxn id="97" idx="0"/>
          </p:cNvCxnSpPr>
          <p:nvPr/>
        </p:nvCxnSpPr>
        <p:spPr>
          <a:xfrm rot="5400000">
            <a:off x="6996113" y="4481512"/>
            <a:ext cx="58102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56" idx="2"/>
            <a:endCxn id="78" idx="0"/>
          </p:cNvCxnSpPr>
          <p:nvPr/>
        </p:nvCxnSpPr>
        <p:spPr>
          <a:xfrm rot="16200000" flipH="1">
            <a:off x="5162550" y="3867149"/>
            <a:ext cx="581025" cy="122872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56" idx="2"/>
            <a:endCxn id="97" idx="0"/>
          </p:cNvCxnSpPr>
          <p:nvPr/>
        </p:nvCxnSpPr>
        <p:spPr>
          <a:xfrm rot="16200000" flipH="1">
            <a:off x="5772150" y="3257549"/>
            <a:ext cx="581025" cy="244792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75" idx="2"/>
            <a:endCxn id="59" idx="0"/>
          </p:cNvCxnSpPr>
          <p:nvPr/>
        </p:nvCxnSpPr>
        <p:spPr>
          <a:xfrm rot="5400000">
            <a:off x="5162551" y="3867150"/>
            <a:ext cx="581025" cy="122872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75" idx="2"/>
            <a:endCxn id="97" idx="0"/>
          </p:cNvCxnSpPr>
          <p:nvPr/>
        </p:nvCxnSpPr>
        <p:spPr>
          <a:xfrm rot="16200000" flipH="1">
            <a:off x="6386513" y="3871912"/>
            <a:ext cx="581025" cy="1219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94" idx="2"/>
            <a:endCxn id="59" idx="0"/>
          </p:cNvCxnSpPr>
          <p:nvPr/>
        </p:nvCxnSpPr>
        <p:spPr>
          <a:xfrm rot="5400000">
            <a:off x="5772151" y="3257550"/>
            <a:ext cx="581025" cy="244792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94" idx="2"/>
            <a:endCxn id="78" idx="0"/>
          </p:cNvCxnSpPr>
          <p:nvPr/>
        </p:nvCxnSpPr>
        <p:spPr>
          <a:xfrm rot="5400000">
            <a:off x="6386513" y="3871912"/>
            <a:ext cx="581025" cy="1219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792162"/>
          </a:xfrm>
        </p:spPr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in DryadLINQ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914F-062F-453F-B34B-BB004E9935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19200" y="1853148"/>
            <a:ext cx="6781800" cy="378565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MapReduce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(source,               </a:t>
            </a:r>
            <a:r>
              <a:rPr lang="en-US" sz="2400" dirty="0" smtClean="0">
                <a:solidFill>
                  <a:srgbClr val="008000"/>
                </a:solidFill>
              </a:rPr>
              <a:t>// sequence of Ts</a:t>
            </a:r>
            <a:endParaRPr lang="en-US" sz="2400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mapper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             </a:t>
            </a:r>
            <a:r>
              <a:rPr lang="en-US" sz="2400" dirty="0" smtClean="0">
                <a:solidFill>
                  <a:srgbClr val="008000"/>
                </a:solidFill>
              </a:rPr>
              <a:t>// T -&gt; Ms</a:t>
            </a:r>
            <a:endParaRPr lang="en-US" sz="2400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keySelector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      </a:t>
            </a:r>
            <a:r>
              <a:rPr lang="en-US" sz="2400" dirty="0" smtClean="0">
                <a:solidFill>
                  <a:srgbClr val="008000"/>
                </a:solidFill>
              </a:rPr>
              <a:t>// M -&gt; K</a:t>
            </a:r>
            <a:endParaRPr lang="en-US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reducer)              </a:t>
            </a:r>
            <a:r>
              <a:rPr lang="en-US" sz="2400" dirty="0" smtClean="0">
                <a:solidFill>
                  <a:srgbClr val="008000"/>
                </a:solidFill>
              </a:rPr>
              <a:t>// (K, Ms) -&gt; Rs</a:t>
            </a:r>
            <a:endParaRPr lang="en-US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map 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source.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SelectMany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mapper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group 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map.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GroupBy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keySelector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result 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group.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SelectMany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(reducer);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return result;      </a:t>
            </a:r>
            <a:r>
              <a:rPr lang="en-US" sz="2400" dirty="0" smtClean="0">
                <a:solidFill>
                  <a:srgbClr val="008000"/>
                </a:solidFill>
              </a:rPr>
              <a:t>// sequence of Rs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}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Map-Reduce Plan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(When reduce is combiner-enabled)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3505200" y="3800475"/>
            <a:ext cx="5334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91000" y="3800475"/>
            <a:ext cx="5334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6" name="Rounded Rectangle 105"/>
          <p:cNvSpPr/>
          <p:nvPr/>
        </p:nvSpPr>
        <p:spPr>
          <a:xfrm>
            <a:off x="2819400" y="1407795"/>
            <a:ext cx="533400" cy="21945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7" name="Rounded Rectangle 106"/>
          <p:cNvSpPr/>
          <p:nvPr/>
        </p:nvSpPr>
        <p:spPr>
          <a:xfrm>
            <a:off x="3124200" y="5324475"/>
            <a:ext cx="533400" cy="12801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8" name="Rounded Rectangle 107"/>
          <p:cNvSpPr/>
          <p:nvPr/>
        </p:nvSpPr>
        <p:spPr>
          <a:xfrm>
            <a:off x="2905991" y="152971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2905991" y="195643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2905991" y="238315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2905991" y="280987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2905991" y="323659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3" name="Straight Arrow Connector 112"/>
          <p:cNvCxnSpPr>
            <a:endCxn id="108" idx="0"/>
          </p:cNvCxnSpPr>
          <p:nvPr/>
        </p:nvCxnSpPr>
        <p:spPr>
          <a:xfrm rot="5400000">
            <a:off x="2964180" y="1407636"/>
            <a:ext cx="24384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8" idx="2"/>
            <a:endCxn id="109" idx="0"/>
          </p:cNvCxnSpPr>
          <p:nvPr/>
        </p:nvCxnSpPr>
        <p:spPr>
          <a:xfrm rot="5400000">
            <a:off x="3025140" y="189531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9" idx="2"/>
            <a:endCxn id="110" idx="0"/>
          </p:cNvCxnSpPr>
          <p:nvPr/>
        </p:nvCxnSpPr>
        <p:spPr>
          <a:xfrm rot="5400000">
            <a:off x="3025140" y="232203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10" idx="2"/>
            <a:endCxn id="111" idx="0"/>
          </p:cNvCxnSpPr>
          <p:nvPr/>
        </p:nvCxnSpPr>
        <p:spPr>
          <a:xfrm rot="5400000">
            <a:off x="3025140" y="274875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11" idx="2"/>
            <a:endCxn id="112" idx="0"/>
          </p:cNvCxnSpPr>
          <p:nvPr/>
        </p:nvCxnSpPr>
        <p:spPr>
          <a:xfrm rot="5400000">
            <a:off x="3025140" y="317547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117"/>
          <p:cNvSpPr/>
          <p:nvPr/>
        </p:nvSpPr>
        <p:spPr>
          <a:xfrm>
            <a:off x="3210791" y="538543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3210791" y="581215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3210791" y="623887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1" name="Straight Arrow Connector 120"/>
          <p:cNvCxnSpPr>
            <a:stCxn id="118" idx="2"/>
            <a:endCxn id="119" idx="0"/>
          </p:cNvCxnSpPr>
          <p:nvPr/>
        </p:nvCxnSpPr>
        <p:spPr>
          <a:xfrm rot="5400000">
            <a:off x="3329940" y="575103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19" idx="2"/>
            <a:endCxn id="120" idx="0"/>
          </p:cNvCxnSpPr>
          <p:nvPr/>
        </p:nvCxnSpPr>
        <p:spPr>
          <a:xfrm rot="5400000">
            <a:off x="3329940" y="617775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rot="16200000" flipH="1">
            <a:off x="3268980" y="6657282"/>
            <a:ext cx="243840" cy="519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ounded Rectangle 126"/>
          <p:cNvSpPr/>
          <p:nvPr/>
        </p:nvSpPr>
        <p:spPr>
          <a:xfrm>
            <a:off x="3505200" y="1407795"/>
            <a:ext cx="533400" cy="21945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3810000" y="5324475"/>
            <a:ext cx="533400" cy="12801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3591791" y="152971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3591791" y="195643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3591791" y="238315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3591791" y="280987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ounded Rectangle 132"/>
          <p:cNvSpPr/>
          <p:nvPr/>
        </p:nvSpPr>
        <p:spPr>
          <a:xfrm>
            <a:off x="3591791" y="323659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4" name="Straight Arrow Connector 133"/>
          <p:cNvCxnSpPr>
            <a:endCxn id="129" idx="0"/>
          </p:cNvCxnSpPr>
          <p:nvPr/>
        </p:nvCxnSpPr>
        <p:spPr>
          <a:xfrm rot="5400000">
            <a:off x="3649980" y="1407636"/>
            <a:ext cx="24384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29" idx="2"/>
            <a:endCxn id="130" idx="0"/>
          </p:cNvCxnSpPr>
          <p:nvPr/>
        </p:nvCxnSpPr>
        <p:spPr>
          <a:xfrm rot="5400000">
            <a:off x="3710940" y="189531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30" idx="2"/>
            <a:endCxn id="131" idx="0"/>
          </p:cNvCxnSpPr>
          <p:nvPr/>
        </p:nvCxnSpPr>
        <p:spPr>
          <a:xfrm rot="5400000">
            <a:off x="3710940" y="232203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131" idx="2"/>
            <a:endCxn id="132" idx="0"/>
          </p:cNvCxnSpPr>
          <p:nvPr/>
        </p:nvCxnSpPr>
        <p:spPr>
          <a:xfrm rot="5400000">
            <a:off x="3710940" y="274875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32" idx="2"/>
            <a:endCxn id="133" idx="0"/>
          </p:cNvCxnSpPr>
          <p:nvPr/>
        </p:nvCxnSpPr>
        <p:spPr>
          <a:xfrm rot="5400000">
            <a:off x="3710940" y="317547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ounded Rectangle 138"/>
          <p:cNvSpPr/>
          <p:nvPr/>
        </p:nvSpPr>
        <p:spPr>
          <a:xfrm>
            <a:off x="3896591" y="538543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0" name="Rounded Rectangle 139"/>
          <p:cNvSpPr/>
          <p:nvPr/>
        </p:nvSpPr>
        <p:spPr>
          <a:xfrm>
            <a:off x="3896591" y="581215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ounded Rectangle 140"/>
          <p:cNvSpPr/>
          <p:nvPr/>
        </p:nvSpPr>
        <p:spPr>
          <a:xfrm>
            <a:off x="3896591" y="623887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2" name="Straight Arrow Connector 141"/>
          <p:cNvCxnSpPr>
            <a:stCxn id="139" idx="2"/>
            <a:endCxn id="140" idx="0"/>
          </p:cNvCxnSpPr>
          <p:nvPr/>
        </p:nvCxnSpPr>
        <p:spPr>
          <a:xfrm rot="5400000">
            <a:off x="4015740" y="575103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140" idx="2"/>
            <a:endCxn id="141" idx="0"/>
          </p:cNvCxnSpPr>
          <p:nvPr/>
        </p:nvCxnSpPr>
        <p:spPr>
          <a:xfrm rot="5400000">
            <a:off x="4015740" y="617775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rot="16200000" flipH="1">
            <a:off x="3954780" y="6657282"/>
            <a:ext cx="243840" cy="519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ounded Rectangle 147"/>
          <p:cNvSpPr/>
          <p:nvPr/>
        </p:nvSpPr>
        <p:spPr>
          <a:xfrm>
            <a:off x="4191000" y="1407795"/>
            <a:ext cx="533400" cy="21945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9" name="Rounded Rectangle 148"/>
          <p:cNvSpPr/>
          <p:nvPr/>
        </p:nvSpPr>
        <p:spPr>
          <a:xfrm>
            <a:off x="4277591" y="152971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0" name="Rounded Rectangle 149"/>
          <p:cNvSpPr/>
          <p:nvPr/>
        </p:nvSpPr>
        <p:spPr>
          <a:xfrm>
            <a:off x="4277591" y="195643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4277591" y="238315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4277591" y="280987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4277591" y="323659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4" name="Straight Arrow Connector 153"/>
          <p:cNvCxnSpPr>
            <a:endCxn id="149" idx="0"/>
          </p:cNvCxnSpPr>
          <p:nvPr/>
        </p:nvCxnSpPr>
        <p:spPr>
          <a:xfrm rot="5400000">
            <a:off x="4335780" y="1407636"/>
            <a:ext cx="24384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149" idx="2"/>
            <a:endCxn id="150" idx="0"/>
          </p:cNvCxnSpPr>
          <p:nvPr/>
        </p:nvCxnSpPr>
        <p:spPr>
          <a:xfrm rot="5400000">
            <a:off x="4396740" y="189531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150" idx="2"/>
            <a:endCxn id="151" idx="0"/>
          </p:cNvCxnSpPr>
          <p:nvPr/>
        </p:nvCxnSpPr>
        <p:spPr>
          <a:xfrm rot="5400000">
            <a:off x="4396740" y="232203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151" idx="2"/>
            <a:endCxn id="152" idx="0"/>
          </p:cNvCxnSpPr>
          <p:nvPr/>
        </p:nvCxnSpPr>
        <p:spPr>
          <a:xfrm rot="5400000">
            <a:off x="4396740" y="274875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152" idx="2"/>
            <a:endCxn id="153" idx="0"/>
          </p:cNvCxnSpPr>
          <p:nvPr/>
        </p:nvCxnSpPr>
        <p:spPr>
          <a:xfrm rot="5400000">
            <a:off x="4396740" y="3175476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153" idx="2"/>
            <a:endCxn id="169" idx="0"/>
          </p:cNvCxnSpPr>
          <p:nvPr/>
        </p:nvCxnSpPr>
        <p:spPr>
          <a:xfrm rot="5400000">
            <a:off x="3931920" y="3381375"/>
            <a:ext cx="36576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33" idx="2"/>
            <a:endCxn id="163" idx="0"/>
          </p:cNvCxnSpPr>
          <p:nvPr/>
        </p:nvCxnSpPr>
        <p:spPr>
          <a:xfrm rot="16200000" flipH="1">
            <a:off x="3931920" y="3381375"/>
            <a:ext cx="36576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53" idx="2"/>
            <a:endCxn id="163" idx="0"/>
          </p:cNvCxnSpPr>
          <p:nvPr/>
        </p:nvCxnSpPr>
        <p:spPr>
          <a:xfrm rot="5400000">
            <a:off x="4274820" y="3724275"/>
            <a:ext cx="36576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33" idx="2"/>
            <a:endCxn id="169" idx="0"/>
          </p:cNvCxnSpPr>
          <p:nvPr/>
        </p:nvCxnSpPr>
        <p:spPr>
          <a:xfrm rot="5400000">
            <a:off x="3589020" y="3724275"/>
            <a:ext cx="36576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Rounded Rectangle 162"/>
          <p:cNvSpPr/>
          <p:nvPr/>
        </p:nvSpPr>
        <p:spPr>
          <a:xfrm>
            <a:off x="4277591" y="390715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4" name="Rounded Rectangle 163"/>
          <p:cNvSpPr/>
          <p:nvPr/>
        </p:nvSpPr>
        <p:spPr>
          <a:xfrm>
            <a:off x="4277591" y="433387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5" name="Rounded Rectangle 164"/>
          <p:cNvSpPr/>
          <p:nvPr/>
        </p:nvSpPr>
        <p:spPr>
          <a:xfrm>
            <a:off x="4277591" y="476059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6" name="Straight Arrow Connector 165"/>
          <p:cNvCxnSpPr/>
          <p:nvPr/>
        </p:nvCxnSpPr>
        <p:spPr>
          <a:xfrm rot="5400000">
            <a:off x="4396740" y="4272915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rot="5400000">
            <a:off x="4396740" y="4699635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165" idx="2"/>
            <a:endCxn id="139" idx="0"/>
          </p:cNvCxnSpPr>
          <p:nvPr/>
        </p:nvCxnSpPr>
        <p:spPr>
          <a:xfrm rot="5400000">
            <a:off x="4107180" y="5034915"/>
            <a:ext cx="320040" cy="381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ounded Rectangle 168"/>
          <p:cNvSpPr/>
          <p:nvPr/>
        </p:nvSpPr>
        <p:spPr>
          <a:xfrm>
            <a:off x="3591791" y="390715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0" name="Rounded Rectangle 169"/>
          <p:cNvSpPr/>
          <p:nvPr/>
        </p:nvSpPr>
        <p:spPr>
          <a:xfrm>
            <a:off x="3591791" y="433387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1" name="Rounded Rectangle 170"/>
          <p:cNvSpPr/>
          <p:nvPr/>
        </p:nvSpPr>
        <p:spPr>
          <a:xfrm>
            <a:off x="3591791" y="4760595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2" name="Straight Arrow Connector 171"/>
          <p:cNvCxnSpPr/>
          <p:nvPr/>
        </p:nvCxnSpPr>
        <p:spPr>
          <a:xfrm rot="5400000">
            <a:off x="3710940" y="4272915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rot="5400000">
            <a:off x="3710940" y="4699635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71" idx="2"/>
            <a:endCxn id="118" idx="0"/>
          </p:cNvCxnSpPr>
          <p:nvPr/>
        </p:nvCxnSpPr>
        <p:spPr>
          <a:xfrm rot="5400000">
            <a:off x="3421380" y="5034915"/>
            <a:ext cx="320040" cy="381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Freeform 174"/>
          <p:cNvSpPr/>
          <p:nvPr/>
        </p:nvSpPr>
        <p:spPr>
          <a:xfrm>
            <a:off x="3162371" y="3544393"/>
            <a:ext cx="723829" cy="1843790"/>
          </a:xfrm>
          <a:custGeom>
            <a:avLst/>
            <a:gdLst>
              <a:gd name="connsiteX0" fmla="*/ 41223 w 296056"/>
              <a:gd name="connsiteY0" fmla="*/ 0 h 1993692"/>
              <a:gd name="connsiteX1" fmla="*/ 26233 w 296056"/>
              <a:gd name="connsiteY1" fmla="*/ 1244184 h 1993692"/>
              <a:gd name="connsiteX2" fmla="*/ 198619 w 296056"/>
              <a:gd name="connsiteY2" fmla="*/ 1723869 h 1993692"/>
              <a:gd name="connsiteX3" fmla="*/ 296056 w 296056"/>
              <a:gd name="connsiteY3" fmla="*/ 1993692 h 1993692"/>
              <a:gd name="connsiteX0" fmla="*/ 41223 w 296056"/>
              <a:gd name="connsiteY0" fmla="*/ 0 h 1993692"/>
              <a:gd name="connsiteX1" fmla="*/ 26233 w 296056"/>
              <a:gd name="connsiteY1" fmla="*/ 1244184 h 1993692"/>
              <a:gd name="connsiteX2" fmla="*/ 198619 w 296056"/>
              <a:gd name="connsiteY2" fmla="*/ 1723869 h 1993692"/>
              <a:gd name="connsiteX3" fmla="*/ 296056 w 296056"/>
              <a:gd name="connsiteY3" fmla="*/ 1993692 h 1993692"/>
              <a:gd name="connsiteX0" fmla="*/ 41223 w 296056"/>
              <a:gd name="connsiteY0" fmla="*/ 0 h 1993692"/>
              <a:gd name="connsiteX1" fmla="*/ 26233 w 296056"/>
              <a:gd name="connsiteY1" fmla="*/ 1244184 h 1993692"/>
              <a:gd name="connsiteX2" fmla="*/ 198619 w 296056"/>
              <a:gd name="connsiteY2" fmla="*/ 1723869 h 1993692"/>
              <a:gd name="connsiteX3" fmla="*/ 296056 w 296056"/>
              <a:gd name="connsiteY3" fmla="*/ 1993692 h 1993692"/>
              <a:gd name="connsiteX0" fmla="*/ 41223 w 296056"/>
              <a:gd name="connsiteY0" fmla="*/ 0 h 1993692"/>
              <a:gd name="connsiteX1" fmla="*/ 26233 w 296056"/>
              <a:gd name="connsiteY1" fmla="*/ 1244184 h 1993692"/>
              <a:gd name="connsiteX2" fmla="*/ 198619 w 296056"/>
              <a:gd name="connsiteY2" fmla="*/ 1800069 h 1993692"/>
              <a:gd name="connsiteX3" fmla="*/ 296056 w 296056"/>
              <a:gd name="connsiteY3" fmla="*/ 1993692 h 1993692"/>
              <a:gd name="connsiteX0" fmla="*/ 20612 w 329193"/>
              <a:gd name="connsiteY0" fmla="*/ 0 h 1993692"/>
              <a:gd name="connsiteX1" fmla="*/ 59370 w 329193"/>
              <a:gd name="connsiteY1" fmla="*/ 1244184 h 1993692"/>
              <a:gd name="connsiteX2" fmla="*/ 231756 w 329193"/>
              <a:gd name="connsiteY2" fmla="*/ 1800069 h 1993692"/>
              <a:gd name="connsiteX3" fmla="*/ 329193 w 329193"/>
              <a:gd name="connsiteY3" fmla="*/ 1993692 h 1993692"/>
              <a:gd name="connsiteX0" fmla="*/ 20612 w 370342"/>
              <a:gd name="connsiteY0" fmla="*/ 0 h 1993692"/>
              <a:gd name="connsiteX1" fmla="*/ 100519 w 370342"/>
              <a:gd name="connsiteY1" fmla="*/ 1244184 h 1993692"/>
              <a:gd name="connsiteX2" fmla="*/ 272905 w 370342"/>
              <a:gd name="connsiteY2" fmla="*/ 1800069 h 1993692"/>
              <a:gd name="connsiteX3" fmla="*/ 370342 w 370342"/>
              <a:gd name="connsiteY3" fmla="*/ 1993692 h 1993692"/>
              <a:gd name="connsiteX0" fmla="*/ 5097 w 354827"/>
              <a:gd name="connsiteY0" fmla="*/ 0 h 1993692"/>
              <a:gd name="connsiteX1" fmla="*/ 85004 w 354827"/>
              <a:gd name="connsiteY1" fmla="*/ 1244184 h 1993692"/>
              <a:gd name="connsiteX2" fmla="*/ 257390 w 354827"/>
              <a:gd name="connsiteY2" fmla="*/ 1800069 h 1993692"/>
              <a:gd name="connsiteX3" fmla="*/ 354827 w 354827"/>
              <a:gd name="connsiteY3" fmla="*/ 1993692 h 1993692"/>
              <a:gd name="connsiteX0" fmla="*/ 5097 w 395976"/>
              <a:gd name="connsiteY0" fmla="*/ 0 h 1993692"/>
              <a:gd name="connsiteX1" fmla="*/ 126153 w 395976"/>
              <a:gd name="connsiteY1" fmla="*/ 1244184 h 1993692"/>
              <a:gd name="connsiteX2" fmla="*/ 298539 w 395976"/>
              <a:gd name="connsiteY2" fmla="*/ 1800069 h 1993692"/>
              <a:gd name="connsiteX3" fmla="*/ 395976 w 395976"/>
              <a:gd name="connsiteY3" fmla="*/ 1993692 h 1993692"/>
              <a:gd name="connsiteX0" fmla="*/ 0 w 390879"/>
              <a:gd name="connsiteY0" fmla="*/ 0 h 1993692"/>
              <a:gd name="connsiteX1" fmla="*/ 121056 w 390879"/>
              <a:gd name="connsiteY1" fmla="*/ 1244184 h 1993692"/>
              <a:gd name="connsiteX2" fmla="*/ 293442 w 390879"/>
              <a:gd name="connsiteY2" fmla="*/ 1800069 h 1993692"/>
              <a:gd name="connsiteX3" fmla="*/ 390879 w 390879"/>
              <a:gd name="connsiteY3" fmla="*/ 1993692 h 1993692"/>
              <a:gd name="connsiteX0" fmla="*/ 0 w 390879"/>
              <a:gd name="connsiteY0" fmla="*/ 0 h 1993692"/>
              <a:gd name="connsiteX1" fmla="*/ 121056 w 390879"/>
              <a:gd name="connsiteY1" fmla="*/ 1244184 h 1993692"/>
              <a:gd name="connsiteX2" fmla="*/ 169995 w 390879"/>
              <a:gd name="connsiteY2" fmla="*/ 1800069 h 1993692"/>
              <a:gd name="connsiteX3" fmla="*/ 390879 w 390879"/>
              <a:gd name="connsiteY3" fmla="*/ 1993692 h 199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879" h="1993692">
                <a:moveTo>
                  <a:pt x="0" y="0"/>
                </a:moveTo>
                <a:cubicBezTo>
                  <a:pt x="35378" y="525711"/>
                  <a:pt x="92724" y="944173"/>
                  <a:pt x="121056" y="1244184"/>
                </a:cubicBezTo>
                <a:cubicBezTo>
                  <a:pt x="149388" y="1544195"/>
                  <a:pt x="169995" y="1800069"/>
                  <a:pt x="169995" y="1800069"/>
                </a:cubicBezTo>
                <a:lnTo>
                  <a:pt x="390879" y="1993692"/>
                </a:ln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6" name="TextBox 844"/>
          <p:cNvSpPr txBox="1"/>
          <p:nvPr/>
        </p:nvSpPr>
        <p:spPr>
          <a:xfrm>
            <a:off x="5142053" y="1514475"/>
            <a:ext cx="558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map</a:t>
            </a:r>
            <a:endParaRPr lang="en-US" sz="1600" i="1" dirty="0"/>
          </a:p>
        </p:txBody>
      </p:sp>
      <p:sp>
        <p:nvSpPr>
          <p:cNvPr id="177" name="TextBox 845"/>
          <p:cNvSpPr txBox="1"/>
          <p:nvPr/>
        </p:nvSpPr>
        <p:spPr>
          <a:xfrm>
            <a:off x="5142053" y="1971675"/>
            <a:ext cx="5100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sort</a:t>
            </a:r>
            <a:endParaRPr lang="en-US" sz="1600" i="1" dirty="0"/>
          </a:p>
        </p:txBody>
      </p:sp>
      <p:sp>
        <p:nvSpPr>
          <p:cNvPr id="178" name="TextBox 846"/>
          <p:cNvSpPr txBox="1"/>
          <p:nvPr/>
        </p:nvSpPr>
        <p:spPr>
          <a:xfrm>
            <a:off x="5142053" y="2352675"/>
            <a:ext cx="874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err="1" smtClean="0"/>
              <a:t>groupby</a:t>
            </a:r>
            <a:endParaRPr lang="en-US" sz="1600" i="1" dirty="0"/>
          </a:p>
        </p:txBody>
      </p:sp>
      <p:sp>
        <p:nvSpPr>
          <p:cNvPr id="179" name="TextBox 847"/>
          <p:cNvSpPr txBox="1"/>
          <p:nvPr/>
        </p:nvSpPr>
        <p:spPr>
          <a:xfrm>
            <a:off x="5142053" y="2809875"/>
            <a:ext cx="891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combine</a:t>
            </a:r>
            <a:endParaRPr lang="en-US" sz="1600" i="1" dirty="0"/>
          </a:p>
        </p:txBody>
      </p:sp>
      <p:sp>
        <p:nvSpPr>
          <p:cNvPr id="180" name="TextBox 848"/>
          <p:cNvSpPr txBox="1"/>
          <p:nvPr/>
        </p:nvSpPr>
        <p:spPr>
          <a:xfrm>
            <a:off x="5142053" y="3190875"/>
            <a:ext cx="976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distribute</a:t>
            </a:r>
            <a:endParaRPr lang="en-US" sz="1600" i="1" dirty="0"/>
          </a:p>
        </p:txBody>
      </p:sp>
      <p:sp>
        <p:nvSpPr>
          <p:cNvPr id="181" name="TextBox 849"/>
          <p:cNvSpPr txBox="1"/>
          <p:nvPr/>
        </p:nvSpPr>
        <p:spPr>
          <a:xfrm>
            <a:off x="5142053" y="3876675"/>
            <a:ext cx="1043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err="1" smtClean="0"/>
              <a:t>mergesort</a:t>
            </a:r>
            <a:endParaRPr lang="en-US" sz="1600" i="1" dirty="0"/>
          </a:p>
        </p:txBody>
      </p:sp>
      <p:sp>
        <p:nvSpPr>
          <p:cNvPr id="182" name="TextBox 850"/>
          <p:cNvSpPr txBox="1"/>
          <p:nvPr/>
        </p:nvSpPr>
        <p:spPr>
          <a:xfrm>
            <a:off x="5142053" y="4257675"/>
            <a:ext cx="874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err="1" smtClean="0"/>
              <a:t>groupby</a:t>
            </a:r>
            <a:endParaRPr lang="en-US" sz="1600" i="1" dirty="0"/>
          </a:p>
        </p:txBody>
      </p:sp>
      <p:sp>
        <p:nvSpPr>
          <p:cNvPr id="183" name="TextBox 851"/>
          <p:cNvSpPr txBox="1"/>
          <p:nvPr/>
        </p:nvSpPr>
        <p:spPr>
          <a:xfrm>
            <a:off x="5142053" y="4714875"/>
            <a:ext cx="746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reduce</a:t>
            </a:r>
            <a:endParaRPr lang="en-US" sz="1600" i="1" dirty="0"/>
          </a:p>
        </p:txBody>
      </p:sp>
      <p:sp>
        <p:nvSpPr>
          <p:cNvPr id="184" name="TextBox 852"/>
          <p:cNvSpPr txBox="1"/>
          <p:nvPr/>
        </p:nvSpPr>
        <p:spPr>
          <a:xfrm>
            <a:off x="5142053" y="5324475"/>
            <a:ext cx="1043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err="1" smtClean="0"/>
              <a:t>mergesort</a:t>
            </a:r>
            <a:endParaRPr lang="en-US" sz="1600" i="1" dirty="0"/>
          </a:p>
        </p:txBody>
      </p:sp>
      <p:sp>
        <p:nvSpPr>
          <p:cNvPr id="185" name="TextBox 853"/>
          <p:cNvSpPr txBox="1"/>
          <p:nvPr/>
        </p:nvSpPr>
        <p:spPr>
          <a:xfrm>
            <a:off x="5142053" y="5781675"/>
            <a:ext cx="874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err="1" smtClean="0"/>
              <a:t>groupby</a:t>
            </a:r>
            <a:endParaRPr lang="en-US" sz="1600" i="1" dirty="0"/>
          </a:p>
        </p:txBody>
      </p:sp>
      <p:sp>
        <p:nvSpPr>
          <p:cNvPr id="186" name="TextBox 854"/>
          <p:cNvSpPr txBox="1"/>
          <p:nvPr/>
        </p:nvSpPr>
        <p:spPr>
          <a:xfrm>
            <a:off x="5142053" y="6238875"/>
            <a:ext cx="746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reduce</a:t>
            </a:r>
            <a:endParaRPr lang="en-US" sz="1600" i="1" dirty="0"/>
          </a:p>
        </p:txBody>
      </p:sp>
      <p:sp>
        <p:nvSpPr>
          <p:cNvPr id="188" name="Right Brace 187"/>
          <p:cNvSpPr/>
          <p:nvPr/>
        </p:nvSpPr>
        <p:spPr>
          <a:xfrm>
            <a:off x="6056453" y="1438275"/>
            <a:ext cx="228600" cy="2209800"/>
          </a:xfrm>
          <a:prstGeom prst="rightBrace">
            <a:avLst>
              <a:gd name="adj1" fmla="val 50956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9" name="Right Brace 188"/>
          <p:cNvSpPr/>
          <p:nvPr/>
        </p:nvSpPr>
        <p:spPr>
          <a:xfrm>
            <a:off x="6056452" y="5248275"/>
            <a:ext cx="268147" cy="1356360"/>
          </a:xfrm>
          <a:prstGeom prst="rightBrace">
            <a:avLst>
              <a:gd name="adj1" fmla="val 50956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0" name="Right Brace 189"/>
          <p:cNvSpPr/>
          <p:nvPr/>
        </p:nvSpPr>
        <p:spPr>
          <a:xfrm>
            <a:off x="6056453" y="3724275"/>
            <a:ext cx="228600" cy="1447800"/>
          </a:xfrm>
          <a:prstGeom prst="rightBrace">
            <a:avLst>
              <a:gd name="adj1" fmla="val 50956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1" name="TextBox 859"/>
          <p:cNvSpPr txBox="1"/>
          <p:nvPr/>
        </p:nvSpPr>
        <p:spPr>
          <a:xfrm rot="16200000">
            <a:off x="6189605" y="2428875"/>
            <a:ext cx="558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map</a:t>
            </a:r>
            <a:endParaRPr lang="en-US" sz="1600" i="1" dirty="0"/>
          </a:p>
        </p:txBody>
      </p:sp>
      <p:sp>
        <p:nvSpPr>
          <p:cNvPr id="192" name="TextBox 860"/>
          <p:cNvSpPr txBox="1"/>
          <p:nvPr/>
        </p:nvSpPr>
        <p:spPr>
          <a:xfrm rot="16200000">
            <a:off x="5547109" y="4248937"/>
            <a:ext cx="1978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Dynamic aggregation</a:t>
            </a:r>
            <a:endParaRPr lang="en-US" sz="1600" i="1" dirty="0"/>
          </a:p>
        </p:txBody>
      </p:sp>
      <p:sp>
        <p:nvSpPr>
          <p:cNvPr id="193" name="TextBox 861"/>
          <p:cNvSpPr txBox="1"/>
          <p:nvPr/>
        </p:nvSpPr>
        <p:spPr>
          <a:xfrm rot="16200000">
            <a:off x="6163304" y="5741578"/>
            <a:ext cx="746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reduce</a:t>
            </a:r>
            <a:endParaRPr lang="en-US" sz="1600" i="1" dirty="0"/>
          </a:p>
        </p:txBody>
      </p:sp>
      <p:cxnSp>
        <p:nvCxnSpPr>
          <p:cNvPr id="194" name="Straight Arrow Connector 193"/>
          <p:cNvCxnSpPr>
            <a:stCxn id="112" idx="2"/>
            <a:endCxn id="118" idx="0"/>
          </p:cNvCxnSpPr>
          <p:nvPr/>
        </p:nvCxnSpPr>
        <p:spPr>
          <a:xfrm rot="16200000" flipH="1">
            <a:off x="2316480" y="4311015"/>
            <a:ext cx="1844040" cy="304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</a:t>
            </a:r>
            <a:r>
              <a:rPr lang="en-US" dirty="0" err="1" smtClean="0"/>
              <a:t>PageRank</a:t>
            </a:r>
            <a:endParaRPr lang="en-US" dirty="0"/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Ranks web pages by propagating scores along hyperlink structure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95" name="Oval 94"/>
          <p:cNvSpPr/>
          <p:nvPr/>
        </p:nvSpPr>
        <p:spPr bwMode="auto">
          <a:xfrm>
            <a:off x="5180269" y="2908912"/>
            <a:ext cx="618978" cy="618978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7517058" y="4740813"/>
            <a:ext cx="618978" cy="618978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6727714" y="3812346"/>
            <a:ext cx="618978" cy="618978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5580405" y="4867421"/>
            <a:ext cx="618978" cy="618978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8136036" y="2907324"/>
            <a:ext cx="618978" cy="618978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4038600" y="4121835"/>
            <a:ext cx="618978" cy="618978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cxnSp>
        <p:nvCxnSpPr>
          <p:cNvPr id="101" name="Straight Arrow Connector 100"/>
          <p:cNvCxnSpPr>
            <a:stCxn id="100" idx="7"/>
            <a:endCxn id="95" idx="3"/>
          </p:cNvCxnSpPr>
          <p:nvPr/>
        </p:nvCxnSpPr>
        <p:spPr bwMode="auto">
          <a:xfrm rot="5400000" flipH="1" flipV="1">
            <a:off x="4531308" y="3472872"/>
            <a:ext cx="775239" cy="703985"/>
          </a:xfrm>
          <a:prstGeom prst="straightConnector1">
            <a:avLst/>
          </a:prstGeom>
          <a:solidFill>
            <a:srgbClr val="FF5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96" idx="2"/>
            <a:endCxn id="98" idx="6"/>
          </p:cNvCxnSpPr>
          <p:nvPr/>
        </p:nvCxnSpPr>
        <p:spPr bwMode="auto">
          <a:xfrm rot="10800000" flipV="1">
            <a:off x="6199384" y="5050302"/>
            <a:ext cx="1317675" cy="126608"/>
          </a:xfrm>
          <a:prstGeom prst="straightConnector1">
            <a:avLst/>
          </a:prstGeom>
          <a:solidFill>
            <a:srgbClr val="FF5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/>
          <p:nvPr/>
        </p:nvCxnSpPr>
        <p:spPr bwMode="auto">
          <a:xfrm rot="5400000">
            <a:off x="7507396" y="3927810"/>
            <a:ext cx="1255269" cy="411084"/>
          </a:xfrm>
          <a:prstGeom prst="straightConnector1">
            <a:avLst/>
          </a:prstGeom>
          <a:solidFill>
            <a:srgbClr val="FF5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/>
          <p:nvPr/>
        </p:nvCxnSpPr>
        <p:spPr bwMode="auto">
          <a:xfrm flipV="1">
            <a:off x="7299166" y="3388242"/>
            <a:ext cx="890975" cy="559044"/>
          </a:xfrm>
          <a:prstGeom prst="straightConnector1">
            <a:avLst/>
          </a:prstGeom>
          <a:solidFill>
            <a:srgbClr val="FF5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>
            <a:off x="5768819" y="3377127"/>
            <a:ext cx="1000125" cy="600075"/>
          </a:xfrm>
          <a:prstGeom prst="straightConnector1">
            <a:avLst/>
          </a:prstGeom>
          <a:solidFill>
            <a:srgbClr val="FF5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>
            <a:stCxn id="95" idx="6"/>
          </p:cNvCxnSpPr>
          <p:nvPr/>
        </p:nvCxnSpPr>
        <p:spPr bwMode="auto">
          <a:xfrm flipV="1">
            <a:off x="5799247" y="3216813"/>
            <a:ext cx="2336789" cy="1588"/>
          </a:xfrm>
          <a:prstGeom prst="straightConnector1">
            <a:avLst/>
          </a:prstGeom>
          <a:solidFill>
            <a:srgbClr val="FF5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>
            <a:off x="4616293" y="4577277"/>
            <a:ext cx="964112" cy="473025"/>
          </a:xfrm>
          <a:prstGeom prst="straightConnector1">
            <a:avLst/>
          </a:prstGeom>
          <a:solidFill>
            <a:srgbClr val="FF5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Straight Arrow Connector 107"/>
          <p:cNvCxnSpPr>
            <a:stCxn id="98" idx="7"/>
            <a:endCxn id="97" idx="3"/>
          </p:cNvCxnSpPr>
          <p:nvPr/>
        </p:nvCxnSpPr>
        <p:spPr bwMode="auto">
          <a:xfrm rot="5400000" flipH="1" flipV="1">
            <a:off x="6154857" y="4294562"/>
            <a:ext cx="617391" cy="709625"/>
          </a:xfrm>
          <a:prstGeom prst="straightConnector1">
            <a:avLst/>
          </a:prstGeom>
          <a:solidFill>
            <a:srgbClr val="FF5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Oval 108"/>
          <p:cNvSpPr/>
          <p:nvPr/>
        </p:nvSpPr>
        <p:spPr bwMode="auto">
          <a:xfrm>
            <a:off x="5180269" y="2910548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cxnSp>
        <p:nvCxnSpPr>
          <p:cNvPr id="110" name="Straight Arrow Connector 109"/>
          <p:cNvCxnSpPr/>
          <p:nvPr/>
        </p:nvCxnSpPr>
        <p:spPr bwMode="auto">
          <a:xfrm rot="16200000" flipV="1">
            <a:off x="5016343" y="4062927"/>
            <a:ext cx="1333500" cy="266700"/>
          </a:xfrm>
          <a:prstGeom prst="straightConnector1">
            <a:avLst/>
          </a:prstGeom>
          <a:solidFill>
            <a:srgbClr val="FF5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1" name="Oval 110"/>
          <p:cNvSpPr/>
          <p:nvPr/>
        </p:nvSpPr>
        <p:spPr bwMode="auto">
          <a:xfrm>
            <a:off x="5180269" y="2910548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6727714" y="3812346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6727714" y="3812346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8136036" y="2910548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8136036" y="2913772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16" name="Oval 115"/>
          <p:cNvSpPr/>
          <p:nvPr/>
        </p:nvSpPr>
        <p:spPr bwMode="auto">
          <a:xfrm>
            <a:off x="7517058" y="4740813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7517058" y="4740813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5580405" y="4867421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5580405" y="4867422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20" name="Oval 119"/>
          <p:cNvSpPr/>
          <p:nvPr/>
        </p:nvSpPr>
        <p:spPr bwMode="auto">
          <a:xfrm>
            <a:off x="4038600" y="4121835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21" name="Oval 120"/>
          <p:cNvSpPr/>
          <p:nvPr/>
        </p:nvSpPr>
        <p:spPr bwMode="auto">
          <a:xfrm>
            <a:off x="4038600" y="4121835"/>
            <a:ext cx="618978" cy="618978"/>
          </a:xfrm>
          <a:prstGeom prst="ellipse">
            <a:avLst/>
          </a:prstGeom>
          <a:solidFill>
            <a:srgbClr val="000099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48" tIns="45676" rIns="91348" bIns="45676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charset="0"/>
            </a:endParaRPr>
          </a:p>
        </p:txBody>
      </p:sp>
      <p:cxnSp>
        <p:nvCxnSpPr>
          <p:cNvPr id="122" name="Straight Arrow Connector 121"/>
          <p:cNvCxnSpPr/>
          <p:nvPr/>
        </p:nvCxnSpPr>
        <p:spPr bwMode="auto">
          <a:xfrm rot="16200000" flipV="1">
            <a:off x="7191078" y="4385046"/>
            <a:ext cx="463941" cy="387248"/>
          </a:xfrm>
          <a:prstGeom prst="straightConnector1">
            <a:avLst/>
          </a:prstGeom>
          <a:solidFill>
            <a:srgbClr val="FF5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457200" y="2667000"/>
            <a:ext cx="3733800" cy="2462124"/>
          </a:xfrm>
          <a:prstGeom prst="rect">
            <a:avLst/>
          </a:prstGeom>
          <a:noFill/>
        </p:spPr>
        <p:txBody>
          <a:bodyPr wrap="square" lIns="91348" tIns="45676" rIns="91348" bIns="45676" rtlCol="0">
            <a:spAutoFit/>
          </a:bodyPr>
          <a:lstStyle/>
          <a:p>
            <a:r>
              <a:rPr lang="en-US" sz="2200" dirty="0" smtClean="0"/>
              <a:t>Each iteration as an SQL query:</a:t>
            </a:r>
          </a:p>
          <a:p>
            <a:endParaRPr lang="en-US" sz="2200" dirty="0" smtClean="0"/>
          </a:p>
          <a:p>
            <a:pPr marL="342558" indent="-342558">
              <a:buAutoNum type="arabicPeriod"/>
            </a:pPr>
            <a:r>
              <a:rPr lang="en-US" sz="2200" dirty="0" smtClean="0"/>
              <a:t>Join </a:t>
            </a:r>
            <a:r>
              <a:rPr lang="en-US" sz="2200" b="1" dirty="0" smtClean="0"/>
              <a:t>edges </a:t>
            </a:r>
            <a:r>
              <a:rPr lang="en-US" sz="2200" dirty="0" smtClean="0"/>
              <a:t>with </a:t>
            </a:r>
            <a:r>
              <a:rPr lang="en-US" sz="2200" b="1" dirty="0" smtClean="0"/>
              <a:t>ranks</a:t>
            </a:r>
          </a:p>
          <a:p>
            <a:pPr marL="342558" indent="-342558">
              <a:buAutoNum type="arabicPeriod"/>
            </a:pPr>
            <a:r>
              <a:rPr lang="en-US" sz="2200" dirty="0" smtClean="0"/>
              <a:t>Distribute </a:t>
            </a:r>
            <a:r>
              <a:rPr lang="en-US" sz="2200" b="1" dirty="0" smtClean="0"/>
              <a:t>ranks</a:t>
            </a:r>
            <a:r>
              <a:rPr lang="en-US" sz="2200" dirty="0" smtClean="0"/>
              <a:t> on </a:t>
            </a:r>
            <a:r>
              <a:rPr lang="en-US" sz="2200" b="1" dirty="0" smtClean="0"/>
              <a:t>edges</a:t>
            </a:r>
          </a:p>
          <a:p>
            <a:pPr marL="342558" indent="-342558">
              <a:buAutoNum type="arabicPeriod"/>
            </a:pPr>
            <a:r>
              <a:rPr lang="en-US" sz="2200" dirty="0" err="1" smtClean="0"/>
              <a:t>GroupBy</a:t>
            </a:r>
            <a:r>
              <a:rPr lang="en-US" sz="2200" dirty="0" smtClean="0"/>
              <a:t> edge destination</a:t>
            </a:r>
          </a:p>
          <a:p>
            <a:pPr marL="342558" indent="-342558">
              <a:buAutoNum type="arabicPeriod"/>
            </a:pPr>
            <a:r>
              <a:rPr lang="en-US" sz="2200" dirty="0" smtClean="0"/>
              <a:t>Aggregate into </a:t>
            </a:r>
            <a:r>
              <a:rPr lang="en-US" sz="2200" b="1" dirty="0" smtClean="0"/>
              <a:t>ranks</a:t>
            </a:r>
            <a:endParaRPr lang="en-US" sz="2200" dirty="0" smtClean="0"/>
          </a:p>
          <a:p>
            <a:pPr marL="342558" indent="-342558">
              <a:buAutoNum type="arabicPeriod"/>
            </a:pPr>
            <a:r>
              <a:rPr lang="en-US" sz="2200" dirty="0" smtClean="0"/>
              <a:t>Repeat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5.22906E-7 L 0.02396 -0.02869 " pathEditMode="relative" ptsTypes="AA">
                                      <p:cBhvr>
                                        <p:cTn id="6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50764E-6 L 0.03125 0.0273 " pathEditMode="relative" ptsTypes="AA">
                                      <p:cBhvr>
                                        <p:cTn id="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0597E-6 L 0.03021 0.0208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1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50255E-6 L 0.03125 -4.50255E-6 " pathEditMode="relative" ptsTypes="AA">
                                      <p:cBhvr>
                                        <p:cTn id="12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36927E-6 L -0.00851 -0.04327 " pathEditMode="relative" ptsTypes="AA">
                                      <p:cBhvr>
                                        <p:cTn id="14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9.9491E-7 L 0.02604 -0.03378 " pathEditMode="relative" ptsTypes="AA">
                                      <p:cBhvr>
                                        <p:cTn id="16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934 -0.02106 " pathEditMode="relative" ptsTypes="AA">
                                      <p:cBhvr>
                                        <p:cTn id="18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1481E-6 L 0.02934 -0.0210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-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18 0.04512 " pathEditMode="relative" ptsTypes="AA">
                                      <p:cBhvr>
                                        <p:cTn id="22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18 0.04512 " pathEditMode="relative" ptsTypes="AA">
                                      <p:cBhvr>
                                        <p:cTn id="24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6.87182E-6 L -0.03438 6.87182E-6 " pathEditMode="relative" ptsTypes="AA">
                                      <p:cBhvr>
                                        <p:cTn id="26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9588E-6 L -0.02344 -0.0379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96 -0.02869 L 0.12483 -0.1765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7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25 0.0273 L 0.16927 0.1314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5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21 0.02083 L 0.16858 0.1087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4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25 -4.54987E-6 L 0.32326 -4.54987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1 -0.04327 L -0.04375 -0.2848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-12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04 -0.0338 L 0.12552 -0.1539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6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34 -0.02106 L 0.15399 -0.1314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55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34 -0.02106 L 0.15399 -0.1310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5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0.04514 L -0.0677 0.266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11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0.04468 L -0.0677 0.2659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11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38 2.96296E-6 L -0.21181 0.0185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44 -0.03796 L -0.08628 -0.1354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-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483 -0.17662 L 0.15608 -0.1497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1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58 0.1088 L 0.16007 0.0655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22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27 0.13148 L 0.19861 0.1104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-11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326 -4.81481E-6 L 0.31146 0.0446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22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75 -0.28542 L -0.00851 -0.2854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52 -0.15394 L 0.15486 -0.175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-11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99 -0.13148 L 0.14219 -0.08727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22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99 -0.13148 L 0.14219 -0.0877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22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7 0.2669 L -0.10208 0.2664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7 0.26644 L -0.09114 0.2284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-19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181 0.01852 L -0.18577 -0.0152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7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29 -0.13542 L -0.05695 -0.1564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608 -0.14931 L 0.2941 -0.04468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52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007 0.06551 L 0.12483 -0.17662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-121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861 0.11042 L 0.32326 1.11111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55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146 0.04514 L 0.25556 0.26597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11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28535 L 0.27952 -0.28489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486 -0.175 L 0.27951 -0.2849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55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219 -0.08634 L 0.08629 0.1349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111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219 -0.08634 L 0.08629 0.13403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11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14 0.22848 L -0.15399 0.13102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-49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08 0.2669 L -0.27951 0.28542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9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577 -0.01527 L -0.08629 -0.13495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6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95 -0.15648 L 0.06771 -0.2669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09" grpId="1" animBg="1"/>
      <p:bldP spid="109" grpId="2" animBg="1"/>
      <p:bldP spid="109" grpId="3" animBg="1"/>
      <p:bldP spid="111" grpId="0" animBg="1"/>
      <p:bldP spid="111" grpId="1" animBg="1"/>
      <p:bldP spid="111" grpId="2" animBg="1"/>
      <p:bldP spid="111" grpId="3" animBg="1"/>
      <p:bldP spid="112" grpId="0" animBg="1"/>
      <p:bldP spid="112" grpId="1" animBg="1"/>
      <p:bldP spid="112" grpId="2" animBg="1"/>
      <p:bldP spid="112" grpId="3" animBg="1"/>
      <p:bldP spid="113" grpId="0" animBg="1"/>
      <p:bldP spid="113" grpId="1" animBg="1"/>
      <p:bldP spid="113" grpId="2" animBg="1"/>
      <p:bldP spid="113" grpId="3" animBg="1"/>
      <p:bldP spid="114" grpId="0" animBg="1"/>
      <p:bldP spid="114" grpId="1" animBg="1"/>
      <p:bldP spid="114" grpId="2" animBg="1"/>
      <p:bldP spid="114" grpId="3" animBg="1"/>
      <p:bldP spid="115" grpId="0" animBg="1"/>
      <p:bldP spid="115" grpId="1" animBg="1"/>
      <p:bldP spid="115" grpId="2" animBg="1"/>
      <p:bldP spid="115" grpId="3" animBg="1"/>
      <p:bldP spid="116" grpId="0" animBg="1"/>
      <p:bldP spid="116" grpId="1" animBg="1"/>
      <p:bldP spid="116" grpId="2" animBg="1"/>
      <p:bldP spid="116" grpId="3" animBg="1"/>
      <p:bldP spid="117" grpId="0" animBg="1"/>
      <p:bldP spid="117" grpId="1" animBg="1"/>
      <p:bldP spid="117" grpId="2" animBg="1"/>
      <p:bldP spid="117" grpId="3" animBg="1"/>
      <p:bldP spid="118" grpId="0" animBg="1"/>
      <p:bldP spid="118" grpId="1" animBg="1"/>
      <p:bldP spid="118" grpId="2" animBg="1"/>
      <p:bldP spid="118" grpId="3" animBg="1"/>
      <p:bldP spid="119" grpId="0" animBg="1"/>
      <p:bldP spid="119" grpId="1" animBg="1"/>
      <p:bldP spid="119" grpId="2" animBg="1"/>
      <p:bldP spid="119" grpId="3" animBg="1"/>
      <p:bldP spid="120" grpId="0" animBg="1"/>
      <p:bldP spid="120" grpId="1" animBg="1"/>
      <p:bldP spid="120" grpId="2" animBg="1"/>
      <p:bldP spid="120" grpId="3" animBg="1"/>
      <p:bldP spid="121" grpId="0" animBg="1"/>
      <p:bldP spid="121" grpId="1" animBg="1"/>
      <p:bldP spid="121" grpId="2" animBg="1"/>
      <p:bldP spid="121" grpId="3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 err="1" smtClean="0"/>
              <a:t>PageRank</a:t>
            </a:r>
            <a:r>
              <a:rPr lang="en-US" dirty="0" smtClean="0"/>
              <a:t> Step in DryadLINQ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91400" cy="5181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1600" b="1" dirty="0" smtClean="0">
              <a:solidFill>
                <a:srgbClr val="1A701A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1A701A"/>
                </a:solidFill>
                <a:cs typeface="Courier New" pitchFamily="49" charset="0"/>
              </a:rPr>
              <a:t>// one step of </a:t>
            </a:r>
            <a:r>
              <a:rPr lang="en-US" dirty="0" err="1" smtClean="0">
                <a:solidFill>
                  <a:srgbClr val="1A701A"/>
                </a:solidFill>
                <a:cs typeface="Courier New" pitchFamily="49" charset="0"/>
              </a:rPr>
              <a:t>pagerank</a:t>
            </a:r>
            <a:r>
              <a:rPr lang="en-US" dirty="0" smtClean="0">
                <a:solidFill>
                  <a:srgbClr val="1A701A"/>
                </a:solidFill>
                <a:cs typeface="Courier New" pitchFamily="49" charset="0"/>
              </a:rPr>
              <a:t>: dispersing and re-accumulating rank</a:t>
            </a:r>
            <a:endParaRPr lang="en-US" dirty="0">
              <a:solidFill>
                <a:srgbClr val="1A701A"/>
              </a:solidFill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public static </a:t>
            </a:r>
            <a:r>
              <a:rPr lang="en-US" dirty="0" err="1" smtClean="0">
                <a:solidFill>
                  <a:srgbClr val="0000FF"/>
                </a:solidFill>
                <a:cs typeface="Courier New" pitchFamily="49" charset="0"/>
              </a:rPr>
              <a:t>IQueryable</a:t>
            </a:r>
            <a:r>
              <a:rPr lang="en-US" dirty="0" smtClean="0">
                <a:cs typeface="Courier New" pitchFamily="49" charset="0"/>
              </a:rPr>
              <a:t>&lt;</a:t>
            </a:r>
            <a:r>
              <a:rPr lang="en-US" dirty="0" smtClean="0">
                <a:solidFill>
                  <a:srgbClr val="0000FF"/>
                </a:solidFill>
                <a:cs typeface="Courier New" pitchFamily="49" charset="0"/>
              </a:rPr>
              <a:t>Rank</a:t>
            </a:r>
            <a:r>
              <a:rPr lang="en-US" dirty="0" smtClean="0">
                <a:cs typeface="Courier New" pitchFamily="49" charset="0"/>
              </a:rPr>
              <a:t>&gt; </a:t>
            </a:r>
            <a:r>
              <a:rPr lang="en-US" dirty="0" err="1" smtClean="0">
                <a:cs typeface="Courier New" pitchFamily="49" charset="0"/>
              </a:rPr>
              <a:t>PRStep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cs typeface="Courier New" pitchFamily="49" charset="0"/>
              </a:rPr>
              <a:t>IQueryable</a:t>
            </a:r>
            <a:r>
              <a:rPr lang="en-US" dirty="0" smtClean="0">
                <a:cs typeface="Courier New" pitchFamily="49" charset="0"/>
              </a:rPr>
              <a:t>&lt;</a:t>
            </a:r>
            <a:r>
              <a:rPr lang="en-US" dirty="0" smtClean="0">
                <a:solidFill>
                  <a:srgbClr val="0000FF"/>
                </a:solidFill>
                <a:cs typeface="Courier New" pitchFamily="49" charset="0"/>
              </a:rPr>
              <a:t>Page</a:t>
            </a:r>
            <a:r>
              <a:rPr lang="en-US" dirty="0" smtClean="0">
                <a:cs typeface="Courier New" pitchFamily="49" charset="0"/>
              </a:rPr>
              <a:t>&gt; pages,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                                                                       </a:t>
            </a:r>
            <a:r>
              <a:rPr lang="en-US" dirty="0" err="1" smtClean="0">
                <a:solidFill>
                  <a:srgbClr val="0000FF"/>
                </a:solidFill>
                <a:cs typeface="Courier New" pitchFamily="49" charset="0"/>
              </a:rPr>
              <a:t>IQueryable</a:t>
            </a:r>
            <a:r>
              <a:rPr lang="en-US" dirty="0" smtClean="0">
                <a:cs typeface="Courier New" pitchFamily="49" charset="0"/>
              </a:rPr>
              <a:t>&lt;</a:t>
            </a:r>
            <a:r>
              <a:rPr lang="en-US" dirty="0" smtClean="0">
                <a:solidFill>
                  <a:srgbClr val="0000FF"/>
                </a:solidFill>
                <a:cs typeface="Courier New" pitchFamily="49" charset="0"/>
              </a:rPr>
              <a:t>Rank</a:t>
            </a:r>
            <a:r>
              <a:rPr lang="en-US" dirty="0" smtClean="0">
                <a:cs typeface="Courier New" pitchFamily="49" charset="0"/>
              </a:rPr>
              <a:t>&gt; ranks)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solidFill>
                  <a:srgbClr val="1A701A"/>
                </a:solidFill>
                <a:cs typeface="Courier New" pitchFamily="49" charset="0"/>
              </a:rPr>
              <a:t>    // join pages with ranks, and disperse updates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  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var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updates =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from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page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in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pages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                     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join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rank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in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ranks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on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page.name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equals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rank.name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                     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select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page.Disperse</a:t>
            </a:r>
            <a:r>
              <a:rPr lang="en-US" dirty="0" smtClean="0">
                <a:cs typeface="Courier New" pitchFamily="49" charset="0"/>
              </a:rPr>
              <a:t>(rank);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   // </a:t>
            </a:r>
            <a:r>
              <a:rPr lang="en-US" dirty="0" smtClean="0">
                <a:solidFill>
                  <a:srgbClr val="1A701A"/>
                </a:solidFill>
                <a:cs typeface="Courier New" pitchFamily="49" charset="0"/>
              </a:rPr>
              <a:t>re-accumulate.</a:t>
            </a:r>
            <a:endParaRPr lang="en-US" dirty="0" smtClean="0">
              <a:solidFill>
                <a:schemeClr val="tx2"/>
              </a:solidFill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   return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from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list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in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updates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        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from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rank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in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list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        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group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rank.rank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by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rank.name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into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g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        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select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new </a:t>
            </a:r>
            <a:r>
              <a:rPr lang="en-US" dirty="0" smtClean="0">
                <a:solidFill>
                  <a:srgbClr val="0000FF"/>
                </a:solidFill>
                <a:cs typeface="Courier New" pitchFamily="49" charset="0"/>
              </a:rPr>
              <a:t>Rank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dirty="0" err="1" smtClean="0">
                <a:cs typeface="Courier New" pitchFamily="49" charset="0"/>
              </a:rPr>
              <a:t>g.Key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 err="1" smtClean="0">
                <a:cs typeface="Courier New" pitchFamily="49" charset="0"/>
              </a:rPr>
              <a:t>g.Sum</a:t>
            </a:r>
            <a:r>
              <a:rPr lang="en-US" dirty="0" smtClean="0"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600" dirty="0" smtClean="0"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Complete </a:t>
            </a:r>
            <a:r>
              <a:rPr lang="en-US" dirty="0" err="1" smtClean="0"/>
              <a:t>PageRank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43400"/>
            <a:ext cx="5638800" cy="2286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400" b="1" dirty="0" smtClean="0">
                <a:solidFill>
                  <a:schemeClr val="tx2"/>
                </a:solidFill>
                <a:latin typeface="Calibri" pitchFamily="34" charset="0"/>
                <a:cs typeface="Courier New" pitchFamily="49" charset="0"/>
              </a:rPr>
              <a:t>  </a:t>
            </a:r>
            <a:r>
              <a:rPr lang="en-US" sz="3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ourier New" pitchFamily="49" charset="0"/>
              </a:rPr>
              <a:t>var</a:t>
            </a:r>
            <a:r>
              <a:rPr lang="en-US" sz="3400" dirty="0" smtClean="0">
                <a:latin typeface="Calibri" pitchFamily="34" charset="0"/>
                <a:cs typeface="Courier New" pitchFamily="49" charset="0"/>
              </a:rPr>
              <a:t> pages = </a:t>
            </a:r>
            <a:r>
              <a:rPr lang="en-US" sz="3400" dirty="0" err="1" smtClean="0">
                <a:latin typeface="Calibri" pitchFamily="34" charset="0"/>
                <a:cs typeface="Courier New" pitchFamily="49" charset="0"/>
              </a:rPr>
              <a:t>DryadLinq.GetTable</a:t>
            </a:r>
            <a:r>
              <a:rPr lang="en-US" sz="3400" dirty="0" smtClean="0">
                <a:latin typeface="Calibri" pitchFamily="34" charset="0"/>
                <a:cs typeface="Courier New" pitchFamily="49" charset="0"/>
              </a:rPr>
              <a:t>&lt;</a:t>
            </a:r>
            <a:r>
              <a:rPr lang="en-US" sz="3400" dirty="0" smtClean="0">
                <a:solidFill>
                  <a:srgbClr val="0000FF"/>
                </a:solidFill>
                <a:latin typeface="Calibri" pitchFamily="34" charset="0"/>
                <a:cs typeface="Courier New" pitchFamily="49" charset="0"/>
              </a:rPr>
              <a:t>Page</a:t>
            </a:r>
            <a:r>
              <a:rPr lang="en-US" sz="3400" dirty="0" smtClean="0">
                <a:latin typeface="Calibri" pitchFamily="34" charset="0"/>
                <a:cs typeface="Courier New" pitchFamily="49" charset="0"/>
              </a:rPr>
              <a:t>&gt;(</a:t>
            </a:r>
            <a:r>
              <a:rPr lang="en-US" sz="3400" dirty="0" smtClean="0">
                <a:solidFill>
                  <a:srgbClr val="C00000"/>
                </a:solidFill>
                <a:latin typeface="Calibri" pitchFamily="34" charset="0"/>
                <a:cs typeface="Courier New" pitchFamily="49" charset="0"/>
              </a:rPr>
              <a:t>“file://pages.txt”</a:t>
            </a:r>
            <a:r>
              <a:rPr lang="en-US" sz="3400" dirty="0" smtClean="0">
                <a:latin typeface="Calibri" pitchFamily="34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3400" dirty="0" smtClean="0">
                <a:latin typeface="Calibri" pitchFamily="34" charset="0"/>
                <a:cs typeface="Courier New" pitchFamily="49" charset="0"/>
              </a:rPr>
              <a:t>  </a:t>
            </a:r>
            <a:r>
              <a:rPr lang="en-US" sz="3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ourier New" pitchFamily="49" charset="0"/>
              </a:rPr>
              <a:t>var</a:t>
            </a:r>
            <a:r>
              <a:rPr lang="en-US" sz="3400" dirty="0" smtClean="0">
                <a:latin typeface="Calibri" pitchFamily="34" charset="0"/>
                <a:cs typeface="Courier New" pitchFamily="49" charset="0"/>
              </a:rPr>
              <a:t> ranks = </a:t>
            </a:r>
            <a:r>
              <a:rPr lang="en-US" sz="3400" dirty="0" err="1" smtClean="0"/>
              <a:t>pages.</a:t>
            </a:r>
            <a:r>
              <a:rPr lang="en-US" sz="3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Select</a:t>
            </a:r>
            <a:r>
              <a:rPr lang="en-US" sz="3400" dirty="0" smtClean="0"/>
              <a:t>(page</a:t>
            </a:r>
            <a:r>
              <a:rPr lang="en-US" sz="3400" dirty="0" smtClean="0">
                <a:solidFill>
                  <a:srgbClr val="0000FF"/>
                </a:solidFill>
              </a:rPr>
              <a:t> </a:t>
            </a:r>
            <a:r>
              <a:rPr lang="en-US" sz="3400" dirty="0" smtClean="0"/>
              <a:t>=&gt;</a:t>
            </a:r>
            <a:r>
              <a:rPr lang="en-US" sz="3400" dirty="0" smtClean="0">
                <a:solidFill>
                  <a:srgbClr val="0000FF"/>
                </a:solidFill>
              </a:rPr>
              <a:t> </a:t>
            </a:r>
            <a:r>
              <a:rPr lang="en-US" sz="3400" dirty="0" smtClean="0">
                <a:solidFill>
                  <a:schemeClr val="tx2"/>
                </a:solidFill>
              </a:rPr>
              <a:t>new</a:t>
            </a:r>
            <a:r>
              <a:rPr lang="en-US" sz="3400" dirty="0" smtClean="0">
                <a:solidFill>
                  <a:srgbClr val="0000FF"/>
                </a:solidFill>
              </a:rPr>
              <a:t> Rank</a:t>
            </a:r>
            <a:r>
              <a:rPr lang="en-US" sz="3400" dirty="0" smtClean="0"/>
              <a:t>(page.name, 1.0));</a:t>
            </a:r>
            <a:endParaRPr lang="en-US" sz="3400" dirty="0" smtClean="0">
              <a:solidFill>
                <a:srgbClr val="1A701A"/>
              </a:solidFill>
              <a:latin typeface="Calibri" pitchFamily="34" charset="0"/>
              <a:cs typeface="Courier New" pitchFamily="49" charset="0"/>
            </a:endParaRPr>
          </a:p>
          <a:p>
            <a:pPr>
              <a:buNone/>
            </a:pPr>
            <a:r>
              <a:rPr lang="en-US" sz="3400" dirty="0" smtClean="0">
                <a:solidFill>
                  <a:srgbClr val="1A701A"/>
                </a:solidFill>
                <a:latin typeface="Calibri" pitchFamily="34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US" sz="3400" dirty="0" smtClean="0">
                <a:solidFill>
                  <a:srgbClr val="1A701A"/>
                </a:solidFill>
                <a:latin typeface="Calibri" pitchFamily="34" charset="0"/>
                <a:cs typeface="Courier New" pitchFamily="49" charset="0"/>
              </a:rPr>
              <a:t>  // repeat the iterative computation several times</a:t>
            </a:r>
          </a:p>
          <a:p>
            <a:pPr>
              <a:buNone/>
            </a:pPr>
            <a:r>
              <a:rPr lang="en-US" sz="3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ourier New" pitchFamily="49" charset="0"/>
              </a:rPr>
              <a:t>  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ourier New" pitchFamily="49" charset="0"/>
              </a:rPr>
              <a:t>for </a:t>
            </a:r>
            <a:r>
              <a:rPr lang="en-US" sz="3400" b="1" dirty="0" smtClean="0">
                <a:latin typeface="Calibri" pitchFamily="34" charset="0"/>
                <a:cs typeface="Courier New" pitchFamily="49" charset="0"/>
              </a:rPr>
              <a:t>(</a:t>
            </a:r>
            <a:r>
              <a:rPr lang="en-US" sz="3400" b="1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alibri" pitchFamily="34" charset="0"/>
                <a:cs typeface="Courier New" pitchFamily="49" charset="0"/>
              </a:rPr>
              <a:t> </a:t>
            </a:r>
            <a:r>
              <a:rPr lang="en-US" sz="3400" b="1" dirty="0" err="1" smtClean="0">
                <a:latin typeface="Calibri" pitchFamily="34" charset="0"/>
                <a:cs typeface="Courier New" pitchFamily="49" charset="0"/>
              </a:rPr>
              <a:t>iter</a:t>
            </a:r>
            <a:r>
              <a:rPr lang="en-US" sz="3400" b="1" dirty="0" smtClean="0">
                <a:latin typeface="Calibri" pitchFamily="34" charset="0"/>
                <a:cs typeface="Courier New" pitchFamily="49" charset="0"/>
              </a:rPr>
              <a:t> = 0; </a:t>
            </a:r>
            <a:r>
              <a:rPr lang="en-US" sz="3400" b="1" dirty="0" err="1" smtClean="0">
                <a:latin typeface="Calibri" pitchFamily="34" charset="0"/>
                <a:cs typeface="Courier New" pitchFamily="49" charset="0"/>
              </a:rPr>
              <a:t>iter</a:t>
            </a:r>
            <a:r>
              <a:rPr lang="en-US" sz="3400" b="1" dirty="0" smtClean="0">
                <a:latin typeface="Calibri" pitchFamily="34" charset="0"/>
                <a:cs typeface="Courier New" pitchFamily="49" charset="0"/>
              </a:rPr>
              <a:t> &lt; iterations; </a:t>
            </a:r>
            <a:r>
              <a:rPr lang="en-US" sz="3400" b="1" dirty="0" err="1" smtClean="0">
                <a:latin typeface="Calibri" pitchFamily="34" charset="0"/>
                <a:cs typeface="Courier New" pitchFamily="49" charset="0"/>
              </a:rPr>
              <a:t>iter</a:t>
            </a:r>
            <a:r>
              <a:rPr lang="en-US" sz="3400" b="1" dirty="0" smtClean="0">
                <a:latin typeface="Calibri" pitchFamily="34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3400" b="1" dirty="0">
                <a:latin typeface="Calibri" pitchFamily="34" charset="0"/>
                <a:cs typeface="Courier New" pitchFamily="49" charset="0"/>
              </a:rPr>
              <a:t> </a:t>
            </a:r>
            <a:r>
              <a:rPr lang="en-US" sz="3400" b="1" dirty="0" smtClean="0">
                <a:latin typeface="Calibri" pitchFamily="34" charset="0"/>
                <a:cs typeface="Courier New" pitchFamily="49" charset="0"/>
              </a:rPr>
              <a:t>     ranks = </a:t>
            </a:r>
            <a:r>
              <a:rPr lang="en-US" sz="3400" b="1" dirty="0" err="1" smtClean="0">
                <a:latin typeface="Calibri" pitchFamily="34" charset="0"/>
                <a:cs typeface="Courier New" pitchFamily="49" charset="0"/>
              </a:rPr>
              <a:t>PRStep</a:t>
            </a:r>
            <a:r>
              <a:rPr lang="en-US" sz="3400" b="1" dirty="0" smtClean="0">
                <a:latin typeface="Calibri" pitchFamily="34" charset="0"/>
                <a:cs typeface="Courier New" pitchFamily="49" charset="0"/>
              </a:rPr>
              <a:t>(pages, ranks);</a:t>
            </a:r>
          </a:p>
          <a:p>
            <a:pPr>
              <a:buNone/>
            </a:pPr>
            <a:r>
              <a:rPr lang="en-US" sz="3400" b="1" dirty="0" smtClean="0">
                <a:latin typeface="Calibri" pitchFamily="34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sz="3400" b="1" dirty="0" smtClean="0">
              <a:latin typeface="Calibri" pitchFamily="34" charset="0"/>
              <a:cs typeface="Courier New" pitchFamily="49" charset="0"/>
            </a:endParaRPr>
          </a:p>
          <a:p>
            <a:pPr>
              <a:buNone/>
            </a:pPr>
            <a:r>
              <a:rPr lang="en-US" sz="3400" dirty="0" smtClean="0">
                <a:latin typeface="Calibri" pitchFamily="34" charset="0"/>
                <a:cs typeface="Courier New" pitchFamily="49" charset="0"/>
              </a:rPr>
              <a:t>  </a:t>
            </a:r>
            <a:r>
              <a:rPr lang="en-US" sz="3400" dirty="0" err="1" smtClean="0">
                <a:latin typeface="Calibri" pitchFamily="34" charset="0"/>
                <a:cs typeface="Courier New" pitchFamily="49" charset="0"/>
              </a:rPr>
              <a:t>ranks.ToDryadTable</a:t>
            </a:r>
            <a:r>
              <a:rPr lang="en-US" sz="3400" dirty="0" smtClean="0">
                <a:latin typeface="Calibri" pitchFamily="34" charset="0"/>
                <a:cs typeface="Courier New" pitchFamily="49" charset="0"/>
              </a:rPr>
              <a:t>&lt;</a:t>
            </a:r>
            <a:r>
              <a:rPr lang="en-US" sz="3400" dirty="0" smtClean="0">
                <a:solidFill>
                  <a:srgbClr val="0000FF"/>
                </a:solidFill>
                <a:latin typeface="Calibri" pitchFamily="34" charset="0"/>
                <a:cs typeface="Courier New" pitchFamily="49" charset="0"/>
              </a:rPr>
              <a:t>Rank</a:t>
            </a:r>
            <a:r>
              <a:rPr lang="en-US" sz="3400" dirty="0" smtClean="0">
                <a:latin typeface="Calibri" pitchFamily="34" charset="0"/>
                <a:cs typeface="Courier New" pitchFamily="49" charset="0"/>
              </a:rPr>
              <a:t>&gt;(</a:t>
            </a:r>
            <a:r>
              <a:rPr lang="en-US" sz="3400" dirty="0" smtClean="0">
                <a:solidFill>
                  <a:srgbClr val="C00000"/>
                </a:solidFill>
                <a:latin typeface="Calibri" pitchFamily="34" charset="0"/>
                <a:cs typeface="Courier New" pitchFamily="49" charset="0"/>
              </a:rPr>
              <a:t>“outputranks.txt”</a:t>
            </a:r>
            <a:r>
              <a:rPr lang="en-US" sz="3400" dirty="0" smtClean="0">
                <a:latin typeface="Calibri" pitchFamily="34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62600" y="1219200"/>
            <a:ext cx="34290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 smtClean="0">
                <a:solidFill>
                  <a:schemeClr val="tx2"/>
                </a:solidFill>
              </a:rPr>
              <a:t>    public </a:t>
            </a:r>
            <a:r>
              <a:rPr lang="en-US" sz="1300" dirty="0" err="1" smtClean="0">
                <a:solidFill>
                  <a:schemeClr val="tx2"/>
                </a:solidFill>
              </a:rPr>
              <a:t>struct</a:t>
            </a:r>
            <a:r>
              <a:rPr lang="en-US" sz="1300" dirty="0" smtClean="0">
                <a:solidFill>
                  <a:schemeClr val="tx2"/>
                </a:solidFill>
              </a:rPr>
              <a:t> </a:t>
            </a:r>
            <a:r>
              <a:rPr lang="en-US" sz="1300" dirty="0" smtClean="0">
                <a:solidFill>
                  <a:srgbClr val="0000FF"/>
                </a:solidFill>
              </a:rPr>
              <a:t>Page</a:t>
            </a:r>
            <a:r>
              <a:rPr lang="en-US" sz="1300" dirty="0" smtClean="0"/>
              <a:t> {</a:t>
            </a:r>
          </a:p>
          <a:p>
            <a:r>
              <a:rPr lang="en-US" sz="1300" dirty="0" smtClean="0"/>
              <a:t>        public UInt64 name;</a:t>
            </a:r>
          </a:p>
          <a:p>
            <a:r>
              <a:rPr lang="en-US" sz="1300" dirty="0" smtClean="0"/>
              <a:t>        public Int64 degree;</a:t>
            </a:r>
          </a:p>
          <a:p>
            <a:r>
              <a:rPr lang="en-US" sz="1300" dirty="0" smtClean="0"/>
              <a:t>        public UInt64[] links;</a:t>
            </a:r>
          </a:p>
          <a:p>
            <a:endParaRPr lang="en-US" sz="1300" dirty="0" smtClean="0"/>
          </a:p>
          <a:p>
            <a:r>
              <a:rPr lang="en-US" sz="1300" dirty="0" smtClean="0"/>
              <a:t>        public </a:t>
            </a:r>
            <a:r>
              <a:rPr lang="en-US" sz="1300" dirty="0" smtClean="0">
                <a:solidFill>
                  <a:srgbClr val="0000FF"/>
                </a:solidFill>
              </a:rPr>
              <a:t>Page</a:t>
            </a:r>
            <a:r>
              <a:rPr lang="en-US" sz="1300" dirty="0" smtClean="0"/>
              <a:t>(UInt64 n, Int64 d, UInt64[] l) {</a:t>
            </a:r>
          </a:p>
          <a:p>
            <a:r>
              <a:rPr lang="en-US" sz="1300" dirty="0" smtClean="0"/>
              <a:t>            name = n; degree = d; links = l; }</a:t>
            </a:r>
          </a:p>
          <a:p>
            <a:endParaRPr lang="en-US" sz="1300" dirty="0" smtClean="0"/>
          </a:p>
          <a:p>
            <a:r>
              <a:rPr lang="en-US" sz="1300" dirty="0" smtClean="0"/>
              <a:t>        public </a:t>
            </a:r>
            <a:r>
              <a:rPr lang="en-US" sz="1300" dirty="0" smtClean="0">
                <a:solidFill>
                  <a:srgbClr val="0000FF"/>
                </a:solidFill>
              </a:rPr>
              <a:t>Rank</a:t>
            </a:r>
            <a:r>
              <a:rPr lang="en-US" sz="1300" dirty="0" smtClean="0"/>
              <a:t>[] Disperse(</a:t>
            </a:r>
            <a:r>
              <a:rPr lang="en-US" sz="1300" dirty="0" smtClean="0">
                <a:solidFill>
                  <a:srgbClr val="0000FF"/>
                </a:solidFill>
              </a:rPr>
              <a:t>Rank</a:t>
            </a:r>
            <a:r>
              <a:rPr lang="en-US" sz="1300" dirty="0" smtClean="0"/>
              <a:t> </a:t>
            </a:r>
            <a:r>
              <a:rPr lang="en-US" sz="1300" dirty="0" err="1" smtClean="0"/>
              <a:t>rank</a:t>
            </a:r>
            <a:r>
              <a:rPr lang="en-US" sz="1300" dirty="0" smtClean="0"/>
              <a:t>) {</a:t>
            </a:r>
          </a:p>
          <a:p>
            <a:r>
              <a:rPr lang="en-US" sz="1300" dirty="0" smtClean="0"/>
              <a:t>            </a:t>
            </a:r>
            <a:r>
              <a:rPr lang="en-US" sz="1300" dirty="0" smtClean="0">
                <a:solidFill>
                  <a:srgbClr val="0000FF"/>
                </a:solidFill>
              </a:rPr>
              <a:t>Rank</a:t>
            </a:r>
            <a:r>
              <a:rPr lang="en-US" sz="1300" dirty="0" smtClean="0"/>
              <a:t>[] ranks = new </a:t>
            </a:r>
            <a:r>
              <a:rPr lang="en-US" sz="1300" dirty="0" smtClean="0">
                <a:solidFill>
                  <a:srgbClr val="0000FF"/>
                </a:solidFill>
              </a:rPr>
              <a:t>Rank</a:t>
            </a:r>
            <a:r>
              <a:rPr lang="en-US" sz="1300" dirty="0" smtClean="0"/>
              <a:t>[</a:t>
            </a:r>
            <a:r>
              <a:rPr lang="en-US" sz="1300" dirty="0" err="1" smtClean="0"/>
              <a:t>links.Length</a:t>
            </a:r>
            <a:r>
              <a:rPr lang="en-US" sz="1300" dirty="0" smtClean="0"/>
              <a:t>];</a:t>
            </a:r>
          </a:p>
          <a:p>
            <a:r>
              <a:rPr lang="en-US" sz="1300" dirty="0" smtClean="0"/>
              <a:t>            double score = </a:t>
            </a:r>
            <a:r>
              <a:rPr lang="en-US" sz="1300" dirty="0" err="1" smtClean="0"/>
              <a:t>rank.rank</a:t>
            </a:r>
            <a:r>
              <a:rPr lang="en-US" sz="1300" dirty="0" smtClean="0"/>
              <a:t> / </a:t>
            </a:r>
            <a:r>
              <a:rPr lang="en-US" sz="1300" dirty="0" err="1" smtClean="0"/>
              <a:t>this.degree</a:t>
            </a:r>
            <a:r>
              <a:rPr lang="en-US" sz="1300" dirty="0" smtClean="0"/>
              <a:t>;</a:t>
            </a:r>
          </a:p>
          <a:p>
            <a:r>
              <a:rPr lang="nn-NO" sz="1300" dirty="0" smtClean="0"/>
              <a:t>            for (int i = 0; i &lt; ranks.Length; i++) </a:t>
            </a:r>
            <a:r>
              <a:rPr lang="en-US" sz="1300" dirty="0" smtClean="0"/>
              <a:t>{</a:t>
            </a:r>
          </a:p>
          <a:p>
            <a:r>
              <a:rPr lang="en-US" sz="1300" dirty="0" smtClean="0"/>
              <a:t>                ranks[</a:t>
            </a:r>
            <a:r>
              <a:rPr lang="en-US" sz="1300" dirty="0" err="1" smtClean="0"/>
              <a:t>i</a:t>
            </a:r>
            <a:r>
              <a:rPr lang="en-US" sz="1300" dirty="0" smtClean="0"/>
              <a:t>] = new </a:t>
            </a:r>
            <a:r>
              <a:rPr lang="en-US" sz="1300" dirty="0" smtClean="0">
                <a:solidFill>
                  <a:srgbClr val="0000FF"/>
                </a:solidFill>
              </a:rPr>
              <a:t>Rank</a:t>
            </a:r>
            <a:r>
              <a:rPr lang="en-US" sz="1300" dirty="0" smtClean="0"/>
              <a:t>(</a:t>
            </a:r>
            <a:r>
              <a:rPr lang="en-US" sz="1300" dirty="0" err="1" smtClean="0"/>
              <a:t>this.links</a:t>
            </a:r>
            <a:r>
              <a:rPr lang="en-US" sz="1300" dirty="0" smtClean="0"/>
              <a:t>[</a:t>
            </a:r>
            <a:r>
              <a:rPr lang="en-US" sz="1300" dirty="0" err="1" smtClean="0"/>
              <a:t>i</a:t>
            </a:r>
            <a:r>
              <a:rPr lang="en-US" sz="1300" dirty="0" smtClean="0"/>
              <a:t>], score);</a:t>
            </a:r>
          </a:p>
          <a:p>
            <a:r>
              <a:rPr lang="en-US" sz="1300" dirty="0" smtClean="0"/>
              <a:t>            }</a:t>
            </a:r>
          </a:p>
          <a:p>
            <a:r>
              <a:rPr lang="en-US" sz="1300" dirty="0" smtClean="0"/>
              <a:t>            return ranks;</a:t>
            </a:r>
          </a:p>
          <a:p>
            <a:r>
              <a:rPr lang="en-US" sz="1300" dirty="0" smtClean="0"/>
              <a:t>        }</a:t>
            </a:r>
          </a:p>
          <a:p>
            <a:r>
              <a:rPr lang="en-US" sz="1300" dirty="0" smtClean="0"/>
              <a:t>    }</a:t>
            </a:r>
          </a:p>
          <a:p>
            <a:endParaRPr lang="en-US" sz="1300" dirty="0" smtClean="0"/>
          </a:p>
          <a:p>
            <a:r>
              <a:rPr lang="en-US" sz="1300" dirty="0" smtClean="0"/>
              <a:t>    </a:t>
            </a:r>
            <a:r>
              <a:rPr lang="en-US" sz="1300" dirty="0" smtClean="0">
                <a:solidFill>
                  <a:schemeClr val="tx2"/>
                </a:solidFill>
              </a:rPr>
              <a:t>public </a:t>
            </a:r>
            <a:r>
              <a:rPr lang="en-US" sz="1300" dirty="0" err="1" smtClean="0">
                <a:solidFill>
                  <a:schemeClr val="tx2"/>
                </a:solidFill>
              </a:rPr>
              <a:t>struct</a:t>
            </a:r>
            <a:r>
              <a:rPr lang="en-US" sz="1300" dirty="0" smtClean="0">
                <a:solidFill>
                  <a:schemeClr val="tx2"/>
                </a:solidFill>
              </a:rPr>
              <a:t> </a:t>
            </a:r>
            <a:r>
              <a:rPr lang="en-US" sz="1300" dirty="0" smtClean="0">
                <a:solidFill>
                  <a:srgbClr val="0000FF"/>
                </a:solidFill>
              </a:rPr>
              <a:t>Rank</a:t>
            </a:r>
            <a:r>
              <a:rPr lang="en-US" sz="1300" dirty="0" smtClean="0"/>
              <a:t> {</a:t>
            </a:r>
          </a:p>
          <a:p>
            <a:r>
              <a:rPr lang="en-US" sz="1300" dirty="0" smtClean="0"/>
              <a:t>        public UInt64 name;</a:t>
            </a:r>
          </a:p>
          <a:p>
            <a:r>
              <a:rPr lang="en-US" sz="1300" dirty="0" smtClean="0"/>
              <a:t>        public double rank;</a:t>
            </a:r>
          </a:p>
          <a:p>
            <a:endParaRPr lang="en-US" sz="1300" dirty="0" smtClean="0"/>
          </a:p>
          <a:p>
            <a:r>
              <a:rPr lang="en-US" sz="1300" dirty="0" smtClean="0"/>
              <a:t>        public </a:t>
            </a:r>
            <a:r>
              <a:rPr lang="en-US" sz="1300" dirty="0" smtClean="0">
                <a:solidFill>
                  <a:srgbClr val="0000FF"/>
                </a:solidFill>
              </a:rPr>
              <a:t>Rank</a:t>
            </a:r>
            <a:r>
              <a:rPr lang="en-US" sz="1300" dirty="0" smtClean="0"/>
              <a:t>(UInt64 n, double r) { </a:t>
            </a:r>
          </a:p>
          <a:p>
            <a:r>
              <a:rPr lang="en-US" sz="1300" dirty="0" smtClean="0"/>
              <a:t>            name = n; rank = r; }</a:t>
            </a:r>
          </a:p>
          <a:p>
            <a:r>
              <a:rPr lang="en-US" sz="1300" dirty="0" smtClean="0"/>
              <a:t>    }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219200"/>
            <a:ext cx="5029200" cy="2893100"/>
          </a:xfrm>
          <a:prstGeom prst="rect">
            <a:avLst/>
          </a:prstGeom>
          <a:ln w="0">
            <a:noFill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public static 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IQueryable</a:t>
            </a:r>
            <a:r>
              <a:rPr lang="en-US" sz="1400" dirty="0" smtClean="0">
                <a:cs typeface="Courier New" pitchFamily="49" charset="0"/>
              </a:rPr>
              <a:t>&lt;</a:t>
            </a:r>
            <a:r>
              <a:rPr lang="en-US" sz="1400" dirty="0" smtClean="0">
                <a:solidFill>
                  <a:srgbClr val="0000FF"/>
                </a:solidFill>
                <a:cs typeface="Courier New" pitchFamily="49" charset="0"/>
              </a:rPr>
              <a:t>Rank</a:t>
            </a:r>
            <a:r>
              <a:rPr lang="en-US" sz="1400" dirty="0" smtClean="0">
                <a:cs typeface="Courier New" pitchFamily="49" charset="0"/>
              </a:rPr>
              <a:t>&gt; </a:t>
            </a:r>
            <a:r>
              <a:rPr lang="en-US" sz="1400" dirty="0" err="1" smtClean="0">
                <a:cs typeface="Courier New" pitchFamily="49" charset="0"/>
              </a:rPr>
              <a:t>PRStep</a:t>
            </a:r>
            <a:r>
              <a:rPr lang="en-US" sz="1400" dirty="0" smtClean="0">
                <a:cs typeface="Courier New" pitchFamily="49" charset="0"/>
              </a:rPr>
              <a:t>(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IQueryable</a:t>
            </a:r>
            <a:r>
              <a:rPr lang="en-US" sz="1400" dirty="0" smtClean="0">
                <a:cs typeface="Courier New" pitchFamily="49" charset="0"/>
              </a:rPr>
              <a:t>&lt;</a:t>
            </a:r>
            <a:r>
              <a:rPr lang="en-US" sz="1400" dirty="0" smtClean="0">
                <a:solidFill>
                  <a:srgbClr val="0000FF"/>
                </a:solidFill>
                <a:cs typeface="Courier New" pitchFamily="49" charset="0"/>
              </a:rPr>
              <a:t>Page</a:t>
            </a:r>
            <a:r>
              <a:rPr lang="en-US" sz="1400" dirty="0" smtClean="0">
                <a:cs typeface="Courier New" pitchFamily="49" charset="0"/>
              </a:rPr>
              <a:t>&gt; pages,</a:t>
            </a:r>
          </a:p>
          <a:p>
            <a:pPr>
              <a:buNone/>
            </a:pPr>
            <a:r>
              <a:rPr lang="en-US" sz="1400" dirty="0" smtClean="0">
                <a:cs typeface="Courier New" pitchFamily="49" charset="0"/>
              </a:rPr>
              <a:t>                                                                        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IQueryable</a:t>
            </a:r>
            <a:r>
              <a:rPr lang="en-US" sz="1400" dirty="0" smtClean="0">
                <a:cs typeface="Courier New" pitchFamily="49" charset="0"/>
              </a:rPr>
              <a:t>&lt;</a:t>
            </a:r>
            <a:r>
              <a:rPr lang="en-US" sz="1400" dirty="0" smtClean="0">
                <a:solidFill>
                  <a:srgbClr val="0000FF"/>
                </a:solidFill>
                <a:cs typeface="Courier New" pitchFamily="49" charset="0"/>
              </a:rPr>
              <a:t>Rank</a:t>
            </a:r>
            <a:r>
              <a:rPr lang="en-US" sz="1400" dirty="0" smtClean="0">
                <a:cs typeface="Courier New" pitchFamily="49" charset="0"/>
              </a:rPr>
              <a:t>&gt; ranks) {</a:t>
            </a:r>
          </a:p>
          <a:p>
            <a:pPr>
              <a:buNone/>
            </a:pPr>
            <a:r>
              <a:rPr lang="en-US" sz="1400" dirty="0" smtClean="0">
                <a:solidFill>
                  <a:srgbClr val="1A701A"/>
                </a:solidFill>
                <a:cs typeface="Courier New" pitchFamily="49" charset="0"/>
              </a:rPr>
              <a:t>    // join pages with ranks, and disperse updates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   </a:t>
            </a:r>
            <a:r>
              <a:rPr lang="en-US" sz="1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var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updates =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from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page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in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pages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                           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join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rank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in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ranks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on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page.name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equals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rank.name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                           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select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err="1" smtClean="0">
                <a:cs typeface="Courier New" pitchFamily="49" charset="0"/>
              </a:rPr>
              <a:t>page.Disperse</a:t>
            </a:r>
            <a:r>
              <a:rPr lang="en-US" sz="1400" dirty="0" smtClean="0">
                <a:cs typeface="Courier New" pitchFamily="49" charset="0"/>
              </a:rPr>
              <a:t>(rank);</a:t>
            </a:r>
          </a:p>
          <a:p>
            <a:pPr>
              <a:buNone/>
            </a:pPr>
            <a:endParaRPr lang="en-US" sz="1400" dirty="0" smtClean="0">
              <a:solidFill>
                <a:schemeClr val="tx2"/>
              </a:solidFill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   // </a:t>
            </a:r>
            <a:r>
              <a:rPr lang="en-US" sz="1400" dirty="0" smtClean="0">
                <a:solidFill>
                  <a:srgbClr val="1A701A"/>
                </a:solidFill>
                <a:cs typeface="Courier New" pitchFamily="49" charset="0"/>
              </a:rPr>
              <a:t>re-accumulate.</a:t>
            </a:r>
            <a:endParaRPr lang="en-US" sz="1400" dirty="0" smtClean="0">
              <a:solidFill>
                <a:schemeClr val="tx2"/>
              </a:solidFill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   return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from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list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in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updates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              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from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rank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in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list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              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group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err="1" smtClean="0">
                <a:cs typeface="Courier New" pitchFamily="49" charset="0"/>
              </a:rPr>
              <a:t>rank.rank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by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rank.name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into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cs typeface="Courier New" pitchFamily="49" charset="0"/>
              </a:rPr>
              <a:t>g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              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select</a:t>
            </a:r>
            <a:r>
              <a:rPr lang="en-US" sz="1400" dirty="0" smtClean="0">
                <a:solidFill>
                  <a:schemeClr val="tx2"/>
                </a:solidFill>
                <a:cs typeface="Courier New" pitchFamily="49" charset="0"/>
              </a:rPr>
              <a:t> new </a:t>
            </a:r>
            <a:r>
              <a:rPr lang="en-US" sz="1400" dirty="0" smtClean="0">
                <a:solidFill>
                  <a:srgbClr val="0000FF"/>
                </a:solidFill>
                <a:cs typeface="Courier New" pitchFamily="49" charset="0"/>
              </a:rPr>
              <a:t>Rank</a:t>
            </a:r>
            <a:r>
              <a:rPr lang="en-US" sz="1400" dirty="0" smtClean="0">
                <a:cs typeface="Courier New" pitchFamily="49" charset="0"/>
              </a:rPr>
              <a:t>(</a:t>
            </a:r>
            <a:r>
              <a:rPr lang="en-US" sz="1400" dirty="0" err="1" smtClean="0">
                <a:cs typeface="Courier New" pitchFamily="49" charset="0"/>
              </a:rPr>
              <a:t>g.Key</a:t>
            </a:r>
            <a:r>
              <a:rPr lang="en-US" sz="1400" dirty="0" smtClean="0">
                <a:cs typeface="Courier New" pitchFamily="49" charset="0"/>
              </a:rPr>
              <a:t>, </a:t>
            </a:r>
            <a:r>
              <a:rPr lang="en-US" sz="1400" dirty="0" err="1" smtClean="0">
                <a:cs typeface="Courier New" pitchFamily="49" charset="0"/>
              </a:rPr>
              <a:t>g.Sum</a:t>
            </a:r>
            <a:r>
              <a:rPr lang="en-US" sz="1400" dirty="0" smtClean="0"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en-US" sz="1400" dirty="0" smtClean="0">
                <a:cs typeface="Courier New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1143000"/>
            <a:ext cx="5334000" cy="54864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1143000"/>
            <a:ext cx="3276600" cy="54864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8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One Iteration </a:t>
            </a:r>
            <a:r>
              <a:rPr lang="en-US" dirty="0" err="1" smtClean="0"/>
              <a:t>PageRank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905000" y="1493518"/>
            <a:ext cx="533400" cy="21945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905000" y="4800599"/>
            <a:ext cx="533400" cy="1356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991591" y="161543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J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91591" y="204215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991591" y="246887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91591" y="289559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991591" y="332231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8" idx="2"/>
            <a:endCxn id="9" idx="0"/>
          </p:cNvCxnSpPr>
          <p:nvPr/>
        </p:nvCxnSpPr>
        <p:spPr>
          <a:xfrm rot="5400000">
            <a:off x="2110740" y="198103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2"/>
            <a:endCxn id="10" idx="0"/>
          </p:cNvCxnSpPr>
          <p:nvPr/>
        </p:nvCxnSpPr>
        <p:spPr>
          <a:xfrm rot="5400000">
            <a:off x="2110740" y="240775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2"/>
            <a:endCxn id="11" idx="0"/>
          </p:cNvCxnSpPr>
          <p:nvPr/>
        </p:nvCxnSpPr>
        <p:spPr>
          <a:xfrm rot="5400000">
            <a:off x="2110740" y="283447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2"/>
            <a:endCxn id="12" idx="0"/>
          </p:cNvCxnSpPr>
          <p:nvPr/>
        </p:nvCxnSpPr>
        <p:spPr>
          <a:xfrm rot="5400000">
            <a:off x="2110740" y="326119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991591" y="4861559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991591" y="5288279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991591" y="5714999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7" idx="2"/>
            <a:endCxn id="18" idx="0"/>
          </p:cNvCxnSpPr>
          <p:nvPr/>
        </p:nvCxnSpPr>
        <p:spPr>
          <a:xfrm rot="5400000">
            <a:off x="2110740" y="5227160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8" idx="2"/>
            <a:endCxn id="19" idx="0"/>
          </p:cNvCxnSpPr>
          <p:nvPr/>
        </p:nvCxnSpPr>
        <p:spPr>
          <a:xfrm rot="5400000">
            <a:off x="2110740" y="5653880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2"/>
          </p:cNvCxnSpPr>
          <p:nvPr/>
        </p:nvCxnSpPr>
        <p:spPr>
          <a:xfrm rot="16200000" flipH="1">
            <a:off x="2058699" y="6132800"/>
            <a:ext cx="228600" cy="259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3429000" y="1493518"/>
            <a:ext cx="533400" cy="21945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3429000" y="4800599"/>
            <a:ext cx="533400" cy="1356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515591" y="161543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J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515591" y="204215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15591" y="246887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515591" y="289559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515591" y="332231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27" idx="2"/>
            <a:endCxn id="28" idx="0"/>
          </p:cNvCxnSpPr>
          <p:nvPr/>
        </p:nvCxnSpPr>
        <p:spPr>
          <a:xfrm rot="5400000">
            <a:off x="3634740" y="198103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8" idx="2"/>
            <a:endCxn id="29" idx="0"/>
          </p:cNvCxnSpPr>
          <p:nvPr/>
        </p:nvCxnSpPr>
        <p:spPr>
          <a:xfrm rot="5400000">
            <a:off x="3634740" y="240775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9" idx="2"/>
            <a:endCxn id="30" idx="0"/>
          </p:cNvCxnSpPr>
          <p:nvPr/>
        </p:nvCxnSpPr>
        <p:spPr>
          <a:xfrm rot="5400000">
            <a:off x="3634740" y="283447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0" idx="2"/>
            <a:endCxn id="31" idx="0"/>
          </p:cNvCxnSpPr>
          <p:nvPr/>
        </p:nvCxnSpPr>
        <p:spPr>
          <a:xfrm rot="5400000">
            <a:off x="3634740" y="326119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3515591" y="4861559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515591" y="5288279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515591" y="5714999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6" idx="2"/>
            <a:endCxn id="37" idx="0"/>
          </p:cNvCxnSpPr>
          <p:nvPr/>
        </p:nvCxnSpPr>
        <p:spPr>
          <a:xfrm rot="5400000">
            <a:off x="3634740" y="5227160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7" idx="2"/>
            <a:endCxn id="38" idx="0"/>
          </p:cNvCxnSpPr>
          <p:nvPr/>
        </p:nvCxnSpPr>
        <p:spPr>
          <a:xfrm rot="5400000">
            <a:off x="3634740" y="5653880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4114800" y="1493518"/>
            <a:ext cx="533400" cy="21945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4201391" y="161543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J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201391" y="204215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201391" y="246887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201391" y="289559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201391" y="3322318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45" idx="2"/>
            <a:endCxn id="46" idx="0"/>
          </p:cNvCxnSpPr>
          <p:nvPr/>
        </p:nvCxnSpPr>
        <p:spPr>
          <a:xfrm rot="5400000">
            <a:off x="4320540" y="198103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6" idx="2"/>
            <a:endCxn id="47" idx="0"/>
          </p:cNvCxnSpPr>
          <p:nvPr/>
        </p:nvCxnSpPr>
        <p:spPr>
          <a:xfrm rot="5400000">
            <a:off x="4320540" y="240775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7" idx="2"/>
            <a:endCxn id="48" idx="0"/>
          </p:cNvCxnSpPr>
          <p:nvPr/>
        </p:nvCxnSpPr>
        <p:spPr>
          <a:xfrm rot="5400000">
            <a:off x="4320540" y="283447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8" idx="2"/>
            <a:endCxn id="49" idx="0"/>
          </p:cNvCxnSpPr>
          <p:nvPr/>
        </p:nvCxnSpPr>
        <p:spPr>
          <a:xfrm rot="5400000">
            <a:off x="4320540" y="3261199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9" idx="2"/>
            <a:endCxn id="17" idx="0"/>
          </p:cNvCxnSpPr>
          <p:nvPr/>
        </p:nvCxnSpPr>
        <p:spPr>
          <a:xfrm rot="5400000">
            <a:off x="2659380" y="3139438"/>
            <a:ext cx="1234441" cy="2209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1" idx="2"/>
            <a:endCxn id="119" idx="0"/>
          </p:cNvCxnSpPr>
          <p:nvPr/>
        </p:nvCxnSpPr>
        <p:spPr>
          <a:xfrm rot="16200000" flipH="1">
            <a:off x="3421379" y="3901439"/>
            <a:ext cx="1234442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1" idx="2"/>
            <a:endCxn id="36" idx="0"/>
          </p:cNvCxnSpPr>
          <p:nvPr/>
        </p:nvCxnSpPr>
        <p:spPr>
          <a:xfrm rot="5400000">
            <a:off x="3078480" y="4244338"/>
            <a:ext cx="12344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2" idx="2"/>
            <a:endCxn id="17" idx="0"/>
          </p:cNvCxnSpPr>
          <p:nvPr/>
        </p:nvCxnSpPr>
        <p:spPr>
          <a:xfrm rot="5400000">
            <a:off x="1554480" y="4244338"/>
            <a:ext cx="12344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844"/>
          <p:cNvSpPr txBox="1"/>
          <p:nvPr/>
        </p:nvSpPr>
        <p:spPr>
          <a:xfrm>
            <a:off x="4724400" y="1600198"/>
            <a:ext cx="1954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Join pages and ranks</a:t>
            </a:r>
            <a:endParaRPr lang="en-US" sz="1600" i="1" dirty="0"/>
          </a:p>
        </p:txBody>
      </p:sp>
      <p:sp>
        <p:nvSpPr>
          <p:cNvPr id="72" name="TextBox 845"/>
          <p:cNvSpPr txBox="1"/>
          <p:nvPr/>
        </p:nvSpPr>
        <p:spPr>
          <a:xfrm>
            <a:off x="4724400" y="2019298"/>
            <a:ext cx="18931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Disperse page’s rank</a:t>
            </a:r>
            <a:endParaRPr lang="en-US" sz="1600" i="1" dirty="0"/>
          </a:p>
        </p:txBody>
      </p:sp>
      <p:sp>
        <p:nvSpPr>
          <p:cNvPr id="73" name="TextBox 846"/>
          <p:cNvSpPr txBox="1"/>
          <p:nvPr/>
        </p:nvSpPr>
        <p:spPr>
          <a:xfrm>
            <a:off x="4724400" y="2438398"/>
            <a:ext cx="1828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Group rank by page</a:t>
            </a:r>
            <a:endParaRPr lang="en-US" sz="1600" i="1" dirty="0"/>
          </a:p>
        </p:txBody>
      </p:sp>
      <p:sp>
        <p:nvSpPr>
          <p:cNvPr id="74" name="TextBox 847"/>
          <p:cNvSpPr txBox="1"/>
          <p:nvPr/>
        </p:nvSpPr>
        <p:spPr>
          <a:xfrm>
            <a:off x="4724400" y="2857498"/>
            <a:ext cx="2447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Accumulate ranks, partially</a:t>
            </a:r>
            <a:endParaRPr lang="en-US" sz="1600" i="1" dirty="0"/>
          </a:p>
        </p:txBody>
      </p:sp>
      <p:sp>
        <p:nvSpPr>
          <p:cNvPr id="75" name="TextBox 848"/>
          <p:cNvSpPr txBox="1"/>
          <p:nvPr/>
        </p:nvSpPr>
        <p:spPr>
          <a:xfrm>
            <a:off x="4724400" y="3276598"/>
            <a:ext cx="14433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Hash distribute</a:t>
            </a:r>
            <a:endParaRPr lang="en-US" sz="1600" i="1" dirty="0"/>
          </a:p>
        </p:txBody>
      </p:sp>
      <p:sp>
        <p:nvSpPr>
          <p:cNvPr id="79" name="TextBox 852"/>
          <p:cNvSpPr txBox="1"/>
          <p:nvPr/>
        </p:nvSpPr>
        <p:spPr>
          <a:xfrm>
            <a:off x="4724400" y="4892039"/>
            <a:ext cx="1526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Merge the data </a:t>
            </a:r>
            <a:endParaRPr lang="en-US" sz="1600" i="1" dirty="0"/>
          </a:p>
        </p:txBody>
      </p:sp>
      <p:sp>
        <p:nvSpPr>
          <p:cNvPr id="80" name="TextBox 853"/>
          <p:cNvSpPr txBox="1"/>
          <p:nvPr/>
        </p:nvSpPr>
        <p:spPr>
          <a:xfrm>
            <a:off x="4724400" y="5303520"/>
            <a:ext cx="1828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Group rank by page</a:t>
            </a:r>
            <a:endParaRPr lang="en-US" sz="1600" i="1" dirty="0"/>
          </a:p>
        </p:txBody>
      </p:sp>
      <p:sp>
        <p:nvSpPr>
          <p:cNvPr id="81" name="TextBox 854"/>
          <p:cNvSpPr txBox="1"/>
          <p:nvPr/>
        </p:nvSpPr>
        <p:spPr>
          <a:xfrm>
            <a:off x="4724400" y="5715000"/>
            <a:ext cx="1661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Accumulate ranks</a:t>
            </a:r>
            <a:endParaRPr lang="en-US" sz="1600" i="1" dirty="0"/>
          </a:p>
        </p:txBody>
      </p:sp>
      <p:cxnSp>
        <p:nvCxnSpPr>
          <p:cNvPr id="92" name="Straight Arrow Connector 91"/>
          <p:cNvCxnSpPr>
            <a:endCxn id="8" idx="0"/>
          </p:cNvCxnSpPr>
          <p:nvPr/>
        </p:nvCxnSpPr>
        <p:spPr>
          <a:xfrm rot="5400000">
            <a:off x="2134812" y="1393246"/>
            <a:ext cx="259080" cy="185304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45" idx="0"/>
          </p:cNvCxnSpPr>
          <p:nvPr/>
        </p:nvCxnSpPr>
        <p:spPr>
          <a:xfrm rot="5400000">
            <a:off x="4347210" y="1390648"/>
            <a:ext cx="259080" cy="1905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45" idx="0"/>
          </p:cNvCxnSpPr>
          <p:nvPr/>
        </p:nvCxnSpPr>
        <p:spPr>
          <a:xfrm rot="16200000" flipH="1">
            <a:off x="4156710" y="1390648"/>
            <a:ext cx="259080" cy="1905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endCxn id="27" idx="0"/>
          </p:cNvCxnSpPr>
          <p:nvPr/>
        </p:nvCxnSpPr>
        <p:spPr>
          <a:xfrm rot="16200000" flipH="1">
            <a:off x="3470912" y="1390650"/>
            <a:ext cx="259078" cy="19049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8" idx="0"/>
          </p:cNvCxnSpPr>
          <p:nvPr/>
        </p:nvCxnSpPr>
        <p:spPr>
          <a:xfrm rot="16200000" flipH="1">
            <a:off x="1946911" y="1390648"/>
            <a:ext cx="259079" cy="1905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endCxn id="27" idx="0"/>
          </p:cNvCxnSpPr>
          <p:nvPr/>
        </p:nvCxnSpPr>
        <p:spPr>
          <a:xfrm rot="5400000">
            <a:off x="3661410" y="1390648"/>
            <a:ext cx="259080" cy="1905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rot="16200000" flipH="1">
            <a:off x="3581400" y="6132801"/>
            <a:ext cx="228600" cy="259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117"/>
          <p:cNvSpPr/>
          <p:nvPr/>
        </p:nvSpPr>
        <p:spPr>
          <a:xfrm>
            <a:off x="4114800" y="4800600"/>
            <a:ext cx="533400" cy="13563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9" name="Rounded Rectangle 118"/>
          <p:cNvSpPr/>
          <p:nvPr/>
        </p:nvSpPr>
        <p:spPr>
          <a:xfrm>
            <a:off x="4201391" y="4861560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4201391" y="5288280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4201391" y="5715000"/>
            <a:ext cx="360218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tailEnd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2" name="Straight Arrow Connector 121"/>
          <p:cNvCxnSpPr>
            <a:stCxn id="119" idx="2"/>
            <a:endCxn id="120" idx="0"/>
          </p:cNvCxnSpPr>
          <p:nvPr/>
        </p:nvCxnSpPr>
        <p:spPr>
          <a:xfrm rot="5400000">
            <a:off x="4320540" y="5227161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20" idx="2"/>
            <a:endCxn id="121" idx="0"/>
          </p:cNvCxnSpPr>
          <p:nvPr/>
        </p:nvCxnSpPr>
        <p:spPr>
          <a:xfrm rot="5400000">
            <a:off x="4320540" y="5653881"/>
            <a:ext cx="1219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rot="16200000" flipH="1">
            <a:off x="4270248" y="6132801"/>
            <a:ext cx="228600" cy="259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12" idx="2"/>
            <a:endCxn id="36" idx="0"/>
          </p:cNvCxnSpPr>
          <p:nvPr/>
        </p:nvCxnSpPr>
        <p:spPr>
          <a:xfrm rot="16200000" flipH="1">
            <a:off x="2316480" y="3482338"/>
            <a:ext cx="1234441" cy="1524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12" idx="2"/>
            <a:endCxn id="119" idx="0"/>
          </p:cNvCxnSpPr>
          <p:nvPr/>
        </p:nvCxnSpPr>
        <p:spPr>
          <a:xfrm rot="16200000" flipH="1">
            <a:off x="2659379" y="3139439"/>
            <a:ext cx="1234442" cy="2209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9" idx="2"/>
            <a:endCxn id="119" idx="0"/>
          </p:cNvCxnSpPr>
          <p:nvPr/>
        </p:nvCxnSpPr>
        <p:spPr>
          <a:xfrm rot="5400000">
            <a:off x="3764279" y="4244339"/>
            <a:ext cx="1234442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49" idx="2"/>
            <a:endCxn id="36" idx="0"/>
          </p:cNvCxnSpPr>
          <p:nvPr/>
        </p:nvCxnSpPr>
        <p:spPr>
          <a:xfrm rot="5400000">
            <a:off x="3421380" y="3901438"/>
            <a:ext cx="1234441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31" idx="2"/>
            <a:endCxn id="17" idx="0"/>
          </p:cNvCxnSpPr>
          <p:nvPr/>
        </p:nvCxnSpPr>
        <p:spPr>
          <a:xfrm rot="5400000">
            <a:off x="2316480" y="3482338"/>
            <a:ext cx="1234441" cy="1524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2667000" y="1396425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…</a:t>
            </a:r>
            <a:endParaRPr lang="en-US" sz="3200" b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2667000" y="4648200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…</a:t>
            </a:r>
            <a:endParaRPr lang="en-US" sz="3200" b="1" dirty="0"/>
          </a:p>
        </p:txBody>
      </p:sp>
      <p:sp>
        <p:nvSpPr>
          <p:cNvPr id="82" name="TextBox 860"/>
          <p:cNvSpPr txBox="1"/>
          <p:nvPr/>
        </p:nvSpPr>
        <p:spPr>
          <a:xfrm>
            <a:off x="4724400" y="4004846"/>
            <a:ext cx="1978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Dynamic aggregation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Distributed Data-Parallel </a:t>
            </a:r>
            <a:r>
              <a:rPr lang="en-US" dirty="0"/>
              <a:t>C</a:t>
            </a:r>
            <a:r>
              <a:rPr lang="en-US" dirty="0" smtClean="0"/>
              <a:t>omputing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648200"/>
          </a:xfrm>
        </p:spPr>
        <p:txBody>
          <a:bodyPr>
            <a:normAutofit/>
          </a:bodyPr>
          <a:lstStyle/>
          <a:p>
            <a:r>
              <a:rPr lang="en-US" b="1" dirty="0" smtClean="0"/>
              <a:t>Research problem</a:t>
            </a:r>
            <a:r>
              <a:rPr lang="en-US" dirty="0" smtClean="0"/>
              <a:t>: How to write distributed data-parallel programs for a compute cluster?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>
                <a:cs typeface="Arial" pitchFamily="34" charset="0"/>
              </a:rPr>
              <a:t>The DryadLINQ programming model</a:t>
            </a:r>
            <a:endParaRPr lang="en-US" b="1" dirty="0">
              <a:cs typeface="Arial" pitchFamily="34" charset="0"/>
            </a:endParaRPr>
          </a:p>
          <a:p>
            <a:pPr lvl="1"/>
            <a:r>
              <a:rPr lang="en-US" sz="2600" dirty="0" smtClean="0">
                <a:cs typeface="Arial" pitchFamily="34" charset="0"/>
              </a:rPr>
              <a:t>Sequential, single machine programming abstraction</a:t>
            </a:r>
          </a:p>
          <a:p>
            <a:pPr lvl="1"/>
            <a:r>
              <a:rPr lang="en-US" sz="2600" dirty="0" smtClean="0"/>
              <a:t>Same program runs on single-core, multi-core, or cluster</a:t>
            </a:r>
            <a:endParaRPr lang="en-US" sz="2600" dirty="0" smtClean="0">
              <a:cs typeface="Arial" pitchFamily="34" charset="0"/>
            </a:endParaRPr>
          </a:p>
          <a:p>
            <a:pPr lvl="1"/>
            <a:r>
              <a:rPr lang="en-US" sz="2600" dirty="0" smtClean="0">
                <a:cs typeface="Arial" pitchFamily="34" charset="0"/>
              </a:rPr>
              <a:t>Familiar programming languages</a:t>
            </a:r>
          </a:p>
          <a:p>
            <a:pPr lvl="1"/>
            <a:r>
              <a:rPr lang="en-US" sz="2600" dirty="0" smtClean="0">
                <a:cs typeface="Arial" pitchFamily="34" charset="0"/>
              </a:rPr>
              <a:t>Familiar development environment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Multi-Iteration </a:t>
            </a:r>
            <a:r>
              <a:rPr lang="en-US" dirty="0" err="1" smtClean="0"/>
              <a:t>PageRank</a:t>
            </a:r>
            <a:endParaRPr lang="en-US" dirty="0"/>
          </a:p>
        </p:txBody>
      </p: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1828800" y="1524006"/>
            <a:ext cx="1676400" cy="304800"/>
            <a:chOff x="3600" y="1056"/>
            <a:chExt cx="1056" cy="192"/>
          </a:xfrm>
        </p:grpSpPr>
        <p:sp>
          <p:nvSpPr>
            <p:cNvPr id="54" name="Oval 86"/>
            <p:cNvSpPr>
              <a:spLocks noChangeArrowheads="1"/>
            </p:cNvSpPr>
            <p:nvPr/>
          </p:nvSpPr>
          <p:spPr bwMode="auto">
            <a:xfrm>
              <a:off x="3600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55" name="Oval 87"/>
            <p:cNvSpPr>
              <a:spLocks noChangeArrowheads="1"/>
            </p:cNvSpPr>
            <p:nvPr/>
          </p:nvSpPr>
          <p:spPr bwMode="auto">
            <a:xfrm>
              <a:off x="4176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6" name="Oval 88"/>
            <p:cNvSpPr>
              <a:spLocks noChangeArrowheads="1"/>
            </p:cNvSpPr>
            <p:nvPr/>
          </p:nvSpPr>
          <p:spPr bwMode="auto">
            <a:xfrm>
              <a:off x="4464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Oval 90"/>
            <p:cNvSpPr>
              <a:spLocks noChangeArrowheads="1"/>
            </p:cNvSpPr>
            <p:nvPr/>
          </p:nvSpPr>
          <p:spPr bwMode="auto">
            <a:xfrm>
              <a:off x="3888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85"/>
          <p:cNvGrpSpPr>
            <a:grpSpLocks/>
          </p:cNvGrpSpPr>
          <p:nvPr/>
        </p:nvGrpSpPr>
        <p:grpSpPr bwMode="auto">
          <a:xfrm>
            <a:off x="4572000" y="1524006"/>
            <a:ext cx="1676400" cy="304800"/>
            <a:chOff x="3600" y="1056"/>
            <a:chExt cx="1056" cy="192"/>
          </a:xfrm>
        </p:grpSpPr>
        <p:sp>
          <p:nvSpPr>
            <p:cNvPr id="70" name="Oval 86"/>
            <p:cNvSpPr>
              <a:spLocks noChangeArrowheads="1"/>
            </p:cNvSpPr>
            <p:nvPr/>
          </p:nvSpPr>
          <p:spPr bwMode="auto">
            <a:xfrm>
              <a:off x="3600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" name="Oval 87"/>
            <p:cNvSpPr>
              <a:spLocks noChangeArrowheads="1"/>
            </p:cNvSpPr>
            <p:nvPr/>
          </p:nvSpPr>
          <p:spPr bwMode="auto">
            <a:xfrm>
              <a:off x="4176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" name="Oval 88"/>
            <p:cNvSpPr>
              <a:spLocks noChangeArrowheads="1"/>
            </p:cNvSpPr>
            <p:nvPr/>
          </p:nvSpPr>
          <p:spPr bwMode="auto">
            <a:xfrm>
              <a:off x="4464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4" name="Oval 90"/>
            <p:cNvSpPr>
              <a:spLocks noChangeArrowheads="1"/>
            </p:cNvSpPr>
            <p:nvPr/>
          </p:nvSpPr>
          <p:spPr bwMode="auto">
            <a:xfrm>
              <a:off x="3888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cxnSp>
        <p:nvCxnSpPr>
          <p:cNvPr id="90" name="Straight Arrow Connector 89"/>
          <p:cNvCxnSpPr/>
          <p:nvPr/>
        </p:nvCxnSpPr>
        <p:spPr>
          <a:xfrm rot="5400000">
            <a:off x="5905500" y="20193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6200000" flipH="1">
            <a:off x="4533900" y="647706"/>
            <a:ext cx="381000" cy="27432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6200000" flipH="1">
            <a:off x="4076700" y="647706"/>
            <a:ext cx="381000" cy="27432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16200000" flipH="1">
            <a:off x="2371725" y="1895481"/>
            <a:ext cx="1809750" cy="16764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5400000">
            <a:off x="4991100" y="20193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>
            <a:off x="4533900" y="20193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5400000">
            <a:off x="5448300" y="20193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rot="16200000" flipH="1">
            <a:off x="3619500" y="647706"/>
            <a:ext cx="381000" cy="27432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16200000" flipH="1">
            <a:off x="3162300" y="647706"/>
            <a:ext cx="381000" cy="27432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403"/>
          <p:cNvGrpSpPr/>
          <p:nvPr/>
        </p:nvGrpSpPr>
        <p:grpSpPr>
          <a:xfrm>
            <a:off x="4572000" y="2209806"/>
            <a:ext cx="1676400" cy="990600"/>
            <a:chOff x="5410200" y="2057400"/>
            <a:chExt cx="1676400" cy="990600"/>
          </a:xfrm>
        </p:grpSpPr>
        <p:grpSp>
          <p:nvGrpSpPr>
            <p:cNvPr id="10" name="Group 14"/>
            <p:cNvGrpSpPr>
              <a:grpSpLocks/>
            </p:cNvGrpSpPr>
            <p:nvPr/>
          </p:nvGrpSpPr>
          <p:grpSpPr bwMode="auto">
            <a:xfrm>
              <a:off x="5410200" y="2057400"/>
              <a:ext cx="1676400" cy="304800"/>
              <a:chOff x="3600" y="1056"/>
              <a:chExt cx="1056" cy="192"/>
            </a:xfrm>
          </p:grpSpPr>
          <p:sp>
            <p:nvSpPr>
              <p:cNvPr id="5" name="Oval 8"/>
              <p:cNvSpPr>
                <a:spLocks noChangeArrowheads="1"/>
              </p:cNvSpPr>
              <p:nvPr/>
            </p:nvSpPr>
            <p:spPr bwMode="auto">
              <a:xfrm>
                <a:off x="3600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" name="Oval 9"/>
              <p:cNvSpPr>
                <a:spLocks noChangeArrowheads="1"/>
              </p:cNvSpPr>
              <p:nvPr/>
            </p:nvSpPr>
            <p:spPr bwMode="auto">
              <a:xfrm>
                <a:off x="4176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" name="Oval 10"/>
              <p:cNvSpPr>
                <a:spLocks noChangeArrowheads="1"/>
              </p:cNvSpPr>
              <p:nvPr/>
            </p:nvSpPr>
            <p:spPr bwMode="auto">
              <a:xfrm>
                <a:off x="4464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" name="Oval 12"/>
              <p:cNvSpPr>
                <a:spLocks noChangeArrowheads="1"/>
              </p:cNvSpPr>
              <p:nvPr/>
            </p:nvSpPr>
            <p:spPr bwMode="auto">
              <a:xfrm>
                <a:off x="3888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91" name="Straight Arrow Connector 90"/>
            <p:cNvCxnSpPr>
              <a:stCxn id="5" idx="4"/>
              <a:endCxn id="127" idx="0"/>
            </p:cNvCxnSpPr>
            <p:nvPr/>
          </p:nvCxnSpPr>
          <p:spPr>
            <a:xfrm rot="16200000" flipH="1">
              <a:off x="6057900" y="1866900"/>
              <a:ext cx="381000" cy="13716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5" idx="4"/>
              <a:endCxn id="125" idx="0"/>
            </p:cNvCxnSpPr>
            <p:nvPr/>
          </p:nvCxnSpPr>
          <p:spPr>
            <a:xfrm rot="5400000">
              <a:off x="5372100" y="2552700"/>
              <a:ext cx="381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6" idx="4"/>
              <a:endCxn id="128" idx="0"/>
            </p:cNvCxnSpPr>
            <p:nvPr/>
          </p:nvCxnSpPr>
          <p:spPr>
            <a:xfrm rot="5400000">
              <a:off x="6057900" y="2324100"/>
              <a:ext cx="3810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9" idx="4"/>
              <a:endCxn id="127" idx="0"/>
            </p:cNvCxnSpPr>
            <p:nvPr/>
          </p:nvCxnSpPr>
          <p:spPr>
            <a:xfrm rot="16200000" flipH="1">
              <a:off x="6286500" y="2095500"/>
              <a:ext cx="38100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9" idx="4"/>
              <a:endCxn id="126" idx="0"/>
            </p:cNvCxnSpPr>
            <p:nvPr/>
          </p:nvCxnSpPr>
          <p:spPr>
            <a:xfrm rot="16200000" flipH="1">
              <a:off x="6057900" y="2324100"/>
              <a:ext cx="3810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9" idx="4"/>
              <a:endCxn id="125" idx="0"/>
            </p:cNvCxnSpPr>
            <p:nvPr/>
          </p:nvCxnSpPr>
          <p:spPr>
            <a:xfrm rot="5400000">
              <a:off x="5600700" y="2324100"/>
              <a:ext cx="3810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6" idx="4"/>
              <a:endCxn id="125" idx="0"/>
            </p:cNvCxnSpPr>
            <p:nvPr/>
          </p:nvCxnSpPr>
          <p:spPr>
            <a:xfrm rot="5400000">
              <a:off x="5829300" y="2095500"/>
              <a:ext cx="38100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7" idx="4"/>
              <a:endCxn id="126" idx="0"/>
            </p:cNvCxnSpPr>
            <p:nvPr/>
          </p:nvCxnSpPr>
          <p:spPr>
            <a:xfrm rot="5400000">
              <a:off x="6515100" y="2324100"/>
              <a:ext cx="3810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5410200" y="2743200"/>
              <a:ext cx="1676400" cy="304800"/>
              <a:chOff x="3600" y="2832"/>
              <a:chExt cx="1056" cy="192"/>
            </a:xfrm>
          </p:grpSpPr>
          <p:sp>
            <p:nvSpPr>
              <p:cNvPr id="125" name="Oval 23"/>
              <p:cNvSpPr>
                <a:spLocks noChangeArrowheads="1"/>
              </p:cNvSpPr>
              <p:nvPr/>
            </p:nvSpPr>
            <p:spPr bwMode="auto">
              <a:xfrm>
                <a:off x="3600" y="2832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6" name="Oval 24"/>
              <p:cNvSpPr>
                <a:spLocks noChangeArrowheads="1"/>
              </p:cNvSpPr>
              <p:nvPr/>
            </p:nvSpPr>
            <p:spPr bwMode="auto">
              <a:xfrm>
                <a:off x="4176" y="2832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7" name="Oval 25"/>
              <p:cNvSpPr>
                <a:spLocks noChangeArrowheads="1"/>
              </p:cNvSpPr>
              <p:nvPr/>
            </p:nvSpPr>
            <p:spPr bwMode="auto">
              <a:xfrm>
                <a:off x="4464" y="2832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" name="Oval 27"/>
              <p:cNvSpPr>
                <a:spLocks noChangeArrowheads="1"/>
              </p:cNvSpPr>
              <p:nvPr/>
            </p:nvSpPr>
            <p:spPr bwMode="auto">
              <a:xfrm>
                <a:off x="3888" y="2832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151" name="Straight Arrow Connector 150"/>
            <p:cNvCxnSpPr>
              <a:stCxn id="9" idx="4"/>
              <a:endCxn id="128" idx="0"/>
            </p:cNvCxnSpPr>
            <p:nvPr/>
          </p:nvCxnSpPr>
          <p:spPr>
            <a:xfrm rot="5400000">
              <a:off x="5829300" y="2552700"/>
              <a:ext cx="381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>
              <a:stCxn id="6" idx="4"/>
              <a:endCxn id="126" idx="0"/>
            </p:cNvCxnSpPr>
            <p:nvPr/>
          </p:nvCxnSpPr>
          <p:spPr>
            <a:xfrm rot="5400000">
              <a:off x="6286500" y="2552700"/>
              <a:ext cx="381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>
              <a:stCxn id="5" idx="4"/>
              <a:endCxn id="128" idx="0"/>
            </p:cNvCxnSpPr>
            <p:nvPr/>
          </p:nvCxnSpPr>
          <p:spPr>
            <a:xfrm rot="16200000" flipH="1">
              <a:off x="5600700" y="2324100"/>
              <a:ext cx="3810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>
              <a:stCxn id="5" idx="4"/>
              <a:endCxn id="126" idx="0"/>
            </p:cNvCxnSpPr>
            <p:nvPr/>
          </p:nvCxnSpPr>
          <p:spPr>
            <a:xfrm rot="16200000" flipH="1">
              <a:off x="5829300" y="2095500"/>
              <a:ext cx="38100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>
              <a:stCxn id="7" idx="4"/>
              <a:endCxn id="127" idx="0"/>
            </p:cNvCxnSpPr>
            <p:nvPr/>
          </p:nvCxnSpPr>
          <p:spPr>
            <a:xfrm rot="5400000">
              <a:off x="6743700" y="2552700"/>
              <a:ext cx="381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>
              <a:stCxn id="7" idx="4"/>
              <a:endCxn id="125" idx="0"/>
            </p:cNvCxnSpPr>
            <p:nvPr/>
          </p:nvCxnSpPr>
          <p:spPr>
            <a:xfrm rot="5400000">
              <a:off x="6057900" y="1866900"/>
              <a:ext cx="381000" cy="13716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>
              <a:stCxn id="6" idx="4"/>
              <a:endCxn id="127" idx="0"/>
            </p:cNvCxnSpPr>
            <p:nvPr/>
          </p:nvCxnSpPr>
          <p:spPr>
            <a:xfrm rot="16200000" flipH="1">
              <a:off x="6515100" y="2324100"/>
              <a:ext cx="3810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>
              <a:stCxn id="7" idx="4"/>
              <a:endCxn id="128" idx="0"/>
            </p:cNvCxnSpPr>
            <p:nvPr/>
          </p:nvCxnSpPr>
          <p:spPr>
            <a:xfrm rot="5400000">
              <a:off x="6286500" y="2095500"/>
              <a:ext cx="38100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1" name="Straight Arrow Connector 180"/>
          <p:cNvCxnSpPr/>
          <p:nvPr/>
        </p:nvCxnSpPr>
        <p:spPr>
          <a:xfrm rot="16200000" flipH="1">
            <a:off x="1914525" y="1895481"/>
            <a:ext cx="1809750" cy="16764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402"/>
          <p:cNvGrpSpPr/>
          <p:nvPr/>
        </p:nvGrpSpPr>
        <p:grpSpPr>
          <a:xfrm>
            <a:off x="3505200" y="3638556"/>
            <a:ext cx="1676400" cy="1009650"/>
            <a:chOff x="5410200" y="3429000"/>
            <a:chExt cx="1676400" cy="1009650"/>
          </a:xfrm>
        </p:grpSpPr>
        <p:grpSp>
          <p:nvGrpSpPr>
            <p:cNvPr id="13" name="Group 14"/>
            <p:cNvGrpSpPr>
              <a:grpSpLocks/>
            </p:cNvGrpSpPr>
            <p:nvPr/>
          </p:nvGrpSpPr>
          <p:grpSpPr bwMode="auto">
            <a:xfrm>
              <a:off x="5410200" y="3429000"/>
              <a:ext cx="1676400" cy="304800"/>
              <a:chOff x="3600" y="1056"/>
              <a:chExt cx="1056" cy="192"/>
            </a:xfrm>
          </p:grpSpPr>
          <p:sp>
            <p:nvSpPr>
              <p:cNvPr id="194" name="Oval 8"/>
              <p:cNvSpPr>
                <a:spLocks noChangeArrowheads="1"/>
              </p:cNvSpPr>
              <p:nvPr/>
            </p:nvSpPr>
            <p:spPr bwMode="auto">
              <a:xfrm>
                <a:off x="3600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5" name="Oval 9"/>
              <p:cNvSpPr>
                <a:spLocks noChangeArrowheads="1"/>
              </p:cNvSpPr>
              <p:nvPr/>
            </p:nvSpPr>
            <p:spPr bwMode="auto">
              <a:xfrm>
                <a:off x="4176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6" name="Oval 10"/>
              <p:cNvSpPr>
                <a:spLocks noChangeArrowheads="1"/>
              </p:cNvSpPr>
              <p:nvPr/>
            </p:nvSpPr>
            <p:spPr bwMode="auto">
              <a:xfrm>
                <a:off x="4464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" name="Oval 12"/>
              <p:cNvSpPr>
                <a:spLocks noChangeArrowheads="1"/>
              </p:cNvSpPr>
              <p:nvPr/>
            </p:nvSpPr>
            <p:spPr bwMode="auto">
              <a:xfrm>
                <a:off x="3888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198" name="Straight Arrow Connector 197"/>
            <p:cNvCxnSpPr>
              <a:stCxn id="194" idx="4"/>
              <a:endCxn id="209" idx="0"/>
            </p:cNvCxnSpPr>
            <p:nvPr/>
          </p:nvCxnSpPr>
          <p:spPr>
            <a:xfrm rot="16200000" flipH="1">
              <a:off x="6048375" y="3248025"/>
              <a:ext cx="400050" cy="13716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>
              <a:stCxn id="194" idx="4"/>
              <a:endCxn id="207" idx="0"/>
            </p:cNvCxnSpPr>
            <p:nvPr/>
          </p:nvCxnSpPr>
          <p:spPr>
            <a:xfrm rot="5400000">
              <a:off x="5362575" y="3933825"/>
              <a:ext cx="40005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Arrow Connector 199"/>
            <p:cNvCxnSpPr>
              <a:stCxn id="195" idx="4"/>
              <a:endCxn id="210" idx="0"/>
            </p:cNvCxnSpPr>
            <p:nvPr/>
          </p:nvCxnSpPr>
          <p:spPr>
            <a:xfrm rot="5400000">
              <a:off x="60483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Arrow Connector 200"/>
            <p:cNvCxnSpPr>
              <a:stCxn id="197" idx="4"/>
              <a:endCxn id="209" idx="0"/>
            </p:cNvCxnSpPr>
            <p:nvPr/>
          </p:nvCxnSpPr>
          <p:spPr>
            <a:xfrm rot="16200000" flipH="1">
              <a:off x="6276975" y="3476625"/>
              <a:ext cx="40005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>
              <a:stCxn id="197" idx="4"/>
              <a:endCxn id="208" idx="0"/>
            </p:cNvCxnSpPr>
            <p:nvPr/>
          </p:nvCxnSpPr>
          <p:spPr>
            <a:xfrm rot="16200000" flipH="1">
              <a:off x="60483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Arrow Connector 202"/>
            <p:cNvCxnSpPr>
              <a:stCxn id="197" idx="4"/>
              <a:endCxn id="207" idx="0"/>
            </p:cNvCxnSpPr>
            <p:nvPr/>
          </p:nvCxnSpPr>
          <p:spPr>
            <a:xfrm rot="5400000">
              <a:off x="55911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Arrow Connector 203"/>
            <p:cNvCxnSpPr>
              <a:stCxn id="195" idx="4"/>
              <a:endCxn id="207" idx="0"/>
            </p:cNvCxnSpPr>
            <p:nvPr/>
          </p:nvCxnSpPr>
          <p:spPr>
            <a:xfrm rot="5400000">
              <a:off x="5819775" y="3476625"/>
              <a:ext cx="40005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Arrow Connector 204"/>
            <p:cNvCxnSpPr>
              <a:stCxn id="196" idx="4"/>
              <a:endCxn id="208" idx="0"/>
            </p:cNvCxnSpPr>
            <p:nvPr/>
          </p:nvCxnSpPr>
          <p:spPr>
            <a:xfrm rot="5400000">
              <a:off x="65055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29"/>
            <p:cNvGrpSpPr>
              <a:grpSpLocks/>
            </p:cNvGrpSpPr>
            <p:nvPr/>
          </p:nvGrpSpPr>
          <p:grpSpPr bwMode="auto">
            <a:xfrm>
              <a:off x="5410200" y="4133850"/>
              <a:ext cx="1676400" cy="304800"/>
              <a:chOff x="3600" y="2796"/>
              <a:chExt cx="1056" cy="192"/>
            </a:xfrm>
          </p:grpSpPr>
          <p:sp>
            <p:nvSpPr>
              <p:cNvPr id="207" name="Oval 23"/>
              <p:cNvSpPr>
                <a:spLocks noChangeArrowheads="1"/>
              </p:cNvSpPr>
              <p:nvPr/>
            </p:nvSpPr>
            <p:spPr bwMode="auto">
              <a:xfrm>
                <a:off x="3600" y="279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8" name="Oval 24"/>
              <p:cNvSpPr>
                <a:spLocks noChangeArrowheads="1"/>
              </p:cNvSpPr>
              <p:nvPr/>
            </p:nvSpPr>
            <p:spPr bwMode="auto">
              <a:xfrm>
                <a:off x="4176" y="279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9" name="Oval 25"/>
              <p:cNvSpPr>
                <a:spLocks noChangeArrowheads="1"/>
              </p:cNvSpPr>
              <p:nvPr/>
            </p:nvSpPr>
            <p:spPr bwMode="auto">
              <a:xfrm>
                <a:off x="4464" y="279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0" name="Oval 27"/>
              <p:cNvSpPr>
                <a:spLocks noChangeArrowheads="1"/>
              </p:cNvSpPr>
              <p:nvPr/>
            </p:nvSpPr>
            <p:spPr bwMode="auto">
              <a:xfrm>
                <a:off x="3888" y="279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211" name="Straight Arrow Connector 210"/>
            <p:cNvCxnSpPr>
              <a:stCxn id="197" idx="4"/>
              <a:endCxn id="210" idx="0"/>
            </p:cNvCxnSpPr>
            <p:nvPr/>
          </p:nvCxnSpPr>
          <p:spPr>
            <a:xfrm rot="5400000">
              <a:off x="5819775" y="3933825"/>
              <a:ext cx="40005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Arrow Connector 211"/>
            <p:cNvCxnSpPr>
              <a:stCxn id="195" idx="4"/>
              <a:endCxn id="208" idx="0"/>
            </p:cNvCxnSpPr>
            <p:nvPr/>
          </p:nvCxnSpPr>
          <p:spPr>
            <a:xfrm rot="5400000">
              <a:off x="6276975" y="3933825"/>
              <a:ext cx="40005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Arrow Connector 212"/>
            <p:cNvCxnSpPr>
              <a:stCxn id="194" idx="4"/>
              <a:endCxn id="210" idx="0"/>
            </p:cNvCxnSpPr>
            <p:nvPr/>
          </p:nvCxnSpPr>
          <p:spPr>
            <a:xfrm rot="16200000" flipH="1">
              <a:off x="55911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Arrow Connector 213"/>
            <p:cNvCxnSpPr>
              <a:stCxn id="194" idx="4"/>
              <a:endCxn id="208" idx="0"/>
            </p:cNvCxnSpPr>
            <p:nvPr/>
          </p:nvCxnSpPr>
          <p:spPr>
            <a:xfrm rot="16200000" flipH="1">
              <a:off x="5819775" y="3476625"/>
              <a:ext cx="40005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Arrow Connector 214"/>
            <p:cNvCxnSpPr>
              <a:stCxn id="196" idx="4"/>
              <a:endCxn id="209" idx="0"/>
            </p:cNvCxnSpPr>
            <p:nvPr/>
          </p:nvCxnSpPr>
          <p:spPr>
            <a:xfrm rot="5400000">
              <a:off x="6734175" y="3933825"/>
              <a:ext cx="40005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Arrow Connector 215"/>
            <p:cNvCxnSpPr>
              <a:stCxn id="196" idx="4"/>
              <a:endCxn id="207" idx="0"/>
            </p:cNvCxnSpPr>
            <p:nvPr/>
          </p:nvCxnSpPr>
          <p:spPr>
            <a:xfrm rot="5400000">
              <a:off x="6048375" y="3248025"/>
              <a:ext cx="400050" cy="13716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Arrow Connector 216"/>
            <p:cNvCxnSpPr>
              <a:stCxn id="195" idx="4"/>
              <a:endCxn id="209" idx="0"/>
            </p:cNvCxnSpPr>
            <p:nvPr/>
          </p:nvCxnSpPr>
          <p:spPr>
            <a:xfrm rot="16200000" flipH="1">
              <a:off x="65055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Arrow Connector 217"/>
            <p:cNvCxnSpPr>
              <a:stCxn id="196" idx="4"/>
              <a:endCxn id="210" idx="0"/>
            </p:cNvCxnSpPr>
            <p:nvPr/>
          </p:nvCxnSpPr>
          <p:spPr>
            <a:xfrm rot="5400000">
              <a:off x="6276975" y="3476625"/>
              <a:ext cx="40005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22"/>
          <p:cNvGrpSpPr/>
          <p:nvPr/>
        </p:nvGrpSpPr>
        <p:grpSpPr>
          <a:xfrm>
            <a:off x="2133600" y="5181606"/>
            <a:ext cx="1676400" cy="1009650"/>
            <a:chOff x="5410200" y="3429000"/>
            <a:chExt cx="1676400" cy="1009650"/>
          </a:xfrm>
        </p:grpSpPr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5410200" y="3429000"/>
              <a:ext cx="1676400" cy="304800"/>
              <a:chOff x="3600" y="1056"/>
              <a:chExt cx="1056" cy="192"/>
            </a:xfrm>
          </p:grpSpPr>
          <p:sp>
            <p:nvSpPr>
              <p:cNvPr id="446" name="Oval 8"/>
              <p:cNvSpPr>
                <a:spLocks noChangeArrowheads="1"/>
              </p:cNvSpPr>
              <p:nvPr/>
            </p:nvSpPr>
            <p:spPr bwMode="auto">
              <a:xfrm>
                <a:off x="3600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7" name="Oval 9"/>
              <p:cNvSpPr>
                <a:spLocks noChangeArrowheads="1"/>
              </p:cNvSpPr>
              <p:nvPr/>
            </p:nvSpPr>
            <p:spPr bwMode="auto">
              <a:xfrm>
                <a:off x="4176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8" name="Oval 10"/>
              <p:cNvSpPr>
                <a:spLocks noChangeArrowheads="1"/>
              </p:cNvSpPr>
              <p:nvPr/>
            </p:nvSpPr>
            <p:spPr bwMode="auto">
              <a:xfrm>
                <a:off x="4464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9" name="Oval 12"/>
              <p:cNvSpPr>
                <a:spLocks noChangeArrowheads="1"/>
              </p:cNvSpPr>
              <p:nvPr/>
            </p:nvSpPr>
            <p:spPr bwMode="auto">
              <a:xfrm>
                <a:off x="3888" y="105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425" name="Straight Arrow Connector 424"/>
            <p:cNvCxnSpPr>
              <a:stCxn id="446" idx="4"/>
              <a:endCxn id="444" idx="0"/>
            </p:cNvCxnSpPr>
            <p:nvPr/>
          </p:nvCxnSpPr>
          <p:spPr>
            <a:xfrm rot="16200000" flipH="1">
              <a:off x="6048375" y="3248025"/>
              <a:ext cx="400050" cy="13716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Arrow Connector 425"/>
            <p:cNvCxnSpPr>
              <a:stCxn id="446" idx="4"/>
              <a:endCxn id="442" idx="0"/>
            </p:cNvCxnSpPr>
            <p:nvPr/>
          </p:nvCxnSpPr>
          <p:spPr>
            <a:xfrm rot="5400000">
              <a:off x="5362575" y="3933825"/>
              <a:ext cx="40005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Straight Arrow Connector 426"/>
            <p:cNvCxnSpPr>
              <a:stCxn id="447" idx="4"/>
              <a:endCxn id="445" idx="0"/>
            </p:cNvCxnSpPr>
            <p:nvPr/>
          </p:nvCxnSpPr>
          <p:spPr>
            <a:xfrm rot="5400000">
              <a:off x="60483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Straight Arrow Connector 427"/>
            <p:cNvCxnSpPr>
              <a:stCxn id="449" idx="4"/>
              <a:endCxn id="444" idx="0"/>
            </p:cNvCxnSpPr>
            <p:nvPr/>
          </p:nvCxnSpPr>
          <p:spPr>
            <a:xfrm rot="16200000" flipH="1">
              <a:off x="6276975" y="3476625"/>
              <a:ext cx="40005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Arrow Connector 428"/>
            <p:cNvCxnSpPr>
              <a:stCxn id="449" idx="4"/>
              <a:endCxn id="443" idx="0"/>
            </p:cNvCxnSpPr>
            <p:nvPr/>
          </p:nvCxnSpPr>
          <p:spPr>
            <a:xfrm rot="16200000" flipH="1">
              <a:off x="60483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Arrow Connector 429"/>
            <p:cNvCxnSpPr>
              <a:stCxn id="449" idx="4"/>
              <a:endCxn id="442" idx="0"/>
            </p:cNvCxnSpPr>
            <p:nvPr/>
          </p:nvCxnSpPr>
          <p:spPr>
            <a:xfrm rot="5400000">
              <a:off x="55911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Arrow Connector 430"/>
            <p:cNvCxnSpPr>
              <a:stCxn id="447" idx="4"/>
              <a:endCxn id="442" idx="0"/>
            </p:cNvCxnSpPr>
            <p:nvPr/>
          </p:nvCxnSpPr>
          <p:spPr>
            <a:xfrm rot="5400000">
              <a:off x="5819775" y="3476625"/>
              <a:ext cx="40005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Straight Arrow Connector 431"/>
            <p:cNvCxnSpPr>
              <a:stCxn id="448" idx="4"/>
              <a:endCxn id="443" idx="0"/>
            </p:cNvCxnSpPr>
            <p:nvPr/>
          </p:nvCxnSpPr>
          <p:spPr>
            <a:xfrm rot="5400000">
              <a:off x="65055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29"/>
            <p:cNvGrpSpPr>
              <a:grpSpLocks/>
            </p:cNvGrpSpPr>
            <p:nvPr/>
          </p:nvGrpSpPr>
          <p:grpSpPr bwMode="auto">
            <a:xfrm>
              <a:off x="5410200" y="4133850"/>
              <a:ext cx="1676400" cy="304800"/>
              <a:chOff x="3600" y="2796"/>
              <a:chExt cx="1056" cy="192"/>
            </a:xfrm>
          </p:grpSpPr>
          <p:sp>
            <p:nvSpPr>
              <p:cNvPr id="442" name="Oval 23"/>
              <p:cNvSpPr>
                <a:spLocks noChangeArrowheads="1"/>
              </p:cNvSpPr>
              <p:nvPr/>
            </p:nvSpPr>
            <p:spPr bwMode="auto">
              <a:xfrm>
                <a:off x="3600" y="279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3" name="Oval 24"/>
              <p:cNvSpPr>
                <a:spLocks noChangeArrowheads="1"/>
              </p:cNvSpPr>
              <p:nvPr/>
            </p:nvSpPr>
            <p:spPr bwMode="auto">
              <a:xfrm>
                <a:off x="4176" y="279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4" name="Oval 25"/>
              <p:cNvSpPr>
                <a:spLocks noChangeArrowheads="1"/>
              </p:cNvSpPr>
              <p:nvPr/>
            </p:nvSpPr>
            <p:spPr bwMode="auto">
              <a:xfrm>
                <a:off x="4464" y="279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5" name="Oval 27"/>
              <p:cNvSpPr>
                <a:spLocks noChangeArrowheads="1"/>
              </p:cNvSpPr>
              <p:nvPr/>
            </p:nvSpPr>
            <p:spPr bwMode="auto">
              <a:xfrm>
                <a:off x="3888" y="2796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434" name="Straight Arrow Connector 433"/>
            <p:cNvCxnSpPr>
              <a:stCxn id="449" idx="4"/>
              <a:endCxn id="445" idx="0"/>
            </p:cNvCxnSpPr>
            <p:nvPr/>
          </p:nvCxnSpPr>
          <p:spPr>
            <a:xfrm rot="5400000">
              <a:off x="5819775" y="3933825"/>
              <a:ext cx="40005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Arrow Connector 434"/>
            <p:cNvCxnSpPr>
              <a:stCxn id="447" idx="4"/>
              <a:endCxn id="443" idx="0"/>
            </p:cNvCxnSpPr>
            <p:nvPr/>
          </p:nvCxnSpPr>
          <p:spPr>
            <a:xfrm rot="5400000">
              <a:off x="6276975" y="3933825"/>
              <a:ext cx="40005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Arrow Connector 435"/>
            <p:cNvCxnSpPr>
              <a:stCxn id="446" idx="4"/>
              <a:endCxn id="445" idx="0"/>
            </p:cNvCxnSpPr>
            <p:nvPr/>
          </p:nvCxnSpPr>
          <p:spPr>
            <a:xfrm rot="16200000" flipH="1">
              <a:off x="55911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Arrow Connector 436"/>
            <p:cNvCxnSpPr>
              <a:stCxn id="446" idx="4"/>
              <a:endCxn id="443" idx="0"/>
            </p:cNvCxnSpPr>
            <p:nvPr/>
          </p:nvCxnSpPr>
          <p:spPr>
            <a:xfrm rot="16200000" flipH="1">
              <a:off x="5819775" y="3476625"/>
              <a:ext cx="40005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Arrow Connector 437"/>
            <p:cNvCxnSpPr>
              <a:stCxn id="448" idx="4"/>
              <a:endCxn id="444" idx="0"/>
            </p:cNvCxnSpPr>
            <p:nvPr/>
          </p:nvCxnSpPr>
          <p:spPr>
            <a:xfrm rot="5400000">
              <a:off x="6734175" y="3933825"/>
              <a:ext cx="40005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Arrow Connector 438"/>
            <p:cNvCxnSpPr>
              <a:stCxn id="448" idx="4"/>
              <a:endCxn id="442" idx="0"/>
            </p:cNvCxnSpPr>
            <p:nvPr/>
          </p:nvCxnSpPr>
          <p:spPr>
            <a:xfrm rot="5400000">
              <a:off x="6048375" y="3248025"/>
              <a:ext cx="400050" cy="13716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Arrow Connector 439"/>
            <p:cNvCxnSpPr>
              <a:stCxn id="447" idx="4"/>
              <a:endCxn id="444" idx="0"/>
            </p:cNvCxnSpPr>
            <p:nvPr/>
          </p:nvCxnSpPr>
          <p:spPr>
            <a:xfrm rot="16200000" flipH="1">
              <a:off x="6505575" y="3705225"/>
              <a:ext cx="4000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Arrow Connector 440"/>
            <p:cNvCxnSpPr>
              <a:stCxn id="448" idx="4"/>
              <a:endCxn id="445" idx="0"/>
            </p:cNvCxnSpPr>
            <p:nvPr/>
          </p:nvCxnSpPr>
          <p:spPr>
            <a:xfrm rot="5400000">
              <a:off x="6276975" y="3476625"/>
              <a:ext cx="40005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511"/>
          <p:cNvGrpSpPr/>
          <p:nvPr/>
        </p:nvGrpSpPr>
        <p:grpSpPr>
          <a:xfrm>
            <a:off x="1828800" y="6191250"/>
            <a:ext cx="1828800" cy="209549"/>
            <a:chOff x="1829594" y="6353855"/>
            <a:chExt cx="1828800" cy="321620"/>
          </a:xfrm>
        </p:grpSpPr>
        <p:cxnSp>
          <p:nvCxnSpPr>
            <p:cNvPr id="182" name="Straight Arrow Connector 181"/>
            <p:cNvCxnSpPr>
              <a:stCxn id="442" idx="4"/>
            </p:cNvCxnSpPr>
            <p:nvPr/>
          </p:nvCxnSpPr>
          <p:spPr>
            <a:xfrm rot="5400000">
              <a:off x="1897388" y="6286066"/>
              <a:ext cx="321612" cy="4572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Straight Arrow Connector 451"/>
            <p:cNvCxnSpPr>
              <a:stCxn id="445" idx="4"/>
            </p:cNvCxnSpPr>
            <p:nvPr/>
          </p:nvCxnSpPr>
          <p:spPr>
            <a:xfrm rot="5400000">
              <a:off x="2354588" y="6286067"/>
              <a:ext cx="321612" cy="4572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Straight Arrow Connector 452"/>
            <p:cNvCxnSpPr>
              <a:stCxn id="443" idx="4"/>
            </p:cNvCxnSpPr>
            <p:nvPr/>
          </p:nvCxnSpPr>
          <p:spPr>
            <a:xfrm rot="5400000">
              <a:off x="2811788" y="6286061"/>
              <a:ext cx="321612" cy="4572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Arrow Connector 453"/>
            <p:cNvCxnSpPr>
              <a:stCxn id="444" idx="4"/>
            </p:cNvCxnSpPr>
            <p:nvPr/>
          </p:nvCxnSpPr>
          <p:spPr>
            <a:xfrm rot="5400000">
              <a:off x="3268988" y="6286069"/>
              <a:ext cx="321612" cy="4572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0" name="Straight Arrow Connector 459"/>
          <p:cNvCxnSpPr/>
          <p:nvPr/>
        </p:nvCxnSpPr>
        <p:spPr>
          <a:xfrm rot="5400000">
            <a:off x="3971925" y="2886081"/>
            <a:ext cx="438150" cy="10668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Straight Arrow Connector 462"/>
          <p:cNvCxnSpPr/>
          <p:nvPr/>
        </p:nvCxnSpPr>
        <p:spPr>
          <a:xfrm rot="5400000">
            <a:off x="4429125" y="2886081"/>
            <a:ext cx="438150" cy="10668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Straight Arrow Connector 465"/>
          <p:cNvCxnSpPr/>
          <p:nvPr/>
        </p:nvCxnSpPr>
        <p:spPr>
          <a:xfrm rot="5400000">
            <a:off x="4886325" y="2886081"/>
            <a:ext cx="438150" cy="10668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Straight Arrow Connector 468"/>
          <p:cNvCxnSpPr/>
          <p:nvPr/>
        </p:nvCxnSpPr>
        <p:spPr>
          <a:xfrm rot="5400000">
            <a:off x="5343525" y="2886081"/>
            <a:ext cx="438150" cy="10668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Arrow Connector 479"/>
          <p:cNvCxnSpPr/>
          <p:nvPr/>
        </p:nvCxnSpPr>
        <p:spPr>
          <a:xfrm rot="16200000" flipH="1">
            <a:off x="3286125" y="1895481"/>
            <a:ext cx="1809750" cy="16764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Arrow Connector 480"/>
          <p:cNvCxnSpPr/>
          <p:nvPr/>
        </p:nvCxnSpPr>
        <p:spPr>
          <a:xfrm rot="16200000" flipH="1">
            <a:off x="1371600" y="3352806"/>
            <a:ext cx="335280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Straight Arrow Connector 481"/>
          <p:cNvCxnSpPr/>
          <p:nvPr/>
        </p:nvCxnSpPr>
        <p:spPr>
          <a:xfrm rot="16200000" flipH="1">
            <a:off x="457200" y="3352806"/>
            <a:ext cx="335280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Straight Arrow Connector 482"/>
          <p:cNvCxnSpPr/>
          <p:nvPr/>
        </p:nvCxnSpPr>
        <p:spPr>
          <a:xfrm rot="16200000" flipH="1">
            <a:off x="1828800" y="3352806"/>
            <a:ext cx="335280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Arrow Connector 483"/>
          <p:cNvCxnSpPr/>
          <p:nvPr/>
        </p:nvCxnSpPr>
        <p:spPr>
          <a:xfrm rot="16200000" flipH="1">
            <a:off x="914400" y="3352806"/>
            <a:ext cx="335280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Straight Arrow Connector 484"/>
          <p:cNvCxnSpPr/>
          <p:nvPr/>
        </p:nvCxnSpPr>
        <p:spPr>
          <a:xfrm rot="16200000" flipH="1">
            <a:off x="2828925" y="1895481"/>
            <a:ext cx="1809750" cy="16764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Straight Arrow Connector 497"/>
          <p:cNvCxnSpPr/>
          <p:nvPr/>
        </p:nvCxnSpPr>
        <p:spPr>
          <a:xfrm rot="5400000">
            <a:off x="2705100" y="4229106"/>
            <a:ext cx="533400" cy="13716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Arrow Connector 500"/>
          <p:cNvCxnSpPr/>
          <p:nvPr/>
        </p:nvCxnSpPr>
        <p:spPr>
          <a:xfrm rot="5400000">
            <a:off x="4076700" y="4229106"/>
            <a:ext cx="533400" cy="13716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Straight Arrow Connector 501"/>
          <p:cNvCxnSpPr/>
          <p:nvPr/>
        </p:nvCxnSpPr>
        <p:spPr>
          <a:xfrm rot="5400000">
            <a:off x="3619500" y="4229106"/>
            <a:ext cx="533400" cy="13716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Straight Arrow Connector 502"/>
          <p:cNvCxnSpPr/>
          <p:nvPr/>
        </p:nvCxnSpPr>
        <p:spPr>
          <a:xfrm rot="5400000">
            <a:off x="3162300" y="4229106"/>
            <a:ext cx="533400" cy="13716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" name="TextBox 512"/>
          <p:cNvSpPr txBox="1"/>
          <p:nvPr/>
        </p:nvSpPr>
        <p:spPr>
          <a:xfrm>
            <a:off x="2333192" y="1066800"/>
            <a:ext cx="7900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pages</a:t>
            </a:r>
            <a:endParaRPr lang="en-US" sz="2000" dirty="0"/>
          </a:p>
        </p:txBody>
      </p:sp>
      <p:sp>
        <p:nvSpPr>
          <p:cNvPr id="514" name="TextBox 513"/>
          <p:cNvSpPr txBox="1"/>
          <p:nvPr/>
        </p:nvSpPr>
        <p:spPr>
          <a:xfrm>
            <a:off x="4895904" y="1066800"/>
            <a:ext cx="742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ranks</a:t>
            </a:r>
            <a:endParaRPr lang="en-US" sz="2000" dirty="0"/>
          </a:p>
        </p:txBody>
      </p:sp>
      <p:sp>
        <p:nvSpPr>
          <p:cNvPr id="520" name="TextBox 519"/>
          <p:cNvSpPr txBox="1"/>
          <p:nvPr/>
        </p:nvSpPr>
        <p:spPr>
          <a:xfrm>
            <a:off x="6629400" y="2438400"/>
            <a:ext cx="1159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Iteration 1</a:t>
            </a:r>
            <a:endParaRPr lang="en-US" dirty="0"/>
          </a:p>
        </p:txBody>
      </p:sp>
      <p:sp>
        <p:nvSpPr>
          <p:cNvPr id="521" name="TextBox 520"/>
          <p:cNvSpPr txBox="1"/>
          <p:nvPr/>
        </p:nvSpPr>
        <p:spPr>
          <a:xfrm>
            <a:off x="5715000" y="3962400"/>
            <a:ext cx="1159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Iteration 2</a:t>
            </a:r>
            <a:endParaRPr lang="en-US" dirty="0"/>
          </a:p>
        </p:txBody>
      </p:sp>
      <p:sp>
        <p:nvSpPr>
          <p:cNvPr id="522" name="TextBox 521"/>
          <p:cNvSpPr txBox="1"/>
          <p:nvPr/>
        </p:nvSpPr>
        <p:spPr>
          <a:xfrm>
            <a:off x="4479252" y="5498068"/>
            <a:ext cx="1159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Iteration 3</a:t>
            </a:r>
            <a:endParaRPr lang="en-US" dirty="0"/>
          </a:p>
        </p:txBody>
      </p:sp>
      <p:cxnSp>
        <p:nvCxnSpPr>
          <p:cNvPr id="130" name="Straight Arrow Connector 129"/>
          <p:cNvCxnSpPr/>
          <p:nvPr/>
        </p:nvCxnSpPr>
        <p:spPr>
          <a:xfrm rot="10800000">
            <a:off x="5400675" y="3581411"/>
            <a:ext cx="762000" cy="12976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rot="10800000" flipV="1">
            <a:off x="4410075" y="4879032"/>
            <a:ext cx="1752600" cy="15017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ounded Rectangle 147"/>
          <p:cNvSpPr/>
          <p:nvPr/>
        </p:nvSpPr>
        <p:spPr>
          <a:xfrm>
            <a:off x="6172200" y="4548187"/>
            <a:ext cx="2057400" cy="633413"/>
          </a:xfrm>
          <a:prstGeom prst="roundRect">
            <a:avLst/>
          </a:prstGeom>
          <a:solidFill>
            <a:schemeClr val="accent1"/>
          </a:solidFill>
          <a:effectLst>
            <a:outerShdw blurRad="40000" dist="23000" dir="5400000" rotWithShape="0">
              <a:srgbClr val="000000">
                <a:alpha val="29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Memory FIFO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r>
              <a:rPr lang="en-US" dirty="0" smtClean="0"/>
              <a:t>LINQ System Architecture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1981200"/>
            <a:ext cx="3962400" cy="4191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181600" y="3295650"/>
            <a:ext cx="2057400" cy="685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PLINQ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TextBox 30"/>
          <p:cNvSpPr txBox="1"/>
          <p:nvPr/>
        </p:nvSpPr>
        <p:spPr>
          <a:xfrm>
            <a:off x="1676400" y="1600200"/>
            <a:ext cx="1963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Local machine</a:t>
            </a:r>
            <a:endParaRPr lang="en-US" sz="2400" i="1" dirty="0"/>
          </a:p>
        </p:txBody>
      </p:sp>
      <p:sp>
        <p:nvSpPr>
          <p:cNvPr id="7" name="Rectangle 6"/>
          <p:cNvSpPr/>
          <p:nvPr/>
        </p:nvSpPr>
        <p:spPr>
          <a:xfrm>
            <a:off x="762000" y="2362200"/>
            <a:ext cx="1371600" cy="3429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.Net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program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(C#, VB, F#, etc)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30"/>
          <p:cNvSpPr txBox="1"/>
          <p:nvPr/>
        </p:nvSpPr>
        <p:spPr>
          <a:xfrm>
            <a:off x="4953000" y="1600200"/>
            <a:ext cx="2417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Execution engines</a:t>
            </a:r>
            <a:endParaRPr lang="en-US" sz="2400" i="1" dirty="0"/>
          </a:p>
        </p:txBody>
      </p:sp>
      <p:sp>
        <p:nvSpPr>
          <p:cNvPr id="10" name="Right Arrow 9"/>
          <p:cNvSpPr/>
          <p:nvPr/>
        </p:nvSpPr>
        <p:spPr>
          <a:xfrm>
            <a:off x="2133600" y="2895600"/>
            <a:ext cx="1143000" cy="6858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Query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flipH="1">
            <a:off x="2133600" y="4648200"/>
            <a:ext cx="1143000" cy="6858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Objects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Left-Right Arrow 11"/>
          <p:cNvSpPr/>
          <p:nvPr/>
        </p:nvSpPr>
        <p:spPr>
          <a:xfrm>
            <a:off x="3962400" y="2514600"/>
            <a:ext cx="12192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181600" y="4087749"/>
            <a:ext cx="2057400" cy="685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LINQ-to-SQL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181600" y="2514600"/>
            <a:ext cx="2057400" cy="685800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DryadLINQ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Left-Right Arrow 19"/>
          <p:cNvSpPr/>
          <p:nvPr/>
        </p:nvSpPr>
        <p:spPr>
          <a:xfrm>
            <a:off x="3962400" y="3302000"/>
            <a:ext cx="12192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-Right Arrow 20"/>
          <p:cNvSpPr/>
          <p:nvPr/>
        </p:nvSpPr>
        <p:spPr>
          <a:xfrm>
            <a:off x="3962400" y="4089400"/>
            <a:ext cx="12192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181600" y="4876800"/>
            <a:ext cx="2057400" cy="685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LINQ-to-</a:t>
            </a:r>
            <a:r>
              <a:rPr lang="en-US" sz="2800" dirty="0" err="1" smtClean="0">
                <a:solidFill>
                  <a:schemeClr val="tx1"/>
                </a:solidFill>
              </a:rPr>
              <a:t>Obj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Left-Right Arrow 25"/>
          <p:cNvSpPr/>
          <p:nvPr/>
        </p:nvSpPr>
        <p:spPr>
          <a:xfrm>
            <a:off x="3962400" y="4876800"/>
            <a:ext cx="12192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16200000">
            <a:off x="1905001" y="3733800"/>
            <a:ext cx="34290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LINQ provider interface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 rot="10800000">
            <a:off x="7467600" y="1981200"/>
            <a:ext cx="1371600" cy="38100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30"/>
          <p:cNvSpPr txBox="1"/>
          <p:nvPr/>
        </p:nvSpPr>
        <p:spPr>
          <a:xfrm>
            <a:off x="7542485" y="1595735"/>
            <a:ext cx="1449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Scalability</a:t>
            </a:r>
            <a:endParaRPr lang="en-US" sz="2400" i="1" dirty="0"/>
          </a:p>
        </p:txBody>
      </p:sp>
      <p:sp>
        <p:nvSpPr>
          <p:cNvPr id="23" name="TextBox 30"/>
          <p:cNvSpPr txBox="1"/>
          <p:nvPr/>
        </p:nvSpPr>
        <p:spPr>
          <a:xfrm>
            <a:off x="7315200" y="4963180"/>
            <a:ext cx="1786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Single-core</a:t>
            </a:r>
            <a:endParaRPr lang="en-US" sz="2800" i="1" dirty="0"/>
          </a:p>
        </p:txBody>
      </p:sp>
      <p:sp>
        <p:nvSpPr>
          <p:cNvPr id="24" name="TextBox 30"/>
          <p:cNvSpPr txBox="1"/>
          <p:nvPr/>
        </p:nvSpPr>
        <p:spPr>
          <a:xfrm>
            <a:off x="7315200" y="3653135"/>
            <a:ext cx="1696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Multi-core</a:t>
            </a:r>
            <a:endParaRPr lang="en-US" sz="2800" i="1" dirty="0"/>
          </a:p>
        </p:txBody>
      </p:sp>
      <p:sp>
        <p:nvSpPr>
          <p:cNvPr id="28" name="TextBox 30"/>
          <p:cNvSpPr txBox="1"/>
          <p:nvPr/>
        </p:nvSpPr>
        <p:spPr>
          <a:xfrm>
            <a:off x="7543800" y="2590800"/>
            <a:ext cx="1185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Cluster</a:t>
            </a:r>
            <a:endParaRPr lang="en-US" sz="28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Combining with PLINQ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914F-062F-453F-B34B-BB004E9935E0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80901" name="Picture 5" descr="C:\Users\mbudiu\Pictures\TaskManag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743200"/>
            <a:ext cx="3962400" cy="1018327"/>
          </a:xfrm>
          <a:prstGeom prst="rect">
            <a:avLst/>
          </a:prstGeom>
          <a:noFill/>
        </p:spPr>
      </p:pic>
      <p:sp>
        <p:nvSpPr>
          <p:cNvPr id="11" name="Down Arrow 10"/>
          <p:cNvSpPr/>
          <p:nvPr/>
        </p:nvSpPr>
        <p:spPr>
          <a:xfrm>
            <a:off x="6781800" y="3810000"/>
            <a:ext cx="609600" cy="381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22" name="Picture 2" descr="C:\Users\mbudiu\Pictures\TaskManag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267200"/>
            <a:ext cx="3914775" cy="942975"/>
          </a:xfrm>
          <a:prstGeom prst="rect">
            <a:avLst/>
          </a:prstGeom>
          <a:noFill/>
        </p:spPr>
      </p:pic>
      <p:pic>
        <p:nvPicPr>
          <p:cNvPr id="149506" name="Picture 2" descr="C:\Users\mbudiu\AppData\Local\Microsoft\Windows\Temporary Internet Files\Content.IE5\CEUDYJIA\MCj0433905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558165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mbudiu\AppData\Local\Microsoft\Windows\Temporary Internet Files\Content.IE5\CEUDYJIA\MCj0433905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558165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mbudiu\AppData\Local\Microsoft\Windows\Temporary Internet Files\Content.IE5\CEUDYJIA\MCj0433905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558165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mbudiu\AppData\Local\Microsoft\Windows\Temporary Internet Files\Content.IE5\CEUDYJIA\MCj0433905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558165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47078" y="3367668"/>
            <a:ext cx="72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3352800"/>
            <a:ext cx="72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3352800"/>
            <a:ext cx="72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ounded Rectangle 17"/>
          <p:cNvSpPr/>
          <p:nvPr/>
        </p:nvSpPr>
        <p:spPr>
          <a:xfrm>
            <a:off x="2057400" y="1219200"/>
            <a:ext cx="1447800" cy="609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Query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43000" y="2209800"/>
            <a:ext cx="3276600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DryadLINQ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38200" y="4895850"/>
            <a:ext cx="1524000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PLINQ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18" idx="2"/>
            <a:endCxn id="19" idx="0"/>
          </p:cNvCxnSpPr>
          <p:nvPr/>
        </p:nvCxnSpPr>
        <p:spPr>
          <a:xfrm rot="5400000">
            <a:off x="2590800" y="2019300"/>
            <a:ext cx="3810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2"/>
            <a:endCxn id="15" idx="0"/>
          </p:cNvCxnSpPr>
          <p:nvPr/>
        </p:nvCxnSpPr>
        <p:spPr>
          <a:xfrm rot="5400000">
            <a:off x="1844433" y="2430801"/>
            <a:ext cx="700668" cy="1173066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2"/>
            <a:endCxn id="16" idx="0"/>
          </p:cNvCxnSpPr>
          <p:nvPr/>
        </p:nvCxnSpPr>
        <p:spPr>
          <a:xfrm rot="16200000" flipH="1">
            <a:off x="2447528" y="3000772"/>
            <a:ext cx="685800" cy="18256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2"/>
            <a:endCxn id="17" idx="0"/>
          </p:cNvCxnSpPr>
          <p:nvPr/>
        </p:nvCxnSpPr>
        <p:spPr>
          <a:xfrm rot="16200000" flipH="1">
            <a:off x="3095228" y="2353072"/>
            <a:ext cx="685800" cy="1313656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0" idx="2"/>
          </p:cNvCxnSpPr>
          <p:nvPr/>
        </p:nvCxnSpPr>
        <p:spPr>
          <a:xfrm rot="5400000">
            <a:off x="831699" y="5268489"/>
            <a:ext cx="683941" cy="853062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0" idx="2"/>
          </p:cNvCxnSpPr>
          <p:nvPr/>
        </p:nvCxnSpPr>
        <p:spPr>
          <a:xfrm rot="5400000">
            <a:off x="1104900" y="5543550"/>
            <a:ext cx="685800" cy="3048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0" idx="2"/>
          </p:cNvCxnSpPr>
          <p:nvPr/>
        </p:nvCxnSpPr>
        <p:spPr>
          <a:xfrm rot="16200000" flipH="1">
            <a:off x="1371600" y="5581650"/>
            <a:ext cx="685800" cy="2286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0" idx="2"/>
          </p:cNvCxnSpPr>
          <p:nvPr/>
        </p:nvCxnSpPr>
        <p:spPr>
          <a:xfrm rot="16200000" flipH="1">
            <a:off x="1638300" y="5314950"/>
            <a:ext cx="685800" cy="7620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838200" y="4114800"/>
            <a:ext cx="1524000" cy="457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subquery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53" idx="2"/>
            <a:endCxn id="20" idx="0"/>
          </p:cNvCxnSpPr>
          <p:nvPr/>
        </p:nvCxnSpPr>
        <p:spPr>
          <a:xfrm rot="5400000">
            <a:off x="1438275" y="4733925"/>
            <a:ext cx="32385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Combining with LINQ-to-SQL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914F-062F-453F-B34B-BB004E9935E0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0"/>
            <a:ext cx="72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3288" y="3810000"/>
            <a:ext cx="72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810000"/>
            <a:ext cx="72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8888" y="3810000"/>
            <a:ext cx="72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9088" y="3810000"/>
            <a:ext cx="72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0530" name="Picture 2" descr="http://marcelolopezblog.net/wp-content/uploads/2007/08/logo_sql_2008_microsoft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5791200"/>
            <a:ext cx="1551755" cy="381000"/>
          </a:xfrm>
          <a:prstGeom prst="rect">
            <a:avLst/>
          </a:prstGeom>
          <a:noFill/>
        </p:spPr>
      </p:pic>
      <p:pic>
        <p:nvPicPr>
          <p:cNvPr id="15" name="Picture 2" descr="http://marcelolopezblog.net/wp-content/uploads/2007/08/logo_sql_2008_microsoft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791200"/>
            <a:ext cx="1551755" cy="38100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971800" y="2362200"/>
            <a:ext cx="3276600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DryadLINQ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endCxn id="17" idx="0"/>
          </p:cNvCxnSpPr>
          <p:nvPr/>
        </p:nvCxnSpPr>
        <p:spPr>
          <a:xfrm rot="5400000">
            <a:off x="4419600" y="2171700"/>
            <a:ext cx="3810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2"/>
            <a:endCxn id="7" idx="0"/>
          </p:cNvCxnSpPr>
          <p:nvPr/>
        </p:nvCxnSpPr>
        <p:spPr>
          <a:xfrm rot="5400000">
            <a:off x="3819128" y="3019028"/>
            <a:ext cx="990600" cy="591344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2"/>
            <a:endCxn id="11" idx="0"/>
          </p:cNvCxnSpPr>
          <p:nvPr/>
        </p:nvCxnSpPr>
        <p:spPr>
          <a:xfrm rot="16200000" flipH="1">
            <a:off x="4524772" y="2904728"/>
            <a:ext cx="990600" cy="819944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2"/>
            <a:endCxn id="12" idx="0"/>
          </p:cNvCxnSpPr>
          <p:nvPr/>
        </p:nvCxnSpPr>
        <p:spPr>
          <a:xfrm rot="16200000" flipH="1">
            <a:off x="5324872" y="2104628"/>
            <a:ext cx="990600" cy="2420144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2"/>
            <a:endCxn id="5" idx="0"/>
          </p:cNvCxnSpPr>
          <p:nvPr/>
        </p:nvCxnSpPr>
        <p:spPr>
          <a:xfrm rot="5400000">
            <a:off x="2333228" y="1533128"/>
            <a:ext cx="990600" cy="3563144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2"/>
            <a:endCxn id="6" idx="0"/>
          </p:cNvCxnSpPr>
          <p:nvPr/>
        </p:nvCxnSpPr>
        <p:spPr>
          <a:xfrm rot="5400000">
            <a:off x="3076972" y="2276872"/>
            <a:ext cx="990600" cy="2075656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990600" y="4343400"/>
            <a:ext cx="1066800" cy="457200"/>
          </a:xfrm>
          <a:prstGeom prst="roundRec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Subquery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514600" y="4343400"/>
            <a:ext cx="1066800" cy="457200"/>
          </a:xfrm>
          <a:prstGeom prst="roundRec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Subquery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962400" y="4343400"/>
            <a:ext cx="1066800" cy="457200"/>
          </a:xfrm>
          <a:prstGeom prst="roundRec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Subquery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410200" y="4343400"/>
            <a:ext cx="1066800" cy="457200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Subquery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010400" y="4343400"/>
            <a:ext cx="1066800" cy="457200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Subquery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rot="5400000">
            <a:off x="5791200" y="4953000"/>
            <a:ext cx="304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3886200" y="1371600"/>
            <a:ext cx="1447800" cy="609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Query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334000" y="5105400"/>
            <a:ext cx="12954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LINQ-to-SQL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7391400" y="4952206"/>
            <a:ext cx="304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934200" y="5104606"/>
            <a:ext cx="12954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LINQ-to-SQL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rot="5400000">
            <a:off x="5791994" y="5638006"/>
            <a:ext cx="304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7392194" y="5638006"/>
            <a:ext cx="304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5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with LINQ-to-Objects</a:t>
            </a:r>
            <a:endParaRPr lang="en-US" dirty="0"/>
          </a:p>
        </p:txBody>
      </p:sp>
      <p:pic>
        <p:nvPicPr>
          <p:cNvPr id="9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8498" y="5354444"/>
            <a:ext cx="72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9820" y="5339576"/>
            <a:ext cx="72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5220" y="5339576"/>
            <a:ext cx="72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>
          <a:xfrm>
            <a:off x="3378820" y="3124200"/>
            <a:ext cx="1447800" cy="609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Query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95600" y="4196576"/>
            <a:ext cx="2438400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DryadLINQ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2"/>
            <a:endCxn id="13" idx="0"/>
          </p:cNvCxnSpPr>
          <p:nvPr/>
        </p:nvCxnSpPr>
        <p:spPr>
          <a:xfrm rot="16200000" flipH="1">
            <a:off x="3877372" y="3959148"/>
            <a:ext cx="462776" cy="1208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2"/>
            <a:endCxn id="9" idx="0"/>
          </p:cNvCxnSpPr>
          <p:nvPr/>
        </p:nvCxnSpPr>
        <p:spPr>
          <a:xfrm rot="5400000">
            <a:off x="3171893" y="4411537"/>
            <a:ext cx="700668" cy="1185146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2"/>
            <a:endCxn id="10" idx="0"/>
          </p:cNvCxnSpPr>
          <p:nvPr/>
        </p:nvCxnSpPr>
        <p:spPr>
          <a:xfrm rot="16200000" flipH="1">
            <a:off x="3774988" y="4993588"/>
            <a:ext cx="685800" cy="6176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2"/>
            <a:endCxn id="11" idx="0"/>
          </p:cNvCxnSpPr>
          <p:nvPr/>
        </p:nvCxnSpPr>
        <p:spPr>
          <a:xfrm rot="16200000" flipH="1">
            <a:off x="4422688" y="4345888"/>
            <a:ext cx="685800" cy="1301576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594624"/>
            <a:ext cx="72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9" name="Straight Arrow Connector 38"/>
          <p:cNvCxnSpPr>
            <a:stCxn id="36" idx="2"/>
            <a:endCxn id="12" idx="0"/>
          </p:cNvCxnSpPr>
          <p:nvPr/>
        </p:nvCxnSpPr>
        <p:spPr>
          <a:xfrm rot="16200000" flipH="1">
            <a:off x="3867450" y="2888930"/>
            <a:ext cx="462776" cy="7764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30"/>
          <p:cNvSpPr txBox="1"/>
          <p:nvPr/>
        </p:nvSpPr>
        <p:spPr>
          <a:xfrm>
            <a:off x="1312921" y="1828800"/>
            <a:ext cx="1963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Local machine</a:t>
            </a:r>
            <a:endParaRPr lang="en-US" sz="2400" i="1" dirty="0"/>
          </a:p>
        </p:txBody>
      </p:sp>
      <p:sp>
        <p:nvSpPr>
          <p:cNvPr id="44" name="TextBox 30"/>
          <p:cNvSpPr txBox="1"/>
          <p:nvPr/>
        </p:nvSpPr>
        <p:spPr>
          <a:xfrm>
            <a:off x="1312921" y="5410200"/>
            <a:ext cx="1043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Cluster</a:t>
            </a:r>
            <a:endParaRPr lang="en-US" sz="2400" i="1" dirty="0"/>
          </a:p>
        </p:txBody>
      </p:sp>
      <p:sp>
        <p:nvSpPr>
          <p:cNvPr id="52" name="Rectangle 51"/>
          <p:cNvSpPr/>
          <p:nvPr/>
        </p:nvSpPr>
        <p:spPr>
          <a:xfrm>
            <a:off x="5257800" y="2819400"/>
            <a:ext cx="1752600" cy="53340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LINQ-to-Object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13" idx="3"/>
            <a:endCxn id="52" idx="2"/>
          </p:cNvCxnSpPr>
          <p:nvPr/>
        </p:nvCxnSpPr>
        <p:spPr>
          <a:xfrm flipV="1">
            <a:off x="5334000" y="3352800"/>
            <a:ext cx="800100" cy="1072376"/>
          </a:xfrm>
          <a:prstGeom prst="curvedConnector2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30"/>
          <p:cNvSpPr txBox="1"/>
          <p:nvPr/>
        </p:nvSpPr>
        <p:spPr>
          <a:xfrm>
            <a:off x="6043469" y="3505200"/>
            <a:ext cx="966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debug</a:t>
            </a:r>
            <a:endParaRPr lang="en-US" sz="2400" i="1" dirty="0"/>
          </a:p>
        </p:txBody>
      </p:sp>
      <p:sp>
        <p:nvSpPr>
          <p:cNvPr id="70" name="TextBox 30"/>
          <p:cNvSpPr txBox="1"/>
          <p:nvPr/>
        </p:nvSpPr>
        <p:spPr>
          <a:xfrm>
            <a:off x="5161588" y="4719935"/>
            <a:ext cx="154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production</a:t>
            </a:r>
            <a:endParaRPr lang="en-US" sz="2400" i="1" dirty="0"/>
          </a:p>
        </p:txBody>
      </p:sp>
      <p:cxnSp>
        <p:nvCxnSpPr>
          <p:cNvPr id="58" name="Straight Arrow Connector 54"/>
          <p:cNvCxnSpPr>
            <a:stCxn id="52" idx="0"/>
            <a:endCxn id="36" idx="3"/>
          </p:cNvCxnSpPr>
          <p:nvPr/>
        </p:nvCxnSpPr>
        <p:spPr>
          <a:xfrm rot="16200000" flipV="1">
            <a:off x="4949418" y="1634718"/>
            <a:ext cx="691376" cy="1677988"/>
          </a:xfrm>
          <a:prstGeom prst="curvedConnector2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6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000"/>
              </a:spcBef>
            </a:pPr>
            <a:r>
              <a:rPr lang="en-US" dirty="0" smtClean="0"/>
              <a:t>Works with any LINQ enabled language</a:t>
            </a:r>
          </a:p>
          <a:p>
            <a:pPr lvl="1">
              <a:spcBef>
                <a:spcPts val="1000"/>
              </a:spcBef>
            </a:pPr>
            <a:r>
              <a:rPr lang="en-US" dirty="0" smtClean="0"/>
              <a:t>C#, VB, F#, </a:t>
            </a:r>
            <a:r>
              <a:rPr lang="en-US" dirty="0" err="1" smtClean="0"/>
              <a:t>IronPython</a:t>
            </a:r>
            <a:r>
              <a:rPr lang="en-US" dirty="0" smtClean="0"/>
              <a:t>, …</a:t>
            </a:r>
          </a:p>
          <a:p>
            <a:pPr>
              <a:spcBef>
                <a:spcPts val="1000"/>
              </a:spcBef>
            </a:pPr>
            <a:r>
              <a:rPr lang="en-US" dirty="0" smtClean="0"/>
              <a:t>Works with multiple storage systems</a:t>
            </a:r>
          </a:p>
          <a:p>
            <a:pPr lvl="1">
              <a:spcBef>
                <a:spcPts val="1000"/>
              </a:spcBef>
            </a:pPr>
            <a:r>
              <a:rPr lang="en-US" dirty="0" smtClean="0"/>
              <a:t>NTFS, SQL, Windows Azure, Cosmos DFS</a:t>
            </a:r>
          </a:p>
          <a:p>
            <a:pPr>
              <a:spcBef>
                <a:spcPts val="1000"/>
              </a:spcBef>
            </a:pPr>
            <a:r>
              <a:rPr lang="en-US" dirty="0" smtClean="0"/>
              <a:t>Released internally within Microsoft</a:t>
            </a:r>
          </a:p>
          <a:p>
            <a:pPr lvl="1">
              <a:spcBef>
                <a:spcPts val="1000"/>
              </a:spcBef>
            </a:pPr>
            <a:r>
              <a:rPr lang="en-US" dirty="0" smtClean="0"/>
              <a:t>Used on a variety of applications </a:t>
            </a:r>
          </a:p>
          <a:p>
            <a:pPr>
              <a:spcBef>
                <a:spcPts val="1000"/>
              </a:spcBef>
            </a:pPr>
            <a:r>
              <a:rPr lang="en-US" dirty="0" smtClean="0"/>
              <a:t>External academic release announced at PDC</a:t>
            </a:r>
          </a:p>
          <a:p>
            <a:pPr lvl="1">
              <a:spcBef>
                <a:spcPts val="1000"/>
              </a:spcBef>
            </a:pPr>
            <a:r>
              <a:rPr lang="en-US" dirty="0" smtClean="0"/>
              <a:t>DryadLINQ in source, Dryad in binary</a:t>
            </a:r>
          </a:p>
          <a:p>
            <a:pPr lvl="1">
              <a:spcBef>
                <a:spcPts val="1000"/>
              </a:spcBef>
            </a:pPr>
            <a:r>
              <a:rPr lang="en-US" dirty="0" smtClean="0"/>
              <a:t>UW, UCSD, Indiana, ETH, Cambridge, …</a:t>
            </a:r>
            <a:endParaRPr lang="en-US" dirty="0"/>
          </a:p>
          <a:p>
            <a:pPr>
              <a:spcBef>
                <a:spcPts val="100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2133600" y="1941731"/>
            <a:ext cx="11430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Image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Processing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629400" y="4227731"/>
            <a:ext cx="1676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Cosmos DFS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19400" y="4227731"/>
            <a:ext cx="1676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SQL Servers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Software Stack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914F-062F-453F-B34B-BB004E9935E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5294531"/>
            <a:ext cx="1600200" cy="685800"/>
          </a:xfrm>
          <a:prstGeom prst="rect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Windows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4761131"/>
            <a:ext cx="7391400" cy="381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Cluster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4400" y="4227731"/>
            <a:ext cx="1676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Azure Platform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3694331"/>
            <a:ext cx="7391400" cy="3810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Dryad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3160931"/>
            <a:ext cx="5181600" cy="381000"/>
          </a:xfrm>
          <a:prstGeom prst="rect">
            <a:avLst/>
          </a:prstGeom>
          <a:solidFill>
            <a:srgbClr val="C00000"/>
          </a:solidFill>
          <a:ln>
            <a:solidFill>
              <a:srgbClr val="FF99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DryadLINQ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19400" y="5294531"/>
            <a:ext cx="1600200" cy="685800"/>
          </a:xfrm>
          <a:prstGeom prst="rect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Windows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24400" y="5294531"/>
            <a:ext cx="1600200" cy="685800"/>
          </a:xfrm>
          <a:prstGeom prst="rect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Windows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05600" y="5294531"/>
            <a:ext cx="1600200" cy="685800"/>
          </a:xfrm>
          <a:prstGeom prst="rect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Windows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8400" y="3160931"/>
            <a:ext cx="20574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Other Languages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14400" y="4227731"/>
            <a:ext cx="1676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CIFS/NTFS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4400" y="1941731"/>
            <a:ext cx="11430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Learning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43275" y="1941731"/>
            <a:ext cx="11430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Graph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53000" y="1941731"/>
            <a:ext cx="11430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Mining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2627531"/>
            <a:ext cx="51816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86275" y="182880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22" name="Rectangle 21"/>
          <p:cNvSpPr/>
          <p:nvPr/>
        </p:nvSpPr>
        <p:spPr>
          <a:xfrm>
            <a:off x="6248400" y="2628900"/>
            <a:ext cx="20574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Other Applications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Deep language integration worked out well</a:t>
            </a:r>
          </a:p>
          <a:p>
            <a:pPr lvl="1"/>
            <a:r>
              <a:rPr lang="en-US" dirty="0" smtClean="0"/>
              <a:t>Easy expression of massive parallelism</a:t>
            </a:r>
          </a:p>
          <a:p>
            <a:pPr lvl="1"/>
            <a:r>
              <a:rPr lang="en-US" dirty="0" smtClean="0"/>
              <a:t>Elegant, unified data model based on .NET objects</a:t>
            </a:r>
          </a:p>
          <a:p>
            <a:pPr lvl="1"/>
            <a:r>
              <a:rPr lang="en-US" dirty="0" smtClean="0"/>
              <a:t>Multiple language support: C#, VB, F#, …</a:t>
            </a:r>
          </a:p>
          <a:p>
            <a:pPr lvl="1"/>
            <a:r>
              <a:rPr lang="en-US" dirty="0" smtClean="0"/>
              <a:t>Visual Studio and .NET libraries</a:t>
            </a:r>
          </a:p>
          <a:p>
            <a:pPr lvl="1"/>
            <a:r>
              <a:rPr lang="en-US" dirty="0" smtClean="0"/>
              <a:t>Interoperate with PLINQ, LINQ-to-SQL, LINQ-to-Object, …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Key enablers</a:t>
            </a:r>
          </a:p>
          <a:p>
            <a:pPr lvl="1"/>
            <a:r>
              <a:rPr lang="en-US" dirty="0" smtClean="0"/>
              <a:t>Language side</a:t>
            </a:r>
          </a:p>
          <a:p>
            <a:pPr lvl="2"/>
            <a:r>
              <a:rPr lang="en-US" dirty="0" smtClean="0"/>
              <a:t>LINQ extensibility: custom operators/providers</a:t>
            </a:r>
          </a:p>
          <a:p>
            <a:pPr lvl="2"/>
            <a:r>
              <a:rPr lang="en-US" dirty="0" smtClean="0"/>
              <a:t>.NET reflection, dynamic code generation, …</a:t>
            </a:r>
          </a:p>
          <a:p>
            <a:pPr lvl="1"/>
            <a:r>
              <a:rPr lang="en-US" dirty="0" smtClean="0"/>
              <a:t>System side</a:t>
            </a:r>
          </a:p>
          <a:p>
            <a:pPr lvl="2"/>
            <a:r>
              <a:rPr lang="en-US" dirty="0" smtClean="0"/>
              <a:t>Dryad generality: DAG model, runtime callback</a:t>
            </a:r>
          </a:p>
          <a:p>
            <a:pPr lvl="2"/>
            <a:r>
              <a:rPr lang="en-US" dirty="0" smtClean="0"/>
              <a:t>Clean separation of Dryad and DryadLINQ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Goal: Use a cluster as if it is a single computer</a:t>
            </a:r>
          </a:p>
          <a:p>
            <a:pPr lvl="1"/>
            <a:r>
              <a:rPr lang="en-US" dirty="0" smtClean="0"/>
              <a:t>Dryad/DryadLINQ represent a modest step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On-going research</a:t>
            </a:r>
          </a:p>
          <a:p>
            <a:pPr lvl="1"/>
            <a:r>
              <a:rPr lang="en-US" dirty="0" smtClean="0"/>
              <a:t>What can we write with DryadLINQ?</a:t>
            </a:r>
          </a:p>
          <a:p>
            <a:pPr lvl="2"/>
            <a:r>
              <a:rPr lang="en-US" dirty="0" smtClean="0"/>
              <a:t>Where and how to generalize the programming model?</a:t>
            </a:r>
          </a:p>
          <a:p>
            <a:pPr lvl="1"/>
            <a:r>
              <a:rPr lang="en-US" dirty="0" smtClean="0"/>
              <a:t>Performance, usability, etc.</a:t>
            </a:r>
          </a:p>
          <a:p>
            <a:pPr lvl="2"/>
            <a:r>
              <a:rPr lang="en-US" dirty="0" smtClean="0"/>
              <a:t>How to debug/profile/analyze DryadLINQ apps?</a:t>
            </a:r>
          </a:p>
          <a:p>
            <a:pPr lvl="1"/>
            <a:r>
              <a:rPr lang="en-US" dirty="0" smtClean="0"/>
              <a:t>Job scheduling</a:t>
            </a:r>
          </a:p>
          <a:p>
            <a:pPr lvl="2"/>
            <a:r>
              <a:rPr lang="en-US" dirty="0" smtClean="0"/>
              <a:t>How to schedule/execute N concurrent jobs?</a:t>
            </a:r>
          </a:p>
          <a:p>
            <a:pPr lvl="1"/>
            <a:r>
              <a:rPr lang="en-US" dirty="0" smtClean="0"/>
              <a:t>Caching and incremental computation</a:t>
            </a:r>
          </a:p>
          <a:p>
            <a:pPr lvl="2"/>
            <a:r>
              <a:rPr lang="en-US" dirty="0" smtClean="0"/>
              <a:t>How to reuse previously computed results?</a:t>
            </a:r>
          </a:p>
          <a:p>
            <a:pPr lvl="1"/>
            <a:r>
              <a:rPr lang="en-US" dirty="0" smtClean="0"/>
              <a:t>Static program checking</a:t>
            </a:r>
          </a:p>
          <a:p>
            <a:pPr lvl="2"/>
            <a:r>
              <a:rPr lang="en-US" dirty="0" smtClean="0"/>
              <a:t>A very compelling case for program analysis?</a:t>
            </a:r>
          </a:p>
          <a:p>
            <a:pPr lvl="2"/>
            <a:r>
              <a:rPr lang="en-US" dirty="0" smtClean="0"/>
              <a:t>Better catch bugs statically than fighting them in the cloud?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1" y="1600200"/>
            <a:ext cx="81533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powerful, elegant programming environment for large-scale data-parallel computing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810000"/>
            <a:ext cx="8153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To request a copy of Dryad/DryadLINQ, contact   </a:t>
            </a:r>
            <a:r>
              <a:rPr lang="en-US" sz="3200" dirty="0" smtClean="0">
                <a:hlinkClick r:id="rId3"/>
              </a:rPr>
              <a:t>dryadlnq@microsoft.com</a:t>
            </a:r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For academic use only</a:t>
            </a: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971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See a demo of the system at the poster session!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Cloud 347"/>
          <p:cNvSpPr/>
          <p:nvPr/>
        </p:nvSpPr>
        <p:spPr>
          <a:xfrm>
            <a:off x="5748869" y="2133600"/>
            <a:ext cx="3166531" cy="3024187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650" tIns="13326" rIns="26650" bIns="13326" rtlCol="0" anchor="ctr"/>
          <a:lstStyle/>
          <a:p>
            <a:pPr algn="ctr"/>
            <a:endParaRPr lang="en-US"/>
          </a:p>
        </p:txBody>
      </p:sp>
      <p:grpSp>
        <p:nvGrpSpPr>
          <p:cNvPr id="3" name="Group 242"/>
          <p:cNvGrpSpPr/>
          <p:nvPr/>
        </p:nvGrpSpPr>
        <p:grpSpPr>
          <a:xfrm rot="736693">
            <a:off x="4200120" y="3488329"/>
            <a:ext cx="3164060" cy="792883"/>
            <a:chOff x="14558345" y="8060850"/>
            <a:chExt cx="9368455" cy="2607962"/>
          </a:xfrm>
        </p:grpSpPr>
        <p:cxnSp>
          <p:nvCxnSpPr>
            <p:cNvPr id="354" name="Straight Arrow Connector 353"/>
            <p:cNvCxnSpPr/>
            <p:nvPr/>
          </p:nvCxnSpPr>
          <p:spPr>
            <a:xfrm rot="20863307" flipV="1">
              <a:off x="14558345" y="8060850"/>
              <a:ext cx="5831056" cy="1854310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Arrow Connector 354"/>
            <p:cNvCxnSpPr/>
            <p:nvPr/>
          </p:nvCxnSpPr>
          <p:spPr>
            <a:xfrm flipV="1">
              <a:off x="14859000" y="9906812"/>
              <a:ext cx="9067800" cy="762000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Arrow Connector 355"/>
            <p:cNvCxnSpPr/>
            <p:nvPr/>
          </p:nvCxnSpPr>
          <p:spPr>
            <a:xfrm rot="20863307" flipV="1">
              <a:off x="14590455" y="8433950"/>
              <a:ext cx="6329904" cy="1409840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Arrow Connector 356"/>
            <p:cNvCxnSpPr/>
            <p:nvPr/>
          </p:nvCxnSpPr>
          <p:spPr>
            <a:xfrm rot="20863307" flipV="1">
              <a:off x="14805409" y="9084563"/>
              <a:ext cx="6546588" cy="645490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Arrow Connector 357"/>
            <p:cNvCxnSpPr/>
            <p:nvPr/>
          </p:nvCxnSpPr>
          <p:spPr>
            <a:xfrm rot="20863307" flipV="1">
              <a:off x="14852270" y="9629038"/>
              <a:ext cx="7110639" cy="18896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Arrow Connector 358"/>
            <p:cNvCxnSpPr/>
            <p:nvPr/>
          </p:nvCxnSpPr>
          <p:spPr>
            <a:xfrm flipV="1">
              <a:off x="14935200" y="9221012"/>
              <a:ext cx="7924800" cy="1446988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4700" b="1" dirty="0" smtClean="0"/>
              <a:t> </a:t>
            </a:r>
            <a:r>
              <a:rPr lang="en-US" sz="4700" dirty="0" smtClean="0"/>
              <a:t>DryadLINQ Overview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endParaRPr lang="en-US" sz="3100" b="1" dirty="0"/>
          </a:p>
        </p:txBody>
      </p:sp>
      <p:sp>
        <p:nvSpPr>
          <p:cNvPr id="352" name="Rounded Rectangle 6"/>
          <p:cNvSpPr/>
          <p:nvPr/>
        </p:nvSpPr>
        <p:spPr>
          <a:xfrm>
            <a:off x="947651" y="3837976"/>
            <a:ext cx="1531866" cy="10441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6442" tIns="126442" rIns="126442" bIns="126442" numCol="1" spcCol="370" anchor="t" anchorCtr="0">
            <a:noAutofit/>
          </a:bodyPr>
          <a:lstStyle/>
          <a:p>
            <a:pPr marL="83283" lvl="1" indent="-83283" defTabSz="790265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dirty="0"/>
          </a:p>
        </p:txBody>
      </p:sp>
      <p:grpSp>
        <p:nvGrpSpPr>
          <p:cNvPr id="4" name="Group 35"/>
          <p:cNvGrpSpPr/>
          <p:nvPr/>
        </p:nvGrpSpPr>
        <p:grpSpPr>
          <a:xfrm>
            <a:off x="6324600" y="2705100"/>
            <a:ext cx="1863457" cy="1976438"/>
            <a:chOff x="22706178" y="5638800"/>
            <a:chExt cx="6708444" cy="6324600"/>
          </a:xfrm>
        </p:grpSpPr>
        <p:grpSp>
          <p:nvGrpSpPr>
            <p:cNvPr id="5" name="Group 221"/>
            <p:cNvGrpSpPr/>
            <p:nvPr/>
          </p:nvGrpSpPr>
          <p:grpSpPr>
            <a:xfrm>
              <a:off x="27279600" y="5638800"/>
              <a:ext cx="1754022" cy="2286000"/>
              <a:chOff x="19539858" y="8186057"/>
              <a:chExt cx="2171646" cy="2830286"/>
            </a:xfrm>
          </p:grpSpPr>
          <p:sp>
            <p:nvSpPr>
              <p:cNvPr id="642" name="Freeform 8"/>
              <p:cNvSpPr>
                <a:spLocks/>
              </p:cNvSpPr>
              <p:nvPr/>
            </p:nvSpPr>
            <p:spPr bwMode="auto">
              <a:xfrm>
                <a:off x="19578342" y="8219045"/>
                <a:ext cx="1011602" cy="2764312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86"/>
                  </a:cxn>
                  <a:cxn ang="0">
                    <a:pos x="0" y="2386"/>
                  </a:cxn>
                  <a:cxn ang="0">
                    <a:pos x="0" y="2391"/>
                  </a:cxn>
                  <a:cxn ang="0">
                    <a:pos x="5" y="2400"/>
                  </a:cxn>
                  <a:cxn ang="0">
                    <a:pos x="10" y="2400"/>
                  </a:cxn>
                  <a:cxn ang="0">
                    <a:pos x="10" y="2400"/>
                  </a:cxn>
                  <a:cxn ang="0">
                    <a:pos x="94" y="2425"/>
                  </a:cxn>
                  <a:cxn ang="0">
                    <a:pos x="163" y="2440"/>
                  </a:cxn>
                  <a:cxn ang="0">
                    <a:pos x="252" y="2455"/>
                  </a:cxn>
                  <a:cxn ang="0">
                    <a:pos x="371" y="2475"/>
                  </a:cxn>
                  <a:cxn ang="0">
                    <a:pos x="514" y="2490"/>
                  </a:cxn>
                  <a:cxn ang="0">
                    <a:pos x="693" y="2504"/>
                  </a:cxn>
                  <a:cxn ang="0">
                    <a:pos x="900" y="2514"/>
                  </a:cxn>
                  <a:cxn ang="0">
                    <a:pos x="900" y="2514"/>
                  </a:cxn>
                  <a:cxn ang="0">
                    <a:pos x="920" y="2514"/>
                  </a:cxn>
                  <a:cxn ang="0">
                    <a:pos x="920" y="0"/>
                  </a:cxn>
                  <a:cxn ang="0">
                    <a:pos x="920" y="0"/>
                  </a:cxn>
                  <a:cxn ang="0">
                    <a:pos x="900" y="0"/>
                  </a:cxn>
                  <a:cxn ang="0">
                    <a:pos x="900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920" h="2514">
                    <a:moveTo>
                      <a:pt x="0" y="54"/>
                    </a:moveTo>
                    <a:lnTo>
                      <a:pt x="0" y="54"/>
                    </a:lnTo>
                    <a:lnTo>
                      <a:pt x="0" y="2386"/>
                    </a:lnTo>
                    <a:lnTo>
                      <a:pt x="0" y="2386"/>
                    </a:lnTo>
                    <a:lnTo>
                      <a:pt x="0" y="2391"/>
                    </a:lnTo>
                    <a:lnTo>
                      <a:pt x="5" y="2400"/>
                    </a:lnTo>
                    <a:lnTo>
                      <a:pt x="10" y="2400"/>
                    </a:lnTo>
                    <a:lnTo>
                      <a:pt x="10" y="2400"/>
                    </a:lnTo>
                    <a:lnTo>
                      <a:pt x="94" y="2425"/>
                    </a:lnTo>
                    <a:lnTo>
                      <a:pt x="163" y="2440"/>
                    </a:lnTo>
                    <a:lnTo>
                      <a:pt x="252" y="2455"/>
                    </a:lnTo>
                    <a:lnTo>
                      <a:pt x="371" y="2475"/>
                    </a:lnTo>
                    <a:lnTo>
                      <a:pt x="514" y="2490"/>
                    </a:lnTo>
                    <a:lnTo>
                      <a:pt x="693" y="2504"/>
                    </a:lnTo>
                    <a:lnTo>
                      <a:pt x="900" y="2514"/>
                    </a:lnTo>
                    <a:lnTo>
                      <a:pt x="900" y="2514"/>
                    </a:lnTo>
                    <a:lnTo>
                      <a:pt x="920" y="2514"/>
                    </a:lnTo>
                    <a:lnTo>
                      <a:pt x="920" y="0"/>
                    </a:lnTo>
                    <a:lnTo>
                      <a:pt x="920" y="0"/>
                    </a:lnTo>
                    <a:lnTo>
                      <a:pt x="900" y="0"/>
                    </a:lnTo>
                    <a:lnTo>
                      <a:pt x="900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" name="Freeform 9"/>
              <p:cNvSpPr>
                <a:spLocks/>
              </p:cNvSpPr>
              <p:nvPr/>
            </p:nvSpPr>
            <p:spPr bwMode="auto">
              <a:xfrm>
                <a:off x="19599234" y="8224542"/>
                <a:ext cx="985212" cy="2721429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46"/>
                  </a:cxn>
                  <a:cxn ang="0">
                    <a:pos x="0" y="2346"/>
                  </a:cxn>
                  <a:cxn ang="0">
                    <a:pos x="0" y="2351"/>
                  </a:cxn>
                  <a:cxn ang="0">
                    <a:pos x="5" y="2361"/>
                  </a:cxn>
                  <a:cxn ang="0">
                    <a:pos x="10" y="2361"/>
                  </a:cxn>
                  <a:cxn ang="0">
                    <a:pos x="10" y="2361"/>
                  </a:cxn>
                  <a:cxn ang="0">
                    <a:pos x="90" y="2386"/>
                  </a:cxn>
                  <a:cxn ang="0">
                    <a:pos x="159" y="2400"/>
                  </a:cxn>
                  <a:cxn ang="0">
                    <a:pos x="248" y="2415"/>
                  </a:cxn>
                  <a:cxn ang="0">
                    <a:pos x="362" y="2435"/>
                  </a:cxn>
                  <a:cxn ang="0">
                    <a:pos x="500" y="2450"/>
                  </a:cxn>
                  <a:cxn ang="0">
                    <a:pos x="674" y="2465"/>
                  </a:cxn>
                  <a:cxn ang="0">
                    <a:pos x="881" y="2475"/>
                  </a:cxn>
                  <a:cxn ang="0">
                    <a:pos x="881" y="2475"/>
                  </a:cxn>
                  <a:cxn ang="0">
                    <a:pos x="896" y="2475"/>
                  </a:cxn>
                  <a:cxn ang="0">
                    <a:pos x="896" y="0"/>
                  </a:cxn>
                  <a:cxn ang="0">
                    <a:pos x="896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896" h="2475">
                    <a:moveTo>
                      <a:pt x="0" y="54"/>
                    </a:moveTo>
                    <a:lnTo>
                      <a:pt x="0" y="54"/>
                    </a:lnTo>
                    <a:lnTo>
                      <a:pt x="0" y="2346"/>
                    </a:lnTo>
                    <a:lnTo>
                      <a:pt x="0" y="2346"/>
                    </a:lnTo>
                    <a:lnTo>
                      <a:pt x="0" y="2351"/>
                    </a:lnTo>
                    <a:lnTo>
                      <a:pt x="5" y="2361"/>
                    </a:lnTo>
                    <a:lnTo>
                      <a:pt x="10" y="2361"/>
                    </a:lnTo>
                    <a:lnTo>
                      <a:pt x="10" y="2361"/>
                    </a:lnTo>
                    <a:lnTo>
                      <a:pt x="90" y="2386"/>
                    </a:lnTo>
                    <a:lnTo>
                      <a:pt x="159" y="2400"/>
                    </a:lnTo>
                    <a:lnTo>
                      <a:pt x="248" y="2415"/>
                    </a:lnTo>
                    <a:lnTo>
                      <a:pt x="362" y="2435"/>
                    </a:lnTo>
                    <a:lnTo>
                      <a:pt x="500" y="2450"/>
                    </a:lnTo>
                    <a:lnTo>
                      <a:pt x="674" y="2465"/>
                    </a:lnTo>
                    <a:lnTo>
                      <a:pt x="881" y="2475"/>
                    </a:lnTo>
                    <a:lnTo>
                      <a:pt x="881" y="2475"/>
                    </a:lnTo>
                    <a:lnTo>
                      <a:pt x="896" y="2475"/>
                    </a:lnTo>
                    <a:lnTo>
                      <a:pt x="896" y="0"/>
                    </a:lnTo>
                    <a:lnTo>
                      <a:pt x="896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" name="Freeform 10"/>
              <p:cNvSpPr>
                <a:spLocks/>
              </p:cNvSpPr>
              <p:nvPr/>
            </p:nvSpPr>
            <p:spPr bwMode="auto">
              <a:xfrm>
                <a:off x="20731788" y="8235538"/>
                <a:ext cx="935732" cy="26884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45"/>
                  </a:cxn>
                  <a:cxn ang="0">
                    <a:pos x="0" y="2445"/>
                  </a:cxn>
                  <a:cxn ang="0">
                    <a:pos x="851" y="2074"/>
                  </a:cxn>
                  <a:cxn ang="0">
                    <a:pos x="851" y="2074"/>
                  </a:cxn>
                  <a:cxn ang="0">
                    <a:pos x="851" y="133"/>
                  </a:cxn>
                  <a:cxn ang="0">
                    <a:pos x="851" y="13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1" h="2445">
                    <a:moveTo>
                      <a:pt x="0" y="0"/>
                    </a:moveTo>
                    <a:lnTo>
                      <a:pt x="0" y="2445"/>
                    </a:lnTo>
                    <a:lnTo>
                      <a:pt x="0" y="2445"/>
                    </a:lnTo>
                    <a:lnTo>
                      <a:pt x="851" y="2074"/>
                    </a:lnTo>
                    <a:lnTo>
                      <a:pt x="851" y="2074"/>
                    </a:lnTo>
                    <a:lnTo>
                      <a:pt x="851" y="133"/>
                    </a:lnTo>
                    <a:lnTo>
                      <a:pt x="851" y="13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" name="Freeform 11"/>
              <p:cNvSpPr>
                <a:spLocks/>
              </p:cNvSpPr>
              <p:nvPr/>
            </p:nvSpPr>
            <p:spPr bwMode="auto">
              <a:xfrm>
                <a:off x="20731788" y="8354291"/>
                <a:ext cx="935732" cy="2569689"/>
              </a:xfrm>
              <a:custGeom>
                <a:avLst/>
                <a:gdLst/>
                <a:ahLst/>
                <a:cxnLst>
                  <a:cxn ang="0">
                    <a:pos x="698" y="0"/>
                  </a:cxn>
                  <a:cxn ang="0">
                    <a:pos x="698" y="0"/>
                  </a:cxn>
                  <a:cxn ang="0">
                    <a:pos x="851" y="25"/>
                  </a:cxn>
                  <a:cxn ang="0">
                    <a:pos x="851" y="25"/>
                  </a:cxn>
                  <a:cxn ang="0">
                    <a:pos x="851" y="1966"/>
                  </a:cxn>
                  <a:cxn ang="0">
                    <a:pos x="851" y="1966"/>
                  </a:cxn>
                  <a:cxn ang="0">
                    <a:pos x="0" y="2337"/>
                  </a:cxn>
                  <a:cxn ang="0">
                    <a:pos x="0" y="1485"/>
                  </a:cxn>
                  <a:cxn ang="0">
                    <a:pos x="0" y="1485"/>
                  </a:cxn>
                  <a:cxn ang="0">
                    <a:pos x="20" y="1421"/>
                  </a:cxn>
                  <a:cxn ang="0">
                    <a:pos x="44" y="1357"/>
                  </a:cxn>
                  <a:cxn ang="0">
                    <a:pos x="69" y="1302"/>
                  </a:cxn>
                  <a:cxn ang="0">
                    <a:pos x="94" y="1248"/>
                  </a:cxn>
                  <a:cxn ang="0">
                    <a:pos x="119" y="1198"/>
                  </a:cxn>
                  <a:cxn ang="0">
                    <a:pos x="148" y="1154"/>
                  </a:cxn>
                  <a:cxn ang="0">
                    <a:pos x="208" y="1070"/>
                  </a:cxn>
                  <a:cxn ang="0">
                    <a:pos x="272" y="995"/>
                  </a:cxn>
                  <a:cxn ang="0">
                    <a:pos x="336" y="931"/>
                  </a:cxn>
                  <a:cxn ang="0">
                    <a:pos x="465" y="807"/>
                  </a:cxn>
                  <a:cxn ang="0">
                    <a:pos x="525" y="743"/>
                  </a:cxn>
                  <a:cxn ang="0">
                    <a:pos x="579" y="679"/>
                  </a:cxn>
                  <a:cxn ang="0">
                    <a:pos x="604" y="639"/>
                  </a:cxn>
                  <a:cxn ang="0">
                    <a:pos x="628" y="599"/>
                  </a:cxn>
                  <a:cxn ang="0">
                    <a:pos x="648" y="560"/>
                  </a:cxn>
                  <a:cxn ang="0">
                    <a:pos x="663" y="515"/>
                  </a:cxn>
                  <a:cxn ang="0">
                    <a:pos x="683" y="466"/>
                  </a:cxn>
                  <a:cxn ang="0">
                    <a:pos x="693" y="411"/>
                  </a:cxn>
                  <a:cxn ang="0">
                    <a:pos x="703" y="357"/>
                  </a:cxn>
                  <a:cxn ang="0">
                    <a:pos x="708" y="297"/>
                  </a:cxn>
                  <a:cxn ang="0">
                    <a:pos x="713" y="228"/>
                  </a:cxn>
                  <a:cxn ang="0">
                    <a:pos x="713" y="159"/>
                  </a:cxn>
                  <a:cxn ang="0">
                    <a:pos x="708" y="85"/>
                  </a:cxn>
                  <a:cxn ang="0">
                    <a:pos x="698" y="0"/>
                  </a:cxn>
                  <a:cxn ang="0">
                    <a:pos x="698" y="0"/>
                  </a:cxn>
                </a:cxnLst>
                <a:rect l="0" t="0" r="r" b="b"/>
                <a:pathLst>
                  <a:path w="851" h="2337">
                    <a:moveTo>
                      <a:pt x="698" y="0"/>
                    </a:moveTo>
                    <a:lnTo>
                      <a:pt x="698" y="0"/>
                    </a:lnTo>
                    <a:lnTo>
                      <a:pt x="851" y="25"/>
                    </a:lnTo>
                    <a:lnTo>
                      <a:pt x="851" y="25"/>
                    </a:lnTo>
                    <a:lnTo>
                      <a:pt x="851" y="1966"/>
                    </a:lnTo>
                    <a:lnTo>
                      <a:pt x="851" y="1966"/>
                    </a:lnTo>
                    <a:lnTo>
                      <a:pt x="0" y="2337"/>
                    </a:lnTo>
                    <a:lnTo>
                      <a:pt x="0" y="1485"/>
                    </a:lnTo>
                    <a:lnTo>
                      <a:pt x="0" y="1485"/>
                    </a:lnTo>
                    <a:lnTo>
                      <a:pt x="20" y="1421"/>
                    </a:lnTo>
                    <a:lnTo>
                      <a:pt x="44" y="1357"/>
                    </a:lnTo>
                    <a:lnTo>
                      <a:pt x="69" y="1302"/>
                    </a:lnTo>
                    <a:lnTo>
                      <a:pt x="94" y="1248"/>
                    </a:lnTo>
                    <a:lnTo>
                      <a:pt x="119" y="1198"/>
                    </a:lnTo>
                    <a:lnTo>
                      <a:pt x="148" y="1154"/>
                    </a:lnTo>
                    <a:lnTo>
                      <a:pt x="208" y="1070"/>
                    </a:lnTo>
                    <a:lnTo>
                      <a:pt x="272" y="995"/>
                    </a:lnTo>
                    <a:lnTo>
                      <a:pt x="336" y="931"/>
                    </a:lnTo>
                    <a:lnTo>
                      <a:pt x="465" y="807"/>
                    </a:lnTo>
                    <a:lnTo>
                      <a:pt x="525" y="743"/>
                    </a:lnTo>
                    <a:lnTo>
                      <a:pt x="579" y="679"/>
                    </a:lnTo>
                    <a:lnTo>
                      <a:pt x="604" y="639"/>
                    </a:lnTo>
                    <a:lnTo>
                      <a:pt x="628" y="599"/>
                    </a:lnTo>
                    <a:lnTo>
                      <a:pt x="648" y="560"/>
                    </a:lnTo>
                    <a:lnTo>
                      <a:pt x="663" y="515"/>
                    </a:lnTo>
                    <a:lnTo>
                      <a:pt x="683" y="466"/>
                    </a:lnTo>
                    <a:lnTo>
                      <a:pt x="693" y="411"/>
                    </a:lnTo>
                    <a:lnTo>
                      <a:pt x="703" y="357"/>
                    </a:lnTo>
                    <a:lnTo>
                      <a:pt x="708" y="297"/>
                    </a:lnTo>
                    <a:lnTo>
                      <a:pt x="713" y="228"/>
                    </a:lnTo>
                    <a:lnTo>
                      <a:pt x="713" y="159"/>
                    </a:lnTo>
                    <a:lnTo>
                      <a:pt x="708" y="85"/>
                    </a:lnTo>
                    <a:lnTo>
                      <a:pt x="698" y="0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" name="Freeform 12"/>
              <p:cNvSpPr>
                <a:spLocks/>
              </p:cNvSpPr>
              <p:nvPr/>
            </p:nvSpPr>
            <p:spPr bwMode="auto">
              <a:xfrm>
                <a:off x="20567953" y="8219045"/>
                <a:ext cx="125351" cy="27643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14"/>
                  </a:cxn>
                  <a:cxn ang="0">
                    <a:pos x="0" y="2514"/>
                  </a:cxn>
                  <a:cxn ang="0">
                    <a:pos x="30" y="2509"/>
                  </a:cxn>
                  <a:cxn ang="0">
                    <a:pos x="30" y="2509"/>
                  </a:cxn>
                  <a:cxn ang="0">
                    <a:pos x="60" y="2499"/>
                  </a:cxn>
                  <a:cxn ang="0">
                    <a:pos x="85" y="2490"/>
                  </a:cxn>
                  <a:cxn ang="0">
                    <a:pos x="114" y="2465"/>
                  </a:cxn>
                  <a:cxn ang="0">
                    <a:pos x="114" y="20"/>
                  </a:cxn>
                  <a:cxn ang="0">
                    <a:pos x="114" y="20"/>
                  </a:cxn>
                  <a:cxn ang="0">
                    <a:pos x="85" y="10"/>
                  </a:cxn>
                  <a:cxn ang="0">
                    <a:pos x="60" y="5"/>
                  </a:cxn>
                  <a:cxn ang="0">
                    <a:pos x="35" y="0"/>
                  </a:cxn>
                  <a:cxn ang="0">
                    <a:pos x="3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4" h="2514">
                    <a:moveTo>
                      <a:pt x="0" y="0"/>
                    </a:moveTo>
                    <a:lnTo>
                      <a:pt x="0" y="2514"/>
                    </a:lnTo>
                    <a:lnTo>
                      <a:pt x="0" y="2514"/>
                    </a:lnTo>
                    <a:lnTo>
                      <a:pt x="30" y="2509"/>
                    </a:lnTo>
                    <a:lnTo>
                      <a:pt x="30" y="2509"/>
                    </a:lnTo>
                    <a:lnTo>
                      <a:pt x="60" y="2499"/>
                    </a:lnTo>
                    <a:lnTo>
                      <a:pt x="85" y="2490"/>
                    </a:lnTo>
                    <a:lnTo>
                      <a:pt x="114" y="2465"/>
                    </a:lnTo>
                    <a:lnTo>
                      <a:pt x="114" y="20"/>
                    </a:lnTo>
                    <a:lnTo>
                      <a:pt x="114" y="20"/>
                    </a:lnTo>
                    <a:lnTo>
                      <a:pt x="85" y="10"/>
                    </a:lnTo>
                    <a:lnTo>
                      <a:pt x="60" y="5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" name="Freeform 13"/>
              <p:cNvSpPr>
                <a:spLocks/>
              </p:cNvSpPr>
              <p:nvPr/>
            </p:nvSpPr>
            <p:spPr bwMode="auto">
              <a:xfrm>
                <a:off x="19811450" y="8992040"/>
                <a:ext cx="98961" cy="358459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9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26"/>
                  </a:cxn>
                  <a:cxn ang="0">
                    <a:pos x="90" y="168"/>
                  </a:cxn>
                  <a:cxn ang="0">
                    <a:pos x="90" y="0"/>
                  </a:cxn>
                </a:cxnLst>
                <a:rect l="0" t="0" r="r" b="b"/>
                <a:pathLst>
                  <a:path w="90" h="326">
                    <a:moveTo>
                      <a:pt x="90" y="0"/>
                    </a:moveTo>
                    <a:lnTo>
                      <a:pt x="9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26"/>
                    </a:lnTo>
                    <a:lnTo>
                      <a:pt x="90" y="168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" name="Freeform 14"/>
              <p:cNvSpPr>
                <a:spLocks/>
              </p:cNvSpPr>
              <p:nvPr/>
            </p:nvSpPr>
            <p:spPr bwMode="auto">
              <a:xfrm>
                <a:off x="19827944" y="9012932"/>
                <a:ext cx="86866" cy="33206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02"/>
                  </a:cxn>
                  <a:cxn ang="0">
                    <a:pos x="79" y="159"/>
                  </a:cxn>
                  <a:cxn ang="0">
                    <a:pos x="79" y="0"/>
                  </a:cxn>
                </a:cxnLst>
                <a:rect l="0" t="0" r="r" b="b"/>
                <a:pathLst>
                  <a:path w="79" h="302">
                    <a:moveTo>
                      <a:pt x="79" y="0"/>
                    </a:moveTo>
                    <a:lnTo>
                      <a:pt x="79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02"/>
                    </a:lnTo>
                    <a:lnTo>
                      <a:pt x="79" y="159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" name="Freeform 15"/>
              <p:cNvSpPr>
                <a:spLocks/>
              </p:cNvSpPr>
              <p:nvPr/>
            </p:nvSpPr>
            <p:spPr bwMode="auto">
              <a:xfrm>
                <a:off x="19925805" y="8992040"/>
                <a:ext cx="566277" cy="1902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63"/>
                  </a:cxn>
                  <a:cxn ang="0">
                    <a:pos x="0" y="163"/>
                  </a:cxn>
                  <a:cxn ang="0">
                    <a:pos x="515" y="173"/>
                  </a:cxn>
                  <a:cxn ang="0">
                    <a:pos x="515" y="173"/>
                  </a:cxn>
                  <a:cxn ang="0">
                    <a:pos x="515" y="0"/>
                  </a:cxn>
                  <a:cxn ang="0">
                    <a:pos x="51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15" h="173">
                    <a:moveTo>
                      <a:pt x="0" y="0"/>
                    </a:moveTo>
                    <a:lnTo>
                      <a:pt x="0" y="0"/>
                    </a:lnTo>
                    <a:lnTo>
                      <a:pt x="0" y="163"/>
                    </a:lnTo>
                    <a:lnTo>
                      <a:pt x="0" y="163"/>
                    </a:lnTo>
                    <a:lnTo>
                      <a:pt x="515" y="173"/>
                    </a:lnTo>
                    <a:lnTo>
                      <a:pt x="515" y="173"/>
                    </a:lnTo>
                    <a:lnTo>
                      <a:pt x="515" y="0"/>
                    </a:lnTo>
                    <a:lnTo>
                      <a:pt x="51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0" name="Freeform 16"/>
              <p:cNvSpPr>
                <a:spLocks/>
              </p:cNvSpPr>
              <p:nvPr/>
            </p:nvSpPr>
            <p:spPr bwMode="auto">
              <a:xfrm>
                <a:off x="19947797" y="9012932"/>
                <a:ext cx="544286" cy="1693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49"/>
                  </a:cxn>
                  <a:cxn ang="0">
                    <a:pos x="0" y="149"/>
                  </a:cxn>
                  <a:cxn ang="0">
                    <a:pos x="495" y="154"/>
                  </a:cxn>
                  <a:cxn ang="0">
                    <a:pos x="495" y="154"/>
                  </a:cxn>
                  <a:cxn ang="0">
                    <a:pos x="495" y="0"/>
                  </a:cxn>
                  <a:cxn ang="0">
                    <a:pos x="49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5" h="154">
                    <a:moveTo>
                      <a:pt x="0" y="0"/>
                    </a:moveTo>
                    <a:lnTo>
                      <a:pt x="0" y="0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495" y="154"/>
                    </a:lnTo>
                    <a:lnTo>
                      <a:pt x="495" y="154"/>
                    </a:lnTo>
                    <a:lnTo>
                      <a:pt x="495" y="0"/>
                    </a:lnTo>
                    <a:lnTo>
                      <a:pt x="49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1" name="Freeform 17"/>
              <p:cNvSpPr>
                <a:spLocks/>
              </p:cNvSpPr>
              <p:nvPr/>
            </p:nvSpPr>
            <p:spPr bwMode="auto">
              <a:xfrm>
                <a:off x="19811450" y="9187763"/>
                <a:ext cx="680632" cy="212217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0" y="173"/>
                  </a:cxn>
                  <a:cxn ang="0">
                    <a:pos x="619" y="193"/>
                  </a:cxn>
                  <a:cxn ang="0">
                    <a:pos x="619" y="193"/>
                  </a:cxn>
                  <a:cxn ang="0">
                    <a:pos x="619" y="10"/>
                  </a:cxn>
                  <a:cxn ang="0">
                    <a:pos x="99" y="0"/>
                  </a:cxn>
                  <a:cxn ang="0">
                    <a:pos x="0" y="173"/>
                  </a:cxn>
                </a:cxnLst>
                <a:rect l="0" t="0" r="r" b="b"/>
                <a:pathLst>
                  <a:path w="619" h="193">
                    <a:moveTo>
                      <a:pt x="0" y="173"/>
                    </a:moveTo>
                    <a:lnTo>
                      <a:pt x="0" y="173"/>
                    </a:lnTo>
                    <a:lnTo>
                      <a:pt x="619" y="193"/>
                    </a:lnTo>
                    <a:lnTo>
                      <a:pt x="619" y="193"/>
                    </a:lnTo>
                    <a:lnTo>
                      <a:pt x="619" y="10"/>
                    </a:lnTo>
                    <a:lnTo>
                      <a:pt x="99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2" name="Freeform 18"/>
              <p:cNvSpPr>
                <a:spLocks/>
              </p:cNvSpPr>
              <p:nvPr/>
            </p:nvSpPr>
            <p:spPr bwMode="auto">
              <a:xfrm>
                <a:off x="19648714" y="8305910"/>
                <a:ext cx="848866" cy="609160"/>
              </a:xfrm>
              <a:custGeom>
                <a:avLst/>
                <a:gdLst/>
                <a:ahLst/>
                <a:cxnLst>
                  <a:cxn ang="0">
                    <a:pos x="772" y="554"/>
                  </a:cxn>
                  <a:cxn ang="0">
                    <a:pos x="0" y="554"/>
                  </a:cxn>
                  <a:cxn ang="0">
                    <a:pos x="0" y="40"/>
                  </a:cxn>
                  <a:cxn ang="0">
                    <a:pos x="772" y="0"/>
                  </a:cxn>
                  <a:cxn ang="0">
                    <a:pos x="772" y="554"/>
                  </a:cxn>
                </a:cxnLst>
                <a:rect l="0" t="0" r="r" b="b"/>
                <a:pathLst>
                  <a:path w="772" h="554">
                    <a:moveTo>
                      <a:pt x="772" y="554"/>
                    </a:moveTo>
                    <a:lnTo>
                      <a:pt x="0" y="554"/>
                    </a:lnTo>
                    <a:lnTo>
                      <a:pt x="0" y="40"/>
                    </a:lnTo>
                    <a:lnTo>
                      <a:pt x="772" y="0"/>
                    </a:lnTo>
                    <a:lnTo>
                      <a:pt x="772" y="554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3" name="Freeform 19"/>
              <p:cNvSpPr>
                <a:spLocks/>
              </p:cNvSpPr>
              <p:nvPr/>
            </p:nvSpPr>
            <p:spPr bwMode="auto">
              <a:xfrm>
                <a:off x="19676204" y="8333399"/>
                <a:ext cx="821377" cy="549784"/>
              </a:xfrm>
              <a:custGeom>
                <a:avLst/>
                <a:gdLst/>
                <a:ahLst/>
                <a:cxnLst>
                  <a:cxn ang="0">
                    <a:pos x="747" y="500"/>
                  </a:cxn>
                  <a:cxn ang="0">
                    <a:pos x="0" y="500"/>
                  </a:cxn>
                  <a:cxn ang="0">
                    <a:pos x="0" y="39"/>
                  </a:cxn>
                  <a:cxn ang="0">
                    <a:pos x="747" y="0"/>
                  </a:cxn>
                  <a:cxn ang="0">
                    <a:pos x="747" y="500"/>
                  </a:cxn>
                </a:cxnLst>
                <a:rect l="0" t="0" r="r" b="b"/>
                <a:pathLst>
                  <a:path w="747" h="500">
                    <a:moveTo>
                      <a:pt x="747" y="500"/>
                    </a:moveTo>
                    <a:lnTo>
                      <a:pt x="0" y="500"/>
                    </a:lnTo>
                    <a:lnTo>
                      <a:pt x="0" y="39"/>
                    </a:lnTo>
                    <a:lnTo>
                      <a:pt x="747" y="0"/>
                    </a:lnTo>
                    <a:lnTo>
                      <a:pt x="747" y="50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4" name="Freeform 20"/>
              <p:cNvSpPr>
                <a:spLocks noEditPoints="1"/>
              </p:cNvSpPr>
              <p:nvPr/>
            </p:nvSpPr>
            <p:spPr bwMode="auto">
              <a:xfrm>
                <a:off x="19637719" y="8294914"/>
                <a:ext cx="870857" cy="631152"/>
              </a:xfrm>
              <a:custGeom>
                <a:avLst/>
                <a:gdLst/>
                <a:ahLst/>
                <a:cxnLst>
                  <a:cxn ang="0">
                    <a:pos x="20" y="554"/>
                  </a:cxn>
                  <a:cxn ang="0">
                    <a:pos x="20" y="554"/>
                  </a:cxn>
                  <a:cxn ang="0">
                    <a:pos x="20" y="337"/>
                  </a:cxn>
                  <a:cxn ang="0">
                    <a:pos x="772" y="312"/>
                  </a:cxn>
                  <a:cxn ang="0">
                    <a:pos x="772" y="312"/>
                  </a:cxn>
                  <a:cxn ang="0">
                    <a:pos x="772" y="554"/>
                  </a:cxn>
                  <a:cxn ang="0">
                    <a:pos x="772" y="554"/>
                  </a:cxn>
                  <a:cxn ang="0">
                    <a:pos x="20" y="554"/>
                  </a:cxn>
                  <a:cxn ang="0">
                    <a:pos x="20" y="554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72" y="292"/>
                  </a:cxn>
                  <a:cxn ang="0">
                    <a:pos x="20" y="317"/>
                  </a:cxn>
                  <a:cxn ang="0">
                    <a:pos x="20" y="317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87" y="5"/>
                  </a:cxn>
                  <a:cxn ang="0">
                    <a:pos x="787" y="5"/>
                  </a:cxn>
                  <a:cxn ang="0">
                    <a:pos x="782" y="0"/>
                  </a:cxn>
                  <a:cxn ang="0">
                    <a:pos x="10" y="40"/>
                  </a:cxn>
                  <a:cxn ang="0">
                    <a:pos x="10" y="40"/>
                  </a:cxn>
                  <a:cxn ang="0">
                    <a:pos x="0" y="45"/>
                  </a:cxn>
                  <a:cxn ang="0">
                    <a:pos x="0" y="50"/>
                  </a:cxn>
                  <a:cxn ang="0">
                    <a:pos x="0" y="564"/>
                  </a:cxn>
                  <a:cxn ang="0">
                    <a:pos x="0" y="564"/>
                  </a:cxn>
                  <a:cxn ang="0">
                    <a:pos x="0" y="569"/>
                  </a:cxn>
                  <a:cxn ang="0">
                    <a:pos x="10" y="574"/>
                  </a:cxn>
                  <a:cxn ang="0">
                    <a:pos x="782" y="574"/>
                  </a:cxn>
                  <a:cxn ang="0">
                    <a:pos x="782" y="574"/>
                  </a:cxn>
                  <a:cxn ang="0">
                    <a:pos x="787" y="569"/>
                  </a:cxn>
                  <a:cxn ang="0">
                    <a:pos x="792" y="564"/>
                  </a:cxn>
                  <a:cxn ang="0">
                    <a:pos x="792" y="10"/>
                  </a:cxn>
                  <a:cxn ang="0">
                    <a:pos x="792" y="10"/>
                  </a:cxn>
                  <a:cxn ang="0">
                    <a:pos x="787" y="5"/>
                  </a:cxn>
                  <a:cxn ang="0">
                    <a:pos x="787" y="5"/>
                  </a:cxn>
                </a:cxnLst>
                <a:rect l="0" t="0" r="r" b="b"/>
                <a:pathLst>
                  <a:path w="792" h="574">
                    <a:moveTo>
                      <a:pt x="20" y="554"/>
                    </a:moveTo>
                    <a:lnTo>
                      <a:pt x="20" y="554"/>
                    </a:lnTo>
                    <a:lnTo>
                      <a:pt x="20" y="337"/>
                    </a:lnTo>
                    <a:lnTo>
                      <a:pt x="772" y="312"/>
                    </a:lnTo>
                    <a:lnTo>
                      <a:pt x="772" y="312"/>
                    </a:lnTo>
                    <a:lnTo>
                      <a:pt x="772" y="554"/>
                    </a:lnTo>
                    <a:lnTo>
                      <a:pt x="772" y="554"/>
                    </a:lnTo>
                    <a:lnTo>
                      <a:pt x="20" y="554"/>
                    </a:lnTo>
                    <a:lnTo>
                      <a:pt x="20" y="554"/>
                    </a:lnTo>
                    <a:close/>
                    <a:moveTo>
                      <a:pt x="772" y="25"/>
                    </a:moveTo>
                    <a:lnTo>
                      <a:pt x="772" y="25"/>
                    </a:lnTo>
                    <a:lnTo>
                      <a:pt x="772" y="292"/>
                    </a:lnTo>
                    <a:lnTo>
                      <a:pt x="20" y="317"/>
                    </a:lnTo>
                    <a:lnTo>
                      <a:pt x="20" y="317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772" y="25"/>
                    </a:lnTo>
                    <a:lnTo>
                      <a:pt x="772" y="25"/>
                    </a:lnTo>
                    <a:close/>
                    <a:moveTo>
                      <a:pt x="787" y="5"/>
                    </a:moveTo>
                    <a:lnTo>
                      <a:pt x="787" y="5"/>
                    </a:lnTo>
                    <a:lnTo>
                      <a:pt x="782" y="0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0" y="45"/>
                    </a:lnTo>
                    <a:lnTo>
                      <a:pt x="0" y="50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9"/>
                    </a:lnTo>
                    <a:lnTo>
                      <a:pt x="10" y="574"/>
                    </a:lnTo>
                    <a:lnTo>
                      <a:pt x="782" y="574"/>
                    </a:lnTo>
                    <a:lnTo>
                      <a:pt x="782" y="574"/>
                    </a:lnTo>
                    <a:lnTo>
                      <a:pt x="787" y="569"/>
                    </a:lnTo>
                    <a:lnTo>
                      <a:pt x="792" y="564"/>
                    </a:lnTo>
                    <a:lnTo>
                      <a:pt x="792" y="10"/>
                    </a:lnTo>
                    <a:lnTo>
                      <a:pt x="792" y="10"/>
                    </a:lnTo>
                    <a:lnTo>
                      <a:pt x="787" y="5"/>
                    </a:lnTo>
                    <a:lnTo>
                      <a:pt x="787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" name="Freeform 21"/>
              <p:cNvSpPr>
                <a:spLocks/>
              </p:cNvSpPr>
              <p:nvPr/>
            </p:nvSpPr>
            <p:spPr bwMode="auto">
              <a:xfrm>
                <a:off x="19621225" y="8975547"/>
                <a:ext cx="141845" cy="146243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4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4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8"/>
                  </a:cxn>
                  <a:cxn ang="0">
                    <a:pos x="65" y="133"/>
                  </a:cxn>
                  <a:cxn ang="0">
                    <a:pos x="65" y="133"/>
                  </a:cxn>
                  <a:cxn ang="0">
                    <a:pos x="89" y="128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3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4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4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8"/>
                    </a:lnTo>
                    <a:lnTo>
                      <a:pt x="65" y="133"/>
                    </a:lnTo>
                    <a:lnTo>
                      <a:pt x="65" y="133"/>
                    </a:lnTo>
                    <a:lnTo>
                      <a:pt x="89" y="128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" name="Freeform 22"/>
              <p:cNvSpPr>
                <a:spLocks/>
              </p:cNvSpPr>
              <p:nvPr/>
            </p:nvSpPr>
            <p:spPr bwMode="auto">
              <a:xfrm>
                <a:off x="19643217" y="9003035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4"/>
                  </a:cxn>
                  <a:cxn ang="0">
                    <a:pos x="74" y="9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9"/>
                  </a:cxn>
                  <a:cxn ang="0">
                    <a:pos x="5" y="24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4"/>
                    </a:lnTo>
                    <a:lnTo>
                      <a:pt x="74" y="9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9"/>
                    </a:lnTo>
                    <a:lnTo>
                      <a:pt x="5" y="2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33A02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7" name="Freeform 23"/>
              <p:cNvSpPr>
                <a:spLocks noEditPoints="1"/>
              </p:cNvSpPr>
              <p:nvPr/>
            </p:nvSpPr>
            <p:spPr bwMode="auto">
              <a:xfrm>
                <a:off x="19632221" y="8992040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39"/>
                  </a:cxn>
                  <a:cxn ang="0">
                    <a:pos x="30" y="29"/>
                  </a:cxn>
                  <a:cxn ang="0">
                    <a:pos x="40" y="19"/>
                  </a:cxn>
                  <a:cxn ang="0">
                    <a:pos x="55" y="19"/>
                  </a:cxn>
                  <a:cxn ang="0">
                    <a:pos x="55" y="19"/>
                  </a:cxn>
                  <a:cxn ang="0">
                    <a:pos x="69" y="19"/>
                  </a:cxn>
                  <a:cxn ang="0">
                    <a:pos x="79" y="29"/>
                  </a:cxn>
                  <a:cxn ang="0">
                    <a:pos x="84" y="39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4"/>
                  </a:cxn>
                  <a:cxn ang="0">
                    <a:pos x="94" y="14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4"/>
                  </a:cxn>
                  <a:cxn ang="0">
                    <a:pos x="5" y="34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39"/>
                    </a:lnTo>
                    <a:lnTo>
                      <a:pt x="30" y="29"/>
                    </a:lnTo>
                    <a:lnTo>
                      <a:pt x="40" y="19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69" y="19"/>
                    </a:lnTo>
                    <a:lnTo>
                      <a:pt x="79" y="29"/>
                    </a:lnTo>
                    <a:lnTo>
                      <a:pt x="84" y="39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4"/>
                    </a:lnTo>
                    <a:lnTo>
                      <a:pt x="94" y="14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4"/>
                    </a:lnTo>
                    <a:lnTo>
                      <a:pt x="5" y="34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8" name="Freeform 24"/>
              <p:cNvSpPr>
                <a:spLocks/>
              </p:cNvSpPr>
              <p:nvPr/>
            </p:nvSpPr>
            <p:spPr bwMode="auto">
              <a:xfrm>
                <a:off x="19621225" y="9149278"/>
                <a:ext cx="141845" cy="147342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5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5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9"/>
                  </a:cxn>
                  <a:cxn ang="0">
                    <a:pos x="65" y="134"/>
                  </a:cxn>
                  <a:cxn ang="0">
                    <a:pos x="65" y="134"/>
                  </a:cxn>
                  <a:cxn ang="0">
                    <a:pos x="89" y="129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4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5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5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9"/>
                    </a:lnTo>
                    <a:lnTo>
                      <a:pt x="65" y="134"/>
                    </a:lnTo>
                    <a:lnTo>
                      <a:pt x="65" y="134"/>
                    </a:lnTo>
                    <a:lnTo>
                      <a:pt x="89" y="129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9" name="Freeform 25"/>
              <p:cNvSpPr>
                <a:spLocks/>
              </p:cNvSpPr>
              <p:nvPr/>
            </p:nvSpPr>
            <p:spPr bwMode="auto">
              <a:xfrm>
                <a:off x="19643217" y="9176767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5"/>
                  </a:cxn>
                  <a:cxn ang="0">
                    <a:pos x="74" y="10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10"/>
                  </a:cxn>
                  <a:cxn ang="0">
                    <a:pos x="5" y="25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5"/>
                    </a:lnTo>
                    <a:lnTo>
                      <a:pt x="74" y="10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10"/>
                    </a:lnTo>
                    <a:lnTo>
                      <a:pt x="5" y="25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0" name="Freeform 26"/>
              <p:cNvSpPr>
                <a:spLocks noEditPoints="1"/>
              </p:cNvSpPr>
              <p:nvPr/>
            </p:nvSpPr>
            <p:spPr bwMode="auto">
              <a:xfrm>
                <a:off x="19632221" y="9165771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40"/>
                  </a:cxn>
                  <a:cxn ang="0">
                    <a:pos x="30" y="30"/>
                  </a:cxn>
                  <a:cxn ang="0">
                    <a:pos x="40" y="20"/>
                  </a:cxn>
                  <a:cxn ang="0">
                    <a:pos x="55" y="20"/>
                  </a:cxn>
                  <a:cxn ang="0">
                    <a:pos x="55" y="20"/>
                  </a:cxn>
                  <a:cxn ang="0">
                    <a:pos x="69" y="20"/>
                  </a:cxn>
                  <a:cxn ang="0">
                    <a:pos x="79" y="30"/>
                  </a:cxn>
                  <a:cxn ang="0">
                    <a:pos x="84" y="40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5"/>
                  </a:cxn>
                  <a:cxn ang="0">
                    <a:pos x="94" y="15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5"/>
                  </a:cxn>
                  <a:cxn ang="0">
                    <a:pos x="5" y="35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40"/>
                    </a:lnTo>
                    <a:lnTo>
                      <a:pt x="30" y="30"/>
                    </a:lnTo>
                    <a:lnTo>
                      <a:pt x="40" y="20"/>
                    </a:lnTo>
                    <a:lnTo>
                      <a:pt x="55" y="20"/>
                    </a:lnTo>
                    <a:lnTo>
                      <a:pt x="55" y="20"/>
                    </a:lnTo>
                    <a:lnTo>
                      <a:pt x="69" y="20"/>
                    </a:lnTo>
                    <a:lnTo>
                      <a:pt x="79" y="30"/>
                    </a:lnTo>
                    <a:lnTo>
                      <a:pt x="84" y="40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5"/>
                    </a:lnTo>
                    <a:lnTo>
                      <a:pt x="94" y="15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5"/>
                    </a:lnTo>
                    <a:lnTo>
                      <a:pt x="5" y="35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1" name="Freeform 27"/>
              <p:cNvSpPr>
                <a:spLocks/>
              </p:cNvSpPr>
              <p:nvPr/>
            </p:nvSpPr>
            <p:spPr bwMode="auto">
              <a:xfrm>
                <a:off x="19719087" y="8359789"/>
                <a:ext cx="730113" cy="234208"/>
              </a:xfrm>
              <a:custGeom>
                <a:avLst/>
                <a:gdLst/>
                <a:ahLst/>
                <a:cxnLst>
                  <a:cxn ang="0">
                    <a:pos x="664" y="193"/>
                  </a:cxn>
                  <a:cxn ang="0">
                    <a:pos x="0" y="213"/>
                  </a:cxn>
                  <a:cxn ang="0">
                    <a:pos x="0" y="35"/>
                  </a:cxn>
                  <a:cxn ang="0">
                    <a:pos x="664" y="0"/>
                  </a:cxn>
                  <a:cxn ang="0">
                    <a:pos x="664" y="193"/>
                  </a:cxn>
                </a:cxnLst>
                <a:rect l="0" t="0" r="r" b="b"/>
                <a:pathLst>
                  <a:path w="664" h="213">
                    <a:moveTo>
                      <a:pt x="664" y="193"/>
                    </a:moveTo>
                    <a:lnTo>
                      <a:pt x="0" y="213"/>
                    </a:lnTo>
                    <a:lnTo>
                      <a:pt x="0" y="35"/>
                    </a:lnTo>
                    <a:lnTo>
                      <a:pt x="664" y="0"/>
                    </a:lnTo>
                    <a:lnTo>
                      <a:pt x="664" y="193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2" name="Freeform 28"/>
              <p:cNvSpPr>
                <a:spLocks/>
              </p:cNvSpPr>
              <p:nvPr/>
            </p:nvSpPr>
            <p:spPr bwMode="auto">
              <a:xfrm>
                <a:off x="19719087" y="8458750"/>
                <a:ext cx="702624" cy="113256"/>
              </a:xfrm>
              <a:custGeom>
                <a:avLst/>
                <a:gdLst/>
                <a:ahLst/>
                <a:cxnLst>
                  <a:cxn ang="0">
                    <a:pos x="639" y="84"/>
                  </a:cxn>
                  <a:cxn ang="0">
                    <a:pos x="0" y="103"/>
                  </a:cxn>
                  <a:cxn ang="0">
                    <a:pos x="0" y="39"/>
                  </a:cxn>
                  <a:cxn ang="0">
                    <a:pos x="639" y="0"/>
                  </a:cxn>
                  <a:cxn ang="0">
                    <a:pos x="639" y="84"/>
                  </a:cxn>
                </a:cxnLst>
                <a:rect l="0" t="0" r="r" b="b"/>
                <a:pathLst>
                  <a:path w="639" h="103">
                    <a:moveTo>
                      <a:pt x="639" y="84"/>
                    </a:moveTo>
                    <a:lnTo>
                      <a:pt x="0" y="103"/>
                    </a:lnTo>
                    <a:lnTo>
                      <a:pt x="0" y="39"/>
                    </a:lnTo>
                    <a:lnTo>
                      <a:pt x="639" y="0"/>
                    </a:lnTo>
                    <a:lnTo>
                      <a:pt x="639" y="8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3" name="Rectangle 29"/>
              <p:cNvSpPr>
                <a:spLocks noChangeArrowheads="1"/>
              </p:cNvSpPr>
              <p:nvPr/>
            </p:nvSpPr>
            <p:spPr bwMode="auto">
              <a:xfrm>
                <a:off x="19969788" y="9067910"/>
                <a:ext cx="522295" cy="43983"/>
              </a:xfrm>
              <a:prstGeom prst="rect">
                <a:avLst/>
              </a:prstGeom>
              <a:solidFill>
                <a:srgbClr val="7F7F7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4" name="Freeform 30"/>
              <p:cNvSpPr>
                <a:spLocks/>
              </p:cNvSpPr>
              <p:nvPr/>
            </p:nvSpPr>
            <p:spPr bwMode="auto">
              <a:xfrm>
                <a:off x="19969788" y="9045919"/>
                <a:ext cx="522295" cy="49481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475" y="45"/>
                  </a:cxn>
                  <a:cxn ang="0">
                    <a:pos x="475" y="5"/>
                  </a:cxn>
                  <a:cxn ang="0">
                    <a:pos x="0" y="0"/>
                  </a:cxn>
                  <a:cxn ang="0">
                    <a:pos x="0" y="40"/>
                  </a:cxn>
                </a:cxnLst>
                <a:rect l="0" t="0" r="r" b="b"/>
                <a:pathLst>
                  <a:path w="475" h="45">
                    <a:moveTo>
                      <a:pt x="0" y="40"/>
                    </a:moveTo>
                    <a:lnTo>
                      <a:pt x="475" y="45"/>
                    </a:lnTo>
                    <a:lnTo>
                      <a:pt x="475" y="5"/>
                    </a:lnTo>
                    <a:lnTo>
                      <a:pt x="0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5" name="Freeform 31"/>
              <p:cNvSpPr>
                <a:spLocks/>
              </p:cNvSpPr>
              <p:nvPr/>
            </p:nvSpPr>
            <p:spPr bwMode="auto">
              <a:xfrm>
                <a:off x="21161719" y="9938767"/>
                <a:ext cx="505801" cy="800485"/>
              </a:xfrm>
              <a:custGeom>
                <a:avLst/>
                <a:gdLst/>
                <a:ahLst/>
                <a:cxnLst>
                  <a:cxn ang="0">
                    <a:pos x="460" y="0"/>
                  </a:cxn>
                  <a:cxn ang="0">
                    <a:pos x="460" y="0"/>
                  </a:cxn>
                  <a:cxn ang="0">
                    <a:pos x="460" y="525"/>
                  </a:cxn>
                  <a:cxn ang="0">
                    <a:pos x="460" y="525"/>
                  </a:cxn>
                  <a:cxn ang="0">
                    <a:pos x="0" y="728"/>
                  </a:cxn>
                  <a:cxn ang="0">
                    <a:pos x="0" y="728"/>
                  </a:cxn>
                  <a:cxn ang="0">
                    <a:pos x="5" y="634"/>
                  </a:cxn>
                  <a:cxn ang="0">
                    <a:pos x="20" y="559"/>
                  </a:cxn>
                  <a:cxn ang="0">
                    <a:pos x="40" y="490"/>
                  </a:cxn>
                  <a:cxn ang="0">
                    <a:pos x="64" y="436"/>
                  </a:cxn>
                  <a:cxn ang="0">
                    <a:pos x="94" y="391"/>
                  </a:cxn>
                  <a:cxn ang="0">
                    <a:pos x="129" y="356"/>
                  </a:cxn>
                  <a:cxn ang="0">
                    <a:pos x="163" y="322"/>
                  </a:cxn>
                  <a:cxn ang="0">
                    <a:pos x="203" y="292"/>
                  </a:cxn>
                  <a:cxn ang="0">
                    <a:pos x="277" y="242"/>
                  </a:cxn>
                  <a:cxn ang="0">
                    <a:pos x="317" y="218"/>
                  </a:cxn>
                  <a:cxn ang="0">
                    <a:pos x="351" y="183"/>
                  </a:cxn>
                  <a:cxn ang="0">
                    <a:pos x="386" y="148"/>
                  </a:cxn>
                  <a:cxn ang="0">
                    <a:pos x="416" y="109"/>
                  </a:cxn>
                  <a:cxn ang="0">
                    <a:pos x="440" y="59"/>
                  </a:cxn>
                  <a:cxn ang="0">
                    <a:pos x="460" y="0"/>
                  </a:cxn>
                  <a:cxn ang="0">
                    <a:pos x="460" y="0"/>
                  </a:cxn>
                </a:cxnLst>
                <a:rect l="0" t="0" r="r" b="b"/>
                <a:pathLst>
                  <a:path w="460" h="728">
                    <a:moveTo>
                      <a:pt x="460" y="0"/>
                    </a:moveTo>
                    <a:lnTo>
                      <a:pt x="460" y="0"/>
                    </a:lnTo>
                    <a:lnTo>
                      <a:pt x="460" y="525"/>
                    </a:lnTo>
                    <a:lnTo>
                      <a:pt x="460" y="525"/>
                    </a:lnTo>
                    <a:lnTo>
                      <a:pt x="0" y="728"/>
                    </a:lnTo>
                    <a:lnTo>
                      <a:pt x="0" y="728"/>
                    </a:lnTo>
                    <a:lnTo>
                      <a:pt x="5" y="634"/>
                    </a:lnTo>
                    <a:lnTo>
                      <a:pt x="20" y="559"/>
                    </a:lnTo>
                    <a:lnTo>
                      <a:pt x="40" y="490"/>
                    </a:lnTo>
                    <a:lnTo>
                      <a:pt x="64" y="436"/>
                    </a:lnTo>
                    <a:lnTo>
                      <a:pt x="94" y="391"/>
                    </a:lnTo>
                    <a:lnTo>
                      <a:pt x="129" y="356"/>
                    </a:lnTo>
                    <a:lnTo>
                      <a:pt x="163" y="322"/>
                    </a:lnTo>
                    <a:lnTo>
                      <a:pt x="203" y="292"/>
                    </a:lnTo>
                    <a:lnTo>
                      <a:pt x="277" y="242"/>
                    </a:lnTo>
                    <a:lnTo>
                      <a:pt x="317" y="218"/>
                    </a:lnTo>
                    <a:lnTo>
                      <a:pt x="351" y="183"/>
                    </a:lnTo>
                    <a:lnTo>
                      <a:pt x="386" y="148"/>
                    </a:lnTo>
                    <a:lnTo>
                      <a:pt x="416" y="109"/>
                    </a:lnTo>
                    <a:lnTo>
                      <a:pt x="440" y="59"/>
                    </a:lnTo>
                    <a:lnTo>
                      <a:pt x="460" y="0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6" name="Freeform 32"/>
              <p:cNvSpPr>
                <a:spLocks noEditPoints="1"/>
              </p:cNvSpPr>
              <p:nvPr/>
            </p:nvSpPr>
            <p:spPr bwMode="auto">
              <a:xfrm>
                <a:off x="19539858" y="8186057"/>
                <a:ext cx="2171646" cy="2830286"/>
              </a:xfrm>
              <a:custGeom>
                <a:avLst/>
                <a:gdLst/>
                <a:ahLst/>
                <a:cxnLst>
                  <a:cxn ang="0">
                    <a:pos x="1935" y="2109"/>
                  </a:cxn>
                  <a:cxn ang="0">
                    <a:pos x="1089" y="59"/>
                  </a:cxn>
                  <a:cxn ang="0">
                    <a:pos x="1935" y="188"/>
                  </a:cxn>
                  <a:cxn ang="0">
                    <a:pos x="1935" y="2109"/>
                  </a:cxn>
                  <a:cxn ang="0">
                    <a:pos x="995" y="2520"/>
                  </a:cxn>
                  <a:cxn ang="0">
                    <a:pos x="970" y="2529"/>
                  </a:cxn>
                  <a:cxn ang="0">
                    <a:pos x="970" y="40"/>
                  </a:cxn>
                  <a:cxn ang="0">
                    <a:pos x="995" y="45"/>
                  </a:cxn>
                  <a:cxn ang="0">
                    <a:pos x="1049" y="2495"/>
                  </a:cxn>
                  <a:cxn ang="0">
                    <a:pos x="995" y="2520"/>
                  </a:cxn>
                  <a:cxn ang="0">
                    <a:pos x="935" y="2534"/>
                  </a:cxn>
                  <a:cxn ang="0">
                    <a:pos x="723" y="2520"/>
                  </a:cxn>
                  <a:cxn ang="0">
                    <a:pos x="406" y="2490"/>
                  </a:cxn>
                  <a:cxn ang="0">
                    <a:pos x="198" y="2460"/>
                  </a:cxn>
                  <a:cxn ang="0">
                    <a:pos x="49" y="2421"/>
                  </a:cxn>
                  <a:cxn ang="0">
                    <a:pos x="45" y="2416"/>
                  </a:cxn>
                  <a:cxn ang="0">
                    <a:pos x="40" y="2401"/>
                  </a:cxn>
                  <a:cxn ang="0">
                    <a:pos x="40" y="94"/>
                  </a:cxn>
                  <a:cxn ang="0">
                    <a:pos x="930" y="40"/>
                  </a:cxn>
                  <a:cxn ang="0">
                    <a:pos x="950" y="40"/>
                  </a:cxn>
                  <a:cxn ang="0">
                    <a:pos x="950" y="2529"/>
                  </a:cxn>
                  <a:cxn ang="0">
                    <a:pos x="935" y="2534"/>
                  </a:cxn>
                  <a:cxn ang="0">
                    <a:pos x="1000" y="5"/>
                  </a:cxn>
                  <a:cxn ang="0">
                    <a:pos x="950" y="0"/>
                  </a:cxn>
                  <a:cxn ang="0">
                    <a:pos x="930" y="0"/>
                  </a:cxn>
                  <a:cxn ang="0">
                    <a:pos x="15" y="54"/>
                  </a:cxn>
                  <a:cxn ang="0">
                    <a:pos x="0" y="74"/>
                  </a:cxn>
                  <a:cxn ang="0">
                    <a:pos x="0" y="2401"/>
                  </a:cxn>
                  <a:cxn ang="0">
                    <a:pos x="5" y="2430"/>
                  </a:cxn>
                  <a:cxn ang="0">
                    <a:pos x="30" y="2455"/>
                  </a:cxn>
                  <a:cxn ang="0">
                    <a:pos x="35" y="2455"/>
                  </a:cxn>
                  <a:cxn ang="0">
                    <a:pos x="124" y="2480"/>
                  </a:cxn>
                  <a:cxn ang="0">
                    <a:pos x="282" y="2515"/>
                  </a:cxn>
                  <a:cxn ang="0">
                    <a:pos x="544" y="2549"/>
                  </a:cxn>
                  <a:cxn ang="0">
                    <a:pos x="930" y="2574"/>
                  </a:cxn>
                  <a:cxn ang="0">
                    <a:pos x="955" y="2569"/>
                  </a:cxn>
                  <a:cxn ang="0">
                    <a:pos x="1010" y="2559"/>
                  </a:cxn>
                  <a:cxn ang="0">
                    <a:pos x="1960" y="2143"/>
                  </a:cxn>
                  <a:cxn ang="0">
                    <a:pos x="1975" y="2124"/>
                  </a:cxn>
                  <a:cxn ang="0">
                    <a:pos x="1975" y="168"/>
                  </a:cxn>
                  <a:cxn ang="0">
                    <a:pos x="1955" y="149"/>
                  </a:cxn>
                </a:cxnLst>
                <a:rect l="0" t="0" r="r" b="b"/>
                <a:pathLst>
                  <a:path w="1975" h="2574">
                    <a:moveTo>
                      <a:pt x="1935" y="2109"/>
                    </a:moveTo>
                    <a:lnTo>
                      <a:pt x="1935" y="2109"/>
                    </a:lnTo>
                    <a:lnTo>
                      <a:pt x="1089" y="2480"/>
                    </a:lnTo>
                    <a:lnTo>
                      <a:pt x="1089" y="59"/>
                    </a:lnTo>
                    <a:lnTo>
                      <a:pt x="1089" y="59"/>
                    </a:lnTo>
                    <a:lnTo>
                      <a:pt x="1935" y="188"/>
                    </a:lnTo>
                    <a:lnTo>
                      <a:pt x="1935" y="188"/>
                    </a:lnTo>
                    <a:lnTo>
                      <a:pt x="1935" y="2109"/>
                    </a:lnTo>
                    <a:lnTo>
                      <a:pt x="1935" y="2109"/>
                    </a:lnTo>
                    <a:close/>
                    <a:moveTo>
                      <a:pt x="995" y="2520"/>
                    </a:moveTo>
                    <a:lnTo>
                      <a:pt x="995" y="2520"/>
                    </a:lnTo>
                    <a:lnTo>
                      <a:pt x="970" y="2529"/>
                    </a:lnTo>
                    <a:lnTo>
                      <a:pt x="970" y="40"/>
                    </a:lnTo>
                    <a:lnTo>
                      <a:pt x="970" y="40"/>
                    </a:lnTo>
                    <a:lnTo>
                      <a:pt x="995" y="45"/>
                    </a:lnTo>
                    <a:lnTo>
                      <a:pt x="995" y="45"/>
                    </a:lnTo>
                    <a:lnTo>
                      <a:pt x="1049" y="50"/>
                    </a:lnTo>
                    <a:lnTo>
                      <a:pt x="1049" y="2495"/>
                    </a:lnTo>
                    <a:lnTo>
                      <a:pt x="1049" y="2495"/>
                    </a:lnTo>
                    <a:lnTo>
                      <a:pt x="995" y="2520"/>
                    </a:lnTo>
                    <a:lnTo>
                      <a:pt x="995" y="2520"/>
                    </a:lnTo>
                    <a:close/>
                    <a:moveTo>
                      <a:pt x="935" y="2534"/>
                    </a:moveTo>
                    <a:lnTo>
                      <a:pt x="935" y="2534"/>
                    </a:lnTo>
                    <a:lnTo>
                      <a:pt x="723" y="2520"/>
                    </a:lnTo>
                    <a:lnTo>
                      <a:pt x="549" y="2510"/>
                    </a:lnTo>
                    <a:lnTo>
                      <a:pt x="406" y="2490"/>
                    </a:lnTo>
                    <a:lnTo>
                      <a:pt x="292" y="2475"/>
                    </a:lnTo>
                    <a:lnTo>
                      <a:pt x="198" y="2460"/>
                    </a:lnTo>
                    <a:lnTo>
                      <a:pt x="129" y="2440"/>
                    </a:lnTo>
                    <a:lnTo>
                      <a:pt x="49" y="2421"/>
                    </a:lnTo>
                    <a:lnTo>
                      <a:pt x="45" y="2416"/>
                    </a:lnTo>
                    <a:lnTo>
                      <a:pt x="45" y="2416"/>
                    </a:lnTo>
                    <a:lnTo>
                      <a:pt x="40" y="2411"/>
                    </a:lnTo>
                    <a:lnTo>
                      <a:pt x="40" y="2401"/>
                    </a:lnTo>
                    <a:lnTo>
                      <a:pt x="40" y="2401"/>
                    </a:lnTo>
                    <a:lnTo>
                      <a:pt x="40" y="94"/>
                    </a:lnTo>
                    <a:lnTo>
                      <a:pt x="40" y="94"/>
                    </a:lnTo>
                    <a:lnTo>
                      <a:pt x="930" y="40"/>
                    </a:lnTo>
                    <a:lnTo>
                      <a:pt x="930" y="40"/>
                    </a:lnTo>
                    <a:lnTo>
                      <a:pt x="950" y="40"/>
                    </a:lnTo>
                    <a:lnTo>
                      <a:pt x="950" y="2529"/>
                    </a:lnTo>
                    <a:lnTo>
                      <a:pt x="950" y="2529"/>
                    </a:lnTo>
                    <a:lnTo>
                      <a:pt x="935" y="2534"/>
                    </a:lnTo>
                    <a:lnTo>
                      <a:pt x="935" y="2534"/>
                    </a:lnTo>
                    <a:close/>
                    <a:moveTo>
                      <a:pt x="1955" y="149"/>
                    </a:moveTo>
                    <a:lnTo>
                      <a:pt x="1000" y="5"/>
                    </a:lnTo>
                    <a:lnTo>
                      <a:pt x="1000" y="5"/>
                    </a:lnTo>
                    <a:lnTo>
                      <a:pt x="950" y="0"/>
                    </a:lnTo>
                    <a:lnTo>
                      <a:pt x="930" y="0"/>
                    </a:lnTo>
                    <a:lnTo>
                      <a:pt x="930" y="0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5" y="64"/>
                    </a:lnTo>
                    <a:lnTo>
                      <a:pt x="0" y="74"/>
                    </a:lnTo>
                    <a:lnTo>
                      <a:pt x="0" y="2401"/>
                    </a:lnTo>
                    <a:lnTo>
                      <a:pt x="0" y="2401"/>
                    </a:lnTo>
                    <a:lnTo>
                      <a:pt x="0" y="2416"/>
                    </a:lnTo>
                    <a:lnTo>
                      <a:pt x="5" y="2430"/>
                    </a:lnTo>
                    <a:lnTo>
                      <a:pt x="15" y="2445"/>
                    </a:lnTo>
                    <a:lnTo>
                      <a:pt x="30" y="2455"/>
                    </a:lnTo>
                    <a:lnTo>
                      <a:pt x="30" y="2455"/>
                    </a:lnTo>
                    <a:lnTo>
                      <a:pt x="35" y="2455"/>
                    </a:lnTo>
                    <a:lnTo>
                      <a:pt x="35" y="2455"/>
                    </a:lnTo>
                    <a:lnTo>
                      <a:pt x="124" y="2480"/>
                    </a:lnTo>
                    <a:lnTo>
                      <a:pt x="193" y="2500"/>
                    </a:lnTo>
                    <a:lnTo>
                      <a:pt x="282" y="2515"/>
                    </a:lnTo>
                    <a:lnTo>
                      <a:pt x="401" y="2529"/>
                    </a:lnTo>
                    <a:lnTo>
                      <a:pt x="544" y="2549"/>
                    </a:lnTo>
                    <a:lnTo>
                      <a:pt x="723" y="2559"/>
                    </a:lnTo>
                    <a:lnTo>
                      <a:pt x="930" y="2574"/>
                    </a:lnTo>
                    <a:lnTo>
                      <a:pt x="930" y="2574"/>
                    </a:lnTo>
                    <a:lnTo>
                      <a:pt x="955" y="2569"/>
                    </a:lnTo>
                    <a:lnTo>
                      <a:pt x="980" y="2569"/>
                    </a:lnTo>
                    <a:lnTo>
                      <a:pt x="1010" y="2559"/>
                    </a:lnTo>
                    <a:lnTo>
                      <a:pt x="1960" y="2143"/>
                    </a:lnTo>
                    <a:lnTo>
                      <a:pt x="1960" y="2143"/>
                    </a:lnTo>
                    <a:lnTo>
                      <a:pt x="1970" y="2133"/>
                    </a:lnTo>
                    <a:lnTo>
                      <a:pt x="1975" y="2124"/>
                    </a:lnTo>
                    <a:lnTo>
                      <a:pt x="1975" y="168"/>
                    </a:lnTo>
                    <a:lnTo>
                      <a:pt x="1975" y="168"/>
                    </a:lnTo>
                    <a:lnTo>
                      <a:pt x="1970" y="158"/>
                    </a:lnTo>
                    <a:lnTo>
                      <a:pt x="1955" y="149"/>
                    </a:lnTo>
                    <a:lnTo>
                      <a:pt x="1955" y="1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7" name="Freeform 33"/>
              <p:cNvSpPr>
                <a:spLocks/>
              </p:cNvSpPr>
              <p:nvPr/>
            </p:nvSpPr>
            <p:spPr bwMode="auto">
              <a:xfrm>
                <a:off x="19643217" y="9486845"/>
                <a:ext cx="376052" cy="1361264"/>
              </a:xfrm>
              <a:custGeom>
                <a:avLst/>
                <a:gdLst/>
                <a:ahLst/>
                <a:cxnLst>
                  <a:cxn ang="0">
                    <a:pos x="208" y="391"/>
                  </a:cxn>
                  <a:cxn ang="0">
                    <a:pos x="208" y="391"/>
                  </a:cxn>
                  <a:cxn ang="0">
                    <a:pos x="213" y="356"/>
                  </a:cxn>
                  <a:cxn ang="0">
                    <a:pos x="218" y="327"/>
                  </a:cxn>
                  <a:cxn ang="0">
                    <a:pos x="233" y="302"/>
                  </a:cxn>
                  <a:cxn ang="0">
                    <a:pos x="247" y="277"/>
                  </a:cxn>
                  <a:cxn ang="0">
                    <a:pos x="267" y="257"/>
                  </a:cxn>
                  <a:cxn ang="0">
                    <a:pos x="292" y="243"/>
                  </a:cxn>
                  <a:cxn ang="0">
                    <a:pos x="317" y="228"/>
                  </a:cxn>
                  <a:cxn ang="0">
                    <a:pos x="342" y="223"/>
                  </a:cxn>
                  <a:cxn ang="0">
                    <a:pos x="342" y="15"/>
                  </a:cxn>
                  <a:cxn ang="0">
                    <a:pos x="0" y="0"/>
                  </a:cxn>
                  <a:cxn ang="0">
                    <a:pos x="0" y="1173"/>
                  </a:cxn>
                  <a:cxn ang="0">
                    <a:pos x="0" y="1173"/>
                  </a:cxn>
                  <a:cxn ang="0">
                    <a:pos x="94" y="1193"/>
                  </a:cxn>
                  <a:cxn ang="0">
                    <a:pos x="203" y="1218"/>
                  </a:cxn>
                  <a:cxn ang="0">
                    <a:pos x="342" y="1238"/>
                  </a:cxn>
                  <a:cxn ang="0">
                    <a:pos x="342" y="559"/>
                  </a:cxn>
                  <a:cxn ang="0">
                    <a:pos x="342" y="559"/>
                  </a:cxn>
                  <a:cxn ang="0">
                    <a:pos x="317" y="550"/>
                  </a:cxn>
                  <a:cxn ang="0">
                    <a:pos x="292" y="540"/>
                  </a:cxn>
                  <a:cxn ang="0">
                    <a:pos x="267" y="520"/>
                  </a:cxn>
                  <a:cxn ang="0">
                    <a:pos x="247" y="500"/>
                  </a:cxn>
                  <a:cxn ang="0">
                    <a:pos x="233" y="475"/>
                  </a:cxn>
                  <a:cxn ang="0">
                    <a:pos x="218" y="451"/>
                  </a:cxn>
                  <a:cxn ang="0">
                    <a:pos x="213" y="421"/>
                  </a:cxn>
                  <a:cxn ang="0">
                    <a:pos x="208" y="391"/>
                  </a:cxn>
                  <a:cxn ang="0">
                    <a:pos x="208" y="391"/>
                  </a:cxn>
                </a:cxnLst>
                <a:rect l="0" t="0" r="r" b="b"/>
                <a:pathLst>
                  <a:path w="342" h="1238">
                    <a:moveTo>
                      <a:pt x="208" y="391"/>
                    </a:moveTo>
                    <a:lnTo>
                      <a:pt x="208" y="391"/>
                    </a:lnTo>
                    <a:lnTo>
                      <a:pt x="213" y="356"/>
                    </a:lnTo>
                    <a:lnTo>
                      <a:pt x="218" y="327"/>
                    </a:lnTo>
                    <a:lnTo>
                      <a:pt x="233" y="302"/>
                    </a:lnTo>
                    <a:lnTo>
                      <a:pt x="247" y="277"/>
                    </a:lnTo>
                    <a:lnTo>
                      <a:pt x="267" y="257"/>
                    </a:lnTo>
                    <a:lnTo>
                      <a:pt x="292" y="243"/>
                    </a:lnTo>
                    <a:lnTo>
                      <a:pt x="317" y="228"/>
                    </a:lnTo>
                    <a:lnTo>
                      <a:pt x="342" y="223"/>
                    </a:lnTo>
                    <a:lnTo>
                      <a:pt x="342" y="15"/>
                    </a:lnTo>
                    <a:lnTo>
                      <a:pt x="0" y="0"/>
                    </a:lnTo>
                    <a:lnTo>
                      <a:pt x="0" y="1173"/>
                    </a:lnTo>
                    <a:lnTo>
                      <a:pt x="0" y="1173"/>
                    </a:lnTo>
                    <a:lnTo>
                      <a:pt x="94" y="1193"/>
                    </a:lnTo>
                    <a:lnTo>
                      <a:pt x="203" y="1218"/>
                    </a:lnTo>
                    <a:lnTo>
                      <a:pt x="342" y="1238"/>
                    </a:lnTo>
                    <a:lnTo>
                      <a:pt x="342" y="559"/>
                    </a:lnTo>
                    <a:lnTo>
                      <a:pt x="342" y="559"/>
                    </a:lnTo>
                    <a:lnTo>
                      <a:pt x="317" y="550"/>
                    </a:lnTo>
                    <a:lnTo>
                      <a:pt x="292" y="540"/>
                    </a:lnTo>
                    <a:lnTo>
                      <a:pt x="267" y="520"/>
                    </a:lnTo>
                    <a:lnTo>
                      <a:pt x="247" y="500"/>
                    </a:lnTo>
                    <a:lnTo>
                      <a:pt x="233" y="475"/>
                    </a:lnTo>
                    <a:lnTo>
                      <a:pt x="218" y="451"/>
                    </a:lnTo>
                    <a:lnTo>
                      <a:pt x="213" y="421"/>
                    </a:lnTo>
                    <a:lnTo>
                      <a:pt x="208" y="391"/>
                    </a:lnTo>
                    <a:lnTo>
                      <a:pt x="208" y="391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8" name="Freeform 34"/>
              <p:cNvSpPr>
                <a:spLocks/>
              </p:cNvSpPr>
              <p:nvPr/>
            </p:nvSpPr>
            <p:spPr bwMode="auto">
              <a:xfrm>
                <a:off x="20073147" y="9503339"/>
                <a:ext cx="435429" cy="1382156"/>
              </a:xfrm>
              <a:custGeom>
                <a:avLst/>
                <a:gdLst/>
                <a:ahLst/>
                <a:cxnLst>
                  <a:cxn ang="0">
                    <a:pos x="396" y="15"/>
                  </a:cxn>
                  <a:cxn ang="0">
                    <a:pos x="0" y="0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30" y="213"/>
                  </a:cxn>
                  <a:cxn ang="0">
                    <a:pos x="54" y="228"/>
                  </a:cxn>
                  <a:cxn ang="0">
                    <a:pos x="74" y="242"/>
                  </a:cxn>
                  <a:cxn ang="0">
                    <a:pos x="94" y="262"/>
                  </a:cxn>
                  <a:cxn ang="0">
                    <a:pos x="114" y="287"/>
                  </a:cxn>
                  <a:cxn ang="0">
                    <a:pos x="124" y="312"/>
                  </a:cxn>
                  <a:cxn ang="0">
                    <a:pos x="134" y="341"/>
                  </a:cxn>
                  <a:cxn ang="0">
                    <a:pos x="134" y="376"/>
                  </a:cxn>
                  <a:cxn ang="0">
                    <a:pos x="134" y="376"/>
                  </a:cxn>
                  <a:cxn ang="0">
                    <a:pos x="134" y="406"/>
                  </a:cxn>
                  <a:cxn ang="0">
                    <a:pos x="124" y="436"/>
                  </a:cxn>
                  <a:cxn ang="0">
                    <a:pos x="114" y="460"/>
                  </a:cxn>
                  <a:cxn ang="0">
                    <a:pos x="94" y="485"/>
                  </a:cxn>
                  <a:cxn ang="0">
                    <a:pos x="74" y="505"/>
                  </a:cxn>
                  <a:cxn ang="0">
                    <a:pos x="54" y="525"/>
                  </a:cxn>
                  <a:cxn ang="0">
                    <a:pos x="30" y="535"/>
                  </a:cxn>
                  <a:cxn ang="0">
                    <a:pos x="0" y="544"/>
                  </a:cxn>
                  <a:cxn ang="0">
                    <a:pos x="0" y="1228"/>
                  </a:cxn>
                  <a:cxn ang="0">
                    <a:pos x="0" y="1228"/>
                  </a:cxn>
                  <a:cxn ang="0">
                    <a:pos x="188" y="1247"/>
                  </a:cxn>
                  <a:cxn ang="0">
                    <a:pos x="287" y="1252"/>
                  </a:cxn>
                  <a:cxn ang="0">
                    <a:pos x="396" y="1257"/>
                  </a:cxn>
                  <a:cxn ang="0">
                    <a:pos x="396" y="15"/>
                  </a:cxn>
                </a:cxnLst>
                <a:rect l="0" t="0" r="r" b="b"/>
                <a:pathLst>
                  <a:path w="396" h="1257">
                    <a:moveTo>
                      <a:pt x="396" y="15"/>
                    </a:moveTo>
                    <a:lnTo>
                      <a:pt x="0" y="0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30" y="213"/>
                    </a:lnTo>
                    <a:lnTo>
                      <a:pt x="54" y="228"/>
                    </a:lnTo>
                    <a:lnTo>
                      <a:pt x="74" y="242"/>
                    </a:lnTo>
                    <a:lnTo>
                      <a:pt x="94" y="262"/>
                    </a:lnTo>
                    <a:lnTo>
                      <a:pt x="114" y="287"/>
                    </a:lnTo>
                    <a:lnTo>
                      <a:pt x="124" y="312"/>
                    </a:lnTo>
                    <a:lnTo>
                      <a:pt x="134" y="341"/>
                    </a:lnTo>
                    <a:lnTo>
                      <a:pt x="134" y="376"/>
                    </a:lnTo>
                    <a:lnTo>
                      <a:pt x="134" y="376"/>
                    </a:lnTo>
                    <a:lnTo>
                      <a:pt x="134" y="406"/>
                    </a:lnTo>
                    <a:lnTo>
                      <a:pt x="124" y="436"/>
                    </a:lnTo>
                    <a:lnTo>
                      <a:pt x="114" y="460"/>
                    </a:lnTo>
                    <a:lnTo>
                      <a:pt x="94" y="485"/>
                    </a:lnTo>
                    <a:lnTo>
                      <a:pt x="74" y="505"/>
                    </a:lnTo>
                    <a:lnTo>
                      <a:pt x="54" y="525"/>
                    </a:lnTo>
                    <a:lnTo>
                      <a:pt x="30" y="535"/>
                    </a:lnTo>
                    <a:lnTo>
                      <a:pt x="0" y="544"/>
                    </a:lnTo>
                    <a:lnTo>
                      <a:pt x="0" y="1228"/>
                    </a:lnTo>
                    <a:lnTo>
                      <a:pt x="0" y="1228"/>
                    </a:lnTo>
                    <a:lnTo>
                      <a:pt x="188" y="1247"/>
                    </a:lnTo>
                    <a:lnTo>
                      <a:pt x="287" y="1252"/>
                    </a:lnTo>
                    <a:lnTo>
                      <a:pt x="396" y="1257"/>
                    </a:lnTo>
                    <a:lnTo>
                      <a:pt x="396" y="15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9" name="Freeform 35"/>
              <p:cNvSpPr>
                <a:spLocks/>
              </p:cNvSpPr>
              <p:nvPr/>
            </p:nvSpPr>
            <p:spPr bwMode="auto">
              <a:xfrm>
                <a:off x="19925805" y="9785927"/>
                <a:ext cx="239706" cy="256199"/>
              </a:xfrm>
              <a:custGeom>
                <a:avLst/>
                <a:gdLst/>
                <a:ahLst/>
                <a:cxnLst>
                  <a:cxn ang="0">
                    <a:pos x="218" y="119"/>
                  </a:cxn>
                  <a:cxn ang="0">
                    <a:pos x="218" y="119"/>
                  </a:cxn>
                  <a:cxn ang="0">
                    <a:pos x="218" y="94"/>
                  </a:cxn>
                  <a:cxn ang="0">
                    <a:pos x="208" y="75"/>
                  </a:cxn>
                  <a:cxn ang="0">
                    <a:pos x="198" y="55"/>
                  </a:cxn>
                  <a:cxn ang="0">
                    <a:pos x="188" y="35"/>
                  </a:cxn>
                  <a:cxn ang="0">
                    <a:pos x="169" y="20"/>
                  </a:cxn>
                  <a:cxn ang="0">
                    <a:pos x="154" y="10"/>
                  </a:cxn>
                  <a:cxn ang="0">
                    <a:pos x="134" y="5"/>
                  </a:cxn>
                  <a:cxn ang="0">
                    <a:pos x="109" y="0"/>
                  </a:cxn>
                  <a:cxn ang="0">
                    <a:pos x="109" y="0"/>
                  </a:cxn>
                  <a:cxn ang="0">
                    <a:pos x="89" y="5"/>
                  </a:cxn>
                  <a:cxn ang="0">
                    <a:pos x="70" y="10"/>
                  </a:cxn>
                  <a:cxn ang="0">
                    <a:pos x="50" y="20"/>
                  </a:cxn>
                  <a:cxn ang="0">
                    <a:pos x="35" y="35"/>
                  </a:cxn>
                  <a:cxn ang="0">
                    <a:pos x="20" y="55"/>
                  </a:cxn>
                  <a:cxn ang="0">
                    <a:pos x="10" y="75"/>
                  </a:cxn>
                  <a:cxn ang="0">
                    <a:pos x="5" y="94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5" y="139"/>
                  </a:cxn>
                  <a:cxn ang="0">
                    <a:pos x="10" y="164"/>
                  </a:cxn>
                  <a:cxn ang="0">
                    <a:pos x="20" y="183"/>
                  </a:cxn>
                  <a:cxn ang="0">
                    <a:pos x="35" y="198"/>
                  </a:cxn>
                  <a:cxn ang="0">
                    <a:pos x="50" y="213"/>
                  </a:cxn>
                  <a:cxn ang="0">
                    <a:pos x="70" y="223"/>
                  </a:cxn>
                  <a:cxn ang="0">
                    <a:pos x="89" y="233"/>
                  </a:cxn>
                  <a:cxn ang="0">
                    <a:pos x="109" y="233"/>
                  </a:cxn>
                  <a:cxn ang="0">
                    <a:pos x="109" y="233"/>
                  </a:cxn>
                  <a:cxn ang="0">
                    <a:pos x="134" y="233"/>
                  </a:cxn>
                  <a:cxn ang="0">
                    <a:pos x="154" y="223"/>
                  </a:cxn>
                  <a:cxn ang="0">
                    <a:pos x="169" y="213"/>
                  </a:cxn>
                  <a:cxn ang="0">
                    <a:pos x="188" y="198"/>
                  </a:cxn>
                  <a:cxn ang="0">
                    <a:pos x="198" y="183"/>
                  </a:cxn>
                  <a:cxn ang="0">
                    <a:pos x="208" y="164"/>
                  </a:cxn>
                  <a:cxn ang="0">
                    <a:pos x="218" y="139"/>
                  </a:cxn>
                  <a:cxn ang="0">
                    <a:pos x="218" y="119"/>
                  </a:cxn>
                  <a:cxn ang="0">
                    <a:pos x="218" y="119"/>
                  </a:cxn>
                </a:cxnLst>
                <a:rect l="0" t="0" r="r" b="b"/>
                <a:pathLst>
                  <a:path w="218" h="233">
                    <a:moveTo>
                      <a:pt x="218" y="119"/>
                    </a:moveTo>
                    <a:lnTo>
                      <a:pt x="218" y="119"/>
                    </a:lnTo>
                    <a:lnTo>
                      <a:pt x="218" y="94"/>
                    </a:lnTo>
                    <a:lnTo>
                      <a:pt x="208" y="75"/>
                    </a:lnTo>
                    <a:lnTo>
                      <a:pt x="198" y="55"/>
                    </a:lnTo>
                    <a:lnTo>
                      <a:pt x="188" y="35"/>
                    </a:lnTo>
                    <a:lnTo>
                      <a:pt x="169" y="20"/>
                    </a:lnTo>
                    <a:lnTo>
                      <a:pt x="154" y="10"/>
                    </a:lnTo>
                    <a:lnTo>
                      <a:pt x="134" y="5"/>
                    </a:lnTo>
                    <a:lnTo>
                      <a:pt x="109" y="0"/>
                    </a:lnTo>
                    <a:lnTo>
                      <a:pt x="109" y="0"/>
                    </a:lnTo>
                    <a:lnTo>
                      <a:pt x="89" y="5"/>
                    </a:lnTo>
                    <a:lnTo>
                      <a:pt x="70" y="10"/>
                    </a:lnTo>
                    <a:lnTo>
                      <a:pt x="50" y="20"/>
                    </a:lnTo>
                    <a:lnTo>
                      <a:pt x="35" y="35"/>
                    </a:lnTo>
                    <a:lnTo>
                      <a:pt x="20" y="55"/>
                    </a:lnTo>
                    <a:lnTo>
                      <a:pt x="10" y="75"/>
                    </a:lnTo>
                    <a:lnTo>
                      <a:pt x="5" y="94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5" y="139"/>
                    </a:lnTo>
                    <a:lnTo>
                      <a:pt x="10" y="164"/>
                    </a:lnTo>
                    <a:lnTo>
                      <a:pt x="20" y="183"/>
                    </a:lnTo>
                    <a:lnTo>
                      <a:pt x="35" y="198"/>
                    </a:lnTo>
                    <a:lnTo>
                      <a:pt x="50" y="213"/>
                    </a:lnTo>
                    <a:lnTo>
                      <a:pt x="70" y="223"/>
                    </a:lnTo>
                    <a:lnTo>
                      <a:pt x="8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34" y="233"/>
                    </a:lnTo>
                    <a:lnTo>
                      <a:pt x="154" y="223"/>
                    </a:lnTo>
                    <a:lnTo>
                      <a:pt x="169" y="213"/>
                    </a:lnTo>
                    <a:lnTo>
                      <a:pt x="188" y="198"/>
                    </a:lnTo>
                    <a:lnTo>
                      <a:pt x="198" y="183"/>
                    </a:lnTo>
                    <a:lnTo>
                      <a:pt x="208" y="164"/>
                    </a:lnTo>
                    <a:lnTo>
                      <a:pt x="218" y="139"/>
                    </a:lnTo>
                    <a:lnTo>
                      <a:pt x="218" y="119"/>
                    </a:lnTo>
                    <a:lnTo>
                      <a:pt x="218" y="119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0" name="Freeform 36"/>
              <p:cNvSpPr>
                <a:spLocks/>
              </p:cNvSpPr>
              <p:nvPr/>
            </p:nvSpPr>
            <p:spPr bwMode="auto">
              <a:xfrm>
                <a:off x="19931303" y="9818914"/>
                <a:ext cx="191325" cy="201221"/>
              </a:xfrm>
              <a:custGeom>
                <a:avLst/>
                <a:gdLst/>
                <a:ahLst/>
                <a:cxnLst>
                  <a:cxn ang="0">
                    <a:pos x="134" y="109"/>
                  </a:cxn>
                  <a:cxn ang="0">
                    <a:pos x="134" y="109"/>
                  </a:cxn>
                  <a:cxn ang="0">
                    <a:pos x="119" y="104"/>
                  </a:cxn>
                  <a:cxn ang="0">
                    <a:pos x="104" y="94"/>
                  </a:cxn>
                  <a:cxn ang="0">
                    <a:pos x="94" y="79"/>
                  </a:cxn>
                  <a:cxn ang="0">
                    <a:pos x="89" y="64"/>
                  </a:cxn>
                  <a:cxn ang="0">
                    <a:pos x="89" y="64"/>
                  </a:cxn>
                  <a:cxn ang="0">
                    <a:pos x="94" y="45"/>
                  </a:cxn>
                  <a:cxn ang="0">
                    <a:pos x="104" y="30"/>
                  </a:cxn>
                  <a:cxn ang="0">
                    <a:pos x="119" y="20"/>
                  </a:cxn>
                  <a:cxn ang="0">
                    <a:pos x="134" y="15"/>
                  </a:cxn>
                  <a:cxn ang="0">
                    <a:pos x="134" y="15"/>
                  </a:cxn>
                  <a:cxn ang="0">
                    <a:pos x="139" y="15"/>
                  </a:cxn>
                  <a:cxn ang="0">
                    <a:pos x="139" y="15"/>
                  </a:cxn>
                  <a:cxn ang="0">
                    <a:pos x="114" y="5"/>
                  </a:cxn>
                  <a:cxn ang="0">
                    <a:pos x="84" y="0"/>
                  </a:cxn>
                  <a:cxn ang="0">
                    <a:pos x="84" y="0"/>
                  </a:cxn>
                  <a:cxn ang="0">
                    <a:pos x="70" y="0"/>
                  </a:cxn>
                  <a:cxn ang="0">
                    <a:pos x="55" y="5"/>
                  </a:cxn>
                  <a:cxn ang="0">
                    <a:pos x="40" y="15"/>
                  </a:cxn>
                  <a:cxn ang="0">
                    <a:pos x="25" y="25"/>
                  </a:cxn>
                  <a:cxn ang="0">
                    <a:pos x="15" y="40"/>
                  </a:cxn>
                  <a:cxn ang="0">
                    <a:pos x="5" y="54"/>
                  </a:cxn>
                  <a:cxn ang="0">
                    <a:pos x="0" y="74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109"/>
                  </a:cxn>
                  <a:cxn ang="0">
                    <a:pos x="5" y="129"/>
                  </a:cxn>
                  <a:cxn ang="0">
                    <a:pos x="15" y="144"/>
                  </a:cxn>
                  <a:cxn ang="0">
                    <a:pos x="25" y="158"/>
                  </a:cxn>
                  <a:cxn ang="0">
                    <a:pos x="40" y="168"/>
                  </a:cxn>
                  <a:cxn ang="0">
                    <a:pos x="55" y="178"/>
                  </a:cxn>
                  <a:cxn ang="0">
                    <a:pos x="70" y="183"/>
                  </a:cxn>
                  <a:cxn ang="0">
                    <a:pos x="84" y="183"/>
                  </a:cxn>
                  <a:cxn ang="0">
                    <a:pos x="84" y="183"/>
                  </a:cxn>
                  <a:cxn ang="0">
                    <a:pos x="104" y="183"/>
                  </a:cxn>
                  <a:cxn ang="0">
                    <a:pos x="119" y="178"/>
                  </a:cxn>
                  <a:cxn ang="0">
                    <a:pos x="134" y="168"/>
                  </a:cxn>
                  <a:cxn ang="0">
                    <a:pos x="149" y="158"/>
                  </a:cxn>
                  <a:cxn ang="0">
                    <a:pos x="159" y="144"/>
                  </a:cxn>
                  <a:cxn ang="0">
                    <a:pos x="169" y="129"/>
                  </a:cxn>
                  <a:cxn ang="0">
                    <a:pos x="174" y="109"/>
                  </a:cxn>
                  <a:cxn ang="0">
                    <a:pos x="174" y="89"/>
                  </a:cxn>
                  <a:cxn ang="0">
                    <a:pos x="174" y="89"/>
                  </a:cxn>
                  <a:cxn ang="0">
                    <a:pos x="174" y="84"/>
                  </a:cxn>
                  <a:cxn ang="0">
                    <a:pos x="174" y="84"/>
                  </a:cxn>
                  <a:cxn ang="0">
                    <a:pos x="164" y="94"/>
                  </a:cxn>
                  <a:cxn ang="0">
                    <a:pos x="159" y="104"/>
                  </a:cxn>
                  <a:cxn ang="0">
                    <a:pos x="144" y="109"/>
                  </a:cxn>
                  <a:cxn ang="0">
                    <a:pos x="134" y="109"/>
                  </a:cxn>
                  <a:cxn ang="0">
                    <a:pos x="134" y="109"/>
                  </a:cxn>
                </a:cxnLst>
                <a:rect l="0" t="0" r="r" b="b"/>
                <a:pathLst>
                  <a:path w="174" h="183">
                    <a:moveTo>
                      <a:pt x="134" y="109"/>
                    </a:moveTo>
                    <a:lnTo>
                      <a:pt x="134" y="109"/>
                    </a:lnTo>
                    <a:lnTo>
                      <a:pt x="119" y="104"/>
                    </a:lnTo>
                    <a:lnTo>
                      <a:pt x="104" y="94"/>
                    </a:lnTo>
                    <a:lnTo>
                      <a:pt x="94" y="79"/>
                    </a:lnTo>
                    <a:lnTo>
                      <a:pt x="89" y="64"/>
                    </a:lnTo>
                    <a:lnTo>
                      <a:pt x="89" y="64"/>
                    </a:lnTo>
                    <a:lnTo>
                      <a:pt x="94" y="45"/>
                    </a:lnTo>
                    <a:lnTo>
                      <a:pt x="104" y="30"/>
                    </a:lnTo>
                    <a:lnTo>
                      <a:pt x="119" y="20"/>
                    </a:lnTo>
                    <a:lnTo>
                      <a:pt x="134" y="15"/>
                    </a:lnTo>
                    <a:lnTo>
                      <a:pt x="134" y="15"/>
                    </a:lnTo>
                    <a:lnTo>
                      <a:pt x="139" y="15"/>
                    </a:lnTo>
                    <a:lnTo>
                      <a:pt x="139" y="15"/>
                    </a:lnTo>
                    <a:lnTo>
                      <a:pt x="114" y="5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70" y="0"/>
                    </a:lnTo>
                    <a:lnTo>
                      <a:pt x="55" y="5"/>
                    </a:lnTo>
                    <a:lnTo>
                      <a:pt x="40" y="15"/>
                    </a:lnTo>
                    <a:lnTo>
                      <a:pt x="25" y="25"/>
                    </a:lnTo>
                    <a:lnTo>
                      <a:pt x="15" y="40"/>
                    </a:lnTo>
                    <a:lnTo>
                      <a:pt x="5" y="54"/>
                    </a:lnTo>
                    <a:lnTo>
                      <a:pt x="0" y="74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109"/>
                    </a:lnTo>
                    <a:lnTo>
                      <a:pt x="5" y="129"/>
                    </a:lnTo>
                    <a:lnTo>
                      <a:pt x="15" y="144"/>
                    </a:lnTo>
                    <a:lnTo>
                      <a:pt x="25" y="158"/>
                    </a:lnTo>
                    <a:lnTo>
                      <a:pt x="40" y="168"/>
                    </a:lnTo>
                    <a:lnTo>
                      <a:pt x="55" y="178"/>
                    </a:lnTo>
                    <a:lnTo>
                      <a:pt x="70" y="183"/>
                    </a:lnTo>
                    <a:lnTo>
                      <a:pt x="84" y="183"/>
                    </a:lnTo>
                    <a:lnTo>
                      <a:pt x="84" y="183"/>
                    </a:lnTo>
                    <a:lnTo>
                      <a:pt x="104" y="183"/>
                    </a:lnTo>
                    <a:lnTo>
                      <a:pt x="119" y="178"/>
                    </a:lnTo>
                    <a:lnTo>
                      <a:pt x="134" y="168"/>
                    </a:lnTo>
                    <a:lnTo>
                      <a:pt x="149" y="158"/>
                    </a:lnTo>
                    <a:lnTo>
                      <a:pt x="159" y="144"/>
                    </a:lnTo>
                    <a:lnTo>
                      <a:pt x="169" y="129"/>
                    </a:lnTo>
                    <a:lnTo>
                      <a:pt x="174" y="109"/>
                    </a:lnTo>
                    <a:lnTo>
                      <a:pt x="174" y="89"/>
                    </a:lnTo>
                    <a:lnTo>
                      <a:pt x="174" y="89"/>
                    </a:lnTo>
                    <a:lnTo>
                      <a:pt x="174" y="84"/>
                    </a:lnTo>
                    <a:lnTo>
                      <a:pt x="174" y="84"/>
                    </a:lnTo>
                    <a:lnTo>
                      <a:pt x="164" y="94"/>
                    </a:lnTo>
                    <a:lnTo>
                      <a:pt x="159" y="104"/>
                    </a:lnTo>
                    <a:lnTo>
                      <a:pt x="144" y="109"/>
                    </a:lnTo>
                    <a:lnTo>
                      <a:pt x="134" y="109"/>
                    </a:lnTo>
                    <a:lnTo>
                      <a:pt x="134" y="10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1" name="Freeform 37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2" name="Freeform 38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3" name="Freeform 39"/>
              <p:cNvSpPr>
                <a:spLocks/>
              </p:cNvSpPr>
              <p:nvPr/>
            </p:nvSpPr>
            <p:spPr bwMode="auto">
              <a:xfrm>
                <a:off x="19687200" y="9023928"/>
                <a:ext cx="26390" cy="274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0"/>
                  </a:cxn>
                  <a:cxn ang="0">
                    <a:pos x="10" y="25"/>
                  </a:cxn>
                  <a:cxn ang="0">
                    <a:pos x="10" y="25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5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0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7EAA5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4" name="Freeform 40"/>
              <p:cNvSpPr>
                <a:spLocks noEditPoints="1"/>
              </p:cNvSpPr>
              <p:nvPr/>
            </p:nvSpPr>
            <p:spPr bwMode="auto">
              <a:xfrm>
                <a:off x="19790559" y="8975547"/>
                <a:ext cx="718018" cy="446424"/>
              </a:xfrm>
              <a:custGeom>
                <a:avLst/>
                <a:gdLst/>
                <a:ahLst/>
                <a:cxnLst>
                  <a:cxn ang="0">
                    <a:pos x="24" y="366"/>
                  </a:cxn>
                  <a:cxn ang="0">
                    <a:pos x="123" y="198"/>
                  </a:cxn>
                  <a:cxn ang="0">
                    <a:pos x="633" y="203"/>
                  </a:cxn>
                  <a:cxn ang="0">
                    <a:pos x="633" y="203"/>
                  </a:cxn>
                  <a:cxn ang="0">
                    <a:pos x="633" y="386"/>
                  </a:cxn>
                  <a:cxn ang="0">
                    <a:pos x="633" y="386"/>
                  </a:cxn>
                  <a:cxn ang="0">
                    <a:pos x="24" y="366"/>
                  </a:cxn>
                  <a:cxn ang="0">
                    <a:pos x="24" y="366"/>
                  </a:cxn>
                  <a:cxn ang="0">
                    <a:pos x="109" y="20"/>
                  </a:cxn>
                  <a:cxn ang="0">
                    <a:pos x="109" y="183"/>
                  </a:cxn>
                  <a:cxn ang="0">
                    <a:pos x="19" y="336"/>
                  </a:cxn>
                  <a:cxn ang="0">
                    <a:pos x="19" y="336"/>
                  </a:cxn>
                  <a:cxn ang="0">
                    <a:pos x="19" y="20"/>
                  </a:cxn>
                  <a:cxn ang="0">
                    <a:pos x="19" y="20"/>
                  </a:cxn>
                  <a:cxn ang="0">
                    <a:pos x="109" y="20"/>
                  </a:cxn>
                  <a:cxn ang="0">
                    <a:pos x="109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128" y="178"/>
                  </a:cxn>
                  <a:cxn ang="0">
                    <a:pos x="128" y="178"/>
                  </a:cxn>
                  <a:cxn ang="0">
                    <a:pos x="128" y="20"/>
                  </a:cxn>
                  <a:cxn ang="0">
                    <a:pos x="128" y="20"/>
                  </a:cxn>
                  <a:cxn ang="0">
                    <a:pos x="633" y="20"/>
                  </a:cxn>
                  <a:cxn ang="0">
                    <a:pos x="633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643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376"/>
                  </a:cxn>
                  <a:cxn ang="0">
                    <a:pos x="0" y="376"/>
                  </a:cxn>
                  <a:cxn ang="0">
                    <a:pos x="0" y="381"/>
                  </a:cxn>
                  <a:cxn ang="0">
                    <a:pos x="10" y="386"/>
                  </a:cxn>
                  <a:cxn ang="0">
                    <a:pos x="643" y="406"/>
                  </a:cxn>
                  <a:cxn ang="0">
                    <a:pos x="643" y="406"/>
                  </a:cxn>
                  <a:cxn ang="0">
                    <a:pos x="648" y="401"/>
                  </a:cxn>
                  <a:cxn ang="0">
                    <a:pos x="648" y="401"/>
                  </a:cxn>
                  <a:cxn ang="0">
                    <a:pos x="653" y="396"/>
                  </a:cxn>
                  <a:cxn ang="0">
                    <a:pos x="653" y="10"/>
                  </a:cxn>
                  <a:cxn ang="0">
                    <a:pos x="653" y="10"/>
                  </a:cxn>
                  <a:cxn ang="0">
                    <a:pos x="648" y="0"/>
                  </a:cxn>
                  <a:cxn ang="0">
                    <a:pos x="643" y="0"/>
                  </a:cxn>
                  <a:cxn ang="0">
                    <a:pos x="643" y="0"/>
                  </a:cxn>
                </a:cxnLst>
                <a:rect l="0" t="0" r="r" b="b"/>
                <a:pathLst>
                  <a:path w="653" h="406">
                    <a:moveTo>
                      <a:pt x="24" y="366"/>
                    </a:moveTo>
                    <a:lnTo>
                      <a:pt x="123" y="198"/>
                    </a:lnTo>
                    <a:lnTo>
                      <a:pt x="633" y="203"/>
                    </a:lnTo>
                    <a:lnTo>
                      <a:pt x="633" y="203"/>
                    </a:lnTo>
                    <a:lnTo>
                      <a:pt x="633" y="386"/>
                    </a:lnTo>
                    <a:lnTo>
                      <a:pt x="633" y="386"/>
                    </a:lnTo>
                    <a:lnTo>
                      <a:pt x="24" y="366"/>
                    </a:lnTo>
                    <a:lnTo>
                      <a:pt x="24" y="366"/>
                    </a:lnTo>
                    <a:close/>
                    <a:moveTo>
                      <a:pt x="109" y="20"/>
                    </a:moveTo>
                    <a:lnTo>
                      <a:pt x="109" y="183"/>
                    </a:lnTo>
                    <a:lnTo>
                      <a:pt x="19" y="336"/>
                    </a:lnTo>
                    <a:lnTo>
                      <a:pt x="19" y="336"/>
                    </a:lnTo>
                    <a:lnTo>
                      <a:pt x="19" y="20"/>
                    </a:lnTo>
                    <a:lnTo>
                      <a:pt x="19" y="20"/>
                    </a:lnTo>
                    <a:lnTo>
                      <a:pt x="109" y="20"/>
                    </a:lnTo>
                    <a:lnTo>
                      <a:pt x="109" y="20"/>
                    </a:lnTo>
                    <a:close/>
                    <a:moveTo>
                      <a:pt x="633" y="183"/>
                    </a:moveTo>
                    <a:lnTo>
                      <a:pt x="633" y="183"/>
                    </a:lnTo>
                    <a:lnTo>
                      <a:pt x="128" y="178"/>
                    </a:lnTo>
                    <a:lnTo>
                      <a:pt x="128" y="178"/>
                    </a:lnTo>
                    <a:lnTo>
                      <a:pt x="128" y="20"/>
                    </a:lnTo>
                    <a:lnTo>
                      <a:pt x="128" y="20"/>
                    </a:lnTo>
                    <a:lnTo>
                      <a:pt x="633" y="20"/>
                    </a:lnTo>
                    <a:lnTo>
                      <a:pt x="633" y="20"/>
                    </a:lnTo>
                    <a:lnTo>
                      <a:pt x="633" y="183"/>
                    </a:lnTo>
                    <a:lnTo>
                      <a:pt x="633" y="183"/>
                    </a:lnTo>
                    <a:close/>
                    <a:moveTo>
                      <a:pt x="643" y="0"/>
                    </a:moveTo>
                    <a:lnTo>
                      <a:pt x="10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376"/>
                    </a:lnTo>
                    <a:lnTo>
                      <a:pt x="0" y="376"/>
                    </a:lnTo>
                    <a:lnTo>
                      <a:pt x="0" y="381"/>
                    </a:lnTo>
                    <a:lnTo>
                      <a:pt x="10" y="386"/>
                    </a:lnTo>
                    <a:lnTo>
                      <a:pt x="643" y="406"/>
                    </a:lnTo>
                    <a:lnTo>
                      <a:pt x="643" y="406"/>
                    </a:lnTo>
                    <a:lnTo>
                      <a:pt x="648" y="401"/>
                    </a:lnTo>
                    <a:lnTo>
                      <a:pt x="648" y="401"/>
                    </a:lnTo>
                    <a:lnTo>
                      <a:pt x="653" y="396"/>
                    </a:lnTo>
                    <a:lnTo>
                      <a:pt x="653" y="10"/>
                    </a:lnTo>
                    <a:lnTo>
                      <a:pt x="653" y="10"/>
                    </a:lnTo>
                    <a:lnTo>
                      <a:pt x="648" y="0"/>
                    </a:lnTo>
                    <a:lnTo>
                      <a:pt x="643" y="0"/>
                    </a:lnTo>
                    <a:lnTo>
                      <a:pt x="6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5" name="Freeform 41"/>
              <p:cNvSpPr>
                <a:spLocks/>
              </p:cNvSpPr>
              <p:nvPr/>
            </p:nvSpPr>
            <p:spPr bwMode="auto">
              <a:xfrm>
                <a:off x="19719087" y="8359789"/>
                <a:ext cx="702624" cy="119853"/>
              </a:xfrm>
              <a:custGeom>
                <a:avLst/>
                <a:gdLst/>
                <a:ahLst/>
                <a:cxnLst>
                  <a:cxn ang="0">
                    <a:pos x="639" y="70"/>
                  </a:cxn>
                  <a:cxn ang="0">
                    <a:pos x="0" y="109"/>
                  </a:cxn>
                  <a:cxn ang="0">
                    <a:pos x="0" y="35"/>
                  </a:cxn>
                  <a:cxn ang="0">
                    <a:pos x="639" y="0"/>
                  </a:cxn>
                  <a:cxn ang="0">
                    <a:pos x="639" y="70"/>
                  </a:cxn>
                </a:cxnLst>
                <a:rect l="0" t="0" r="r" b="b"/>
                <a:pathLst>
                  <a:path w="639" h="109">
                    <a:moveTo>
                      <a:pt x="639" y="70"/>
                    </a:moveTo>
                    <a:lnTo>
                      <a:pt x="0" y="109"/>
                    </a:lnTo>
                    <a:lnTo>
                      <a:pt x="0" y="35"/>
                    </a:lnTo>
                    <a:lnTo>
                      <a:pt x="639" y="0"/>
                    </a:lnTo>
                    <a:lnTo>
                      <a:pt x="639" y="7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" name="Freeform 42"/>
              <p:cNvSpPr>
                <a:spLocks noEditPoints="1"/>
              </p:cNvSpPr>
              <p:nvPr/>
            </p:nvSpPr>
            <p:spPr bwMode="auto">
              <a:xfrm>
                <a:off x="19708091" y="8349893"/>
                <a:ext cx="751005" cy="255100"/>
              </a:xfrm>
              <a:custGeom>
                <a:avLst/>
                <a:gdLst/>
                <a:ahLst/>
                <a:cxnLst>
                  <a:cxn ang="0">
                    <a:pos x="20" y="212"/>
                  </a:cxn>
                  <a:cxn ang="0">
                    <a:pos x="20" y="212"/>
                  </a:cxn>
                  <a:cxn ang="0">
                    <a:pos x="20" y="148"/>
                  </a:cxn>
                  <a:cxn ang="0">
                    <a:pos x="664" y="113"/>
                  </a:cxn>
                  <a:cxn ang="0">
                    <a:pos x="664" y="113"/>
                  </a:cxn>
                  <a:cxn ang="0">
                    <a:pos x="664" y="193"/>
                  </a:cxn>
                  <a:cxn ang="0">
                    <a:pos x="664" y="193"/>
                  </a:cxn>
                  <a:cxn ang="0">
                    <a:pos x="20" y="212"/>
                  </a:cxn>
                  <a:cxn ang="0">
                    <a:pos x="20" y="212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64" y="94"/>
                  </a:cxn>
                  <a:cxn ang="0">
                    <a:pos x="20" y="128"/>
                  </a:cxn>
                  <a:cxn ang="0">
                    <a:pos x="20" y="128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78" y="4"/>
                  </a:cxn>
                  <a:cxn ang="0">
                    <a:pos x="678" y="4"/>
                  </a:cxn>
                  <a:cxn ang="0">
                    <a:pos x="674" y="0"/>
                  </a:cxn>
                  <a:cxn ang="0">
                    <a:pos x="10" y="34"/>
                  </a:cxn>
                  <a:cxn ang="0">
                    <a:pos x="10" y="34"/>
                  </a:cxn>
                  <a:cxn ang="0">
                    <a:pos x="5" y="39"/>
                  </a:cxn>
                  <a:cxn ang="0">
                    <a:pos x="0" y="44"/>
                  </a:cxn>
                  <a:cxn ang="0">
                    <a:pos x="0" y="222"/>
                  </a:cxn>
                  <a:cxn ang="0">
                    <a:pos x="0" y="222"/>
                  </a:cxn>
                  <a:cxn ang="0">
                    <a:pos x="5" y="232"/>
                  </a:cxn>
                  <a:cxn ang="0">
                    <a:pos x="5" y="232"/>
                  </a:cxn>
                  <a:cxn ang="0">
                    <a:pos x="10" y="232"/>
                  </a:cxn>
                  <a:cxn ang="0">
                    <a:pos x="674" y="212"/>
                  </a:cxn>
                  <a:cxn ang="0">
                    <a:pos x="674" y="212"/>
                  </a:cxn>
                  <a:cxn ang="0">
                    <a:pos x="683" y="207"/>
                  </a:cxn>
                  <a:cxn ang="0">
                    <a:pos x="683" y="202"/>
                  </a:cxn>
                  <a:cxn ang="0">
                    <a:pos x="683" y="9"/>
                  </a:cxn>
                  <a:cxn ang="0">
                    <a:pos x="683" y="9"/>
                  </a:cxn>
                  <a:cxn ang="0">
                    <a:pos x="678" y="4"/>
                  </a:cxn>
                  <a:cxn ang="0">
                    <a:pos x="678" y="4"/>
                  </a:cxn>
                </a:cxnLst>
                <a:rect l="0" t="0" r="r" b="b"/>
                <a:pathLst>
                  <a:path w="683" h="232">
                    <a:moveTo>
                      <a:pt x="20" y="212"/>
                    </a:moveTo>
                    <a:lnTo>
                      <a:pt x="20" y="212"/>
                    </a:lnTo>
                    <a:lnTo>
                      <a:pt x="20" y="148"/>
                    </a:lnTo>
                    <a:lnTo>
                      <a:pt x="664" y="113"/>
                    </a:lnTo>
                    <a:lnTo>
                      <a:pt x="664" y="113"/>
                    </a:lnTo>
                    <a:lnTo>
                      <a:pt x="664" y="193"/>
                    </a:lnTo>
                    <a:lnTo>
                      <a:pt x="664" y="193"/>
                    </a:lnTo>
                    <a:lnTo>
                      <a:pt x="20" y="212"/>
                    </a:lnTo>
                    <a:lnTo>
                      <a:pt x="20" y="212"/>
                    </a:lnTo>
                    <a:close/>
                    <a:moveTo>
                      <a:pt x="664" y="19"/>
                    </a:moveTo>
                    <a:lnTo>
                      <a:pt x="664" y="19"/>
                    </a:lnTo>
                    <a:lnTo>
                      <a:pt x="664" y="94"/>
                    </a:lnTo>
                    <a:lnTo>
                      <a:pt x="20" y="128"/>
                    </a:lnTo>
                    <a:lnTo>
                      <a:pt x="20" y="128"/>
                    </a:lnTo>
                    <a:lnTo>
                      <a:pt x="20" y="54"/>
                    </a:lnTo>
                    <a:lnTo>
                      <a:pt x="20" y="54"/>
                    </a:lnTo>
                    <a:lnTo>
                      <a:pt x="664" y="19"/>
                    </a:lnTo>
                    <a:lnTo>
                      <a:pt x="664" y="19"/>
                    </a:lnTo>
                    <a:close/>
                    <a:moveTo>
                      <a:pt x="678" y="4"/>
                    </a:moveTo>
                    <a:lnTo>
                      <a:pt x="678" y="4"/>
                    </a:lnTo>
                    <a:lnTo>
                      <a:pt x="674" y="0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5" y="39"/>
                    </a:lnTo>
                    <a:lnTo>
                      <a:pt x="0" y="44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5" y="232"/>
                    </a:lnTo>
                    <a:lnTo>
                      <a:pt x="5" y="232"/>
                    </a:lnTo>
                    <a:lnTo>
                      <a:pt x="10" y="232"/>
                    </a:lnTo>
                    <a:lnTo>
                      <a:pt x="674" y="212"/>
                    </a:lnTo>
                    <a:lnTo>
                      <a:pt x="674" y="212"/>
                    </a:lnTo>
                    <a:lnTo>
                      <a:pt x="683" y="207"/>
                    </a:lnTo>
                    <a:lnTo>
                      <a:pt x="683" y="202"/>
                    </a:lnTo>
                    <a:lnTo>
                      <a:pt x="683" y="9"/>
                    </a:lnTo>
                    <a:lnTo>
                      <a:pt x="683" y="9"/>
                    </a:lnTo>
                    <a:lnTo>
                      <a:pt x="678" y="4"/>
                    </a:lnTo>
                    <a:lnTo>
                      <a:pt x="67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7" name="Freeform 43"/>
              <p:cNvSpPr>
                <a:spLocks/>
              </p:cNvSpPr>
              <p:nvPr/>
            </p:nvSpPr>
            <p:spPr bwMode="auto">
              <a:xfrm>
                <a:off x="20807658" y="8344395"/>
                <a:ext cx="119853" cy="201221"/>
              </a:xfrm>
              <a:custGeom>
                <a:avLst/>
                <a:gdLst/>
                <a:ahLst/>
                <a:cxnLst>
                  <a:cxn ang="0">
                    <a:pos x="109" y="94"/>
                  </a:cxn>
                  <a:cxn ang="0">
                    <a:pos x="109" y="94"/>
                  </a:cxn>
                  <a:cxn ang="0">
                    <a:pos x="104" y="128"/>
                  </a:cxn>
                  <a:cxn ang="0">
                    <a:pos x="94" y="158"/>
                  </a:cxn>
                  <a:cxn ang="0">
                    <a:pos x="74" y="178"/>
                  </a:cxn>
                  <a:cxn ang="0">
                    <a:pos x="65" y="183"/>
                  </a:cxn>
                  <a:cxn ang="0">
                    <a:pos x="55" y="183"/>
                  </a:cxn>
                  <a:cxn ang="0">
                    <a:pos x="55" y="183"/>
                  </a:cxn>
                  <a:cxn ang="0">
                    <a:pos x="45" y="183"/>
                  </a:cxn>
                  <a:cxn ang="0">
                    <a:pos x="35" y="178"/>
                  </a:cxn>
                  <a:cxn ang="0">
                    <a:pos x="15" y="158"/>
                  </a:cxn>
                  <a:cxn ang="0">
                    <a:pos x="5" y="12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5" y="59"/>
                  </a:cxn>
                  <a:cxn ang="0">
                    <a:pos x="15" y="29"/>
                  </a:cxn>
                  <a:cxn ang="0">
                    <a:pos x="35" y="9"/>
                  </a:cxn>
                  <a:cxn ang="0">
                    <a:pos x="45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65" y="5"/>
                  </a:cxn>
                  <a:cxn ang="0">
                    <a:pos x="74" y="9"/>
                  </a:cxn>
                  <a:cxn ang="0">
                    <a:pos x="94" y="29"/>
                  </a:cxn>
                  <a:cxn ang="0">
                    <a:pos x="104" y="59"/>
                  </a:cxn>
                  <a:cxn ang="0">
                    <a:pos x="109" y="94"/>
                  </a:cxn>
                  <a:cxn ang="0">
                    <a:pos x="109" y="94"/>
                  </a:cxn>
                </a:cxnLst>
                <a:rect l="0" t="0" r="r" b="b"/>
                <a:pathLst>
                  <a:path w="109" h="183">
                    <a:moveTo>
                      <a:pt x="109" y="94"/>
                    </a:moveTo>
                    <a:lnTo>
                      <a:pt x="109" y="94"/>
                    </a:lnTo>
                    <a:lnTo>
                      <a:pt x="104" y="128"/>
                    </a:lnTo>
                    <a:lnTo>
                      <a:pt x="94" y="158"/>
                    </a:lnTo>
                    <a:lnTo>
                      <a:pt x="74" y="178"/>
                    </a:lnTo>
                    <a:lnTo>
                      <a:pt x="65" y="183"/>
                    </a:lnTo>
                    <a:lnTo>
                      <a:pt x="55" y="183"/>
                    </a:lnTo>
                    <a:lnTo>
                      <a:pt x="55" y="183"/>
                    </a:lnTo>
                    <a:lnTo>
                      <a:pt x="45" y="183"/>
                    </a:lnTo>
                    <a:lnTo>
                      <a:pt x="35" y="178"/>
                    </a:lnTo>
                    <a:lnTo>
                      <a:pt x="15" y="158"/>
                    </a:lnTo>
                    <a:lnTo>
                      <a:pt x="5" y="12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" y="59"/>
                    </a:lnTo>
                    <a:lnTo>
                      <a:pt x="15" y="29"/>
                    </a:lnTo>
                    <a:lnTo>
                      <a:pt x="35" y="9"/>
                    </a:lnTo>
                    <a:lnTo>
                      <a:pt x="45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65" y="5"/>
                    </a:lnTo>
                    <a:lnTo>
                      <a:pt x="74" y="9"/>
                    </a:lnTo>
                    <a:lnTo>
                      <a:pt x="94" y="29"/>
                    </a:lnTo>
                    <a:lnTo>
                      <a:pt x="104" y="59"/>
                    </a:lnTo>
                    <a:lnTo>
                      <a:pt x="109" y="94"/>
                    </a:lnTo>
                    <a:lnTo>
                      <a:pt x="109" y="9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8" name="Freeform 44"/>
              <p:cNvSpPr>
                <a:spLocks/>
              </p:cNvSpPr>
              <p:nvPr/>
            </p:nvSpPr>
            <p:spPr bwMode="auto">
              <a:xfrm>
                <a:off x="20965996" y="8365287"/>
                <a:ext cx="48381" cy="82468"/>
              </a:xfrm>
              <a:custGeom>
                <a:avLst/>
                <a:gdLst/>
                <a:ahLst/>
                <a:cxnLst>
                  <a:cxn ang="0">
                    <a:pos x="44" y="35"/>
                  </a:cxn>
                  <a:cxn ang="0">
                    <a:pos x="44" y="35"/>
                  </a:cxn>
                  <a:cxn ang="0">
                    <a:pos x="44" y="50"/>
                  </a:cxn>
                  <a:cxn ang="0">
                    <a:pos x="39" y="65"/>
                  </a:cxn>
                  <a:cxn ang="0">
                    <a:pos x="29" y="75"/>
                  </a:cxn>
                  <a:cxn ang="0">
                    <a:pos x="24" y="75"/>
                  </a:cxn>
                  <a:cxn ang="0">
                    <a:pos x="24" y="75"/>
                  </a:cxn>
                  <a:cxn ang="0">
                    <a:pos x="15" y="75"/>
                  </a:cxn>
                  <a:cxn ang="0">
                    <a:pos x="10" y="65"/>
                  </a:cxn>
                  <a:cxn ang="0">
                    <a:pos x="5" y="50"/>
                  </a:cxn>
                  <a:cxn ang="0">
                    <a:pos x="0" y="35"/>
                  </a:cxn>
                  <a:cxn ang="0">
                    <a:pos x="0" y="35"/>
                  </a:cxn>
                  <a:cxn ang="0">
                    <a:pos x="5" y="20"/>
                  </a:cxn>
                  <a:cxn ang="0">
                    <a:pos x="10" y="10"/>
                  </a:cxn>
                  <a:cxn ang="0">
                    <a:pos x="15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9" y="0"/>
                  </a:cxn>
                  <a:cxn ang="0">
                    <a:pos x="39" y="10"/>
                  </a:cxn>
                  <a:cxn ang="0">
                    <a:pos x="44" y="20"/>
                  </a:cxn>
                  <a:cxn ang="0">
                    <a:pos x="44" y="35"/>
                  </a:cxn>
                  <a:cxn ang="0">
                    <a:pos x="44" y="35"/>
                  </a:cxn>
                </a:cxnLst>
                <a:rect l="0" t="0" r="r" b="b"/>
                <a:pathLst>
                  <a:path w="44" h="75">
                    <a:moveTo>
                      <a:pt x="44" y="35"/>
                    </a:moveTo>
                    <a:lnTo>
                      <a:pt x="44" y="35"/>
                    </a:lnTo>
                    <a:lnTo>
                      <a:pt x="44" y="50"/>
                    </a:lnTo>
                    <a:lnTo>
                      <a:pt x="39" y="65"/>
                    </a:lnTo>
                    <a:lnTo>
                      <a:pt x="29" y="75"/>
                    </a:lnTo>
                    <a:lnTo>
                      <a:pt x="24" y="75"/>
                    </a:lnTo>
                    <a:lnTo>
                      <a:pt x="24" y="75"/>
                    </a:lnTo>
                    <a:lnTo>
                      <a:pt x="15" y="75"/>
                    </a:lnTo>
                    <a:lnTo>
                      <a:pt x="10" y="65"/>
                    </a:lnTo>
                    <a:lnTo>
                      <a:pt x="5" y="50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5" y="20"/>
                    </a:lnTo>
                    <a:lnTo>
                      <a:pt x="10" y="10"/>
                    </a:lnTo>
                    <a:lnTo>
                      <a:pt x="15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9" y="10"/>
                    </a:lnTo>
                    <a:lnTo>
                      <a:pt x="44" y="20"/>
                    </a:lnTo>
                    <a:lnTo>
                      <a:pt x="44" y="35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9" name="Freeform 51"/>
              <p:cNvSpPr>
                <a:spLocks noEditPoints="1"/>
              </p:cNvSpPr>
              <p:nvPr/>
            </p:nvSpPr>
            <p:spPr bwMode="auto">
              <a:xfrm>
                <a:off x="19904914" y="9765036"/>
                <a:ext cx="282589" cy="299082"/>
              </a:xfrm>
              <a:custGeom>
                <a:avLst/>
                <a:gdLst/>
                <a:ahLst/>
                <a:cxnLst>
                  <a:cxn ang="0">
                    <a:pos x="39" y="138"/>
                  </a:cxn>
                  <a:cxn ang="0">
                    <a:pos x="49" y="99"/>
                  </a:cxn>
                  <a:cxn ang="0">
                    <a:pos x="69" y="69"/>
                  </a:cxn>
                  <a:cxn ang="0">
                    <a:pos x="94" y="49"/>
                  </a:cxn>
                  <a:cxn ang="0">
                    <a:pos x="128" y="39"/>
                  </a:cxn>
                  <a:cxn ang="0">
                    <a:pos x="148" y="44"/>
                  </a:cxn>
                  <a:cxn ang="0">
                    <a:pos x="178" y="59"/>
                  </a:cxn>
                  <a:cxn ang="0">
                    <a:pos x="203" y="84"/>
                  </a:cxn>
                  <a:cxn ang="0">
                    <a:pos x="217" y="118"/>
                  </a:cxn>
                  <a:cxn ang="0">
                    <a:pos x="217" y="138"/>
                  </a:cxn>
                  <a:cxn ang="0">
                    <a:pos x="212" y="173"/>
                  </a:cxn>
                  <a:cxn ang="0">
                    <a:pos x="193" y="202"/>
                  </a:cxn>
                  <a:cxn ang="0">
                    <a:pos x="163" y="227"/>
                  </a:cxn>
                  <a:cxn ang="0">
                    <a:pos x="128" y="232"/>
                  </a:cxn>
                  <a:cxn ang="0">
                    <a:pos x="113" y="232"/>
                  </a:cxn>
                  <a:cxn ang="0">
                    <a:pos x="79" y="217"/>
                  </a:cxn>
                  <a:cxn ang="0">
                    <a:pos x="54" y="188"/>
                  </a:cxn>
                  <a:cxn ang="0">
                    <a:pos x="44" y="158"/>
                  </a:cxn>
                  <a:cxn ang="0">
                    <a:pos x="39" y="138"/>
                  </a:cxn>
                  <a:cxn ang="0">
                    <a:pos x="0" y="138"/>
                  </a:cxn>
                  <a:cxn ang="0">
                    <a:pos x="9" y="188"/>
                  </a:cxn>
                  <a:cxn ang="0">
                    <a:pos x="39" y="232"/>
                  </a:cxn>
                  <a:cxn ang="0">
                    <a:pos x="79" y="262"/>
                  </a:cxn>
                  <a:cxn ang="0">
                    <a:pos x="128" y="272"/>
                  </a:cxn>
                  <a:cxn ang="0">
                    <a:pos x="153" y="267"/>
                  </a:cxn>
                  <a:cxn ang="0">
                    <a:pos x="203" y="247"/>
                  </a:cxn>
                  <a:cxn ang="0">
                    <a:pos x="237" y="212"/>
                  </a:cxn>
                  <a:cxn ang="0">
                    <a:pos x="252" y="163"/>
                  </a:cxn>
                  <a:cxn ang="0">
                    <a:pos x="257" y="138"/>
                  </a:cxn>
                  <a:cxn ang="0">
                    <a:pos x="247" y="84"/>
                  </a:cxn>
                  <a:cxn ang="0">
                    <a:pos x="217" y="39"/>
                  </a:cxn>
                  <a:cxn ang="0">
                    <a:pos x="178" y="9"/>
                  </a:cxn>
                  <a:cxn ang="0">
                    <a:pos x="128" y="0"/>
                  </a:cxn>
                  <a:cxn ang="0">
                    <a:pos x="104" y="4"/>
                  </a:cxn>
                  <a:cxn ang="0">
                    <a:pos x="59" y="24"/>
                  </a:cxn>
                  <a:cxn ang="0">
                    <a:pos x="24" y="59"/>
                  </a:cxn>
                  <a:cxn ang="0">
                    <a:pos x="5" y="108"/>
                  </a:cxn>
                  <a:cxn ang="0">
                    <a:pos x="0" y="138"/>
                  </a:cxn>
                </a:cxnLst>
                <a:rect l="0" t="0" r="r" b="b"/>
                <a:pathLst>
                  <a:path w="257" h="272">
                    <a:moveTo>
                      <a:pt x="39" y="138"/>
                    </a:moveTo>
                    <a:lnTo>
                      <a:pt x="39" y="138"/>
                    </a:lnTo>
                    <a:lnTo>
                      <a:pt x="44" y="118"/>
                    </a:lnTo>
                    <a:lnTo>
                      <a:pt x="49" y="99"/>
                    </a:lnTo>
                    <a:lnTo>
                      <a:pt x="54" y="84"/>
                    </a:lnTo>
                    <a:lnTo>
                      <a:pt x="69" y="69"/>
                    </a:lnTo>
                    <a:lnTo>
                      <a:pt x="79" y="59"/>
                    </a:lnTo>
                    <a:lnTo>
                      <a:pt x="94" y="49"/>
                    </a:lnTo>
                    <a:lnTo>
                      <a:pt x="113" y="44"/>
                    </a:lnTo>
                    <a:lnTo>
                      <a:pt x="128" y="39"/>
                    </a:lnTo>
                    <a:lnTo>
                      <a:pt x="128" y="39"/>
                    </a:lnTo>
                    <a:lnTo>
                      <a:pt x="148" y="44"/>
                    </a:lnTo>
                    <a:lnTo>
                      <a:pt x="163" y="49"/>
                    </a:lnTo>
                    <a:lnTo>
                      <a:pt x="178" y="59"/>
                    </a:lnTo>
                    <a:lnTo>
                      <a:pt x="193" y="69"/>
                    </a:lnTo>
                    <a:lnTo>
                      <a:pt x="203" y="84"/>
                    </a:lnTo>
                    <a:lnTo>
                      <a:pt x="212" y="99"/>
                    </a:lnTo>
                    <a:lnTo>
                      <a:pt x="217" y="118"/>
                    </a:lnTo>
                    <a:lnTo>
                      <a:pt x="217" y="138"/>
                    </a:lnTo>
                    <a:lnTo>
                      <a:pt x="217" y="138"/>
                    </a:lnTo>
                    <a:lnTo>
                      <a:pt x="217" y="158"/>
                    </a:lnTo>
                    <a:lnTo>
                      <a:pt x="212" y="173"/>
                    </a:lnTo>
                    <a:lnTo>
                      <a:pt x="203" y="188"/>
                    </a:lnTo>
                    <a:lnTo>
                      <a:pt x="193" y="202"/>
                    </a:lnTo>
                    <a:lnTo>
                      <a:pt x="178" y="217"/>
                    </a:lnTo>
                    <a:lnTo>
                      <a:pt x="163" y="227"/>
                    </a:lnTo>
                    <a:lnTo>
                      <a:pt x="148" y="232"/>
                    </a:lnTo>
                    <a:lnTo>
                      <a:pt x="128" y="232"/>
                    </a:lnTo>
                    <a:lnTo>
                      <a:pt x="128" y="232"/>
                    </a:lnTo>
                    <a:lnTo>
                      <a:pt x="113" y="232"/>
                    </a:lnTo>
                    <a:lnTo>
                      <a:pt x="94" y="227"/>
                    </a:lnTo>
                    <a:lnTo>
                      <a:pt x="79" y="217"/>
                    </a:lnTo>
                    <a:lnTo>
                      <a:pt x="69" y="202"/>
                    </a:lnTo>
                    <a:lnTo>
                      <a:pt x="54" y="188"/>
                    </a:lnTo>
                    <a:lnTo>
                      <a:pt x="49" y="173"/>
                    </a:lnTo>
                    <a:lnTo>
                      <a:pt x="44" y="158"/>
                    </a:lnTo>
                    <a:lnTo>
                      <a:pt x="39" y="138"/>
                    </a:lnTo>
                    <a:lnTo>
                      <a:pt x="39" y="138"/>
                    </a:lnTo>
                    <a:close/>
                    <a:moveTo>
                      <a:pt x="0" y="138"/>
                    </a:moveTo>
                    <a:lnTo>
                      <a:pt x="0" y="138"/>
                    </a:lnTo>
                    <a:lnTo>
                      <a:pt x="5" y="163"/>
                    </a:lnTo>
                    <a:lnTo>
                      <a:pt x="9" y="188"/>
                    </a:lnTo>
                    <a:lnTo>
                      <a:pt x="24" y="212"/>
                    </a:lnTo>
                    <a:lnTo>
                      <a:pt x="39" y="232"/>
                    </a:lnTo>
                    <a:lnTo>
                      <a:pt x="59" y="247"/>
                    </a:lnTo>
                    <a:lnTo>
                      <a:pt x="79" y="262"/>
                    </a:lnTo>
                    <a:lnTo>
                      <a:pt x="104" y="267"/>
                    </a:lnTo>
                    <a:lnTo>
                      <a:pt x="128" y="272"/>
                    </a:lnTo>
                    <a:lnTo>
                      <a:pt x="128" y="272"/>
                    </a:lnTo>
                    <a:lnTo>
                      <a:pt x="153" y="267"/>
                    </a:lnTo>
                    <a:lnTo>
                      <a:pt x="178" y="262"/>
                    </a:lnTo>
                    <a:lnTo>
                      <a:pt x="203" y="247"/>
                    </a:lnTo>
                    <a:lnTo>
                      <a:pt x="217" y="232"/>
                    </a:lnTo>
                    <a:lnTo>
                      <a:pt x="237" y="212"/>
                    </a:lnTo>
                    <a:lnTo>
                      <a:pt x="247" y="188"/>
                    </a:lnTo>
                    <a:lnTo>
                      <a:pt x="252" y="163"/>
                    </a:lnTo>
                    <a:lnTo>
                      <a:pt x="257" y="138"/>
                    </a:lnTo>
                    <a:lnTo>
                      <a:pt x="257" y="138"/>
                    </a:lnTo>
                    <a:lnTo>
                      <a:pt x="252" y="108"/>
                    </a:lnTo>
                    <a:lnTo>
                      <a:pt x="247" y="84"/>
                    </a:lnTo>
                    <a:lnTo>
                      <a:pt x="237" y="59"/>
                    </a:lnTo>
                    <a:lnTo>
                      <a:pt x="217" y="39"/>
                    </a:lnTo>
                    <a:lnTo>
                      <a:pt x="203" y="24"/>
                    </a:lnTo>
                    <a:lnTo>
                      <a:pt x="178" y="9"/>
                    </a:lnTo>
                    <a:lnTo>
                      <a:pt x="153" y="4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04" y="4"/>
                    </a:lnTo>
                    <a:lnTo>
                      <a:pt x="79" y="9"/>
                    </a:lnTo>
                    <a:lnTo>
                      <a:pt x="59" y="24"/>
                    </a:lnTo>
                    <a:lnTo>
                      <a:pt x="39" y="39"/>
                    </a:lnTo>
                    <a:lnTo>
                      <a:pt x="24" y="59"/>
                    </a:lnTo>
                    <a:lnTo>
                      <a:pt x="9" y="84"/>
                    </a:lnTo>
                    <a:lnTo>
                      <a:pt x="5" y="108"/>
                    </a:lnTo>
                    <a:lnTo>
                      <a:pt x="0" y="13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60"/>
            <p:cNvGrpSpPr/>
            <p:nvPr/>
          </p:nvGrpSpPr>
          <p:grpSpPr>
            <a:xfrm>
              <a:off x="25677978" y="6477000"/>
              <a:ext cx="1754022" cy="2286000"/>
              <a:chOff x="19539858" y="8186057"/>
              <a:chExt cx="2171646" cy="2830286"/>
            </a:xfrm>
          </p:grpSpPr>
          <p:sp>
            <p:nvSpPr>
              <p:cNvPr id="604" name="Freeform 8"/>
              <p:cNvSpPr>
                <a:spLocks/>
              </p:cNvSpPr>
              <p:nvPr/>
            </p:nvSpPr>
            <p:spPr bwMode="auto">
              <a:xfrm>
                <a:off x="19578342" y="8219045"/>
                <a:ext cx="1011602" cy="2764312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86"/>
                  </a:cxn>
                  <a:cxn ang="0">
                    <a:pos x="0" y="2386"/>
                  </a:cxn>
                  <a:cxn ang="0">
                    <a:pos x="0" y="2391"/>
                  </a:cxn>
                  <a:cxn ang="0">
                    <a:pos x="5" y="2400"/>
                  </a:cxn>
                  <a:cxn ang="0">
                    <a:pos x="10" y="2400"/>
                  </a:cxn>
                  <a:cxn ang="0">
                    <a:pos x="10" y="2400"/>
                  </a:cxn>
                  <a:cxn ang="0">
                    <a:pos x="94" y="2425"/>
                  </a:cxn>
                  <a:cxn ang="0">
                    <a:pos x="163" y="2440"/>
                  </a:cxn>
                  <a:cxn ang="0">
                    <a:pos x="252" y="2455"/>
                  </a:cxn>
                  <a:cxn ang="0">
                    <a:pos x="371" y="2475"/>
                  </a:cxn>
                  <a:cxn ang="0">
                    <a:pos x="514" y="2490"/>
                  </a:cxn>
                  <a:cxn ang="0">
                    <a:pos x="693" y="2504"/>
                  </a:cxn>
                  <a:cxn ang="0">
                    <a:pos x="900" y="2514"/>
                  </a:cxn>
                  <a:cxn ang="0">
                    <a:pos x="900" y="2514"/>
                  </a:cxn>
                  <a:cxn ang="0">
                    <a:pos x="920" y="2514"/>
                  </a:cxn>
                  <a:cxn ang="0">
                    <a:pos x="920" y="0"/>
                  </a:cxn>
                  <a:cxn ang="0">
                    <a:pos x="920" y="0"/>
                  </a:cxn>
                  <a:cxn ang="0">
                    <a:pos x="900" y="0"/>
                  </a:cxn>
                  <a:cxn ang="0">
                    <a:pos x="900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920" h="2514">
                    <a:moveTo>
                      <a:pt x="0" y="54"/>
                    </a:moveTo>
                    <a:lnTo>
                      <a:pt x="0" y="54"/>
                    </a:lnTo>
                    <a:lnTo>
                      <a:pt x="0" y="2386"/>
                    </a:lnTo>
                    <a:lnTo>
                      <a:pt x="0" y="2386"/>
                    </a:lnTo>
                    <a:lnTo>
                      <a:pt x="0" y="2391"/>
                    </a:lnTo>
                    <a:lnTo>
                      <a:pt x="5" y="2400"/>
                    </a:lnTo>
                    <a:lnTo>
                      <a:pt x="10" y="2400"/>
                    </a:lnTo>
                    <a:lnTo>
                      <a:pt x="10" y="2400"/>
                    </a:lnTo>
                    <a:lnTo>
                      <a:pt x="94" y="2425"/>
                    </a:lnTo>
                    <a:lnTo>
                      <a:pt x="163" y="2440"/>
                    </a:lnTo>
                    <a:lnTo>
                      <a:pt x="252" y="2455"/>
                    </a:lnTo>
                    <a:lnTo>
                      <a:pt x="371" y="2475"/>
                    </a:lnTo>
                    <a:lnTo>
                      <a:pt x="514" y="2490"/>
                    </a:lnTo>
                    <a:lnTo>
                      <a:pt x="693" y="2504"/>
                    </a:lnTo>
                    <a:lnTo>
                      <a:pt x="900" y="2514"/>
                    </a:lnTo>
                    <a:lnTo>
                      <a:pt x="900" y="2514"/>
                    </a:lnTo>
                    <a:lnTo>
                      <a:pt x="920" y="2514"/>
                    </a:lnTo>
                    <a:lnTo>
                      <a:pt x="920" y="0"/>
                    </a:lnTo>
                    <a:lnTo>
                      <a:pt x="920" y="0"/>
                    </a:lnTo>
                    <a:lnTo>
                      <a:pt x="900" y="0"/>
                    </a:lnTo>
                    <a:lnTo>
                      <a:pt x="900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" name="Freeform 9"/>
              <p:cNvSpPr>
                <a:spLocks/>
              </p:cNvSpPr>
              <p:nvPr/>
            </p:nvSpPr>
            <p:spPr bwMode="auto">
              <a:xfrm>
                <a:off x="19599234" y="8224542"/>
                <a:ext cx="985212" cy="2721429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46"/>
                  </a:cxn>
                  <a:cxn ang="0">
                    <a:pos x="0" y="2346"/>
                  </a:cxn>
                  <a:cxn ang="0">
                    <a:pos x="0" y="2351"/>
                  </a:cxn>
                  <a:cxn ang="0">
                    <a:pos x="5" y="2361"/>
                  </a:cxn>
                  <a:cxn ang="0">
                    <a:pos x="10" y="2361"/>
                  </a:cxn>
                  <a:cxn ang="0">
                    <a:pos x="10" y="2361"/>
                  </a:cxn>
                  <a:cxn ang="0">
                    <a:pos x="90" y="2386"/>
                  </a:cxn>
                  <a:cxn ang="0">
                    <a:pos x="159" y="2400"/>
                  </a:cxn>
                  <a:cxn ang="0">
                    <a:pos x="248" y="2415"/>
                  </a:cxn>
                  <a:cxn ang="0">
                    <a:pos x="362" y="2435"/>
                  </a:cxn>
                  <a:cxn ang="0">
                    <a:pos x="500" y="2450"/>
                  </a:cxn>
                  <a:cxn ang="0">
                    <a:pos x="674" y="2465"/>
                  </a:cxn>
                  <a:cxn ang="0">
                    <a:pos x="881" y="2475"/>
                  </a:cxn>
                  <a:cxn ang="0">
                    <a:pos x="881" y="2475"/>
                  </a:cxn>
                  <a:cxn ang="0">
                    <a:pos x="896" y="2475"/>
                  </a:cxn>
                  <a:cxn ang="0">
                    <a:pos x="896" y="0"/>
                  </a:cxn>
                  <a:cxn ang="0">
                    <a:pos x="896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896" h="2475">
                    <a:moveTo>
                      <a:pt x="0" y="54"/>
                    </a:moveTo>
                    <a:lnTo>
                      <a:pt x="0" y="54"/>
                    </a:lnTo>
                    <a:lnTo>
                      <a:pt x="0" y="2346"/>
                    </a:lnTo>
                    <a:lnTo>
                      <a:pt x="0" y="2346"/>
                    </a:lnTo>
                    <a:lnTo>
                      <a:pt x="0" y="2351"/>
                    </a:lnTo>
                    <a:lnTo>
                      <a:pt x="5" y="2361"/>
                    </a:lnTo>
                    <a:lnTo>
                      <a:pt x="10" y="2361"/>
                    </a:lnTo>
                    <a:lnTo>
                      <a:pt x="10" y="2361"/>
                    </a:lnTo>
                    <a:lnTo>
                      <a:pt x="90" y="2386"/>
                    </a:lnTo>
                    <a:lnTo>
                      <a:pt x="159" y="2400"/>
                    </a:lnTo>
                    <a:lnTo>
                      <a:pt x="248" y="2415"/>
                    </a:lnTo>
                    <a:lnTo>
                      <a:pt x="362" y="2435"/>
                    </a:lnTo>
                    <a:lnTo>
                      <a:pt x="500" y="2450"/>
                    </a:lnTo>
                    <a:lnTo>
                      <a:pt x="674" y="2465"/>
                    </a:lnTo>
                    <a:lnTo>
                      <a:pt x="881" y="2475"/>
                    </a:lnTo>
                    <a:lnTo>
                      <a:pt x="881" y="2475"/>
                    </a:lnTo>
                    <a:lnTo>
                      <a:pt x="896" y="2475"/>
                    </a:lnTo>
                    <a:lnTo>
                      <a:pt x="896" y="0"/>
                    </a:lnTo>
                    <a:lnTo>
                      <a:pt x="896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6" name="Freeform 10"/>
              <p:cNvSpPr>
                <a:spLocks/>
              </p:cNvSpPr>
              <p:nvPr/>
            </p:nvSpPr>
            <p:spPr bwMode="auto">
              <a:xfrm>
                <a:off x="20731788" y="8235538"/>
                <a:ext cx="935732" cy="26884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45"/>
                  </a:cxn>
                  <a:cxn ang="0">
                    <a:pos x="0" y="2445"/>
                  </a:cxn>
                  <a:cxn ang="0">
                    <a:pos x="851" y="2074"/>
                  </a:cxn>
                  <a:cxn ang="0">
                    <a:pos x="851" y="2074"/>
                  </a:cxn>
                  <a:cxn ang="0">
                    <a:pos x="851" y="133"/>
                  </a:cxn>
                  <a:cxn ang="0">
                    <a:pos x="851" y="13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1" h="2445">
                    <a:moveTo>
                      <a:pt x="0" y="0"/>
                    </a:moveTo>
                    <a:lnTo>
                      <a:pt x="0" y="2445"/>
                    </a:lnTo>
                    <a:lnTo>
                      <a:pt x="0" y="2445"/>
                    </a:lnTo>
                    <a:lnTo>
                      <a:pt x="851" y="2074"/>
                    </a:lnTo>
                    <a:lnTo>
                      <a:pt x="851" y="2074"/>
                    </a:lnTo>
                    <a:lnTo>
                      <a:pt x="851" y="133"/>
                    </a:lnTo>
                    <a:lnTo>
                      <a:pt x="851" y="13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7" name="Freeform 11"/>
              <p:cNvSpPr>
                <a:spLocks/>
              </p:cNvSpPr>
              <p:nvPr/>
            </p:nvSpPr>
            <p:spPr bwMode="auto">
              <a:xfrm>
                <a:off x="20731788" y="8354291"/>
                <a:ext cx="935732" cy="2569689"/>
              </a:xfrm>
              <a:custGeom>
                <a:avLst/>
                <a:gdLst/>
                <a:ahLst/>
                <a:cxnLst>
                  <a:cxn ang="0">
                    <a:pos x="698" y="0"/>
                  </a:cxn>
                  <a:cxn ang="0">
                    <a:pos x="698" y="0"/>
                  </a:cxn>
                  <a:cxn ang="0">
                    <a:pos x="851" y="25"/>
                  </a:cxn>
                  <a:cxn ang="0">
                    <a:pos x="851" y="25"/>
                  </a:cxn>
                  <a:cxn ang="0">
                    <a:pos x="851" y="1966"/>
                  </a:cxn>
                  <a:cxn ang="0">
                    <a:pos x="851" y="1966"/>
                  </a:cxn>
                  <a:cxn ang="0">
                    <a:pos x="0" y="2337"/>
                  </a:cxn>
                  <a:cxn ang="0">
                    <a:pos x="0" y="1485"/>
                  </a:cxn>
                  <a:cxn ang="0">
                    <a:pos x="0" y="1485"/>
                  </a:cxn>
                  <a:cxn ang="0">
                    <a:pos x="20" y="1421"/>
                  </a:cxn>
                  <a:cxn ang="0">
                    <a:pos x="44" y="1357"/>
                  </a:cxn>
                  <a:cxn ang="0">
                    <a:pos x="69" y="1302"/>
                  </a:cxn>
                  <a:cxn ang="0">
                    <a:pos x="94" y="1248"/>
                  </a:cxn>
                  <a:cxn ang="0">
                    <a:pos x="119" y="1198"/>
                  </a:cxn>
                  <a:cxn ang="0">
                    <a:pos x="148" y="1154"/>
                  </a:cxn>
                  <a:cxn ang="0">
                    <a:pos x="208" y="1070"/>
                  </a:cxn>
                  <a:cxn ang="0">
                    <a:pos x="272" y="995"/>
                  </a:cxn>
                  <a:cxn ang="0">
                    <a:pos x="336" y="931"/>
                  </a:cxn>
                  <a:cxn ang="0">
                    <a:pos x="465" y="807"/>
                  </a:cxn>
                  <a:cxn ang="0">
                    <a:pos x="525" y="743"/>
                  </a:cxn>
                  <a:cxn ang="0">
                    <a:pos x="579" y="679"/>
                  </a:cxn>
                  <a:cxn ang="0">
                    <a:pos x="604" y="639"/>
                  </a:cxn>
                  <a:cxn ang="0">
                    <a:pos x="628" y="599"/>
                  </a:cxn>
                  <a:cxn ang="0">
                    <a:pos x="648" y="560"/>
                  </a:cxn>
                  <a:cxn ang="0">
                    <a:pos x="663" y="515"/>
                  </a:cxn>
                  <a:cxn ang="0">
                    <a:pos x="683" y="466"/>
                  </a:cxn>
                  <a:cxn ang="0">
                    <a:pos x="693" y="411"/>
                  </a:cxn>
                  <a:cxn ang="0">
                    <a:pos x="703" y="357"/>
                  </a:cxn>
                  <a:cxn ang="0">
                    <a:pos x="708" y="297"/>
                  </a:cxn>
                  <a:cxn ang="0">
                    <a:pos x="713" y="228"/>
                  </a:cxn>
                  <a:cxn ang="0">
                    <a:pos x="713" y="159"/>
                  </a:cxn>
                  <a:cxn ang="0">
                    <a:pos x="708" y="85"/>
                  </a:cxn>
                  <a:cxn ang="0">
                    <a:pos x="698" y="0"/>
                  </a:cxn>
                  <a:cxn ang="0">
                    <a:pos x="698" y="0"/>
                  </a:cxn>
                </a:cxnLst>
                <a:rect l="0" t="0" r="r" b="b"/>
                <a:pathLst>
                  <a:path w="851" h="2337">
                    <a:moveTo>
                      <a:pt x="698" y="0"/>
                    </a:moveTo>
                    <a:lnTo>
                      <a:pt x="698" y="0"/>
                    </a:lnTo>
                    <a:lnTo>
                      <a:pt x="851" y="25"/>
                    </a:lnTo>
                    <a:lnTo>
                      <a:pt x="851" y="25"/>
                    </a:lnTo>
                    <a:lnTo>
                      <a:pt x="851" y="1966"/>
                    </a:lnTo>
                    <a:lnTo>
                      <a:pt x="851" y="1966"/>
                    </a:lnTo>
                    <a:lnTo>
                      <a:pt x="0" y="2337"/>
                    </a:lnTo>
                    <a:lnTo>
                      <a:pt x="0" y="1485"/>
                    </a:lnTo>
                    <a:lnTo>
                      <a:pt x="0" y="1485"/>
                    </a:lnTo>
                    <a:lnTo>
                      <a:pt x="20" y="1421"/>
                    </a:lnTo>
                    <a:lnTo>
                      <a:pt x="44" y="1357"/>
                    </a:lnTo>
                    <a:lnTo>
                      <a:pt x="69" y="1302"/>
                    </a:lnTo>
                    <a:lnTo>
                      <a:pt x="94" y="1248"/>
                    </a:lnTo>
                    <a:lnTo>
                      <a:pt x="119" y="1198"/>
                    </a:lnTo>
                    <a:lnTo>
                      <a:pt x="148" y="1154"/>
                    </a:lnTo>
                    <a:lnTo>
                      <a:pt x="208" y="1070"/>
                    </a:lnTo>
                    <a:lnTo>
                      <a:pt x="272" y="995"/>
                    </a:lnTo>
                    <a:lnTo>
                      <a:pt x="336" y="931"/>
                    </a:lnTo>
                    <a:lnTo>
                      <a:pt x="465" y="807"/>
                    </a:lnTo>
                    <a:lnTo>
                      <a:pt x="525" y="743"/>
                    </a:lnTo>
                    <a:lnTo>
                      <a:pt x="579" y="679"/>
                    </a:lnTo>
                    <a:lnTo>
                      <a:pt x="604" y="639"/>
                    </a:lnTo>
                    <a:lnTo>
                      <a:pt x="628" y="599"/>
                    </a:lnTo>
                    <a:lnTo>
                      <a:pt x="648" y="560"/>
                    </a:lnTo>
                    <a:lnTo>
                      <a:pt x="663" y="515"/>
                    </a:lnTo>
                    <a:lnTo>
                      <a:pt x="683" y="466"/>
                    </a:lnTo>
                    <a:lnTo>
                      <a:pt x="693" y="411"/>
                    </a:lnTo>
                    <a:lnTo>
                      <a:pt x="703" y="357"/>
                    </a:lnTo>
                    <a:lnTo>
                      <a:pt x="708" y="297"/>
                    </a:lnTo>
                    <a:lnTo>
                      <a:pt x="713" y="228"/>
                    </a:lnTo>
                    <a:lnTo>
                      <a:pt x="713" y="159"/>
                    </a:lnTo>
                    <a:lnTo>
                      <a:pt x="708" y="85"/>
                    </a:lnTo>
                    <a:lnTo>
                      <a:pt x="698" y="0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8" name="Freeform 12"/>
              <p:cNvSpPr>
                <a:spLocks/>
              </p:cNvSpPr>
              <p:nvPr/>
            </p:nvSpPr>
            <p:spPr bwMode="auto">
              <a:xfrm>
                <a:off x="20567953" y="8219045"/>
                <a:ext cx="125351" cy="27643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14"/>
                  </a:cxn>
                  <a:cxn ang="0">
                    <a:pos x="0" y="2514"/>
                  </a:cxn>
                  <a:cxn ang="0">
                    <a:pos x="30" y="2509"/>
                  </a:cxn>
                  <a:cxn ang="0">
                    <a:pos x="30" y="2509"/>
                  </a:cxn>
                  <a:cxn ang="0">
                    <a:pos x="60" y="2499"/>
                  </a:cxn>
                  <a:cxn ang="0">
                    <a:pos x="85" y="2490"/>
                  </a:cxn>
                  <a:cxn ang="0">
                    <a:pos x="114" y="2465"/>
                  </a:cxn>
                  <a:cxn ang="0">
                    <a:pos x="114" y="20"/>
                  </a:cxn>
                  <a:cxn ang="0">
                    <a:pos x="114" y="20"/>
                  </a:cxn>
                  <a:cxn ang="0">
                    <a:pos x="85" y="10"/>
                  </a:cxn>
                  <a:cxn ang="0">
                    <a:pos x="60" y="5"/>
                  </a:cxn>
                  <a:cxn ang="0">
                    <a:pos x="35" y="0"/>
                  </a:cxn>
                  <a:cxn ang="0">
                    <a:pos x="3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4" h="2514">
                    <a:moveTo>
                      <a:pt x="0" y="0"/>
                    </a:moveTo>
                    <a:lnTo>
                      <a:pt x="0" y="2514"/>
                    </a:lnTo>
                    <a:lnTo>
                      <a:pt x="0" y="2514"/>
                    </a:lnTo>
                    <a:lnTo>
                      <a:pt x="30" y="2509"/>
                    </a:lnTo>
                    <a:lnTo>
                      <a:pt x="30" y="2509"/>
                    </a:lnTo>
                    <a:lnTo>
                      <a:pt x="60" y="2499"/>
                    </a:lnTo>
                    <a:lnTo>
                      <a:pt x="85" y="2490"/>
                    </a:lnTo>
                    <a:lnTo>
                      <a:pt x="114" y="2465"/>
                    </a:lnTo>
                    <a:lnTo>
                      <a:pt x="114" y="20"/>
                    </a:lnTo>
                    <a:lnTo>
                      <a:pt x="114" y="20"/>
                    </a:lnTo>
                    <a:lnTo>
                      <a:pt x="85" y="10"/>
                    </a:lnTo>
                    <a:lnTo>
                      <a:pt x="60" y="5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9" name="Freeform 13"/>
              <p:cNvSpPr>
                <a:spLocks/>
              </p:cNvSpPr>
              <p:nvPr/>
            </p:nvSpPr>
            <p:spPr bwMode="auto">
              <a:xfrm>
                <a:off x="19811450" y="8992040"/>
                <a:ext cx="98961" cy="358459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9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26"/>
                  </a:cxn>
                  <a:cxn ang="0">
                    <a:pos x="90" y="168"/>
                  </a:cxn>
                  <a:cxn ang="0">
                    <a:pos x="90" y="0"/>
                  </a:cxn>
                </a:cxnLst>
                <a:rect l="0" t="0" r="r" b="b"/>
                <a:pathLst>
                  <a:path w="90" h="326">
                    <a:moveTo>
                      <a:pt x="90" y="0"/>
                    </a:moveTo>
                    <a:lnTo>
                      <a:pt x="9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26"/>
                    </a:lnTo>
                    <a:lnTo>
                      <a:pt x="90" y="168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0" name="Freeform 14"/>
              <p:cNvSpPr>
                <a:spLocks/>
              </p:cNvSpPr>
              <p:nvPr/>
            </p:nvSpPr>
            <p:spPr bwMode="auto">
              <a:xfrm>
                <a:off x="19827944" y="9012932"/>
                <a:ext cx="86866" cy="33206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02"/>
                  </a:cxn>
                  <a:cxn ang="0">
                    <a:pos x="79" y="159"/>
                  </a:cxn>
                  <a:cxn ang="0">
                    <a:pos x="79" y="0"/>
                  </a:cxn>
                </a:cxnLst>
                <a:rect l="0" t="0" r="r" b="b"/>
                <a:pathLst>
                  <a:path w="79" h="302">
                    <a:moveTo>
                      <a:pt x="79" y="0"/>
                    </a:moveTo>
                    <a:lnTo>
                      <a:pt x="79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02"/>
                    </a:lnTo>
                    <a:lnTo>
                      <a:pt x="79" y="159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" name="Freeform 15"/>
              <p:cNvSpPr>
                <a:spLocks/>
              </p:cNvSpPr>
              <p:nvPr/>
            </p:nvSpPr>
            <p:spPr bwMode="auto">
              <a:xfrm>
                <a:off x="19925805" y="8992040"/>
                <a:ext cx="566277" cy="1902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63"/>
                  </a:cxn>
                  <a:cxn ang="0">
                    <a:pos x="0" y="163"/>
                  </a:cxn>
                  <a:cxn ang="0">
                    <a:pos x="515" y="173"/>
                  </a:cxn>
                  <a:cxn ang="0">
                    <a:pos x="515" y="173"/>
                  </a:cxn>
                  <a:cxn ang="0">
                    <a:pos x="515" y="0"/>
                  </a:cxn>
                  <a:cxn ang="0">
                    <a:pos x="51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15" h="173">
                    <a:moveTo>
                      <a:pt x="0" y="0"/>
                    </a:moveTo>
                    <a:lnTo>
                      <a:pt x="0" y="0"/>
                    </a:lnTo>
                    <a:lnTo>
                      <a:pt x="0" y="163"/>
                    </a:lnTo>
                    <a:lnTo>
                      <a:pt x="0" y="163"/>
                    </a:lnTo>
                    <a:lnTo>
                      <a:pt x="515" y="173"/>
                    </a:lnTo>
                    <a:lnTo>
                      <a:pt x="515" y="173"/>
                    </a:lnTo>
                    <a:lnTo>
                      <a:pt x="515" y="0"/>
                    </a:lnTo>
                    <a:lnTo>
                      <a:pt x="51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" name="Freeform 16"/>
              <p:cNvSpPr>
                <a:spLocks/>
              </p:cNvSpPr>
              <p:nvPr/>
            </p:nvSpPr>
            <p:spPr bwMode="auto">
              <a:xfrm>
                <a:off x="19947797" y="9012932"/>
                <a:ext cx="544286" cy="1693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49"/>
                  </a:cxn>
                  <a:cxn ang="0">
                    <a:pos x="0" y="149"/>
                  </a:cxn>
                  <a:cxn ang="0">
                    <a:pos x="495" y="154"/>
                  </a:cxn>
                  <a:cxn ang="0">
                    <a:pos x="495" y="154"/>
                  </a:cxn>
                  <a:cxn ang="0">
                    <a:pos x="495" y="0"/>
                  </a:cxn>
                  <a:cxn ang="0">
                    <a:pos x="49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5" h="154">
                    <a:moveTo>
                      <a:pt x="0" y="0"/>
                    </a:moveTo>
                    <a:lnTo>
                      <a:pt x="0" y="0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495" y="154"/>
                    </a:lnTo>
                    <a:lnTo>
                      <a:pt x="495" y="154"/>
                    </a:lnTo>
                    <a:lnTo>
                      <a:pt x="495" y="0"/>
                    </a:lnTo>
                    <a:lnTo>
                      <a:pt x="49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" name="Freeform 17"/>
              <p:cNvSpPr>
                <a:spLocks/>
              </p:cNvSpPr>
              <p:nvPr/>
            </p:nvSpPr>
            <p:spPr bwMode="auto">
              <a:xfrm>
                <a:off x="19811450" y="9187763"/>
                <a:ext cx="680632" cy="212217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0" y="173"/>
                  </a:cxn>
                  <a:cxn ang="0">
                    <a:pos x="619" y="193"/>
                  </a:cxn>
                  <a:cxn ang="0">
                    <a:pos x="619" y="193"/>
                  </a:cxn>
                  <a:cxn ang="0">
                    <a:pos x="619" y="10"/>
                  </a:cxn>
                  <a:cxn ang="0">
                    <a:pos x="99" y="0"/>
                  </a:cxn>
                  <a:cxn ang="0">
                    <a:pos x="0" y="173"/>
                  </a:cxn>
                </a:cxnLst>
                <a:rect l="0" t="0" r="r" b="b"/>
                <a:pathLst>
                  <a:path w="619" h="193">
                    <a:moveTo>
                      <a:pt x="0" y="173"/>
                    </a:moveTo>
                    <a:lnTo>
                      <a:pt x="0" y="173"/>
                    </a:lnTo>
                    <a:lnTo>
                      <a:pt x="619" y="193"/>
                    </a:lnTo>
                    <a:lnTo>
                      <a:pt x="619" y="193"/>
                    </a:lnTo>
                    <a:lnTo>
                      <a:pt x="619" y="10"/>
                    </a:lnTo>
                    <a:lnTo>
                      <a:pt x="99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" name="Freeform 18"/>
              <p:cNvSpPr>
                <a:spLocks/>
              </p:cNvSpPr>
              <p:nvPr/>
            </p:nvSpPr>
            <p:spPr bwMode="auto">
              <a:xfrm>
                <a:off x="19648714" y="8305910"/>
                <a:ext cx="848866" cy="609160"/>
              </a:xfrm>
              <a:custGeom>
                <a:avLst/>
                <a:gdLst/>
                <a:ahLst/>
                <a:cxnLst>
                  <a:cxn ang="0">
                    <a:pos x="772" y="554"/>
                  </a:cxn>
                  <a:cxn ang="0">
                    <a:pos x="0" y="554"/>
                  </a:cxn>
                  <a:cxn ang="0">
                    <a:pos x="0" y="40"/>
                  </a:cxn>
                  <a:cxn ang="0">
                    <a:pos x="772" y="0"/>
                  </a:cxn>
                  <a:cxn ang="0">
                    <a:pos x="772" y="554"/>
                  </a:cxn>
                </a:cxnLst>
                <a:rect l="0" t="0" r="r" b="b"/>
                <a:pathLst>
                  <a:path w="772" h="554">
                    <a:moveTo>
                      <a:pt x="772" y="554"/>
                    </a:moveTo>
                    <a:lnTo>
                      <a:pt x="0" y="554"/>
                    </a:lnTo>
                    <a:lnTo>
                      <a:pt x="0" y="40"/>
                    </a:lnTo>
                    <a:lnTo>
                      <a:pt x="772" y="0"/>
                    </a:lnTo>
                    <a:lnTo>
                      <a:pt x="772" y="554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" name="Freeform 19"/>
              <p:cNvSpPr>
                <a:spLocks/>
              </p:cNvSpPr>
              <p:nvPr/>
            </p:nvSpPr>
            <p:spPr bwMode="auto">
              <a:xfrm>
                <a:off x="19676204" y="8333399"/>
                <a:ext cx="821377" cy="549784"/>
              </a:xfrm>
              <a:custGeom>
                <a:avLst/>
                <a:gdLst/>
                <a:ahLst/>
                <a:cxnLst>
                  <a:cxn ang="0">
                    <a:pos x="747" y="500"/>
                  </a:cxn>
                  <a:cxn ang="0">
                    <a:pos x="0" y="500"/>
                  </a:cxn>
                  <a:cxn ang="0">
                    <a:pos x="0" y="39"/>
                  </a:cxn>
                  <a:cxn ang="0">
                    <a:pos x="747" y="0"/>
                  </a:cxn>
                  <a:cxn ang="0">
                    <a:pos x="747" y="500"/>
                  </a:cxn>
                </a:cxnLst>
                <a:rect l="0" t="0" r="r" b="b"/>
                <a:pathLst>
                  <a:path w="747" h="500">
                    <a:moveTo>
                      <a:pt x="747" y="500"/>
                    </a:moveTo>
                    <a:lnTo>
                      <a:pt x="0" y="500"/>
                    </a:lnTo>
                    <a:lnTo>
                      <a:pt x="0" y="39"/>
                    </a:lnTo>
                    <a:lnTo>
                      <a:pt x="747" y="0"/>
                    </a:lnTo>
                    <a:lnTo>
                      <a:pt x="747" y="50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" name="Freeform 20"/>
              <p:cNvSpPr>
                <a:spLocks noEditPoints="1"/>
              </p:cNvSpPr>
              <p:nvPr/>
            </p:nvSpPr>
            <p:spPr bwMode="auto">
              <a:xfrm>
                <a:off x="19637719" y="8294914"/>
                <a:ext cx="870857" cy="631152"/>
              </a:xfrm>
              <a:custGeom>
                <a:avLst/>
                <a:gdLst/>
                <a:ahLst/>
                <a:cxnLst>
                  <a:cxn ang="0">
                    <a:pos x="20" y="554"/>
                  </a:cxn>
                  <a:cxn ang="0">
                    <a:pos x="20" y="554"/>
                  </a:cxn>
                  <a:cxn ang="0">
                    <a:pos x="20" y="337"/>
                  </a:cxn>
                  <a:cxn ang="0">
                    <a:pos x="772" y="312"/>
                  </a:cxn>
                  <a:cxn ang="0">
                    <a:pos x="772" y="312"/>
                  </a:cxn>
                  <a:cxn ang="0">
                    <a:pos x="772" y="554"/>
                  </a:cxn>
                  <a:cxn ang="0">
                    <a:pos x="772" y="554"/>
                  </a:cxn>
                  <a:cxn ang="0">
                    <a:pos x="20" y="554"/>
                  </a:cxn>
                  <a:cxn ang="0">
                    <a:pos x="20" y="554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72" y="292"/>
                  </a:cxn>
                  <a:cxn ang="0">
                    <a:pos x="20" y="317"/>
                  </a:cxn>
                  <a:cxn ang="0">
                    <a:pos x="20" y="317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87" y="5"/>
                  </a:cxn>
                  <a:cxn ang="0">
                    <a:pos x="787" y="5"/>
                  </a:cxn>
                  <a:cxn ang="0">
                    <a:pos x="782" y="0"/>
                  </a:cxn>
                  <a:cxn ang="0">
                    <a:pos x="10" y="40"/>
                  </a:cxn>
                  <a:cxn ang="0">
                    <a:pos x="10" y="40"/>
                  </a:cxn>
                  <a:cxn ang="0">
                    <a:pos x="0" y="45"/>
                  </a:cxn>
                  <a:cxn ang="0">
                    <a:pos x="0" y="50"/>
                  </a:cxn>
                  <a:cxn ang="0">
                    <a:pos x="0" y="564"/>
                  </a:cxn>
                  <a:cxn ang="0">
                    <a:pos x="0" y="564"/>
                  </a:cxn>
                  <a:cxn ang="0">
                    <a:pos x="0" y="569"/>
                  </a:cxn>
                  <a:cxn ang="0">
                    <a:pos x="10" y="574"/>
                  </a:cxn>
                  <a:cxn ang="0">
                    <a:pos x="782" y="574"/>
                  </a:cxn>
                  <a:cxn ang="0">
                    <a:pos x="782" y="574"/>
                  </a:cxn>
                  <a:cxn ang="0">
                    <a:pos x="787" y="569"/>
                  </a:cxn>
                  <a:cxn ang="0">
                    <a:pos x="792" y="564"/>
                  </a:cxn>
                  <a:cxn ang="0">
                    <a:pos x="792" y="10"/>
                  </a:cxn>
                  <a:cxn ang="0">
                    <a:pos x="792" y="10"/>
                  </a:cxn>
                  <a:cxn ang="0">
                    <a:pos x="787" y="5"/>
                  </a:cxn>
                  <a:cxn ang="0">
                    <a:pos x="787" y="5"/>
                  </a:cxn>
                </a:cxnLst>
                <a:rect l="0" t="0" r="r" b="b"/>
                <a:pathLst>
                  <a:path w="792" h="574">
                    <a:moveTo>
                      <a:pt x="20" y="554"/>
                    </a:moveTo>
                    <a:lnTo>
                      <a:pt x="20" y="554"/>
                    </a:lnTo>
                    <a:lnTo>
                      <a:pt x="20" y="337"/>
                    </a:lnTo>
                    <a:lnTo>
                      <a:pt x="772" y="312"/>
                    </a:lnTo>
                    <a:lnTo>
                      <a:pt x="772" y="312"/>
                    </a:lnTo>
                    <a:lnTo>
                      <a:pt x="772" y="554"/>
                    </a:lnTo>
                    <a:lnTo>
                      <a:pt x="772" y="554"/>
                    </a:lnTo>
                    <a:lnTo>
                      <a:pt x="20" y="554"/>
                    </a:lnTo>
                    <a:lnTo>
                      <a:pt x="20" y="554"/>
                    </a:lnTo>
                    <a:close/>
                    <a:moveTo>
                      <a:pt x="772" y="25"/>
                    </a:moveTo>
                    <a:lnTo>
                      <a:pt x="772" y="25"/>
                    </a:lnTo>
                    <a:lnTo>
                      <a:pt x="772" y="292"/>
                    </a:lnTo>
                    <a:lnTo>
                      <a:pt x="20" y="317"/>
                    </a:lnTo>
                    <a:lnTo>
                      <a:pt x="20" y="317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772" y="25"/>
                    </a:lnTo>
                    <a:lnTo>
                      <a:pt x="772" y="25"/>
                    </a:lnTo>
                    <a:close/>
                    <a:moveTo>
                      <a:pt x="787" y="5"/>
                    </a:moveTo>
                    <a:lnTo>
                      <a:pt x="787" y="5"/>
                    </a:lnTo>
                    <a:lnTo>
                      <a:pt x="782" y="0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0" y="45"/>
                    </a:lnTo>
                    <a:lnTo>
                      <a:pt x="0" y="50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9"/>
                    </a:lnTo>
                    <a:lnTo>
                      <a:pt x="10" y="574"/>
                    </a:lnTo>
                    <a:lnTo>
                      <a:pt x="782" y="574"/>
                    </a:lnTo>
                    <a:lnTo>
                      <a:pt x="782" y="574"/>
                    </a:lnTo>
                    <a:lnTo>
                      <a:pt x="787" y="569"/>
                    </a:lnTo>
                    <a:lnTo>
                      <a:pt x="792" y="564"/>
                    </a:lnTo>
                    <a:lnTo>
                      <a:pt x="792" y="10"/>
                    </a:lnTo>
                    <a:lnTo>
                      <a:pt x="792" y="10"/>
                    </a:lnTo>
                    <a:lnTo>
                      <a:pt x="787" y="5"/>
                    </a:lnTo>
                    <a:lnTo>
                      <a:pt x="787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" name="Freeform 21"/>
              <p:cNvSpPr>
                <a:spLocks/>
              </p:cNvSpPr>
              <p:nvPr/>
            </p:nvSpPr>
            <p:spPr bwMode="auto">
              <a:xfrm>
                <a:off x="19621225" y="8975547"/>
                <a:ext cx="141845" cy="146243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4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4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8"/>
                  </a:cxn>
                  <a:cxn ang="0">
                    <a:pos x="65" y="133"/>
                  </a:cxn>
                  <a:cxn ang="0">
                    <a:pos x="65" y="133"/>
                  </a:cxn>
                  <a:cxn ang="0">
                    <a:pos x="89" y="128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3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4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4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8"/>
                    </a:lnTo>
                    <a:lnTo>
                      <a:pt x="65" y="133"/>
                    </a:lnTo>
                    <a:lnTo>
                      <a:pt x="65" y="133"/>
                    </a:lnTo>
                    <a:lnTo>
                      <a:pt x="89" y="128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" name="Freeform 22"/>
              <p:cNvSpPr>
                <a:spLocks/>
              </p:cNvSpPr>
              <p:nvPr/>
            </p:nvSpPr>
            <p:spPr bwMode="auto">
              <a:xfrm>
                <a:off x="19643217" y="9003035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4"/>
                  </a:cxn>
                  <a:cxn ang="0">
                    <a:pos x="74" y="9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9"/>
                  </a:cxn>
                  <a:cxn ang="0">
                    <a:pos x="5" y="24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4"/>
                    </a:lnTo>
                    <a:lnTo>
                      <a:pt x="74" y="9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9"/>
                    </a:lnTo>
                    <a:lnTo>
                      <a:pt x="5" y="2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33A02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" name="Freeform 23"/>
              <p:cNvSpPr>
                <a:spLocks noEditPoints="1"/>
              </p:cNvSpPr>
              <p:nvPr/>
            </p:nvSpPr>
            <p:spPr bwMode="auto">
              <a:xfrm>
                <a:off x="19632221" y="8992040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39"/>
                  </a:cxn>
                  <a:cxn ang="0">
                    <a:pos x="30" y="29"/>
                  </a:cxn>
                  <a:cxn ang="0">
                    <a:pos x="40" y="19"/>
                  </a:cxn>
                  <a:cxn ang="0">
                    <a:pos x="55" y="19"/>
                  </a:cxn>
                  <a:cxn ang="0">
                    <a:pos x="55" y="19"/>
                  </a:cxn>
                  <a:cxn ang="0">
                    <a:pos x="69" y="19"/>
                  </a:cxn>
                  <a:cxn ang="0">
                    <a:pos x="79" y="29"/>
                  </a:cxn>
                  <a:cxn ang="0">
                    <a:pos x="84" y="39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4"/>
                  </a:cxn>
                  <a:cxn ang="0">
                    <a:pos x="94" y="14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4"/>
                  </a:cxn>
                  <a:cxn ang="0">
                    <a:pos x="5" y="34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39"/>
                    </a:lnTo>
                    <a:lnTo>
                      <a:pt x="30" y="29"/>
                    </a:lnTo>
                    <a:lnTo>
                      <a:pt x="40" y="19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69" y="19"/>
                    </a:lnTo>
                    <a:lnTo>
                      <a:pt x="79" y="29"/>
                    </a:lnTo>
                    <a:lnTo>
                      <a:pt x="84" y="39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4"/>
                    </a:lnTo>
                    <a:lnTo>
                      <a:pt x="94" y="14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4"/>
                    </a:lnTo>
                    <a:lnTo>
                      <a:pt x="5" y="34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" name="Freeform 24"/>
              <p:cNvSpPr>
                <a:spLocks/>
              </p:cNvSpPr>
              <p:nvPr/>
            </p:nvSpPr>
            <p:spPr bwMode="auto">
              <a:xfrm>
                <a:off x="19621225" y="9149278"/>
                <a:ext cx="141845" cy="147342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5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5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9"/>
                  </a:cxn>
                  <a:cxn ang="0">
                    <a:pos x="65" y="134"/>
                  </a:cxn>
                  <a:cxn ang="0">
                    <a:pos x="65" y="134"/>
                  </a:cxn>
                  <a:cxn ang="0">
                    <a:pos x="89" y="129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4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5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5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9"/>
                    </a:lnTo>
                    <a:lnTo>
                      <a:pt x="65" y="134"/>
                    </a:lnTo>
                    <a:lnTo>
                      <a:pt x="65" y="134"/>
                    </a:lnTo>
                    <a:lnTo>
                      <a:pt x="89" y="129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" name="Freeform 25"/>
              <p:cNvSpPr>
                <a:spLocks/>
              </p:cNvSpPr>
              <p:nvPr/>
            </p:nvSpPr>
            <p:spPr bwMode="auto">
              <a:xfrm>
                <a:off x="19643217" y="9176767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5"/>
                  </a:cxn>
                  <a:cxn ang="0">
                    <a:pos x="74" y="10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10"/>
                  </a:cxn>
                  <a:cxn ang="0">
                    <a:pos x="5" y="25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5"/>
                    </a:lnTo>
                    <a:lnTo>
                      <a:pt x="74" y="10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10"/>
                    </a:lnTo>
                    <a:lnTo>
                      <a:pt x="5" y="25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" name="Freeform 26"/>
              <p:cNvSpPr>
                <a:spLocks noEditPoints="1"/>
              </p:cNvSpPr>
              <p:nvPr/>
            </p:nvSpPr>
            <p:spPr bwMode="auto">
              <a:xfrm>
                <a:off x="19632221" y="9165771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40"/>
                  </a:cxn>
                  <a:cxn ang="0">
                    <a:pos x="30" y="30"/>
                  </a:cxn>
                  <a:cxn ang="0">
                    <a:pos x="40" y="20"/>
                  </a:cxn>
                  <a:cxn ang="0">
                    <a:pos x="55" y="20"/>
                  </a:cxn>
                  <a:cxn ang="0">
                    <a:pos x="55" y="20"/>
                  </a:cxn>
                  <a:cxn ang="0">
                    <a:pos x="69" y="20"/>
                  </a:cxn>
                  <a:cxn ang="0">
                    <a:pos x="79" y="30"/>
                  </a:cxn>
                  <a:cxn ang="0">
                    <a:pos x="84" y="40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5"/>
                  </a:cxn>
                  <a:cxn ang="0">
                    <a:pos x="94" y="15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5"/>
                  </a:cxn>
                  <a:cxn ang="0">
                    <a:pos x="5" y="35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40"/>
                    </a:lnTo>
                    <a:lnTo>
                      <a:pt x="30" y="30"/>
                    </a:lnTo>
                    <a:lnTo>
                      <a:pt x="40" y="20"/>
                    </a:lnTo>
                    <a:lnTo>
                      <a:pt x="55" y="20"/>
                    </a:lnTo>
                    <a:lnTo>
                      <a:pt x="55" y="20"/>
                    </a:lnTo>
                    <a:lnTo>
                      <a:pt x="69" y="20"/>
                    </a:lnTo>
                    <a:lnTo>
                      <a:pt x="79" y="30"/>
                    </a:lnTo>
                    <a:lnTo>
                      <a:pt x="84" y="40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5"/>
                    </a:lnTo>
                    <a:lnTo>
                      <a:pt x="94" y="15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5"/>
                    </a:lnTo>
                    <a:lnTo>
                      <a:pt x="5" y="35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" name="Freeform 27"/>
              <p:cNvSpPr>
                <a:spLocks/>
              </p:cNvSpPr>
              <p:nvPr/>
            </p:nvSpPr>
            <p:spPr bwMode="auto">
              <a:xfrm>
                <a:off x="19719087" y="8359789"/>
                <a:ext cx="730113" cy="234208"/>
              </a:xfrm>
              <a:custGeom>
                <a:avLst/>
                <a:gdLst/>
                <a:ahLst/>
                <a:cxnLst>
                  <a:cxn ang="0">
                    <a:pos x="664" y="193"/>
                  </a:cxn>
                  <a:cxn ang="0">
                    <a:pos x="0" y="213"/>
                  </a:cxn>
                  <a:cxn ang="0">
                    <a:pos x="0" y="35"/>
                  </a:cxn>
                  <a:cxn ang="0">
                    <a:pos x="664" y="0"/>
                  </a:cxn>
                  <a:cxn ang="0">
                    <a:pos x="664" y="193"/>
                  </a:cxn>
                </a:cxnLst>
                <a:rect l="0" t="0" r="r" b="b"/>
                <a:pathLst>
                  <a:path w="664" h="213">
                    <a:moveTo>
                      <a:pt x="664" y="193"/>
                    </a:moveTo>
                    <a:lnTo>
                      <a:pt x="0" y="213"/>
                    </a:lnTo>
                    <a:lnTo>
                      <a:pt x="0" y="35"/>
                    </a:lnTo>
                    <a:lnTo>
                      <a:pt x="664" y="0"/>
                    </a:lnTo>
                    <a:lnTo>
                      <a:pt x="664" y="193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" name="Freeform 28"/>
              <p:cNvSpPr>
                <a:spLocks/>
              </p:cNvSpPr>
              <p:nvPr/>
            </p:nvSpPr>
            <p:spPr bwMode="auto">
              <a:xfrm>
                <a:off x="19719087" y="8458750"/>
                <a:ext cx="702624" cy="113256"/>
              </a:xfrm>
              <a:custGeom>
                <a:avLst/>
                <a:gdLst/>
                <a:ahLst/>
                <a:cxnLst>
                  <a:cxn ang="0">
                    <a:pos x="639" y="84"/>
                  </a:cxn>
                  <a:cxn ang="0">
                    <a:pos x="0" y="103"/>
                  </a:cxn>
                  <a:cxn ang="0">
                    <a:pos x="0" y="39"/>
                  </a:cxn>
                  <a:cxn ang="0">
                    <a:pos x="639" y="0"/>
                  </a:cxn>
                  <a:cxn ang="0">
                    <a:pos x="639" y="84"/>
                  </a:cxn>
                </a:cxnLst>
                <a:rect l="0" t="0" r="r" b="b"/>
                <a:pathLst>
                  <a:path w="639" h="103">
                    <a:moveTo>
                      <a:pt x="639" y="84"/>
                    </a:moveTo>
                    <a:lnTo>
                      <a:pt x="0" y="103"/>
                    </a:lnTo>
                    <a:lnTo>
                      <a:pt x="0" y="39"/>
                    </a:lnTo>
                    <a:lnTo>
                      <a:pt x="639" y="0"/>
                    </a:lnTo>
                    <a:lnTo>
                      <a:pt x="639" y="8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" name="Rectangle 29"/>
              <p:cNvSpPr>
                <a:spLocks noChangeArrowheads="1"/>
              </p:cNvSpPr>
              <p:nvPr/>
            </p:nvSpPr>
            <p:spPr bwMode="auto">
              <a:xfrm>
                <a:off x="19969788" y="9067910"/>
                <a:ext cx="522295" cy="43983"/>
              </a:xfrm>
              <a:prstGeom prst="rect">
                <a:avLst/>
              </a:prstGeom>
              <a:solidFill>
                <a:srgbClr val="7F7F7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" name="Freeform 30"/>
              <p:cNvSpPr>
                <a:spLocks/>
              </p:cNvSpPr>
              <p:nvPr/>
            </p:nvSpPr>
            <p:spPr bwMode="auto">
              <a:xfrm>
                <a:off x="19969788" y="9045919"/>
                <a:ext cx="522295" cy="49481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475" y="45"/>
                  </a:cxn>
                  <a:cxn ang="0">
                    <a:pos x="475" y="5"/>
                  </a:cxn>
                  <a:cxn ang="0">
                    <a:pos x="0" y="0"/>
                  </a:cxn>
                  <a:cxn ang="0">
                    <a:pos x="0" y="40"/>
                  </a:cxn>
                </a:cxnLst>
                <a:rect l="0" t="0" r="r" b="b"/>
                <a:pathLst>
                  <a:path w="475" h="45">
                    <a:moveTo>
                      <a:pt x="0" y="40"/>
                    </a:moveTo>
                    <a:lnTo>
                      <a:pt x="475" y="45"/>
                    </a:lnTo>
                    <a:lnTo>
                      <a:pt x="475" y="5"/>
                    </a:lnTo>
                    <a:lnTo>
                      <a:pt x="0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" name="Freeform 31"/>
              <p:cNvSpPr>
                <a:spLocks/>
              </p:cNvSpPr>
              <p:nvPr/>
            </p:nvSpPr>
            <p:spPr bwMode="auto">
              <a:xfrm>
                <a:off x="21161719" y="9938767"/>
                <a:ext cx="505801" cy="800485"/>
              </a:xfrm>
              <a:custGeom>
                <a:avLst/>
                <a:gdLst/>
                <a:ahLst/>
                <a:cxnLst>
                  <a:cxn ang="0">
                    <a:pos x="460" y="0"/>
                  </a:cxn>
                  <a:cxn ang="0">
                    <a:pos x="460" y="0"/>
                  </a:cxn>
                  <a:cxn ang="0">
                    <a:pos x="460" y="525"/>
                  </a:cxn>
                  <a:cxn ang="0">
                    <a:pos x="460" y="525"/>
                  </a:cxn>
                  <a:cxn ang="0">
                    <a:pos x="0" y="728"/>
                  </a:cxn>
                  <a:cxn ang="0">
                    <a:pos x="0" y="728"/>
                  </a:cxn>
                  <a:cxn ang="0">
                    <a:pos x="5" y="634"/>
                  </a:cxn>
                  <a:cxn ang="0">
                    <a:pos x="20" y="559"/>
                  </a:cxn>
                  <a:cxn ang="0">
                    <a:pos x="40" y="490"/>
                  </a:cxn>
                  <a:cxn ang="0">
                    <a:pos x="64" y="436"/>
                  </a:cxn>
                  <a:cxn ang="0">
                    <a:pos x="94" y="391"/>
                  </a:cxn>
                  <a:cxn ang="0">
                    <a:pos x="129" y="356"/>
                  </a:cxn>
                  <a:cxn ang="0">
                    <a:pos x="163" y="322"/>
                  </a:cxn>
                  <a:cxn ang="0">
                    <a:pos x="203" y="292"/>
                  </a:cxn>
                  <a:cxn ang="0">
                    <a:pos x="277" y="242"/>
                  </a:cxn>
                  <a:cxn ang="0">
                    <a:pos x="317" y="218"/>
                  </a:cxn>
                  <a:cxn ang="0">
                    <a:pos x="351" y="183"/>
                  </a:cxn>
                  <a:cxn ang="0">
                    <a:pos x="386" y="148"/>
                  </a:cxn>
                  <a:cxn ang="0">
                    <a:pos x="416" y="109"/>
                  </a:cxn>
                  <a:cxn ang="0">
                    <a:pos x="440" y="59"/>
                  </a:cxn>
                  <a:cxn ang="0">
                    <a:pos x="460" y="0"/>
                  </a:cxn>
                  <a:cxn ang="0">
                    <a:pos x="460" y="0"/>
                  </a:cxn>
                </a:cxnLst>
                <a:rect l="0" t="0" r="r" b="b"/>
                <a:pathLst>
                  <a:path w="460" h="728">
                    <a:moveTo>
                      <a:pt x="460" y="0"/>
                    </a:moveTo>
                    <a:lnTo>
                      <a:pt x="460" y="0"/>
                    </a:lnTo>
                    <a:lnTo>
                      <a:pt x="460" y="525"/>
                    </a:lnTo>
                    <a:lnTo>
                      <a:pt x="460" y="525"/>
                    </a:lnTo>
                    <a:lnTo>
                      <a:pt x="0" y="728"/>
                    </a:lnTo>
                    <a:lnTo>
                      <a:pt x="0" y="728"/>
                    </a:lnTo>
                    <a:lnTo>
                      <a:pt x="5" y="634"/>
                    </a:lnTo>
                    <a:lnTo>
                      <a:pt x="20" y="559"/>
                    </a:lnTo>
                    <a:lnTo>
                      <a:pt x="40" y="490"/>
                    </a:lnTo>
                    <a:lnTo>
                      <a:pt x="64" y="436"/>
                    </a:lnTo>
                    <a:lnTo>
                      <a:pt x="94" y="391"/>
                    </a:lnTo>
                    <a:lnTo>
                      <a:pt x="129" y="356"/>
                    </a:lnTo>
                    <a:lnTo>
                      <a:pt x="163" y="322"/>
                    </a:lnTo>
                    <a:lnTo>
                      <a:pt x="203" y="292"/>
                    </a:lnTo>
                    <a:lnTo>
                      <a:pt x="277" y="242"/>
                    </a:lnTo>
                    <a:lnTo>
                      <a:pt x="317" y="218"/>
                    </a:lnTo>
                    <a:lnTo>
                      <a:pt x="351" y="183"/>
                    </a:lnTo>
                    <a:lnTo>
                      <a:pt x="386" y="148"/>
                    </a:lnTo>
                    <a:lnTo>
                      <a:pt x="416" y="109"/>
                    </a:lnTo>
                    <a:lnTo>
                      <a:pt x="440" y="59"/>
                    </a:lnTo>
                    <a:lnTo>
                      <a:pt x="460" y="0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" name="Freeform 32"/>
              <p:cNvSpPr>
                <a:spLocks noEditPoints="1"/>
              </p:cNvSpPr>
              <p:nvPr/>
            </p:nvSpPr>
            <p:spPr bwMode="auto">
              <a:xfrm>
                <a:off x="19539858" y="8186057"/>
                <a:ext cx="2171646" cy="2830286"/>
              </a:xfrm>
              <a:custGeom>
                <a:avLst/>
                <a:gdLst/>
                <a:ahLst/>
                <a:cxnLst>
                  <a:cxn ang="0">
                    <a:pos x="1935" y="2109"/>
                  </a:cxn>
                  <a:cxn ang="0">
                    <a:pos x="1089" y="59"/>
                  </a:cxn>
                  <a:cxn ang="0">
                    <a:pos x="1935" y="188"/>
                  </a:cxn>
                  <a:cxn ang="0">
                    <a:pos x="1935" y="2109"/>
                  </a:cxn>
                  <a:cxn ang="0">
                    <a:pos x="995" y="2520"/>
                  </a:cxn>
                  <a:cxn ang="0">
                    <a:pos x="970" y="2529"/>
                  </a:cxn>
                  <a:cxn ang="0">
                    <a:pos x="970" y="40"/>
                  </a:cxn>
                  <a:cxn ang="0">
                    <a:pos x="995" y="45"/>
                  </a:cxn>
                  <a:cxn ang="0">
                    <a:pos x="1049" y="2495"/>
                  </a:cxn>
                  <a:cxn ang="0">
                    <a:pos x="995" y="2520"/>
                  </a:cxn>
                  <a:cxn ang="0">
                    <a:pos x="935" y="2534"/>
                  </a:cxn>
                  <a:cxn ang="0">
                    <a:pos x="723" y="2520"/>
                  </a:cxn>
                  <a:cxn ang="0">
                    <a:pos x="406" y="2490"/>
                  </a:cxn>
                  <a:cxn ang="0">
                    <a:pos x="198" y="2460"/>
                  </a:cxn>
                  <a:cxn ang="0">
                    <a:pos x="49" y="2421"/>
                  </a:cxn>
                  <a:cxn ang="0">
                    <a:pos x="45" y="2416"/>
                  </a:cxn>
                  <a:cxn ang="0">
                    <a:pos x="40" y="2401"/>
                  </a:cxn>
                  <a:cxn ang="0">
                    <a:pos x="40" y="94"/>
                  </a:cxn>
                  <a:cxn ang="0">
                    <a:pos x="930" y="40"/>
                  </a:cxn>
                  <a:cxn ang="0">
                    <a:pos x="950" y="40"/>
                  </a:cxn>
                  <a:cxn ang="0">
                    <a:pos x="950" y="2529"/>
                  </a:cxn>
                  <a:cxn ang="0">
                    <a:pos x="935" y="2534"/>
                  </a:cxn>
                  <a:cxn ang="0">
                    <a:pos x="1000" y="5"/>
                  </a:cxn>
                  <a:cxn ang="0">
                    <a:pos x="950" y="0"/>
                  </a:cxn>
                  <a:cxn ang="0">
                    <a:pos x="930" y="0"/>
                  </a:cxn>
                  <a:cxn ang="0">
                    <a:pos x="15" y="54"/>
                  </a:cxn>
                  <a:cxn ang="0">
                    <a:pos x="0" y="74"/>
                  </a:cxn>
                  <a:cxn ang="0">
                    <a:pos x="0" y="2401"/>
                  </a:cxn>
                  <a:cxn ang="0">
                    <a:pos x="5" y="2430"/>
                  </a:cxn>
                  <a:cxn ang="0">
                    <a:pos x="30" y="2455"/>
                  </a:cxn>
                  <a:cxn ang="0">
                    <a:pos x="35" y="2455"/>
                  </a:cxn>
                  <a:cxn ang="0">
                    <a:pos x="124" y="2480"/>
                  </a:cxn>
                  <a:cxn ang="0">
                    <a:pos x="282" y="2515"/>
                  </a:cxn>
                  <a:cxn ang="0">
                    <a:pos x="544" y="2549"/>
                  </a:cxn>
                  <a:cxn ang="0">
                    <a:pos x="930" y="2574"/>
                  </a:cxn>
                  <a:cxn ang="0">
                    <a:pos x="955" y="2569"/>
                  </a:cxn>
                  <a:cxn ang="0">
                    <a:pos x="1010" y="2559"/>
                  </a:cxn>
                  <a:cxn ang="0">
                    <a:pos x="1960" y="2143"/>
                  </a:cxn>
                  <a:cxn ang="0">
                    <a:pos x="1975" y="2124"/>
                  </a:cxn>
                  <a:cxn ang="0">
                    <a:pos x="1975" y="168"/>
                  </a:cxn>
                  <a:cxn ang="0">
                    <a:pos x="1955" y="149"/>
                  </a:cxn>
                </a:cxnLst>
                <a:rect l="0" t="0" r="r" b="b"/>
                <a:pathLst>
                  <a:path w="1975" h="2574">
                    <a:moveTo>
                      <a:pt x="1935" y="2109"/>
                    </a:moveTo>
                    <a:lnTo>
                      <a:pt x="1935" y="2109"/>
                    </a:lnTo>
                    <a:lnTo>
                      <a:pt x="1089" y="2480"/>
                    </a:lnTo>
                    <a:lnTo>
                      <a:pt x="1089" y="59"/>
                    </a:lnTo>
                    <a:lnTo>
                      <a:pt x="1089" y="59"/>
                    </a:lnTo>
                    <a:lnTo>
                      <a:pt x="1935" y="188"/>
                    </a:lnTo>
                    <a:lnTo>
                      <a:pt x="1935" y="188"/>
                    </a:lnTo>
                    <a:lnTo>
                      <a:pt x="1935" y="2109"/>
                    </a:lnTo>
                    <a:lnTo>
                      <a:pt x="1935" y="2109"/>
                    </a:lnTo>
                    <a:close/>
                    <a:moveTo>
                      <a:pt x="995" y="2520"/>
                    </a:moveTo>
                    <a:lnTo>
                      <a:pt x="995" y="2520"/>
                    </a:lnTo>
                    <a:lnTo>
                      <a:pt x="970" y="2529"/>
                    </a:lnTo>
                    <a:lnTo>
                      <a:pt x="970" y="40"/>
                    </a:lnTo>
                    <a:lnTo>
                      <a:pt x="970" y="40"/>
                    </a:lnTo>
                    <a:lnTo>
                      <a:pt x="995" y="45"/>
                    </a:lnTo>
                    <a:lnTo>
                      <a:pt x="995" y="45"/>
                    </a:lnTo>
                    <a:lnTo>
                      <a:pt x="1049" y="50"/>
                    </a:lnTo>
                    <a:lnTo>
                      <a:pt x="1049" y="2495"/>
                    </a:lnTo>
                    <a:lnTo>
                      <a:pt x="1049" y="2495"/>
                    </a:lnTo>
                    <a:lnTo>
                      <a:pt x="995" y="2520"/>
                    </a:lnTo>
                    <a:lnTo>
                      <a:pt x="995" y="2520"/>
                    </a:lnTo>
                    <a:close/>
                    <a:moveTo>
                      <a:pt x="935" y="2534"/>
                    </a:moveTo>
                    <a:lnTo>
                      <a:pt x="935" y="2534"/>
                    </a:lnTo>
                    <a:lnTo>
                      <a:pt x="723" y="2520"/>
                    </a:lnTo>
                    <a:lnTo>
                      <a:pt x="549" y="2510"/>
                    </a:lnTo>
                    <a:lnTo>
                      <a:pt x="406" y="2490"/>
                    </a:lnTo>
                    <a:lnTo>
                      <a:pt x="292" y="2475"/>
                    </a:lnTo>
                    <a:lnTo>
                      <a:pt x="198" y="2460"/>
                    </a:lnTo>
                    <a:lnTo>
                      <a:pt x="129" y="2440"/>
                    </a:lnTo>
                    <a:lnTo>
                      <a:pt x="49" y="2421"/>
                    </a:lnTo>
                    <a:lnTo>
                      <a:pt x="45" y="2416"/>
                    </a:lnTo>
                    <a:lnTo>
                      <a:pt x="45" y="2416"/>
                    </a:lnTo>
                    <a:lnTo>
                      <a:pt x="40" y="2411"/>
                    </a:lnTo>
                    <a:lnTo>
                      <a:pt x="40" y="2401"/>
                    </a:lnTo>
                    <a:lnTo>
                      <a:pt x="40" y="2401"/>
                    </a:lnTo>
                    <a:lnTo>
                      <a:pt x="40" y="94"/>
                    </a:lnTo>
                    <a:lnTo>
                      <a:pt x="40" y="94"/>
                    </a:lnTo>
                    <a:lnTo>
                      <a:pt x="930" y="40"/>
                    </a:lnTo>
                    <a:lnTo>
                      <a:pt x="930" y="40"/>
                    </a:lnTo>
                    <a:lnTo>
                      <a:pt x="950" y="40"/>
                    </a:lnTo>
                    <a:lnTo>
                      <a:pt x="950" y="2529"/>
                    </a:lnTo>
                    <a:lnTo>
                      <a:pt x="950" y="2529"/>
                    </a:lnTo>
                    <a:lnTo>
                      <a:pt x="935" y="2534"/>
                    </a:lnTo>
                    <a:lnTo>
                      <a:pt x="935" y="2534"/>
                    </a:lnTo>
                    <a:close/>
                    <a:moveTo>
                      <a:pt x="1955" y="149"/>
                    </a:moveTo>
                    <a:lnTo>
                      <a:pt x="1000" y="5"/>
                    </a:lnTo>
                    <a:lnTo>
                      <a:pt x="1000" y="5"/>
                    </a:lnTo>
                    <a:lnTo>
                      <a:pt x="950" y="0"/>
                    </a:lnTo>
                    <a:lnTo>
                      <a:pt x="930" y="0"/>
                    </a:lnTo>
                    <a:lnTo>
                      <a:pt x="930" y="0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5" y="64"/>
                    </a:lnTo>
                    <a:lnTo>
                      <a:pt x="0" y="74"/>
                    </a:lnTo>
                    <a:lnTo>
                      <a:pt x="0" y="2401"/>
                    </a:lnTo>
                    <a:lnTo>
                      <a:pt x="0" y="2401"/>
                    </a:lnTo>
                    <a:lnTo>
                      <a:pt x="0" y="2416"/>
                    </a:lnTo>
                    <a:lnTo>
                      <a:pt x="5" y="2430"/>
                    </a:lnTo>
                    <a:lnTo>
                      <a:pt x="15" y="2445"/>
                    </a:lnTo>
                    <a:lnTo>
                      <a:pt x="30" y="2455"/>
                    </a:lnTo>
                    <a:lnTo>
                      <a:pt x="30" y="2455"/>
                    </a:lnTo>
                    <a:lnTo>
                      <a:pt x="35" y="2455"/>
                    </a:lnTo>
                    <a:lnTo>
                      <a:pt x="35" y="2455"/>
                    </a:lnTo>
                    <a:lnTo>
                      <a:pt x="124" y="2480"/>
                    </a:lnTo>
                    <a:lnTo>
                      <a:pt x="193" y="2500"/>
                    </a:lnTo>
                    <a:lnTo>
                      <a:pt x="282" y="2515"/>
                    </a:lnTo>
                    <a:lnTo>
                      <a:pt x="401" y="2529"/>
                    </a:lnTo>
                    <a:lnTo>
                      <a:pt x="544" y="2549"/>
                    </a:lnTo>
                    <a:lnTo>
                      <a:pt x="723" y="2559"/>
                    </a:lnTo>
                    <a:lnTo>
                      <a:pt x="930" y="2574"/>
                    </a:lnTo>
                    <a:lnTo>
                      <a:pt x="930" y="2574"/>
                    </a:lnTo>
                    <a:lnTo>
                      <a:pt x="955" y="2569"/>
                    </a:lnTo>
                    <a:lnTo>
                      <a:pt x="980" y="2569"/>
                    </a:lnTo>
                    <a:lnTo>
                      <a:pt x="1010" y="2559"/>
                    </a:lnTo>
                    <a:lnTo>
                      <a:pt x="1960" y="2143"/>
                    </a:lnTo>
                    <a:lnTo>
                      <a:pt x="1960" y="2143"/>
                    </a:lnTo>
                    <a:lnTo>
                      <a:pt x="1970" y="2133"/>
                    </a:lnTo>
                    <a:lnTo>
                      <a:pt x="1975" y="2124"/>
                    </a:lnTo>
                    <a:lnTo>
                      <a:pt x="1975" y="168"/>
                    </a:lnTo>
                    <a:lnTo>
                      <a:pt x="1975" y="168"/>
                    </a:lnTo>
                    <a:lnTo>
                      <a:pt x="1970" y="158"/>
                    </a:lnTo>
                    <a:lnTo>
                      <a:pt x="1955" y="149"/>
                    </a:lnTo>
                    <a:lnTo>
                      <a:pt x="1955" y="1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" name="Freeform 33"/>
              <p:cNvSpPr>
                <a:spLocks/>
              </p:cNvSpPr>
              <p:nvPr/>
            </p:nvSpPr>
            <p:spPr bwMode="auto">
              <a:xfrm>
                <a:off x="19643217" y="9486845"/>
                <a:ext cx="376052" cy="1361264"/>
              </a:xfrm>
              <a:custGeom>
                <a:avLst/>
                <a:gdLst/>
                <a:ahLst/>
                <a:cxnLst>
                  <a:cxn ang="0">
                    <a:pos x="208" y="391"/>
                  </a:cxn>
                  <a:cxn ang="0">
                    <a:pos x="208" y="391"/>
                  </a:cxn>
                  <a:cxn ang="0">
                    <a:pos x="213" y="356"/>
                  </a:cxn>
                  <a:cxn ang="0">
                    <a:pos x="218" y="327"/>
                  </a:cxn>
                  <a:cxn ang="0">
                    <a:pos x="233" y="302"/>
                  </a:cxn>
                  <a:cxn ang="0">
                    <a:pos x="247" y="277"/>
                  </a:cxn>
                  <a:cxn ang="0">
                    <a:pos x="267" y="257"/>
                  </a:cxn>
                  <a:cxn ang="0">
                    <a:pos x="292" y="243"/>
                  </a:cxn>
                  <a:cxn ang="0">
                    <a:pos x="317" y="228"/>
                  </a:cxn>
                  <a:cxn ang="0">
                    <a:pos x="342" y="223"/>
                  </a:cxn>
                  <a:cxn ang="0">
                    <a:pos x="342" y="15"/>
                  </a:cxn>
                  <a:cxn ang="0">
                    <a:pos x="0" y="0"/>
                  </a:cxn>
                  <a:cxn ang="0">
                    <a:pos x="0" y="1173"/>
                  </a:cxn>
                  <a:cxn ang="0">
                    <a:pos x="0" y="1173"/>
                  </a:cxn>
                  <a:cxn ang="0">
                    <a:pos x="94" y="1193"/>
                  </a:cxn>
                  <a:cxn ang="0">
                    <a:pos x="203" y="1218"/>
                  </a:cxn>
                  <a:cxn ang="0">
                    <a:pos x="342" y="1238"/>
                  </a:cxn>
                  <a:cxn ang="0">
                    <a:pos x="342" y="559"/>
                  </a:cxn>
                  <a:cxn ang="0">
                    <a:pos x="342" y="559"/>
                  </a:cxn>
                  <a:cxn ang="0">
                    <a:pos x="317" y="550"/>
                  </a:cxn>
                  <a:cxn ang="0">
                    <a:pos x="292" y="540"/>
                  </a:cxn>
                  <a:cxn ang="0">
                    <a:pos x="267" y="520"/>
                  </a:cxn>
                  <a:cxn ang="0">
                    <a:pos x="247" y="500"/>
                  </a:cxn>
                  <a:cxn ang="0">
                    <a:pos x="233" y="475"/>
                  </a:cxn>
                  <a:cxn ang="0">
                    <a:pos x="218" y="451"/>
                  </a:cxn>
                  <a:cxn ang="0">
                    <a:pos x="213" y="421"/>
                  </a:cxn>
                  <a:cxn ang="0">
                    <a:pos x="208" y="391"/>
                  </a:cxn>
                  <a:cxn ang="0">
                    <a:pos x="208" y="391"/>
                  </a:cxn>
                </a:cxnLst>
                <a:rect l="0" t="0" r="r" b="b"/>
                <a:pathLst>
                  <a:path w="342" h="1238">
                    <a:moveTo>
                      <a:pt x="208" y="391"/>
                    </a:moveTo>
                    <a:lnTo>
                      <a:pt x="208" y="391"/>
                    </a:lnTo>
                    <a:lnTo>
                      <a:pt x="213" y="356"/>
                    </a:lnTo>
                    <a:lnTo>
                      <a:pt x="218" y="327"/>
                    </a:lnTo>
                    <a:lnTo>
                      <a:pt x="233" y="302"/>
                    </a:lnTo>
                    <a:lnTo>
                      <a:pt x="247" y="277"/>
                    </a:lnTo>
                    <a:lnTo>
                      <a:pt x="267" y="257"/>
                    </a:lnTo>
                    <a:lnTo>
                      <a:pt x="292" y="243"/>
                    </a:lnTo>
                    <a:lnTo>
                      <a:pt x="317" y="228"/>
                    </a:lnTo>
                    <a:lnTo>
                      <a:pt x="342" y="223"/>
                    </a:lnTo>
                    <a:lnTo>
                      <a:pt x="342" y="15"/>
                    </a:lnTo>
                    <a:lnTo>
                      <a:pt x="0" y="0"/>
                    </a:lnTo>
                    <a:lnTo>
                      <a:pt x="0" y="1173"/>
                    </a:lnTo>
                    <a:lnTo>
                      <a:pt x="0" y="1173"/>
                    </a:lnTo>
                    <a:lnTo>
                      <a:pt x="94" y="1193"/>
                    </a:lnTo>
                    <a:lnTo>
                      <a:pt x="203" y="1218"/>
                    </a:lnTo>
                    <a:lnTo>
                      <a:pt x="342" y="1238"/>
                    </a:lnTo>
                    <a:lnTo>
                      <a:pt x="342" y="559"/>
                    </a:lnTo>
                    <a:lnTo>
                      <a:pt x="342" y="559"/>
                    </a:lnTo>
                    <a:lnTo>
                      <a:pt x="317" y="550"/>
                    </a:lnTo>
                    <a:lnTo>
                      <a:pt x="292" y="540"/>
                    </a:lnTo>
                    <a:lnTo>
                      <a:pt x="267" y="520"/>
                    </a:lnTo>
                    <a:lnTo>
                      <a:pt x="247" y="500"/>
                    </a:lnTo>
                    <a:lnTo>
                      <a:pt x="233" y="475"/>
                    </a:lnTo>
                    <a:lnTo>
                      <a:pt x="218" y="451"/>
                    </a:lnTo>
                    <a:lnTo>
                      <a:pt x="213" y="421"/>
                    </a:lnTo>
                    <a:lnTo>
                      <a:pt x="208" y="391"/>
                    </a:lnTo>
                    <a:lnTo>
                      <a:pt x="208" y="391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" name="Freeform 34"/>
              <p:cNvSpPr>
                <a:spLocks/>
              </p:cNvSpPr>
              <p:nvPr/>
            </p:nvSpPr>
            <p:spPr bwMode="auto">
              <a:xfrm>
                <a:off x="20073147" y="9503339"/>
                <a:ext cx="435429" cy="1382156"/>
              </a:xfrm>
              <a:custGeom>
                <a:avLst/>
                <a:gdLst/>
                <a:ahLst/>
                <a:cxnLst>
                  <a:cxn ang="0">
                    <a:pos x="396" y="15"/>
                  </a:cxn>
                  <a:cxn ang="0">
                    <a:pos x="0" y="0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30" y="213"/>
                  </a:cxn>
                  <a:cxn ang="0">
                    <a:pos x="54" y="228"/>
                  </a:cxn>
                  <a:cxn ang="0">
                    <a:pos x="74" y="242"/>
                  </a:cxn>
                  <a:cxn ang="0">
                    <a:pos x="94" y="262"/>
                  </a:cxn>
                  <a:cxn ang="0">
                    <a:pos x="114" y="287"/>
                  </a:cxn>
                  <a:cxn ang="0">
                    <a:pos x="124" y="312"/>
                  </a:cxn>
                  <a:cxn ang="0">
                    <a:pos x="134" y="341"/>
                  </a:cxn>
                  <a:cxn ang="0">
                    <a:pos x="134" y="376"/>
                  </a:cxn>
                  <a:cxn ang="0">
                    <a:pos x="134" y="376"/>
                  </a:cxn>
                  <a:cxn ang="0">
                    <a:pos x="134" y="406"/>
                  </a:cxn>
                  <a:cxn ang="0">
                    <a:pos x="124" y="436"/>
                  </a:cxn>
                  <a:cxn ang="0">
                    <a:pos x="114" y="460"/>
                  </a:cxn>
                  <a:cxn ang="0">
                    <a:pos x="94" y="485"/>
                  </a:cxn>
                  <a:cxn ang="0">
                    <a:pos x="74" y="505"/>
                  </a:cxn>
                  <a:cxn ang="0">
                    <a:pos x="54" y="525"/>
                  </a:cxn>
                  <a:cxn ang="0">
                    <a:pos x="30" y="535"/>
                  </a:cxn>
                  <a:cxn ang="0">
                    <a:pos x="0" y="544"/>
                  </a:cxn>
                  <a:cxn ang="0">
                    <a:pos x="0" y="1228"/>
                  </a:cxn>
                  <a:cxn ang="0">
                    <a:pos x="0" y="1228"/>
                  </a:cxn>
                  <a:cxn ang="0">
                    <a:pos x="188" y="1247"/>
                  </a:cxn>
                  <a:cxn ang="0">
                    <a:pos x="287" y="1252"/>
                  </a:cxn>
                  <a:cxn ang="0">
                    <a:pos x="396" y="1257"/>
                  </a:cxn>
                  <a:cxn ang="0">
                    <a:pos x="396" y="15"/>
                  </a:cxn>
                </a:cxnLst>
                <a:rect l="0" t="0" r="r" b="b"/>
                <a:pathLst>
                  <a:path w="396" h="1257">
                    <a:moveTo>
                      <a:pt x="396" y="15"/>
                    </a:moveTo>
                    <a:lnTo>
                      <a:pt x="0" y="0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30" y="213"/>
                    </a:lnTo>
                    <a:lnTo>
                      <a:pt x="54" y="228"/>
                    </a:lnTo>
                    <a:lnTo>
                      <a:pt x="74" y="242"/>
                    </a:lnTo>
                    <a:lnTo>
                      <a:pt x="94" y="262"/>
                    </a:lnTo>
                    <a:lnTo>
                      <a:pt x="114" y="287"/>
                    </a:lnTo>
                    <a:lnTo>
                      <a:pt x="124" y="312"/>
                    </a:lnTo>
                    <a:lnTo>
                      <a:pt x="134" y="341"/>
                    </a:lnTo>
                    <a:lnTo>
                      <a:pt x="134" y="376"/>
                    </a:lnTo>
                    <a:lnTo>
                      <a:pt x="134" y="376"/>
                    </a:lnTo>
                    <a:lnTo>
                      <a:pt x="134" y="406"/>
                    </a:lnTo>
                    <a:lnTo>
                      <a:pt x="124" y="436"/>
                    </a:lnTo>
                    <a:lnTo>
                      <a:pt x="114" y="460"/>
                    </a:lnTo>
                    <a:lnTo>
                      <a:pt x="94" y="485"/>
                    </a:lnTo>
                    <a:lnTo>
                      <a:pt x="74" y="505"/>
                    </a:lnTo>
                    <a:lnTo>
                      <a:pt x="54" y="525"/>
                    </a:lnTo>
                    <a:lnTo>
                      <a:pt x="30" y="535"/>
                    </a:lnTo>
                    <a:lnTo>
                      <a:pt x="0" y="544"/>
                    </a:lnTo>
                    <a:lnTo>
                      <a:pt x="0" y="1228"/>
                    </a:lnTo>
                    <a:lnTo>
                      <a:pt x="0" y="1228"/>
                    </a:lnTo>
                    <a:lnTo>
                      <a:pt x="188" y="1247"/>
                    </a:lnTo>
                    <a:lnTo>
                      <a:pt x="287" y="1252"/>
                    </a:lnTo>
                    <a:lnTo>
                      <a:pt x="396" y="1257"/>
                    </a:lnTo>
                    <a:lnTo>
                      <a:pt x="396" y="15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" name="Freeform 35"/>
              <p:cNvSpPr>
                <a:spLocks/>
              </p:cNvSpPr>
              <p:nvPr/>
            </p:nvSpPr>
            <p:spPr bwMode="auto">
              <a:xfrm>
                <a:off x="19925805" y="9785927"/>
                <a:ext cx="239706" cy="256199"/>
              </a:xfrm>
              <a:custGeom>
                <a:avLst/>
                <a:gdLst/>
                <a:ahLst/>
                <a:cxnLst>
                  <a:cxn ang="0">
                    <a:pos x="218" y="119"/>
                  </a:cxn>
                  <a:cxn ang="0">
                    <a:pos x="218" y="119"/>
                  </a:cxn>
                  <a:cxn ang="0">
                    <a:pos x="218" y="94"/>
                  </a:cxn>
                  <a:cxn ang="0">
                    <a:pos x="208" y="75"/>
                  </a:cxn>
                  <a:cxn ang="0">
                    <a:pos x="198" y="55"/>
                  </a:cxn>
                  <a:cxn ang="0">
                    <a:pos x="188" y="35"/>
                  </a:cxn>
                  <a:cxn ang="0">
                    <a:pos x="169" y="20"/>
                  </a:cxn>
                  <a:cxn ang="0">
                    <a:pos x="154" y="10"/>
                  </a:cxn>
                  <a:cxn ang="0">
                    <a:pos x="134" y="5"/>
                  </a:cxn>
                  <a:cxn ang="0">
                    <a:pos x="109" y="0"/>
                  </a:cxn>
                  <a:cxn ang="0">
                    <a:pos x="109" y="0"/>
                  </a:cxn>
                  <a:cxn ang="0">
                    <a:pos x="89" y="5"/>
                  </a:cxn>
                  <a:cxn ang="0">
                    <a:pos x="70" y="10"/>
                  </a:cxn>
                  <a:cxn ang="0">
                    <a:pos x="50" y="20"/>
                  </a:cxn>
                  <a:cxn ang="0">
                    <a:pos x="35" y="35"/>
                  </a:cxn>
                  <a:cxn ang="0">
                    <a:pos x="20" y="55"/>
                  </a:cxn>
                  <a:cxn ang="0">
                    <a:pos x="10" y="75"/>
                  </a:cxn>
                  <a:cxn ang="0">
                    <a:pos x="5" y="94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5" y="139"/>
                  </a:cxn>
                  <a:cxn ang="0">
                    <a:pos x="10" y="164"/>
                  </a:cxn>
                  <a:cxn ang="0">
                    <a:pos x="20" y="183"/>
                  </a:cxn>
                  <a:cxn ang="0">
                    <a:pos x="35" y="198"/>
                  </a:cxn>
                  <a:cxn ang="0">
                    <a:pos x="50" y="213"/>
                  </a:cxn>
                  <a:cxn ang="0">
                    <a:pos x="70" y="223"/>
                  </a:cxn>
                  <a:cxn ang="0">
                    <a:pos x="89" y="233"/>
                  </a:cxn>
                  <a:cxn ang="0">
                    <a:pos x="109" y="233"/>
                  </a:cxn>
                  <a:cxn ang="0">
                    <a:pos x="109" y="233"/>
                  </a:cxn>
                  <a:cxn ang="0">
                    <a:pos x="134" y="233"/>
                  </a:cxn>
                  <a:cxn ang="0">
                    <a:pos x="154" y="223"/>
                  </a:cxn>
                  <a:cxn ang="0">
                    <a:pos x="169" y="213"/>
                  </a:cxn>
                  <a:cxn ang="0">
                    <a:pos x="188" y="198"/>
                  </a:cxn>
                  <a:cxn ang="0">
                    <a:pos x="198" y="183"/>
                  </a:cxn>
                  <a:cxn ang="0">
                    <a:pos x="208" y="164"/>
                  </a:cxn>
                  <a:cxn ang="0">
                    <a:pos x="218" y="139"/>
                  </a:cxn>
                  <a:cxn ang="0">
                    <a:pos x="218" y="119"/>
                  </a:cxn>
                  <a:cxn ang="0">
                    <a:pos x="218" y="119"/>
                  </a:cxn>
                </a:cxnLst>
                <a:rect l="0" t="0" r="r" b="b"/>
                <a:pathLst>
                  <a:path w="218" h="233">
                    <a:moveTo>
                      <a:pt x="218" y="119"/>
                    </a:moveTo>
                    <a:lnTo>
                      <a:pt x="218" y="119"/>
                    </a:lnTo>
                    <a:lnTo>
                      <a:pt x="218" y="94"/>
                    </a:lnTo>
                    <a:lnTo>
                      <a:pt x="208" y="75"/>
                    </a:lnTo>
                    <a:lnTo>
                      <a:pt x="198" y="55"/>
                    </a:lnTo>
                    <a:lnTo>
                      <a:pt x="188" y="35"/>
                    </a:lnTo>
                    <a:lnTo>
                      <a:pt x="169" y="20"/>
                    </a:lnTo>
                    <a:lnTo>
                      <a:pt x="154" y="10"/>
                    </a:lnTo>
                    <a:lnTo>
                      <a:pt x="134" y="5"/>
                    </a:lnTo>
                    <a:lnTo>
                      <a:pt x="109" y="0"/>
                    </a:lnTo>
                    <a:lnTo>
                      <a:pt x="109" y="0"/>
                    </a:lnTo>
                    <a:lnTo>
                      <a:pt x="89" y="5"/>
                    </a:lnTo>
                    <a:lnTo>
                      <a:pt x="70" y="10"/>
                    </a:lnTo>
                    <a:lnTo>
                      <a:pt x="50" y="20"/>
                    </a:lnTo>
                    <a:lnTo>
                      <a:pt x="35" y="35"/>
                    </a:lnTo>
                    <a:lnTo>
                      <a:pt x="20" y="55"/>
                    </a:lnTo>
                    <a:lnTo>
                      <a:pt x="10" y="75"/>
                    </a:lnTo>
                    <a:lnTo>
                      <a:pt x="5" y="94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5" y="139"/>
                    </a:lnTo>
                    <a:lnTo>
                      <a:pt x="10" y="164"/>
                    </a:lnTo>
                    <a:lnTo>
                      <a:pt x="20" y="183"/>
                    </a:lnTo>
                    <a:lnTo>
                      <a:pt x="35" y="198"/>
                    </a:lnTo>
                    <a:lnTo>
                      <a:pt x="50" y="213"/>
                    </a:lnTo>
                    <a:lnTo>
                      <a:pt x="70" y="223"/>
                    </a:lnTo>
                    <a:lnTo>
                      <a:pt x="8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34" y="233"/>
                    </a:lnTo>
                    <a:lnTo>
                      <a:pt x="154" y="223"/>
                    </a:lnTo>
                    <a:lnTo>
                      <a:pt x="169" y="213"/>
                    </a:lnTo>
                    <a:lnTo>
                      <a:pt x="188" y="198"/>
                    </a:lnTo>
                    <a:lnTo>
                      <a:pt x="198" y="183"/>
                    </a:lnTo>
                    <a:lnTo>
                      <a:pt x="208" y="164"/>
                    </a:lnTo>
                    <a:lnTo>
                      <a:pt x="218" y="139"/>
                    </a:lnTo>
                    <a:lnTo>
                      <a:pt x="218" y="119"/>
                    </a:lnTo>
                    <a:lnTo>
                      <a:pt x="218" y="119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" name="Freeform 36"/>
              <p:cNvSpPr>
                <a:spLocks/>
              </p:cNvSpPr>
              <p:nvPr/>
            </p:nvSpPr>
            <p:spPr bwMode="auto">
              <a:xfrm>
                <a:off x="19931303" y="9818914"/>
                <a:ext cx="191325" cy="201221"/>
              </a:xfrm>
              <a:custGeom>
                <a:avLst/>
                <a:gdLst/>
                <a:ahLst/>
                <a:cxnLst>
                  <a:cxn ang="0">
                    <a:pos x="134" y="109"/>
                  </a:cxn>
                  <a:cxn ang="0">
                    <a:pos x="134" y="109"/>
                  </a:cxn>
                  <a:cxn ang="0">
                    <a:pos x="119" y="104"/>
                  </a:cxn>
                  <a:cxn ang="0">
                    <a:pos x="104" y="94"/>
                  </a:cxn>
                  <a:cxn ang="0">
                    <a:pos x="94" y="79"/>
                  </a:cxn>
                  <a:cxn ang="0">
                    <a:pos x="89" y="64"/>
                  </a:cxn>
                  <a:cxn ang="0">
                    <a:pos x="89" y="64"/>
                  </a:cxn>
                  <a:cxn ang="0">
                    <a:pos x="94" y="45"/>
                  </a:cxn>
                  <a:cxn ang="0">
                    <a:pos x="104" y="30"/>
                  </a:cxn>
                  <a:cxn ang="0">
                    <a:pos x="119" y="20"/>
                  </a:cxn>
                  <a:cxn ang="0">
                    <a:pos x="134" y="15"/>
                  </a:cxn>
                  <a:cxn ang="0">
                    <a:pos x="134" y="15"/>
                  </a:cxn>
                  <a:cxn ang="0">
                    <a:pos x="139" y="15"/>
                  </a:cxn>
                  <a:cxn ang="0">
                    <a:pos x="139" y="15"/>
                  </a:cxn>
                  <a:cxn ang="0">
                    <a:pos x="114" y="5"/>
                  </a:cxn>
                  <a:cxn ang="0">
                    <a:pos x="84" y="0"/>
                  </a:cxn>
                  <a:cxn ang="0">
                    <a:pos x="84" y="0"/>
                  </a:cxn>
                  <a:cxn ang="0">
                    <a:pos x="70" y="0"/>
                  </a:cxn>
                  <a:cxn ang="0">
                    <a:pos x="55" y="5"/>
                  </a:cxn>
                  <a:cxn ang="0">
                    <a:pos x="40" y="15"/>
                  </a:cxn>
                  <a:cxn ang="0">
                    <a:pos x="25" y="25"/>
                  </a:cxn>
                  <a:cxn ang="0">
                    <a:pos x="15" y="40"/>
                  </a:cxn>
                  <a:cxn ang="0">
                    <a:pos x="5" y="54"/>
                  </a:cxn>
                  <a:cxn ang="0">
                    <a:pos x="0" y="74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109"/>
                  </a:cxn>
                  <a:cxn ang="0">
                    <a:pos x="5" y="129"/>
                  </a:cxn>
                  <a:cxn ang="0">
                    <a:pos x="15" y="144"/>
                  </a:cxn>
                  <a:cxn ang="0">
                    <a:pos x="25" y="158"/>
                  </a:cxn>
                  <a:cxn ang="0">
                    <a:pos x="40" y="168"/>
                  </a:cxn>
                  <a:cxn ang="0">
                    <a:pos x="55" y="178"/>
                  </a:cxn>
                  <a:cxn ang="0">
                    <a:pos x="70" y="183"/>
                  </a:cxn>
                  <a:cxn ang="0">
                    <a:pos x="84" y="183"/>
                  </a:cxn>
                  <a:cxn ang="0">
                    <a:pos x="84" y="183"/>
                  </a:cxn>
                  <a:cxn ang="0">
                    <a:pos x="104" y="183"/>
                  </a:cxn>
                  <a:cxn ang="0">
                    <a:pos x="119" y="178"/>
                  </a:cxn>
                  <a:cxn ang="0">
                    <a:pos x="134" y="168"/>
                  </a:cxn>
                  <a:cxn ang="0">
                    <a:pos x="149" y="158"/>
                  </a:cxn>
                  <a:cxn ang="0">
                    <a:pos x="159" y="144"/>
                  </a:cxn>
                  <a:cxn ang="0">
                    <a:pos x="169" y="129"/>
                  </a:cxn>
                  <a:cxn ang="0">
                    <a:pos x="174" y="109"/>
                  </a:cxn>
                  <a:cxn ang="0">
                    <a:pos x="174" y="89"/>
                  </a:cxn>
                  <a:cxn ang="0">
                    <a:pos x="174" y="89"/>
                  </a:cxn>
                  <a:cxn ang="0">
                    <a:pos x="174" y="84"/>
                  </a:cxn>
                  <a:cxn ang="0">
                    <a:pos x="174" y="84"/>
                  </a:cxn>
                  <a:cxn ang="0">
                    <a:pos x="164" y="94"/>
                  </a:cxn>
                  <a:cxn ang="0">
                    <a:pos x="159" y="104"/>
                  </a:cxn>
                  <a:cxn ang="0">
                    <a:pos x="144" y="109"/>
                  </a:cxn>
                  <a:cxn ang="0">
                    <a:pos x="134" y="109"/>
                  </a:cxn>
                  <a:cxn ang="0">
                    <a:pos x="134" y="109"/>
                  </a:cxn>
                </a:cxnLst>
                <a:rect l="0" t="0" r="r" b="b"/>
                <a:pathLst>
                  <a:path w="174" h="183">
                    <a:moveTo>
                      <a:pt x="134" y="109"/>
                    </a:moveTo>
                    <a:lnTo>
                      <a:pt x="134" y="109"/>
                    </a:lnTo>
                    <a:lnTo>
                      <a:pt x="119" y="104"/>
                    </a:lnTo>
                    <a:lnTo>
                      <a:pt x="104" y="94"/>
                    </a:lnTo>
                    <a:lnTo>
                      <a:pt x="94" y="79"/>
                    </a:lnTo>
                    <a:lnTo>
                      <a:pt x="89" y="64"/>
                    </a:lnTo>
                    <a:lnTo>
                      <a:pt x="89" y="64"/>
                    </a:lnTo>
                    <a:lnTo>
                      <a:pt x="94" y="45"/>
                    </a:lnTo>
                    <a:lnTo>
                      <a:pt x="104" y="30"/>
                    </a:lnTo>
                    <a:lnTo>
                      <a:pt x="119" y="20"/>
                    </a:lnTo>
                    <a:lnTo>
                      <a:pt x="134" y="15"/>
                    </a:lnTo>
                    <a:lnTo>
                      <a:pt x="134" y="15"/>
                    </a:lnTo>
                    <a:lnTo>
                      <a:pt x="139" y="15"/>
                    </a:lnTo>
                    <a:lnTo>
                      <a:pt x="139" y="15"/>
                    </a:lnTo>
                    <a:lnTo>
                      <a:pt x="114" y="5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70" y="0"/>
                    </a:lnTo>
                    <a:lnTo>
                      <a:pt x="55" y="5"/>
                    </a:lnTo>
                    <a:lnTo>
                      <a:pt x="40" y="15"/>
                    </a:lnTo>
                    <a:lnTo>
                      <a:pt x="25" y="25"/>
                    </a:lnTo>
                    <a:lnTo>
                      <a:pt x="15" y="40"/>
                    </a:lnTo>
                    <a:lnTo>
                      <a:pt x="5" y="54"/>
                    </a:lnTo>
                    <a:lnTo>
                      <a:pt x="0" y="74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109"/>
                    </a:lnTo>
                    <a:lnTo>
                      <a:pt x="5" y="129"/>
                    </a:lnTo>
                    <a:lnTo>
                      <a:pt x="15" y="144"/>
                    </a:lnTo>
                    <a:lnTo>
                      <a:pt x="25" y="158"/>
                    </a:lnTo>
                    <a:lnTo>
                      <a:pt x="40" y="168"/>
                    </a:lnTo>
                    <a:lnTo>
                      <a:pt x="55" y="178"/>
                    </a:lnTo>
                    <a:lnTo>
                      <a:pt x="70" y="183"/>
                    </a:lnTo>
                    <a:lnTo>
                      <a:pt x="84" y="183"/>
                    </a:lnTo>
                    <a:lnTo>
                      <a:pt x="84" y="183"/>
                    </a:lnTo>
                    <a:lnTo>
                      <a:pt x="104" y="183"/>
                    </a:lnTo>
                    <a:lnTo>
                      <a:pt x="119" y="178"/>
                    </a:lnTo>
                    <a:lnTo>
                      <a:pt x="134" y="168"/>
                    </a:lnTo>
                    <a:lnTo>
                      <a:pt x="149" y="158"/>
                    </a:lnTo>
                    <a:lnTo>
                      <a:pt x="159" y="144"/>
                    </a:lnTo>
                    <a:lnTo>
                      <a:pt x="169" y="129"/>
                    </a:lnTo>
                    <a:lnTo>
                      <a:pt x="174" y="109"/>
                    </a:lnTo>
                    <a:lnTo>
                      <a:pt x="174" y="89"/>
                    </a:lnTo>
                    <a:lnTo>
                      <a:pt x="174" y="89"/>
                    </a:lnTo>
                    <a:lnTo>
                      <a:pt x="174" y="84"/>
                    </a:lnTo>
                    <a:lnTo>
                      <a:pt x="174" y="84"/>
                    </a:lnTo>
                    <a:lnTo>
                      <a:pt x="164" y="94"/>
                    </a:lnTo>
                    <a:lnTo>
                      <a:pt x="159" y="104"/>
                    </a:lnTo>
                    <a:lnTo>
                      <a:pt x="144" y="109"/>
                    </a:lnTo>
                    <a:lnTo>
                      <a:pt x="134" y="109"/>
                    </a:lnTo>
                    <a:lnTo>
                      <a:pt x="134" y="10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" name="Freeform 37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" name="Freeform 38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" name="Freeform 39"/>
              <p:cNvSpPr>
                <a:spLocks/>
              </p:cNvSpPr>
              <p:nvPr/>
            </p:nvSpPr>
            <p:spPr bwMode="auto">
              <a:xfrm>
                <a:off x="19687200" y="9023928"/>
                <a:ext cx="26390" cy="274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0"/>
                  </a:cxn>
                  <a:cxn ang="0">
                    <a:pos x="10" y="25"/>
                  </a:cxn>
                  <a:cxn ang="0">
                    <a:pos x="10" y="25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5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0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7EAA5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" name="Freeform 40"/>
              <p:cNvSpPr>
                <a:spLocks noEditPoints="1"/>
              </p:cNvSpPr>
              <p:nvPr/>
            </p:nvSpPr>
            <p:spPr bwMode="auto">
              <a:xfrm>
                <a:off x="19790559" y="8975547"/>
                <a:ext cx="718018" cy="446424"/>
              </a:xfrm>
              <a:custGeom>
                <a:avLst/>
                <a:gdLst/>
                <a:ahLst/>
                <a:cxnLst>
                  <a:cxn ang="0">
                    <a:pos x="24" y="366"/>
                  </a:cxn>
                  <a:cxn ang="0">
                    <a:pos x="123" y="198"/>
                  </a:cxn>
                  <a:cxn ang="0">
                    <a:pos x="633" y="203"/>
                  </a:cxn>
                  <a:cxn ang="0">
                    <a:pos x="633" y="203"/>
                  </a:cxn>
                  <a:cxn ang="0">
                    <a:pos x="633" y="386"/>
                  </a:cxn>
                  <a:cxn ang="0">
                    <a:pos x="633" y="386"/>
                  </a:cxn>
                  <a:cxn ang="0">
                    <a:pos x="24" y="366"/>
                  </a:cxn>
                  <a:cxn ang="0">
                    <a:pos x="24" y="366"/>
                  </a:cxn>
                  <a:cxn ang="0">
                    <a:pos x="109" y="20"/>
                  </a:cxn>
                  <a:cxn ang="0">
                    <a:pos x="109" y="183"/>
                  </a:cxn>
                  <a:cxn ang="0">
                    <a:pos x="19" y="336"/>
                  </a:cxn>
                  <a:cxn ang="0">
                    <a:pos x="19" y="336"/>
                  </a:cxn>
                  <a:cxn ang="0">
                    <a:pos x="19" y="20"/>
                  </a:cxn>
                  <a:cxn ang="0">
                    <a:pos x="19" y="20"/>
                  </a:cxn>
                  <a:cxn ang="0">
                    <a:pos x="109" y="20"/>
                  </a:cxn>
                  <a:cxn ang="0">
                    <a:pos x="109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128" y="178"/>
                  </a:cxn>
                  <a:cxn ang="0">
                    <a:pos x="128" y="178"/>
                  </a:cxn>
                  <a:cxn ang="0">
                    <a:pos x="128" y="20"/>
                  </a:cxn>
                  <a:cxn ang="0">
                    <a:pos x="128" y="20"/>
                  </a:cxn>
                  <a:cxn ang="0">
                    <a:pos x="633" y="20"/>
                  </a:cxn>
                  <a:cxn ang="0">
                    <a:pos x="633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643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376"/>
                  </a:cxn>
                  <a:cxn ang="0">
                    <a:pos x="0" y="376"/>
                  </a:cxn>
                  <a:cxn ang="0">
                    <a:pos x="0" y="381"/>
                  </a:cxn>
                  <a:cxn ang="0">
                    <a:pos x="10" y="386"/>
                  </a:cxn>
                  <a:cxn ang="0">
                    <a:pos x="643" y="406"/>
                  </a:cxn>
                  <a:cxn ang="0">
                    <a:pos x="643" y="406"/>
                  </a:cxn>
                  <a:cxn ang="0">
                    <a:pos x="648" y="401"/>
                  </a:cxn>
                  <a:cxn ang="0">
                    <a:pos x="648" y="401"/>
                  </a:cxn>
                  <a:cxn ang="0">
                    <a:pos x="653" y="396"/>
                  </a:cxn>
                  <a:cxn ang="0">
                    <a:pos x="653" y="10"/>
                  </a:cxn>
                  <a:cxn ang="0">
                    <a:pos x="653" y="10"/>
                  </a:cxn>
                  <a:cxn ang="0">
                    <a:pos x="648" y="0"/>
                  </a:cxn>
                  <a:cxn ang="0">
                    <a:pos x="643" y="0"/>
                  </a:cxn>
                  <a:cxn ang="0">
                    <a:pos x="643" y="0"/>
                  </a:cxn>
                </a:cxnLst>
                <a:rect l="0" t="0" r="r" b="b"/>
                <a:pathLst>
                  <a:path w="653" h="406">
                    <a:moveTo>
                      <a:pt x="24" y="366"/>
                    </a:moveTo>
                    <a:lnTo>
                      <a:pt x="123" y="198"/>
                    </a:lnTo>
                    <a:lnTo>
                      <a:pt x="633" y="203"/>
                    </a:lnTo>
                    <a:lnTo>
                      <a:pt x="633" y="203"/>
                    </a:lnTo>
                    <a:lnTo>
                      <a:pt x="633" y="386"/>
                    </a:lnTo>
                    <a:lnTo>
                      <a:pt x="633" y="386"/>
                    </a:lnTo>
                    <a:lnTo>
                      <a:pt x="24" y="366"/>
                    </a:lnTo>
                    <a:lnTo>
                      <a:pt x="24" y="366"/>
                    </a:lnTo>
                    <a:close/>
                    <a:moveTo>
                      <a:pt x="109" y="20"/>
                    </a:moveTo>
                    <a:lnTo>
                      <a:pt x="109" y="183"/>
                    </a:lnTo>
                    <a:lnTo>
                      <a:pt x="19" y="336"/>
                    </a:lnTo>
                    <a:lnTo>
                      <a:pt x="19" y="336"/>
                    </a:lnTo>
                    <a:lnTo>
                      <a:pt x="19" y="20"/>
                    </a:lnTo>
                    <a:lnTo>
                      <a:pt x="19" y="20"/>
                    </a:lnTo>
                    <a:lnTo>
                      <a:pt x="109" y="20"/>
                    </a:lnTo>
                    <a:lnTo>
                      <a:pt x="109" y="20"/>
                    </a:lnTo>
                    <a:close/>
                    <a:moveTo>
                      <a:pt x="633" y="183"/>
                    </a:moveTo>
                    <a:lnTo>
                      <a:pt x="633" y="183"/>
                    </a:lnTo>
                    <a:lnTo>
                      <a:pt x="128" y="178"/>
                    </a:lnTo>
                    <a:lnTo>
                      <a:pt x="128" y="178"/>
                    </a:lnTo>
                    <a:lnTo>
                      <a:pt x="128" y="20"/>
                    </a:lnTo>
                    <a:lnTo>
                      <a:pt x="128" y="20"/>
                    </a:lnTo>
                    <a:lnTo>
                      <a:pt x="633" y="20"/>
                    </a:lnTo>
                    <a:lnTo>
                      <a:pt x="633" y="20"/>
                    </a:lnTo>
                    <a:lnTo>
                      <a:pt x="633" y="183"/>
                    </a:lnTo>
                    <a:lnTo>
                      <a:pt x="633" y="183"/>
                    </a:lnTo>
                    <a:close/>
                    <a:moveTo>
                      <a:pt x="643" y="0"/>
                    </a:moveTo>
                    <a:lnTo>
                      <a:pt x="10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376"/>
                    </a:lnTo>
                    <a:lnTo>
                      <a:pt x="0" y="376"/>
                    </a:lnTo>
                    <a:lnTo>
                      <a:pt x="0" y="381"/>
                    </a:lnTo>
                    <a:lnTo>
                      <a:pt x="10" y="386"/>
                    </a:lnTo>
                    <a:lnTo>
                      <a:pt x="643" y="406"/>
                    </a:lnTo>
                    <a:lnTo>
                      <a:pt x="643" y="406"/>
                    </a:lnTo>
                    <a:lnTo>
                      <a:pt x="648" y="401"/>
                    </a:lnTo>
                    <a:lnTo>
                      <a:pt x="648" y="401"/>
                    </a:lnTo>
                    <a:lnTo>
                      <a:pt x="653" y="396"/>
                    </a:lnTo>
                    <a:lnTo>
                      <a:pt x="653" y="10"/>
                    </a:lnTo>
                    <a:lnTo>
                      <a:pt x="653" y="10"/>
                    </a:lnTo>
                    <a:lnTo>
                      <a:pt x="648" y="0"/>
                    </a:lnTo>
                    <a:lnTo>
                      <a:pt x="643" y="0"/>
                    </a:lnTo>
                    <a:lnTo>
                      <a:pt x="6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" name="Freeform 41"/>
              <p:cNvSpPr>
                <a:spLocks/>
              </p:cNvSpPr>
              <p:nvPr/>
            </p:nvSpPr>
            <p:spPr bwMode="auto">
              <a:xfrm>
                <a:off x="19719087" y="8359789"/>
                <a:ext cx="702624" cy="119853"/>
              </a:xfrm>
              <a:custGeom>
                <a:avLst/>
                <a:gdLst/>
                <a:ahLst/>
                <a:cxnLst>
                  <a:cxn ang="0">
                    <a:pos x="639" y="70"/>
                  </a:cxn>
                  <a:cxn ang="0">
                    <a:pos x="0" y="109"/>
                  </a:cxn>
                  <a:cxn ang="0">
                    <a:pos x="0" y="35"/>
                  </a:cxn>
                  <a:cxn ang="0">
                    <a:pos x="639" y="0"/>
                  </a:cxn>
                  <a:cxn ang="0">
                    <a:pos x="639" y="70"/>
                  </a:cxn>
                </a:cxnLst>
                <a:rect l="0" t="0" r="r" b="b"/>
                <a:pathLst>
                  <a:path w="639" h="109">
                    <a:moveTo>
                      <a:pt x="639" y="70"/>
                    </a:moveTo>
                    <a:lnTo>
                      <a:pt x="0" y="109"/>
                    </a:lnTo>
                    <a:lnTo>
                      <a:pt x="0" y="35"/>
                    </a:lnTo>
                    <a:lnTo>
                      <a:pt x="639" y="0"/>
                    </a:lnTo>
                    <a:lnTo>
                      <a:pt x="639" y="7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" name="Freeform 42"/>
              <p:cNvSpPr>
                <a:spLocks noEditPoints="1"/>
              </p:cNvSpPr>
              <p:nvPr/>
            </p:nvSpPr>
            <p:spPr bwMode="auto">
              <a:xfrm>
                <a:off x="19708091" y="8349893"/>
                <a:ext cx="751005" cy="255100"/>
              </a:xfrm>
              <a:custGeom>
                <a:avLst/>
                <a:gdLst/>
                <a:ahLst/>
                <a:cxnLst>
                  <a:cxn ang="0">
                    <a:pos x="20" y="212"/>
                  </a:cxn>
                  <a:cxn ang="0">
                    <a:pos x="20" y="212"/>
                  </a:cxn>
                  <a:cxn ang="0">
                    <a:pos x="20" y="148"/>
                  </a:cxn>
                  <a:cxn ang="0">
                    <a:pos x="664" y="113"/>
                  </a:cxn>
                  <a:cxn ang="0">
                    <a:pos x="664" y="113"/>
                  </a:cxn>
                  <a:cxn ang="0">
                    <a:pos x="664" y="193"/>
                  </a:cxn>
                  <a:cxn ang="0">
                    <a:pos x="664" y="193"/>
                  </a:cxn>
                  <a:cxn ang="0">
                    <a:pos x="20" y="212"/>
                  </a:cxn>
                  <a:cxn ang="0">
                    <a:pos x="20" y="212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64" y="94"/>
                  </a:cxn>
                  <a:cxn ang="0">
                    <a:pos x="20" y="128"/>
                  </a:cxn>
                  <a:cxn ang="0">
                    <a:pos x="20" y="128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78" y="4"/>
                  </a:cxn>
                  <a:cxn ang="0">
                    <a:pos x="678" y="4"/>
                  </a:cxn>
                  <a:cxn ang="0">
                    <a:pos x="674" y="0"/>
                  </a:cxn>
                  <a:cxn ang="0">
                    <a:pos x="10" y="34"/>
                  </a:cxn>
                  <a:cxn ang="0">
                    <a:pos x="10" y="34"/>
                  </a:cxn>
                  <a:cxn ang="0">
                    <a:pos x="5" y="39"/>
                  </a:cxn>
                  <a:cxn ang="0">
                    <a:pos x="0" y="44"/>
                  </a:cxn>
                  <a:cxn ang="0">
                    <a:pos x="0" y="222"/>
                  </a:cxn>
                  <a:cxn ang="0">
                    <a:pos x="0" y="222"/>
                  </a:cxn>
                  <a:cxn ang="0">
                    <a:pos x="5" y="232"/>
                  </a:cxn>
                  <a:cxn ang="0">
                    <a:pos x="5" y="232"/>
                  </a:cxn>
                  <a:cxn ang="0">
                    <a:pos x="10" y="232"/>
                  </a:cxn>
                  <a:cxn ang="0">
                    <a:pos x="674" y="212"/>
                  </a:cxn>
                  <a:cxn ang="0">
                    <a:pos x="674" y="212"/>
                  </a:cxn>
                  <a:cxn ang="0">
                    <a:pos x="683" y="207"/>
                  </a:cxn>
                  <a:cxn ang="0">
                    <a:pos x="683" y="202"/>
                  </a:cxn>
                  <a:cxn ang="0">
                    <a:pos x="683" y="9"/>
                  </a:cxn>
                  <a:cxn ang="0">
                    <a:pos x="683" y="9"/>
                  </a:cxn>
                  <a:cxn ang="0">
                    <a:pos x="678" y="4"/>
                  </a:cxn>
                  <a:cxn ang="0">
                    <a:pos x="678" y="4"/>
                  </a:cxn>
                </a:cxnLst>
                <a:rect l="0" t="0" r="r" b="b"/>
                <a:pathLst>
                  <a:path w="683" h="232">
                    <a:moveTo>
                      <a:pt x="20" y="212"/>
                    </a:moveTo>
                    <a:lnTo>
                      <a:pt x="20" y="212"/>
                    </a:lnTo>
                    <a:lnTo>
                      <a:pt x="20" y="148"/>
                    </a:lnTo>
                    <a:lnTo>
                      <a:pt x="664" y="113"/>
                    </a:lnTo>
                    <a:lnTo>
                      <a:pt x="664" y="113"/>
                    </a:lnTo>
                    <a:lnTo>
                      <a:pt x="664" y="193"/>
                    </a:lnTo>
                    <a:lnTo>
                      <a:pt x="664" y="193"/>
                    </a:lnTo>
                    <a:lnTo>
                      <a:pt x="20" y="212"/>
                    </a:lnTo>
                    <a:lnTo>
                      <a:pt x="20" y="212"/>
                    </a:lnTo>
                    <a:close/>
                    <a:moveTo>
                      <a:pt x="664" y="19"/>
                    </a:moveTo>
                    <a:lnTo>
                      <a:pt x="664" y="19"/>
                    </a:lnTo>
                    <a:lnTo>
                      <a:pt x="664" y="94"/>
                    </a:lnTo>
                    <a:lnTo>
                      <a:pt x="20" y="128"/>
                    </a:lnTo>
                    <a:lnTo>
                      <a:pt x="20" y="128"/>
                    </a:lnTo>
                    <a:lnTo>
                      <a:pt x="20" y="54"/>
                    </a:lnTo>
                    <a:lnTo>
                      <a:pt x="20" y="54"/>
                    </a:lnTo>
                    <a:lnTo>
                      <a:pt x="664" y="19"/>
                    </a:lnTo>
                    <a:lnTo>
                      <a:pt x="664" y="19"/>
                    </a:lnTo>
                    <a:close/>
                    <a:moveTo>
                      <a:pt x="678" y="4"/>
                    </a:moveTo>
                    <a:lnTo>
                      <a:pt x="678" y="4"/>
                    </a:lnTo>
                    <a:lnTo>
                      <a:pt x="674" y="0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5" y="39"/>
                    </a:lnTo>
                    <a:lnTo>
                      <a:pt x="0" y="44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5" y="232"/>
                    </a:lnTo>
                    <a:lnTo>
                      <a:pt x="5" y="232"/>
                    </a:lnTo>
                    <a:lnTo>
                      <a:pt x="10" y="232"/>
                    </a:lnTo>
                    <a:lnTo>
                      <a:pt x="674" y="212"/>
                    </a:lnTo>
                    <a:lnTo>
                      <a:pt x="674" y="212"/>
                    </a:lnTo>
                    <a:lnTo>
                      <a:pt x="683" y="207"/>
                    </a:lnTo>
                    <a:lnTo>
                      <a:pt x="683" y="202"/>
                    </a:lnTo>
                    <a:lnTo>
                      <a:pt x="683" y="9"/>
                    </a:lnTo>
                    <a:lnTo>
                      <a:pt x="683" y="9"/>
                    </a:lnTo>
                    <a:lnTo>
                      <a:pt x="678" y="4"/>
                    </a:lnTo>
                    <a:lnTo>
                      <a:pt x="67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" name="Freeform 43"/>
              <p:cNvSpPr>
                <a:spLocks/>
              </p:cNvSpPr>
              <p:nvPr/>
            </p:nvSpPr>
            <p:spPr bwMode="auto">
              <a:xfrm>
                <a:off x="20807658" y="8344395"/>
                <a:ext cx="119853" cy="201221"/>
              </a:xfrm>
              <a:custGeom>
                <a:avLst/>
                <a:gdLst/>
                <a:ahLst/>
                <a:cxnLst>
                  <a:cxn ang="0">
                    <a:pos x="109" y="94"/>
                  </a:cxn>
                  <a:cxn ang="0">
                    <a:pos x="109" y="94"/>
                  </a:cxn>
                  <a:cxn ang="0">
                    <a:pos x="104" y="128"/>
                  </a:cxn>
                  <a:cxn ang="0">
                    <a:pos x="94" y="158"/>
                  </a:cxn>
                  <a:cxn ang="0">
                    <a:pos x="74" y="178"/>
                  </a:cxn>
                  <a:cxn ang="0">
                    <a:pos x="65" y="183"/>
                  </a:cxn>
                  <a:cxn ang="0">
                    <a:pos x="55" y="183"/>
                  </a:cxn>
                  <a:cxn ang="0">
                    <a:pos x="55" y="183"/>
                  </a:cxn>
                  <a:cxn ang="0">
                    <a:pos x="45" y="183"/>
                  </a:cxn>
                  <a:cxn ang="0">
                    <a:pos x="35" y="178"/>
                  </a:cxn>
                  <a:cxn ang="0">
                    <a:pos x="15" y="158"/>
                  </a:cxn>
                  <a:cxn ang="0">
                    <a:pos x="5" y="12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5" y="59"/>
                  </a:cxn>
                  <a:cxn ang="0">
                    <a:pos x="15" y="29"/>
                  </a:cxn>
                  <a:cxn ang="0">
                    <a:pos x="35" y="9"/>
                  </a:cxn>
                  <a:cxn ang="0">
                    <a:pos x="45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65" y="5"/>
                  </a:cxn>
                  <a:cxn ang="0">
                    <a:pos x="74" y="9"/>
                  </a:cxn>
                  <a:cxn ang="0">
                    <a:pos x="94" y="29"/>
                  </a:cxn>
                  <a:cxn ang="0">
                    <a:pos x="104" y="59"/>
                  </a:cxn>
                  <a:cxn ang="0">
                    <a:pos x="109" y="94"/>
                  </a:cxn>
                  <a:cxn ang="0">
                    <a:pos x="109" y="94"/>
                  </a:cxn>
                </a:cxnLst>
                <a:rect l="0" t="0" r="r" b="b"/>
                <a:pathLst>
                  <a:path w="109" h="183">
                    <a:moveTo>
                      <a:pt x="109" y="94"/>
                    </a:moveTo>
                    <a:lnTo>
                      <a:pt x="109" y="94"/>
                    </a:lnTo>
                    <a:lnTo>
                      <a:pt x="104" y="128"/>
                    </a:lnTo>
                    <a:lnTo>
                      <a:pt x="94" y="158"/>
                    </a:lnTo>
                    <a:lnTo>
                      <a:pt x="74" y="178"/>
                    </a:lnTo>
                    <a:lnTo>
                      <a:pt x="65" y="183"/>
                    </a:lnTo>
                    <a:lnTo>
                      <a:pt x="55" y="183"/>
                    </a:lnTo>
                    <a:lnTo>
                      <a:pt x="55" y="183"/>
                    </a:lnTo>
                    <a:lnTo>
                      <a:pt x="45" y="183"/>
                    </a:lnTo>
                    <a:lnTo>
                      <a:pt x="35" y="178"/>
                    </a:lnTo>
                    <a:lnTo>
                      <a:pt x="15" y="158"/>
                    </a:lnTo>
                    <a:lnTo>
                      <a:pt x="5" y="12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" y="59"/>
                    </a:lnTo>
                    <a:lnTo>
                      <a:pt x="15" y="29"/>
                    </a:lnTo>
                    <a:lnTo>
                      <a:pt x="35" y="9"/>
                    </a:lnTo>
                    <a:lnTo>
                      <a:pt x="45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65" y="5"/>
                    </a:lnTo>
                    <a:lnTo>
                      <a:pt x="74" y="9"/>
                    </a:lnTo>
                    <a:lnTo>
                      <a:pt x="94" y="29"/>
                    </a:lnTo>
                    <a:lnTo>
                      <a:pt x="104" y="59"/>
                    </a:lnTo>
                    <a:lnTo>
                      <a:pt x="109" y="94"/>
                    </a:lnTo>
                    <a:lnTo>
                      <a:pt x="109" y="9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" name="Freeform 44"/>
              <p:cNvSpPr>
                <a:spLocks/>
              </p:cNvSpPr>
              <p:nvPr/>
            </p:nvSpPr>
            <p:spPr bwMode="auto">
              <a:xfrm>
                <a:off x="20965996" y="8365287"/>
                <a:ext cx="48381" cy="82468"/>
              </a:xfrm>
              <a:custGeom>
                <a:avLst/>
                <a:gdLst/>
                <a:ahLst/>
                <a:cxnLst>
                  <a:cxn ang="0">
                    <a:pos x="44" y="35"/>
                  </a:cxn>
                  <a:cxn ang="0">
                    <a:pos x="44" y="35"/>
                  </a:cxn>
                  <a:cxn ang="0">
                    <a:pos x="44" y="50"/>
                  </a:cxn>
                  <a:cxn ang="0">
                    <a:pos x="39" y="65"/>
                  </a:cxn>
                  <a:cxn ang="0">
                    <a:pos x="29" y="75"/>
                  </a:cxn>
                  <a:cxn ang="0">
                    <a:pos x="24" y="75"/>
                  </a:cxn>
                  <a:cxn ang="0">
                    <a:pos x="24" y="75"/>
                  </a:cxn>
                  <a:cxn ang="0">
                    <a:pos x="15" y="75"/>
                  </a:cxn>
                  <a:cxn ang="0">
                    <a:pos x="10" y="65"/>
                  </a:cxn>
                  <a:cxn ang="0">
                    <a:pos x="5" y="50"/>
                  </a:cxn>
                  <a:cxn ang="0">
                    <a:pos x="0" y="35"/>
                  </a:cxn>
                  <a:cxn ang="0">
                    <a:pos x="0" y="35"/>
                  </a:cxn>
                  <a:cxn ang="0">
                    <a:pos x="5" y="20"/>
                  </a:cxn>
                  <a:cxn ang="0">
                    <a:pos x="10" y="10"/>
                  </a:cxn>
                  <a:cxn ang="0">
                    <a:pos x="15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9" y="0"/>
                  </a:cxn>
                  <a:cxn ang="0">
                    <a:pos x="39" y="10"/>
                  </a:cxn>
                  <a:cxn ang="0">
                    <a:pos x="44" y="20"/>
                  </a:cxn>
                  <a:cxn ang="0">
                    <a:pos x="44" y="35"/>
                  </a:cxn>
                  <a:cxn ang="0">
                    <a:pos x="44" y="35"/>
                  </a:cxn>
                </a:cxnLst>
                <a:rect l="0" t="0" r="r" b="b"/>
                <a:pathLst>
                  <a:path w="44" h="75">
                    <a:moveTo>
                      <a:pt x="44" y="35"/>
                    </a:moveTo>
                    <a:lnTo>
                      <a:pt x="44" y="35"/>
                    </a:lnTo>
                    <a:lnTo>
                      <a:pt x="44" y="50"/>
                    </a:lnTo>
                    <a:lnTo>
                      <a:pt x="39" y="65"/>
                    </a:lnTo>
                    <a:lnTo>
                      <a:pt x="29" y="75"/>
                    </a:lnTo>
                    <a:lnTo>
                      <a:pt x="24" y="75"/>
                    </a:lnTo>
                    <a:lnTo>
                      <a:pt x="24" y="75"/>
                    </a:lnTo>
                    <a:lnTo>
                      <a:pt x="15" y="75"/>
                    </a:lnTo>
                    <a:lnTo>
                      <a:pt x="10" y="65"/>
                    </a:lnTo>
                    <a:lnTo>
                      <a:pt x="5" y="50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5" y="20"/>
                    </a:lnTo>
                    <a:lnTo>
                      <a:pt x="10" y="10"/>
                    </a:lnTo>
                    <a:lnTo>
                      <a:pt x="15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9" y="10"/>
                    </a:lnTo>
                    <a:lnTo>
                      <a:pt x="44" y="20"/>
                    </a:lnTo>
                    <a:lnTo>
                      <a:pt x="44" y="35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" name="Freeform 51"/>
              <p:cNvSpPr>
                <a:spLocks noEditPoints="1"/>
              </p:cNvSpPr>
              <p:nvPr/>
            </p:nvSpPr>
            <p:spPr bwMode="auto">
              <a:xfrm>
                <a:off x="19904914" y="9765036"/>
                <a:ext cx="282589" cy="299082"/>
              </a:xfrm>
              <a:custGeom>
                <a:avLst/>
                <a:gdLst/>
                <a:ahLst/>
                <a:cxnLst>
                  <a:cxn ang="0">
                    <a:pos x="39" y="138"/>
                  </a:cxn>
                  <a:cxn ang="0">
                    <a:pos x="49" y="99"/>
                  </a:cxn>
                  <a:cxn ang="0">
                    <a:pos x="69" y="69"/>
                  </a:cxn>
                  <a:cxn ang="0">
                    <a:pos x="94" y="49"/>
                  </a:cxn>
                  <a:cxn ang="0">
                    <a:pos x="128" y="39"/>
                  </a:cxn>
                  <a:cxn ang="0">
                    <a:pos x="148" y="44"/>
                  </a:cxn>
                  <a:cxn ang="0">
                    <a:pos x="178" y="59"/>
                  </a:cxn>
                  <a:cxn ang="0">
                    <a:pos x="203" y="84"/>
                  </a:cxn>
                  <a:cxn ang="0">
                    <a:pos x="217" y="118"/>
                  </a:cxn>
                  <a:cxn ang="0">
                    <a:pos x="217" y="138"/>
                  </a:cxn>
                  <a:cxn ang="0">
                    <a:pos x="212" y="173"/>
                  </a:cxn>
                  <a:cxn ang="0">
                    <a:pos x="193" y="202"/>
                  </a:cxn>
                  <a:cxn ang="0">
                    <a:pos x="163" y="227"/>
                  </a:cxn>
                  <a:cxn ang="0">
                    <a:pos x="128" y="232"/>
                  </a:cxn>
                  <a:cxn ang="0">
                    <a:pos x="113" y="232"/>
                  </a:cxn>
                  <a:cxn ang="0">
                    <a:pos x="79" y="217"/>
                  </a:cxn>
                  <a:cxn ang="0">
                    <a:pos x="54" y="188"/>
                  </a:cxn>
                  <a:cxn ang="0">
                    <a:pos x="44" y="158"/>
                  </a:cxn>
                  <a:cxn ang="0">
                    <a:pos x="39" y="138"/>
                  </a:cxn>
                  <a:cxn ang="0">
                    <a:pos x="0" y="138"/>
                  </a:cxn>
                  <a:cxn ang="0">
                    <a:pos x="9" y="188"/>
                  </a:cxn>
                  <a:cxn ang="0">
                    <a:pos x="39" y="232"/>
                  </a:cxn>
                  <a:cxn ang="0">
                    <a:pos x="79" y="262"/>
                  </a:cxn>
                  <a:cxn ang="0">
                    <a:pos x="128" y="272"/>
                  </a:cxn>
                  <a:cxn ang="0">
                    <a:pos x="153" y="267"/>
                  </a:cxn>
                  <a:cxn ang="0">
                    <a:pos x="203" y="247"/>
                  </a:cxn>
                  <a:cxn ang="0">
                    <a:pos x="237" y="212"/>
                  </a:cxn>
                  <a:cxn ang="0">
                    <a:pos x="252" y="163"/>
                  </a:cxn>
                  <a:cxn ang="0">
                    <a:pos x="257" y="138"/>
                  </a:cxn>
                  <a:cxn ang="0">
                    <a:pos x="247" y="84"/>
                  </a:cxn>
                  <a:cxn ang="0">
                    <a:pos x="217" y="39"/>
                  </a:cxn>
                  <a:cxn ang="0">
                    <a:pos x="178" y="9"/>
                  </a:cxn>
                  <a:cxn ang="0">
                    <a:pos x="128" y="0"/>
                  </a:cxn>
                  <a:cxn ang="0">
                    <a:pos x="104" y="4"/>
                  </a:cxn>
                  <a:cxn ang="0">
                    <a:pos x="59" y="24"/>
                  </a:cxn>
                  <a:cxn ang="0">
                    <a:pos x="24" y="59"/>
                  </a:cxn>
                  <a:cxn ang="0">
                    <a:pos x="5" y="108"/>
                  </a:cxn>
                  <a:cxn ang="0">
                    <a:pos x="0" y="138"/>
                  </a:cxn>
                </a:cxnLst>
                <a:rect l="0" t="0" r="r" b="b"/>
                <a:pathLst>
                  <a:path w="257" h="272">
                    <a:moveTo>
                      <a:pt x="39" y="138"/>
                    </a:moveTo>
                    <a:lnTo>
                      <a:pt x="39" y="138"/>
                    </a:lnTo>
                    <a:lnTo>
                      <a:pt x="44" y="118"/>
                    </a:lnTo>
                    <a:lnTo>
                      <a:pt x="49" y="99"/>
                    </a:lnTo>
                    <a:lnTo>
                      <a:pt x="54" y="84"/>
                    </a:lnTo>
                    <a:lnTo>
                      <a:pt x="69" y="69"/>
                    </a:lnTo>
                    <a:lnTo>
                      <a:pt x="79" y="59"/>
                    </a:lnTo>
                    <a:lnTo>
                      <a:pt x="94" y="49"/>
                    </a:lnTo>
                    <a:lnTo>
                      <a:pt x="113" y="44"/>
                    </a:lnTo>
                    <a:lnTo>
                      <a:pt x="128" y="39"/>
                    </a:lnTo>
                    <a:lnTo>
                      <a:pt x="128" y="39"/>
                    </a:lnTo>
                    <a:lnTo>
                      <a:pt x="148" y="44"/>
                    </a:lnTo>
                    <a:lnTo>
                      <a:pt x="163" y="49"/>
                    </a:lnTo>
                    <a:lnTo>
                      <a:pt x="178" y="59"/>
                    </a:lnTo>
                    <a:lnTo>
                      <a:pt x="193" y="69"/>
                    </a:lnTo>
                    <a:lnTo>
                      <a:pt x="203" y="84"/>
                    </a:lnTo>
                    <a:lnTo>
                      <a:pt x="212" y="99"/>
                    </a:lnTo>
                    <a:lnTo>
                      <a:pt x="217" y="118"/>
                    </a:lnTo>
                    <a:lnTo>
                      <a:pt x="217" y="138"/>
                    </a:lnTo>
                    <a:lnTo>
                      <a:pt x="217" y="138"/>
                    </a:lnTo>
                    <a:lnTo>
                      <a:pt x="217" y="158"/>
                    </a:lnTo>
                    <a:lnTo>
                      <a:pt x="212" y="173"/>
                    </a:lnTo>
                    <a:lnTo>
                      <a:pt x="203" y="188"/>
                    </a:lnTo>
                    <a:lnTo>
                      <a:pt x="193" y="202"/>
                    </a:lnTo>
                    <a:lnTo>
                      <a:pt x="178" y="217"/>
                    </a:lnTo>
                    <a:lnTo>
                      <a:pt x="163" y="227"/>
                    </a:lnTo>
                    <a:lnTo>
                      <a:pt x="148" y="232"/>
                    </a:lnTo>
                    <a:lnTo>
                      <a:pt x="128" y="232"/>
                    </a:lnTo>
                    <a:lnTo>
                      <a:pt x="128" y="232"/>
                    </a:lnTo>
                    <a:lnTo>
                      <a:pt x="113" y="232"/>
                    </a:lnTo>
                    <a:lnTo>
                      <a:pt x="94" y="227"/>
                    </a:lnTo>
                    <a:lnTo>
                      <a:pt x="79" y="217"/>
                    </a:lnTo>
                    <a:lnTo>
                      <a:pt x="69" y="202"/>
                    </a:lnTo>
                    <a:lnTo>
                      <a:pt x="54" y="188"/>
                    </a:lnTo>
                    <a:lnTo>
                      <a:pt x="49" y="173"/>
                    </a:lnTo>
                    <a:lnTo>
                      <a:pt x="44" y="158"/>
                    </a:lnTo>
                    <a:lnTo>
                      <a:pt x="39" y="138"/>
                    </a:lnTo>
                    <a:lnTo>
                      <a:pt x="39" y="138"/>
                    </a:lnTo>
                    <a:close/>
                    <a:moveTo>
                      <a:pt x="0" y="138"/>
                    </a:moveTo>
                    <a:lnTo>
                      <a:pt x="0" y="138"/>
                    </a:lnTo>
                    <a:lnTo>
                      <a:pt x="5" y="163"/>
                    </a:lnTo>
                    <a:lnTo>
                      <a:pt x="9" y="188"/>
                    </a:lnTo>
                    <a:lnTo>
                      <a:pt x="24" y="212"/>
                    </a:lnTo>
                    <a:lnTo>
                      <a:pt x="39" y="232"/>
                    </a:lnTo>
                    <a:lnTo>
                      <a:pt x="59" y="247"/>
                    </a:lnTo>
                    <a:lnTo>
                      <a:pt x="79" y="262"/>
                    </a:lnTo>
                    <a:lnTo>
                      <a:pt x="104" y="267"/>
                    </a:lnTo>
                    <a:lnTo>
                      <a:pt x="128" y="272"/>
                    </a:lnTo>
                    <a:lnTo>
                      <a:pt x="128" y="272"/>
                    </a:lnTo>
                    <a:lnTo>
                      <a:pt x="153" y="267"/>
                    </a:lnTo>
                    <a:lnTo>
                      <a:pt x="178" y="262"/>
                    </a:lnTo>
                    <a:lnTo>
                      <a:pt x="203" y="247"/>
                    </a:lnTo>
                    <a:lnTo>
                      <a:pt x="217" y="232"/>
                    </a:lnTo>
                    <a:lnTo>
                      <a:pt x="237" y="212"/>
                    </a:lnTo>
                    <a:lnTo>
                      <a:pt x="247" y="188"/>
                    </a:lnTo>
                    <a:lnTo>
                      <a:pt x="252" y="163"/>
                    </a:lnTo>
                    <a:lnTo>
                      <a:pt x="257" y="138"/>
                    </a:lnTo>
                    <a:lnTo>
                      <a:pt x="257" y="138"/>
                    </a:lnTo>
                    <a:lnTo>
                      <a:pt x="252" y="108"/>
                    </a:lnTo>
                    <a:lnTo>
                      <a:pt x="247" y="84"/>
                    </a:lnTo>
                    <a:lnTo>
                      <a:pt x="237" y="59"/>
                    </a:lnTo>
                    <a:lnTo>
                      <a:pt x="217" y="39"/>
                    </a:lnTo>
                    <a:lnTo>
                      <a:pt x="203" y="24"/>
                    </a:lnTo>
                    <a:lnTo>
                      <a:pt x="178" y="9"/>
                    </a:lnTo>
                    <a:lnTo>
                      <a:pt x="153" y="4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04" y="4"/>
                    </a:lnTo>
                    <a:lnTo>
                      <a:pt x="79" y="9"/>
                    </a:lnTo>
                    <a:lnTo>
                      <a:pt x="59" y="24"/>
                    </a:lnTo>
                    <a:lnTo>
                      <a:pt x="39" y="39"/>
                    </a:lnTo>
                    <a:lnTo>
                      <a:pt x="24" y="59"/>
                    </a:lnTo>
                    <a:lnTo>
                      <a:pt x="9" y="84"/>
                    </a:lnTo>
                    <a:lnTo>
                      <a:pt x="5" y="108"/>
                    </a:lnTo>
                    <a:lnTo>
                      <a:pt x="0" y="13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299"/>
            <p:cNvGrpSpPr/>
            <p:nvPr/>
          </p:nvGrpSpPr>
          <p:grpSpPr>
            <a:xfrm>
              <a:off x="27660600" y="7239000"/>
              <a:ext cx="1754022" cy="2286000"/>
              <a:chOff x="19539858" y="8186057"/>
              <a:chExt cx="2171646" cy="2830286"/>
            </a:xfrm>
          </p:grpSpPr>
          <p:sp>
            <p:nvSpPr>
              <p:cNvPr id="566" name="Freeform 8"/>
              <p:cNvSpPr>
                <a:spLocks/>
              </p:cNvSpPr>
              <p:nvPr/>
            </p:nvSpPr>
            <p:spPr bwMode="auto">
              <a:xfrm>
                <a:off x="19578342" y="8219045"/>
                <a:ext cx="1011602" cy="2764312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86"/>
                  </a:cxn>
                  <a:cxn ang="0">
                    <a:pos x="0" y="2386"/>
                  </a:cxn>
                  <a:cxn ang="0">
                    <a:pos x="0" y="2391"/>
                  </a:cxn>
                  <a:cxn ang="0">
                    <a:pos x="5" y="2400"/>
                  </a:cxn>
                  <a:cxn ang="0">
                    <a:pos x="10" y="2400"/>
                  </a:cxn>
                  <a:cxn ang="0">
                    <a:pos x="10" y="2400"/>
                  </a:cxn>
                  <a:cxn ang="0">
                    <a:pos x="94" y="2425"/>
                  </a:cxn>
                  <a:cxn ang="0">
                    <a:pos x="163" y="2440"/>
                  </a:cxn>
                  <a:cxn ang="0">
                    <a:pos x="252" y="2455"/>
                  </a:cxn>
                  <a:cxn ang="0">
                    <a:pos x="371" y="2475"/>
                  </a:cxn>
                  <a:cxn ang="0">
                    <a:pos x="514" y="2490"/>
                  </a:cxn>
                  <a:cxn ang="0">
                    <a:pos x="693" y="2504"/>
                  </a:cxn>
                  <a:cxn ang="0">
                    <a:pos x="900" y="2514"/>
                  </a:cxn>
                  <a:cxn ang="0">
                    <a:pos x="900" y="2514"/>
                  </a:cxn>
                  <a:cxn ang="0">
                    <a:pos x="920" y="2514"/>
                  </a:cxn>
                  <a:cxn ang="0">
                    <a:pos x="920" y="0"/>
                  </a:cxn>
                  <a:cxn ang="0">
                    <a:pos x="920" y="0"/>
                  </a:cxn>
                  <a:cxn ang="0">
                    <a:pos x="900" y="0"/>
                  </a:cxn>
                  <a:cxn ang="0">
                    <a:pos x="900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920" h="2514">
                    <a:moveTo>
                      <a:pt x="0" y="54"/>
                    </a:moveTo>
                    <a:lnTo>
                      <a:pt x="0" y="54"/>
                    </a:lnTo>
                    <a:lnTo>
                      <a:pt x="0" y="2386"/>
                    </a:lnTo>
                    <a:lnTo>
                      <a:pt x="0" y="2386"/>
                    </a:lnTo>
                    <a:lnTo>
                      <a:pt x="0" y="2391"/>
                    </a:lnTo>
                    <a:lnTo>
                      <a:pt x="5" y="2400"/>
                    </a:lnTo>
                    <a:lnTo>
                      <a:pt x="10" y="2400"/>
                    </a:lnTo>
                    <a:lnTo>
                      <a:pt x="10" y="2400"/>
                    </a:lnTo>
                    <a:lnTo>
                      <a:pt x="94" y="2425"/>
                    </a:lnTo>
                    <a:lnTo>
                      <a:pt x="163" y="2440"/>
                    </a:lnTo>
                    <a:lnTo>
                      <a:pt x="252" y="2455"/>
                    </a:lnTo>
                    <a:lnTo>
                      <a:pt x="371" y="2475"/>
                    </a:lnTo>
                    <a:lnTo>
                      <a:pt x="514" y="2490"/>
                    </a:lnTo>
                    <a:lnTo>
                      <a:pt x="693" y="2504"/>
                    </a:lnTo>
                    <a:lnTo>
                      <a:pt x="900" y="2514"/>
                    </a:lnTo>
                    <a:lnTo>
                      <a:pt x="900" y="2514"/>
                    </a:lnTo>
                    <a:lnTo>
                      <a:pt x="920" y="2514"/>
                    </a:lnTo>
                    <a:lnTo>
                      <a:pt x="920" y="0"/>
                    </a:lnTo>
                    <a:lnTo>
                      <a:pt x="920" y="0"/>
                    </a:lnTo>
                    <a:lnTo>
                      <a:pt x="900" y="0"/>
                    </a:lnTo>
                    <a:lnTo>
                      <a:pt x="900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7" name="Freeform 9"/>
              <p:cNvSpPr>
                <a:spLocks/>
              </p:cNvSpPr>
              <p:nvPr/>
            </p:nvSpPr>
            <p:spPr bwMode="auto">
              <a:xfrm>
                <a:off x="19599234" y="8224542"/>
                <a:ext cx="985212" cy="2721429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46"/>
                  </a:cxn>
                  <a:cxn ang="0">
                    <a:pos x="0" y="2346"/>
                  </a:cxn>
                  <a:cxn ang="0">
                    <a:pos x="0" y="2351"/>
                  </a:cxn>
                  <a:cxn ang="0">
                    <a:pos x="5" y="2361"/>
                  </a:cxn>
                  <a:cxn ang="0">
                    <a:pos x="10" y="2361"/>
                  </a:cxn>
                  <a:cxn ang="0">
                    <a:pos x="10" y="2361"/>
                  </a:cxn>
                  <a:cxn ang="0">
                    <a:pos x="90" y="2386"/>
                  </a:cxn>
                  <a:cxn ang="0">
                    <a:pos x="159" y="2400"/>
                  </a:cxn>
                  <a:cxn ang="0">
                    <a:pos x="248" y="2415"/>
                  </a:cxn>
                  <a:cxn ang="0">
                    <a:pos x="362" y="2435"/>
                  </a:cxn>
                  <a:cxn ang="0">
                    <a:pos x="500" y="2450"/>
                  </a:cxn>
                  <a:cxn ang="0">
                    <a:pos x="674" y="2465"/>
                  </a:cxn>
                  <a:cxn ang="0">
                    <a:pos x="881" y="2475"/>
                  </a:cxn>
                  <a:cxn ang="0">
                    <a:pos x="881" y="2475"/>
                  </a:cxn>
                  <a:cxn ang="0">
                    <a:pos x="896" y="2475"/>
                  </a:cxn>
                  <a:cxn ang="0">
                    <a:pos x="896" y="0"/>
                  </a:cxn>
                  <a:cxn ang="0">
                    <a:pos x="896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896" h="2475">
                    <a:moveTo>
                      <a:pt x="0" y="54"/>
                    </a:moveTo>
                    <a:lnTo>
                      <a:pt x="0" y="54"/>
                    </a:lnTo>
                    <a:lnTo>
                      <a:pt x="0" y="2346"/>
                    </a:lnTo>
                    <a:lnTo>
                      <a:pt x="0" y="2346"/>
                    </a:lnTo>
                    <a:lnTo>
                      <a:pt x="0" y="2351"/>
                    </a:lnTo>
                    <a:lnTo>
                      <a:pt x="5" y="2361"/>
                    </a:lnTo>
                    <a:lnTo>
                      <a:pt x="10" y="2361"/>
                    </a:lnTo>
                    <a:lnTo>
                      <a:pt x="10" y="2361"/>
                    </a:lnTo>
                    <a:lnTo>
                      <a:pt x="90" y="2386"/>
                    </a:lnTo>
                    <a:lnTo>
                      <a:pt x="159" y="2400"/>
                    </a:lnTo>
                    <a:lnTo>
                      <a:pt x="248" y="2415"/>
                    </a:lnTo>
                    <a:lnTo>
                      <a:pt x="362" y="2435"/>
                    </a:lnTo>
                    <a:lnTo>
                      <a:pt x="500" y="2450"/>
                    </a:lnTo>
                    <a:lnTo>
                      <a:pt x="674" y="2465"/>
                    </a:lnTo>
                    <a:lnTo>
                      <a:pt x="881" y="2475"/>
                    </a:lnTo>
                    <a:lnTo>
                      <a:pt x="881" y="2475"/>
                    </a:lnTo>
                    <a:lnTo>
                      <a:pt x="896" y="2475"/>
                    </a:lnTo>
                    <a:lnTo>
                      <a:pt x="896" y="0"/>
                    </a:lnTo>
                    <a:lnTo>
                      <a:pt x="896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8" name="Freeform 10"/>
              <p:cNvSpPr>
                <a:spLocks/>
              </p:cNvSpPr>
              <p:nvPr/>
            </p:nvSpPr>
            <p:spPr bwMode="auto">
              <a:xfrm>
                <a:off x="20731788" y="8235538"/>
                <a:ext cx="935732" cy="26884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45"/>
                  </a:cxn>
                  <a:cxn ang="0">
                    <a:pos x="0" y="2445"/>
                  </a:cxn>
                  <a:cxn ang="0">
                    <a:pos x="851" y="2074"/>
                  </a:cxn>
                  <a:cxn ang="0">
                    <a:pos x="851" y="2074"/>
                  </a:cxn>
                  <a:cxn ang="0">
                    <a:pos x="851" y="133"/>
                  </a:cxn>
                  <a:cxn ang="0">
                    <a:pos x="851" y="13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1" h="2445">
                    <a:moveTo>
                      <a:pt x="0" y="0"/>
                    </a:moveTo>
                    <a:lnTo>
                      <a:pt x="0" y="2445"/>
                    </a:lnTo>
                    <a:lnTo>
                      <a:pt x="0" y="2445"/>
                    </a:lnTo>
                    <a:lnTo>
                      <a:pt x="851" y="2074"/>
                    </a:lnTo>
                    <a:lnTo>
                      <a:pt x="851" y="2074"/>
                    </a:lnTo>
                    <a:lnTo>
                      <a:pt x="851" y="133"/>
                    </a:lnTo>
                    <a:lnTo>
                      <a:pt x="851" y="13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9" name="Freeform 11"/>
              <p:cNvSpPr>
                <a:spLocks/>
              </p:cNvSpPr>
              <p:nvPr/>
            </p:nvSpPr>
            <p:spPr bwMode="auto">
              <a:xfrm>
                <a:off x="20731788" y="8354291"/>
                <a:ext cx="935732" cy="2569689"/>
              </a:xfrm>
              <a:custGeom>
                <a:avLst/>
                <a:gdLst/>
                <a:ahLst/>
                <a:cxnLst>
                  <a:cxn ang="0">
                    <a:pos x="698" y="0"/>
                  </a:cxn>
                  <a:cxn ang="0">
                    <a:pos x="698" y="0"/>
                  </a:cxn>
                  <a:cxn ang="0">
                    <a:pos x="851" y="25"/>
                  </a:cxn>
                  <a:cxn ang="0">
                    <a:pos x="851" y="25"/>
                  </a:cxn>
                  <a:cxn ang="0">
                    <a:pos x="851" y="1966"/>
                  </a:cxn>
                  <a:cxn ang="0">
                    <a:pos x="851" y="1966"/>
                  </a:cxn>
                  <a:cxn ang="0">
                    <a:pos x="0" y="2337"/>
                  </a:cxn>
                  <a:cxn ang="0">
                    <a:pos x="0" y="1485"/>
                  </a:cxn>
                  <a:cxn ang="0">
                    <a:pos x="0" y="1485"/>
                  </a:cxn>
                  <a:cxn ang="0">
                    <a:pos x="20" y="1421"/>
                  </a:cxn>
                  <a:cxn ang="0">
                    <a:pos x="44" y="1357"/>
                  </a:cxn>
                  <a:cxn ang="0">
                    <a:pos x="69" y="1302"/>
                  </a:cxn>
                  <a:cxn ang="0">
                    <a:pos x="94" y="1248"/>
                  </a:cxn>
                  <a:cxn ang="0">
                    <a:pos x="119" y="1198"/>
                  </a:cxn>
                  <a:cxn ang="0">
                    <a:pos x="148" y="1154"/>
                  </a:cxn>
                  <a:cxn ang="0">
                    <a:pos x="208" y="1070"/>
                  </a:cxn>
                  <a:cxn ang="0">
                    <a:pos x="272" y="995"/>
                  </a:cxn>
                  <a:cxn ang="0">
                    <a:pos x="336" y="931"/>
                  </a:cxn>
                  <a:cxn ang="0">
                    <a:pos x="465" y="807"/>
                  </a:cxn>
                  <a:cxn ang="0">
                    <a:pos x="525" y="743"/>
                  </a:cxn>
                  <a:cxn ang="0">
                    <a:pos x="579" y="679"/>
                  </a:cxn>
                  <a:cxn ang="0">
                    <a:pos x="604" y="639"/>
                  </a:cxn>
                  <a:cxn ang="0">
                    <a:pos x="628" y="599"/>
                  </a:cxn>
                  <a:cxn ang="0">
                    <a:pos x="648" y="560"/>
                  </a:cxn>
                  <a:cxn ang="0">
                    <a:pos x="663" y="515"/>
                  </a:cxn>
                  <a:cxn ang="0">
                    <a:pos x="683" y="466"/>
                  </a:cxn>
                  <a:cxn ang="0">
                    <a:pos x="693" y="411"/>
                  </a:cxn>
                  <a:cxn ang="0">
                    <a:pos x="703" y="357"/>
                  </a:cxn>
                  <a:cxn ang="0">
                    <a:pos x="708" y="297"/>
                  </a:cxn>
                  <a:cxn ang="0">
                    <a:pos x="713" y="228"/>
                  </a:cxn>
                  <a:cxn ang="0">
                    <a:pos x="713" y="159"/>
                  </a:cxn>
                  <a:cxn ang="0">
                    <a:pos x="708" y="85"/>
                  </a:cxn>
                  <a:cxn ang="0">
                    <a:pos x="698" y="0"/>
                  </a:cxn>
                  <a:cxn ang="0">
                    <a:pos x="698" y="0"/>
                  </a:cxn>
                </a:cxnLst>
                <a:rect l="0" t="0" r="r" b="b"/>
                <a:pathLst>
                  <a:path w="851" h="2337">
                    <a:moveTo>
                      <a:pt x="698" y="0"/>
                    </a:moveTo>
                    <a:lnTo>
                      <a:pt x="698" y="0"/>
                    </a:lnTo>
                    <a:lnTo>
                      <a:pt x="851" y="25"/>
                    </a:lnTo>
                    <a:lnTo>
                      <a:pt x="851" y="25"/>
                    </a:lnTo>
                    <a:lnTo>
                      <a:pt x="851" y="1966"/>
                    </a:lnTo>
                    <a:lnTo>
                      <a:pt x="851" y="1966"/>
                    </a:lnTo>
                    <a:lnTo>
                      <a:pt x="0" y="2337"/>
                    </a:lnTo>
                    <a:lnTo>
                      <a:pt x="0" y="1485"/>
                    </a:lnTo>
                    <a:lnTo>
                      <a:pt x="0" y="1485"/>
                    </a:lnTo>
                    <a:lnTo>
                      <a:pt x="20" y="1421"/>
                    </a:lnTo>
                    <a:lnTo>
                      <a:pt x="44" y="1357"/>
                    </a:lnTo>
                    <a:lnTo>
                      <a:pt x="69" y="1302"/>
                    </a:lnTo>
                    <a:lnTo>
                      <a:pt x="94" y="1248"/>
                    </a:lnTo>
                    <a:lnTo>
                      <a:pt x="119" y="1198"/>
                    </a:lnTo>
                    <a:lnTo>
                      <a:pt x="148" y="1154"/>
                    </a:lnTo>
                    <a:lnTo>
                      <a:pt x="208" y="1070"/>
                    </a:lnTo>
                    <a:lnTo>
                      <a:pt x="272" y="995"/>
                    </a:lnTo>
                    <a:lnTo>
                      <a:pt x="336" y="931"/>
                    </a:lnTo>
                    <a:lnTo>
                      <a:pt x="465" y="807"/>
                    </a:lnTo>
                    <a:lnTo>
                      <a:pt x="525" y="743"/>
                    </a:lnTo>
                    <a:lnTo>
                      <a:pt x="579" y="679"/>
                    </a:lnTo>
                    <a:lnTo>
                      <a:pt x="604" y="639"/>
                    </a:lnTo>
                    <a:lnTo>
                      <a:pt x="628" y="599"/>
                    </a:lnTo>
                    <a:lnTo>
                      <a:pt x="648" y="560"/>
                    </a:lnTo>
                    <a:lnTo>
                      <a:pt x="663" y="515"/>
                    </a:lnTo>
                    <a:lnTo>
                      <a:pt x="683" y="466"/>
                    </a:lnTo>
                    <a:lnTo>
                      <a:pt x="693" y="411"/>
                    </a:lnTo>
                    <a:lnTo>
                      <a:pt x="703" y="357"/>
                    </a:lnTo>
                    <a:lnTo>
                      <a:pt x="708" y="297"/>
                    </a:lnTo>
                    <a:lnTo>
                      <a:pt x="713" y="228"/>
                    </a:lnTo>
                    <a:lnTo>
                      <a:pt x="713" y="159"/>
                    </a:lnTo>
                    <a:lnTo>
                      <a:pt x="708" y="85"/>
                    </a:lnTo>
                    <a:lnTo>
                      <a:pt x="698" y="0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0" name="Freeform 12"/>
              <p:cNvSpPr>
                <a:spLocks/>
              </p:cNvSpPr>
              <p:nvPr/>
            </p:nvSpPr>
            <p:spPr bwMode="auto">
              <a:xfrm>
                <a:off x="20567953" y="8219045"/>
                <a:ext cx="125351" cy="27643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14"/>
                  </a:cxn>
                  <a:cxn ang="0">
                    <a:pos x="0" y="2514"/>
                  </a:cxn>
                  <a:cxn ang="0">
                    <a:pos x="30" y="2509"/>
                  </a:cxn>
                  <a:cxn ang="0">
                    <a:pos x="30" y="2509"/>
                  </a:cxn>
                  <a:cxn ang="0">
                    <a:pos x="60" y="2499"/>
                  </a:cxn>
                  <a:cxn ang="0">
                    <a:pos x="85" y="2490"/>
                  </a:cxn>
                  <a:cxn ang="0">
                    <a:pos x="114" y="2465"/>
                  </a:cxn>
                  <a:cxn ang="0">
                    <a:pos x="114" y="20"/>
                  </a:cxn>
                  <a:cxn ang="0">
                    <a:pos x="114" y="20"/>
                  </a:cxn>
                  <a:cxn ang="0">
                    <a:pos x="85" y="10"/>
                  </a:cxn>
                  <a:cxn ang="0">
                    <a:pos x="60" y="5"/>
                  </a:cxn>
                  <a:cxn ang="0">
                    <a:pos x="35" y="0"/>
                  </a:cxn>
                  <a:cxn ang="0">
                    <a:pos x="3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4" h="2514">
                    <a:moveTo>
                      <a:pt x="0" y="0"/>
                    </a:moveTo>
                    <a:lnTo>
                      <a:pt x="0" y="2514"/>
                    </a:lnTo>
                    <a:lnTo>
                      <a:pt x="0" y="2514"/>
                    </a:lnTo>
                    <a:lnTo>
                      <a:pt x="30" y="2509"/>
                    </a:lnTo>
                    <a:lnTo>
                      <a:pt x="30" y="2509"/>
                    </a:lnTo>
                    <a:lnTo>
                      <a:pt x="60" y="2499"/>
                    </a:lnTo>
                    <a:lnTo>
                      <a:pt x="85" y="2490"/>
                    </a:lnTo>
                    <a:lnTo>
                      <a:pt x="114" y="2465"/>
                    </a:lnTo>
                    <a:lnTo>
                      <a:pt x="114" y="20"/>
                    </a:lnTo>
                    <a:lnTo>
                      <a:pt x="114" y="20"/>
                    </a:lnTo>
                    <a:lnTo>
                      <a:pt x="85" y="10"/>
                    </a:lnTo>
                    <a:lnTo>
                      <a:pt x="60" y="5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1" name="Freeform 13"/>
              <p:cNvSpPr>
                <a:spLocks/>
              </p:cNvSpPr>
              <p:nvPr/>
            </p:nvSpPr>
            <p:spPr bwMode="auto">
              <a:xfrm>
                <a:off x="19811450" y="8992040"/>
                <a:ext cx="98961" cy="358459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9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26"/>
                  </a:cxn>
                  <a:cxn ang="0">
                    <a:pos x="90" y="168"/>
                  </a:cxn>
                  <a:cxn ang="0">
                    <a:pos x="90" y="0"/>
                  </a:cxn>
                </a:cxnLst>
                <a:rect l="0" t="0" r="r" b="b"/>
                <a:pathLst>
                  <a:path w="90" h="326">
                    <a:moveTo>
                      <a:pt x="90" y="0"/>
                    </a:moveTo>
                    <a:lnTo>
                      <a:pt x="9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26"/>
                    </a:lnTo>
                    <a:lnTo>
                      <a:pt x="90" y="168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2" name="Freeform 14"/>
              <p:cNvSpPr>
                <a:spLocks/>
              </p:cNvSpPr>
              <p:nvPr/>
            </p:nvSpPr>
            <p:spPr bwMode="auto">
              <a:xfrm>
                <a:off x="19827944" y="9012932"/>
                <a:ext cx="86866" cy="33206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02"/>
                  </a:cxn>
                  <a:cxn ang="0">
                    <a:pos x="79" y="159"/>
                  </a:cxn>
                  <a:cxn ang="0">
                    <a:pos x="79" y="0"/>
                  </a:cxn>
                </a:cxnLst>
                <a:rect l="0" t="0" r="r" b="b"/>
                <a:pathLst>
                  <a:path w="79" h="302">
                    <a:moveTo>
                      <a:pt x="79" y="0"/>
                    </a:moveTo>
                    <a:lnTo>
                      <a:pt x="79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02"/>
                    </a:lnTo>
                    <a:lnTo>
                      <a:pt x="79" y="159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3" name="Freeform 15"/>
              <p:cNvSpPr>
                <a:spLocks/>
              </p:cNvSpPr>
              <p:nvPr/>
            </p:nvSpPr>
            <p:spPr bwMode="auto">
              <a:xfrm>
                <a:off x="19925805" y="8992040"/>
                <a:ext cx="566277" cy="1902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63"/>
                  </a:cxn>
                  <a:cxn ang="0">
                    <a:pos x="0" y="163"/>
                  </a:cxn>
                  <a:cxn ang="0">
                    <a:pos x="515" y="173"/>
                  </a:cxn>
                  <a:cxn ang="0">
                    <a:pos x="515" y="173"/>
                  </a:cxn>
                  <a:cxn ang="0">
                    <a:pos x="515" y="0"/>
                  </a:cxn>
                  <a:cxn ang="0">
                    <a:pos x="51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15" h="173">
                    <a:moveTo>
                      <a:pt x="0" y="0"/>
                    </a:moveTo>
                    <a:lnTo>
                      <a:pt x="0" y="0"/>
                    </a:lnTo>
                    <a:lnTo>
                      <a:pt x="0" y="163"/>
                    </a:lnTo>
                    <a:lnTo>
                      <a:pt x="0" y="163"/>
                    </a:lnTo>
                    <a:lnTo>
                      <a:pt x="515" y="173"/>
                    </a:lnTo>
                    <a:lnTo>
                      <a:pt x="515" y="173"/>
                    </a:lnTo>
                    <a:lnTo>
                      <a:pt x="515" y="0"/>
                    </a:lnTo>
                    <a:lnTo>
                      <a:pt x="51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4" name="Freeform 16"/>
              <p:cNvSpPr>
                <a:spLocks/>
              </p:cNvSpPr>
              <p:nvPr/>
            </p:nvSpPr>
            <p:spPr bwMode="auto">
              <a:xfrm>
                <a:off x="19947797" y="9012932"/>
                <a:ext cx="544286" cy="1693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49"/>
                  </a:cxn>
                  <a:cxn ang="0">
                    <a:pos x="0" y="149"/>
                  </a:cxn>
                  <a:cxn ang="0">
                    <a:pos x="495" y="154"/>
                  </a:cxn>
                  <a:cxn ang="0">
                    <a:pos x="495" y="154"/>
                  </a:cxn>
                  <a:cxn ang="0">
                    <a:pos x="495" y="0"/>
                  </a:cxn>
                  <a:cxn ang="0">
                    <a:pos x="49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5" h="154">
                    <a:moveTo>
                      <a:pt x="0" y="0"/>
                    </a:moveTo>
                    <a:lnTo>
                      <a:pt x="0" y="0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495" y="154"/>
                    </a:lnTo>
                    <a:lnTo>
                      <a:pt x="495" y="154"/>
                    </a:lnTo>
                    <a:lnTo>
                      <a:pt x="495" y="0"/>
                    </a:lnTo>
                    <a:lnTo>
                      <a:pt x="49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5" name="Freeform 17"/>
              <p:cNvSpPr>
                <a:spLocks/>
              </p:cNvSpPr>
              <p:nvPr/>
            </p:nvSpPr>
            <p:spPr bwMode="auto">
              <a:xfrm>
                <a:off x="19811450" y="9187763"/>
                <a:ext cx="680632" cy="212217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0" y="173"/>
                  </a:cxn>
                  <a:cxn ang="0">
                    <a:pos x="619" y="193"/>
                  </a:cxn>
                  <a:cxn ang="0">
                    <a:pos x="619" y="193"/>
                  </a:cxn>
                  <a:cxn ang="0">
                    <a:pos x="619" y="10"/>
                  </a:cxn>
                  <a:cxn ang="0">
                    <a:pos x="99" y="0"/>
                  </a:cxn>
                  <a:cxn ang="0">
                    <a:pos x="0" y="173"/>
                  </a:cxn>
                </a:cxnLst>
                <a:rect l="0" t="0" r="r" b="b"/>
                <a:pathLst>
                  <a:path w="619" h="193">
                    <a:moveTo>
                      <a:pt x="0" y="173"/>
                    </a:moveTo>
                    <a:lnTo>
                      <a:pt x="0" y="173"/>
                    </a:lnTo>
                    <a:lnTo>
                      <a:pt x="619" y="193"/>
                    </a:lnTo>
                    <a:lnTo>
                      <a:pt x="619" y="193"/>
                    </a:lnTo>
                    <a:lnTo>
                      <a:pt x="619" y="10"/>
                    </a:lnTo>
                    <a:lnTo>
                      <a:pt x="99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6" name="Freeform 18"/>
              <p:cNvSpPr>
                <a:spLocks/>
              </p:cNvSpPr>
              <p:nvPr/>
            </p:nvSpPr>
            <p:spPr bwMode="auto">
              <a:xfrm>
                <a:off x="19648714" y="8305910"/>
                <a:ext cx="848866" cy="609160"/>
              </a:xfrm>
              <a:custGeom>
                <a:avLst/>
                <a:gdLst/>
                <a:ahLst/>
                <a:cxnLst>
                  <a:cxn ang="0">
                    <a:pos x="772" y="554"/>
                  </a:cxn>
                  <a:cxn ang="0">
                    <a:pos x="0" y="554"/>
                  </a:cxn>
                  <a:cxn ang="0">
                    <a:pos x="0" y="40"/>
                  </a:cxn>
                  <a:cxn ang="0">
                    <a:pos x="772" y="0"/>
                  </a:cxn>
                  <a:cxn ang="0">
                    <a:pos x="772" y="554"/>
                  </a:cxn>
                </a:cxnLst>
                <a:rect l="0" t="0" r="r" b="b"/>
                <a:pathLst>
                  <a:path w="772" h="554">
                    <a:moveTo>
                      <a:pt x="772" y="554"/>
                    </a:moveTo>
                    <a:lnTo>
                      <a:pt x="0" y="554"/>
                    </a:lnTo>
                    <a:lnTo>
                      <a:pt x="0" y="40"/>
                    </a:lnTo>
                    <a:lnTo>
                      <a:pt x="772" y="0"/>
                    </a:lnTo>
                    <a:lnTo>
                      <a:pt x="772" y="554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7" name="Freeform 19"/>
              <p:cNvSpPr>
                <a:spLocks/>
              </p:cNvSpPr>
              <p:nvPr/>
            </p:nvSpPr>
            <p:spPr bwMode="auto">
              <a:xfrm>
                <a:off x="19676204" y="8333399"/>
                <a:ext cx="821377" cy="549784"/>
              </a:xfrm>
              <a:custGeom>
                <a:avLst/>
                <a:gdLst/>
                <a:ahLst/>
                <a:cxnLst>
                  <a:cxn ang="0">
                    <a:pos x="747" y="500"/>
                  </a:cxn>
                  <a:cxn ang="0">
                    <a:pos x="0" y="500"/>
                  </a:cxn>
                  <a:cxn ang="0">
                    <a:pos x="0" y="39"/>
                  </a:cxn>
                  <a:cxn ang="0">
                    <a:pos x="747" y="0"/>
                  </a:cxn>
                  <a:cxn ang="0">
                    <a:pos x="747" y="500"/>
                  </a:cxn>
                </a:cxnLst>
                <a:rect l="0" t="0" r="r" b="b"/>
                <a:pathLst>
                  <a:path w="747" h="500">
                    <a:moveTo>
                      <a:pt x="747" y="500"/>
                    </a:moveTo>
                    <a:lnTo>
                      <a:pt x="0" y="500"/>
                    </a:lnTo>
                    <a:lnTo>
                      <a:pt x="0" y="39"/>
                    </a:lnTo>
                    <a:lnTo>
                      <a:pt x="747" y="0"/>
                    </a:lnTo>
                    <a:lnTo>
                      <a:pt x="747" y="50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8" name="Freeform 20"/>
              <p:cNvSpPr>
                <a:spLocks noEditPoints="1"/>
              </p:cNvSpPr>
              <p:nvPr/>
            </p:nvSpPr>
            <p:spPr bwMode="auto">
              <a:xfrm>
                <a:off x="19637719" y="8294914"/>
                <a:ext cx="870857" cy="631152"/>
              </a:xfrm>
              <a:custGeom>
                <a:avLst/>
                <a:gdLst/>
                <a:ahLst/>
                <a:cxnLst>
                  <a:cxn ang="0">
                    <a:pos x="20" y="554"/>
                  </a:cxn>
                  <a:cxn ang="0">
                    <a:pos x="20" y="554"/>
                  </a:cxn>
                  <a:cxn ang="0">
                    <a:pos x="20" y="337"/>
                  </a:cxn>
                  <a:cxn ang="0">
                    <a:pos x="772" y="312"/>
                  </a:cxn>
                  <a:cxn ang="0">
                    <a:pos x="772" y="312"/>
                  </a:cxn>
                  <a:cxn ang="0">
                    <a:pos x="772" y="554"/>
                  </a:cxn>
                  <a:cxn ang="0">
                    <a:pos x="772" y="554"/>
                  </a:cxn>
                  <a:cxn ang="0">
                    <a:pos x="20" y="554"/>
                  </a:cxn>
                  <a:cxn ang="0">
                    <a:pos x="20" y="554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72" y="292"/>
                  </a:cxn>
                  <a:cxn ang="0">
                    <a:pos x="20" y="317"/>
                  </a:cxn>
                  <a:cxn ang="0">
                    <a:pos x="20" y="317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87" y="5"/>
                  </a:cxn>
                  <a:cxn ang="0">
                    <a:pos x="787" y="5"/>
                  </a:cxn>
                  <a:cxn ang="0">
                    <a:pos x="782" y="0"/>
                  </a:cxn>
                  <a:cxn ang="0">
                    <a:pos x="10" y="40"/>
                  </a:cxn>
                  <a:cxn ang="0">
                    <a:pos x="10" y="40"/>
                  </a:cxn>
                  <a:cxn ang="0">
                    <a:pos x="0" y="45"/>
                  </a:cxn>
                  <a:cxn ang="0">
                    <a:pos x="0" y="50"/>
                  </a:cxn>
                  <a:cxn ang="0">
                    <a:pos x="0" y="564"/>
                  </a:cxn>
                  <a:cxn ang="0">
                    <a:pos x="0" y="564"/>
                  </a:cxn>
                  <a:cxn ang="0">
                    <a:pos x="0" y="569"/>
                  </a:cxn>
                  <a:cxn ang="0">
                    <a:pos x="10" y="574"/>
                  </a:cxn>
                  <a:cxn ang="0">
                    <a:pos x="782" y="574"/>
                  </a:cxn>
                  <a:cxn ang="0">
                    <a:pos x="782" y="574"/>
                  </a:cxn>
                  <a:cxn ang="0">
                    <a:pos x="787" y="569"/>
                  </a:cxn>
                  <a:cxn ang="0">
                    <a:pos x="792" y="564"/>
                  </a:cxn>
                  <a:cxn ang="0">
                    <a:pos x="792" y="10"/>
                  </a:cxn>
                  <a:cxn ang="0">
                    <a:pos x="792" y="10"/>
                  </a:cxn>
                  <a:cxn ang="0">
                    <a:pos x="787" y="5"/>
                  </a:cxn>
                  <a:cxn ang="0">
                    <a:pos x="787" y="5"/>
                  </a:cxn>
                </a:cxnLst>
                <a:rect l="0" t="0" r="r" b="b"/>
                <a:pathLst>
                  <a:path w="792" h="574">
                    <a:moveTo>
                      <a:pt x="20" y="554"/>
                    </a:moveTo>
                    <a:lnTo>
                      <a:pt x="20" y="554"/>
                    </a:lnTo>
                    <a:lnTo>
                      <a:pt x="20" y="337"/>
                    </a:lnTo>
                    <a:lnTo>
                      <a:pt x="772" y="312"/>
                    </a:lnTo>
                    <a:lnTo>
                      <a:pt x="772" y="312"/>
                    </a:lnTo>
                    <a:lnTo>
                      <a:pt x="772" y="554"/>
                    </a:lnTo>
                    <a:lnTo>
                      <a:pt x="772" y="554"/>
                    </a:lnTo>
                    <a:lnTo>
                      <a:pt x="20" y="554"/>
                    </a:lnTo>
                    <a:lnTo>
                      <a:pt x="20" y="554"/>
                    </a:lnTo>
                    <a:close/>
                    <a:moveTo>
                      <a:pt x="772" y="25"/>
                    </a:moveTo>
                    <a:lnTo>
                      <a:pt x="772" y="25"/>
                    </a:lnTo>
                    <a:lnTo>
                      <a:pt x="772" y="292"/>
                    </a:lnTo>
                    <a:lnTo>
                      <a:pt x="20" y="317"/>
                    </a:lnTo>
                    <a:lnTo>
                      <a:pt x="20" y="317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772" y="25"/>
                    </a:lnTo>
                    <a:lnTo>
                      <a:pt x="772" y="25"/>
                    </a:lnTo>
                    <a:close/>
                    <a:moveTo>
                      <a:pt x="787" y="5"/>
                    </a:moveTo>
                    <a:lnTo>
                      <a:pt x="787" y="5"/>
                    </a:lnTo>
                    <a:lnTo>
                      <a:pt x="782" y="0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0" y="45"/>
                    </a:lnTo>
                    <a:lnTo>
                      <a:pt x="0" y="50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9"/>
                    </a:lnTo>
                    <a:lnTo>
                      <a:pt x="10" y="574"/>
                    </a:lnTo>
                    <a:lnTo>
                      <a:pt x="782" y="574"/>
                    </a:lnTo>
                    <a:lnTo>
                      <a:pt x="782" y="574"/>
                    </a:lnTo>
                    <a:lnTo>
                      <a:pt x="787" y="569"/>
                    </a:lnTo>
                    <a:lnTo>
                      <a:pt x="792" y="564"/>
                    </a:lnTo>
                    <a:lnTo>
                      <a:pt x="792" y="10"/>
                    </a:lnTo>
                    <a:lnTo>
                      <a:pt x="792" y="10"/>
                    </a:lnTo>
                    <a:lnTo>
                      <a:pt x="787" y="5"/>
                    </a:lnTo>
                    <a:lnTo>
                      <a:pt x="787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9" name="Freeform 21"/>
              <p:cNvSpPr>
                <a:spLocks/>
              </p:cNvSpPr>
              <p:nvPr/>
            </p:nvSpPr>
            <p:spPr bwMode="auto">
              <a:xfrm>
                <a:off x="19621225" y="8975547"/>
                <a:ext cx="141845" cy="146243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4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4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8"/>
                  </a:cxn>
                  <a:cxn ang="0">
                    <a:pos x="65" y="133"/>
                  </a:cxn>
                  <a:cxn ang="0">
                    <a:pos x="65" y="133"/>
                  </a:cxn>
                  <a:cxn ang="0">
                    <a:pos x="89" y="128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3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4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4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8"/>
                    </a:lnTo>
                    <a:lnTo>
                      <a:pt x="65" y="133"/>
                    </a:lnTo>
                    <a:lnTo>
                      <a:pt x="65" y="133"/>
                    </a:lnTo>
                    <a:lnTo>
                      <a:pt x="89" y="128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0" name="Freeform 22"/>
              <p:cNvSpPr>
                <a:spLocks/>
              </p:cNvSpPr>
              <p:nvPr/>
            </p:nvSpPr>
            <p:spPr bwMode="auto">
              <a:xfrm>
                <a:off x="19643217" y="9003035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4"/>
                  </a:cxn>
                  <a:cxn ang="0">
                    <a:pos x="74" y="9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9"/>
                  </a:cxn>
                  <a:cxn ang="0">
                    <a:pos x="5" y="24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4"/>
                    </a:lnTo>
                    <a:lnTo>
                      <a:pt x="74" y="9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9"/>
                    </a:lnTo>
                    <a:lnTo>
                      <a:pt x="5" y="2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33A02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1" name="Freeform 23"/>
              <p:cNvSpPr>
                <a:spLocks noEditPoints="1"/>
              </p:cNvSpPr>
              <p:nvPr/>
            </p:nvSpPr>
            <p:spPr bwMode="auto">
              <a:xfrm>
                <a:off x="19632221" y="8992040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39"/>
                  </a:cxn>
                  <a:cxn ang="0">
                    <a:pos x="30" y="29"/>
                  </a:cxn>
                  <a:cxn ang="0">
                    <a:pos x="40" y="19"/>
                  </a:cxn>
                  <a:cxn ang="0">
                    <a:pos x="55" y="19"/>
                  </a:cxn>
                  <a:cxn ang="0">
                    <a:pos x="55" y="19"/>
                  </a:cxn>
                  <a:cxn ang="0">
                    <a:pos x="69" y="19"/>
                  </a:cxn>
                  <a:cxn ang="0">
                    <a:pos x="79" y="29"/>
                  </a:cxn>
                  <a:cxn ang="0">
                    <a:pos x="84" y="39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4"/>
                  </a:cxn>
                  <a:cxn ang="0">
                    <a:pos x="94" y="14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4"/>
                  </a:cxn>
                  <a:cxn ang="0">
                    <a:pos x="5" y="34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39"/>
                    </a:lnTo>
                    <a:lnTo>
                      <a:pt x="30" y="29"/>
                    </a:lnTo>
                    <a:lnTo>
                      <a:pt x="40" y="19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69" y="19"/>
                    </a:lnTo>
                    <a:lnTo>
                      <a:pt x="79" y="29"/>
                    </a:lnTo>
                    <a:lnTo>
                      <a:pt x="84" y="39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4"/>
                    </a:lnTo>
                    <a:lnTo>
                      <a:pt x="94" y="14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4"/>
                    </a:lnTo>
                    <a:lnTo>
                      <a:pt x="5" y="34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2" name="Freeform 24"/>
              <p:cNvSpPr>
                <a:spLocks/>
              </p:cNvSpPr>
              <p:nvPr/>
            </p:nvSpPr>
            <p:spPr bwMode="auto">
              <a:xfrm>
                <a:off x="19621225" y="9149278"/>
                <a:ext cx="141845" cy="147342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5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5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9"/>
                  </a:cxn>
                  <a:cxn ang="0">
                    <a:pos x="65" y="134"/>
                  </a:cxn>
                  <a:cxn ang="0">
                    <a:pos x="65" y="134"/>
                  </a:cxn>
                  <a:cxn ang="0">
                    <a:pos x="89" y="129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4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5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5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9"/>
                    </a:lnTo>
                    <a:lnTo>
                      <a:pt x="65" y="134"/>
                    </a:lnTo>
                    <a:lnTo>
                      <a:pt x="65" y="134"/>
                    </a:lnTo>
                    <a:lnTo>
                      <a:pt x="89" y="129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" name="Freeform 25"/>
              <p:cNvSpPr>
                <a:spLocks/>
              </p:cNvSpPr>
              <p:nvPr/>
            </p:nvSpPr>
            <p:spPr bwMode="auto">
              <a:xfrm>
                <a:off x="19643217" y="9176767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5"/>
                  </a:cxn>
                  <a:cxn ang="0">
                    <a:pos x="74" y="10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10"/>
                  </a:cxn>
                  <a:cxn ang="0">
                    <a:pos x="5" y="25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5"/>
                    </a:lnTo>
                    <a:lnTo>
                      <a:pt x="74" y="10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10"/>
                    </a:lnTo>
                    <a:lnTo>
                      <a:pt x="5" y="25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" name="Freeform 26"/>
              <p:cNvSpPr>
                <a:spLocks noEditPoints="1"/>
              </p:cNvSpPr>
              <p:nvPr/>
            </p:nvSpPr>
            <p:spPr bwMode="auto">
              <a:xfrm>
                <a:off x="19632221" y="9165771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40"/>
                  </a:cxn>
                  <a:cxn ang="0">
                    <a:pos x="30" y="30"/>
                  </a:cxn>
                  <a:cxn ang="0">
                    <a:pos x="40" y="20"/>
                  </a:cxn>
                  <a:cxn ang="0">
                    <a:pos x="55" y="20"/>
                  </a:cxn>
                  <a:cxn ang="0">
                    <a:pos x="55" y="20"/>
                  </a:cxn>
                  <a:cxn ang="0">
                    <a:pos x="69" y="20"/>
                  </a:cxn>
                  <a:cxn ang="0">
                    <a:pos x="79" y="30"/>
                  </a:cxn>
                  <a:cxn ang="0">
                    <a:pos x="84" y="40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5"/>
                  </a:cxn>
                  <a:cxn ang="0">
                    <a:pos x="94" y="15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5"/>
                  </a:cxn>
                  <a:cxn ang="0">
                    <a:pos x="5" y="35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40"/>
                    </a:lnTo>
                    <a:lnTo>
                      <a:pt x="30" y="30"/>
                    </a:lnTo>
                    <a:lnTo>
                      <a:pt x="40" y="20"/>
                    </a:lnTo>
                    <a:lnTo>
                      <a:pt x="55" y="20"/>
                    </a:lnTo>
                    <a:lnTo>
                      <a:pt x="55" y="20"/>
                    </a:lnTo>
                    <a:lnTo>
                      <a:pt x="69" y="20"/>
                    </a:lnTo>
                    <a:lnTo>
                      <a:pt x="79" y="30"/>
                    </a:lnTo>
                    <a:lnTo>
                      <a:pt x="84" y="40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5"/>
                    </a:lnTo>
                    <a:lnTo>
                      <a:pt x="94" y="15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5"/>
                    </a:lnTo>
                    <a:lnTo>
                      <a:pt x="5" y="35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" name="Freeform 27"/>
              <p:cNvSpPr>
                <a:spLocks/>
              </p:cNvSpPr>
              <p:nvPr/>
            </p:nvSpPr>
            <p:spPr bwMode="auto">
              <a:xfrm>
                <a:off x="19719087" y="8359789"/>
                <a:ext cx="730113" cy="234208"/>
              </a:xfrm>
              <a:custGeom>
                <a:avLst/>
                <a:gdLst/>
                <a:ahLst/>
                <a:cxnLst>
                  <a:cxn ang="0">
                    <a:pos x="664" y="193"/>
                  </a:cxn>
                  <a:cxn ang="0">
                    <a:pos x="0" y="213"/>
                  </a:cxn>
                  <a:cxn ang="0">
                    <a:pos x="0" y="35"/>
                  </a:cxn>
                  <a:cxn ang="0">
                    <a:pos x="664" y="0"/>
                  </a:cxn>
                  <a:cxn ang="0">
                    <a:pos x="664" y="193"/>
                  </a:cxn>
                </a:cxnLst>
                <a:rect l="0" t="0" r="r" b="b"/>
                <a:pathLst>
                  <a:path w="664" h="213">
                    <a:moveTo>
                      <a:pt x="664" y="193"/>
                    </a:moveTo>
                    <a:lnTo>
                      <a:pt x="0" y="213"/>
                    </a:lnTo>
                    <a:lnTo>
                      <a:pt x="0" y="35"/>
                    </a:lnTo>
                    <a:lnTo>
                      <a:pt x="664" y="0"/>
                    </a:lnTo>
                    <a:lnTo>
                      <a:pt x="664" y="193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6" name="Freeform 28"/>
              <p:cNvSpPr>
                <a:spLocks/>
              </p:cNvSpPr>
              <p:nvPr/>
            </p:nvSpPr>
            <p:spPr bwMode="auto">
              <a:xfrm>
                <a:off x="19719087" y="8458750"/>
                <a:ext cx="702624" cy="113256"/>
              </a:xfrm>
              <a:custGeom>
                <a:avLst/>
                <a:gdLst/>
                <a:ahLst/>
                <a:cxnLst>
                  <a:cxn ang="0">
                    <a:pos x="639" y="84"/>
                  </a:cxn>
                  <a:cxn ang="0">
                    <a:pos x="0" y="103"/>
                  </a:cxn>
                  <a:cxn ang="0">
                    <a:pos x="0" y="39"/>
                  </a:cxn>
                  <a:cxn ang="0">
                    <a:pos x="639" y="0"/>
                  </a:cxn>
                  <a:cxn ang="0">
                    <a:pos x="639" y="84"/>
                  </a:cxn>
                </a:cxnLst>
                <a:rect l="0" t="0" r="r" b="b"/>
                <a:pathLst>
                  <a:path w="639" h="103">
                    <a:moveTo>
                      <a:pt x="639" y="84"/>
                    </a:moveTo>
                    <a:lnTo>
                      <a:pt x="0" y="103"/>
                    </a:lnTo>
                    <a:lnTo>
                      <a:pt x="0" y="39"/>
                    </a:lnTo>
                    <a:lnTo>
                      <a:pt x="639" y="0"/>
                    </a:lnTo>
                    <a:lnTo>
                      <a:pt x="639" y="8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7" name="Rectangle 29"/>
              <p:cNvSpPr>
                <a:spLocks noChangeArrowheads="1"/>
              </p:cNvSpPr>
              <p:nvPr/>
            </p:nvSpPr>
            <p:spPr bwMode="auto">
              <a:xfrm>
                <a:off x="19969788" y="9067910"/>
                <a:ext cx="522295" cy="43983"/>
              </a:xfrm>
              <a:prstGeom prst="rect">
                <a:avLst/>
              </a:prstGeom>
              <a:solidFill>
                <a:srgbClr val="7F7F7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8" name="Freeform 30"/>
              <p:cNvSpPr>
                <a:spLocks/>
              </p:cNvSpPr>
              <p:nvPr/>
            </p:nvSpPr>
            <p:spPr bwMode="auto">
              <a:xfrm>
                <a:off x="19969788" y="9045919"/>
                <a:ext cx="522295" cy="49481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475" y="45"/>
                  </a:cxn>
                  <a:cxn ang="0">
                    <a:pos x="475" y="5"/>
                  </a:cxn>
                  <a:cxn ang="0">
                    <a:pos x="0" y="0"/>
                  </a:cxn>
                  <a:cxn ang="0">
                    <a:pos x="0" y="40"/>
                  </a:cxn>
                </a:cxnLst>
                <a:rect l="0" t="0" r="r" b="b"/>
                <a:pathLst>
                  <a:path w="475" h="45">
                    <a:moveTo>
                      <a:pt x="0" y="40"/>
                    </a:moveTo>
                    <a:lnTo>
                      <a:pt x="475" y="45"/>
                    </a:lnTo>
                    <a:lnTo>
                      <a:pt x="475" y="5"/>
                    </a:lnTo>
                    <a:lnTo>
                      <a:pt x="0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9" name="Freeform 31"/>
              <p:cNvSpPr>
                <a:spLocks/>
              </p:cNvSpPr>
              <p:nvPr/>
            </p:nvSpPr>
            <p:spPr bwMode="auto">
              <a:xfrm>
                <a:off x="21161719" y="9938767"/>
                <a:ext cx="505801" cy="800485"/>
              </a:xfrm>
              <a:custGeom>
                <a:avLst/>
                <a:gdLst/>
                <a:ahLst/>
                <a:cxnLst>
                  <a:cxn ang="0">
                    <a:pos x="460" y="0"/>
                  </a:cxn>
                  <a:cxn ang="0">
                    <a:pos x="460" y="0"/>
                  </a:cxn>
                  <a:cxn ang="0">
                    <a:pos x="460" y="525"/>
                  </a:cxn>
                  <a:cxn ang="0">
                    <a:pos x="460" y="525"/>
                  </a:cxn>
                  <a:cxn ang="0">
                    <a:pos x="0" y="728"/>
                  </a:cxn>
                  <a:cxn ang="0">
                    <a:pos x="0" y="728"/>
                  </a:cxn>
                  <a:cxn ang="0">
                    <a:pos x="5" y="634"/>
                  </a:cxn>
                  <a:cxn ang="0">
                    <a:pos x="20" y="559"/>
                  </a:cxn>
                  <a:cxn ang="0">
                    <a:pos x="40" y="490"/>
                  </a:cxn>
                  <a:cxn ang="0">
                    <a:pos x="64" y="436"/>
                  </a:cxn>
                  <a:cxn ang="0">
                    <a:pos x="94" y="391"/>
                  </a:cxn>
                  <a:cxn ang="0">
                    <a:pos x="129" y="356"/>
                  </a:cxn>
                  <a:cxn ang="0">
                    <a:pos x="163" y="322"/>
                  </a:cxn>
                  <a:cxn ang="0">
                    <a:pos x="203" y="292"/>
                  </a:cxn>
                  <a:cxn ang="0">
                    <a:pos x="277" y="242"/>
                  </a:cxn>
                  <a:cxn ang="0">
                    <a:pos x="317" y="218"/>
                  </a:cxn>
                  <a:cxn ang="0">
                    <a:pos x="351" y="183"/>
                  </a:cxn>
                  <a:cxn ang="0">
                    <a:pos x="386" y="148"/>
                  </a:cxn>
                  <a:cxn ang="0">
                    <a:pos x="416" y="109"/>
                  </a:cxn>
                  <a:cxn ang="0">
                    <a:pos x="440" y="59"/>
                  </a:cxn>
                  <a:cxn ang="0">
                    <a:pos x="460" y="0"/>
                  </a:cxn>
                  <a:cxn ang="0">
                    <a:pos x="460" y="0"/>
                  </a:cxn>
                </a:cxnLst>
                <a:rect l="0" t="0" r="r" b="b"/>
                <a:pathLst>
                  <a:path w="460" h="728">
                    <a:moveTo>
                      <a:pt x="460" y="0"/>
                    </a:moveTo>
                    <a:lnTo>
                      <a:pt x="460" y="0"/>
                    </a:lnTo>
                    <a:lnTo>
                      <a:pt x="460" y="525"/>
                    </a:lnTo>
                    <a:lnTo>
                      <a:pt x="460" y="525"/>
                    </a:lnTo>
                    <a:lnTo>
                      <a:pt x="0" y="728"/>
                    </a:lnTo>
                    <a:lnTo>
                      <a:pt x="0" y="728"/>
                    </a:lnTo>
                    <a:lnTo>
                      <a:pt x="5" y="634"/>
                    </a:lnTo>
                    <a:lnTo>
                      <a:pt x="20" y="559"/>
                    </a:lnTo>
                    <a:lnTo>
                      <a:pt x="40" y="490"/>
                    </a:lnTo>
                    <a:lnTo>
                      <a:pt x="64" y="436"/>
                    </a:lnTo>
                    <a:lnTo>
                      <a:pt x="94" y="391"/>
                    </a:lnTo>
                    <a:lnTo>
                      <a:pt x="129" y="356"/>
                    </a:lnTo>
                    <a:lnTo>
                      <a:pt x="163" y="322"/>
                    </a:lnTo>
                    <a:lnTo>
                      <a:pt x="203" y="292"/>
                    </a:lnTo>
                    <a:lnTo>
                      <a:pt x="277" y="242"/>
                    </a:lnTo>
                    <a:lnTo>
                      <a:pt x="317" y="218"/>
                    </a:lnTo>
                    <a:lnTo>
                      <a:pt x="351" y="183"/>
                    </a:lnTo>
                    <a:lnTo>
                      <a:pt x="386" y="148"/>
                    </a:lnTo>
                    <a:lnTo>
                      <a:pt x="416" y="109"/>
                    </a:lnTo>
                    <a:lnTo>
                      <a:pt x="440" y="59"/>
                    </a:lnTo>
                    <a:lnTo>
                      <a:pt x="460" y="0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0" name="Freeform 32"/>
              <p:cNvSpPr>
                <a:spLocks noEditPoints="1"/>
              </p:cNvSpPr>
              <p:nvPr/>
            </p:nvSpPr>
            <p:spPr bwMode="auto">
              <a:xfrm>
                <a:off x="19539858" y="8186057"/>
                <a:ext cx="2171646" cy="2830286"/>
              </a:xfrm>
              <a:custGeom>
                <a:avLst/>
                <a:gdLst/>
                <a:ahLst/>
                <a:cxnLst>
                  <a:cxn ang="0">
                    <a:pos x="1935" y="2109"/>
                  </a:cxn>
                  <a:cxn ang="0">
                    <a:pos x="1089" y="59"/>
                  </a:cxn>
                  <a:cxn ang="0">
                    <a:pos x="1935" y="188"/>
                  </a:cxn>
                  <a:cxn ang="0">
                    <a:pos x="1935" y="2109"/>
                  </a:cxn>
                  <a:cxn ang="0">
                    <a:pos x="995" y="2520"/>
                  </a:cxn>
                  <a:cxn ang="0">
                    <a:pos x="970" y="2529"/>
                  </a:cxn>
                  <a:cxn ang="0">
                    <a:pos x="970" y="40"/>
                  </a:cxn>
                  <a:cxn ang="0">
                    <a:pos x="995" y="45"/>
                  </a:cxn>
                  <a:cxn ang="0">
                    <a:pos x="1049" y="2495"/>
                  </a:cxn>
                  <a:cxn ang="0">
                    <a:pos x="995" y="2520"/>
                  </a:cxn>
                  <a:cxn ang="0">
                    <a:pos x="935" y="2534"/>
                  </a:cxn>
                  <a:cxn ang="0">
                    <a:pos x="723" y="2520"/>
                  </a:cxn>
                  <a:cxn ang="0">
                    <a:pos x="406" y="2490"/>
                  </a:cxn>
                  <a:cxn ang="0">
                    <a:pos x="198" y="2460"/>
                  </a:cxn>
                  <a:cxn ang="0">
                    <a:pos x="49" y="2421"/>
                  </a:cxn>
                  <a:cxn ang="0">
                    <a:pos x="45" y="2416"/>
                  </a:cxn>
                  <a:cxn ang="0">
                    <a:pos x="40" y="2401"/>
                  </a:cxn>
                  <a:cxn ang="0">
                    <a:pos x="40" y="94"/>
                  </a:cxn>
                  <a:cxn ang="0">
                    <a:pos x="930" y="40"/>
                  </a:cxn>
                  <a:cxn ang="0">
                    <a:pos x="950" y="40"/>
                  </a:cxn>
                  <a:cxn ang="0">
                    <a:pos x="950" y="2529"/>
                  </a:cxn>
                  <a:cxn ang="0">
                    <a:pos x="935" y="2534"/>
                  </a:cxn>
                  <a:cxn ang="0">
                    <a:pos x="1000" y="5"/>
                  </a:cxn>
                  <a:cxn ang="0">
                    <a:pos x="950" y="0"/>
                  </a:cxn>
                  <a:cxn ang="0">
                    <a:pos x="930" y="0"/>
                  </a:cxn>
                  <a:cxn ang="0">
                    <a:pos x="15" y="54"/>
                  </a:cxn>
                  <a:cxn ang="0">
                    <a:pos x="0" y="74"/>
                  </a:cxn>
                  <a:cxn ang="0">
                    <a:pos x="0" y="2401"/>
                  </a:cxn>
                  <a:cxn ang="0">
                    <a:pos x="5" y="2430"/>
                  </a:cxn>
                  <a:cxn ang="0">
                    <a:pos x="30" y="2455"/>
                  </a:cxn>
                  <a:cxn ang="0">
                    <a:pos x="35" y="2455"/>
                  </a:cxn>
                  <a:cxn ang="0">
                    <a:pos x="124" y="2480"/>
                  </a:cxn>
                  <a:cxn ang="0">
                    <a:pos x="282" y="2515"/>
                  </a:cxn>
                  <a:cxn ang="0">
                    <a:pos x="544" y="2549"/>
                  </a:cxn>
                  <a:cxn ang="0">
                    <a:pos x="930" y="2574"/>
                  </a:cxn>
                  <a:cxn ang="0">
                    <a:pos x="955" y="2569"/>
                  </a:cxn>
                  <a:cxn ang="0">
                    <a:pos x="1010" y="2559"/>
                  </a:cxn>
                  <a:cxn ang="0">
                    <a:pos x="1960" y="2143"/>
                  </a:cxn>
                  <a:cxn ang="0">
                    <a:pos x="1975" y="2124"/>
                  </a:cxn>
                  <a:cxn ang="0">
                    <a:pos x="1975" y="168"/>
                  </a:cxn>
                  <a:cxn ang="0">
                    <a:pos x="1955" y="149"/>
                  </a:cxn>
                </a:cxnLst>
                <a:rect l="0" t="0" r="r" b="b"/>
                <a:pathLst>
                  <a:path w="1975" h="2574">
                    <a:moveTo>
                      <a:pt x="1935" y="2109"/>
                    </a:moveTo>
                    <a:lnTo>
                      <a:pt x="1935" y="2109"/>
                    </a:lnTo>
                    <a:lnTo>
                      <a:pt x="1089" y="2480"/>
                    </a:lnTo>
                    <a:lnTo>
                      <a:pt x="1089" y="59"/>
                    </a:lnTo>
                    <a:lnTo>
                      <a:pt x="1089" y="59"/>
                    </a:lnTo>
                    <a:lnTo>
                      <a:pt x="1935" y="188"/>
                    </a:lnTo>
                    <a:lnTo>
                      <a:pt x="1935" y="188"/>
                    </a:lnTo>
                    <a:lnTo>
                      <a:pt x="1935" y="2109"/>
                    </a:lnTo>
                    <a:lnTo>
                      <a:pt x="1935" y="2109"/>
                    </a:lnTo>
                    <a:close/>
                    <a:moveTo>
                      <a:pt x="995" y="2520"/>
                    </a:moveTo>
                    <a:lnTo>
                      <a:pt x="995" y="2520"/>
                    </a:lnTo>
                    <a:lnTo>
                      <a:pt x="970" y="2529"/>
                    </a:lnTo>
                    <a:lnTo>
                      <a:pt x="970" y="40"/>
                    </a:lnTo>
                    <a:lnTo>
                      <a:pt x="970" y="40"/>
                    </a:lnTo>
                    <a:lnTo>
                      <a:pt x="995" y="45"/>
                    </a:lnTo>
                    <a:lnTo>
                      <a:pt x="995" y="45"/>
                    </a:lnTo>
                    <a:lnTo>
                      <a:pt x="1049" y="50"/>
                    </a:lnTo>
                    <a:lnTo>
                      <a:pt x="1049" y="2495"/>
                    </a:lnTo>
                    <a:lnTo>
                      <a:pt x="1049" y="2495"/>
                    </a:lnTo>
                    <a:lnTo>
                      <a:pt x="995" y="2520"/>
                    </a:lnTo>
                    <a:lnTo>
                      <a:pt x="995" y="2520"/>
                    </a:lnTo>
                    <a:close/>
                    <a:moveTo>
                      <a:pt x="935" y="2534"/>
                    </a:moveTo>
                    <a:lnTo>
                      <a:pt x="935" y="2534"/>
                    </a:lnTo>
                    <a:lnTo>
                      <a:pt x="723" y="2520"/>
                    </a:lnTo>
                    <a:lnTo>
                      <a:pt x="549" y="2510"/>
                    </a:lnTo>
                    <a:lnTo>
                      <a:pt x="406" y="2490"/>
                    </a:lnTo>
                    <a:lnTo>
                      <a:pt x="292" y="2475"/>
                    </a:lnTo>
                    <a:lnTo>
                      <a:pt x="198" y="2460"/>
                    </a:lnTo>
                    <a:lnTo>
                      <a:pt x="129" y="2440"/>
                    </a:lnTo>
                    <a:lnTo>
                      <a:pt x="49" y="2421"/>
                    </a:lnTo>
                    <a:lnTo>
                      <a:pt x="45" y="2416"/>
                    </a:lnTo>
                    <a:lnTo>
                      <a:pt x="45" y="2416"/>
                    </a:lnTo>
                    <a:lnTo>
                      <a:pt x="40" y="2411"/>
                    </a:lnTo>
                    <a:lnTo>
                      <a:pt x="40" y="2401"/>
                    </a:lnTo>
                    <a:lnTo>
                      <a:pt x="40" y="2401"/>
                    </a:lnTo>
                    <a:lnTo>
                      <a:pt x="40" y="94"/>
                    </a:lnTo>
                    <a:lnTo>
                      <a:pt x="40" y="94"/>
                    </a:lnTo>
                    <a:lnTo>
                      <a:pt x="930" y="40"/>
                    </a:lnTo>
                    <a:lnTo>
                      <a:pt x="930" y="40"/>
                    </a:lnTo>
                    <a:lnTo>
                      <a:pt x="950" y="40"/>
                    </a:lnTo>
                    <a:lnTo>
                      <a:pt x="950" y="2529"/>
                    </a:lnTo>
                    <a:lnTo>
                      <a:pt x="950" y="2529"/>
                    </a:lnTo>
                    <a:lnTo>
                      <a:pt x="935" y="2534"/>
                    </a:lnTo>
                    <a:lnTo>
                      <a:pt x="935" y="2534"/>
                    </a:lnTo>
                    <a:close/>
                    <a:moveTo>
                      <a:pt x="1955" y="149"/>
                    </a:moveTo>
                    <a:lnTo>
                      <a:pt x="1000" y="5"/>
                    </a:lnTo>
                    <a:lnTo>
                      <a:pt x="1000" y="5"/>
                    </a:lnTo>
                    <a:lnTo>
                      <a:pt x="950" y="0"/>
                    </a:lnTo>
                    <a:lnTo>
                      <a:pt x="930" y="0"/>
                    </a:lnTo>
                    <a:lnTo>
                      <a:pt x="930" y="0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5" y="64"/>
                    </a:lnTo>
                    <a:lnTo>
                      <a:pt x="0" y="74"/>
                    </a:lnTo>
                    <a:lnTo>
                      <a:pt x="0" y="2401"/>
                    </a:lnTo>
                    <a:lnTo>
                      <a:pt x="0" y="2401"/>
                    </a:lnTo>
                    <a:lnTo>
                      <a:pt x="0" y="2416"/>
                    </a:lnTo>
                    <a:lnTo>
                      <a:pt x="5" y="2430"/>
                    </a:lnTo>
                    <a:lnTo>
                      <a:pt x="15" y="2445"/>
                    </a:lnTo>
                    <a:lnTo>
                      <a:pt x="30" y="2455"/>
                    </a:lnTo>
                    <a:lnTo>
                      <a:pt x="30" y="2455"/>
                    </a:lnTo>
                    <a:lnTo>
                      <a:pt x="35" y="2455"/>
                    </a:lnTo>
                    <a:lnTo>
                      <a:pt x="35" y="2455"/>
                    </a:lnTo>
                    <a:lnTo>
                      <a:pt x="124" y="2480"/>
                    </a:lnTo>
                    <a:lnTo>
                      <a:pt x="193" y="2500"/>
                    </a:lnTo>
                    <a:lnTo>
                      <a:pt x="282" y="2515"/>
                    </a:lnTo>
                    <a:lnTo>
                      <a:pt x="401" y="2529"/>
                    </a:lnTo>
                    <a:lnTo>
                      <a:pt x="544" y="2549"/>
                    </a:lnTo>
                    <a:lnTo>
                      <a:pt x="723" y="2559"/>
                    </a:lnTo>
                    <a:lnTo>
                      <a:pt x="930" y="2574"/>
                    </a:lnTo>
                    <a:lnTo>
                      <a:pt x="930" y="2574"/>
                    </a:lnTo>
                    <a:lnTo>
                      <a:pt x="955" y="2569"/>
                    </a:lnTo>
                    <a:lnTo>
                      <a:pt x="980" y="2569"/>
                    </a:lnTo>
                    <a:lnTo>
                      <a:pt x="1010" y="2559"/>
                    </a:lnTo>
                    <a:lnTo>
                      <a:pt x="1960" y="2143"/>
                    </a:lnTo>
                    <a:lnTo>
                      <a:pt x="1960" y="2143"/>
                    </a:lnTo>
                    <a:lnTo>
                      <a:pt x="1970" y="2133"/>
                    </a:lnTo>
                    <a:lnTo>
                      <a:pt x="1975" y="2124"/>
                    </a:lnTo>
                    <a:lnTo>
                      <a:pt x="1975" y="168"/>
                    </a:lnTo>
                    <a:lnTo>
                      <a:pt x="1975" y="168"/>
                    </a:lnTo>
                    <a:lnTo>
                      <a:pt x="1970" y="158"/>
                    </a:lnTo>
                    <a:lnTo>
                      <a:pt x="1955" y="149"/>
                    </a:lnTo>
                    <a:lnTo>
                      <a:pt x="1955" y="1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1" name="Freeform 33"/>
              <p:cNvSpPr>
                <a:spLocks/>
              </p:cNvSpPr>
              <p:nvPr/>
            </p:nvSpPr>
            <p:spPr bwMode="auto">
              <a:xfrm>
                <a:off x="19643217" y="9486845"/>
                <a:ext cx="376052" cy="1361264"/>
              </a:xfrm>
              <a:custGeom>
                <a:avLst/>
                <a:gdLst/>
                <a:ahLst/>
                <a:cxnLst>
                  <a:cxn ang="0">
                    <a:pos x="208" y="391"/>
                  </a:cxn>
                  <a:cxn ang="0">
                    <a:pos x="208" y="391"/>
                  </a:cxn>
                  <a:cxn ang="0">
                    <a:pos x="213" y="356"/>
                  </a:cxn>
                  <a:cxn ang="0">
                    <a:pos x="218" y="327"/>
                  </a:cxn>
                  <a:cxn ang="0">
                    <a:pos x="233" y="302"/>
                  </a:cxn>
                  <a:cxn ang="0">
                    <a:pos x="247" y="277"/>
                  </a:cxn>
                  <a:cxn ang="0">
                    <a:pos x="267" y="257"/>
                  </a:cxn>
                  <a:cxn ang="0">
                    <a:pos x="292" y="243"/>
                  </a:cxn>
                  <a:cxn ang="0">
                    <a:pos x="317" y="228"/>
                  </a:cxn>
                  <a:cxn ang="0">
                    <a:pos x="342" y="223"/>
                  </a:cxn>
                  <a:cxn ang="0">
                    <a:pos x="342" y="15"/>
                  </a:cxn>
                  <a:cxn ang="0">
                    <a:pos x="0" y="0"/>
                  </a:cxn>
                  <a:cxn ang="0">
                    <a:pos x="0" y="1173"/>
                  </a:cxn>
                  <a:cxn ang="0">
                    <a:pos x="0" y="1173"/>
                  </a:cxn>
                  <a:cxn ang="0">
                    <a:pos x="94" y="1193"/>
                  </a:cxn>
                  <a:cxn ang="0">
                    <a:pos x="203" y="1218"/>
                  </a:cxn>
                  <a:cxn ang="0">
                    <a:pos x="342" y="1238"/>
                  </a:cxn>
                  <a:cxn ang="0">
                    <a:pos x="342" y="559"/>
                  </a:cxn>
                  <a:cxn ang="0">
                    <a:pos x="342" y="559"/>
                  </a:cxn>
                  <a:cxn ang="0">
                    <a:pos x="317" y="550"/>
                  </a:cxn>
                  <a:cxn ang="0">
                    <a:pos x="292" y="540"/>
                  </a:cxn>
                  <a:cxn ang="0">
                    <a:pos x="267" y="520"/>
                  </a:cxn>
                  <a:cxn ang="0">
                    <a:pos x="247" y="500"/>
                  </a:cxn>
                  <a:cxn ang="0">
                    <a:pos x="233" y="475"/>
                  </a:cxn>
                  <a:cxn ang="0">
                    <a:pos x="218" y="451"/>
                  </a:cxn>
                  <a:cxn ang="0">
                    <a:pos x="213" y="421"/>
                  </a:cxn>
                  <a:cxn ang="0">
                    <a:pos x="208" y="391"/>
                  </a:cxn>
                  <a:cxn ang="0">
                    <a:pos x="208" y="391"/>
                  </a:cxn>
                </a:cxnLst>
                <a:rect l="0" t="0" r="r" b="b"/>
                <a:pathLst>
                  <a:path w="342" h="1238">
                    <a:moveTo>
                      <a:pt x="208" y="391"/>
                    </a:moveTo>
                    <a:lnTo>
                      <a:pt x="208" y="391"/>
                    </a:lnTo>
                    <a:lnTo>
                      <a:pt x="213" y="356"/>
                    </a:lnTo>
                    <a:lnTo>
                      <a:pt x="218" y="327"/>
                    </a:lnTo>
                    <a:lnTo>
                      <a:pt x="233" y="302"/>
                    </a:lnTo>
                    <a:lnTo>
                      <a:pt x="247" y="277"/>
                    </a:lnTo>
                    <a:lnTo>
                      <a:pt x="267" y="257"/>
                    </a:lnTo>
                    <a:lnTo>
                      <a:pt x="292" y="243"/>
                    </a:lnTo>
                    <a:lnTo>
                      <a:pt x="317" y="228"/>
                    </a:lnTo>
                    <a:lnTo>
                      <a:pt x="342" y="223"/>
                    </a:lnTo>
                    <a:lnTo>
                      <a:pt x="342" y="15"/>
                    </a:lnTo>
                    <a:lnTo>
                      <a:pt x="0" y="0"/>
                    </a:lnTo>
                    <a:lnTo>
                      <a:pt x="0" y="1173"/>
                    </a:lnTo>
                    <a:lnTo>
                      <a:pt x="0" y="1173"/>
                    </a:lnTo>
                    <a:lnTo>
                      <a:pt x="94" y="1193"/>
                    </a:lnTo>
                    <a:lnTo>
                      <a:pt x="203" y="1218"/>
                    </a:lnTo>
                    <a:lnTo>
                      <a:pt x="342" y="1238"/>
                    </a:lnTo>
                    <a:lnTo>
                      <a:pt x="342" y="559"/>
                    </a:lnTo>
                    <a:lnTo>
                      <a:pt x="342" y="559"/>
                    </a:lnTo>
                    <a:lnTo>
                      <a:pt x="317" y="550"/>
                    </a:lnTo>
                    <a:lnTo>
                      <a:pt x="292" y="540"/>
                    </a:lnTo>
                    <a:lnTo>
                      <a:pt x="267" y="520"/>
                    </a:lnTo>
                    <a:lnTo>
                      <a:pt x="247" y="500"/>
                    </a:lnTo>
                    <a:lnTo>
                      <a:pt x="233" y="475"/>
                    </a:lnTo>
                    <a:lnTo>
                      <a:pt x="218" y="451"/>
                    </a:lnTo>
                    <a:lnTo>
                      <a:pt x="213" y="421"/>
                    </a:lnTo>
                    <a:lnTo>
                      <a:pt x="208" y="391"/>
                    </a:lnTo>
                    <a:lnTo>
                      <a:pt x="208" y="391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2" name="Freeform 34"/>
              <p:cNvSpPr>
                <a:spLocks/>
              </p:cNvSpPr>
              <p:nvPr/>
            </p:nvSpPr>
            <p:spPr bwMode="auto">
              <a:xfrm>
                <a:off x="20073147" y="9503339"/>
                <a:ext cx="435429" cy="1382156"/>
              </a:xfrm>
              <a:custGeom>
                <a:avLst/>
                <a:gdLst/>
                <a:ahLst/>
                <a:cxnLst>
                  <a:cxn ang="0">
                    <a:pos x="396" y="15"/>
                  </a:cxn>
                  <a:cxn ang="0">
                    <a:pos x="0" y="0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30" y="213"/>
                  </a:cxn>
                  <a:cxn ang="0">
                    <a:pos x="54" y="228"/>
                  </a:cxn>
                  <a:cxn ang="0">
                    <a:pos x="74" y="242"/>
                  </a:cxn>
                  <a:cxn ang="0">
                    <a:pos x="94" y="262"/>
                  </a:cxn>
                  <a:cxn ang="0">
                    <a:pos x="114" y="287"/>
                  </a:cxn>
                  <a:cxn ang="0">
                    <a:pos x="124" y="312"/>
                  </a:cxn>
                  <a:cxn ang="0">
                    <a:pos x="134" y="341"/>
                  </a:cxn>
                  <a:cxn ang="0">
                    <a:pos x="134" y="376"/>
                  </a:cxn>
                  <a:cxn ang="0">
                    <a:pos x="134" y="376"/>
                  </a:cxn>
                  <a:cxn ang="0">
                    <a:pos x="134" y="406"/>
                  </a:cxn>
                  <a:cxn ang="0">
                    <a:pos x="124" y="436"/>
                  </a:cxn>
                  <a:cxn ang="0">
                    <a:pos x="114" y="460"/>
                  </a:cxn>
                  <a:cxn ang="0">
                    <a:pos x="94" y="485"/>
                  </a:cxn>
                  <a:cxn ang="0">
                    <a:pos x="74" y="505"/>
                  </a:cxn>
                  <a:cxn ang="0">
                    <a:pos x="54" y="525"/>
                  </a:cxn>
                  <a:cxn ang="0">
                    <a:pos x="30" y="535"/>
                  </a:cxn>
                  <a:cxn ang="0">
                    <a:pos x="0" y="544"/>
                  </a:cxn>
                  <a:cxn ang="0">
                    <a:pos x="0" y="1228"/>
                  </a:cxn>
                  <a:cxn ang="0">
                    <a:pos x="0" y="1228"/>
                  </a:cxn>
                  <a:cxn ang="0">
                    <a:pos x="188" y="1247"/>
                  </a:cxn>
                  <a:cxn ang="0">
                    <a:pos x="287" y="1252"/>
                  </a:cxn>
                  <a:cxn ang="0">
                    <a:pos x="396" y="1257"/>
                  </a:cxn>
                  <a:cxn ang="0">
                    <a:pos x="396" y="15"/>
                  </a:cxn>
                </a:cxnLst>
                <a:rect l="0" t="0" r="r" b="b"/>
                <a:pathLst>
                  <a:path w="396" h="1257">
                    <a:moveTo>
                      <a:pt x="396" y="15"/>
                    </a:moveTo>
                    <a:lnTo>
                      <a:pt x="0" y="0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30" y="213"/>
                    </a:lnTo>
                    <a:lnTo>
                      <a:pt x="54" y="228"/>
                    </a:lnTo>
                    <a:lnTo>
                      <a:pt x="74" y="242"/>
                    </a:lnTo>
                    <a:lnTo>
                      <a:pt x="94" y="262"/>
                    </a:lnTo>
                    <a:lnTo>
                      <a:pt x="114" y="287"/>
                    </a:lnTo>
                    <a:lnTo>
                      <a:pt x="124" y="312"/>
                    </a:lnTo>
                    <a:lnTo>
                      <a:pt x="134" y="341"/>
                    </a:lnTo>
                    <a:lnTo>
                      <a:pt x="134" y="376"/>
                    </a:lnTo>
                    <a:lnTo>
                      <a:pt x="134" y="376"/>
                    </a:lnTo>
                    <a:lnTo>
                      <a:pt x="134" y="406"/>
                    </a:lnTo>
                    <a:lnTo>
                      <a:pt x="124" y="436"/>
                    </a:lnTo>
                    <a:lnTo>
                      <a:pt x="114" y="460"/>
                    </a:lnTo>
                    <a:lnTo>
                      <a:pt x="94" y="485"/>
                    </a:lnTo>
                    <a:lnTo>
                      <a:pt x="74" y="505"/>
                    </a:lnTo>
                    <a:lnTo>
                      <a:pt x="54" y="525"/>
                    </a:lnTo>
                    <a:lnTo>
                      <a:pt x="30" y="535"/>
                    </a:lnTo>
                    <a:lnTo>
                      <a:pt x="0" y="544"/>
                    </a:lnTo>
                    <a:lnTo>
                      <a:pt x="0" y="1228"/>
                    </a:lnTo>
                    <a:lnTo>
                      <a:pt x="0" y="1228"/>
                    </a:lnTo>
                    <a:lnTo>
                      <a:pt x="188" y="1247"/>
                    </a:lnTo>
                    <a:lnTo>
                      <a:pt x="287" y="1252"/>
                    </a:lnTo>
                    <a:lnTo>
                      <a:pt x="396" y="1257"/>
                    </a:lnTo>
                    <a:lnTo>
                      <a:pt x="396" y="15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3" name="Freeform 35"/>
              <p:cNvSpPr>
                <a:spLocks/>
              </p:cNvSpPr>
              <p:nvPr/>
            </p:nvSpPr>
            <p:spPr bwMode="auto">
              <a:xfrm>
                <a:off x="19925805" y="9785927"/>
                <a:ext cx="239706" cy="256199"/>
              </a:xfrm>
              <a:custGeom>
                <a:avLst/>
                <a:gdLst/>
                <a:ahLst/>
                <a:cxnLst>
                  <a:cxn ang="0">
                    <a:pos x="218" y="119"/>
                  </a:cxn>
                  <a:cxn ang="0">
                    <a:pos x="218" y="119"/>
                  </a:cxn>
                  <a:cxn ang="0">
                    <a:pos x="218" y="94"/>
                  </a:cxn>
                  <a:cxn ang="0">
                    <a:pos x="208" y="75"/>
                  </a:cxn>
                  <a:cxn ang="0">
                    <a:pos x="198" y="55"/>
                  </a:cxn>
                  <a:cxn ang="0">
                    <a:pos x="188" y="35"/>
                  </a:cxn>
                  <a:cxn ang="0">
                    <a:pos x="169" y="20"/>
                  </a:cxn>
                  <a:cxn ang="0">
                    <a:pos x="154" y="10"/>
                  </a:cxn>
                  <a:cxn ang="0">
                    <a:pos x="134" y="5"/>
                  </a:cxn>
                  <a:cxn ang="0">
                    <a:pos x="109" y="0"/>
                  </a:cxn>
                  <a:cxn ang="0">
                    <a:pos x="109" y="0"/>
                  </a:cxn>
                  <a:cxn ang="0">
                    <a:pos x="89" y="5"/>
                  </a:cxn>
                  <a:cxn ang="0">
                    <a:pos x="70" y="10"/>
                  </a:cxn>
                  <a:cxn ang="0">
                    <a:pos x="50" y="20"/>
                  </a:cxn>
                  <a:cxn ang="0">
                    <a:pos x="35" y="35"/>
                  </a:cxn>
                  <a:cxn ang="0">
                    <a:pos x="20" y="55"/>
                  </a:cxn>
                  <a:cxn ang="0">
                    <a:pos x="10" y="75"/>
                  </a:cxn>
                  <a:cxn ang="0">
                    <a:pos x="5" y="94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5" y="139"/>
                  </a:cxn>
                  <a:cxn ang="0">
                    <a:pos x="10" y="164"/>
                  </a:cxn>
                  <a:cxn ang="0">
                    <a:pos x="20" y="183"/>
                  </a:cxn>
                  <a:cxn ang="0">
                    <a:pos x="35" y="198"/>
                  </a:cxn>
                  <a:cxn ang="0">
                    <a:pos x="50" y="213"/>
                  </a:cxn>
                  <a:cxn ang="0">
                    <a:pos x="70" y="223"/>
                  </a:cxn>
                  <a:cxn ang="0">
                    <a:pos x="89" y="233"/>
                  </a:cxn>
                  <a:cxn ang="0">
                    <a:pos x="109" y="233"/>
                  </a:cxn>
                  <a:cxn ang="0">
                    <a:pos x="109" y="233"/>
                  </a:cxn>
                  <a:cxn ang="0">
                    <a:pos x="134" y="233"/>
                  </a:cxn>
                  <a:cxn ang="0">
                    <a:pos x="154" y="223"/>
                  </a:cxn>
                  <a:cxn ang="0">
                    <a:pos x="169" y="213"/>
                  </a:cxn>
                  <a:cxn ang="0">
                    <a:pos x="188" y="198"/>
                  </a:cxn>
                  <a:cxn ang="0">
                    <a:pos x="198" y="183"/>
                  </a:cxn>
                  <a:cxn ang="0">
                    <a:pos x="208" y="164"/>
                  </a:cxn>
                  <a:cxn ang="0">
                    <a:pos x="218" y="139"/>
                  </a:cxn>
                  <a:cxn ang="0">
                    <a:pos x="218" y="119"/>
                  </a:cxn>
                  <a:cxn ang="0">
                    <a:pos x="218" y="119"/>
                  </a:cxn>
                </a:cxnLst>
                <a:rect l="0" t="0" r="r" b="b"/>
                <a:pathLst>
                  <a:path w="218" h="233">
                    <a:moveTo>
                      <a:pt x="218" y="119"/>
                    </a:moveTo>
                    <a:lnTo>
                      <a:pt x="218" y="119"/>
                    </a:lnTo>
                    <a:lnTo>
                      <a:pt x="218" y="94"/>
                    </a:lnTo>
                    <a:lnTo>
                      <a:pt x="208" y="75"/>
                    </a:lnTo>
                    <a:lnTo>
                      <a:pt x="198" y="55"/>
                    </a:lnTo>
                    <a:lnTo>
                      <a:pt x="188" y="35"/>
                    </a:lnTo>
                    <a:lnTo>
                      <a:pt x="169" y="20"/>
                    </a:lnTo>
                    <a:lnTo>
                      <a:pt x="154" y="10"/>
                    </a:lnTo>
                    <a:lnTo>
                      <a:pt x="134" y="5"/>
                    </a:lnTo>
                    <a:lnTo>
                      <a:pt x="109" y="0"/>
                    </a:lnTo>
                    <a:lnTo>
                      <a:pt x="109" y="0"/>
                    </a:lnTo>
                    <a:lnTo>
                      <a:pt x="89" y="5"/>
                    </a:lnTo>
                    <a:lnTo>
                      <a:pt x="70" y="10"/>
                    </a:lnTo>
                    <a:lnTo>
                      <a:pt x="50" y="20"/>
                    </a:lnTo>
                    <a:lnTo>
                      <a:pt x="35" y="35"/>
                    </a:lnTo>
                    <a:lnTo>
                      <a:pt x="20" y="55"/>
                    </a:lnTo>
                    <a:lnTo>
                      <a:pt x="10" y="75"/>
                    </a:lnTo>
                    <a:lnTo>
                      <a:pt x="5" y="94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5" y="139"/>
                    </a:lnTo>
                    <a:lnTo>
                      <a:pt x="10" y="164"/>
                    </a:lnTo>
                    <a:lnTo>
                      <a:pt x="20" y="183"/>
                    </a:lnTo>
                    <a:lnTo>
                      <a:pt x="35" y="198"/>
                    </a:lnTo>
                    <a:lnTo>
                      <a:pt x="50" y="213"/>
                    </a:lnTo>
                    <a:lnTo>
                      <a:pt x="70" y="223"/>
                    </a:lnTo>
                    <a:lnTo>
                      <a:pt x="8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34" y="233"/>
                    </a:lnTo>
                    <a:lnTo>
                      <a:pt x="154" y="223"/>
                    </a:lnTo>
                    <a:lnTo>
                      <a:pt x="169" y="213"/>
                    </a:lnTo>
                    <a:lnTo>
                      <a:pt x="188" y="198"/>
                    </a:lnTo>
                    <a:lnTo>
                      <a:pt x="198" y="183"/>
                    </a:lnTo>
                    <a:lnTo>
                      <a:pt x="208" y="164"/>
                    </a:lnTo>
                    <a:lnTo>
                      <a:pt x="218" y="139"/>
                    </a:lnTo>
                    <a:lnTo>
                      <a:pt x="218" y="119"/>
                    </a:lnTo>
                    <a:lnTo>
                      <a:pt x="218" y="119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" name="Freeform 36"/>
              <p:cNvSpPr>
                <a:spLocks/>
              </p:cNvSpPr>
              <p:nvPr/>
            </p:nvSpPr>
            <p:spPr bwMode="auto">
              <a:xfrm>
                <a:off x="19931303" y="9818914"/>
                <a:ext cx="191325" cy="201221"/>
              </a:xfrm>
              <a:custGeom>
                <a:avLst/>
                <a:gdLst/>
                <a:ahLst/>
                <a:cxnLst>
                  <a:cxn ang="0">
                    <a:pos x="134" y="109"/>
                  </a:cxn>
                  <a:cxn ang="0">
                    <a:pos x="134" y="109"/>
                  </a:cxn>
                  <a:cxn ang="0">
                    <a:pos x="119" y="104"/>
                  </a:cxn>
                  <a:cxn ang="0">
                    <a:pos x="104" y="94"/>
                  </a:cxn>
                  <a:cxn ang="0">
                    <a:pos x="94" y="79"/>
                  </a:cxn>
                  <a:cxn ang="0">
                    <a:pos x="89" y="64"/>
                  </a:cxn>
                  <a:cxn ang="0">
                    <a:pos x="89" y="64"/>
                  </a:cxn>
                  <a:cxn ang="0">
                    <a:pos x="94" y="45"/>
                  </a:cxn>
                  <a:cxn ang="0">
                    <a:pos x="104" y="30"/>
                  </a:cxn>
                  <a:cxn ang="0">
                    <a:pos x="119" y="20"/>
                  </a:cxn>
                  <a:cxn ang="0">
                    <a:pos x="134" y="15"/>
                  </a:cxn>
                  <a:cxn ang="0">
                    <a:pos x="134" y="15"/>
                  </a:cxn>
                  <a:cxn ang="0">
                    <a:pos x="139" y="15"/>
                  </a:cxn>
                  <a:cxn ang="0">
                    <a:pos x="139" y="15"/>
                  </a:cxn>
                  <a:cxn ang="0">
                    <a:pos x="114" y="5"/>
                  </a:cxn>
                  <a:cxn ang="0">
                    <a:pos x="84" y="0"/>
                  </a:cxn>
                  <a:cxn ang="0">
                    <a:pos x="84" y="0"/>
                  </a:cxn>
                  <a:cxn ang="0">
                    <a:pos x="70" y="0"/>
                  </a:cxn>
                  <a:cxn ang="0">
                    <a:pos x="55" y="5"/>
                  </a:cxn>
                  <a:cxn ang="0">
                    <a:pos x="40" y="15"/>
                  </a:cxn>
                  <a:cxn ang="0">
                    <a:pos x="25" y="25"/>
                  </a:cxn>
                  <a:cxn ang="0">
                    <a:pos x="15" y="40"/>
                  </a:cxn>
                  <a:cxn ang="0">
                    <a:pos x="5" y="54"/>
                  </a:cxn>
                  <a:cxn ang="0">
                    <a:pos x="0" y="74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109"/>
                  </a:cxn>
                  <a:cxn ang="0">
                    <a:pos x="5" y="129"/>
                  </a:cxn>
                  <a:cxn ang="0">
                    <a:pos x="15" y="144"/>
                  </a:cxn>
                  <a:cxn ang="0">
                    <a:pos x="25" y="158"/>
                  </a:cxn>
                  <a:cxn ang="0">
                    <a:pos x="40" y="168"/>
                  </a:cxn>
                  <a:cxn ang="0">
                    <a:pos x="55" y="178"/>
                  </a:cxn>
                  <a:cxn ang="0">
                    <a:pos x="70" y="183"/>
                  </a:cxn>
                  <a:cxn ang="0">
                    <a:pos x="84" y="183"/>
                  </a:cxn>
                  <a:cxn ang="0">
                    <a:pos x="84" y="183"/>
                  </a:cxn>
                  <a:cxn ang="0">
                    <a:pos x="104" y="183"/>
                  </a:cxn>
                  <a:cxn ang="0">
                    <a:pos x="119" y="178"/>
                  </a:cxn>
                  <a:cxn ang="0">
                    <a:pos x="134" y="168"/>
                  </a:cxn>
                  <a:cxn ang="0">
                    <a:pos x="149" y="158"/>
                  </a:cxn>
                  <a:cxn ang="0">
                    <a:pos x="159" y="144"/>
                  </a:cxn>
                  <a:cxn ang="0">
                    <a:pos x="169" y="129"/>
                  </a:cxn>
                  <a:cxn ang="0">
                    <a:pos x="174" y="109"/>
                  </a:cxn>
                  <a:cxn ang="0">
                    <a:pos x="174" y="89"/>
                  </a:cxn>
                  <a:cxn ang="0">
                    <a:pos x="174" y="89"/>
                  </a:cxn>
                  <a:cxn ang="0">
                    <a:pos x="174" y="84"/>
                  </a:cxn>
                  <a:cxn ang="0">
                    <a:pos x="174" y="84"/>
                  </a:cxn>
                  <a:cxn ang="0">
                    <a:pos x="164" y="94"/>
                  </a:cxn>
                  <a:cxn ang="0">
                    <a:pos x="159" y="104"/>
                  </a:cxn>
                  <a:cxn ang="0">
                    <a:pos x="144" y="109"/>
                  </a:cxn>
                  <a:cxn ang="0">
                    <a:pos x="134" y="109"/>
                  </a:cxn>
                  <a:cxn ang="0">
                    <a:pos x="134" y="109"/>
                  </a:cxn>
                </a:cxnLst>
                <a:rect l="0" t="0" r="r" b="b"/>
                <a:pathLst>
                  <a:path w="174" h="183">
                    <a:moveTo>
                      <a:pt x="134" y="109"/>
                    </a:moveTo>
                    <a:lnTo>
                      <a:pt x="134" y="109"/>
                    </a:lnTo>
                    <a:lnTo>
                      <a:pt x="119" y="104"/>
                    </a:lnTo>
                    <a:lnTo>
                      <a:pt x="104" y="94"/>
                    </a:lnTo>
                    <a:lnTo>
                      <a:pt x="94" y="79"/>
                    </a:lnTo>
                    <a:lnTo>
                      <a:pt x="89" y="64"/>
                    </a:lnTo>
                    <a:lnTo>
                      <a:pt x="89" y="64"/>
                    </a:lnTo>
                    <a:lnTo>
                      <a:pt x="94" y="45"/>
                    </a:lnTo>
                    <a:lnTo>
                      <a:pt x="104" y="30"/>
                    </a:lnTo>
                    <a:lnTo>
                      <a:pt x="119" y="20"/>
                    </a:lnTo>
                    <a:lnTo>
                      <a:pt x="134" y="15"/>
                    </a:lnTo>
                    <a:lnTo>
                      <a:pt x="134" y="15"/>
                    </a:lnTo>
                    <a:lnTo>
                      <a:pt x="139" y="15"/>
                    </a:lnTo>
                    <a:lnTo>
                      <a:pt x="139" y="15"/>
                    </a:lnTo>
                    <a:lnTo>
                      <a:pt x="114" y="5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70" y="0"/>
                    </a:lnTo>
                    <a:lnTo>
                      <a:pt x="55" y="5"/>
                    </a:lnTo>
                    <a:lnTo>
                      <a:pt x="40" y="15"/>
                    </a:lnTo>
                    <a:lnTo>
                      <a:pt x="25" y="25"/>
                    </a:lnTo>
                    <a:lnTo>
                      <a:pt x="15" y="40"/>
                    </a:lnTo>
                    <a:lnTo>
                      <a:pt x="5" y="54"/>
                    </a:lnTo>
                    <a:lnTo>
                      <a:pt x="0" y="74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109"/>
                    </a:lnTo>
                    <a:lnTo>
                      <a:pt x="5" y="129"/>
                    </a:lnTo>
                    <a:lnTo>
                      <a:pt x="15" y="144"/>
                    </a:lnTo>
                    <a:lnTo>
                      <a:pt x="25" y="158"/>
                    </a:lnTo>
                    <a:lnTo>
                      <a:pt x="40" y="168"/>
                    </a:lnTo>
                    <a:lnTo>
                      <a:pt x="55" y="178"/>
                    </a:lnTo>
                    <a:lnTo>
                      <a:pt x="70" y="183"/>
                    </a:lnTo>
                    <a:lnTo>
                      <a:pt x="84" y="183"/>
                    </a:lnTo>
                    <a:lnTo>
                      <a:pt x="84" y="183"/>
                    </a:lnTo>
                    <a:lnTo>
                      <a:pt x="104" y="183"/>
                    </a:lnTo>
                    <a:lnTo>
                      <a:pt x="119" y="178"/>
                    </a:lnTo>
                    <a:lnTo>
                      <a:pt x="134" y="168"/>
                    </a:lnTo>
                    <a:lnTo>
                      <a:pt x="149" y="158"/>
                    </a:lnTo>
                    <a:lnTo>
                      <a:pt x="159" y="144"/>
                    </a:lnTo>
                    <a:lnTo>
                      <a:pt x="169" y="129"/>
                    </a:lnTo>
                    <a:lnTo>
                      <a:pt x="174" y="109"/>
                    </a:lnTo>
                    <a:lnTo>
                      <a:pt x="174" y="89"/>
                    </a:lnTo>
                    <a:lnTo>
                      <a:pt x="174" y="89"/>
                    </a:lnTo>
                    <a:lnTo>
                      <a:pt x="174" y="84"/>
                    </a:lnTo>
                    <a:lnTo>
                      <a:pt x="174" y="84"/>
                    </a:lnTo>
                    <a:lnTo>
                      <a:pt x="164" y="94"/>
                    </a:lnTo>
                    <a:lnTo>
                      <a:pt x="159" y="104"/>
                    </a:lnTo>
                    <a:lnTo>
                      <a:pt x="144" y="109"/>
                    </a:lnTo>
                    <a:lnTo>
                      <a:pt x="134" y="109"/>
                    </a:lnTo>
                    <a:lnTo>
                      <a:pt x="134" y="10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5" name="Freeform 37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6" name="Freeform 38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7" name="Freeform 39"/>
              <p:cNvSpPr>
                <a:spLocks/>
              </p:cNvSpPr>
              <p:nvPr/>
            </p:nvSpPr>
            <p:spPr bwMode="auto">
              <a:xfrm>
                <a:off x="19687200" y="9023928"/>
                <a:ext cx="26390" cy="274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0"/>
                  </a:cxn>
                  <a:cxn ang="0">
                    <a:pos x="10" y="25"/>
                  </a:cxn>
                  <a:cxn ang="0">
                    <a:pos x="10" y="25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5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0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7EAA5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8" name="Freeform 40"/>
              <p:cNvSpPr>
                <a:spLocks noEditPoints="1"/>
              </p:cNvSpPr>
              <p:nvPr/>
            </p:nvSpPr>
            <p:spPr bwMode="auto">
              <a:xfrm>
                <a:off x="19790559" y="8975547"/>
                <a:ext cx="718018" cy="446424"/>
              </a:xfrm>
              <a:custGeom>
                <a:avLst/>
                <a:gdLst/>
                <a:ahLst/>
                <a:cxnLst>
                  <a:cxn ang="0">
                    <a:pos x="24" y="366"/>
                  </a:cxn>
                  <a:cxn ang="0">
                    <a:pos x="123" y="198"/>
                  </a:cxn>
                  <a:cxn ang="0">
                    <a:pos x="633" y="203"/>
                  </a:cxn>
                  <a:cxn ang="0">
                    <a:pos x="633" y="203"/>
                  </a:cxn>
                  <a:cxn ang="0">
                    <a:pos x="633" y="386"/>
                  </a:cxn>
                  <a:cxn ang="0">
                    <a:pos x="633" y="386"/>
                  </a:cxn>
                  <a:cxn ang="0">
                    <a:pos x="24" y="366"/>
                  </a:cxn>
                  <a:cxn ang="0">
                    <a:pos x="24" y="366"/>
                  </a:cxn>
                  <a:cxn ang="0">
                    <a:pos x="109" y="20"/>
                  </a:cxn>
                  <a:cxn ang="0">
                    <a:pos x="109" y="183"/>
                  </a:cxn>
                  <a:cxn ang="0">
                    <a:pos x="19" y="336"/>
                  </a:cxn>
                  <a:cxn ang="0">
                    <a:pos x="19" y="336"/>
                  </a:cxn>
                  <a:cxn ang="0">
                    <a:pos x="19" y="20"/>
                  </a:cxn>
                  <a:cxn ang="0">
                    <a:pos x="19" y="20"/>
                  </a:cxn>
                  <a:cxn ang="0">
                    <a:pos x="109" y="20"/>
                  </a:cxn>
                  <a:cxn ang="0">
                    <a:pos x="109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128" y="178"/>
                  </a:cxn>
                  <a:cxn ang="0">
                    <a:pos x="128" y="178"/>
                  </a:cxn>
                  <a:cxn ang="0">
                    <a:pos x="128" y="20"/>
                  </a:cxn>
                  <a:cxn ang="0">
                    <a:pos x="128" y="20"/>
                  </a:cxn>
                  <a:cxn ang="0">
                    <a:pos x="633" y="20"/>
                  </a:cxn>
                  <a:cxn ang="0">
                    <a:pos x="633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643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376"/>
                  </a:cxn>
                  <a:cxn ang="0">
                    <a:pos x="0" y="376"/>
                  </a:cxn>
                  <a:cxn ang="0">
                    <a:pos x="0" y="381"/>
                  </a:cxn>
                  <a:cxn ang="0">
                    <a:pos x="10" y="386"/>
                  </a:cxn>
                  <a:cxn ang="0">
                    <a:pos x="643" y="406"/>
                  </a:cxn>
                  <a:cxn ang="0">
                    <a:pos x="643" y="406"/>
                  </a:cxn>
                  <a:cxn ang="0">
                    <a:pos x="648" y="401"/>
                  </a:cxn>
                  <a:cxn ang="0">
                    <a:pos x="648" y="401"/>
                  </a:cxn>
                  <a:cxn ang="0">
                    <a:pos x="653" y="396"/>
                  </a:cxn>
                  <a:cxn ang="0">
                    <a:pos x="653" y="10"/>
                  </a:cxn>
                  <a:cxn ang="0">
                    <a:pos x="653" y="10"/>
                  </a:cxn>
                  <a:cxn ang="0">
                    <a:pos x="648" y="0"/>
                  </a:cxn>
                  <a:cxn ang="0">
                    <a:pos x="643" y="0"/>
                  </a:cxn>
                  <a:cxn ang="0">
                    <a:pos x="643" y="0"/>
                  </a:cxn>
                </a:cxnLst>
                <a:rect l="0" t="0" r="r" b="b"/>
                <a:pathLst>
                  <a:path w="653" h="406">
                    <a:moveTo>
                      <a:pt x="24" y="366"/>
                    </a:moveTo>
                    <a:lnTo>
                      <a:pt x="123" y="198"/>
                    </a:lnTo>
                    <a:lnTo>
                      <a:pt x="633" y="203"/>
                    </a:lnTo>
                    <a:lnTo>
                      <a:pt x="633" y="203"/>
                    </a:lnTo>
                    <a:lnTo>
                      <a:pt x="633" y="386"/>
                    </a:lnTo>
                    <a:lnTo>
                      <a:pt x="633" y="386"/>
                    </a:lnTo>
                    <a:lnTo>
                      <a:pt x="24" y="366"/>
                    </a:lnTo>
                    <a:lnTo>
                      <a:pt x="24" y="366"/>
                    </a:lnTo>
                    <a:close/>
                    <a:moveTo>
                      <a:pt x="109" y="20"/>
                    </a:moveTo>
                    <a:lnTo>
                      <a:pt x="109" y="183"/>
                    </a:lnTo>
                    <a:lnTo>
                      <a:pt x="19" y="336"/>
                    </a:lnTo>
                    <a:lnTo>
                      <a:pt x="19" y="336"/>
                    </a:lnTo>
                    <a:lnTo>
                      <a:pt x="19" y="20"/>
                    </a:lnTo>
                    <a:lnTo>
                      <a:pt x="19" y="20"/>
                    </a:lnTo>
                    <a:lnTo>
                      <a:pt x="109" y="20"/>
                    </a:lnTo>
                    <a:lnTo>
                      <a:pt x="109" y="20"/>
                    </a:lnTo>
                    <a:close/>
                    <a:moveTo>
                      <a:pt x="633" y="183"/>
                    </a:moveTo>
                    <a:lnTo>
                      <a:pt x="633" y="183"/>
                    </a:lnTo>
                    <a:lnTo>
                      <a:pt x="128" y="178"/>
                    </a:lnTo>
                    <a:lnTo>
                      <a:pt x="128" y="178"/>
                    </a:lnTo>
                    <a:lnTo>
                      <a:pt x="128" y="20"/>
                    </a:lnTo>
                    <a:lnTo>
                      <a:pt x="128" y="20"/>
                    </a:lnTo>
                    <a:lnTo>
                      <a:pt x="633" y="20"/>
                    </a:lnTo>
                    <a:lnTo>
                      <a:pt x="633" y="20"/>
                    </a:lnTo>
                    <a:lnTo>
                      <a:pt x="633" y="183"/>
                    </a:lnTo>
                    <a:lnTo>
                      <a:pt x="633" y="183"/>
                    </a:lnTo>
                    <a:close/>
                    <a:moveTo>
                      <a:pt x="643" y="0"/>
                    </a:moveTo>
                    <a:lnTo>
                      <a:pt x="10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376"/>
                    </a:lnTo>
                    <a:lnTo>
                      <a:pt x="0" y="376"/>
                    </a:lnTo>
                    <a:lnTo>
                      <a:pt x="0" y="381"/>
                    </a:lnTo>
                    <a:lnTo>
                      <a:pt x="10" y="386"/>
                    </a:lnTo>
                    <a:lnTo>
                      <a:pt x="643" y="406"/>
                    </a:lnTo>
                    <a:lnTo>
                      <a:pt x="643" y="406"/>
                    </a:lnTo>
                    <a:lnTo>
                      <a:pt x="648" y="401"/>
                    </a:lnTo>
                    <a:lnTo>
                      <a:pt x="648" y="401"/>
                    </a:lnTo>
                    <a:lnTo>
                      <a:pt x="653" y="396"/>
                    </a:lnTo>
                    <a:lnTo>
                      <a:pt x="653" y="10"/>
                    </a:lnTo>
                    <a:lnTo>
                      <a:pt x="653" y="10"/>
                    </a:lnTo>
                    <a:lnTo>
                      <a:pt x="648" y="0"/>
                    </a:lnTo>
                    <a:lnTo>
                      <a:pt x="643" y="0"/>
                    </a:lnTo>
                    <a:lnTo>
                      <a:pt x="6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9" name="Freeform 41"/>
              <p:cNvSpPr>
                <a:spLocks/>
              </p:cNvSpPr>
              <p:nvPr/>
            </p:nvSpPr>
            <p:spPr bwMode="auto">
              <a:xfrm>
                <a:off x="19719087" y="8359789"/>
                <a:ext cx="702624" cy="119853"/>
              </a:xfrm>
              <a:custGeom>
                <a:avLst/>
                <a:gdLst/>
                <a:ahLst/>
                <a:cxnLst>
                  <a:cxn ang="0">
                    <a:pos x="639" y="70"/>
                  </a:cxn>
                  <a:cxn ang="0">
                    <a:pos x="0" y="109"/>
                  </a:cxn>
                  <a:cxn ang="0">
                    <a:pos x="0" y="35"/>
                  </a:cxn>
                  <a:cxn ang="0">
                    <a:pos x="639" y="0"/>
                  </a:cxn>
                  <a:cxn ang="0">
                    <a:pos x="639" y="70"/>
                  </a:cxn>
                </a:cxnLst>
                <a:rect l="0" t="0" r="r" b="b"/>
                <a:pathLst>
                  <a:path w="639" h="109">
                    <a:moveTo>
                      <a:pt x="639" y="70"/>
                    </a:moveTo>
                    <a:lnTo>
                      <a:pt x="0" y="109"/>
                    </a:lnTo>
                    <a:lnTo>
                      <a:pt x="0" y="35"/>
                    </a:lnTo>
                    <a:lnTo>
                      <a:pt x="639" y="0"/>
                    </a:lnTo>
                    <a:lnTo>
                      <a:pt x="639" y="7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0" name="Freeform 42"/>
              <p:cNvSpPr>
                <a:spLocks noEditPoints="1"/>
              </p:cNvSpPr>
              <p:nvPr/>
            </p:nvSpPr>
            <p:spPr bwMode="auto">
              <a:xfrm>
                <a:off x="19708091" y="8349893"/>
                <a:ext cx="751005" cy="255100"/>
              </a:xfrm>
              <a:custGeom>
                <a:avLst/>
                <a:gdLst/>
                <a:ahLst/>
                <a:cxnLst>
                  <a:cxn ang="0">
                    <a:pos x="20" y="212"/>
                  </a:cxn>
                  <a:cxn ang="0">
                    <a:pos x="20" y="212"/>
                  </a:cxn>
                  <a:cxn ang="0">
                    <a:pos x="20" y="148"/>
                  </a:cxn>
                  <a:cxn ang="0">
                    <a:pos x="664" y="113"/>
                  </a:cxn>
                  <a:cxn ang="0">
                    <a:pos x="664" y="113"/>
                  </a:cxn>
                  <a:cxn ang="0">
                    <a:pos x="664" y="193"/>
                  </a:cxn>
                  <a:cxn ang="0">
                    <a:pos x="664" y="193"/>
                  </a:cxn>
                  <a:cxn ang="0">
                    <a:pos x="20" y="212"/>
                  </a:cxn>
                  <a:cxn ang="0">
                    <a:pos x="20" y="212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64" y="94"/>
                  </a:cxn>
                  <a:cxn ang="0">
                    <a:pos x="20" y="128"/>
                  </a:cxn>
                  <a:cxn ang="0">
                    <a:pos x="20" y="128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78" y="4"/>
                  </a:cxn>
                  <a:cxn ang="0">
                    <a:pos x="678" y="4"/>
                  </a:cxn>
                  <a:cxn ang="0">
                    <a:pos x="674" y="0"/>
                  </a:cxn>
                  <a:cxn ang="0">
                    <a:pos x="10" y="34"/>
                  </a:cxn>
                  <a:cxn ang="0">
                    <a:pos x="10" y="34"/>
                  </a:cxn>
                  <a:cxn ang="0">
                    <a:pos x="5" y="39"/>
                  </a:cxn>
                  <a:cxn ang="0">
                    <a:pos x="0" y="44"/>
                  </a:cxn>
                  <a:cxn ang="0">
                    <a:pos x="0" y="222"/>
                  </a:cxn>
                  <a:cxn ang="0">
                    <a:pos x="0" y="222"/>
                  </a:cxn>
                  <a:cxn ang="0">
                    <a:pos x="5" y="232"/>
                  </a:cxn>
                  <a:cxn ang="0">
                    <a:pos x="5" y="232"/>
                  </a:cxn>
                  <a:cxn ang="0">
                    <a:pos x="10" y="232"/>
                  </a:cxn>
                  <a:cxn ang="0">
                    <a:pos x="674" y="212"/>
                  </a:cxn>
                  <a:cxn ang="0">
                    <a:pos x="674" y="212"/>
                  </a:cxn>
                  <a:cxn ang="0">
                    <a:pos x="683" y="207"/>
                  </a:cxn>
                  <a:cxn ang="0">
                    <a:pos x="683" y="202"/>
                  </a:cxn>
                  <a:cxn ang="0">
                    <a:pos x="683" y="9"/>
                  </a:cxn>
                  <a:cxn ang="0">
                    <a:pos x="683" y="9"/>
                  </a:cxn>
                  <a:cxn ang="0">
                    <a:pos x="678" y="4"/>
                  </a:cxn>
                  <a:cxn ang="0">
                    <a:pos x="678" y="4"/>
                  </a:cxn>
                </a:cxnLst>
                <a:rect l="0" t="0" r="r" b="b"/>
                <a:pathLst>
                  <a:path w="683" h="232">
                    <a:moveTo>
                      <a:pt x="20" y="212"/>
                    </a:moveTo>
                    <a:lnTo>
                      <a:pt x="20" y="212"/>
                    </a:lnTo>
                    <a:lnTo>
                      <a:pt x="20" y="148"/>
                    </a:lnTo>
                    <a:lnTo>
                      <a:pt x="664" y="113"/>
                    </a:lnTo>
                    <a:lnTo>
                      <a:pt x="664" y="113"/>
                    </a:lnTo>
                    <a:lnTo>
                      <a:pt x="664" y="193"/>
                    </a:lnTo>
                    <a:lnTo>
                      <a:pt x="664" y="193"/>
                    </a:lnTo>
                    <a:lnTo>
                      <a:pt x="20" y="212"/>
                    </a:lnTo>
                    <a:lnTo>
                      <a:pt x="20" y="212"/>
                    </a:lnTo>
                    <a:close/>
                    <a:moveTo>
                      <a:pt x="664" y="19"/>
                    </a:moveTo>
                    <a:lnTo>
                      <a:pt x="664" y="19"/>
                    </a:lnTo>
                    <a:lnTo>
                      <a:pt x="664" y="94"/>
                    </a:lnTo>
                    <a:lnTo>
                      <a:pt x="20" y="128"/>
                    </a:lnTo>
                    <a:lnTo>
                      <a:pt x="20" y="128"/>
                    </a:lnTo>
                    <a:lnTo>
                      <a:pt x="20" y="54"/>
                    </a:lnTo>
                    <a:lnTo>
                      <a:pt x="20" y="54"/>
                    </a:lnTo>
                    <a:lnTo>
                      <a:pt x="664" y="19"/>
                    </a:lnTo>
                    <a:lnTo>
                      <a:pt x="664" y="19"/>
                    </a:lnTo>
                    <a:close/>
                    <a:moveTo>
                      <a:pt x="678" y="4"/>
                    </a:moveTo>
                    <a:lnTo>
                      <a:pt x="678" y="4"/>
                    </a:lnTo>
                    <a:lnTo>
                      <a:pt x="674" y="0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5" y="39"/>
                    </a:lnTo>
                    <a:lnTo>
                      <a:pt x="0" y="44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5" y="232"/>
                    </a:lnTo>
                    <a:lnTo>
                      <a:pt x="5" y="232"/>
                    </a:lnTo>
                    <a:lnTo>
                      <a:pt x="10" y="232"/>
                    </a:lnTo>
                    <a:lnTo>
                      <a:pt x="674" y="212"/>
                    </a:lnTo>
                    <a:lnTo>
                      <a:pt x="674" y="212"/>
                    </a:lnTo>
                    <a:lnTo>
                      <a:pt x="683" y="207"/>
                    </a:lnTo>
                    <a:lnTo>
                      <a:pt x="683" y="202"/>
                    </a:lnTo>
                    <a:lnTo>
                      <a:pt x="683" y="9"/>
                    </a:lnTo>
                    <a:lnTo>
                      <a:pt x="683" y="9"/>
                    </a:lnTo>
                    <a:lnTo>
                      <a:pt x="678" y="4"/>
                    </a:lnTo>
                    <a:lnTo>
                      <a:pt x="67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1" name="Freeform 43"/>
              <p:cNvSpPr>
                <a:spLocks/>
              </p:cNvSpPr>
              <p:nvPr/>
            </p:nvSpPr>
            <p:spPr bwMode="auto">
              <a:xfrm>
                <a:off x="20807658" y="8344395"/>
                <a:ext cx="119853" cy="201221"/>
              </a:xfrm>
              <a:custGeom>
                <a:avLst/>
                <a:gdLst/>
                <a:ahLst/>
                <a:cxnLst>
                  <a:cxn ang="0">
                    <a:pos x="109" y="94"/>
                  </a:cxn>
                  <a:cxn ang="0">
                    <a:pos x="109" y="94"/>
                  </a:cxn>
                  <a:cxn ang="0">
                    <a:pos x="104" y="128"/>
                  </a:cxn>
                  <a:cxn ang="0">
                    <a:pos x="94" y="158"/>
                  </a:cxn>
                  <a:cxn ang="0">
                    <a:pos x="74" y="178"/>
                  </a:cxn>
                  <a:cxn ang="0">
                    <a:pos x="65" y="183"/>
                  </a:cxn>
                  <a:cxn ang="0">
                    <a:pos x="55" y="183"/>
                  </a:cxn>
                  <a:cxn ang="0">
                    <a:pos x="55" y="183"/>
                  </a:cxn>
                  <a:cxn ang="0">
                    <a:pos x="45" y="183"/>
                  </a:cxn>
                  <a:cxn ang="0">
                    <a:pos x="35" y="178"/>
                  </a:cxn>
                  <a:cxn ang="0">
                    <a:pos x="15" y="158"/>
                  </a:cxn>
                  <a:cxn ang="0">
                    <a:pos x="5" y="12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5" y="59"/>
                  </a:cxn>
                  <a:cxn ang="0">
                    <a:pos x="15" y="29"/>
                  </a:cxn>
                  <a:cxn ang="0">
                    <a:pos x="35" y="9"/>
                  </a:cxn>
                  <a:cxn ang="0">
                    <a:pos x="45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65" y="5"/>
                  </a:cxn>
                  <a:cxn ang="0">
                    <a:pos x="74" y="9"/>
                  </a:cxn>
                  <a:cxn ang="0">
                    <a:pos x="94" y="29"/>
                  </a:cxn>
                  <a:cxn ang="0">
                    <a:pos x="104" y="59"/>
                  </a:cxn>
                  <a:cxn ang="0">
                    <a:pos x="109" y="94"/>
                  </a:cxn>
                  <a:cxn ang="0">
                    <a:pos x="109" y="94"/>
                  </a:cxn>
                </a:cxnLst>
                <a:rect l="0" t="0" r="r" b="b"/>
                <a:pathLst>
                  <a:path w="109" h="183">
                    <a:moveTo>
                      <a:pt x="109" y="94"/>
                    </a:moveTo>
                    <a:lnTo>
                      <a:pt x="109" y="94"/>
                    </a:lnTo>
                    <a:lnTo>
                      <a:pt x="104" y="128"/>
                    </a:lnTo>
                    <a:lnTo>
                      <a:pt x="94" y="158"/>
                    </a:lnTo>
                    <a:lnTo>
                      <a:pt x="74" y="178"/>
                    </a:lnTo>
                    <a:lnTo>
                      <a:pt x="65" y="183"/>
                    </a:lnTo>
                    <a:lnTo>
                      <a:pt x="55" y="183"/>
                    </a:lnTo>
                    <a:lnTo>
                      <a:pt x="55" y="183"/>
                    </a:lnTo>
                    <a:lnTo>
                      <a:pt x="45" y="183"/>
                    </a:lnTo>
                    <a:lnTo>
                      <a:pt x="35" y="178"/>
                    </a:lnTo>
                    <a:lnTo>
                      <a:pt x="15" y="158"/>
                    </a:lnTo>
                    <a:lnTo>
                      <a:pt x="5" y="12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" y="59"/>
                    </a:lnTo>
                    <a:lnTo>
                      <a:pt x="15" y="29"/>
                    </a:lnTo>
                    <a:lnTo>
                      <a:pt x="35" y="9"/>
                    </a:lnTo>
                    <a:lnTo>
                      <a:pt x="45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65" y="5"/>
                    </a:lnTo>
                    <a:lnTo>
                      <a:pt x="74" y="9"/>
                    </a:lnTo>
                    <a:lnTo>
                      <a:pt x="94" y="29"/>
                    </a:lnTo>
                    <a:lnTo>
                      <a:pt x="104" y="59"/>
                    </a:lnTo>
                    <a:lnTo>
                      <a:pt x="109" y="94"/>
                    </a:lnTo>
                    <a:lnTo>
                      <a:pt x="109" y="9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2" name="Freeform 44"/>
              <p:cNvSpPr>
                <a:spLocks/>
              </p:cNvSpPr>
              <p:nvPr/>
            </p:nvSpPr>
            <p:spPr bwMode="auto">
              <a:xfrm>
                <a:off x="20965996" y="8365287"/>
                <a:ext cx="48381" cy="82468"/>
              </a:xfrm>
              <a:custGeom>
                <a:avLst/>
                <a:gdLst/>
                <a:ahLst/>
                <a:cxnLst>
                  <a:cxn ang="0">
                    <a:pos x="44" y="35"/>
                  </a:cxn>
                  <a:cxn ang="0">
                    <a:pos x="44" y="35"/>
                  </a:cxn>
                  <a:cxn ang="0">
                    <a:pos x="44" y="50"/>
                  </a:cxn>
                  <a:cxn ang="0">
                    <a:pos x="39" y="65"/>
                  </a:cxn>
                  <a:cxn ang="0">
                    <a:pos x="29" y="75"/>
                  </a:cxn>
                  <a:cxn ang="0">
                    <a:pos x="24" y="75"/>
                  </a:cxn>
                  <a:cxn ang="0">
                    <a:pos x="24" y="75"/>
                  </a:cxn>
                  <a:cxn ang="0">
                    <a:pos x="15" y="75"/>
                  </a:cxn>
                  <a:cxn ang="0">
                    <a:pos x="10" y="65"/>
                  </a:cxn>
                  <a:cxn ang="0">
                    <a:pos x="5" y="50"/>
                  </a:cxn>
                  <a:cxn ang="0">
                    <a:pos x="0" y="35"/>
                  </a:cxn>
                  <a:cxn ang="0">
                    <a:pos x="0" y="35"/>
                  </a:cxn>
                  <a:cxn ang="0">
                    <a:pos x="5" y="20"/>
                  </a:cxn>
                  <a:cxn ang="0">
                    <a:pos x="10" y="10"/>
                  </a:cxn>
                  <a:cxn ang="0">
                    <a:pos x="15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9" y="0"/>
                  </a:cxn>
                  <a:cxn ang="0">
                    <a:pos x="39" y="10"/>
                  </a:cxn>
                  <a:cxn ang="0">
                    <a:pos x="44" y="20"/>
                  </a:cxn>
                  <a:cxn ang="0">
                    <a:pos x="44" y="35"/>
                  </a:cxn>
                  <a:cxn ang="0">
                    <a:pos x="44" y="35"/>
                  </a:cxn>
                </a:cxnLst>
                <a:rect l="0" t="0" r="r" b="b"/>
                <a:pathLst>
                  <a:path w="44" h="75">
                    <a:moveTo>
                      <a:pt x="44" y="35"/>
                    </a:moveTo>
                    <a:lnTo>
                      <a:pt x="44" y="35"/>
                    </a:lnTo>
                    <a:lnTo>
                      <a:pt x="44" y="50"/>
                    </a:lnTo>
                    <a:lnTo>
                      <a:pt x="39" y="65"/>
                    </a:lnTo>
                    <a:lnTo>
                      <a:pt x="29" y="75"/>
                    </a:lnTo>
                    <a:lnTo>
                      <a:pt x="24" y="75"/>
                    </a:lnTo>
                    <a:lnTo>
                      <a:pt x="24" y="75"/>
                    </a:lnTo>
                    <a:lnTo>
                      <a:pt x="15" y="75"/>
                    </a:lnTo>
                    <a:lnTo>
                      <a:pt x="10" y="65"/>
                    </a:lnTo>
                    <a:lnTo>
                      <a:pt x="5" y="50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5" y="20"/>
                    </a:lnTo>
                    <a:lnTo>
                      <a:pt x="10" y="10"/>
                    </a:lnTo>
                    <a:lnTo>
                      <a:pt x="15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9" y="10"/>
                    </a:lnTo>
                    <a:lnTo>
                      <a:pt x="44" y="20"/>
                    </a:lnTo>
                    <a:lnTo>
                      <a:pt x="44" y="35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3" name="Freeform 51"/>
              <p:cNvSpPr>
                <a:spLocks noEditPoints="1"/>
              </p:cNvSpPr>
              <p:nvPr/>
            </p:nvSpPr>
            <p:spPr bwMode="auto">
              <a:xfrm>
                <a:off x="19904914" y="9765036"/>
                <a:ext cx="282589" cy="299082"/>
              </a:xfrm>
              <a:custGeom>
                <a:avLst/>
                <a:gdLst/>
                <a:ahLst/>
                <a:cxnLst>
                  <a:cxn ang="0">
                    <a:pos x="39" y="138"/>
                  </a:cxn>
                  <a:cxn ang="0">
                    <a:pos x="49" y="99"/>
                  </a:cxn>
                  <a:cxn ang="0">
                    <a:pos x="69" y="69"/>
                  </a:cxn>
                  <a:cxn ang="0">
                    <a:pos x="94" y="49"/>
                  </a:cxn>
                  <a:cxn ang="0">
                    <a:pos x="128" y="39"/>
                  </a:cxn>
                  <a:cxn ang="0">
                    <a:pos x="148" y="44"/>
                  </a:cxn>
                  <a:cxn ang="0">
                    <a:pos x="178" y="59"/>
                  </a:cxn>
                  <a:cxn ang="0">
                    <a:pos x="203" y="84"/>
                  </a:cxn>
                  <a:cxn ang="0">
                    <a:pos x="217" y="118"/>
                  </a:cxn>
                  <a:cxn ang="0">
                    <a:pos x="217" y="138"/>
                  </a:cxn>
                  <a:cxn ang="0">
                    <a:pos x="212" y="173"/>
                  </a:cxn>
                  <a:cxn ang="0">
                    <a:pos x="193" y="202"/>
                  </a:cxn>
                  <a:cxn ang="0">
                    <a:pos x="163" y="227"/>
                  </a:cxn>
                  <a:cxn ang="0">
                    <a:pos x="128" y="232"/>
                  </a:cxn>
                  <a:cxn ang="0">
                    <a:pos x="113" y="232"/>
                  </a:cxn>
                  <a:cxn ang="0">
                    <a:pos x="79" y="217"/>
                  </a:cxn>
                  <a:cxn ang="0">
                    <a:pos x="54" y="188"/>
                  </a:cxn>
                  <a:cxn ang="0">
                    <a:pos x="44" y="158"/>
                  </a:cxn>
                  <a:cxn ang="0">
                    <a:pos x="39" y="138"/>
                  </a:cxn>
                  <a:cxn ang="0">
                    <a:pos x="0" y="138"/>
                  </a:cxn>
                  <a:cxn ang="0">
                    <a:pos x="9" y="188"/>
                  </a:cxn>
                  <a:cxn ang="0">
                    <a:pos x="39" y="232"/>
                  </a:cxn>
                  <a:cxn ang="0">
                    <a:pos x="79" y="262"/>
                  </a:cxn>
                  <a:cxn ang="0">
                    <a:pos x="128" y="272"/>
                  </a:cxn>
                  <a:cxn ang="0">
                    <a:pos x="153" y="267"/>
                  </a:cxn>
                  <a:cxn ang="0">
                    <a:pos x="203" y="247"/>
                  </a:cxn>
                  <a:cxn ang="0">
                    <a:pos x="237" y="212"/>
                  </a:cxn>
                  <a:cxn ang="0">
                    <a:pos x="252" y="163"/>
                  </a:cxn>
                  <a:cxn ang="0">
                    <a:pos x="257" y="138"/>
                  </a:cxn>
                  <a:cxn ang="0">
                    <a:pos x="247" y="84"/>
                  </a:cxn>
                  <a:cxn ang="0">
                    <a:pos x="217" y="39"/>
                  </a:cxn>
                  <a:cxn ang="0">
                    <a:pos x="178" y="9"/>
                  </a:cxn>
                  <a:cxn ang="0">
                    <a:pos x="128" y="0"/>
                  </a:cxn>
                  <a:cxn ang="0">
                    <a:pos x="104" y="4"/>
                  </a:cxn>
                  <a:cxn ang="0">
                    <a:pos x="59" y="24"/>
                  </a:cxn>
                  <a:cxn ang="0">
                    <a:pos x="24" y="59"/>
                  </a:cxn>
                  <a:cxn ang="0">
                    <a:pos x="5" y="108"/>
                  </a:cxn>
                  <a:cxn ang="0">
                    <a:pos x="0" y="138"/>
                  </a:cxn>
                </a:cxnLst>
                <a:rect l="0" t="0" r="r" b="b"/>
                <a:pathLst>
                  <a:path w="257" h="272">
                    <a:moveTo>
                      <a:pt x="39" y="138"/>
                    </a:moveTo>
                    <a:lnTo>
                      <a:pt x="39" y="138"/>
                    </a:lnTo>
                    <a:lnTo>
                      <a:pt x="44" y="118"/>
                    </a:lnTo>
                    <a:lnTo>
                      <a:pt x="49" y="99"/>
                    </a:lnTo>
                    <a:lnTo>
                      <a:pt x="54" y="84"/>
                    </a:lnTo>
                    <a:lnTo>
                      <a:pt x="69" y="69"/>
                    </a:lnTo>
                    <a:lnTo>
                      <a:pt x="79" y="59"/>
                    </a:lnTo>
                    <a:lnTo>
                      <a:pt x="94" y="49"/>
                    </a:lnTo>
                    <a:lnTo>
                      <a:pt x="113" y="44"/>
                    </a:lnTo>
                    <a:lnTo>
                      <a:pt x="128" y="39"/>
                    </a:lnTo>
                    <a:lnTo>
                      <a:pt x="128" y="39"/>
                    </a:lnTo>
                    <a:lnTo>
                      <a:pt x="148" y="44"/>
                    </a:lnTo>
                    <a:lnTo>
                      <a:pt x="163" y="49"/>
                    </a:lnTo>
                    <a:lnTo>
                      <a:pt x="178" y="59"/>
                    </a:lnTo>
                    <a:lnTo>
                      <a:pt x="193" y="69"/>
                    </a:lnTo>
                    <a:lnTo>
                      <a:pt x="203" y="84"/>
                    </a:lnTo>
                    <a:lnTo>
                      <a:pt x="212" y="99"/>
                    </a:lnTo>
                    <a:lnTo>
                      <a:pt x="217" y="118"/>
                    </a:lnTo>
                    <a:lnTo>
                      <a:pt x="217" y="138"/>
                    </a:lnTo>
                    <a:lnTo>
                      <a:pt x="217" y="138"/>
                    </a:lnTo>
                    <a:lnTo>
                      <a:pt x="217" y="158"/>
                    </a:lnTo>
                    <a:lnTo>
                      <a:pt x="212" y="173"/>
                    </a:lnTo>
                    <a:lnTo>
                      <a:pt x="203" y="188"/>
                    </a:lnTo>
                    <a:lnTo>
                      <a:pt x="193" y="202"/>
                    </a:lnTo>
                    <a:lnTo>
                      <a:pt x="178" y="217"/>
                    </a:lnTo>
                    <a:lnTo>
                      <a:pt x="163" y="227"/>
                    </a:lnTo>
                    <a:lnTo>
                      <a:pt x="148" y="232"/>
                    </a:lnTo>
                    <a:lnTo>
                      <a:pt x="128" y="232"/>
                    </a:lnTo>
                    <a:lnTo>
                      <a:pt x="128" y="232"/>
                    </a:lnTo>
                    <a:lnTo>
                      <a:pt x="113" y="232"/>
                    </a:lnTo>
                    <a:lnTo>
                      <a:pt x="94" y="227"/>
                    </a:lnTo>
                    <a:lnTo>
                      <a:pt x="79" y="217"/>
                    </a:lnTo>
                    <a:lnTo>
                      <a:pt x="69" y="202"/>
                    </a:lnTo>
                    <a:lnTo>
                      <a:pt x="54" y="188"/>
                    </a:lnTo>
                    <a:lnTo>
                      <a:pt x="49" y="173"/>
                    </a:lnTo>
                    <a:lnTo>
                      <a:pt x="44" y="158"/>
                    </a:lnTo>
                    <a:lnTo>
                      <a:pt x="39" y="138"/>
                    </a:lnTo>
                    <a:lnTo>
                      <a:pt x="39" y="138"/>
                    </a:lnTo>
                    <a:close/>
                    <a:moveTo>
                      <a:pt x="0" y="138"/>
                    </a:moveTo>
                    <a:lnTo>
                      <a:pt x="0" y="138"/>
                    </a:lnTo>
                    <a:lnTo>
                      <a:pt x="5" y="163"/>
                    </a:lnTo>
                    <a:lnTo>
                      <a:pt x="9" y="188"/>
                    </a:lnTo>
                    <a:lnTo>
                      <a:pt x="24" y="212"/>
                    </a:lnTo>
                    <a:lnTo>
                      <a:pt x="39" y="232"/>
                    </a:lnTo>
                    <a:lnTo>
                      <a:pt x="59" y="247"/>
                    </a:lnTo>
                    <a:lnTo>
                      <a:pt x="79" y="262"/>
                    </a:lnTo>
                    <a:lnTo>
                      <a:pt x="104" y="267"/>
                    </a:lnTo>
                    <a:lnTo>
                      <a:pt x="128" y="272"/>
                    </a:lnTo>
                    <a:lnTo>
                      <a:pt x="128" y="272"/>
                    </a:lnTo>
                    <a:lnTo>
                      <a:pt x="153" y="267"/>
                    </a:lnTo>
                    <a:lnTo>
                      <a:pt x="178" y="262"/>
                    </a:lnTo>
                    <a:lnTo>
                      <a:pt x="203" y="247"/>
                    </a:lnTo>
                    <a:lnTo>
                      <a:pt x="217" y="232"/>
                    </a:lnTo>
                    <a:lnTo>
                      <a:pt x="237" y="212"/>
                    </a:lnTo>
                    <a:lnTo>
                      <a:pt x="247" y="188"/>
                    </a:lnTo>
                    <a:lnTo>
                      <a:pt x="252" y="163"/>
                    </a:lnTo>
                    <a:lnTo>
                      <a:pt x="257" y="138"/>
                    </a:lnTo>
                    <a:lnTo>
                      <a:pt x="257" y="138"/>
                    </a:lnTo>
                    <a:lnTo>
                      <a:pt x="252" y="108"/>
                    </a:lnTo>
                    <a:lnTo>
                      <a:pt x="247" y="84"/>
                    </a:lnTo>
                    <a:lnTo>
                      <a:pt x="237" y="59"/>
                    </a:lnTo>
                    <a:lnTo>
                      <a:pt x="217" y="39"/>
                    </a:lnTo>
                    <a:lnTo>
                      <a:pt x="203" y="24"/>
                    </a:lnTo>
                    <a:lnTo>
                      <a:pt x="178" y="9"/>
                    </a:lnTo>
                    <a:lnTo>
                      <a:pt x="153" y="4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04" y="4"/>
                    </a:lnTo>
                    <a:lnTo>
                      <a:pt x="79" y="9"/>
                    </a:lnTo>
                    <a:lnTo>
                      <a:pt x="59" y="24"/>
                    </a:lnTo>
                    <a:lnTo>
                      <a:pt x="39" y="39"/>
                    </a:lnTo>
                    <a:lnTo>
                      <a:pt x="24" y="59"/>
                    </a:lnTo>
                    <a:lnTo>
                      <a:pt x="9" y="84"/>
                    </a:lnTo>
                    <a:lnTo>
                      <a:pt x="5" y="108"/>
                    </a:lnTo>
                    <a:lnTo>
                      <a:pt x="0" y="13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64"/>
            <p:cNvGrpSpPr/>
            <p:nvPr/>
          </p:nvGrpSpPr>
          <p:grpSpPr>
            <a:xfrm>
              <a:off x="22706178" y="5791200"/>
              <a:ext cx="1754022" cy="2286000"/>
              <a:chOff x="19539858" y="8186057"/>
              <a:chExt cx="2171646" cy="2830286"/>
            </a:xfrm>
          </p:grpSpPr>
          <p:sp>
            <p:nvSpPr>
              <p:cNvPr id="528" name="Freeform 8"/>
              <p:cNvSpPr>
                <a:spLocks/>
              </p:cNvSpPr>
              <p:nvPr/>
            </p:nvSpPr>
            <p:spPr bwMode="auto">
              <a:xfrm>
                <a:off x="19578342" y="8219045"/>
                <a:ext cx="1011602" cy="2764312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86"/>
                  </a:cxn>
                  <a:cxn ang="0">
                    <a:pos x="0" y="2386"/>
                  </a:cxn>
                  <a:cxn ang="0">
                    <a:pos x="0" y="2391"/>
                  </a:cxn>
                  <a:cxn ang="0">
                    <a:pos x="5" y="2400"/>
                  </a:cxn>
                  <a:cxn ang="0">
                    <a:pos x="10" y="2400"/>
                  </a:cxn>
                  <a:cxn ang="0">
                    <a:pos x="10" y="2400"/>
                  </a:cxn>
                  <a:cxn ang="0">
                    <a:pos x="94" y="2425"/>
                  </a:cxn>
                  <a:cxn ang="0">
                    <a:pos x="163" y="2440"/>
                  </a:cxn>
                  <a:cxn ang="0">
                    <a:pos x="252" y="2455"/>
                  </a:cxn>
                  <a:cxn ang="0">
                    <a:pos x="371" y="2475"/>
                  </a:cxn>
                  <a:cxn ang="0">
                    <a:pos x="514" y="2490"/>
                  </a:cxn>
                  <a:cxn ang="0">
                    <a:pos x="693" y="2504"/>
                  </a:cxn>
                  <a:cxn ang="0">
                    <a:pos x="900" y="2514"/>
                  </a:cxn>
                  <a:cxn ang="0">
                    <a:pos x="900" y="2514"/>
                  </a:cxn>
                  <a:cxn ang="0">
                    <a:pos x="920" y="2514"/>
                  </a:cxn>
                  <a:cxn ang="0">
                    <a:pos x="920" y="0"/>
                  </a:cxn>
                  <a:cxn ang="0">
                    <a:pos x="920" y="0"/>
                  </a:cxn>
                  <a:cxn ang="0">
                    <a:pos x="900" y="0"/>
                  </a:cxn>
                  <a:cxn ang="0">
                    <a:pos x="900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920" h="2514">
                    <a:moveTo>
                      <a:pt x="0" y="54"/>
                    </a:moveTo>
                    <a:lnTo>
                      <a:pt x="0" y="54"/>
                    </a:lnTo>
                    <a:lnTo>
                      <a:pt x="0" y="2386"/>
                    </a:lnTo>
                    <a:lnTo>
                      <a:pt x="0" y="2386"/>
                    </a:lnTo>
                    <a:lnTo>
                      <a:pt x="0" y="2391"/>
                    </a:lnTo>
                    <a:lnTo>
                      <a:pt x="5" y="2400"/>
                    </a:lnTo>
                    <a:lnTo>
                      <a:pt x="10" y="2400"/>
                    </a:lnTo>
                    <a:lnTo>
                      <a:pt x="10" y="2400"/>
                    </a:lnTo>
                    <a:lnTo>
                      <a:pt x="94" y="2425"/>
                    </a:lnTo>
                    <a:lnTo>
                      <a:pt x="163" y="2440"/>
                    </a:lnTo>
                    <a:lnTo>
                      <a:pt x="252" y="2455"/>
                    </a:lnTo>
                    <a:lnTo>
                      <a:pt x="371" y="2475"/>
                    </a:lnTo>
                    <a:lnTo>
                      <a:pt x="514" y="2490"/>
                    </a:lnTo>
                    <a:lnTo>
                      <a:pt x="693" y="2504"/>
                    </a:lnTo>
                    <a:lnTo>
                      <a:pt x="900" y="2514"/>
                    </a:lnTo>
                    <a:lnTo>
                      <a:pt x="900" y="2514"/>
                    </a:lnTo>
                    <a:lnTo>
                      <a:pt x="920" y="2514"/>
                    </a:lnTo>
                    <a:lnTo>
                      <a:pt x="920" y="0"/>
                    </a:lnTo>
                    <a:lnTo>
                      <a:pt x="920" y="0"/>
                    </a:lnTo>
                    <a:lnTo>
                      <a:pt x="900" y="0"/>
                    </a:lnTo>
                    <a:lnTo>
                      <a:pt x="900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" name="Freeform 9"/>
              <p:cNvSpPr>
                <a:spLocks/>
              </p:cNvSpPr>
              <p:nvPr/>
            </p:nvSpPr>
            <p:spPr bwMode="auto">
              <a:xfrm>
                <a:off x="19599234" y="8224542"/>
                <a:ext cx="985212" cy="2721429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46"/>
                  </a:cxn>
                  <a:cxn ang="0">
                    <a:pos x="0" y="2346"/>
                  </a:cxn>
                  <a:cxn ang="0">
                    <a:pos x="0" y="2351"/>
                  </a:cxn>
                  <a:cxn ang="0">
                    <a:pos x="5" y="2361"/>
                  </a:cxn>
                  <a:cxn ang="0">
                    <a:pos x="10" y="2361"/>
                  </a:cxn>
                  <a:cxn ang="0">
                    <a:pos x="10" y="2361"/>
                  </a:cxn>
                  <a:cxn ang="0">
                    <a:pos x="90" y="2386"/>
                  </a:cxn>
                  <a:cxn ang="0">
                    <a:pos x="159" y="2400"/>
                  </a:cxn>
                  <a:cxn ang="0">
                    <a:pos x="248" y="2415"/>
                  </a:cxn>
                  <a:cxn ang="0">
                    <a:pos x="362" y="2435"/>
                  </a:cxn>
                  <a:cxn ang="0">
                    <a:pos x="500" y="2450"/>
                  </a:cxn>
                  <a:cxn ang="0">
                    <a:pos x="674" y="2465"/>
                  </a:cxn>
                  <a:cxn ang="0">
                    <a:pos x="881" y="2475"/>
                  </a:cxn>
                  <a:cxn ang="0">
                    <a:pos x="881" y="2475"/>
                  </a:cxn>
                  <a:cxn ang="0">
                    <a:pos x="896" y="2475"/>
                  </a:cxn>
                  <a:cxn ang="0">
                    <a:pos x="896" y="0"/>
                  </a:cxn>
                  <a:cxn ang="0">
                    <a:pos x="896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896" h="2475">
                    <a:moveTo>
                      <a:pt x="0" y="54"/>
                    </a:moveTo>
                    <a:lnTo>
                      <a:pt x="0" y="54"/>
                    </a:lnTo>
                    <a:lnTo>
                      <a:pt x="0" y="2346"/>
                    </a:lnTo>
                    <a:lnTo>
                      <a:pt x="0" y="2346"/>
                    </a:lnTo>
                    <a:lnTo>
                      <a:pt x="0" y="2351"/>
                    </a:lnTo>
                    <a:lnTo>
                      <a:pt x="5" y="2361"/>
                    </a:lnTo>
                    <a:lnTo>
                      <a:pt x="10" y="2361"/>
                    </a:lnTo>
                    <a:lnTo>
                      <a:pt x="10" y="2361"/>
                    </a:lnTo>
                    <a:lnTo>
                      <a:pt x="90" y="2386"/>
                    </a:lnTo>
                    <a:lnTo>
                      <a:pt x="159" y="2400"/>
                    </a:lnTo>
                    <a:lnTo>
                      <a:pt x="248" y="2415"/>
                    </a:lnTo>
                    <a:lnTo>
                      <a:pt x="362" y="2435"/>
                    </a:lnTo>
                    <a:lnTo>
                      <a:pt x="500" y="2450"/>
                    </a:lnTo>
                    <a:lnTo>
                      <a:pt x="674" y="2465"/>
                    </a:lnTo>
                    <a:lnTo>
                      <a:pt x="881" y="2475"/>
                    </a:lnTo>
                    <a:lnTo>
                      <a:pt x="881" y="2475"/>
                    </a:lnTo>
                    <a:lnTo>
                      <a:pt x="896" y="2475"/>
                    </a:lnTo>
                    <a:lnTo>
                      <a:pt x="896" y="0"/>
                    </a:lnTo>
                    <a:lnTo>
                      <a:pt x="896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" name="Freeform 10"/>
              <p:cNvSpPr>
                <a:spLocks/>
              </p:cNvSpPr>
              <p:nvPr/>
            </p:nvSpPr>
            <p:spPr bwMode="auto">
              <a:xfrm>
                <a:off x="20731788" y="8235538"/>
                <a:ext cx="935732" cy="26884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45"/>
                  </a:cxn>
                  <a:cxn ang="0">
                    <a:pos x="0" y="2445"/>
                  </a:cxn>
                  <a:cxn ang="0">
                    <a:pos x="851" y="2074"/>
                  </a:cxn>
                  <a:cxn ang="0">
                    <a:pos x="851" y="2074"/>
                  </a:cxn>
                  <a:cxn ang="0">
                    <a:pos x="851" y="133"/>
                  </a:cxn>
                  <a:cxn ang="0">
                    <a:pos x="851" y="13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1" h="2445">
                    <a:moveTo>
                      <a:pt x="0" y="0"/>
                    </a:moveTo>
                    <a:lnTo>
                      <a:pt x="0" y="2445"/>
                    </a:lnTo>
                    <a:lnTo>
                      <a:pt x="0" y="2445"/>
                    </a:lnTo>
                    <a:lnTo>
                      <a:pt x="851" y="2074"/>
                    </a:lnTo>
                    <a:lnTo>
                      <a:pt x="851" y="2074"/>
                    </a:lnTo>
                    <a:lnTo>
                      <a:pt x="851" y="133"/>
                    </a:lnTo>
                    <a:lnTo>
                      <a:pt x="851" y="13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" name="Freeform 11"/>
              <p:cNvSpPr>
                <a:spLocks/>
              </p:cNvSpPr>
              <p:nvPr/>
            </p:nvSpPr>
            <p:spPr bwMode="auto">
              <a:xfrm>
                <a:off x="20731788" y="8354291"/>
                <a:ext cx="935732" cy="2569689"/>
              </a:xfrm>
              <a:custGeom>
                <a:avLst/>
                <a:gdLst/>
                <a:ahLst/>
                <a:cxnLst>
                  <a:cxn ang="0">
                    <a:pos x="698" y="0"/>
                  </a:cxn>
                  <a:cxn ang="0">
                    <a:pos x="698" y="0"/>
                  </a:cxn>
                  <a:cxn ang="0">
                    <a:pos x="851" y="25"/>
                  </a:cxn>
                  <a:cxn ang="0">
                    <a:pos x="851" y="25"/>
                  </a:cxn>
                  <a:cxn ang="0">
                    <a:pos x="851" y="1966"/>
                  </a:cxn>
                  <a:cxn ang="0">
                    <a:pos x="851" y="1966"/>
                  </a:cxn>
                  <a:cxn ang="0">
                    <a:pos x="0" y="2337"/>
                  </a:cxn>
                  <a:cxn ang="0">
                    <a:pos x="0" y="1485"/>
                  </a:cxn>
                  <a:cxn ang="0">
                    <a:pos x="0" y="1485"/>
                  </a:cxn>
                  <a:cxn ang="0">
                    <a:pos x="20" y="1421"/>
                  </a:cxn>
                  <a:cxn ang="0">
                    <a:pos x="44" y="1357"/>
                  </a:cxn>
                  <a:cxn ang="0">
                    <a:pos x="69" y="1302"/>
                  </a:cxn>
                  <a:cxn ang="0">
                    <a:pos x="94" y="1248"/>
                  </a:cxn>
                  <a:cxn ang="0">
                    <a:pos x="119" y="1198"/>
                  </a:cxn>
                  <a:cxn ang="0">
                    <a:pos x="148" y="1154"/>
                  </a:cxn>
                  <a:cxn ang="0">
                    <a:pos x="208" y="1070"/>
                  </a:cxn>
                  <a:cxn ang="0">
                    <a:pos x="272" y="995"/>
                  </a:cxn>
                  <a:cxn ang="0">
                    <a:pos x="336" y="931"/>
                  </a:cxn>
                  <a:cxn ang="0">
                    <a:pos x="465" y="807"/>
                  </a:cxn>
                  <a:cxn ang="0">
                    <a:pos x="525" y="743"/>
                  </a:cxn>
                  <a:cxn ang="0">
                    <a:pos x="579" y="679"/>
                  </a:cxn>
                  <a:cxn ang="0">
                    <a:pos x="604" y="639"/>
                  </a:cxn>
                  <a:cxn ang="0">
                    <a:pos x="628" y="599"/>
                  </a:cxn>
                  <a:cxn ang="0">
                    <a:pos x="648" y="560"/>
                  </a:cxn>
                  <a:cxn ang="0">
                    <a:pos x="663" y="515"/>
                  </a:cxn>
                  <a:cxn ang="0">
                    <a:pos x="683" y="466"/>
                  </a:cxn>
                  <a:cxn ang="0">
                    <a:pos x="693" y="411"/>
                  </a:cxn>
                  <a:cxn ang="0">
                    <a:pos x="703" y="357"/>
                  </a:cxn>
                  <a:cxn ang="0">
                    <a:pos x="708" y="297"/>
                  </a:cxn>
                  <a:cxn ang="0">
                    <a:pos x="713" y="228"/>
                  </a:cxn>
                  <a:cxn ang="0">
                    <a:pos x="713" y="159"/>
                  </a:cxn>
                  <a:cxn ang="0">
                    <a:pos x="708" y="85"/>
                  </a:cxn>
                  <a:cxn ang="0">
                    <a:pos x="698" y="0"/>
                  </a:cxn>
                  <a:cxn ang="0">
                    <a:pos x="698" y="0"/>
                  </a:cxn>
                </a:cxnLst>
                <a:rect l="0" t="0" r="r" b="b"/>
                <a:pathLst>
                  <a:path w="851" h="2337">
                    <a:moveTo>
                      <a:pt x="698" y="0"/>
                    </a:moveTo>
                    <a:lnTo>
                      <a:pt x="698" y="0"/>
                    </a:lnTo>
                    <a:lnTo>
                      <a:pt x="851" y="25"/>
                    </a:lnTo>
                    <a:lnTo>
                      <a:pt x="851" y="25"/>
                    </a:lnTo>
                    <a:lnTo>
                      <a:pt x="851" y="1966"/>
                    </a:lnTo>
                    <a:lnTo>
                      <a:pt x="851" y="1966"/>
                    </a:lnTo>
                    <a:lnTo>
                      <a:pt x="0" y="2337"/>
                    </a:lnTo>
                    <a:lnTo>
                      <a:pt x="0" y="1485"/>
                    </a:lnTo>
                    <a:lnTo>
                      <a:pt x="0" y="1485"/>
                    </a:lnTo>
                    <a:lnTo>
                      <a:pt x="20" y="1421"/>
                    </a:lnTo>
                    <a:lnTo>
                      <a:pt x="44" y="1357"/>
                    </a:lnTo>
                    <a:lnTo>
                      <a:pt x="69" y="1302"/>
                    </a:lnTo>
                    <a:lnTo>
                      <a:pt x="94" y="1248"/>
                    </a:lnTo>
                    <a:lnTo>
                      <a:pt x="119" y="1198"/>
                    </a:lnTo>
                    <a:lnTo>
                      <a:pt x="148" y="1154"/>
                    </a:lnTo>
                    <a:lnTo>
                      <a:pt x="208" y="1070"/>
                    </a:lnTo>
                    <a:lnTo>
                      <a:pt x="272" y="995"/>
                    </a:lnTo>
                    <a:lnTo>
                      <a:pt x="336" y="931"/>
                    </a:lnTo>
                    <a:lnTo>
                      <a:pt x="465" y="807"/>
                    </a:lnTo>
                    <a:lnTo>
                      <a:pt x="525" y="743"/>
                    </a:lnTo>
                    <a:lnTo>
                      <a:pt x="579" y="679"/>
                    </a:lnTo>
                    <a:lnTo>
                      <a:pt x="604" y="639"/>
                    </a:lnTo>
                    <a:lnTo>
                      <a:pt x="628" y="599"/>
                    </a:lnTo>
                    <a:lnTo>
                      <a:pt x="648" y="560"/>
                    </a:lnTo>
                    <a:lnTo>
                      <a:pt x="663" y="515"/>
                    </a:lnTo>
                    <a:lnTo>
                      <a:pt x="683" y="466"/>
                    </a:lnTo>
                    <a:lnTo>
                      <a:pt x="693" y="411"/>
                    </a:lnTo>
                    <a:lnTo>
                      <a:pt x="703" y="357"/>
                    </a:lnTo>
                    <a:lnTo>
                      <a:pt x="708" y="297"/>
                    </a:lnTo>
                    <a:lnTo>
                      <a:pt x="713" y="228"/>
                    </a:lnTo>
                    <a:lnTo>
                      <a:pt x="713" y="159"/>
                    </a:lnTo>
                    <a:lnTo>
                      <a:pt x="708" y="85"/>
                    </a:lnTo>
                    <a:lnTo>
                      <a:pt x="698" y="0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" name="Freeform 12"/>
              <p:cNvSpPr>
                <a:spLocks/>
              </p:cNvSpPr>
              <p:nvPr/>
            </p:nvSpPr>
            <p:spPr bwMode="auto">
              <a:xfrm>
                <a:off x="20567953" y="8219045"/>
                <a:ext cx="125351" cy="27643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14"/>
                  </a:cxn>
                  <a:cxn ang="0">
                    <a:pos x="0" y="2514"/>
                  </a:cxn>
                  <a:cxn ang="0">
                    <a:pos x="30" y="2509"/>
                  </a:cxn>
                  <a:cxn ang="0">
                    <a:pos x="30" y="2509"/>
                  </a:cxn>
                  <a:cxn ang="0">
                    <a:pos x="60" y="2499"/>
                  </a:cxn>
                  <a:cxn ang="0">
                    <a:pos x="85" y="2490"/>
                  </a:cxn>
                  <a:cxn ang="0">
                    <a:pos x="114" y="2465"/>
                  </a:cxn>
                  <a:cxn ang="0">
                    <a:pos x="114" y="20"/>
                  </a:cxn>
                  <a:cxn ang="0">
                    <a:pos x="114" y="20"/>
                  </a:cxn>
                  <a:cxn ang="0">
                    <a:pos x="85" y="10"/>
                  </a:cxn>
                  <a:cxn ang="0">
                    <a:pos x="60" y="5"/>
                  </a:cxn>
                  <a:cxn ang="0">
                    <a:pos x="35" y="0"/>
                  </a:cxn>
                  <a:cxn ang="0">
                    <a:pos x="3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4" h="2514">
                    <a:moveTo>
                      <a:pt x="0" y="0"/>
                    </a:moveTo>
                    <a:lnTo>
                      <a:pt x="0" y="2514"/>
                    </a:lnTo>
                    <a:lnTo>
                      <a:pt x="0" y="2514"/>
                    </a:lnTo>
                    <a:lnTo>
                      <a:pt x="30" y="2509"/>
                    </a:lnTo>
                    <a:lnTo>
                      <a:pt x="30" y="2509"/>
                    </a:lnTo>
                    <a:lnTo>
                      <a:pt x="60" y="2499"/>
                    </a:lnTo>
                    <a:lnTo>
                      <a:pt x="85" y="2490"/>
                    </a:lnTo>
                    <a:lnTo>
                      <a:pt x="114" y="2465"/>
                    </a:lnTo>
                    <a:lnTo>
                      <a:pt x="114" y="20"/>
                    </a:lnTo>
                    <a:lnTo>
                      <a:pt x="114" y="20"/>
                    </a:lnTo>
                    <a:lnTo>
                      <a:pt x="85" y="10"/>
                    </a:lnTo>
                    <a:lnTo>
                      <a:pt x="60" y="5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" name="Freeform 13"/>
              <p:cNvSpPr>
                <a:spLocks/>
              </p:cNvSpPr>
              <p:nvPr/>
            </p:nvSpPr>
            <p:spPr bwMode="auto">
              <a:xfrm>
                <a:off x="19811450" y="8992040"/>
                <a:ext cx="98961" cy="358459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9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26"/>
                  </a:cxn>
                  <a:cxn ang="0">
                    <a:pos x="90" y="168"/>
                  </a:cxn>
                  <a:cxn ang="0">
                    <a:pos x="90" y="0"/>
                  </a:cxn>
                </a:cxnLst>
                <a:rect l="0" t="0" r="r" b="b"/>
                <a:pathLst>
                  <a:path w="90" h="326">
                    <a:moveTo>
                      <a:pt x="90" y="0"/>
                    </a:moveTo>
                    <a:lnTo>
                      <a:pt x="9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26"/>
                    </a:lnTo>
                    <a:lnTo>
                      <a:pt x="90" y="168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" name="Freeform 14"/>
              <p:cNvSpPr>
                <a:spLocks/>
              </p:cNvSpPr>
              <p:nvPr/>
            </p:nvSpPr>
            <p:spPr bwMode="auto">
              <a:xfrm>
                <a:off x="19827944" y="9012932"/>
                <a:ext cx="86866" cy="33206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02"/>
                  </a:cxn>
                  <a:cxn ang="0">
                    <a:pos x="79" y="159"/>
                  </a:cxn>
                  <a:cxn ang="0">
                    <a:pos x="79" y="0"/>
                  </a:cxn>
                </a:cxnLst>
                <a:rect l="0" t="0" r="r" b="b"/>
                <a:pathLst>
                  <a:path w="79" h="302">
                    <a:moveTo>
                      <a:pt x="79" y="0"/>
                    </a:moveTo>
                    <a:lnTo>
                      <a:pt x="79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02"/>
                    </a:lnTo>
                    <a:lnTo>
                      <a:pt x="79" y="159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" name="Freeform 15"/>
              <p:cNvSpPr>
                <a:spLocks/>
              </p:cNvSpPr>
              <p:nvPr/>
            </p:nvSpPr>
            <p:spPr bwMode="auto">
              <a:xfrm>
                <a:off x="19925805" y="8992040"/>
                <a:ext cx="566277" cy="1902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63"/>
                  </a:cxn>
                  <a:cxn ang="0">
                    <a:pos x="0" y="163"/>
                  </a:cxn>
                  <a:cxn ang="0">
                    <a:pos x="515" y="173"/>
                  </a:cxn>
                  <a:cxn ang="0">
                    <a:pos x="515" y="173"/>
                  </a:cxn>
                  <a:cxn ang="0">
                    <a:pos x="515" y="0"/>
                  </a:cxn>
                  <a:cxn ang="0">
                    <a:pos x="51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15" h="173">
                    <a:moveTo>
                      <a:pt x="0" y="0"/>
                    </a:moveTo>
                    <a:lnTo>
                      <a:pt x="0" y="0"/>
                    </a:lnTo>
                    <a:lnTo>
                      <a:pt x="0" y="163"/>
                    </a:lnTo>
                    <a:lnTo>
                      <a:pt x="0" y="163"/>
                    </a:lnTo>
                    <a:lnTo>
                      <a:pt x="515" y="173"/>
                    </a:lnTo>
                    <a:lnTo>
                      <a:pt x="515" y="173"/>
                    </a:lnTo>
                    <a:lnTo>
                      <a:pt x="515" y="0"/>
                    </a:lnTo>
                    <a:lnTo>
                      <a:pt x="51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" name="Freeform 16"/>
              <p:cNvSpPr>
                <a:spLocks/>
              </p:cNvSpPr>
              <p:nvPr/>
            </p:nvSpPr>
            <p:spPr bwMode="auto">
              <a:xfrm>
                <a:off x="19947797" y="9012932"/>
                <a:ext cx="544286" cy="1693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49"/>
                  </a:cxn>
                  <a:cxn ang="0">
                    <a:pos x="0" y="149"/>
                  </a:cxn>
                  <a:cxn ang="0">
                    <a:pos x="495" y="154"/>
                  </a:cxn>
                  <a:cxn ang="0">
                    <a:pos x="495" y="154"/>
                  </a:cxn>
                  <a:cxn ang="0">
                    <a:pos x="495" y="0"/>
                  </a:cxn>
                  <a:cxn ang="0">
                    <a:pos x="49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5" h="154">
                    <a:moveTo>
                      <a:pt x="0" y="0"/>
                    </a:moveTo>
                    <a:lnTo>
                      <a:pt x="0" y="0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495" y="154"/>
                    </a:lnTo>
                    <a:lnTo>
                      <a:pt x="495" y="154"/>
                    </a:lnTo>
                    <a:lnTo>
                      <a:pt x="495" y="0"/>
                    </a:lnTo>
                    <a:lnTo>
                      <a:pt x="49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" name="Freeform 17"/>
              <p:cNvSpPr>
                <a:spLocks/>
              </p:cNvSpPr>
              <p:nvPr/>
            </p:nvSpPr>
            <p:spPr bwMode="auto">
              <a:xfrm>
                <a:off x="19811450" y="9187763"/>
                <a:ext cx="680632" cy="212217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0" y="173"/>
                  </a:cxn>
                  <a:cxn ang="0">
                    <a:pos x="619" y="193"/>
                  </a:cxn>
                  <a:cxn ang="0">
                    <a:pos x="619" y="193"/>
                  </a:cxn>
                  <a:cxn ang="0">
                    <a:pos x="619" y="10"/>
                  </a:cxn>
                  <a:cxn ang="0">
                    <a:pos x="99" y="0"/>
                  </a:cxn>
                  <a:cxn ang="0">
                    <a:pos x="0" y="173"/>
                  </a:cxn>
                </a:cxnLst>
                <a:rect l="0" t="0" r="r" b="b"/>
                <a:pathLst>
                  <a:path w="619" h="193">
                    <a:moveTo>
                      <a:pt x="0" y="173"/>
                    </a:moveTo>
                    <a:lnTo>
                      <a:pt x="0" y="173"/>
                    </a:lnTo>
                    <a:lnTo>
                      <a:pt x="619" y="193"/>
                    </a:lnTo>
                    <a:lnTo>
                      <a:pt x="619" y="193"/>
                    </a:lnTo>
                    <a:lnTo>
                      <a:pt x="619" y="10"/>
                    </a:lnTo>
                    <a:lnTo>
                      <a:pt x="99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" name="Freeform 18"/>
              <p:cNvSpPr>
                <a:spLocks/>
              </p:cNvSpPr>
              <p:nvPr/>
            </p:nvSpPr>
            <p:spPr bwMode="auto">
              <a:xfrm>
                <a:off x="19648714" y="8305910"/>
                <a:ext cx="848866" cy="609160"/>
              </a:xfrm>
              <a:custGeom>
                <a:avLst/>
                <a:gdLst/>
                <a:ahLst/>
                <a:cxnLst>
                  <a:cxn ang="0">
                    <a:pos x="772" y="554"/>
                  </a:cxn>
                  <a:cxn ang="0">
                    <a:pos x="0" y="554"/>
                  </a:cxn>
                  <a:cxn ang="0">
                    <a:pos x="0" y="40"/>
                  </a:cxn>
                  <a:cxn ang="0">
                    <a:pos x="772" y="0"/>
                  </a:cxn>
                  <a:cxn ang="0">
                    <a:pos x="772" y="554"/>
                  </a:cxn>
                </a:cxnLst>
                <a:rect l="0" t="0" r="r" b="b"/>
                <a:pathLst>
                  <a:path w="772" h="554">
                    <a:moveTo>
                      <a:pt x="772" y="554"/>
                    </a:moveTo>
                    <a:lnTo>
                      <a:pt x="0" y="554"/>
                    </a:lnTo>
                    <a:lnTo>
                      <a:pt x="0" y="40"/>
                    </a:lnTo>
                    <a:lnTo>
                      <a:pt x="772" y="0"/>
                    </a:lnTo>
                    <a:lnTo>
                      <a:pt x="772" y="554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" name="Freeform 19"/>
              <p:cNvSpPr>
                <a:spLocks/>
              </p:cNvSpPr>
              <p:nvPr/>
            </p:nvSpPr>
            <p:spPr bwMode="auto">
              <a:xfrm>
                <a:off x="19676204" y="8333399"/>
                <a:ext cx="821377" cy="549784"/>
              </a:xfrm>
              <a:custGeom>
                <a:avLst/>
                <a:gdLst/>
                <a:ahLst/>
                <a:cxnLst>
                  <a:cxn ang="0">
                    <a:pos x="747" y="500"/>
                  </a:cxn>
                  <a:cxn ang="0">
                    <a:pos x="0" y="500"/>
                  </a:cxn>
                  <a:cxn ang="0">
                    <a:pos x="0" y="39"/>
                  </a:cxn>
                  <a:cxn ang="0">
                    <a:pos x="747" y="0"/>
                  </a:cxn>
                  <a:cxn ang="0">
                    <a:pos x="747" y="500"/>
                  </a:cxn>
                </a:cxnLst>
                <a:rect l="0" t="0" r="r" b="b"/>
                <a:pathLst>
                  <a:path w="747" h="500">
                    <a:moveTo>
                      <a:pt x="747" y="500"/>
                    </a:moveTo>
                    <a:lnTo>
                      <a:pt x="0" y="500"/>
                    </a:lnTo>
                    <a:lnTo>
                      <a:pt x="0" y="39"/>
                    </a:lnTo>
                    <a:lnTo>
                      <a:pt x="747" y="0"/>
                    </a:lnTo>
                    <a:lnTo>
                      <a:pt x="747" y="50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" name="Freeform 20"/>
              <p:cNvSpPr>
                <a:spLocks noEditPoints="1"/>
              </p:cNvSpPr>
              <p:nvPr/>
            </p:nvSpPr>
            <p:spPr bwMode="auto">
              <a:xfrm>
                <a:off x="19637719" y="8294914"/>
                <a:ext cx="870857" cy="631152"/>
              </a:xfrm>
              <a:custGeom>
                <a:avLst/>
                <a:gdLst/>
                <a:ahLst/>
                <a:cxnLst>
                  <a:cxn ang="0">
                    <a:pos x="20" y="554"/>
                  </a:cxn>
                  <a:cxn ang="0">
                    <a:pos x="20" y="554"/>
                  </a:cxn>
                  <a:cxn ang="0">
                    <a:pos x="20" y="337"/>
                  </a:cxn>
                  <a:cxn ang="0">
                    <a:pos x="772" y="312"/>
                  </a:cxn>
                  <a:cxn ang="0">
                    <a:pos x="772" y="312"/>
                  </a:cxn>
                  <a:cxn ang="0">
                    <a:pos x="772" y="554"/>
                  </a:cxn>
                  <a:cxn ang="0">
                    <a:pos x="772" y="554"/>
                  </a:cxn>
                  <a:cxn ang="0">
                    <a:pos x="20" y="554"/>
                  </a:cxn>
                  <a:cxn ang="0">
                    <a:pos x="20" y="554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72" y="292"/>
                  </a:cxn>
                  <a:cxn ang="0">
                    <a:pos x="20" y="317"/>
                  </a:cxn>
                  <a:cxn ang="0">
                    <a:pos x="20" y="317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87" y="5"/>
                  </a:cxn>
                  <a:cxn ang="0">
                    <a:pos x="787" y="5"/>
                  </a:cxn>
                  <a:cxn ang="0">
                    <a:pos x="782" y="0"/>
                  </a:cxn>
                  <a:cxn ang="0">
                    <a:pos x="10" y="40"/>
                  </a:cxn>
                  <a:cxn ang="0">
                    <a:pos x="10" y="40"/>
                  </a:cxn>
                  <a:cxn ang="0">
                    <a:pos x="0" y="45"/>
                  </a:cxn>
                  <a:cxn ang="0">
                    <a:pos x="0" y="50"/>
                  </a:cxn>
                  <a:cxn ang="0">
                    <a:pos x="0" y="564"/>
                  </a:cxn>
                  <a:cxn ang="0">
                    <a:pos x="0" y="564"/>
                  </a:cxn>
                  <a:cxn ang="0">
                    <a:pos x="0" y="569"/>
                  </a:cxn>
                  <a:cxn ang="0">
                    <a:pos x="10" y="574"/>
                  </a:cxn>
                  <a:cxn ang="0">
                    <a:pos x="782" y="574"/>
                  </a:cxn>
                  <a:cxn ang="0">
                    <a:pos x="782" y="574"/>
                  </a:cxn>
                  <a:cxn ang="0">
                    <a:pos x="787" y="569"/>
                  </a:cxn>
                  <a:cxn ang="0">
                    <a:pos x="792" y="564"/>
                  </a:cxn>
                  <a:cxn ang="0">
                    <a:pos x="792" y="10"/>
                  </a:cxn>
                  <a:cxn ang="0">
                    <a:pos x="792" y="10"/>
                  </a:cxn>
                  <a:cxn ang="0">
                    <a:pos x="787" y="5"/>
                  </a:cxn>
                  <a:cxn ang="0">
                    <a:pos x="787" y="5"/>
                  </a:cxn>
                </a:cxnLst>
                <a:rect l="0" t="0" r="r" b="b"/>
                <a:pathLst>
                  <a:path w="792" h="574">
                    <a:moveTo>
                      <a:pt x="20" y="554"/>
                    </a:moveTo>
                    <a:lnTo>
                      <a:pt x="20" y="554"/>
                    </a:lnTo>
                    <a:lnTo>
                      <a:pt x="20" y="337"/>
                    </a:lnTo>
                    <a:lnTo>
                      <a:pt x="772" y="312"/>
                    </a:lnTo>
                    <a:lnTo>
                      <a:pt x="772" y="312"/>
                    </a:lnTo>
                    <a:lnTo>
                      <a:pt x="772" y="554"/>
                    </a:lnTo>
                    <a:lnTo>
                      <a:pt x="772" y="554"/>
                    </a:lnTo>
                    <a:lnTo>
                      <a:pt x="20" y="554"/>
                    </a:lnTo>
                    <a:lnTo>
                      <a:pt x="20" y="554"/>
                    </a:lnTo>
                    <a:close/>
                    <a:moveTo>
                      <a:pt x="772" y="25"/>
                    </a:moveTo>
                    <a:lnTo>
                      <a:pt x="772" y="25"/>
                    </a:lnTo>
                    <a:lnTo>
                      <a:pt x="772" y="292"/>
                    </a:lnTo>
                    <a:lnTo>
                      <a:pt x="20" y="317"/>
                    </a:lnTo>
                    <a:lnTo>
                      <a:pt x="20" y="317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772" y="25"/>
                    </a:lnTo>
                    <a:lnTo>
                      <a:pt x="772" y="25"/>
                    </a:lnTo>
                    <a:close/>
                    <a:moveTo>
                      <a:pt x="787" y="5"/>
                    </a:moveTo>
                    <a:lnTo>
                      <a:pt x="787" y="5"/>
                    </a:lnTo>
                    <a:lnTo>
                      <a:pt x="782" y="0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0" y="45"/>
                    </a:lnTo>
                    <a:lnTo>
                      <a:pt x="0" y="50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9"/>
                    </a:lnTo>
                    <a:lnTo>
                      <a:pt x="10" y="574"/>
                    </a:lnTo>
                    <a:lnTo>
                      <a:pt x="782" y="574"/>
                    </a:lnTo>
                    <a:lnTo>
                      <a:pt x="782" y="574"/>
                    </a:lnTo>
                    <a:lnTo>
                      <a:pt x="787" y="569"/>
                    </a:lnTo>
                    <a:lnTo>
                      <a:pt x="792" y="564"/>
                    </a:lnTo>
                    <a:lnTo>
                      <a:pt x="792" y="10"/>
                    </a:lnTo>
                    <a:lnTo>
                      <a:pt x="792" y="10"/>
                    </a:lnTo>
                    <a:lnTo>
                      <a:pt x="787" y="5"/>
                    </a:lnTo>
                    <a:lnTo>
                      <a:pt x="787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" name="Freeform 21"/>
              <p:cNvSpPr>
                <a:spLocks/>
              </p:cNvSpPr>
              <p:nvPr/>
            </p:nvSpPr>
            <p:spPr bwMode="auto">
              <a:xfrm>
                <a:off x="19621225" y="8975547"/>
                <a:ext cx="141845" cy="146243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4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4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8"/>
                  </a:cxn>
                  <a:cxn ang="0">
                    <a:pos x="65" y="133"/>
                  </a:cxn>
                  <a:cxn ang="0">
                    <a:pos x="65" y="133"/>
                  </a:cxn>
                  <a:cxn ang="0">
                    <a:pos x="89" y="128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3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4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4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8"/>
                    </a:lnTo>
                    <a:lnTo>
                      <a:pt x="65" y="133"/>
                    </a:lnTo>
                    <a:lnTo>
                      <a:pt x="65" y="133"/>
                    </a:lnTo>
                    <a:lnTo>
                      <a:pt x="89" y="128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" name="Freeform 22"/>
              <p:cNvSpPr>
                <a:spLocks/>
              </p:cNvSpPr>
              <p:nvPr/>
            </p:nvSpPr>
            <p:spPr bwMode="auto">
              <a:xfrm>
                <a:off x="19643217" y="9003035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4"/>
                  </a:cxn>
                  <a:cxn ang="0">
                    <a:pos x="74" y="9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9"/>
                  </a:cxn>
                  <a:cxn ang="0">
                    <a:pos x="5" y="24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4"/>
                    </a:lnTo>
                    <a:lnTo>
                      <a:pt x="74" y="9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9"/>
                    </a:lnTo>
                    <a:lnTo>
                      <a:pt x="5" y="2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33A02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" name="Freeform 23"/>
              <p:cNvSpPr>
                <a:spLocks noEditPoints="1"/>
              </p:cNvSpPr>
              <p:nvPr/>
            </p:nvSpPr>
            <p:spPr bwMode="auto">
              <a:xfrm>
                <a:off x="19632221" y="8992040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39"/>
                  </a:cxn>
                  <a:cxn ang="0">
                    <a:pos x="30" y="29"/>
                  </a:cxn>
                  <a:cxn ang="0">
                    <a:pos x="40" y="19"/>
                  </a:cxn>
                  <a:cxn ang="0">
                    <a:pos x="55" y="19"/>
                  </a:cxn>
                  <a:cxn ang="0">
                    <a:pos x="55" y="19"/>
                  </a:cxn>
                  <a:cxn ang="0">
                    <a:pos x="69" y="19"/>
                  </a:cxn>
                  <a:cxn ang="0">
                    <a:pos x="79" y="29"/>
                  </a:cxn>
                  <a:cxn ang="0">
                    <a:pos x="84" y="39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4"/>
                  </a:cxn>
                  <a:cxn ang="0">
                    <a:pos x="94" y="14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4"/>
                  </a:cxn>
                  <a:cxn ang="0">
                    <a:pos x="5" y="34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39"/>
                    </a:lnTo>
                    <a:lnTo>
                      <a:pt x="30" y="29"/>
                    </a:lnTo>
                    <a:lnTo>
                      <a:pt x="40" y="19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69" y="19"/>
                    </a:lnTo>
                    <a:lnTo>
                      <a:pt x="79" y="29"/>
                    </a:lnTo>
                    <a:lnTo>
                      <a:pt x="84" y="39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4"/>
                    </a:lnTo>
                    <a:lnTo>
                      <a:pt x="94" y="14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4"/>
                    </a:lnTo>
                    <a:lnTo>
                      <a:pt x="5" y="34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4" name="Freeform 24"/>
              <p:cNvSpPr>
                <a:spLocks/>
              </p:cNvSpPr>
              <p:nvPr/>
            </p:nvSpPr>
            <p:spPr bwMode="auto">
              <a:xfrm>
                <a:off x="19621225" y="9149278"/>
                <a:ext cx="141845" cy="147342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5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5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9"/>
                  </a:cxn>
                  <a:cxn ang="0">
                    <a:pos x="65" y="134"/>
                  </a:cxn>
                  <a:cxn ang="0">
                    <a:pos x="65" y="134"/>
                  </a:cxn>
                  <a:cxn ang="0">
                    <a:pos x="89" y="129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4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5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5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9"/>
                    </a:lnTo>
                    <a:lnTo>
                      <a:pt x="65" y="134"/>
                    </a:lnTo>
                    <a:lnTo>
                      <a:pt x="65" y="134"/>
                    </a:lnTo>
                    <a:lnTo>
                      <a:pt x="89" y="129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5" name="Freeform 25"/>
              <p:cNvSpPr>
                <a:spLocks/>
              </p:cNvSpPr>
              <p:nvPr/>
            </p:nvSpPr>
            <p:spPr bwMode="auto">
              <a:xfrm>
                <a:off x="19643217" y="9176767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5"/>
                  </a:cxn>
                  <a:cxn ang="0">
                    <a:pos x="74" y="10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10"/>
                  </a:cxn>
                  <a:cxn ang="0">
                    <a:pos x="5" y="25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5"/>
                    </a:lnTo>
                    <a:lnTo>
                      <a:pt x="74" y="10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10"/>
                    </a:lnTo>
                    <a:lnTo>
                      <a:pt x="5" y="25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6" name="Freeform 26"/>
              <p:cNvSpPr>
                <a:spLocks noEditPoints="1"/>
              </p:cNvSpPr>
              <p:nvPr/>
            </p:nvSpPr>
            <p:spPr bwMode="auto">
              <a:xfrm>
                <a:off x="19632221" y="9165771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40"/>
                  </a:cxn>
                  <a:cxn ang="0">
                    <a:pos x="30" y="30"/>
                  </a:cxn>
                  <a:cxn ang="0">
                    <a:pos x="40" y="20"/>
                  </a:cxn>
                  <a:cxn ang="0">
                    <a:pos x="55" y="20"/>
                  </a:cxn>
                  <a:cxn ang="0">
                    <a:pos x="55" y="20"/>
                  </a:cxn>
                  <a:cxn ang="0">
                    <a:pos x="69" y="20"/>
                  </a:cxn>
                  <a:cxn ang="0">
                    <a:pos x="79" y="30"/>
                  </a:cxn>
                  <a:cxn ang="0">
                    <a:pos x="84" y="40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5"/>
                  </a:cxn>
                  <a:cxn ang="0">
                    <a:pos x="94" y="15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5"/>
                  </a:cxn>
                  <a:cxn ang="0">
                    <a:pos x="5" y="35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40"/>
                    </a:lnTo>
                    <a:lnTo>
                      <a:pt x="30" y="30"/>
                    </a:lnTo>
                    <a:lnTo>
                      <a:pt x="40" y="20"/>
                    </a:lnTo>
                    <a:lnTo>
                      <a:pt x="55" y="20"/>
                    </a:lnTo>
                    <a:lnTo>
                      <a:pt x="55" y="20"/>
                    </a:lnTo>
                    <a:lnTo>
                      <a:pt x="69" y="20"/>
                    </a:lnTo>
                    <a:lnTo>
                      <a:pt x="79" y="30"/>
                    </a:lnTo>
                    <a:lnTo>
                      <a:pt x="84" y="40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5"/>
                    </a:lnTo>
                    <a:lnTo>
                      <a:pt x="94" y="15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5"/>
                    </a:lnTo>
                    <a:lnTo>
                      <a:pt x="5" y="35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7" name="Freeform 27"/>
              <p:cNvSpPr>
                <a:spLocks/>
              </p:cNvSpPr>
              <p:nvPr/>
            </p:nvSpPr>
            <p:spPr bwMode="auto">
              <a:xfrm>
                <a:off x="19719087" y="8359789"/>
                <a:ext cx="730113" cy="234208"/>
              </a:xfrm>
              <a:custGeom>
                <a:avLst/>
                <a:gdLst/>
                <a:ahLst/>
                <a:cxnLst>
                  <a:cxn ang="0">
                    <a:pos x="664" y="193"/>
                  </a:cxn>
                  <a:cxn ang="0">
                    <a:pos x="0" y="213"/>
                  </a:cxn>
                  <a:cxn ang="0">
                    <a:pos x="0" y="35"/>
                  </a:cxn>
                  <a:cxn ang="0">
                    <a:pos x="664" y="0"/>
                  </a:cxn>
                  <a:cxn ang="0">
                    <a:pos x="664" y="193"/>
                  </a:cxn>
                </a:cxnLst>
                <a:rect l="0" t="0" r="r" b="b"/>
                <a:pathLst>
                  <a:path w="664" h="213">
                    <a:moveTo>
                      <a:pt x="664" y="193"/>
                    </a:moveTo>
                    <a:lnTo>
                      <a:pt x="0" y="213"/>
                    </a:lnTo>
                    <a:lnTo>
                      <a:pt x="0" y="35"/>
                    </a:lnTo>
                    <a:lnTo>
                      <a:pt x="664" y="0"/>
                    </a:lnTo>
                    <a:lnTo>
                      <a:pt x="664" y="193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8" name="Freeform 28"/>
              <p:cNvSpPr>
                <a:spLocks/>
              </p:cNvSpPr>
              <p:nvPr/>
            </p:nvSpPr>
            <p:spPr bwMode="auto">
              <a:xfrm>
                <a:off x="19719087" y="8458750"/>
                <a:ext cx="702624" cy="113256"/>
              </a:xfrm>
              <a:custGeom>
                <a:avLst/>
                <a:gdLst/>
                <a:ahLst/>
                <a:cxnLst>
                  <a:cxn ang="0">
                    <a:pos x="639" y="84"/>
                  </a:cxn>
                  <a:cxn ang="0">
                    <a:pos x="0" y="103"/>
                  </a:cxn>
                  <a:cxn ang="0">
                    <a:pos x="0" y="39"/>
                  </a:cxn>
                  <a:cxn ang="0">
                    <a:pos x="639" y="0"/>
                  </a:cxn>
                  <a:cxn ang="0">
                    <a:pos x="639" y="84"/>
                  </a:cxn>
                </a:cxnLst>
                <a:rect l="0" t="0" r="r" b="b"/>
                <a:pathLst>
                  <a:path w="639" h="103">
                    <a:moveTo>
                      <a:pt x="639" y="84"/>
                    </a:moveTo>
                    <a:lnTo>
                      <a:pt x="0" y="103"/>
                    </a:lnTo>
                    <a:lnTo>
                      <a:pt x="0" y="39"/>
                    </a:lnTo>
                    <a:lnTo>
                      <a:pt x="639" y="0"/>
                    </a:lnTo>
                    <a:lnTo>
                      <a:pt x="639" y="8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9" name="Rectangle 29"/>
              <p:cNvSpPr>
                <a:spLocks noChangeArrowheads="1"/>
              </p:cNvSpPr>
              <p:nvPr/>
            </p:nvSpPr>
            <p:spPr bwMode="auto">
              <a:xfrm>
                <a:off x="19969788" y="9067910"/>
                <a:ext cx="522295" cy="43983"/>
              </a:xfrm>
              <a:prstGeom prst="rect">
                <a:avLst/>
              </a:prstGeom>
              <a:solidFill>
                <a:srgbClr val="7F7F7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0" name="Freeform 30"/>
              <p:cNvSpPr>
                <a:spLocks/>
              </p:cNvSpPr>
              <p:nvPr/>
            </p:nvSpPr>
            <p:spPr bwMode="auto">
              <a:xfrm>
                <a:off x="19969788" y="9045919"/>
                <a:ext cx="522295" cy="49481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475" y="45"/>
                  </a:cxn>
                  <a:cxn ang="0">
                    <a:pos x="475" y="5"/>
                  </a:cxn>
                  <a:cxn ang="0">
                    <a:pos x="0" y="0"/>
                  </a:cxn>
                  <a:cxn ang="0">
                    <a:pos x="0" y="40"/>
                  </a:cxn>
                </a:cxnLst>
                <a:rect l="0" t="0" r="r" b="b"/>
                <a:pathLst>
                  <a:path w="475" h="45">
                    <a:moveTo>
                      <a:pt x="0" y="40"/>
                    </a:moveTo>
                    <a:lnTo>
                      <a:pt x="475" y="45"/>
                    </a:lnTo>
                    <a:lnTo>
                      <a:pt x="475" y="5"/>
                    </a:lnTo>
                    <a:lnTo>
                      <a:pt x="0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1" name="Freeform 31"/>
              <p:cNvSpPr>
                <a:spLocks/>
              </p:cNvSpPr>
              <p:nvPr/>
            </p:nvSpPr>
            <p:spPr bwMode="auto">
              <a:xfrm>
                <a:off x="21161719" y="9938767"/>
                <a:ext cx="505801" cy="800485"/>
              </a:xfrm>
              <a:custGeom>
                <a:avLst/>
                <a:gdLst/>
                <a:ahLst/>
                <a:cxnLst>
                  <a:cxn ang="0">
                    <a:pos x="460" y="0"/>
                  </a:cxn>
                  <a:cxn ang="0">
                    <a:pos x="460" y="0"/>
                  </a:cxn>
                  <a:cxn ang="0">
                    <a:pos x="460" y="525"/>
                  </a:cxn>
                  <a:cxn ang="0">
                    <a:pos x="460" y="525"/>
                  </a:cxn>
                  <a:cxn ang="0">
                    <a:pos x="0" y="728"/>
                  </a:cxn>
                  <a:cxn ang="0">
                    <a:pos x="0" y="728"/>
                  </a:cxn>
                  <a:cxn ang="0">
                    <a:pos x="5" y="634"/>
                  </a:cxn>
                  <a:cxn ang="0">
                    <a:pos x="20" y="559"/>
                  </a:cxn>
                  <a:cxn ang="0">
                    <a:pos x="40" y="490"/>
                  </a:cxn>
                  <a:cxn ang="0">
                    <a:pos x="64" y="436"/>
                  </a:cxn>
                  <a:cxn ang="0">
                    <a:pos x="94" y="391"/>
                  </a:cxn>
                  <a:cxn ang="0">
                    <a:pos x="129" y="356"/>
                  </a:cxn>
                  <a:cxn ang="0">
                    <a:pos x="163" y="322"/>
                  </a:cxn>
                  <a:cxn ang="0">
                    <a:pos x="203" y="292"/>
                  </a:cxn>
                  <a:cxn ang="0">
                    <a:pos x="277" y="242"/>
                  </a:cxn>
                  <a:cxn ang="0">
                    <a:pos x="317" y="218"/>
                  </a:cxn>
                  <a:cxn ang="0">
                    <a:pos x="351" y="183"/>
                  </a:cxn>
                  <a:cxn ang="0">
                    <a:pos x="386" y="148"/>
                  </a:cxn>
                  <a:cxn ang="0">
                    <a:pos x="416" y="109"/>
                  </a:cxn>
                  <a:cxn ang="0">
                    <a:pos x="440" y="59"/>
                  </a:cxn>
                  <a:cxn ang="0">
                    <a:pos x="460" y="0"/>
                  </a:cxn>
                  <a:cxn ang="0">
                    <a:pos x="460" y="0"/>
                  </a:cxn>
                </a:cxnLst>
                <a:rect l="0" t="0" r="r" b="b"/>
                <a:pathLst>
                  <a:path w="460" h="728">
                    <a:moveTo>
                      <a:pt x="460" y="0"/>
                    </a:moveTo>
                    <a:lnTo>
                      <a:pt x="460" y="0"/>
                    </a:lnTo>
                    <a:lnTo>
                      <a:pt x="460" y="525"/>
                    </a:lnTo>
                    <a:lnTo>
                      <a:pt x="460" y="525"/>
                    </a:lnTo>
                    <a:lnTo>
                      <a:pt x="0" y="728"/>
                    </a:lnTo>
                    <a:lnTo>
                      <a:pt x="0" y="728"/>
                    </a:lnTo>
                    <a:lnTo>
                      <a:pt x="5" y="634"/>
                    </a:lnTo>
                    <a:lnTo>
                      <a:pt x="20" y="559"/>
                    </a:lnTo>
                    <a:lnTo>
                      <a:pt x="40" y="490"/>
                    </a:lnTo>
                    <a:lnTo>
                      <a:pt x="64" y="436"/>
                    </a:lnTo>
                    <a:lnTo>
                      <a:pt x="94" y="391"/>
                    </a:lnTo>
                    <a:lnTo>
                      <a:pt x="129" y="356"/>
                    </a:lnTo>
                    <a:lnTo>
                      <a:pt x="163" y="322"/>
                    </a:lnTo>
                    <a:lnTo>
                      <a:pt x="203" y="292"/>
                    </a:lnTo>
                    <a:lnTo>
                      <a:pt x="277" y="242"/>
                    </a:lnTo>
                    <a:lnTo>
                      <a:pt x="317" y="218"/>
                    </a:lnTo>
                    <a:lnTo>
                      <a:pt x="351" y="183"/>
                    </a:lnTo>
                    <a:lnTo>
                      <a:pt x="386" y="148"/>
                    </a:lnTo>
                    <a:lnTo>
                      <a:pt x="416" y="109"/>
                    </a:lnTo>
                    <a:lnTo>
                      <a:pt x="440" y="59"/>
                    </a:lnTo>
                    <a:lnTo>
                      <a:pt x="460" y="0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2" name="Freeform 32"/>
              <p:cNvSpPr>
                <a:spLocks noEditPoints="1"/>
              </p:cNvSpPr>
              <p:nvPr/>
            </p:nvSpPr>
            <p:spPr bwMode="auto">
              <a:xfrm>
                <a:off x="19539858" y="8186057"/>
                <a:ext cx="2171646" cy="2830286"/>
              </a:xfrm>
              <a:custGeom>
                <a:avLst/>
                <a:gdLst/>
                <a:ahLst/>
                <a:cxnLst>
                  <a:cxn ang="0">
                    <a:pos x="1935" y="2109"/>
                  </a:cxn>
                  <a:cxn ang="0">
                    <a:pos x="1089" y="59"/>
                  </a:cxn>
                  <a:cxn ang="0">
                    <a:pos x="1935" y="188"/>
                  </a:cxn>
                  <a:cxn ang="0">
                    <a:pos x="1935" y="2109"/>
                  </a:cxn>
                  <a:cxn ang="0">
                    <a:pos x="995" y="2520"/>
                  </a:cxn>
                  <a:cxn ang="0">
                    <a:pos x="970" y="2529"/>
                  </a:cxn>
                  <a:cxn ang="0">
                    <a:pos x="970" y="40"/>
                  </a:cxn>
                  <a:cxn ang="0">
                    <a:pos x="995" y="45"/>
                  </a:cxn>
                  <a:cxn ang="0">
                    <a:pos x="1049" y="2495"/>
                  </a:cxn>
                  <a:cxn ang="0">
                    <a:pos x="995" y="2520"/>
                  </a:cxn>
                  <a:cxn ang="0">
                    <a:pos x="935" y="2534"/>
                  </a:cxn>
                  <a:cxn ang="0">
                    <a:pos x="723" y="2520"/>
                  </a:cxn>
                  <a:cxn ang="0">
                    <a:pos x="406" y="2490"/>
                  </a:cxn>
                  <a:cxn ang="0">
                    <a:pos x="198" y="2460"/>
                  </a:cxn>
                  <a:cxn ang="0">
                    <a:pos x="49" y="2421"/>
                  </a:cxn>
                  <a:cxn ang="0">
                    <a:pos x="45" y="2416"/>
                  </a:cxn>
                  <a:cxn ang="0">
                    <a:pos x="40" y="2401"/>
                  </a:cxn>
                  <a:cxn ang="0">
                    <a:pos x="40" y="94"/>
                  </a:cxn>
                  <a:cxn ang="0">
                    <a:pos x="930" y="40"/>
                  </a:cxn>
                  <a:cxn ang="0">
                    <a:pos x="950" y="40"/>
                  </a:cxn>
                  <a:cxn ang="0">
                    <a:pos x="950" y="2529"/>
                  </a:cxn>
                  <a:cxn ang="0">
                    <a:pos x="935" y="2534"/>
                  </a:cxn>
                  <a:cxn ang="0">
                    <a:pos x="1000" y="5"/>
                  </a:cxn>
                  <a:cxn ang="0">
                    <a:pos x="950" y="0"/>
                  </a:cxn>
                  <a:cxn ang="0">
                    <a:pos x="930" y="0"/>
                  </a:cxn>
                  <a:cxn ang="0">
                    <a:pos x="15" y="54"/>
                  </a:cxn>
                  <a:cxn ang="0">
                    <a:pos x="0" y="74"/>
                  </a:cxn>
                  <a:cxn ang="0">
                    <a:pos x="0" y="2401"/>
                  </a:cxn>
                  <a:cxn ang="0">
                    <a:pos x="5" y="2430"/>
                  </a:cxn>
                  <a:cxn ang="0">
                    <a:pos x="30" y="2455"/>
                  </a:cxn>
                  <a:cxn ang="0">
                    <a:pos x="35" y="2455"/>
                  </a:cxn>
                  <a:cxn ang="0">
                    <a:pos x="124" y="2480"/>
                  </a:cxn>
                  <a:cxn ang="0">
                    <a:pos x="282" y="2515"/>
                  </a:cxn>
                  <a:cxn ang="0">
                    <a:pos x="544" y="2549"/>
                  </a:cxn>
                  <a:cxn ang="0">
                    <a:pos x="930" y="2574"/>
                  </a:cxn>
                  <a:cxn ang="0">
                    <a:pos x="955" y="2569"/>
                  </a:cxn>
                  <a:cxn ang="0">
                    <a:pos x="1010" y="2559"/>
                  </a:cxn>
                  <a:cxn ang="0">
                    <a:pos x="1960" y="2143"/>
                  </a:cxn>
                  <a:cxn ang="0">
                    <a:pos x="1975" y="2124"/>
                  </a:cxn>
                  <a:cxn ang="0">
                    <a:pos x="1975" y="168"/>
                  </a:cxn>
                  <a:cxn ang="0">
                    <a:pos x="1955" y="149"/>
                  </a:cxn>
                </a:cxnLst>
                <a:rect l="0" t="0" r="r" b="b"/>
                <a:pathLst>
                  <a:path w="1975" h="2574">
                    <a:moveTo>
                      <a:pt x="1935" y="2109"/>
                    </a:moveTo>
                    <a:lnTo>
                      <a:pt x="1935" y="2109"/>
                    </a:lnTo>
                    <a:lnTo>
                      <a:pt x="1089" y="2480"/>
                    </a:lnTo>
                    <a:lnTo>
                      <a:pt x="1089" y="59"/>
                    </a:lnTo>
                    <a:lnTo>
                      <a:pt x="1089" y="59"/>
                    </a:lnTo>
                    <a:lnTo>
                      <a:pt x="1935" y="188"/>
                    </a:lnTo>
                    <a:lnTo>
                      <a:pt x="1935" y="188"/>
                    </a:lnTo>
                    <a:lnTo>
                      <a:pt x="1935" y="2109"/>
                    </a:lnTo>
                    <a:lnTo>
                      <a:pt x="1935" y="2109"/>
                    </a:lnTo>
                    <a:close/>
                    <a:moveTo>
                      <a:pt x="995" y="2520"/>
                    </a:moveTo>
                    <a:lnTo>
                      <a:pt x="995" y="2520"/>
                    </a:lnTo>
                    <a:lnTo>
                      <a:pt x="970" y="2529"/>
                    </a:lnTo>
                    <a:lnTo>
                      <a:pt x="970" y="40"/>
                    </a:lnTo>
                    <a:lnTo>
                      <a:pt x="970" y="40"/>
                    </a:lnTo>
                    <a:lnTo>
                      <a:pt x="995" y="45"/>
                    </a:lnTo>
                    <a:lnTo>
                      <a:pt x="995" y="45"/>
                    </a:lnTo>
                    <a:lnTo>
                      <a:pt x="1049" y="50"/>
                    </a:lnTo>
                    <a:lnTo>
                      <a:pt x="1049" y="2495"/>
                    </a:lnTo>
                    <a:lnTo>
                      <a:pt x="1049" y="2495"/>
                    </a:lnTo>
                    <a:lnTo>
                      <a:pt x="995" y="2520"/>
                    </a:lnTo>
                    <a:lnTo>
                      <a:pt x="995" y="2520"/>
                    </a:lnTo>
                    <a:close/>
                    <a:moveTo>
                      <a:pt x="935" y="2534"/>
                    </a:moveTo>
                    <a:lnTo>
                      <a:pt x="935" y="2534"/>
                    </a:lnTo>
                    <a:lnTo>
                      <a:pt x="723" y="2520"/>
                    </a:lnTo>
                    <a:lnTo>
                      <a:pt x="549" y="2510"/>
                    </a:lnTo>
                    <a:lnTo>
                      <a:pt x="406" y="2490"/>
                    </a:lnTo>
                    <a:lnTo>
                      <a:pt x="292" y="2475"/>
                    </a:lnTo>
                    <a:lnTo>
                      <a:pt x="198" y="2460"/>
                    </a:lnTo>
                    <a:lnTo>
                      <a:pt x="129" y="2440"/>
                    </a:lnTo>
                    <a:lnTo>
                      <a:pt x="49" y="2421"/>
                    </a:lnTo>
                    <a:lnTo>
                      <a:pt x="45" y="2416"/>
                    </a:lnTo>
                    <a:lnTo>
                      <a:pt x="45" y="2416"/>
                    </a:lnTo>
                    <a:lnTo>
                      <a:pt x="40" y="2411"/>
                    </a:lnTo>
                    <a:lnTo>
                      <a:pt x="40" y="2401"/>
                    </a:lnTo>
                    <a:lnTo>
                      <a:pt x="40" y="2401"/>
                    </a:lnTo>
                    <a:lnTo>
                      <a:pt x="40" y="94"/>
                    </a:lnTo>
                    <a:lnTo>
                      <a:pt x="40" y="94"/>
                    </a:lnTo>
                    <a:lnTo>
                      <a:pt x="930" y="40"/>
                    </a:lnTo>
                    <a:lnTo>
                      <a:pt x="930" y="40"/>
                    </a:lnTo>
                    <a:lnTo>
                      <a:pt x="950" y="40"/>
                    </a:lnTo>
                    <a:lnTo>
                      <a:pt x="950" y="2529"/>
                    </a:lnTo>
                    <a:lnTo>
                      <a:pt x="950" y="2529"/>
                    </a:lnTo>
                    <a:lnTo>
                      <a:pt x="935" y="2534"/>
                    </a:lnTo>
                    <a:lnTo>
                      <a:pt x="935" y="2534"/>
                    </a:lnTo>
                    <a:close/>
                    <a:moveTo>
                      <a:pt x="1955" y="149"/>
                    </a:moveTo>
                    <a:lnTo>
                      <a:pt x="1000" y="5"/>
                    </a:lnTo>
                    <a:lnTo>
                      <a:pt x="1000" y="5"/>
                    </a:lnTo>
                    <a:lnTo>
                      <a:pt x="950" y="0"/>
                    </a:lnTo>
                    <a:lnTo>
                      <a:pt x="930" y="0"/>
                    </a:lnTo>
                    <a:lnTo>
                      <a:pt x="930" y="0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5" y="64"/>
                    </a:lnTo>
                    <a:lnTo>
                      <a:pt x="0" y="74"/>
                    </a:lnTo>
                    <a:lnTo>
                      <a:pt x="0" y="2401"/>
                    </a:lnTo>
                    <a:lnTo>
                      <a:pt x="0" y="2401"/>
                    </a:lnTo>
                    <a:lnTo>
                      <a:pt x="0" y="2416"/>
                    </a:lnTo>
                    <a:lnTo>
                      <a:pt x="5" y="2430"/>
                    </a:lnTo>
                    <a:lnTo>
                      <a:pt x="15" y="2445"/>
                    </a:lnTo>
                    <a:lnTo>
                      <a:pt x="30" y="2455"/>
                    </a:lnTo>
                    <a:lnTo>
                      <a:pt x="30" y="2455"/>
                    </a:lnTo>
                    <a:lnTo>
                      <a:pt x="35" y="2455"/>
                    </a:lnTo>
                    <a:lnTo>
                      <a:pt x="35" y="2455"/>
                    </a:lnTo>
                    <a:lnTo>
                      <a:pt x="124" y="2480"/>
                    </a:lnTo>
                    <a:lnTo>
                      <a:pt x="193" y="2500"/>
                    </a:lnTo>
                    <a:lnTo>
                      <a:pt x="282" y="2515"/>
                    </a:lnTo>
                    <a:lnTo>
                      <a:pt x="401" y="2529"/>
                    </a:lnTo>
                    <a:lnTo>
                      <a:pt x="544" y="2549"/>
                    </a:lnTo>
                    <a:lnTo>
                      <a:pt x="723" y="2559"/>
                    </a:lnTo>
                    <a:lnTo>
                      <a:pt x="930" y="2574"/>
                    </a:lnTo>
                    <a:lnTo>
                      <a:pt x="930" y="2574"/>
                    </a:lnTo>
                    <a:lnTo>
                      <a:pt x="955" y="2569"/>
                    </a:lnTo>
                    <a:lnTo>
                      <a:pt x="980" y="2569"/>
                    </a:lnTo>
                    <a:lnTo>
                      <a:pt x="1010" y="2559"/>
                    </a:lnTo>
                    <a:lnTo>
                      <a:pt x="1960" y="2143"/>
                    </a:lnTo>
                    <a:lnTo>
                      <a:pt x="1960" y="2143"/>
                    </a:lnTo>
                    <a:lnTo>
                      <a:pt x="1970" y="2133"/>
                    </a:lnTo>
                    <a:lnTo>
                      <a:pt x="1975" y="2124"/>
                    </a:lnTo>
                    <a:lnTo>
                      <a:pt x="1975" y="168"/>
                    </a:lnTo>
                    <a:lnTo>
                      <a:pt x="1975" y="168"/>
                    </a:lnTo>
                    <a:lnTo>
                      <a:pt x="1970" y="158"/>
                    </a:lnTo>
                    <a:lnTo>
                      <a:pt x="1955" y="149"/>
                    </a:lnTo>
                    <a:lnTo>
                      <a:pt x="1955" y="1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3" name="Freeform 33"/>
              <p:cNvSpPr>
                <a:spLocks/>
              </p:cNvSpPr>
              <p:nvPr/>
            </p:nvSpPr>
            <p:spPr bwMode="auto">
              <a:xfrm>
                <a:off x="19643217" y="9486845"/>
                <a:ext cx="376052" cy="1361264"/>
              </a:xfrm>
              <a:custGeom>
                <a:avLst/>
                <a:gdLst/>
                <a:ahLst/>
                <a:cxnLst>
                  <a:cxn ang="0">
                    <a:pos x="208" y="391"/>
                  </a:cxn>
                  <a:cxn ang="0">
                    <a:pos x="208" y="391"/>
                  </a:cxn>
                  <a:cxn ang="0">
                    <a:pos x="213" y="356"/>
                  </a:cxn>
                  <a:cxn ang="0">
                    <a:pos x="218" y="327"/>
                  </a:cxn>
                  <a:cxn ang="0">
                    <a:pos x="233" y="302"/>
                  </a:cxn>
                  <a:cxn ang="0">
                    <a:pos x="247" y="277"/>
                  </a:cxn>
                  <a:cxn ang="0">
                    <a:pos x="267" y="257"/>
                  </a:cxn>
                  <a:cxn ang="0">
                    <a:pos x="292" y="243"/>
                  </a:cxn>
                  <a:cxn ang="0">
                    <a:pos x="317" y="228"/>
                  </a:cxn>
                  <a:cxn ang="0">
                    <a:pos x="342" y="223"/>
                  </a:cxn>
                  <a:cxn ang="0">
                    <a:pos x="342" y="15"/>
                  </a:cxn>
                  <a:cxn ang="0">
                    <a:pos x="0" y="0"/>
                  </a:cxn>
                  <a:cxn ang="0">
                    <a:pos x="0" y="1173"/>
                  </a:cxn>
                  <a:cxn ang="0">
                    <a:pos x="0" y="1173"/>
                  </a:cxn>
                  <a:cxn ang="0">
                    <a:pos x="94" y="1193"/>
                  </a:cxn>
                  <a:cxn ang="0">
                    <a:pos x="203" y="1218"/>
                  </a:cxn>
                  <a:cxn ang="0">
                    <a:pos x="342" y="1238"/>
                  </a:cxn>
                  <a:cxn ang="0">
                    <a:pos x="342" y="559"/>
                  </a:cxn>
                  <a:cxn ang="0">
                    <a:pos x="342" y="559"/>
                  </a:cxn>
                  <a:cxn ang="0">
                    <a:pos x="317" y="550"/>
                  </a:cxn>
                  <a:cxn ang="0">
                    <a:pos x="292" y="540"/>
                  </a:cxn>
                  <a:cxn ang="0">
                    <a:pos x="267" y="520"/>
                  </a:cxn>
                  <a:cxn ang="0">
                    <a:pos x="247" y="500"/>
                  </a:cxn>
                  <a:cxn ang="0">
                    <a:pos x="233" y="475"/>
                  </a:cxn>
                  <a:cxn ang="0">
                    <a:pos x="218" y="451"/>
                  </a:cxn>
                  <a:cxn ang="0">
                    <a:pos x="213" y="421"/>
                  </a:cxn>
                  <a:cxn ang="0">
                    <a:pos x="208" y="391"/>
                  </a:cxn>
                  <a:cxn ang="0">
                    <a:pos x="208" y="391"/>
                  </a:cxn>
                </a:cxnLst>
                <a:rect l="0" t="0" r="r" b="b"/>
                <a:pathLst>
                  <a:path w="342" h="1238">
                    <a:moveTo>
                      <a:pt x="208" y="391"/>
                    </a:moveTo>
                    <a:lnTo>
                      <a:pt x="208" y="391"/>
                    </a:lnTo>
                    <a:lnTo>
                      <a:pt x="213" y="356"/>
                    </a:lnTo>
                    <a:lnTo>
                      <a:pt x="218" y="327"/>
                    </a:lnTo>
                    <a:lnTo>
                      <a:pt x="233" y="302"/>
                    </a:lnTo>
                    <a:lnTo>
                      <a:pt x="247" y="277"/>
                    </a:lnTo>
                    <a:lnTo>
                      <a:pt x="267" y="257"/>
                    </a:lnTo>
                    <a:lnTo>
                      <a:pt x="292" y="243"/>
                    </a:lnTo>
                    <a:lnTo>
                      <a:pt x="317" y="228"/>
                    </a:lnTo>
                    <a:lnTo>
                      <a:pt x="342" y="223"/>
                    </a:lnTo>
                    <a:lnTo>
                      <a:pt x="342" y="15"/>
                    </a:lnTo>
                    <a:lnTo>
                      <a:pt x="0" y="0"/>
                    </a:lnTo>
                    <a:lnTo>
                      <a:pt x="0" y="1173"/>
                    </a:lnTo>
                    <a:lnTo>
                      <a:pt x="0" y="1173"/>
                    </a:lnTo>
                    <a:lnTo>
                      <a:pt x="94" y="1193"/>
                    </a:lnTo>
                    <a:lnTo>
                      <a:pt x="203" y="1218"/>
                    </a:lnTo>
                    <a:lnTo>
                      <a:pt x="342" y="1238"/>
                    </a:lnTo>
                    <a:lnTo>
                      <a:pt x="342" y="559"/>
                    </a:lnTo>
                    <a:lnTo>
                      <a:pt x="342" y="559"/>
                    </a:lnTo>
                    <a:lnTo>
                      <a:pt x="317" y="550"/>
                    </a:lnTo>
                    <a:lnTo>
                      <a:pt x="292" y="540"/>
                    </a:lnTo>
                    <a:lnTo>
                      <a:pt x="267" y="520"/>
                    </a:lnTo>
                    <a:lnTo>
                      <a:pt x="247" y="500"/>
                    </a:lnTo>
                    <a:lnTo>
                      <a:pt x="233" y="475"/>
                    </a:lnTo>
                    <a:lnTo>
                      <a:pt x="218" y="451"/>
                    </a:lnTo>
                    <a:lnTo>
                      <a:pt x="213" y="421"/>
                    </a:lnTo>
                    <a:lnTo>
                      <a:pt x="208" y="391"/>
                    </a:lnTo>
                    <a:lnTo>
                      <a:pt x="208" y="391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4" name="Freeform 34"/>
              <p:cNvSpPr>
                <a:spLocks/>
              </p:cNvSpPr>
              <p:nvPr/>
            </p:nvSpPr>
            <p:spPr bwMode="auto">
              <a:xfrm>
                <a:off x="20073147" y="9503339"/>
                <a:ext cx="435429" cy="1382156"/>
              </a:xfrm>
              <a:custGeom>
                <a:avLst/>
                <a:gdLst/>
                <a:ahLst/>
                <a:cxnLst>
                  <a:cxn ang="0">
                    <a:pos x="396" y="15"/>
                  </a:cxn>
                  <a:cxn ang="0">
                    <a:pos x="0" y="0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30" y="213"/>
                  </a:cxn>
                  <a:cxn ang="0">
                    <a:pos x="54" y="228"/>
                  </a:cxn>
                  <a:cxn ang="0">
                    <a:pos x="74" y="242"/>
                  </a:cxn>
                  <a:cxn ang="0">
                    <a:pos x="94" y="262"/>
                  </a:cxn>
                  <a:cxn ang="0">
                    <a:pos x="114" y="287"/>
                  </a:cxn>
                  <a:cxn ang="0">
                    <a:pos x="124" y="312"/>
                  </a:cxn>
                  <a:cxn ang="0">
                    <a:pos x="134" y="341"/>
                  </a:cxn>
                  <a:cxn ang="0">
                    <a:pos x="134" y="376"/>
                  </a:cxn>
                  <a:cxn ang="0">
                    <a:pos x="134" y="376"/>
                  </a:cxn>
                  <a:cxn ang="0">
                    <a:pos x="134" y="406"/>
                  </a:cxn>
                  <a:cxn ang="0">
                    <a:pos x="124" y="436"/>
                  </a:cxn>
                  <a:cxn ang="0">
                    <a:pos x="114" y="460"/>
                  </a:cxn>
                  <a:cxn ang="0">
                    <a:pos x="94" y="485"/>
                  </a:cxn>
                  <a:cxn ang="0">
                    <a:pos x="74" y="505"/>
                  </a:cxn>
                  <a:cxn ang="0">
                    <a:pos x="54" y="525"/>
                  </a:cxn>
                  <a:cxn ang="0">
                    <a:pos x="30" y="535"/>
                  </a:cxn>
                  <a:cxn ang="0">
                    <a:pos x="0" y="544"/>
                  </a:cxn>
                  <a:cxn ang="0">
                    <a:pos x="0" y="1228"/>
                  </a:cxn>
                  <a:cxn ang="0">
                    <a:pos x="0" y="1228"/>
                  </a:cxn>
                  <a:cxn ang="0">
                    <a:pos x="188" y="1247"/>
                  </a:cxn>
                  <a:cxn ang="0">
                    <a:pos x="287" y="1252"/>
                  </a:cxn>
                  <a:cxn ang="0">
                    <a:pos x="396" y="1257"/>
                  </a:cxn>
                  <a:cxn ang="0">
                    <a:pos x="396" y="15"/>
                  </a:cxn>
                </a:cxnLst>
                <a:rect l="0" t="0" r="r" b="b"/>
                <a:pathLst>
                  <a:path w="396" h="1257">
                    <a:moveTo>
                      <a:pt x="396" y="15"/>
                    </a:moveTo>
                    <a:lnTo>
                      <a:pt x="0" y="0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30" y="213"/>
                    </a:lnTo>
                    <a:lnTo>
                      <a:pt x="54" y="228"/>
                    </a:lnTo>
                    <a:lnTo>
                      <a:pt x="74" y="242"/>
                    </a:lnTo>
                    <a:lnTo>
                      <a:pt x="94" y="262"/>
                    </a:lnTo>
                    <a:lnTo>
                      <a:pt x="114" y="287"/>
                    </a:lnTo>
                    <a:lnTo>
                      <a:pt x="124" y="312"/>
                    </a:lnTo>
                    <a:lnTo>
                      <a:pt x="134" y="341"/>
                    </a:lnTo>
                    <a:lnTo>
                      <a:pt x="134" y="376"/>
                    </a:lnTo>
                    <a:lnTo>
                      <a:pt x="134" y="376"/>
                    </a:lnTo>
                    <a:lnTo>
                      <a:pt x="134" y="406"/>
                    </a:lnTo>
                    <a:lnTo>
                      <a:pt x="124" y="436"/>
                    </a:lnTo>
                    <a:lnTo>
                      <a:pt x="114" y="460"/>
                    </a:lnTo>
                    <a:lnTo>
                      <a:pt x="94" y="485"/>
                    </a:lnTo>
                    <a:lnTo>
                      <a:pt x="74" y="505"/>
                    </a:lnTo>
                    <a:lnTo>
                      <a:pt x="54" y="525"/>
                    </a:lnTo>
                    <a:lnTo>
                      <a:pt x="30" y="535"/>
                    </a:lnTo>
                    <a:lnTo>
                      <a:pt x="0" y="544"/>
                    </a:lnTo>
                    <a:lnTo>
                      <a:pt x="0" y="1228"/>
                    </a:lnTo>
                    <a:lnTo>
                      <a:pt x="0" y="1228"/>
                    </a:lnTo>
                    <a:lnTo>
                      <a:pt x="188" y="1247"/>
                    </a:lnTo>
                    <a:lnTo>
                      <a:pt x="287" y="1252"/>
                    </a:lnTo>
                    <a:lnTo>
                      <a:pt x="396" y="1257"/>
                    </a:lnTo>
                    <a:lnTo>
                      <a:pt x="396" y="15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5" name="Freeform 35"/>
              <p:cNvSpPr>
                <a:spLocks/>
              </p:cNvSpPr>
              <p:nvPr/>
            </p:nvSpPr>
            <p:spPr bwMode="auto">
              <a:xfrm>
                <a:off x="19925805" y="9785927"/>
                <a:ext cx="239706" cy="256199"/>
              </a:xfrm>
              <a:custGeom>
                <a:avLst/>
                <a:gdLst/>
                <a:ahLst/>
                <a:cxnLst>
                  <a:cxn ang="0">
                    <a:pos x="218" y="119"/>
                  </a:cxn>
                  <a:cxn ang="0">
                    <a:pos x="218" y="119"/>
                  </a:cxn>
                  <a:cxn ang="0">
                    <a:pos x="218" y="94"/>
                  </a:cxn>
                  <a:cxn ang="0">
                    <a:pos x="208" y="75"/>
                  </a:cxn>
                  <a:cxn ang="0">
                    <a:pos x="198" y="55"/>
                  </a:cxn>
                  <a:cxn ang="0">
                    <a:pos x="188" y="35"/>
                  </a:cxn>
                  <a:cxn ang="0">
                    <a:pos x="169" y="20"/>
                  </a:cxn>
                  <a:cxn ang="0">
                    <a:pos x="154" y="10"/>
                  </a:cxn>
                  <a:cxn ang="0">
                    <a:pos x="134" y="5"/>
                  </a:cxn>
                  <a:cxn ang="0">
                    <a:pos x="109" y="0"/>
                  </a:cxn>
                  <a:cxn ang="0">
                    <a:pos x="109" y="0"/>
                  </a:cxn>
                  <a:cxn ang="0">
                    <a:pos x="89" y="5"/>
                  </a:cxn>
                  <a:cxn ang="0">
                    <a:pos x="70" y="10"/>
                  </a:cxn>
                  <a:cxn ang="0">
                    <a:pos x="50" y="20"/>
                  </a:cxn>
                  <a:cxn ang="0">
                    <a:pos x="35" y="35"/>
                  </a:cxn>
                  <a:cxn ang="0">
                    <a:pos x="20" y="55"/>
                  </a:cxn>
                  <a:cxn ang="0">
                    <a:pos x="10" y="75"/>
                  </a:cxn>
                  <a:cxn ang="0">
                    <a:pos x="5" y="94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5" y="139"/>
                  </a:cxn>
                  <a:cxn ang="0">
                    <a:pos x="10" y="164"/>
                  </a:cxn>
                  <a:cxn ang="0">
                    <a:pos x="20" y="183"/>
                  </a:cxn>
                  <a:cxn ang="0">
                    <a:pos x="35" y="198"/>
                  </a:cxn>
                  <a:cxn ang="0">
                    <a:pos x="50" y="213"/>
                  </a:cxn>
                  <a:cxn ang="0">
                    <a:pos x="70" y="223"/>
                  </a:cxn>
                  <a:cxn ang="0">
                    <a:pos x="89" y="233"/>
                  </a:cxn>
                  <a:cxn ang="0">
                    <a:pos x="109" y="233"/>
                  </a:cxn>
                  <a:cxn ang="0">
                    <a:pos x="109" y="233"/>
                  </a:cxn>
                  <a:cxn ang="0">
                    <a:pos x="134" y="233"/>
                  </a:cxn>
                  <a:cxn ang="0">
                    <a:pos x="154" y="223"/>
                  </a:cxn>
                  <a:cxn ang="0">
                    <a:pos x="169" y="213"/>
                  </a:cxn>
                  <a:cxn ang="0">
                    <a:pos x="188" y="198"/>
                  </a:cxn>
                  <a:cxn ang="0">
                    <a:pos x="198" y="183"/>
                  </a:cxn>
                  <a:cxn ang="0">
                    <a:pos x="208" y="164"/>
                  </a:cxn>
                  <a:cxn ang="0">
                    <a:pos x="218" y="139"/>
                  </a:cxn>
                  <a:cxn ang="0">
                    <a:pos x="218" y="119"/>
                  </a:cxn>
                  <a:cxn ang="0">
                    <a:pos x="218" y="119"/>
                  </a:cxn>
                </a:cxnLst>
                <a:rect l="0" t="0" r="r" b="b"/>
                <a:pathLst>
                  <a:path w="218" h="233">
                    <a:moveTo>
                      <a:pt x="218" y="119"/>
                    </a:moveTo>
                    <a:lnTo>
                      <a:pt x="218" y="119"/>
                    </a:lnTo>
                    <a:lnTo>
                      <a:pt x="218" y="94"/>
                    </a:lnTo>
                    <a:lnTo>
                      <a:pt x="208" y="75"/>
                    </a:lnTo>
                    <a:lnTo>
                      <a:pt x="198" y="55"/>
                    </a:lnTo>
                    <a:lnTo>
                      <a:pt x="188" y="35"/>
                    </a:lnTo>
                    <a:lnTo>
                      <a:pt x="169" y="20"/>
                    </a:lnTo>
                    <a:lnTo>
                      <a:pt x="154" y="10"/>
                    </a:lnTo>
                    <a:lnTo>
                      <a:pt x="134" y="5"/>
                    </a:lnTo>
                    <a:lnTo>
                      <a:pt x="109" y="0"/>
                    </a:lnTo>
                    <a:lnTo>
                      <a:pt x="109" y="0"/>
                    </a:lnTo>
                    <a:lnTo>
                      <a:pt x="89" y="5"/>
                    </a:lnTo>
                    <a:lnTo>
                      <a:pt x="70" y="10"/>
                    </a:lnTo>
                    <a:lnTo>
                      <a:pt x="50" y="20"/>
                    </a:lnTo>
                    <a:lnTo>
                      <a:pt x="35" y="35"/>
                    </a:lnTo>
                    <a:lnTo>
                      <a:pt x="20" y="55"/>
                    </a:lnTo>
                    <a:lnTo>
                      <a:pt x="10" y="75"/>
                    </a:lnTo>
                    <a:lnTo>
                      <a:pt x="5" y="94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5" y="139"/>
                    </a:lnTo>
                    <a:lnTo>
                      <a:pt x="10" y="164"/>
                    </a:lnTo>
                    <a:lnTo>
                      <a:pt x="20" y="183"/>
                    </a:lnTo>
                    <a:lnTo>
                      <a:pt x="35" y="198"/>
                    </a:lnTo>
                    <a:lnTo>
                      <a:pt x="50" y="213"/>
                    </a:lnTo>
                    <a:lnTo>
                      <a:pt x="70" y="223"/>
                    </a:lnTo>
                    <a:lnTo>
                      <a:pt x="8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34" y="233"/>
                    </a:lnTo>
                    <a:lnTo>
                      <a:pt x="154" y="223"/>
                    </a:lnTo>
                    <a:lnTo>
                      <a:pt x="169" y="213"/>
                    </a:lnTo>
                    <a:lnTo>
                      <a:pt x="188" y="198"/>
                    </a:lnTo>
                    <a:lnTo>
                      <a:pt x="198" y="183"/>
                    </a:lnTo>
                    <a:lnTo>
                      <a:pt x="208" y="164"/>
                    </a:lnTo>
                    <a:lnTo>
                      <a:pt x="218" y="139"/>
                    </a:lnTo>
                    <a:lnTo>
                      <a:pt x="218" y="119"/>
                    </a:lnTo>
                    <a:lnTo>
                      <a:pt x="218" y="119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6" name="Freeform 36"/>
              <p:cNvSpPr>
                <a:spLocks/>
              </p:cNvSpPr>
              <p:nvPr/>
            </p:nvSpPr>
            <p:spPr bwMode="auto">
              <a:xfrm>
                <a:off x="19931303" y="9818914"/>
                <a:ext cx="191325" cy="201221"/>
              </a:xfrm>
              <a:custGeom>
                <a:avLst/>
                <a:gdLst/>
                <a:ahLst/>
                <a:cxnLst>
                  <a:cxn ang="0">
                    <a:pos x="134" y="109"/>
                  </a:cxn>
                  <a:cxn ang="0">
                    <a:pos x="134" y="109"/>
                  </a:cxn>
                  <a:cxn ang="0">
                    <a:pos x="119" y="104"/>
                  </a:cxn>
                  <a:cxn ang="0">
                    <a:pos x="104" y="94"/>
                  </a:cxn>
                  <a:cxn ang="0">
                    <a:pos x="94" y="79"/>
                  </a:cxn>
                  <a:cxn ang="0">
                    <a:pos x="89" y="64"/>
                  </a:cxn>
                  <a:cxn ang="0">
                    <a:pos x="89" y="64"/>
                  </a:cxn>
                  <a:cxn ang="0">
                    <a:pos x="94" y="45"/>
                  </a:cxn>
                  <a:cxn ang="0">
                    <a:pos x="104" y="30"/>
                  </a:cxn>
                  <a:cxn ang="0">
                    <a:pos x="119" y="20"/>
                  </a:cxn>
                  <a:cxn ang="0">
                    <a:pos x="134" y="15"/>
                  </a:cxn>
                  <a:cxn ang="0">
                    <a:pos x="134" y="15"/>
                  </a:cxn>
                  <a:cxn ang="0">
                    <a:pos x="139" y="15"/>
                  </a:cxn>
                  <a:cxn ang="0">
                    <a:pos x="139" y="15"/>
                  </a:cxn>
                  <a:cxn ang="0">
                    <a:pos x="114" y="5"/>
                  </a:cxn>
                  <a:cxn ang="0">
                    <a:pos x="84" y="0"/>
                  </a:cxn>
                  <a:cxn ang="0">
                    <a:pos x="84" y="0"/>
                  </a:cxn>
                  <a:cxn ang="0">
                    <a:pos x="70" y="0"/>
                  </a:cxn>
                  <a:cxn ang="0">
                    <a:pos x="55" y="5"/>
                  </a:cxn>
                  <a:cxn ang="0">
                    <a:pos x="40" y="15"/>
                  </a:cxn>
                  <a:cxn ang="0">
                    <a:pos x="25" y="25"/>
                  </a:cxn>
                  <a:cxn ang="0">
                    <a:pos x="15" y="40"/>
                  </a:cxn>
                  <a:cxn ang="0">
                    <a:pos x="5" y="54"/>
                  </a:cxn>
                  <a:cxn ang="0">
                    <a:pos x="0" y="74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109"/>
                  </a:cxn>
                  <a:cxn ang="0">
                    <a:pos x="5" y="129"/>
                  </a:cxn>
                  <a:cxn ang="0">
                    <a:pos x="15" y="144"/>
                  </a:cxn>
                  <a:cxn ang="0">
                    <a:pos x="25" y="158"/>
                  </a:cxn>
                  <a:cxn ang="0">
                    <a:pos x="40" y="168"/>
                  </a:cxn>
                  <a:cxn ang="0">
                    <a:pos x="55" y="178"/>
                  </a:cxn>
                  <a:cxn ang="0">
                    <a:pos x="70" y="183"/>
                  </a:cxn>
                  <a:cxn ang="0">
                    <a:pos x="84" y="183"/>
                  </a:cxn>
                  <a:cxn ang="0">
                    <a:pos x="84" y="183"/>
                  </a:cxn>
                  <a:cxn ang="0">
                    <a:pos x="104" y="183"/>
                  </a:cxn>
                  <a:cxn ang="0">
                    <a:pos x="119" y="178"/>
                  </a:cxn>
                  <a:cxn ang="0">
                    <a:pos x="134" y="168"/>
                  </a:cxn>
                  <a:cxn ang="0">
                    <a:pos x="149" y="158"/>
                  </a:cxn>
                  <a:cxn ang="0">
                    <a:pos x="159" y="144"/>
                  </a:cxn>
                  <a:cxn ang="0">
                    <a:pos x="169" y="129"/>
                  </a:cxn>
                  <a:cxn ang="0">
                    <a:pos x="174" y="109"/>
                  </a:cxn>
                  <a:cxn ang="0">
                    <a:pos x="174" y="89"/>
                  </a:cxn>
                  <a:cxn ang="0">
                    <a:pos x="174" y="89"/>
                  </a:cxn>
                  <a:cxn ang="0">
                    <a:pos x="174" y="84"/>
                  </a:cxn>
                  <a:cxn ang="0">
                    <a:pos x="174" y="84"/>
                  </a:cxn>
                  <a:cxn ang="0">
                    <a:pos x="164" y="94"/>
                  </a:cxn>
                  <a:cxn ang="0">
                    <a:pos x="159" y="104"/>
                  </a:cxn>
                  <a:cxn ang="0">
                    <a:pos x="144" y="109"/>
                  </a:cxn>
                  <a:cxn ang="0">
                    <a:pos x="134" y="109"/>
                  </a:cxn>
                  <a:cxn ang="0">
                    <a:pos x="134" y="109"/>
                  </a:cxn>
                </a:cxnLst>
                <a:rect l="0" t="0" r="r" b="b"/>
                <a:pathLst>
                  <a:path w="174" h="183">
                    <a:moveTo>
                      <a:pt x="134" y="109"/>
                    </a:moveTo>
                    <a:lnTo>
                      <a:pt x="134" y="109"/>
                    </a:lnTo>
                    <a:lnTo>
                      <a:pt x="119" y="104"/>
                    </a:lnTo>
                    <a:lnTo>
                      <a:pt x="104" y="94"/>
                    </a:lnTo>
                    <a:lnTo>
                      <a:pt x="94" y="79"/>
                    </a:lnTo>
                    <a:lnTo>
                      <a:pt x="89" y="64"/>
                    </a:lnTo>
                    <a:lnTo>
                      <a:pt x="89" y="64"/>
                    </a:lnTo>
                    <a:lnTo>
                      <a:pt x="94" y="45"/>
                    </a:lnTo>
                    <a:lnTo>
                      <a:pt x="104" y="30"/>
                    </a:lnTo>
                    <a:lnTo>
                      <a:pt x="119" y="20"/>
                    </a:lnTo>
                    <a:lnTo>
                      <a:pt x="134" y="15"/>
                    </a:lnTo>
                    <a:lnTo>
                      <a:pt x="134" y="15"/>
                    </a:lnTo>
                    <a:lnTo>
                      <a:pt x="139" y="15"/>
                    </a:lnTo>
                    <a:lnTo>
                      <a:pt x="139" y="15"/>
                    </a:lnTo>
                    <a:lnTo>
                      <a:pt x="114" y="5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70" y="0"/>
                    </a:lnTo>
                    <a:lnTo>
                      <a:pt x="55" y="5"/>
                    </a:lnTo>
                    <a:lnTo>
                      <a:pt x="40" y="15"/>
                    </a:lnTo>
                    <a:lnTo>
                      <a:pt x="25" y="25"/>
                    </a:lnTo>
                    <a:lnTo>
                      <a:pt x="15" y="40"/>
                    </a:lnTo>
                    <a:lnTo>
                      <a:pt x="5" y="54"/>
                    </a:lnTo>
                    <a:lnTo>
                      <a:pt x="0" y="74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109"/>
                    </a:lnTo>
                    <a:lnTo>
                      <a:pt x="5" y="129"/>
                    </a:lnTo>
                    <a:lnTo>
                      <a:pt x="15" y="144"/>
                    </a:lnTo>
                    <a:lnTo>
                      <a:pt x="25" y="158"/>
                    </a:lnTo>
                    <a:lnTo>
                      <a:pt x="40" y="168"/>
                    </a:lnTo>
                    <a:lnTo>
                      <a:pt x="55" y="178"/>
                    </a:lnTo>
                    <a:lnTo>
                      <a:pt x="70" y="183"/>
                    </a:lnTo>
                    <a:lnTo>
                      <a:pt x="84" y="183"/>
                    </a:lnTo>
                    <a:lnTo>
                      <a:pt x="84" y="183"/>
                    </a:lnTo>
                    <a:lnTo>
                      <a:pt x="104" y="183"/>
                    </a:lnTo>
                    <a:lnTo>
                      <a:pt x="119" y="178"/>
                    </a:lnTo>
                    <a:lnTo>
                      <a:pt x="134" y="168"/>
                    </a:lnTo>
                    <a:lnTo>
                      <a:pt x="149" y="158"/>
                    </a:lnTo>
                    <a:lnTo>
                      <a:pt x="159" y="144"/>
                    </a:lnTo>
                    <a:lnTo>
                      <a:pt x="169" y="129"/>
                    </a:lnTo>
                    <a:lnTo>
                      <a:pt x="174" y="109"/>
                    </a:lnTo>
                    <a:lnTo>
                      <a:pt x="174" y="89"/>
                    </a:lnTo>
                    <a:lnTo>
                      <a:pt x="174" y="89"/>
                    </a:lnTo>
                    <a:lnTo>
                      <a:pt x="174" y="84"/>
                    </a:lnTo>
                    <a:lnTo>
                      <a:pt x="174" y="84"/>
                    </a:lnTo>
                    <a:lnTo>
                      <a:pt x="164" y="94"/>
                    </a:lnTo>
                    <a:lnTo>
                      <a:pt x="159" y="104"/>
                    </a:lnTo>
                    <a:lnTo>
                      <a:pt x="144" y="109"/>
                    </a:lnTo>
                    <a:lnTo>
                      <a:pt x="134" y="109"/>
                    </a:lnTo>
                    <a:lnTo>
                      <a:pt x="134" y="10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7" name="Freeform 37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8" name="Freeform 38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9" name="Freeform 39"/>
              <p:cNvSpPr>
                <a:spLocks/>
              </p:cNvSpPr>
              <p:nvPr/>
            </p:nvSpPr>
            <p:spPr bwMode="auto">
              <a:xfrm>
                <a:off x="19687200" y="9023928"/>
                <a:ext cx="26390" cy="274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0"/>
                  </a:cxn>
                  <a:cxn ang="0">
                    <a:pos x="10" y="25"/>
                  </a:cxn>
                  <a:cxn ang="0">
                    <a:pos x="10" y="25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5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0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7EAA5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0" name="Freeform 40"/>
              <p:cNvSpPr>
                <a:spLocks noEditPoints="1"/>
              </p:cNvSpPr>
              <p:nvPr/>
            </p:nvSpPr>
            <p:spPr bwMode="auto">
              <a:xfrm>
                <a:off x="19790559" y="8975547"/>
                <a:ext cx="718018" cy="446424"/>
              </a:xfrm>
              <a:custGeom>
                <a:avLst/>
                <a:gdLst/>
                <a:ahLst/>
                <a:cxnLst>
                  <a:cxn ang="0">
                    <a:pos x="24" y="366"/>
                  </a:cxn>
                  <a:cxn ang="0">
                    <a:pos x="123" y="198"/>
                  </a:cxn>
                  <a:cxn ang="0">
                    <a:pos x="633" y="203"/>
                  </a:cxn>
                  <a:cxn ang="0">
                    <a:pos x="633" y="203"/>
                  </a:cxn>
                  <a:cxn ang="0">
                    <a:pos x="633" y="386"/>
                  </a:cxn>
                  <a:cxn ang="0">
                    <a:pos x="633" y="386"/>
                  </a:cxn>
                  <a:cxn ang="0">
                    <a:pos x="24" y="366"/>
                  </a:cxn>
                  <a:cxn ang="0">
                    <a:pos x="24" y="366"/>
                  </a:cxn>
                  <a:cxn ang="0">
                    <a:pos x="109" y="20"/>
                  </a:cxn>
                  <a:cxn ang="0">
                    <a:pos x="109" y="183"/>
                  </a:cxn>
                  <a:cxn ang="0">
                    <a:pos x="19" y="336"/>
                  </a:cxn>
                  <a:cxn ang="0">
                    <a:pos x="19" y="336"/>
                  </a:cxn>
                  <a:cxn ang="0">
                    <a:pos x="19" y="20"/>
                  </a:cxn>
                  <a:cxn ang="0">
                    <a:pos x="19" y="20"/>
                  </a:cxn>
                  <a:cxn ang="0">
                    <a:pos x="109" y="20"/>
                  </a:cxn>
                  <a:cxn ang="0">
                    <a:pos x="109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128" y="178"/>
                  </a:cxn>
                  <a:cxn ang="0">
                    <a:pos x="128" y="178"/>
                  </a:cxn>
                  <a:cxn ang="0">
                    <a:pos x="128" y="20"/>
                  </a:cxn>
                  <a:cxn ang="0">
                    <a:pos x="128" y="20"/>
                  </a:cxn>
                  <a:cxn ang="0">
                    <a:pos x="633" y="20"/>
                  </a:cxn>
                  <a:cxn ang="0">
                    <a:pos x="633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643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376"/>
                  </a:cxn>
                  <a:cxn ang="0">
                    <a:pos x="0" y="376"/>
                  </a:cxn>
                  <a:cxn ang="0">
                    <a:pos x="0" y="381"/>
                  </a:cxn>
                  <a:cxn ang="0">
                    <a:pos x="10" y="386"/>
                  </a:cxn>
                  <a:cxn ang="0">
                    <a:pos x="643" y="406"/>
                  </a:cxn>
                  <a:cxn ang="0">
                    <a:pos x="643" y="406"/>
                  </a:cxn>
                  <a:cxn ang="0">
                    <a:pos x="648" y="401"/>
                  </a:cxn>
                  <a:cxn ang="0">
                    <a:pos x="648" y="401"/>
                  </a:cxn>
                  <a:cxn ang="0">
                    <a:pos x="653" y="396"/>
                  </a:cxn>
                  <a:cxn ang="0">
                    <a:pos x="653" y="10"/>
                  </a:cxn>
                  <a:cxn ang="0">
                    <a:pos x="653" y="10"/>
                  </a:cxn>
                  <a:cxn ang="0">
                    <a:pos x="648" y="0"/>
                  </a:cxn>
                  <a:cxn ang="0">
                    <a:pos x="643" y="0"/>
                  </a:cxn>
                  <a:cxn ang="0">
                    <a:pos x="643" y="0"/>
                  </a:cxn>
                </a:cxnLst>
                <a:rect l="0" t="0" r="r" b="b"/>
                <a:pathLst>
                  <a:path w="653" h="406">
                    <a:moveTo>
                      <a:pt x="24" y="366"/>
                    </a:moveTo>
                    <a:lnTo>
                      <a:pt x="123" y="198"/>
                    </a:lnTo>
                    <a:lnTo>
                      <a:pt x="633" y="203"/>
                    </a:lnTo>
                    <a:lnTo>
                      <a:pt x="633" y="203"/>
                    </a:lnTo>
                    <a:lnTo>
                      <a:pt x="633" y="386"/>
                    </a:lnTo>
                    <a:lnTo>
                      <a:pt x="633" y="386"/>
                    </a:lnTo>
                    <a:lnTo>
                      <a:pt x="24" y="366"/>
                    </a:lnTo>
                    <a:lnTo>
                      <a:pt x="24" y="366"/>
                    </a:lnTo>
                    <a:close/>
                    <a:moveTo>
                      <a:pt x="109" y="20"/>
                    </a:moveTo>
                    <a:lnTo>
                      <a:pt x="109" y="183"/>
                    </a:lnTo>
                    <a:lnTo>
                      <a:pt x="19" y="336"/>
                    </a:lnTo>
                    <a:lnTo>
                      <a:pt x="19" y="336"/>
                    </a:lnTo>
                    <a:lnTo>
                      <a:pt x="19" y="20"/>
                    </a:lnTo>
                    <a:lnTo>
                      <a:pt x="19" y="20"/>
                    </a:lnTo>
                    <a:lnTo>
                      <a:pt x="109" y="20"/>
                    </a:lnTo>
                    <a:lnTo>
                      <a:pt x="109" y="20"/>
                    </a:lnTo>
                    <a:close/>
                    <a:moveTo>
                      <a:pt x="633" y="183"/>
                    </a:moveTo>
                    <a:lnTo>
                      <a:pt x="633" y="183"/>
                    </a:lnTo>
                    <a:lnTo>
                      <a:pt x="128" y="178"/>
                    </a:lnTo>
                    <a:lnTo>
                      <a:pt x="128" y="178"/>
                    </a:lnTo>
                    <a:lnTo>
                      <a:pt x="128" y="20"/>
                    </a:lnTo>
                    <a:lnTo>
                      <a:pt x="128" y="20"/>
                    </a:lnTo>
                    <a:lnTo>
                      <a:pt x="633" y="20"/>
                    </a:lnTo>
                    <a:lnTo>
                      <a:pt x="633" y="20"/>
                    </a:lnTo>
                    <a:lnTo>
                      <a:pt x="633" y="183"/>
                    </a:lnTo>
                    <a:lnTo>
                      <a:pt x="633" y="183"/>
                    </a:lnTo>
                    <a:close/>
                    <a:moveTo>
                      <a:pt x="643" y="0"/>
                    </a:moveTo>
                    <a:lnTo>
                      <a:pt x="10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376"/>
                    </a:lnTo>
                    <a:lnTo>
                      <a:pt x="0" y="376"/>
                    </a:lnTo>
                    <a:lnTo>
                      <a:pt x="0" y="381"/>
                    </a:lnTo>
                    <a:lnTo>
                      <a:pt x="10" y="386"/>
                    </a:lnTo>
                    <a:lnTo>
                      <a:pt x="643" y="406"/>
                    </a:lnTo>
                    <a:lnTo>
                      <a:pt x="643" y="406"/>
                    </a:lnTo>
                    <a:lnTo>
                      <a:pt x="648" y="401"/>
                    </a:lnTo>
                    <a:lnTo>
                      <a:pt x="648" y="401"/>
                    </a:lnTo>
                    <a:lnTo>
                      <a:pt x="653" y="396"/>
                    </a:lnTo>
                    <a:lnTo>
                      <a:pt x="653" y="10"/>
                    </a:lnTo>
                    <a:lnTo>
                      <a:pt x="653" y="10"/>
                    </a:lnTo>
                    <a:lnTo>
                      <a:pt x="648" y="0"/>
                    </a:lnTo>
                    <a:lnTo>
                      <a:pt x="643" y="0"/>
                    </a:lnTo>
                    <a:lnTo>
                      <a:pt x="6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1" name="Freeform 41"/>
              <p:cNvSpPr>
                <a:spLocks/>
              </p:cNvSpPr>
              <p:nvPr/>
            </p:nvSpPr>
            <p:spPr bwMode="auto">
              <a:xfrm>
                <a:off x="19719087" y="8359789"/>
                <a:ext cx="702624" cy="119853"/>
              </a:xfrm>
              <a:custGeom>
                <a:avLst/>
                <a:gdLst/>
                <a:ahLst/>
                <a:cxnLst>
                  <a:cxn ang="0">
                    <a:pos x="639" y="70"/>
                  </a:cxn>
                  <a:cxn ang="0">
                    <a:pos x="0" y="109"/>
                  </a:cxn>
                  <a:cxn ang="0">
                    <a:pos x="0" y="35"/>
                  </a:cxn>
                  <a:cxn ang="0">
                    <a:pos x="639" y="0"/>
                  </a:cxn>
                  <a:cxn ang="0">
                    <a:pos x="639" y="70"/>
                  </a:cxn>
                </a:cxnLst>
                <a:rect l="0" t="0" r="r" b="b"/>
                <a:pathLst>
                  <a:path w="639" h="109">
                    <a:moveTo>
                      <a:pt x="639" y="70"/>
                    </a:moveTo>
                    <a:lnTo>
                      <a:pt x="0" y="109"/>
                    </a:lnTo>
                    <a:lnTo>
                      <a:pt x="0" y="35"/>
                    </a:lnTo>
                    <a:lnTo>
                      <a:pt x="639" y="0"/>
                    </a:lnTo>
                    <a:lnTo>
                      <a:pt x="639" y="7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2" name="Freeform 42"/>
              <p:cNvSpPr>
                <a:spLocks noEditPoints="1"/>
              </p:cNvSpPr>
              <p:nvPr/>
            </p:nvSpPr>
            <p:spPr bwMode="auto">
              <a:xfrm>
                <a:off x="19708091" y="8349893"/>
                <a:ext cx="751005" cy="255100"/>
              </a:xfrm>
              <a:custGeom>
                <a:avLst/>
                <a:gdLst/>
                <a:ahLst/>
                <a:cxnLst>
                  <a:cxn ang="0">
                    <a:pos x="20" y="212"/>
                  </a:cxn>
                  <a:cxn ang="0">
                    <a:pos x="20" y="212"/>
                  </a:cxn>
                  <a:cxn ang="0">
                    <a:pos x="20" y="148"/>
                  </a:cxn>
                  <a:cxn ang="0">
                    <a:pos x="664" y="113"/>
                  </a:cxn>
                  <a:cxn ang="0">
                    <a:pos x="664" y="113"/>
                  </a:cxn>
                  <a:cxn ang="0">
                    <a:pos x="664" y="193"/>
                  </a:cxn>
                  <a:cxn ang="0">
                    <a:pos x="664" y="193"/>
                  </a:cxn>
                  <a:cxn ang="0">
                    <a:pos x="20" y="212"/>
                  </a:cxn>
                  <a:cxn ang="0">
                    <a:pos x="20" y="212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64" y="94"/>
                  </a:cxn>
                  <a:cxn ang="0">
                    <a:pos x="20" y="128"/>
                  </a:cxn>
                  <a:cxn ang="0">
                    <a:pos x="20" y="128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78" y="4"/>
                  </a:cxn>
                  <a:cxn ang="0">
                    <a:pos x="678" y="4"/>
                  </a:cxn>
                  <a:cxn ang="0">
                    <a:pos x="674" y="0"/>
                  </a:cxn>
                  <a:cxn ang="0">
                    <a:pos x="10" y="34"/>
                  </a:cxn>
                  <a:cxn ang="0">
                    <a:pos x="10" y="34"/>
                  </a:cxn>
                  <a:cxn ang="0">
                    <a:pos x="5" y="39"/>
                  </a:cxn>
                  <a:cxn ang="0">
                    <a:pos x="0" y="44"/>
                  </a:cxn>
                  <a:cxn ang="0">
                    <a:pos x="0" y="222"/>
                  </a:cxn>
                  <a:cxn ang="0">
                    <a:pos x="0" y="222"/>
                  </a:cxn>
                  <a:cxn ang="0">
                    <a:pos x="5" y="232"/>
                  </a:cxn>
                  <a:cxn ang="0">
                    <a:pos x="5" y="232"/>
                  </a:cxn>
                  <a:cxn ang="0">
                    <a:pos x="10" y="232"/>
                  </a:cxn>
                  <a:cxn ang="0">
                    <a:pos x="674" y="212"/>
                  </a:cxn>
                  <a:cxn ang="0">
                    <a:pos x="674" y="212"/>
                  </a:cxn>
                  <a:cxn ang="0">
                    <a:pos x="683" y="207"/>
                  </a:cxn>
                  <a:cxn ang="0">
                    <a:pos x="683" y="202"/>
                  </a:cxn>
                  <a:cxn ang="0">
                    <a:pos x="683" y="9"/>
                  </a:cxn>
                  <a:cxn ang="0">
                    <a:pos x="683" y="9"/>
                  </a:cxn>
                  <a:cxn ang="0">
                    <a:pos x="678" y="4"/>
                  </a:cxn>
                  <a:cxn ang="0">
                    <a:pos x="678" y="4"/>
                  </a:cxn>
                </a:cxnLst>
                <a:rect l="0" t="0" r="r" b="b"/>
                <a:pathLst>
                  <a:path w="683" h="232">
                    <a:moveTo>
                      <a:pt x="20" y="212"/>
                    </a:moveTo>
                    <a:lnTo>
                      <a:pt x="20" y="212"/>
                    </a:lnTo>
                    <a:lnTo>
                      <a:pt x="20" y="148"/>
                    </a:lnTo>
                    <a:lnTo>
                      <a:pt x="664" y="113"/>
                    </a:lnTo>
                    <a:lnTo>
                      <a:pt x="664" y="113"/>
                    </a:lnTo>
                    <a:lnTo>
                      <a:pt x="664" y="193"/>
                    </a:lnTo>
                    <a:lnTo>
                      <a:pt x="664" y="193"/>
                    </a:lnTo>
                    <a:lnTo>
                      <a:pt x="20" y="212"/>
                    </a:lnTo>
                    <a:lnTo>
                      <a:pt x="20" y="212"/>
                    </a:lnTo>
                    <a:close/>
                    <a:moveTo>
                      <a:pt x="664" y="19"/>
                    </a:moveTo>
                    <a:lnTo>
                      <a:pt x="664" y="19"/>
                    </a:lnTo>
                    <a:lnTo>
                      <a:pt x="664" y="94"/>
                    </a:lnTo>
                    <a:lnTo>
                      <a:pt x="20" y="128"/>
                    </a:lnTo>
                    <a:lnTo>
                      <a:pt x="20" y="128"/>
                    </a:lnTo>
                    <a:lnTo>
                      <a:pt x="20" y="54"/>
                    </a:lnTo>
                    <a:lnTo>
                      <a:pt x="20" y="54"/>
                    </a:lnTo>
                    <a:lnTo>
                      <a:pt x="664" y="19"/>
                    </a:lnTo>
                    <a:lnTo>
                      <a:pt x="664" y="19"/>
                    </a:lnTo>
                    <a:close/>
                    <a:moveTo>
                      <a:pt x="678" y="4"/>
                    </a:moveTo>
                    <a:lnTo>
                      <a:pt x="678" y="4"/>
                    </a:lnTo>
                    <a:lnTo>
                      <a:pt x="674" y="0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5" y="39"/>
                    </a:lnTo>
                    <a:lnTo>
                      <a:pt x="0" y="44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5" y="232"/>
                    </a:lnTo>
                    <a:lnTo>
                      <a:pt x="5" y="232"/>
                    </a:lnTo>
                    <a:lnTo>
                      <a:pt x="10" y="232"/>
                    </a:lnTo>
                    <a:lnTo>
                      <a:pt x="674" y="212"/>
                    </a:lnTo>
                    <a:lnTo>
                      <a:pt x="674" y="212"/>
                    </a:lnTo>
                    <a:lnTo>
                      <a:pt x="683" y="207"/>
                    </a:lnTo>
                    <a:lnTo>
                      <a:pt x="683" y="202"/>
                    </a:lnTo>
                    <a:lnTo>
                      <a:pt x="683" y="9"/>
                    </a:lnTo>
                    <a:lnTo>
                      <a:pt x="683" y="9"/>
                    </a:lnTo>
                    <a:lnTo>
                      <a:pt x="678" y="4"/>
                    </a:lnTo>
                    <a:lnTo>
                      <a:pt x="67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" name="Freeform 43"/>
              <p:cNvSpPr>
                <a:spLocks/>
              </p:cNvSpPr>
              <p:nvPr/>
            </p:nvSpPr>
            <p:spPr bwMode="auto">
              <a:xfrm>
                <a:off x="20807658" y="8344395"/>
                <a:ext cx="119853" cy="201221"/>
              </a:xfrm>
              <a:custGeom>
                <a:avLst/>
                <a:gdLst/>
                <a:ahLst/>
                <a:cxnLst>
                  <a:cxn ang="0">
                    <a:pos x="109" y="94"/>
                  </a:cxn>
                  <a:cxn ang="0">
                    <a:pos x="109" y="94"/>
                  </a:cxn>
                  <a:cxn ang="0">
                    <a:pos x="104" y="128"/>
                  </a:cxn>
                  <a:cxn ang="0">
                    <a:pos x="94" y="158"/>
                  </a:cxn>
                  <a:cxn ang="0">
                    <a:pos x="74" y="178"/>
                  </a:cxn>
                  <a:cxn ang="0">
                    <a:pos x="65" y="183"/>
                  </a:cxn>
                  <a:cxn ang="0">
                    <a:pos x="55" y="183"/>
                  </a:cxn>
                  <a:cxn ang="0">
                    <a:pos x="55" y="183"/>
                  </a:cxn>
                  <a:cxn ang="0">
                    <a:pos x="45" y="183"/>
                  </a:cxn>
                  <a:cxn ang="0">
                    <a:pos x="35" y="178"/>
                  </a:cxn>
                  <a:cxn ang="0">
                    <a:pos x="15" y="158"/>
                  </a:cxn>
                  <a:cxn ang="0">
                    <a:pos x="5" y="12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5" y="59"/>
                  </a:cxn>
                  <a:cxn ang="0">
                    <a:pos x="15" y="29"/>
                  </a:cxn>
                  <a:cxn ang="0">
                    <a:pos x="35" y="9"/>
                  </a:cxn>
                  <a:cxn ang="0">
                    <a:pos x="45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65" y="5"/>
                  </a:cxn>
                  <a:cxn ang="0">
                    <a:pos x="74" y="9"/>
                  </a:cxn>
                  <a:cxn ang="0">
                    <a:pos x="94" y="29"/>
                  </a:cxn>
                  <a:cxn ang="0">
                    <a:pos x="104" y="59"/>
                  </a:cxn>
                  <a:cxn ang="0">
                    <a:pos x="109" y="94"/>
                  </a:cxn>
                  <a:cxn ang="0">
                    <a:pos x="109" y="94"/>
                  </a:cxn>
                </a:cxnLst>
                <a:rect l="0" t="0" r="r" b="b"/>
                <a:pathLst>
                  <a:path w="109" h="183">
                    <a:moveTo>
                      <a:pt x="109" y="94"/>
                    </a:moveTo>
                    <a:lnTo>
                      <a:pt x="109" y="94"/>
                    </a:lnTo>
                    <a:lnTo>
                      <a:pt x="104" y="128"/>
                    </a:lnTo>
                    <a:lnTo>
                      <a:pt x="94" y="158"/>
                    </a:lnTo>
                    <a:lnTo>
                      <a:pt x="74" y="178"/>
                    </a:lnTo>
                    <a:lnTo>
                      <a:pt x="65" y="183"/>
                    </a:lnTo>
                    <a:lnTo>
                      <a:pt x="55" y="183"/>
                    </a:lnTo>
                    <a:lnTo>
                      <a:pt x="55" y="183"/>
                    </a:lnTo>
                    <a:lnTo>
                      <a:pt x="45" y="183"/>
                    </a:lnTo>
                    <a:lnTo>
                      <a:pt x="35" y="178"/>
                    </a:lnTo>
                    <a:lnTo>
                      <a:pt x="15" y="158"/>
                    </a:lnTo>
                    <a:lnTo>
                      <a:pt x="5" y="12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" y="59"/>
                    </a:lnTo>
                    <a:lnTo>
                      <a:pt x="15" y="29"/>
                    </a:lnTo>
                    <a:lnTo>
                      <a:pt x="35" y="9"/>
                    </a:lnTo>
                    <a:lnTo>
                      <a:pt x="45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65" y="5"/>
                    </a:lnTo>
                    <a:lnTo>
                      <a:pt x="74" y="9"/>
                    </a:lnTo>
                    <a:lnTo>
                      <a:pt x="94" y="29"/>
                    </a:lnTo>
                    <a:lnTo>
                      <a:pt x="104" y="59"/>
                    </a:lnTo>
                    <a:lnTo>
                      <a:pt x="109" y="94"/>
                    </a:lnTo>
                    <a:lnTo>
                      <a:pt x="109" y="9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4" name="Freeform 44"/>
              <p:cNvSpPr>
                <a:spLocks/>
              </p:cNvSpPr>
              <p:nvPr/>
            </p:nvSpPr>
            <p:spPr bwMode="auto">
              <a:xfrm>
                <a:off x="20965996" y="8365287"/>
                <a:ext cx="48381" cy="82468"/>
              </a:xfrm>
              <a:custGeom>
                <a:avLst/>
                <a:gdLst/>
                <a:ahLst/>
                <a:cxnLst>
                  <a:cxn ang="0">
                    <a:pos x="44" y="35"/>
                  </a:cxn>
                  <a:cxn ang="0">
                    <a:pos x="44" y="35"/>
                  </a:cxn>
                  <a:cxn ang="0">
                    <a:pos x="44" y="50"/>
                  </a:cxn>
                  <a:cxn ang="0">
                    <a:pos x="39" y="65"/>
                  </a:cxn>
                  <a:cxn ang="0">
                    <a:pos x="29" y="75"/>
                  </a:cxn>
                  <a:cxn ang="0">
                    <a:pos x="24" y="75"/>
                  </a:cxn>
                  <a:cxn ang="0">
                    <a:pos x="24" y="75"/>
                  </a:cxn>
                  <a:cxn ang="0">
                    <a:pos x="15" y="75"/>
                  </a:cxn>
                  <a:cxn ang="0">
                    <a:pos x="10" y="65"/>
                  </a:cxn>
                  <a:cxn ang="0">
                    <a:pos x="5" y="50"/>
                  </a:cxn>
                  <a:cxn ang="0">
                    <a:pos x="0" y="35"/>
                  </a:cxn>
                  <a:cxn ang="0">
                    <a:pos x="0" y="35"/>
                  </a:cxn>
                  <a:cxn ang="0">
                    <a:pos x="5" y="20"/>
                  </a:cxn>
                  <a:cxn ang="0">
                    <a:pos x="10" y="10"/>
                  </a:cxn>
                  <a:cxn ang="0">
                    <a:pos x="15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9" y="0"/>
                  </a:cxn>
                  <a:cxn ang="0">
                    <a:pos x="39" y="10"/>
                  </a:cxn>
                  <a:cxn ang="0">
                    <a:pos x="44" y="20"/>
                  </a:cxn>
                  <a:cxn ang="0">
                    <a:pos x="44" y="35"/>
                  </a:cxn>
                  <a:cxn ang="0">
                    <a:pos x="44" y="35"/>
                  </a:cxn>
                </a:cxnLst>
                <a:rect l="0" t="0" r="r" b="b"/>
                <a:pathLst>
                  <a:path w="44" h="75">
                    <a:moveTo>
                      <a:pt x="44" y="35"/>
                    </a:moveTo>
                    <a:lnTo>
                      <a:pt x="44" y="35"/>
                    </a:lnTo>
                    <a:lnTo>
                      <a:pt x="44" y="50"/>
                    </a:lnTo>
                    <a:lnTo>
                      <a:pt x="39" y="65"/>
                    </a:lnTo>
                    <a:lnTo>
                      <a:pt x="29" y="75"/>
                    </a:lnTo>
                    <a:lnTo>
                      <a:pt x="24" y="75"/>
                    </a:lnTo>
                    <a:lnTo>
                      <a:pt x="24" y="75"/>
                    </a:lnTo>
                    <a:lnTo>
                      <a:pt x="15" y="75"/>
                    </a:lnTo>
                    <a:lnTo>
                      <a:pt x="10" y="65"/>
                    </a:lnTo>
                    <a:lnTo>
                      <a:pt x="5" y="50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5" y="20"/>
                    </a:lnTo>
                    <a:lnTo>
                      <a:pt x="10" y="10"/>
                    </a:lnTo>
                    <a:lnTo>
                      <a:pt x="15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9" y="10"/>
                    </a:lnTo>
                    <a:lnTo>
                      <a:pt x="44" y="20"/>
                    </a:lnTo>
                    <a:lnTo>
                      <a:pt x="44" y="35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5" name="Freeform 51"/>
              <p:cNvSpPr>
                <a:spLocks noEditPoints="1"/>
              </p:cNvSpPr>
              <p:nvPr/>
            </p:nvSpPr>
            <p:spPr bwMode="auto">
              <a:xfrm>
                <a:off x="19904914" y="9765036"/>
                <a:ext cx="282589" cy="299082"/>
              </a:xfrm>
              <a:custGeom>
                <a:avLst/>
                <a:gdLst/>
                <a:ahLst/>
                <a:cxnLst>
                  <a:cxn ang="0">
                    <a:pos x="39" y="138"/>
                  </a:cxn>
                  <a:cxn ang="0">
                    <a:pos x="49" y="99"/>
                  </a:cxn>
                  <a:cxn ang="0">
                    <a:pos x="69" y="69"/>
                  </a:cxn>
                  <a:cxn ang="0">
                    <a:pos x="94" y="49"/>
                  </a:cxn>
                  <a:cxn ang="0">
                    <a:pos x="128" y="39"/>
                  </a:cxn>
                  <a:cxn ang="0">
                    <a:pos x="148" y="44"/>
                  </a:cxn>
                  <a:cxn ang="0">
                    <a:pos x="178" y="59"/>
                  </a:cxn>
                  <a:cxn ang="0">
                    <a:pos x="203" y="84"/>
                  </a:cxn>
                  <a:cxn ang="0">
                    <a:pos x="217" y="118"/>
                  </a:cxn>
                  <a:cxn ang="0">
                    <a:pos x="217" y="138"/>
                  </a:cxn>
                  <a:cxn ang="0">
                    <a:pos x="212" y="173"/>
                  </a:cxn>
                  <a:cxn ang="0">
                    <a:pos x="193" y="202"/>
                  </a:cxn>
                  <a:cxn ang="0">
                    <a:pos x="163" y="227"/>
                  </a:cxn>
                  <a:cxn ang="0">
                    <a:pos x="128" y="232"/>
                  </a:cxn>
                  <a:cxn ang="0">
                    <a:pos x="113" y="232"/>
                  </a:cxn>
                  <a:cxn ang="0">
                    <a:pos x="79" y="217"/>
                  </a:cxn>
                  <a:cxn ang="0">
                    <a:pos x="54" y="188"/>
                  </a:cxn>
                  <a:cxn ang="0">
                    <a:pos x="44" y="158"/>
                  </a:cxn>
                  <a:cxn ang="0">
                    <a:pos x="39" y="138"/>
                  </a:cxn>
                  <a:cxn ang="0">
                    <a:pos x="0" y="138"/>
                  </a:cxn>
                  <a:cxn ang="0">
                    <a:pos x="9" y="188"/>
                  </a:cxn>
                  <a:cxn ang="0">
                    <a:pos x="39" y="232"/>
                  </a:cxn>
                  <a:cxn ang="0">
                    <a:pos x="79" y="262"/>
                  </a:cxn>
                  <a:cxn ang="0">
                    <a:pos x="128" y="272"/>
                  </a:cxn>
                  <a:cxn ang="0">
                    <a:pos x="153" y="267"/>
                  </a:cxn>
                  <a:cxn ang="0">
                    <a:pos x="203" y="247"/>
                  </a:cxn>
                  <a:cxn ang="0">
                    <a:pos x="237" y="212"/>
                  </a:cxn>
                  <a:cxn ang="0">
                    <a:pos x="252" y="163"/>
                  </a:cxn>
                  <a:cxn ang="0">
                    <a:pos x="257" y="138"/>
                  </a:cxn>
                  <a:cxn ang="0">
                    <a:pos x="247" y="84"/>
                  </a:cxn>
                  <a:cxn ang="0">
                    <a:pos x="217" y="39"/>
                  </a:cxn>
                  <a:cxn ang="0">
                    <a:pos x="178" y="9"/>
                  </a:cxn>
                  <a:cxn ang="0">
                    <a:pos x="128" y="0"/>
                  </a:cxn>
                  <a:cxn ang="0">
                    <a:pos x="104" y="4"/>
                  </a:cxn>
                  <a:cxn ang="0">
                    <a:pos x="59" y="24"/>
                  </a:cxn>
                  <a:cxn ang="0">
                    <a:pos x="24" y="59"/>
                  </a:cxn>
                  <a:cxn ang="0">
                    <a:pos x="5" y="108"/>
                  </a:cxn>
                  <a:cxn ang="0">
                    <a:pos x="0" y="138"/>
                  </a:cxn>
                </a:cxnLst>
                <a:rect l="0" t="0" r="r" b="b"/>
                <a:pathLst>
                  <a:path w="257" h="272">
                    <a:moveTo>
                      <a:pt x="39" y="138"/>
                    </a:moveTo>
                    <a:lnTo>
                      <a:pt x="39" y="138"/>
                    </a:lnTo>
                    <a:lnTo>
                      <a:pt x="44" y="118"/>
                    </a:lnTo>
                    <a:lnTo>
                      <a:pt x="49" y="99"/>
                    </a:lnTo>
                    <a:lnTo>
                      <a:pt x="54" y="84"/>
                    </a:lnTo>
                    <a:lnTo>
                      <a:pt x="69" y="69"/>
                    </a:lnTo>
                    <a:lnTo>
                      <a:pt x="79" y="59"/>
                    </a:lnTo>
                    <a:lnTo>
                      <a:pt x="94" y="49"/>
                    </a:lnTo>
                    <a:lnTo>
                      <a:pt x="113" y="44"/>
                    </a:lnTo>
                    <a:lnTo>
                      <a:pt x="128" y="39"/>
                    </a:lnTo>
                    <a:lnTo>
                      <a:pt x="128" y="39"/>
                    </a:lnTo>
                    <a:lnTo>
                      <a:pt x="148" y="44"/>
                    </a:lnTo>
                    <a:lnTo>
                      <a:pt x="163" y="49"/>
                    </a:lnTo>
                    <a:lnTo>
                      <a:pt x="178" y="59"/>
                    </a:lnTo>
                    <a:lnTo>
                      <a:pt x="193" y="69"/>
                    </a:lnTo>
                    <a:lnTo>
                      <a:pt x="203" y="84"/>
                    </a:lnTo>
                    <a:lnTo>
                      <a:pt x="212" y="99"/>
                    </a:lnTo>
                    <a:lnTo>
                      <a:pt x="217" y="118"/>
                    </a:lnTo>
                    <a:lnTo>
                      <a:pt x="217" y="138"/>
                    </a:lnTo>
                    <a:lnTo>
                      <a:pt x="217" y="138"/>
                    </a:lnTo>
                    <a:lnTo>
                      <a:pt x="217" y="158"/>
                    </a:lnTo>
                    <a:lnTo>
                      <a:pt x="212" y="173"/>
                    </a:lnTo>
                    <a:lnTo>
                      <a:pt x="203" y="188"/>
                    </a:lnTo>
                    <a:lnTo>
                      <a:pt x="193" y="202"/>
                    </a:lnTo>
                    <a:lnTo>
                      <a:pt x="178" y="217"/>
                    </a:lnTo>
                    <a:lnTo>
                      <a:pt x="163" y="227"/>
                    </a:lnTo>
                    <a:lnTo>
                      <a:pt x="148" y="232"/>
                    </a:lnTo>
                    <a:lnTo>
                      <a:pt x="128" y="232"/>
                    </a:lnTo>
                    <a:lnTo>
                      <a:pt x="128" y="232"/>
                    </a:lnTo>
                    <a:lnTo>
                      <a:pt x="113" y="232"/>
                    </a:lnTo>
                    <a:lnTo>
                      <a:pt x="94" y="227"/>
                    </a:lnTo>
                    <a:lnTo>
                      <a:pt x="79" y="217"/>
                    </a:lnTo>
                    <a:lnTo>
                      <a:pt x="69" y="202"/>
                    </a:lnTo>
                    <a:lnTo>
                      <a:pt x="54" y="188"/>
                    </a:lnTo>
                    <a:lnTo>
                      <a:pt x="49" y="173"/>
                    </a:lnTo>
                    <a:lnTo>
                      <a:pt x="44" y="158"/>
                    </a:lnTo>
                    <a:lnTo>
                      <a:pt x="39" y="138"/>
                    </a:lnTo>
                    <a:lnTo>
                      <a:pt x="39" y="138"/>
                    </a:lnTo>
                    <a:close/>
                    <a:moveTo>
                      <a:pt x="0" y="138"/>
                    </a:moveTo>
                    <a:lnTo>
                      <a:pt x="0" y="138"/>
                    </a:lnTo>
                    <a:lnTo>
                      <a:pt x="5" y="163"/>
                    </a:lnTo>
                    <a:lnTo>
                      <a:pt x="9" y="188"/>
                    </a:lnTo>
                    <a:lnTo>
                      <a:pt x="24" y="212"/>
                    </a:lnTo>
                    <a:lnTo>
                      <a:pt x="39" y="232"/>
                    </a:lnTo>
                    <a:lnTo>
                      <a:pt x="59" y="247"/>
                    </a:lnTo>
                    <a:lnTo>
                      <a:pt x="79" y="262"/>
                    </a:lnTo>
                    <a:lnTo>
                      <a:pt x="104" y="267"/>
                    </a:lnTo>
                    <a:lnTo>
                      <a:pt x="128" y="272"/>
                    </a:lnTo>
                    <a:lnTo>
                      <a:pt x="128" y="272"/>
                    </a:lnTo>
                    <a:lnTo>
                      <a:pt x="153" y="267"/>
                    </a:lnTo>
                    <a:lnTo>
                      <a:pt x="178" y="262"/>
                    </a:lnTo>
                    <a:lnTo>
                      <a:pt x="203" y="247"/>
                    </a:lnTo>
                    <a:lnTo>
                      <a:pt x="217" y="232"/>
                    </a:lnTo>
                    <a:lnTo>
                      <a:pt x="237" y="212"/>
                    </a:lnTo>
                    <a:lnTo>
                      <a:pt x="247" y="188"/>
                    </a:lnTo>
                    <a:lnTo>
                      <a:pt x="252" y="163"/>
                    </a:lnTo>
                    <a:lnTo>
                      <a:pt x="257" y="138"/>
                    </a:lnTo>
                    <a:lnTo>
                      <a:pt x="257" y="138"/>
                    </a:lnTo>
                    <a:lnTo>
                      <a:pt x="252" y="108"/>
                    </a:lnTo>
                    <a:lnTo>
                      <a:pt x="247" y="84"/>
                    </a:lnTo>
                    <a:lnTo>
                      <a:pt x="237" y="59"/>
                    </a:lnTo>
                    <a:lnTo>
                      <a:pt x="217" y="39"/>
                    </a:lnTo>
                    <a:lnTo>
                      <a:pt x="203" y="24"/>
                    </a:lnTo>
                    <a:lnTo>
                      <a:pt x="178" y="9"/>
                    </a:lnTo>
                    <a:lnTo>
                      <a:pt x="153" y="4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04" y="4"/>
                    </a:lnTo>
                    <a:lnTo>
                      <a:pt x="79" y="9"/>
                    </a:lnTo>
                    <a:lnTo>
                      <a:pt x="59" y="24"/>
                    </a:lnTo>
                    <a:lnTo>
                      <a:pt x="39" y="39"/>
                    </a:lnTo>
                    <a:lnTo>
                      <a:pt x="24" y="59"/>
                    </a:lnTo>
                    <a:lnTo>
                      <a:pt x="9" y="84"/>
                    </a:lnTo>
                    <a:lnTo>
                      <a:pt x="5" y="108"/>
                    </a:lnTo>
                    <a:lnTo>
                      <a:pt x="0" y="13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65"/>
            <p:cNvGrpSpPr/>
            <p:nvPr/>
          </p:nvGrpSpPr>
          <p:grpSpPr>
            <a:xfrm>
              <a:off x="23850600" y="6934200"/>
              <a:ext cx="1754022" cy="2286000"/>
              <a:chOff x="19539858" y="8186057"/>
              <a:chExt cx="2171646" cy="2830286"/>
            </a:xfrm>
          </p:grpSpPr>
          <p:sp>
            <p:nvSpPr>
              <p:cNvPr id="490" name="Freeform 8"/>
              <p:cNvSpPr>
                <a:spLocks/>
              </p:cNvSpPr>
              <p:nvPr/>
            </p:nvSpPr>
            <p:spPr bwMode="auto">
              <a:xfrm>
                <a:off x="19578342" y="8219045"/>
                <a:ext cx="1011602" cy="2764312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86"/>
                  </a:cxn>
                  <a:cxn ang="0">
                    <a:pos x="0" y="2386"/>
                  </a:cxn>
                  <a:cxn ang="0">
                    <a:pos x="0" y="2391"/>
                  </a:cxn>
                  <a:cxn ang="0">
                    <a:pos x="5" y="2400"/>
                  </a:cxn>
                  <a:cxn ang="0">
                    <a:pos x="10" y="2400"/>
                  </a:cxn>
                  <a:cxn ang="0">
                    <a:pos x="10" y="2400"/>
                  </a:cxn>
                  <a:cxn ang="0">
                    <a:pos x="94" y="2425"/>
                  </a:cxn>
                  <a:cxn ang="0">
                    <a:pos x="163" y="2440"/>
                  </a:cxn>
                  <a:cxn ang="0">
                    <a:pos x="252" y="2455"/>
                  </a:cxn>
                  <a:cxn ang="0">
                    <a:pos x="371" y="2475"/>
                  </a:cxn>
                  <a:cxn ang="0">
                    <a:pos x="514" y="2490"/>
                  </a:cxn>
                  <a:cxn ang="0">
                    <a:pos x="693" y="2504"/>
                  </a:cxn>
                  <a:cxn ang="0">
                    <a:pos x="900" y="2514"/>
                  </a:cxn>
                  <a:cxn ang="0">
                    <a:pos x="900" y="2514"/>
                  </a:cxn>
                  <a:cxn ang="0">
                    <a:pos x="920" y="2514"/>
                  </a:cxn>
                  <a:cxn ang="0">
                    <a:pos x="920" y="0"/>
                  </a:cxn>
                  <a:cxn ang="0">
                    <a:pos x="920" y="0"/>
                  </a:cxn>
                  <a:cxn ang="0">
                    <a:pos x="900" y="0"/>
                  </a:cxn>
                  <a:cxn ang="0">
                    <a:pos x="900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920" h="2514">
                    <a:moveTo>
                      <a:pt x="0" y="54"/>
                    </a:moveTo>
                    <a:lnTo>
                      <a:pt x="0" y="54"/>
                    </a:lnTo>
                    <a:lnTo>
                      <a:pt x="0" y="2386"/>
                    </a:lnTo>
                    <a:lnTo>
                      <a:pt x="0" y="2386"/>
                    </a:lnTo>
                    <a:lnTo>
                      <a:pt x="0" y="2391"/>
                    </a:lnTo>
                    <a:lnTo>
                      <a:pt x="5" y="2400"/>
                    </a:lnTo>
                    <a:lnTo>
                      <a:pt x="10" y="2400"/>
                    </a:lnTo>
                    <a:lnTo>
                      <a:pt x="10" y="2400"/>
                    </a:lnTo>
                    <a:lnTo>
                      <a:pt x="94" y="2425"/>
                    </a:lnTo>
                    <a:lnTo>
                      <a:pt x="163" y="2440"/>
                    </a:lnTo>
                    <a:lnTo>
                      <a:pt x="252" y="2455"/>
                    </a:lnTo>
                    <a:lnTo>
                      <a:pt x="371" y="2475"/>
                    </a:lnTo>
                    <a:lnTo>
                      <a:pt x="514" y="2490"/>
                    </a:lnTo>
                    <a:lnTo>
                      <a:pt x="693" y="2504"/>
                    </a:lnTo>
                    <a:lnTo>
                      <a:pt x="900" y="2514"/>
                    </a:lnTo>
                    <a:lnTo>
                      <a:pt x="900" y="2514"/>
                    </a:lnTo>
                    <a:lnTo>
                      <a:pt x="920" y="2514"/>
                    </a:lnTo>
                    <a:lnTo>
                      <a:pt x="920" y="0"/>
                    </a:lnTo>
                    <a:lnTo>
                      <a:pt x="920" y="0"/>
                    </a:lnTo>
                    <a:lnTo>
                      <a:pt x="900" y="0"/>
                    </a:lnTo>
                    <a:lnTo>
                      <a:pt x="900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1" name="Freeform 9"/>
              <p:cNvSpPr>
                <a:spLocks/>
              </p:cNvSpPr>
              <p:nvPr/>
            </p:nvSpPr>
            <p:spPr bwMode="auto">
              <a:xfrm>
                <a:off x="19599234" y="8224542"/>
                <a:ext cx="985212" cy="2721429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46"/>
                  </a:cxn>
                  <a:cxn ang="0">
                    <a:pos x="0" y="2346"/>
                  </a:cxn>
                  <a:cxn ang="0">
                    <a:pos x="0" y="2351"/>
                  </a:cxn>
                  <a:cxn ang="0">
                    <a:pos x="5" y="2361"/>
                  </a:cxn>
                  <a:cxn ang="0">
                    <a:pos x="10" y="2361"/>
                  </a:cxn>
                  <a:cxn ang="0">
                    <a:pos x="10" y="2361"/>
                  </a:cxn>
                  <a:cxn ang="0">
                    <a:pos x="90" y="2386"/>
                  </a:cxn>
                  <a:cxn ang="0">
                    <a:pos x="159" y="2400"/>
                  </a:cxn>
                  <a:cxn ang="0">
                    <a:pos x="248" y="2415"/>
                  </a:cxn>
                  <a:cxn ang="0">
                    <a:pos x="362" y="2435"/>
                  </a:cxn>
                  <a:cxn ang="0">
                    <a:pos x="500" y="2450"/>
                  </a:cxn>
                  <a:cxn ang="0">
                    <a:pos x="674" y="2465"/>
                  </a:cxn>
                  <a:cxn ang="0">
                    <a:pos x="881" y="2475"/>
                  </a:cxn>
                  <a:cxn ang="0">
                    <a:pos x="881" y="2475"/>
                  </a:cxn>
                  <a:cxn ang="0">
                    <a:pos x="896" y="2475"/>
                  </a:cxn>
                  <a:cxn ang="0">
                    <a:pos x="896" y="0"/>
                  </a:cxn>
                  <a:cxn ang="0">
                    <a:pos x="896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896" h="2475">
                    <a:moveTo>
                      <a:pt x="0" y="54"/>
                    </a:moveTo>
                    <a:lnTo>
                      <a:pt x="0" y="54"/>
                    </a:lnTo>
                    <a:lnTo>
                      <a:pt x="0" y="2346"/>
                    </a:lnTo>
                    <a:lnTo>
                      <a:pt x="0" y="2346"/>
                    </a:lnTo>
                    <a:lnTo>
                      <a:pt x="0" y="2351"/>
                    </a:lnTo>
                    <a:lnTo>
                      <a:pt x="5" y="2361"/>
                    </a:lnTo>
                    <a:lnTo>
                      <a:pt x="10" y="2361"/>
                    </a:lnTo>
                    <a:lnTo>
                      <a:pt x="10" y="2361"/>
                    </a:lnTo>
                    <a:lnTo>
                      <a:pt x="90" y="2386"/>
                    </a:lnTo>
                    <a:lnTo>
                      <a:pt x="159" y="2400"/>
                    </a:lnTo>
                    <a:lnTo>
                      <a:pt x="248" y="2415"/>
                    </a:lnTo>
                    <a:lnTo>
                      <a:pt x="362" y="2435"/>
                    </a:lnTo>
                    <a:lnTo>
                      <a:pt x="500" y="2450"/>
                    </a:lnTo>
                    <a:lnTo>
                      <a:pt x="674" y="2465"/>
                    </a:lnTo>
                    <a:lnTo>
                      <a:pt x="881" y="2475"/>
                    </a:lnTo>
                    <a:lnTo>
                      <a:pt x="881" y="2475"/>
                    </a:lnTo>
                    <a:lnTo>
                      <a:pt x="896" y="2475"/>
                    </a:lnTo>
                    <a:lnTo>
                      <a:pt x="896" y="0"/>
                    </a:lnTo>
                    <a:lnTo>
                      <a:pt x="896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2" name="Freeform 10"/>
              <p:cNvSpPr>
                <a:spLocks/>
              </p:cNvSpPr>
              <p:nvPr/>
            </p:nvSpPr>
            <p:spPr bwMode="auto">
              <a:xfrm>
                <a:off x="20731788" y="8235538"/>
                <a:ext cx="935732" cy="26884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45"/>
                  </a:cxn>
                  <a:cxn ang="0">
                    <a:pos x="0" y="2445"/>
                  </a:cxn>
                  <a:cxn ang="0">
                    <a:pos x="851" y="2074"/>
                  </a:cxn>
                  <a:cxn ang="0">
                    <a:pos x="851" y="2074"/>
                  </a:cxn>
                  <a:cxn ang="0">
                    <a:pos x="851" y="133"/>
                  </a:cxn>
                  <a:cxn ang="0">
                    <a:pos x="851" y="13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1" h="2445">
                    <a:moveTo>
                      <a:pt x="0" y="0"/>
                    </a:moveTo>
                    <a:lnTo>
                      <a:pt x="0" y="2445"/>
                    </a:lnTo>
                    <a:lnTo>
                      <a:pt x="0" y="2445"/>
                    </a:lnTo>
                    <a:lnTo>
                      <a:pt x="851" y="2074"/>
                    </a:lnTo>
                    <a:lnTo>
                      <a:pt x="851" y="2074"/>
                    </a:lnTo>
                    <a:lnTo>
                      <a:pt x="851" y="133"/>
                    </a:lnTo>
                    <a:lnTo>
                      <a:pt x="851" y="13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3" name="Freeform 11"/>
              <p:cNvSpPr>
                <a:spLocks/>
              </p:cNvSpPr>
              <p:nvPr/>
            </p:nvSpPr>
            <p:spPr bwMode="auto">
              <a:xfrm>
                <a:off x="20731788" y="8354291"/>
                <a:ext cx="935732" cy="2569689"/>
              </a:xfrm>
              <a:custGeom>
                <a:avLst/>
                <a:gdLst/>
                <a:ahLst/>
                <a:cxnLst>
                  <a:cxn ang="0">
                    <a:pos x="698" y="0"/>
                  </a:cxn>
                  <a:cxn ang="0">
                    <a:pos x="698" y="0"/>
                  </a:cxn>
                  <a:cxn ang="0">
                    <a:pos x="851" y="25"/>
                  </a:cxn>
                  <a:cxn ang="0">
                    <a:pos x="851" y="25"/>
                  </a:cxn>
                  <a:cxn ang="0">
                    <a:pos x="851" y="1966"/>
                  </a:cxn>
                  <a:cxn ang="0">
                    <a:pos x="851" y="1966"/>
                  </a:cxn>
                  <a:cxn ang="0">
                    <a:pos x="0" y="2337"/>
                  </a:cxn>
                  <a:cxn ang="0">
                    <a:pos x="0" y="1485"/>
                  </a:cxn>
                  <a:cxn ang="0">
                    <a:pos x="0" y="1485"/>
                  </a:cxn>
                  <a:cxn ang="0">
                    <a:pos x="20" y="1421"/>
                  </a:cxn>
                  <a:cxn ang="0">
                    <a:pos x="44" y="1357"/>
                  </a:cxn>
                  <a:cxn ang="0">
                    <a:pos x="69" y="1302"/>
                  </a:cxn>
                  <a:cxn ang="0">
                    <a:pos x="94" y="1248"/>
                  </a:cxn>
                  <a:cxn ang="0">
                    <a:pos x="119" y="1198"/>
                  </a:cxn>
                  <a:cxn ang="0">
                    <a:pos x="148" y="1154"/>
                  </a:cxn>
                  <a:cxn ang="0">
                    <a:pos x="208" y="1070"/>
                  </a:cxn>
                  <a:cxn ang="0">
                    <a:pos x="272" y="995"/>
                  </a:cxn>
                  <a:cxn ang="0">
                    <a:pos x="336" y="931"/>
                  </a:cxn>
                  <a:cxn ang="0">
                    <a:pos x="465" y="807"/>
                  </a:cxn>
                  <a:cxn ang="0">
                    <a:pos x="525" y="743"/>
                  </a:cxn>
                  <a:cxn ang="0">
                    <a:pos x="579" y="679"/>
                  </a:cxn>
                  <a:cxn ang="0">
                    <a:pos x="604" y="639"/>
                  </a:cxn>
                  <a:cxn ang="0">
                    <a:pos x="628" y="599"/>
                  </a:cxn>
                  <a:cxn ang="0">
                    <a:pos x="648" y="560"/>
                  </a:cxn>
                  <a:cxn ang="0">
                    <a:pos x="663" y="515"/>
                  </a:cxn>
                  <a:cxn ang="0">
                    <a:pos x="683" y="466"/>
                  </a:cxn>
                  <a:cxn ang="0">
                    <a:pos x="693" y="411"/>
                  </a:cxn>
                  <a:cxn ang="0">
                    <a:pos x="703" y="357"/>
                  </a:cxn>
                  <a:cxn ang="0">
                    <a:pos x="708" y="297"/>
                  </a:cxn>
                  <a:cxn ang="0">
                    <a:pos x="713" y="228"/>
                  </a:cxn>
                  <a:cxn ang="0">
                    <a:pos x="713" y="159"/>
                  </a:cxn>
                  <a:cxn ang="0">
                    <a:pos x="708" y="85"/>
                  </a:cxn>
                  <a:cxn ang="0">
                    <a:pos x="698" y="0"/>
                  </a:cxn>
                  <a:cxn ang="0">
                    <a:pos x="698" y="0"/>
                  </a:cxn>
                </a:cxnLst>
                <a:rect l="0" t="0" r="r" b="b"/>
                <a:pathLst>
                  <a:path w="851" h="2337">
                    <a:moveTo>
                      <a:pt x="698" y="0"/>
                    </a:moveTo>
                    <a:lnTo>
                      <a:pt x="698" y="0"/>
                    </a:lnTo>
                    <a:lnTo>
                      <a:pt x="851" y="25"/>
                    </a:lnTo>
                    <a:lnTo>
                      <a:pt x="851" y="25"/>
                    </a:lnTo>
                    <a:lnTo>
                      <a:pt x="851" y="1966"/>
                    </a:lnTo>
                    <a:lnTo>
                      <a:pt x="851" y="1966"/>
                    </a:lnTo>
                    <a:lnTo>
                      <a:pt x="0" y="2337"/>
                    </a:lnTo>
                    <a:lnTo>
                      <a:pt x="0" y="1485"/>
                    </a:lnTo>
                    <a:lnTo>
                      <a:pt x="0" y="1485"/>
                    </a:lnTo>
                    <a:lnTo>
                      <a:pt x="20" y="1421"/>
                    </a:lnTo>
                    <a:lnTo>
                      <a:pt x="44" y="1357"/>
                    </a:lnTo>
                    <a:lnTo>
                      <a:pt x="69" y="1302"/>
                    </a:lnTo>
                    <a:lnTo>
                      <a:pt x="94" y="1248"/>
                    </a:lnTo>
                    <a:lnTo>
                      <a:pt x="119" y="1198"/>
                    </a:lnTo>
                    <a:lnTo>
                      <a:pt x="148" y="1154"/>
                    </a:lnTo>
                    <a:lnTo>
                      <a:pt x="208" y="1070"/>
                    </a:lnTo>
                    <a:lnTo>
                      <a:pt x="272" y="995"/>
                    </a:lnTo>
                    <a:lnTo>
                      <a:pt x="336" y="931"/>
                    </a:lnTo>
                    <a:lnTo>
                      <a:pt x="465" y="807"/>
                    </a:lnTo>
                    <a:lnTo>
                      <a:pt x="525" y="743"/>
                    </a:lnTo>
                    <a:lnTo>
                      <a:pt x="579" y="679"/>
                    </a:lnTo>
                    <a:lnTo>
                      <a:pt x="604" y="639"/>
                    </a:lnTo>
                    <a:lnTo>
                      <a:pt x="628" y="599"/>
                    </a:lnTo>
                    <a:lnTo>
                      <a:pt x="648" y="560"/>
                    </a:lnTo>
                    <a:lnTo>
                      <a:pt x="663" y="515"/>
                    </a:lnTo>
                    <a:lnTo>
                      <a:pt x="683" y="466"/>
                    </a:lnTo>
                    <a:lnTo>
                      <a:pt x="693" y="411"/>
                    </a:lnTo>
                    <a:lnTo>
                      <a:pt x="703" y="357"/>
                    </a:lnTo>
                    <a:lnTo>
                      <a:pt x="708" y="297"/>
                    </a:lnTo>
                    <a:lnTo>
                      <a:pt x="713" y="228"/>
                    </a:lnTo>
                    <a:lnTo>
                      <a:pt x="713" y="159"/>
                    </a:lnTo>
                    <a:lnTo>
                      <a:pt x="708" y="85"/>
                    </a:lnTo>
                    <a:lnTo>
                      <a:pt x="698" y="0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4" name="Freeform 12"/>
              <p:cNvSpPr>
                <a:spLocks/>
              </p:cNvSpPr>
              <p:nvPr/>
            </p:nvSpPr>
            <p:spPr bwMode="auto">
              <a:xfrm>
                <a:off x="20567953" y="8219045"/>
                <a:ext cx="125351" cy="27643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14"/>
                  </a:cxn>
                  <a:cxn ang="0">
                    <a:pos x="0" y="2514"/>
                  </a:cxn>
                  <a:cxn ang="0">
                    <a:pos x="30" y="2509"/>
                  </a:cxn>
                  <a:cxn ang="0">
                    <a:pos x="30" y="2509"/>
                  </a:cxn>
                  <a:cxn ang="0">
                    <a:pos x="60" y="2499"/>
                  </a:cxn>
                  <a:cxn ang="0">
                    <a:pos x="85" y="2490"/>
                  </a:cxn>
                  <a:cxn ang="0">
                    <a:pos x="114" y="2465"/>
                  </a:cxn>
                  <a:cxn ang="0">
                    <a:pos x="114" y="20"/>
                  </a:cxn>
                  <a:cxn ang="0">
                    <a:pos x="114" y="20"/>
                  </a:cxn>
                  <a:cxn ang="0">
                    <a:pos x="85" y="10"/>
                  </a:cxn>
                  <a:cxn ang="0">
                    <a:pos x="60" y="5"/>
                  </a:cxn>
                  <a:cxn ang="0">
                    <a:pos x="35" y="0"/>
                  </a:cxn>
                  <a:cxn ang="0">
                    <a:pos x="3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4" h="2514">
                    <a:moveTo>
                      <a:pt x="0" y="0"/>
                    </a:moveTo>
                    <a:lnTo>
                      <a:pt x="0" y="2514"/>
                    </a:lnTo>
                    <a:lnTo>
                      <a:pt x="0" y="2514"/>
                    </a:lnTo>
                    <a:lnTo>
                      <a:pt x="30" y="2509"/>
                    </a:lnTo>
                    <a:lnTo>
                      <a:pt x="30" y="2509"/>
                    </a:lnTo>
                    <a:lnTo>
                      <a:pt x="60" y="2499"/>
                    </a:lnTo>
                    <a:lnTo>
                      <a:pt x="85" y="2490"/>
                    </a:lnTo>
                    <a:lnTo>
                      <a:pt x="114" y="2465"/>
                    </a:lnTo>
                    <a:lnTo>
                      <a:pt x="114" y="20"/>
                    </a:lnTo>
                    <a:lnTo>
                      <a:pt x="114" y="20"/>
                    </a:lnTo>
                    <a:lnTo>
                      <a:pt x="85" y="10"/>
                    </a:lnTo>
                    <a:lnTo>
                      <a:pt x="60" y="5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5" name="Freeform 13"/>
              <p:cNvSpPr>
                <a:spLocks/>
              </p:cNvSpPr>
              <p:nvPr/>
            </p:nvSpPr>
            <p:spPr bwMode="auto">
              <a:xfrm>
                <a:off x="19811450" y="8992040"/>
                <a:ext cx="98961" cy="358459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9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26"/>
                  </a:cxn>
                  <a:cxn ang="0">
                    <a:pos x="90" y="168"/>
                  </a:cxn>
                  <a:cxn ang="0">
                    <a:pos x="90" y="0"/>
                  </a:cxn>
                </a:cxnLst>
                <a:rect l="0" t="0" r="r" b="b"/>
                <a:pathLst>
                  <a:path w="90" h="326">
                    <a:moveTo>
                      <a:pt x="90" y="0"/>
                    </a:moveTo>
                    <a:lnTo>
                      <a:pt x="9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26"/>
                    </a:lnTo>
                    <a:lnTo>
                      <a:pt x="90" y="168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6" name="Freeform 14"/>
              <p:cNvSpPr>
                <a:spLocks/>
              </p:cNvSpPr>
              <p:nvPr/>
            </p:nvSpPr>
            <p:spPr bwMode="auto">
              <a:xfrm>
                <a:off x="19827944" y="9012932"/>
                <a:ext cx="86866" cy="33206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02"/>
                  </a:cxn>
                  <a:cxn ang="0">
                    <a:pos x="79" y="159"/>
                  </a:cxn>
                  <a:cxn ang="0">
                    <a:pos x="79" y="0"/>
                  </a:cxn>
                </a:cxnLst>
                <a:rect l="0" t="0" r="r" b="b"/>
                <a:pathLst>
                  <a:path w="79" h="302">
                    <a:moveTo>
                      <a:pt x="79" y="0"/>
                    </a:moveTo>
                    <a:lnTo>
                      <a:pt x="79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02"/>
                    </a:lnTo>
                    <a:lnTo>
                      <a:pt x="79" y="159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7" name="Freeform 15"/>
              <p:cNvSpPr>
                <a:spLocks/>
              </p:cNvSpPr>
              <p:nvPr/>
            </p:nvSpPr>
            <p:spPr bwMode="auto">
              <a:xfrm>
                <a:off x="19925805" y="8992040"/>
                <a:ext cx="566277" cy="1902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63"/>
                  </a:cxn>
                  <a:cxn ang="0">
                    <a:pos x="0" y="163"/>
                  </a:cxn>
                  <a:cxn ang="0">
                    <a:pos x="515" y="173"/>
                  </a:cxn>
                  <a:cxn ang="0">
                    <a:pos x="515" y="173"/>
                  </a:cxn>
                  <a:cxn ang="0">
                    <a:pos x="515" y="0"/>
                  </a:cxn>
                  <a:cxn ang="0">
                    <a:pos x="51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15" h="173">
                    <a:moveTo>
                      <a:pt x="0" y="0"/>
                    </a:moveTo>
                    <a:lnTo>
                      <a:pt x="0" y="0"/>
                    </a:lnTo>
                    <a:lnTo>
                      <a:pt x="0" y="163"/>
                    </a:lnTo>
                    <a:lnTo>
                      <a:pt x="0" y="163"/>
                    </a:lnTo>
                    <a:lnTo>
                      <a:pt x="515" y="173"/>
                    </a:lnTo>
                    <a:lnTo>
                      <a:pt x="515" y="173"/>
                    </a:lnTo>
                    <a:lnTo>
                      <a:pt x="515" y="0"/>
                    </a:lnTo>
                    <a:lnTo>
                      <a:pt x="51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8" name="Freeform 16"/>
              <p:cNvSpPr>
                <a:spLocks/>
              </p:cNvSpPr>
              <p:nvPr/>
            </p:nvSpPr>
            <p:spPr bwMode="auto">
              <a:xfrm>
                <a:off x="19947797" y="9012932"/>
                <a:ext cx="544286" cy="1693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49"/>
                  </a:cxn>
                  <a:cxn ang="0">
                    <a:pos x="0" y="149"/>
                  </a:cxn>
                  <a:cxn ang="0">
                    <a:pos x="495" y="154"/>
                  </a:cxn>
                  <a:cxn ang="0">
                    <a:pos x="495" y="154"/>
                  </a:cxn>
                  <a:cxn ang="0">
                    <a:pos x="495" y="0"/>
                  </a:cxn>
                  <a:cxn ang="0">
                    <a:pos x="49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5" h="154">
                    <a:moveTo>
                      <a:pt x="0" y="0"/>
                    </a:moveTo>
                    <a:lnTo>
                      <a:pt x="0" y="0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495" y="154"/>
                    </a:lnTo>
                    <a:lnTo>
                      <a:pt x="495" y="154"/>
                    </a:lnTo>
                    <a:lnTo>
                      <a:pt x="495" y="0"/>
                    </a:lnTo>
                    <a:lnTo>
                      <a:pt x="49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9" name="Freeform 17"/>
              <p:cNvSpPr>
                <a:spLocks/>
              </p:cNvSpPr>
              <p:nvPr/>
            </p:nvSpPr>
            <p:spPr bwMode="auto">
              <a:xfrm>
                <a:off x="19811450" y="9187763"/>
                <a:ext cx="680632" cy="212217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0" y="173"/>
                  </a:cxn>
                  <a:cxn ang="0">
                    <a:pos x="619" y="193"/>
                  </a:cxn>
                  <a:cxn ang="0">
                    <a:pos x="619" y="193"/>
                  </a:cxn>
                  <a:cxn ang="0">
                    <a:pos x="619" y="10"/>
                  </a:cxn>
                  <a:cxn ang="0">
                    <a:pos x="99" y="0"/>
                  </a:cxn>
                  <a:cxn ang="0">
                    <a:pos x="0" y="173"/>
                  </a:cxn>
                </a:cxnLst>
                <a:rect l="0" t="0" r="r" b="b"/>
                <a:pathLst>
                  <a:path w="619" h="193">
                    <a:moveTo>
                      <a:pt x="0" y="173"/>
                    </a:moveTo>
                    <a:lnTo>
                      <a:pt x="0" y="173"/>
                    </a:lnTo>
                    <a:lnTo>
                      <a:pt x="619" y="193"/>
                    </a:lnTo>
                    <a:lnTo>
                      <a:pt x="619" y="193"/>
                    </a:lnTo>
                    <a:lnTo>
                      <a:pt x="619" y="10"/>
                    </a:lnTo>
                    <a:lnTo>
                      <a:pt x="99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0" name="Freeform 18"/>
              <p:cNvSpPr>
                <a:spLocks/>
              </p:cNvSpPr>
              <p:nvPr/>
            </p:nvSpPr>
            <p:spPr bwMode="auto">
              <a:xfrm>
                <a:off x="19648714" y="8305910"/>
                <a:ext cx="848866" cy="609160"/>
              </a:xfrm>
              <a:custGeom>
                <a:avLst/>
                <a:gdLst/>
                <a:ahLst/>
                <a:cxnLst>
                  <a:cxn ang="0">
                    <a:pos x="772" y="554"/>
                  </a:cxn>
                  <a:cxn ang="0">
                    <a:pos x="0" y="554"/>
                  </a:cxn>
                  <a:cxn ang="0">
                    <a:pos x="0" y="40"/>
                  </a:cxn>
                  <a:cxn ang="0">
                    <a:pos x="772" y="0"/>
                  </a:cxn>
                  <a:cxn ang="0">
                    <a:pos x="772" y="554"/>
                  </a:cxn>
                </a:cxnLst>
                <a:rect l="0" t="0" r="r" b="b"/>
                <a:pathLst>
                  <a:path w="772" h="554">
                    <a:moveTo>
                      <a:pt x="772" y="554"/>
                    </a:moveTo>
                    <a:lnTo>
                      <a:pt x="0" y="554"/>
                    </a:lnTo>
                    <a:lnTo>
                      <a:pt x="0" y="40"/>
                    </a:lnTo>
                    <a:lnTo>
                      <a:pt x="772" y="0"/>
                    </a:lnTo>
                    <a:lnTo>
                      <a:pt x="772" y="554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" name="Freeform 19"/>
              <p:cNvSpPr>
                <a:spLocks/>
              </p:cNvSpPr>
              <p:nvPr/>
            </p:nvSpPr>
            <p:spPr bwMode="auto">
              <a:xfrm>
                <a:off x="19676204" y="8333399"/>
                <a:ext cx="821377" cy="549784"/>
              </a:xfrm>
              <a:custGeom>
                <a:avLst/>
                <a:gdLst/>
                <a:ahLst/>
                <a:cxnLst>
                  <a:cxn ang="0">
                    <a:pos x="747" y="500"/>
                  </a:cxn>
                  <a:cxn ang="0">
                    <a:pos x="0" y="500"/>
                  </a:cxn>
                  <a:cxn ang="0">
                    <a:pos x="0" y="39"/>
                  </a:cxn>
                  <a:cxn ang="0">
                    <a:pos x="747" y="0"/>
                  </a:cxn>
                  <a:cxn ang="0">
                    <a:pos x="747" y="500"/>
                  </a:cxn>
                </a:cxnLst>
                <a:rect l="0" t="0" r="r" b="b"/>
                <a:pathLst>
                  <a:path w="747" h="500">
                    <a:moveTo>
                      <a:pt x="747" y="500"/>
                    </a:moveTo>
                    <a:lnTo>
                      <a:pt x="0" y="500"/>
                    </a:lnTo>
                    <a:lnTo>
                      <a:pt x="0" y="39"/>
                    </a:lnTo>
                    <a:lnTo>
                      <a:pt x="747" y="0"/>
                    </a:lnTo>
                    <a:lnTo>
                      <a:pt x="747" y="50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" name="Freeform 20"/>
              <p:cNvSpPr>
                <a:spLocks noEditPoints="1"/>
              </p:cNvSpPr>
              <p:nvPr/>
            </p:nvSpPr>
            <p:spPr bwMode="auto">
              <a:xfrm>
                <a:off x="19637719" y="8294914"/>
                <a:ext cx="870857" cy="631152"/>
              </a:xfrm>
              <a:custGeom>
                <a:avLst/>
                <a:gdLst/>
                <a:ahLst/>
                <a:cxnLst>
                  <a:cxn ang="0">
                    <a:pos x="20" y="554"/>
                  </a:cxn>
                  <a:cxn ang="0">
                    <a:pos x="20" y="554"/>
                  </a:cxn>
                  <a:cxn ang="0">
                    <a:pos x="20" y="337"/>
                  </a:cxn>
                  <a:cxn ang="0">
                    <a:pos x="772" y="312"/>
                  </a:cxn>
                  <a:cxn ang="0">
                    <a:pos x="772" y="312"/>
                  </a:cxn>
                  <a:cxn ang="0">
                    <a:pos x="772" y="554"/>
                  </a:cxn>
                  <a:cxn ang="0">
                    <a:pos x="772" y="554"/>
                  </a:cxn>
                  <a:cxn ang="0">
                    <a:pos x="20" y="554"/>
                  </a:cxn>
                  <a:cxn ang="0">
                    <a:pos x="20" y="554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72" y="292"/>
                  </a:cxn>
                  <a:cxn ang="0">
                    <a:pos x="20" y="317"/>
                  </a:cxn>
                  <a:cxn ang="0">
                    <a:pos x="20" y="317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87" y="5"/>
                  </a:cxn>
                  <a:cxn ang="0">
                    <a:pos x="787" y="5"/>
                  </a:cxn>
                  <a:cxn ang="0">
                    <a:pos x="782" y="0"/>
                  </a:cxn>
                  <a:cxn ang="0">
                    <a:pos x="10" y="40"/>
                  </a:cxn>
                  <a:cxn ang="0">
                    <a:pos x="10" y="40"/>
                  </a:cxn>
                  <a:cxn ang="0">
                    <a:pos x="0" y="45"/>
                  </a:cxn>
                  <a:cxn ang="0">
                    <a:pos x="0" y="50"/>
                  </a:cxn>
                  <a:cxn ang="0">
                    <a:pos x="0" y="564"/>
                  </a:cxn>
                  <a:cxn ang="0">
                    <a:pos x="0" y="564"/>
                  </a:cxn>
                  <a:cxn ang="0">
                    <a:pos x="0" y="569"/>
                  </a:cxn>
                  <a:cxn ang="0">
                    <a:pos x="10" y="574"/>
                  </a:cxn>
                  <a:cxn ang="0">
                    <a:pos x="782" y="574"/>
                  </a:cxn>
                  <a:cxn ang="0">
                    <a:pos x="782" y="574"/>
                  </a:cxn>
                  <a:cxn ang="0">
                    <a:pos x="787" y="569"/>
                  </a:cxn>
                  <a:cxn ang="0">
                    <a:pos x="792" y="564"/>
                  </a:cxn>
                  <a:cxn ang="0">
                    <a:pos x="792" y="10"/>
                  </a:cxn>
                  <a:cxn ang="0">
                    <a:pos x="792" y="10"/>
                  </a:cxn>
                  <a:cxn ang="0">
                    <a:pos x="787" y="5"/>
                  </a:cxn>
                  <a:cxn ang="0">
                    <a:pos x="787" y="5"/>
                  </a:cxn>
                </a:cxnLst>
                <a:rect l="0" t="0" r="r" b="b"/>
                <a:pathLst>
                  <a:path w="792" h="574">
                    <a:moveTo>
                      <a:pt x="20" y="554"/>
                    </a:moveTo>
                    <a:lnTo>
                      <a:pt x="20" y="554"/>
                    </a:lnTo>
                    <a:lnTo>
                      <a:pt x="20" y="337"/>
                    </a:lnTo>
                    <a:lnTo>
                      <a:pt x="772" y="312"/>
                    </a:lnTo>
                    <a:lnTo>
                      <a:pt x="772" y="312"/>
                    </a:lnTo>
                    <a:lnTo>
                      <a:pt x="772" y="554"/>
                    </a:lnTo>
                    <a:lnTo>
                      <a:pt x="772" y="554"/>
                    </a:lnTo>
                    <a:lnTo>
                      <a:pt x="20" y="554"/>
                    </a:lnTo>
                    <a:lnTo>
                      <a:pt x="20" y="554"/>
                    </a:lnTo>
                    <a:close/>
                    <a:moveTo>
                      <a:pt x="772" y="25"/>
                    </a:moveTo>
                    <a:lnTo>
                      <a:pt x="772" y="25"/>
                    </a:lnTo>
                    <a:lnTo>
                      <a:pt x="772" y="292"/>
                    </a:lnTo>
                    <a:lnTo>
                      <a:pt x="20" y="317"/>
                    </a:lnTo>
                    <a:lnTo>
                      <a:pt x="20" y="317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772" y="25"/>
                    </a:lnTo>
                    <a:lnTo>
                      <a:pt x="772" y="25"/>
                    </a:lnTo>
                    <a:close/>
                    <a:moveTo>
                      <a:pt x="787" y="5"/>
                    </a:moveTo>
                    <a:lnTo>
                      <a:pt x="787" y="5"/>
                    </a:lnTo>
                    <a:lnTo>
                      <a:pt x="782" y="0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0" y="45"/>
                    </a:lnTo>
                    <a:lnTo>
                      <a:pt x="0" y="50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9"/>
                    </a:lnTo>
                    <a:lnTo>
                      <a:pt x="10" y="574"/>
                    </a:lnTo>
                    <a:lnTo>
                      <a:pt x="782" y="574"/>
                    </a:lnTo>
                    <a:lnTo>
                      <a:pt x="782" y="574"/>
                    </a:lnTo>
                    <a:lnTo>
                      <a:pt x="787" y="569"/>
                    </a:lnTo>
                    <a:lnTo>
                      <a:pt x="792" y="564"/>
                    </a:lnTo>
                    <a:lnTo>
                      <a:pt x="792" y="10"/>
                    </a:lnTo>
                    <a:lnTo>
                      <a:pt x="792" y="10"/>
                    </a:lnTo>
                    <a:lnTo>
                      <a:pt x="787" y="5"/>
                    </a:lnTo>
                    <a:lnTo>
                      <a:pt x="787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3" name="Freeform 21"/>
              <p:cNvSpPr>
                <a:spLocks/>
              </p:cNvSpPr>
              <p:nvPr/>
            </p:nvSpPr>
            <p:spPr bwMode="auto">
              <a:xfrm>
                <a:off x="19621225" y="8975547"/>
                <a:ext cx="141845" cy="146243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4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4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8"/>
                  </a:cxn>
                  <a:cxn ang="0">
                    <a:pos x="65" y="133"/>
                  </a:cxn>
                  <a:cxn ang="0">
                    <a:pos x="65" y="133"/>
                  </a:cxn>
                  <a:cxn ang="0">
                    <a:pos x="89" y="128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3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4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4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8"/>
                    </a:lnTo>
                    <a:lnTo>
                      <a:pt x="65" y="133"/>
                    </a:lnTo>
                    <a:lnTo>
                      <a:pt x="65" y="133"/>
                    </a:lnTo>
                    <a:lnTo>
                      <a:pt x="89" y="128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4" name="Freeform 22"/>
              <p:cNvSpPr>
                <a:spLocks/>
              </p:cNvSpPr>
              <p:nvPr/>
            </p:nvSpPr>
            <p:spPr bwMode="auto">
              <a:xfrm>
                <a:off x="19643217" y="9003035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4"/>
                  </a:cxn>
                  <a:cxn ang="0">
                    <a:pos x="74" y="9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9"/>
                  </a:cxn>
                  <a:cxn ang="0">
                    <a:pos x="5" y="24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4"/>
                    </a:lnTo>
                    <a:lnTo>
                      <a:pt x="74" y="9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9"/>
                    </a:lnTo>
                    <a:lnTo>
                      <a:pt x="5" y="2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33A02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5" name="Freeform 23"/>
              <p:cNvSpPr>
                <a:spLocks noEditPoints="1"/>
              </p:cNvSpPr>
              <p:nvPr/>
            </p:nvSpPr>
            <p:spPr bwMode="auto">
              <a:xfrm>
                <a:off x="19632221" y="8992040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39"/>
                  </a:cxn>
                  <a:cxn ang="0">
                    <a:pos x="30" y="29"/>
                  </a:cxn>
                  <a:cxn ang="0">
                    <a:pos x="40" y="19"/>
                  </a:cxn>
                  <a:cxn ang="0">
                    <a:pos x="55" y="19"/>
                  </a:cxn>
                  <a:cxn ang="0">
                    <a:pos x="55" y="19"/>
                  </a:cxn>
                  <a:cxn ang="0">
                    <a:pos x="69" y="19"/>
                  </a:cxn>
                  <a:cxn ang="0">
                    <a:pos x="79" y="29"/>
                  </a:cxn>
                  <a:cxn ang="0">
                    <a:pos x="84" y="39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4"/>
                  </a:cxn>
                  <a:cxn ang="0">
                    <a:pos x="94" y="14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4"/>
                  </a:cxn>
                  <a:cxn ang="0">
                    <a:pos x="5" y="34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39"/>
                    </a:lnTo>
                    <a:lnTo>
                      <a:pt x="30" y="29"/>
                    </a:lnTo>
                    <a:lnTo>
                      <a:pt x="40" y="19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69" y="19"/>
                    </a:lnTo>
                    <a:lnTo>
                      <a:pt x="79" y="29"/>
                    </a:lnTo>
                    <a:lnTo>
                      <a:pt x="84" y="39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4"/>
                    </a:lnTo>
                    <a:lnTo>
                      <a:pt x="94" y="14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4"/>
                    </a:lnTo>
                    <a:lnTo>
                      <a:pt x="5" y="34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6" name="Freeform 24"/>
              <p:cNvSpPr>
                <a:spLocks/>
              </p:cNvSpPr>
              <p:nvPr/>
            </p:nvSpPr>
            <p:spPr bwMode="auto">
              <a:xfrm>
                <a:off x="19621225" y="9149278"/>
                <a:ext cx="141845" cy="147342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5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5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9"/>
                  </a:cxn>
                  <a:cxn ang="0">
                    <a:pos x="65" y="134"/>
                  </a:cxn>
                  <a:cxn ang="0">
                    <a:pos x="65" y="134"/>
                  </a:cxn>
                  <a:cxn ang="0">
                    <a:pos x="89" y="129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4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5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5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9"/>
                    </a:lnTo>
                    <a:lnTo>
                      <a:pt x="65" y="134"/>
                    </a:lnTo>
                    <a:lnTo>
                      <a:pt x="65" y="134"/>
                    </a:lnTo>
                    <a:lnTo>
                      <a:pt x="89" y="129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7" name="Freeform 25"/>
              <p:cNvSpPr>
                <a:spLocks/>
              </p:cNvSpPr>
              <p:nvPr/>
            </p:nvSpPr>
            <p:spPr bwMode="auto">
              <a:xfrm>
                <a:off x="19643217" y="9176767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5"/>
                  </a:cxn>
                  <a:cxn ang="0">
                    <a:pos x="74" y="10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10"/>
                  </a:cxn>
                  <a:cxn ang="0">
                    <a:pos x="5" y="25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5"/>
                    </a:lnTo>
                    <a:lnTo>
                      <a:pt x="74" y="10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10"/>
                    </a:lnTo>
                    <a:lnTo>
                      <a:pt x="5" y="25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8" name="Freeform 26"/>
              <p:cNvSpPr>
                <a:spLocks noEditPoints="1"/>
              </p:cNvSpPr>
              <p:nvPr/>
            </p:nvSpPr>
            <p:spPr bwMode="auto">
              <a:xfrm>
                <a:off x="19632221" y="9165771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40"/>
                  </a:cxn>
                  <a:cxn ang="0">
                    <a:pos x="30" y="30"/>
                  </a:cxn>
                  <a:cxn ang="0">
                    <a:pos x="40" y="20"/>
                  </a:cxn>
                  <a:cxn ang="0">
                    <a:pos x="55" y="20"/>
                  </a:cxn>
                  <a:cxn ang="0">
                    <a:pos x="55" y="20"/>
                  </a:cxn>
                  <a:cxn ang="0">
                    <a:pos x="69" y="20"/>
                  </a:cxn>
                  <a:cxn ang="0">
                    <a:pos x="79" y="30"/>
                  </a:cxn>
                  <a:cxn ang="0">
                    <a:pos x="84" y="40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5"/>
                  </a:cxn>
                  <a:cxn ang="0">
                    <a:pos x="94" y="15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5"/>
                  </a:cxn>
                  <a:cxn ang="0">
                    <a:pos x="5" y="35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40"/>
                    </a:lnTo>
                    <a:lnTo>
                      <a:pt x="30" y="30"/>
                    </a:lnTo>
                    <a:lnTo>
                      <a:pt x="40" y="20"/>
                    </a:lnTo>
                    <a:lnTo>
                      <a:pt x="55" y="20"/>
                    </a:lnTo>
                    <a:lnTo>
                      <a:pt x="55" y="20"/>
                    </a:lnTo>
                    <a:lnTo>
                      <a:pt x="69" y="20"/>
                    </a:lnTo>
                    <a:lnTo>
                      <a:pt x="79" y="30"/>
                    </a:lnTo>
                    <a:lnTo>
                      <a:pt x="84" y="40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5"/>
                    </a:lnTo>
                    <a:lnTo>
                      <a:pt x="94" y="15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5"/>
                    </a:lnTo>
                    <a:lnTo>
                      <a:pt x="5" y="35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9" name="Freeform 27"/>
              <p:cNvSpPr>
                <a:spLocks/>
              </p:cNvSpPr>
              <p:nvPr/>
            </p:nvSpPr>
            <p:spPr bwMode="auto">
              <a:xfrm>
                <a:off x="19719087" y="8359789"/>
                <a:ext cx="730113" cy="234208"/>
              </a:xfrm>
              <a:custGeom>
                <a:avLst/>
                <a:gdLst/>
                <a:ahLst/>
                <a:cxnLst>
                  <a:cxn ang="0">
                    <a:pos x="664" y="193"/>
                  </a:cxn>
                  <a:cxn ang="0">
                    <a:pos x="0" y="213"/>
                  </a:cxn>
                  <a:cxn ang="0">
                    <a:pos x="0" y="35"/>
                  </a:cxn>
                  <a:cxn ang="0">
                    <a:pos x="664" y="0"/>
                  </a:cxn>
                  <a:cxn ang="0">
                    <a:pos x="664" y="193"/>
                  </a:cxn>
                </a:cxnLst>
                <a:rect l="0" t="0" r="r" b="b"/>
                <a:pathLst>
                  <a:path w="664" h="213">
                    <a:moveTo>
                      <a:pt x="664" y="193"/>
                    </a:moveTo>
                    <a:lnTo>
                      <a:pt x="0" y="213"/>
                    </a:lnTo>
                    <a:lnTo>
                      <a:pt x="0" y="35"/>
                    </a:lnTo>
                    <a:lnTo>
                      <a:pt x="664" y="0"/>
                    </a:lnTo>
                    <a:lnTo>
                      <a:pt x="664" y="193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0" name="Freeform 28"/>
              <p:cNvSpPr>
                <a:spLocks/>
              </p:cNvSpPr>
              <p:nvPr/>
            </p:nvSpPr>
            <p:spPr bwMode="auto">
              <a:xfrm>
                <a:off x="19719087" y="8458750"/>
                <a:ext cx="702624" cy="113256"/>
              </a:xfrm>
              <a:custGeom>
                <a:avLst/>
                <a:gdLst/>
                <a:ahLst/>
                <a:cxnLst>
                  <a:cxn ang="0">
                    <a:pos x="639" y="84"/>
                  </a:cxn>
                  <a:cxn ang="0">
                    <a:pos x="0" y="103"/>
                  </a:cxn>
                  <a:cxn ang="0">
                    <a:pos x="0" y="39"/>
                  </a:cxn>
                  <a:cxn ang="0">
                    <a:pos x="639" y="0"/>
                  </a:cxn>
                  <a:cxn ang="0">
                    <a:pos x="639" y="84"/>
                  </a:cxn>
                </a:cxnLst>
                <a:rect l="0" t="0" r="r" b="b"/>
                <a:pathLst>
                  <a:path w="639" h="103">
                    <a:moveTo>
                      <a:pt x="639" y="84"/>
                    </a:moveTo>
                    <a:lnTo>
                      <a:pt x="0" y="103"/>
                    </a:lnTo>
                    <a:lnTo>
                      <a:pt x="0" y="39"/>
                    </a:lnTo>
                    <a:lnTo>
                      <a:pt x="639" y="0"/>
                    </a:lnTo>
                    <a:lnTo>
                      <a:pt x="639" y="8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1" name="Rectangle 29"/>
              <p:cNvSpPr>
                <a:spLocks noChangeArrowheads="1"/>
              </p:cNvSpPr>
              <p:nvPr/>
            </p:nvSpPr>
            <p:spPr bwMode="auto">
              <a:xfrm>
                <a:off x="19969788" y="9067910"/>
                <a:ext cx="522295" cy="43983"/>
              </a:xfrm>
              <a:prstGeom prst="rect">
                <a:avLst/>
              </a:prstGeom>
              <a:solidFill>
                <a:srgbClr val="7F7F7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" name="Freeform 30"/>
              <p:cNvSpPr>
                <a:spLocks/>
              </p:cNvSpPr>
              <p:nvPr/>
            </p:nvSpPr>
            <p:spPr bwMode="auto">
              <a:xfrm>
                <a:off x="19969788" y="9045919"/>
                <a:ext cx="522295" cy="49481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475" y="45"/>
                  </a:cxn>
                  <a:cxn ang="0">
                    <a:pos x="475" y="5"/>
                  </a:cxn>
                  <a:cxn ang="0">
                    <a:pos x="0" y="0"/>
                  </a:cxn>
                  <a:cxn ang="0">
                    <a:pos x="0" y="40"/>
                  </a:cxn>
                </a:cxnLst>
                <a:rect l="0" t="0" r="r" b="b"/>
                <a:pathLst>
                  <a:path w="475" h="45">
                    <a:moveTo>
                      <a:pt x="0" y="40"/>
                    </a:moveTo>
                    <a:lnTo>
                      <a:pt x="475" y="45"/>
                    </a:lnTo>
                    <a:lnTo>
                      <a:pt x="475" y="5"/>
                    </a:lnTo>
                    <a:lnTo>
                      <a:pt x="0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" name="Freeform 31"/>
              <p:cNvSpPr>
                <a:spLocks/>
              </p:cNvSpPr>
              <p:nvPr/>
            </p:nvSpPr>
            <p:spPr bwMode="auto">
              <a:xfrm>
                <a:off x="21161719" y="9938767"/>
                <a:ext cx="505801" cy="800485"/>
              </a:xfrm>
              <a:custGeom>
                <a:avLst/>
                <a:gdLst/>
                <a:ahLst/>
                <a:cxnLst>
                  <a:cxn ang="0">
                    <a:pos x="460" y="0"/>
                  </a:cxn>
                  <a:cxn ang="0">
                    <a:pos x="460" y="0"/>
                  </a:cxn>
                  <a:cxn ang="0">
                    <a:pos x="460" y="525"/>
                  </a:cxn>
                  <a:cxn ang="0">
                    <a:pos x="460" y="525"/>
                  </a:cxn>
                  <a:cxn ang="0">
                    <a:pos x="0" y="728"/>
                  </a:cxn>
                  <a:cxn ang="0">
                    <a:pos x="0" y="728"/>
                  </a:cxn>
                  <a:cxn ang="0">
                    <a:pos x="5" y="634"/>
                  </a:cxn>
                  <a:cxn ang="0">
                    <a:pos x="20" y="559"/>
                  </a:cxn>
                  <a:cxn ang="0">
                    <a:pos x="40" y="490"/>
                  </a:cxn>
                  <a:cxn ang="0">
                    <a:pos x="64" y="436"/>
                  </a:cxn>
                  <a:cxn ang="0">
                    <a:pos x="94" y="391"/>
                  </a:cxn>
                  <a:cxn ang="0">
                    <a:pos x="129" y="356"/>
                  </a:cxn>
                  <a:cxn ang="0">
                    <a:pos x="163" y="322"/>
                  </a:cxn>
                  <a:cxn ang="0">
                    <a:pos x="203" y="292"/>
                  </a:cxn>
                  <a:cxn ang="0">
                    <a:pos x="277" y="242"/>
                  </a:cxn>
                  <a:cxn ang="0">
                    <a:pos x="317" y="218"/>
                  </a:cxn>
                  <a:cxn ang="0">
                    <a:pos x="351" y="183"/>
                  </a:cxn>
                  <a:cxn ang="0">
                    <a:pos x="386" y="148"/>
                  </a:cxn>
                  <a:cxn ang="0">
                    <a:pos x="416" y="109"/>
                  </a:cxn>
                  <a:cxn ang="0">
                    <a:pos x="440" y="59"/>
                  </a:cxn>
                  <a:cxn ang="0">
                    <a:pos x="460" y="0"/>
                  </a:cxn>
                  <a:cxn ang="0">
                    <a:pos x="460" y="0"/>
                  </a:cxn>
                </a:cxnLst>
                <a:rect l="0" t="0" r="r" b="b"/>
                <a:pathLst>
                  <a:path w="460" h="728">
                    <a:moveTo>
                      <a:pt x="460" y="0"/>
                    </a:moveTo>
                    <a:lnTo>
                      <a:pt x="460" y="0"/>
                    </a:lnTo>
                    <a:lnTo>
                      <a:pt x="460" y="525"/>
                    </a:lnTo>
                    <a:lnTo>
                      <a:pt x="460" y="525"/>
                    </a:lnTo>
                    <a:lnTo>
                      <a:pt x="0" y="728"/>
                    </a:lnTo>
                    <a:lnTo>
                      <a:pt x="0" y="728"/>
                    </a:lnTo>
                    <a:lnTo>
                      <a:pt x="5" y="634"/>
                    </a:lnTo>
                    <a:lnTo>
                      <a:pt x="20" y="559"/>
                    </a:lnTo>
                    <a:lnTo>
                      <a:pt x="40" y="490"/>
                    </a:lnTo>
                    <a:lnTo>
                      <a:pt x="64" y="436"/>
                    </a:lnTo>
                    <a:lnTo>
                      <a:pt x="94" y="391"/>
                    </a:lnTo>
                    <a:lnTo>
                      <a:pt x="129" y="356"/>
                    </a:lnTo>
                    <a:lnTo>
                      <a:pt x="163" y="322"/>
                    </a:lnTo>
                    <a:lnTo>
                      <a:pt x="203" y="292"/>
                    </a:lnTo>
                    <a:lnTo>
                      <a:pt x="277" y="242"/>
                    </a:lnTo>
                    <a:lnTo>
                      <a:pt x="317" y="218"/>
                    </a:lnTo>
                    <a:lnTo>
                      <a:pt x="351" y="183"/>
                    </a:lnTo>
                    <a:lnTo>
                      <a:pt x="386" y="148"/>
                    </a:lnTo>
                    <a:lnTo>
                      <a:pt x="416" y="109"/>
                    </a:lnTo>
                    <a:lnTo>
                      <a:pt x="440" y="59"/>
                    </a:lnTo>
                    <a:lnTo>
                      <a:pt x="460" y="0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4" name="Freeform 32"/>
              <p:cNvSpPr>
                <a:spLocks noEditPoints="1"/>
              </p:cNvSpPr>
              <p:nvPr/>
            </p:nvSpPr>
            <p:spPr bwMode="auto">
              <a:xfrm>
                <a:off x="19539858" y="8186057"/>
                <a:ext cx="2171646" cy="2830286"/>
              </a:xfrm>
              <a:custGeom>
                <a:avLst/>
                <a:gdLst/>
                <a:ahLst/>
                <a:cxnLst>
                  <a:cxn ang="0">
                    <a:pos x="1935" y="2109"/>
                  </a:cxn>
                  <a:cxn ang="0">
                    <a:pos x="1089" y="59"/>
                  </a:cxn>
                  <a:cxn ang="0">
                    <a:pos x="1935" y="188"/>
                  </a:cxn>
                  <a:cxn ang="0">
                    <a:pos x="1935" y="2109"/>
                  </a:cxn>
                  <a:cxn ang="0">
                    <a:pos x="995" y="2520"/>
                  </a:cxn>
                  <a:cxn ang="0">
                    <a:pos x="970" y="2529"/>
                  </a:cxn>
                  <a:cxn ang="0">
                    <a:pos x="970" y="40"/>
                  </a:cxn>
                  <a:cxn ang="0">
                    <a:pos x="995" y="45"/>
                  </a:cxn>
                  <a:cxn ang="0">
                    <a:pos x="1049" y="2495"/>
                  </a:cxn>
                  <a:cxn ang="0">
                    <a:pos x="995" y="2520"/>
                  </a:cxn>
                  <a:cxn ang="0">
                    <a:pos x="935" y="2534"/>
                  </a:cxn>
                  <a:cxn ang="0">
                    <a:pos x="723" y="2520"/>
                  </a:cxn>
                  <a:cxn ang="0">
                    <a:pos x="406" y="2490"/>
                  </a:cxn>
                  <a:cxn ang="0">
                    <a:pos x="198" y="2460"/>
                  </a:cxn>
                  <a:cxn ang="0">
                    <a:pos x="49" y="2421"/>
                  </a:cxn>
                  <a:cxn ang="0">
                    <a:pos x="45" y="2416"/>
                  </a:cxn>
                  <a:cxn ang="0">
                    <a:pos x="40" y="2401"/>
                  </a:cxn>
                  <a:cxn ang="0">
                    <a:pos x="40" y="94"/>
                  </a:cxn>
                  <a:cxn ang="0">
                    <a:pos x="930" y="40"/>
                  </a:cxn>
                  <a:cxn ang="0">
                    <a:pos x="950" y="40"/>
                  </a:cxn>
                  <a:cxn ang="0">
                    <a:pos x="950" y="2529"/>
                  </a:cxn>
                  <a:cxn ang="0">
                    <a:pos x="935" y="2534"/>
                  </a:cxn>
                  <a:cxn ang="0">
                    <a:pos x="1000" y="5"/>
                  </a:cxn>
                  <a:cxn ang="0">
                    <a:pos x="950" y="0"/>
                  </a:cxn>
                  <a:cxn ang="0">
                    <a:pos x="930" y="0"/>
                  </a:cxn>
                  <a:cxn ang="0">
                    <a:pos x="15" y="54"/>
                  </a:cxn>
                  <a:cxn ang="0">
                    <a:pos x="0" y="74"/>
                  </a:cxn>
                  <a:cxn ang="0">
                    <a:pos x="0" y="2401"/>
                  </a:cxn>
                  <a:cxn ang="0">
                    <a:pos x="5" y="2430"/>
                  </a:cxn>
                  <a:cxn ang="0">
                    <a:pos x="30" y="2455"/>
                  </a:cxn>
                  <a:cxn ang="0">
                    <a:pos x="35" y="2455"/>
                  </a:cxn>
                  <a:cxn ang="0">
                    <a:pos x="124" y="2480"/>
                  </a:cxn>
                  <a:cxn ang="0">
                    <a:pos x="282" y="2515"/>
                  </a:cxn>
                  <a:cxn ang="0">
                    <a:pos x="544" y="2549"/>
                  </a:cxn>
                  <a:cxn ang="0">
                    <a:pos x="930" y="2574"/>
                  </a:cxn>
                  <a:cxn ang="0">
                    <a:pos x="955" y="2569"/>
                  </a:cxn>
                  <a:cxn ang="0">
                    <a:pos x="1010" y="2559"/>
                  </a:cxn>
                  <a:cxn ang="0">
                    <a:pos x="1960" y="2143"/>
                  </a:cxn>
                  <a:cxn ang="0">
                    <a:pos x="1975" y="2124"/>
                  </a:cxn>
                  <a:cxn ang="0">
                    <a:pos x="1975" y="168"/>
                  </a:cxn>
                  <a:cxn ang="0">
                    <a:pos x="1955" y="149"/>
                  </a:cxn>
                </a:cxnLst>
                <a:rect l="0" t="0" r="r" b="b"/>
                <a:pathLst>
                  <a:path w="1975" h="2574">
                    <a:moveTo>
                      <a:pt x="1935" y="2109"/>
                    </a:moveTo>
                    <a:lnTo>
                      <a:pt x="1935" y="2109"/>
                    </a:lnTo>
                    <a:lnTo>
                      <a:pt x="1089" y="2480"/>
                    </a:lnTo>
                    <a:lnTo>
                      <a:pt x="1089" y="59"/>
                    </a:lnTo>
                    <a:lnTo>
                      <a:pt x="1089" y="59"/>
                    </a:lnTo>
                    <a:lnTo>
                      <a:pt x="1935" y="188"/>
                    </a:lnTo>
                    <a:lnTo>
                      <a:pt x="1935" y="188"/>
                    </a:lnTo>
                    <a:lnTo>
                      <a:pt x="1935" y="2109"/>
                    </a:lnTo>
                    <a:lnTo>
                      <a:pt x="1935" y="2109"/>
                    </a:lnTo>
                    <a:close/>
                    <a:moveTo>
                      <a:pt x="995" y="2520"/>
                    </a:moveTo>
                    <a:lnTo>
                      <a:pt x="995" y="2520"/>
                    </a:lnTo>
                    <a:lnTo>
                      <a:pt x="970" y="2529"/>
                    </a:lnTo>
                    <a:lnTo>
                      <a:pt x="970" y="40"/>
                    </a:lnTo>
                    <a:lnTo>
                      <a:pt x="970" y="40"/>
                    </a:lnTo>
                    <a:lnTo>
                      <a:pt x="995" y="45"/>
                    </a:lnTo>
                    <a:lnTo>
                      <a:pt x="995" y="45"/>
                    </a:lnTo>
                    <a:lnTo>
                      <a:pt x="1049" y="50"/>
                    </a:lnTo>
                    <a:lnTo>
                      <a:pt x="1049" y="2495"/>
                    </a:lnTo>
                    <a:lnTo>
                      <a:pt x="1049" y="2495"/>
                    </a:lnTo>
                    <a:lnTo>
                      <a:pt x="995" y="2520"/>
                    </a:lnTo>
                    <a:lnTo>
                      <a:pt x="995" y="2520"/>
                    </a:lnTo>
                    <a:close/>
                    <a:moveTo>
                      <a:pt x="935" y="2534"/>
                    </a:moveTo>
                    <a:lnTo>
                      <a:pt x="935" y="2534"/>
                    </a:lnTo>
                    <a:lnTo>
                      <a:pt x="723" y="2520"/>
                    </a:lnTo>
                    <a:lnTo>
                      <a:pt x="549" y="2510"/>
                    </a:lnTo>
                    <a:lnTo>
                      <a:pt x="406" y="2490"/>
                    </a:lnTo>
                    <a:lnTo>
                      <a:pt x="292" y="2475"/>
                    </a:lnTo>
                    <a:lnTo>
                      <a:pt x="198" y="2460"/>
                    </a:lnTo>
                    <a:lnTo>
                      <a:pt x="129" y="2440"/>
                    </a:lnTo>
                    <a:lnTo>
                      <a:pt x="49" y="2421"/>
                    </a:lnTo>
                    <a:lnTo>
                      <a:pt x="45" y="2416"/>
                    </a:lnTo>
                    <a:lnTo>
                      <a:pt x="45" y="2416"/>
                    </a:lnTo>
                    <a:lnTo>
                      <a:pt x="40" y="2411"/>
                    </a:lnTo>
                    <a:lnTo>
                      <a:pt x="40" y="2401"/>
                    </a:lnTo>
                    <a:lnTo>
                      <a:pt x="40" y="2401"/>
                    </a:lnTo>
                    <a:lnTo>
                      <a:pt x="40" y="94"/>
                    </a:lnTo>
                    <a:lnTo>
                      <a:pt x="40" y="94"/>
                    </a:lnTo>
                    <a:lnTo>
                      <a:pt x="930" y="40"/>
                    </a:lnTo>
                    <a:lnTo>
                      <a:pt x="930" y="40"/>
                    </a:lnTo>
                    <a:lnTo>
                      <a:pt x="950" y="40"/>
                    </a:lnTo>
                    <a:lnTo>
                      <a:pt x="950" y="2529"/>
                    </a:lnTo>
                    <a:lnTo>
                      <a:pt x="950" y="2529"/>
                    </a:lnTo>
                    <a:lnTo>
                      <a:pt x="935" y="2534"/>
                    </a:lnTo>
                    <a:lnTo>
                      <a:pt x="935" y="2534"/>
                    </a:lnTo>
                    <a:close/>
                    <a:moveTo>
                      <a:pt x="1955" y="149"/>
                    </a:moveTo>
                    <a:lnTo>
                      <a:pt x="1000" y="5"/>
                    </a:lnTo>
                    <a:lnTo>
                      <a:pt x="1000" y="5"/>
                    </a:lnTo>
                    <a:lnTo>
                      <a:pt x="950" y="0"/>
                    </a:lnTo>
                    <a:lnTo>
                      <a:pt x="930" y="0"/>
                    </a:lnTo>
                    <a:lnTo>
                      <a:pt x="930" y="0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5" y="64"/>
                    </a:lnTo>
                    <a:lnTo>
                      <a:pt x="0" y="74"/>
                    </a:lnTo>
                    <a:lnTo>
                      <a:pt x="0" y="2401"/>
                    </a:lnTo>
                    <a:lnTo>
                      <a:pt x="0" y="2401"/>
                    </a:lnTo>
                    <a:lnTo>
                      <a:pt x="0" y="2416"/>
                    </a:lnTo>
                    <a:lnTo>
                      <a:pt x="5" y="2430"/>
                    </a:lnTo>
                    <a:lnTo>
                      <a:pt x="15" y="2445"/>
                    </a:lnTo>
                    <a:lnTo>
                      <a:pt x="30" y="2455"/>
                    </a:lnTo>
                    <a:lnTo>
                      <a:pt x="30" y="2455"/>
                    </a:lnTo>
                    <a:lnTo>
                      <a:pt x="35" y="2455"/>
                    </a:lnTo>
                    <a:lnTo>
                      <a:pt x="35" y="2455"/>
                    </a:lnTo>
                    <a:lnTo>
                      <a:pt x="124" y="2480"/>
                    </a:lnTo>
                    <a:lnTo>
                      <a:pt x="193" y="2500"/>
                    </a:lnTo>
                    <a:lnTo>
                      <a:pt x="282" y="2515"/>
                    </a:lnTo>
                    <a:lnTo>
                      <a:pt x="401" y="2529"/>
                    </a:lnTo>
                    <a:lnTo>
                      <a:pt x="544" y="2549"/>
                    </a:lnTo>
                    <a:lnTo>
                      <a:pt x="723" y="2559"/>
                    </a:lnTo>
                    <a:lnTo>
                      <a:pt x="930" y="2574"/>
                    </a:lnTo>
                    <a:lnTo>
                      <a:pt x="930" y="2574"/>
                    </a:lnTo>
                    <a:lnTo>
                      <a:pt x="955" y="2569"/>
                    </a:lnTo>
                    <a:lnTo>
                      <a:pt x="980" y="2569"/>
                    </a:lnTo>
                    <a:lnTo>
                      <a:pt x="1010" y="2559"/>
                    </a:lnTo>
                    <a:lnTo>
                      <a:pt x="1960" y="2143"/>
                    </a:lnTo>
                    <a:lnTo>
                      <a:pt x="1960" y="2143"/>
                    </a:lnTo>
                    <a:lnTo>
                      <a:pt x="1970" y="2133"/>
                    </a:lnTo>
                    <a:lnTo>
                      <a:pt x="1975" y="2124"/>
                    </a:lnTo>
                    <a:lnTo>
                      <a:pt x="1975" y="168"/>
                    </a:lnTo>
                    <a:lnTo>
                      <a:pt x="1975" y="168"/>
                    </a:lnTo>
                    <a:lnTo>
                      <a:pt x="1970" y="158"/>
                    </a:lnTo>
                    <a:lnTo>
                      <a:pt x="1955" y="149"/>
                    </a:lnTo>
                    <a:lnTo>
                      <a:pt x="1955" y="1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5" name="Freeform 33"/>
              <p:cNvSpPr>
                <a:spLocks/>
              </p:cNvSpPr>
              <p:nvPr/>
            </p:nvSpPr>
            <p:spPr bwMode="auto">
              <a:xfrm>
                <a:off x="19643217" y="9486845"/>
                <a:ext cx="376052" cy="1361264"/>
              </a:xfrm>
              <a:custGeom>
                <a:avLst/>
                <a:gdLst/>
                <a:ahLst/>
                <a:cxnLst>
                  <a:cxn ang="0">
                    <a:pos x="208" y="391"/>
                  </a:cxn>
                  <a:cxn ang="0">
                    <a:pos x="208" y="391"/>
                  </a:cxn>
                  <a:cxn ang="0">
                    <a:pos x="213" y="356"/>
                  </a:cxn>
                  <a:cxn ang="0">
                    <a:pos x="218" y="327"/>
                  </a:cxn>
                  <a:cxn ang="0">
                    <a:pos x="233" y="302"/>
                  </a:cxn>
                  <a:cxn ang="0">
                    <a:pos x="247" y="277"/>
                  </a:cxn>
                  <a:cxn ang="0">
                    <a:pos x="267" y="257"/>
                  </a:cxn>
                  <a:cxn ang="0">
                    <a:pos x="292" y="243"/>
                  </a:cxn>
                  <a:cxn ang="0">
                    <a:pos x="317" y="228"/>
                  </a:cxn>
                  <a:cxn ang="0">
                    <a:pos x="342" y="223"/>
                  </a:cxn>
                  <a:cxn ang="0">
                    <a:pos x="342" y="15"/>
                  </a:cxn>
                  <a:cxn ang="0">
                    <a:pos x="0" y="0"/>
                  </a:cxn>
                  <a:cxn ang="0">
                    <a:pos x="0" y="1173"/>
                  </a:cxn>
                  <a:cxn ang="0">
                    <a:pos x="0" y="1173"/>
                  </a:cxn>
                  <a:cxn ang="0">
                    <a:pos x="94" y="1193"/>
                  </a:cxn>
                  <a:cxn ang="0">
                    <a:pos x="203" y="1218"/>
                  </a:cxn>
                  <a:cxn ang="0">
                    <a:pos x="342" y="1238"/>
                  </a:cxn>
                  <a:cxn ang="0">
                    <a:pos x="342" y="559"/>
                  </a:cxn>
                  <a:cxn ang="0">
                    <a:pos x="342" y="559"/>
                  </a:cxn>
                  <a:cxn ang="0">
                    <a:pos x="317" y="550"/>
                  </a:cxn>
                  <a:cxn ang="0">
                    <a:pos x="292" y="540"/>
                  </a:cxn>
                  <a:cxn ang="0">
                    <a:pos x="267" y="520"/>
                  </a:cxn>
                  <a:cxn ang="0">
                    <a:pos x="247" y="500"/>
                  </a:cxn>
                  <a:cxn ang="0">
                    <a:pos x="233" y="475"/>
                  </a:cxn>
                  <a:cxn ang="0">
                    <a:pos x="218" y="451"/>
                  </a:cxn>
                  <a:cxn ang="0">
                    <a:pos x="213" y="421"/>
                  </a:cxn>
                  <a:cxn ang="0">
                    <a:pos x="208" y="391"/>
                  </a:cxn>
                  <a:cxn ang="0">
                    <a:pos x="208" y="391"/>
                  </a:cxn>
                </a:cxnLst>
                <a:rect l="0" t="0" r="r" b="b"/>
                <a:pathLst>
                  <a:path w="342" h="1238">
                    <a:moveTo>
                      <a:pt x="208" y="391"/>
                    </a:moveTo>
                    <a:lnTo>
                      <a:pt x="208" y="391"/>
                    </a:lnTo>
                    <a:lnTo>
                      <a:pt x="213" y="356"/>
                    </a:lnTo>
                    <a:lnTo>
                      <a:pt x="218" y="327"/>
                    </a:lnTo>
                    <a:lnTo>
                      <a:pt x="233" y="302"/>
                    </a:lnTo>
                    <a:lnTo>
                      <a:pt x="247" y="277"/>
                    </a:lnTo>
                    <a:lnTo>
                      <a:pt x="267" y="257"/>
                    </a:lnTo>
                    <a:lnTo>
                      <a:pt x="292" y="243"/>
                    </a:lnTo>
                    <a:lnTo>
                      <a:pt x="317" y="228"/>
                    </a:lnTo>
                    <a:lnTo>
                      <a:pt x="342" y="223"/>
                    </a:lnTo>
                    <a:lnTo>
                      <a:pt x="342" y="15"/>
                    </a:lnTo>
                    <a:lnTo>
                      <a:pt x="0" y="0"/>
                    </a:lnTo>
                    <a:lnTo>
                      <a:pt x="0" y="1173"/>
                    </a:lnTo>
                    <a:lnTo>
                      <a:pt x="0" y="1173"/>
                    </a:lnTo>
                    <a:lnTo>
                      <a:pt x="94" y="1193"/>
                    </a:lnTo>
                    <a:lnTo>
                      <a:pt x="203" y="1218"/>
                    </a:lnTo>
                    <a:lnTo>
                      <a:pt x="342" y="1238"/>
                    </a:lnTo>
                    <a:lnTo>
                      <a:pt x="342" y="559"/>
                    </a:lnTo>
                    <a:lnTo>
                      <a:pt x="342" y="559"/>
                    </a:lnTo>
                    <a:lnTo>
                      <a:pt x="317" y="550"/>
                    </a:lnTo>
                    <a:lnTo>
                      <a:pt x="292" y="540"/>
                    </a:lnTo>
                    <a:lnTo>
                      <a:pt x="267" y="520"/>
                    </a:lnTo>
                    <a:lnTo>
                      <a:pt x="247" y="500"/>
                    </a:lnTo>
                    <a:lnTo>
                      <a:pt x="233" y="475"/>
                    </a:lnTo>
                    <a:lnTo>
                      <a:pt x="218" y="451"/>
                    </a:lnTo>
                    <a:lnTo>
                      <a:pt x="213" y="421"/>
                    </a:lnTo>
                    <a:lnTo>
                      <a:pt x="208" y="391"/>
                    </a:lnTo>
                    <a:lnTo>
                      <a:pt x="208" y="391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6" name="Freeform 34"/>
              <p:cNvSpPr>
                <a:spLocks/>
              </p:cNvSpPr>
              <p:nvPr/>
            </p:nvSpPr>
            <p:spPr bwMode="auto">
              <a:xfrm>
                <a:off x="20073147" y="9503339"/>
                <a:ext cx="435429" cy="1382156"/>
              </a:xfrm>
              <a:custGeom>
                <a:avLst/>
                <a:gdLst/>
                <a:ahLst/>
                <a:cxnLst>
                  <a:cxn ang="0">
                    <a:pos x="396" y="15"/>
                  </a:cxn>
                  <a:cxn ang="0">
                    <a:pos x="0" y="0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30" y="213"/>
                  </a:cxn>
                  <a:cxn ang="0">
                    <a:pos x="54" y="228"/>
                  </a:cxn>
                  <a:cxn ang="0">
                    <a:pos x="74" y="242"/>
                  </a:cxn>
                  <a:cxn ang="0">
                    <a:pos x="94" y="262"/>
                  </a:cxn>
                  <a:cxn ang="0">
                    <a:pos x="114" y="287"/>
                  </a:cxn>
                  <a:cxn ang="0">
                    <a:pos x="124" y="312"/>
                  </a:cxn>
                  <a:cxn ang="0">
                    <a:pos x="134" y="341"/>
                  </a:cxn>
                  <a:cxn ang="0">
                    <a:pos x="134" y="376"/>
                  </a:cxn>
                  <a:cxn ang="0">
                    <a:pos x="134" y="376"/>
                  </a:cxn>
                  <a:cxn ang="0">
                    <a:pos x="134" y="406"/>
                  </a:cxn>
                  <a:cxn ang="0">
                    <a:pos x="124" y="436"/>
                  </a:cxn>
                  <a:cxn ang="0">
                    <a:pos x="114" y="460"/>
                  </a:cxn>
                  <a:cxn ang="0">
                    <a:pos x="94" y="485"/>
                  </a:cxn>
                  <a:cxn ang="0">
                    <a:pos x="74" y="505"/>
                  </a:cxn>
                  <a:cxn ang="0">
                    <a:pos x="54" y="525"/>
                  </a:cxn>
                  <a:cxn ang="0">
                    <a:pos x="30" y="535"/>
                  </a:cxn>
                  <a:cxn ang="0">
                    <a:pos x="0" y="544"/>
                  </a:cxn>
                  <a:cxn ang="0">
                    <a:pos x="0" y="1228"/>
                  </a:cxn>
                  <a:cxn ang="0">
                    <a:pos x="0" y="1228"/>
                  </a:cxn>
                  <a:cxn ang="0">
                    <a:pos x="188" y="1247"/>
                  </a:cxn>
                  <a:cxn ang="0">
                    <a:pos x="287" y="1252"/>
                  </a:cxn>
                  <a:cxn ang="0">
                    <a:pos x="396" y="1257"/>
                  </a:cxn>
                  <a:cxn ang="0">
                    <a:pos x="396" y="15"/>
                  </a:cxn>
                </a:cxnLst>
                <a:rect l="0" t="0" r="r" b="b"/>
                <a:pathLst>
                  <a:path w="396" h="1257">
                    <a:moveTo>
                      <a:pt x="396" y="15"/>
                    </a:moveTo>
                    <a:lnTo>
                      <a:pt x="0" y="0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30" y="213"/>
                    </a:lnTo>
                    <a:lnTo>
                      <a:pt x="54" y="228"/>
                    </a:lnTo>
                    <a:lnTo>
                      <a:pt x="74" y="242"/>
                    </a:lnTo>
                    <a:lnTo>
                      <a:pt x="94" y="262"/>
                    </a:lnTo>
                    <a:lnTo>
                      <a:pt x="114" y="287"/>
                    </a:lnTo>
                    <a:lnTo>
                      <a:pt x="124" y="312"/>
                    </a:lnTo>
                    <a:lnTo>
                      <a:pt x="134" y="341"/>
                    </a:lnTo>
                    <a:lnTo>
                      <a:pt x="134" y="376"/>
                    </a:lnTo>
                    <a:lnTo>
                      <a:pt x="134" y="376"/>
                    </a:lnTo>
                    <a:lnTo>
                      <a:pt x="134" y="406"/>
                    </a:lnTo>
                    <a:lnTo>
                      <a:pt x="124" y="436"/>
                    </a:lnTo>
                    <a:lnTo>
                      <a:pt x="114" y="460"/>
                    </a:lnTo>
                    <a:lnTo>
                      <a:pt x="94" y="485"/>
                    </a:lnTo>
                    <a:lnTo>
                      <a:pt x="74" y="505"/>
                    </a:lnTo>
                    <a:lnTo>
                      <a:pt x="54" y="525"/>
                    </a:lnTo>
                    <a:lnTo>
                      <a:pt x="30" y="535"/>
                    </a:lnTo>
                    <a:lnTo>
                      <a:pt x="0" y="544"/>
                    </a:lnTo>
                    <a:lnTo>
                      <a:pt x="0" y="1228"/>
                    </a:lnTo>
                    <a:lnTo>
                      <a:pt x="0" y="1228"/>
                    </a:lnTo>
                    <a:lnTo>
                      <a:pt x="188" y="1247"/>
                    </a:lnTo>
                    <a:lnTo>
                      <a:pt x="287" y="1252"/>
                    </a:lnTo>
                    <a:lnTo>
                      <a:pt x="396" y="1257"/>
                    </a:lnTo>
                    <a:lnTo>
                      <a:pt x="396" y="15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7" name="Freeform 35"/>
              <p:cNvSpPr>
                <a:spLocks/>
              </p:cNvSpPr>
              <p:nvPr/>
            </p:nvSpPr>
            <p:spPr bwMode="auto">
              <a:xfrm>
                <a:off x="19925805" y="9785927"/>
                <a:ext cx="239706" cy="256199"/>
              </a:xfrm>
              <a:custGeom>
                <a:avLst/>
                <a:gdLst/>
                <a:ahLst/>
                <a:cxnLst>
                  <a:cxn ang="0">
                    <a:pos x="218" y="119"/>
                  </a:cxn>
                  <a:cxn ang="0">
                    <a:pos x="218" y="119"/>
                  </a:cxn>
                  <a:cxn ang="0">
                    <a:pos x="218" y="94"/>
                  </a:cxn>
                  <a:cxn ang="0">
                    <a:pos x="208" y="75"/>
                  </a:cxn>
                  <a:cxn ang="0">
                    <a:pos x="198" y="55"/>
                  </a:cxn>
                  <a:cxn ang="0">
                    <a:pos x="188" y="35"/>
                  </a:cxn>
                  <a:cxn ang="0">
                    <a:pos x="169" y="20"/>
                  </a:cxn>
                  <a:cxn ang="0">
                    <a:pos x="154" y="10"/>
                  </a:cxn>
                  <a:cxn ang="0">
                    <a:pos x="134" y="5"/>
                  </a:cxn>
                  <a:cxn ang="0">
                    <a:pos x="109" y="0"/>
                  </a:cxn>
                  <a:cxn ang="0">
                    <a:pos x="109" y="0"/>
                  </a:cxn>
                  <a:cxn ang="0">
                    <a:pos x="89" y="5"/>
                  </a:cxn>
                  <a:cxn ang="0">
                    <a:pos x="70" y="10"/>
                  </a:cxn>
                  <a:cxn ang="0">
                    <a:pos x="50" y="20"/>
                  </a:cxn>
                  <a:cxn ang="0">
                    <a:pos x="35" y="35"/>
                  </a:cxn>
                  <a:cxn ang="0">
                    <a:pos x="20" y="55"/>
                  </a:cxn>
                  <a:cxn ang="0">
                    <a:pos x="10" y="75"/>
                  </a:cxn>
                  <a:cxn ang="0">
                    <a:pos x="5" y="94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5" y="139"/>
                  </a:cxn>
                  <a:cxn ang="0">
                    <a:pos x="10" y="164"/>
                  </a:cxn>
                  <a:cxn ang="0">
                    <a:pos x="20" y="183"/>
                  </a:cxn>
                  <a:cxn ang="0">
                    <a:pos x="35" y="198"/>
                  </a:cxn>
                  <a:cxn ang="0">
                    <a:pos x="50" y="213"/>
                  </a:cxn>
                  <a:cxn ang="0">
                    <a:pos x="70" y="223"/>
                  </a:cxn>
                  <a:cxn ang="0">
                    <a:pos x="89" y="233"/>
                  </a:cxn>
                  <a:cxn ang="0">
                    <a:pos x="109" y="233"/>
                  </a:cxn>
                  <a:cxn ang="0">
                    <a:pos x="109" y="233"/>
                  </a:cxn>
                  <a:cxn ang="0">
                    <a:pos x="134" y="233"/>
                  </a:cxn>
                  <a:cxn ang="0">
                    <a:pos x="154" y="223"/>
                  </a:cxn>
                  <a:cxn ang="0">
                    <a:pos x="169" y="213"/>
                  </a:cxn>
                  <a:cxn ang="0">
                    <a:pos x="188" y="198"/>
                  </a:cxn>
                  <a:cxn ang="0">
                    <a:pos x="198" y="183"/>
                  </a:cxn>
                  <a:cxn ang="0">
                    <a:pos x="208" y="164"/>
                  </a:cxn>
                  <a:cxn ang="0">
                    <a:pos x="218" y="139"/>
                  </a:cxn>
                  <a:cxn ang="0">
                    <a:pos x="218" y="119"/>
                  </a:cxn>
                  <a:cxn ang="0">
                    <a:pos x="218" y="119"/>
                  </a:cxn>
                </a:cxnLst>
                <a:rect l="0" t="0" r="r" b="b"/>
                <a:pathLst>
                  <a:path w="218" h="233">
                    <a:moveTo>
                      <a:pt x="218" y="119"/>
                    </a:moveTo>
                    <a:lnTo>
                      <a:pt x="218" y="119"/>
                    </a:lnTo>
                    <a:lnTo>
                      <a:pt x="218" y="94"/>
                    </a:lnTo>
                    <a:lnTo>
                      <a:pt x="208" y="75"/>
                    </a:lnTo>
                    <a:lnTo>
                      <a:pt x="198" y="55"/>
                    </a:lnTo>
                    <a:lnTo>
                      <a:pt x="188" y="35"/>
                    </a:lnTo>
                    <a:lnTo>
                      <a:pt x="169" y="20"/>
                    </a:lnTo>
                    <a:lnTo>
                      <a:pt x="154" y="10"/>
                    </a:lnTo>
                    <a:lnTo>
                      <a:pt x="134" y="5"/>
                    </a:lnTo>
                    <a:lnTo>
                      <a:pt x="109" y="0"/>
                    </a:lnTo>
                    <a:lnTo>
                      <a:pt x="109" y="0"/>
                    </a:lnTo>
                    <a:lnTo>
                      <a:pt x="89" y="5"/>
                    </a:lnTo>
                    <a:lnTo>
                      <a:pt x="70" y="10"/>
                    </a:lnTo>
                    <a:lnTo>
                      <a:pt x="50" y="20"/>
                    </a:lnTo>
                    <a:lnTo>
                      <a:pt x="35" y="35"/>
                    </a:lnTo>
                    <a:lnTo>
                      <a:pt x="20" y="55"/>
                    </a:lnTo>
                    <a:lnTo>
                      <a:pt x="10" y="75"/>
                    </a:lnTo>
                    <a:lnTo>
                      <a:pt x="5" y="94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5" y="139"/>
                    </a:lnTo>
                    <a:lnTo>
                      <a:pt x="10" y="164"/>
                    </a:lnTo>
                    <a:lnTo>
                      <a:pt x="20" y="183"/>
                    </a:lnTo>
                    <a:lnTo>
                      <a:pt x="35" y="198"/>
                    </a:lnTo>
                    <a:lnTo>
                      <a:pt x="50" y="213"/>
                    </a:lnTo>
                    <a:lnTo>
                      <a:pt x="70" y="223"/>
                    </a:lnTo>
                    <a:lnTo>
                      <a:pt x="8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34" y="233"/>
                    </a:lnTo>
                    <a:lnTo>
                      <a:pt x="154" y="223"/>
                    </a:lnTo>
                    <a:lnTo>
                      <a:pt x="169" y="213"/>
                    </a:lnTo>
                    <a:lnTo>
                      <a:pt x="188" y="198"/>
                    </a:lnTo>
                    <a:lnTo>
                      <a:pt x="198" y="183"/>
                    </a:lnTo>
                    <a:lnTo>
                      <a:pt x="208" y="164"/>
                    </a:lnTo>
                    <a:lnTo>
                      <a:pt x="218" y="139"/>
                    </a:lnTo>
                    <a:lnTo>
                      <a:pt x="218" y="119"/>
                    </a:lnTo>
                    <a:lnTo>
                      <a:pt x="218" y="119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8" name="Freeform 36"/>
              <p:cNvSpPr>
                <a:spLocks/>
              </p:cNvSpPr>
              <p:nvPr/>
            </p:nvSpPr>
            <p:spPr bwMode="auto">
              <a:xfrm>
                <a:off x="19931303" y="9818914"/>
                <a:ext cx="191325" cy="201221"/>
              </a:xfrm>
              <a:custGeom>
                <a:avLst/>
                <a:gdLst/>
                <a:ahLst/>
                <a:cxnLst>
                  <a:cxn ang="0">
                    <a:pos x="134" y="109"/>
                  </a:cxn>
                  <a:cxn ang="0">
                    <a:pos x="134" y="109"/>
                  </a:cxn>
                  <a:cxn ang="0">
                    <a:pos x="119" y="104"/>
                  </a:cxn>
                  <a:cxn ang="0">
                    <a:pos x="104" y="94"/>
                  </a:cxn>
                  <a:cxn ang="0">
                    <a:pos x="94" y="79"/>
                  </a:cxn>
                  <a:cxn ang="0">
                    <a:pos x="89" y="64"/>
                  </a:cxn>
                  <a:cxn ang="0">
                    <a:pos x="89" y="64"/>
                  </a:cxn>
                  <a:cxn ang="0">
                    <a:pos x="94" y="45"/>
                  </a:cxn>
                  <a:cxn ang="0">
                    <a:pos x="104" y="30"/>
                  </a:cxn>
                  <a:cxn ang="0">
                    <a:pos x="119" y="20"/>
                  </a:cxn>
                  <a:cxn ang="0">
                    <a:pos x="134" y="15"/>
                  </a:cxn>
                  <a:cxn ang="0">
                    <a:pos x="134" y="15"/>
                  </a:cxn>
                  <a:cxn ang="0">
                    <a:pos x="139" y="15"/>
                  </a:cxn>
                  <a:cxn ang="0">
                    <a:pos x="139" y="15"/>
                  </a:cxn>
                  <a:cxn ang="0">
                    <a:pos x="114" y="5"/>
                  </a:cxn>
                  <a:cxn ang="0">
                    <a:pos x="84" y="0"/>
                  </a:cxn>
                  <a:cxn ang="0">
                    <a:pos x="84" y="0"/>
                  </a:cxn>
                  <a:cxn ang="0">
                    <a:pos x="70" y="0"/>
                  </a:cxn>
                  <a:cxn ang="0">
                    <a:pos x="55" y="5"/>
                  </a:cxn>
                  <a:cxn ang="0">
                    <a:pos x="40" y="15"/>
                  </a:cxn>
                  <a:cxn ang="0">
                    <a:pos x="25" y="25"/>
                  </a:cxn>
                  <a:cxn ang="0">
                    <a:pos x="15" y="40"/>
                  </a:cxn>
                  <a:cxn ang="0">
                    <a:pos x="5" y="54"/>
                  </a:cxn>
                  <a:cxn ang="0">
                    <a:pos x="0" y="74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109"/>
                  </a:cxn>
                  <a:cxn ang="0">
                    <a:pos x="5" y="129"/>
                  </a:cxn>
                  <a:cxn ang="0">
                    <a:pos x="15" y="144"/>
                  </a:cxn>
                  <a:cxn ang="0">
                    <a:pos x="25" y="158"/>
                  </a:cxn>
                  <a:cxn ang="0">
                    <a:pos x="40" y="168"/>
                  </a:cxn>
                  <a:cxn ang="0">
                    <a:pos x="55" y="178"/>
                  </a:cxn>
                  <a:cxn ang="0">
                    <a:pos x="70" y="183"/>
                  </a:cxn>
                  <a:cxn ang="0">
                    <a:pos x="84" y="183"/>
                  </a:cxn>
                  <a:cxn ang="0">
                    <a:pos x="84" y="183"/>
                  </a:cxn>
                  <a:cxn ang="0">
                    <a:pos x="104" y="183"/>
                  </a:cxn>
                  <a:cxn ang="0">
                    <a:pos x="119" y="178"/>
                  </a:cxn>
                  <a:cxn ang="0">
                    <a:pos x="134" y="168"/>
                  </a:cxn>
                  <a:cxn ang="0">
                    <a:pos x="149" y="158"/>
                  </a:cxn>
                  <a:cxn ang="0">
                    <a:pos x="159" y="144"/>
                  </a:cxn>
                  <a:cxn ang="0">
                    <a:pos x="169" y="129"/>
                  </a:cxn>
                  <a:cxn ang="0">
                    <a:pos x="174" y="109"/>
                  </a:cxn>
                  <a:cxn ang="0">
                    <a:pos x="174" y="89"/>
                  </a:cxn>
                  <a:cxn ang="0">
                    <a:pos x="174" y="89"/>
                  </a:cxn>
                  <a:cxn ang="0">
                    <a:pos x="174" y="84"/>
                  </a:cxn>
                  <a:cxn ang="0">
                    <a:pos x="174" y="84"/>
                  </a:cxn>
                  <a:cxn ang="0">
                    <a:pos x="164" y="94"/>
                  </a:cxn>
                  <a:cxn ang="0">
                    <a:pos x="159" y="104"/>
                  </a:cxn>
                  <a:cxn ang="0">
                    <a:pos x="144" y="109"/>
                  </a:cxn>
                  <a:cxn ang="0">
                    <a:pos x="134" y="109"/>
                  </a:cxn>
                  <a:cxn ang="0">
                    <a:pos x="134" y="109"/>
                  </a:cxn>
                </a:cxnLst>
                <a:rect l="0" t="0" r="r" b="b"/>
                <a:pathLst>
                  <a:path w="174" h="183">
                    <a:moveTo>
                      <a:pt x="134" y="109"/>
                    </a:moveTo>
                    <a:lnTo>
                      <a:pt x="134" y="109"/>
                    </a:lnTo>
                    <a:lnTo>
                      <a:pt x="119" y="104"/>
                    </a:lnTo>
                    <a:lnTo>
                      <a:pt x="104" y="94"/>
                    </a:lnTo>
                    <a:lnTo>
                      <a:pt x="94" y="79"/>
                    </a:lnTo>
                    <a:lnTo>
                      <a:pt x="89" y="64"/>
                    </a:lnTo>
                    <a:lnTo>
                      <a:pt x="89" y="64"/>
                    </a:lnTo>
                    <a:lnTo>
                      <a:pt x="94" y="45"/>
                    </a:lnTo>
                    <a:lnTo>
                      <a:pt x="104" y="30"/>
                    </a:lnTo>
                    <a:lnTo>
                      <a:pt x="119" y="20"/>
                    </a:lnTo>
                    <a:lnTo>
                      <a:pt x="134" y="15"/>
                    </a:lnTo>
                    <a:lnTo>
                      <a:pt x="134" y="15"/>
                    </a:lnTo>
                    <a:lnTo>
                      <a:pt x="139" y="15"/>
                    </a:lnTo>
                    <a:lnTo>
                      <a:pt x="139" y="15"/>
                    </a:lnTo>
                    <a:lnTo>
                      <a:pt x="114" y="5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70" y="0"/>
                    </a:lnTo>
                    <a:lnTo>
                      <a:pt x="55" y="5"/>
                    </a:lnTo>
                    <a:lnTo>
                      <a:pt x="40" y="15"/>
                    </a:lnTo>
                    <a:lnTo>
                      <a:pt x="25" y="25"/>
                    </a:lnTo>
                    <a:lnTo>
                      <a:pt x="15" y="40"/>
                    </a:lnTo>
                    <a:lnTo>
                      <a:pt x="5" y="54"/>
                    </a:lnTo>
                    <a:lnTo>
                      <a:pt x="0" y="74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109"/>
                    </a:lnTo>
                    <a:lnTo>
                      <a:pt x="5" y="129"/>
                    </a:lnTo>
                    <a:lnTo>
                      <a:pt x="15" y="144"/>
                    </a:lnTo>
                    <a:lnTo>
                      <a:pt x="25" y="158"/>
                    </a:lnTo>
                    <a:lnTo>
                      <a:pt x="40" y="168"/>
                    </a:lnTo>
                    <a:lnTo>
                      <a:pt x="55" y="178"/>
                    </a:lnTo>
                    <a:lnTo>
                      <a:pt x="70" y="183"/>
                    </a:lnTo>
                    <a:lnTo>
                      <a:pt x="84" y="183"/>
                    </a:lnTo>
                    <a:lnTo>
                      <a:pt x="84" y="183"/>
                    </a:lnTo>
                    <a:lnTo>
                      <a:pt x="104" y="183"/>
                    </a:lnTo>
                    <a:lnTo>
                      <a:pt x="119" y="178"/>
                    </a:lnTo>
                    <a:lnTo>
                      <a:pt x="134" y="168"/>
                    </a:lnTo>
                    <a:lnTo>
                      <a:pt x="149" y="158"/>
                    </a:lnTo>
                    <a:lnTo>
                      <a:pt x="159" y="144"/>
                    </a:lnTo>
                    <a:lnTo>
                      <a:pt x="169" y="129"/>
                    </a:lnTo>
                    <a:lnTo>
                      <a:pt x="174" y="109"/>
                    </a:lnTo>
                    <a:lnTo>
                      <a:pt x="174" y="89"/>
                    </a:lnTo>
                    <a:lnTo>
                      <a:pt x="174" y="89"/>
                    </a:lnTo>
                    <a:lnTo>
                      <a:pt x="174" y="84"/>
                    </a:lnTo>
                    <a:lnTo>
                      <a:pt x="174" y="84"/>
                    </a:lnTo>
                    <a:lnTo>
                      <a:pt x="164" y="94"/>
                    </a:lnTo>
                    <a:lnTo>
                      <a:pt x="159" y="104"/>
                    </a:lnTo>
                    <a:lnTo>
                      <a:pt x="144" y="109"/>
                    </a:lnTo>
                    <a:lnTo>
                      <a:pt x="134" y="109"/>
                    </a:lnTo>
                    <a:lnTo>
                      <a:pt x="134" y="10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9" name="Freeform 37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0" name="Freeform 38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1" name="Freeform 39"/>
              <p:cNvSpPr>
                <a:spLocks/>
              </p:cNvSpPr>
              <p:nvPr/>
            </p:nvSpPr>
            <p:spPr bwMode="auto">
              <a:xfrm>
                <a:off x="19687200" y="9023928"/>
                <a:ext cx="26390" cy="274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0"/>
                  </a:cxn>
                  <a:cxn ang="0">
                    <a:pos x="10" y="25"/>
                  </a:cxn>
                  <a:cxn ang="0">
                    <a:pos x="10" y="25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5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0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7EAA5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2" name="Freeform 40"/>
              <p:cNvSpPr>
                <a:spLocks noEditPoints="1"/>
              </p:cNvSpPr>
              <p:nvPr/>
            </p:nvSpPr>
            <p:spPr bwMode="auto">
              <a:xfrm>
                <a:off x="19790559" y="8975547"/>
                <a:ext cx="718018" cy="446424"/>
              </a:xfrm>
              <a:custGeom>
                <a:avLst/>
                <a:gdLst/>
                <a:ahLst/>
                <a:cxnLst>
                  <a:cxn ang="0">
                    <a:pos x="24" y="366"/>
                  </a:cxn>
                  <a:cxn ang="0">
                    <a:pos x="123" y="198"/>
                  </a:cxn>
                  <a:cxn ang="0">
                    <a:pos x="633" y="203"/>
                  </a:cxn>
                  <a:cxn ang="0">
                    <a:pos x="633" y="203"/>
                  </a:cxn>
                  <a:cxn ang="0">
                    <a:pos x="633" y="386"/>
                  </a:cxn>
                  <a:cxn ang="0">
                    <a:pos x="633" y="386"/>
                  </a:cxn>
                  <a:cxn ang="0">
                    <a:pos x="24" y="366"/>
                  </a:cxn>
                  <a:cxn ang="0">
                    <a:pos x="24" y="366"/>
                  </a:cxn>
                  <a:cxn ang="0">
                    <a:pos x="109" y="20"/>
                  </a:cxn>
                  <a:cxn ang="0">
                    <a:pos x="109" y="183"/>
                  </a:cxn>
                  <a:cxn ang="0">
                    <a:pos x="19" y="336"/>
                  </a:cxn>
                  <a:cxn ang="0">
                    <a:pos x="19" y="336"/>
                  </a:cxn>
                  <a:cxn ang="0">
                    <a:pos x="19" y="20"/>
                  </a:cxn>
                  <a:cxn ang="0">
                    <a:pos x="19" y="20"/>
                  </a:cxn>
                  <a:cxn ang="0">
                    <a:pos x="109" y="20"/>
                  </a:cxn>
                  <a:cxn ang="0">
                    <a:pos x="109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128" y="178"/>
                  </a:cxn>
                  <a:cxn ang="0">
                    <a:pos x="128" y="178"/>
                  </a:cxn>
                  <a:cxn ang="0">
                    <a:pos x="128" y="20"/>
                  </a:cxn>
                  <a:cxn ang="0">
                    <a:pos x="128" y="20"/>
                  </a:cxn>
                  <a:cxn ang="0">
                    <a:pos x="633" y="20"/>
                  </a:cxn>
                  <a:cxn ang="0">
                    <a:pos x="633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643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376"/>
                  </a:cxn>
                  <a:cxn ang="0">
                    <a:pos x="0" y="376"/>
                  </a:cxn>
                  <a:cxn ang="0">
                    <a:pos x="0" y="381"/>
                  </a:cxn>
                  <a:cxn ang="0">
                    <a:pos x="10" y="386"/>
                  </a:cxn>
                  <a:cxn ang="0">
                    <a:pos x="643" y="406"/>
                  </a:cxn>
                  <a:cxn ang="0">
                    <a:pos x="643" y="406"/>
                  </a:cxn>
                  <a:cxn ang="0">
                    <a:pos x="648" y="401"/>
                  </a:cxn>
                  <a:cxn ang="0">
                    <a:pos x="648" y="401"/>
                  </a:cxn>
                  <a:cxn ang="0">
                    <a:pos x="653" y="396"/>
                  </a:cxn>
                  <a:cxn ang="0">
                    <a:pos x="653" y="10"/>
                  </a:cxn>
                  <a:cxn ang="0">
                    <a:pos x="653" y="10"/>
                  </a:cxn>
                  <a:cxn ang="0">
                    <a:pos x="648" y="0"/>
                  </a:cxn>
                  <a:cxn ang="0">
                    <a:pos x="643" y="0"/>
                  </a:cxn>
                  <a:cxn ang="0">
                    <a:pos x="643" y="0"/>
                  </a:cxn>
                </a:cxnLst>
                <a:rect l="0" t="0" r="r" b="b"/>
                <a:pathLst>
                  <a:path w="653" h="406">
                    <a:moveTo>
                      <a:pt x="24" y="366"/>
                    </a:moveTo>
                    <a:lnTo>
                      <a:pt x="123" y="198"/>
                    </a:lnTo>
                    <a:lnTo>
                      <a:pt x="633" y="203"/>
                    </a:lnTo>
                    <a:lnTo>
                      <a:pt x="633" y="203"/>
                    </a:lnTo>
                    <a:lnTo>
                      <a:pt x="633" y="386"/>
                    </a:lnTo>
                    <a:lnTo>
                      <a:pt x="633" y="386"/>
                    </a:lnTo>
                    <a:lnTo>
                      <a:pt x="24" y="366"/>
                    </a:lnTo>
                    <a:lnTo>
                      <a:pt x="24" y="366"/>
                    </a:lnTo>
                    <a:close/>
                    <a:moveTo>
                      <a:pt x="109" y="20"/>
                    </a:moveTo>
                    <a:lnTo>
                      <a:pt x="109" y="183"/>
                    </a:lnTo>
                    <a:lnTo>
                      <a:pt x="19" y="336"/>
                    </a:lnTo>
                    <a:lnTo>
                      <a:pt x="19" y="336"/>
                    </a:lnTo>
                    <a:lnTo>
                      <a:pt x="19" y="20"/>
                    </a:lnTo>
                    <a:lnTo>
                      <a:pt x="19" y="20"/>
                    </a:lnTo>
                    <a:lnTo>
                      <a:pt x="109" y="20"/>
                    </a:lnTo>
                    <a:lnTo>
                      <a:pt x="109" y="20"/>
                    </a:lnTo>
                    <a:close/>
                    <a:moveTo>
                      <a:pt x="633" y="183"/>
                    </a:moveTo>
                    <a:lnTo>
                      <a:pt x="633" y="183"/>
                    </a:lnTo>
                    <a:lnTo>
                      <a:pt x="128" y="178"/>
                    </a:lnTo>
                    <a:lnTo>
                      <a:pt x="128" y="178"/>
                    </a:lnTo>
                    <a:lnTo>
                      <a:pt x="128" y="20"/>
                    </a:lnTo>
                    <a:lnTo>
                      <a:pt x="128" y="20"/>
                    </a:lnTo>
                    <a:lnTo>
                      <a:pt x="633" y="20"/>
                    </a:lnTo>
                    <a:lnTo>
                      <a:pt x="633" y="20"/>
                    </a:lnTo>
                    <a:lnTo>
                      <a:pt x="633" y="183"/>
                    </a:lnTo>
                    <a:lnTo>
                      <a:pt x="633" y="183"/>
                    </a:lnTo>
                    <a:close/>
                    <a:moveTo>
                      <a:pt x="643" y="0"/>
                    </a:moveTo>
                    <a:lnTo>
                      <a:pt x="10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376"/>
                    </a:lnTo>
                    <a:lnTo>
                      <a:pt x="0" y="376"/>
                    </a:lnTo>
                    <a:lnTo>
                      <a:pt x="0" y="381"/>
                    </a:lnTo>
                    <a:lnTo>
                      <a:pt x="10" y="386"/>
                    </a:lnTo>
                    <a:lnTo>
                      <a:pt x="643" y="406"/>
                    </a:lnTo>
                    <a:lnTo>
                      <a:pt x="643" y="406"/>
                    </a:lnTo>
                    <a:lnTo>
                      <a:pt x="648" y="401"/>
                    </a:lnTo>
                    <a:lnTo>
                      <a:pt x="648" y="401"/>
                    </a:lnTo>
                    <a:lnTo>
                      <a:pt x="653" y="396"/>
                    </a:lnTo>
                    <a:lnTo>
                      <a:pt x="653" y="10"/>
                    </a:lnTo>
                    <a:lnTo>
                      <a:pt x="653" y="10"/>
                    </a:lnTo>
                    <a:lnTo>
                      <a:pt x="648" y="0"/>
                    </a:lnTo>
                    <a:lnTo>
                      <a:pt x="643" y="0"/>
                    </a:lnTo>
                    <a:lnTo>
                      <a:pt x="6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3" name="Freeform 41"/>
              <p:cNvSpPr>
                <a:spLocks/>
              </p:cNvSpPr>
              <p:nvPr/>
            </p:nvSpPr>
            <p:spPr bwMode="auto">
              <a:xfrm>
                <a:off x="19719087" y="8359789"/>
                <a:ext cx="702624" cy="119853"/>
              </a:xfrm>
              <a:custGeom>
                <a:avLst/>
                <a:gdLst/>
                <a:ahLst/>
                <a:cxnLst>
                  <a:cxn ang="0">
                    <a:pos x="639" y="70"/>
                  </a:cxn>
                  <a:cxn ang="0">
                    <a:pos x="0" y="109"/>
                  </a:cxn>
                  <a:cxn ang="0">
                    <a:pos x="0" y="35"/>
                  </a:cxn>
                  <a:cxn ang="0">
                    <a:pos x="639" y="0"/>
                  </a:cxn>
                  <a:cxn ang="0">
                    <a:pos x="639" y="70"/>
                  </a:cxn>
                </a:cxnLst>
                <a:rect l="0" t="0" r="r" b="b"/>
                <a:pathLst>
                  <a:path w="639" h="109">
                    <a:moveTo>
                      <a:pt x="639" y="70"/>
                    </a:moveTo>
                    <a:lnTo>
                      <a:pt x="0" y="109"/>
                    </a:lnTo>
                    <a:lnTo>
                      <a:pt x="0" y="35"/>
                    </a:lnTo>
                    <a:lnTo>
                      <a:pt x="639" y="0"/>
                    </a:lnTo>
                    <a:lnTo>
                      <a:pt x="639" y="7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" name="Freeform 42"/>
              <p:cNvSpPr>
                <a:spLocks noEditPoints="1"/>
              </p:cNvSpPr>
              <p:nvPr/>
            </p:nvSpPr>
            <p:spPr bwMode="auto">
              <a:xfrm>
                <a:off x="19708091" y="8349893"/>
                <a:ext cx="751005" cy="255100"/>
              </a:xfrm>
              <a:custGeom>
                <a:avLst/>
                <a:gdLst/>
                <a:ahLst/>
                <a:cxnLst>
                  <a:cxn ang="0">
                    <a:pos x="20" y="212"/>
                  </a:cxn>
                  <a:cxn ang="0">
                    <a:pos x="20" y="212"/>
                  </a:cxn>
                  <a:cxn ang="0">
                    <a:pos x="20" y="148"/>
                  </a:cxn>
                  <a:cxn ang="0">
                    <a:pos x="664" y="113"/>
                  </a:cxn>
                  <a:cxn ang="0">
                    <a:pos x="664" y="113"/>
                  </a:cxn>
                  <a:cxn ang="0">
                    <a:pos x="664" y="193"/>
                  </a:cxn>
                  <a:cxn ang="0">
                    <a:pos x="664" y="193"/>
                  </a:cxn>
                  <a:cxn ang="0">
                    <a:pos x="20" y="212"/>
                  </a:cxn>
                  <a:cxn ang="0">
                    <a:pos x="20" y="212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64" y="94"/>
                  </a:cxn>
                  <a:cxn ang="0">
                    <a:pos x="20" y="128"/>
                  </a:cxn>
                  <a:cxn ang="0">
                    <a:pos x="20" y="128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78" y="4"/>
                  </a:cxn>
                  <a:cxn ang="0">
                    <a:pos x="678" y="4"/>
                  </a:cxn>
                  <a:cxn ang="0">
                    <a:pos x="674" y="0"/>
                  </a:cxn>
                  <a:cxn ang="0">
                    <a:pos x="10" y="34"/>
                  </a:cxn>
                  <a:cxn ang="0">
                    <a:pos x="10" y="34"/>
                  </a:cxn>
                  <a:cxn ang="0">
                    <a:pos x="5" y="39"/>
                  </a:cxn>
                  <a:cxn ang="0">
                    <a:pos x="0" y="44"/>
                  </a:cxn>
                  <a:cxn ang="0">
                    <a:pos x="0" y="222"/>
                  </a:cxn>
                  <a:cxn ang="0">
                    <a:pos x="0" y="222"/>
                  </a:cxn>
                  <a:cxn ang="0">
                    <a:pos x="5" y="232"/>
                  </a:cxn>
                  <a:cxn ang="0">
                    <a:pos x="5" y="232"/>
                  </a:cxn>
                  <a:cxn ang="0">
                    <a:pos x="10" y="232"/>
                  </a:cxn>
                  <a:cxn ang="0">
                    <a:pos x="674" y="212"/>
                  </a:cxn>
                  <a:cxn ang="0">
                    <a:pos x="674" y="212"/>
                  </a:cxn>
                  <a:cxn ang="0">
                    <a:pos x="683" y="207"/>
                  </a:cxn>
                  <a:cxn ang="0">
                    <a:pos x="683" y="202"/>
                  </a:cxn>
                  <a:cxn ang="0">
                    <a:pos x="683" y="9"/>
                  </a:cxn>
                  <a:cxn ang="0">
                    <a:pos x="683" y="9"/>
                  </a:cxn>
                  <a:cxn ang="0">
                    <a:pos x="678" y="4"/>
                  </a:cxn>
                  <a:cxn ang="0">
                    <a:pos x="678" y="4"/>
                  </a:cxn>
                </a:cxnLst>
                <a:rect l="0" t="0" r="r" b="b"/>
                <a:pathLst>
                  <a:path w="683" h="232">
                    <a:moveTo>
                      <a:pt x="20" y="212"/>
                    </a:moveTo>
                    <a:lnTo>
                      <a:pt x="20" y="212"/>
                    </a:lnTo>
                    <a:lnTo>
                      <a:pt x="20" y="148"/>
                    </a:lnTo>
                    <a:lnTo>
                      <a:pt x="664" y="113"/>
                    </a:lnTo>
                    <a:lnTo>
                      <a:pt x="664" y="113"/>
                    </a:lnTo>
                    <a:lnTo>
                      <a:pt x="664" y="193"/>
                    </a:lnTo>
                    <a:lnTo>
                      <a:pt x="664" y="193"/>
                    </a:lnTo>
                    <a:lnTo>
                      <a:pt x="20" y="212"/>
                    </a:lnTo>
                    <a:lnTo>
                      <a:pt x="20" y="212"/>
                    </a:lnTo>
                    <a:close/>
                    <a:moveTo>
                      <a:pt x="664" y="19"/>
                    </a:moveTo>
                    <a:lnTo>
                      <a:pt x="664" y="19"/>
                    </a:lnTo>
                    <a:lnTo>
                      <a:pt x="664" y="94"/>
                    </a:lnTo>
                    <a:lnTo>
                      <a:pt x="20" y="128"/>
                    </a:lnTo>
                    <a:lnTo>
                      <a:pt x="20" y="128"/>
                    </a:lnTo>
                    <a:lnTo>
                      <a:pt x="20" y="54"/>
                    </a:lnTo>
                    <a:lnTo>
                      <a:pt x="20" y="54"/>
                    </a:lnTo>
                    <a:lnTo>
                      <a:pt x="664" y="19"/>
                    </a:lnTo>
                    <a:lnTo>
                      <a:pt x="664" y="19"/>
                    </a:lnTo>
                    <a:close/>
                    <a:moveTo>
                      <a:pt x="678" y="4"/>
                    </a:moveTo>
                    <a:lnTo>
                      <a:pt x="678" y="4"/>
                    </a:lnTo>
                    <a:lnTo>
                      <a:pt x="674" y="0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5" y="39"/>
                    </a:lnTo>
                    <a:lnTo>
                      <a:pt x="0" y="44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5" y="232"/>
                    </a:lnTo>
                    <a:lnTo>
                      <a:pt x="5" y="232"/>
                    </a:lnTo>
                    <a:lnTo>
                      <a:pt x="10" y="232"/>
                    </a:lnTo>
                    <a:lnTo>
                      <a:pt x="674" y="212"/>
                    </a:lnTo>
                    <a:lnTo>
                      <a:pt x="674" y="212"/>
                    </a:lnTo>
                    <a:lnTo>
                      <a:pt x="683" y="207"/>
                    </a:lnTo>
                    <a:lnTo>
                      <a:pt x="683" y="202"/>
                    </a:lnTo>
                    <a:lnTo>
                      <a:pt x="683" y="9"/>
                    </a:lnTo>
                    <a:lnTo>
                      <a:pt x="683" y="9"/>
                    </a:lnTo>
                    <a:lnTo>
                      <a:pt x="678" y="4"/>
                    </a:lnTo>
                    <a:lnTo>
                      <a:pt x="67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" name="Freeform 43"/>
              <p:cNvSpPr>
                <a:spLocks/>
              </p:cNvSpPr>
              <p:nvPr/>
            </p:nvSpPr>
            <p:spPr bwMode="auto">
              <a:xfrm>
                <a:off x="20807658" y="8344395"/>
                <a:ext cx="119853" cy="201221"/>
              </a:xfrm>
              <a:custGeom>
                <a:avLst/>
                <a:gdLst/>
                <a:ahLst/>
                <a:cxnLst>
                  <a:cxn ang="0">
                    <a:pos x="109" y="94"/>
                  </a:cxn>
                  <a:cxn ang="0">
                    <a:pos x="109" y="94"/>
                  </a:cxn>
                  <a:cxn ang="0">
                    <a:pos x="104" y="128"/>
                  </a:cxn>
                  <a:cxn ang="0">
                    <a:pos x="94" y="158"/>
                  </a:cxn>
                  <a:cxn ang="0">
                    <a:pos x="74" y="178"/>
                  </a:cxn>
                  <a:cxn ang="0">
                    <a:pos x="65" y="183"/>
                  </a:cxn>
                  <a:cxn ang="0">
                    <a:pos x="55" y="183"/>
                  </a:cxn>
                  <a:cxn ang="0">
                    <a:pos x="55" y="183"/>
                  </a:cxn>
                  <a:cxn ang="0">
                    <a:pos x="45" y="183"/>
                  </a:cxn>
                  <a:cxn ang="0">
                    <a:pos x="35" y="178"/>
                  </a:cxn>
                  <a:cxn ang="0">
                    <a:pos x="15" y="158"/>
                  </a:cxn>
                  <a:cxn ang="0">
                    <a:pos x="5" y="12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5" y="59"/>
                  </a:cxn>
                  <a:cxn ang="0">
                    <a:pos x="15" y="29"/>
                  </a:cxn>
                  <a:cxn ang="0">
                    <a:pos x="35" y="9"/>
                  </a:cxn>
                  <a:cxn ang="0">
                    <a:pos x="45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65" y="5"/>
                  </a:cxn>
                  <a:cxn ang="0">
                    <a:pos x="74" y="9"/>
                  </a:cxn>
                  <a:cxn ang="0">
                    <a:pos x="94" y="29"/>
                  </a:cxn>
                  <a:cxn ang="0">
                    <a:pos x="104" y="59"/>
                  </a:cxn>
                  <a:cxn ang="0">
                    <a:pos x="109" y="94"/>
                  </a:cxn>
                  <a:cxn ang="0">
                    <a:pos x="109" y="94"/>
                  </a:cxn>
                </a:cxnLst>
                <a:rect l="0" t="0" r="r" b="b"/>
                <a:pathLst>
                  <a:path w="109" h="183">
                    <a:moveTo>
                      <a:pt x="109" y="94"/>
                    </a:moveTo>
                    <a:lnTo>
                      <a:pt x="109" y="94"/>
                    </a:lnTo>
                    <a:lnTo>
                      <a:pt x="104" y="128"/>
                    </a:lnTo>
                    <a:lnTo>
                      <a:pt x="94" y="158"/>
                    </a:lnTo>
                    <a:lnTo>
                      <a:pt x="74" y="178"/>
                    </a:lnTo>
                    <a:lnTo>
                      <a:pt x="65" y="183"/>
                    </a:lnTo>
                    <a:lnTo>
                      <a:pt x="55" y="183"/>
                    </a:lnTo>
                    <a:lnTo>
                      <a:pt x="55" y="183"/>
                    </a:lnTo>
                    <a:lnTo>
                      <a:pt x="45" y="183"/>
                    </a:lnTo>
                    <a:lnTo>
                      <a:pt x="35" y="178"/>
                    </a:lnTo>
                    <a:lnTo>
                      <a:pt x="15" y="158"/>
                    </a:lnTo>
                    <a:lnTo>
                      <a:pt x="5" y="12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" y="59"/>
                    </a:lnTo>
                    <a:lnTo>
                      <a:pt x="15" y="29"/>
                    </a:lnTo>
                    <a:lnTo>
                      <a:pt x="35" y="9"/>
                    </a:lnTo>
                    <a:lnTo>
                      <a:pt x="45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65" y="5"/>
                    </a:lnTo>
                    <a:lnTo>
                      <a:pt x="74" y="9"/>
                    </a:lnTo>
                    <a:lnTo>
                      <a:pt x="94" y="29"/>
                    </a:lnTo>
                    <a:lnTo>
                      <a:pt x="104" y="59"/>
                    </a:lnTo>
                    <a:lnTo>
                      <a:pt x="109" y="94"/>
                    </a:lnTo>
                    <a:lnTo>
                      <a:pt x="109" y="9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" name="Freeform 44"/>
              <p:cNvSpPr>
                <a:spLocks/>
              </p:cNvSpPr>
              <p:nvPr/>
            </p:nvSpPr>
            <p:spPr bwMode="auto">
              <a:xfrm>
                <a:off x="20965996" y="8365287"/>
                <a:ext cx="48381" cy="82468"/>
              </a:xfrm>
              <a:custGeom>
                <a:avLst/>
                <a:gdLst/>
                <a:ahLst/>
                <a:cxnLst>
                  <a:cxn ang="0">
                    <a:pos x="44" y="35"/>
                  </a:cxn>
                  <a:cxn ang="0">
                    <a:pos x="44" y="35"/>
                  </a:cxn>
                  <a:cxn ang="0">
                    <a:pos x="44" y="50"/>
                  </a:cxn>
                  <a:cxn ang="0">
                    <a:pos x="39" y="65"/>
                  </a:cxn>
                  <a:cxn ang="0">
                    <a:pos x="29" y="75"/>
                  </a:cxn>
                  <a:cxn ang="0">
                    <a:pos x="24" y="75"/>
                  </a:cxn>
                  <a:cxn ang="0">
                    <a:pos x="24" y="75"/>
                  </a:cxn>
                  <a:cxn ang="0">
                    <a:pos x="15" y="75"/>
                  </a:cxn>
                  <a:cxn ang="0">
                    <a:pos x="10" y="65"/>
                  </a:cxn>
                  <a:cxn ang="0">
                    <a:pos x="5" y="50"/>
                  </a:cxn>
                  <a:cxn ang="0">
                    <a:pos x="0" y="35"/>
                  </a:cxn>
                  <a:cxn ang="0">
                    <a:pos x="0" y="35"/>
                  </a:cxn>
                  <a:cxn ang="0">
                    <a:pos x="5" y="20"/>
                  </a:cxn>
                  <a:cxn ang="0">
                    <a:pos x="10" y="10"/>
                  </a:cxn>
                  <a:cxn ang="0">
                    <a:pos x="15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9" y="0"/>
                  </a:cxn>
                  <a:cxn ang="0">
                    <a:pos x="39" y="10"/>
                  </a:cxn>
                  <a:cxn ang="0">
                    <a:pos x="44" y="20"/>
                  </a:cxn>
                  <a:cxn ang="0">
                    <a:pos x="44" y="35"/>
                  </a:cxn>
                  <a:cxn ang="0">
                    <a:pos x="44" y="35"/>
                  </a:cxn>
                </a:cxnLst>
                <a:rect l="0" t="0" r="r" b="b"/>
                <a:pathLst>
                  <a:path w="44" h="75">
                    <a:moveTo>
                      <a:pt x="44" y="35"/>
                    </a:moveTo>
                    <a:lnTo>
                      <a:pt x="44" y="35"/>
                    </a:lnTo>
                    <a:lnTo>
                      <a:pt x="44" y="50"/>
                    </a:lnTo>
                    <a:lnTo>
                      <a:pt x="39" y="65"/>
                    </a:lnTo>
                    <a:lnTo>
                      <a:pt x="29" y="75"/>
                    </a:lnTo>
                    <a:lnTo>
                      <a:pt x="24" y="75"/>
                    </a:lnTo>
                    <a:lnTo>
                      <a:pt x="24" y="75"/>
                    </a:lnTo>
                    <a:lnTo>
                      <a:pt x="15" y="75"/>
                    </a:lnTo>
                    <a:lnTo>
                      <a:pt x="10" y="65"/>
                    </a:lnTo>
                    <a:lnTo>
                      <a:pt x="5" y="50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5" y="20"/>
                    </a:lnTo>
                    <a:lnTo>
                      <a:pt x="10" y="10"/>
                    </a:lnTo>
                    <a:lnTo>
                      <a:pt x="15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9" y="10"/>
                    </a:lnTo>
                    <a:lnTo>
                      <a:pt x="44" y="20"/>
                    </a:lnTo>
                    <a:lnTo>
                      <a:pt x="44" y="35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" name="Freeform 51"/>
              <p:cNvSpPr>
                <a:spLocks noEditPoints="1"/>
              </p:cNvSpPr>
              <p:nvPr/>
            </p:nvSpPr>
            <p:spPr bwMode="auto">
              <a:xfrm>
                <a:off x="19904914" y="9765036"/>
                <a:ext cx="282589" cy="299082"/>
              </a:xfrm>
              <a:custGeom>
                <a:avLst/>
                <a:gdLst/>
                <a:ahLst/>
                <a:cxnLst>
                  <a:cxn ang="0">
                    <a:pos x="39" y="138"/>
                  </a:cxn>
                  <a:cxn ang="0">
                    <a:pos x="49" y="99"/>
                  </a:cxn>
                  <a:cxn ang="0">
                    <a:pos x="69" y="69"/>
                  </a:cxn>
                  <a:cxn ang="0">
                    <a:pos x="94" y="49"/>
                  </a:cxn>
                  <a:cxn ang="0">
                    <a:pos x="128" y="39"/>
                  </a:cxn>
                  <a:cxn ang="0">
                    <a:pos x="148" y="44"/>
                  </a:cxn>
                  <a:cxn ang="0">
                    <a:pos x="178" y="59"/>
                  </a:cxn>
                  <a:cxn ang="0">
                    <a:pos x="203" y="84"/>
                  </a:cxn>
                  <a:cxn ang="0">
                    <a:pos x="217" y="118"/>
                  </a:cxn>
                  <a:cxn ang="0">
                    <a:pos x="217" y="138"/>
                  </a:cxn>
                  <a:cxn ang="0">
                    <a:pos x="212" y="173"/>
                  </a:cxn>
                  <a:cxn ang="0">
                    <a:pos x="193" y="202"/>
                  </a:cxn>
                  <a:cxn ang="0">
                    <a:pos x="163" y="227"/>
                  </a:cxn>
                  <a:cxn ang="0">
                    <a:pos x="128" y="232"/>
                  </a:cxn>
                  <a:cxn ang="0">
                    <a:pos x="113" y="232"/>
                  </a:cxn>
                  <a:cxn ang="0">
                    <a:pos x="79" y="217"/>
                  </a:cxn>
                  <a:cxn ang="0">
                    <a:pos x="54" y="188"/>
                  </a:cxn>
                  <a:cxn ang="0">
                    <a:pos x="44" y="158"/>
                  </a:cxn>
                  <a:cxn ang="0">
                    <a:pos x="39" y="138"/>
                  </a:cxn>
                  <a:cxn ang="0">
                    <a:pos x="0" y="138"/>
                  </a:cxn>
                  <a:cxn ang="0">
                    <a:pos x="9" y="188"/>
                  </a:cxn>
                  <a:cxn ang="0">
                    <a:pos x="39" y="232"/>
                  </a:cxn>
                  <a:cxn ang="0">
                    <a:pos x="79" y="262"/>
                  </a:cxn>
                  <a:cxn ang="0">
                    <a:pos x="128" y="272"/>
                  </a:cxn>
                  <a:cxn ang="0">
                    <a:pos x="153" y="267"/>
                  </a:cxn>
                  <a:cxn ang="0">
                    <a:pos x="203" y="247"/>
                  </a:cxn>
                  <a:cxn ang="0">
                    <a:pos x="237" y="212"/>
                  </a:cxn>
                  <a:cxn ang="0">
                    <a:pos x="252" y="163"/>
                  </a:cxn>
                  <a:cxn ang="0">
                    <a:pos x="257" y="138"/>
                  </a:cxn>
                  <a:cxn ang="0">
                    <a:pos x="247" y="84"/>
                  </a:cxn>
                  <a:cxn ang="0">
                    <a:pos x="217" y="39"/>
                  </a:cxn>
                  <a:cxn ang="0">
                    <a:pos x="178" y="9"/>
                  </a:cxn>
                  <a:cxn ang="0">
                    <a:pos x="128" y="0"/>
                  </a:cxn>
                  <a:cxn ang="0">
                    <a:pos x="104" y="4"/>
                  </a:cxn>
                  <a:cxn ang="0">
                    <a:pos x="59" y="24"/>
                  </a:cxn>
                  <a:cxn ang="0">
                    <a:pos x="24" y="59"/>
                  </a:cxn>
                  <a:cxn ang="0">
                    <a:pos x="5" y="108"/>
                  </a:cxn>
                  <a:cxn ang="0">
                    <a:pos x="0" y="138"/>
                  </a:cxn>
                </a:cxnLst>
                <a:rect l="0" t="0" r="r" b="b"/>
                <a:pathLst>
                  <a:path w="257" h="272">
                    <a:moveTo>
                      <a:pt x="39" y="138"/>
                    </a:moveTo>
                    <a:lnTo>
                      <a:pt x="39" y="138"/>
                    </a:lnTo>
                    <a:lnTo>
                      <a:pt x="44" y="118"/>
                    </a:lnTo>
                    <a:lnTo>
                      <a:pt x="49" y="99"/>
                    </a:lnTo>
                    <a:lnTo>
                      <a:pt x="54" y="84"/>
                    </a:lnTo>
                    <a:lnTo>
                      <a:pt x="69" y="69"/>
                    </a:lnTo>
                    <a:lnTo>
                      <a:pt x="79" y="59"/>
                    </a:lnTo>
                    <a:lnTo>
                      <a:pt x="94" y="49"/>
                    </a:lnTo>
                    <a:lnTo>
                      <a:pt x="113" y="44"/>
                    </a:lnTo>
                    <a:lnTo>
                      <a:pt x="128" y="39"/>
                    </a:lnTo>
                    <a:lnTo>
                      <a:pt x="128" y="39"/>
                    </a:lnTo>
                    <a:lnTo>
                      <a:pt x="148" y="44"/>
                    </a:lnTo>
                    <a:lnTo>
                      <a:pt x="163" y="49"/>
                    </a:lnTo>
                    <a:lnTo>
                      <a:pt x="178" y="59"/>
                    </a:lnTo>
                    <a:lnTo>
                      <a:pt x="193" y="69"/>
                    </a:lnTo>
                    <a:lnTo>
                      <a:pt x="203" y="84"/>
                    </a:lnTo>
                    <a:lnTo>
                      <a:pt x="212" y="99"/>
                    </a:lnTo>
                    <a:lnTo>
                      <a:pt x="217" y="118"/>
                    </a:lnTo>
                    <a:lnTo>
                      <a:pt x="217" y="138"/>
                    </a:lnTo>
                    <a:lnTo>
                      <a:pt x="217" y="138"/>
                    </a:lnTo>
                    <a:lnTo>
                      <a:pt x="217" y="158"/>
                    </a:lnTo>
                    <a:lnTo>
                      <a:pt x="212" y="173"/>
                    </a:lnTo>
                    <a:lnTo>
                      <a:pt x="203" y="188"/>
                    </a:lnTo>
                    <a:lnTo>
                      <a:pt x="193" y="202"/>
                    </a:lnTo>
                    <a:lnTo>
                      <a:pt x="178" y="217"/>
                    </a:lnTo>
                    <a:lnTo>
                      <a:pt x="163" y="227"/>
                    </a:lnTo>
                    <a:lnTo>
                      <a:pt x="148" y="232"/>
                    </a:lnTo>
                    <a:lnTo>
                      <a:pt x="128" y="232"/>
                    </a:lnTo>
                    <a:lnTo>
                      <a:pt x="128" y="232"/>
                    </a:lnTo>
                    <a:lnTo>
                      <a:pt x="113" y="232"/>
                    </a:lnTo>
                    <a:lnTo>
                      <a:pt x="94" y="227"/>
                    </a:lnTo>
                    <a:lnTo>
                      <a:pt x="79" y="217"/>
                    </a:lnTo>
                    <a:lnTo>
                      <a:pt x="69" y="202"/>
                    </a:lnTo>
                    <a:lnTo>
                      <a:pt x="54" y="188"/>
                    </a:lnTo>
                    <a:lnTo>
                      <a:pt x="49" y="173"/>
                    </a:lnTo>
                    <a:lnTo>
                      <a:pt x="44" y="158"/>
                    </a:lnTo>
                    <a:lnTo>
                      <a:pt x="39" y="138"/>
                    </a:lnTo>
                    <a:lnTo>
                      <a:pt x="39" y="138"/>
                    </a:lnTo>
                    <a:close/>
                    <a:moveTo>
                      <a:pt x="0" y="138"/>
                    </a:moveTo>
                    <a:lnTo>
                      <a:pt x="0" y="138"/>
                    </a:lnTo>
                    <a:lnTo>
                      <a:pt x="5" y="163"/>
                    </a:lnTo>
                    <a:lnTo>
                      <a:pt x="9" y="188"/>
                    </a:lnTo>
                    <a:lnTo>
                      <a:pt x="24" y="212"/>
                    </a:lnTo>
                    <a:lnTo>
                      <a:pt x="39" y="232"/>
                    </a:lnTo>
                    <a:lnTo>
                      <a:pt x="59" y="247"/>
                    </a:lnTo>
                    <a:lnTo>
                      <a:pt x="79" y="262"/>
                    </a:lnTo>
                    <a:lnTo>
                      <a:pt x="104" y="267"/>
                    </a:lnTo>
                    <a:lnTo>
                      <a:pt x="128" y="272"/>
                    </a:lnTo>
                    <a:lnTo>
                      <a:pt x="128" y="272"/>
                    </a:lnTo>
                    <a:lnTo>
                      <a:pt x="153" y="267"/>
                    </a:lnTo>
                    <a:lnTo>
                      <a:pt x="178" y="262"/>
                    </a:lnTo>
                    <a:lnTo>
                      <a:pt x="203" y="247"/>
                    </a:lnTo>
                    <a:lnTo>
                      <a:pt x="217" y="232"/>
                    </a:lnTo>
                    <a:lnTo>
                      <a:pt x="237" y="212"/>
                    </a:lnTo>
                    <a:lnTo>
                      <a:pt x="247" y="188"/>
                    </a:lnTo>
                    <a:lnTo>
                      <a:pt x="252" y="163"/>
                    </a:lnTo>
                    <a:lnTo>
                      <a:pt x="257" y="138"/>
                    </a:lnTo>
                    <a:lnTo>
                      <a:pt x="257" y="138"/>
                    </a:lnTo>
                    <a:lnTo>
                      <a:pt x="252" y="108"/>
                    </a:lnTo>
                    <a:lnTo>
                      <a:pt x="247" y="84"/>
                    </a:lnTo>
                    <a:lnTo>
                      <a:pt x="237" y="59"/>
                    </a:lnTo>
                    <a:lnTo>
                      <a:pt x="217" y="39"/>
                    </a:lnTo>
                    <a:lnTo>
                      <a:pt x="203" y="24"/>
                    </a:lnTo>
                    <a:lnTo>
                      <a:pt x="178" y="9"/>
                    </a:lnTo>
                    <a:lnTo>
                      <a:pt x="153" y="4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04" y="4"/>
                    </a:lnTo>
                    <a:lnTo>
                      <a:pt x="79" y="9"/>
                    </a:lnTo>
                    <a:lnTo>
                      <a:pt x="59" y="24"/>
                    </a:lnTo>
                    <a:lnTo>
                      <a:pt x="39" y="39"/>
                    </a:lnTo>
                    <a:lnTo>
                      <a:pt x="24" y="59"/>
                    </a:lnTo>
                    <a:lnTo>
                      <a:pt x="9" y="84"/>
                    </a:lnTo>
                    <a:lnTo>
                      <a:pt x="5" y="108"/>
                    </a:lnTo>
                    <a:lnTo>
                      <a:pt x="0" y="13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04"/>
            <p:cNvGrpSpPr/>
            <p:nvPr/>
          </p:nvGrpSpPr>
          <p:grpSpPr>
            <a:xfrm>
              <a:off x="25069800" y="7848600"/>
              <a:ext cx="1754022" cy="2286000"/>
              <a:chOff x="19539858" y="8186057"/>
              <a:chExt cx="2171646" cy="2830286"/>
            </a:xfrm>
          </p:grpSpPr>
          <p:sp>
            <p:nvSpPr>
              <p:cNvPr id="452" name="Freeform 8"/>
              <p:cNvSpPr>
                <a:spLocks/>
              </p:cNvSpPr>
              <p:nvPr/>
            </p:nvSpPr>
            <p:spPr bwMode="auto">
              <a:xfrm>
                <a:off x="19578342" y="8219045"/>
                <a:ext cx="1011602" cy="2764312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86"/>
                  </a:cxn>
                  <a:cxn ang="0">
                    <a:pos x="0" y="2386"/>
                  </a:cxn>
                  <a:cxn ang="0">
                    <a:pos x="0" y="2391"/>
                  </a:cxn>
                  <a:cxn ang="0">
                    <a:pos x="5" y="2400"/>
                  </a:cxn>
                  <a:cxn ang="0">
                    <a:pos x="10" y="2400"/>
                  </a:cxn>
                  <a:cxn ang="0">
                    <a:pos x="10" y="2400"/>
                  </a:cxn>
                  <a:cxn ang="0">
                    <a:pos x="94" y="2425"/>
                  </a:cxn>
                  <a:cxn ang="0">
                    <a:pos x="163" y="2440"/>
                  </a:cxn>
                  <a:cxn ang="0">
                    <a:pos x="252" y="2455"/>
                  </a:cxn>
                  <a:cxn ang="0">
                    <a:pos x="371" y="2475"/>
                  </a:cxn>
                  <a:cxn ang="0">
                    <a:pos x="514" y="2490"/>
                  </a:cxn>
                  <a:cxn ang="0">
                    <a:pos x="693" y="2504"/>
                  </a:cxn>
                  <a:cxn ang="0">
                    <a:pos x="900" y="2514"/>
                  </a:cxn>
                  <a:cxn ang="0">
                    <a:pos x="900" y="2514"/>
                  </a:cxn>
                  <a:cxn ang="0">
                    <a:pos x="920" y="2514"/>
                  </a:cxn>
                  <a:cxn ang="0">
                    <a:pos x="920" y="0"/>
                  </a:cxn>
                  <a:cxn ang="0">
                    <a:pos x="920" y="0"/>
                  </a:cxn>
                  <a:cxn ang="0">
                    <a:pos x="900" y="0"/>
                  </a:cxn>
                  <a:cxn ang="0">
                    <a:pos x="900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920" h="2514">
                    <a:moveTo>
                      <a:pt x="0" y="54"/>
                    </a:moveTo>
                    <a:lnTo>
                      <a:pt x="0" y="54"/>
                    </a:lnTo>
                    <a:lnTo>
                      <a:pt x="0" y="2386"/>
                    </a:lnTo>
                    <a:lnTo>
                      <a:pt x="0" y="2386"/>
                    </a:lnTo>
                    <a:lnTo>
                      <a:pt x="0" y="2391"/>
                    </a:lnTo>
                    <a:lnTo>
                      <a:pt x="5" y="2400"/>
                    </a:lnTo>
                    <a:lnTo>
                      <a:pt x="10" y="2400"/>
                    </a:lnTo>
                    <a:lnTo>
                      <a:pt x="10" y="2400"/>
                    </a:lnTo>
                    <a:lnTo>
                      <a:pt x="94" y="2425"/>
                    </a:lnTo>
                    <a:lnTo>
                      <a:pt x="163" y="2440"/>
                    </a:lnTo>
                    <a:lnTo>
                      <a:pt x="252" y="2455"/>
                    </a:lnTo>
                    <a:lnTo>
                      <a:pt x="371" y="2475"/>
                    </a:lnTo>
                    <a:lnTo>
                      <a:pt x="514" y="2490"/>
                    </a:lnTo>
                    <a:lnTo>
                      <a:pt x="693" y="2504"/>
                    </a:lnTo>
                    <a:lnTo>
                      <a:pt x="900" y="2514"/>
                    </a:lnTo>
                    <a:lnTo>
                      <a:pt x="900" y="2514"/>
                    </a:lnTo>
                    <a:lnTo>
                      <a:pt x="920" y="2514"/>
                    </a:lnTo>
                    <a:lnTo>
                      <a:pt x="920" y="0"/>
                    </a:lnTo>
                    <a:lnTo>
                      <a:pt x="920" y="0"/>
                    </a:lnTo>
                    <a:lnTo>
                      <a:pt x="900" y="0"/>
                    </a:lnTo>
                    <a:lnTo>
                      <a:pt x="900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3" name="Freeform 9"/>
              <p:cNvSpPr>
                <a:spLocks/>
              </p:cNvSpPr>
              <p:nvPr/>
            </p:nvSpPr>
            <p:spPr bwMode="auto">
              <a:xfrm>
                <a:off x="19599234" y="8224542"/>
                <a:ext cx="985212" cy="2721429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46"/>
                  </a:cxn>
                  <a:cxn ang="0">
                    <a:pos x="0" y="2346"/>
                  </a:cxn>
                  <a:cxn ang="0">
                    <a:pos x="0" y="2351"/>
                  </a:cxn>
                  <a:cxn ang="0">
                    <a:pos x="5" y="2361"/>
                  </a:cxn>
                  <a:cxn ang="0">
                    <a:pos x="10" y="2361"/>
                  </a:cxn>
                  <a:cxn ang="0">
                    <a:pos x="10" y="2361"/>
                  </a:cxn>
                  <a:cxn ang="0">
                    <a:pos x="90" y="2386"/>
                  </a:cxn>
                  <a:cxn ang="0">
                    <a:pos x="159" y="2400"/>
                  </a:cxn>
                  <a:cxn ang="0">
                    <a:pos x="248" y="2415"/>
                  </a:cxn>
                  <a:cxn ang="0">
                    <a:pos x="362" y="2435"/>
                  </a:cxn>
                  <a:cxn ang="0">
                    <a:pos x="500" y="2450"/>
                  </a:cxn>
                  <a:cxn ang="0">
                    <a:pos x="674" y="2465"/>
                  </a:cxn>
                  <a:cxn ang="0">
                    <a:pos x="881" y="2475"/>
                  </a:cxn>
                  <a:cxn ang="0">
                    <a:pos x="881" y="2475"/>
                  </a:cxn>
                  <a:cxn ang="0">
                    <a:pos x="896" y="2475"/>
                  </a:cxn>
                  <a:cxn ang="0">
                    <a:pos x="896" y="0"/>
                  </a:cxn>
                  <a:cxn ang="0">
                    <a:pos x="896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896" h="2475">
                    <a:moveTo>
                      <a:pt x="0" y="54"/>
                    </a:moveTo>
                    <a:lnTo>
                      <a:pt x="0" y="54"/>
                    </a:lnTo>
                    <a:lnTo>
                      <a:pt x="0" y="2346"/>
                    </a:lnTo>
                    <a:lnTo>
                      <a:pt x="0" y="2346"/>
                    </a:lnTo>
                    <a:lnTo>
                      <a:pt x="0" y="2351"/>
                    </a:lnTo>
                    <a:lnTo>
                      <a:pt x="5" y="2361"/>
                    </a:lnTo>
                    <a:lnTo>
                      <a:pt x="10" y="2361"/>
                    </a:lnTo>
                    <a:lnTo>
                      <a:pt x="10" y="2361"/>
                    </a:lnTo>
                    <a:lnTo>
                      <a:pt x="90" y="2386"/>
                    </a:lnTo>
                    <a:lnTo>
                      <a:pt x="159" y="2400"/>
                    </a:lnTo>
                    <a:lnTo>
                      <a:pt x="248" y="2415"/>
                    </a:lnTo>
                    <a:lnTo>
                      <a:pt x="362" y="2435"/>
                    </a:lnTo>
                    <a:lnTo>
                      <a:pt x="500" y="2450"/>
                    </a:lnTo>
                    <a:lnTo>
                      <a:pt x="674" y="2465"/>
                    </a:lnTo>
                    <a:lnTo>
                      <a:pt x="881" y="2475"/>
                    </a:lnTo>
                    <a:lnTo>
                      <a:pt x="881" y="2475"/>
                    </a:lnTo>
                    <a:lnTo>
                      <a:pt x="896" y="2475"/>
                    </a:lnTo>
                    <a:lnTo>
                      <a:pt x="896" y="0"/>
                    </a:lnTo>
                    <a:lnTo>
                      <a:pt x="896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" name="Freeform 10"/>
              <p:cNvSpPr>
                <a:spLocks/>
              </p:cNvSpPr>
              <p:nvPr/>
            </p:nvSpPr>
            <p:spPr bwMode="auto">
              <a:xfrm>
                <a:off x="20731788" y="8235538"/>
                <a:ext cx="935732" cy="26884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45"/>
                  </a:cxn>
                  <a:cxn ang="0">
                    <a:pos x="0" y="2445"/>
                  </a:cxn>
                  <a:cxn ang="0">
                    <a:pos x="851" y="2074"/>
                  </a:cxn>
                  <a:cxn ang="0">
                    <a:pos x="851" y="2074"/>
                  </a:cxn>
                  <a:cxn ang="0">
                    <a:pos x="851" y="133"/>
                  </a:cxn>
                  <a:cxn ang="0">
                    <a:pos x="851" y="13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1" h="2445">
                    <a:moveTo>
                      <a:pt x="0" y="0"/>
                    </a:moveTo>
                    <a:lnTo>
                      <a:pt x="0" y="2445"/>
                    </a:lnTo>
                    <a:lnTo>
                      <a:pt x="0" y="2445"/>
                    </a:lnTo>
                    <a:lnTo>
                      <a:pt x="851" y="2074"/>
                    </a:lnTo>
                    <a:lnTo>
                      <a:pt x="851" y="2074"/>
                    </a:lnTo>
                    <a:lnTo>
                      <a:pt x="851" y="133"/>
                    </a:lnTo>
                    <a:lnTo>
                      <a:pt x="851" y="13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" name="Freeform 11"/>
              <p:cNvSpPr>
                <a:spLocks/>
              </p:cNvSpPr>
              <p:nvPr/>
            </p:nvSpPr>
            <p:spPr bwMode="auto">
              <a:xfrm>
                <a:off x="20731788" y="8354291"/>
                <a:ext cx="935732" cy="2569689"/>
              </a:xfrm>
              <a:custGeom>
                <a:avLst/>
                <a:gdLst/>
                <a:ahLst/>
                <a:cxnLst>
                  <a:cxn ang="0">
                    <a:pos x="698" y="0"/>
                  </a:cxn>
                  <a:cxn ang="0">
                    <a:pos x="698" y="0"/>
                  </a:cxn>
                  <a:cxn ang="0">
                    <a:pos x="851" y="25"/>
                  </a:cxn>
                  <a:cxn ang="0">
                    <a:pos x="851" y="25"/>
                  </a:cxn>
                  <a:cxn ang="0">
                    <a:pos x="851" y="1966"/>
                  </a:cxn>
                  <a:cxn ang="0">
                    <a:pos x="851" y="1966"/>
                  </a:cxn>
                  <a:cxn ang="0">
                    <a:pos x="0" y="2337"/>
                  </a:cxn>
                  <a:cxn ang="0">
                    <a:pos x="0" y="1485"/>
                  </a:cxn>
                  <a:cxn ang="0">
                    <a:pos x="0" y="1485"/>
                  </a:cxn>
                  <a:cxn ang="0">
                    <a:pos x="20" y="1421"/>
                  </a:cxn>
                  <a:cxn ang="0">
                    <a:pos x="44" y="1357"/>
                  </a:cxn>
                  <a:cxn ang="0">
                    <a:pos x="69" y="1302"/>
                  </a:cxn>
                  <a:cxn ang="0">
                    <a:pos x="94" y="1248"/>
                  </a:cxn>
                  <a:cxn ang="0">
                    <a:pos x="119" y="1198"/>
                  </a:cxn>
                  <a:cxn ang="0">
                    <a:pos x="148" y="1154"/>
                  </a:cxn>
                  <a:cxn ang="0">
                    <a:pos x="208" y="1070"/>
                  </a:cxn>
                  <a:cxn ang="0">
                    <a:pos x="272" y="995"/>
                  </a:cxn>
                  <a:cxn ang="0">
                    <a:pos x="336" y="931"/>
                  </a:cxn>
                  <a:cxn ang="0">
                    <a:pos x="465" y="807"/>
                  </a:cxn>
                  <a:cxn ang="0">
                    <a:pos x="525" y="743"/>
                  </a:cxn>
                  <a:cxn ang="0">
                    <a:pos x="579" y="679"/>
                  </a:cxn>
                  <a:cxn ang="0">
                    <a:pos x="604" y="639"/>
                  </a:cxn>
                  <a:cxn ang="0">
                    <a:pos x="628" y="599"/>
                  </a:cxn>
                  <a:cxn ang="0">
                    <a:pos x="648" y="560"/>
                  </a:cxn>
                  <a:cxn ang="0">
                    <a:pos x="663" y="515"/>
                  </a:cxn>
                  <a:cxn ang="0">
                    <a:pos x="683" y="466"/>
                  </a:cxn>
                  <a:cxn ang="0">
                    <a:pos x="693" y="411"/>
                  </a:cxn>
                  <a:cxn ang="0">
                    <a:pos x="703" y="357"/>
                  </a:cxn>
                  <a:cxn ang="0">
                    <a:pos x="708" y="297"/>
                  </a:cxn>
                  <a:cxn ang="0">
                    <a:pos x="713" y="228"/>
                  </a:cxn>
                  <a:cxn ang="0">
                    <a:pos x="713" y="159"/>
                  </a:cxn>
                  <a:cxn ang="0">
                    <a:pos x="708" y="85"/>
                  </a:cxn>
                  <a:cxn ang="0">
                    <a:pos x="698" y="0"/>
                  </a:cxn>
                  <a:cxn ang="0">
                    <a:pos x="698" y="0"/>
                  </a:cxn>
                </a:cxnLst>
                <a:rect l="0" t="0" r="r" b="b"/>
                <a:pathLst>
                  <a:path w="851" h="2337">
                    <a:moveTo>
                      <a:pt x="698" y="0"/>
                    </a:moveTo>
                    <a:lnTo>
                      <a:pt x="698" y="0"/>
                    </a:lnTo>
                    <a:lnTo>
                      <a:pt x="851" y="25"/>
                    </a:lnTo>
                    <a:lnTo>
                      <a:pt x="851" y="25"/>
                    </a:lnTo>
                    <a:lnTo>
                      <a:pt x="851" y="1966"/>
                    </a:lnTo>
                    <a:lnTo>
                      <a:pt x="851" y="1966"/>
                    </a:lnTo>
                    <a:lnTo>
                      <a:pt x="0" y="2337"/>
                    </a:lnTo>
                    <a:lnTo>
                      <a:pt x="0" y="1485"/>
                    </a:lnTo>
                    <a:lnTo>
                      <a:pt x="0" y="1485"/>
                    </a:lnTo>
                    <a:lnTo>
                      <a:pt x="20" y="1421"/>
                    </a:lnTo>
                    <a:lnTo>
                      <a:pt x="44" y="1357"/>
                    </a:lnTo>
                    <a:lnTo>
                      <a:pt x="69" y="1302"/>
                    </a:lnTo>
                    <a:lnTo>
                      <a:pt x="94" y="1248"/>
                    </a:lnTo>
                    <a:lnTo>
                      <a:pt x="119" y="1198"/>
                    </a:lnTo>
                    <a:lnTo>
                      <a:pt x="148" y="1154"/>
                    </a:lnTo>
                    <a:lnTo>
                      <a:pt x="208" y="1070"/>
                    </a:lnTo>
                    <a:lnTo>
                      <a:pt x="272" y="995"/>
                    </a:lnTo>
                    <a:lnTo>
                      <a:pt x="336" y="931"/>
                    </a:lnTo>
                    <a:lnTo>
                      <a:pt x="465" y="807"/>
                    </a:lnTo>
                    <a:lnTo>
                      <a:pt x="525" y="743"/>
                    </a:lnTo>
                    <a:lnTo>
                      <a:pt x="579" y="679"/>
                    </a:lnTo>
                    <a:lnTo>
                      <a:pt x="604" y="639"/>
                    </a:lnTo>
                    <a:lnTo>
                      <a:pt x="628" y="599"/>
                    </a:lnTo>
                    <a:lnTo>
                      <a:pt x="648" y="560"/>
                    </a:lnTo>
                    <a:lnTo>
                      <a:pt x="663" y="515"/>
                    </a:lnTo>
                    <a:lnTo>
                      <a:pt x="683" y="466"/>
                    </a:lnTo>
                    <a:lnTo>
                      <a:pt x="693" y="411"/>
                    </a:lnTo>
                    <a:lnTo>
                      <a:pt x="703" y="357"/>
                    </a:lnTo>
                    <a:lnTo>
                      <a:pt x="708" y="297"/>
                    </a:lnTo>
                    <a:lnTo>
                      <a:pt x="713" y="228"/>
                    </a:lnTo>
                    <a:lnTo>
                      <a:pt x="713" y="159"/>
                    </a:lnTo>
                    <a:lnTo>
                      <a:pt x="708" y="85"/>
                    </a:lnTo>
                    <a:lnTo>
                      <a:pt x="698" y="0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6" name="Freeform 12"/>
              <p:cNvSpPr>
                <a:spLocks/>
              </p:cNvSpPr>
              <p:nvPr/>
            </p:nvSpPr>
            <p:spPr bwMode="auto">
              <a:xfrm>
                <a:off x="20567953" y="8219045"/>
                <a:ext cx="125351" cy="27643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14"/>
                  </a:cxn>
                  <a:cxn ang="0">
                    <a:pos x="0" y="2514"/>
                  </a:cxn>
                  <a:cxn ang="0">
                    <a:pos x="30" y="2509"/>
                  </a:cxn>
                  <a:cxn ang="0">
                    <a:pos x="30" y="2509"/>
                  </a:cxn>
                  <a:cxn ang="0">
                    <a:pos x="60" y="2499"/>
                  </a:cxn>
                  <a:cxn ang="0">
                    <a:pos x="85" y="2490"/>
                  </a:cxn>
                  <a:cxn ang="0">
                    <a:pos x="114" y="2465"/>
                  </a:cxn>
                  <a:cxn ang="0">
                    <a:pos x="114" y="20"/>
                  </a:cxn>
                  <a:cxn ang="0">
                    <a:pos x="114" y="20"/>
                  </a:cxn>
                  <a:cxn ang="0">
                    <a:pos x="85" y="10"/>
                  </a:cxn>
                  <a:cxn ang="0">
                    <a:pos x="60" y="5"/>
                  </a:cxn>
                  <a:cxn ang="0">
                    <a:pos x="35" y="0"/>
                  </a:cxn>
                  <a:cxn ang="0">
                    <a:pos x="3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4" h="2514">
                    <a:moveTo>
                      <a:pt x="0" y="0"/>
                    </a:moveTo>
                    <a:lnTo>
                      <a:pt x="0" y="2514"/>
                    </a:lnTo>
                    <a:lnTo>
                      <a:pt x="0" y="2514"/>
                    </a:lnTo>
                    <a:lnTo>
                      <a:pt x="30" y="2509"/>
                    </a:lnTo>
                    <a:lnTo>
                      <a:pt x="30" y="2509"/>
                    </a:lnTo>
                    <a:lnTo>
                      <a:pt x="60" y="2499"/>
                    </a:lnTo>
                    <a:lnTo>
                      <a:pt x="85" y="2490"/>
                    </a:lnTo>
                    <a:lnTo>
                      <a:pt x="114" y="2465"/>
                    </a:lnTo>
                    <a:lnTo>
                      <a:pt x="114" y="20"/>
                    </a:lnTo>
                    <a:lnTo>
                      <a:pt x="114" y="20"/>
                    </a:lnTo>
                    <a:lnTo>
                      <a:pt x="85" y="10"/>
                    </a:lnTo>
                    <a:lnTo>
                      <a:pt x="60" y="5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7" name="Freeform 13"/>
              <p:cNvSpPr>
                <a:spLocks/>
              </p:cNvSpPr>
              <p:nvPr/>
            </p:nvSpPr>
            <p:spPr bwMode="auto">
              <a:xfrm>
                <a:off x="19811450" y="8992040"/>
                <a:ext cx="98961" cy="358459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9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26"/>
                  </a:cxn>
                  <a:cxn ang="0">
                    <a:pos x="90" y="168"/>
                  </a:cxn>
                  <a:cxn ang="0">
                    <a:pos x="90" y="0"/>
                  </a:cxn>
                </a:cxnLst>
                <a:rect l="0" t="0" r="r" b="b"/>
                <a:pathLst>
                  <a:path w="90" h="326">
                    <a:moveTo>
                      <a:pt x="90" y="0"/>
                    </a:moveTo>
                    <a:lnTo>
                      <a:pt x="9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26"/>
                    </a:lnTo>
                    <a:lnTo>
                      <a:pt x="90" y="168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8" name="Freeform 14"/>
              <p:cNvSpPr>
                <a:spLocks/>
              </p:cNvSpPr>
              <p:nvPr/>
            </p:nvSpPr>
            <p:spPr bwMode="auto">
              <a:xfrm>
                <a:off x="19827944" y="9012932"/>
                <a:ext cx="86866" cy="33206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02"/>
                  </a:cxn>
                  <a:cxn ang="0">
                    <a:pos x="79" y="159"/>
                  </a:cxn>
                  <a:cxn ang="0">
                    <a:pos x="79" y="0"/>
                  </a:cxn>
                </a:cxnLst>
                <a:rect l="0" t="0" r="r" b="b"/>
                <a:pathLst>
                  <a:path w="79" h="302">
                    <a:moveTo>
                      <a:pt x="79" y="0"/>
                    </a:moveTo>
                    <a:lnTo>
                      <a:pt x="79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02"/>
                    </a:lnTo>
                    <a:lnTo>
                      <a:pt x="79" y="159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15"/>
              <p:cNvSpPr>
                <a:spLocks/>
              </p:cNvSpPr>
              <p:nvPr/>
            </p:nvSpPr>
            <p:spPr bwMode="auto">
              <a:xfrm>
                <a:off x="19925805" y="8992040"/>
                <a:ext cx="566277" cy="1902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63"/>
                  </a:cxn>
                  <a:cxn ang="0">
                    <a:pos x="0" y="163"/>
                  </a:cxn>
                  <a:cxn ang="0">
                    <a:pos x="515" y="173"/>
                  </a:cxn>
                  <a:cxn ang="0">
                    <a:pos x="515" y="173"/>
                  </a:cxn>
                  <a:cxn ang="0">
                    <a:pos x="515" y="0"/>
                  </a:cxn>
                  <a:cxn ang="0">
                    <a:pos x="51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15" h="173">
                    <a:moveTo>
                      <a:pt x="0" y="0"/>
                    </a:moveTo>
                    <a:lnTo>
                      <a:pt x="0" y="0"/>
                    </a:lnTo>
                    <a:lnTo>
                      <a:pt x="0" y="163"/>
                    </a:lnTo>
                    <a:lnTo>
                      <a:pt x="0" y="163"/>
                    </a:lnTo>
                    <a:lnTo>
                      <a:pt x="515" y="173"/>
                    </a:lnTo>
                    <a:lnTo>
                      <a:pt x="515" y="173"/>
                    </a:lnTo>
                    <a:lnTo>
                      <a:pt x="515" y="0"/>
                    </a:lnTo>
                    <a:lnTo>
                      <a:pt x="51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Freeform 16"/>
              <p:cNvSpPr>
                <a:spLocks/>
              </p:cNvSpPr>
              <p:nvPr/>
            </p:nvSpPr>
            <p:spPr bwMode="auto">
              <a:xfrm>
                <a:off x="19947797" y="9012932"/>
                <a:ext cx="544286" cy="1693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49"/>
                  </a:cxn>
                  <a:cxn ang="0">
                    <a:pos x="0" y="149"/>
                  </a:cxn>
                  <a:cxn ang="0">
                    <a:pos x="495" y="154"/>
                  </a:cxn>
                  <a:cxn ang="0">
                    <a:pos x="495" y="154"/>
                  </a:cxn>
                  <a:cxn ang="0">
                    <a:pos x="495" y="0"/>
                  </a:cxn>
                  <a:cxn ang="0">
                    <a:pos x="49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5" h="154">
                    <a:moveTo>
                      <a:pt x="0" y="0"/>
                    </a:moveTo>
                    <a:lnTo>
                      <a:pt x="0" y="0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495" y="154"/>
                    </a:lnTo>
                    <a:lnTo>
                      <a:pt x="495" y="154"/>
                    </a:lnTo>
                    <a:lnTo>
                      <a:pt x="495" y="0"/>
                    </a:lnTo>
                    <a:lnTo>
                      <a:pt x="49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17"/>
              <p:cNvSpPr>
                <a:spLocks/>
              </p:cNvSpPr>
              <p:nvPr/>
            </p:nvSpPr>
            <p:spPr bwMode="auto">
              <a:xfrm>
                <a:off x="19811450" y="9187763"/>
                <a:ext cx="680632" cy="212217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0" y="173"/>
                  </a:cxn>
                  <a:cxn ang="0">
                    <a:pos x="619" y="193"/>
                  </a:cxn>
                  <a:cxn ang="0">
                    <a:pos x="619" y="193"/>
                  </a:cxn>
                  <a:cxn ang="0">
                    <a:pos x="619" y="10"/>
                  </a:cxn>
                  <a:cxn ang="0">
                    <a:pos x="99" y="0"/>
                  </a:cxn>
                  <a:cxn ang="0">
                    <a:pos x="0" y="173"/>
                  </a:cxn>
                </a:cxnLst>
                <a:rect l="0" t="0" r="r" b="b"/>
                <a:pathLst>
                  <a:path w="619" h="193">
                    <a:moveTo>
                      <a:pt x="0" y="173"/>
                    </a:moveTo>
                    <a:lnTo>
                      <a:pt x="0" y="173"/>
                    </a:lnTo>
                    <a:lnTo>
                      <a:pt x="619" y="193"/>
                    </a:lnTo>
                    <a:lnTo>
                      <a:pt x="619" y="193"/>
                    </a:lnTo>
                    <a:lnTo>
                      <a:pt x="619" y="10"/>
                    </a:lnTo>
                    <a:lnTo>
                      <a:pt x="99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2" name="Freeform 18"/>
              <p:cNvSpPr>
                <a:spLocks/>
              </p:cNvSpPr>
              <p:nvPr/>
            </p:nvSpPr>
            <p:spPr bwMode="auto">
              <a:xfrm>
                <a:off x="19648714" y="8305910"/>
                <a:ext cx="848866" cy="609160"/>
              </a:xfrm>
              <a:custGeom>
                <a:avLst/>
                <a:gdLst/>
                <a:ahLst/>
                <a:cxnLst>
                  <a:cxn ang="0">
                    <a:pos x="772" y="554"/>
                  </a:cxn>
                  <a:cxn ang="0">
                    <a:pos x="0" y="554"/>
                  </a:cxn>
                  <a:cxn ang="0">
                    <a:pos x="0" y="40"/>
                  </a:cxn>
                  <a:cxn ang="0">
                    <a:pos x="772" y="0"/>
                  </a:cxn>
                  <a:cxn ang="0">
                    <a:pos x="772" y="554"/>
                  </a:cxn>
                </a:cxnLst>
                <a:rect l="0" t="0" r="r" b="b"/>
                <a:pathLst>
                  <a:path w="772" h="554">
                    <a:moveTo>
                      <a:pt x="772" y="554"/>
                    </a:moveTo>
                    <a:lnTo>
                      <a:pt x="0" y="554"/>
                    </a:lnTo>
                    <a:lnTo>
                      <a:pt x="0" y="40"/>
                    </a:lnTo>
                    <a:lnTo>
                      <a:pt x="772" y="0"/>
                    </a:lnTo>
                    <a:lnTo>
                      <a:pt x="772" y="554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Freeform 19"/>
              <p:cNvSpPr>
                <a:spLocks/>
              </p:cNvSpPr>
              <p:nvPr/>
            </p:nvSpPr>
            <p:spPr bwMode="auto">
              <a:xfrm>
                <a:off x="19676204" y="8333399"/>
                <a:ext cx="821377" cy="549784"/>
              </a:xfrm>
              <a:custGeom>
                <a:avLst/>
                <a:gdLst/>
                <a:ahLst/>
                <a:cxnLst>
                  <a:cxn ang="0">
                    <a:pos x="747" y="500"/>
                  </a:cxn>
                  <a:cxn ang="0">
                    <a:pos x="0" y="500"/>
                  </a:cxn>
                  <a:cxn ang="0">
                    <a:pos x="0" y="39"/>
                  </a:cxn>
                  <a:cxn ang="0">
                    <a:pos x="747" y="0"/>
                  </a:cxn>
                  <a:cxn ang="0">
                    <a:pos x="747" y="500"/>
                  </a:cxn>
                </a:cxnLst>
                <a:rect l="0" t="0" r="r" b="b"/>
                <a:pathLst>
                  <a:path w="747" h="500">
                    <a:moveTo>
                      <a:pt x="747" y="500"/>
                    </a:moveTo>
                    <a:lnTo>
                      <a:pt x="0" y="500"/>
                    </a:lnTo>
                    <a:lnTo>
                      <a:pt x="0" y="39"/>
                    </a:lnTo>
                    <a:lnTo>
                      <a:pt x="747" y="0"/>
                    </a:lnTo>
                    <a:lnTo>
                      <a:pt x="747" y="50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20"/>
              <p:cNvSpPr>
                <a:spLocks noEditPoints="1"/>
              </p:cNvSpPr>
              <p:nvPr/>
            </p:nvSpPr>
            <p:spPr bwMode="auto">
              <a:xfrm>
                <a:off x="19637719" y="8294914"/>
                <a:ext cx="870857" cy="631152"/>
              </a:xfrm>
              <a:custGeom>
                <a:avLst/>
                <a:gdLst/>
                <a:ahLst/>
                <a:cxnLst>
                  <a:cxn ang="0">
                    <a:pos x="20" y="554"/>
                  </a:cxn>
                  <a:cxn ang="0">
                    <a:pos x="20" y="554"/>
                  </a:cxn>
                  <a:cxn ang="0">
                    <a:pos x="20" y="337"/>
                  </a:cxn>
                  <a:cxn ang="0">
                    <a:pos x="772" y="312"/>
                  </a:cxn>
                  <a:cxn ang="0">
                    <a:pos x="772" y="312"/>
                  </a:cxn>
                  <a:cxn ang="0">
                    <a:pos x="772" y="554"/>
                  </a:cxn>
                  <a:cxn ang="0">
                    <a:pos x="772" y="554"/>
                  </a:cxn>
                  <a:cxn ang="0">
                    <a:pos x="20" y="554"/>
                  </a:cxn>
                  <a:cxn ang="0">
                    <a:pos x="20" y="554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72" y="292"/>
                  </a:cxn>
                  <a:cxn ang="0">
                    <a:pos x="20" y="317"/>
                  </a:cxn>
                  <a:cxn ang="0">
                    <a:pos x="20" y="317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87" y="5"/>
                  </a:cxn>
                  <a:cxn ang="0">
                    <a:pos x="787" y="5"/>
                  </a:cxn>
                  <a:cxn ang="0">
                    <a:pos x="782" y="0"/>
                  </a:cxn>
                  <a:cxn ang="0">
                    <a:pos x="10" y="40"/>
                  </a:cxn>
                  <a:cxn ang="0">
                    <a:pos x="10" y="40"/>
                  </a:cxn>
                  <a:cxn ang="0">
                    <a:pos x="0" y="45"/>
                  </a:cxn>
                  <a:cxn ang="0">
                    <a:pos x="0" y="50"/>
                  </a:cxn>
                  <a:cxn ang="0">
                    <a:pos x="0" y="564"/>
                  </a:cxn>
                  <a:cxn ang="0">
                    <a:pos x="0" y="564"/>
                  </a:cxn>
                  <a:cxn ang="0">
                    <a:pos x="0" y="569"/>
                  </a:cxn>
                  <a:cxn ang="0">
                    <a:pos x="10" y="574"/>
                  </a:cxn>
                  <a:cxn ang="0">
                    <a:pos x="782" y="574"/>
                  </a:cxn>
                  <a:cxn ang="0">
                    <a:pos x="782" y="574"/>
                  </a:cxn>
                  <a:cxn ang="0">
                    <a:pos x="787" y="569"/>
                  </a:cxn>
                  <a:cxn ang="0">
                    <a:pos x="792" y="564"/>
                  </a:cxn>
                  <a:cxn ang="0">
                    <a:pos x="792" y="10"/>
                  </a:cxn>
                  <a:cxn ang="0">
                    <a:pos x="792" y="10"/>
                  </a:cxn>
                  <a:cxn ang="0">
                    <a:pos x="787" y="5"/>
                  </a:cxn>
                  <a:cxn ang="0">
                    <a:pos x="787" y="5"/>
                  </a:cxn>
                </a:cxnLst>
                <a:rect l="0" t="0" r="r" b="b"/>
                <a:pathLst>
                  <a:path w="792" h="574">
                    <a:moveTo>
                      <a:pt x="20" y="554"/>
                    </a:moveTo>
                    <a:lnTo>
                      <a:pt x="20" y="554"/>
                    </a:lnTo>
                    <a:lnTo>
                      <a:pt x="20" y="337"/>
                    </a:lnTo>
                    <a:lnTo>
                      <a:pt x="772" y="312"/>
                    </a:lnTo>
                    <a:lnTo>
                      <a:pt x="772" y="312"/>
                    </a:lnTo>
                    <a:lnTo>
                      <a:pt x="772" y="554"/>
                    </a:lnTo>
                    <a:lnTo>
                      <a:pt x="772" y="554"/>
                    </a:lnTo>
                    <a:lnTo>
                      <a:pt x="20" y="554"/>
                    </a:lnTo>
                    <a:lnTo>
                      <a:pt x="20" y="554"/>
                    </a:lnTo>
                    <a:close/>
                    <a:moveTo>
                      <a:pt x="772" y="25"/>
                    </a:moveTo>
                    <a:lnTo>
                      <a:pt x="772" y="25"/>
                    </a:lnTo>
                    <a:lnTo>
                      <a:pt x="772" y="292"/>
                    </a:lnTo>
                    <a:lnTo>
                      <a:pt x="20" y="317"/>
                    </a:lnTo>
                    <a:lnTo>
                      <a:pt x="20" y="317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772" y="25"/>
                    </a:lnTo>
                    <a:lnTo>
                      <a:pt x="772" y="25"/>
                    </a:lnTo>
                    <a:close/>
                    <a:moveTo>
                      <a:pt x="787" y="5"/>
                    </a:moveTo>
                    <a:lnTo>
                      <a:pt x="787" y="5"/>
                    </a:lnTo>
                    <a:lnTo>
                      <a:pt x="782" y="0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0" y="45"/>
                    </a:lnTo>
                    <a:lnTo>
                      <a:pt x="0" y="50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9"/>
                    </a:lnTo>
                    <a:lnTo>
                      <a:pt x="10" y="574"/>
                    </a:lnTo>
                    <a:lnTo>
                      <a:pt x="782" y="574"/>
                    </a:lnTo>
                    <a:lnTo>
                      <a:pt x="782" y="574"/>
                    </a:lnTo>
                    <a:lnTo>
                      <a:pt x="787" y="569"/>
                    </a:lnTo>
                    <a:lnTo>
                      <a:pt x="792" y="564"/>
                    </a:lnTo>
                    <a:lnTo>
                      <a:pt x="792" y="10"/>
                    </a:lnTo>
                    <a:lnTo>
                      <a:pt x="792" y="10"/>
                    </a:lnTo>
                    <a:lnTo>
                      <a:pt x="787" y="5"/>
                    </a:lnTo>
                    <a:lnTo>
                      <a:pt x="787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21"/>
              <p:cNvSpPr>
                <a:spLocks/>
              </p:cNvSpPr>
              <p:nvPr/>
            </p:nvSpPr>
            <p:spPr bwMode="auto">
              <a:xfrm>
                <a:off x="19621225" y="8975547"/>
                <a:ext cx="141845" cy="146243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4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4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8"/>
                  </a:cxn>
                  <a:cxn ang="0">
                    <a:pos x="65" y="133"/>
                  </a:cxn>
                  <a:cxn ang="0">
                    <a:pos x="65" y="133"/>
                  </a:cxn>
                  <a:cxn ang="0">
                    <a:pos x="89" y="128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3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4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4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8"/>
                    </a:lnTo>
                    <a:lnTo>
                      <a:pt x="65" y="133"/>
                    </a:lnTo>
                    <a:lnTo>
                      <a:pt x="65" y="133"/>
                    </a:lnTo>
                    <a:lnTo>
                      <a:pt x="89" y="128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6" name="Freeform 22"/>
              <p:cNvSpPr>
                <a:spLocks/>
              </p:cNvSpPr>
              <p:nvPr/>
            </p:nvSpPr>
            <p:spPr bwMode="auto">
              <a:xfrm>
                <a:off x="19643217" y="9003035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4"/>
                  </a:cxn>
                  <a:cxn ang="0">
                    <a:pos x="74" y="9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9"/>
                  </a:cxn>
                  <a:cxn ang="0">
                    <a:pos x="5" y="24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4"/>
                    </a:lnTo>
                    <a:lnTo>
                      <a:pt x="74" y="9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9"/>
                    </a:lnTo>
                    <a:lnTo>
                      <a:pt x="5" y="2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33A02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7" name="Freeform 23"/>
              <p:cNvSpPr>
                <a:spLocks noEditPoints="1"/>
              </p:cNvSpPr>
              <p:nvPr/>
            </p:nvSpPr>
            <p:spPr bwMode="auto">
              <a:xfrm>
                <a:off x="19632221" y="8992040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39"/>
                  </a:cxn>
                  <a:cxn ang="0">
                    <a:pos x="30" y="29"/>
                  </a:cxn>
                  <a:cxn ang="0">
                    <a:pos x="40" y="19"/>
                  </a:cxn>
                  <a:cxn ang="0">
                    <a:pos x="55" y="19"/>
                  </a:cxn>
                  <a:cxn ang="0">
                    <a:pos x="55" y="19"/>
                  </a:cxn>
                  <a:cxn ang="0">
                    <a:pos x="69" y="19"/>
                  </a:cxn>
                  <a:cxn ang="0">
                    <a:pos x="79" y="29"/>
                  </a:cxn>
                  <a:cxn ang="0">
                    <a:pos x="84" y="39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4"/>
                  </a:cxn>
                  <a:cxn ang="0">
                    <a:pos x="94" y="14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4"/>
                  </a:cxn>
                  <a:cxn ang="0">
                    <a:pos x="5" y="34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39"/>
                    </a:lnTo>
                    <a:lnTo>
                      <a:pt x="30" y="29"/>
                    </a:lnTo>
                    <a:lnTo>
                      <a:pt x="40" y="19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69" y="19"/>
                    </a:lnTo>
                    <a:lnTo>
                      <a:pt x="79" y="29"/>
                    </a:lnTo>
                    <a:lnTo>
                      <a:pt x="84" y="39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4"/>
                    </a:lnTo>
                    <a:lnTo>
                      <a:pt x="94" y="14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4"/>
                    </a:lnTo>
                    <a:lnTo>
                      <a:pt x="5" y="34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8" name="Freeform 24"/>
              <p:cNvSpPr>
                <a:spLocks/>
              </p:cNvSpPr>
              <p:nvPr/>
            </p:nvSpPr>
            <p:spPr bwMode="auto">
              <a:xfrm>
                <a:off x="19621225" y="9149278"/>
                <a:ext cx="141845" cy="147342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5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5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9"/>
                  </a:cxn>
                  <a:cxn ang="0">
                    <a:pos x="65" y="134"/>
                  </a:cxn>
                  <a:cxn ang="0">
                    <a:pos x="65" y="134"/>
                  </a:cxn>
                  <a:cxn ang="0">
                    <a:pos x="89" y="129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4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5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5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9"/>
                    </a:lnTo>
                    <a:lnTo>
                      <a:pt x="65" y="134"/>
                    </a:lnTo>
                    <a:lnTo>
                      <a:pt x="65" y="134"/>
                    </a:lnTo>
                    <a:lnTo>
                      <a:pt x="89" y="129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9" name="Freeform 25"/>
              <p:cNvSpPr>
                <a:spLocks/>
              </p:cNvSpPr>
              <p:nvPr/>
            </p:nvSpPr>
            <p:spPr bwMode="auto">
              <a:xfrm>
                <a:off x="19643217" y="9176767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5"/>
                  </a:cxn>
                  <a:cxn ang="0">
                    <a:pos x="74" y="10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10"/>
                  </a:cxn>
                  <a:cxn ang="0">
                    <a:pos x="5" y="25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5"/>
                    </a:lnTo>
                    <a:lnTo>
                      <a:pt x="74" y="10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10"/>
                    </a:lnTo>
                    <a:lnTo>
                      <a:pt x="5" y="25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0" name="Freeform 26"/>
              <p:cNvSpPr>
                <a:spLocks noEditPoints="1"/>
              </p:cNvSpPr>
              <p:nvPr/>
            </p:nvSpPr>
            <p:spPr bwMode="auto">
              <a:xfrm>
                <a:off x="19632221" y="9165771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40"/>
                  </a:cxn>
                  <a:cxn ang="0">
                    <a:pos x="30" y="30"/>
                  </a:cxn>
                  <a:cxn ang="0">
                    <a:pos x="40" y="20"/>
                  </a:cxn>
                  <a:cxn ang="0">
                    <a:pos x="55" y="20"/>
                  </a:cxn>
                  <a:cxn ang="0">
                    <a:pos x="55" y="20"/>
                  </a:cxn>
                  <a:cxn ang="0">
                    <a:pos x="69" y="20"/>
                  </a:cxn>
                  <a:cxn ang="0">
                    <a:pos x="79" y="30"/>
                  </a:cxn>
                  <a:cxn ang="0">
                    <a:pos x="84" y="40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5"/>
                  </a:cxn>
                  <a:cxn ang="0">
                    <a:pos x="94" y="15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5"/>
                  </a:cxn>
                  <a:cxn ang="0">
                    <a:pos x="5" y="35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40"/>
                    </a:lnTo>
                    <a:lnTo>
                      <a:pt x="30" y="30"/>
                    </a:lnTo>
                    <a:lnTo>
                      <a:pt x="40" y="20"/>
                    </a:lnTo>
                    <a:lnTo>
                      <a:pt x="55" y="20"/>
                    </a:lnTo>
                    <a:lnTo>
                      <a:pt x="55" y="20"/>
                    </a:lnTo>
                    <a:lnTo>
                      <a:pt x="69" y="20"/>
                    </a:lnTo>
                    <a:lnTo>
                      <a:pt x="79" y="30"/>
                    </a:lnTo>
                    <a:lnTo>
                      <a:pt x="84" y="40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5"/>
                    </a:lnTo>
                    <a:lnTo>
                      <a:pt x="94" y="15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5"/>
                    </a:lnTo>
                    <a:lnTo>
                      <a:pt x="5" y="35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" name="Freeform 27"/>
              <p:cNvSpPr>
                <a:spLocks/>
              </p:cNvSpPr>
              <p:nvPr/>
            </p:nvSpPr>
            <p:spPr bwMode="auto">
              <a:xfrm>
                <a:off x="19719087" y="8359789"/>
                <a:ext cx="730113" cy="234208"/>
              </a:xfrm>
              <a:custGeom>
                <a:avLst/>
                <a:gdLst/>
                <a:ahLst/>
                <a:cxnLst>
                  <a:cxn ang="0">
                    <a:pos x="664" y="193"/>
                  </a:cxn>
                  <a:cxn ang="0">
                    <a:pos x="0" y="213"/>
                  </a:cxn>
                  <a:cxn ang="0">
                    <a:pos x="0" y="35"/>
                  </a:cxn>
                  <a:cxn ang="0">
                    <a:pos x="664" y="0"/>
                  </a:cxn>
                  <a:cxn ang="0">
                    <a:pos x="664" y="193"/>
                  </a:cxn>
                </a:cxnLst>
                <a:rect l="0" t="0" r="r" b="b"/>
                <a:pathLst>
                  <a:path w="664" h="213">
                    <a:moveTo>
                      <a:pt x="664" y="193"/>
                    </a:moveTo>
                    <a:lnTo>
                      <a:pt x="0" y="213"/>
                    </a:lnTo>
                    <a:lnTo>
                      <a:pt x="0" y="35"/>
                    </a:lnTo>
                    <a:lnTo>
                      <a:pt x="664" y="0"/>
                    </a:lnTo>
                    <a:lnTo>
                      <a:pt x="664" y="193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2" name="Freeform 28"/>
              <p:cNvSpPr>
                <a:spLocks/>
              </p:cNvSpPr>
              <p:nvPr/>
            </p:nvSpPr>
            <p:spPr bwMode="auto">
              <a:xfrm>
                <a:off x="19719087" y="8458750"/>
                <a:ext cx="702624" cy="113256"/>
              </a:xfrm>
              <a:custGeom>
                <a:avLst/>
                <a:gdLst/>
                <a:ahLst/>
                <a:cxnLst>
                  <a:cxn ang="0">
                    <a:pos x="639" y="84"/>
                  </a:cxn>
                  <a:cxn ang="0">
                    <a:pos x="0" y="103"/>
                  </a:cxn>
                  <a:cxn ang="0">
                    <a:pos x="0" y="39"/>
                  </a:cxn>
                  <a:cxn ang="0">
                    <a:pos x="639" y="0"/>
                  </a:cxn>
                  <a:cxn ang="0">
                    <a:pos x="639" y="84"/>
                  </a:cxn>
                </a:cxnLst>
                <a:rect l="0" t="0" r="r" b="b"/>
                <a:pathLst>
                  <a:path w="639" h="103">
                    <a:moveTo>
                      <a:pt x="639" y="84"/>
                    </a:moveTo>
                    <a:lnTo>
                      <a:pt x="0" y="103"/>
                    </a:lnTo>
                    <a:lnTo>
                      <a:pt x="0" y="39"/>
                    </a:lnTo>
                    <a:lnTo>
                      <a:pt x="639" y="0"/>
                    </a:lnTo>
                    <a:lnTo>
                      <a:pt x="639" y="8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3" name="Rectangle 29"/>
              <p:cNvSpPr>
                <a:spLocks noChangeArrowheads="1"/>
              </p:cNvSpPr>
              <p:nvPr/>
            </p:nvSpPr>
            <p:spPr bwMode="auto">
              <a:xfrm>
                <a:off x="19969788" y="9067910"/>
                <a:ext cx="522295" cy="43983"/>
              </a:xfrm>
              <a:prstGeom prst="rect">
                <a:avLst/>
              </a:prstGeom>
              <a:solidFill>
                <a:srgbClr val="7F7F7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4" name="Freeform 30"/>
              <p:cNvSpPr>
                <a:spLocks/>
              </p:cNvSpPr>
              <p:nvPr/>
            </p:nvSpPr>
            <p:spPr bwMode="auto">
              <a:xfrm>
                <a:off x="19969788" y="9045919"/>
                <a:ext cx="522295" cy="49481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475" y="45"/>
                  </a:cxn>
                  <a:cxn ang="0">
                    <a:pos x="475" y="5"/>
                  </a:cxn>
                  <a:cxn ang="0">
                    <a:pos x="0" y="0"/>
                  </a:cxn>
                  <a:cxn ang="0">
                    <a:pos x="0" y="40"/>
                  </a:cxn>
                </a:cxnLst>
                <a:rect l="0" t="0" r="r" b="b"/>
                <a:pathLst>
                  <a:path w="475" h="45">
                    <a:moveTo>
                      <a:pt x="0" y="40"/>
                    </a:moveTo>
                    <a:lnTo>
                      <a:pt x="475" y="45"/>
                    </a:lnTo>
                    <a:lnTo>
                      <a:pt x="475" y="5"/>
                    </a:lnTo>
                    <a:lnTo>
                      <a:pt x="0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5" name="Freeform 31"/>
              <p:cNvSpPr>
                <a:spLocks/>
              </p:cNvSpPr>
              <p:nvPr/>
            </p:nvSpPr>
            <p:spPr bwMode="auto">
              <a:xfrm>
                <a:off x="21161719" y="9938767"/>
                <a:ext cx="505801" cy="800485"/>
              </a:xfrm>
              <a:custGeom>
                <a:avLst/>
                <a:gdLst/>
                <a:ahLst/>
                <a:cxnLst>
                  <a:cxn ang="0">
                    <a:pos x="460" y="0"/>
                  </a:cxn>
                  <a:cxn ang="0">
                    <a:pos x="460" y="0"/>
                  </a:cxn>
                  <a:cxn ang="0">
                    <a:pos x="460" y="525"/>
                  </a:cxn>
                  <a:cxn ang="0">
                    <a:pos x="460" y="525"/>
                  </a:cxn>
                  <a:cxn ang="0">
                    <a:pos x="0" y="728"/>
                  </a:cxn>
                  <a:cxn ang="0">
                    <a:pos x="0" y="728"/>
                  </a:cxn>
                  <a:cxn ang="0">
                    <a:pos x="5" y="634"/>
                  </a:cxn>
                  <a:cxn ang="0">
                    <a:pos x="20" y="559"/>
                  </a:cxn>
                  <a:cxn ang="0">
                    <a:pos x="40" y="490"/>
                  </a:cxn>
                  <a:cxn ang="0">
                    <a:pos x="64" y="436"/>
                  </a:cxn>
                  <a:cxn ang="0">
                    <a:pos x="94" y="391"/>
                  </a:cxn>
                  <a:cxn ang="0">
                    <a:pos x="129" y="356"/>
                  </a:cxn>
                  <a:cxn ang="0">
                    <a:pos x="163" y="322"/>
                  </a:cxn>
                  <a:cxn ang="0">
                    <a:pos x="203" y="292"/>
                  </a:cxn>
                  <a:cxn ang="0">
                    <a:pos x="277" y="242"/>
                  </a:cxn>
                  <a:cxn ang="0">
                    <a:pos x="317" y="218"/>
                  </a:cxn>
                  <a:cxn ang="0">
                    <a:pos x="351" y="183"/>
                  </a:cxn>
                  <a:cxn ang="0">
                    <a:pos x="386" y="148"/>
                  </a:cxn>
                  <a:cxn ang="0">
                    <a:pos x="416" y="109"/>
                  </a:cxn>
                  <a:cxn ang="0">
                    <a:pos x="440" y="59"/>
                  </a:cxn>
                  <a:cxn ang="0">
                    <a:pos x="460" y="0"/>
                  </a:cxn>
                  <a:cxn ang="0">
                    <a:pos x="460" y="0"/>
                  </a:cxn>
                </a:cxnLst>
                <a:rect l="0" t="0" r="r" b="b"/>
                <a:pathLst>
                  <a:path w="460" h="728">
                    <a:moveTo>
                      <a:pt x="460" y="0"/>
                    </a:moveTo>
                    <a:lnTo>
                      <a:pt x="460" y="0"/>
                    </a:lnTo>
                    <a:lnTo>
                      <a:pt x="460" y="525"/>
                    </a:lnTo>
                    <a:lnTo>
                      <a:pt x="460" y="525"/>
                    </a:lnTo>
                    <a:lnTo>
                      <a:pt x="0" y="728"/>
                    </a:lnTo>
                    <a:lnTo>
                      <a:pt x="0" y="728"/>
                    </a:lnTo>
                    <a:lnTo>
                      <a:pt x="5" y="634"/>
                    </a:lnTo>
                    <a:lnTo>
                      <a:pt x="20" y="559"/>
                    </a:lnTo>
                    <a:lnTo>
                      <a:pt x="40" y="490"/>
                    </a:lnTo>
                    <a:lnTo>
                      <a:pt x="64" y="436"/>
                    </a:lnTo>
                    <a:lnTo>
                      <a:pt x="94" y="391"/>
                    </a:lnTo>
                    <a:lnTo>
                      <a:pt x="129" y="356"/>
                    </a:lnTo>
                    <a:lnTo>
                      <a:pt x="163" y="322"/>
                    </a:lnTo>
                    <a:lnTo>
                      <a:pt x="203" y="292"/>
                    </a:lnTo>
                    <a:lnTo>
                      <a:pt x="277" y="242"/>
                    </a:lnTo>
                    <a:lnTo>
                      <a:pt x="317" y="218"/>
                    </a:lnTo>
                    <a:lnTo>
                      <a:pt x="351" y="183"/>
                    </a:lnTo>
                    <a:lnTo>
                      <a:pt x="386" y="148"/>
                    </a:lnTo>
                    <a:lnTo>
                      <a:pt x="416" y="109"/>
                    </a:lnTo>
                    <a:lnTo>
                      <a:pt x="440" y="59"/>
                    </a:lnTo>
                    <a:lnTo>
                      <a:pt x="460" y="0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6" name="Freeform 32"/>
              <p:cNvSpPr>
                <a:spLocks noEditPoints="1"/>
              </p:cNvSpPr>
              <p:nvPr/>
            </p:nvSpPr>
            <p:spPr bwMode="auto">
              <a:xfrm>
                <a:off x="19539858" y="8186057"/>
                <a:ext cx="2171646" cy="2830286"/>
              </a:xfrm>
              <a:custGeom>
                <a:avLst/>
                <a:gdLst/>
                <a:ahLst/>
                <a:cxnLst>
                  <a:cxn ang="0">
                    <a:pos x="1935" y="2109"/>
                  </a:cxn>
                  <a:cxn ang="0">
                    <a:pos x="1089" y="59"/>
                  </a:cxn>
                  <a:cxn ang="0">
                    <a:pos x="1935" y="188"/>
                  </a:cxn>
                  <a:cxn ang="0">
                    <a:pos x="1935" y="2109"/>
                  </a:cxn>
                  <a:cxn ang="0">
                    <a:pos x="995" y="2520"/>
                  </a:cxn>
                  <a:cxn ang="0">
                    <a:pos x="970" y="2529"/>
                  </a:cxn>
                  <a:cxn ang="0">
                    <a:pos x="970" y="40"/>
                  </a:cxn>
                  <a:cxn ang="0">
                    <a:pos x="995" y="45"/>
                  </a:cxn>
                  <a:cxn ang="0">
                    <a:pos x="1049" y="2495"/>
                  </a:cxn>
                  <a:cxn ang="0">
                    <a:pos x="995" y="2520"/>
                  </a:cxn>
                  <a:cxn ang="0">
                    <a:pos x="935" y="2534"/>
                  </a:cxn>
                  <a:cxn ang="0">
                    <a:pos x="723" y="2520"/>
                  </a:cxn>
                  <a:cxn ang="0">
                    <a:pos x="406" y="2490"/>
                  </a:cxn>
                  <a:cxn ang="0">
                    <a:pos x="198" y="2460"/>
                  </a:cxn>
                  <a:cxn ang="0">
                    <a:pos x="49" y="2421"/>
                  </a:cxn>
                  <a:cxn ang="0">
                    <a:pos x="45" y="2416"/>
                  </a:cxn>
                  <a:cxn ang="0">
                    <a:pos x="40" y="2401"/>
                  </a:cxn>
                  <a:cxn ang="0">
                    <a:pos x="40" y="94"/>
                  </a:cxn>
                  <a:cxn ang="0">
                    <a:pos x="930" y="40"/>
                  </a:cxn>
                  <a:cxn ang="0">
                    <a:pos x="950" y="40"/>
                  </a:cxn>
                  <a:cxn ang="0">
                    <a:pos x="950" y="2529"/>
                  </a:cxn>
                  <a:cxn ang="0">
                    <a:pos x="935" y="2534"/>
                  </a:cxn>
                  <a:cxn ang="0">
                    <a:pos x="1000" y="5"/>
                  </a:cxn>
                  <a:cxn ang="0">
                    <a:pos x="950" y="0"/>
                  </a:cxn>
                  <a:cxn ang="0">
                    <a:pos x="930" y="0"/>
                  </a:cxn>
                  <a:cxn ang="0">
                    <a:pos x="15" y="54"/>
                  </a:cxn>
                  <a:cxn ang="0">
                    <a:pos x="0" y="74"/>
                  </a:cxn>
                  <a:cxn ang="0">
                    <a:pos x="0" y="2401"/>
                  </a:cxn>
                  <a:cxn ang="0">
                    <a:pos x="5" y="2430"/>
                  </a:cxn>
                  <a:cxn ang="0">
                    <a:pos x="30" y="2455"/>
                  </a:cxn>
                  <a:cxn ang="0">
                    <a:pos x="35" y="2455"/>
                  </a:cxn>
                  <a:cxn ang="0">
                    <a:pos x="124" y="2480"/>
                  </a:cxn>
                  <a:cxn ang="0">
                    <a:pos x="282" y="2515"/>
                  </a:cxn>
                  <a:cxn ang="0">
                    <a:pos x="544" y="2549"/>
                  </a:cxn>
                  <a:cxn ang="0">
                    <a:pos x="930" y="2574"/>
                  </a:cxn>
                  <a:cxn ang="0">
                    <a:pos x="955" y="2569"/>
                  </a:cxn>
                  <a:cxn ang="0">
                    <a:pos x="1010" y="2559"/>
                  </a:cxn>
                  <a:cxn ang="0">
                    <a:pos x="1960" y="2143"/>
                  </a:cxn>
                  <a:cxn ang="0">
                    <a:pos x="1975" y="2124"/>
                  </a:cxn>
                  <a:cxn ang="0">
                    <a:pos x="1975" y="168"/>
                  </a:cxn>
                  <a:cxn ang="0">
                    <a:pos x="1955" y="149"/>
                  </a:cxn>
                </a:cxnLst>
                <a:rect l="0" t="0" r="r" b="b"/>
                <a:pathLst>
                  <a:path w="1975" h="2574">
                    <a:moveTo>
                      <a:pt x="1935" y="2109"/>
                    </a:moveTo>
                    <a:lnTo>
                      <a:pt x="1935" y="2109"/>
                    </a:lnTo>
                    <a:lnTo>
                      <a:pt x="1089" y="2480"/>
                    </a:lnTo>
                    <a:lnTo>
                      <a:pt x="1089" y="59"/>
                    </a:lnTo>
                    <a:lnTo>
                      <a:pt x="1089" y="59"/>
                    </a:lnTo>
                    <a:lnTo>
                      <a:pt x="1935" y="188"/>
                    </a:lnTo>
                    <a:lnTo>
                      <a:pt x="1935" y="188"/>
                    </a:lnTo>
                    <a:lnTo>
                      <a:pt x="1935" y="2109"/>
                    </a:lnTo>
                    <a:lnTo>
                      <a:pt x="1935" y="2109"/>
                    </a:lnTo>
                    <a:close/>
                    <a:moveTo>
                      <a:pt x="995" y="2520"/>
                    </a:moveTo>
                    <a:lnTo>
                      <a:pt x="995" y="2520"/>
                    </a:lnTo>
                    <a:lnTo>
                      <a:pt x="970" y="2529"/>
                    </a:lnTo>
                    <a:lnTo>
                      <a:pt x="970" y="40"/>
                    </a:lnTo>
                    <a:lnTo>
                      <a:pt x="970" y="40"/>
                    </a:lnTo>
                    <a:lnTo>
                      <a:pt x="995" y="45"/>
                    </a:lnTo>
                    <a:lnTo>
                      <a:pt x="995" y="45"/>
                    </a:lnTo>
                    <a:lnTo>
                      <a:pt x="1049" y="50"/>
                    </a:lnTo>
                    <a:lnTo>
                      <a:pt x="1049" y="2495"/>
                    </a:lnTo>
                    <a:lnTo>
                      <a:pt x="1049" y="2495"/>
                    </a:lnTo>
                    <a:lnTo>
                      <a:pt x="995" y="2520"/>
                    </a:lnTo>
                    <a:lnTo>
                      <a:pt x="995" y="2520"/>
                    </a:lnTo>
                    <a:close/>
                    <a:moveTo>
                      <a:pt x="935" y="2534"/>
                    </a:moveTo>
                    <a:lnTo>
                      <a:pt x="935" y="2534"/>
                    </a:lnTo>
                    <a:lnTo>
                      <a:pt x="723" y="2520"/>
                    </a:lnTo>
                    <a:lnTo>
                      <a:pt x="549" y="2510"/>
                    </a:lnTo>
                    <a:lnTo>
                      <a:pt x="406" y="2490"/>
                    </a:lnTo>
                    <a:lnTo>
                      <a:pt x="292" y="2475"/>
                    </a:lnTo>
                    <a:lnTo>
                      <a:pt x="198" y="2460"/>
                    </a:lnTo>
                    <a:lnTo>
                      <a:pt x="129" y="2440"/>
                    </a:lnTo>
                    <a:lnTo>
                      <a:pt x="49" y="2421"/>
                    </a:lnTo>
                    <a:lnTo>
                      <a:pt x="45" y="2416"/>
                    </a:lnTo>
                    <a:lnTo>
                      <a:pt x="45" y="2416"/>
                    </a:lnTo>
                    <a:lnTo>
                      <a:pt x="40" y="2411"/>
                    </a:lnTo>
                    <a:lnTo>
                      <a:pt x="40" y="2401"/>
                    </a:lnTo>
                    <a:lnTo>
                      <a:pt x="40" y="2401"/>
                    </a:lnTo>
                    <a:lnTo>
                      <a:pt x="40" y="94"/>
                    </a:lnTo>
                    <a:lnTo>
                      <a:pt x="40" y="94"/>
                    </a:lnTo>
                    <a:lnTo>
                      <a:pt x="930" y="40"/>
                    </a:lnTo>
                    <a:lnTo>
                      <a:pt x="930" y="40"/>
                    </a:lnTo>
                    <a:lnTo>
                      <a:pt x="950" y="40"/>
                    </a:lnTo>
                    <a:lnTo>
                      <a:pt x="950" y="2529"/>
                    </a:lnTo>
                    <a:lnTo>
                      <a:pt x="950" y="2529"/>
                    </a:lnTo>
                    <a:lnTo>
                      <a:pt x="935" y="2534"/>
                    </a:lnTo>
                    <a:lnTo>
                      <a:pt x="935" y="2534"/>
                    </a:lnTo>
                    <a:close/>
                    <a:moveTo>
                      <a:pt x="1955" y="149"/>
                    </a:moveTo>
                    <a:lnTo>
                      <a:pt x="1000" y="5"/>
                    </a:lnTo>
                    <a:lnTo>
                      <a:pt x="1000" y="5"/>
                    </a:lnTo>
                    <a:lnTo>
                      <a:pt x="950" y="0"/>
                    </a:lnTo>
                    <a:lnTo>
                      <a:pt x="930" y="0"/>
                    </a:lnTo>
                    <a:lnTo>
                      <a:pt x="930" y="0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5" y="64"/>
                    </a:lnTo>
                    <a:lnTo>
                      <a:pt x="0" y="74"/>
                    </a:lnTo>
                    <a:lnTo>
                      <a:pt x="0" y="2401"/>
                    </a:lnTo>
                    <a:lnTo>
                      <a:pt x="0" y="2401"/>
                    </a:lnTo>
                    <a:lnTo>
                      <a:pt x="0" y="2416"/>
                    </a:lnTo>
                    <a:lnTo>
                      <a:pt x="5" y="2430"/>
                    </a:lnTo>
                    <a:lnTo>
                      <a:pt x="15" y="2445"/>
                    </a:lnTo>
                    <a:lnTo>
                      <a:pt x="30" y="2455"/>
                    </a:lnTo>
                    <a:lnTo>
                      <a:pt x="30" y="2455"/>
                    </a:lnTo>
                    <a:lnTo>
                      <a:pt x="35" y="2455"/>
                    </a:lnTo>
                    <a:lnTo>
                      <a:pt x="35" y="2455"/>
                    </a:lnTo>
                    <a:lnTo>
                      <a:pt x="124" y="2480"/>
                    </a:lnTo>
                    <a:lnTo>
                      <a:pt x="193" y="2500"/>
                    </a:lnTo>
                    <a:lnTo>
                      <a:pt x="282" y="2515"/>
                    </a:lnTo>
                    <a:lnTo>
                      <a:pt x="401" y="2529"/>
                    </a:lnTo>
                    <a:lnTo>
                      <a:pt x="544" y="2549"/>
                    </a:lnTo>
                    <a:lnTo>
                      <a:pt x="723" y="2559"/>
                    </a:lnTo>
                    <a:lnTo>
                      <a:pt x="930" y="2574"/>
                    </a:lnTo>
                    <a:lnTo>
                      <a:pt x="930" y="2574"/>
                    </a:lnTo>
                    <a:lnTo>
                      <a:pt x="955" y="2569"/>
                    </a:lnTo>
                    <a:lnTo>
                      <a:pt x="980" y="2569"/>
                    </a:lnTo>
                    <a:lnTo>
                      <a:pt x="1010" y="2559"/>
                    </a:lnTo>
                    <a:lnTo>
                      <a:pt x="1960" y="2143"/>
                    </a:lnTo>
                    <a:lnTo>
                      <a:pt x="1960" y="2143"/>
                    </a:lnTo>
                    <a:lnTo>
                      <a:pt x="1970" y="2133"/>
                    </a:lnTo>
                    <a:lnTo>
                      <a:pt x="1975" y="2124"/>
                    </a:lnTo>
                    <a:lnTo>
                      <a:pt x="1975" y="168"/>
                    </a:lnTo>
                    <a:lnTo>
                      <a:pt x="1975" y="168"/>
                    </a:lnTo>
                    <a:lnTo>
                      <a:pt x="1970" y="158"/>
                    </a:lnTo>
                    <a:lnTo>
                      <a:pt x="1955" y="149"/>
                    </a:lnTo>
                    <a:lnTo>
                      <a:pt x="1955" y="1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7" name="Freeform 33"/>
              <p:cNvSpPr>
                <a:spLocks/>
              </p:cNvSpPr>
              <p:nvPr/>
            </p:nvSpPr>
            <p:spPr bwMode="auto">
              <a:xfrm>
                <a:off x="19643217" y="9486845"/>
                <a:ext cx="376052" cy="1361264"/>
              </a:xfrm>
              <a:custGeom>
                <a:avLst/>
                <a:gdLst/>
                <a:ahLst/>
                <a:cxnLst>
                  <a:cxn ang="0">
                    <a:pos x="208" y="391"/>
                  </a:cxn>
                  <a:cxn ang="0">
                    <a:pos x="208" y="391"/>
                  </a:cxn>
                  <a:cxn ang="0">
                    <a:pos x="213" y="356"/>
                  </a:cxn>
                  <a:cxn ang="0">
                    <a:pos x="218" y="327"/>
                  </a:cxn>
                  <a:cxn ang="0">
                    <a:pos x="233" y="302"/>
                  </a:cxn>
                  <a:cxn ang="0">
                    <a:pos x="247" y="277"/>
                  </a:cxn>
                  <a:cxn ang="0">
                    <a:pos x="267" y="257"/>
                  </a:cxn>
                  <a:cxn ang="0">
                    <a:pos x="292" y="243"/>
                  </a:cxn>
                  <a:cxn ang="0">
                    <a:pos x="317" y="228"/>
                  </a:cxn>
                  <a:cxn ang="0">
                    <a:pos x="342" y="223"/>
                  </a:cxn>
                  <a:cxn ang="0">
                    <a:pos x="342" y="15"/>
                  </a:cxn>
                  <a:cxn ang="0">
                    <a:pos x="0" y="0"/>
                  </a:cxn>
                  <a:cxn ang="0">
                    <a:pos x="0" y="1173"/>
                  </a:cxn>
                  <a:cxn ang="0">
                    <a:pos x="0" y="1173"/>
                  </a:cxn>
                  <a:cxn ang="0">
                    <a:pos x="94" y="1193"/>
                  </a:cxn>
                  <a:cxn ang="0">
                    <a:pos x="203" y="1218"/>
                  </a:cxn>
                  <a:cxn ang="0">
                    <a:pos x="342" y="1238"/>
                  </a:cxn>
                  <a:cxn ang="0">
                    <a:pos x="342" y="559"/>
                  </a:cxn>
                  <a:cxn ang="0">
                    <a:pos x="342" y="559"/>
                  </a:cxn>
                  <a:cxn ang="0">
                    <a:pos x="317" y="550"/>
                  </a:cxn>
                  <a:cxn ang="0">
                    <a:pos x="292" y="540"/>
                  </a:cxn>
                  <a:cxn ang="0">
                    <a:pos x="267" y="520"/>
                  </a:cxn>
                  <a:cxn ang="0">
                    <a:pos x="247" y="500"/>
                  </a:cxn>
                  <a:cxn ang="0">
                    <a:pos x="233" y="475"/>
                  </a:cxn>
                  <a:cxn ang="0">
                    <a:pos x="218" y="451"/>
                  </a:cxn>
                  <a:cxn ang="0">
                    <a:pos x="213" y="421"/>
                  </a:cxn>
                  <a:cxn ang="0">
                    <a:pos x="208" y="391"/>
                  </a:cxn>
                  <a:cxn ang="0">
                    <a:pos x="208" y="391"/>
                  </a:cxn>
                </a:cxnLst>
                <a:rect l="0" t="0" r="r" b="b"/>
                <a:pathLst>
                  <a:path w="342" h="1238">
                    <a:moveTo>
                      <a:pt x="208" y="391"/>
                    </a:moveTo>
                    <a:lnTo>
                      <a:pt x="208" y="391"/>
                    </a:lnTo>
                    <a:lnTo>
                      <a:pt x="213" y="356"/>
                    </a:lnTo>
                    <a:lnTo>
                      <a:pt x="218" y="327"/>
                    </a:lnTo>
                    <a:lnTo>
                      <a:pt x="233" y="302"/>
                    </a:lnTo>
                    <a:lnTo>
                      <a:pt x="247" y="277"/>
                    </a:lnTo>
                    <a:lnTo>
                      <a:pt x="267" y="257"/>
                    </a:lnTo>
                    <a:lnTo>
                      <a:pt x="292" y="243"/>
                    </a:lnTo>
                    <a:lnTo>
                      <a:pt x="317" y="228"/>
                    </a:lnTo>
                    <a:lnTo>
                      <a:pt x="342" y="223"/>
                    </a:lnTo>
                    <a:lnTo>
                      <a:pt x="342" y="15"/>
                    </a:lnTo>
                    <a:lnTo>
                      <a:pt x="0" y="0"/>
                    </a:lnTo>
                    <a:lnTo>
                      <a:pt x="0" y="1173"/>
                    </a:lnTo>
                    <a:lnTo>
                      <a:pt x="0" y="1173"/>
                    </a:lnTo>
                    <a:lnTo>
                      <a:pt x="94" y="1193"/>
                    </a:lnTo>
                    <a:lnTo>
                      <a:pt x="203" y="1218"/>
                    </a:lnTo>
                    <a:lnTo>
                      <a:pt x="342" y="1238"/>
                    </a:lnTo>
                    <a:lnTo>
                      <a:pt x="342" y="559"/>
                    </a:lnTo>
                    <a:lnTo>
                      <a:pt x="342" y="559"/>
                    </a:lnTo>
                    <a:lnTo>
                      <a:pt x="317" y="550"/>
                    </a:lnTo>
                    <a:lnTo>
                      <a:pt x="292" y="540"/>
                    </a:lnTo>
                    <a:lnTo>
                      <a:pt x="267" y="520"/>
                    </a:lnTo>
                    <a:lnTo>
                      <a:pt x="247" y="500"/>
                    </a:lnTo>
                    <a:lnTo>
                      <a:pt x="233" y="475"/>
                    </a:lnTo>
                    <a:lnTo>
                      <a:pt x="218" y="451"/>
                    </a:lnTo>
                    <a:lnTo>
                      <a:pt x="213" y="421"/>
                    </a:lnTo>
                    <a:lnTo>
                      <a:pt x="208" y="391"/>
                    </a:lnTo>
                    <a:lnTo>
                      <a:pt x="208" y="391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8" name="Freeform 34"/>
              <p:cNvSpPr>
                <a:spLocks/>
              </p:cNvSpPr>
              <p:nvPr/>
            </p:nvSpPr>
            <p:spPr bwMode="auto">
              <a:xfrm>
                <a:off x="20073147" y="9503339"/>
                <a:ext cx="435429" cy="1382156"/>
              </a:xfrm>
              <a:custGeom>
                <a:avLst/>
                <a:gdLst/>
                <a:ahLst/>
                <a:cxnLst>
                  <a:cxn ang="0">
                    <a:pos x="396" y="15"/>
                  </a:cxn>
                  <a:cxn ang="0">
                    <a:pos x="0" y="0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30" y="213"/>
                  </a:cxn>
                  <a:cxn ang="0">
                    <a:pos x="54" y="228"/>
                  </a:cxn>
                  <a:cxn ang="0">
                    <a:pos x="74" y="242"/>
                  </a:cxn>
                  <a:cxn ang="0">
                    <a:pos x="94" y="262"/>
                  </a:cxn>
                  <a:cxn ang="0">
                    <a:pos x="114" y="287"/>
                  </a:cxn>
                  <a:cxn ang="0">
                    <a:pos x="124" y="312"/>
                  </a:cxn>
                  <a:cxn ang="0">
                    <a:pos x="134" y="341"/>
                  </a:cxn>
                  <a:cxn ang="0">
                    <a:pos x="134" y="376"/>
                  </a:cxn>
                  <a:cxn ang="0">
                    <a:pos x="134" y="376"/>
                  </a:cxn>
                  <a:cxn ang="0">
                    <a:pos x="134" y="406"/>
                  </a:cxn>
                  <a:cxn ang="0">
                    <a:pos x="124" y="436"/>
                  </a:cxn>
                  <a:cxn ang="0">
                    <a:pos x="114" y="460"/>
                  </a:cxn>
                  <a:cxn ang="0">
                    <a:pos x="94" y="485"/>
                  </a:cxn>
                  <a:cxn ang="0">
                    <a:pos x="74" y="505"/>
                  </a:cxn>
                  <a:cxn ang="0">
                    <a:pos x="54" y="525"/>
                  </a:cxn>
                  <a:cxn ang="0">
                    <a:pos x="30" y="535"/>
                  </a:cxn>
                  <a:cxn ang="0">
                    <a:pos x="0" y="544"/>
                  </a:cxn>
                  <a:cxn ang="0">
                    <a:pos x="0" y="1228"/>
                  </a:cxn>
                  <a:cxn ang="0">
                    <a:pos x="0" y="1228"/>
                  </a:cxn>
                  <a:cxn ang="0">
                    <a:pos x="188" y="1247"/>
                  </a:cxn>
                  <a:cxn ang="0">
                    <a:pos x="287" y="1252"/>
                  </a:cxn>
                  <a:cxn ang="0">
                    <a:pos x="396" y="1257"/>
                  </a:cxn>
                  <a:cxn ang="0">
                    <a:pos x="396" y="15"/>
                  </a:cxn>
                </a:cxnLst>
                <a:rect l="0" t="0" r="r" b="b"/>
                <a:pathLst>
                  <a:path w="396" h="1257">
                    <a:moveTo>
                      <a:pt x="396" y="15"/>
                    </a:moveTo>
                    <a:lnTo>
                      <a:pt x="0" y="0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30" y="213"/>
                    </a:lnTo>
                    <a:lnTo>
                      <a:pt x="54" y="228"/>
                    </a:lnTo>
                    <a:lnTo>
                      <a:pt x="74" y="242"/>
                    </a:lnTo>
                    <a:lnTo>
                      <a:pt x="94" y="262"/>
                    </a:lnTo>
                    <a:lnTo>
                      <a:pt x="114" y="287"/>
                    </a:lnTo>
                    <a:lnTo>
                      <a:pt x="124" y="312"/>
                    </a:lnTo>
                    <a:lnTo>
                      <a:pt x="134" y="341"/>
                    </a:lnTo>
                    <a:lnTo>
                      <a:pt x="134" y="376"/>
                    </a:lnTo>
                    <a:lnTo>
                      <a:pt x="134" y="376"/>
                    </a:lnTo>
                    <a:lnTo>
                      <a:pt x="134" y="406"/>
                    </a:lnTo>
                    <a:lnTo>
                      <a:pt x="124" y="436"/>
                    </a:lnTo>
                    <a:lnTo>
                      <a:pt x="114" y="460"/>
                    </a:lnTo>
                    <a:lnTo>
                      <a:pt x="94" y="485"/>
                    </a:lnTo>
                    <a:lnTo>
                      <a:pt x="74" y="505"/>
                    </a:lnTo>
                    <a:lnTo>
                      <a:pt x="54" y="525"/>
                    </a:lnTo>
                    <a:lnTo>
                      <a:pt x="30" y="535"/>
                    </a:lnTo>
                    <a:lnTo>
                      <a:pt x="0" y="544"/>
                    </a:lnTo>
                    <a:lnTo>
                      <a:pt x="0" y="1228"/>
                    </a:lnTo>
                    <a:lnTo>
                      <a:pt x="0" y="1228"/>
                    </a:lnTo>
                    <a:lnTo>
                      <a:pt x="188" y="1247"/>
                    </a:lnTo>
                    <a:lnTo>
                      <a:pt x="287" y="1252"/>
                    </a:lnTo>
                    <a:lnTo>
                      <a:pt x="396" y="1257"/>
                    </a:lnTo>
                    <a:lnTo>
                      <a:pt x="396" y="15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9" name="Freeform 35"/>
              <p:cNvSpPr>
                <a:spLocks/>
              </p:cNvSpPr>
              <p:nvPr/>
            </p:nvSpPr>
            <p:spPr bwMode="auto">
              <a:xfrm>
                <a:off x="19925805" y="9785927"/>
                <a:ext cx="239706" cy="256199"/>
              </a:xfrm>
              <a:custGeom>
                <a:avLst/>
                <a:gdLst/>
                <a:ahLst/>
                <a:cxnLst>
                  <a:cxn ang="0">
                    <a:pos x="218" y="119"/>
                  </a:cxn>
                  <a:cxn ang="0">
                    <a:pos x="218" y="119"/>
                  </a:cxn>
                  <a:cxn ang="0">
                    <a:pos x="218" y="94"/>
                  </a:cxn>
                  <a:cxn ang="0">
                    <a:pos x="208" y="75"/>
                  </a:cxn>
                  <a:cxn ang="0">
                    <a:pos x="198" y="55"/>
                  </a:cxn>
                  <a:cxn ang="0">
                    <a:pos x="188" y="35"/>
                  </a:cxn>
                  <a:cxn ang="0">
                    <a:pos x="169" y="20"/>
                  </a:cxn>
                  <a:cxn ang="0">
                    <a:pos x="154" y="10"/>
                  </a:cxn>
                  <a:cxn ang="0">
                    <a:pos x="134" y="5"/>
                  </a:cxn>
                  <a:cxn ang="0">
                    <a:pos x="109" y="0"/>
                  </a:cxn>
                  <a:cxn ang="0">
                    <a:pos x="109" y="0"/>
                  </a:cxn>
                  <a:cxn ang="0">
                    <a:pos x="89" y="5"/>
                  </a:cxn>
                  <a:cxn ang="0">
                    <a:pos x="70" y="10"/>
                  </a:cxn>
                  <a:cxn ang="0">
                    <a:pos x="50" y="20"/>
                  </a:cxn>
                  <a:cxn ang="0">
                    <a:pos x="35" y="35"/>
                  </a:cxn>
                  <a:cxn ang="0">
                    <a:pos x="20" y="55"/>
                  </a:cxn>
                  <a:cxn ang="0">
                    <a:pos x="10" y="75"/>
                  </a:cxn>
                  <a:cxn ang="0">
                    <a:pos x="5" y="94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5" y="139"/>
                  </a:cxn>
                  <a:cxn ang="0">
                    <a:pos x="10" y="164"/>
                  </a:cxn>
                  <a:cxn ang="0">
                    <a:pos x="20" y="183"/>
                  </a:cxn>
                  <a:cxn ang="0">
                    <a:pos x="35" y="198"/>
                  </a:cxn>
                  <a:cxn ang="0">
                    <a:pos x="50" y="213"/>
                  </a:cxn>
                  <a:cxn ang="0">
                    <a:pos x="70" y="223"/>
                  </a:cxn>
                  <a:cxn ang="0">
                    <a:pos x="89" y="233"/>
                  </a:cxn>
                  <a:cxn ang="0">
                    <a:pos x="109" y="233"/>
                  </a:cxn>
                  <a:cxn ang="0">
                    <a:pos x="109" y="233"/>
                  </a:cxn>
                  <a:cxn ang="0">
                    <a:pos x="134" y="233"/>
                  </a:cxn>
                  <a:cxn ang="0">
                    <a:pos x="154" y="223"/>
                  </a:cxn>
                  <a:cxn ang="0">
                    <a:pos x="169" y="213"/>
                  </a:cxn>
                  <a:cxn ang="0">
                    <a:pos x="188" y="198"/>
                  </a:cxn>
                  <a:cxn ang="0">
                    <a:pos x="198" y="183"/>
                  </a:cxn>
                  <a:cxn ang="0">
                    <a:pos x="208" y="164"/>
                  </a:cxn>
                  <a:cxn ang="0">
                    <a:pos x="218" y="139"/>
                  </a:cxn>
                  <a:cxn ang="0">
                    <a:pos x="218" y="119"/>
                  </a:cxn>
                  <a:cxn ang="0">
                    <a:pos x="218" y="119"/>
                  </a:cxn>
                </a:cxnLst>
                <a:rect l="0" t="0" r="r" b="b"/>
                <a:pathLst>
                  <a:path w="218" h="233">
                    <a:moveTo>
                      <a:pt x="218" y="119"/>
                    </a:moveTo>
                    <a:lnTo>
                      <a:pt x="218" y="119"/>
                    </a:lnTo>
                    <a:lnTo>
                      <a:pt x="218" y="94"/>
                    </a:lnTo>
                    <a:lnTo>
                      <a:pt x="208" y="75"/>
                    </a:lnTo>
                    <a:lnTo>
                      <a:pt x="198" y="55"/>
                    </a:lnTo>
                    <a:lnTo>
                      <a:pt x="188" y="35"/>
                    </a:lnTo>
                    <a:lnTo>
                      <a:pt x="169" y="20"/>
                    </a:lnTo>
                    <a:lnTo>
                      <a:pt x="154" y="10"/>
                    </a:lnTo>
                    <a:lnTo>
                      <a:pt x="134" y="5"/>
                    </a:lnTo>
                    <a:lnTo>
                      <a:pt x="109" y="0"/>
                    </a:lnTo>
                    <a:lnTo>
                      <a:pt x="109" y="0"/>
                    </a:lnTo>
                    <a:lnTo>
                      <a:pt x="89" y="5"/>
                    </a:lnTo>
                    <a:lnTo>
                      <a:pt x="70" y="10"/>
                    </a:lnTo>
                    <a:lnTo>
                      <a:pt x="50" y="20"/>
                    </a:lnTo>
                    <a:lnTo>
                      <a:pt x="35" y="35"/>
                    </a:lnTo>
                    <a:lnTo>
                      <a:pt x="20" y="55"/>
                    </a:lnTo>
                    <a:lnTo>
                      <a:pt x="10" y="75"/>
                    </a:lnTo>
                    <a:lnTo>
                      <a:pt x="5" y="94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5" y="139"/>
                    </a:lnTo>
                    <a:lnTo>
                      <a:pt x="10" y="164"/>
                    </a:lnTo>
                    <a:lnTo>
                      <a:pt x="20" y="183"/>
                    </a:lnTo>
                    <a:lnTo>
                      <a:pt x="35" y="198"/>
                    </a:lnTo>
                    <a:lnTo>
                      <a:pt x="50" y="213"/>
                    </a:lnTo>
                    <a:lnTo>
                      <a:pt x="70" y="223"/>
                    </a:lnTo>
                    <a:lnTo>
                      <a:pt x="8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34" y="233"/>
                    </a:lnTo>
                    <a:lnTo>
                      <a:pt x="154" y="223"/>
                    </a:lnTo>
                    <a:lnTo>
                      <a:pt x="169" y="213"/>
                    </a:lnTo>
                    <a:lnTo>
                      <a:pt x="188" y="198"/>
                    </a:lnTo>
                    <a:lnTo>
                      <a:pt x="198" y="183"/>
                    </a:lnTo>
                    <a:lnTo>
                      <a:pt x="208" y="164"/>
                    </a:lnTo>
                    <a:lnTo>
                      <a:pt x="218" y="139"/>
                    </a:lnTo>
                    <a:lnTo>
                      <a:pt x="218" y="119"/>
                    </a:lnTo>
                    <a:lnTo>
                      <a:pt x="218" y="119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0" name="Freeform 36"/>
              <p:cNvSpPr>
                <a:spLocks/>
              </p:cNvSpPr>
              <p:nvPr/>
            </p:nvSpPr>
            <p:spPr bwMode="auto">
              <a:xfrm>
                <a:off x="19931303" y="9818914"/>
                <a:ext cx="191325" cy="201221"/>
              </a:xfrm>
              <a:custGeom>
                <a:avLst/>
                <a:gdLst/>
                <a:ahLst/>
                <a:cxnLst>
                  <a:cxn ang="0">
                    <a:pos x="134" y="109"/>
                  </a:cxn>
                  <a:cxn ang="0">
                    <a:pos x="134" y="109"/>
                  </a:cxn>
                  <a:cxn ang="0">
                    <a:pos x="119" y="104"/>
                  </a:cxn>
                  <a:cxn ang="0">
                    <a:pos x="104" y="94"/>
                  </a:cxn>
                  <a:cxn ang="0">
                    <a:pos x="94" y="79"/>
                  </a:cxn>
                  <a:cxn ang="0">
                    <a:pos x="89" y="64"/>
                  </a:cxn>
                  <a:cxn ang="0">
                    <a:pos x="89" y="64"/>
                  </a:cxn>
                  <a:cxn ang="0">
                    <a:pos x="94" y="45"/>
                  </a:cxn>
                  <a:cxn ang="0">
                    <a:pos x="104" y="30"/>
                  </a:cxn>
                  <a:cxn ang="0">
                    <a:pos x="119" y="20"/>
                  </a:cxn>
                  <a:cxn ang="0">
                    <a:pos x="134" y="15"/>
                  </a:cxn>
                  <a:cxn ang="0">
                    <a:pos x="134" y="15"/>
                  </a:cxn>
                  <a:cxn ang="0">
                    <a:pos x="139" y="15"/>
                  </a:cxn>
                  <a:cxn ang="0">
                    <a:pos x="139" y="15"/>
                  </a:cxn>
                  <a:cxn ang="0">
                    <a:pos x="114" y="5"/>
                  </a:cxn>
                  <a:cxn ang="0">
                    <a:pos x="84" y="0"/>
                  </a:cxn>
                  <a:cxn ang="0">
                    <a:pos x="84" y="0"/>
                  </a:cxn>
                  <a:cxn ang="0">
                    <a:pos x="70" y="0"/>
                  </a:cxn>
                  <a:cxn ang="0">
                    <a:pos x="55" y="5"/>
                  </a:cxn>
                  <a:cxn ang="0">
                    <a:pos x="40" y="15"/>
                  </a:cxn>
                  <a:cxn ang="0">
                    <a:pos x="25" y="25"/>
                  </a:cxn>
                  <a:cxn ang="0">
                    <a:pos x="15" y="40"/>
                  </a:cxn>
                  <a:cxn ang="0">
                    <a:pos x="5" y="54"/>
                  </a:cxn>
                  <a:cxn ang="0">
                    <a:pos x="0" y="74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109"/>
                  </a:cxn>
                  <a:cxn ang="0">
                    <a:pos x="5" y="129"/>
                  </a:cxn>
                  <a:cxn ang="0">
                    <a:pos x="15" y="144"/>
                  </a:cxn>
                  <a:cxn ang="0">
                    <a:pos x="25" y="158"/>
                  </a:cxn>
                  <a:cxn ang="0">
                    <a:pos x="40" y="168"/>
                  </a:cxn>
                  <a:cxn ang="0">
                    <a:pos x="55" y="178"/>
                  </a:cxn>
                  <a:cxn ang="0">
                    <a:pos x="70" y="183"/>
                  </a:cxn>
                  <a:cxn ang="0">
                    <a:pos x="84" y="183"/>
                  </a:cxn>
                  <a:cxn ang="0">
                    <a:pos x="84" y="183"/>
                  </a:cxn>
                  <a:cxn ang="0">
                    <a:pos x="104" y="183"/>
                  </a:cxn>
                  <a:cxn ang="0">
                    <a:pos x="119" y="178"/>
                  </a:cxn>
                  <a:cxn ang="0">
                    <a:pos x="134" y="168"/>
                  </a:cxn>
                  <a:cxn ang="0">
                    <a:pos x="149" y="158"/>
                  </a:cxn>
                  <a:cxn ang="0">
                    <a:pos x="159" y="144"/>
                  </a:cxn>
                  <a:cxn ang="0">
                    <a:pos x="169" y="129"/>
                  </a:cxn>
                  <a:cxn ang="0">
                    <a:pos x="174" y="109"/>
                  </a:cxn>
                  <a:cxn ang="0">
                    <a:pos x="174" y="89"/>
                  </a:cxn>
                  <a:cxn ang="0">
                    <a:pos x="174" y="89"/>
                  </a:cxn>
                  <a:cxn ang="0">
                    <a:pos x="174" y="84"/>
                  </a:cxn>
                  <a:cxn ang="0">
                    <a:pos x="174" y="84"/>
                  </a:cxn>
                  <a:cxn ang="0">
                    <a:pos x="164" y="94"/>
                  </a:cxn>
                  <a:cxn ang="0">
                    <a:pos x="159" y="104"/>
                  </a:cxn>
                  <a:cxn ang="0">
                    <a:pos x="144" y="109"/>
                  </a:cxn>
                  <a:cxn ang="0">
                    <a:pos x="134" y="109"/>
                  </a:cxn>
                  <a:cxn ang="0">
                    <a:pos x="134" y="109"/>
                  </a:cxn>
                </a:cxnLst>
                <a:rect l="0" t="0" r="r" b="b"/>
                <a:pathLst>
                  <a:path w="174" h="183">
                    <a:moveTo>
                      <a:pt x="134" y="109"/>
                    </a:moveTo>
                    <a:lnTo>
                      <a:pt x="134" y="109"/>
                    </a:lnTo>
                    <a:lnTo>
                      <a:pt x="119" y="104"/>
                    </a:lnTo>
                    <a:lnTo>
                      <a:pt x="104" y="94"/>
                    </a:lnTo>
                    <a:lnTo>
                      <a:pt x="94" y="79"/>
                    </a:lnTo>
                    <a:lnTo>
                      <a:pt x="89" y="64"/>
                    </a:lnTo>
                    <a:lnTo>
                      <a:pt x="89" y="64"/>
                    </a:lnTo>
                    <a:lnTo>
                      <a:pt x="94" y="45"/>
                    </a:lnTo>
                    <a:lnTo>
                      <a:pt x="104" y="30"/>
                    </a:lnTo>
                    <a:lnTo>
                      <a:pt x="119" y="20"/>
                    </a:lnTo>
                    <a:lnTo>
                      <a:pt x="134" y="15"/>
                    </a:lnTo>
                    <a:lnTo>
                      <a:pt x="134" y="15"/>
                    </a:lnTo>
                    <a:lnTo>
                      <a:pt x="139" y="15"/>
                    </a:lnTo>
                    <a:lnTo>
                      <a:pt x="139" y="15"/>
                    </a:lnTo>
                    <a:lnTo>
                      <a:pt x="114" y="5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70" y="0"/>
                    </a:lnTo>
                    <a:lnTo>
                      <a:pt x="55" y="5"/>
                    </a:lnTo>
                    <a:lnTo>
                      <a:pt x="40" y="15"/>
                    </a:lnTo>
                    <a:lnTo>
                      <a:pt x="25" y="25"/>
                    </a:lnTo>
                    <a:lnTo>
                      <a:pt x="15" y="40"/>
                    </a:lnTo>
                    <a:lnTo>
                      <a:pt x="5" y="54"/>
                    </a:lnTo>
                    <a:lnTo>
                      <a:pt x="0" y="74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109"/>
                    </a:lnTo>
                    <a:lnTo>
                      <a:pt x="5" y="129"/>
                    </a:lnTo>
                    <a:lnTo>
                      <a:pt x="15" y="144"/>
                    </a:lnTo>
                    <a:lnTo>
                      <a:pt x="25" y="158"/>
                    </a:lnTo>
                    <a:lnTo>
                      <a:pt x="40" y="168"/>
                    </a:lnTo>
                    <a:lnTo>
                      <a:pt x="55" y="178"/>
                    </a:lnTo>
                    <a:lnTo>
                      <a:pt x="70" y="183"/>
                    </a:lnTo>
                    <a:lnTo>
                      <a:pt x="84" y="183"/>
                    </a:lnTo>
                    <a:lnTo>
                      <a:pt x="84" y="183"/>
                    </a:lnTo>
                    <a:lnTo>
                      <a:pt x="104" y="183"/>
                    </a:lnTo>
                    <a:lnTo>
                      <a:pt x="119" y="178"/>
                    </a:lnTo>
                    <a:lnTo>
                      <a:pt x="134" y="168"/>
                    </a:lnTo>
                    <a:lnTo>
                      <a:pt x="149" y="158"/>
                    </a:lnTo>
                    <a:lnTo>
                      <a:pt x="159" y="144"/>
                    </a:lnTo>
                    <a:lnTo>
                      <a:pt x="169" y="129"/>
                    </a:lnTo>
                    <a:lnTo>
                      <a:pt x="174" y="109"/>
                    </a:lnTo>
                    <a:lnTo>
                      <a:pt x="174" y="89"/>
                    </a:lnTo>
                    <a:lnTo>
                      <a:pt x="174" y="89"/>
                    </a:lnTo>
                    <a:lnTo>
                      <a:pt x="174" y="84"/>
                    </a:lnTo>
                    <a:lnTo>
                      <a:pt x="174" y="84"/>
                    </a:lnTo>
                    <a:lnTo>
                      <a:pt x="164" y="94"/>
                    </a:lnTo>
                    <a:lnTo>
                      <a:pt x="159" y="104"/>
                    </a:lnTo>
                    <a:lnTo>
                      <a:pt x="144" y="109"/>
                    </a:lnTo>
                    <a:lnTo>
                      <a:pt x="134" y="109"/>
                    </a:lnTo>
                    <a:lnTo>
                      <a:pt x="134" y="10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" name="Freeform 37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" name="Freeform 38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3" name="Freeform 39"/>
              <p:cNvSpPr>
                <a:spLocks/>
              </p:cNvSpPr>
              <p:nvPr/>
            </p:nvSpPr>
            <p:spPr bwMode="auto">
              <a:xfrm>
                <a:off x="19687200" y="9023928"/>
                <a:ext cx="26390" cy="274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0"/>
                  </a:cxn>
                  <a:cxn ang="0">
                    <a:pos x="10" y="25"/>
                  </a:cxn>
                  <a:cxn ang="0">
                    <a:pos x="10" y="25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5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0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7EAA5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4" name="Freeform 40"/>
              <p:cNvSpPr>
                <a:spLocks noEditPoints="1"/>
              </p:cNvSpPr>
              <p:nvPr/>
            </p:nvSpPr>
            <p:spPr bwMode="auto">
              <a:xfrm>
                <a:off x="19790559" y="8975547"/>
                <a:ext cx="718018" cy="446424"/>
              </a:xfrm>
              <a:custGeom>
                <a:avLst/>
                <a:gdLst/>
                <a:ahLst/>
                <a:cxnLst>
                  <a:cxn ang="0">
                    <a:pos x="24" y="366"/>
                  </a:cxn>
                  <a:cxn ang="0">
                    <a:pos x="123" y="198"/>
                  </a:cxn>
                  <a:cxn ang="0">
                    <a:pos x="633" y="203"/>
                  </a:cxn>
                  <a:cxn ang="0">
                    <a:pos x="633" y="203"/>
                  </a:cxn>
                  <a:cxn ang="0">
                    <a:pos x="633" y="386"/>
                  </a:cxn>
                  <a:cxn ang="0">
                    <a:pos x="633" y="386"/>
                  </a:cxn>
                  <a:cxn ang="0">
                    <a:pos x="24" y="366"/>
                  </a:cxn>
                  <a:cxn ang="0">
                    <a:pos x="24" y="366"/>
                  </a:cxn>
                  <a:cxn ang="0">
                    <a:pos x="109" y="20"/>
                  </a:cxn>
                  <a:cxn ang="0">
                    <a:pos x="109" y="183"/>
                  </a:cxn>
                  <a:cxn ang="0">
                    <a:pos x="19" y="336"/>
                  </a:cxn>
                  <a:cxn ang="0">
                    <a:pos x="19" y="336"/>
                  </a:cxn>
                  <a:cxn ang="0">
                    <a:pos x="19" y="20"/>
                  </a:cxn>
                  <a:cxn ang="0">
                    <a:pos x="19" y="20"/>
                  </a:cxn>
                  <a:cxn ang="0">
                    <a:pos x="109" y="20"/>
                  </a:cxn>
                  <a:cxn ang="0">
                    <a:pos x="109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128" y="178"/>
                  </a:cxn>
                  <a:cxn ang="0">
                    <a:pos x="128" y="178"/>
                  </a:cxn>
                  <a:cxn ang="0">
                    <a:pos x="128" y="20"/>
                  </a:cxn>
                  <a:cxn ang="0">
                    <a:pos x="128" y="20"/>
                  </a:cxn>
                  <a:cxn ang="0">
                    <a:pos x="633" y="20"/>
                  </a:cxn>
                  <a:cxn ang="0">
                    <a:pos x="633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643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376"/>
                  </a:cxn>
                  <a:cxn ang="0">
                    <a:pos x="0" y="376"/>
                  </a:cxn>
                  <a:cxn ang="0">
                    <a:pos x="0" y="381"/>
                  </a:cxn>
                  <a:cxn ang="0">
                    <a:pos x="10" y="386"/>
                  </a:cxn>
                  <a:cxn ang="0">
                    <a:pos x="643" y="406"/>
                  </a:cxn>
                  <a:cxn ang="0">
                    <a:pos x="643" y="406"/>
                  </a:cxn>
                  <a:cxn ang="0">
                    <a:pos x="648" y="401"/>
                  </a:cxn>
                  <a:cxn ang="0">
                    <a:pos x="648" y="401"/>
                  </a:cxn>
                  <a:cxn ang="0">
                    <a:pos x="653" y="396"/>
                  </a:cxn>
                  <a:cxn ang="0">
                    <a:pos x="653" y="10"/>
                  </a:cxn>
                  <a:cxn ang="0">
                    <a:pos x="653" y="10"/>
                  </a:cxn>
                  <a:cxn ang="0">
                    <a:pos x="648" y="0"/>
                  </a:cxn>
                  <a:cxn ang="0">
                    <a:pos x="643" y="0"/>
                  </a:cxn>
                  <a:cxn ang="0">
                    <a:pos x="643" y="0"/>
                  </a:cxn>
                </a:cxnLst>
                <a:rect l="0" t="0" r="r" b="b"/>
                <a:pathLst>
                  <a:path w="653" h="406">
                    <a:moveTo>
                      <a:pt x="24" y="366"/>
                    </a:moveTo>
                    <a:lnTo>
                      <a:pt x="123" y="198"/>
                    </a:lnTo>
                    <a:lnTo>
                      <a:pt x="633" y="203"/>
                    </a:lnTo>
                    <a:lnTo>
                      <a:pt x="633" y="203"/>
                    </a:lnTo>
                    <a:lnTo>
                      <a:pt x="633" y="386"/>
                    </a:lnTo>
                    <a:lnTo>
                      <a:pt x="633" y="386"/>
                    </a:lnTo>
                    <a:lnTo>
                      <a:pt x="24" y="366"/>
                    </a:lnTo>
                    <a:lnTo>
                      <a:pt x="24" y="366"/>
                    </a:lnTo>
                    <a:close/>
                    <a:moveTo>
                      <a:pt x="109" y="20"/>
                    </a:moveTo>
                    <a:lnTo>
                      <a:pt x="109" y="183"/>
                    </a:lnTo>
                    <a:lnTo>
                      <a:pt x="19" y="336"/>
                    </a:lnTo>
                    <a:lnTo>
                      <a:pt x="19" y="336"/>
                    </a:lnTo>
                    <a:lnTo>
                      <a:pt x="19" y="20"/>
                    </a:lnTo>
                    <a:lnTo>
                      <a:pt x="19" y="20"/>
                    </a:lnTo>
                    <a:lnTo>
                      <a:pt x="109" y="20"/>
                    </a:lnTo>
                    <a:lnTo>
                      <a:pt x="109" y="20"/>
                    </a:lnTo>
                    <a:close/>
                    <a:moveTo>
                      <a:pt x="633" y="183"/>
                    </a:moveTo>
                    <a:lnTo>
                      <a:pt x="633" y="183"/>
                    </a:lnTo>
                    <a:lnTo>
                      <a:pt x="128" y="178"/>
                    </a:lnTo>
                    <a:lnTo>
                      <a:pt x="128" y="178"/>
                    </a:lnTo>
                    <a:lnTo>
                      <a:pt x="128" y="20"/>
                    </a:lnTo>
                    <a:lnTo>
                      <a:pt x="128" y="20"/>
                    </a:lnTo>
                    <a:lnTo>
                      <a:pt x="633" y="20"/>
                    </a:lnTo>
                    <a:lnTo>
                      <a:pt x="633" y="20"/>
                    </a:lnTo>
                    <a:lnTo>
                      <a:pt x="633" y="183"/>
                    </a:lnTo>
                    <a:lnTo>
                      <a:pt x="633" y="183"/>
                    </a:lnTo>
                    <a:close/>
                    <a:moveTo>
                      <a:pt x="643" y="0"/>
                    </a:moveTo>
                    <a:lnTo>
                      <a:pt x="10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376"/>
                    </a:lnTo>
                    <a:lnTo>
                      <a:pt x="0" y="376"/>
                    </a:lnTo>
                    <a:lnTo>
                      <a:pt x="0" y="381"/>
                    </a:lnTo>
                    <a:lnTo>
                      <a:pt x="10" y="386"/>
                    </a:lnTo>
                    <a:lnTo>
                      <a:pt x="643" y="406"/>
                    </a:lnTo>
                    <a:lnTo>
                      <a:pt x="643" y="406"/>
                    </a:lnTo>
                    <a:lnTo>
                      <a:pt x="648" y="401"/>
                    </a:lnTo>
                    <a:lnTo>
                      <a:pt x="648" y="401"/>
                    </a:lnTo>
                    <a:lnTo>
                      <a:pt x="653" y="396"/>
                    </a:lnTo>
                    <a:lnTo>
                      <a:pt x="653" y="10"/>
                    </a:lnTo>
                    <a:lnTo>
                      <a:pt x="653" y="10"/>
                    </a:lnTo>
                    <a:lnTo>
                      <a:pt x="648" y="0"/>
                    </a:lnTo>
                    <a:lnTo>
                      <a:pt x="643" y="0"/>
                    </a:lnTo>
                    <a:lnTo>
                      <a:pt x="6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5" name="Freeform 41"/>
              <p:cNvSpPr>
                <a:spLocks/>
              </p:cNvSpPr>
              <p:nvPr/>
            </p:nvSpPr>
            <p:spPr bwMode="auto">
              <a:xfrm>
                <a:off x="19719087" y="8359789"/>
                <a:ext cx="702624" cy="119853"/>
              </a:xfrm>
              <a:custGeom>
                <a:avLst/>
                <a:gdLst/>
                <a:ahLst/>
                <a:cxnLst>
                  <a:cxn ang="0">
                    <a:pos x="639" y="70"/>
                  </a:cxn>
                  <a:cxn ang="0">
                    <a:pos x="0" y="109"/>
                  </a:cxn>
                  <a:cxn ang="0">
                    <a:pos x="0" y="35"/>
                  </a:cxn>
                  <a:cxn ang="0">
                    <a:pos x="639" y="0"/>
                  </a:cxn>
                  <a:cxn ang="0">
                    <a:pos x="639" y="70"/>
                  </a:cxn>
                </a:cxnLst>
                <a:rect l="0" t="0" r="r" b="b"/>
                <a:pathLst>
                  <a:path w="639" h="109">
                    <a:moveTo>
                      <a:pt x="639" y="70"/>
                    </a:moveTo>
                    <a:lnTo>
                      <a:pt x="0" y="109"/>
                    </a:lnTo>
                    <a:lnTo>
                      <a:pt x="0" y="35"/>
                    </a:lnTo>
                    <a:lnTo>
                      <a:pt x="639" y="0"/>
                    </a:lnTo>
                    <a:lnTo>
                      <a:pt x="639" y="7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6" name="Freeform 42"/>
              <p:cNvSpPr>
                <a:spLocks noEditPoints="1"/>
              </p:cNvSpPr>
              <p:nvPr/>
            </p:nvSpPr>
            <p:spPr bwMode="auto">
              <a:xfrm>
                <a:off x="19708091" y="8349893"/>
                <a:ext cx="751005" cy="255100"/>
              </a:xfrm>
              <a:custGeom>
                <a:avLst/>
                <a:gdLst/>
                <a:ahLst/>
                <a:cxnLst>
                  <a:cxn ang="0">
                    <a:pos x="20" y="212"/>
                  </a:cxn>
                  <a:cxn ang="0">
                    <a:pos x="20" y="212"/>
                  </a:cxn>
                  <a:cxn ang="0">
                    <a:pos x="20" y="148"/>
                  </a:cxn>
                  <a:cxn ang="0">
                    <a:pos x="664" y="113"/>
                  </a:cxn>
                  <a:cxn ang="0">
                    <a:pos x="664" y="113"/>
                  </a:cxn>
                  <a:cxn ang="0">
                    <a:pos x="664" y="193"/>
                  </a:cxn>
                  <a:cxn ang="0">
                    <a:pos x="664" y="193"/>
                  </a:cxn>
                  <a:cxn ang="0">
                    <a:pos x="20" y="212"/>
                  </a:cxn>
                  <a:cxn ang="0">
                    <a:pos x="20" y="212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64" y="94"/>
                  </a:cxn>
                  <a:cxn ang="0">
                    <a:pos x="20" y="128"/>
                  </a:cxn>
                  <a:cxn ang="0">
                    <a:pos x="20" y="128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78" y="4"/>
                  </a:cxn>
                  <a:cxn ang="0">
                    <a:pos x="678" y="4"/>
                  </a:cxn>
                  <a:cxn ang="0">
                    <a:pos x="674" y="0"/>
                  </a:cxn>
                  <a:cxn ang="0">
                    <a:pos x="10" y="34"/>
                  </a:cxn>
                  <a:cxn ang="0">
                    <a:pos x="10" y="34"/>
                  </a:cxn>
                  <a:cxn ang="0">
                    <a:pos x="5" y="39"/>
                  </a:cxn>
                  <a:cxn ang="0">
                    <a:pos x="0" y="44"/>
                  </a:cxn>
                  <a:cxn ang="0">
                    <a:pos x="0" y="222"/>
                  </a:cxn>
                  <a:cxn ang="0">
                    <a:pos x="0" y="222"/>
                  </a:cxn>
                  <a:cxn ang="0">
                    <a:pos x="5" y="232"/>
                  </a:cxn>
                  <a:cxn ang="0">
                    <a:pos x="5" y="232"/>
                  </a:cxn>
                  <a:cxn ang="0">
                    <a:pos x="10" y="232"/>
                  </a:cxn>
                  <a:cxn ang="0">
                    <a:pos x="674" y="212"/>
                  </a:cxn>
                  <a:cxn ang="0">
                    <a:pos x="674" y="212"/>
                  </a:cxn>
                  <a:cxn ang="0">
                    <a:pos x="683" y="207"/>
                  </a:cxn>
                  <a:cxn ang="0">
                    <a:pos x="683" y="202"/>
                  </a:cxn>
                  <a:cxn ang="0">
                    <a:pos x="683" y="9"/>
                  </a:cxn>
                  <a:cxn ang="0">
                    <a:pos x="683" y="9"/>
                  </a:cxn>
                  <a:cxn ang="0">
                    <a:pos x="678" y="4"/>
                  </a:cxn>
                  <a:cxn ang="0">
                    <a:pos x="678" y="4"/>
                  </a:cxn>
                </a:cxnLst>
                <a:rect l="0" t="0" r="r" b="b"/>
                <a:pathLst>
                  <a:path w="683" h="232">
                    <a:moveTo>
                      <a:pt x="20" y="212"/>
                    </a:moveTo>
                    <a:lnTo>
                      <a:pt x="20" y="212"/>
                    </a:lnTo>
                    <a:lnTo>
                      <a:pt x="20" y="148"/>
                    </a:lnTo>
                    <a:lnTo>
                      <a:pt x="664" y="113"/>
                    </a:lnTo>
                    <a:lnTo>
                      <a:pt x="664" y="113"/>
                    </a:lnTo>
                    <a:lnTo>
                      <a:pt x="664" y="193"/>
                    </a:lnTo>
                    <a:lnTo>
                      <a:pt x="664" y="193"/>
                    </a:lnTo>
                    <a:lnTo>
                      <a:pt x="20" y="212"/>
                    </a:lnTo>
                    <a:lnTo>
                      <a:pt x="20" y="212"/>
                    </a:lnTo>
                    <a:close/>
                    <a:moveTo>
                      <a:pt x="664" y="19"/>
                    </a:moveTo>
                    <a:lnTo>
                      <a:pt x="664" y="19"/>
                    </a:lnTo>
                    <a:lnTo>
                      <a:pt x="664" y="94"/>
                    </a:lnTo>
                    <a:lnTo>
                      <a:pt x="20" y="128"/>
                    </a:lnTo>
                    <a:lnTo>
                      <a:pt x="20" y="128"/>
                    </a:lnTo>
                    <a:lnTo>
                      <a:pt x="20" y="54"/>
                    </a:lnTo>
                    <a:lnTo>
                      <a:pt x="20" y="54"/>
                    </a:lnTo>
                    <a:lnTo>
                      <a:pt x="664" y="19"/>
                    </a:lnTo>
                    <a:lnTo>
                      <a:pt x="664" y="19"/>
                    </a:lnTo>
                    <a:close/>
                    <a:moveTo>
                      <a:pt x="678" y="4"/>
                    </a:moveTo>
                    <a:lnTo>
                      <a:pt x="678" y="4"/>
                    </a:lnTo>
                    <a:lnTo>
                      <a:pt x="674" y="0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5" y="39"/>
                    </a:lnTo>
                    <a:lnTo>
                      <a:pt x="0" y="44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5" y="232"/>
                    </a:lnTo>
                    <a:lnTo>
                      <a:pt x="5" y="232"/>
                    </a:lnTo>
                    <a:lnTo>
                      <a:pt x="10" y="232"/>
                    </a:lnTo>
                    <a:lnTo>
                      <a:pt x="674" y="212"/>
                    </a:lnTo>
                    <a:lnTo>
                      <a:pt x="674" y="212"/>
                    </a:lnTo>
                    <a:lnTo>
                      <a:pt x="683" y="207"/>
                    </a:lnTo>
                    <a:lnTo>
                      <a:pt x="683" y="202"/>
                    </a:lnTo>
                    <a:lnTo>
                      <a:pt x="683" y="9"/>
                    </a:lnTo>
                    <a:lnTo>
                      <a:pt x="683" y="9"/>
                    </a:lnTo>
                    <a:lnTo>
                      <a:pt x="678" y="4"/>
                    </a:lnTo>
                    <a:lnTo>
                      <a:pt x="67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7" name="Freeform 43"/>
              <p:cNvSpPr>
                <a:spLocks/>
              </p:cNvSpPr>
              <p:nvPr/>
            </p:nvSpPr>
            <p:spPr bwMode="auto">
              <a:xfrm>
                <a:off x="20807658" y="8344395"/>
                <a:ext cx="119853" cy="201221"/>
              </a:xfrm>
              <a:custGeom>
                <a:avLst/>
                <a:gdLst/>
                <a:ahLst/>
                <a:cxnLst>
                  <a:cxn ang="0">
                    <a:pos x="109" y="94"/>
                  </a:cxn>
                  <a:cxn ang="0">
                    <a:pos x="109" y="94"/>
                  </a:cxn>
                  <a:cxn ang="0">
                    <a:pos x="104" y="128"/>
                  </a:cxn>
                  <a:cxn ang="0">
                    <a:pos x="94" y="158"/>
                  </a:cxn>
                  <a:cxn ang="0">
                    <a:pos x="74" y="178"/>
                  </a:cxn>
                  <a:cxn ang="0">
                    <a:pos x="65" y="183"/>
                  </a:cxn>
                  <a:cxn ang="0">
                    <a:pos x="55" y="183"/>
                  </a:cxn>
                  <a:cxn ang="0">
                    <a:pos x="55" y="183"/>
                  </a:cxn>
                  <a:cxn ang="0">
                    <a:pos x="45" y="183"/>
                  </a:cxn>
                  <a:cxn ang="0">
                    <a:pos x="35" y="178"/>
                  </a:cxn>
                  <a:cxn ang="0">
                    <a:pos x="15" y="158"/>
                  </a:cxn>
                  <a:cxn ang="0">
                    <a:pos x="5" y="12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5" y="59"/>
                  </a:cxn>
                  <a:cxn ang="0">
                    <a:pos x="15" y="29"/>
                  </a:cxn>
                  <a:cxn ang="0">
                    <a:pos x="35" y="9"/>
                  </a:cxn>
                  <a:cxn ang="0">
                    <a:pos x="45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65" y="5"/>
                  </a:cxn>
                  <a:cxn ang="0">
                    <a:pos x="74" y="9"/>
                  </a:cxn>
                  <a:cxn ang="0">
                    <a:pos x="94" y="29"/>
                  </a:cxn>
                  <a:cxn ang="0">
                    <a:pos x="104" y="59"/>
                  </a:cxn>
                  <a:cxn ang="0">
                    <a:pos x="109" y="94"/>
                  </a:cxn>
                  <a:cxn ang="0">
                    <a:pos x="109" y="94"/>
                  </a:cxn>
                </a:cxnLst>
                <a:rect l="0" t="0" r="r" b="b"/>
                <a:pathLst>
                  <a:path w="109" h="183">
                    <a:moveTo>
                      <a:pt x="109" y="94"/>
                    </a:moveTo>
                    <a:lnTo>
                      <a:pt x="109" y="94"/>
                    </a:lnTo>
                    <a:lnTo>
                      <a:pt x="104" y="128"/>
                    </a:lnTo>
                    <a:lnTo>
                      <a:pt x="94" y="158"/>
                    </a:lnTo>
                    <a:lnTo>
                      <a:pt x="74" y="178"/>
                    </a:lnTo>
                    <a:lnTo>
                      <a:pt x="65" y="183"/>
                    </a:lnTo>
                    <a:lnTo>
                      <a:pt x="55" y="183"/>
                    </a:lnTo>
                    <a:lnTo>
                      <a:pt x="55" y="183"/>
                    </a:lnTo>
                    <a:lnTo>
                      <a:pt x="45" y="183"/>
                    </a:lnTo>
                    <a:lnTo>
                      <a:pt x="35" y="178"/>
                    </a:lnTo>
                    <a:lnTo>
                      <a:pt x="15" y="158"/>
                    </a:lnTo>
                    <a:lnTo>
                      <a:pt x="5" y="12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" y="59"/>
                    </a:lnTo>
                    <a:lnTo>
                      <a:pt x="15" y="29"/>
                    </a:lnTo>
                    <a:lnTo>
                      <a:pt x="35" y="9"/>
                    </a:lnTo>
                    <a:lnTo>
                      <a:pt x="45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65" y="5"/>
                    </a:lnTo>
                    <a:lnTo>
                      <a:pt x="74" y="9"/>
                    </a:lnTo>
                    <a:lnTo>
                      <a:pt x="94" y="29"/>
                    </a:lnTo>
                    <a:lnTo>
                      <a:pt x="104" y="59"/>
                    </a:lnTo>
                    <a:lnTo>
                      <a:pt x="109" y="94"/>
                    </a:lnTo>
                    <a:lnTo>
                      <a:pt x="109" y="9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8" name="Freeform 44"/>
              <p:cNvSpPr>
                <a:spLocks/>
              </p:cNvSpPr>
              <p:nvPr/>
            </p:nvSpPr>
            <p:spPr bwMode="auto">
              <a:xfrm>
                <a:off x="20965996" y="8365287"/>
                <a:ext cx="48381" cy="82468"/>
              </a:xfrm>
              <a:custGeom>
                <a:avLst/>
                <a:gdLst/>
                <a:ahLst/>
                <a:cxnLst>
                  <a:cxn ang="0">
                    <a:pos x="44" y="35"/>
                  </a:cxn>
                  <a:cxn ang="0">
                    <a:pos x="44" y="35"/>
                  </a:cxn>
                  <a:cxn ang="0">
                    <a:pos x="44" y="50"/>
                  </a:cxn>
                  <a:cxn ang="0">
                    <a:pos x="39" y="65"/>
                  </a:cxn>
                  <a:cxn ang="0">
                    <a:pos x="29" y="75"/>
                  </a:cxn>
                  <a:cxn ang="0">
                    <a:pos x="24" y="75"/>
                  </a:cxn>
                  <a:cxn ang="0">
                    <a:pos x="24" y="75"/>
                  </a:cxn>
                  <a:cxn ang="0">
                    <a:pos x="15" y="75"/>
                  </a:cxn>
                  <a:cxn ang="0">
                    <a:pos x="10" y="65"/>
                  </a:cxn>
                  <a:cxn ang="0">
                    <a:pos x="5" y="50"/>
                  </a:cxn>
                  <a:cxn ang="0">
                    <a:pos x="0" y="35"/>
                  </a:cxn>
                  <a:cxn ang="0">
                    <a:pos x="0" y="35"/>
                  </a:cxn>
                  <a:cxn ang="0">
                    <a:pos x="5" y="20"/>
                  </a:cxn>
                  <a:cxn ang="0">
                    <a:pos x="10" y="10"/>
                  </a:cxn>
                  <a:cxn ang="0">
                    <a:pos x="15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9" y="0"/>
                  </a:cxn>
                  <a:cxn ang="0">
                    <a:pos x="39" y="10"/>
                  </a:cxn>
                  <a:cxn ang="0">
                    <a:pos x="44" y="20"/>
                  </a:cxn>
                  <a:cxn ang="0">
                    <a:pos x="44" y="35"/>
                  </a:cxn>
                  <a:cxn ang="0">
                    <a:pos x="44" y="35"/>
                  </a:cxn>
                </a:cxnLst>
                <a:rect l="0" t="0" r="r" b="b"/>
                <a:pathLst>
                  <a:path w="44" h="75">
                    <a:moveTo>
                      <a:pt x="44" y="35"/>
                    </a:moveTo>
                    <a:lnTo>
                      <a:pt x="44" y="35"/>
                    </a:lnTo>
                    <a:lnTo>
                      <a:pt x="44" y="50"/>
                    </a:lnTo>
                    <a:lnTo>
                      <a:pt x="39" y="65"/>
                    </a:lnTo>
                    <a:lnTo>
                      <a:pt x="29" y="75"/>
                    </a:lnTo>
                    <a:lnTo>
                      <a:pt x="24" y="75"/>
                    </a:lnTo>
                    <a:lnTo>
                      <a:pt x="24" y="75"/>
                    </a:lnTo>
                    <a:lnTo>
                      <a:pt x="15" y="75"/>
                    </a:lnTo>
                    <a:lnTo>
                      <a:pt x="10" y="65"/>
                    </a:lnTo>
                    <a:lnTo>
                      <a:pt x="5" y="50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5" y="20"/>
                    </a:lnTo>
                    <a:lnTo>
                      <a:pt x="10" y="10"/>
                    </a:lnTo>
                    <a:lnTo>
                      <a:pt x="15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9" y="10"/>
                    </a:lnTo>
                    <a:lnTo>
                      <a:pt x="44" y="20"/>
                    </a:lnTo>
                    <a:lnTo>
                      <a:pt x="44" y="35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9" name="Freeform 51"/>
              <p:cNvSpPr>
                <a:spLocks noEditPoints="1"/>
              </p:cNvSpPr>
              <p:nvPr/>
            </p:nvSpPr>
            <p:spPr bwMode="auto">
              <a:xfrm>
                <a:off x="19904914" y="9765036"/>
                <a:ext cx="282589" cy="299082"/>
              </a:xfrm>
              <a:custGeom>
                <a:avLst/>
                <a:gdLst/>
                <a:ahLst/>
                <a:cxnLst>
                  <a:cxn ang="0">
                    <a:pos x="39" y="138"/>
                  </a:cxn>
                  <a:cxn ang="0">
                    <a:pos x="49" y="99"/>
                  </a:cxn>
                  <a:cxn ang="0">
                    <a:pos x="69" y="69"/>
                  </a:cxn>
                  <a:cxn ang="0">
                    <a:pos x="94" y="49"/>
                  </a:cxn>
                  <a:cxn ang="0">
                    <a:pos x="128" y="39"/>
                  </a:cxn>
                  <a:cxn ang="0">
                    <a:pos x="148" y="44"/>
                  </a:cxn>
                  <a:cxn ang="0">
                    <a:pos x="178" y="59"/>
                  </a:cxn>
                  <a:cxn ang="0">
                    <a:pos x="203" y="84"/>
                  </a:cxn>
                  <a:cxn ang="0">
                    <a:pos x="217" y="118"/>
                  </a:cxn>
                  <a:cxn ang="0">
                    <a:pos x="217" y="138"/>
                  </a:cxn>
                  <a:cxn ang="0">
                    <a:pos x="212" y="173"/>
                  </a:cxn>
                  <a:cxn ang="0">
                    <a:pos x="193" y="202"/>
                  </a:cxn>
                  <a:cxn ang="0">
                    <a:pos x="163" y="227"/>
                  </a:cxn>
                  <a:cxn ang="0">
                    <a:pos x="128" y="232"/>
                  </a:cxn>
                  <a:cxn ang="0">
                    <a:pos x="113" y="232"/>
                  </a:cxn>
                  <a:cxn ang="0">
                    <a:pos x="79" y="217"/>
                  </a:cxn>
                  <a:cxn ang="0">
                    <a:pos x="54" y="188"/>
                  </a:cxn>
                  <a:cxn ang="0">
                    <a:pos x="44" y="158"/>
                  </a:cxn>
                  <a:cxn ang="0">
                    <a:pos x="39" y="138"/>
                  </a:cxn>
                  <a:cxn ang="0">
                    <a:pos x="0" y="138"/>
                  </a:cxn>
                  <a:cxn ang="0">
                    <a:pos x="9" y="188"/>
                  </a:cxn>
                  <a:cxn ang="0">
                    <a:pos x="39" y="232"/>
                  </a:cxn>
                  <a:cxn ang="0">
                    <a:pos x="79" y="262"/>
                  </a:cxn>
                  <a:cxn ang="0">
                    <a:pos x="128" y="272"/>
                  </a:cxn>
                  <a:cxn ang="0">
                    <a:pos x="153" y="267"/>
                  </a:cxn>
                  <a:cxn ang="0">
                    <a:pos x="203" y="247"/>
                  </a:cxn>
                  <a:cxn ang="0">
                    <a:pos x="237" y="212"/>
                  </a:cxn>
                  <a:cxn ang="0">
                    <a:pos x="252" y="163"/>
                  </a:cxn>
                  <a:cxn ang="0">
                    <a:pos x="257" y="138"/>
                  </a:cxn>
                  <a:cxn ang="0">
                    <a:pos x="247" y="84"/>
                  </a:cxn>
                  <a:cxn ang="0">
                    <a:pos x="217" y="39"/>
                  </a:cxn>
                  <a:cxn ang="0">
                    <a:pos x="178" y="9"/>
                  </a:cxn>
                  <a:cxn ang="0">
                    <a:pos x="128" y="0"/>
                  </a:cxn>
                  <a:cxn ang="0">
                    <a:pos x="104" y="4"/>
                  </a:cxn>
                  <a:cxn ang="0">
                    <a:pos x="59" y="24"/>
                  </a:cxn>
                  <a:cxn ang="0">
                    <a:pos x="24" y="59"/>
                  </a:cxn>
                  <a:cxn ang="0">
                    <a:pos x="5" y="108"/>
                  </a:cxn>
                  <a:cxn ang="0">
                    <a:pos x="0" y="138"/>
                  </a:cxn>
                </a:cxnLst>
                <a:rect l="0" t="0" r="r" b="b"/>
                <a:pathLst>
                  <a:path w="257" h="272">
                    <a:moveTo>
                      <a:pt x="39" y="138"/>
                    </a:moveTo>
                    <a:lnTo>
                      <a:pt x="39" y="138"/>
                    </a:lnTo>
                    <a:lnTo>
                      <a:pt x="44" y="118"/>
                    </a:lnTo>
                    <a:lnTo>
                      <a:pt x="49" y="99"/>
                    </a:lnTo>
                    <a:lnTo>
                      <a:pt x="54" y="84"/>
                    </a:lnTo>
                    <a:lnTo>
                      <a:pt x="69" y="69"/>
                    </a:lnTo>
                    <a:lnTo>
                      <a:pt x="79" y="59"/>
                    </a:lnTo>
                    <a:lnTo>
                      <a:pt x="94" y="49"/>
                    </a:lnTo>
                    <a:lnTo>
                      <a:pt x="113" y="44"/>
                    </a:lnTo>
                    <a:lnTo>
                      <a:pt x="128" y="39"/>
                    </a:lnTo>
                    <a:lnTo>
                      <a:pt x="128" y="39"/>
                    </a:lnTo>
                    <a:lnTo>
                      <a:pt x="148" y="44"/>
                    </a:lnTo>
                    <a:lnTo>
                      <a:pt x="163" y="49"/>
                    </a:lnTo>
                    <a:lnTo>
                      <a:pt x="178" y="59"/>
                    </a:lnTo>
                    <a:lnTo>
                      <a:pt x="193" y="69"/>
                    </a:lnTo>
                    <a:lnTo>
                      <a:pt x="203" y="84"/>
                    </a:lnTo>
                    <a:lnTo>
                      <a:pt x="212" y="99"/>
                    </a:lnTo>
                    <a:lnTo>
                      <a:pt x="217" y="118"/>
                    </a:lnTo>
                    <a:lnTo>
                      <a:pt x="217" y="138"/>
                    </a:lnTo>
                    <a:lnTo>
                      <a:pt x="217" y="138"/>
                    </a:lnTo>
                    <a:lnTo>
                      <a:pt x="217" y="158"/>
                    </a:lnTo>
                    <a:lnTo>
                      <a:pt x="212" y="173"/>
                    </a:lnTo>
                    <a:lnTo>
                      <a:pt x="203" y="188"/>
                    </a:lnTo>
                    <a:lnTo>
                      <a:pt x="193" y="202"/>
                    </a:lnTo>
                    <a:lnTo>
                      <a:pt x="178" y="217"/>
                    </a:lnTo>
                    <a:lnTo>
                      <a:pt x="163" y="227"/>
                    </a:lnTo>
                    <a:lnTo>
                      <a:pt x="148" y="232"/>
                    </a:lnTo>
                    <a:lnTo>
                      <a:pt x="128" y="232"/>
                    </a:lnTo>
                    <a:lnTo>
                      <a:pt x="128" y="232"/>
                    </a:lnTo>
                    <a:lnTo>
                      <a:pt x="113" y="232"/>
                    </a:lnTo>
                    <a:lnTo>
                      <a:pt x="94" y="227"/>
                    </a:lnTo>
                    <a:lnTo>
                      <a:pt x="79" y="217"/>
                    </a:lnTo>
                    <a:lnTo>
                      <a:pt x="69" y="202"/>
                    </a:lnTo>
                    <a:lnTo>
                      <a:pt x="54" y="188"/>
                    </a:lnTo>
                    <a:lnTo>
                      <a:pt x="49" y="173"/>
                    </a:lnTo>
                    <a:lnTo>
                      <a:pt x="44" y="158"/>
                    </a:lnTo>
                    <a:lnTo>
                      <a:pt x="39" y="138"/>
                    </a:lnTo>
                    <a:lnTo>
                      <a:pt x="39" y="138"/>
                    </a:lnTo>
                    <a:close/>
                    <a:moveTo>
                      <a:pt x="0" y="138"/>
                    </a:moveTo>
                    <a:lnTo>
                      <a:pt x="0" y="138"/>
                    </a:lnTo>
                    <a:lnTo>
                      <a:pt x="5" y="163"/>
                    </a:lnTo>
                    <a:lnTo>
                      <a:pt x="9" y="188"/>
                    </a:lnTo>
                    <a:lnTo>
                      <a:pt x="24" y="212"/>
                    </a:lnTo>
                    <a:lnTo>
                      <a:pt x="39" y="232"/>
                    </a:lnTo>
                    <a:lnTo>
                      <a:pt x="59" y="247"/>
                    </a:lnTo>
                    <a:lnTo>
                      <a:pt x="79" y="262"/>
                    </a:lnTo>
                    <a:lnTo>
                      <a:pt x="104" y="267"/>
                    </a:lnTo>
                    <a:lnTo>
                      <a:pt x="128" y="272"/>
                    </a:lnTo>
                    <a:lnTo>
                      <a:pt x="128" y="272"/>
                    </a:lnTo>
                    <a:lnTo>
                      <a:pt x="153" y="267"/>
                    </a:lnTo>
                    <a:lnTo>
                      <a:pt x="178" y="262"/>
                    </a:lnTo>
                    <a:lnTo>
                      <a:pt x="203" y="247"/>
                    </a:lnTo>
                    <a:lnTo>
                      <a:pt x="217" y="232"/>
                    </a:lnTo>
                    <a:lnTo>
                      <a:pt x="237" y="212"/>
                    </a:lnTo>
                    <a:lnTo>
                      <a:pt x="247" y="188"/>
                    </a:lnTo>
                    <a:lnTo>
                      <a:pt x="252" y="163"/>
                    </a:lnTo>
                    <a:lnTo>
                      <a:pt x="257" y="138"/>
                    </a:lnTo>
                    <a:lnTo>
                      <a:pt x="257" y="138"/>
                    </a:lnTo>
                    <a:lnTo>
                      <a:pt x="252" y="108"/>
                    </a:lnTo>
                    <a:lnTo>
                      <a:pt x="247" y="84"/>
                    </a:lnTo>
                    <a:lnTo>
                      <a:pt x="237" y="59"/>
                    </a:lnTo>
                    <a:lnTo>
                      <a:pt x="217" y="39"/>
                    </a:lnTo>
                    <a:lnTo>
                      <a:pt x="203" y="24"/>
                    </a:lnTo>
                    <a:lnTo>
                      <a:pt x="178" y="9"/>
                    </a:lnTo>
                    <a:lnTo>
                      <a:pt x="153" y="4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04" y="4"/>
                    </a:lnTo>
                    <a:lnTo>
                      <a:pt x="79" y="9"/>
                    </a:lnTo>
                    <a:lnTo>
                      <a:pt x="59" y="24"/>
                    </a:lnTo>
                    <a:lnTo>
                      <a:pt x="39" y="39"/>
                    </a:lnTo>
                    <a:lnTo>
                      <a:pt x="24" y="59"/>
                    </a:lnTo>
                    <a:lnTo>
                      <a:pt x="9" y="84"/>
                    </a:lnTo>
                    <a:lnTo>
                      <a:pt x="5" y="108"/>
                    </a:lnTo>
                    <a:lnTo>
                      <a:pt x="0" y="13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143"/>
            <p:cNvGrpSpPr/>
            <p:nvPr/>
          </p:nvGrpSpPr>
          <p:grpSpPr>
            <a:xfrm>
              <a:off x="26136600" y="8839200"/>
              <a:ext cx="1754022" cy="2286000"/>
              <a:chOff x="19539858" y="8186057"/>
              <a:chExt cx="2171646" cy="2830286"/>
            </a:xfrm>
          </p:grpSpPr>
          <p:sp>
            <p:nvSpPr>
              <p:cNvPr id="414" name="Freeform 8"/>
              <p:cNvSpPr>
                <a:spLocks/>
              </p:cNvSpPr>
              <p:nvPr/>
            </p:nvSpPr>
            <p:spPr bwMode="auto">
              <a:xfrm>
                <a:off x="19578342" y="8219045"/>
                <a:ext cx="1011602" cy="2764312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86"/>
                  </a:cxn>
                  <a:cxn ang="0">
                    <a:pos x="0" y="2386"/>
                  </a:cxn>
                  <a:cxn ang="0">
                    <a:pos x="0" y="2391"/>
                  </a:cxn>
                  <a:cxn ang="0">
                    <a:pos x="5" y="2400"/>
                  </a:cxn>
                  <a:cxn ang="0">
                    <a:pos x="10" y="2400"/>
                  </a:cxn>
                  <a:cxn ang="0">
                    <a:pos x="10" y="2400"/>
                  </a:cxn>
                  <a:cxn ang="0">
                    <a:pos x="94" y="2425"/>
                  </a:cxn>
                  <a:cxn ang="0">
                    <a:pos x="163" y="2440"/>
                  </a:cxn>
                  <a:cxn ang="0">
                    <a:pos x="252" y="2455"/>
                  </a:cxn>
                  <a:cxn ang="0">
                    <a:pos x="371" y="2475"/>
                  </a:cxn>
                  <a:cxn ang="0">
                    <a:pos x="514" y="2490"/>
                  </a:cxn>
                  <a:cxn ang="0">
                    <a:pos x="693" y="2504"/>
                  </a:cxn>
                  <a:cxn ang="0">
                    <a:pos x="900" y="2514"/>
                  </a:cxn>
                  <a:cxn ang="0">
                    <a:pos x="900" y="2514"/>
                  </a:cxn>
                  <a:cxn ang="0">
                    <a:pos x="920" y="2514"/>
                  </a:cxn>
                  <a:cxn ang="0">
                    <a:pos x="920" y="0"/>
                  </a:cxn>
                  <a:cxn ang="0">
                    <a:pos x="920" y="0"/>
                  </a:cxn>
                  <a:cxn ang="0">
                    <a:pos x="900" y="0"/>
                  </a:cxn>
                  <a:cxn ang="0">
                    <a:pos x="900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920" h="2514">
                    <a:moveTo>
                      <a:pt x="0" y="54"/>
                    </a:moveTo>
                    <a:lnTo>
                      <a:pt x="0" y="54"/>
                    </a:lnTo>
                    <a:lnTo>
                      <a:pt x="0" y="2386"/>
                    </a:lnTo>
                    <a:lnTo>
                      <a:pt x="0" y="2386"/>
                    </a:lnTo>
                    <a:lnTo>
                      <a:pt x="0" y="2391"/>
                    </a:lnTo>
                    <a:lnTo>
                      <a:pt x="5" y="2400"/>
                    </a:lnTo>
                    <a:lnTo>
                      <a:pt x="10" y="2400"/>
                    </a:lnTo>
                    <a:lnTo>
                      <a:pt x="10" y="2400"/>
                    </a:lnTo>
                    <a:lnTo>
                      <a:pt x="94" y="2425"/>
                    </a:lnTo>
                    <a:lnTo>
                      <a:pt x="163" y="2440"/>
                    </a:lnTo>
                    <a:lnTo>
                      <a:pt x="252" y="2455"/>
                    </a:lnTo>
                    <a:lnTo>
                      <a:pt x="371" y="2475"/>
                    </a:lnTo>
                    <a:lnTo>
                      <a:pt x="514" y="2490"/>
                    </a:lnTo>
                    <a:lnTo>
                      <a:pt x="693" y="2504"/>
                    </a:lnTo>
                    <a:lnTo>
                      <a:pt x="900" y="2514"/>
                    </a:lnTo>
                    <a:lnTo>
                      <a:pt x="900" y="2514"/>
                    </a:lnTo>
                    <a:lnTo>
                      <a:pt x="920" y="2514"/>
                    </a:lnTo>
                    <a:lnTo>
                      <a:pt x="920" y="0"/>
                    </a:lnTo>
                    <a:lnTo>
                      <a:pt x="920" y="0"/>
                    </a:lnTo>
                    <a:lnTo>
                      <a:pt x="900" y="0"/>
                    </a:lnTo>
                    <a:lnTo>
                      <a:pt x="900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" name="Freeform 9"/>
              <p:cNvSpPr>
                <a:spLocks/>
              </p:cNvSpPr>
              <p:nvPr/>
            </p:nvSpPr>
            <p:spPr bwMode="auto">
              <a:xfrm>
                <a:off x="19599234" y="8224542"/>
                <a:ext cx="985212" cy="2721429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46"/>
                  </a:cxn>
                  <a:cxn ang="0">
                    <a:pos x="0" y="2346"/>
                  </a:cxn>
                  <a:cxn ang="0">
                    <a:pos x="0" y="2351"/>
                  </a:cxn>
                  <a:cxn ang="0">
                    <a:pos x="5" y="2361"/>
                  </a:cxn>
                  <a:cxn ang="0">
                    <a:pos x="10" y="2361"/>
                  </a:cxn>
                  <a:cxn ang="0">
                    <a:pos x="10" y="2361"/>
                  </a:cxn>
                  <a:cxn ang="0">
                    <a:pos x="90" y="2386"/>
                  </a:cxn>
                  <a:cxn ang="0">
                    <a:pos x="159" y="2400"/>
                  </a:cxn>
                  <a:cxn ang="0">
                    <a:pos x="248" y="2415"/>
                  </a:cxn>
                  <a:cxn ang="0">
                    <a:pos x="362" y="2435"/>
                  </a:cxn>
                  <a:cxn ang="0">
                    <a:pos x="500" y="2450"/>
                  </a:cxn>
                  <a:cxn ang="0">
                    <a:pos x="674" y="2465"/>
                  </a:cxn>
                  <a:cxn ang="0">
                    <a:pos x="881" y="2475"/>
                  </a:cxn>
                  <a:cxn ang="0">
                    <a:pos x="881" y="2475"/>
                  </a:cxn>
                  <a:cxn ang="0">
                    <a:pos x="896" y="2475"/>
                  </a:cxn>
                  <a:cxn ang="0">
                    <a:pos x="896" y="0"/>
                  </a:cxn>
                  <a:cxn ang="0">
                    <a:pos x="896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896" h="2475">
                    <a:moveTo>
                      <a:pt x="0" y="54"/>
                    </a:moveTo>
                    <a:lnTo>
                      <a:pt x="0" y="54"/>
                    </a:lnTo>
                    <a:lnTo>
                      <a:pt x="0" y="2346"/>
                    </a:lnTo>
                    <a:lnTo>
                      <a:pt x="0" y="2346"/>
                    </a:lnTo>
                    <a:lnTo>
                      <a:pt x="0" y="2351"/>
                    </a:lnTo>
                    <a:lnTo>
                      <a:pt x="5" y="2361"/>
                    </a:lnTo>
                    <a:lnTo>
                      <a:pt x="10" y="2361"/>
                    </a:lnTo>
                    <a:lnTo>
                      <a:pt x="10" y="2361"/>
                    </a:lnTo>
                    <a:lnTo>
                      <a:pt x="90" y="2386"/>
                    </a:lnTo>
                    <a:lnTo>
                      <a:pt x="159" y="2400"/>
                    </a:lnTo>
                    <a:lnTo>
                      <a:pt x="248" y="2415"/>
                    </a:lnTo>
                    <a:lnTo>
                      <a:pt x="362" y="2435"/>
                    </a:lnTo>
                    <a:lnTo>
                      <a:pt x="500" y="2450"/>
                    </a:lnTo>
                    <a:lnTo>
                      <a:pt x="674" y="2465"/>
                    </a:lnTo>
                    <a:lnTo>
                      <a:pt x="881" y="2475"/>
                    </a:lnTo>
                    <a:lnTo>
                      <a:pt x="881" y="2475"/>
                    </a:lnTo>
                    <a:lnTo>
                      <a:pt x="896" y="2475"/>
                    </a:lnTo>
                    <a:lnTo>
                      <a:pt x="896" y="0"/>
                    </a:lnTo>
                    <a:lnTo>
                      <a:pt x="896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" name="Freeform 10"/>
              <p:cNvSpPr>
                <a:spLocks/>
              </p:cNvSpPr>
              <p:nvPr/>
            </p:nvSpPr>
            <p:spPr bwMode="auto">
              <a:xfrm>
                <a:off x="20731788" y="8235538"/>
                <a:ext cx="935732" cy="26884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45"/>
                  </a:cxn>
                  <a:cxn ang="0">
                    <a:pos x="0" y="2445"/>
                  </a:cxn>
                  <a:cxn ang="0">
                    <a:pos x="851" y="2074"/>
                  </a:cxn>
                  <a:cxn ang="0">
                    <a:pos x="851" y="2074"/>
                  </a:cxn>
                  <a:cxn ang="0">
                    <a:pos x="851" y="133"/>
                  </a:cxn>
                  <a:cxn ang="0">
                    <a:pos x="851" y="13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1" h="2445">
                    <a:moveTo>
                      <a:pt x="0" y="0"/>
                    </a:moveTo>
                    <a:lnTo>
                      <a:pt x="0" y="2445"/>
                    </a:lnTo>
                    <a:lnTo>
                      <a:pt x="0" y="2445"/>
                    </a:lnTo>
                    <a:lnTo>
                      <a:pt x="851" y="2074"/>
                    </a:lnTo>
                    <a:lnTo>
                      <a:pt x="851" y="2074"/>
                    </a:lnTo>
                    <a:lnTo>
                      <a:pt x="851" y="133"/>
                    </a:lnTo>
                    <a:lnTo>
                      <a:pt x="851" y="13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" name="Freeform 11"/>
              <p:cNvSpPr>
                <a:spLocks/>
              </p:cNvSpPr>
              <p:nvPr/>
            </p:nvSpPr>
            <p:spPr bwMode="auto">
              <a:xfrm>
                <a:off x="20731788" y="8354291"/>
                <a:ext cx="935732" cy="2569689"/>
              </a:xfrm>
              <a:custGeom>
                <a:avLst/>
                <a:gdLst/>
                <a:ahLst/>
                <a:cxnLst>
                  <a:cxn ang="0">
                    <a:pos x="698" y="0"/>
                  </a:cxn>
                  <a:cxn ang="0">
                    <a:pos x="698" y="0"/>
                  </a:cxn>
                  <a:cxn ang="0">
                    <a:pos x="851" y="25"/>
                  </a:cxn>
                  <a:cxn ang="0">
                    <a:pos x="851" y="25"/>
                  </a:cxn>
                  <a:cxn ang="0">
                    <a:pos x="851" y="1966"/>
                  </a:cxn>
                  <a:cxn ang="0">
                    <a:pos x="851" y="1966"/>
                  </a:cxn>
                  <a:cxn ang="0">
                    <a:pos x="0" y="2337"/>
                  </a:cxn>
                  <a:cxn ang="0">
                    <a:pos x="0" y="1485"/>
                  </a:cxn>
                  <a:cxn ang="0">
                    <a:pos x="0" y="1485"/>
                  </a:cxn>
                  <a:cxn ang="0">
                    <a:pos x="20" y="1421"/>
                  </a:cxn>
                  <a:cxn ang="0">
                    <a:pos x="44" y="1357"/>
                  </a:cxn>
                  <a:cxn ang="0">
                    <a:pos x="69" y="1302"/>
                  </a:cxn>
                  <a:cxn ang="0">
                    <a:pos x="94" y="1248"/>
                  </a:cxn>
                  <a:cxn ang="0">
                    <a:pos x="119" y="1198"/>
                  </a:cxn>
                  <a:cxn ang="0">
                    <a:pos x="148" y="1154"/>
                  </a:cxn>
                  <a:cxn ang="0">
                    <a:pos x="208" y="1070"/>
                  </a:cxn>
                  <a:cxn ang="0">
                    <a:pos x="272" y="995"/>
                  </a:cxn>
                  <a:cxn ang="0">
                    <a:pos x="336" y="931"/>
                  </a:cxn>
                  <a:cxn ang="0">
                    <a:pos x="465" y="807"/>
                  </a:cxn>
                  <a:cxn ang="0">
                    <a:pos x="525" y="743"/>
                  </a:cxn>
                  <a:cxn ang="0">
                    <a:pos x="579" y="679"/>
                  </a:cxn>
                  <a:cxn ang="0">
                    <a:pos x="604" y="639"/>
                  </a:cxn>
                  <a:cxn ang="0">
                    <a:pos x="628" y="599"/>
                  </a:cxn>
                  <a:cxn ang="0">
                    <a:pos x="648" y="560"/>
                  </a:cxn>
                  <a:cxn ang="0">
                    <a:pos x="663" y="515"/>
                  </a:cxn>
                  <a:cxn ang="0">
                    <a:pos x="683" y="466"/>
                  </a:cxn>
                  <a:cxn ang="0">
                    <a:pos x="693" y="411"/>
                  </a:cxn>
                  <a:cxn ang="0">
                    <a:pos x="703" y="357"/>
                  </a:cxn>
                  <a:cxn ang="0">
                    <a:pos x="708" y="297"/>
                  </a:cxn>
                  <a:cxn ang="0">
                    <a:pos x="713" y="228"/>
                  </a:cxn>
                  <a:cxn ang="0">
                    <a:pos x="713" y="159"/>
                  </a:cxn>
                  <a:cxn ang="0">
                    <a:pos x="708" y="85"/>
                  </a:cxn>
                  <a:cxn ang="0">
                    <a:pos x="698" y="0"/>
                  </a:cxn>
                  <a:cxn ang="0">
                    <a:pos x="698" y="0"/>
                  </a:cxn>
                </a:cxnLst>
                <a:rect l="0" t="0" r="r" b="b"/>
                <a:pathLst>
                  <a:path w="851" h="2337">
                    <a:moveTo>
                      <a:pt x="698" y="0"/>
                    </a:moveTo>
                    <a:lnTo>
                      <a:pt x="698" y="0"/>
                    </a:lnTo>
                    <a:lnTo>
                      <a:pt x="851" y="25"/>
                    </a:lnTo>
                    <a:lnTo>
                      <a:pt x="851" y="25"/>
                    </a:lnTo>
                    <a:lnTo>
                      <a:pt x="851" y="1966"/>
                    </a:lnTo>
                    <a:lnTo>
                      <a:pt x="851" y="1966"/>
                    </a:lnTo>
                    <a:lnTo>
                      <a:pt x="0" y="2337"/>
                    </a:lnTo>
                    <a:lnTo>
                      <a:pt x="0" y="1485"/>
                    </a:lnTo>
                    <a:lnTo>
                      <a:pt x="0" y="1485"/>
                    </a:lnTo>
                    <a:lnTo>
                      <a:pt x="20" y="1421"/>
                    </a:lnTo>
                    <a:lnTo>
                      <a:pt x="44" y="1357"/>
                    </a:lnTo>
                    <a:lnTo>
                      <a:pt x="69" y="1302"/>
                    </a:lnTo>
                    <a:lnTo>
                      <a:pt x="94" y="1248"/>
                    </a:lnTo>
                    <a:lnTo>
                      <a:pt x="119" y="1198"/>
                    </a:lnTo>
                    <a:lnTo>
                      <a:pt x="148" y="1154"/>
                    </a:lnTo>
                    <a:lnTo>
                      <a:pt x="208" y="1070"/>
                    </a:lnTo>
                    <a:lnTo>
                      <a:pt x="272" y="995"/>
                    </a:lnTo>
                    <a:lnTo>
                      <a:pt x="336" y="931"/>
                    </a:lnTo>
                    <a:lnTo>
                      <a:pt x="465" y="807"/>
                    </a:lnTo>
                    <a:lnTo>
                      <a:pt x="525" y="743"/>
                    </a:lnTo>
                    <a:lnTo>
                      <a:pt x="579" y="679"/>
                    </a:lnTo>
                    <a:lnTo>
                      <a:pt x="604" y="639"/>
                    </a:lnTo>
                    <a:lnTo>
                      <a:pt x="628" y="599"/>
                    </a:lnTo>
                    <a:lnTo>
                      <a:pt x="648" y="560"/>
                    </a:lnTo>
                    <a:lnTo>
                      <a:pt x="663" y="515"/>
                    </a:lnTo>
                    <a:lnTo>
                      <a:pt x="683" y="466"/>
                    </a:lnTo>
                    <a:lnTo>
                      <a:pt x="693" y="411"/>
                    </a:lnTo>
                    <a:lnTo>
                      <a:pt x="703" y="357"/>
                    </a:lnTo>
                    <a:lnTo>
                      <a:pt x="708" y="297"/>
                    </a:lnTo>
                    <a:lnTo>
                      <a:pt x="713" y="228"/>
                    </a:lnTo>
                    <a:lnTo>
                      <a:pt x="713" y="159"/>
                    </a:lnTo>
                    <a:lnTo>
                      <a:pt x="708" y="85"/>
                    </a:lnTo>
                    <a:lnTo>
                      <a:pt x="698" y="0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" name="Freeform 12"/>
              <p:cNvSpPr>
                <a:spLocks/>
              </p:cNvSpPr>
              <p:nvPr/>
            </p:nvSpPr>
            <p:spPr bwMode="auto">
              <a:xfrm>
                <a:off x="20567953" y="8219045"/>
                <a:ext cx="125351" cy="27643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14"/>
                  </a:cxn>
                  <a:cxn ang="0">
                    <a:pos x="0" y="2514"/>
                  </a:cxn>
                  <a:cxn ang="0">
                    <a:pos x="30" y="2509"/>
                  </a:cxn>
                  <a:cxn ang="0">
                    <a:pos x="30" y="2509"/>
                  </a:cxn>
                  <a:cxn ang="0">
                    <a:pos x="60" y="2499"/>
                  </a:cxn>
                  <a:cxn ang="0">
                    <a:pos x="85" y="2490"/>
                  </a:cxn>
                  <a:cxn ang="0">
                    <a:pos x="114" y="2465"/>
                  </a:cxn>
                  <a:cxn ang="0">
                    <a:pos x="114" y="20"/>
                  </a:cxn>
                  <a:cxn ang="0">
                    <a:pos x="114" y="20"/>
                  </a:cxn>
                  <a:cxn ang="0">
                    <a:pos x="85" y="10"/>
                  </a:cxn>
                  <a:cxn ang="0">
                    <a:pos x="60" y="5"/>
                  </a:cxn>
                  <a:cxn ang="0">
                    <a:pos x="35" y="0"/>
                  </a:cxn>
                  <a:cxn ang="0">
                    <a:pos x="3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4" h="2514">
                    <a:moveTo>
                      <a:pt x="0" y="0"/>
                    </a:moveTo>
                    <a:lnTo>
                      <a:pt x="0" y="2514"/>
                    </a:lnTo>
                    <a:lnTo>
                      <a:pt x="0" y="2514"/>
                    </a:lnTo>
                    <a:lnTo>
                      <a:pt x="30" y="2509"/>
                    </a:lnTo>
                    <a:lnTo>
                      <a:pt x="30" y="2509"/>
                    </a:lnTo>
                    <a:lnTo>
                      <a:pt x="60" y="2499"/>
                    </a:lnTo>
                    <a:lnTo>
                      <a:pt x="85" y="2490"/>
                    </a:lnTo>
                    <a:lnTo>
                      <a:pt x="114" y="2465"/>
                    </a:lnTo>
                    <a:lnTo>
                      <a:pt x="114" y="20"/>
                    </a:lnTo>
                    <a:lnTo>
                      <a:pt x="114" y="20"/>
                    </a:lnTo>
                    <a:lnTo>
                      <a:pt x="85" y="10"/>
                    </a:lnTo>
                    <a:lnTo>
                      <a:pt x="60" y="5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" name="Freeform 13"/>
              <p:cNvSpPr>
                <a:spLocks/>
              </p:cNvSpPr>
              <p:nvPr/>
            </p:nvSpPr>
            <p:spPr bwMode="auto">
              <a:xfrm>
                <a:off x="19811450" y="8992040"/>
                <a:ext cx="98961" cy="358459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9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26"/>
                  </a:cxn>
                  <a:cxn ang="0">
                    <a:pos x="90" y="168"/>
                  </a:cxn>
                  <a:cxn ang="0">
                    <a:pos x="90" y="0"/>
                  </a:cxn>
                </a:cxnLst>
                <a:rect l="0" t="0" r="r" b="b"/>
                <a:pathLst>
                  <a:path w="90" h="326">
                    <a:moveTo>
                      <a:pt x="90" y="0"/>
                    </a:moveTo>
                    <a:lnTo>
                      <a:pt x="9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26"/>
                    </a:lnTo>
                    <a:lnTo>
                      <a:pt x="90" y="168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" name="Freeform 14"/>
              <p:cNvSpPr>
                <a:spLocks/>
              </p:cNvSpPr>
              <p:nvPr/>
            </p:nvSpPr>
            <p:spPr bwMode="auto">
              <a:xfrm>
                <a:off x="19827944" y="9012932"/>
                <a:ext cx="86866" cy="33206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02"/>
                  </a:cxn>
                  <a:cxn ang="0">
                    <a:pos x="79" y="159"/>
                  </a:cxn>
                  <a:cxn ang="0">
                    <a:pos x="79" y="0"/>
                  </a:cxn>
                </a:cxnLst>
                <a:rect l="0" t="0" r="r" b="b"/>
                <a:pathLst>
                  <a:path w="79" h="302">
                    <a:moveTo>
                      <a:pt x="79" y="0"/>
                    </a:moveTo>
                    <a:lnTo>
                      <a:pt x="79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02"/>
                    </a:lnTo>
                    <a:lnTo>
                      <a:pt x="79" y="159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" name="Freeform 15"/>
              <p:cNvSpPr>
                <a:spLocks/>
              </p:cNvSpPr>
              <p:nvPr/>
            </p:nvSpPr>
            <p:spPr bwMode="auto">
              <a:xfrm>
                <a:off x="19925805" y="8992040"/>
                <a:ext cx="566277" cy="1902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63"/>
                  </a:cxn>
                  <a:cxn ang="0">
                    <a:pos x="0" y="163"/>
                  </a:cxn>
                  <a:cxn ang="0">
                    <a:pos x="515" y="173"/>
                  </a:cxn>
                  <a:cxn ang="0">
                    <a:pos x="515" y="173"/>
                  </a:cxn>
                  <a:cxn ang="0">
                    <a:pos x="515" y="0"/>
                  </a:cxn>
                  <a:cxn ang="0">
                    <a:pos x="51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15" h="173">
                    <a:moveTo>
                      <a:pt x="0" y="0"/>
                    </a:moveTo>
                    <a:lnTo>
                      <a:pt x="0" y="0"/>
                    </a:lnTo>
                    <a:lnTo>
                      <a:pt x="0" y="163"/>
                    </a:lnTo>
                    <a:lnTo>
                      <a:pt x="0" y="163"/>
                    </a:lnTo>
                    <a:lnTo>
                      <a:pt x="515" y="173"/>
                    </a:lnTo>
                    <a:lnTo>
                      <a:pt x="515" y="173"/>
                    </a:lnTo>
                    <a:lnTo>
                      <a:pt x="515" y="0"/>
                    </a:lnTo>
                    <a:lnTo>
                      <a:pt x="51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" name="Freeform 16"/>
              <p:cNvSpPr>
                <a:spLocks/>
              </p:cNvSpPr>
              <p:nvPr/>
            </p:nvSpPr>
            <p:spPr bwMode="auto">
              <a:xfrm>
                <a:off x="19947797" y="9012932"/>
                <a:ext cx="544286" cy="1693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49"/>
                  </a:cxn>
                  <a:cxn ang="0">
                    <a:pos x="0" y="149"/>
                  </a:cxn>
                  <a:cxn ang="0">
                    <a:pos x="495" y="154"/>
                  </a:cxn>
                  <a:cxn ang="0">
                    <a:pos x="495" y="154"/>
                  </a:cxn>
                  <a:cxn ang="0">
                    <a:pos x="495" y="0"/>
                  </a:cxn>
                  <a:cxn ang="0">
                    <a:pos x="49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5" h="154">
                    <a:moveTo>
                      <a:pt x="0" y="0"/>
                    </a:moveTo>
                    <a:lnTo>
                      <a:pt x="0" y="0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495" y="154"/>
                    </a:lnTo>
                    <a:lnTo>
                      <a:pt x="495" y="154"/>
                    </a:lnTo>
                    <a:lnTo>
                      <a:pt x="495" y="0"/>
                    </a:lnTo>
                    <a:lnTo>
                      <a:pt x="49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" name="Freeform 17"/>
              <p:cNvSpPr>
                <a:spLocks/>
              </p:cNvSpPr>
              <p:nvPr/>
            </p:nvSpPr>
            <p:spPr bwMode="auto">
              <a:xfrm>
                <a:off x="19811450" y="9187763"/>
                <a:ext cx="680632" cy="212217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0" y="173"/>
                  </a:cxn>
                  <a:cxn ang="0">
                    <a:pos x="619" y="193"/>
                  </a:cxn>
                  <a:cxn ang="0">
                    <a:pos x="619" y="193"/>
                  </a:cxn>
                  <a:cxn ang="0">
                    <a:pos x="619" y="10"/>
                  </a:cxn>
                  <a:cxn ang="0">
                    <a:pos x="99" y="0"/>
                  </a:cxn>
                  <a:cxn ang="0">
                    <a:pos x="0" y="173"/>
                  </a:cxn>
                </a:cxnLst>
                <a:rect l="0" t="0" r="r" b="b"/>
                <a:pathLst>
                  <a:path w="619" h="193">
                    <a:moveTo>
                      <a:pt x="0" y="173"/>
                    </a:moveTo>
                    <a:lnTo>
                      <a:pt x="0" y="173"/>
                    </a:lnTo>
                    <a:lnTo>
                      <a:pt x="619" y="193"/>
                    </a:lnTo>
                    <a:lnTo>
                      <a:pt x="619" y="193"/>
                    </a:lnTo>
                    <a:lnTo>
                      <a:pt x="619" y="10"/>
                    </a:lnTo>
                    <a:lnTo>
                      <a:pt x="99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" name="Freeform 18"/>
              <p:cNvSpPr>
                <a:spLocks/>
              </p:cNvSpPr>
              <p:nvPr/>
            </p:nvSpPr>
            <p:spPr bwMode="auto">
              <a:xfrm>
                <a:off x="19648714" y="8305910"/>
                <a:ext cx="848866" cy="609160"/>
              </a:xfrm>
              <a:custGeom>
                <a:avLst/>
                <a:gdLst/>
                <a:ahLst/>
                <a:cxnLst>
                  <a:cxn ang="0">
                    <a:pos x="772" y="554"/>
                  </a:cxn>
                  <a:cxn ang="0">
                    <a:pos x="0" y="554"/>
                  </a:cxn>
                  <a:cxn ang="0">
                    <a:pos x="0" y="40"/>
                  </a:cxn>
                  <a:cxn ang="0">
                    <a:pos x="772" y="0"/>
                  </a:cxn>
                  <a:cxn ang="0">
                    <a:pos x="772" y="554"/>
                  </a:cxn>
                </a:cxnLst>
                <a:rect l="0" t="0" r="r" b="b"/>
                <a:pathLst>
                  <a:path w="772" h="554">
                    <a:moveTo>
                      <a:pt x="772" y="554"/>
                    </a:moveTo>
                    <a:lnTo>
                      <a:pt x="0" y="554"/>
                    </a:lnTo>
                    <a:lnTo>
                      <a:pt x="0" y="40"/>
                    </a:lnTo>
                    <a:lnTo>
                      <a:pt x="772" y="0"/>
                    </a:lnTo>
                    <a:lnTo>
                      <a:pt x="772" y="554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" name="Freeform 19"/>
              <p:cNvSpPr>
                <a:spLocks/>
              </p:cNvSpPr>
              <p:nvPr/>
            </p:nvSpPr>
            <p:spPr bwMode="auto">
              <a:xfrm>
                <a:off x="19676204" y="8333399"/>
                <a:ext cx="821377" cy="549784"/>
              </a:xfrm>
              <a:custGeom>
                <a:avLst/>
                <a:gdLst/>
                <a:ahLst/>
                <a:cxnLst>
                  <a:cxn ang="0">
                    <a:pos x="747" y="500"/>
                  </a:cxn>
                  <a:cxn ang="0">
                    <a:pos x="0" y="500"/>
                  </a:cxn>
                  <a:cxn ang="0">
                    <a:pos x="0" y="39"/>
                  </a:cxn>
                  <a:cxn ang="0">
                    <a:pos x="747" y="0"/>
                  </a:cxn>
                  <a:cxn ang="0">
                    <a:pos x="747" y="500"/>
                  </a:cxn>
                </a:cxnLst>
                <a:rect l="0" t="0" r="r" b="b"/>
                <a:pathLst>
                  <a:path w="747" h="500">
                    <a:moveTo>
                      <a:pt x="747" y="500"/>
                    </a:moveTo>
                    <a:lnTo>
                      <a:pt x="0" y="500"/>
                    </a:lnTo>
                    <a:lnTo>
                      <a:pt x="0" y="39"/>
                    </a:lnTo>
                    <a:lnTo>
                      <a:pt x="747" y="0"/>
                    </a:lnTo>
                    <a:lnTo>
                      <a:pt x="747" y="50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" name="Freeform 20"/>
              <p:cNvSpPr>
                <a:spLocks noEditPoints="1"/>
              </p:cNvSpPr>
              <p:nvPr/>
            </p:nvSpPr>
            <p:spPr bwMode="auto">
              <a:xfrm>
                <a:off x="19637719" y="8294914"/>
                <a:ext cx="870857" cy="631152"/>
              </a:xfrm>
              <a:custGeom>
                <a:avLst/>
                <a:gdLst/>
                <a:ahLst/>
                <a:cxnLst>
                  <a:cxn ang="0">
                    <a:pos x="20" y="554"/>
                  </a:cxn>
                  <a:cxn ang="0">
                    <a:pos x="20" y="554"/>
                  </a:cxn>
                  <a:cxn ang="0">
                    <a:pos x="20" y="337"/>
                  </a:cxn>
                  <a:cxn ang="0">
                    <a:pos x="772" y="312"/>
                  </a:cxn>
                  <a:cxn ang="0">
                    <a:pos x="772" y="312"/>
                  </a:cxn>
                  <a:cxn ang="0">
                    <a:pos x="772" y="554"/>
                  </a:cxn>
                  <a:cxn ang="0">
                    <a:pos x="772" y="554"/>
                  </a:cxn>
                  <a:cxn ang="0">
                    <a:pos x="20" y="554"/>
                  </a:cxn>
                  <a:cxn ang="0">
                    <a:pos x="20" y="554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72" y="292"/>
                  </a:cxn>
                  <a:cxn ang="0">
                    <a:pos x="20" y="317"/>
                  </a:cxn>
                  <a:cxn ang="0">
                    <a:pos x="20" y="317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87" y="5"/>
                  </a:cxn>
                  <a:cxn ang="0">
                    <a:pos x="787" y="5"/>
                  </a:cxn>
                  <a:cxn ang="0">
                    <a:pos x="782" y="0"/>
                  </a:cxn>
                  <a:cxn ang="0">
                    <a:pos x="10" y="40"/>
                  </a:cxn>
                  <a:cxn ang="0">
                    <a:pos x="10" y="40"/>
                  </a:cxn>
                  <a:cxn ang="0">
                    <a:pos x="0" y="45"/>
                  </a:cxn>
                  <a:cxn ang="0">
                    <a:pos x="0" y="50"/>
                  </a:cxn>
                  <a:cxn ang="0">
                    <a:pos x="0" y="564"/>
                  </a:cxn>
                  <a:cxn ang="0">
                    <a:pos x="0" y="564"/>
                  </a:cxn>
                  <a:cxn ang="0">
                    <a:pos x="0" y="569"/>
                  </a:cxn>
                  <a:cxn ang="0">
                    <a:pos x="10" y="574"/>
                  </a:cxn>
                  <a:cxn ang="0">
                    <a:pos x="782" y="574"/>
                  </a:cxn>
                  <a:cxn ang="0">
                    <a:pos x="782" y="574"/>
                  </a:cxn>
                  <a:cxn ang="0">
                    <a:pos x="787" y="569"/>
                  </a:cxn>
                  <a:cxn ang="0">
                    <a:pos x="792" y="564"/>
                  </a:cxn>
                  <a:cxn ang="0">
                    <a:pos x="792" y="10"/>
                  </a:cxn>
                  <a:cxn ang="0">
                    <a:pos x="792" y="10"/>
                  </a:cxn>
                  <a:cxn ang="0">
                    <a:pos x="787" y="5"/>
                  </a:cxn>
                  <a:cxn ang="0">
                    <a:pos x="787" y="5"/>
                  </a:cxn>
                </a:cxnLst>
                <a:rect l="0" t="0" r="r" b="b"/>
                <a:pathLst>
                  <a:path w="792" h="574">
                    <a:moveTo>
                      <a:pt x="20" y="554"/>
                    </a:moveTo>
                    <a:lnTo>
                      <a:pt x="20" y="554"/>
                    </a:lnTo>
                    <a:lnTo>
                      <a:pt x="20" y="337"/>
                    </a:lnTo>
                    <a:lnTo>
                      <a:pt x="772" y="312"/>
                    </a:lnTo>
                    <a:lnTo>
                      <a:pt x="772" y="312"/>
                    </a:lnTo>
                    <a:lnTo>
                      <a:pt x="772" y="554"/>
                    </a:lnTo>
                    <a:lnTo>
                      <a:pt x="772" y="554"/>
                    </a:lnTo>
                    <a:lnTo>
                      <a:pt x="20" y="554"/>
                    </a:lnTo>
                    <a:lnTo>
                      <a:pt x="20" y="554"/>
                    </a:lnTo>
                    <a:close/>
                    <a:moveTo>
                      <a:pt x="772" y="25"/>
                    </a:moveTo>
                    <a:lnTo>
                      <a:pt x="772" y="25"/>
                    </a:lnTo>
                    <a:lnTo>
                      <a:pt x="772" y="292"/>
                    </a:lnTo>
                    <a:lnTo>
                      <a:pt x="20" y="317"/>
                    </a:lnTo>
                    <a:lnTo>
                      <a:pt x="20" y="317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772" y="25"/>
                    </a:lnTo>
                    <a:lnTo>
                      <a:pt x="772" y="25"/>
                    </a:lnTo>
                    <a:close/>
                    <a:moveTo>
                      <a:pt x="787" y="5"/>
                    </a:moveTo>
                    <a:lnTo>
                      <a:pt x="787" y="5"/>
                    </a:lnTo>
                    <a:lnTo>
                      <a:pt x="782" y="0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0" y="45"/>
                    </a:lnTo>
                    <a:lnTo>
                      <a:pt x="0" y="50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9"/>
                    </a:lnTo>
                    <a:lnTo>
                      <a:pt x="10" y="574"/>
                    </a:lnTo>
                    <a:lnTo>
                      <a:pt x="782" y="574"/>
                    </a:lnTo>
                    <a:lnTo>
                      <a:pt x="782" y="574"/>
                    </a:lnTo>
                    <a:lnTo>
                      <a:pt x="787" y="569"/>
                    </a:lnTo>
                    <a:lnTo>
                      <a:pt x="792" y="564"/>
                    </a:lnTo>
                    <a:lnTo>
                      <a:pt x="792" y="10"/>
                    </a:lnTo>
                    <a:lnTo>
                      <a:pt x="792" y="10"/>
                    </a:lnTo>
                    <a:lnTo>
                      <a:pt x="787" y="5"/>
                    </a:lnTo>
                    <a:lnTo>
                      <a:pt x="787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" name="Freeform 21"/>
              <p:cNvSpPr>
                <a:spLocks/>
              </p:cNvSpPr>
              <p:nvPr/>
            </p:nvSpPr>
            <p:spPr bwMode="auto">
              <a:xfrm>
                <a:off x="19621225" y="8975547"/>
                <a:ext cx="141845" cy="146243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4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4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8"/>
                  </a:cxn>
                  <a:cxn ang="0">
                    <a:pos x="65" y="133"/>
                  </a:cxn>
                  <a:cxn ang="0">
                    <a:pos x="65" y="133"/>
                  </a:cxn>
                  <a:cxn ang="0">
                    <a:pos x="89" y="128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3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4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4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8"/>
                    </a:lnTo>
                    <a:lnTo>
                      <a:pt x="65" y="133"/>
                    </a:lnTo>
                    <a:lnTo>
                      <a:pt x="65" y="133"/>
                    </a:lnTo>
                    <a:lnTo>
                      <a:pt x="89" y="128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" name="Freeform 22"/>
              <p:cNvSpPr>
                <a:spLocks/>
              </p:cNvSpPr>
              <p:nvPr/>
            </p:nvSpPr>
            <p:spPr bwMode="auto">
              <a:xfrm>
                <a:off x="19643217" y="9003035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4"/>
                  </a:cxn>
                  <a:cxn ang="0">
                    <a:pos x="74" y="9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9"/>
                  </a:cxn>
                  <a:cxn ang="0">
                    <a:pos x="5" y="24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4"/>
                    </a:lnTo>
                    <a:lnTo>
                      <a:pt x="74" y="9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9"/>
                    </a:lnTo>
                    <a:lnTo>
                      <a:pt x="5" y="2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33A02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" name="Freeform 23"/>
              <p:cNvSpPr>
                <a:spLocks noEditPoints="1"/>
              </p:cNvSpPr>
              <p:nvPr/>
            </p:nvSpPr>
            <p:spPr bwMode="auto">
              <a:xfrm>
                <a:off x="19632221" y="8992040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39"/>
                  </a:cxn>
                  <a:cxn ang="0">
                    <a:pos x="30" y="29"/>
                  </a:cxn>
                  <a:cxn ang="0">
                    <a:pos x="40" y="19"/>
                  </a:cxn>
                  <a:cxn ang="0">
                    <a:pos x="55" y="19"/>
                  </a:cxn>
                  <a:cxn ang="0">
                    <a:pos x="55" y="19"/>
                  </a:cxn>
                  <a:cxn ang="0">
                    <a:pos x="69" y="19"/>
                  </a:cxn>
                  <a:cxn ang="0">
                    <a:pos x="79" y="29"/>
                  </a:cxn>
                  <a:cxn ang="0">
                    <a:pos x="84" y="39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4"/>
                  </a:cxn>
                  <a:cxn ang="0">
                    <a:pos x="94" y="14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4"/>
                  </a:cxn>
                  <a:cxn ang="0">
                    <a:pos x="5" y="34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39"/>
                    </a:lnTo>
                    <a:lnTo>
                      <a:pt x="30" y="29"/>
                    </a:lnTo>
                    <a:lnTo>
                      <a:pt x="40" y="19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69" y="19"/>
                    </a:lnTo>
                    <a:lnTo>
                      <a:pt x="79" y="29"/>
                    </a:lnTo>
                    <a:lnTo>
                      <a:pt x="84" y="39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4"/>
                    </a:lnTo>
                    <a:lnTo>
                      <a:pt x="94" y="14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4"/>
                    </a:lnTo>
                    <a:lnTo>
                      <a:pt x="5" y="34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" name="Freeform 24"/>
              <p:cNvSpPr>
                <a:spLocks/>
              </p:cNvSpPr>
              <p:nvPr/>
            </p:nvSpPr>
            <p:spPr bwMode="auto">
              <a:xfrm>
                <a:off x="19621225" y="9149278"/>
                <a:ext cx="141845" cy="147342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5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5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9"/>
                  </a:cxn>
                  <a:cxn ang="0">
                    <a:pos x="65" y="134"/>
                  </a:cxn>
                  <a:cxn ang="0">
                    <a:pos x="65" y="134"/>
                  </a:cxn>
                  <a:cxn ang="0">
                    <a:pos x="89" y="129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4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5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5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9"/>
                    </a:lnTo>
                    <a:lnTo>
                      <a:pt x="65" y="134"/>
                    </a:lnTo>
                    <a:lnTo>
                      <a:pt x="65" y="134"/>
                    </a:lnTo>
                    <a:lnTo>
                      <a:pt x="89" y="129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" name="Freeform 25"/>
              <p:cNvSpPr>
                <a:spLocks/>
              </p:cNvSpPr>
              <p:nvPr/>
            </p:nvSpPr>
            <p:spPr bwMode="auto">
              <a:xfrm>
                <a:off x="19643217" y="9176767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5"/>
                  </a:cxn>
                  <a:cxn ang="0">
                    <a:pos x="74" y="10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10"/>
                  </a:cxn>
                  <a:cxn ang="0">
                    <a:pos x="5" y="25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5"/>
                    </a:lnTo>
                    <a:lnTo>
                      <a:pt x="74" y="10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10"/>
                    </a:lnTo>
                    <a:lnTo>
                      <a:pt x="5" y="25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" name="Freeform 26"/>
              <p:cNvSpPr>
                <a:spLocks noEditPoints="1"/>
              </p:cNvSpPr>
              <p:nvPr/>
            </p:nvSpPr>
            <p:spPr bwMode="auto">
              <a:xfrm>
                <a:off x="19632221" y="9165771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40"/>
                  </a:cxn>
                  <a:cxn ang="0">
                    <a:pos x="30" y="30"/>
                  </a:cxn>
                  <a:cxn ang="0">
                    <a:pos x="40" y="20"/>
                  </a:cxn>
                  <a:cxn ang="0">
                    <a:pos x="55" y="20"/>
                  </a:cxn>
                  <a:cxn ang="0">
                    <a:pos x="55" y="20"/>
                  </a:cxn>
                  <a:cxn ang="0">
                    <a:pos x="69" y="20"/>
                  </a:cxn>
                  <a:cxn ang="0">
                    <a:pos x="79" y="30"/>
                  </a:cxn>
                  <a:cxn ang="0">
                    <a:pos x="84" y="40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5"/>
                  </a:cxn>
                  <a:cxn ang="0">
                    <a:pos x="94" y="15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5"/>
                  </a:cxn>
                  <a:cxn ang="0">
                    <a:pos x="5" y="35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40"/>
                    </a:lnTo>
                    <a:lnTo>
                      <a:pt x="30" y="30"/>
                    </a:lnTo>
                    <a:lnTo>
                      <a:pt x="40" y="20"/>
                    </a:lnTo>
                    <a:lnTo>
                      <a:pt x="55" y="20"/>
                    </a:lnTo>
                    <a:lnTo>
                      <a:pt x="55" y="20"/>
                    </a:lnTo>
                    <a:lnTo>
                      <a:pt x="69" y="20"/>
                    </a:lnTo>
                    <a:lnTo>
                      <a:pt x="79" y="30"/>
                    </a:lnTo>
                    <a:lnTo>
                      <a:pt x="84" y="40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5"/>
                    </a:lnTo>
                    <a:lnTo>
                      <a:pt x="94" y="15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5"/>
                    </a:lnTo>
                    <a:lnTo>
                      <a:pt x="5" y="35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" name="Freeform 27"/>
              <p:cNvSpPr>
                <a:spLocks/>
              </p:cNvSpPr>
              <p:nvPr/>
            </p:nvSpPr>
            <p:spPr bwMode="auto">
              <a:xfrm>
                <a:off x="19719087" y="8359789"/>
                <a:ext cx="730113" cy="234208"/>
              </a:xfrm>
              <a:custGeom>
                <a:avLst/>
                <a:gdLst/>
                <a:ahLst/>
                <a:cxnLst>
                  <a:cxn ang="0">
                    <a:pos x="664" y="193"/>
                  </a:cxn>
                  <a:cxn ang="0">
                    <a:pos x="0" y="213"/>
                  </a:cxn>
                  <a:cxn ang="0">
                    <a:pos x="0" y="35"/>
                  </a:cxn>
                  <a:cxn ang="0">
                    <a:pos x="664" y="0"/>
                  </a:cxn>
                  <a:cxn ang="0">
                    <a:pos x="664" y="193"/>
                  </a:cxn>
                </a:cxnLst>
                <a:rect l="0" t="0" r="r" b="b"/>
                <a:pathLst>
                  <a:path w="664" h="213">
                    <a:moveTo>
                      <a:pt x="664" y="193"/>
                    </a:moveTo>
                    <a:lnTo>
                      <a:pt x="0" y="213"/>
                    </a:lnTo>
                    <a:lnTo>
                      <a:pt x="0" y="35"/>
                    </a:lnTo>
                    <a:lnTo>
                      <a:pt x="664" y="0"/>
                    </a:lnTo>
                    <a:lnTo>
                      <a:pt x="664" y="193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" name="Freeform 28"/>
              <p:cNvSpPr>
                <a:spLocks/>
              </p:cNvSpPr>
              <p:nvPr/>
            </p:nvSpPr>
            <p:spPr bwMode="auto">
              <a:xfrm>
                <a:off x="19719087" y="8458750"/>
                <a:ext cx="702624" cy="113256"/>
              </a:xfrm>
              <a:custGeom>
                <a:avLst/>
                <a:gdLst/>
                <a:ahLst/>
                <a:cxnLst>
                  <a:cxn ang="0">
                    <a:pos x="639" y="84"/>
                  </a:cxn>
                  <a:cxn ang="0">
                    <a:pos x="0" y="103"/>
                  </a:cxn>
                  <a:cxn ang="0">
                    <a:pos x="0" y="39"/>
                  </a:cxn>
                  <a:cxn ang="0">
                    <a:pos x="639" y="0"/>
                  </a:cxn>
                  <a:cxn ang="0">
                    <a:pos x="639" y="84"/>
                  </a:cxn>
                </a:cxnLst>
                <a:rect l="0" t="0" r="r" b="b"/>
                <a:pathLst>
                  <a:path w="639" h="103">
                    <a:moveTo>
                      <a:pt x="639" y="84"/>
                    </a:moveTo>
                    <a:lnTo>
                      <a:pt x="0" y="103"/>
                    </a:lnTo>
                    <a:lnTo>
                      <a:pt x="0" y="39"/>
                    </a:lnTo>
                    <a:lnTo>
                      <a:pt x="639" y="0"/>
                    </a:lnTo>
                    <a:lnTo>
                      <a:pt x="639" y="8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" name="Rectangle 29"/>
              <p:cNvSpPr>
                <a:spLocks noChangeArrowheads="1"/>
              </p:cNvSpPr>
              <p:nvPr/>
            </p:nvSpPr>
            <p:spPr bwMode="auto">
              <a:xfrm>
                <a:off x="19969788" y="9067910"/>
                <a:ext cx="522295" cy="43983"/>
              </a:xfrm>
              <a:prstGeom prst="rect">
                <a:avLst/>
              </a:prstGeom>
              <a:solidFill>
                <a:srgbClr val="7F7F7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" name="Freeform 30"/>
              <p:cNvSpPr>
                <a:spLocks/>
              </p:cNvSpPr>
              <p:nvPr/>
            </p:nvSpPr>
            <p:spPr bwMode="auto">
              <a:xfrm>
                <a:off x="19969788" y="9045919"/>
                <a:ext cx="522295" cy="49481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475" y="45"/>
                  </a:cxn>
                  <a:cxn ang="0">
                    <a:pos x="475" y="5"/>
                  </a:cxn>
                  <a:cxn ang="0">
                    <a:pos x="0" y="0"/>
                  </a:cxn>
                  <a:cxn ang="0">
                    <a:pos x="0" y="40"/>
                  </a:cxn>
                </a:cxnLst>
                <a:rect l="0" t="0" r="r" b="b"/>
                <a:pathLst>
                  <a:path w="475" h="45">
                    <a:moveTo>
                      <a:pt x="0" y="40"/>
                    </a:moveTo>
                    <a:lnTo>
                      <a:pt x="475" y="45"/>
                    </a:lnTo>
                    <a:lnTo>
                      <a:pt x="475" y="5"/>
                    </a:lnTo>
                    <a:lnTo>
                      <a:pt x="0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" name="Freeform 31"/>
              <p:cNvSpPr>
                <a:spLocks/>
              </p:cNvSpPr>
              <p:nvPr/>
            </p:nvSpPr>
            <p:spPr bwMode="auto">
              <a:xfrm>
                <a:off x="21161719" y="9938767"/>
                <a:ext cx="505801" cy="800485"/>
              </a:xfrm>
              <a:custGeom>
                <a:avLst/>
                <a:gdLst/>
                <a:ahLst/>
                <a:cxnLst>
                  <a:cxn ang="0">
                    <a:pos x="460" y="0"/>
                  </a:cxn>
                  <a:cxn ang="0">
                    <a:pos x="460" y="0"/>
                  </a:cxn>
                  <a:cxn ang="0">
                    <a:pos x="460" y="525"/>
                  </a:cxn>
                  <a:cxn ang="0">
                    <a:pos x="460" y="525"/>
                  </a:cxn>
                  <a:cxn ang="0">
                    <a:pos x="0" y="728"/>
                  </a:cxn>
                  <a:cxn ang="0">
                    <a:pos x="0" y="728"/>
                  </a:cxn>
                  <a:cxn ang="0">
                    <a:pos x="5" y="634"/>
                  </a:cxn>
                  <a:cxn ang="0">
                    <a:pos x="20" y="559"/>
                  </a:cxn>
                  <a:cxn ang="0">
                    <a:pos x="40" y="490"/>
                  </a:cxn>
                  <a:cxn ang="0">
                    <a:pos x="64" y="436"/>
                  </a:cxn>
                  <a:cxn ang="0">
                    <a:pos x="94" y="391"/>
                  </a:cxn>
                  <a:cxn ang="0">
                    <a:pos x="129" y="356"/>
                  </a:cxn>
                  <a:cxn ang="0">
                    <a:pos x="163" y="322"/>
                  </a:cxn>
                  <a:cxn ang="0">
                    <a:pos x="203" y="292"/>
                  </a:cxn>
                  <a:cxn ang="0">
                    <a:pos x="277" y="242"/>
                  </a:cxn>
                  <a:cxn ang="0">
                    <a:pos x="317" y="218"/>
                  </a:cxn>
                  <a:cxn ang="0">
                    <a:pos x="351" y="183"/>
                  </a:cxn>
                  <a:cxn ang="0">
                    <a:pos x="386" y="148"/>
                  </a:cxn>
                  <a:cxn ang="0">
                    <a:pos x="416" y="109"/>
                  </a:cxn>
                  <a:cxn ang="0">
                    <a:pos x="440" y="59"/>
                  </a:cxn>
                  <a:cxn ang="0">
                    <a:pos x="460" y="0"/>
                  </a:cxn>
                  <a:cxn ang="0">
                    <a:pos x="460" y="0"/>
                  </a:cxn>
                </a:cxnLst>
                <a:rect l="0" t="0" r="r" b="b"/>
                <a:pathLst>
                  <a:path w="460" h="728">
                    <a:moveTo>
                      <a:pt x="460" y="0"/>
                    </a:moveTo>
                    <a:lnTo>
                      <a:pt x="460" y="0"/>
                    </a:lnTo>
                    <a:lnTo>
                      <a:pt x="460" y="525"/>
                    </a:lnTo>
                    <a:lnTo>
                      <a:pt x="460" y="525"/>
                    </a:lnTo>
                    <a:lnTo>
                      <a:pt x="0" y="728"/>
                    </a:lnTo>
                    <a:lnTo>
                      <a:pt x="0" y="728"/>
                    </a:lnTo>
                    <a:lnTo>
                      <a:pt x="5" y="634"/>
                    </a:lnTo>
                    <a:lnTo>
                      <a:pt x="20" y="559"/>
                    </a:lnTo>
                    <a:lnTo>
                      <a:pt x="40" y="490"/>
                    </a:lnTo>
                    <a:lnTo>
                      <a:pt x="64" y="436"/>
                    </a:lnTo>
                    <a:lnTo>
                      <a:pt x="94" y="391"/>
                    </a:lnTo>
                    <a:lnTo>
                      <a:pt x="129" y="356"/>
                    </a:lnTo>
                    <a:lnTo>
                      <a:pt x="163" y="322"/>
                    </a:lnTo>
                    <a:lnTo>
                      <a:pt x="203" y="292"/>
                    </a:lnTo>
                    <a:lnTo>
                      <a:pt x="277" y="242"/>
                    </a:lnTo>
                    <a:lnTo>
                      <a:pt x="317" y="218"/>
                    </a:lnTo>
                    <a:lnTo>
                      <a:pt x="351" y="183"/>
                    </a:lnTo>
                    <a:lnTo>
                      <a:pt x="386" y="148"/>
                    </a:lnTo>
                    <a:lnTo>
                      <a:pt x="416" y="109"/>
                    </a:lnTo>
                    <a:lnTo>
                      <a:pt x="440" y="59"/>
                    </a:lnTo>
                    <a:lnTo>
                      <a:pt x="460" y="0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" name="Freeform 32"/>
              <p:cNvSpPr>
                <a:spLocks noEditPoints="1"/>
              </p:cNvSpPr>
              <p:nvPr/>
            </p:nvSpPr>
            <p:spPr bwMode="auto">
              <a:xfrm>
                <a:off x="19539858" y="8186057"/>
                <a:ext cx="2171646" cy="2830286"/>
              </a:xfrm>
              <a:custGeom>
                <a:avLst/>
                <a:gdLst/>
                <a:ahLst/>
                <a:cxnLst>
                  <a:cxn ang="0">
                    <a:pos x="1935" y="2109"/>
                  </a:cxn>
                  <a:cxn ang="0">
                    <a:pos x="1089" y="59"/>
                  </a:cxn>
                  <a:cxn ang="0">
                    <a:pos x="1935" y="188"/>
                  </a:cxn>
                  <a:cxn ang="0">
                    <a:pos x="1935" y="2109"/>
                  </a:cxn>
                  <a:cxn ang="0">
                    <a:pos x="995" y="2520"/>
                  </a:cxn>
                  <a:cxn ang="0">
                    <a:pos x="970" y="2529"/>
                  </a:cxn>
                  <a:cxn ang="0">
                    <a:pos x="970" y="40"/>
                  </a:cxn>
                  <a:cxn ang="0">
                    <a:pos x="995" y="45"/>
                  </a:cxn>
                  <a:cxn ang="0">
                    <a:pos x="1049" y="2495"/>
                  </a:cxn>
                  <a:cxn ang="0">
                    <a:pos x="995" y="2520"/>
                  </a:cxn>
                  <a:cxn ang="0">
                    <a:pos x="935" y="2534"/>
                  </a:cxn>
                  <a:cxn ang="0">
                    <a:pos x="723" y="2520"/>
                  </a:cxn>
                  <a:cxn ang="0">
                    <a:pos x="406" y="2490"/>
                  </a:cxn>
                  <a:cxn ang="0">
                    <a:pos x="198" y="2460"/>
                  </a:cxn>
                  <a:cxn ang="0">
                    <a:pos x="49" y="2421"/>
                  </a:cxn>
                  <a:cxn ang="0">
                    <a:pos x="45" y="2416"/>
                  </a:cxn>
                  <a:cxn ang="0">
                    <a:pos x="40" y="2401"/>
                  </a:cxn>
                  <a:cxn ang="0">
                    <a:pos x="40" y="94"/>
                  </a:cxn>
                  <a:cxn ang="0">
                    <a:pos x="930" y="40"/>
                  </a:cxn>
                  <a:cxn ang="0">
                    <a:pos x="950" y="40"/>
                  </a:cxn>
                  <a:cxn ang="0">
                    <a:pos x="950" y="2529"/>
                  </a:cxn>
                  <a:cxn ang="0">
                    <a:pos x="935" y="2534"/>
                  </a:cxn>
                  <a:cxn ang="0">
                    <a:pos x="1000" y="5"/>
                  </a:cxn>
                  <a:cxn ang="0">
                    <a:pos x="950" y="0"/>
                  </a:cxn>
                  <a:cxn ang="0">
                    <a:pos x="930" y="0"/>
                  </a:cxn>
                  <a:cxn ang="0">
                    <a:pos x="15" y="54"/>
                  </a:cxn>
                  <a:cxn ang="0">
                    <a:pos x="0" y="74"/>
                  </a:cxn>
                  <a:cxn ang="0">
                    <a:pos x="0" y="2401"/>
                  </a:cxn>
                  <a:cxn ang="0">
                    <a:pos x="5" y="2430"/>
                  </a:cxn>
                  <a:cxn ang="0">
                    <a:pos x="30" y="2455"/>
                  </a:cxn>
                  <a:cxn ang="0">
                    <a:pos x="35" y="2455"/>
                  </a:cxn>
                  <a:cxn ang="0">
                    <a:pos x="124" y="2480"/>
                  </a:cxn>
                  <a:cxn ang="0">
                    <a:pos x="282" y="2515"/>
                  </a:cxn>
                  <a:cxn ang="0">
                    <a:pos x="544" y="2549"/>
                  </a:cxn>
                  <a:cxn ang="0">
                    <a:pos x="930" y="2574"/>
                  </a:cxn>
                  <a:cxn ang="0">
                    <a:pos x="955" y="2569"/>
                  </a:cxn>
                  <a:cxn ang="0">
                    <a:pos x="1010" y="2559"/>
                  </a:cxn>
                  <a:cxn ang="0">
                    <a:pos x="1960" y="2143"/>
                  </a:cxn>
                  <a:cxn ang="0">
                    <a:pos x="1975" y="2124"/>
                  </a:cxn>
                  <a:cxn ang="0">
                    <a:pos x="1975" y="168"/>
                  </a:cxn>
                  <a:cxn ang="0">
                    <a:pos x="1955" y="149"/>
                  </a:cxn>
                </a:cxnLst>
                <a:rect l="0" t="0" r="r" b="b"/>
                <a:pathLst>
                  <a:path w="1975" h="2574">
                    <a:moveTo>
                      <a:pt x="1935" y="2109"/>
                    </a:moveTo>
                    <a:lnTo>
                      <a:pt x="1935" y="2109"/>
                    </a:lnTo>
                    <a:lnTo>
                      <a:pt x="1089" y="2480"/>
                    </a:lnTo>
                    <a:lnTo>
                      <a:pt x="1089" y="59"/>
                    </a:lnTo>
                    <a:lnTo>
                      <a:pt x="1089" y="59"/>
                    </a:lnTo>
                    <a:lnTo>
                      <a:pt x="1935" y="188"/>
                    </a:lnTo>
                    <a:lnTo>
                      <a:pt x="1935" y="188"/>
                    </a:lnTo>
                    <a:lnTo>
                      <a:pt x="1935" y="2109"/>
                    </a:lnTo>
                    <a:lnTo>
                      <a:pt x="1935" y="2109"/>
                    </a:lnTo>
                    <a:close/>
                    <a:moveTo>
                      <a:pt x="995" y="2520"/>
                    </a:moveTo>
                    <a:lnTo>
                      <a:pt x="995" y="2520"/>
                    </a:lnTo>
                    <a:lnTo>
                      <a:pt x="970" y="2529"/>
                    </a:lnTo>
                    <a:lnTo>
                      <a:pt x="970" y="40"/>
                    </a:lnTo>
                    <a:lnTo>
                      <a:pt x="970" y="40"/>
                    </a:lnTo>
                    <a:lnTo>
                      <a:pt x="995" y="45"/>
                    </a:lnTo>
                    <a:lnTo>
                      <a:pt x="995" y="45"/>
                    </a:lnTo>
                    <a:lnTo>
                      <a:pt x="1049" y="50"/>
                    </a:lnTo>
                    <a:lnTo>
                      <a:pt x="1049" y="2495"/>
                    </a:lnTo>
                    <a:lnTo>
                      <a:pt x="1049" y="2495"/>
                    </a:lnTo>
                    <a:lnTo>
                      <a:pt x="995" y="2520"/>
                    </a:lnTo>
                    <a:lnTo>
                      <a:pt x="995" y="2520"/>
                    </a:lnTo>
                    <a:close/>
                    <a:moveTo>
                      <a:pt x="935" y="2534"/>
                    </a:moveTo>
                    <a:lnTo>
                      <a:pt x="935" y="2534"/>
                    </a:lnTo>
                    <a:lnTo>
                      <a:pt x="723" y="2520"/>
                    </a:lnTo>
                    <a:lnTo>
                      <a:pt x="549" y="2510"/>
                    </a:lnTo>
                    <a:lnTo>
                      <a:pt x="406" y="2490"/>
                    </a:lnTo>
                    <a:lnTo>
                      <a:pt x="292" y="2475"/>
                    </a:lnTo>
                    <a:lnTo>
                      <a:pt x="198" y="2460"/>
                    </a:lnTo>
                    <a:lnTo>
                      <a:pt x="129" y="2440"/>
                    </a:lnTo>
                    <a:lnTo>
                      <a:pt x="49" y="2421"/>
                    </a:lnTo>
                    <a:lnTo>
                      <a:pt x="45" y="2416"/>
                    </a:lnTo>
                    <a:lnTo>
                      <a:pt x="45" y="2416"/>
                    </a:lnTo>
                    <a:lnTo>
                      <a:pt x="40" y="2411"/>
                    </a:lnTo>
                    <a:lnTo>
                      <a:pt x="40" y="2401"/>
                    </a:lnTo>
                    <a:lnTo>
                      <a:pt x="40" y="2401"/>
                    </a:lnTo>
                    <a:lnTo>
                      <a:pt x="40" y="94"/>
                    </a:lnTo>
                    <a:lnTo>
                      <a:pt x="40" y="94"/>
                    </a:lnTo>
                    <a:lnTo>
                      <a:pt x="930" y="40"/>
                    </a:lnTo>
                    <a:lnTo>
                      <a:pt x="930" y="40"/>
                    </a:lnTo>
                    <a:lnTo>
                      <a:pt x="950" y="40"/>
                    </a:lnTo>
                    <a:lnTo>
                      <a:pt x="950" y="2529"/>
                    </a:lnTo>
                    <a:lnTo>
                      <a:pt x="950" y="2529"/>
                    </a:lnTo>
                    <a:lnTo>
                      <a:pt x="935" y="2534"/>
                    </a:lnTo>
                    <a:lnTo>
                      <a:pt x="935" y="2534"/>
                    </a:lnTo>
                    <a:close/>
                    <a:moveTo>
                      <a:pt x="1955" y="149"/>
                    </a:moveTo>
                    <a:lnTo>
                      <a:pt x="1000" y="5"/>
                    </a:lnTo>
                    <a:lnTo>
                      <a:pt x="1000" y="5"/>
                    </a:lnTo>
                    <a:lnTo>
                      <a:pt x="950" y="0"/>
                    </a:lnTo>
                    <a:lnTo>
                      <a:pt x="930" y="0"/>
                    </a:lnTo>
                    <a:lnTo>
                      <a:pt x="930" y="0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5" y="64"/>
                    </a:lnTo>
                    <a:lnTo>
                      <a:pt x="0" y="74"/>
                    </a:lnTo>
                    <a:lnTo>
                      <a:pt x="0" y="2401"/>
                    </a:lnTo>
                    <a:lnTo>
                      <a:pt x="0" y="2401"/>
                    </a:lnTo>
                    <a:lnTo>
                      <a:pt x="0" y="2416"/>
                    </a:lnTo>
                    <a:lnTo>
                      <a:pt x="5" y="2430"/>
                    </a:lnTo>
                    <a:lnTo>
                      <a:pt x="15" y="2445"/>
                    </a:lnTo>
                    <a:lnTo>
                      <a:pt x="30" y="2455"/>
                    </a:lnTo>
                    <a:lnTo>
                      <a:pt x="30" y="2455"/>
                    </a:lnTo>
                    <a:lnTo>
                      <a:pt x="35" y="2455"/>
                    </a:lnTo>
                    <a:lnTo>
                      <a:pt x="35" y="2455"/>
                    </a:lnTo>
                    <a:lnTo>
                      <a:pt x="124" y="2480"/>
                    </a:lnTo>
                    <a:lnTo>
                      <a:pt x="193" y="2500"/>
                    </a:lnTo>
                    <a:lnTo>
                      <a:pt x="282" y="2515"/>
                    </a:lnTo>
                    <a:lnTo>
                      <a:pt x="401" y="2529"/>
                    </a:lnTo>
                    <a:lnTo>
                      <a:pt x="544" y="2549"/>
                    </a:lnTo>
                    <a:lnTo>
                      <a:pt x="723" y="2559"/>
                    </a:lnTo>
                    <a:lnTo>
                      <a:pt x="930" y="2574"/>
                    </a:lnTo>
                    <a:lnTo>
                      <a:pt x="930" y="2574"/>
                    </a:lnTo>
                    <a:lnTo>
                      <a:pt x="955" y="2569"/>
                    </a:lnTo>
                    <a:lnTo>
                      <a:pt x="980" y="2569"/>
                    </a:lnTo>
                    <a:lnTo>
                      <a:pt x="1010" y="2559"/>
                    </a:lnTo>
                    <a:lnTo>
                      <a:pt x="1960" y="2143"/>
                    </a:lnTo>
                    <a:lnTo>
                      <a:pt x="1960" y="2143"/>
                    </a:lnTo>
                    <a:lnTo>
                      <a:pt x="1970" y="2133"/>
                    </a:lnTo>
                    <a:lnTo>
                      <a:pt x="1975" y="2124"/>
                    </a:lnTo>
                    <a:lnTo>
                      <a:pt x="1975" y="168"/>
                    </a:lnTo>
                    <a:lnTo>
                      <a:pt x="1975" y="168"/>
                    </a:lnTo>
                    <a:lnTo>
                      <a:pt x="1970" y="158"/>
                    </a:lnTo>
                    <a:lnTo>
                      <a:pt x="1955" y="149"/>
                    </a:lnTo>
                    <a:lnTo>
                      <a:pt x="1955" y="1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" name="Freeform 33"/>
              <p:cNvSpPr>
                <a:spLocks/>
              </p:cNvSpPr>
              <p:nvPr/>
            </p:nvSpPr>
            <p:spPr bwMode="auto">
              <a:xfrm>
                <a:off x="19643217" y="9486845"/>
                <a:ext cx="376052" cy="1361264"/>
              </a:xfrm>
              <a:custGeom>
                <a:avLst/>
                <a:gdLst/>
                <a:ahLst/>
                <a:cxnLst>
                  <a:cxn ang="0">
                    <a:pos x="208" y="391"/>
                  </a:cxn>
                  <a:cxn ang="0">
                    <a:pos x="208" y="391"/>
                  </a:cxn>
                  <a:cxn ang="0">
                    <a:pos x="213" y="356"/>
                  </a:cxn>
                  <a:cxn ang="0">
                    <a:pos x="218" y="327"/>
                  </a:cxn>
                  <a:cxn ang="0">
                    <a:pos x="233" y="302"/>
                  </a:cxn>
                  <a:cxn ang="0">
                    <a:pos x="247" y="277"/>
                  </a:cxn>
                  <a:cxn ang="0">
                    <a:pos x="267" y="257"/>
                  </a:cxn>
                  <a:cxn ang="0">
                    <a:pos x="292" y="243"/>
                  </a:cxn>
                  <a:cxn ang="0">
                    <a:pos x="317" y="228"/>
                  </a:cxn>
                  <a:cxn ang="0">
                    <a:pos x="342" y="223"/>
                  </a:cxn>
                  <a:cxn ang="0">
                    <a:pos x="342" y="15"/>
                  </a:cxn>
                  <a:cxn ang="0">
                    <a:pos x="0" y="0"/>
                  </a:cxn>
                  <a:cxn ang="0">
                    <a:pos x="0" y="1173"/>
                  </a:cxn>
                  <a:cxn ang="0">
                    <a:pos x="0" y="1173"/>
                  </a:cxn>
                  <a:cxn ang="0">
                    <a:pos x="94" y="1193"/>
                  </a:cxn>
                  <a:cxn ang="0">
                    <a:pos x="203" y="1218"/>
                  </a:cxn>
                  <a:cxn ang="0">
                    <a:pos x="342" y="1238"/>
                  </a:cxn>
                  <a:cxn ang="0">
                    <a:pos x="342" y="559"/>
                  </a:cxn>
                  <a:cxn ang="0">
                    <a:pos x="342" y="559"/>
                  </a:cxn>
                  <a:cxn ang="0">
                    <a:pos x="317" y="550"/>
                  </a:cxn>
                  <a:cxn ang="0">
                    <a:pos x="292" y="540"/>
                  </a:cxn>
                  <a:cxn ang="0">
                    <a:pos x="267" y="520"/>
                  </a:cxn>
                  <a:cxn ang="0">
                    <a:pos x="247" y="500"/>
                  </a:cxn>
                  <a:cxn ang="0">
                    <a:pos x="233" y="475"/>
                  </a:cxn>
                  <a:cxn ang="0">
                    <a:pos x="218" y="451"/>
                  </a:cxn>
                  <a:cxn ang="0">
                    <a:pos x="213" y="421"/>
                  </a:cxn>
                  <a:cxn ang="0">
                    <a:pos x="208" y="391"/>
                  </a:cxn>
                  <a:cxn ang="0">
                    <a:pos x="208" y="391"/>
                  </a:cxn>
                </a:cxnLst>
                <a:rect l="0" t="0" r="r" b="b"/>
                <a:pathLst>
                  <a:path w="342" h="1238">
                    <a:moveTo>
                      <a:pt x="208" y="391"/>
                    </a:moveTo>
                    <a:lnTo>
                      <a:pt x="208" y="391"/>
                    </a:lnTo>
                    <a:lnTo>
                      <a:pt x="213" y="356"/>
                    </a:lnTo>
                    <a:lnTo>
                      <a:pt x="218" y="327"/>
                    </a:lnTo>
                    <a:lnTo>
                      <a:pt x="233" y="302"/>
                    </a:lnTo>
                    <a:lnTo>
                      <a:pt x="247" y="277"/>
                    </a:lnTo>
                    <a:lnTo>
                      <a:pt x="267" y="257"/>
                    </a:lnTo>
                    <a:lnTo>
                      <a:pt x="292" y="243"/>
                    </a:lnTo>
                    <a:lnTo>
                      <a:pt x="317" y="228"/>
                    </a:lnTo>
                    <a:lnTo>
                      <a:pt x="342" y="223"/>
                    </a:lnTo>
                    <a:lnTo>
                      <a:pt x="342" y="15"/>
                    </a:lnTo>
                    <a:lnTo>
                      <a:pt x="0" y="0"/>
                    </a:lnTo>
                    <a:lnTo>
                      <a:pt x="0" y="1173"/>
                    </a:lnTo>
                    <a:lnTo>
                      <a:pt x="0" y="1173"/>
                    </a:lnTo>
                    <a:lnTo>
                      <a:pt x="94" y="1193"/>
                    </a:lnTo>
                    <a:lnTo>
                      <a:pt x="203" y="1218"/>
                    </a:lnTo>
                    <a:lnTo>
                      <a:pt x="342" y="1238"/>
                    </a:lnTo>
                    <a:lnTo>
                      <a:pt x="342" y="559"/>
                    </a:lnTo>
                    <a:lnTo>
                      <a:pt x="342" y="559"/>
                    </a:lnTo>
                    <a:lnTo>
                      <a:pt x="317" y="550"/>
                    </a:lnTo>
                    <a:lnTo>
                      <a:pt x="292" y="540"/>
                    </a:lnTo>
                    <a:lnTo>
                      <a:pt x="267" y="520"/>
                    </a:lnTo>
                    <a:lnTo>
                      <a:pt x="247" y="500"/>
                    </a:lnTo>
                    <a:lnTo>
                      <a:pt x="233" y="475"/>
                    </a:lnTo>
                    <a:lnTo>
                      <a:pt x="218" y="451"/>
                    </a:lnTo>
                    <a:lnTo>
                      <a:pt x="213" y="421"/>
                    </a:lnTo>
                    <a:lnTo>
                      <a:pt x="208" y="391"/>
                    </a:lnTo>
                    <a:lnTo>
                      <a:pt x="208" y="391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" name="Freeform 34"/>
              <p:cNvSpPr>
                <a:spLocks/>
              </p:cNvSpPr>
              <p:nvPr/>
            </p:nvSpPr>
            <p:spPr bwMode="auto">
              <a:xfrm>
                <a:off x="20073147" y="9503339"/>
                <a:ext cx="435429" cy="1382156"/>
              </a:xfrm>
              <a:custGeom>
                <a:avLst/>
                <a:gdLst/>
                <a:ahLst/>
                <a:cxnLst>
                  <a:cxn ang="0">
                    <a:pos x="396" y="15"/>
                  </a:cxn>
                  <a:cxn ang="0">
                    <a:pos x="0" y="0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30" y="213"/>
                  </a:cxn>
                  <a:cxn ang="0">
                    <a:pos x="54" y="228"/>
                  </a:cxn>
                  <a:cxn ang="0">
                    <a:pos x="74" y="242"/>
                  </a:cxn>
                  <a:cxn ang="0">
                    <a:pos x="94" y="262"/>
                  </a:cxn>
                  <a:cxn ang="0">
                    <a:pos x="114" y="287"/>
                  </a:cxn>
                  <a:cxn ang="0">
                    <a:pos x="124" y="312"/>
                  </a:cxn>
                  <a:cxn ang="0">
                    <a:pos x="134" y="341"/>
                  </a:cxn>
                  <a:cxn ang="0">
                    <a:pos x="134" y="376"/>
                  </a:cxn>
                  <a:cxn ang="0">
                    <a:pos x="134" y="376"/>
                  </a:cxn>
                  <a:cxn ang="0">
                    <a:pos x="134" y="406"/>
                  </a:cxn>
                  <a:cxn ang="0">
                    <a:pos x="124" y="436"/>
                  </a:cxn>
                  <a:cxn ang="0">
                    <a:pos x="114" y="460"/>
                  </a:cxn>
                  <a:cxn ang="0">
                    <a:pos x="94" y="485"/>
                  </a:cxn>
                  <a:cxn ang="0">
                    <a:pos x="74" y="505"/>
                  </a:cxn>
                  <a:cxn ang="0">
                    <a:pos x="54" y="525"/>
                  </a:cxn>
                  <a:cxn ang="0">
                    <a:pos x="30" y="535"/>
                  </a:cxn>
                  <a:cxn ang="0">
                    <a:pos x="0" y="544"/>
                  </a:cxn>
                  <a:cxn ang="0">
                    <a:pos x="0" y="1228"/>
                  </a:cxn>
                  <a:cxn ang="0">
                    <a:pos x="0" y="1228"/>
                  </a:cxn>
                  <a:cxn ang="0">
                    <a:pos x="188" y="1247"/>
                  </a:cxn>
                  <a:cxn ang="0">
                    <a:pos x="287" y="1252"/>
                  </a:cxn>
                  <a:cxn ang="0">
                    <a:pos x="396" y="1257"/>
                  </a:cxn>
                  <a:cxn ang="0">
                    <a:pos x="396" y="15"/>
                  </a:cxn>
                </a:cxnLst>
                <a:rect l="0" t="0" r="r" b="b"/>
                <a:pathLst>
                  <a:path w="396" h="1257">
                    <a:moveTo>
                      <a:pt x="396" y="15"/>
                    </a:moveTo>
                    <a:lnTo>
                      <a:pt x="0" y="0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30" y="213"/>
                    </a:lnTo>
                    <a:lnTo>
                      <a:pt x="54" y="228"/>
                    </a:lnTo>
                    <a:lnTo>
                      <a:pt x="74" y="242"/>
                    </a:lnTo>
                    <a:lnTo>
                      <a:pt x="94" y="262"/>
                    </a:lnTo>
                    <a:lnTo>
                      <a:pt x="114" y="287"/>
                    </a:lnTo>
                    <a:lnTo>
                      <a:pt x="124" y="312"/>
                    </a:lnTo>
                    <a:lnTo>
                      <a:pt x="134" y="341"/>
                    </a:lnTo>
                    <a:lnTo>
                      <a:pt x="134" y="376"/>
                    </a:lnTo>
                    <a:lnTo>
                      <a:pt x="134" y="376"/>
                    </a:lnTo>
                    <a:lnTo>
                      <a:pt x="134" y="406"/>
                    </a:lnTo>
                    <a:lnTo>
                      <a:pt x="124" y="436"/>
                    </a:lnTo>
                    <a:lnTo>
                      <a:pt x="114" y="460"/>
                    </a:lnTo>
                    <a:lnTo>
                      <a:pt x="94" y="485"/>
                    </a:lnTo>
                    <a:lnTo>
                      <a:pt x="74" y="505"/>
                    </a:lnTo>
                    <a:lnTo>
                      <a:pt x="54" y="525"/>
                    </a:lnTo>
                    <a:lnTo>
                      <a:pt x="30" y="535"/>
                    </a:lnTo>
                    <a:lnTo>
                      <a:pt x="0" y="544"/>
                    </a:lnTo>
                    <a:lnTo>
                      <a:pt x="0" y="1228"/>
                    </a:lnTo>
                    <a:lnTo>
                      <a:pt x="0" y="1228"/>
                    </a:lnTo>
                    <a:lnTo>
                      <a:pt x="188" y="1247"/>
                    </a:lnTo>
                    <a:lnTo>
                      <a:pt x="287" y="1252"/>
                    </a:lnTo>
                    <a:lnTo>
                      <a:pt x="396" y="1257"/>
                    </a:lnTo>
                    <a:lnTo>
                      <a:pt x="396" y="15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" name="Freeform 35"/>
              <p:cNvSpPr>
                <a:spLocks/>
              </p:cNvSpPr>
              <p:nvPr/>
            </p:nvSpPr>
            <p:spPr bwMode="auto">
              <a:xfrm>
                <a:off x="19925805" y="9785927"/>
                <a:ext cx="239706" cy="256199"/>
              </a:xfrm>
              <a:custGeom>
                <a:avLst/>
                <a:gdLst/>
                <a:ahLst/>
                <a:cxnLst>
                  <a:cxn ang="0">
                    <a:pos x="218" y="119"/>
                  </a:cxn>
                  <a:cxn ang="0">
                    <a:pos x="218" y="119"/>
                  </a:cxn>
                  <a:cxn ang="0">
                    <a:pos x="218" y="94"/>
                  </a:cxn>
                  <a:cxn ang="0">
                    <a:pos x="208" y="75"/>
                  </a:cxn>
                  <a:cxn ang="0">
                    <a:pos x="198" y="55"/>
                  </a:cxn>
                  <a:cxn ang="0">
                    <a:pos x="188" y="35"/>
                  </a:cxn>
                  <a:cxn ang="0">
                    <a:pos x="169" y="20"/>
                  </a:cxn>
                  <a:cxn ang="0">
                    <a:pos x="154" y="10"/>
                  </a:cxn>
                  <a:cxn ang="0">
                    <a:pos x="134" y="5"/>
                  </a:cxn>
                  <a:cxn ang="0">
                    <a:pos x="109" y="0"/>
                  </a:cxn>
                  <a:cxn ang="0">
                    <a:pos x="109" y="0"/>
                  </a:cxn>
                  <a:cxn ang="0">
                    <a:pos x="89" y="5"/>
                  </a:cxn>
                  <a:cxn ang="0">
                    <a:pos x="70" y="10"/>
                  </a:cxn>
                  <a:cxn ang="0">
                    <a:pos x="50" y="20"/>
                  </a:cxn>
                  <a:cxn ang="0">
                    <a:pos x="35" y="35"/>
                  </a:cxn>
                  <a:cxn ang="0">
                    <a:pos x="20" y="55"/>
                  </a:cxn>
                  <a:cxn ang="0">
                    <a:pos x="10" y="75"/>
                  </a:cxn>
                  <a:cxn ang="0">
                    <a:pos x="5" y="94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5" y="139"/>
                  </a:cxn>
                  <a:cxn ang="0">
                    <a:pos x="10" y="164"/>
                  </a:cxn>
                  <a:cxn ang="0">
                    <a:pos x="20" y="183"/>
                  </a:cxn>
                  <a:cxn ang="0">
                    <a:pos x="35" y="198"/>
                  </a:cxn>
                  <a:cxn ang="0">
                    <a:pos x="50" y="213"/>
                  </a:cxn>
                  <a:cxn ang="0">
                    <a:pos x="70" y="223"/>
                  </a:cxn>
                  <a:cxn ang="0">
                    <a:pos x="89" y="233"/>
                  </a:cxn>
                  <a:cxn ang="0">
                    <a:pos x="109" y="233"/>
                  </a:cxn>
                  <a:cxn ang="0">
                    <a:pos x="109" y="233"/>
                  </a:cxn>
                  <a:cxn ang="0">
                    <a:pos x="134" y="233"/>
                  </a:cxn>
                  <a:cxn ang="0">
                    <a:pos x="154" y="223"/>
                  </a:cxn>
                  <a:cxn ang="0">
                    <a:pos x="169" y="213"/>
                  </a:cxn>
                  <a:cxn ang="0">
                    <a:pos x="188" y="198"/>
                  </a:cxn>
                  <a:cxn ang="0">
                    <a:pos x="198" y="183"/>
                  </a:cxn>
                  <a:cxn ang="0">
                    <a:pos x="208" y="164"/>
                  </a:cxn>
                  <a:cxn ang="0">
                    <a:pos x="218" y="139"/>
                  </a:cxn>
                  <a:cxn ang="0">
                    <a:pos x="218" y="119"/>
                  </a:cxn>
                  <a:cxn ang="0">
                    <a:pos x="218" y="119"/>
                  </a:cxn>
                </a:cxnLst>
                <a:rect l="0" t="0" r="r" b="b"/>
                <a:pathLst>
                  <a:path w="218" h="233">
                    <a:moveTo>
                      <a:pt x="218" y="119"/>
                    </a:moveTo>
                    <a:lnTo>
                      <a:pt x="218" y="119"/>
                    </a:lnTo>
                    <a:lnTo>
                      <a:pt x="218" y="94"/>
                    </a:lnTo>
                    <a:lnTo>
                      <a:pt x="208" y="75"/>
                    </a:lnTo>
                    <a:lnTo>
                      <a:pt x="198" y="55"/>
                    </a:lnTo>
                    <a:lnTo>
                      <a:pt x="188" y="35"/>
                    </a:lnTo>
                    <a:lnTo>
                      <a:pt x="169" y="20"/>
                    </a:lnTo>
                    <a:lnTo>
                      <a:pt x="154" y="10"/>
                    </a:lnTo>
                    <a:lnTo>
                      <a:pt x="134" y="5"/>
                    </a:lnTo>
                    <a:lnTo>
                      <a:pt x="109" y="0"/>
                    </a:lnTo>
                    <a:lnTo>
                      <a:pt x="109" y="0"/>
                    </a:lnTo>
                    <a:lnTo>
                      <a:pt x="89" y="5"/>
                    </a:lnTo>
                    <a:lnTo>
                      <a:pt x="70" y="10"/>
                    </a:lnTo>
                    <a:lnTo>
                      <a:pt x="50" y="20"/>
                    </a:lnTo>
                    <a:lnTo>
                      <a:pt x="35" y="35"/>
                    </a:lnTo>
                    <a:lnTo>
                      <a:pt x="20" y="55"/>
                    </a:lnTo>
                    <a:lnTo>
                      <a:pt x="10" y="75"/>
                    </a:lnTo>
                    <a:lnTo>
                      <a:pt x="5" y="94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5" y="139"/>
                    </a:lnTo>
                    <a:lnTo>
                      <a:pt x="10" y="164"/>
                    </a:lnTo>
                    <a:lnTo>
                      <a:pt x="20" y="183"/>
                    </a:lnTo>
                    <a:lnTo>
                      <a:pt x="35" y="198"/>
                    </a:lnTo>
                    <a:lnTo>
                      <a:pt x="50" y="213"/>
                    </a:lnTo>
                    <a:lnTo>
                      <a:pt x="70" y="223"/>
                    </a:lnTo>
                    <a:lnTo>
                      <a:pt x="8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34" y="233"/>
                    </a:lnTo>
                    <a:lnTo>
                      <a:pt x="154" y="223"/>
                    </a:lnTo>
                    <a:lnTo>
                      <a:pt x="169" y="213"/>
                    </a:lnTo>
                    <a:lnTo>
                      <a:pt x="188" y="198"/>
                    </a:lnTo>
                    <a:lnTo>
                      <a:pt x="198" y="183"/>
                    </a:lnTo>
                    <a:lnTo>
                      <a:pt x="208" y="164"/>
                    </a:lnTo>
                    <a:lnTo>
                      <a:pt x="218" y="139"/>
                    </a:lnTo>
                    <a:lnTo>
                      <a:pt x="218" y="119"/>
                    </a:lnTo>
                    <a:lnTo>
                      <a:pt x="218" y="119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" name="Freeform 36"/>
              <p:cNvSpPr>
                <a:spLocks/>
              </p:cNvSpPr>
              <p:nvPr/>
            </p:nvSpPr>
            <p:spPr bwMode="auto">
              <a:xfrm>
                <a:off x="19931303" y="9818914"/>
                <a:ext cx="191325" cy="201221"/>
              </a:xfrm>
              <a:custGeom>
                <a:avLst/>
                <a:gdLst/>
                <a:ahLst/>
                <a:cxnLst>
                  <a:cxn ang="0">
                    <a:pos x="134" y="109"/>
                  </a:cxn>
                  <a:cxn ang="0">
                    <a:pos x="134" y="109"/>
                  </a:cxn>
                  <a:cxn ang="0">
                    <a:pos x="119" y="104"/>
                  </a:cxn>
                  <a:cxn ang="0">
                    <a:pos x="104" y="94"/>
                  </a:cxn>
                  <a:cxn ang="0">
                    <a:pos x="94" y="79"/>
                  </a:cxn>
                  <a:cxn ang="0">
                    <a:pos x="89" y="64"/>
                  </a:cxn>
                  <a:cxn ang="0">
                    <a:pos x="89" y="64"/>
                  </a:cxn>
                  <a:cxn ang="0">
                    <a:pos x="94" y="45"/>
                  </a:cxn>
                  <a:cxn ang="0">
                    <a:pos x="104" y="30"/>
                  </a:cxn>
                  <a:cxn ang="0">
                    <a:pos x="119" y="20"/>
                  </a:cxn>
                  <a:cxn ang="0">
                    <a:pos x="134" y="15"/>
                  </a:cxn>
                  <a:cxn ang="0">
                    <a:pos x="134" y="15"/>
                  </a:cxn>
                  <a:cxn ang="0">
                    <a:pos x="139" y="15"/>
                  </a:cxn>
                  <a:cxn ang="0">
                    <a:pos x="139" y="15"/>
                  </a:cxn>
                  <a:cxn ang="0">
                    <a:pos x="114" y="5"/>
                  </a:cxn>
                  <a:cxn ang="0">
                    <a:pos x="84" y="0"/>
                  </a:cxn>
                  <a:cxn ang="0">
                    <a:pos x="84" y="0"/>
                  </a:cxn>
                  <a:cxn ang="0">
                    <a:pos x="70" y="0"/>
                  </a:cxn>
                  <a:cxn ang="0">
                    <a:pos x="55" y="5"/>
                  </a:cxn>
                  <a:cxn ang="0">
                    <a:pos x="40" y="15"/>
                  </a:cxn>
                  <a:cxn ang="0">
                    <a:pos x="25" y="25"/>
                  </a:cxn>
                  <a:cxn ang="0">
                    <a:pos x="15" y="40"/>
                  </a:cxn>
                  <a:cxn ang="0">
                    <a:pos x="5" y="54"/>
                  </a:cxn>
                  <a:cxn ang="0">
                    <a:pos x="0" y="74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109"/>
                  </a:cxn>
                  <a:cxn ang="0">
                    <a:pos x="5" y="129"/>
                  </a:cxn>
                  <a:cxn ang="0">
                    <a:pos x="15" y="144"/>
                  </a:cxn>
                  <a:cxn ang="0">
                    <a:pos x="25" y="158"/>
                  </a:cxn>
                  <a:cxn ang="0">
                    <a:pos x="40" y="168"/>
                  </a:cxn>
                  <a:cxn ang="0">
                    <a:pos x="55" y="178"/>
                  </a:cxn>
                  <a:cxn ang="0">
                    <a:pos x="70" y="183"/>
                  </a:cxn>
                  <a:cxn ang="0">
                    <a:pos x="84" y="183"/>
                  </a:cxn>
                  <a:cxn ang="0">
                    <a:pos x="84" y="183"/>
                  </a:cxn>
                  <a:cxn ang="0">
                    <a:pos x="104" y="183"/>
                  </a:cxn>
                  <a:cxn ang="0">
                    <a:pos x="119" y="178"/>
                  </a:cxn>
                  <a:cxn ang="0">
                    <a:pos x="134" y="168"/>
                  </a:cxn>
                  <a:cxn ang="0">
                    <a:pos x="149" y="158"/>
                  </a:cxn>
                  <a:cxn ang="0">
                    <a:pos x="159" y="144"/>
                  </a:cxn>
                  <a:cxn ang="0">
                    <a:pos x="169" y="129"/>
                  </a:cxn>
                  <a:cxn ang="0">
                    <a:pos x="174" y="109"/>
                  </a:cxn>
                  <a:cxn ang="0">
                    <a:pos x="174" y="89"/>
                  </a:cxn>
                  <a:cxn ang="0">
                    <a:pos x="174" y="89"/>
                  </a:cxn>
                  <a:cxn ang="0">
                    <a:pos x="174" y="84"/>
                  </a:cxn>
                  <a:cxn ang="0">
                    <a:pos x="174" y="84"/>
                  </a:cxn>
                  <a:cxn ang="0">
                    <a:pos x="164" y="94"/>
                  </a:cxn>
                  <a:cxn ang="0">
                    <a:pos x="159" y="104"/>
                  </a:cxn>
                  <a:cxn ang="0">
                    <a:pos x="144" y="109"/>
                  </a:cxn>
                  <a:cxn ang="0">
                    <a:pos x="134" y="109"/>
                  </a:cxn>
                  <a:cxn ang="0">
                    <a:pos x="134" y="109"/>
                  </a:cxn>
                </a:cxnLst>
                <a:rect l="0" t="0" r="r" b="b"/>
                <a:pathLst>
                  <a:path w="174" h="183">
                    <a:moveTo>
                      <a:pt x="134" y="109"/>
                    </a:moveTo>
                    <a:lnTo>
                      <a:pt x="134" y="109"/>
                    </a:lnTo>
                    <a:lnTo>
                      <a:pt x="119" y="104"/>
                    </a:lnTo>
                    <a:lnTo>
                      <a:pt x="104" y="94"/>
                    </a:lnTo>
                    <a:lnTo>
                      <a:pt x="94" y="79"/>
                    </a:lnTo>
                    <a:lnTo>
                      <a:pt x="89" y="64"/>
                    </a:lnTo>
                    <a:lnTo>
                      <a:pt x="89" y="64"/>
                    </a:lnTo>
                    <a:lnTo>
                      <a:pt x="94" y="45"/>
                    </a:lnTo>
                    <a:lnTo>
                      <a:pt x="104" y="30"/>
                    </a:lnTo>
                    <a:lnTo>
                      <a:pt x="119" y="20"/>
                    </a:lnTo>
                    <a:lnTo>
                      <a:pt x="134" y="15"/>
                    </a:lnTo>
                    <a:lnTo>
                      <a:pt x="134" y="15"/>
                    </a:lnTo>
                    <a:lnTo>
                      <a:pt x="139" y="15"/>
                    </a:lnTo>
                    <a:lnTo>
                      <a:pt x="139" y="15"/>
                    </a:lnTo>
                    <a:lnTo>
                      <a:pt x="114" y="5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70" y="0"/>
                    </a:lnTo>
                    <a:lnTo>
                      <a:pt x="55" y="5"/>
                    </a:lnTo>
                    <a:lnTo>
                      <a:pt x="40" y="15"/>
                    </a:lnTo>
                    <a:lnTo>
                      <a:pt x="25" y="25"/>
                    </a:lnTo>
                    <a:lnTo>
                      <a:pt x="15" y="40"/>
                    </a:lnTo>
                    <a:lnTo>
                      <a:pt x="5" y="54"/>
                    </a:lnTo>
                    <a:lnTo>
                      <a:pt x="0" y="74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109"/>
                    </a:lnTo>
                    <a:lnTo>
                      <a:pt x="5" y="129"/>
                    </a:lnTo>
                    <a:lnTo>
                      <a:pt x="15" y="144"/>
                    </a:lnTo>
                    <a:lnTo>
                      <a:pt x="25" y="158"/>
                    </a:lnTo>
                    <a:lnTo>
                      <a:pt x="40" y="168"/>
                    </a:lnTo>
                    <a:lnTo>
                      <a:pt x="55" y="178"/>
                    </a:lnTo>
                    <a:lnTo>
                      <a:pt x="70" y="183"/>
                    </a:lnTo>
                    <a:lnTo>
                      <a:pt x="84" y="183"/>
                    </a:lnTo>
                    <a:lnTo>
                      <a:pt x="84" y="183"/>
                    </a:lnTo>
                    <a:lnTo>
                      <a:pt x="104" y="183"/>
                    </a:lnTo>
                    <a:lnTo>
                      <a:pt x="119" y="178"/>
                    </a:lnTo>
                    <a:lnTo>
                      <a:pt x="134" y="168"/>
                    </a:lnTo>
                    <a:lnTo>
                      <a:pt x="149" y="158"/>
                    </a:lnTo>
                    <a:lnTo>
                      <a:pt x="159" y="144"/>
                    </a:lnTo>
                    <a:lnTo>
                      <a:pt x="169" y="129"/>
                    </a:lnTo>
                    <a:lnTo>
                      <a:pt x="174" y="109"/>
                    </a:lnTo>
                    <a:lnTo>
                      <a:pt x="174" y="89"/>
                    </a:lnTo>
                    <a:lnTo>
                      <a:pt x="174" y="89"/>
                    </a:lnTo>
                    <a:lnTo>
                      <a:pt x="174" y="84"/>
                    </a:lnTo>
                    <a:lnTo>
                      <a:pt x="174" y="84"/>
                    </a:lnTo>
                    <a:lnTo>
                      <a:pt x="164" y="94"/>
                    </a:lnTo>
                    <a:lnTo>
                      <a:pt x="159" y="104"/>
                    </a:lnTo>
                    <a:lnTo>
                      <a:pt x="144" y="109"/>
                    </a:lnTo>
                    <a:lnTo>
                      <a:pt x="134" y="109"/>
                    </a:lnTo>
                    <a:lnTo>
                      <a:pt x="134" y="10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" name="Freeform 37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" name="Freeform 38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5" name="Freeform 39"/>
              <p:cNvSpPr>
                <a:spLocks/>
              </p:cNvSpPr>
              <p:nvPr/>
            </p:nvSpPr>
            <p:spPr bwMode="auto">
              <a:xfrm>
                <a:off x="19687200" y="9023928"/>
                <a:ext cx="26390" cy="274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0"/>
                  </a:cxn>
                  <a:cxn ang="0">
                    <a:pos x="10" y="25"/>
                  </a:cxn>
                  <a:cxn ang="0">
                    <a:pos x="10" y="25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5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0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7EAA5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6" name="Freeform 40"/>
              <p:cNvSpPr>
                <a:spLocks noEditPoints="1"/>
              </p:cNvSpPr>
              <p:nvPr/>
            </p:nvSpPr>
            <p:spPr bwMode="auto">
              <a:xfrm>
                <a:off x="19790559" y="8975547"/>
                <a:ext cx="718018" cy="446424"/>
              </a:xfrm>
              <a:custGeom>
                <a:avLst/>
                <a:gdLst/>
                <a:ahLst/>
                <a:cxnLst>
                  <a:cxn ang="0">
                    <a:pos x="24" y="366"/>
                  </a:cxn>
                  <a:cxn ang="0">
                    <a:pos x="123" y="198"/>
                  </a:cxn>
                  <a:cxn ang="0">
                    <a:pos x="633" y="203"/>
                  </a:cxn>
                  <a:cxn ang="0">
                    <a:pos x="633" y="203"/>
                  </a:cxn>
                  <a:cxn ang="0">
                    <a:pos x="633" y="386"/>
                  </a:cxn>
                  <a:cxn ang="0">
                    <a:pos x="633" y="386"/>
                  </a:cxn>
                  <a:cxn ang="0">
                    <a:pos x="24" y="366"/>
                  </a:cxn>
                  <a:cxn ang="0">
                    <a:pos x="24" y="366"/>
                  </a:cxn>
                  <a:cxn ang="0">
                    <a:pos x="109" y="20"/>
                  </a:cxn>
                  <a:cxn ang="0">
                    <a:pos x="109" y="183"/>
                  </a:cxn>
                  <a:cxn ang="0">
                    <a:pos x="19" y="336"/>
                  </a:cxn>
                  <a:cxn ang="0">
                    <a:pos x="19" y="336"/>
                  </a:cxn>
                  <a:cxn ang="0">
                    <a:pos x="19" y="20"/>
                  </a:cxn>
                  <a:cxn ang="0">
                    <a:pos x="19" y="20"/>
                  </a:cxn>
                  <a:cxn ang="0">
                    <a:pos x="109" y="20"/>
                  </a:cxn>
                  <a:cxn ang="0">
                    <a:pos x="109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128" y="178"/>
                  </a:cxn>
                  <a:cxn ang="0">
                    <a:pos x="128" y="178"/>
                  </a:cxn>
                  <a:cxn ang="0">
                    <a:pos x="128" y="20"/>
                  </a:cxn>
                  <a:cxn ang="0">
                    <a:pos x="128" y="20"/>
                  </a:cxn>
                  <a:cxn ang="0">
                    <a:pos x="633" y="20"/>
                  </a:cxn>
                  <a:cxn ang="0">
                    <a:pos x="633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643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376"/>
                  </a:cxn>
                  <a:cxn ang="0">
                    <a:pos x="0" y="376"/>
                  </a:cxn>
                  <a:cxn ang="0">
                    <a:pos x="0" y="381"/>
                  </a:cxn>
                  <a:cxn ang="0">
                    <a:pos x="10" y="386"/>
                  </a:cxn>
                  <a:cxn ang="0">
                    <a:pos x="643" y="406"/>
                  </a:cxn>
                  <a:cxn ang="0">
                    <a:pos x="643" y="406"/>
                  </a:cxn>
                  <a:cxn ang="0">
                    <a:pos x="648" y="401"/>
                  </a:cxn>
                  <a:cxn ang="0">
                    <a:pos x="648" y="401"/>
                  </a:cxn>
                  <a:cxn ang="0">
                    <a:pos x="653" y="396"/>
                  </a:cxn>
                  <a:cxn ang="0">
                    <a:pos x="653" y="10"/>
                  </a:cxn>
                  <a:cxn ang="0">
                    <a:pos x="653" y="10"/>
                  </a:cxn>
                  <a:cxn ang="0">
                    <a:pos x="648" y="0"/>
                  </a:cxn>
                  <a:cxn ang="0">
                    <a:pos x="643" y="0"/>
                  </a:cxn>
                  <a:cxn ang="0">
                    <a:pos x="643" y="0"/>
                  </a:cxn>
                </a:cxnLst>
                <a:rect l="0" t="0" r="r" b="b"/>
                <a:pathLst>
                  <a:path w="653" h="406">
                    <a:moveTo>
                      <a:pt x="24" y="366"/>
                    </a:moveTo>
                    <a:lnTo>
                      <a:pt x="123" y="198"/>
                    </a:lnTo>
                    <a:lnTo>
                      <a:pt x="633" y="203"/>
                    </a:lnTo>
                    <a:lnTo>
                      <a:pt x="633" y="203"/>
                    </a:lnTo>
                    <a:lnTo>
                      <a:pt x="633" y="386"/>
                    </a:lnTo>
                    <a:lnTo>
                      <a:pt x="633" y="386"/>
                    </a:lnTo>
                    <a:lnTo>
                      <a:pt x="24" y="366"/>
                    </a:lnTo>
                    <a:lnTo>
                      <a:pt x="24" y="366"/>
                    </a:lnTo>
                    <a:close/>
                    <a:moveTo>
                      <a:pt x="109" y="20"/>
                    </a:moveTo>
                    <a:lnTo>
                      <a:pt x="109" y="183"/>
                    </a:lnTo>
                    <a:lnTo>
                      <a:pt x="19" y="336"/>
                    </a:lnTo>
                    <a:lnTo>
                      <a:pt x="19" y="336"/>
                    </a:lnTo>
                    <a:lnTo>
                      <a:pt x="19" y="20"/>
                    </a:lnTo>
                    <a:lnTo>
                      <a:pt x="19" y="20"/>
                    </a:lnTo>
                    <a:lnTo>
                      <a:pt x="109" y="20"/>
                    </a:lnTo>
                    <a:lnTo>
                      <a:pt x="109" y="20"/>
                    </a:lnTo>
                    <a:close/>
                    <a:moveTo>
                      <a:pt x="633" y="183"/>
                    </a:moveTo>
                    <a:lnTo>
                      <a:pt x="633" y="183"/>
                    </a:lnTo>
                    <a:lnTo>
                      <a:pt x="128" y="178"/>
                    </a:lnTo>
                    <a:lnTo>
                      <a:pt x="128" y="178"/>
                    </a:lnTo>
                    <a:lnTo>
                      <a:pt x="128" y="20"/>
                    </a:lnTo>
                    <a:lnTo>
                      <a:pt x="128" y="20"/>
                    </a:lnTo>
                    <a:lnTo>
                      <a:pt x="633" y="20"/>
                    </a:lnTo>
                    <a:lnTo>
                      <a:pt x="633" y="20"/>
                    </a:lnTo>
                    <a:lnTo>
                      <a:pt x="633" y="183"/>
                    </a:lnTo>
                    <a:lnTo>
                      <a:pt x="633" y="183"/>
                    </a:lnTo>
                    <a:close/>
                    <a:moveTo>
                      <a:pt x="643" y="0"/>
                    </a:moveTo>
                    <a:lnTo>
                      <a:pt x="10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376"/>
                    </a:lnTo>
                    <a:lnTo>
                      <a:pt x="0" y="376"/>
                    </a:lnTo>
                    <a:lnTo>
                      <a:pt x="0" y="381"/>
                    </a:lnTo>
                    <a:lnTo>
                      <a:pt x="10" y="386"/>
                    </a:lnTo>
                    <a:lnTo>
                      <a:pt x="643" y="406"/>
                    </a:lnTo>
                    <a:lnTo>
                      <a:pt x="643" y="406"/>
                    </a:lnTo>
                    <a:lnTo>
                      <a:pt x="648" y="401"/>
                    </a:lnTo>
                    <a:lnTo>
                      <a:pt x="648" y="401"/>
                    </a:lnTo>
                    <a:lnTo>
                      <a:pt x="653" y="396"/>
                    </a:lnTo>
                    <a:lnTo>
                      <a:pt x="653" y="10"/>
                    </a:lnTo>
                    <a:lnTo>
                      <a:pt x="653" y="10"/>
                    </a:lnTo>
                    <a:lnTo>
                      <a:pt x="648" y="0"/>
                    </a:lnTo>
                    <a:lnTo>
                      <a:pt x="643" y="0"/>
                    </a:lnTo>
                    <a:lnTo>
                      <a:pt x="6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7" name="Freeform 41"/>
              <p:cNvSpPr>
                <a:spLocks/>
              </p:cNvSpPr>
              <p:nvPr/>
            </p:nvSpPr>
            <p:spPr bwMode="auto">
              <a:xfrm>
                <a:off x="19719087" y="8359789"/>
                <a:ext cx="702624" cy="119853"/>
              </a:xfrm>
              <a:custGeom>
                <a:avLst/>
                <a:gdLst/>
                <a:ahLst/>
                <a:cxnLst>
                  <a:cxn ang="0">
                    <a:pos x="639" y="70"/>
                  </a:cxn>
                  <a:cxn ang="0">
                    <a:pos x="0" y="109"/>
                  </a:cxn>
                  <a:cxn ang="0">
                    <a:pos x="0" y="35"/>
                  </a:cxn>
                  <a:cxn ang="0">
                    <a:pos x="639" y="0"/>
                  </a:cxn>
                  <a:cxn ang="0">
                    <a:pos x="639" y="70"/>
                  </a:cxn>
                </a:cxnLst>
                <a:rect l="0" t="0" r="r" b="b"/>
                <a:pathLst>
                  <a:path w="639" h="109">
                    <a:moveTo>
                      <a:pt x="639" y="70"/>
                    </a:moveTo>
                    <a:lnTo>
                      <a:pt x="0" y="109"/>
                    </a:lnTo>
                    <a:lnTo>
                      <a:pt x="0" y="35"/>
                    </a:lnTo>
                    <a:lnTo>
                      <a:pt x="639" y="0"/>
                    </a:lnTo>
                    <a:lnTo>
                      <a:pt x="639" y="7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8" name="Freeform 42"/>
              <p:cNvSpPr>
                <a:spLocks noEditPoints="1"/>
              </p:cNvSpPr>
              <p:nvPr/>
            </p:nvSpPr>
            <p:spPr bwMode="auto">
              <a:xfrm>
                <a:off x="19708091" y="8349893"/>
                <a:ext cx="751005" cy="255100"/>
              </a:xfrm>
              <a:custGeom>
                <a:avLst/>
                <a:gdLst/>
                <a:ahLst/>
                <a:cxnLst>
                  <a:cxn ang="0">
                    <a:pos x="20" y="212"/>
                  </a:cxn>
                  <a:cxn ang="0">
                    <a:pos x="20" y="212"/>
                  </a:cxn>
                  <a:cxn ang="0">
                    <a:pos x="20" y="148"/>
                  </a:cxn>
                  <a:cxn ang="0">
                    <a:pos x="664" y="113"/>
                  </a:cxn>
                  <a:cxn ang="0">
                    <a:pos x="664" y="113"/>
                  </a:cxn>
                  <a:cxn ang="0">
                    <a:pos x="664" y="193"/>
                  </a:cxn>
                  <a:cxn ang="0">
                    <a:pos x="664" y="193"/>
                  </a:cxn>
                  <a:cxn ang="0">
                    <a:pos x="20" y="212"/>
                  </a:cxn>
                  <a:cxn ang="0">
                    <a:pos x="20" y="212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64" y="94"/>
                  </a:cxn>
                  <a:cxn ang="0">
                    <a:pos x="20" y="128"/>
                  </a:cxn>
                  <a:cxn ang="0">
                    <a:pos x="20" y="128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78" y="4"/>
                  </a:cxn>
                  <a:cxn ang="0">
                    <a:pos x="678" y="4"/>
                  </a:cxn>
                  <a:cxn ang="0">
                    <a:pos x="674" y="0"/>
                  </a:cxn>
                  <a:cxn ang="0">
                    <a:pos x="10" y="34"/>
                  </a:cxn>
                  <a:cxn ang="0">
                    <a:pos x="10" y="34"/>
                  </a:cxn>
                  <a:cxn ang="0">
                    <a:pos x="5" y="39"/>
                  </a:cxn>
                  <a:cxn ang="0">
                    <a:pos x="0" y="44"/>
                  </a:cxn>
                  <a:cxn ang="0">
                    <a:pos x="0" y="222"/>
                  </a:cxn>
                  <a:cxn ang="0">
                    <a:pos x="0" y="222"/>
                  </a:cxn>
                  <a:cxn ang="0">
                    <a:pos x="5" y="232"/>
                  </a:cxn>
                  <a:cxn ang="0">
                    <a:pos x="5" y="232"/>
                  </a:cxn>
                  <a:cxn ang="0">
                    <a:pos x="10" y="232"/>
                  </a:cxn>
                  <a:cxn ang="0">
                    <a:pos x="674" y="212"/>
                  </a:cxn>
                  <a:cxn ang="0">
                    <a:pos x="674" y="212"/>
                  </a:cxn>
                  <a:cxn ang="0">
                    <a:pos x="683" y="207"/>
                  </a:cxn>
                  <a:cxn ang="0">
                    <a:pos x="683" y="202"/>
                  </a:cxn>
                  <a:cxn ang="0">
                    <a:pos x="683" y="9"/>
                  </a:cxn>
                  <a:cxn ang="0">
                    <a:pos x="683" y="9"/>
                  </a:cxn>
                  <a:cxn ang="0">
                    <a:pos x="678" y="4"/>
                  </a:cxn>
                  <a:cxn ang="0">
                    <a:pos x="678" y="4"/>
                  </a:cxn>
                </a:cxnLst>
                <a:rect l="0" t="0" r="r" b="b"/>
                <a:pathLst>
                  <a:path w="683" h="232">
                    <a:moveTo>
                      <a:pt x="20" y="212"/>
                    </a:moveTo>
                    <a:lnTo>
                      <a:pt x="20" y="212"/>
                    </a:lnTo>
                    <a:lnTo>
                      <a:pt x="20" y="148"/>
                    </a:lnTo>
                    <a:lnTo>
                      <a:pt x="664" y="113"/>
                    </a:lnTo>
                    <a:lnTo>
                      <a:pt x="664" y="113"/>
                    </a:lnTo>
                    <a:lnTo>
                      <a:pt x="664" y="193"/>
                    </a:lnTo>
                    <a:lnTo>
                      <a:pt x="664" y="193"/>
                    </a:lnTo>
                    <a:lnTo>
                      <a:pt x="20" y="212"/>
                    </a:lnTo>
                    <a:lnTo>
                      <a:pt x="20" y="212"/>
                    </a:lnTo>
                    <a:close/>
                    <a:moveTo>
                      <a:pt x="664" y="19"/>
                    </a:moveTo>
                    <a:lnTo>
                      <a:pt x="664" y="19"/>
                    </a:lnTo>
                    <a:lnTo>
                      <a:pt x="664" y="94"/>
                    </a:lnTo>
                    <a:lnTo>
                      <a:pt x="20" y="128"/>
                    </a:lnTo>
                    <a:lnTo>
                      <a:pt x="20" y="128"/>
                    </a:lnTo>
                    <a:lnTo>
                      <a:pt x="20" y="54"/>
                    </a:lnTo>
                    <a:lnTo>
                      <a:pt x="20" y="54"/>
                    </a:lnTo>
                    <a:lnTo>
                      <a:pt x="664" y="19"/>
                    </a:lnTo>
                    <a:lnTo>
                      <a:pt x="664" y="19"/>
                    </a:lnTo>
                    <a:close/>
                    <a:moveTo>
                      <a:pt x="678" y="4"/>
                    </a:moveTo>
                    <a:lnTo>
                      <a:pt x="678" y="4"/>
                    </a:lnTo>
                    <a:lnTo>
                      <a:pt x="674" y="0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5" y="39"/>
                    </a:lnTo>
                    <a:lnTo>
                      <a:pt x="0" y="44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5" y="232"/>
                    </a:lnTo>
                    <a:lnTo>
                      <a:pt x="5" y="232"/>
                    </a:lnTo>
                    <a:lnTo>
                      <a:pt x="10" y="232"/>
                    </a:lnTo>
                    <a:lnTo>
                      <a:pt x="674" y="212"/>
                    </a:lnTo>
                    <a:lnTo>
                      <a:pt x="674" y="212"/>
                    </a:lnTo>
                    <a:lnTo>
                      <a:pt x="683" y="207"/>
                    </a:lnTo>
                    <a:lnTo>
                      <a:pt x="683" y="202"/>
                    </a:lnTo>
                    <a:lnTo>
                      <a:pt x="683" y="9"/>
                    </a:lnTo>
                    <a:lnTo>
                      <a:pt x="683" y="9"/>
                    </a:lnTo>
                    <a:lnTo>
                      <a:pt x="678" y="4"/>
                    </a:lnTo>
                    <a:lnTo>
                      <a:pt x="67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9" name="Freeform 43"/>
              <p:cNvSpPr>
                <a:spLocks/>
              </p:cNvSpPr>
              <p:nvPr/>
            </p:nvSpPr>
            <p:spPr bwMode="auto">
              <a:xfrm>
                <a:off x="20807658" y="8344395"/>
                <a:ext cx="119853" cy="201221"/>
              </a:xfrm>
              <a:custGeom>
                <a:avLst/>
                <a:gdLst/>
                <a:ahLst/>
                <a:cxnLst>
                  <a:cxn ang="0">
                    <a:pos x="109" y="94"/>
                  </a:cxn>
                  <a:cxn ang="0">
                    <a:pos x="109" y="94"/>
                  </a:cxn>
                  <a:cxn ang="0">
                    <a:pos x="104" y="128"/>
                  </a:cxn>
                  <a:cxn ang="0">
                    <a:pos x="94" y="158"/>
                  </a:cxn>
                  <a:cxn ang="0">
                    <a:pos x="74" y="178"/>
                  </a:cxn>
                  <a:cxn ang="0">
                    <a:pos x="65" y="183"/>
                  </a:cxn>
                  <a:cxn ang="0">
                    <a:pos x="55" y="183"/>
                  </a:cxn>
                  <a:cxn ang="0">
                    <a:pos x="55" y="183"/>
                  </a:cxn>
                  <a:cxn ang="0">
                    <a:pos x="45" y="183"/>
                  </a:cxn>
                  <a:cxn ang="0">
                    <a:pos x="35" y="178"/>
                  </a:cxn>
                  <a:cxn ang="0">
                    <a:pos x="15" y="158"/>
                  </a:cxn>
                  <a:cxn ang="0">
                    <a:pos x="5" y="12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5" y="59"/>
                  </a:cxn>
                  <a:cxn ang="0">
                    <a:pos x="15" y="29"/>
                  </a:cxn>
                  <a:cxn ang="0">
                    <a:pos x="35" y="9"/>
                  </a:cxn>
                  <a:cxn ang="0">
                    <a:pos x="45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65" y="5"/>
                  </a:cxn>
                  <a:cxn ang="0">
                    <a:pos x="74" y="9"/>
                  </a:cxn>
                  <a:cxn ang="0">
                    <a:pos x="94" y="29"/>
                  </a:cxn>
                  <a:cxn ang="0">
                    <a:pos x="104" y="59"/>
                  </a:cxn>
                  <a:cxn ang="0">
                    <a:pos x="109" y="94"/>
                  </a:cxn>
                  <a:cxn ang="0">
                    <a:pos x="109" y="94"/>
                  </a:cxn>
                </a:cxnLst>
                <a:rect l="0" t="0" r="r" b="b"/>
                <a:pathLst>
                  <a:path w="109" h="183">
                    <a:moveTo>
                      <a:pt x="109" y="94"/>
                    </a:moveTo>
                    <a:lnTo>
                      <a:pt x="109" y="94"/>
                    </a:lnTo>
                    <a:lnTo>
                      <a:pt x="104" y="128"/>
                    </a:lnTo>
                    <a:lnTo>
                      <a:pt x="94" y="158"/>
                    </a:lnTo>
                    <a:lnTo>
                      <a:pt x="74" y="178"/>
                    </a:lnTo>
                    <a:lnTo>
                      <a:pt x="65" y="183"/>
                    </a:lnTo>
                    <a:lnTo>
                      <a:pt x="55" y="183"/>
                    </a:lnTo>
                    <a:lnTo>
                      <a:pt x="55" y="183"/>
                    </a:lnTo>
                    <a:lnTo>
                      <a:pt x="45" y="183"/>
                    </a:lnTo>
                    <a:lnTo>
                      <a:pt x="35" y="178"/>
                    </a:lnTo>
                    <a:lnTo>
                      <a:pt x="15" y="158"/>
                    </a:lnTo>
                    <a:lnTo>
                      <a:pt x="5" y="12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" y="59"/>
                    </a:lnTo>
                    <a:lnTo>
                      <a:pt x="15" y="29"/>
                    </a:lnTo>
                    <a:lnTo>
                      <a:pt x="35" y="9"/>
                    </a:lnTo>
                    <a:lnTo>
                      <a:pt x="45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65" y="5"/>
                    </a:lnTo>
                    <a:lnTo>
                      <a:pt x="74" y="9"/>
                    </a:lnTo>
                    <a:lnTo>
                      <a:pt x="94" y="29"/>
                    </a:lnTo>
                    <a:lnTo>
                      <a:pt x="104" y="59"/>
                    </a:lnTo>
                    <a:lnTo>
                      <a:pt x="109" y="94"/>
                    </a:lnTo>
                    <a:lnTo>
                      <a:pt x="109" y="9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0" name="Freeform 44"/>
              <p:cNvSpPr>
                <a:spLocks/>
              </p:cNvSpPr>
              <p:nvPr/>
            </p:nvSpPr>
            <p:spPr bwMode="auto">
              <a:xfrm>
                <a:off x="20965996" y="8365287"/>
                <a:ext cx="48381" cy="82468"/>
              </a:xfrm>
              <a:custGeom>
                <a:avLst/>
                <a:gdLst/>
                <a:ahLst/>
                <a:cxnLst>
                  <a:cxn ang="0">
                    <a:pos x="44" y="35"/>
                  </a:cxn>
                  <a:cxn ang="0">
                    <a:pos x="44" y="35"/>
                  </a:cxn>
                  <a:cxn ang="0">
                    <a:pos x="44" y="50"/>
                  </a:cxn>
                  <a:cxn ang="0">
                    <a:pos x="39" y="65"/>
                  </a:cxn>
                  <a:cxn ang="0">
                    <a:pos x="29" y="75"/>
                  </a:cxn>
                  <a:cxn ang="0">
                    <a:pos x="24" y="75"/>
                  </a:cxn>
                  <a:cxn ang="0">
                    <a:pos x="24" y="75"/>
                  </a:cxn>
                  <a:cxn ang="0">
                    <a:pos x="15" y="75"/>
                  </a:cxn>
                  <a:cxn ang="0">
                    <a:pos x="10" y="65"/>
                  </a:cxn>
                  <a:cxn ang="0">
                    <a:pos x="5" y="50"/>
                  </a:cxn>
                  <a:cxn ang="0">
                    <a:pos x="0" y="35"/>
                  </a:cxn>
                  <a:cxn ang="0">
                    <a:pos x="0" y="35"/>
                  </a:cxn>
                  <a:cxn ang="0">
                    <a:pos x="5" y="20"/>
                  </a:cxn>
                  <a:cxn ang="0">
                    <a:pos x="10" y="10"/>
                  </a:cxn>
                  <a:cxn ang="0">
                    <a:pos x="15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9" y="0"/>
                  </a:cxn>
                  <a:cxn ang="0">
                    <a:pos x="39" y="10"/>
                  </a:cxn>
                  <a:cxn ang="0">
                    <a:pos x="44" y="20"/>
                  </a:cxn>
                  <a:cxn ang="0">
                    <a:pos x="44" y="35"/>
                  </a:cxn>
                  <a:cxn ang="0">
                    <a:pos x="44" y="35"/>
                  </a:cxn>
                </a:cxnLst>
                <a:rect l="0" t="0" r="r" b="b"/>
                <a:pathLst>
                  <a:path w="44" h="75">
                    <a:moveTo>
                      <a:pt x="44" y="35"/>
                    </a:moveTo>
                    <a:lnTo>
                      <a:pt x="44" y="35"/>
                    </a:lnTo>
                    <a:lnTo>
                      <a:pt x="44" y="50"/>
                    </a:lnTo>
                    <a:lnTo>
                      <a:pt x="39" y="65"/>
                    </a:lnTo>
                    <a:lnTo>
                      <a:pt x="29" y="75"/>
                    </a:lnTo>
                    <a:lnTo>
                      <a:pt x="24" y="75"/>
                    </a:lnTo>
                    <a:lnTo>
                      <a:pt x="24" y="75"/>
                    </a:lnTo>
                    <a:lnTo>
                      <a:pt x="15" y="75"/>
                    </a:lnTo>
                    <a:lnTo>
                      <a:pt x="10" y="65"/>
                    </a:lnTo>
                    <a:lnTo>
                      <a:pt x="5" y="50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5" y="20"/>
                    </a:lnTo>
                    <a:lnTo>
                      <a:pt x="10" y="10"/>
                    </a:lnTo>
                    <a:lnTo>
                      <a:pt x="15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9" y="10"/>
                    </a:lnTo>
                    <a:lnTo>
                      <a:pt x="44" y="20"/>
                    </a:lnTo>
                    <a:lnTo>
                      <a:pt x="44" y="35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1" name="Freeform 51"/>
              <p:cNvSpPr>
                <a:spLocks noEditPoints="1"/>
              </p:cNvSpPr>
              <p:nvPr/>
            </p:nvSpPr>
            <p:spPr bwMode="auto">
              <a:xfrm>
                <a:off x="19904914" y="9765036"/>
                <a:ext cx="282589" cy="299082"/>
              </a:xfrm>
              <a:custGeom>
                <a:avLst/>
                <a:gdLst/>
                <a:ahLst/>
                <a:cxnLst>
                  <a:cxn ang="0">
                    <a:pos x="39" y="138"/>
                  </a:cxn>
                  <a:cxn ang="0">
                    <a:pos x="49" y="99"/>
                  </a:cxn>
                  <a:cxn ang="0">
                    <a:pos x="69" y="69"/>
                  </a:cxn>
                  <a:cxn ang="0">
                    <a:pos x="94" y="49"/>
                  </a:cxn>
                  <a:cxn ang="0">
                    <a:pos x="128" y="39"/>
                  </a:cxn>
                  <a:cxn ang="0">
                    <a:pos x="148" y="44"/>
                  </a:cxn>
                  <a:cxn ang="0">
                    <a:pos x="178" y="59"/>
                  </a:cxn>
                  <a:cxn ang="0">
                    <a:pos x="203" y="84"/>
                  </a:cxn>
                  <a:cxn ang="0">
                    <a:pos x="217" y="118"/>
                  </a:cxn>
                  <a:cxn ang="0">
                    <a:pos x="217" y="138"/>
                  </a:cxn>
                  <a:cxn ang="0">
                    <a:pos x="212" y="173"/>
                  </a:cxn>
                  <a:cxn ang="0">
                    <a:pos x="193" y="202"/>
                  </a:cxn>
                  <a:cxn ang="0">
                    <a:pos x="163" y="227"/>
                  </a:cxn>
                  <a:cxn ang="0">
                    <a:pos x="128" y="232"/>
                  </a:cxn>
                  <a:cxn ang="0">
                    <a:pos x="113" y="232"/>
                  </a:cxn>
                  <a:cxn ang="0">
                    <a:pos x="79" y="217"/>
                  </a:cxn>
                  <a:cxn ang="0">
                    <a:pos x="54" y="188"/>
                  </a:cxn>
                  <a:cxn ang="0">
                    <a:pos x="44" y="158"/>
                  </a:cxn>
                  <a:cxn ang="0">
                    <a:pos x="39" y="138"/>
                  </a:cxn>
                  <a:cxn ang="0">
                    <a:pos x="0" y="138"/>
                  </a:cxn>
                  <a:cxn ang="0">
                    <a:pos x="9" y="188"/>
                  </a:cxn>
                  <a:cxn ang="0">
                    <a:pos x="39" y="232"/>
                  </a:cxn>
                  <a:cxn ang="0">
                    <a:pos x="79" y="262"/>
                  </a:cxn>
                  <a:cxn ang="0">
                    <a:pos x="128" y="272"/>
                  </a:cxn>
                  <a:cxn ang="0">
                    <a:pos x="153" y="267"/>
                  </a:cxn>
                  <a:cxn ang="0">
                    <a:pos x="203" y="247"/>
                  </a:cxn>
                  <a:cxn ang="0">
                    <a:pos x="237" y="212"/>
                  </a:cxn>
                  <a:cxn ang="0">
                    <a:pos x="252" y="163"/>
                  </a:cxn>
                  <a:cxn ang="0">
                    <a:pos x="257" y="138"/>
                  </a:cxn>
                  <a:cxn ang="0">
                    <a:pos x="247" y="84"/>
                  </a:cxn>
                  <a:cxn ang="0">
                    <a:pos x="217" y="39"/>
                  </a:cxn>
                  <a:cxn ang="0">
                    <a:pos x="178" y="9"/>
                  </a:cxn>
                  <a:cxn ang="0">
                    <a:pos x="128" y="0"/>
                  </a:cxn>
                  <a:cxn ang="0">
                    <a:pos x="104" y="4"/>
                  </a:cxn>
                  <a:cxn ang="0">
                    <a:pos x="59" y="24"/>
                  </a:cxn>
                  <a:cxn ang="0">
                    <a:pos x="24" y="59"/>
                  </a:cxn>
                  <a:cxn ang="0">
                    <a:pos x="5" y="108"/>
                  </a:cxn>
                  <a:cxn ang="0">
                    <a:pos x="0" y="138"/>
                  </a:cxn>
                </a:cxnLst>
                <a:rect l="0" t="0" r="r" b="b"/>
                <a:pathLst>
                  <a:path w="257" h="272">
                    <a:moveTo>
                      <a:pt x="39" y="138"/>
                    </a:moveTo>
                    <a:lnTo>
                      <a:pt x="39" y="138"/>
                    </a:lnTo>
                    <a:lnTo>
                      <a:pt x="44" y="118"/>
                    </a:lnTo>
                    <a:lnTo>
                      <a:pt x="49" y="99"/>
                    </a:lnTo>
                    <a:lnTo>
                      <a:pt x="54" y="84"/>
                    </a:lnTo>
                    <a:lnTo>
                      <a:pt x="69" y="69"/>
                    </a:lnTo>
                    <a:lnTo>
                      <a:pt x="79" y="59"/>
                    </a:lnTo>
                    <a:lnTo>
                      <a:pt x="94" y="49"/>
                    </a:lnTo>
                    <a:lnTo>
                      <a:pt x="113" y="44"/>
                    </a:lnTo>
                    <a:lnTo>
                      <a:pt x="128" y="39"/>
                    </a:lnTo>
                    <a:lnTo>
                      <a:pt x="128" y="39"/>
                    </a:lnTo>
                    <a:lnTo>
                      <a:pt x="148" y="44"/>
                    </a:lnTo>
                    <a:lnTo>
                      <a:pt x="163" y="49"/>
                    </a:lnTo>
                    <a:lnTo>
                      <a:pt x="178" y="59"/>
                    </a:lnTo>
                    <a:lnTo>
                      <a:pt x="193" y="69"/>
                    </a:lnTo>
                    <a:lnTo>
                      <a:pt x="203" y="84"/>
                    </a:lnTo>
                    <a:lnTo>
                      <a:pt x="212" y="99"/>
                    </a:lnTo>
                    <a:lnTo>
                      <a:pt x="217" y="118"/>
                    </a:lnTo>
                    <a:lnTo>
                      <a:pt x="217" y="138"/>
                    </a:lnTo>
                    <a:lnTo>
                      <a:pt x="217" y="138"/>
                    </a:lnTo>
                    <a:lnTo>
                      <a:pt x="217" y="158"/>
                    </a:lnTo>
                    <a:lnTo>
                      <a:pt x="212" y="173"/>
                    </a:lnTo>
                    <a:lnTo>
                      <a:pt x="203" y="188"/>
                    </a:lnTo>
                    <a:lnTo>
                      <a:pt x="193" y="202"/>
                    </a:lnTo>
                    <a:lnTo>
                      <a:pt x="178" y="217"/>
                    </a:lnTo>
                    <a:lnTo>
                      <a:pt x="163" y="227"/>
                    </a:lnTo>
                    <a:lnTo>
                      <a:pt x="148" y="232"/>
                    </a:lnTo>
                    <a:lnTo>
                      <a:pt x="128" y="232"/>
                    </a:lnTo>
                    <a:lnTo>
                      <a:pt x="128" y="232"/>
                    </a:lnTo>
                    <a:lnTo>
                      <a:pt x="113" y="232"/>
                    </a:lnTo>
                    <a:lnTo>
                      <a:pt x="94" y="227"/>
                    </a:lnTo>
                    <a:lnTo>
                      <a:pt x="79" y="217"/>
                    </a:lnTo>
                    <a:lnTo>
                      <a:pt x="69" y="202"/>
                    </a:lnTo>
                    <a:lnTo>
                      <a:pt x="54" y="188"/>
                    </a:lnTo>
                    <a:lnTo>
                      <a:pt x="49" y="173"/>
                    </a:lnTo>
                    <a:lnTo>
                      <a:pt x="44" y="158"/>
                    </a:lnTo>
                    <a:lnTo>
                      <a:pt x="39" y="138"/>
                    </a:lnTo>
                    <a:lnTo>
                      <a:pt x="39" y="138"/>
                    </a:lnTo>
                    <a:close/>
                    <a:moveTo>
                      <a:pt x="0" y="138"/>
                    </a:moveTo>
                    <a:lnTo>
                      <a:pt x="0" y="138"/>
                    </a:lnTo>
                    <a:lnTo>
                      <a:pt x="5" y="163"/>
                    </a:lnTo>
                    <a:lnTo>
                      <a:pt x="9" y="188"/>
                    </a:lnTo>
                    <a:lnTo>
                      <a:pt x="24" y="212"/>
                    </a:lnTo>
                    <a:lnTo>
                      <a:pt x="39" y="232"/>
                    </a:lnTo>
                    <a:lnTo>
                      <a:pt x="59" y="247"/>
                    </a:lnTo>
                    <a:lnTo>
                      <a:pt x="79" y="262"/>
                    </a:lnTo>
                    <a:lnTo>
                      <a:pt x="104" y="267"/>
                    </a:lnTo>
                    <a:lnTo>
                      <a:pt x="128" y="272"/>
                    </a:lnTo>
                    <a:lnTo>
                      <a:pt x="128" y="272"/>
                    </a:lnTo>
                    <a:lnTo>
                      <a:pt x="153" y="267"/>
                    </a:lnTo>
                    <a:lnTo>
                      <a:pt x="178" y="262"/>
                    </a:lnTo>
                    <a:lnTo>
                      <a:pt x="203" y="247"/>
                    </a:lnTo>
                    <a:lnTo>
                      <a:pt x="217" y="232"/>
                    </a:lnTo>
                    <a:lnTo>
                      <a:pt x="237" y="212"/>
                    </a:lnTo>
                    <a:lnTo>
                      <a:pt x="247" y="188"/>
                    </a:lnTo>
                    <a:lnTo>
                      <a:pt x="252" y="163"/>
                    </a:lnTo>
                    <a:lnTo>
                      <a:pt x="257" y="138"/>
                    </a:lnTo>
                    <a:lnTo>
                      <a:pt x="257" y="138"/>
                    </a:lnTo>
                    <a:lnTo>
                      <a:pt x="252" y="108"/>
                    </a:lnTo>
                    <a:lnTo>
                      <a:pt x="247" y="84"/>
                    </a:lnTo>
                    <a:lnTo>
                      <a:pt x="237" y="59"/>
                    </a:lnTo>
                    <a:lnTo>
                      <a:pt x="217" y="39"/>
                    </a:lnTo>
                    <a:lnTo>
                      <a:pt x="203" y="24"/>
                    </a:lnTo>
                    <a:lnTo>
                      <a:pt x="178" y="9"/>
                    </a:lnTo>
                    <a:lnTo>
                      <a:pt x="153" y="4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04" y="4"/>
                    </a:lnTo>
                    <a:lnTo>
                      <a:pt x="79" y="9"/>
                    </a:lnTo>
                    <a:lnTo>
                      <a:pt x="59" y="24"/>
                    </a:lnTo>
                    <a:lnTo>
                      <a:pt x="39" y="39"/>
                    </a:lnTo>
                    <a:lnTo>
                      <a:pt x="24" y="59"/>
                    </a:lnTo>
                    <a:lnTo>
                      <a:pt x="9" y="84"/>
                    </a:lnTo>
                    <a:lnTo>
                      <a:pt x="5" y="108"/>
                    </a:lnTo>
                    <a:lnTo>
                      <a:pt x="0" y="13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182"/>
            <p:cNvGrpSpPr/>
            <p:nvPr/>
          </p:nvGrpSpPr>
          <p:grpSpPr>
            <a:xfrm>
              <a:off x="27430578" y="9677400"/>
              <a:ext cx="1754022" cy="2286000"/>
              <a:chOff x="19539858" y="8186057"/>
              <a:chExt cx="2171646" cy="2830286"/>
            </a:xfrm>
          </p:grpSpPr>
          <p:sp>
            <p:nvSpPr>
              <p:cNvPr id="376" name="Freeform 8"/>
              <p:cNvSpPr>
                <a:spLocks/>
              </p:cNvSpPr>
              <p:nvPr/>
            </p:nvSpPr>
            <p:spPr bwMode="auto">
              <a:xfrm>
                <a:off x="19578342" y="8219045"/>
                <a:ext cx="1011602" cy="2764312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86"/>
                  </a:cxn>
                  <a:cxn ang="0">
                    <a:pos x="0" y="2386"/>
                  </a:cxn>
                  <a:cxn ang="0">
                    <a:pos x="0" y="2391"/>
                  </a:cxn>
                  <a:cxn ang="0">
                    <a:pos x="5" y="2400"/>
                  </a:cxn>
                  <a:cxn ang="0">
                    <a:pos x="10" y="2400"/>
                  </a:cxn>
                  <a:cxn ang="0">
                    <a:pos x="10" y="2400"/>
                  </a:cxn>
                  <a:cxn ang="0">
                    <a:pos x="94" y="2425"/>
                  </a:cxn>
                  <a:cxn ang="0">
                    <a:pos x="163" y="2440"/>
                  </a:cxn>
                  <a:cxn ang="0">
                    <a:pos x="252" y="2455"/>
                  </a:cxn>
                  <a:cxn ang="0">
                    <a:pos x="371" y="2475"/>
                  </a:cxn>
                  <a:cxn ang="0">
                    <a:pos x="514" y="2490"/>
                  </a:cxn>
                  <a:cxn ang="0">
                    <a:pos x="693" y="2504"/>
                  </a:cxn>
                  <a:cxn ang="0">
                    <a:pos x="900" y="2514"/>
                  </a:cxn>
                  <a:cxn ang="0">
                    <a:pos x="900" y="2514"/>
                  </a:cxn>
                  <a:cxn ang="0">
                    <a:pos x="920" y="2514"/>
                  </a:cxn>
                  <a:cxn ang="0">
                    <a:pos x="920" y="0"/>
                  </a:cxn>
                  <a:cxn ang="0">
                    <a:pos x="920" y="0"/>
                  </a:cxn>
                  <a:cxn ang="0">
                    <a:pos x="900" y="0"/>
                  </a:cxn>
                  <a:cxn ang="0">
                    <a:pos x="900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920" h="2514">
                    <a:moveTo>
                      <a:pt x="0" y="54"/>
                    </a:moveTo>
                    <a:lnTo>
                      <a:pt x="0" y="54"/>
                    </a:lnTo>
                    <a:lnTo>
                      <a:pt x="0" y="2386"/>
                    </a:lnTo>
                    <a:lnTo>
                      <a:pt x="0" y="2386"/>
                    </a:lnTo>
                    <a:lnTo>
                      <a:pt x="0" y="2391"/>
                    </a:lnTo>
                    <a:lnTo>
                      <a:pt x="5" y="2400"/>
                    </a:lnTo>
                    <a:lnTo>
                      <a:pt x="10" y="2400"/>
                    </a:lnTo>
                    <a:lnTo>
                      <a:pt x="10" y="2400"/>
                    </a:lnTo>
                    <a:lnTo>
                      <a:pt x="94" y="2425"/>
                    </a:lnTo>
                    <a:lnTo>
                      <a:pt x="163" y="2440"/>
                    </a:lnTo>
                    <a:lnTo>
                      <a:pt x="252" y="2455"/>
                    </a:lnTo>
                    <a:lnTo>
                      <a:pt x="371" y="2475"/>
                    </a:lnTo>
                    <a:lnTo>
                      <a:pt x="514" y="2490"/>
                    </a:lnTo>
                    <a:lnTo>
                      <a:pt x="693" y="2504"/>
                    </a:lnTo>
                    <a:lnTo>
                      <a:pt x="900" y="2514"/>
                    </a:lnTo>
                    <a:lnTo>
                      <a:pt x="900" y="2514"/>
                    </a:lnTo>
                    <a:lnTo>
                      <a:pt x="920" y="2514"/>
                    </a:lnTo>
                    <a:lnTo>
                      <a:pt x="920" y="0"/>
                    </a:lnTo>
                    <a:lnTo>
                      <a:pt x="920" y="0"/>
                    </a:lnTo>
                    <a:lnTo>
                      <a:pt x="900" y="0"/>
                    </a:lnTo>
                    <a:lnTo>
                      <a:pt x="900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Freeform 9"/>
              <p:cNvSpPr>
                <a:spLocks/>
              </p:cNvSpPr>
              <p:nvPr/>
            </p:nvSpPr>
            <p:spPr bwMode="auto">
              <a:xfrm>
                <a:off x="19599234" y="8224542"/>
                <a:ext cx="985212" cy="2721429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0" y="54"/>
                  </a:cxn>
                  <a:cxn ang="0">
                    <a:pos x="0" y="2346"/>
                  </a:cxn>
                  <a:cxn ang="0">
                    <a:pos x="0" y="2346"/>
                  </a:cxn>
                  <a:cxn ang="0">
                    <a:pos x="0" y="2351"/>
                  </a:cxn>
                  <a:cxn ang="0">
                    <a:pos x="5" y="2361"/>
                  </a:cxn>
                  <a:cxn ang="0">
                    <a:pos x="10" y="2361"/>
                  </a:cxn>
                  <a:cxn ang="0">
                    <a:pos x="10" y="2361"/>
                  </a:cxn>
                  <a:cxn ang="0">
                    <a:pos x="90" y="2386"/>
                  </a:cxn>
                  <a:cxn ang="0">
                    <a:pos x="159" y="2400"/>
                  </a:cxn>
                  <a:cxn ang="0">
                    <a:pos x="248" y="2415"/>
                  </a:cxn>
                  <a:cxn ang="0">
                    <a:pos x="362" y="2435"/>
                  </a:cxn>
                  <a:cxn ang="0">
                    <a:pos x="500" y="2450"/>
                  </a:cxn>
                  <a:cxn ang="0">
                    <a:pos x="674" y="2465"/>
                  </a:cxn>
                  <a:cxn ang="0">
                    <a:pos x="881" y="2475"/>
                  </a:cxn>
                  <a:cxn ang="0">
                    <a:pos x="881" y="2475"/>
                  </a:cxn>
                  <a:cxn ang="0">
                    <a:pos x="896" y="2475"/>
                  </a:cxn>
                  <a:cxn ang="0">
                    <a:pos x="896" y="0"/>
                  </a:cxn>
                  <a:cxn ang="0">
                    <a:pos x="896" y="0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896" h="2475">
                    <a:moveTo>
                      <a:pt x="0" y="54"/>
                    </a:moveTo>
                    <a:lnTo>
                      <a:pt x="0" y="54"/>
                    </a:lnTo>
                    <a:lnTo>
                      <a:pt x="0" y="2346"/>
                    </a:lnTo>
                    <a:lnTo>
                      <a:pt x="0" y="2346"/>
                    </a:lnTo>
                    <a:lnTo>
                      <a:pt x="0" y="2351"/>
                    </a:lnTo>
                    <a:lnTo>
                      <a:pt x="5" y="2361"/>
                    </a:lnTo>
                    <a:lnTo>
                      <a:pt x="10" y="2361"/>
                    </a:lnTo>
                    <a:lnTo>
                      <a:pt x="10" y="2361"/>
                    </a:lnTo>
                    <a:lnTo>
                      <a:pt x="90" y="2386"/>
                    </a:lnTo>
                    <a:lnTo>
                      <a:pt x="159" y="2400"/>
                    </a:lnTo>
                    <a:lnTo>
                      <a:pt x="248" y="2415"/>
                    </a:lnTo>
                    <a:lnTo>
                      <a:pt x="362" y="2435"/>
                    </a:lnTo>
                    <a:lnTo>
                      <a:pt x="500" y="2450"/>
                    </a:lnTo>
                    <a:lnTo>
                      <a:pt x="674" y="2465"/>
                    </a:lnTo>
                    <a:lnTo>
                      <a:pt x="881" y="2475"/>
                    </a:lnTo>
                    <a:lnTo>
                      <a:pt x="881" y="2475"/>
                    </a:lnTo>
                    <a:lnTo>
                      <a:pt x="896" y="2475"/>
                    </a:lnTo>
                    <a:lnTo>
                      <a:pt x="896" y="0"/>
                    </a:lnTo>
                    <a:lnTo>
                      <a:pt x="896" y="0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" name="Freeform 10"/>
              <p:cNvSpPr>
                <a:spLocks/>
              </p:cNvSpPr>
              <p:nvPr/>
            </p:nvSpPr>
            <p:spPr bwMode="auto">
              <a:xfrm>
                <a:off x="20731788" y="8235538"/>
                <a:ext cx="935732" cy="26884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45"/>
                  </a:cxn>
                  <a:cxn ang="0">
                    <a:pos x="0" y="2445"/>
                  </a:cxn>
                  <a:cxn ang="0">
                    <a:pos x="851" y="2074"/>
                  </a:cxn>
                  <a:cxn ang="0">
                    <a:pos x="851" y="2074"/>
                  </a:cxn>
                  <a:cxn ang="0">
                    <a:pos x="851" y="133"/>
                  </a:cxn>
                  <a:cxn ang="0">
                    <a:pos x="851" y="13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1" h="2445">
                    <a:moveTo>
                      <a:pt x="0" y="0"/>
                    </a:moveTo>
                    <a:lnTo>
                      <a:pt x="0" y="2445"/>
                    </a:lnTo>
                    <a:lnTo>
                      <a:pt x="0" y="2445"/>
                    </a:lnTo>
                    <a:lnTo>
                      <a:pt x="851" y="2074"/>
                    </a:lnTo>
                    <a:lnTo>
                      <a:pt x="851" y="2074"/>
                    </a:lnTo>
                    <a:lnTo>
                      <a:pt x="851" y="133"/>
                    </a:lnTo>
                    <a:lnTo>
                      <a:pt x="851" y="13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" name="Freeform 11"/>
              <p:cNvSpPr>
                <a:spLocks/>
              </p:cNvSpPr>
              <p:nvPr/>
            </p:nvSpPr>
            <p:spPr bwMode="auto">
              <a:xfrm>
                <a:off x="20731788" y="8354291"/>
                <a:ext cx="935732" cy="2569689"/>
              </a:xfrm>
              <a:custGeom>
                <a:avLst/>
                <a:gdLst/>
                <a:ahLst/>
                <a:cxnLst>
                  <a:cxn ang="0">
                    <a:pos x="698" y="0"/>
                  </a:cxn>
                  <a:cxn ang="0">
                    <a:pos x="698" y="0"/>
                  </a:cxn>
                  <a:cxn ang="0">
                    <a:pos x="851" y="25"/>
                  </a:cxn>
                  <a:cxn ang="0">
                    <a:pos x="851" y="25"/>
                  </a:cxn>
                  <a:cxn ang="0">
                    <a:pos x="851" y="1966"/>
                  </a:cxn>
                  <a:cxn ang="0">
                    <a:pos x="851" y="1966"/>
                  </a:cxn>
                  <a:cxn ang="0">
                    <a:pos x="0" y="2337"/>
                  </a:cxn>
                  <a:cxn ang="0">
                    <a:pos x="0" y="1485"/>
                  </a:cxn>
                  <a:cxn ang="0">
                    <a:pos x="0" y="1485"/>
                  </a:cxn>
                  <a:cxn ang="0">
                    <a:pos x="20" y="1421"/>
                  </a:cxn>
                  <a:cxn ang="0">
                    <a:pos x="44" y="1357"/>
                  </a:cxn>
                  <a:cxn ang="0">
                    <a:pos x="69" y="1302"/>
                  </a:cxn>
                  <a:cxn ang="0">
                    <a:pos x="94" y="1248"/>
                  </a:cxn>
                  <a:cxn ang="0">
                    <a:pos x="119" y="1198"/>
                  </a:cxn>
                  <a:cxn ang="0">
                    <a:pos x="148" y="1154"/>
                  </a:cxn>
                  <a:cxn ang="0">
                    <a:pos x="208" y="1070"/>
                  </a:cxn>
                  <a:cxn ang="0">
                    <a:pos x="272" y="995"/>
                  </a:cxn>
                  <a:cxn ang="0">
                    <a:pos x="336" y="931"/>
                  </a:cxn>
                  <a:cxn ang="0">
                    <a:pos x="465" y="807"/>
                  </a:cxn>
                  <a:cxn ang="0">
                    <a:pos x="525" y="743"/>
                  </a:cxn>
                  <a:cxn ang="0">
                    <a:pos x="579" y="679"/>
                  </a:cxn>
                  <a:cxn ang="0">
                    <a:pos x="604" y="639"/>
                  </a:cxn>
                  <a:cxn ang="0">
                    <a:pos x="628" y="599"/>
                  </a:cxn>
                  <a:cxn ang="0">
                    <a:pos x="648" y="560"/>
                  </a:cxn>
                  <a:cxn ang="0">
                    <a:pos x="663" y="515"/>
                  </a:cxn>
                  <a:cxn ang="0">
                    <a:pos x="683" y="466"/>
                  </a:cxn>
                  <a:cxn ang="0">
                    <a:pos x="693" y="411"/>
                  </a:cxn>
                  <a:cxn ang="0">
                    <a:pos x="703" y="357"/>
                  </a:cxn>
                  <a:cxn ang="0">
                    <a:pos x="708" y="297"/>
                  </a:cxn>
                  <a:cxn ang="0">
                    <a:pos x="713" y="228"/>
                  </a:cxn>
                  <a:cxn ang="0">
                    <a:pos x="713" y="159"/>
                  </a:cxn>
                  <a:cxn ang="0">
                    <a:pos x="708" y="85"/>
                  </a:cxn>
                  <a:cxn ang="0">
                    <a:pos x="698" y="0"/>
                  </a:cxn>
                  <a:cxn ang="0">
                    <a:pos x="698" y="0"/>
                  </a:cxn>
                </a:cxnLst>
                <a:rect l="0" t="0" r="r" b="b"/>
                <a:pathLst>
                  <a:path w="851" h="2337">
                    <a:moveTo>
                      <a:pt x="698" y="0"/>
                    </a:moveTo>
                    <a:lnTo>
                      <a:pt x="698" y="0"/>
                    </a:lnTo>
                    <a:lnTo>
                      <a:pt x="851" y="25"/>
                    </a:lnTo>
                    <a:lnTo>
                      <a:pt x="851" y="25"/>
                    </a:lnTo>
                    <a:lnTo>
                      <a:pt x="851" y="1966"/>
                    </a:lnTo>
                    <a:lnTo>
                      <a:pt x="851" y="1966"/>
                    </a:lnTo>
                    <a:lnTo>
                      <a:pt x="0" y="2337"/>
                    </a:lnTo>
                    <a:lnTo>
                      <a:pt x="0" y="1485"/>
                    </a:lnTo>
                    <a:lnTo>
                      <a:pt x="0" y="1485"/>
                    </a:lnTo>
                    <a:lnTo>
                      <a:pt x="20" y="1421"/>
                    </a:lnTo>
                    <a:lnTo>
                      <a:pt x="44" y="1357"/>
                    </a:lnTo>
                    <a:lnTo>
                      <a:pt x="69" y="1302"/>
                    </a:lnTo>
                    <a:lnTo>
                      <a:pt x="94" y="1248"/>
                    </a:lnTo>
                    <a:lnTo>
                      <a:pt x="119" y="1198"/>
                    </a:lnTo>
                    <a:lnTo>
                      <a:pt x="148" y="1154"/>
                    </a:lnTo>
                    <a:lnTo>
                      <a:pt x="208" y="1070"/>
                    </a:lnTo>
                    <a:lnTo>
                      <a:pt x="272" y="995"/>
                    </a:lnTo>
                    <a:lnTo>
                      <a:pt x="336" y="931"/>
                    </a:lnTo>
                    <a:lnTo>
                      <a:pt x="465" y="807"/>
                    </a:lnTo>
                    <a:lnTo>
                      <a:pt x="525" y="743"/>
                    </a:lnTo>
                    <a:lnTo>
                      <a:pt x="579" y="679"/>
                    </a:lnTo>
                    <a:lnTo>
                      <a:pt x="604" y="639"/>
                    </a:lnTo>
                    <a:lnTo>
                      <a:pt x="628" y="599"/>
                    </a:lnTo>
                    <a:lnTo>
                      <a:pt x="648" y="560"/>
                    </a:lnTo>
                    <a:lnTo>
                      <a:pt x="663" y="515"/>
                    </a:lnTo>
                    <a:lnTo>
                      <a:pt x="683" y="466"/>
                    </a:lnTo>
                    <a:lnTo>
                      <a:pt x="693" y="411"/>
                    </a:lnTo>
                    <a:lnTo>
                      <a:pt x="703" y="357"/>
                    </a:lnTo>
                    <a:lnTo>
                      <a:pt x="708" y="297"/>
                    </a:lnTo>
                    <a:lnTo>
                      <a:pt x="713" y="228"/>
                    </a:lnTo>
                    <a:lnTo>
                      <a:pt x="713" y="159"/>
                    </a:lnTo>
                    <a:lnTo>
                      <a:pt x="708" y="85"/>
                    </a:lnTo>
                    <a:lnTo>
                      <a:pt x="698" y="0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" name="Freeform 12"/>
              <p:cNvSpPr>
                <a:spLocks/>
              </p:cNvSpPr>
              <p:nvPr/>
            </p:nvSpPr>
            <p:spPr bwMode="auto">
              <a:xfrm>
                <a:off x="20567953" y="8219045"/>
                <a:ext cx="125351" cy="27643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14"/>
                  </a:cxn>
                  <a:cxn ang="0">
                    <a:pos x="0" y="2514"/>
                  </a:cxn>
                  <a:cxn ang="0">
                    <a:pos x="30" y="2509"/>
                  </a:cxn>
                  <a:cxn ang="0">
                    <a:pos x="30" y="2509"/>
                  </a:cxn>
                  <a:cxn ang="0">
                    <a:pos x="60" y="2499"/>
                  </a:cxn>
                  <a:cxn ang="0">
                    <a:pos x="85" y="2490"/>
                  </a:cxn>
                  <a:cxn ang="0">
                    <a:pos x="114" y="2465"/>
                  </a:cxn>
                  <a:cxn ang="0">
                    <a:pos x="114" y="20"/>
                  </a:cxn>
                  <a:cxn ang="0">
                    <a:pos x="114" y="20"/>
                  </a:cxn>
                  <a:cxn ang="0">
                    <a:pos x="85" y="10"/>
                  </a:cxn>
                  <a:cxn ang="0">
                    <a:pos x="60" y="5"/>
                  </a:cxn>
                  <a:cxn ang="0">
                    <a:pos x="35" y="0"/>
                  </a:cxn>
                  <a:cxn ang="0">
                    <a:pos x="3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4" h="2514">
                    <a:moveTo>
                      <a:pt x="0" y="0"/>
                    </a:moveTo>
                    <a:lnTo>
                      <a:pt x="0" y="2514"/>
                    </a:lnTo>
                    <a:lnTo>
                      <a:pt x="0" y="2514"/>
                    </a:lnTo>
                    <a:lnTo>
                      <a:pt x="30" y="2509"/>
                    </a:lnTo>
                    <a:lnTo>
                      <a:pt x="30" y="2509"/>
                    </a:lnTo>
                    <a:lnTo>
                      <a:pt x="60" y="2499"/>
                    </a:lnTo>
                    <a:lnTo>
                      <a:pt x="85" y="2490"/>
                    </a:lnTo>
                    <a:lnTo>
                      <a:pt x="114" y="2465"/>
                    </a:lnTo>
                    <a:lnTo>
                      <a:pt x="114" y="20"/>
                    </a:lnTo>
                    <a:lnTo>
                      <a:pt x="114" y="20"/>
                    </a:lnTo>
                    <a:lnTo>
                      <a:pt x="85" y="10"/>
                    </a:lnTo>
                    <a:lnTo>
                      <a:pt x="60" y="5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1" name="Freeform 13"/>
              <p:cNvSpPr>
                <a:spLocks/>
              </p:cNvSpPr>
              <p:nvPr/>
            </p:nvSpPr>
            <p:spPr bwMode="auto">
              <a:xfrm>
                <a:off x="19811450" y="8992040"/>
                <a:ext cx="98961" cy="358459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9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26"/>
                  </a:cxn>
                  <a:cxn ang="0">
                    <a:pos x="90" y="168"/>
                  </a:cxn>
                  <a:cxn ang="0">
                    <a:pos x="90" y="0"/>
                  </a:cxn>
                </a:cxnLst>
                <a:rect l="0" t="0" r="r" b="b"/>
                <a:pathLst>
                  <a:path w="90" h="326">
                    <a:moveTo>
                      <a:pt x="90" y="0"/>
                    </a:moveTo>
                    <a:lnTo>
                      <a:pt x="9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26"/>
                    </a:lnTo>
                    <a:lnTo>
                      <a:pt x="90" y="168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2" name="Freeform 14"/>
              <p:cNvSpPr>
                <a:spLocks/>
              </p:cNvSpPr>
              <p:nvPr/>
            </p:nvSpPr>
            <p:spPr bwMode="auto">
              <a:xfrm>
                <a:off x="19827944" y="9012932"/>
                <a:ext cx="86866" cy="33206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02"/>
                  </a:cxn>
                  <a:cxn ang="0">
                    <a:pos x="79" y="159"/>
                  </a:cxn>
                  <a:cxn ang="0">
                    <a:pos x="79" y="0"/>
                  </a:cxn>
                </a:cxnLst>
                <a:rect l="0" t="0" r="r" b="b"/>
                <a:pathLst>
                  <a:path w="79" h="302">
                    <a:moveTo>
                      <a:pt x="79" y="0"/>
                    </a:moveTo>
                    <a:lnTo>
                      <a:pt x="79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02"/>
                    </a:lnTo>
                    <a:lnTo>
                      <a:pt x="79" y="159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3" name="Freeform 15"/>
              <p:cNvSpPr>
                <a:spLocks/>
              </p:cNvSpPr>
              <p:nvPr/>
            </p:nvSpPr>
            <p:spPr bwMode="auto">
              <a:xfrm>
                <a:off x="19925805" y="8992040"/>
                <a:ext cx="566277" cy="1902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63"/>
                  </a:cxn>
                  <a:cxn ang="0">
                    <a:pos x="0" y="163"/>
                  </a:cxn>
                  <a:cxn ang="0">
                    <a:pos x="515" y="173"/>
                  </a:cxn>
                  <a:cxn ang="0">
                    <a:pos x="515" y="173"/>
                  </a:cxn>
                  <a:cxn ang="0">
                    <a:pos x="515" y="0"/>
                  </a:cxn>
                  <a:cxn ang="0">
                    <a:pos x="51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15" h="173">
                    <a:moveTo>
                      <a:pt x="0" y="0"/>
                    </a:moveTo>
                    <a:lnTo>
                      <a:pt x="0" y="0"/>
                    </a:lnTo>
                    <a:lnTo>
                      <a:pt x="0" y="163"/>
                    </a:lnTo>
                    <a:lnTo>
                      <a:pt x="0" y="163"/>
                    </a:lnTo>
                    <a:lnTo>
                      <a:pt x="515" y="173"/>
                    </a:lnTo>
                    <a:lnTo>
                      <a:pt x="515" y="173"/>
                    </a:lnTo>
                    <a:lnTo>
                      <a:pt x="515" y="0"/>
                    </a:lnTo>
                    <a:lnTo>
                      <a:pt x="51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4" name="Freeform 16"/>
              <p:cNvSpPr>
                <a:spLocks/>
              </p:cNvSpPr>
              <p:nvPr/>
            </p:nvSpPr>
            <p:spPr bwMode="auto">
              <a:xfrm>
                <a:off x="19947797" y="9012932"/>
                <a:ext cx="544286" cy="1693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49"/>
                  </a:cxn>
                  <a:cxn ang="0">
                    <a:pos x="0" y="149"/>
                  </a:cxn>
                  <a:cxn ang="0">
                    <a:pos x="495" y="154"/>
                  </a:cxn>
                  <a:cxn ang="0">
                    <a:pos x="495" y="154"/>
                  </a:cxn>
                  <a:cxn ang="0">
                    <a:pos x="495" y="0"/>
                  </a:cxn>
                  <a:cxn ang="0">
                    <a:pos x="495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5" h="154">
                    <a:moveTo>
                      <a:pt x="0" y="0"/>
                    </a:moveTo>
                    <a:lnTo>
                      <a:pt x="0" y="0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495" y="154"/>
                    </a:lnTo>
                    <a:lnTo>
                      <a:pt x="495" y="154"/>
                    </a:lnTo>
                    <a:lnTo>
                      <a:pt x="495" y="0"/>
                    </a:lnTo>
                    <a:lnTo>
                      <a:pt x="49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Freeform 17"/>
              <p:cNvSpPr>
                <a:spLocks/>
              </p:cNvSpPr>
              <p:nvPr/>
            </p:nvSpPr>
            <p:spPr bwMode="auto">
              <a:xfrm>
                <a:off x="19811450" y="9187763"/>
                <a:ext cx="680632" cy="212217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0" y="173"/>
                  </a:cxn>
                  <a:cxn ang="0">
                    <a:pos x="619" y="193"/>
                  </a:cxn>
                  <a:cxn ang="0">
                    <a:pos x="619" y="193"/>
                  </a:cxn>
                  <a:cxn ang="0">
                    <a:pos x="619" y="10"/>
                  </a:cxn>
                  <a:cxn ang="0">
                    <a:pos x="99" y="0"/>
                  </a:cxn>
                  <a:cxn ang="0">
                    <a:pos x="0" y="173"/>
                  </a:cxn>
                </a:cxnLst>
                <a:rect l="0" t="0" r="r" b="b"/>
                <a:pathLst>
                  <a:path w="619" h="193">
                    <a:moveTo>
                      <a:pt x="0" y="173"/>
                    </a:moveTo>
                    <a:lnTo>
                      <a:pt x="0" y="173"/>
                    </a:lnTo>
                    <a:lnTo>
                      <a:pt x="619" y="193"/>
                    </a:lnTo>
                    <a:lnTo>
                      <a:pt x="619" y="193"/>
                    </a:lnTo>
                    <a:lnTo>
                      <a:pt x="619" y="10"/>
                    </a:lnTo>
                    <a:lnTo>
                      <a:pt x="99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" name="Freeform 18"/>
              <p:cNvSpPr>
                <a:spLocks/>
              </p:cNvSpPr>
              <p:nvPr/>
            </p:nvSpPr>
            <p:spPr bwMode="auto">
              <a:xfrm>
                <a:off x="19648714" y="8305910"/>
                <a:ext cx="848866" cy="609160"/>
              </a:xfrm>
              <a:custGeom>
                <a:avLst/>
                <a:gdLst/>
                <a:ahLst/>
                <a:cxnLst>
                  <a:cxn ang="0">
                    <a:pos x="772" y="554"/>
                  </a:cxn>
                  <a:cxn ang="0">
                    <a:pos x="0" y="554"/>
                  </a:cxn>
                  <a:cxn ang="0">
                    <a:pos x="0" y="40"/>
                  </a:cxn>
                  <a:cxn ang="0">
                    <a:pos x="772" y="0"/>
                  </a:cxn>
                  <a:cxn ang="0">
                    <a:pos x="772" y="554"/>
                  </a:cxn>
                </a:cxnLst>
                <a:rect l="0" t="0" r="r" b="b"/>
                <a:pathLst>
                  <a:path w="772" h="554">
                    <a:moveTo>
                      <a:pt x="772" y="554"/>
                    </a:moveTo>
                    <a:lnTo>
                      <a:pt x="0" y="554"/>
                    </a:lnTo>
                    <a:lnTo>
                      <a:pt x="0" y="40"/>
                    </a:lnTo>
                    <a:lnTo>
                      <a:pt x="772" y="0"/>
                    </a:lnTo>
                    <a:lnTo>
                      <a:pt x="772" y="554"/>
                    </a:lnTo>
                    <a:close/>
                  </a:path>
                </a:pathLst>
              </a:custGeom>
              <a:solidFill>
                <a:srgbClr val="5959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Freeform 19"/>
              <p:cNvSpPr>
                <a:spLocks/>
              </p:cNvSpPr>
              <p:nvPr/>
            </p:nvSpPr>
            <p:spPr bwMode="auto">
              <a:xfrm>
                <a:off x="19676204" y="8333399"/>
                <a:ext cx="821377" cy="549784"/>
              </a:xfrm>
              <a:custGeom>
                <a:avLst/>
                <a:gdLst/>
                <a:ahLst/>
                <a:cxnLst>
                  <a:cxn ang="0">
                    <a:pos x="747" y="500"/>
                  </a:cxn>
                  <a:cxn ang="0">
                    <a:pos x="0" y="500"/>
                  </a:cxn>
                  <a:cxn ang="0">
                    <a:pos x="0" y="39"/>
                  </a:cxn>
                  <a:cxn ang="0">
                    <a:pos x="747" y="0"/>
                  </a:cxn>
                  <a:cxn ang="0">
                    <a:pos x="747" y="500"/>
                  </a:cxn>
                </a:cxnLst>
                <a:rect l="0" t="0" r="r" b="b"/>
                <a:pathLst>
                  <a:path w="747" h="500">
                    <a:moveTo>
                      <a:pt x="747" y="500"/>
                    </a:moveTo>
                    <a:lnTo>
                      <a:pt x="0" y="500"/>
                    </a:lnTo>
                    <a:lnTo>
                      <a:pt x="0" y="39"/>
                    </a:lnTo>
                    <a:lnTo>
                      <a:pt x="747" y="0"/>
                    </a:lnTo>
                    <a:lnTo>
                      <a:pt x="747" y="50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8" name="Freeform 20"/>
              <p:cNvSpPr>
                <a:spLocks noEditPoints="1"/>
              </p:cNvSpPr>
              <p:nvPr/>
            </p:nvSpPr>
            <p:spPr bwMode="auto">
              <a:xfrm>
                <a:off x="19637719" y="8294914"/>
                <a:ext cx="870857" cy="631152"/>
              </a:xfrm>
              <a:custGeom>
                <a:avLst/>
                <a:gdLst/>
                <a:ahLst/>
                <a:cxnLst>
                  <a:cxn ang="0">
                    <a:pos x="20" y="554"/>
                  </a:cxn>
                  <a:cxn ang="0">
                    <a:pos x="20" y="554"/>
                  </a:cxn>
                  <a:cxn ang="0">
                    <a:pos x="20" y="337"/>
                  </a:cxn>
                  <a:cxn ang="0">
                    <a:pos x="772" y="312"/>
                  </a:cxn>
                  <a:cxn ang="0">
                    <a:pos x="772" y="312"/>
                  </a:cxn>
                  <a:cxn ang="0">
                    <a:pos x="772" y="554"/>
                  </a:cxn>
                  <a:cxn ang="0">
                    <a:pos x="772" y="554"/>
                  </a:cxn>
                  <a:cxn ang="0">
                    <a:pos x="20" y="554"/>
                  </a:cxn>
                  <a:cxn ang="0">
                    <a:pos x="20" y="554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72" y="292"/>
                  </a:cxn>
                  <a:cxn ang="0">
                    <a:pos x="20" y="317"/>
                  </a:cxn>
                  <a:cxn ang="0">
                    <a:pos x="20" y="317"/>
                  </a:cxn>
                  <a:cxn ang="0">
                    <a:pos x="20" y="59"/>
                  </a:cxn>
                  <a:cxn ang="0">
                    <a:pos x="20" y="59"/>
                  </a:cxn>
                  <a:cxn ang="0">
                    <a:pos x="772" y="25"/>
                  </a:cxn>
                  <a:cxn ang="0">
                    <a:pos x="772" y="25"/>
                  </a:cxn>
                  <a:cxn ang="0">
                    <a:pos x="787" y="5"/>
                  </a:cxn>
                  <a:cxn ang="0">
                    <a:pos x="787" y="5"/>
                  </a:cxn>
                  <a:cxn ang="0">
                    <a:pos x="782" y="0"/>
                  </a:cxn>
                  <a:cxn ang="0">
                    <a:pos x="10" y="40"/>
                  </a:cxn>
                  <a:cxn ang="0">
                    <a:pos x="10" y="40"/>
                  </a:cxn>
                  <a:cxn ang="0">
                    <a:pos x="0" y="45"/>
                  </a:cxn>
                  <a:cxn ang="0">
                    <a:pos x="0" y="50"/>
                  </a:cxn>
                  <a:cxn ang="0">
                    <a:pos x="0" y="564"/>
                  </a:cxn>
                  <a:cxn ang="0">
                    <a:pos x="0" y="564"/>
                  </a:cxn>
                  <a:cxn ang="0">
                    <a:pos x="0" y="569"/>
                  </a:cxn>
                  <a:cxn ang="0">
                    <a:pos x="10" y="574"/>
                  </a:cxn>
                  <a:cxn ang="0">
                    <a:pos x="782" y="574"/>
                  </a:cxn>
                  <a:cxn ang="0">
                    <a:pos x="782" y="574"/>
                  </a:cxn>
                  <a:cxn ang="0">
                    <a:pos x="787" y="569"/>
                  </a:cxn>
                  <a:cxn ang="0">
                    <a:pos x="792" y="564"/>
                  </a:cxn>
                  <a:cxn ang="0">
                    <a:pos x="792" y="10"/>
                  </a:cxn>
                  <a:cxn ang="0">
                    <a:pos x="792" y="10"/>
                  </a:cxn>
                  <a:cxn ang="0">
                    <a:pos x="787" y="5"/>
                  </a:cxn>
                  <a:cxn ang="0">
                    <a:pos x="787" y="5"/>
                  </a:cxn>
                </a:cxnLst>
                <a:rect l="0" t="0" r="r" b="b"/>
                <a:pathLst>
                  <a:path w="792" h="574">
                    <a:moveTo>
                      <a:pt x="20" y="554"/>
                    </a:moveTo>
                    <a:lnTo>
                      <a:pt x="20" y="554"/>
                    </a:lnTo>
                    <a:lnTo>
                      <a:pt x="20" y="337"/>
                    </a:lnTo>
                    <a:lnTo>
                      <a:pt x="772" y="312"/>
                    </a:lnTo>
                    <a:lnTo>
                      <a:pt x="772" y="312"/>
                    </a:lnTo>
                    <a:lnTo>
                      <a:pt x="772" y="554"/>
                    </a:lnTo>
                    <a:lnTo>
                      <a:pt x="772" y="554"/>
                    </a:lnTo>
                    <a:lnTo>
                      <a:pt x="20" y="554"/>
                    </a:lnTo>
                    <a:lnTo>
                      <a:pt x="20" y="554"/>
                    </a:lnTo>
                    <a:close/>
                    <a:moveTo>
                      <a:pt x="772" y="25"/>
                    </a:moveTo>
                    <a:lnTo>
                      <a:pt x="772" y="25"/>
                    </a:lnTo>
                    <a:lnTo>
                      <a:pt x="772" y="292"/>
                    </a:lnTo>
                    <a:lnTo>
                      <a:pt x="20" y="317"/>
                    </a:lnTo>
                    <a:lnTo>
                      <a:pt x="20" y="317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772" y="25"/>
                    </a:lnTo>
                    <a:lnTo>
                      <a:pt x="772" y="25"/>
                    </a:lnTo>
                    <a:close/>
                    <a:moveTo>
                      <a:pt x="787" y="5"/>
                    </a:moveTo>
                    <a:lnTo>
                      <a:pt x="787" y="5"/>
                    </a:lnTo>
                    <a:lnTo>
                      <a:pt x="782" y="0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0" y="45"/>
                    </a:lnTo>
                    <a:lnTo>
                      <a:pt x="0" y="50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9"/>
                    </a:lnTo>
                    <a:lnTo>
                      <a:pt x="10" y="574"/>
                    </a:lnTo>
                    <a:lnTo>
                      <a:pt x="782" y="574"/>
                    </a:lnTo>
                    <a:lnTo>
                      <a:pt x="782" y="574"/>
                    </a:lnTo>
                    <a:lnTo>
                      <a:pt x="787" y="569"/>
                    </a:lnTo>
                    <a:lnTo>
                      <a:pt x="792" y="564"/>
                    </a:lnTo>
                    <a:lnTo>
                      <a:pt x="792" y="10"/>
                    </a:lnTo>
                    <a:lnTo>
                      <a:pt x="792" y="10"/>
                    </a:lnTo>
                    <a:lnTo>
                      <a:pt x="787" y="5"/>
                    </a:lnTo>
                    <a:lnTo>
                      <a:pt x="787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Freeform 21"/>
              <p:cNvSpPr>
                <a:spLocks/>
              </p:cNvSpPr>
              <p:nvPr/>
            </p:nvSpPr>
            <p:spPr bwMode="auto">
              <a:xfrm>
                <a:off x="19621225" y="8975547"/>
                <a:ext cx="141845" cy="146243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4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4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8"/>
                  </a:cxn>
                  <a:cxn ang="0">
                    <a:pos x="65" y="133"/>
                  </a:cxn>
                  <a:cxn ang="0">
                    <a:pos x="65" y="133"/>
                  </a:cxn>
                  <a:cxn ang="0">
                    <a:pos x="89" y="128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3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4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4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8"/>
                    </a:lnTo>
                    <a:lnTo>
                      <a:pt x="65" y="133"/>
                    </a:lnTo>
                    <a:lnTo>
                      <a:pt x="65" y="133"/>
                    </a:lnTo>
                    <a:lnTo>
                      <a:pt x="89" y="128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" name="Freeform 22"/>
              <p:cNvSpPr>
                <a:spLocks/>
              </p:cNvSpPr>
              <p:nvPr/>
            </p:nvSpPr>
            <p:spPr bwMode="auto">
              <a:xfrm>
                <a:off x="19643217" y="9003035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4"/>
                  </a:cxn>
                  <a:cxn ang="0">
                    <a:pos x="74" y="9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9"/>
                  </a:cxn>
                  <a:cxn ang="0">
                    <a:pos x="5" y="24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4"/>
                    </a:lnTo>
                    <a:lnTo>
                      <a:pt x="74" y="9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9"/>
                    </a:lnTo>
                    <a:lnTo>
                      <a:pt x="5" y="2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33A02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Freeform 23"/>
              <p:cNvSpPr>
                <a:spLocks noEditPoints="1"/>
              </p:cNvSpPr>
              <p:nvPr/>
            </p:nvSpPr>
            <p:spPr bwMode="auto">
              <a:xfrm>
                <a:off x="19632221" y="8992040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39"/>
                  </a:cxn>
                  <a:cxn ang="0">
                    <a:pos x="30" y="29"/>
                  </a:cxn>
                  <a:cxn ang="0">
                    <a:pos x="40" y="19"/>
                  </a:cxn>
                  <a:cxn ang="0">
                    <a:pos x="55" y="19"/>
                  </a:cxn>
                  <a:cxn ang="0">
                    <a:pos x="55" y="19"/>
                  </a:cxn>
                  <a:cxn ang="0">
                    <a:pos x="69" y="19"/>
                  </a:cxn>
                  <a:cxn ang="0">
                    <a:pos x="79" y="29"/>
                  </a:cxn>
                  <a:cxn ang="0">
                    <a:pos x="84" y="39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4"/>
                  </a:cxn>
                  <a:cxn ang="0">
                    <a:pos x="94" y="14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4"/>
                  </a:cxn>
                  <a:cxn ang="0">
                    <a:pos x="5" y="34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39"/>
                    </a:lnTo>
                    <a:lnTo>
                      <a:pt x="30" y="29"/>
                    </a:lnTo>
                    <a:lnTo>
                      <a:pt x="40" y="19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69" y="19"/>
                    </a:lnTo>
                    <a:lnTo>
                      <a:pt x="79" y="29"/>
                    </a:lnTo>
                    <a:lnTo>
                      <a:pt x="84" y="39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4"/>
                    </a:lnTo>
                    <a:lnTo>
                      <a:pt x="94" y="14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4"/>
                    </a:lnTo>
                    <a:lnTo>
                      <a:pt x="5" y="34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2" name="Freeform 24"/>
              <p:cNvSpPr>
                <a:spLocks/>
              </p:cNvSpPr>
              <p:nvPr/>
            </p:nvSpPr>
            <p:spPr bwMode="auto">
              <a:xfrm>
                <a:off x="19621225" y="9149278"/>
                <a:ext cx="141845" cy="147342"/>
              </a:xfrm>
              <a:custGeom>
                <a:avLst/>
                <a:gdLst/>
                <a:ahLst/>
                <a:cxnLst>
                  <a:cxn ang="0">
                    <a:pos x="129" y="69"/>
                  </a:cxn>
                  <a:cxn ang="0">
                    <a:pos x="129" y="69"/>
                  </a:cxn>
                  <a:cxn ang="0">
                    <a:pos x="124" y="45"/>
                  </a:cxn>
                  <a:cxn ang="0">
                    <a:pos x="109" y="20"/>
                  </a:cxn>
                  <a:cxn ang="0">
                    <a:pos x="89" y="5"/>
                  </a:cxn>
                  <a:cxn ang="0">
                    <a:pos x="65" y="0"/>
                  </a:cxn>
                  <a:cxn ang="0">
                    <a:pos x="65" y="0"/>
                  </a:cxn>
                  <a:cxn ang="0">
                    <a:pos x="40" y="5"/>
                  </a:cxn>
                  <a:cxn ang="0">
                    <a:pos x="20" y="20"/>
                  </a:cxn>
                  <a:cxn ang="0">
                    <a:pos x="5" y="45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5" y="94"/>
                  </a:cxn>
                  <a:cxn ang="0">
                    <a:pos x="20" y="114"/>
                  </a:cxn>
                  <a:cxn ang="0">
                    <a:pos x="40" y="129"/>
                  </a:cxn>
                  <a:cxn ang="0">
                    <a:pos x="65" y="134"/>
                  </a:cxn>
                  <a:cxn ang="0">
                    <a:pos x="65" y="134"/>
                  </a:cxn>
                  <a:cxn ang="0">
                    <a:pos x="89" y="129"/>
                  </a:cxn>
                  <a:cxn ang="0">
                    <a:pos x="109" y="114"/>
                  </a:cxn>
                  <a:cxn ang="0">
                    <a:pos x="124" y="94"/>
                  </a:cxn>
                  <a:cxn ang="0">
                    <a:pos x="129" y="69"/>
                  </a:cxn>
                  <a:cxn ang="0">
                    <a:pos x="129" y="69"/>
                  </a:cxn>
                </a:cxnLst>
                <a:rect l="0" t="0" r="r" b="b"/>
                <a:pathLst>
                  <a:path w="129" h="134">
                    <a:moveTo>
                      <a:pt x="129" y="69"/>
                    </a:moveTo>
                    <a:lnTo>
                      <a:pt x="129" y="69"/>
                    </a:lnTo>
                    <a:lnTo>
                      <a:pt x="124" y="45"/>
                    </a:lnTo>
                    <a:lnTo>
                      <a:pt x="109" y="20"/>
                    </a:lnTo>
                    <a:lnTo>
                      <a:pt x="89" y="5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0" y="5"/>
                    </a:lnTo>
                    <a:lnTo>
                      <a:pt x="20" y="20"/>
                    </a:lnTo>
                    <a:lnTo>
                      <a:pt x="5" y="45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5" y="94"/>
                    </a:lnTo>
                    <a:lnTo>
                      <a:pt x="20" y="114"/>
                    </a:lnTo>
                    <a:lnTo>
                      <a:pt x="40" y="129"/>
                    </a:lnTo>
                    <a:lnTo>
                      <a:pt x="65" y="134"/>
                    </a:lnTo>
                    <a:lnTo>
                      <a:pt x="65" y="134"/>
                    </a:lnTo>
                    <a:lnTo>
                      <a:pt x="89" y="129"/>
                    </a:lnTo>
                    <a:lnTo>
                      <a:pt x="109" y="114"/>
                    </a:lnTo>
                    <a:lnTo>
                      <a:pt x="124" y="94"/>
                    </a:lnTo>
                    <a:lnTo>
                      <a:pt x="129" y="69"/>
                    </a:lnTo>
                    <a:lnTo>
                      <a:pt x="129" y="69"/>
                    </a:lnTo>
                    <a:close/>
                  </a:path>
                </a:pathLst>
              </a:custGeom>
              <a:solidFill>
                <a:srgbClr val="8C8C8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3" name="Freeform 25"/>
              <p:cNvSpPr>
                <a:spLocks/>
              </p:cNvSpPr>
              <p:nvPr/>
            </p:nvSpPr>
            <p:spPr bwMode="auto">
              <a:xfrm>
                <a:off x="19643217" y="9176767"/>
                <a:ext cx="97862" cy="97862"/>
              </a:xfrm>
              <a:custGeom>
                <a:avLst/>
                <a:gdLst/>
                <a:ahLst/>
                <a:cxnLst>
                  <a:cxn ang="0">
                    <a:pos x="89" y="44"/>
                  </a:cxn>
                  <a:cxn ang="0">
                    <a:pos x="89" y="44"/>
                  </a:cxn>
                  <a:cxn ang="0">
                    <a:pos x="84" y="25"/>
                  </a:cxn>
                  <a:cxn ang="0">
                    <a:pos x="74" y="10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30" y="0"/>
                  </a:cxn>
                  <a:cxn ang="0">
                    <a:pos x="15" y="10"/>
                  </a:cxn>
                  <a:cxn ang="0">
                    <a:pos x="5" y="25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5" y="59"/>
                  </a:cxn>
                  <a:cxn ang="0">
                    <a:pos x="15" y="74"/>
                  </a:cxn>
                  <a:cxn ang="0">
                    <a:pos x="30" y="84"/>
                  </a:cxn>
                  <a:cxn ang="0">
                    <a:pos x="45" y="89"/>
                  </a:cxn>
                  <a:cxn ang="0">
                    <a:pos x="45" y="89"/>
                  </a:cxn>
                  <a:cxn ang="0">
                    <a:pos x="59" y="84"/>
                  </a:cxn>
                  <a:cxn ang="0">
                    <a:pos x="74" y="74"/>
                  </a:cxn>
                  <a:cxn ang="0">
                    <a:pos x="84" y="59"/>
                  </a:cxn>
                  <a:cxn ang="0">
                    <a:pos x="89" y="44"/>
                  </a:cxn>
                  <a:cxn ang="0">
                    <a:pos x="89" y="44"/>
                  </a:cxn>
                </a:cxnLst>
                <a:rect l="0" t="0" r="r" b="b"/>
                <a:pathLst>
                  <a:path w="89" h="89">
                    <a:moveTo>
                      <a:pt x="89" y="44"/>
                    </a:moveTo>
                    <a:lnTo>
                      <a:pt x="89" y="44"/>
                    </a:lnTo>
                    <a:lnTo>
                      <a:pt x="84" y="25"/>
                    </a:lnTo>
                    <a:lnTo>
                      <a:pt x="74" y="10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0"/>
                    </a:lnTo>
                    <a:lnTo>
                      <a:pt x="15" y="10"/>
                    </a:lnTo>
                    <a:lnTo>
                      <a:pt x="5" y="25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5" y="59"/>
                    </a:lnTo>
                    <a:lnTo>
                      <a:pt x="15" y="74"/>
                    </a:lnTo>
                    <a:lnTo>
                      <a:pt x="30" y="84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9" y="84"/>
                    </a:lnTo>
                    <a:lnTo>
                      <a:pt x="74" y="74"/>
                    </a:lnTo>
                    <a:lnTo>
                      <a:pt x="84" y="59"/>
                    </a:lnTo>
                    <a:lnTo>
                      <a:pt x="89" y="44"/>
                    </a:lnTo>
                    <a:lnTo>
                      <a:pt x="89" y="4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4" name="Freeform 26"/>
              <p:cNvSpPr>
                <a:spLocks noEditPoints="1"/>
              </p:cNvSpPr>
              <p:nvPr/>
            </p:nvSpPr>
            <p:spPr bwMode="auto">
              <a:xfrm>
                <a:off x="19632221" y="9165771"/>
                <a:ext cx="119853" cy="119853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5" y="40"/>
                  </a:cxn>
                  <a:cxn ang="0">
                    <a:pos x="30" y="30"/>
                  </a:cxn>
                  <a:cxn ang="0">
                    <a:pos x="40" y="20"/>
                  </a:cxn>
                  <a:cxn ang="0">
                    <a:pos x="55" y="20"/>
                  </a:cxn>
                  <a:cxn ang="0">
                    <a:pos x="55" y="20"/>
                  </a:cxn>
                  <a:cxn ang="0">
                    <a:pos x="69" y="20"/>
                  </a:cxn>
                  <a:cxn ang="0">
                    <a:pos x="79" y="30"/>
                  </a:cxn>
                  <a:cxn ang="0">
                    <a:pos x="84" y="40"/>
                  </a:cxn>
                  <a:cxn ang="0">
                    <a:pos x="89" y="54"/>
                  </a:cxn>
                  <a:cxn ang="0">
                    <a:pos x="89" y="54"/>
                  </a:cxn>
                  <a:cxn ang="0">
                    <a:pos x="84" y="64"/>
                  </a:cxn>
                  <a:cxn ang="0">
                    <a:pos x="79" y="79"/>
                  </a:cxn>
                  <a:cxn ang="0">
                    <a:pos x="69" y="84"/>
                  </a:cxn>
                  <a:cxn ang="0">
                    <a:pos x="55" y="89"/>
                  </a:cxn>
                  <a:cxn ang="0">
                    <a:pos x="55" y="89"/>
                  </a:cxn>
                  <a:cxn ang="0">
                    <a:pos x="40" y="84"/>
                  </a:cxn>
                  <a:cxn ang="0">
                    <a:pos x="30" y="79"/>
                  </a:cxn>
                  <a:cxn ang="0">
                    <a:pos x="25" y="64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0" y="54"/>
                  </a:cxn>
                  <a:cxn ang="0">
                    <a:pos x="0" y="54"/>
                  </a:cxn>
                  <a:cxn ang="0">
                    <a:pos x="5" y="74"/>
                  </a:cxn>
                  <a:cxn ang="0">
                    <a:pos x="20" y="94"/>
                  </a:cxn>
                  <a:cxn ang="0">
                    <a:pos x="35" y="104"/>
                  </a:cxn>
                  <a:cxn ang="0">
                    <a:pos x="55" y="109"/>
                  </a:cxn>
                  <a:cxn ang="0">
                    <a:pos x="55" y="109"/>
                  </a:cxn>
                  <a:cxn ang="0">
                    <a:pos x="74" y="104"/>
                  </a:cxn>
                  <a:cxn ang="0">
                    <a:pos x="94" y="94"/>
                  </a:cxn>
                  <a:cxn ang="0">
                    <a:pos x="104" y="74"/>
                  </a:cxn>
                  <a:cxn ang="0">
                    <a:pos x="109" y="54"/>
                  </a:cxn>
                  <a:cxn ang="0">
                    <a:pos x="109" y="54"/>
                  </a:cxn>
                  <a:cxn ang="0">
                    <a:pos x="104" y="35"/>
                  </a:cxn>
                  <a:cxn ang="0">
                    <a:pos x="94" y="15"/>
                  </a:cxn>
                  <a:cxn ang="0">
                    <a:pos x="74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35" y="5"/>
                  </a:cxn>
                  <a:cxn ang="0">
                    <a:pos x="20" y="15"/>
                  </a:cxn>
                  <a:cxn ang="0">
                    <a:pos x="5" y="35"/>
                  </a:cxn>
                  <a:cxn ang="0">
                    <a:pos x="0" y="54"/>
                  </a:cxn>
                  <a:cxn ang="0">
                    <a:pos x="0" y="54"/>
                  </a:cxn>
                </a:cxnLst>
                <a:rect l="0" t="0" r="r" b="b"/>
                <a:pathLst>
                  <a:path w="109" h="109">
                    <a:moveTo>
                      <a:pt x="20" y="54"/>
                    </a:moveTo>
                    <a:lnTo>
                      <a:pt x="20" y="54"/>
                    </a:lnTo>
                    <a:lnTo>
                      <a:pt x="25" y="40"/>
                    </a:lnTo>
                    <a:lnTo>
                      <a:pt x="30" y="30"/>
                    </a:lnTo>
                    <a:lnTo>
                      <a:pt x="40" y="20"/>
                    </a:lnTo>
                    <a:lnTo>
                      <a:pt x="55" y="20"/>
                    </a:lnTo>
                    <a:lnTo>
                      <a:pt x="55" y="20"/>
                    </a:lnTo>
                    <a:lnTo>
                      <a:pt x="69" y="20"/>
                    </a:lnTo>
                    <a:lnTo>
                      <a:pt x="79" y="30"/>
                    </a:lnTo>
                    <a:lnTo>
                      <a:pt x="84" y="40"/>
                    </a:lnTo>
                    <a:lnTo>
                      <a:pt x="89" y="54"/>
                    </a:lnTo>
                    <a:lnTo>
                      <a:pt x="89" y="54"/>
                    </a:lnTo>
                    <a:lnTo>
                      <a:pt x="84" y="64"/>
                    </a:lnTo>
                    <a:lnTo>
                      <a:pt x="79" y="79"/>
                    </a:lnTo>
                    <a:lnTo>
                      <a:pt x="69" y="84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40" y="84"/>
                    </a:lnTo>
                    <a:lnTo>
                      <a:pt x="30" y="79"/>
                    </a:lnTo>
                    <a:lnTo>
                      <a:pt x="25" y="64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  <a:moveTo>
                      <a:pt x="0" y="54"/>
                    </a:moveTo>
                    <a:lnTo>
                      <a:pt x="0" y="54"/>
                    </a:lnTo>
                    <a:lnTo>
                      <a:pt x="5" y="74"/>
                    </a:lnTo>
                    <a:lnTo>
                      <a:pt x="20" y="94"/>
                    </a:lnTo>
                    <a:lnTo>
                      <a:pt x="35" y="104"/>
                    </a:lnTo>
                    <a:lnTo>
                      <a:pt x="55" y="109"/>
                    </a:lnTo>
                    <a:lnTo>
                      <a:pt x="55" y="109"/>
                    </a:lnTo>
                    <a:lnTo>
                      <a:pt x="74" y="104"/>
                    </a:lnTo>
                    <a:lnTo>
                      <a:pt x="94" y="94"/>
                    </a:lnTo>
                    <a:lnTo>
                      <a:pt x="104" y="74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04" y="35"/>
                    </a:lnTo>
                    <a:lnTo>
                      <a:pt x="94" y="15"/>
                    </a:lnTo>
                    <a:lnTo>
                      <a:pt x="74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35" y="5"/>
                    </a:lnTo>
                    <a:lnTo>
                      <a:pt x="20" y="15"/>
                    </a:lnTo>
                    <a:lnTo>
                      <a:pt x="5" y="35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Freeform 27"/>
              <p:cNvSpPr>
                <a:spLocks/>
              </p:cNvSpPr>
              <p:nvPr/>
            </p:nvSpPr>
            <p:spPr bwMode="auto">
              <a:xfrm>
                <a:off x="19719087" y="8359789"/>
                <a:ext cx="730113" cy="234208"/>
              </a:xfrm>
              <a:custGeom>
                <a:avLst/>
                <a:gdLst/>
                <a:ahLst/>
                <a:cxnLst>
                  <a:cxn ang="0">
                    <a:pos x="664" y="193"/>
                  </a:cxn>
                  <a:cxn ang="0">
                    <a:pos x="0" y="213"/>
                  </a:cxn>
                  <a:cxn ang="0">
                    <a:pos x="0" y="35"/>
                  </a:cxn>
                  <a:cxn ang="0">
                    <a:pos x="664" y="0"/>
                  </a:cxn>
                  <a:cxn ang="0">
                    <a:pos x="664" y="193"/>
                  </a:cxn>
                </a:cxnLst>
                <a:rect l="0" t="0" r="r" b="b"/>
                <a:pathLst>
                  <a:path w="664" h="213">
                    <a:moveTo>
                      <a:pt x="664" y="193"/>
                    </a:moveTo>
                    <a:lnTo>
                      <a:pt x="0" y="213"/>
                    </a:lnTo>
                    <a:lnTo>
                      <a:pt x="0" y="35"/>
                    </a:lnTo>
                    <a:lnTo>
                      <a:pt x="664" y="0"/>
                    </a:lnTo>
                    <a:lnTo>
                      <a:pt x="664" y="193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6" name="Freeform 28"/>
              <p:cNvSpPr>
                <a:spLocks/>
              </p:cNvSpPr>
              <p:nvPr/>
            </p:nvSpPr>
            <p:spPr bwMode="auto">
              <a:xfrm>
                <a:off x="19719087" y="8458750"/>
                <a:ext cx="702624" cy="113256"/>
              </a:xfrm>
              <a:custGeom>
                <a:avLst/>
                <a:gdLst/>
                <a:ahLst/>
                <a:cxnLst>
                  <a:cxn ang="0">
                    <a:pos x="639" y="84"/>
                  </a:cxn>
                  <a:cxn ang="0">
                    <a:pos x="0" y="103"/>
                  </a:cxn>
                  <a:cxn ang="0">
                    <a:pos x="0" y="39"/>
                  </a:cxn>
                  <a:cxn ang="0">
                    <a:pos x="639" y="0"/>
                  </a:cxn>
                  <a:cxn ang="0">
                    <a:pos x="639" y="84"/>
                  </a:cxn>
                </a:cxnLst>
                <a:rect l="0" t="0" r="r" b="b"/>
                <a:pathLst>
                  <a:path w="639" h="103">
                    <a:moveTo>
                      <a:pt x="639" y="84"/>
                    </a:moveTo>
                    <a:lnTo>
                      <a:pt x="0" y="103"/>
                    </a:lnTo>
                    <a:lnTo>
                      <a:pt x="0" y="39"/>
                    </a:lnTo>
                    <a:lnTo>
                      <a:pt x="639" y="0"/>
                    </a:lnTo>
                    <a:lnTo>
                      <a:pt x="639" y="8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7" name="Rectangle 29"/>
              <p:cNvSpPr>
                <a:spLocks noChangeArrowheads="1"/>
              </p:cNvSpPr>
              <p:nvPr/>
            </p:nvSpPr>
            <p:spPr bwMode="auto">
              <a:xfrm>
                <a:off x="19969788" y="9067910"/>
                <a:ext cx="522295" cy="43983"/>
              </a:xfrm>
              <a:prstGeom prst="rect">
                <a:avLst/>
              </a:prstGeom>
              <a:solidFill>
                <a:srgbClr val="7F7F7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" name="Freeform 30"/>
              <p:cNvSpPr>
                <a:spLocks/>
              </p:cNvSpPr>
              <p:nvPr/>
            </p:nvSpPr>
            <p:spPr bwMode="auto">
              <a:xfrm>
                <a:off x="19969788" y="9045919"/>
                <a:ext cx="522295" cy="49481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475" y="45"/>
                  </a:cxn>
                  <a:cxn ang="0">
                    <a:pos x="475" y="5"/>
                  </a:cxn>
                  <a:cxn ang="0">
                    <a:pos x="0" y="0"/>
                  </a:cxn>
                  <a:cxn ang="0">
                    <a:pos x="0" y="40"/>
                  </a:cxn>
                </a:cxnLst>
                <a:rect l="0" t="0" r="r" b="b"/>
                <a:pathLst>
                  <a:path w="475" h="45">
                    <a:moveTo>
                      <a:pt x="0" y="40"/>
                    </a:moveTo>
                    <a:lnTo>
                      <a:pt x="475" y="45"/>
                    </a:lnTo>
                    <a:lnTo>
                      <a:pt x="475" y="5"/>
                    </a:lnTo>
                    <a:lnTo>
                      <a:pt x="0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Freeform 31"/>
              <p:cNvSpPr>
                <a:spLocks/>
              </p:cNvSpPr>
              <p:nvPr/>
            </p:nvSpPr>
            <p:spPr bwMode="auto">
              <a:xfrm>
                <a:off x="21161719" y="9938767"/>
                <a:ext cx="505801" cy="800485"/>
              </a:xfrm>
              <a:custGeom>
                <a:avLst/>
                <a:gdLst/>
                <a:ahLst/>
                <a:cxnLst>
                  <a:cxn ang="0">
                    <a:pos x="460" y="0"/>
                  </a:cxn>
                  <a:cxn ang="0">
                    <a:pos x="460" y="0"/>
                  </a:cxn>
                  <a:cxn ang="0">
                    <a:pos x="460" y="525"/>
                  </a:cxn>
                  <a:cxn ang="0">
                    <a:pos x="460" y="525"/>
                  </a:cxn>
                  <a:cxn ang="0">
                    <a:pos x="0" y="728"/>
                  </a:cxn>
                  <a:cxn ang="0">
                    <a:pos x="0" y="728"/>
                  </a:cxn>
                  <a:cxn ang="0">
                    <a:pos x="5" y="634"/>
                  </a:cxn>
                  <a:cxn ang="0">
                    <a:pos x="20" y="559"/>
                  </a:cxn>
                  <a:cxn ang="0">
                    <a:pos x="40" y="490"/>
                  </a:cxn>
                  <a:cxn ang="0">
                    <a:pos x="64" y="436"/>
                  </a:cxn>
                  <a:cxn ang="0">
                    <a:pos x="94" y="391"/>
                  </a:cxn>
                  <a:cxn ang="0">
                    <a:pos x="129" y="356"/>
                  </a:cxn>
                  <a:cxn ang="0">
                    <a:pos x="163" y="322"/>
                  </a:cxn>
                  <a:cxn ang="0">
                    <a:pos x="203" y="292"/>
                  </a:cxn>
                  <a:cxn ang="0">
                    <a:pos x="277" y="242"/>
                  </a:cxn>
                  <a:cxn ang="0">
                    <a:pos x="317" y="218"/>
                  </a:cxn>
                  <a:cxn ang="0">
                    <a:pos x="351" y="183"/>
                  </a:cxn>
                  <a:cxn ang="0">
                    <a:pos x="386" y="148"/>
                  </a:cxn>
                  <a:cxn ang="0">
                    <a:pos x="416" y="109"/>
                  </a:cxn>
                  <a:cxn ang="0">
                    <a:pos x="440" y="59"/>
                  </a:cxn>
                  <a:cxn ang="0">
                    <a:pos x="460" y="0"/>
                  </a:cxn>
                  <a:cxn ang="0">
                    <a:pos x="460" y="0"/>
                  </a:cxn>
                </a:cxnLst>
                <a:rect l="0" t="0" r="r" b="b"/>
                <a:pathLst>
                  <a:path w="460" h="728">
                    <a:moveTo>
                      <a:pt x="460" y="0"/>
                    </a:moveTo>
                    <a:lnTo>
                      <a:pt x="460" y="0"/>
                    </a:lnTo>
                    <a:lnTo>
                      <a:pt x="460" y="525"/>
                    </a:lnTo>
                    <a:lnTo>
                      <a:pt x="460" y="525"/>
                    </a:lnTo>
                    <a:lnTo>
                      <a:pt x="0" y="728"/>
                    </a:lnTo>
                    <a:lnTo>
                      <a:pt x="0" y="728"/>
                    </a:lnTo>
                    <a:lnTo>
                      <a:pt x="5" y="634"/>
                    </a:lnTo>
                    <a:lnTo>
                      <a:pt x="20" y="559"/>
                    </a:lnTo>
                    <a:lnTo>
                      <a:pt x="40" y="490"/>
                    </a:lnTo>
                    <a:lnTo>
                      <a:pt x="64" y="436"/>
                    </a:lnTo>
                    <a:lnTo>
                      <a:pt x="94" y="391"/>
                    </a:lnTo>
                    <a:lnTo>
                      <a:pt x="129" y="356"/>
                    </a:lnTo>
                    <a:lnTo>
                      <a:pt x="163" y="322"/>
                    </a:lnTo>
                    <a:lnTo>
                      <a:pt x="203" y="292"/>
                    </a:lnTo>
                    <a:lnTo>
                      <a:pt x="277" y="242"/>
                    </a:lnTo>
                    <a:lnTo>
                      <a:pt x="317" y="218"/>
                    </a:lnTo>
                    <a:lnTo>
                      <a:pt x="351" y="183"/>
                    </a:lnTo>
                    <a:lnTo>
                      <a:pt x="386" y="148"/>
                    </a:lnTo>
                    <a:lnTo>
                      <a:pt x="416" y="109"/>
                    </a:lnTo>
                    <a:lnTo>
                      <a:pt x="440" y="59"/>
                    </a:lnTo>
                    <a:lnTo>
                      <a:pt x="460" y="0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" name="Freeform 32"/>
              <p:cNvSpPr>
                <a:spLocks noEditPoints="1"/>
              </p:cNvSpPr>
              <p:nvPr/>
            </p:nvSpPr>
            <p:spPr bwMode="auto">
              <a:xfrm>
                <a:off x="19539858" y="8186057"/>
                <a:ext cx="2171646" cy="2830286"/>
              </a:xfrm>
              <a:custGeom>
                <a:avLst/>
                <a:gdLst/>
                <a:ahLst/>
                <a:cxnLst>
                  <a:cxn ang="0">
                    <a:pos x="1935" y="2109"/>
                  </a:cxn>
                  <a:cxn ang="0">
                    <a:pos x="1089" y="59"/>
                  </a:cxn>
                  <a:cxn ang="0">
                    <a:pos x="1935" y="188"/>
                  </a:cxn>
                  <a:cxn ang="0">
                    <a:pos x="1935" y="2109"/>
                  </a:cxn>
                  <a:cxn ang="0">
                    <a:pos x="995" y="2520"/>
                  </a:cxn>
                  <a:cxn ang="0">
                    <a:pos x="970" y="2529"/>
                  </a:cxn>
                  <a:cxn ang="0">
                    <a:pos x="970" y="40"/>
                  </a:cxn>
                  <a:cxn ang="0">
                    <a:pos x="995" y="45"/>
                  </a:cxn>
                  <a:cxn ang="0">
                    <a:pos x="1049" y="2495"/>
                  </a:cxn>
                  <a:cxn ang="0">
                    <a:pos x="995" y="2520"/>
                  </a:cxn>
                  <a:cxn ang="0">
                    <a:pos x="935" y="2534"/>
                  </a:cxn>
                  <a:cxn ang="0">
                    <a:pos x="723" y="2520"/>
                  </a:cxn>
                  <a:cxn ang="0">
                    <a:pos x="406" y="2490"/>
                  </a:cxn>
                  <a:cxn ang="0">
                    <a:pos x="198" y="2460"/>
                  </a:cxn>
                  <a:cxn ang="0">
                    <a:pos x="49" y="2421"/>
                  </a:cxn>
                  <a:cxn ang="0">
                    <a:pos x="45" y="2416"/>
                  </a:cxn>
                  <a:cxn ang="0">
                    <a:pos x="40" y="2401"/>
                  </a:cxn>
                  <a:cxn ang="0">
                    <a:pos x="40" y="94"/>
                  </a:cxn>
                  <a:cxn ang="0">
                    <a:pos x="930" y="40"/>
                  </a:cxn>
                  <a:cxn ang="0">
                    <a:pos x="950" y="40"/>
                  </a:cxn>
                  <a:cxn ang="0">
                    <a:pos x="950" y="2529"/>
                  </a:cxn>
                  <a:cxn ang="0">
                    <a:pos x="935" y="2534"/>
                  </a:cxn>
                  <a:cxn ang="0">
                    <a:pos x="1000" y="5"/>
                  </a:cxn>
                  <a:cxn ang="0">
                    <a:pos x="950" y="0"/>
                  </a:cxn>
                  <a:cxn ang="0">
                    <a:pos x="930" y="0"/>
                  </a:cxn>
                  <a:cxn ang="0">
                    <a:pos x="15" y="54"/>
                  </a:cxn>
                  <a:cxn ang="0">
                    <a:pos x="0" y="74"/>
                  </a:cxn>
                  <a:cxn ang="0">
                    <a:pos x="0" y="2401"/>
                  </a:cxn>
                  <a:cxn ang="0">
                    <a:pos x="5" y="2430"/>
                  </a:cxn>
                  <a:cxn ang="0">
                    <a:pos x="30" y="2455"/>
                  </a:cxn>
                  <a:cxn ang="0">
                    <a:pos x="35" y="2455"/>
                  </a:cxn>
                  <a:cxn ang="0">
                    <a:pos x="124" y="2480"/>
                  </a:cxn>
                  <a:cxn ang="0">
                    <a:pos x="282" y="2515"/>
                  </a:cxn>
                  <a:cxn ang="0">
                    <a:pos x="544" y="2549"/>
                  </a:cxn>
                  <a:cxn ang="0">
                    <a:pos x="930" y="2574"/>
                  </a:cxn>
                  <a:cxn ang="0">
                    <a:pos x="955" y="2569"/>
                  </a:cxn>
                  <a:cxn ang="0">
                    <a:pos x="1010" y="2559"/>
                  </a:cxn>
                  <a:cxn ang="0">
                    <a:pos x="1960" y="2143"/>
                  </a:cxn>
                  <a:cxn ang="0">
                    <a:pos x="1975" y="2124"/>
                  </a:cxn>
                  <a:cxn ang="0">
                    <a:pos x="1975" y="168"/>
                  </a:cxn>
                  <a:cxn ang="0">
                    <a:pos x="1955" y="149"/>
                  </a:cxn>
                </a:cxnLst>
                <a:rect l="0" t="0" r="r" b="b"/>
                <a:pathLst>
                  <a:path w="1975" h="2574">
                    <a:moveTo>
                      <a:pt x="1935" y="2109"/>
                    </a:moveTo>
                    <a:lnTo>
                      <a:pt x="1935" y="2109"/>
                    </a:lnTo>
                    <a:lnTo>
                      <a:pt x="1089" y="2480"/>
                    </a:lnTo>
                    <a:lnTo>
                      <a:pt x="1089" y="59"/>
                    </a:lnTo>
                    <a:lnTo>
                      <a:pt x="1089" y="59"/>
                    </a:lnTo>
                    <a:lnTo>
                      <a:pt x="1935" y="188"/>
                    </a:lnTo>
                    <a:lnTo>
                      <a:pt x="1935" y="188"/>
                    </a:lnTo>
                    <a:lnTo>
                      <a:pt x="1935" y="2109"/>
                    </a:lnTo>
                    <a:lnTo>
                      <a:pt x="1935" y="2109"/>
                    </a:lnTo>
                    <a:close/>
                    <a:moveTo>
                      <a:pt x="995" y="2520"/>
                    </a:moveTo>
                    <a:lnTo>
                      <a:pt x="995" y="2520"/>
                    </a:lnTo>
                    <a:lnTo>
                      <a:pt x="970" y="2529"/>
                    </a:lnTo>
                    <a:lnTo>
                      <a:pt x="970" y="40"/>
                    </a:lnTo>
                    <a:lnTo>
                      <a:pt x="970" y="40"/>
                    </a:lnTo>
                    <a:lnTo>
                      <a:pt x="995" y="45"/>
                    </a:lnTo>
                    <a:lnTo>
                      <a:pt x="995" y="45"/>
                    </a:lnTo>
                    <a:lnTo>
                      <a:pt x="1049" y="50"/>
                    </a:lnTo>
                    <a:lnTo>
                      <a:pt x="1049" y="2495"/>
                    </a:lnTo>
                    <a:lnTo>
                      <a:pt x="1049" y="2495"/>
                    </a:lnTo>
                    <a:lnTo>
                      <a:pt x="995" y="2520"/>
                    </a:lnTo>
                    <a:lnTo>
                      <a:pt x="995" y="2520"/>
                    </a:lnTo>
                    <a:close/>
                    <a:moveTo>
                      <a:pt x="935" y="2534"/>
                    </a:moveTo>
                    <a:lnTo>
                      <a:pt x="935" y="2534"/>
                    </a:lnTo>
                    <a:lnTo>
                      <a:pt x="723" y="2520"/>
                    </a:lnTo>
                    <a:lnTo>
                      <a:pt x="549" y="2510"/>
                    </a:lnTo>
                    <a:lnTo>
                      <a:pt x="406" y="2490"/>
                    </a:lnTo>
                    <a:lnTo>
                      <a:pt x="292" y="2475"/>
                    </a:lnTo>
                    <a:lnTo>
                      <a:pt x="198" y="2460"/>
                    </a:lnTo>
                    <a:lnTo>
                      <a:pt x="129" y="2440"/>
                    </a:lnTo>
                    <a:lnTo>
                      <a:pt x="49" y="2421"/>
                    </a:lnTo>
                    <a:lnTo>
                      <a:pt x="45" y="2416"/>
                    </a:lnTo>
                    <a:lnTo>
                      <a:pt x="45" y="2416"/>
                    </a:lnTo>
                    <a:lnTo>
                      <a:pt x="40" y="2411"/>
                    </a:lnTo>
                    <a:lnTo>
                      <a:pt x="40" y="2401"/>
                    </a:lnTo>
                    <a:lnTo>
                      <a:pt x="40" y="2401"/>
                    </a:lnTo>
                    <a:lnTo>
                      <a:pt x="40" y="94"/>
                    </a:lnTo>
                    <a:lnTo>
                      <a:pt x="40" y="94"/>
                    </a:lnTo>
                    <a:lnTo>
                      <a:pt x="930" y="40"/>
                    </a:lnTo>
                    <a:lnTo>
                      <a:pt x="930" y="40"/>
                    </a:lnTo>
                    <a:lnTo>
                      <a:pt x="950" y="40"/>
                    </a:lnTo>
                    <a:lnTo>
                      <a:pt x="950" y="2529"/>
                    </a:lnTo>
                    <a:lnTo>
                      <a:pt x="950" y="2529"/>
                    </a:lnTo>
                    <a:lnTo>
                      <a:pt x="935" y="2534"/>
                    </a:lnTo>
                    <a:lnTo>
                      <a:pt x="935" y="2534"/>
                    </a:lnTo>
                    <a:close/>
                    <a:moveTo>
                      <a:pt x="1955" y="149"/>
                    </a:moveTo>
                    <a:lnTo>
                      <a:pt x="1000" y="5"/>
                    </a:lnTo>
                    <a:lnTo>
                      <a:pt x="1000" y="5"/>
                    </a:lnTo>
                    <a:lnTo>
                      <a:pt x="950" y="0"/>
                    </a:lnTo>
                    <a:lnTo>
                      <a:pt x="930" y="0"/>
                    </a:lnTo>
                    <a:lnTo>
                      <a:pt x="930" y="0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5" y="64"/>
                    </a:lnTo>
                    <a:lnTo>
                      <a:pt x="0" y="74"/>
                    </a:lnTo>
                    <a:lnTo>
                      <a:pt x="0" y="2401"/>
                    </a:lnTo>
                    <a:lnTo>
                      <a:pt x="0" y="2401"/>
                    </a:lnTo>
                    <a:lnTo>
                      <a:pt x="0" y="2416"/>
                    </a:lnTo>
                    <a:lnTo>
                      <a:pt x="5" y="2430"/>
                    </a:lnTo>
                    <a:lnTo>
                      <a:pt x="15" y="2445"/>
                    </a:lnTo>
                    <a:lnTo>
                      <a:pt x="30" y="2455"/>
                    </a:lnTo>
                    <a:lnTo>
                      <a:pt x="30" y="2455"/>
                    </a:lnTo>
                    <a:lnTo>
                      <a:pt x="35" y="2455"/>
                    </a:lnTo>
                    <a:lnTo>
                      <a:pt x="35" y="2455"/>
                    </a:lnTo>
                    <a:lnTo>
                      <a:pt x="124" y="2480"/>
                    </a:lnTo>
                    <a:lnTo>
                      <a:pt x="193" y="2500"/>
                    </a:lnTo>
                    <a:lnTo>
                      <a:pt x="282" y="2515"/>
                    </a:lnTo>
                    <a:lnTo>
                      <a:pt x="401" y="2529"/>
                    </a:lnTo>
                    <a:lnTo>
                      <a:pt x="544" y="2549"/>
                    </a:lnTo>
                    <a:lnTo>
                      <a:pt x="723" y="2559"/>
                    </a:lnTo>
                    <a:lnTo>
                      <a:pt x="930" y="2574"/>
                    </a:lnTo>
                    <a:lnTo>
                      <a:pt x="930" y="2574"/>
                    </a:lnTo>
                    <a:lnTo>
                      <a:pt x="955" y="2569"/>
                    </a:lnTo>
                    <a:lnTo>
                      <a:pt x="980" y="2569"/>
                    </a:lnTo>
                    <a:lnTo>
                      <a:pt x="1010" y="2559"/>
                    </a:lnTo>
                    <a:lnTo>
                      <a:pt x="1960" y="2143"/>
                    </a:lnTo>
                    <a:lnTo>
                      <a:pt x="1960" y="2143"/>
                    </a:lnTo>
                    <a:lnTo>
                      <a:pt x="1970" y="2133"/>
                    </a:lnTo>
                    <a:lnTo>
                      <a:pt x="1975" y="2124"/>
                    </a:lnTo>
                    <a:lnTo>
                      <a:pt x="1975" y="168"/>
                    </a:lnTo>
                    <a:lnTo>
                      <a:pt x="1975" y="168"/>
                    </a:lnTo>
                    <a:lnTo>
                      <a:pt x="1970" y="158"/>
                    </a:lnTo>
                    <a:lnTo>
                      <a:pt x="1955" y="149"/>
                    </a:lnTo>
                    <a:lnTo>
                      <a:pt x="1955" y="1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Freeform 33"/>
              <p:cNvSpPr>
                <a:spLocks/>
              </p:cNvSpPr>
              <p:nvPr/>
            </p:nvSpPr>
            <p:spPr bwMode="auto">
              <a:xfrm>
                <a:off x="19643217" y="9486845"/>
                <a:ext cx="376052" cy="1361264"/>
              </a:xfrm>
              <a:custGeom>
                <a:avLst/>
                <a:gdLst/>
                <a:ahLst/>
                <a:cxnLst>
                  <a:cxn ang="0">
                    <a:pos x="208" y="391"/>
                  </a:cxn>
                  <a:cxn ang="0">
                    <a:pos x="208" y="391"/>
                  </a:cxn>
                  <a:cxn ang="0">
                    <a:pos x="213" y="356"/>
                  </a:cxn>
                  <a:cxn ang="0">
                    <a:pos x="218" y="327"/>
                  </a:cxn>
                  <a:cxn ang="0">
                    <a:pos x="233" y="302"/>
                  </a:cxn>
                  <a:cxn ang="0">
                    <a:pos x="247" y="277"/>
                  </a:cxn>
                  <a:cxn ang="0">
                    <a:pos x="267" y="257"/>
                  </a:cxn>
                  <a:cxn ang="0">
                    <a:pos x="292" y="243"/>
                  </a:cxn>
                  <a:cxn ang="0">
                    <a:pos x="317" y="228"/>
                  </a:cxn>
                  <a:cxn ang="0">
                    <a:pos x="342" y="223"/>
                  </a:cxn>
                  <a:cxn ang="0">
                    <a:pos x="342" y="15"/>
                  </a:cxn>
                  <a:cxn ang="0">
                    <a:pos x="0" y="0"/>
                  </a:cxn>
                  <a:cxn ang="0">
                    <a:pos x="0" y="1173"/>
                  </a:cxn>
                  <a:cxn ang="0">
                    <a:pos x="0" y="1173"/>
                  </a:cxn>
                  <a:cxn ang="0">
                    <a:pos x="94" y="1193"/>
                  </a:cxn>
                  <a:cxn ang="0">
                    <a:pos x="203" y="1218"/>
                  </a:cxn>
                  <a:cxn ang="0">
                    <a:pos x="342" y="1238"/>
                  </a:cxn>
                  <a:cxn ang="0">
                    <a:pos x="342" y="559"/>
                  </a:cxn>
                  <a:cxn ang="0">
                    <a:pos x="342" y="559"/>
                  </a:cxn>
                  <a:cxn ang="0">
                    <a:pos x="317" y="550"/>
                  </a:cxn>
                  <a:cxn ang="0">
                    <a:pos x="292" y="540"/>
                  </a:cxn>
                  <a:cxn ang="0">
                    <a:pos x="267" y="520"/>
                  </a:cxn>
                  <a:cxn ang="0">
                    <a:pos x="247" y="500"/>
                  </a:cxn>
                  <a:cxn ang="0">
                    <a:pos x="233" y="475"/>
                  </a:cxn>
                  <a:cxn ang="0">
                    <a:pos x="218" y="451"/>
                  </a:cxn>
                  <a:cxn ang="0">
                    <a:pos x="213" y="421"/>
                  </a:cxn>
                  <a:cxn ang="0">
                    <a:pos x="208" y="391"/>
                  </a:cxn>
                  <a:cxn ang="0">
                    <a:pos x="208" y="391"/>
                  </a:cxn>
                </a:cxnLst>
                <a:rect l="0" t="0" r="r" b="b"/>
                <a:pathLst>
                  <a:path w="342" h="1238">
                    <a:moveTo>
                      <a:pt x="208" y="391"/>
                    </a:moveTo>
                    <a:lnTo>
                      <a:pt x="208" y="391"/>
                    </a:lnTo>
                    <a:lnTo>
                      <a:pt x="213" y="356"/>
                    </a:lnTo>
                    <a:lnTo>
                      <a:pt x="218" y="327"/>
                    </a:lnTo>
                    <a:lnTo>
                      <a:pt x="233" y="302"/>
                    </a:lnTo>
                    <a:lnTo>
                      <a:pt x="247" y="277"/>
                    </a:lnTo>
                    <a:lnTo>
                      <a:pt x="267" y="257"/>
                    </a:lnTo>
                    <a:lnTo>
                      <a:pt x="292" y="243"/>
                    </a:lnTo>
                    <a:lnTo>
                      <a:pt x="317" y="228"/>
                    </a:lnTo>
                    <a:lnTo>
                      <a:pt x="342" y="223"/>
                    </a:lnTo>
                    <a:lnTo>
                      <a:pt x="342" y="15"/>
                    </a:lnTo>
                    <a:lnTo>
                      <a:pt x="0" y="0"/>
                    </a:lnTo>
                    <a:lnTo>
                      <a:pt x="0" y="1173"/>
                    </a:lnTo>
                    <a:lnTo>
                      <a:pt x="0" y="1173"/>
                    </a:lnTo>
                    <a:lnTo>
                      <a:pt x="94" y="1193"/>
                    </a:lnTo>
                    <a:lnTo>
                      <a:pt x="203" y="1218"/>
                    </a:lnTo>
                    <a:lnTo>
                      <a:pt x="342" y="1238"/>
                    </a:lnTo>
                    <a:lnTo>
                      <a:pt x="342" y="559"/>
                    </a:lnTo>
                    <a:lnTo>
                      <a:pt x="342" y="559"/>
                    </a:lnTo>
                    <a:lnTo>
                      <a:pt x="317" y="550"/>
                    </a:lnTo>
                    <a:lnTo>
                      <a:pt x="292" y="540"/>
                    </a:lnTo>
                    <a:lnTo>
                      <a:pt x="267" y="520"/>
                    </a:lnTo>
                    <a:lnTo>
                      <a:pt x="247" y="500"/>
                    </a:lnTo>
                    <a:lnTo>
                      <a:pt x="233" y="475"/>
                    </a:lnTo>
                    <a:lnTo>
                      <a:pt x="218" y="451"/>
                    </a:lnTo>
                    <a:lnTo>
                      <a:pt x="213" y="421"/>
                    </a:lnTo>
                    <a:lnTo>
                      <a:pt x="208" y="391"/>
                    </a:lnTo>
                    <a:lnTo>
                      <a:pt x="208" y="391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" name="Freeform 34"/>
              <p:cNvSpPr>
                <a:spLocks/>
              </p:cNvSpPr>
              <p:nvPr/>
            </p:nvSpPr>
            <p:spPr bwMode="auto">
              <a:xfrm>
                <a:off x="20073147" y="9503339"/>
                <a:ext cx="435429" cy="1382156"/>
              </a:xfrm>
              <a:custGeom>
                <a:avLst/>
                <a:gdLst/>
                <a:ahLst/>
                <a:cxnLst>
                  <a:cxn ang="0">
                    <a:pos x="396" y="15"/>
                  </a:cxn>
                  <a:cxn ang="0">
                    <a:pos x="0" y="0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30" y="213"/>
                  </a:cxn>
                  <a:cxn ang="0">
                    <a:pos x="54" y="228"/>
                  </a:cxn>
                  <a:cxn ang="0">
                    <a:pos x="74" y="242"/>
                  </a:cxn>
                  <a:cxn ang="0">
                    <a:pos x="94" y="262"/>
                  </a:cxn>
                  <a:cxn ang="0">
                    <a:pos x="114" y="287"/>
                  </a:cxn>
                  <a:cxn ang="0">
                    <a:pos x="124" y="312"/>
                  </a:cxn>
                  <a:cxn ang="0">
                    <a:pos x="134" y="341"/>
                  </a:cxn>
                  <a:cxn ang="0">
                    <a:pos x="134" y="376"/>
                  </a:cxn>
                  <a:cxn ang="0">
                    <a:pos x="134" y="376"/>
                  </a:cxn>
                  <a:cxn ang="0">
                    <a:pos x="134" y="406"/>
                  </a:cxn>
                  <a:cxn ang="0">
                    <a:pos x="124" y="436"/>
                  </a:cxn>
                  <a:cxn ang="0">
                    <a:pos x="114" y="460"/>
                  </a:cxn>
                  <a:cxn ang="0">
                    <a:pos x="94" y="485"/>
                  </a:cxn>
                  <a:cxn ang="0">
                    <a:pos x="74" y="505"/>
                  </a:cxn>
                  <a:cxn ang="0">
                    <a:pos x="54" y="525"/>
                  </a:cxn>
                  <a:cxn ang="0">
                    <a:pos x="30" y="535"/>
                  </a:cxn>
                  <a:cxn ang="0">
                    <a:pos x="0" y="544"/>
                  </a:cxn>
                  <a:cxn ang="0">
                    <a:pos x="0" y="1228"/>
                  </a:cxn>
                  <a:cxn ang="0">
                    <a:pos x="0" y="1228"/>
                  </a:cxn>
                  <a:cxn ang="0">
                    <a:pos x="188" y="1247"/>
                  </a:cxn>
                  <a:cxn ang="0">
                    <a:pos x="287" y="1252"/>
                  </a:cxn>
                  <a:cxn ang="0">
                    <a:pos x="396" y="1257"/>
                  </a:cxn>
                  <a:cxn ang="0">
                    <a:pos x="396" y="15"/>
                  </a:cxn>
                </a:cxnLst>
                <a:rect l="0" t="0" r="r" b="b"/>
                <a:pathLst>
                  <a:path w="396" h="1257">
                    <a:moveTo>
                      <a:pt x="396" y="15"/>
                    </a:moveTo>
                    <a:lnTo>
                      <a:pt x="0" y="0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30" y="213"/>
                    </a:lnTo>
                    <a:lnTo>
                      <a:pt x="54" y="228"/>
                    </a:lnTo>
                    <a:lnTo>
                      <a:pt x="74" y="242"/>
                    </a:lnTo>
                    <a:lnTo>
                      <a:pt x="94" y="262"/>
                    </a:lnTo>
                    <a:lnTo>
                      <a:pt x="114" y="287"/>
                    </a:lnTo>
                    <a:lnTo>
                      <a:pt x="124" y="312"/>
                    </a:lnTo>
                    <a:lnTo>
                      <a:pt x="134" y="341"/>
                    </a:lnTo>
                    <a:lnTo>
                      <a:pt x="134" y="376"/>
                    </a:lnTo>
                    <a:lnTo>
                      <a:pt x="134" y="376"/>
                    </a:lnTo>
                    <a:lnTo>
                      <a:pt x="134" y="406"/>
                    </a:lnTo>
                    <a:lnTo>
                      <a:pt x="124" y="436"/>
                    </a:lnTo>
                    <a:lnTo>
                      <a:pt x="114" y="460"/>
                    </a:lnTo>
                    <a:lnTo>
                      <a:pt x="94" y="485"/>
                    </a:lnTo>
                    <a:lnTo>
                      <a:pt x="74" y="505"/>
                    </a:lnTo>
                    <a:lnTo>
                      <a:pt x="54" y="525"/>
                    </a:lnTo>
                    <a:lnTo>
                      <a:pt x="30" y="535"/>
                    </a:lnTo>
                    <a:lnTo>
                      <a:pt x="0" y="544"/>
                    </a:lnTo>
                    <a:lnTo>
                      <a:pt x="0" y="1228"/>
                    </a:lnTo>
                    <a:lnTo>
                      <a:pt x="0" y="1228"/>
                    </a:lnTo>
                    <a:lnTo>
                      <a:pt x="188" y="1247"/>
                    </a:lnTo>
                    <a:lnTo>
                      <a:pt x="287" y="1252"/>
                    </a:lnTo>
                    <a:lnTo>
                      <a:pt x="396" y="1257"/>
                    </a:lnTo>
                    <a:lnTo>
                      <a:pt x="396" y="15"/>
                    </a:lnTo>
                    <a:close/>
                  </a:path>
                </a:pathLst>
              </a:custGeom>
              <a:solidFill>
                <a:srgbClr val="9E9E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Freeform 35"/>
              <p:cNvSpPr>
                <a:spLocks/>
              </p:cNvSpPr>
              <p:nvPr/>
            </p:nvSpPr>
            <p:spPr bwMode="auto">
              <a:xfrm>
                <a:off x="19925805" y="9785927"/>
                <a:ext cx="239706" cy="256199"/>
              </a:xfrm>
              <a:custGeom>
                <a:avLst/>
                <a:gdLst/>
                <a:ahLst/>
                <a:cxnLst>
                  <a:cxn ang="0">
                    <a:pos x="218" y="119"/>
                  </a:cxn>
                  <a:cxn ang="0">
                    <a:pos x="218" y="119"/>
                  </a:cxn>
                  <a:cxn ang="0">
                    <a:pos x="218" y="94"/>
                  </a:cxn>
                  <a:cxn ang="0">
                    <a:pos x="208" y="75"/>
                  </a:cxn>
                  <a:cxn ang="0">
                    <a:pos x="198" y="55"/>
                  </a:cxn>
                  <a:cxn ang="0">
                    <a:pos x="188" y="35"/>
                  </a:cxn>
                  <a:cxn ang="0">
                    <a:pos x="169" y="20"/>
                  </a:cxn>
                  <a:cxn ang="0">
                    <a:pos x="154" y="10"/>
                  </a:cxn>
                  <a:cxn ang="0">
                    <a:pos x="134" y="5"/>
                  </a:cxn>
                  <a:cxn ang="0">
                    <a:pos x="109" y="0"/>
                  </a:cxn>
                  <a:cxn ang="0">
                    <a:pos x="109" y="0"/>
                  </a:cxn>
                  <a:cxn ang="0">
                    <a:pos x="89" y="5"/>
                  </a:cxn>
                  <a:cxn ang="0">
                    <a:pos x="70" y="10"/>
                  </a:cxn>
                  <a:cxn ang="0">
                    <a:pos x="50" y="20"/>
                  </a:cxn>
                  <a:cxn ang="0">
                    <a:pos x="35" y="35"/>
                  </a:cxn>
                  <a:cxn ang="0">
                    <a:pos x="20" y="55"/>
                  </a:cxn>
                  <a:cxn ang="0">
                    <a:pos x="10" y="75"/>
                  </a:cxn>
                  <a:cxn ang="0">
                    <a:pos x="5" y="94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5" y="139"/>
                  </a:cxn>
                  <a:cxn ang="0">
                    <a:pos x="10" y="164"/>
                  </a:cxn>
                  <a:cxn ang="0">
                    <a:pos x="20" y="183"/>
                  </a:cxn>
                  <a:cxn ang="0">
                    <a:pos x="35" y="198"/>
                  </a:cxn>
                  <a:cxn ang="0">
                    <a:pos x="50" y="213"/>
                  </a:cxn>
                  <a:cxn ang="0">
                    <a:pos x="70" y="223"/>
                  </a:cxn>
                  <a:cxn ang="0">
                    <a:pos x="89" y="233"/>
                  </a:cxn>
                  <a:cxn ang="0">
                    <a:pos x="109" y="233"/>
                  </a:cxn>
                  <a:cxn ang="0">
                    <a:pos x="109" y="233"/>
                  </a:cxn>
                  <a:cxn ang="0">
                    <a:pos x="134" y="233"/>
                  </a:cxn>
                  <a:cxn ang="0">
                    <a:pos x="154" y="223"/>
                  </a:cxn>
                  <a:cxn ang="0">
                    <a:pos x="169" y="213"/>
                  </a:cxn>
                  <a:cxn ang="0">
                    <a:pos x="188" y="198"/>
                  </a:cxn>
                  <a:cxn ang="0">
                    <a:pos x="198" y="183"/>
                  </a:cxn>
                  <a:cxn ang="0">
                    <a:pos x="208" y="164"/>
                  </a:cxn>
                  <a:cxn ang="0">
                    <a:pos x="218" y="139"/>
                  </a:cxn>
                  <a:cxn ang="0">
                    <a:pos x="218" y="119"/>
                  </a:cxn>
                  <a:cxn ang="0">
                    <a:pos x="218" y="119"/>
                  </a:cxn>
                </a:cxnLst>
                <a:rect l="0" t="0" r="r" b="b"/>
                <a:pathLst>
                  <a:path w="218" h="233">
                    <a:moveTo>
                      <a:pt x="218" y="119"/>
                    </a:moveTo>
                    <a:lnTo>
                      <a:pt x="218" y="119"/>
                    </a:lnTo>
                    <a:lnTo>
                      <a:pt x="218" y="94"/>
                    </a:lnTo>
                    <a:lnTo>
                      <a:pt x="208" y="75"/>
                    </a:lnTo>
                    <a:lnTo>
                      <a:pt x="198" y="55"/>
                    </a:lnTo>
                    <a:lnTo>
                      <a:pt x="188" y="35"/>
                    </a:lnTo>
                    <a:lnTo>
                      <a:pt x="169" y="20"/>
                    </a:lnTo>
                    <a:lnTo>
                      <a:pt x="154" y="10"/>
                    </a:lnTo>
                    <a:lnTo>
                      <a:pt x="134" y="5"/>
                    </a:lnTo>
                    <a:lnTo>
                      <a:pt x="109" y="0"/>
                    </a:lnTo>
                    <a:lnTo>
                      <a:pt x="109" y="0"/>
                    </a:lnTo>
                    <a:lnTo>
                      <a:pt x="89" y="5"/>
                    </a:lnTo>
                    <a:lnTo>
                      <a:pt x="70" y="10"/>
                    </a:lnTo>
                    <a:lnTo>
                      <a:pt x="50" y="20"/>
                    </a:lnTo>
                    <a:lnTo>
                      <a:pt x="35" y="35"/>
                    </a:lnTo>
                    <a:lnTo>
                      <a:pt x="20" y="55"/>
                    </a:lnTo>
                    <a:lnTo>
                      <a:pt x="10" y="75"/>
                    </a:lnTo>
                    <a:lnTo>
                      <a:pt x="5" y="94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5" y="139"/>
                    </a:lnTo>
                    <a:lnTo>
                      <a:pt x="10" y="164"/>
                    </a:lnTo>
                    <a:lnTo>
                      <a:pt x="20" y="183"/>
                    </a:lnTo>
                    <a:lnTo>
                      <a:pt x="35" y="198"/>
                    </a:lnTo>
                    <a:lnTo>
                      <a:pt x="50" y="213"/>
                    </a:lnTo>
                    <a:lnTo>
                      <a:pt x="70" y="223"/>
                    </a:lnTo>
                    <a:lnTo>
                      <a:pt x="8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34" y="233"/>
                    </a:lnTo>
                    <a:lnTo>
                      <a:pt x="154" y="223"/>
                    </a:lnTo>
                    <a:lnTo>
                      <a:pt x="169" y="213"/>
                    </a:lnTo>
                    <a:lnTo>
                      <a:pt x="188" y="198"/>
                    </a:lnTo>
                    <a:lnTo>
                      <a:pt x="198" y="183"/>
                    </a:lnTo>
                    <a:lnTo>
                      <a:pt x="208" y="164"/>
                    </a:lnTo>
                    <a:lnTo>
                      <a:pt x="218" y="139"/>
                    </a:lnTo>
                    <a:lnTo>
                      <a:pt x="218" y="119"/>
                    </a:lnTo>
                    <a:lnTo>
                      <a:pt x="218" y="119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" name="Freeform 36"/>
              <p:cNvSpPr>
                <a:spLocks/>
              </p:cNvSpPr>
              <p:nvPr/>
            </p:nvSpPr>
            <p:spPr bwMode="auto">
              <a:xfrm>
                <a:off x="19931303" y="9818914"/>
                <a:ext cx="191325" cy="201221"/>
              </a:xfrm>
              <a:custGeom>
                <a:avLst/>
                <a:gdLst/>
                <a:ahLst/>
                <a:cxnLst>
                  <a:cxn ang="0">
                    <a:pos x="134" y="109"/>
                  </a:cxn>
                  <a:cxn ang="0">
                    <a:pos x="134" y="109"/>
                  </a:cxn>
                  <a:cxn ang="0">
                    <a:pos x="119" y="104"/>
                  </a:cxn>
                  <a:cxn ang="0">
                    <a:pos x="104" y="94"/>
                  </a:cxn>
                  <a:cxn ang="0">
                    <a:pos x="94" y="79"/>
                  </a:cxn>
                  <a:cxn ang="0">
                    <a:pos x="89" y="64"/>
                  </a:cxn>
                  <a:cxn ang="0">
                    <a:pos x="89" y="64"/>
                  </a:cxn>
                  <a:cxn ang="0">
                    <a:pos x="94" y="45"/>
                  </a:cxn>
                  <a:cxn ang="0">
                    <a:pos x="104" y="30"/>
                  </a:cxn>
                  <a:cxn ang="0">
                    <a:pos x="119" y="20"/>
                  </a:cxn>
                  <a:cxn ang="0">
                    <a:pos x="134" y="15"/>
                  </a:cxn>
                  <a:cxn ang="0">
                    <a:pos x="134" y="15"/>
                  </a:cxn>
                  <a:cxn ang="0">
                    <a:pos x="139" y="15"/>
                  </a:cxn>
                  <a:cxn ang="0">
                    <a:pos x="139" y="15"/>
                  </a:cxn>
                  <a:cxn ang="0">
                    <a:pos x="114" y="5"/>
                  </a:cxn>
                  <a:cxn ang="0">
                    <a:pos x="84" y="0"/>
                  </a:cxn>
                  <a:cxn ang="0">
                    <a:pos x="84" y="0"/>
                  </a:cxn>
                  <a:cxn ang="0">
                    <a:pos x="70" y="0"/>
                  </a:cxn>
                  <a:cxn ang="0">
                    <a:pos x="55" y="5"/>
                  </a:cxn>
                  <a:cxn ang="0">
                    <a:pos x="40" y="15"/>
                  </a:cxn>
                  <a:cxn ang="0">
                    <a:pos x="25" y="25"/>
                  </a:cxn>
                  <a:cxn ang="0">
                    <a:pos x="15" y="40"/>
                  </a:cxn>
                  <a:cxn ang="0">
                    <a:pos x="5" y="54"/>
                  </a:cxn>
                  <a:cxn ang="0">
                    <a:pos x="0" y="74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109"/>
                  </a:cxn>
                  <a:cxn ang="0">
                    <a:pos x="5" y="129"/>
                  </a:cxn>
                  <a:cxn ang="0">
                    <a:pos x="15" y="144"/>
                  </a:cxn>
                  <a:cxn ang="0">
                    <a:pos x="25" y="158"/>
                  </a:cxn>
                  <a:cxn ang="0">
                    <a:pos x="40" y="168"/>
                  </a:cxn>
                  <a:cxn ang="0">
                    <a:pos x="55" y="178"/>
                  </a:cxn>
                  <a:cxn ang="0">
                    <a:pos x="70" y="183"/>
                  </a:cxn>
                  <a:cxn ang="0">
                    <a:pos x="84" y="183"/>
                  </a:cxn>
                  <a:cxn ang="0">
                    <a:pos x="84" y="183"/>
                  </a:cxn>
                  <a:cxn ang="0">
                    <a:pos x="104" y="183"/>
                  </a:cxn>
                  <a:cxn ang="0">
                    <a:pos x="119" y="178"/>
                  </a:cxn>
                  <a:cxn ang="0">
                    <a:pos x="134" y="168"/>
                  </a:cxn>
                  <a:cxn ang="0">
                    <a:pos x="149" y="158"/>
                  </a:cxn>
                  <a:cxn ang="0">
                    <a:pos x="159" y="144"/>
                  </a:cxn>
                  <a:cxn ang="0">
                    <a:pos x="169" y="129"/>
                  </a:cxn>
                  <a:cxn ang="0">
                    <a:pos x="174" y="109"/>
                  </a:cxn>
                  <a:cxn ang="0">
                    <a:pos x="174" y="89"/>
                  </a:cxn>
                  <a:cxn ang="0">
                    <a:pos x="174" y="89"/>
                  </a:cxn>
                  <a:cxn ang="0">
                    <a:pos x="174" y="84"/>
                  </a:cxn>
                  <a:cxn ang="0">
                    <a:pos x="174" y="84"/>
                  </a:cxn>
                  <a:cxn ang="0">
                    <a:pos x="164" y="94"/>
                  </a:cxn>
                  <a:cxn ang="0">
                    <a:pos x="159" y="104"/>
                  </a:cxn>
                  <a:cxn ang="0">
                    <a:pos x="144" y="109"/>
                  </a:cxn>
                  <a:cxn ang="0">
                    <a:pos x="134" y="109"/>
                  </a:cxn>
                  <a:cxn ang="0">
                    <a:pos x="134" y="109"/>
                  </a:cxn>
                </a:cxnLst>
                <a:rect l="0" t="0" r="r" b="b"/>
                <a:pathLst>
                  <a:path w="174" h="183">
                    <a:moveTo>
                      <a:pt x="134" y="109"/>
                    </a:moveTo>
                    <a:lnTo>
                      <a:pt x="134" y="109"/>
                    </a:lnTo>
                    <a:lnTo>
                      <a:pt x="119" y="104"/>
                    </a:lnTo>
                    <a:lnTo>
                      <a:pt x="104" y="94"/>
                    </a:lnTo>
                    <a:lnTo>
                      <a:pt x="94" y="79"/>
                    </a:lnTo>
                    <a:lnTo>
                      <a:pt x="89" y="64"/>
                    </a:lnTo>
                    <a:lnTo>
                      <a:pt x="89" y="64"/>
                    </a:lnTo>
                    <a:lnTo>
                      <a:pt x="94" y="45"/>
                    </a:lnTo>
                    <a:lnTo>
                      <a:pt x="104" y="30"/>
                    </a:lnTo>
                    <a:lnTo>
                      <a:pt x="119" y="20"/>
                    </a:lnTo>
                    <a:lnTo>
                      <a:pt x="134" y="15"/>
                    </a:lnTo>
                    <a:lnTo>
                      <a:pt x="134" y="15"/>
                    </a:lnTo>
                    <a:lnTo>
                      <a:pt x="139" y="15"/>
                    </a:lnTo>
                    <a:lnTo>
                      <a:pt x="139" y="15"/>
                    </a:lnTo>
                    <a:lnTo>
                      <a:pt x="114" y="5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70" y="0"/>
                    </a:lnTo>
                    <a:lnTo>
                      <a:pt x="55" y="5"/>
                    </a:lnTo>
                    <a:lnTo>
                      <a:pt x="40" y="15"/>
                    </a:lnTo>
                    <a:lnTo>
                      <a:pt x="25" y="25"/>
                    </a:lnTo>
                    <a:lnTo>
                      <a:pt x="15" y="40"/>
                    </a:lnTo>
                    <a:lnTo>
                      <a:pt x="5" y="54"/>
                    </a:lnTo>
                    <a:lnTo>
                      <a:pt x="0" y="74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109"/>
                    </a:lnTo>
                    <a:lnTo>
                      <a:pt x="5" y="129"/>
                    </a:lnTo>
                    <a:lnTo>
                      <a:pt x="15" y="144"/>
                    </a:lnTo>
                    <a:lnTo>
                      <a:pt x="25" y="158"/>
                    </a:lnTo>
                    <a:lnTo>
                      <a:pt x="40" y="168"/>
                    </a:lnTo>
                    <a:lnTo>
                      <a:pt x="55" y="178"/>
                    </a:lnTo>
                    <a:lnTo>
                      <a:pt x="70" y="183"/>
                    </a:lnTo>
                    <a:lnTo>
                      <a:pt x="84" y="183"/>
                    </a:lnTo>
                    <a:lnTo>
                      <a:pt x="84" y="183"/>
                    </a:lnTo>
                    <a:lnTo>
                      <a:pt x="104" y="183"/>
                    </a:lnTo>
                    <a:lnTo>
                      <a:pt x="119" y="178"/>
                    </a:lnTo>
                    <a:lnTo>
                      <a:pt x="134" y="168"/>
                    </a:lnTo>
                    <a:lnTo>
                      <a:pt x="149" y="158"/>
                    </a:lnTo>
                    <a:lnTo>
                      <a:pt x="159" y="144"/>
                    </a:lnTo>
                    <a:lnTo>
                      <a:pt x="169" y="129"/>
                    </a:lnTo>
                    <a:lnTo>
                      <a:pt x="174" y="109"/>
                    </a:lnTo>
                    <a:lnTo>
                      <a:pt x="174" y="89"/>
                    </a:lnTo>
                    <a:lnTo>
                      <a:pt x="174" y="89"/>
                    </a:lnTo>
                    <a:lnTo>
                      <a:pt x="174" y="84"/>
                    </a:lnTo>
                    <a:lnTo>
                      <a:pt x="174" y="84"/>
                    </a:lnTo>
                    <a:lnTo>
                      <a:pt x="164" y="94"/>
                    </a:lnTo>
                    <a:lnTo>
                      <a:pt x="159" y="104"/>
                    </a:lnTo>
                    <a:lnTo>
                      <a:pt x="144" y="109"/>
                    </a:lnTo>
                    <a:lnTo>
                      <a:pt x="134" y="109"/>
                    </a:lnTo>
                    <a:lnTo>
                      <a:pt x="134" y="10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5" name="Freeform 37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6" name="Freeform 38"/>
              <p:cNvSpPr>
                <a:spLocks/>
              </p:cNvSpPr>
              <p:nvPr/>
            </p:nvSpPr>
            <p:spPr bwMode="auto">
              <a:xfrm>
                <a:off x="19687200" y="9198758"/>
                <a:ext cx="26390" cy="263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4"/>
                  </a:cxn>
                  <a:cxn ang="0">
                    <a:pos x="10" y="24"/>
                  </a:cxn>
                  <a:cxn ang="0">
                    <a:pos x="10" y="24"/>
                  </a:cxn>
                  <a:cxn ang="0">
                    <a:pos x="0" y="24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4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B765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7" name="Freeform 39"/>
              <p:cNvSpPr>
                <a:spLocks/>
              </p:cNvSpPr>
              <p:nvPr/>
            </p:nvSpPr>
            <p:spPr bwMode="auto">
              <a:xfrm>
                <a:off x="19687200" y="9023928"/>
                <a:ext cx="26390" cy="27490"/>
              </a:xfrm>
              <a:custGeom>
                <a:avLst/>
                <a:gdLst/>
                <a:ahLst/>
                <a:cxnLst>
                  <a:cxn ang="0">
                    <a:pos x="24" y="15"/>
                  </a:cxn>
                  <a:cxn ang="0">
                    <a:pos x="24" y="15"/>
                  </a:cxn>
                  <a:cxn ang="0">
                    <a:pos x="19" y="20"/>
                  </a:cxn>
                  <a:cxn ang="0">
                    <a:pos x="10" y="25"/>
                  </a:cxn>
                  <a:cxn ang="0">
                    <a:pos x="10" y="25"/>
                  </a:cxn>
                  <a:cxn ang="0">
                    <a:pos x="0" y="20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9" y="5"/>
                  </a:cxn>
                  <a:cxn ang="0">
                    <a:pos x="24" y="15"/>
                  </a:cxn>
                  <a:cxn ang="0">
                    <a:pos x="24" y="15"/>
                  </a:cxn>
                </a:cxnLst>
                <a:rect l="0" t="0" r="r" b="b"/>
                <a:pathLst>
                  <a:path w="24" h="25">
                    <a:moveTo>
                      <a:pt x="24" y="15"/>
                    </a:moveTo>
                    <a:lnTo>
                      <a:pt x="24" y="15"/>
                    </a:lnTo>
                    <a:lnTo>
                      <a:pt x="19" y="20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9" y="5"/>
                    </a:lnTo>
                    <a:lnTo>
                      <a:pt x="24" y="15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7EAA5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8" name="Freeform 40"/>
              <p:cNvSpPr>
                <a:spLocks noEditPoints="1"/>
              </p:cNvSpPr>
              <p:nvPr/>
            </p:nvSpPr>
            <p:spPr bwMode="auto">
              <a:xfrm>
                <a:off x="19790559" y="8975547"/>
                <a:ext cx="718018" cy="446424"/>
              </a:xfrm>
              <a:custGeom>
                <a:avLst/>
                <a:gdLst/>
                <a:ahLst/>
                <a:cxnLst>
                  <a:cxn ang="0">
                    <a:pos x="24" y="366"/>
                  </a:cxn>
                  <a:cxn ang="0">
                    <a:pos x="123" y="198"/>
                  </a:cxn>
                  <a:cxn ang="0">
                    <a:pos x="633" y="203"/>
                  </a:cxn>
                  <a:cxn ang="0">
                    <a:pos x="633" y="203"/>
                  </a:cxn>
                  <a:cxn ang="0">
                    <a:pos x="633" y="386"/>
                  </a:cxn>
                  <a:cxn ang="0">
                    <a:pos x="633" y="386"/>
                  </a:cxn>
                  <a:cxn ang="0">
                    <a:pos x="24" y="366"/>
                  </a:cxn>
                  <a:cxn ang="0">
                    <a:pos x="24" y="366"/>
                  </a:cxn>
                  <a:cxn ang="0">
                    <a:pos x="109" y="20"/>
                  </a:cxn>
                  <a:cxn ang="0">
                    <a:pos x="109" y="183"/>
                  </a:cxn>
                  <a:cxn ang="0">
                    <a:pos x="19" y="336"/>
                  </a:cxn>
                  <a:cxn ang="0">
                    <a:pos x="19" y="336"/>
                  </a:cxn>
                  <a:cxn ang="0">
                    <a:pos x="19" y="20"/>
                  </a:cxn>
                  <a:cxn ang="0">
                    <a:pos x="19" y="20"/>
                  </a:cxn>
                  <a:cxn ang="0">
                    <a:pos x="109" y="20"/>
                  </a:cxn>
                  <a:cxn ang="0">
                    <a:pos x="109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128" y="178"/>
                  </a:cxn>
                  <a:cxn ang="0">
                    <a:pos x="128" y="178"/>
                  </a:cxn>
                  <a:cxn ang="0">
                    <a:pos x="128" y="20"/>
                  </a:cxn>
                  <a:cxn ang="0">
                    <a:pos x="128" y="20"/>
                  </a:cxn>
                  <a:cxn ang="0">
                    <a:pos x="633" y="20"/>
                  </a:cxn>
                  <a:cxn ang="0">
                    <a:pos x="633" y="20"/>
                  </a:cxn>
                  <a:cxn ang="0">
                    <a:pos x="633" y="183"/>
                  </a:cxn>
                  <a:cxn ang="0">
                    <a:pos x="633" y="183"/>
                  </a:cxn>
                  <a:cxn ang="0">
                    <a:pos x="643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376"/>
                  </a:cxn>
                  <a:cxn ang="0">
                    <a:pos x="0" y="376"/>
                  </a:cxn>
                  <a:cxn ang="0">
                    <a:pos x="0" y="381"/>
                  </a:cxn>
                  <a:cxn ang="0">
                    <a:pos x="10" y="386"/>
                  </a:cxn>
                  <a:cxn ang="0">
                    <a:pos x="643" y="406"/>
                  </a:cxn>
                  <a:cxn ang="0">
                    <a:pos x="643" y="406"/>
                  </a:cxn>
                  <a:cxn ang="0">
                    <a:pos x="648" y="401"/>
                  </a:cxn>
                  <a:cxn ang="0">
                    <a:pos x="648" y="401"/>
                  </a:cxn>
                  <a:cxn ang="0">
                    <a:pos x="653" y="396"/>
                  </a:cxn>
                  <a:cxn ang="0">
                    <a:pos x="653" y="10"/>
                  </a:cxn>
                  <a:cxn ang="0">
                    <a:pos x="653" y="10"/>
                  </a:cxn>
                  <a:cxn ang="0">
                    <a:pos x="648" y="0"/>
                  </a:cxn>
                  <a:cxn ang="0">
                    <a:pos x="643" y="0"/>
                  </a:cxn>
                  <a:cxn ang="0">
                    <a:pos x="643" y="0"/>
                  </a:cxn>
                </a:cxnLst>
                <a:rect l="0" t="0" r="r" b="b"/>
                <a:pathLst>
                  <a:path w="653" h="406">
                    <a:moveTo>
                      <a:pt x="24" y="366"/>
                    </a:moveTo>
                    <a:lnTo>
                      <a:pt x="123" y="198"/>
                    </a:lnTo>
                    <a:lnTo>
                      <a:pt x="633" y="203"/>
                    </a:lnTo>
                    <a:lnTo>
                      <a:pt x="633" y="203"/>
                    </a:lnTo>
                    <a:lnTo>
                      <a:pt x="633" y="386"/>
                    </a:lnTo>
                    <a:lnTo>
                      <a:pt x="633" y="386"/>
                    </a:lnTo>
                    <a:lnTo>
                      <a:pt x="24" y="366"/>
                    </a:lnTo>
                    <a:lnTo>
                      <a:pt x="24" y="366"/>
                    </a:lnTo>
                    <a:close/>
                    <a:moveTo>
                      <a:pt x="109" y="20"/>
                    </a:moveTo>
                    <a:lnTo>
                      <a:pt x="109" y="183"/>
                    </a:lnTo>
                    <a:lnTo>
                      <a:pt x="19" y="336"/>
                    </a:lnTo>
                    <a:lnTo>
                      <a:pt x="19" y="336"/>
                    </a:lnTo>
                    <a:lnTo>
                      <a:pt x="19" y="20"/>
                    </a:lnTo>
                    <a:lnTo>
                      <a:pt x="19" y="20"/>
                    </a:lnTo>
                    <a:lnTo>
                      <a:pt x="109" y="20"/>
                    </a:lnTo>
                    <a:lnTo>
                      <a:pt x="109" y="20"/>
                    </a:lnTo>
                    <a:close/>
                    <a:moveTo>
                      <a:pt x="633" y="183"/>
                    </a:moveTo>
                    <a:lnTo>
                      <a:pt x="633" y="183"/>
                    </a:lnTo>
                    <a:lnTo>
                      <a:pt x="128" y="178"/>
                    </a:lnTo>
                    <a:lnTo>
                      <a:pt x="128" y="178"/>
                    </a:lnTo>
                    <a:lnTo>
                      <a:pt x="128" y="20"/>
                    </a:lnTo>
                    <a:lnTo>
                      <a:pt x="128" y="20"/>
                    </a:lnTo>
                    <a:lnTo>
                      <a:pt x="633" y="20"/>
                    </a:lnTo>
                    <a:lnTo>
                      <a:pt x="633" y="20"/>
                    </a:lnTo>
                    <a:lnTo>
                      <a:pt x="633" y="183"/>
                    </a:lnTo>
                    <a:lnTo>
                      <a:pt x="633" y="183"/>
                    </a:lnTo>
                    <a:close/>
                    <a:moveTo>
                      <a:pt x="643" y="0"/>
                    </a:moveTo>
                    <a:lnTo>
                      <a:pt x="10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376"/>
                    </a:lnTo>
                    <a:lnTo>
                      <a:pt x="0" y="376"/>
                    </a:lnTo>
                    <a:lnTo>
                      <a:pt x="0" y="381"/>
                    </a:lnTo>
                    <a:lnTo>
                      <a:pt x="10" y="386"/>
                    </a:lnTo>
                    <a:lnTo>
                      <a:pt x="643" y="406"/>
                    </a:lnTo>
                    <a:lnTo>
                      <a:pt x="643" y="406"/>
                    </a:lnTo>
                    <a:lnTo>
                      <a:pt x="648" y="401"/>
                    </a:lnTo>
                    <a:lnTo>
                      <a:pt x="648" y="401"/>
                    </a:lnTo>
                    <a:lnTo>
                      <a:pt x="653" y="396"/>
                    </a:lnTo>
                    <a:lnTo>
                      <a:pt x="653" y="10"/>
                    </a:lnTo>
                    <a:lnTo>
                      <a:pt x="653" y="10"/>
                    </a:lnTo>
                    <a:lnTo>
                      <a:pt x="648" y="0"/>
                    </a:lnTo>
                    <a:lnTo>
                      <a:pt x="643" y="0"/>
                    </a:lnTo>
                    <a:lnTo>
                      <a:pt x="6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" name="Freeform 41"/>
              <p:cNvSpPr>
                <a:spLocks/>
              </p:cNvSpPr>
              <p:nvPr/>
            </p:nvSpPr>
            <p:spPr bwMode="auto">
              <a:xfrm>
                <a:off x="19719087" y="8359789"/>
                <a:ext cx="702624" cy="119853"/>
              </a:xfrm>
              <a:custGeom>
                <a:avLst/>
                <a:gdLst/>
                <a:ahLst/>
                <a:cxnLst>
                  <a:cxn ang="0">
                    <a:pos x="639" y="70"/>
                  </a:cxn>
                  <a:cxn ang="0">
                    <a:pos x="0" y="109"/>
                  </a:cxn>
                  <a:cxn ang="0">
                    <a:pos x="0" y="35"/>
                  </a:cxn>
                  <a:cxn ang="0">
                    <a:pos x="639" y="0"/>
                  </a:cxn>
                  <a:cxn ang="0">
                    <a:pos x="639" y="70"/>
                  </a:cxn>
                </a:cxnLst>
                <a:rect l="0" t="0" r="r" b="b"/>
                <a:pathLst>
                  <a:path w="639" h="109">
                    <a:moveTo>
                      <a:pt x="639" y="70"/>
                    </a:moveTo>
                    <a:lnTo>
                      <a:pt x="0" y="109"/>
                    </a:lnTo>
                    <a:lnTo>
                      <a:pt x="0" y="35"/>
                    </a:lnTo>
                    <a:lnTo>
                      <a:pt x="639" y="0"/>
                    </a:lnTo>
                    <a:lnTo>
                      <a:pt x="639" y="7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" name="Freeform 42"/>
              <p:cNvSpPr>
                <a:spLocks noEditPoints="1"/>
              </p:cNvSpPr>
              <p:nvPr/>
            </p:nvSpPr>
            <p:spPr bwMode="auto">
              <a:xfrm>
                <a:off x="19708091" y="8349893"/>
                <a:ext cx="751005" cy="255100"/>
              </a:xfrm>
              <a:custGeom>
                <a:avLst/>
                <a:gdLst/>
                <a:ahLst/>
                <a:cxnLst>
                  <a:cxn ang="0">
                    <a:pos x="20" y="212"/>
                  </a:cxn>
                  <a:cxn ang="0">
                    <a:pos x="20" y="212"/>
                  </a:cxn>
                  <a:cxn ang="0">
                    <a:pos x="20" y="148"/>
                  </a:cxn>
                  <a:cxn ang="0">
                    <a:pos x="664" y="113"/>
                  </a:cxn>
                  <a:cxn ang="0">
                    <a:pos x="664" y="113"/>
                  </a:cxn>
                  <a:cxn ang="0">
                    <a:pos x="664" y="193"/>
                  </a:cxn>
                  <a:cxn ang="0">
                    <a:pos x="664" y="193"/>
                  </a:cxn>
                  <a:cxn ang="0">
                    <a:pos x="20" y="212"/>
                  </a:cxn>
                  <a:cxn ang="0">
                    <a:pos x="20" y="212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64" y="94"/>
                  </a:cxn>
                  <a:cxn ang="0">
                    <a:pos x="20" y="128"/>
                  </a:cxn>
                  <a:cxn ang="0">
                    <a:pos x="20" y="128"/>
                  </a:cxn>
                  <a:cxn ang="0">
                    <a:pos x="20" y="54"/>
                  </a:cxn>
                  <a:cxn ang="0">
                    <a:pos x="20" y="54"/>
                  </a:cxn>
                  <a:cxn ang="0">
                    <a:pos x="664" y="19"/>
                  </a:cxn>
                  <a:cxn ang="0">
                    <a:pos x="664" y="19"/>
                  </a:cxn>
                  <a:cxn ang="0">
                    <a:pos x="678" y="4"/>
                  </a:cxn>
                  <a:cxn ang="0">
                    <a:pos x="678" y="4"/>
                  </a:cxn>
                  <a:cxn ang="0">
                    <a:pos x="674" y="0"/>
                  </a:cxn>
                  <a:cxn ang="0">
                    <a:pos x="10" y="34"/>
                  </a:cxn>
                  <a:cxn ang="0">
                    <a:pos x="10" y="34"/>
                  </a:cxn>
                  <a:cxn ang="0">
                    <a:pos x="5" y="39"/>
                  </a:cxn>
                  <a:cxn ang="0">
                    <a:pos x="0" y="44"/>
                  </a:cxn>
                  <a:cxn ang="0">
                    <a:pos x="0" y="222"/>
                  </a:cxn>
                  <a:cxn ang="0">
                    <a:pos x="0" y="222"/>
                  </a:cxn>
                  <a:cxn ang="0">
                    <a:pos x="5" y="232"/>
                  </a:cxn>
                  <a:cxn ang="0">
                    <a:pos x="5" y="232"/>
                  </a:cxn>
                  <a:cxn ang="0">
                    <a:pos x="10" y="232"/>
                  </a:cxn>
                  <a:cxn ang="0">
                    <a:pos x="674" y="212"/>
                  </a:cxn>
                  <a:cxn ang="0">
                    <a:pos x="674" y="212"/>
                  </a:cxn>
                  <a:cxn ang="0">
                    <a:pos x="683" y="207"/>
                  </a:cxn>
                  <a:cxn ang="0">
                    <a:pos x="683" y="202"/>
                  </a:cxn>
                  <a:cxn ang="0">
                    <a:pos x="683" y="9"/>
                  </a:cxn>
                  <a:cxn ang="0">
                    <a:pos x="683" y="9"/>
                  </a:cxn>
                  <a:cxn ang="0">
                    <a:pos x="678" y="4"/>
                  </a:cxn>
                  <a:cxn ang="0">
                    <a:pos x="678" y="4"/>
                  </a:cxn>
                </a:cxnLst>
                <a:rect l="0" t="0" r="r" b="b"/>
                <a:pathLst>
                  <a:path w="683" h="232">
                    <a:moveTo>
                      <a:pt x="20" y="212"/>
                    </a:moveTo>
                    <a:lnTo>
                      <a:pt x="20" y="212"/>
                    </a:lnTo>
                    <a:lnTo>
                      <a:pt x="20" y="148"/>
                    </a:lnTo>
                    <a:lnTo>
                      <a:pt x="664" y="113"/>
                    </a:lnTo>
                    <a:lnTo>
                      <a:pt x="664" y="113"/>
                    </a:lnTo>
                    <a:lnTo>
                      <a:pt x="664" y="193"/>
                    </a:lnTo>
                    <a:lnTo>
                      <a:pt x="664" y="193"/>
                    </a:lnTo>
                    <a:lnTo>
                      <a:pt x="20" y="212"/>
                    </a:lnTo>
                    <a:lnTo>
                      <a:pt x="20" y="212"/>
                    </a:lnTo>
                    <a:close/>
                    <a:moveTo>
                      <a:pt x="664" y="19"/>
                    </a:moveTo>
                    <a:lnTo>
                      <a:pt x="664" y="19"/>
                    </a:lnTo>
                    <a:lnTo>
                      <a:pt x="664" y="94"/>
                    </a:lnTo>
                    <a:lnTo>
                      <a:pt x="20" y="128"/>
                    </a:lnTo>
                    <a:lnTo>
                      <a:pt x="20" y="128"/>
                    </a:lnTo>
                    <a:lnTo>
                      <a:pt x="20" y="54"/>
                    </a:lnTo>
                    <a:lnTo>
                      <a:pt x="20" y="54"/>
                    </a:lnTo>
                    <a:lnTo>
                      <a:pt x="664" y="19"/>
                    </a:lnTo>
                    <a:lnTo>
                      <a:pt x="664" y="19"/>
                    </a:lnTo>
                    <a:close/>
                    <a:moveTo>
                      <a:pt x="678" y="4"/>
                    </a:moveTo>
                    <a:lnTo>
                      <a:pt x="678" y="4"/>
                    </a:lnTo>
                    <a:lnTo>
                      <a:pt x="674" y="0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5" y="39"/>
                    </a:lnTo>
                    <a:lnTo>
                      <a:pt x="0" y="44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5" y="232"/>
                    </a:lnTo>
                    <a:lnTo>
                      <a:pt x="5" y="232"/>
                    </a:lnTo>
                    <a:lnTo>
                      <a:pt x="10" y="232"/>
                    </a:lnTo>
                    <a:lnTo>
                      <a:pt x="674" y="212"/>
                    </a:lnTo>
                    <a:lnTo>
                      <a:pt x="674" y="212"/>
                    </a:lnTo>
                    <a:lnTo>
                      <a:pt x="683" y="207"/>
                    </a:lnTo>
                    <a:lnTo>
                      <a:pt x="683" y="202"/>
                    </a:lnTo>
                    <a:lnTo>
                      <a:pt x="683" y="9"/>
                    </a:lnTo>
                    <a:lnTo>
                      <a:pt x="683" y="9"/>
                    </a:lnTo>
                    <a:lnTo>
                      <a:pt x="678" y="4"/>
                    </a:lnTo>
                    <a:lnTo>
                      <a:pt x="67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" name="Freeform 43"/>
              <p:cNvSpPr>
                <a:spLocks/>
              </p:cNvSpPr>
              <p:nvPr/>
            </p:nvSpPr>
            <p:spPr bwMode="auto">
              <a:xfrm>
                <a:off x="20807658" y="8344395"/>
                <a:ext cx="119853" cy="201221"/>
              </a:xfrm>
              <a:custGeom>
                <a:avLst/>
                <a:gdLst/>
                <a:ahLst/>
                <a:cxnLst>
                  <a:cxn ang="0">
                    <a:pos x="109" y="94"/>
                  </a:cxn>
                  <a:cxn ang="0">
                    <a:pos x="109" y="94"/>
                  </a:cxn>
                  <a:cxn ang="0">
                    <a:pos x="104" y="128"/>
                  </a:cxn>
                  <a:cxn ang="0">
                    <a:pos x="94" y="158"/>
                  </a:cxn>
                  <a:cxn ang="0">
                    <a:pos x="74" y="178"/>
                  </a:cxn>
                  <a:cxn ang="0">
                    <a:pos x="65" y="183"/>
                  </a:cxn>
                  <a:cxn ang="0">
                    <a:pos x="55" y="183"/>
                  </a:cxn>
                  <a:cxn ang="0">
                    <a:pos x="55" y="183"/>
                  </a:cxn>
                  <a:cxn ang="0">
                    <a:pos x="45" y="183"/>
                  </a:cxn>
                  <a:cxn ang="0">
                    <a:pos x="35" y="178"/>
                  </a:cxn>
                  <a:cxn ang="0">
                    <a:pos x="15" y="158"/>
                  </a:cxn>
                  <a:cxn ang="0">
                    <a:pos x="5" y="12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5" y="59"/>
                  </a:cxn>
                  <a:cxn ang="0">
                    <a:pos x="15" y="29"/>
                  </a:cxn>
                  <a:cxn ang="0">
                    <a:pos x="35" y="9"/>
                  </a:cxn>
                  <a:cxn ang="0">
                    <a:pos x="45" y="5"/>
                  </a:cxn>
                  <a:cxn ang="0">
                    <a:pos x="55" y="0"/>
                  </a:cxn>
                  <a:cxn ang="0">
                    <a:pos x="55" y="0"/>
                  </a:cxn>
                  <a:cxn ang="0">
                    <a:pos x="65" y="5"/>
                  </a:cxn>
                  <a:cxn ang="0">
                    <a:pos x="74" y="9"/>
                  </a:cxn>
                  <a:cxn ang="0">
                    <a:pos x="94" y="29"/>
                  </a:cxn>
                  <a:cxn ang="0">
                    <a:pos x="104" y="59"/>
                  </a:cxn>
                  <a:cxn ang="0">
                    <a:pos x="109" y="94"/>
                  </a:cxn>
                  <a:cxn ang="0">
                    <a:pos x="109" y="94"/>
                  </a:cxn>
                </a:cxnLst>
                <a:rect l="0" t="0" r="r" b="b"/>
                <a:pathLst>
                  <a:path w="109" h="183">
                    <a:moveTo>
                      <a:pt x="109" y="94"/>
                    </a:moveTo>
                    <a:lnTo>
                      <a:pt x="109" y="94"/>
                    </a:lnTo>
                    <a:lnTo>
                      <a:pt x="104" y="128"/>
                    </a:lnTo>
                    <a:lnTo>
                      <a:pt x="94" y="158"/>
                    </a:lnTo>
                    <a:lnTo>
                      <a:pt x="74" y="178"/>
                    </a:lnTo>
                    <a:lnTo>
                      <a:pt x="65" y="183"/>
                    </a:lnTo>
                    <a:lnTo>
                      <a:pt x="55" y="183"/>
                    </a:lnTo>
                    <a:lnTo>
                      <a:pt x="55" y="183"/>
                    </a:lnTo>
                    <a:lnTo>
                      <a:pt x="45" y="183"/>
                    </a:lnTo>
                    <a:lnTo>
                      <a:pt x="35" y="178"/>
                    </a:lnTo>
                    <a:lnTo>
                      <a:pt x="15" y="158"/>
                    </a:lnTo>
                    <a:lnTo>
                      <a:pt x="5" y="12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" y="59"/>
                    </a:lnTo>
                    <a:lnTo>
                      <a:pt x="15" y="29"/>
                    </a:lnTo>
                    <a:lnTo>
                      <a:pt x="35" y="9"/>
                    </a:lnTo>
                    <a:lnTo>
                      <a:pt x="45" y="5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65" y="5"/>
                    </a:lnTo>
                    <a:lnTo>
                      <a:pt x="74" y="9"/>
                    </a:lnTo>
                    <a:lnTo>
                      <a:pt x="94" y="29"/>
                    </a:lnTo>
                    <a:lnTo>
                      <a:pt x="104" y="59"/>
                    </a:lnTo>
                    <a:lnTo>
                      <a:pt x="109" y="94"/>
                    </a:lnTo>
                    <a:lnTo>
                      <a:pt x="109" y="94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" name="Freeform 44"/>
              <p:cNvSpPr>
                <a:spLocks/>
              </p:cNvSpPr>
              <p:nvPr/>
            </p:nvSpPr>
            <p:spPr bwMode="auto">
              <a:xfrm>
                <a:off x="20965996" y="8365287"/>
                <a:ext cx="48381" cy="82468"/>
              </a:xfrm>
              <a:custGeom>
                <a:avLst/>
                <a:gdLst/>
                <a:ahLst/>
                <a:cxnLst>
                  <a:cxn ang="0">
                    <a:pos x="44" y="35"/>
                  </a:cxn>
                  <a:cxn ang="0">
                    <a:pos x="44" y="35"/>
                  </a:cxn>
                  <a:cxn ang="0">
                    <a:pos x="44" y="50"/>
                  </a:cxn>
                  <a:cxn ang="0">
                    <a:pos x="39" y="65"/>
                  </a:cxn>
                  <a:cxn ang="0">
                    <a:pos x="29" y="75"/>
                  </a:cxn>
                  <a:cxn ang="0">
                    <a:pos x="24" y="75"/>
                  </a:cxn>
                  <a:cxn ang="0">
                    <a:pos x="24" y="75"/>
                  </a:cxn>
                  <a:cxn ang="0">
                    <a:pos x="15" y="75"/>
                  </a:cxn>
                  <a:cxn ang="0">
                    <a:pos x="10" y="65"/>
                  </a:cxn>
                  <a:cxn ang="0">
                    <a:pos x="5" y="50"/>
                  </a:cxn>
                  <a:cxn ang="0">
                    <a:pos x="0" y="35"/>
                  </a:cxn>
                  <a:cxn ang="0">
                    <a:pos x="0" y="35"/>
                  </a:cxn>
                  <a:cxn ang="0">
                    <a:pos x="5" y="20"/>
                  </a:cxn>
                  <a:cxn ang="0">
                    <a:pos x="10" y="10"/>
                  </a:cxn>
                  <a:cxn ang="0">
                    <a:pos x="15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9" y="0"/>
                  </a:cxn>
                  <a:cxn ang="0">
                    <a:pos x="39" y="10"/>
                  </a:cxn>
                  <a:cxn ang="0">
                    <a:pos x="44" y="20"/>
                  </a:cxn>
                  <a:cxn ang="0">
                    <a:pos x="44" y="35"/>
                  </a:cxn>
                  <a:cxn ang="0">
                    <a:pos x="44" y="35"/>
                  </a:cxn>
                </a:cxnLst>
                <a:rect l="0" t="0" r="r" b="b"/>
                <a:pathLst>
                  <a:path w="44" h="75">
                    <a:moveTo>
                      <a:pt x="44" y="35"/>
                    </a:moveTo>
                    <a:lnTo>
                      <a:pt x="44" y="35"/>
                    </a:lnTo>
                    <a:lnTo>
                      <a:pt x="44" y="50"/>
                    </a:lnTo>
                    <a:lnTo>
                      <a:pt x="39" y="65"/>
                    </a:lnTo>
                    <a:lnTo>
                      <a:pt x="29" y="75"/>
                    </a:lnTo>
                    <a:lnTo>
                      <a:pt x="24" y="75"/>
                    </a:lnTo>
                    <a:lnTo>
                      <a:pt x="24" y="75"/>
                    </a:lnTo>
                    <a:lnTo>
                      <a:pt x="15" y="75"/>
                    </a:lnTo>
                    <a:lnTo>
                      <a:pt x="10" y="65"/>
                    </a:lnTo>
                    <a:lnTo>
                      <a:pt x="5" y="50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5" y="20"/>
                    </a:lnTo>
                    <a:lnTo>
                      <a:pt x="10" y="10"/>
                    </a:lnTo>
                    <a:lnTo>
                      <a:pt x="15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9" y="10"/>
                    </a:lnTo>
                    <a:lnTo>
                      <a:pt x="44" y="20"/>
                    </a:lnTo>
                    <a:lnTo>
                      <a:pt x="44" y="35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3" name="Freeform 51"/>
              <p:cNvSpPr>
                <a:spLocks noEditPoints="1"/>
              </p:cNvSpPr>
              <p:nvPr/>
            </p:nvSpPr>
            <p:spPr bwMode="auto">
              <a:xfrm>
                <a:off x="19904914" y="9765036"/>
                <a:ext cx="282589" cy="299082"/>
              </a:xfrm>
              <a:custGeom>
                <a:avLst/>
                <a:gdLst/>
                <a:ahLst/>
                <a:cxnLst>
                  <a:cxn ang="0">
                    <a:pos x="39" y="138"/>
                  </a:cxn>
                  <a:cxn ang="0">
                    <a:pos x="49" y="99"/>
                  </a:cxn>
                  <a:cxn ang="0">
                    <a:pos x="69" y="69"/>
                  </a:cxn>
                  <a:cxn ang="0">
                    <a:pos x="94" y="49"/>
                  </a:cxn>
                  <a:cxn ang="0">
                    <a:pos x="128" y="39"/>
                  </a:cxn>
                  <a:cxn ang="0">
                    <a:pos x="148" y="44"/>
                  </a:cxn>
                  <a:cxn ang="0">
                    <a:pos x="178" y="59"/>
                  </a:cxn>
                  <a:cxn ang="0">
                    <a:pos x="203" y="84"/>
                  </a:cxn>
                  <a:cxn ang="0">
                    <a:pos x="217" y="118"/>
                  </a:cxn>
                  <a:cxn ang="0">
                    <a:pos x="217" y="138"/>
                  </a:cxn>
                  <a:cxn ang="0">
                    <a:pos x="212" y="173"/>
                  </a:cxn>
                  <a:cxn ang="0">
                    <a:pos x="193" y="202"/>
                  </a:cxn>
                  <a:cxn ang="0">
                    <a:pos x="163" y="227"/>
                  </a:cxn>
                  <a:cxn ang="0">
                    <a:pos x="128" y="232"/>
                  </a:cxn>
                  <a:cxn ang="0">
                    <a:pos x="113" y="232"/>
                  </a:cxn>
                  <a:cxn ang="0">
                    <a:pos x="79" y="217"/>
                  </a:cxn>
                  <a:cxn ang="0">
                    <a:pos x="54" y="188"/>
                  </a:cxn>
                  <a:cxn ang="0">
                    <a:pos x="44" y="158"/>
                  </a:cxn>
                  <a:cxn ang="0">
                    <a:pos x="39" y="138"/>
                  </a:cxn>
                  <a:cxn ang="0">
                    <a:pos x="0" y="138"/>
                  </a:cxn>
                  <a:cxn ang="0">
                    <a:pos x="9" y="188"/>
                  </a:cxn>
                  <a:cxn ang="0">
                    <a:pos x="39" y="232"/>
                  </a:cxn>
                  <a:cxn ang="0">
                    <a:pos x="79" y="262"/>
                  </a:cxn>
                  <a:cxn ang="0">
                    <a:pos x="128" y="272"/>
                  </a:cxn>
                  <a:cxn ang="0">
                    <a:pos x="153" y="267"/>
                  </a:cxn>
                  <a:cxn ang="0">
                    <a:pos x="203" y="247"/>
                  </a:cxn>
                  <a:cxn ang="0">
                    <a:pos x="237" y="212"/>
                  </a:cxn>
                  <a:cxn ang="0">
                    <a:pos x="252" y="163"/>
                  </a:cxn>
                  <a:cxn ang="0">
                    <a:pos x="257" y="138"/>
                  </a:cxn>
                  <a:cxn ang="0">
                    <a:pos x="247" y="84"/>
                  </a:cxn>
                  <a:cxn ang="0">
                    <a:pos x="217" y="39"/>
                  </a:cxn>
                  <a:cxn ang="0">
                    <a:pos x="178" y="9"/>
                  </a:cxn>
                  <a:cxn ang="0">
                    <a:pos x="128" y="0"/>
                  </a:cxn>
                  <a:cxn ang="0">
                    <a:pos x="104" y="4"/>
                  </a:cxn>
                  <a:cxn ang="0">
                    <a:pos x="59" y="24"/>
                  </a:cxn>
                  <a:cxn ang="0">
                    <a:pos x="24" y="59"/>
                  </a:cxn>
                  <a:cxn ang="0">
                    <a:pos x="5" y="108"/>
                  </a:cxn>
                  <a:cxn ang="0">
                    <a:pos x="0" y="138"/>
                  </a:cxn>
                </a:cxnLst>
                <a:rect l="0" t="0" r="r" b="b"/>
                <a:pathLst>
                  <a:path w="257" h="272">
                    <a:moveTo>
                      <a:pt x="39" y="138"/>
                    </a:moveTo>
                    <a:lnTo>
                      <a:pt x="39" y="138"/>
                    </a:lnTo>
                    <a:lnTo>
                      <a:pt x="44" y="118"/>
                    </a:lnTo>
                    <a:lnTo>
                      <a:pt x="49" y="99"/>
                    </a:lnTo>
                    <a:lnTo>
                      <a:pt x="54" y="84"/>
                    </a:lnTo>
                    <a:lnTo>
                      <a:pt x="69" y="69"/>
                    </a:lnTo>
                    <a:lnTo>
                      <a:pt x="79" y="59"/>
                    </a:lnTo>
                    <a:lnTo>
                      <a:pt x="94" y="49"/>
                    </a:lnTo>
                    <a:lnTo>
                      <a:pt x="113" y="44"/>
                    </a:lnTo>
                    <a:lnTo>
                      <a:pt x="128" y="39"/>
                    </a:lnTo>
                    <a:lnTo>
                      <a:pt x="128" y="39"/>
                    </a:lnTo>
                    <a:lnTo>
                      <a:pt x="148" y="44"/>
                    </a:lnTo>
                    <a:lnTo>
                      <a:pt x="163" y="49"/>
                    </a:lnTo>
                    <a:lnTo>
                      <a:pt x="178" y="59"/>
                    </a:lnTo>
                    <a:lnTo>
                      <a:pt x="193" y="69"/>
                    </a:lnTo>
                    <a:lnTo>
                      <a:pt x="203" y="84"/>
                    </a:lnTo>
                    <a:lnTo>
                      <a:pt x="212" y="99"/>
                    </a:lnTo>
                    <a:lnTo>
                      <a:pt x="217" y="118"/>
                    </a:lnTo>
                    <a:lnTo>
                      <a:pt x="217" y="138"/>
                    </a:lnTo>
                    <a:lnTo>
                      <a:pt x="217" y="138"/>
                    </a:lnTo>
                    <a:lnTo>
                      <a:pt x="217" y="158"/>
                    </a:lnTo>
                    <a:lnTo>
                      <a:pt x="212" y="173"/>
                    </a:lnTo>
                    <a:lnTo>
                      <a:pt x="203" y="188"/>
                    </a:lnTo>
                    <a:lnTo>
                      <a:pt x="193" y="202"/>
                    </a:lnTo>
                    <a:lnTo>
                      <a:pt x="178" y="217"/>
                    </a:lnTo>
                    <a:lnTo>
                      <a:pt x="163" y="227"/>
                    </a:lnTo>
                    <a:lnTo>
                      <a:pt x="148" y="232"/>
                    </a:lnTo>
                    <a:lnTo>
                      <a:pt x="128" y="232"/>
                    </a:lnTo>
                    <a:lnTo>
                      <a:pt x="128" y="232"/>
                    </a:lnTo>
                    <a:lnTo>
                      <a:pt x="113" y="232"/>
                    </a:lnTo>
                    <a:lnTo>
                      <a:pt x="94" y="227"/>
                    </a:lnTo>
                    <a:lnTo>
                      <a:pt x="79" y="217"/>
                    </a:lnTo>
                    <a:lnTo>
                      <a:pt x="69" y="202"/>
                    </a:lnTo>
                    <a:lnTo>
                      <a:pt x="54" y="188"/>
                    </a:lnTo>
                    <a:lnTo>
                      <a:pt x="49" y="173"/>
                    </a:lnTo>
                    <a:lnTo>
                      <a:pt x="44" y="158"/>
                    </a:lnTo>
                    <a:lnTo>
                      <a:pt x="39" y="138"/>
                    </a:lnTo>
                    <a:lnTo>
                      <a:pt x="39" y="138"/>
                    </a:lnTo>
                    <a:close/>
                    <a:moveTo>
                      <a:pt x="0" y="138"/>
                    </a:moveTo>
                    <a:lnTo>
                      <a:pt x="0" y="138"/>
                    </a:lnTo>
                    <a:lnTo>
                      <a:pt x="5" y="163"/>
                    </a:lnTo>
                    <a:lnTo>
                      <a:pt x="9" y="188"/>
                    </a:lnTo>
                    <a:lnTo>
                      <a:pt x="24" y="212"/>
                    </a:lnTo>
                    <a:lnTo>
                      <a:pt x="39" y="232"/>
                    </a:lnTo>
                    <a:lnTo>
                      <a:pt x="59" y="247"/>
                    </a:lnTo>
                    <a:lnTo>
                      <a:pt x="79" y="262"/>
                    </a:lnTo>
                    <a:lnTo>
                      <a:pt x="104" y="267"/>
                    </a:lnTo>
                    <a:lnTo>
                      <a:pt x="128" y="272"/>
                    </a:lnTo>
                    <a:lnTo>
                      <a:pt x="128" y="272"/>
                    </a:lnTo>
                    <a:lnTo>
                      <a:pt x="153" y="267"/>
                    </a:lnTo>
                    <a:lnTo>
                      <a:pt x="178" y="262"/>
                    </a:lnTo>
                    <a:lnTo>
                      <a:pt x="203" y="247"/>
                    </a:lnTo>
                    <a:lnTo>
                      <a:pt x="217" y="232"/>
                    </a:lnTo>
                    <a:lnTo>
                      <a:pt x="237" y="212"/>
                    </a:lnTo>
                    <a:lnTo>
                      <a:pt x="247" y="188"/>
                    </a:lnTo>
                    <a:lnTo>
                      <a:pt x="252" y="163"/>
                    </a:lnTo>
                    <a:lnTo>
                      <a:pt x="257" y="138"/>
                    </a:lnTo>
                    <a:lnTo>
                      <a:pt x="257" y="138"/>
                    </a:lnTo>
                    <a:lnTo>
                      <a:pt x="252" y="108"/>
                    </a:lnTo>
                    <a:lnTo>
                      <a:pt x="247" y="84"/>
                    </a:lnTo>
                    <a:lnTo>
                      <a:pt x="237" y="59"/>
                    </a:lnTo>
                    <a:lnTo>
                      <a:pt x="217" y="39"/>
                    </a:lnTo>
                    <a:lnTo>
                      <a:pt x="203" y="24"/>
                    </a:lnTo>
                    <a:lnTo>
                      <a:pt x="178" y="9"/>
                    </a:lnTo>
                    <a:lnTo>
                      <a:pt x="153" y="4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04" y="4"/>
                    </a:lnTo>
                    <a:lnTo>
                      <a:pt x="79" y="9"/>
                    </a:lnTo>
                    <a:lnTo>
                      <a:pt x="59" y="24"/>
                    </a:lnTo>
                    <a:lnTo>
                      <a:pt x="39" y="39"/>
                    </a:lnTo>
                    <a:lnTo>
                      <a:pt x="24" y="59"/>
                    </a:lnTo>
                    <a:lnTo>
                      <a:pt x="9" y="84"/>
                    </a:lnTo>
                    <a:lnTo>
                      <a:pt x="5" y="108"/>
                    </a:lnTo>
                    <a:lnTo>
                      <a:pt x="0" y="13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1" y="2514600"/>
            <a:ext cx="4419600" cy="405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9" name="Picture 5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295400"/>
            <a:ext cx="1355924" cy="1447800"/>
          </a:xfrm>
          <a:prstGeom prst="rect">
            <a:avLst/>
          </a:prstGeom>
          <a:noFill/>
        </p:spPr>
      </p:pic>
      <p:sp>
        <p:nvSpPr>
          <p:cNvPr id="328" name="Rounded Rectangle 327"/>
          <p:cNvSpPr/>
          <p:nvPr/>
        </p:nvSpPr>
        <p:spPr>
          <a:xfrm>
            <a:off x="2438400" y="1500187"/>
            <a:ext cx="4343400" cy="785813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/>
              <a:t>Automatic query plan generation by </a:t>
            </a:r>
            <a:r>
              <a:rPr lang="en-US" sz="1600" b="1" dirty="0" err="1" smtClean="0"/>
              <a:t>DryadLINQ</a:t>
            </a:r>
            <a:r>
              <a:rPr lang="en-US" sz="1600" b="1" dirty="0" smtClean="0"/>
              <a:t> </a:t>
            </a:r>
            <a:br>
              <a:rPr lang="en-US" sz="1600" b="1" dirty="0" smtClean="0"/>
            </a:br>
            <a:r>
              <a:rPr lang="en-US" sz="1600" b="1" dirty="0" smtClean="0"/>
              <a:t>Automatic distributed execution by Dryad</a:t>
            </a:r>
            <a:endParaRPr lang="en-US" sz="1600" b="1" dirty="0"/>
          </a:p>
        </p:txBody>
      </p:sp>
      <p:sp>
        <p:nvSpPr>
          <p:cNvPr id="329" name=" 3"/>
          <p:cNvSpPr/>
          <p:nvPr/>
        </p:nvSpPr>
        <p:spPr>
          <a:xfrm rot="16200000" flipH="1" flipV="1">
            <a:off x="4381499" y="2324101"/>
            <a:ext cx="1447800" cy="914399"/>
          </a:xfrm>
          <a:prstGeom prst="swooshArrow">
            <a:avLst>
              <a:gd name="adj1" fmla="val 25000"/>
              <a:gd name="adj2" fmla="val 27419"/>
            </a:avLst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" grpId="0" animBg="1"/>
      <p:bldP spid="3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LINQ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Microsoft’s Language </a:t>
            </a:r>
            <a:r>
              <a:rPr lang="en-US" dirty="0" err="1" smtClean="0"/>
              <a:t>INtegrated</a:t>
            </a:r>
            <a:r>
              <a:rPr lang="en-US" dirty="0" smtClean="0"/>
              <a:t> Query</a:t>
            </a:r>
          </a:p>
          <a:p>
            <a:pPr lvl="1"/>
            <a:r>
              <a:rPr lang="en-US" dirty="0" smtClean="0"/>
              <a:t>Available in Visual Studio products</a:t>
            </a:r>
          </a:p>
          <a:p>
            <a:r>
              <a:rPr lang="en-US" dirty="0" smtClean="0"/>
              <a:t>A set of operators to manipulate datasets in .NET</a:t>
            </a:r>
          </a:p>
          <a:p>
            <a:pPr lvl="1"/>
            <a:r>
              <a:rPr lang="en-US" dirty="0" smtClean="0"/>
              <a:t>Support traditional relational operators</a:t>
            </a:r>
          </a:p>
          <a:p>
            <a:pPr lvl="2"/>
            <a:r>
              <a:rPr lang="en-US" dirty="0" smtClean="0"/>
              <a:t>Select, Join, </a:t>
            </a:r>
            <a:r>
              <a:rPr lang="en-US" dirty="0" err="1" smtClean="0"/>
              <a:t>GroupBy</a:t>
            </a:r>
            <a:r>
              <a:rPr lang="en-US" dirty="0" smtClean="0"/>
              <a:t>, Aggregate, etc.</a:t>
            </a:r>
          </a:p>
          <a:p>
            <a:pPr lvl="1"/>
            <a:r>
              <a:rPr lang="en-US" dirty="0" smtClean="0"/>
              <a:t>Integrated into .NET programming languages</a:t>
            </a:r>
          </a:p>
          <a:p>
            <a:pPr lvl="2"/>
            <a:r>
              <a:rPr lang="en-US" dirty="0" smtClean="0"/>
              <a:t>Programs can call operators</a:t>
            </a:r>
          </a:p>
          <a:p>
            <a:pPr lvl="2"/>
            <a:r>
              <a:rPr lang="en-US" dirty="0" smtClean="0"/>
              <a:t>Operators can invoke arbitrary .NET functions</a:t>
            </a:r>
          </a:p>
          <a:p>
            <a:r>
              <a:rPr lang="en-US" dirty="0" smtClean="0"/>
              <a:t>Data model</a:t>
            </a:r>
          </a:p>
          <a:p>
            <a:pPr lvl="1"/>
            <a:r>
              <a:rPr lang="en-US" dirty="0" smtClean="0"/>
              <a:t>Data elements are strongly typed .NET objects</a:t>
            </a:r>
          </a:p>
          <a:p>
            <a:pPr lvl="1"/>
            <a:r>
              <a:rPr lang="en-US" dirty="0" smtClean="0"/>
              <a:t>Much more expressive than SQL tables</a:t>
            </a:r>
          </a:p>
          <a:p>
            <a:r>
              <a:rPr lang="en-US" dirty="0" smtClean="0"/>
              <a:t>Highly extensible</a:t>
            </a:r>
          </a:p>
          <a:p>
            <a:pPr lvl="1"/>
            <a:r>
              <a:rPr lang="en-US" dirty="0" smtClean="0"/>
              <a:t>Add new custom operators</a:t>
            </a:r>
          </a:p>
          <a:p>
            <a:pPr lvl="1"/>
            <a:r>
              <a:rPr lang="en-US" dirty="0" smtClean="0"/>
              <a:t>Add new execution providers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r>
              <a:rPr lang="en-US" dirty="0" smtClean="0"/>
              <a:t>LINQ System Architecture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1981200"/>
            <a:ext cx="3962400" cy="4191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181600" y="3295650"/>
            <a:ext cx="2057400" cy="685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PLINQ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TextBox 30"/>
          <p:cNvSpPr txBox="1"/>
          <p:nvPr/>
        </p:nvSpPr>
        <p:spPr>
          <a:xfrm>
            <a:off x="1676400" y="1600200"/>
            <a:ext cx="1963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Local machine</a:t>
            </a:r>
            <a:endParaRPr lang="en-US" sz="2400" i="1" dirty="0"/>
          </a:p>
        </p:txBody>
      </p:sp>
      <p:sp>
        <p:nvSpPr>
          <p:cNvPr id="7" name="Rectangle 6"/>
          <p:cNvSpPr/>
          <p:nvPr/>
        </p:nvSpPr>
        <p:spPr>
          <a:xfrm>
            <a:off x="762000" y="2362200"/>
            <a:ext cx="1371600" cy="3429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.Net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program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(C#, VB, F#, etc)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30"/>
          <p:cNvSpPr txBox="1"/>
          <p:nvPr/>
        </p:nvSpPr>
        <p:spPr>
          <a:xfrm>
            <a:off x="4953000" y="1600200"/>
            <a:ext cx="2417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Execution engines</a:t>
            </a:r>
            <a:endParaRPr lang="en-US" sz="2400" i="1" dirty="0"/>
          </a:p>
        </p:txBody>
      </p:sp>
      <p:sp>
        <p:nvSpPr>
          <p:cNvPr id="10" name="Right Arrow 9"/>
          <p:cNvSpPr/>
          <p:nvPr/>
        </p:nvSpPr>
        <p:spPr>
          <a:xfrm>
            <a:off x="2133600" y="2895600"/>
            <a:ext cx="1143000" cy="6858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Query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flipH="1">
            <a:off x="2133600" y="4648200"/>
            <a:ext cx="1143000" cy="6858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Objects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Left-Right Arrow 11"/>
          <p:cNvSpPr/>
          <p:nvPr/>
        </p:nvSpPr>
        <p:spPr>
          <a:xfrm>
            <a:off x="3962400" y="2514600"/>
            <a:ext cx="12192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181600" y="4087749"/>
            <a:ext cx="2057400" cy="685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LINQ-to-SQL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181600" y="2514600"/>
            <a:ext cx="2057400" cy="685800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DryadLINQ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Left-Right Arrow 19"/>
          <p:cNvSpPr/>
          <p:nvPr/>
        </p:nvSpPr>
        <p:spPr>
          <a:xfrm>
            <a:off x="3962400" y="3302000"/>
            <a:ext cx="12192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-Right Arrow 20"/>
          <p:cNvSpPr/>
          <p:nvPr/>
        </p:nvSpPr>
        <p:spPr>
          <a:xfrm>
            <a:off x="3962400" y="4089400"/>
            <a:ext cx="12192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181600" y="4876800"/>
            <a:ext cx="2057400" cy="685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LINQ-to-</a:t>
            </a:r>
            <a:r>
              <a:rPr lang="en-US" sz="2800" dirty="0" err="1" smtClean="0">
                <a:solidFill>
                  <a:schemeClr val="tx1"/>
                </a:solidFill>
              </a:rPr>
              <a:t>Obj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Left-Right Arrow 25"/>
          <p:cNvSpPr/>
          <p:nvPr/>
        </p:nvSpPr>
        <p:spPr>
          <a:xfrm>
            <a:off x="3962400" y="4876800"/>
            <a:ext cx="12192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16200000">
            <a:off x="1905001" y="3733800"/>
            <a:ext cx="34290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LINQ provider interface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 rot="10800000">
            <a:off x="7467600" y="1981200"/>
            <a:ext cx="1371600" cy="38100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30"/>
          <p:cNvSpPr txBox="1"/>
          <p:nvPr/>
        </p:nvSpPr>
        <p:spPr>
          <a:xfrm>
            <a:off x="7542485" y="1595735"/>
            <a:ext cx="1449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Scalability</a:t>
            </a:r>
            <a:endParaRPr lang="en-US" sz="2400" i="1" dirty="0"/>
          </a:p>
        </p:txBody>
      </p:sp>
      <p:sp>
        <p:nvSpPr>
          <p:cNvPr id="23" name="TextBox 30"/>
          <p:cNvSpPr txBox="1"/>
          <p:nvPr/>
        </p:nvSpPr>
        <p:spPr>
          <a:xfrm>
            <a:off x="7315200" y="4963180"/>
            <a:ext cx="1786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Single-core</a:t>
            </a:r>
            <a:endParaRPr lang="en-US" sz="2800" i="1" dirty="0"/>
          </a:p>
        </p:txBody>
      </p:sp>
      <p:sp>
        <p:nvSpPr>
          <p:cNvPr id="24" name="TextBox 30"/>
          <p:cNvSpPr txBox="1"/>
          <p:nvPr/>
        </p:nvSpPr>
        <p:spPr>
          <a:xfrm>
            <a:off x="7315200" y="3653135"/>
            <a:ext cx="1696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Multi-core</a:t>
            </a:r>
            <a:endParaRPr lang="en-US" sz="2800" i="1" dirty="0"/>
          </a:p>
        </p:txBody>
      </p:sp>
      <p:sp>
        <p:nvSpPr>
          <p:cNvPr id="28" name="TextBox 30"/>
          <p:cNvSpPr txBox="1"/>
          <p:nvPr/>
        </p:nvSpPr>
        <p:spPr>
          <a:xfrm>
            <a:off x="7543800" y="2590800"/>
            <a:ext cx="1185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Cluster</a:t>
            </a:r>
            <a:endParaRPr lang="en-US" sz="28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Dryad System Architecture</a:t>
            </a:r>
            <a:endParaRPr lang="en-US" dirty="0"/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914F-062F-453F-B34B-BB004E9935E0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3" name="Group 80"/>
          <p:cNvGrpSpPr/>
          <p:nvPr/>
        </p:nvGrpSpPr>
        <p:grpSpPr>
          <a:xfrm>
            <a:off x="606640" y="1676400"/>
            <a:ext cx="7851560" cy="4561820"/>
            <a:chOff x="606640" y="1676400"/>
            <a:chExt cx="7851560" cy="4561820"/>
          </a:xfrm>
        </p:grpSpPr>
        <p:pic>
          <p:nvPicPr>
            <p:cNvPr id="71" name="Picture 2" descr="C:\Program Files\Microsoft Resource DVD Artwork\DVD_ART\Artwork_Imagery\HARDWARE_IMAGERY\Illustration - Misc Hardware\XML Icons\Serve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6600" y="4694374"/>
              <a:ext cx="691911" cy="1020626"/>
            </a:xfrm>
            <a:prstGeom prst="rect">
              <a:avLst/>
            </a:prstGeom>
            <a:noFill/>
          </p:spPr>
        </p:pic>
        <p:pic>
          <p:nvPicPr>
            <p:cNvPr id="73" name="Picture 2" descr="C:\Program Files\Microsoft Resource DVD Artwork\DVD_ART\Artwork_Imagery\HARDWARE_IMAGERY\Illustration - Misc Hardware\XML Icons\Serve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0" y="4694374"/>
              <a:ext cx="691911" cy="1020626"/>
            </a:xfrm>
            <a:prstGeom prst="rect">
              <a:avLst/>
            </a:prstGeom>
            <a:noFill/>
          </p:spPr>
        </p:pic>
        <p:pic>
          <p:nvPicPr>
            <p:cNvPr id="74" name="Picture 2" descr="C:\Program Files\Microsoft Resource DVD Artwork\DVD_ART\Artwork_Imagery\HARDWARE_IMAGERY\Illustration - Misc Hardware\XML Icons\Serve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4694374"/>
              <a:ext cx="691911" cy="1020626"/>
            </a:xfrm>
            <a:prstGeom prst="rect">
              <a:avLst/>
            </a:prstGeom>
            <a:noFill/>
          </p:spPr>
        </p:pic>
        <p:pic>
          <p:nvPicPr>
            <p:cNvPr id="78" name="Picture 2" descr="C:\Program Files\Microsoft Resource DVD Artwork\DVD_ART\Artwork_Imagery\HARDWARE_IMAGERY\Illustration - Misc Hardware\XML Icons\Serve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0" y="4694374"/>
              <a:ext cx="691911" cy="1020626"/>
            </a:xfrm>
            <a:prstGeom prst="rect">
              <a:avLst/>
            </a:prstGeom>
            <a:noFill/>
          </p:spPr>
        </p:pic>
        <p:sp>
          <p:nvSpPr>
            <p:cNvPr id="75" name="Freeform 74"/>
            <p:cNvSpPr/>
            <p:nvPr/>
          </p:nvSpPr>
          <p:spPr>
            <a:xfrm>
              <a:off x="606640" y="3151573"/>
              <a:ext cx="7459463" cy="997505"/>
            </a:xfrm>
            <a:custGeom>
              <a:avLst/>
              <a:gdLst>
                <a:gd name="connsiteX0" fmla="*/ 538579 w 7739849"/>
                <a:gd name="connsiteY0" fmla="*/ 328474 h 985421"/>
                <a:gd name="connsiteX1" fmla="*/ 645111 w 7739849"/>
                <a:gd name="connsiteY1" fmla="*/ 168676 h 985421"/>
                <a:gd name="connsiteX2" fmla="*/ 2074416 w 7739849"/>
                <a:gd name="connsiteY2" fmla="*/ 168676 h 985421"/>
                <a:gd name="connsiteX3" fmla="*/ 4071892 w 7739849"/>
                <a:gd name="connsiteY3" fmla="*/ 239697 h 985421"/>
                <a:gd name="connsiteX4" fmla="*/ 7187954 w 7739849"/>
                <a:gd name="connsiteY4" fmla="*/ 62144 h 985421"/>
                <a:gd name="connsiteX5" fmla="*/ 7383263 w 7739849"/>
                <a:gd name="connsiteY5" fmla="*/ 612559 h 985421"/>
                <a:gd name="connsiteX6" fmla="*/ 6051612 w 7739849"/>
                <a:gd name="connsiteY6" fmla="*/ 941033 h 985421"/>
                <a:gd name="connsiteX7" fmla="*/ 3876583 w 7739849"/>
                <a:gd name="connsiteY7" fmla="*/ 878889 h 985421"/>
                <a:gd name="connsiteX8" fmla="*/ 538579 w 7739849"/>
                <a:gd name="connsiteY8" fmla="*/ 328474 h 985421"/>
                <a:gd name="connsiteX0" fmla="*/ 538579 w 7739849"/>
                <a:gd name="connsiteY0" fmla="*/ 328474 h 960021"/>
                <a:gd name="connsiteX1" fmla="*/ 645111 w 7739849"/>
                <a:gd name="connsiteY1" fmla="*/ 168676 h 960021"/>
                <a:gd name="connsiteX2" fmla="*/ 2074416 w 7739849"/>
                <a:gd name="connsiteY2" fmla="*/ 168676 h 960021"/>
                <a:gd name="connsiteX3" fmla="*/ 4071892 w 7739849"/>
                <a:gd name="connsiteY3" fmla="*/ 239697 h 960021"/>
                <a:gd name="connsiteX4" fmla="*/ 7187954 w 7739849"/>
                <a:gd name="connsiteY4" fmla="*/ 62144 h 960021"/>
                <a:gd name="connsiteX5" fmla="*/ 7383263 w 7739849"/>
                <a:gd name="connsiteY5" fmla="*/ 612559 h 960021"/>
                <a:gd name="connsiteX6" fmla="*/ 6051612 w 7739849"/>
                <a:gd name="connsiteY6" fmla="*/ 941033 h 960021"/>
                <a:gd name="connsiteX7" fmla="*/ 3876583 w 7739849"/>
                <a:gd name="connsiteY7" fmla="*/ 726489 h 960021"/>
                <a:gd name="connsiteX8" fmla="*/ 538579 w 7739849"/>
                <a:gd name="connsiteY8" fmla="*/ 328474 h 960021"/>
                <a:gd name="connsiteX0" fmla="*/ 538579 w 7739849"/>
                <a:gd name="connsiteY0" fmla="*/ 328474 h 960021"/>
                <a:gd name="connsiteX1" fmla="*/ 645111 w 7739849"/>
                <a:gd name="connsiteY1" fmla="*/ 168676 h 960021"/>
                <a:gd name="connsiteX2" fmla="*/ 2074416 w 7739849"/>
                <a:gd name="connsiteY2" fmla="*/ 168676 h 960021"/>
                <a:gd name="connsiteX3" fmla="*/ 4071892 w 7739849"/>
                <a:gd name="connsiteY3" fmla="*/ 239697 h 960021"/>
                <a:gd name="connsiteX4" fmla="*/ 7187954 w 7739849"/>
                <a:gd name="connsiteY4" fmla="*/ 62144 h 960021"/>
                <a:gd name="connsiteX5" fmla="*/ 7383263 w 7739849"/>
                <a:gd name="connsiteY5" fmla="*/ 612559 h 960021"/>
                <a:gd name="connsiteX6" fmla="*/ 5899212 w 7739849"/>
                <a:gd name="connsiteY6" fmla="*/ 941033 h 960021"/>
                <a:gd name="connsiteX7" fmla="*/ 3876583 w 7739849"/>
                <a:gd name="connsiteY7" fmla="*/ 726489 h 960021"/>
                <a:gd name="connsiteX8" fmla="*/ 538579 w 7739849"/>
                <a:gd name="connsiteY8" fmla="*/ 328474 h 960021"/>
                <a:gd name="connsiteX0" fmla="*/ 538579 w 7739849"/>
                <a:gd name="connsiteY0" fmla="*/ 328474 h 948924"/>
                <a:gd name="connsiteX1" fmla="*/ 645111 w 7739849"/>
                <a:gd name="connsiteY1" fmla="*/ 168676 h 948924"/>
                <a:gd name="connsiteX2" fmla="*/ 2074416 w 7739849"/>
                <a:gd name="connsiteY2" fmla="*/ 168676 h 948924"/>
                <a:gd name="connsiteX3" fmla="*/ 4071892 w 7739849"/>
                <a:gd name="connsiteY3" fmla="*/ 239697 h 948924"/>
                <a:gd name="connsiteX4" fmla="*/ 7187954 w 7739849"/>
                <a:gd name="connsiteY4" fmla="*/ 62144 h 948924"/>
                <a:gd name="connsiteX5" fmla="*/ 7383263 w 7739849"/>
                <a:gd name="connsiteY5" fmla="*/ 612559 h 948924"/>
                <a:gd name="connsiteX6" fmla="*/ 7374385 w 7739849"/>
                <a:gd name="connsiteY6" fmla="*/ 773837 h 948924"/>
                <a:gd name="connsiteX7" fmla="*/ 5899212 w 7739849"/>
                <a:gd name="connsiteY7" fmla="*/ 941033 h 948924"/>
                <a:gd name="connsiteX8" fmla="*/ 3876583 w 7739849"/>
                <a:gd name="connsiteY8" fmla="*/ 726489 h 948924"/>
                <a:gd name="connsiteX9" fmla="*/ 538579 w 7739849"/>
                <a:gd name="connsiteY9" fmla="*/ 328474 h 948924"/>
                <a:gd name="connsiteX0" fmla="*/ 538579 w 7765249"/>
                <a:gd name="connsiteY0" fmla="*/ 328474 h 948924"/>
                <a:gd name="connsiteX1" fmla="*/ 645111 w 7765249"/>
                <a:gd name="connsiteY1" fmla="*/ 168676 h 948924"/>
                <a:gd name="connsiteX2" fmla="*/ 2074416 w 7765249"/>
                <a:gd name="connsiteY2" fmla="*/ 168676 h 948924"/>
                <a:gd name="connsiteX3" fmla="*/ 4071892 w 7765249"/>
                <a:gd name="connsiteY3" fmla="*/ 239697 h 948924"/>
                <a:gd name="connsiteX4" fmla="*/ 7187954 w 7765249"/>
                <a:gd name="connsiteY4" fmla="*/ 62144 h 948924"/>
                <a:gd name="connsiteX5" fmla="*/ 7535663 w 7765249"/>
                <a:gd name="connsiteY5" fmla="*/ 612559 h 948924"/>
                <a:gd name="connsiteX6" fmla="*/ 7374385 w 7765249"/>
                <a:gd name="connsiteY6" fmla="*/ 773837 h 948924"/>
                <a:gd name="connsiteX7" fmla="*/ 5899212 w 7765249"/>
                <a:gd name="connsiteY7" fmla="*/ 941033 h 948924"/>
                <a:gd name="connsiteX8" fmla="*/ 3876583 w 7765249"/>
                <a:gd name="connsiteY8" fmla="*/ 726489 h 948924"/>
                <a:gd name="connsiteX9" fmla="*/ 538579 w 7765249"/>
                <a:gd name="connsiteY9" fmla="*/ 328474 h 948924"/>
                <a:gd name="connsiteX0" fmla="*/ 538579 w 7765249"/>
                <a:gd name="connsiteY0" fmla="*/ 328474 h 948924"/>
                <a:gd name="connsiteX1" fmla="*/ 645111 w 7765249"/>
                <a:gd name="connsiteY1" fmla="*/ 168676 h 948924"/>
                <a:gd name="connsiteX2" fmla="*/ 2074416 w 7765249"/>
                <a:gd name="connsiteY2" fmla="*/ 168676 h 948924"/>
                <a:gd name="connsiteX3" fmla="*/ 4071892 w 7765249"/>
                <a:gd name="connsiteY3" fmla="*/ 239697 h 948924"/>
                <a:gd name="connsiteX4" fmla="*/ 7187954 w 7765249"/>
                <a:gd name="connsiteY4" fmla="*/ 62144 h 948924"/>
                <a:gd name="connsiteX5" fmla="*/ 7535663 w 7765249"/>
                <a:gd name="connsiteY5" fmla="*/ 612559 h 948924"/>
                <a:gd name="connsiteX6" fmla="*/ 7374385 w 7765249"/>
                <a:gd name="connsiteY6" fmla="*/ 773837 h 948924"/>
                <a:gd name="connsiteX7" fmla="*/ 5899212 w 7765249"/>
                <a:gd name="connsiteY7" fmla="*/ 941033 h 948924"/>
                <a:gd name="connsiteX8" fmla="*/ 3876583 w 7765249"/>
                <a:gd name="connsiteY8" fmla="*/ 726489 h 948924"/>
                <a:gd name="connsiteX9" fmla="*/ 538579 w 7765249"/>
                <a:gd name="connsiteY9" fmla="*/ 328474 h 948924"/>
                <a:gd name="connsiteX0" fmla="*/ 538579 w 7647127"/>
                <a:gd name="connsiteY0" fmla="*/ 328474 h 948924"/>
                <a:gd name="connsiteX1" fmla="*/ 645111 w 7647127"/>
                <a:gd name="connsiteY1" fmla="*/ 168676 h 948924"/>
                <a:gd name="connsiteX2" fmla="*/ 2074416 w 7647127"/>
                <a:gd name="connsiteY2" fmla="*/ 168676 h 948924"/>
                <a:gd name="connsiteX3" fmla="*/ 4071892 w 7647127"/>
                <a:gd name="connsiteY3" fmla="*/ 239697 h 948924"/>
                <a:gd name="connsiteX4" fmla="*/ 6883154 w 7647127"/>
                <a:gd name="connsiteY4" fmla="*/ 62144 h 948924"/>
                <a:gd name="connsiteX5" fmla="*/ 7535663 w 7647127"/>
                <a:gd name="connsiteY5" fmla="*/ 612559 h 948924"/>
                <a:gd name="connsiteX6" fmla="*/ 7374385 w 7647127"/>
                <a:gd name="connsiteY6" fmla="*/ 773837 h 948924"/>
                <a:gd name="connsiteX7" fmla="*/ 5899212 w 7647127"/>
                <a:gd name="connsiteY7" fmla="*/ 941033 h 948924"/>
                <a:gd name="connsiteX8" fmla="*/ 3876583 w 7647127"/>
                <a:gd name="connsiteY8" fmla="*/ 726489 h 948924"/>
                <a:gd name="connsiteX9" fmla="*/ 538579 w 7647127"/>
                <a:gd name="connsiteY9" fmla="*/ 328474 h 948924"/>
                <a:gd name="connsiteX0" fmla="*/ 538579 w 7535663"/>
                <a:gd name="connsiteY0" fmla="*/ 328474 h 960021"/>
                <a:gd name="connsiteX1" fmla="*/ 645111 w 7535663"/>
                <a:gd name="connsiteY1" fmla="*/ 168676 h 960021"/>
                <a:gd name="connsiteX2" fmla="*/ 2074416 w 7535663"/>
                <a:gd name="connsiteY2" fmla="*/ 168676 h 960021"/>
                <a:gd name="connsiteX3" fmla="*/ 4071892 w 7535663"/>
                <a:gd name="connsiteY3" fmla="*/ 239697 h 960021"/>
                <a:gd name="connsiteX4" fmla="*/ 6883154 w 7535663"/>
                <a:gd name="connsiteY4" fmla="*/ 62144 h 960021"/>
                <a:gd name="connsiteX5" fmla="*/ 7535663 w 7535663"/>
                <a:gd name="connsiteY5" fmla="*/ 612559 h 960021"/>
                <a:gd name="connsiteX6" fmla="*/ 5899212 w 7535663"/>
                <a:gd name="connsiteY6" fmla="*/ 941033 h 960021"/>
                <a:gd name="connsiteX7" fmla="*/ 3876583 w 7535663"/>
                <a:gd name="connsiteY7" fmla="*/ 726489 h 960021"/>
                <a:gd name="connsiteX8" fmla="*/ 538579 w 7535663"/>
                <a:gd name="connsiteY8" fmla="*/ 328474 h 960021"/>
                <a:gd name="connsiteX0" fmla="*/ 538579 w 7577709"/>
                <a:gd name="connsiteY0" fmla="*/ 328474 h 972845"/>
                <a:gd name="connsiteX1" fmla="*/ 645111 w 7577709"/>
                <a:gd name="connsiteY1" fmla="*/ 168676 h 972845"/>
                <a:gd name="connsiteX2" fmla="*/ 2074416 w 7577709"/>
                <a:gd name="connsiteY2" fmla="*/ 168676 h 972845"/>
                <a:gd name="connsiteX3" fmla="*/ 4071892 w 7577709"/>
                <a:gd name="connsiteY3" fmla="*/ 239697 h 972845"/>
                <a:gd name="connsiteX4" fmla="*/ 6883154 w 7577709"/>
                <a:gd name="connsiteY4" fmla="*/ 62144 h 972845"/>
                <a:gd name="connsiteX5" fmla="*/ 7535663 w 7577709"/>
                <a:gd name="connsiteY5" fmla="*/ 612559 h 972845"/>
                <a:gd name="connsiteX6" fmla="*/ 7135428 w 7577709"/>
                <a:gd name="connsiteY6" fmla="*/ 917359 h 972845"/>
                <a:gd name="connsiteX7" fmla="*/ 5899212 w 7577709"/>
                <a:gd name="connsiteY7" fmla="*/ 941033 h 972845"/>
                <a:gd name="connsiteX8" fmla="*/ 3876583 w 7577709"/>
                <a:gd name="connsiteY8" fmla="*/ 726489 h 972845"/>
                <a:gd name="connsiteX9" fmla="*/ 538579 w 7577709"/>
                <a:gd name="connsiteY9" fmla="*/ 328474 h 972845"/>
                <a:gd name="connsiteX0" fmla="*/ 538579 w 7577709"/>
                <a:gd name="connsiteY0" fmla="*/ 328474 h 980982"/>
                <a:gd name="connsiteX1" fmla="*/ 645111 w 7577709"/>
                <a:gd name="connsiteY1" fmla="*/ 168676 h 980982"/>
                <a:gd name="connsiteX2" fmla="*/ 2074416 w 7577709"/>
                <a:gd name="connsiteY2" fmla="*/ 168676 h 980982"/>
                <a:gd name="connsiteX3" fmla="*/ 4071892 w 7577709"/>
                <a:gd name="connsiteY3" fmla="*/ 239697 h 980982"/>
                <a:gd name="connsiteX4" fmla="*/ 6883154 w 7577709"/>
                <a:gd name="connsiteY4" fmla="*/ 62144 h 980982"/>
                <a:gd name="connsiteX5" fmla="*/ 7535663 w 7577709"/>
                <a:gd name="connsiteY5" fmla="*/ 612559 h 980982"/>
                <a:gd name="connsiteX6" fmla="*/ 7135428 w 7577709"/>
                <a:gd name="connsiteY6" fmla="*/ 917359 h 980982"/>
                <a:gd name="connsiteX7" fmla="*/ 5899212 w 7577709"/>
                <a:gd name="connsiteY7" fmla="*/ 941033 h 980982"/>
                <a:gd name="connsiteX8" fmla="*/ 3876583 w 7577709"/>
                <a:gd name="connsiteY8" fmla="*/ 878889 h 980982"/>
                <a:gd name="connsiteX9" fmla="*/ 538579 w 7577709"/>
                <a:gd name="connsiteY9" fmla="*/ 328474 h 980982"/>
                <a:gd name="connsiteX0" fmla="*/ 538579 w 7577709"/>
                <a:gd name="connsiteY0" fmla="*/ 328474 h 972105"/>
                <a:gd name="connsiteX1" fmla="*/ 645111 w 7577709"/>
                <a:gd name="connsiteY1" fmla="*/ 168676 h 972105"/>
                <a:gd name="connsiteX2" fmla="*/ 2074416 w 7577709"/>
                <a:gd name="connsiteY2" fmla="*/ 168676 h 972105"/>
                <a:gd name="connsiteX3" fmla="*/ 4071892 w 7577709"/>
                <a:gd name="connsiteY3" fmla="*/ 239697 h 972105"/>
                <a:gd name="connsiteX4" fmla="*/ 6883154 w 7577709"/>
                <a:gd name="connsiteY4" fmla="*/ 62144 h 972105"/>
                <a:gd name="connsiteX5" fmla="*/ 7535663 w 7577709"/>
                <a:gd name="connsiteY5" fmla="*/ 612559 h 972105"/>
                <a:gd name="connsiteX6" fmla="*/ 7135428 w 7577709"/>
                <a:gd name="connsiteY6" fmla="*/ 917359 h 972105"/>
                <a:gd name="connsiteX7" fmla="*/ 5899212 w 7577709"/>
                <a:gd name="connsiteY7" fmla="*/ 941033 h 972105"/>
                <a:gd name="connsiteX8" fmla="*/ 3876583 w 7577709"/>
                <a:gd name="connsiteY8" fmla="*/ 878889 h 972105"/>
                <a:gd name="connsiteX9" fmla="*/ 2243092 w 7577709"/>
                <a:gd name="connsiteY9" fmla="*/ 562991 h 972105"/>
                <a:gd name="connsiteX10" fmla="*/ 538579 w 7577709"/>
                <a:gd name="connsiteY10" fmla="*/ 328474 h 972105"/>
                <a:gd name="connsiteX0" fmla="*/ 538579 w 7577709"/>
                <a:gd name="connsiteY0" fmla="*/ 328474 h 972105"/>
                <a:gd name="connsiteX1" fmla="*/ 645111 w 7577709"/>
                <a:gd name="connsiteY1" fmla="*/ 168676 h 972105"/>
                <a:gd name="connsiteX2" fmla="*/ 2074416 w 7577709"/>
                <a:gd name="connsiteY2" fmla="*/ 168676 h 972105"/>
                <a:gd name="connsiteX3" fmla="*/ 4071892 w 7577709"/>
                <a:gd name="connsiteY3" fmla="*/ 239697 h 972105"/>
                <a:gd name="connsiteX4" fmla="*/ 6883154 w 7577709"/>
                <a:gd name="connsiteY4" fmla="*/ 62144 h 972105"/>
                <a:gd name="connsiteX5" fmla="*/ 7535663 w 7577709"/>
                <a:gd name="connsiteY5" fmla="*/ 612559 h 972105"/>
                <a:gd name="connsiteX6" fmla="*/ 7135428 w 7577709"/>
                <a:gd name="connsiteY6" fmla="*/ 917359 h 972105"/>
                <a:gd name="connsiteX7" fmla="*/ 5899212 w 7577709"/>
                <a:gd name="connsiteY7" fmla="*/ 941033 h 972105"/>
                <a:gd name="connsiteX8" fmla="*/ 3876583 w 7577709"/>
                <a:gd name="connsiteY8" fmla="*/ 878889 h 972105"/>
                <a:gd name="connsiteX9" fmla="*/ 3361678 w 7577709"/>
                <a:gd name="connsiteY9" fmla="*/ 646590 h 972105"/>
                <a:gd name="connsiteX10" fmla="*/ 2243092 w 7577709"/>
                <a:gd name="connsiteY10" fmla="*/ 562991 h 972105"/>
                <a:gd name="connsiteX11" fmla="*/ 538579 w 7577709"/>
                <a:gd name="connsiteY11" fmla="*/ 328474 h 972105"/>
                <a:gd name="connsiteX0" fmla="*/ 538579 w 7577709"/>
                <a:gd name="connsiteY0" fmla="*/ 353874 h 997505"/>
                <a:gd name="connsiteX1" fmla="*/ 645111 w 7577709"/>
                <a:gd name="connsiteY1" fmla="*/ 194076 h 997505"/>
                <a:gd name="connsiteX2" fmla="*/ 2074416 w 7577709"/>
                <a:gd name="connsiteY2" fmla="*/ 194076 h 997505"/>
                <a:gd name="connsiteX3" fmla="*/ 4605292 w 7577709"/>
                <a:gd name="connsiteY3" fmla="*/ 112697 h 997505"/>
                <a:gd name="connsiteX4" fmla="*/ 6883154 w 7577709"/>
                <a:gd name="connsiteY4" fmla="*/ 87544 h 997505"/>
                <a:gd name="connsiteX5" fmla="*/ 7535663 w 7577709"/>
                <a:gd name="connsiteY5" fmla="*/ 637959 h 997505"/>
                <a:gd name="connsiteX6" fmla="*/ 7135428 w 7577709"/>
                <a:gd name="connsiteY6" fmla="*/ 942759 h 997505"/>
                <a:gd name="connsiteX7" fmla="*/ 5899212 w 7577709"/>
                <a:gd name="connsiteY7" fmla="*/ 966433 h 997505"/>
                <a:gd name="connsiteX8" fmla="*/ 3876583 w 7577709"/>
                <a:gd name="connsiteY8" fmla="*/ 904289 h 997505"/>
                <a:gd name="connsiteX9" fmla="*/ 3361678 w 7577709"/>
                <a:gd name="connsiteY9" fmla="*/ 671990 h 997505"/>
                <a:gd name="connsiteX10" fmla="*/ 2243092 w 7577709"/>
                <a:gd name="connsiteY10" fmla="*/ 588391 h 997505"/>
                <a:gd name="connsiteX11" fmla="*/ 538579 w 7577709"/>
                <a:gd name="connsiteY11" fmla="*/ 353874 h 997505"/>
                <a:gd name="connsiteX0" fmla="*/ 538579 w 7577709"/>
                <a:gd name="connsiteY0" fmla="*/ 353874 h 997505"/>
                <a:gd name="connsiteX1" fmla="*/ 645111 w 7577709"/>
                <a:gd name="connsiteY1" fmla="*/ 194076 h 997505"/>
                <a:gd name="connsiteX2" fmla="*/ 2074416 w 7577709"/>
                <a:gd name="connsiteY2" fmla="*/ 194076 h 997505"/>
                <a:gd name="connsiteX3" fmla="*/ 3062057 w 7577709"/>
                <a:gd name="connsiteY3" fmla="*/ 167443 h 997505"/>
                <a:gd name="connsiteX4" fmla="*/ 4605292 w 7577709"/>
                <a:gd name="connsiteY4" fmla="*/ 112697 h 997505"/>
                <a:gd name="connsiteX5" fmla="*/ 6883154 w 7577709"/>
                <a:gd name="connsiteY5" fmla="*/ 87544 h 997505"/>
                <a:gd name="connsiteX6" fmla="*/ 7535663 w 7577709"/>
                <a:gd name="connsiteY6" fmla="*/ 637959 h 997505"/>
                <a:gd name="connsiteX7" fmla="*/ 7135428 w 7577709"/>
                <a:gd name="connsiteY7" fmla="*/ 942759 h 997505"/>
                <a:gd name="connsiteX8" fmla="*/ 5899212 w 7577709"/>
                <a:gd name="connsiteY8" fmla="*/ 966433 h 997505"/>
                <a:gd name="connsiteX9" fmla="*/ 3876583 w 7577709"/>
                <a:gd name="connsiteY9" fmla="*/ 904289 h 997505"/>
                <a:gd name="connsiteX10" fmla="*/ 3361678 w 7577709"/>
                <a:gd name="connsiteY10" fmla="*/ 671990 h 997505"/>
                <a:gd name="connsiteX11" fmla="*/ 2243092 w 7577709"/>
                <a:gd name="connsiteY11" fmla="*/ 588391 h 997505"/>
                <a:gd name="connsiteX12" fmla="*/ 538579 w 7577709"/>
                <a:gd name="connsiteY12" fmla="*/ 353874 h 997505"/>
                <a:gd name="connsiteX0" fmla="*/ 538579 w 7577709"/>
                <a:gd name="connsiteY0" fmla="*/ 353874 h 997505"/>
                <a:gd name="connsiteX1" fmla="*/ 645111 w 7577709"/>
                <a:gd name="connsiteY1" fmla="*/ 194076 h 997505"/>
                <a:gd name="connsiteX2" fmla="*/ 2074416 w 7577709"/>
                <a:gd name="connsiteY2" fmla="*/ 194076 h 997505"/>
                <a:gd name="connsiteX3" fmla="*/ 3062057 w 7577709"/>
                <a:gd name="connsiteY3" fmla="*/ 167443 h 997505"/>
                <a:gd name="connsiteX4" fmla="*/ 4605292 w 7577709"/>
                <a:gd name="connsiteY4" fmla="*/ 112697 h 997505"/>
                <a:gd name="connsiteX5" fmla="*/ 6883154 w 7577709"/>
                <a:gd name="connsiteY5" fmla="*/ 87544 h 997505"/>
                <a:gd name="connsiteX6" fmla="*/ 7535663 w 7577709"/>
                <a:gd name="connsiteY6" fmla="*/ 637959 h 997505"/>
                <a:gd name="connsiteX7" fmla="*/ 7135428 w 7577709"/>
                <a:gd name="connsiteY7" fmla="*/ 942759 h 997505"/>
                <a:gd name="connsiteX8" fmla="*/ 5899212 w 7577709"/>
                <a:gd name="connsiteY8" fmla="*/ 966433 h 997505"/>
                <a:gd name="connsiteX9" fmla="*/ 3876583 w 7577709"/>
                <a:gd name="connsiteY9" fmla="*/ 904289 h 997505"/>
                <a:gd name="connsiteX10" fmla="*/ 3056878 w 7577709"/>
                <a:gd name="connsiteY10" fmla="*/ 519590 h 997505"/>
                <a:gd name="connsiteX11" fmla="*/ 2243092 w 7577709"/>
                <a:gd name="connsiteY11" fmla="*/ 588391 h 997505"/>
                <a:gd name="connsiteX12" fmla="*/ 538579 w 7577709"/>
                <a:gd name="connsiteY12" fmla="*/ 353874 h 997505"/>
                <a:gd name="connsiteX0" fmla="*/ 538579 w 7577709"/>
                <a:gd name="connsiteY0" fmla="*/ 353874 h 997505"/>
                <a:gd name="connsiteX1" fmla="*/ 645111 w 7577709"/>
                <a:gd name="connsiteY1" fmla="*/ 194076 h 997505"/>
                <a:gd name="connsiteX2" fmla="*/ 2074416 w 7577709"/>
                <a:gd name="connsiteY2" fmla="*/ 194076 h 997505"/>
                <a:gd name="connsiteX3" fmla="*/ 3062057 w 7577709"/>
                <a:gd name="connsiteY3" fmla="*/ 167443 h 997505"/>
                <a:gd name="connsiteX4" fmla="*/ 4605292 w 7577709"/>
                <a:gd name="connsiteY4" fmla="*/ 112697 h 997505"/>
                <a:gd name="connsiteX5" fmla="*/ 6883154 w 7577709"/>
                <a:gd name="connsiteY5" fmla="*/ 87544 h 997505"/>
                <a:gd name="connsiteX6" fmla="*/ 7535663 w 7577709"/>
                <a:gd name="connsiteY6" fmla="*/ 637959 h 997505"/>
                <a:gd name="connsiteX7" fmla="*/ 7135428 w 7577709"/>
                <a:gd name="connsiteY7" fmla="*/ 942759 h 997505"/>
                <a:gd name="connsiteX8" fmla="*/ 5899212 w 7577709"/>
                <a:gd name="connsiteY8" fmla="*/ 966433 h 997505"/>
                <a:gd name="connsiteX9" fmla="*/ 3876583 w 7577709"/>
                <a:gd name="connsiteY9" fmla="*/ 904289 h 997505"/>
                <a:gd name="connsiteX10" fmla="*/ 3056878 w 7577709"/>
                <a:gd name="connsiteY10" fmla="*/ 519590 h 997505"/>
                <a:gd name="connsiteX11" fmla="*/ 2243092 w 7577709"/>
                <a:gd name="connsiteY11" fmla="*/ 512191 h 997505"/>
                <a:gd name="connsiteX12" fmla="*/ 538579 w 7577709"/>
                <a:gd name="connsiteY12" fmla="*/ 353874 h 997505"/>
                <a:gd name="connsiteX0" fmla="*/ 538579 w 7577709"/>
                <a:gd name="connsiteY0" fmla="*/ 353874 h 997505"/>
                <a:gd name="connsiteX1" fmla="*/ 645111 w 7577709"/>
                <a:gd name="connsiteY1" fmla="*/ 194076 h 997505"/>
                <a:gd name="connsiteX2" fmla="*/ 2074416 w 7577709"/>
                <a:gd name="connsiteY2" fmla="*/ 194076 h 997505"/>
                <a:gd name="connsiteX3" fmla="*/ 3062057 w 7577709"/>
                <a:gd name="connsiteY3" fmla="*/ 167443 h 997505"/>
                <a:gd name="connsiteX4" fmla="*/ 4605292 w 7577709"/>
                <a:gd name="connsiteY4" fmla="*/ 112697 h 997505"/>
                <a:gd name="connsiteX5" fmla="*/ 6883154 w 7577709"/>
                <a:gd name="connsiteY5" fmla="*/ 87544 h 997505"/>
                <a:gd name="connsiteX6" fmla="*/ 7535663 w 7577709"/>
                <a:gd name="connsiteY6" fmla="*/ 637959 h 997505"/>
                <a:gd name="connsiteX7" fmla="*/ 7135428 w 7577709"/>
                <a:gd name="connsiteY7" fmla="*/ 942759 h 997505"/>
                <a:gd name="connsiteX8" fmla="*/ 5899212 w 7577709"/>
                <a:gd name="connsiteY8" fmla="*/ 966433 h 997505"/>
                <a:gd name="connsiteX9" fmla="*/ 3876583 w 7577709"/>
                <a:gd name="connsiteY9" fmla="*/ 904289 h 997505"/>
                <a:gd name="connsiteX10" fmla="*/ 3056878 w 7577709"/>
                <a:gd name="connsiteY10" fmla="*/ 519590 h 997505"/>
                <a:gd name="connsiteX11" fmla="*/ 2243092 w 7577709"/>
                <a:gd name="connsiteY11" fmla="*/ 512191 h 997505"/>
                <a:gd name="connsiteX12" fmla="*/ 538579 w 7577709"/>
                <a:gd name="connsiteY12" fmla="*/ 353874 h 997505"/>
                <a:gd name="connsiteX0" fmla="*/ 538579 w 7501509"/>
                <a:gd name="connsiteY0" fmla="*/ 328474 h 997505"/>
                <a:gd name="connsiteX1" fmla="*/ 645111 w 7501509"/>
                <a:gd name="connsiteY1" fmla="*/ 168676 h 997505"/>
                <a:gd name="connsiteX2" fmla="*/ 2074416 w 7501509"/>
                <a:gd name="connsiteY2" fmla="*/ 168676 h 997505"/>
                <a:gd name="connsiteX3" fmla="*/ 3062057 w 7501509"/>
                <a:gd name="connsiteY3" fmla="*/ 142043 h 997505"/>
                <a:gd name="connsiteX4" fmla="*/ 4605292 w 7501509"/>
                <a:gd name="connsiteY4" fmla="*/ 87297 h 997505"/>
                <a:gd name="connsiteX5" fmla="*/ 6883154 w 7501509"/>
                <a:gd name="connsiteY5" fmla="*/ 62144 h 997505"/>
                <a:gd name="connsiteX6" fmla="*/ 7459463 w 7501509"/>
                <a:gd name="connsiteY6" fmla="*/ 460159 h 997505"/>
                <a:gd name="connsiteX7" fmla="*/ 7135428 w 7501509"/>
                <a:gd name="connsiteY7" fmla="*/ 917359 h 997505"/>
                <a:gd name="connsiteX8" fmla="*/ 5899212 w 7501509"/>
                <a:gd name="connsiteY8" fmla="*/ 941033 h 997505"/>
                <a:gd name="connsiteX9" fmla="*/ 3876583 w 7501509"/>
                <a:gd name="connsiteY9" fmla="*/ 878889 h 997505"/>
                <a:gd name="connsiteX10" fmla="*/ 3056878 w 7501509"/>
                <a:gd name="connsiteY10" fmla="*/ 494190 h 997505"/>
                <a:gd name="connsiteX11" fmla="*/ 2243092 w 7501509"/>
                <a:gd name="connsiteY11" fmla="*/ 486791 h 997505"/>
                <a:gd name="connsiteX12" fmla="*/ 538579 w 7501509"/>
                <a:gd name="connsiteY12" fmla="*/ 328474 h 997505"/>
                <a:gd name="connsiteX0" fmla="*/ 538579 w 7459463"/>
                <a:gd name="connsiteY0" fmla="*/ 328474 h 997505"/>
                <a:gd name="connsiteX1" fmla="*/ 645111 w 7459463"/>
                <a:gd name="connsiteY1" fmla="*/ 168676 h 997505"/>
                <a:gd name="connsiteX2" fmla="*/ 2074416 w 7459463"/>
                <a:gd name="connsiteY2" fmla="*/ 168676 h 997505"/>
                <a:gd name="connsiteX3" fmla="*/ 3062057 w 7459463"/>
                <a:gd name="connsiteY3" fmla="*/ 142043 h 997505"/>
                <a:gd name="connsiteX4" fmla="*/ 4605292 w 7459463"/>
                <a:gd name="connsiteY4" fmla="*/ 87297 h 997505"/>
                <a:gd name="connsiteX5" fmla="*/ 6883154 w 7459463"/>
                <a:gd name="connsiteY5" fmla="*/ 62144 h 997505"/>
                <a:gd name="connsiteX6" fmla="*/ 7459463 w 7459463"/>
                <a:gd name="connsiteY6" fmla="*/ 460159 h 997505"/>
                <a:gd name="connsiteX7" fmla="*/ 7135428 w 7459463"/>
                <a:gd name="connsiteY7" fmla="*/ 917359 h 997505"/>
                <a:gd name="connsiteX8" fmla="*/ 5899212 w 7459463"/>
                <a:gd name="connsiteY8" fmla="*/ 941033 h 997505"/>
                <a:gd name="connsiteX9" fmla="*/ 3876583 w 7459463"/>
                <a:gd name="connsiteY9" fmla="*/ 878889 h 997505"/>
                <a:gd name="connsiteX10" fmla="*/ 3056878 w 7459463"/>
                <a:gd name="connsiteY10" fmla="*/ 494190 h 997505"/>
                <a:gd name="connsiteX11" fmla="*/ 2243092 w 7459463"/>
                <a:gd name="connsiteY11" fmla="*/ 486791 h 997505"/>
                <a:gd name="connsiteX12" fmla="*/ 538579 w 7459463"/>
                <a:gd name="connsiteY12" fmla="*/ 328474 h 997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59463" h="997505">
                  <a:moveTo>
                    <a:pt x="538579" y="328474"/>
                  </a:moveTo>
                  <a:cubicBezTo>
                    <a:pt x="0" y="210105"/>
                    <a:pt x="389138" y="195309"/>
                    <a:pt x="645111" y="168676"/>
                  </a:cubicBezTo>
                  <a:cubicBezTo>
                    <a:pt x="901084" y="142043"/>
                    <a:pt x="1671592" y="173115"/>
                    <a:pt x="2074416" y="168676"/>
                  </a:cubicBezTo>
                  <a:cubicBezTo>
                    <a:pt x="2477240" y="164237"/>
                    <a:pt x="2640244" y="155606"/>
                    <a:pt x="3062057" y="142043"/>
                  </a:cubicBezTo>
                  <a:cubicBezTo>
                    <a:pt x="3483870" y="128480"/>
                    <a:pt x="3968443" y="100613"/>
                    <a:pt x="4605292" y="87297"/>
                  </a:cubicBezTo>
                  <a:cubicBezTo>
                    <a:pt x="5242141" y="73981"/>
                    <a:pt x="6407459" y="0"/>
                    <a:pt x="6883154" y="62144"/>
                  </a:cubicBezTo>
                  <a:cubicBezTo>
                    <a:pt x="7358849" y="124288"/>
                    <a:pt x="7417417" y="317623"/>
                    <a:pt x="7459463" y="460159"/>
                  </a:cubicBezTo>
                  <a:cubicBezTo>
                    <a:pt x="7458600" y="641905"/>
                    <a:pt x="7395470" y="837213"/>
                    <a:pt x="7135428" y="917359"/>
                  </a:cubicBezTo>
                  <a:cubicBezTo>
                    <a:pt x="6875386" y="997505"/>
                    <a:pt x="6442353" y="947445"/>
                    <a:pt x="5899212" y="941033"/>
                  </a:cubicBezTo>
                  <a:cubicBezTo>
                    <a:pt x="5356071" y="934621"/>
                    <a:pt x="4350305" y="953363"/>
                    <a:pt x="3876583" y="878889"/>
                  </a:cubicBezTo>
                  <a:cubicBezTo>
                    <a:pt x="3402861" y="804415"/>
                    <a:pt x="3329126" y="559540"/>
                    <a:pt x="3056878" y="494190"/>
                  </a:cubicBezTo>
                  <a:cubicBezTo>
                    <a:pt x="2784630" y="428840"/>
                    <a:pt x="2644314" y="478899"/>
                    <a:pt x="2243092" y="486791"/>
                  </a:cubicBezTo>
                  <a:cubicBezTo>
                    <a:pt x="1823376" y="459172"/>
                    <a:pt x="804909" y="406893"/>
                    <a:pt x="538579" y="32847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Line 73"/>
            <p:cNvSpPr>
              <a:spLocks noChangeShapeType="1"/>
            </p:cNvSpPr>
            <p:nvPr/>
          </p:nvSpPr>
          <p:spPr bwMode="auto">
            <a:xfrm>
              <a:off x="7543800" y="5053836"/>
              <a:ext cx="0" cy="65027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3602556" y="2197768"/>
              <a:ext cx="4671820" cy="58439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 smtClean="0"/>
                <a:t>Files, TCP, FIFO, Network</a:t>
              </a:r>
              <a:endParaRPr lang="en-US" sz="2800" dirty="0"/>
            </a:p>
          </p:txBody>
        </p:sp>
        <p:sp>
          <p:nvSpPr>
            <p:cNvPr id="5" name="Rectangle 24"/>
            <p:cNvSpPr>
              <a:spLocks noChangeArrowheads="1"/>
            </p:cNvSpPr>
            <p:nvPr/>
          </p:nvSpPr>
          <p:spPr bwMode="auto">
            <a:xfrm>
              <a:off x="694016" y="2521476"/>
              <a:ext cx="2353984" cy="3345924"/>
            </a:xfrm>
            <a:prstGeom prst="rect">
              <a:avLst/>
            </a:prstGeom>
            <a:noFill/>
            <a:ln w="2857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6" name="Oval 25"/>
            <p:cNvSpPr>
              <a:spLocks noChangeArrowheads="1"/>
            </p:cNvSpPr>
            <p:nvPr/>
          </p:nvSpPr>
          <p:spPr bwMode="auto">
            <a:xfrm>
              <a:off x="1088573" y="2976956"/>
              <a:ext cx="237432" cy="194797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7" name="Oval 26"/>
            <p:cNvSpPr>
              <a:spLocks noChangeArrowheads="1"/>
            </p:cNvSpPr>
            <p:nvPr/>
          </p:nvSpPr>
          <p:spPr bwMode="auto">
            <a:xfrm>
              <a:off x="1563436" y="2976956"/>
              <a:ext cx="237432" cy="194797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8" name="Oval 27"/>
            <p:cNvSpPr>
              <a:spLocks noChangeArrowheads="1"/>
            </p:cNvSpPr>
            <p:nvPr/>
          </p:nvSpPr>
          <p:spPr bwMode="auto">
            <a:xfrm>
              <a:off x="2038300" y="2976956"/>
              <a:ext cx="237432" cy="194797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9" name="Oval 28"/>
            <p:cNvSpPr>
              <a:spLocks noChangeArrowheads="1"/>
            </p:cNvSpPr>
            <p:nvPr/>
          </p:nvSpPr>
          <p:spPr bwMode="auto">
            <a:xfrm>
              <a:off x="1326004" y="3366550"/>
              <a:ext cx="237432" cy="1947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10" name="Oval 29"/>
            <p:cNvSpPr>
              <a:spLocks noChangeArrowheads="1"/>
            </p:cNvSpPr>
            <p:nvPr/>
          </p:nvSpPr>
          <p:spPr bwMode="auto">
            <a:xfrm>
              <a:off x="1800868" y="3366550"/>
              <a:ext cx="237432" cy="1947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11" name="Oval 30"/>
            <p:cNvSpPr>
              <a:spLocks noChangeArrowheads="1"/>
            </p:cNvSpPr>
            <p:nvPr/>
          </p:nvSpPr>
          <p:spPr bwMode="auto">
            <a:xfrm>
              <a:off x="2275732" y="3366550"/>
              <a:ext cx="237432" cy="1947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12" name="Oval 31"/>
            <p:cNvSpPr>
              <a:spLocks noChangeArrowheads="1"/>
            </p:cNvSpPr>
            <p:nvPr/>
          </p:nvSpPr>
          <p:spPr bwMode="auto">
            <a:xfrm>
              <a:off x="2516654" y="2976956"/>
              <a:ext cx="237432" cy="194797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13" name="Oval 32"/>
            <p:cNvSpPr>
              <a:spLocks noChangeArrowheads="1"/>
            </p:cNvSpPr>
            <p:nvPr/>
          </p:nvSpPr>
          <p:spPr bwMode="auto">
            <a:xfrm>
              <a:off x="2038300" y="3690258"/>
              <a:ext cx="237432" cy="19479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14" name="Oval 33"/>
            <p:cNvSpPr>
              <a:spLocks noChangeArrowheads="1"/>
            </p:cNvSpPr>
            <p:nvPr/>
          </p:nvSpPr>
          <p:spPr bwMode="auto">
            <a:xfrm>
              <a:off x="1563436" y="3690258"/>
              <a:ext cx="237432" cy="19479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15" name="Oval 34"/>
            <p:cNvSpPr>
              <a:spLocks noChangeArrowheads="1"/>
            </p:cNvSpPr>
            <p:nvPr/>
          </p:nvSpPr>
          <p:spPr bwMode="auto">
            <a:xfrm>
              <a:off x="1011756" y="3690258"/>
              <a:ext cx="237432" cy="19479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16" name="Oval 35"/>
            <p:cNvSpPr>
              <a:spLocks noChangeArrowheads="1"/>
            </p:cNvSpPr>
            <p:nvPr/>
          </p:nvSpPr>
          <p:spPr bwMode="auto">
            <a:xfrm>
              <a:off x="1326004" y="3950941"/>
              <a:ext cx="237432" cy="19479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17" name="Oval 36"/>
            <p:cNvSpPr>
              <a:spLocks noChangeArrowheads="1"/>
            </p:cNvSpPr>
            <p:nvPr/>
          </p:nvSpPr>
          <p:spPr bwMode="auto">
            <a:xfrm>
              <a:off x="1800868" y="3950941"/>
              <a:ext cx="237432" cy="19479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18" name="Oval 37"/>
            <p:cNvSpPr>
              <a:spLocks noChangeArrowheads="1"/>
            </p:cNvSpPr>
            <p:nvPr/>
          </p:nvSpPr>
          <p:spPr bwMode="auto">
            <a:xfrm>
              <a:off x="2275732" y="3950941"/>
              <a:ext cx="237432" cy="19479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cxnSp>
          <p:nvCxnSpPr>
            <p:cNvPr id="19" name="AutoShape 38"/>
            <p:cNvCxnSpPr>
              <a:cxnSpLocks noChangeShapeType="1"/>
              <a:stCxn id="6" idx="4"/>
              <a:endCxn id="9" idx="1"/>
            </p:cNvCxnSpPr>
            <p:nvPr/>
          </p:nvCxnSpPr>
          <p:spPr bwMode="auto">
            <a:xfrm rot="16200000" flipH="1">
              <a:off x="1172371" y="3206671"/>
              <a:ext cx="223324" cy="1534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39"/>
            <p:cNvCxnSpPr>
              <a:cxnSpLocks noChangeShapeType="1"/>
              <a:stCxn id="7" idx="3"/>
              <a:endCxn id="9" idx="7"/>
            </p:cNvCxnSpPr>
            <p:nvPr/>
          </p:nvCxnSpPr>
          <p:spPr bwMode="auto">
            <a:xfrm rot="5400000">
              <a:off x="1437511" y="3234380"/>
              <a:ext cx="251851" cy="695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40"/>
            <p:cNvCxnSpPr>
              <a:cxnSpLocks noChangeShapeType="1"/>
              <a:stCxn id="7" idx="5"/>
              <a:endCxn id="10" idx="1"/>
            </p:cNvCxnSpPr>
            <p:nvPr/>
          </p:nvCxnSpPr>
          <p:spPr bwMode="auto">
            <a:xfrm rot="16200000" flipH="1">
              <a:off x="1674942" y="3234380"/>
              <a:ext cx="251852" cy="695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41"/>
            <p:cNvCxnSpPr>
              <a:cxnSpLocks noChangeShapeType="1"/>
              <a:stCxn id="8" idx="3"/>
              <a:endCxn id="10" idx="0"/>
            </p:cNvCxnSpPr>
            <p:nvPr/>
          </p:nvCxnSpPr>
          <p:spPr bwMode="auto">
            <a:xfrm rot="5400000">
              <a:off x="1884666" y="3178145"/>
              <a:ext cx="223324" cy="1534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42"/>
            <p:cNvCxnSpPr>
              <a:cxnSpLocks noChangeShapeType="1"/>
              <a:stCxn id="8" idx="5"/>
              <a:endCxn id="11" idx="0"/>
            </p:cNvCxnSpPr>
            <p:nvPr/>
          </p:nvCxnSpPr>
          <p:spPr bwMode="auto">
            <a:xfrm rot="16200000" flipH="1">
              <a:off x="2206042" y="3178144"/>
              <a:ext cx="223324" cy="1534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43"/>
            <p:cNvCxnSpPr>
              <a:cxnSpLocks noChangeShapeType="1"/>
              <a:stCxn id="12" idx="4"/>
              <a:endCxn id="11" idx="7"/>
            </p:cNvCxnSpPr>
            <p:nvPr/>
          </p:nvCxnSpPr>
          <p:spPr bwMode="auto">
            <a:xfrm rot="5400000">
              <a:off x="2445220" y="3204927"/>
              <a:ext cx="223324" cy="15697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45"/>
            <p:cNvCxnSpPr>
              <a:cxnSpLocks noChangeShapeType="1"/>
              <a:stCxn id="10" idx="4"/>
              <a:endCxn id="13" idx="1"/>
            </p:cNvCxnSpPr>
            <p:nvPr/>
          </p:nvCxnSpPr>
          <p:spPr bwMode="auto">
            <a:xfrm rot="16200000" flipH="1">
              <a:off x="1917609" y="3563322"/>
              <a:ext cx="157438" cy="1534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46"/>
            <p:cNvCxnSpPr>
              <a:cxnSpLocks noChangeShapeType="1"/>
              <a:stCxn id="10" idx="4"/>
              <a:endCxn id="14" idx="7"/>
            </p:cNvCxnSpPr>
            <p:nvPr/>
          </p:nvCxnSpPr>
          <p:spPr bwMode="auto">
            <a:xfrm rot="5400000">
              <a:off x="1764122" y="3563323"/>
              <a:ext cx="157438" cy="1534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7" name="AutoShape 47"/>
            <p:cNvCxnSpPr>
              <a:cxnSpLocks noChangeShapeType="1"/>
              <a:stCxn id="9" idx="4"/>
              <a:endCxn id="15" idx="7"/>
            </p:cNvCxnSpPr>
            <p:nvPr/>
          </p:nvCxnSpPr>
          <p:spPr bwMode="auto">
            <a:xfrm rot="5400000">
              <a:off x="1250852" y="3524914"/>
              <a:ext cx="157438" cy="2303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48"/>
            <p:cNvCxnSpPr>
              <a:cxnSpLocks noChangeShapeType="1"/>
              <a:stCxn id="9" idx="4"/>
              <a:endCxn id="14" idx="1"/>
            </p:cNvCxnSpPr>
            <p:nvPr/>
          </p:nvCxnSpPr>
          <p:spPr bwMode="auto">
            <a:xfrm rot="16200000" flipH="1">
              <a:off x="1442746" y="3563322"/>
              <a:ext cx="157438" cy="1534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9" name="AutoShape 51"/>
            <p:cNvCxnSpPr>
              <a:cxnSpLocks noChangeShapeType="1"/>
              <a:stCxn id="14" idx="5"/>
              <a:endCxn id="17" idx="1"/>
            </p:cNvCxnSpPr>
            <p:nvPr/>
          </p:nvCxnSpPr>
          <p:spPr bwMode="auto">
            <a:xfrm rot="16200000" flipH="1">
              <a:off x="1739397" y="3883226"/>
              <a:ext cx="122941" cy="695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53"/>
            <p:cNvCxnSpPr>
              <a:cxnSpLocks noChangeShapeType="1"/>
              <a:stCxn id="13" idx="3"/>
              <a:endCxn id="17" idx="0"/>
            </p:cNvCxnSpPr>
            <p:nvPr/>
          </p:nvCxnSpPr>
          <p:spPr bwMode="auto">
            <a:xfrm rot="5400000">
              <a:off x="1949122" y="3826989"/>
              <a:ext cx="94414" cy="1534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54"/>
            <p:cNvCxnSpPr>
              <a:cxnSpLocks noChangeShapeType="1"/>
              <a:stCxn id="14" idx="3"/>
              <a:endCxn id="16" idx="7"/>
            </p:cNvCxnSpPr>
            <p:nvPr/>
          </p:nvCxnSpPr>
          <p:spPr bwMode="auto">
            <a:xfrm rot="5400000">
              <a:off x="1501965" y="3883226"/>
              <a:ext cx="122941" cy="695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55"/>
            <p:cNvCxnSpPr>
              <a:cxnSpLocks noChangeShapeType="1"/>
              <a:stCxn id="15" idx="5"/>
              <a:endCxn id="16" idx="1"/>
            </p:cNvCxnSpPr>
            <p:nvPr/>
          </p:nvCxnSpPr>
          <p:spPr bwMode="auto">
            <a:xfrm rot="16200000" flipH="1">
              <a:off x="1226126" y="3844819"/>
              <a:ext cx="122940" cy="1463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56"/>
            <p:cNvCxnSpPr>
              <a:cxnSpLocks noChangeShapeType="1"/>
              <a:stCxn id="13" idx="5"/>
              <a:endCxn id="18" idx="1"/>
            </p:cNvCxnSpPr>
            <p:nvPr/>
          </p:nvCxnSpPr>
          <p:spPr bwMode="auto">
            <a:xfrm rot="16200000" flipH="1">
              <a:off x="2214261" y="3883226"/>
              <a:ext cx="122941" cy="695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57"/>
            <p:cNvSpPr txBox="1">
              <a:spLocks noChangeArrowheads="1"/>
            </p:cNvSpPr>
            <p:nvPr/>
          </p:nvSpPr>
          <p:spPr bwMode="auto">
            <a:xfrm>
              <a:off x="914401" y="2514600"/>
              <a:ext cx="1905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i="1" dirty="0"/>
                <a:t>job schedule</a:t>
              </a:r>
            </a:p>
          </p:txBody>
        </p:sp>
        <p:sp>
          <p:nvSpPr>
            <p:cNvPr id="37" name="Line 68"/>
            <p:cNvSpPr>
              <a:spLocks noChangeShapeType="1"/>
            </p:cNvSpPr>
            <p:nvPr/>
          </p:nvSpPr>
          <p:spPr bwMode="auto">
            <a:xfrm>
              <a:off x="990806" y="5704113"/>
              <a:ext cx="689250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8" name="Line 69"/>
            <p:cNvSpPr>
              <a:spLocks noChangeShapeType="1"/>
            </p:cNvSpPr>
            <p:nvPr/>
          </p:nvSpPr>
          <p:spPr bwMode="auto">
            <a:xfrm>
              <a:off x="1957991" y="5446294"/>
              <a:ext cx="0" cy="25781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9" name="Line 70"/>
            <p:cNvSpPr>
              <a:spLocks noChangeShapeType="1"/>
            </p:cNvSpPr>
            <p:nvPr/>
          </p:nvSpPr>
          <p:spPr bwMode="auto">
            <a:xfrm>
              <a:off x="4000604" y="5053836"/>
              <a:ext cx="0" cy="65027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0" name="Line 72"/>
            <p:cNvSpPr>
              <a:spLocks noChangeShapeType="1"/>
            </p:cNvSpPr>
            <p:nvPr/>
          </p:nvSpPr>
          <p:spPr bwMode="auto">
            <a:xfrm>
              <a:off x="5344886" y="5053836"/>
              <a:ext cx="0" cy="65027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1" name="Line 73"/>
            <p:cNvSpPr>
              <a:spLocks noChangeShapeType="1"/>
            </p:cNvSpPr>
            <p:nvPr/>
          </p:nvSpPr>
          <p:spPr bwMode="auto">
            <a:xfrm>
              <a:off x="6374922" y="5053836"/>
              <a:ext cx="0" cy="65027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3" name="Oval 76"/>
            <p:cNvSpPr>
              <a:spLocks noChangeArrowheads="1"/>
            </p:cNvSpPr>
            <p:nvPr/>
          </p:nvSpPr>
          <p:spPr bwMode="auto">
            <a:xfrm>
              <a:off x="1881175" y="5641091"/>
              <a:ext cx="157125" cy="1289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44" name="Oval 77"/>
            <p:cNvSpPr>
              <a:spLocks noChangeArrowheads="1"/>
            </p:cNvSpPr>
            <p:nvPr/>
          </p:nvSpPr>
          <p:spPr bwMode="auto">
            <a:xfrm>
              <a:off x="3920295" y="5641091"/>
              <a:ext cx="157125" cy="1289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45" name="Oval 78"/>
            <p:cNvSpPr>
              <a:spLocks noChangeArrowheads="1"/>
            </p:cNvSpPr>
            <p:nvPr/>
          </p:nvSpPr>
          <p:spPr bwMode="auto">
            <a:xfrm>
              <a:off x="5264579" y="5641091"/>
              <a:ext cx="157123" cy="1289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46" name="Oval 79"/>
            <p:cNvSpPr>
              <a:spLocks noChangeArrowheads="1"/>
            </p:cNvSpPr>
            <p:nvPr/>
          </p:nvSpPr>
          <p:spPr bwMode="auto">
            <a:xfrm>
              <a:off x="6294613" y="5641091"/>
              <a:ext cx="157125" cy="1289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47" name="Oval 80"/>
            <p:cNvSpPr>
              <a:spLocks noChangeArrowheads="1"/>
            </p:cNvSpPr>
            <p:nvPr/>
          </p:nvSpPr>
          <p:spPr bwMode="auto">
            <a:xfrm>
              <a:off x="7467600" y="5638800"/>
              <a:ext cx="157123" cy="1289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48" name="Text Box 83"/>
            <p:cNvSpPr txBox="1">
              <a:spLocks noChangeArrowheads="1"/>
            </p:cNvSpPr>
            <p:nvPr/>
          </p:nvSpPr>
          <p:spPr bwMode="auto">
            <a:xfrm>
              <a:off x="5344886" y="1676400"/>
              <a:ext cx="248954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800"/>
                <a:t>data plane</a:t>
              </a:r>
            </a:p>
          </p:txBody>
        </p:sp>
        <p:sp>
          <p:nvSpPr>
            <p:cNvPr id="49" name="Text Box 84"/>
            <p:cNvSpPr txBox="1">
              <a:spLocks noChangeArrowheads="1"/>
            </p:cNvSpPr>
            <p:nvPr/>
          </p:nvSpPr>
          <p:spPr bwMode="auto">
            <a:xfrm>
              <a:off x="2895600" y="5715000"/>
              <a:ext cx="296091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800" dirty="0"/>
                <a:t>control plane</a:t>
              </a:r>
            </a:p>
          </p:txBody>
        </p:sp>
        <p:cxnSp>
          <p:nvCxnSpPr>
            <p:cNvPr id="52" name="AutoShape 88"/>
            <p:cNvCxnSpPr>
              <a:cxnSpLocks noChangeShapeType="1"/>
              <a:stCxn id="11" idx="3"/>
              <a:endCxn id="13" idx="7"/>
            </p:cNvCxnSpPr>
            <p:nvPr/>
          </p:nvCxnSpPr>
          <p:spPr bwMode="auto">
            <a:xfrm rot="5400000">
              <a:off x="2182750" y="3591031"/>
              <a:ext cx="185965" cy="695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3" name="AutoShape 89"/>
            <p:cNvCxnSpPr>
              <a:cxnSpLocks noChangeShapeType="1"/>
              <a:stCxn id="11" idx="4"/>
              <a:endCxn id="18" idx="7"/>
            </p:cNvCxnSpPr>
            <p:nvPr/>
          </p:nvCxnSpPr>
          <p:spPr bwMode="auto">
            <a:xfrm rot="16200000" flipH="1">
              <a:off x="2227360" y="3728434"/>
              <a:ext cx="418121" cy="839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4" name="Rectangle 7"/>
            <p:cNvSpPr>
              <a:spLocks noChangeArrowheads="1"/>
            </p:cNvSpPr>
            <p:nvPr/>
          </p:nvSpPr>
          <p:spPr bwMode="auto">
            <a:xfrm>
              <a:off x="3525740" y="4340535"/>
              <a:ext cx="949727" cy="910962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dirty="0"/>
                <a:t>NS</a:t>
              </a:r>
            </a:p>
          </p:txBody>
        </p:sp>
        <p:sp>
          <p:nvSpPr>
            <p:cNvPr id="55" name="Rectangle 8"/>
            <p:cNvSpPr>
              <a:spLocks noChangeArrowheads="1"/>
            </p:cNvSpPr>
            <p:nvPr/>
          </p:nvSpPr>
          <p:spPr bwMode="auto">
            <a:xfrm>
              <a:off x="4800189" y="4340535"/>
              <a:ext cx="949727" cy="91096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PD</a:t>
              </a:r>
            </a:p>
          </p:txBody>
        </p:sp>
        <p:sp>
          <p:nvSpPr>
            <p:cNvPr id="56" name="Rectangle 9"/>
            <p:cNvSpPr>
              <a:spLocks noChangeArrowheads="1"/>
            </p:cNvSpPr>
            <p:nvPr/>
          </p:nvSpPr>
          <p:spPr bwMode="auto">
            <a:xfrm>
              <a:off x="7013892" y="4340535"/>
              <a:ext cx="949727" cy="91096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PD</a:t>
              </a:r>
            </a:p>
          </p:txBody>
        </p:sp>
        <p:sp>
          <p:nvSpPr>
            <p:cNvPr id="57" name="Rectangle 13"/>
            <p:cNvSpPr>
              <a:spLocks noChangeArrowheads="1"/>
            </p:cNvSpPr>
            <p:nvPr/>
          </p:nvSpPr>
          <p:spPr bwMode="auto">
            <a:xfrm>
              <a:off x="5907042" y="4340535"/>
              <a:ext cx="949727" cy="91096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PD</a:t>
              </a:r>
            </a:p>
          </p:txBody>
        </p:sp>
        <p:sp>
          <p:nvSpPr>
            <p:cNvPr id="58" name="computr3"/>
            <p:cNvSpPr>
              <a:spLocks noEditPoints="1" noChangeArrowheads="1"/>
            </p:cNvSpPr>
            <p:nvPr/>
          </p:nvSpPr>
          <p:spPr bwMode="auto">
            <a:xfrm>
              <a:off x="990600" y="4267200"/>
              <a:ext cx="1819146" cy="1140135"/>
            </a:xfrm>
            <a:custGeom>
              <a:avLst/>
              <a:gdLst>
                <a:gd name="T0" fmla="*/ 0 w 21600"/>
                <a:gd name="T1" fmla="*/ 10800 h 21600"/>
                <a:gd name="T2" fmla="*/ 10800 w 21600"/>
                <a:gd name="T3" fmla="*/ 0 h 21600"/>
                <a:gd name="T4" fmla="*/ 10800 w 21600"/>
                <a:gd name="T5" fmla="*/ 21600 h 21600"/>
                <a:gd name="T6" fmla="*/ 18135 w 21600"/>
                <a:gd name="T7" fmla="*/ 10800 h 21600"/>
                <a:gd name="T8" fmla="*/ 7811 w 21600"/>
                <a:gd name="T9" fmla="*/ 2584 h 21600"/>
                <a:gd name="T10" fmla="*/ 16359 w 21600"/>
                <a:gd name="T11" fmla="*/ 1176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8250" y="17743"/>
                  </a:moveTo>
                  <a:lnTo>
                    <a:pt x="17557" y="16971"/>
                  </a:lnTo>
                  <a:lnTo>
                    <a:pt x="5429" y="16971"/>
                  </a:lnTo>
                  <a:lnTo>
                    <a:pt x="4736" y="17743"/>
                  </a:lnTo>
                  <a:lnTo>
                    <a:pt x="18250" y="17743"/>
                  </a:lnTo>
                  <a:close/>
                </a:path>
                <a:path w="21600" h="21600" extrusionOk="0">
                  <a:moveTo>
                    <a:pt x="18250" y="17743"/>
                  </a:moveTo>
                  <a:moveTo>
                    <a:pt x="19405" y="19131"/>
                  </a:moveTo>
                  <a:lnTo>
                    <a:pt x="18712" y="18360"/>
                  </a:lnTo>
                  <a:lnTo>
                    <a:pt x="4274" y="18360"/>
                  </a:lnTo>
                  <a:lnTo>
                    <a:pt x="3581" y="19131"/>
                  </a:lnTo>
                  <a:lnTo>
                    <a:pt x="19405" y="19131"/>
                  </a:lnTo>
                  <a:close/>
                </a:path>
                <a:path w="21600" h="21600" extrusionOk="0">
                  <a:moveTo>
                    <a:pt x="19405" y="19131"/>
                  </a:moveTo>
                  <a:moveTo>
                    <a:pt x="20560" y="20520"/>
                  </a:moveTo>
                  <a:lnTo>
                    <a:pt x="19867" y="19749"/>
                  </a:lnTo>
                  <a:lnTo>
                    <a:pt x="3119" y="19749"/>
                  </a:lnTo>
                  <a:lnTo>
                    <a:pt x="2426" y="20520"/>
                  </a:lnTo>
                  <a:lnTo>
                    <a:pt x="20560" y="20520"/>
                  </a:lnTo>
                  <a:close/>
                </a:path>
                <a:path w="21600" h="21600" extrusionOk="0">
                  <a:moveTo>
                    <a:pt x="20560" y="20520"/>
                  </a:moveTo>
                  <a:moveTo>
                    <a:pt x="4620" y="16971"/>
                  </a:moveTo>
                  <a:lnTo>
                    <a:pt x="5313" y="16200"/>
                  </a:lnTo>
                  <a:lnTo>
                    <a:pt x="7624" y="16200"/>
                  </a:lnTo>
                  <a:lnTo>
                    <a:pt x="7624" y="14194"/>
                  </a:lnTo>
                  <a:lnTo>
                    <a:pt x="5891" y="14194"/>
                  </a:lnTo>
                  <a:lnTo>
                    <a:pt x="5891" y="0"/>
                  </a:lnTo>
                  <a:lnTo>
                    <a:pt x="12013" y="0"/>
                  </a:lnTo>
                  <a:lnTo>
                    <a:pt x="18135" y="0"/>
                  </a:lnTo>
                  <a:lnTo>
                    <a:pt x="18135" y="10800"/>
                  </a:lnTo>
                  <a:lnTo>
                    <a:pt x="18135" y="14194"/>
                  </a:lnTo>
                  <a:lnTo>
                    <a:pt x="16402" y="14194"/>
                  </a:lnTo>
                  <a:lnTo>
                    <a:pt x="16402" y="16200"/>
                  </a:lnTo>
                  <a:lnTo>
                    <a:pt x="17788" y="16200"/>
                  </a:lnTo>
                  <a:lnTo>
                    <a:pt x="19059" y="17743"/>
                  </a:lnTo>
                  <a:lnTo>
                    <a:pt x="21022" y="19903"/>
                  </a:lnTo>
                  <a:lnTo>
                    <a:pt x="21253" y="20057"/>
                  </a:lnTo>
                  <a:lnTo>
                    <a:pt x="21369" y="20366"/>
                  </a:lnTo>
                  <a:lnTo>
                    <a:pt x="21600" y="20674"/>
                  </a:lnTo>
                  <a:lnTo>
                    <a:pt x="21600" y="20829"/>
                  </a:lnTo>
                  <a:lnTo>
                    <a:pt x="21600" y="20983"/>
                  </a:lnTo>
                  <a:lnTo>
                    <a:pt x="21600" y="21137"/>
                  </a:lnTo>
                  <a:lnTo>
                    <a:pt x="21600" y="21291"/>
                  </a:lnTo>
                  <a:lnTo>
                    <a:pt x="21484" y="21446"/>
                  </a:lnTo>
                  <a:lnTo>
                    <a:pt x="21369" y="21446"/>
                  </a:lnTo>
                  <a:lnTo>
                    <a:pt x="21138" y="21600"/>
                  </a:lnTo>
                  <a:lnTo>
                    <a:pt x="21022" y="21600"/>
                  </a:lnTo>
                  <a:lnTo>
                    <a:pt x="10973" y="21600"/>
                  </a:lnTo>
                  <a:lnTo>
                    <a:pt x="2079" y="21600"/>
                  </a:lnTo>
                  <a:lnTo>
                    <a:pt x="1848" y="21600"/>
                  </a:lnTo>
                  <a:lnTo>
                    <a:pt x="1733" y="21446"/>
                  </a:lnTo>
                  <a:lnTo>
                    <a:pt x="1617" y="21446"/>
                  </a:lnTo>
                  <a:lnTo>
                    <a:pt x="1502" y="21291"/>
                  </a:lnTo>
                  <a:lnTo>
                    <a:pt x="1386" y="21291"/>
                  </a:lnTo>
                  <a:lnTo>
                    <a:pt x="1386" y="21137"/>
                  </a:lnTo>
                  <a:lnTo>
                    <a:pt x="1386" y="20983"/>
                  </a:lnTo>
                  <a:lnTo>
                    <a:pt x="1386" y="20829"/>
                  </a:lnTo>
                  <a:lnTo>
                    <a:pt x="1502" y="20674"/>
                  </a:lnTo>
                  <a:lnTo>
                    <a:pt x="1617" y="20366"/>
                  </a:lnTo>
                  <a:lnTo>
                    <a:pt x="1733" y="20057"/>
                  </a:lnTo>
                  <a:lnTo>
                    <a:pt x="1964" y="19903"/>
                  </a:lnTo>
                  <a:lnTo>
                    <a:pt x="0" y="19903"/>
                  </a:lnTo>
                  <a:lnTo>
                    <a:pt x="0" y="10800"/>
                  </a:lnTo>
                  <a:lnTo>
                    <a:pt x="0" y="2777"/>
                  </a:lnTo>
                  <a:lnTo>
                    <a:pt x="4620" y="2777"/>
                  </a:lnTo>
                  <a:lnTo>
                    <a:pt x="4620" y="16971"/>
                  </a:lnTo>
                  <a:moveTo>
                    <a:pt x="4620" y="16971"/>
                  </a:moveTo>
                  <a:moveTo>
                    <a:pt x="4620" y="16971"/>
                  </a:moveTo>
                  <a:lnTo>
                    <a:pt x="4158" y="17434"/>
                  </a:lnTo>
                  <a:lnTo>
                    <a:pt x="2541" y="19286"/>
                  </a:lnTo>
                  <a:lnTo>
                    <a:pt x="1964" y="19903"/>
                  </a:lnTo>
                  <a:lnTo>
                    <a:pt x="4620" y="16971"/>
                  </a:lnTo>
                  <a:close/>
                </a:path>
                <a:path w="21600" h="21600" extrusionOk="0">
                  <a:moveTo>
                    <a:pt x="7624" y="2314"/>
                  </a:moveTo>
                  <a:moveTo>
                    <a:pt x="16402" y="2314"/>
                  </a:moveTo>
                  <a:lnTo>
                    <a:pt x="16402" y="11880"/>
                  </a:lnTo>
                  <a:lnTo>
                    <a:pt x="7624" y="11880"/>
                  </a:lnTo>
                  <a:lnTo>
                    <a:pt x="7624" y="2314"/>
                  </a:lnTo>
                  <a:close/>
                </a:path>
                <a:path w="21600" h="21600" extrusionOk="0">
                  <a:moveTo>
                    <a:pt x="578" y="4011"/>
                  </a:moveTo>
                  <a:moveTo>
                    <a:pt x="4043" y="4011"/>
                  </a:moveTo>
                  <a:lnTo>
                    <a:pt x="4043" y="4320"/>
                  </a:lnTo>
                  <a:lnTo>
                    <a:pt x="578" y="4320"/>
                  </a:lnTo>
                  <a:lnTo>
                    <a:pt x="578" y="4011"/>
                  </a:lnTo>
                  <a:close/>
                  <a:moveTo>
                    <a:pt x="7624" y="14194"/>
                  </a:moveTo>
                  <a:lnTo>
                    <a:pt x="16402" y="14194"/>
                  </a:lnTo>
                  <a:lnTo>
                    <a:pt x="16402" y="16200"/>
                  </a:lnTo>
                  <a:lnTo>
                    <a:pt x="7624" y="16200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59" name="Line 91"/>
            <p:cNvSpPr>
              <a:spLocks noChangeShapeType="1"/>
            </p:cNvSpPr>
            <p:nvPr/>
          </p:nvSpPr>
          <p:spPr bwMode="auto">
            <a:xfrm flipV="1">
              <a:off x="5425195" y="2782159"/>
              <a:ext cx="398047" cy="65027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0" name="Line 92"/>
            <p:cNvSpPr>
              <a:spLocks noChangeShapeType="1"/>
            </p:cNvSpPr>
            <p:nvPr/>
          </p:nvSpPr>
          <p:spPr bwMode="auto">
            <a:xfrm>
              <a:off x="6294613" y="2782159"/>
              <a:ext cx="80309" cy="58439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1" name="Line 93"/>
            <p:cNvSpPr>
              <a:spLocks noChangeShapeType="1"/>
            </p:cNvSpPr>
            <p:nvPr/>
          </p:nvSpPr>
          <p:spPr bwMode="auto">
            <a:xfrm>
              <a:off x="7324649" y="2782159"/>
              <a:ext cx="80307" cy="58439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2" name="Line 94"/>
            <p:cNvSpPr>
              <a:spLocks noChangeShapeType="1"/>
            </p:cNvSpPr>
            <p:nvPr/>
          </p:nvSpPr>
          <p:spPr bwMode="auto">
            <a:xfrm>
              <a:off x="5027147" y="2782159"/>
              <a:ext cx="160616" cy="58439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3" name="Line 97"/>
            <p:cNvSpPr>
              <a:spLocks noChangeShapeType="1"/>
            </p:cNvSpPr>
            <p:nvPr/>
          </p:nvSpPr>
          <p:spPr bwMode="auto">
            <a:xfrm flipV="1">
              <a:off x="6532045" y="2782159"/>
              <a:ext cx="398047" cy="65027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 flipV="1">
              <a:off x="7562081" y="2782159"/>
              <a:ext cx="398047" cy="65027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5264579" y="3950941"/>
              <a:ext cx="0" cy="3895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6" name="Line 101"/>
            <p:cNvSpPr>
              <a:spLocks noChangeShapeType="1"/>
            </p:cNvSpPr>
            <p:nvPr/>
          </p:nvSpPr>
          <p:spPr bwMode="auto">
            <a:xfrm>
              <a:off x="6374922" y="3950941"/>
              <a:ext cx="0" cy="3895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7" name="Line 102"/>
            <p:cNvSpPr>
              <a:spLocks noChangeShapeType="1"/>
            </p:cNvSpPr>
            <p:nvPr/>
          </p:nvSpPr>
          <p:spPr bwMode="auto">
            <a:xfrm>
              <a:off x="7481772" y="3950941"/>
              <a:ext cx="0" cy="3895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8" name="Oval 58"/>
            <p:cNvSpPr>
              <a:spLocks noChangeArrowheads="1"/>
            </p:cNvSpPr>
            <p:nvPr/>
          </p:nvSpPr>
          <p:spPr bwMode="auto">
            <a:xfrm>
              <a:off x="4870022" y="3363686"/>
              <a:ext cx="789112" cy="584391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V</a:t>
              </a:r>
            </a:p>
          </p:txBody>
        </p:sp>
        <p:sp>
          <p:nvSpPr>
            <p:cNvPr id="69" name="Oval 59"/>
            <p:cNvSpPr>
              <a:spLocks noChangeArrowheads="1"/>
            </p:cNvSpPr>
            <p:nvPr/>
          </p:nvSpPr>
          <p:spPr bwMode="auto">
            <a:xfrm>
              <a:off x="5980365" y="3366550"/>
              <a:ext cx="789112" cy="584391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V</a:t>
              </a:r>
            </a:p>
          </p:txBody>
        </p:sp>
        <p:sp>
          <p:nvSpPr>
            <p:cNvPr id="70" name="Oval 60"/>
            <p:cNvSpPr>
              <a:spLocks noChangeArrowheads="1"/>
            </p:cNvSpPr>
            <p:nvPr/>
          </p:nvSpPr>
          <p:spPr bwMode="auto">
            <a:xfrm>
              <a:off x="7090708" y="3366550"/>
              <a:ext cx="789112" cy="584391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dirty="0"/>
                <a:t>V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219200" y="5867400"/>
              <a:ext cx="1384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Job manager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334000" y="5867400"/>
              <a:ext cx="814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cluster</a:t>
              </a:r>
              <a:endParaRPr lang="en-US" dirty="0"/>
            </a:p>
          </p:txBody>
        </p:sp>
        <p:sp>
          <p:nvSpPr>
            <p:cNvPr id="80" name="Rectangle 24"/>
            <p:cNvSpPr>
              <a:spLocks noChangeArrowheads="1"/>
            </p:cNvSpPr>
            <p:nvPr/>
          </p:nvSpPr>
          <p:spPr bwMode="auto">
            <a:xfrm>
              <a:off x="3200400" y="1752600"/>
              <a:ext cx="5257800" cy="4114800"/>
            </a:xfrm>
            <a:prstGeom prst="rect">
              <a:avLst/>
            </a:prstGeom>
            <a:noFill/>
            <a:ln w="2857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Simple LINQ Example: Word Count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85344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cs typeface="Courier New" pitchFamily="49" charset="0"/>
              </a:rPr>
              <a:t>Count word frequency in a set of documents:</a:t>
            </a:r>
          </a:p>
          <a:p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cs typeface="Courier New" pitchFamily="49" charset="0"/>
            </a:endParaRPr>
          </a:p>
          <a:p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var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/>
              <a:t>docs = </a:t>
            </a:r>
            <a:r>
              <a:rPr lang="en-US" sz="2400" dirty="0" smtClean="0">
                <a:solidFill>
                  <a:srgbClr val="C00000"/>
                </a:solidFill>
              </a:rPr>
              <a:t>[A collection of documents]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var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words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=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docs.</a:t>
            </a:r>
            <a:r>
              <a:rPr lang="en-US" sz="2400" b="1" dirty="0" err="1" smtClean="0">
                <a:cs typeface="Courier New" pitchFamily="49" charset="0"/>
              </a:rPr>
              <a:t>SelectMany</a:t>
            </a:r>
            <a:r>
              <a:rPr lang="en-US" sz="2400" dirty="0" smtClean="0">
                <a:cs typeface="Courier New" pitchFamily="49" charset="0"/>
              </a:rPr>
              <a:t>(doc =&gt; </a:t>
            </a:r>
            <a:r>
              <a:rPr lang="en-US" sz="2400" dirty="0" err="1" smtClean="0">
                <a:cs typeface="Courier New" pitchFamily="49" charset="0"/>
              </a:rPr>
              <a:t>doc.words</a:t>
            </a:r>
            <a:r>
              <a:rPr lang="en-US" sz="2400" dirty="0" smtClean="0"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var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groups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=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words.</a:t>
            </a:r>
            <a:r>
              <a:rPr lang="en-US" sz="2400" b="1" dirty="0" err="1" smtClean="0">
                <a:cs typeface="Courier New" pitchFamily="49" charset="0"/>
              </a:rPr>
              <a:t>GroupBy</a:t>
            </a:r>
            <a:r>
              <a:rPr lang="en-US" sz="2400" dirty="0" smtClean="0">
                <a:cs typeface="Courier New" pitchFamily="49" charset="0"/>
              </a:rPr>
              <a:t>(word =&gt; word);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var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counts = </a:t>
            </a:r>
            <a:r>
              <a:rPr lang="en-US" sz="2400" dirty="0" err="1" smtClean="0">
                <a:cs typeface="Courier New" pitchFamily="49" charset="0"/>
              </a:rPr>
              <a:t>groups.</a:t>
            </a:r>
            <a:r>
              <a:rPr lang="en-US" sz="2400" b="1" dirty="0" err="1" smtClean="0">
                <a:cs typeface="Courier New" pitchFamily="49" charset="0"/>
              </a:rPr>
              <a:t>Select</a:t>
            </a:r>
            <a:r>
              <a:rPr lang="en-US" sz="2400" dirty="0" smtClean="0">
                <a:cs typeface="Courier New" pitchFamily="49" charset="0"/>
              </a:rPr>
              <a:t>(g =&gt; new </a:t>
            </a:r>
            <a:r>
              <a:rPr lang="en-US" sz="2400" dirty="0" err="1" smtClean="0">
                <a:solidFill>
                  <a:srgbClr val="0000FF"/>
                </a:solidFill>
                <a:cs typeface="Courier New" pitchFamily="49" charset="0"/>
              </a:rPr>
              <a:t>WordCount</a:t>
            </a:r>
            <a:r>
              <a:rPr lang="en-US" sz="2400" dirty="0" smtClean="0">
                <a:cs typeface="Courier New" pitchFamily="49" charset="0"/>
              </a:rPr>
              <a:t>(</a:t>
            </a:r>
            <a:r>
              <a:rPr lang="en-US" sz="2400" dirty="0" err="1" smtClean="0">
                <a:cs typeface="Courier New" pitchFamily="49" charset="0"/>
              </a:rPr>
              <a:t>g.Key</a:t>
            </a:r>
            <a:r>
              <a:rPr lang="en-US" sz="2400" dirty="0" smtClean="0">
                <a:cs typeface="Courier New" pitchFamily="49" charset="0"/>
              </a:rPr>
              <a:t>, </a:t>
            </a:r>
            <a:r>
              <a:rPr lang="en-US" sz="2400" dirty="0" err="1" smtClean="0">
                <a:cs typeface="Courier New" pitchFamily="49" charset="0"/>
              </a:rPr>
              <a:t>g.Count</a:t>
            </a:r>
            <a:r>
              <a:rPr lang="en-US" sz="2400" dirty="0" smtClean="0">
                <a:cs typeface="Courier New" pitchFamily="49" charset="0"/>
              </a:rPr>
              <a:t>()));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Count in DryadLINQ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8534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cs typeface="Courier New" pitchFamily="49" charset="0"/>
              </a:rPr>
              <a:t>Count word frequency in a set of documents:</a:t>
            </a:r>
          </a:p>
          <a:p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cs typeface="Courier New" pitchFamily="49" charset="0"/>
            </a:endParaRPr>
          </a:p>
          <a:p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var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/>
              <a:t>docs = </a:t>
            </a:r>
            <a:r>
              <a:rPr lang="en-US" sz="2400" dirty="0" err="1" smtClean="0">
                <a:cs typeface="Courier New" pitchFamily="49" charset="0"/>
              </a:rPr>
              <a:t>DryadLinq.</a:t>
            </a:r>
            <a:r>
              <a:rPr lang="en-US" sz="2400" b="1" dirty="0" err="1" smtClean="0">
                <a:cs typeface="Courier New" pitchFamily="49" charset="0"/>
              </a:rPr>
              <a:t>GetTable</a:t>
            </a:r>
            <a:r>
              <a:rPr lang="en-US" sz="2400" dirty="0" smtClean="0">
                <a:cs typeface="Courier New" pitchFamily="49" charset="0"/>
              </a:rPr>
              <a:t>&lt;</a:t>
            </a:r>
            <a:r>
              <a:rPr lang="en-US" sz="2400" dirty="0" smtClean="0">
                <a:solidFill>
                  <a:srgbClr val="0000FF"/>
                </a:solidFill>
                <a:cs typeface="Courier New" pitchFamily="49" charset="0"/>
              </a:rPr>
              <a:t>Doc</a:t>
            </a:r>
            <a:r>
              <a:rPr lang="en-US" sz="2400" dirty="0" smtClean="0">
                <a:cs typeface="Courier New" pitchFamily="49" charset="0"/>
              </a:rPr>
              <a:t>&gt;(</a:t>
            </a:r>
            <a:r>
              <a:rPr lang="en-US" sz="2400" dirty="0" smtClean="0">
                <a:solidFill>
                  <a:srgbClr val="C00000"/>
                </a:solidFill>
                <a:cs typeface="Courier New" pitchFamily="49" charset="0"/>
              </a:rPr>
              <a:t>“file://docs.txt”</a:t>
            </a:r>
            <a:r>
              <a:rPr lang="en-US" sz="2400" dirty="0" smtClean="0">
                <a:cs typeface="Courier New" pitchFamily="49" charset="0"/>
              </a:rPr>
              <a:t>);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var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words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=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docs.</a:t>
            </a:r>
            <a:r>
              <a:rPr lang="en-US" sz="2400" b="1" dirty="0" err="1" smtClean="0">
                <a:cs typeface="Courier New" pitchFamily="49" charset="0"/>
              </a:rPr>
              <a:t>SelectMany</a:t>
            </a:r>
            <a:r>
              <a:rPr lang="en-US" sz="2400" dirty="0" smtClean="0">
                <a:cs typeface="Courier New" pitchFamily="49" charset="0"/>
              </a:rPr>
              <a:t>(doc =&gt; </a:t>
            </a:r>
            <a:r>
              <a:rPr lang="en-US" sz="2400" dirty="0" err="1" smtClean="0">
                <a:cs typeface="Courier New" pitchFamily="49" charset="0"/>
              </a:rPr>
              <a:t>doc.words</a:t>
            </a:r>
            <a:r>
              <a:rPr lang="en-US" sz="2400" dirty="0" smtClean="0"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var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groups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=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words.</a:t>
            </a:r>
            <a:r>
              <a:rPr lang="en-US" sz="2400" b="1" dirty="0" err="1" smtClean="0">
                <a:cs typeface="Courier New" pitchFamily="49" charset="0"/>
              </a:rPr>
              <a:t>GroupBy</a:t>
            </a:r>
            <a:r>
              <a:rPr lang="en-US" sz="2400" dirty="0" smtClean="0">
                <a:cs typeface="Courier New" pitchFamily="49" charset="0"/>
              </a:rPr>
              <a:t>(word =&gt; word);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var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counts = </a:t>
            </a:r>
            <a:r>
              <a:rPr lang="en-US" sz="2400" dirty="0" err="1" smtClean="0">
                <a:cs typeface="Courier New" pitchFamily="49" charset="0"/>
              </a:rPr>
              <a:t>groups.</a:t>
            </a:r>
            <a:r>
              <a:rPr lang="en-US" sz="2400" b="1" dirty="0" err="1" smtClean="0">
                <a:cs typeface="Courier New" pitchFamily="49" charset="0"/>
              </a:rPr>
              <a:t>Select</a:t>
            </a:r>
            <a:r>
              <a:rPr lang="en-US" sz="2400" dirty="0" smtClean="0">
                <a:cs typeface="Courier New" pitchFamily="49" charset="0"/>
              </a:rPr>
              <a:t>(g =&gt; new </a:t>
            </a:r>
            <a:r>
              <a:rPr lang="en-US" sz="2400" dirty="0" err="1" smtClean="0">
                <a:solidFill>
                  <a:srgbClr val="0000FF"/>
                </a:solidFill>
                <a:cs typeface="Courier New" pitchFamily="49" charset="0"/>
              </a:rPr>
              <a:t>WordCount</a:t>
            </a:r>
            <a:r>
              <a:rPr lang="en-US" sz="2400" dirty="0" smtClean="0">
                <a:cs typeface="Courier New" pitchFamily="49" charset="0"/>
              </a:rPr>
              <a:t>(</a:t>
            </a:r>
            <a:r>
              <a:rPr lang="en-US" sz="2400" dirty="0" err="1" smtClean="0">
                <a:cs typeface="Courier New" pitchFamily="49" charset="0"/>
              </a:rPr>
              <a:t>g.Key</a:t>
            </a:r>
            <a:r>
              <a:rPr lang="en-US" sz="2400" dirty="0" smtClean="0">
                <a:cs typeface="Courier New" pitchFamily="49" charset="0"/>
              </a:rPr>
              <a:t>, </a:t>
            </a:r>
            <a:r>
              <a:rPr lang="en-US" sz="2400" dirty="0" err="1" smtClean="0">
                <a:cs typeface="Courier New" pitchFamily="49" charset="0"/>
              </a:rPr>
              <a:t>g.Count</a:t>
            </a:r>
            <a:r>
              <a:rPr lang="en-US" sz="2400" dirty="0" smtClean="0">
                <a:cs typeface="Courier New" pitchFamily="49" charset="0"/>
              </a:rPr>
              <a:t>()));</a:t>
            </a:r>
          </a:p>
          <a:p>
            <a:pPr>
              <a:buNone/>
            </a:pPr>
            <a:endParaRPr lang="en-US" sz="2400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cs typeface="Courier New" pitchFamily="49" charset="0"/>
              </a:rPr>
              <a:t>counts.ToDryadTable</a:t>
            </a:r>
            <a:r>
              <a:rPr lang="en-US" sz="2400" dirty="0" smtClean="0">
                <a:cs typeface="Courier New" pitchFamily="49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cs typeface="Courier New" pitchFamily="49" charset="0"/>
              </a:rPr>
              <a:t>“counts.txt”</a:t>
            </a:r>
            <a:r>
              <a:rPr lang="en-US" sz="2400" dirty="0" smtClean="0">
                <a:cs typeface="Courier New" pitchFamily="49" charset="0"/>
              </a:rPr>
              <a:t>);</a:t>
            </a:r>
          </a:p>
          <a:p>
            <a:endParaRPr lang="en-US" sz="2400" dirty="0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1676400" y="2590800"/>
            <a:ext cx="5638800" cy="369332"/>
          </a:xfrm>
          <a:prstGeom prst="rect">
            <a:avLst/>
          </a:prstGeom>
          <a:solidFill>
            <a:srgbClr val="FFCC00">
              <a:alpha val="3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Distributed Execution of Word Count</a:t>
            </a:r>
            <a:endParaRPr lang="en-US" dirty="0"/>
          </a:p>
        </p:txBody>
      </p:sp>
      <p:grpSp>
        <p:nvGrpSpPr>
          <p:cNvPr id="213" name="Group 15"/>
          <p:cNvGrpSpPr>
            <a:grpSpLocks/>
          </p:cNvGrpSpPr>
          <p:nvPr/>
        </p:nvGrpSpPr>
        <p:grpSpPr bwMode="auto">
          <a:xfrm>
            <a:off x="5029200" y="3200400"/>
            <a:ext cx="2590800" cy="304800"/>
            <a:chOff x="3600" y="1056"/>
            <a:chExt cx="1632" cy="192"/>
          </a:xfrm>
        </p:grpSpPr>
        <p:sp>
          <p:nvSpPr>
            <p:cNvPr id="214" name="Oval 16"/>
            <p:cNvSpPr>
              <a:spLocks noChangeArrowheads="1"/>
            </p:cNvSpPr>
            <p:nvPr/>
          </p:nvSpPr>
          <p:spPr bwMode="auto">
            <a:xfrm>
              <a:off x="3600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5" name="Oval 17"/>
            <p:cNvSpPr>
              <a:spLocks noChangeArrowheads="1"/>
            </p:cNvSpPr>
            <p:nvPr/>
          </p:nvSpPr>
          <p:spPr bwMode="auto">
            <a:xfrm>
              <a:off x="4176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6" name="Oval 18"/>
            <p:cNvSpPr>
              <a:spLocks noChangeArrowheads="1"/>
            </p:cNvSpPr>
            <p:nvPr/>
          </p:nvSpPr>
          <p:spPr bwMode="auto">
            <a:xfrm>
              <a:off x="4464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7" name="Oval 19"/>
            <p:cNvSpPr>
              <a:spLocks noChangeArrowheads="1"/>
            </p:cNvSpPr>
            <p:nvPr/>
          </p:nvSpPr>
          <p:spPr bwMode="auto">
            <a:xfrm>
              <a:off x="4752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8" name="Oval 20"/>
            <p:cNvSpPr>
              <a:spLocks noChangeArrowheads="1"/>
            </p:cNvSpPr>
            <p:nvPr/>
          </p:nvSpPr>
          <p:spPr bwMode="auto">
            <a:xfrm>
              <a:off x="3888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9" name="Oval 21"/>
            <p:cNvSpPr>
              <a:spLocks noChangeArrowheads="1"/>
            </p:cNvSpPr>
            <p:nvPr/>
          </p:nvSpPr>
          <p:spPr bwMode="auto">
            <a:xfrm>
              <a:off x="5040" y="1056"/>
              <a:ext cx="192" cy="19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20" name="Group 29"/>
          <p:cNvGrpSpPr>
            <a:grpSpLocks/>
          </p:cNvGrpSpPr>
          <p:nvPr/>
        </p:nvGrpSpPr>
        <p:grpSpPr bwMode="auto">
          <a:xfrm>
            <a:off x="5486400" y="4953000"/>
            <a:ext cx="1676400" cy="304800"/>
            <a:chOff x="3600" y="2880"/>
            <a:chExt cx="1056" cy="192"/>
          </a:xfrm>
        </p:grpSpPr>
        <p:sp>
          <p:nvSpPr>
            <p:cNvPr id="221" name="Oval 23"/>
            <p:cNvSpPr>
              <a:spLocks noChangeArrowheads="1"/>
            </p:cNvSpPr>
            <p:nvPr/>
          </p:nvSpPr>
          <p:spPr bwMode="auto">
            <a:xfrm>
              <a:off x="3600" y="2880"/>
              <a:ext cx="192" cy="19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2" name="Oval 24"/>
            <p:cNvSpPr>
              <a:spLocks noChangeArrowheads="1"/>
            </p:cNvSpPr>
            <p:nvPr/>
          </p:nvSpPr>
          <p:spPr bwMode="auto">
            <a:xfrm>
              <a:off x="4176" y="2880"/>
              <a:ext cx="192" cy="19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" name="Oval 25"/>
            <p:cNvSpPr>
              <a:spLocks noChangeArrowheads="1"/>
            </p:cNvSpPr>
            <p:nvPr/>
          </p:nvSpPr>
          <p:spPr bwMode="auto">
            <a:xfrm>
              <a:off x="4464" y="2880"/>
              <a:ext cx="192" cy="19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4" name="Oval 27"/>
            <p:cNvSpPr>
              <a:spLocks noChangeArrowheads="1"/>
            </p:cNvSpPr>
            <p:nvPr/>
          </p:nvSpPr>
          <p:spPr bwMode="auto">
            <a:xfrm>
              <a:off x="3888" y="2880"/>
              <a:ext cx="192" cy="19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30" name="Group 84"/>
          <p:cNvGrpSpPr>
            <a:grpSpLocks/>
          </p:cNvGrpSpPr>
          <p:nvPr/>
        </p:nvGrpSpPr>
        <p:grpSpPr bwMode="auto">
          <a:xfrm>
            <a:off x="5181600" y="2590800"/>
            <a:ext cx="2286000" cy="609600"/>
            <a:chOff x="3696" y="1392"/>
            <a:chExt cx="1440" cy="384"/>
          </a:xfrm>
        </p:grpSpPr>
        <p:sp>
          <p:nvSpPr>
            <p:cNvPr id="231" name="Line 35"/>
            <p:cNvSpPr>
              <a:spLocks noChangeShapeType="1"/>
            </p:cNvSpPr>
            <p:nvPr/>
          </p:nvSpPr>
          <p:spPr bwMode="auto">
            <a:xfrm>
              <a:off x="3696" y="13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2" name="Line 36"/>
            <p:cNvSpPr>
              <a:spLocks noChangeShapeType="1"/>
            </p:cNvSpPr>
            <p:nvPr/>
          </p:nvSpPr>
          <p:spPr bwMode="auto">
            <a:xfrm>
              <a:off x="3984" y="13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3" name="Line 37"/>
            <p:cNvSpPr>
              <a:spLocks noChangeShapeType="1"/>
            </p:cNvSpPr>
            <p:nvPr/>
          </p:nvSpPr>
          <p:spPr bwMode="auto">
            <a:xfrm>
              <a:off x="4272" y="13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4" name="Line 38"/>
            <p:cNvSpPr>
              <a:spLocks noChangeShapeType="1"/>
            </p:cNvSpPr>
            <p:nvPr/>
          </p:nvSpPr>
          <p:spPr bwMode="auto">
            <a:xfrm>
              <a:off x="4560" y="13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" name="Line 39"/>
            <p:cNvSpPr>
              <a:spLocks noChangeShapeType="1"/>
            </p:cNvSpPr>
            <p:nvPr/>
          </p:nvSpPr>
          <p:spPr bwMode="auto">
            <a:xfrm>
              <a:off x="4848" y="13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6" name="Line 40"/>
            <p:cNvSpPr>
              <a:spLocks noChangeShapeType="1"/>
            </p:cNvSpPr>
            <p:nvPr/>
          </p:nvSpPr>
          <p:spPr bwMode="auto">
            <a:xfrm>
              <a:off x="5136" y="13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37" name="Group 66"/>
          <p:cNvGrpSpPr>
            <a:grpSpLocks/>
          </p:cNvGrpSpPr>
          <p:nvPr/>
        </p:nvGrpSpPr>
        <p:grpSpPr bwMode="auto">
          <a:xfrm>
            <a:off x="5181600" y="3505200"/>
            <a:ext cx="2286000" cy="1447800"/>
            <a:chOff x="3696" y="1968"/>
            <a:chExt cx="1440" cy="912"/>
          </a:xfrm>
        </p:grpSpPr>
        <p:sp>
          <p:nvSpPr>
            <p:cNvPr id="238" name="Line 42"/>
            <p:cNvSpPr>
              <a:spLocks noChangeShapeType="1"/>
            </p:cNvSpPr>
            <p:nvPr/>
          </p:nvSpPr>
          <p:spPr bwMode="auto">
            <a:xfrm>
              <a:off x="3696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9" name="Line 43"/>
            <p:cNvSpPr>
              <a:spLocks noChangeShapeType="1"/>
            </p:cNvSpPr>
            <p:nvPr/>
          </p:nvSpPr>
          <p:spPr bwMode="auto">
            <a:xfrm>
              <a:off x="3696" y="1968"/>
              <a:ext cx="57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0" name="Line 44"/>
            <p:cNvSpPr>
              <a:spLocks noChangeShapeType="1"/>
            </p:cNvSpPr>
            <p:nvPr/>
          </p:nvSpPr>
          <p:spPr bwMode="auto">
            <a:xfrm>
              <a:off x="3696" y="1968"/>
              <a:ext cx="86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1" name="Line 45"/>
            <p:cNvSpPr>
              <a:spLocks noChangeShapeType="1"/>
            </p:cNvSpPr>
            <p:nvPr/>
          </p:nvSpPr>
          <p:spPr bwMode="auto">
            <a:xfrm>
              <a:off x="3696" y="1968"/>
              <a:ext cx="115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2" name="Line 46"/>
            <p:cNvSpPr>
              <a:spLocks noChangeShapeType="1"/>
            </p:cNvSpPr>
            <p:nvPr/>
          </p:nvSpPr>
          <p:spPr bwMode="auto">
            <a:xfrm>
              <a:off x="3984" y="196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3" name="Line 47"/>
            <p:cNvSpPr>
              <a:spLocks noChangeShapeType="1"/>
            </p:cNvSpPr>
            <p:nvPr/>
          </p:nvSpPr>
          <p:spPr bwMode="auto">
            <a:xfrm>
              <a:off x="3984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4" name="Line 48"/>
            <p:cNvSpPr>
              <a:spLocks noChangeShapeType="1"/>
            </p:cNvSpPr>
            <p:nvPr/>
          </p:nvSpPr>
          <p:spPr bwMode="auto">
            <a:xfrm>
              <a:off x="3984" y="1968"/>
              <a:ext cx="57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5" name="Line 49"/>
            <p:cNvSpPr>
              <a:spLocks noChangeShapeType="1"/>
            </p:cNvSpPr>
            <p:nvPr/>
          </p:nvSpPr>
          <p:spPr bwMode="auto">
            <a:xfrm>
              <a:off x="3984" y="1968"/>
              <a:ext cx="86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6" name="Line 50"/>
            <p:cNvSpPr>
              <a:spLocks noChangeShapeType="1"/>
            </p:cNvSpPr>
            <p:nvPr/>
          </p:nvSpPr>
          <p:spPr bwMode="auto">
            <a:xfrm flipH="1">
              <a:off x="3984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7" name="Line 51"/>
            <p:cNvSpPr>
              <a:spLocks noChangeShapeType="1"/>
            </p:cNvSpPr>
            <p:nvPr/>
          </p:nvSpPr>
          <p:spPr bwMode="auto">
            <a:xfrm>
              <a:off x="4272" y="196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8" name="Line 52"/>
            <p:cNvSpPr>
              <a:spLocks noChangeShapeType="1"/>
            </p:cNvSpPr>
            <p:nvPr/>
          </p:nvSpPr>
          <p:spPr bwMode="auto">
            <a:xfrm>
              <a:off x="4272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9" name="Line 53"/>
            <p:cNvSpPr>
              <a:spLocks noChangeShapeType="1"/>
            </p:cNvSpPr>
            <p:nvPr/>
          </p:nvSpPr>
          <p:spPr bwMode="auto">
            <a:xfrm>
              <a:off x="4272" y="1968"/>
              <a:ext cx="57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0" name="Line 54"/>
            <p:cNvSpPr>
              <a:spLocks noChangeShapeType="1"/>
            </p:cNvSpPr>
            <p:nvPr/>
          </p:nvSpPr>
          <p:spPr bwMode="auto">
            <a:xfrm flipH="1">
              <a:off x="3984" y="1968"/>
              <a:ext cx="57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1" name="Line 55"/>
            <p:cNvSpPr>
              <a:spLocks noChangeShapeType="1"/>
            </p:cNvSpPr>
            <p:nvPr/>
          </p:nvSpPr>
          <p:spPr bwMode="auto">
            <a:xfrm flipH="1">
              <a:off x="4272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2" name="Line 56"/>
            <p:cNvSpPr>
              <a:spLocks noChangeShapeType="1"/>
            </p:cNvSpPr>
            <p:nvPr/>
          </p:nvSpPr>
          <p:spPr bwMode="auto">
            <a:xfrm>
              <a:off x="4560" y="196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3" name="Line 57"/>
            <p:cNvSpPr>
              <a:spLocks noChangeShapeType="1"/>
            </p:cNvSpPr>
            <p:nvPr/>
          </p:nvSpPr>
          <p:spPr bwMode="auto">
            <a:xfrm>
              <a:off x="4560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4" name="Line 58"/>
            <p:cNvSpPr>
              <a:spLocks noChangeShapeType="1"/>
            </p:cNvSpPr>
            <p:nvPr/>
          </p:nvSpPr>
          <p:spPr bwMode="auto">
            <a:xfrm flipH="1">
              <a:off x="3984" y="1968"/>
              <a:ext cx="86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5" name="Line 59"/>
            <p:cNvSpPr>
              <a:spLocks noChangeShapeType="1"/>
            </p:cNvSpPr>
            <p:nvPr/>
          </p:nvSpPr>
          <p:spPr bwMode="auto">
            <a:xfrm flipH="1">
              <a:off x="4272" y="1968"/>
              <a:ext cx="57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6" name="Line 60"/>
            <p:cNvSpPr>
              <a:spLocks noChangeShapeType="1"/>
            </p:cNvSpPr>
            <p:nvPr/>
          </p:nvSpPr>
          <p:spPr bwMode="auto">
            <a:xfrm flipH="1">
              <a:off x="4560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7" name="Line 61"/>
            <p:cNvSpPr>
              <a:spLocks noChangeShapeType="1"/>
            </p:cNvSpPr>
            <p:nvPr/>
          </p:nvSpPr>
          <p:spPr bwMode="auto">
            <a:xfrm>
              <a:off x="4848" y="196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8" name="Line 62"/>
            <p:cNvSpPr>
              <a:spLocks noChangeShapeType="1"/>
            </p:cNvSpPr>
            <p:nvPr/>
          </p:nvSpPr>
          <p:spPr bwMode="auto">
            <a:xfrm flipH="1">
              <a:off x="3984" y="1968"/>
              <a:ext cx="115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9" name="Line 63"/>
            <p:cNvSpPr>
              <a:spLocks noChangeShapeType="1"/>
            </p:cNvSpPr>
            <p:nvPr/>
          </p:nvSpPr>
          <p:spPr bwMode="auto">
            <a:xfrm flipH="1">
              <a:off x="4272" y="1968"/>
              <a:ext cx="86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0" name="Line 64"/>
            <p:cNvSpPr>
              <a:spLocks noChangeShapeType="1"/>
            </p:cNvSpPr>
            <p:nvPr/>
          </p:nvSpPr>
          <p:spPr bwMode="auto">
            <a:xfrm flipH="1">
              <a:off x="4560" y="1968"/>
              <a:ext cx="57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1" name="Line 65"/>
            <p:cNvSpPr>
              <a:spLocks noChangeShapeType="1"/>
            </p:cNvSpPr>
            <p:nvPr/>
          </p:nvSpPr>
          <p:spPr bwMode="auto">
            <a:xfrm flipH="1">
              <a:off x="4848" y="1968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79" name="Group 85"/>
          <p:cNvGrpSpPr>
            <a:grpSpLocks/>
          </p:cNvGrpSpPr>
          <p:nvPr/>
        </p:nvGrpSpPr>
        <p:grpSpPr bwMode="auto">
          <a:xfrm>
            <a:off x="5029200" y="2286000"/>
            <a:ext cx="2590800" cy="304800"/>
            <a:chOff x="3600" y="1056"/>
            <a:chExt cx="1632" cy="192"/>
          </a:xfrm>
        </p:grpSpPr>
        <p:sp>
          <p:nvSpPr>
            <p:cNvPr id="280" name="Oval 86"/>
            <p:cNvSpPr>
              <a:spLocks noChangeArrowheads="1"/>
            </p:cNvSpPr>
            <p:nvPr/>
          </p:nvSpPr>
          <p:spPr bwMode="auto">
            <a:xfrm>
              <a:off x="3600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1" name="Oval 87"/>
            <p:cNvSpPr>
              <a:spLocks noChangeArrowheads="1"/>
            </p:cNvSpPr>
            <p:nvPr/>
          </p:nvSpPr>
          <p:spPr bwMode="auto">
            <a:xfrm>
              <a:off x="4176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2" name="Oval 88"/>
            <p:cNvSpPr>
              <a:spLocks noChangeArrowheads="1"/>
            </p:cNvSpPr>
            <p:nvPr/>
          </p:nvSpPr>
          <p:spPr bwMode="auto">
            <a:xfrm>
              <a:off x="4464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3" name="Oval 89"/>
            <p:cNvSpPr>
              <a:spLocks noChangeArrowheads="1"/>
            </p:cNvSpPr>
            <p:nvPr/>
          </p:nvSpPr>
          <p:spPr bwMode="auto">
            <a:xfrm>
              <a:off x="4752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4" name="Oval 90"/>
            <p:cNvSpPr>
              <a:spLocks noChangeArrowheads="1"/>
            </p:cNvSpPr>
            <p:nvPr/>
          </p:nvSpPr>
          <p:spPr bwMode="auto">
            <a:xfrm>
              <a:off x="3888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5" name="Oval 91"/>
            <p:cNvSpPr>
              <a:spLocks noChangeArrowheads="1"/>
            </p:cNvSpPr>
            <p:nvPr/>
          </p:nvSpPr>
          <p:spPr bwMode="auto">
            <a:xfrm>
              <a:off x="5040" y="1056"/>
              <a:ext cx="192" cy="192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93" name="Group 107"/>
          <p:cNvGrpSpPr>
            <a:grpSpLocks/>
          </p:cNvGrpSpPr>
          <p:nvPr/>
        </p:nvGrpSpPr>
        <p:grpSpPr bwMode="auto">
          <a:xfrm>
            <a:off x="5638800" y="5257800"/>
            <a:ext cx="1371600" cy="381000"/>
            <a:chOff x="3984" y="3648"/>
            <a:chExt cx="864" cy="240"/>
          </a:xfrm>
        </p:grpSpPr>
        <p:sp>
          <p:nvSpPr>
            <p:cNvPr id="294" name="Line 103"/>
            <p:cNvSpPr>
              <a:spLocks noChangeShapeType="1"/>
            </p:cNvSpPr>
            <p:nvPr/>
          </p:nvSpPr>
          <p:spPr bwMode="auto">
            <a:xfrm>
              <a:off x="3984" y="36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5" name="Line 104"/>
            <p:cNvSpPr>
              <a:spLocks noChangeShapeType="1"/>
            </p:cNvSpPr>
            <p:nvPr/>
          </p:nvSpPr>
          <p:spPr bwMode="auto">
            <a:xfrm>
              <a:off x="4272" y="36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6" name="Line 105"/>
            <p:cNvSpPr>
              <a:spLocks noChangeShapeType="1"/>
            </p:cNvSpPr>
            <p:nvPr/>
          </p:nvSpPr>
          <p:spPr bwMode="auto">
            <a:xfrm>
              <a:off x="4560" y="36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7" name="Line 106"/>
            <p:cNvSpPr>
              <a:spLocks noChangeShapeType="1"/>
            </p:cNvSpPr>
            <p:nvPr/>
          </p:nvSpPr>
          <p:spPr bwMode="auto">
            <a:xfrm>
              <a:off x="4848" y="36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98" name="Group 108"/>
          <p:cNvGrpSpPr>
            <a:grpSpLocks/>
          </p:cNvGrpSpPr>
          <p:nvPr/>
        </p:nvGrpSpPr>
        <p:grpSpPr bwMode="auto">
          <a:xfrm>
            <a:off x="5486400" y="5638800"/>
            <a:ext cx="1676400" cy="304800"/>
            <a:chOff x="3600" y="2880"/>
            <a:chExt cx="1056" cy="192"/>
          </a:xfrm>
        </p:grpSpPr>
        <p:sp>
          <p:nvSpPr>
            <p:cNvPr id="299" name="Oval 109"/>
            <p:cNvSpPr>
              <a:spLocks noChangeArrowheads="1"/>
            </p:cNvSpPr>
            <p:nvPr/>
          </p:nvSpPr>
          <p:spPr bwMode="auto">
            <a:xfrm>
              <a:off x="3600" y="2880"/>
              <a:ext cx="192" cy="192"/>
            </a:xfrm>
            <a:prstGeom prst="ellipse">
              <a:avLst/>
            </a:prstGeom>
            <a:solidFill>
              <a:srgbClr val="FF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0" name="Oval 110"/>
            <p:cNvSpPr>
              <a:spLocks noChangeArrowheads="1"/>
            </p:cNvSpPr>
            <p:nvPr/>
          </p:nvSpPr>
          <p:spPr bwMode="auto">
            <a:xfrm>
              <a:off x="4176" y="2880"/>
              <a:ext cx="192" cy="192"/>
            </a:xfrm>
            <a:prstGeom prst="ellipse">
              <a:avLst/>
            </a:prstGeom>
            <a:solidFill>
              <a:srgbClr val="FF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1" name="Oval 111"/>
            <p:cNvSpPr>
              <a:spLocks noChangeArrowheads="1"/>
            </p:cNvSpPr>
            <p:nvPr/>
          </p:nvSpPr>
          <p:spPr bwMode="auto">
            <a:xfrm>
              <a:off x="4464" y="2880"/>
              <a:ext cx="192" cy="192"/>
            </a:xfrm>
            <a:prstGeom prst="ellipse">
              <a:avLst/>
            </a:prstGeom>
            <a:solidFill>
              <a:srgbClr val="FF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2" name="Oval 112"/>
            <p:cNvSpPr>
              <a:spLocks noChangeArrowheads="1"/>
            </p:cNvSpPr>
            <p:nvPr/>
          </p:nvSpPr>
          <p:spPr bwMode="auto">
            <a:xfrm>
              <a:off x="3888" y="2880"/>
              <a:ext cx="192" cy="192"/>
            </a:xfrm>
            <a:prstGeom prst="ellipse">
              <a:avLst/>
            </a:prstGeom>
            <a:solidFill>
              <a:srgbClr val="FF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07" name="Rounded Rectangle 306"/>
          <p:cNvSpPr/>
          <p:nvPr/>
        </p:nvSpPr>
        <p:spPr>
          <a:xfrm>
            <a:off x="1600200" y="3077844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08" name="Straight Arrow Connector 307"/>
          <p:cNvCxnSpPr>
            <a:stCxn id="307" idx="2"/>
            <a:endCxn id="319" idx="0"/>
          </p:cNvCxnSpPr>
          <p:nvPr/>
        </p:nvCxnSpPr>
        <p:spPr>
          <a:xfrm rot="5400000">
            <a:off x="1744980" y="3573779"/>
            <a:ext cx="320041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/>
          <p:cNvCxnSpPr/>
          <p:nvPr/>
        </p:nvCxnSpPr>
        <p:spPr>
          <a:xfrm rot="5400000">
            <a:off x="1736566" y="2910046"/>
            <a:ext cx="33528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Right Arrow 313"/>
          <p:cNvSpPr/>
          <p:nvPr/>
        </p:nvSpPr>
        <p:spPr>
          <a:xfrm>
            <a:off x="2819400" y="3276600"/>
            <a:ext cx="1828800" cy="1066800"/>
          </a:xfrm>
          <a:prstGeom prst="rightArrow">
            <a:avLst/>
          </a:prstGeom>
          <a:solidFill>
            <a:srgbClr val="C0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DryadLINQ</a:t>
            </a:r>
            <a:endParaRPr lang="en-US" sz="2400" dirty="0"/>
          </a:p>
        </p:txBody>
      </p:sp>
      <p:sp>
        <p:nvSpPr>
          <p:cNvPr id="319" name="Rounded Rectangle 318"/>
          <p:cNvSpPr/>
          <p:nvPr/>
        </p:nvSpPr>
        <p:spPr>
          <a:xfrm>
            <a:off x="1600200" y="37338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4" name="Rounded Rectangle 323"/>
          <p:cNvSpPr/>
          <p:nvPr/>
        </p:nvSpPr>
        <p:spPr>
          <a:xfrm>
            <a:off x="1600200" y="44196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25" name="Straight Arrow Connector 324"/>
          <p:cNvCxnSpPr>
            <a:stCxn id="319" idx="2"/>
            <a:endCxn id="324" idx="0"/>
          </p:cNvCxnSpPr>
          <p:nvPr/>
        </p:nvCxnSpPr>
        <p:spPr>
          <a:xfrm rot="5400000">
            <a:off x="1730058" y="4244657"/>
            <a:ext cx="34988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Arrow Connector 328"/>
          <p:cNvCxnSpPr/>
          <p:nvPr/>
        </p:nvCxnSpPr>
        <p:spPr>
          <a:xfrm rot="5400000">
            <a:off x="1730852" y="4929663"/>
            <a:ext cx="349885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>
            <a:off x="914400" y="1595735"/>
            <a:ext cx="2318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LINQ expression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33" name="Rounded Rectangle 332"/>
          <p:cNvSpPr/>
          <p:nvPr/>
        </p:nvSpPr>
        <p:spPr>
          <a:xfrm>
            <a:off x="1600200" y="2407285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4" name="Rounded Rectangle 333"/>
          <p:cNvSpPr/>
          <p:nvPr/>
        </p:nvSpPr>
        <p:spPr>
          <a:xfrm>
            <a:off x="1600200" y="5105400"/>
            <a:ext cx="609600" cy="3359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OUT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5" name="TextBox 334"/>
          <p:cNvSpPr txBox="1"/>
          <p:nvPr/>
        </p:nvSpPr>
        <p:spPr>
          <a:xfrm>
            <a:off x="5073393" y="1600200"/>
            <a:ext cx="2331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Dryad execution 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69036</TotalTime>
  <Words>1874</Words>
  <Application>Microsoft Macintosh PowerPoint</Application>
  <PresentationFormat>On-screen Show (4:3)</PresentationFormat>
  <Paragraphs>510</Paragraphs>
  <Slides>29</Slides>
  <Notes>27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DryadLINQ A System for General-Purpose Distributed Data-Parallel Computing</vt:lpstr>
      <vt:lpstr>Distributed Data-Parallel Computing</vt:lpstr>
      <vt:lpstr>  DryadLINQ Overview </vt:lpstr>
      <vt:lpstr>LINQ</vt:lpstr>
      <vt:lpstr>LINQ System Architecture</vt:lpstr>
      <vt:lpstr>Dryad System Architecture</vt:lpstr>
      <vt:lpstr>A Simple LINQ Example: Word Count</vt:lpstr>
      <vt:lpstr>Word Count in DryadLINQ</vt:lpstr>
      <vt:lpstr>Distributed Execution of Word Count</vt:lpstr>
      <vt:lpstr>DryadLINQ System Architecture</vt:lpstr>
      <vt:lpstr>DryadLINQ Internals</vt:lpstr>
      <vt:lpstr>Execution Plan for Word Count</vt:lpstr>
      <vt:lpstr>Execution Plan for Word Count</vt:lpstr>
      <vt:lpstr>MapReduce in DryadLINQ</vt:lpstr>
      <vt:lpstr>Map-Reduce Plan (When reduce is combiner-enabled)</vt:lpstr>
      <vt:lpstr>An Example: PageRank</vt:lpstr>
      <vt:lpstr>One PageRank Step in DryadLINQ</vt:lpstr>
      <vt:lpstr>The Complete PageRank Program</vt:lpstr>
      <vt:lpstr>One Iteration PageRank</vt:lpstr>
      <vt:lpstr>Multi-Iteration PageRank</vt:lpstr>
      <vt:lpstr>LINQ System Architecture</vt:lpstr>
      <vt:lpstr>Combining with PLINQ</vt:lpstr>
      <vt:lpstr>Combining with LINQ-to-SQL</vt:lpstr>
      <vt:lpstr>Combining with LINQ-to-Objects</vt:lpstr>
      <vt:lpstr> Current Status</vt:lpstr>
      <vt:lpstr>Software Stack</vt:lpstr>
      <vt:lpstr>Lessons</vt:lpstr>
      <vt:lpstr>Future Directions</vt:lpstr>
      <vt:lpstr>Conclusions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DryadLINQ: Making Large-Scale Distributed Computing Simple</dc:title>
  <dc:creator>yuanbyu</dc:creator>
  <cp:lastModifiedBy>Thomas Anderson</cp:lastModifiedBy>
  <cp:revision>2168</cp:revision>
  <dcterms:created xsi:type="dcterms:W3CDTF">2011-02-11T07:03:40Z</dcterms:created>
  <dcterms:modified xsi:type="dcterms:W3CDTF">2011-02-11T07:15:57Z</dcterms:modified>
</cp:coreProperties>
</file>