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4"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5739" autoAdjust="0"/>
  </p:normalViewPr>
  <p:slideViewPr>
    <p:cSldViewPr snapToObjects="1">
      <p:cViewPr>
        <p:scale>
          <a:sx n="89" d="100"/>
          <a:sy n="89" d="100"/>
        </p:scale>
        <p:origin x="-2274" y="-94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9F6C6-A4BF-417A-8380-E3094F125062}" type="datetimeFigureOut">
              <a:rPr lang="en-US" smtClean="0"/>
              <a:pPr/>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644F3-451B-4C0E-AB3D-3E95B87D8219}" type="slidenum">
              <a:rPr lang="en-US" smtClean="0"/>
              <a:pPr/>
              <a:t>‹#›</a:t>
            </a:fld>
            <a:endParaRPr lang="en-US"/>
          </a:p>
        </p:txBody>
      </p:sp>
    </p:spTree>
    <p:extLst>
      <p:ext uri="{BB962C8B-B14F-4D97-AF65-F5344CB8AC3E}">
        <p14:creationId xmlns:p14="http://schemas.microsoft.com/office/powerpoint/2010/main" val="116507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644F3-451B-4C0E-AB3D-3E95B87D82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2</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80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503 11sp © UW CSE  • D. Notkin</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nl-NL" smtClean="0"/>
              <a:t>David Notkin ● Spring 2009</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p>
            <a:fld id="{B27B53E7-13BB-4CE7-ACCE-E032DFE7CA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503 11sp © UW CSE  • D. Notkin</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nl-NL" smtClean="0"/>
              <a:t>David Notkin ● Spring 2009</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27B53E7-13BB-4CE7-ACCE-E032DFE7CA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503 11sp © UW CSE  • D. Notkin</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nl-NL" smtClean="0"/>
              <a:t>David Notkin ● Spring 2009</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E62039-F0FF-4755-9C2C-5FE62D21E63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24300"/>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r>
              <a:rPr lang="en-US" smtClean="0"/>
              <a:t>503 11sp © UW CSE  • D. Notkin</a:t>
            </a:r>
            <a:endParaRPr lang="en-US"/>
          </a:p>
        </p:txBody>
      </p:sp>
      <p:sp>
        <p:nvSpPr>
          <p:cNvPr id="7" name="Footer Placeholder 6"/>
          <p:cNvSpPr>
            <a:spLocks noGrp="1"/>
          </p:cNvSpPr>
          <p:nvPr>
            <p:ph type="ftr" sz="quarter" idx="11"/>
          </p:nvPr>
        </p:nvSpPr>
        <p:spPr>
          <a:xfrm>
            <a:off x="2895600" y="6400800"/>
            <a:ext cx="3429000" cy="457200"/>
          </a:xfrm>
        </p:spPr>
        <p:txBody>
          <a:bodyPr/>
          <a:lstStyle>
            <a:lvl1pPr>
              <a:defRPr/>
            </a:lvl1pPr>
          </a:lstStyle>
          <a:p>
            <a:r>
              <a:rPr lang="en-US" smtClean="0"/>
              <a:t>David Notkin ● Spring 2009</a:t>
            </a:r>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2841327A-642F-4CD9-B743-33DCEFDA5653}" type="slidenum">
              <a:rPr lang="en-US"/>
              <a:pPr/>
              <a:t>‹#›</a:t>
            </a:fld>
            <a:endParaRPr lang="en-US"/>
          </a:p>
        </p:txBody>
      </p:sp>
    </p:spTree>
    <p:extLst>
      <p:ext uri="{BB962C8B-B14F-4D97-AF65-F5344CB8AC3E}">
        <p14:creationId xmlns:p14="http://schemas.microsoft.com/office/powerpoint/2010/main" val="26742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503 11sp © UW CSE  • D. Notkin</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p:txBody>
          <a:bodyPr/>
          <a:lstStyle/>
          <a:p>
            <a:r>
              <a:rPr lang="nl-NL" smtClean="0"/>
              <a:t>David Notkin ● Spring 2009</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503 11sp © UW CSE  • D. Notkin</a:t>
            </a:r>
            <a:endParaRPr lang="en-US"/>
          </a:p>
        </p:txBody>
      </p:sp>
      <p:sp>
        <p:nvSpPr>
          <p:cNvPr id="10" name="Slide Number Placeholder 9"/>
          <p:cNvSpPr>
            <a:spLocks noGrp="1"/>
          </p:cNvSpPr>
          <p:nvPr>
            <p:ph type="sldNum" sz="quarter" idx="16"/>
          </p:nvPr>
        </p:nvSpPr>
        <p:spPr/>
        <p:txBody>
          <a:bodyPr rtlCol="0"/>
          <a:lstStyle/>
          <a:p>
            <a:fld id="{B27B53E7-13BB-4CE7-ACCE-E032DFE7CA51}" type="slidenum">
              <a:rPr lang="en-US" smtClean="0"/>
              <a:pPr/>
              <a:t>‹#›</a:t>
            </a:fld>
            <a:endParaRPr lang="en-US"/>
          </a:p>
        </p:txBody>
      </p:sp>
      <p:sp>
        <p:nvSpPr>
          <p:cNvPr id="12" name="Footer Placeholder 11"/>
          <p:cNvSpPr>
            <a:spLocks noGrp="1"/>
          </p:cNvSpPr>
          <p:nvPr>
            <p:ph type="ftr" sz="quarter" idx="17"/>
          </p:nvPr>
        </p:nvSpPr>
        <p:spPr/>
        <p:txBody>
          <a:bodyPr rtlCol="0"/>
          <a:lstStyle/>
          <a:p>
            <a:r>
              <a:rPr lang="nl-NL" smtClean="0"/>
              <a:t>David Notkin ● Spring 2009</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503 11sp © UW CSE  • D. Notkin</a:t>
            </a:r>
            <a:endParaRPr lang="en-US"/>
          </a:p>
        </p:txBody>
      </p:sp>
      <p:sp>
        <p:nvSpPr>
          <p:cNvPr id="12" name="Slide Number Placeholder 11"/>
          <p:cNvSpPr>
            <a:spLocks noGrp="1"/>
          </p:cNvSpPr>
          <p:nvPr>
            <p:ph type="sldNum" sz="quarter" idx="16"/>
          </p:nvPr>
        </p:nvSpPr>
        <p:spPr/>
        <p:txBody>
          <a:bodyPr rtlCol="0"/>
          <a:lstStyle/>
          <a:p>
            <a:fld id="{B27B53E7-13BB-4CE7-ACCE-E032DFE7CA51}" type="slidenum">
              <a:rPr lang="en-US" smtClean="0"/>
              <a:pPr/>
              <a:t>‹#›</a:t>
            </a:fld>
            <a:endParaRPr lang="en-US"/>
          </a:p>
        </p:txBody>
      </p:sp>
      <p:sp>
        <p:nvSpPr>
          <p:cNvPr id="14" name="Footer Placeholder 13"/>
          <p:cNvSpPr>
            <a:spLocks noGrp="1"/>
          </p:cNvSpPr>
          <p:nvPr>
            <p:ph type="ftr" sz="quarter" idx="17"/>
          </p:nvPr>
        </p:nvSpPr>
        <p:spPr/>
        <p:txBody>
          <a:bodyPr rtlCol="0"/>
          <a:lstStyle/>
          <a:p>
            <a:r>
              <a:rPr lang="nl-NL" smtClean="0"/>
              <a:t>David Notkin ● Spring 2009</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Footer Placeholder 3"/>
          <p:cNvSpPr>
            <a:spLocks noGrp="1"/>
          </p:cNvSpPr>
          <p:nvPr>
            <p:ph type="ftr" sz="quarter" idx="11"/>
          </p:nvPr>
        </p:nvSpPr>
        <p:spPr/>
        <p:txBody>
          <a:bodyPr/>
          <a:lstStyle/>
          <a:p>
            <a:r>
              <a:rPr lang="nl-NL" smtClean="0"/>
              <a:t>David Notkin ● Spring 2009</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503 11sp © UW CSE  • D. Notkin</a:t>
            </a:r>
            <a:endParaRPr lang="en-US"/>
          </a:p>
        </p:txBody>
      </p:sp>
      <p:sp>
        <p:nvSpPr>
          <p:cNvPr id="3" name="Footer Placeholder 2"/>
          <p:cNvSpPr>
            <a:spLocks noGrp="1"/>
          </p:cNvSpPr>
          <p:nvPr>
            <p:ph type="ftr" sz="quarter" idx="11"/>
          </p:nvPr>
        </p:nvSpPr>
        <p:spPr/>
        <p:txBody>
          <a:bodyPr/>
          <a:lstStyle/>
          <a:p>
            <a:r>
              <a:rPr lang="nl-NL" smtClean="0"/>
              <a:t>David Notkin ● Spring 2009</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6" name="Footer Placeholder 5"/>
          <p:cNvSpPr>
            <a:spLocks noGrp="1"/>
          </p:cNvSpPr>
          <p:nvPr>
            <p:ph type="ftr" sz="quarter" idx="11"/>
          </p:nvPr>
        </p:nvSpPr>
        <p:spPr/>
        <p:txBody>
          <a:bodyPr/>
          <a:lstStyle/>
          <a:p>
            <a:r>
              <a:rPr lang="nl-NL" smtClean="0"/>
              <a:t>David Notkin ● Spring 2009</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503 11sp © UW CSE  • D. Notkin</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nl-NL" smtClean="0"/>
              <a:t>David Notkin ● Spring 2009</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503 11sp © UW CSE  • D. Notkin</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nl-NL" smtClean="0"/>
              <a:t>David Notkin ● Spring 2009</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27B53E7-13BB-4CE7-ACCE-E032DFE7CA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8" r:id="rId12"/>
    <p:sldLayoutId id="2147483774" r:id="rId13"/>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archjava.fluid.cs.cm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cs.uci.edu/~peymano/dynamic-arch/"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hyperlink" Target="http://gawande.com/"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research.microsoft.com/en-us/um/people/ejackson/publications/asm07_pres.pptx"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research.microsoft.com/en-us/um/people/ejackson/publications/models07_pres.ppt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pengroup.org/architecture/togaf/bbs/9910wash/adl_over.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research.ibm.com/autonomic"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33800"/>
            <a:ext cx="6477000" cy="1828800"/>
          </a:xfrm>
        </p:spPr>
        <p:txBody>
          <a:bodyPr>
            <a:normAutofit fontScale="90000"/>
          </a:bodyPr>
          <a:lstStyle/>
          <a:p>
            <a:r>
              <a:rPr lang="en-US" dirty="0" smtClean="0"/>
              <a:t>CSE503:</a:t>
            </a:r>
            <a:br>
              <a:rPr lang="en-US" dirty="0" smtClean="0"/>
            </a:br>
            <a:r>
              <a:rPr lang="en-US" dirty="0" smtClean="0"/>
              <a:t>Software Engineering</a:t>
            </a:r>
            <a:r>
              <a:rPr lang="en-US" b="1" dirty="0" smtClean="0">
                <a:solidFill>
                  <a:srgbClr val="00B0F0"/>
                </a:solidFill>
              </a:rPr>
              <a:t> </a:t>
            </a:r>
            <a:r>
              <a:rPr lang="en-US" sz="3100" b="1" dirty="0" smtClean="0">
                <a:solidFill>
                  <a:srgbClr val="00B0F0"/>
                </a:solidFill>
              </a:rPr>
              <a:t>Software architecture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David Notkin</a:t>
            </a:r>
          </a:p>
          <a:p>
            <a:r>
              <a:rPr lang="en-US" dirty="0" smtClean="0"/>
              <a:t>Spring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175"/>
            <a:ext cx="7772400" cy="1143000"/>
          </a:xfrm>
        </p:spPr>
        <p:txBody>
          <a:bodyPr/>
          <a:lstStyle/>
          <a:p>
            <a:r>
              <a:rPr lang="en-US" sz="3200" dirty="0" smtClean="0"/>
              <a:t>Architecture definition</a:t>
            </a:r>
            <a:endParaRPr lang="en-US" sz="3200" dirty="0"/>
          </a:p>
        </p:txBody>
      </p:sp>
      <p:sp>
        <p:nvSpPr>
          <p:cNvPr id="4" name="Content Placeholder 3"/>
          <p:cNvSpPr>
            <a:spLocks noGrp="1"/>
          </p:cNvSpPr>
          <p:nvPr>
            <p:ph idx="1"/>
          </p:nvPr>
        </p:nvSpPr>
        <p:spPr/>
        <p:txBody>
          <a:bodyPr/>
          <a:lstStyle/>
          <a:p>
            <a:r>
              <a:rPr lang="en-US" dirty="0" smtClean="0"/>
              <a:t>Components</a:t>
            </a:r>
          </a:p>
          <a:p>
            <a:r>
              <a:rPr lang="en-US" dirty="0" smtClean="0"/>
              <a:t>Connectors</a:t>
            </a:r>
          </a:p>
          <a:p>
            <a:r>
              <a:rPr lang="en-US" dirty="0" smtClean="0"/>
              <a:t>Configurations (topologies)</a:t>
            </a:r>
          </a:p>
          <a:p>
            <a:r>
              <a:rPr lang="en-US" dirty="0" smtClean="0"/>
              <a:t>Constraints (restrictions)</a:t>
            </a:r>
            <a:endParaRPr lang="en-US" dirty="0"/>
          </a:p>
        </p:txBody>
      </p:sp>
      <p:sp>
        <p:nvSpPr>
          <p:cNvPr id="7" name="Date Placeholder 6"/>
          <p:cNvSpPr>
            <a:spLocks noGrp="1"/>
          </p:cNvSpPr>
          <p:nvPr>
            <p:ph type="dt" sz="half" idx="10"/>
          </p:nvPr>
        </p:nvSpPr>
        <p:spPr/>
        <p:txBody>
          <a:bodyPr/>
          <a:lstStyle/>
          <a:p>
            <a:r>
              <a:rPr lang="en-US" smtClean="0"/>
              <a:t>503 11sp © UW CSE  • D. Notkin</a:t>
            </a:r>
            <a:endParaRPr lang="en-US"/>
          </a:p>
        </p:txBody>
      </p:sp>
      <p:sp>
        <p:nvSpPr>
          <p:cNvPr id="8" name="Slide Number Placeholder 7"/>
          <p:cNvSpPr>
            <a:spLocks noGrp="1"/>
          </p:cNvSpPr>
          <p:nvPr>
            <p:ph type="sldNum" sz="quarter" idx="12"/>
          </p:nvPr>
        </p:nvSpPr>
        <p:spPr/>
        <p:txBody>
          <a:bodyPr>
            <a:normAutofit fontScale="85000" lnSpcReduction="20000"/>
          </a:bodyPr>
          <a:lstStyle/>
          <a:p>
            <a:fld id="{9F614727-0A28-4CC5-9A36-E56E237283AF}" type="slidenum">
              <a:rPr lang="en-US" smtClean="0"/>
              <a:pPr/>
              <a:t>10</a:t>
            </a:fld>
            <a:endParaRPr lang="en-US"/>
          </a:p>
        </p:txBody>
      </p:sp>
      <p:grpSp>
        <p:nvGrpSpPr>
          <p:cNvPr id="20" name="Group 19"/>
          <p:cNvGrpSpPr/>
          <p:nvPr/>
        </p:nvGrpSpPr>
        <p:grpSpPr>
          <a:xfrm>
            <a:off x="890649" y="3906982"/>
            <a:ext cx="7336972" cy="1341912"/>
            <a:chOff x="890649" y="3906982"/>
            <a:chExt cx="7336972" cy="1341912"/>
          </a:xfrm>
        </p:grpSpPr>
        <p:sp>
          <p:nvSpPr>
            <p:cNvPr id="14" name="Rectangle 13"/>
            <p:cNvSpPr/>
            <p:nvPr/>
          </p:nvSpPr>
          <p:spPr bwMode="auto">
            <a:xfrm>
              <a:off x="890649" y="3906982"/>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980706" y="4500748"/>
              <a:ext cx="391886" cy="22563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745678" y="3906982"/>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a:off x="5296348" y="4393873"/>
              <a:ext cx="665018" cy="439387"/>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Right Arrow 18"/>
            <p:cNvSpPr/>
            <p:nvPr/>
          </p:nvSpPr>
          <p:spPr bwMode="auto">
            <a:xfrm>
              <a:off x="3372592" y="4393873"/>
              <a:ext cx="2373086" cy="439387"/>
            </a:xfrm>
            <a:prstGeom prst="rightArrow">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94843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1999 Report: ACME</a:t>
            </a:r>
            <a:endParaRPr lang="en-US" dirty="0"/>
          </a:p>
        </p:txBody>
      </p:sp>
      <p:sp>
        <p:nvSpPr>
          <p:cNvPr id="7" name="Content Placeholder 6"/>
          <p:cNvSpPr>
            <a:spLocks noGrp="1"/>
          </p:cNvSpPr>
          <p:nvPr>
            <p:ph idx="1"/>
          </p:nvPr>
        </p:nvSpPr>
        <p:spPr/>
        <p:txBody>
          <a:bodyPr/>
          <a:lstStyle/>
          <a:p>
            <a:r>
              <a:rPr lang="en-US" dirty="0" smtClean="0"/>
              <a:t>Developed jointly by Monroe, </a:t>
            </a:r>
            <a:r>
              <a:rPr lang="en-US" dirty="0" err="1" smtClean="0"/>
              <a:t>Garlan</a:t>
            </a:r>
            <a:r>
              <a:rPr lang="en-US" dirty="0" smtClean="0"/>
              <a:t> (CMU), Wile (ISI/USC)</a:t>
            </a:r>
          </a:p>
          <a:p>
            <a:r>
              <a:rPr lang="en-US" dirty="0" smtClean="0"/>
              <a:t>A general purpose ADL originally designed to be a lowest common denominator interchange language</a:t>
            </a:r>
          </a:p>
          <a:p>
            <a:r>
              <a:rPr lang="en-US" dirty="0" smtClean="0"/>
              <a:t>Simple, consistent with interchange objective, allowing only syntactic linguistic analysis</a:t>
            </a:r>
            <a:endParaRPr lang="en-US" dirty="0"/>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2D593D72-9E2E-4A7D-BE67-19327E6AD9E2}" type="slidenum">
              <a:rPr lang="en-US" smtClean="0"/>
              <a:pPr/>
              <a:t>11</a:t>
            </a:fld>
            <a:endParaRPr lang="en-US"/>
          </a:p>
        </p:txBody>
      </p:sp>
    </p:spTree>
    <p:extLst>
      <p:ext uri="{BB962C8B-B14F-4D97-AF65-F5344CB8AC3E}">
        <p14:creationId xmlns:p14="http://schemas.microsoft.com/office/powerpoint/2010/main" val="209680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550"/>
            <a:ext cx="7772400" cy="1143000"/>
          </a:xfrm>
        </p:spPr>
        <p:txBody>
          <a:bodyPr/>
          <a:lstStyle/>
          <a:p>
            <a:r>
              <a:rPr lang="en-US" sz="3200" dirty="0" smtClean="0"/>
              <a:t>MCC report 1999</a:t>
            </a:r>
            <a:br>
              <a:rPr lang="en-US" sz="3200" dirty="0" smtClean="0"/>
            </a:br>
            <a:r>
              <a:rPr lang="en-US" sz="3200" dirty="0" smtClean="0"/>
              <a:t>simple ACME example (client-server)</a:t>
            </a:r>
            <a:endParaRPr lang="en-US" sz="3200" dirty="0"/>
          </a:p>
        </p:txBody>
      </p:sp>
      <p:sp>
        <p:nvSpPr>
          <p:cNvPr id="3" name="Content Placeholder 2"/>
          <p:cNvSpPr>
            <a:spLocks noGrp="1"/>
          </p:cNvSpPr>
          <p:nvPr>
            <p:ph idx="1"/>
          </p:nvPr>
        </p:nvSpPr>
        <p:spPr/>
        <p:txBody>
          <a:bodyPr/>
          <a:lstStyle/>
          <a:p>
            <a:pPr marL="0" indent="0">
              <a:buNone/>
            </a:pPr>
            <a:r>
              <a:rPr lang="en-US" sz="2000" b="1" dirty="0" smtClean="0">
                <a:latin typeface="Consolas" pitchFamily="49" charset="0"/>
                <a:cs typeface="Consolas" pitchFamily="49" charset="0"/>
              </a:rPr>
              <a:t>System </a:t>
            </a:r>
            <a:r>
              <a:rPr lang="en-US" sz="2000" b="1" dirty="0" err="1" smtClean="0">
                <a:latin typeface="Consolas" pitchFamily="49" charset="0"/>
                <a:cs typeface="Consolas" pitchFamily="49" charset="0"/>
              </a:rPr>
              <a:t>simple_cs</a:t>
            </a:r>
            <a:r>
              <a:rPr lang="en-US" sz="2000" b="1" dirty="0" smtClean="0">
                <a:latin typeface="Consolas" pitchFamily="49" charset="0"/>
                <a:cs typeface="Consolas" pitchFamily="49" charset="0"/>
              </a:rPr>
              <a:t> = {</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Component client = {Port send-</a:t>
            </a:r>
            <a:r>
              <a:rPr lang="en-US" sz="2000" b="1" dirty="0" err="1" smtClean="0">
                <a:latin typeface="Consolas" pitchFamily="49" charset="0"/>
                <a:cs typeface="Consolas" pitchFamily="49" charset="0"/>
              </a:rPr>
              <a:t>req</a:t>
            </a:r>
            <a:r>
              <a:rPr lang="en-US" sz="2000" b="1" dirty="0" smtClean="0">
                <a:latin typeface="Consolas" pitchFamily="49" charset="0"/>
                <a:cs typeface="Consolas" pitchFamily="49" charset="0"/>
              </a:rPr>
              <a:t>}</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Component server = {Port receive-</a:t>
            </a:r>
            <a:r>
              <a:rPr lang="en-US" sz="2000" b="1" dirty="0" err="1" smtClean="0">
                <a:latin typeface="Consolas" pitchFamily="49" charset="0"/>
                <a:cs typeface="Consolas" pitchFamily="49" charset="0"/>
              </a:rPr>
              <a:t>req</a:t>
            </a:r>
            <a:r>
              <a:rPr lang="en-US" sz="2000" b="1" dirty="0" smtClean="0">
                <a:latin typeface="Consolas" pitchFamily="49" charset="0"/>
                <a:cs typeface="Consolas" pitchFamily="49" charset="0"/>
              </a:rPr>
              <a:t>}</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Connector </a:t>
            </a:r>
            <a:r>
              <a:rPr lang="en-US" sz="2000" b="1" dirty="0" err="1" smtClean="0">
                <a:latin typeface="Consolas" pitchFamily="49" charset="0"/>
                <a:cs typeface="Consolas" pitchFamily="49" charset="0"/>
              </a:rPr>
              <a:t>rpc</a:t>
            </a:r>
            <a:r>
              <a:rPr lang="en-US" sz="2000" b="1" dirty="0" smtClean="0">
                <a:latin typeface="Consolas" pitchFamily="49" charset="0"/>
                <a:cs typeface="Consolas" pitchFamily="49" charset="0"/>
              </a:rPr>
              <a:t> = {Roles {caller, </a:t>
            </a:r>
            <a:r>
              <a:rPr lang="en-US" sz="2000" b="1" dirty="0" err="1" smtClean="0">
                <a:latin typeface="Consolas" pitchFamily="49" charset="0"/>
                <a:cs typeface="Consolas" pitchFamily="49" charset="0"/>
              </a:rPr>
              <a:t>callee</a:t>
            </a:r>
            <a:r>
              <a:rPr lang="en-US" sz="2000" b="1" dirty="0" smtClean="0">
                <a:latin typeface="Consolas" pitchFamily="49" charset="0"/>
                <a:cs typeface="Consolas" pitchFamily="49" charset="0"/>
              </a:rPr>
              <a:t>}}</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Attachments :</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a:t>
            </a:r>
            <a:r>
              <a:rPr lang="en-US" sz="2000" b="1" dirty="0" err="1" smtClean="0">
                <a:latin typeface="Consolas" pitchFamily="49" charset="0"/>
                <a:cs typeface="Consolas" pitchFamily="49" charset="0"/>
              </a:rPr>
              <a:t>client.send-req</a:t>
            </a:r>
            <a:r>
              <a:rPr lang="en-US" sz="2000" b="1" dirty="0" smtClean="0">
                <a:latin typeface="Consolas" pitchFamily="49" charset="0"/>
                <a:cs typeface="Consolas" pitchFamily="49" charset="0"/>
              </a:rPr>
              <a:t> to </a:t>
            </a:r>
            <a:r>
              <a:rPr lang="en-US" sz="2000" b="1" dirty="0" err="1" smtClean="0">
                <a:latin typeface="Consolas" pitchFamily="49" charset="0"/>
                <a:cs typeface="Consolas" pitchFamily="49" charset="0"/>
              </a:rPr>
              <a:t>rpc.caller</a:t>
            </a:r>
            <a:r>
              <a:rPr lang="en-US" sz="2000" b="1" dirty="0" smtClean="0">
                <a:latin typeface="Consolas" pitchFamily="49" charset="0"/>
                <a:cs typeface="Consolas" pitchFamily="49" charset="0"/>
              </a:rPr>
              <a:t>;</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      </a:t>
            </a:r>
            <a:r>
              <a:rPr lang="en-US" sz="2000" b="1" dirty="0" err="1" smtClean="0">
                <a:latin typeface="Consolas" pitchFamily="49" charset="0"/>
                <a:cs typeface="Consolas" pitchFamily="49" charset="0"/>
              </a:rPr>
              <a:t>server.receive-req</a:t>
            </a:r>
            <a:r>
              <a:rPr lang="en-US" sz="2000" b="1" dirty="0" smtClean="0">
                <a:latin typeface="Consolas" pitchFamily="49" charset="0"/>
                <a:cs typeface="Consolas" pitchFamily="49" charset="0"/>
              </a:rPr>
              <a:t> to </a:t>
            </a:r>
            <a:r>
              <a:rPr lang="en-US" sz="2000" b="1" dirty="0" err="1" smtClean="0">
                <a:latin typeface="Consolas" pitchFamily="49" charset="0"/>
                <a:cs typeface="Consolas" pitchFamily="49" charset="0"/>
              </a:rPr>
              <a:t>rpc.callee</a:t>
            </a:r>
            <a:r>
              <a:rPr lang="en-US" sz="2000" b="1" dirty="0" smtClean="0">
                <a:latin typeface="Consolas" pitchFamily="49" charset="0"/>
                <a:cs typeface="Consolas" pitchFamily="49" charset="0"/>
              </a:rPr>
              <a:t>}</a:t>
            </a:r>
            <a:br>
              <a:rPr lang="en-US" sz="2000" b="1" dirty="0" smtClean="0">
                <a:latin typeface="Consolas" pitchFamily="49" charset="0"/>
                <a:cs typeface="Consolas" pitchFamily="49" charset="0"/>
              </a:rPr>
            </a:br>
            <a:r>
              <a:rPr lang="en-US" sz="2000" b="1" dirty="0" smtClean="0">
                <a:latin typeface="Consolas" pitchFamily="49" charset="0"/>
                <a:cs typeface="Consolas" pitchFamily="49" charset="0"/>
              </a:rPr>
              <a:t>}</a:t>
            </a:r>
            <a:endParaRPr lang="en-US" sz="2000" b="1" dirty="0">
              <a:latin typeface="Consolas" pitchFamily="49" charset="0"/>
              <a:cs typeface="Consolas" pitchFamily="49" charset="0"/>
            </a:endParaRP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12</a:t>
            </a:fld>
            <a:endParaRPr lang="en-US"/>
          </a:p>
        </p:txBody>
      </p:sp>
      <p:grpSp>
        <p:nvGrpSpPr>
          <p:cNvPr id="19" name="Group 18"/>
          <p:cNvGrpSpPr/>
          <p:nvPr/>
        </p:nvGrpSpPr>
        <p:grpSpPr>
          <a:xfrm>
            <a:off x="927327" y="4368148"/>
            <a:ext cx="7336972" cy="1341912"/>
            <a:chOff x="927327" y="4546273"/>
            <a:chExt cx="7336972" cy="1341912"/>
          </a:xfrm>
        </p:grpSpPr>
        <p:sp>
          <p:nvSpPr>
            <p:cNvPr id="9" name="Rectangle 8"/>
            <p:cNvSpPr/>
            <p:nvPr/>
          </p:nvSpPr>
          <p:spPr bwMode="auto">
            <a:xfrm>
              <a:off x="5782356" y="4546273"/>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5333026" y="5033164"/>
              <a:ext cx="2362184" cy="439387"/>
            </a:xfrm>
            <a:prstGeom prst="right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5519938" y="5031189"/>
              <a:ext cx="2341526" cy="400110"/>
            </a:xfrm>
            <a:prstGeom prst="rect">
              <a:avLst/>
            </a:prstGeom>
            <a:noFill/>
          </p:spPr>
          <p:txBody>
            <a:bodyPr wrap="square" lIns="0" rtlCol="0">
              <a:spAutoFit/>
            </a:bodyPr>
            <a:lstStyle/>
            <a:p>
              <a:r>
                <a:rPr lang="en-US" sz="2000" b="1" dirty="0" smtClean="0">
                  <a:solidFill>
                    <a:schemeClr val="bg1"/>
                  </a:solidFill>
                  <a:latin typeface="Courier New" pitchFamily="49" charset="0"/>
                  <a:cs typeface="Courier New" pitchFamily="49" charset="0"/>
                </a:rPr>
                <a:t>  </a:t>
              </a:r>
              <a:r>
                <a:rPr lang="en-US" sz="2000" b="1" dirty="0" smtClean="0">
                  <a:solidFill>
                    <a:schemeClr val="bg1"/>
                  </a:solidFill>
                  <a:latin typeface="Consolas" pitchFamily="49" charset="0"/>
                  <a:cs typeface="Consolas" pitchFamily="49" charset="0"/>
                </a:rPr>
                <a:t>receive-</a:t>
              </a:r>
              <a:r>
                <a:rPr lang="en-US" sz="2000" b="1" dirty="0" err="1" smtClean="0">
                  <a:solidFill>
                    <a:schemeClr val="bg1"/>
                  </a:solidFill>
                  <a:latin typeface="Consolas" pitchFamily="49" charset="0"/>
                  <a:cs typeface="Consolas" pitchFamily="49" charset="0"/>
                </a:rPr>
                <a:t>req</a:t>
              </a:r>
              <a:endParaRPr lang="en-US" sz="2000" b="1" dirty="0">
                <a:solidFill>
                  <a:schemeClr val="bg1"/>
                </a:solidFill>
                <a:latin typeface="Consolas" pitchFamily="49" charset="0"/>
                <a:cs typeface="Consolas" pitchFamily="49" charset="0"/>
              </a:endParaRPr>
            </a:p>
          </p:txBody>
        </p:sp>
        <p:sp>
          <p:nvSpPr>
            <p:cNvPr id="7" name="Rectangle 6"/>
            <p:cNvSpPr/>
            <p:nvPr/>
          </p:nvSpPr>
          <p:spPr bwMode="auto">
            <a:xfrm>
              <a:off x="927327" y="4546273"/>
              <a:ext cx="2481943" cy="1341912"/>
            </a:xfrm>
            <a:prstGeom prst="rect">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035323" y="5140039"/>
              <a:ext cx="1373947" cy="22563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3409270" y="5033164"/>
              <a:ext cx="2373086" cy="439387"/>
            </a:xfrm>
            <a:prstGeom prst="rightArrow">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927327" y="4546273"/>
              <a:ext cx="1031051" cy="400110"/>
            </a:xfrm>
            <a:prstGeom prst="rect">
              <a:avLst/>
            </a:prstGeom>
            <a:noFill/>
          </p:spPr>
          <p:txBody>
            <a:bodyPr wrap="none" rtlCol="0">
              <a:spAutoFit/>
            </a:bodyPr>
            <a:lstStyle/>
            <a:p>
              <a:r>
                <a:rPr lang="en-US" sz="2000" b="1" dirty="0" smtClean="0">
                  <a:solidFill>
                    <a:schemeClr val="bg1"/>
                  </a:solidFill>
                  <a:latin typeface="Consolas" pitchFamily="49" charset="0"/>
                  <a:cs typeface="Consolas" pitchFamily="49" charset="0"/>
                </a:rPr>
                <a:t>client</a:t>
              </a:r>
              <a:endParaRPr lang="en-US" sz="2000" b="1" dirty="0">
                <a:solidFill>
                  <a:schemeClr val="bg1"/>
                </a:solidFill>
                <a:latin typeface="Consolas" pitchFamily="49" charset="0"/>
                <a:cs typeface="Consolas" pitchFamily="49" charset="0"/>
              </a:endParaRPr>
            </a:p>
          </p:txBody>
        </p:sp>
        <p:sp>
          <p:nvSpPr>
            <p:cNvPr id="13" name="TextBox 12"/>
            <p:cNvSpPr txBox="1"/>
            <p:nvPr/>
          </p:nvSpPr>
          <p:spPr>
            <a:xfrm>
              <a:off x="1603163" y="5033164"/>
              <a:ext cx="2217051" cy="400110"/>
            </a:xfrm>
            <a:prstGeom prst="rect">
              <a:avLst/>
            </a:prstGeom>
            <a:noFill/>
          </p:spPr>
          <p:txBody>
            <a:bodyPr wrap="square" lIns="0" rtlCol="0">
              <a:spAutoFit/>
            </a:bodyPr>
            <a:lstStyle/>
            <a:p>
              <a:r>
                <a:rPr lang="en-US" sz="2000" b="1" dirty="0" smtClean="0">
                  <a:solidFill>
                    <a:schemeClr val="bg1"/>
                  </a:solidFill>
                  <a:latin typeface="Courier New" pitchFamily="49" charset="0"/>
                  <a:cs typeface="Courier New" pitchFamily="49" charset="0"/>
                </a:rPr>
                <a:t>   </a:t>
              </a:r>
              <a:r>
                <a:rPr lang="en-US" sz="2000" b="1" dirty="0">
                  <a:solidFill>
                    <a:schemeClr val="bg1"/>
                  </a:solidFill>
                  <a:latin typeface="Consolas" pitchFamily="49" charset="0"/>
                  <a:cs typeface="Consolas" pitchFamily="49" charset="0"/>
                </a:rPr>
                <a:t>send-</a:t>
              </a:r>
              <a:r>
                <a:rPr lang="en-US" sz="2000" b="1" dirty="0" err="1">
                  <a:solidFill>
                    <a:schemeClr val="bg1"/>
                  </a:solidFill>
                  <a:latin typeface="Consolas" pitchFamily="49" charset="0"/>
                  <a:cs typeface="Consolas" pitchFamily="49" charset="0"/>
                </a:rPr>
                <a:t>req</a:t>
              </a:r>
              <a:endParaRPr lang="en-US" sz="2000" b="1" dirty="0">
                <a:solidFill>
                  <a:schemeClr val="bg1"/>
                </a:solidFill>
                <a:latin typeface="Consolas" pitchFamily="49" charset="0"/>
                <a:cs typeface="Consolas" pitchFamily="49" charset="0"/>
              </a:endParaRPr>
            </a:p>
          </p:txBody>
        </p:sp>
        <p:sp>
          <p:nvSpPr>
            <p:cNvPr id="14" name="TextBox 13"/>
            <p:cNvSpPr txBox="1"/>
            <p:nvPr/>
          </p:nvSpPr>
          <p:spPr>
            <a:xfrm>
              <a:off x="3005521" y="5033164"/>
              <a:ext cx="1768418" cy="400110"/>
            </a:xfrm>
            <a:prstGeom prst="rect">
              <a:avLst/>
            </a:prstGeom>
            <a:noFill/>
          </p:spPr>
          <p:txBody>
            <a:bodyPr wrap="square" lIns="0" tIns="45720" rIns="0" rtlCol="0">
              <a:spAutoFit/>
            </a:bodyPr>
            <a:lstStyle/>
            <a:p>
              <a:r>
                <a:rPr lang="en-US" sz="2000" b="1" dirty="0" smtClean="0">
                  <a:solidFill>
                    <a:schemeClr val="bg1"/>
                  </a:solidFill>
                  <a:latin typeface="Consolas" pitchFamily="49" charset="0"/>
                  <a:cs typeface="Consolas" pitchFamily="49" charset="0"/>
                </a:rPr>
                <a:t>   caller</a:t>
              </a:r>
              <a:endParaRPr lang="en-US" sz="2000" b="1" dirty="0">
                <a:solidFill>
                  <a:schemeClr val="bg1"/>
                </a:solidFill>
                <a:latin typeface="Consolas" pitchFamily="49" charset="0"/>
                <a:cs typeface="Consolas" pitchFamily="49" charset="0"/>
              </a:endParaRPr>
            </a:p>
          </p:txBody>
        </p:sp>
        <p:sp>
          <p:nvSpPr>
            <p:cNvPr id="15" name="TextBox 14"/>
            <p:cNvSpPr txBox="1"/>
            <p:nvPr/>
          </p:nvSpPr>
          <p:spPr>
            <a:xfrm>
              <a:off x="4348376" y="5036816"/>
              <a:ext cx="1768418" cy="400110"/>
            </a:xfrm>
            <a:prstGeom prst="rect">
              <a:avLst/>
            </a:prstGeom>
            <a:noFill/>
          </p:spPr>
          <p:txBody>
            <a:bodyPr wrap="square" lIns="0" tIns="45720" rIns="0" rtlCol="0">
              <a:spAutoFit/>
            </a:bodyPr>
            <a:lstStyle/>
            <a:p>
              <a:r>
                <a:rPr lang="en-US" sz="2000" b="1" dirty="0" smtClean="0">
                  <a:solidFill>
                    <a:schemeClr val="bg1"/>
                  </a:solidFill>
                  <a:latin typeface="Courier New" pitchFamily="49" charset="0"/>
                  <a:cs typeface="Courier New" pitchFamily="49" charset="0"/>
                </a:rPr>
                <a:t>   </a:t>
              </a:r>
              <a:r>
                <a:rPr lang="en-US" sz="2000" b="1" dirty="0" err="1" smtClean="0">
                  <a:solidFill>
                    <a:schemeClr val="bg1"/>
                  </a:solidFill>
                  <a:latin typeface="Consolas" pitchFamily="49" charset="0"/>
                  <a:cs typeface="Consolas" pitchFamily="49" charset="0"/>
                </a:rPr>
                <a:t>callee</a:t>
              </a:r>
              <a:endParaRPr lang="en-US" sz="2000" b="1" dirty="0">
                <a:solidFill>
                  <a:schemeClr val="bg1"/>
                </a:solidFill>
                <a:latin typeface="Consolas" pitchFamily="49" charset="0"/>
                <a:cs typeface="Consolas" pitchFamily="49" charset="0"/>
              </a:endParaRPr>
            </a:p>
          </p:txBody>
        </p:sp>
        <p:sp>
          <p:nvSpPr>
            <p:cNvPr id="16" name="TextBox 15"/>
            <p:cNvSpPr txBox="1"/>
            <p:nvPr/>
          </p:nvSpPr>
          <p:spPr>
            <a:xfrm>
              <a:off x="7156303" y="4546273"/>
              <a:ext cx="1031051" cy="400110"/>
            </a:xfrm>
            <a:prstGeom prst="rect">
              <a:avLst/>
            </a:prstGeom>
            <a:noFill/>
          </p:spPr>
          <p:txBody>
            <a:bodyPr wrap="none" rtlCol="0">
              <a:spAutoFit/>
            </a:bodyPr>
            <a:lstStyle/>
            <a:p>
              <a:r>
                <a:rPr lang="en-US" sz="2000" b="1" dirty="0">
                  <a:solidFill>
                    <a:schemeClr val="bg1"/>
                  </a:solidFill>
                  <a:latin typeface="Consolas" pitchFamily="49" charset="0"/>
                  <a:cs typeface="Consolas" pitchFamily="49" charset="0"/>
                </a:rPr>
                <a:t>server</a:t>
              </a:r>
            </a:p>
          </p:txBody>
        </p:sp>
      </p:grpSp>
      <p:sp>
        <p:nvSpPr>
          <p:cNvPr id="18" name="TextBox 17"/>
          <p:cNvSpPr txBox="1"/>
          <p:nvPr/>
        </p:nvSpPr>
        <p:spPr>
          <a:xfrm>
            <a:off x="1234334" y="5867728"/>
            <a:ext cx="7050584" cy="400110"/>
          </a:xfrm>
          <a:prstGeom prst="rect">
            <a:avLst/>
          </a:prstGeom>
          <a:solidFill>
            <a:srgbClr val="FFFF00">
              <a:alpha val="35000"/>
            </a:srgbClr>
          </a:solidFill>
          <a:ln>
            <a:solidFill>
              <a:schemeClr val="accent1"/>
            </a:solidFill>
          </a:ln>
        </p:spPr>
        <p:txBody>
          <a:bodyPr wrap="none" rtlCol="0">
            <a:spAutoFit/>
          </a:bodyPr>
          <a:lstStyle/>
          <a:p>
            <a:r>
              <a:rPr lang="en-US" sz="2000" dirty="0" smtClean="0"/>
              <a:t>Very much in the flavor of module interconnection languages</a:t>
            </a:r>
            <a:endParaRPr lang="en-US" sz="2000" dirty="0"/>
          </a:p>
        </p:txBody>
      </p:sp>
    </p:spTree>
    <p:extLst>
      <p:ext uri="{BB962C8B-B14F-4D97-AF65-F5344CB8AC3E}">
        <p14:creationId xmlns:p14="http://schemas.microsoft.com/office/powerpoint/2010/main" val="345688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1999 MCC: Rapide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By </a:t>
            </a:r>
            <a:r>
              <a:rPr lang="en-US" dirty="0" err="1" smtClean="0"/>
              <a:t>Luckham</a:t>
            </a:r>
            <a:r>
              <a:rPr lang="en-US" dirty="0" smtClean="0"/>
              <a:t> at Stanford</a:t>
            </a:r>
          </a:p>
          <a:p>
            <a:r>
              <a:rPr lang="en-US" dirty="0" smtClean="0"/>
              <a:t>A general purpose ADL designed with an emphasis on simulation yielding partially ordered sets of events</a:t>
            </a:r>
          </a:p>
          <a:p>
            <a:r>
              <a:rPr lang="en-US" dirty="0" smtClean="0"/>
              <a:t>Fairly sophisticated, including data types and operations</a:t>
            </a:r>
          </a:p>
          <a:p>
            <a:r>
              <a:rPr lang="en-US" dirty="0" smtClean="0"/>
              <a:t>Analysis tools focus on </a:t>
            </a:r>
            <a:r>
              <a:rPr lang="en-US" dirty="0" err="1" smtClean="0"/>
              <a:t>posets</a:t>
            </a:r>
            <a:endParaRPr lang="en-US" dirty="0" smtClean="0"/>
          </a:p>
          <a:p>
            <a:pPr lvl="1"/>
            <a:r>
              <a:rPr lang="en-US" dirty="0" smtClean="0"/>
              <a:t>matching simulation results against patterns of allowed/prohibited behaviors</a:t>
            </a:r>
          </a:p>
          <a:p>
            <a:pPr lvl="1"/>
            <a:r>
              <a:rPr lang="en-US" dirty="0" smtClean="0"/>
              <a:t>some support for timing analysis</a:t>
            </a:r>
          </a:p>
          <a:p>
            <a:pPr lvl="1"/>
            <a:r>
              <a:rPr lang="en-US" dirty="0" smtClean="0"/>
              <a:t>focus on causality</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13</a:t>
            </a:fld>
            <a:endParaRPr lang="en-US"/>
          </a:p>
        </p:txBody>
      </p:sp>
    </p:spTree>
    <p:extLst>
      <p:ext uri="{BB962C8B-B14F-4D97-AF65-F5344CB8AC3E}">
        <p14:creationId xmlns:p14="http://schemas.microsoft.com/office/powerpoint/2010/main" val="43592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endParaRPr lang="en-US" dirty="0"/>
          </a:p>
        </p:txBody>
      </p:sp>
      <p:sp>
        <p:nvSpPr>
          <p:cNvPr id="3" name="Content Placeholder 2"/>
          <p:cNvSpPr>
            <a:spLocks noGrp="1"/>
          </p:cNvSpPr>
          <p:nvPr>
            <p:ph idx="1"/>
          </p:nvPr>
        </p:nvSpPr>
        <p:spPr/>
        <p:txBody>
          <a:bodyPr>
            <a:normAutofit fontScale="92500"/>
          </a:bodyPr>
          <a:lstStyle/>
          <a:p>
            <a:r>
              <a:rPr lang="en-US" dirty="0" smtClean="0"/>
              <a:t>Components</a:t>
            </a:r>
          </a:p>
          <a:p>
            <a:pPr lvl="1"/>
            <a:r>
              <a:rPr lang="en-US" dirty="0" smtClean="0"/>
              <a:t>Interface objects</a:t>
            </a:r>
          </a:p>
          <a:p>
            <a:pPr lvl="1"/>
            <a:r>
              <a:rPr lang="en-US" dirty="0" smtClean="0"/>
              <a:t>Architecture that implements an interface</a:t>
            </a:r>
          </a:p>
          <a:p>
            <a:pPr lvl="1"/>
            <a:r>
              <a:rPr lang="en-US" dirty="0" smtClean="0"/>
              <a:t>Module that implements an interface</a:t>
            </a:r>
          </a:p>
          <a:p>
            <a:r>
              <a:rPr lang="en-US" dirty="0" smtClean="0"/>
              <a:t>Connections</a:t>
            </a:r>
          </a:p>
          <a:p>
            <a:pPr lvl="1"/>
            <a:r>
              <a:rPr lang="en-US" dirty="0" smtClean="0"/>
              <a:t>Connects “sending interfaces” to “receiving interfaces”</a:t>
            </a:r>
          </a:p>
          <a:p>
            <a:pPr lvl="1"/>
            <a:r>
              <a:rPr lang="en-US" dirty="0" smtClean="0"/>
              <a:t>Components communicate through connections by calling actions or functions in its own interface</a:t>
            </a:r>
          </a:p>
          <a:p>
            <a:pPr lvl="1"/>
            <a:r>
              <a:rPr lang="en-US" dirty="0" smtClean="0"/>
              <a:t>Events generated by components trigger event pattern connections between their interfaces – basic, pipe, agent</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14</a:t>
            </a:fld>
            <a:endParaRPr lang="en-US"/>
          </a:p>
        </p:txBody>
      </p:sp>
    </p:spTree>
    <p:extLst>
      <p:ext uri="{BB962C8B-B14F-4D97-AF65-F5344CB8AC3E}">
        <p14:creationId xmlns:p14="http://schemas.microsoft.com/office/powerpoint/2010/main" val="262041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r>
              <a:rPr lang="en-US" dirty="0" smtClean="0"/>
              <a:t> constraints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a:t>
            </a:r>
          </a:p>
          <a:p>
            <a:pPr lvl="1"/>
            <a:r>
              <a:rPr lang="en-US" dirty="0" smtClean="0"/>
              <a:t>Bound execution in terms of event patterns</a:t>
            </a:r>
          </a:p>
          <a:p>
            <a:pPr lvl="1"/>
            <a:r>
              <a:rPr lang="en-US" dirty="0" smtClean="0"/>
              <a:t>Appear in an interface and/or architecture definition</a:t>
            </a:r>
          </a:p>
          <a:p>
            <a:pPr lvl="1"/>
            <a:r>
              <a:rPr lang="en-US" b="1" dirty="0" smtClean="0">
                <a:latin typeface="Consolas" pitchFamily="49" charset="0"/>
                <a:cs typeface="Consolas" pitchFamily="49" charset="0"/>
              </a:rPr>
              <a:t>[label] </a:t>
            </a:r>
            <a:r>
              <a:rPr lang="en-US" b="1" dirty="0" err="1" smtClean="0">
                <a:latin typeface="Consolas" pitchFamily="49" charset="0"/>
                <a:cs typeface="Consolas" pitchFamily="49" charset="0"/>
              </a:rPr>
              <a:t>filter_part</a:t>
            </a:r>
            <a:r>
              <a:rPr lang="en-US" b="1" dirty="0" smtClean="0">
                <a:latin typeface="Consolas" pitchFamily="49" charset="0"/>
                <a:cs typeface="Consolas" pitchFamily="49" charset="0"/>
              </a:rPr>
              <a:t> </a:t>
            </a:r>
            <a:r>
              <a:rPr lang="en-US" b="1" dirty="0" err="1" smtClean="0">
                <a:latin typeface="Consolas" pitchFamily="49" charset="0"/>
                <a:cs typeface="Consolas" pitchFamily="49" charset="0"/>
              </a:rPr>
              <a:t>constraint_body</a:t>
            </a:r>
            <a:endParaRPr lang="en-US" b="1" dirty="0" smtClean="0">
              <a:latin typeface="Consolas" pitchFamily="49" charset="0"/>
              <a:cs typeface="Consolas" pitchFamily="49" charset="0"/>
            </a:endParaRPr>
          </a:p>
          <a:p>
            <a:pPr lvl="1"/>
            <a:r>
              <a:rPr lang="en-US" dirty="0" smtClean="0"/>
              <a:t>Filter creates context</a:t>
            </a:r>
          </a:p>
          <a:p>
            <a:pPr lvl="1"/>
            <a:r>
              <a:rPr lang="en-US" dirty="0" smtClean="0"/>
              <a:t>Constraint body constrains computation in context</a:t>
            </a:r>
          </a:p>
          <a:p>
            <a:r>
              <a:rPr lang="en-US" dirty="0" smtClean="0"/>
              <a:t>Sequential</a:t>
            </a:r>
          </a:p>
          <a:p>
            <a:pPr lvl="1"/>
            <a:r>
              <a:rPr lang="en-US" dirty="0" smtClean="0"/>
              <a:t>Bound execution in terms of </a:t>
            </a:r>
            <a:r>
              <a:rPr lang="en-US" dirty="0" err="1" smtClean="0"/>
              <a:t>boolean</a:t>
            </a:r>
            <a:r>
              <a:rPr lang="en-US" dirty="0" smtClean="0"/>
              <a:t> expressions</a:t>
            </a:r>
          </a:p>
          <a:p>
            <a:pPr lvl="1"/>
            <a:r>
              <a:rPr lang="en-US" dirty="0" smtClean="0"/>
              <a:t>Normally appear in module level behavior</a:t>
            </a:r>
          </a:p>
          <a:p>
            <a:pPr lvl="1"/>
            <a:r>
              <a:rPr lang="en-US" dirty="0" smtClean="0"/>
              <a:t>Applied to parameters, types, objects and statements</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15</a:t>
            </a:fld>
            <a:endParaRPr lang="en-US"/>
          </a:p>
        </p:txBody>
      </p:sp>
    </p:spTree>
    <p:extLst>
      <p:ext uri="{BB962C8B-B14F-4D97-AF65-F5344CB8AC3E}">
        <p14:creationId xmlns:p14="http://schemas.microsoft.com/office/powerpoint/2010/main" val="21299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Rapide</a:t>
            </a:r>
            <a:r>
              <a:rPr lang="en-US" dirty="0" smtClean="0"/>
              <a:t> example</a:t>
            </a:r>
            <a:endParaRPr lang="en-US" dirty="0"/>
          </a:p>
        </p:txBody>
      </p:sp>
      <p:sp>
        <p:nvSpPr>
          <p:cNvPr id="3" name="Content Placeholder 2"/>
          <p:cNvSpPr>
            <a:spLocks noGrp="1"/>
          </p:cNvSpPr>
          <p:nvPr>
            <p:ph idx="1"/>
          </p:nvPr>
        </p:nvSpPr>
        <p:spPr>
          <a:xfrm>
            <a:off x="685800" y="1600200"/>
            <a:ext cx="8077200" cy="4648200"/>
          </a:xfrm>
        </p:spPr>
        <p:txBody>
          <a:bodyPr>
            <a:noAutofit/>
          </a:bodyPr>
          <a:lstStyle/>
          <a:p>
            <a:pPr marL="0" indent="0">
              <a:spcBef>
                <a:spcPts val="0"/>
              </a:spcBef>
              <a:buNone/>
            </a:pPr>
            <a:r>
              <a:rPr lang="en-US" sz="1600" b="1" dirty="0" smtClean="0">
                <a:latin typeface="Consolas" pitchFamily="49" charset="0"/>
                <a:cs typeface="Consolas" pitchFamily="49" charset="0"/>
              </a:rPr>
              <a:t>type Producer (Max : Positive) is interface</a:t>
            </a:r>
          </a:p>
          <a:p>
            <a:pPr marL="0" indent="0">
              <a:spcBef>
                <a:spcPts val="0"/>
              </a:spcBef>
              <a:buNone/>
            </a:pPr>
            <a:r>
              <a:rPr lang="en-US" sz="1600" b="1" dirty="0" smtClean="0">
                <a:latin typeface="Consolas" pitchFamily="49" charset="0"/>
                <a:cs typeface="Consolas" pitchFamily="49" charset="0"/>
              </a:rPr>
              <a:t>   action out Send (N: Integer);</a:t>
            </a:r>
          </a:p>
          <a:p>
            <a:pPr marL="0" indent="0">
              <a:spcBef>
                <a:spcPts val="0"/>
              </a:spcBef>
              <a:buNone/>
            </a:pPr>
            <a:r>
              <a:rPr lang="en-US" sz="1600" b="1" dirty="0" smtClean="0">
                <a:latin typeface="Consolas" pitchFamily="49" charset="0"/>
                <a:cs typeface="Consolas" pitchFamily="49" charset="0"/>
              </a:rPr>
              <a:t>   action in Reply(N : Integer);</a:t>
            </a:r>
          </a:p>
          <a:p>
            <a:pPr marL="0" indent="0">
              <a:spcBef>
                <a:spcPts val="0"/>
              </a:spcBef>
              <a:buNone/>
            </a:pPr>
            <a:r>
              <a:rPr lang="en-US" sz="1600" b="1" dirty="0" smtClean="0">
                <a:latin typeface="Consolas" pitchFamily="49" charset="0"/>
                <a:cs typeface="Consolas" pitchFamily="49" charset="0"/>
              </a:rPr>
              <a:t>behavior</a:t>
            </a:r>
          </a:p>
          <a:p>
            <a:pPr marL="0" indent="0">
              <a:spcBef>
                <a:spcPts val="0"/>
              </a:spcBef>
              <a:buNone/>
            </a:pPr>
            <a:r>
              <a:rPr lang="en-US" sz="1600" b="1" dirty="0" smtClean="0">
                <a:latin typeface="Consolas" pitchFamily="49" charset="0"/>
                <a:cs typeface="Consolas" pitchFamily="49" charset="0"/>
              </a:rPr>
              <a:t>   Start =&gt; send(0);</a:t>
            </a:r>
          </a:p>
          <a:p>
            <a:pPr marL="0" indent="0">
              <a:spcBef>
                <a:spcPts val="0"/>
              </a:spcBef>
              <a:buNone/>
            </a:pPr>
            <a:r>
              <a:rPr lang="en-US" sz="1600" b="1" dirty="0" smtClean="0">
                <a:latin typeface="Consolas" pitchFamily="49" charset="0"/>
                <a:cs typeface="Consolas" pitchFamily="49" charset="0"/>
              </a:rPr>
              <a:t>   (?X in Integer) Reply(?X) where ?X&lt;Max =&gt; Send(?X+1);</a:t>
            </a:r>
          </a:p>
          <a:p>
            <a:pPr marL="0" indent="0">
              <a:spcBef>
                <a:spcPts val="0"/>
              </a:spcBef>
              <a:buNone/>
            </a:pPr>
            <a:r>
              <a:rPr lang="en-US" sz="1600" b="1" dirty="0" smtClean="0">
                <a:latin typeface="Consolas" pitchFamily="49" charset="0"/>
                <a:cs typeface="Consolas" pitchFamily="49" charset="0"/>
              </a:rPr>
              <a:t>end Producer;</a:t>
            </a:r>
          </a:p>
          <a:p>
            <a:pPr marL="0" indent="0">
              <a:spcBef>
                <a:spcPts val="0"/>
              </a:spcBef>
              <a:buNone/>
            </a:pPr>
            <a:r>
              <a:rPr lang="en-US" sz="1600" b="1" dirty="0" smtClean="0">
                <a:latin typeface="Consolas" pitchFamily="49" charset="0"/>
                <a:cs typeface="Consolas" pitchFamily="49" charset="0"/>
              </a:rPr>
              <a:t>type Consumer is interface</a:t>
            </a:r>
          </a:p>
          <a:p>
            <a:pPr marL="0" indent="0">
              <a:spcBef>
                <a:spcPts val="0"/>
              </a:spcBef>
              <a:buNone/>
            </a:pPr>
            <a:r>
              <a:rPr lang="en-US" sz="1600" b="1" dirty="0" smtClean="0">
                <a:latin typeface="Consolas" pitchFamily="49" charset="0"/>
                <a:cs typeface="Consolas" pitchFamily="49" charset="0"/>
              </a:rPr>
              <a:t>    action in Receive(N: Integer);</a:t>
            </a:r>
          </a:p>
          <a:p>
            <a:pPr marL="0" indent="0">
              <a:spcBef>
                <a:spcPts val="0"/>
              </a:spcBef>
              <a:buNone/>
            </a:pPr>
            <a:r>
              <a:rPr lang="en-US" sz="1600" b="1" dirty="0" smtClean="0">
                <a:latin typeface="Consolas" pitchFamily="49" charset="0"/>
                <a:cs typeface="Consolas" pitchFamily="49" charset="0"/>
              </a:rPr>
              <a:t>    action out </a:t>
            </a:r>
            <a:r>
              <a:rPr lang="en-US" sz="1600" b="1" dirty="0" err="1" smtClean="0">
                <a:latin typeface="Consolas" pitchFamily="49" charset="0"/>
                <a:cs typeface="Consolas" pitchFamily="49" charset="0"/>
              </a:rPr>
              <a:t>Ack</a:t>
            </a:r>
            <a:r>
              <a:rPr lang="en-US" sz="1600" b="1" dirty="0" smtClean="0">
                <a:latin typeface="Consolas" pitchFamily="49" charset="0"/>
                <a:cs typeface="Consolas" pitchFamily="49" charset="0"/>
              </a:rPr>
              <a:t>(N : Integer);</a:t>
            </a:r>
          </a:p>
          <a:p>
            <a:pPr marL="0" indent="0">
              <a:spcBef>
                <a:spcPts val="0"/>
              </a:spcBef>
              <a:buNone/>
            </a:pPr>
            <a:r>
              <a:rPr lang="en-US" sz="1600" b="1" dirty="0" smtClean="0">
                <a:latin typeface="Consolas" pitchFamily="49" charset="0"/>
                <a:cs typeface="Consolas" pitchFamily="49" charset="0"/>
              </a:rPr>
              <a:t>behavior</a:t>
            </a:r>
          </a:p>
          <a:p>
            <a:pPr marL="0" indent="0">
              <a:spcBef>
                <a:spcPts val="0"/>
              </a:spcBef>
              <a:buNone/>
            </a:pPr>
            <a:r>
              <a:rPr lang="en-US" sz="1600" b="1" dirty="0" smtClean="0">
                <a:latin typeface="Consolas" pitchFamily="49" charset="0"/>
                <a:cs typeface="Consolas" pitchFamily="49" charset="0"/>
              </a:rPr>
              <a:t>    (?X in Integer) Receive(?X) =&gt; </a:t>
            </a:r>
            <a:r>
              <a:rPr lang="en-US" sz="1600" b="1" dirty="0" err="1" smtClean="0">
                <a:latin typeface="Consolas" pitchFamily="49" charset="0"/>
                <a:cs typeface="Consolas" pitchFamily="49" charset="0"/>
              </a:rPr>
              <a:t>Ack</a:t>
            </a:r>
            <a:r>
              <a:rPr lang="en-US" sz="1600" b="1" dirty="0" smtClean="0">
                <a:latin typeface="Consolas" pitchFamily="49" charset="0"/>
                <a:cs typeface="Consolas" pitchFamily="49" charset="0"/>
              </a:rPr>
              <a:t>(?X);</a:t>
            </a:r>
          </a:p>
          <a:p>
            <a:pPr marL="0" indent="0">
              <a:spcBef>
                <a:spcPts val="0"/>
              </a:spcBef>
              <a:buNone/>
            </a:pPr>
            <a:r>
              <a:rPr lang="en-US" sz="1600" b="1" dirty="0" smtClean="0">
                <a:latin typeface="Consolas" pitchFamily="49" charset="0"/>
                <a:cs typeface="Consolas" pitchFamily="49" charset="0"/>
              </a:rPr>
              <a:t>end Consumer</a:t>
            </a:r>
          </a:p>
          <a:p>
            <a:pPr marL="0" indent="0">
              <a:spcBef>
                <a:spcPts val="0"/>
              </a:spcBef>
              <a:buNone/>
            </a:pPr>
            <a:r>
              <a:rPr lang="en-US" sz="1600" b="1" dirty="0" smtClean="0">
                <a:latin typeface="Consolas" pitchFamily="49" charset="0"/>
                <a:cs typeface="Consolas" pitchFamily="49" charset="0"/>
              </a:rPr>
              <a:t>architecture </a:t>
            </a:r>
            <a:r>
              <a:rPr lang="en-US" sz="1600" b="1" dirty="0" err="1" smtClean="0">
                <a:latin typeface="Consolas" pitchFamily="49" charset="0"/>
                <a:cs typeface="Consolas" pitchFamily="49" charset="0"/>
              </a:rPr>
              <a:t>ProdCon</a:t>
            </a:r>
            <a:r>
              <a:rPr lang="en-US" sz="1600" b="1" dirty="0" smtClean="0">
                <a:latin typeface="Consolas" pitchFamily="49" charset="0"/>
                <a:cs typeface="Consolas" pitchFamily="49" charset="0"/>
              </a:rPr>
              <a:t>() return </a:t>
            </a:r>
            <a:r>
              <a:rPr lang="en-US" sz="1600" b="1" dirty="0" err="1" smtClean="0">
                <a:latin typeface="Consolas" pitchFamily="49" charset="0"/>
                <a:cs typeface="Consolas" pitchFamily="49" charset="0"/>
              </a:rPr>
              <a:t>SomeType</a:t>
            </a:r>
            <a:r>
              <a:rPr lang="en-US" sz="1600" b="1" dirty="0" smtClean="0">
                <a:latin typeface="Consolas" pitchFamily="49" charset="0"/>
                <a:cs typeface="Consolas" pitchFamily="49" charset="0"/>
              </a:rPr>
              <a:t> is</a:t>
            </a:r>
          </a:p>
          <a:p>
            <a:pPr marL="0" indent="0">
              <a:spcBef>
                <a:spcPts val="0"/>
              </a:spcBef>
              <a:buNone/>
            </a:pPr>
            <a:r>
              <a:rPr lang="en-US" sz="1600" b="1" dirty="0" smtClean="0">
                <a:latin typeface="Consolas" pitchFamily="49" charset="0"/>
                <a:cs typeface="Consolas" pitchFamily="49" charset="0"/>
              </a:rPr>
              <a:t>     Prod : Producer(100); Cons : Consumer;</a:t>
            </a:r>
          </a:p>
          <a:p>
            <a:pPr marL="0" indent="0">
              <a:spcBef>
                <a:spcPts val="0"/>
              </a:spcBef>
              <a:buNone/>
            </a:pPr>
            <a:r>
              <a:rPr lang="en-US" sz="1600" b="1" dirty="0" smtClean="0">
                <a:latin typeface="Consolas" pitchFamily="49" charset="0"/>
                <a:cs typeface="Consolas" pitchFamily="49" charset="0"/>
              </a:rPr>
              <a:t>connect</a:t>
            </a:r>
          </a:p>
          <a:p>
            <a:pPr marL="0" indent="0">
              <a:spcBef>
                <a:spcPts val="0"/>
              </a:spcBef>
              <a:buNone/>
            </a:pPr>
            <a:r>
              <a:rPr lang="en-US" sz="1600" b="1" dirty="0" smtClean="0">
                <a:latin typeface="Consolas" pitchFamily="49" charset="0"/>
                <a:cs typeface="Consolas" pitchFamily="49" charset="0"/>
              </a:rPr>
              <a:t>    (?n in Integer) </a:t>
            </a:r>
            <a:r>
              <a:rPr lang="en-US" sz="1600" b="1" dirty="0" err="1" smtClean="0">
                <a:latin typeface="Consolas" pitchFamily="49" charset="0"/>
                <a:cs typeface="Consolas" pitchFamily="49" charset="0"/>
              </a:rPr>
              <a:t>Prod.Send</a:t>
            </a:r>
            <a:r>
              <a:rPr lang="en-US" sz="1600" b="1" dirty="0" smtClean="0">
                <a:latin typeface="Consolas" pitchFamily="49" charset="0"/>
                <a:cs typeface="Consolas" pitchFamily="49" charset="0"/>
              </a:rPr>
              <a:t>(?n) =&gt; </a:t>
            </a:r>
            <a:r>
              <a:rPr lang="en-US" sz="1600" b="1" dirty="0" err="1" smtClean="0">
                <a:latin typeface="Consolas" pitchFamily="49" charset="0"/>
                <a:cs typeface="Consolas" pitchFamily="49" charset="0"/>
              </a:rPr>
              <a:t>Cons.Receive</a:t>
            </a:r>
            <a:r>
              <a:rPr lang="en-US" sz="1600" b="1" dirty="0" smtClean="0">
                <a:latin typeface="Consolas" pitchFamily="49" charset="0"/>
                <a:cs typeface="Consolas" pitchFamily="49" charset="0"/>
              </a:rPr>
              <a:t>(?n);</a:t>
            </a:r>
          </a:p>
          <a:p>
            <a:pPr marL="0" indent="0">
              <a:spcBef>
                <a:spcPts val="0"/>
              </a:spcBef>
              <a:buNone/>
            </a:pPr>
            <a:r>
              <a:rPr lang="en-US" sz="1600" b="1" dirty="0" smtClean="0">
                <a:latin typeface="Consolas" pitchFamily="49" charset="0"/>
                <a:cs typeface="Consolas" pitchFamily="49" charset="0"/>
              </a:rPr>
              <a:t>    </a:t>
            </a:r>
            <a:r>
              <a:rPr lang="en-US" sz="1600" b="1" dirty="0" err="1" smtClean="0">
                <a:latin typeface="Consolas" pitchFamily="49" charset="0"/>
                <a:cs typeface="Consolas" pitchFamily="49" charset="0"/>
              </a:rPr>
              <a:t>Cons.Ack</a:t>
            </a:r>
            <a:r>
              <a:rPr lang="en-US" sz="1600" b="1" dirty="0" smtClean="0">
                <a:latin typeface="Consolas" pitchFamily="49" charset="0"/>
                <a:cs typeface="Consolas" pitchFamily="49" charset="0"/>
              </a:rPr>
              <a:t>(?n) =&gt; </a:t>
            </a:r>
            <a:r>
              <a:rPr lang="en-US" sz="1600" b="1" dirty="0" err="1" smtClean="0">
                <a:latin typeface="Consolas" pitchFamily="49" charset="0"/>
                <a:cs typeface="Consolas" pitchFamily="49" charset="0"/>
              </a:rPr>
              <a:t>Prod.Reply</a:t>
            </a:r>
            <a:r>
              <a:rPr lang="en-US" sz="1600" b="1" dirty="0" smtClean="0">
                <a:latin typeface="Consolas" pitchFamily="49" charset="0"/>
                <a:cs typeface="Consolas" pitchFamily="49" charset="0"/>
              </a:rPr>
              <a:t>(?n);</a:t>
            </a:r>
          </a:p>
          <a:p>
            <a:pPr marL="0" indent="0">
              <a:spcBef>
                <a:spcPts val="0"/>
              </a:spcBef>
              <a:buNone/>
            </a:pPr>
            <a:r>
              <a:rPr lang="en-US" sz="1600" b="1" dirty="0" smtClean="0">
                <a:latin typeface="Consolas" pitchFamily="49" charset="0"/>
                <a:cs typeface="Consolas" pitchFamily="49" charset="0"/>
              </a:rPr>
              <a:t>end architecture </a:t>
            </a:r>
            <a:r>
              <a:rPr lang="en-US" sz="1600" b="1" dirty="0" err="1" smtClean="0">
                <a:latin typeface="Consolas" pitchFamily="49" charset="0"/>
                <a:cs typeface="Consolas" pitchFamily="49" charset="0"/>
              </a:rPr>
              <a:t>ProdCon</a:t>
            </a:r>
            <a:r>
              <a:rPr lang="en-US" sz="1600" b="1" dirty="0" smtClean="0">
                <a:latin typeface="Consolas" pitchFamily="49" charset="0"/>
                <a:cs typeface="Consolas" pitchFamily="49" charset="0"/>
              </a:rPr>
              <a:t>;</a:t>
            </a:r>
            <a:endParaRPr lang="en-US" sz="1600" b="1" dirty="0">
              <a:latin typeface="Consolas" pitchFamily="49" charset="0"/>
              <a:cs typeface="Consolas" pitchFamily="49" charset="0"/>
            </a:endParaRPr>
          </a:p>
        </p:txBody>
      </p:sp>
      <p:sp>
        <p:nvSpPr>
          <p:cNvPr id="4" name="Date Placeholder 3"/>
          <p:cNvSpPr>
            <a:spLocks noGrp="1"/>
          </p:cNvSpPr>
          <p:nvPr>
            <p:ph type="dt" sz="half" idx="10"/>
          </p:nvPr>
        </p:nvSpPr>
        <p:spPr/>
        <p:txBody>
          <a:bodyPr/>
          <a:lstStyle/>
          <a:p>
            <a:pPr>
              <a:defRPr/>
            </a:pPr>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16</a:t>
            </a:fld>
            <a:endParaRPr lang="en-US"/>
          </a:p>
        </p:txBody>
      </p:sp>
    </p:spTree>
    <p:extLst>
      <p:ext uri="{BB962C8B-B14F-4D97-AF65-F5344CB8AC3E}">
        <p14:creationId xmlns:p14="http://schemas.microsoft.com/office/powerpoint/2010/main" val="98202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Wright: Garlan and Allen (CMU)</a:t>
            </a:r>
            <a:endParaRPr lang="en-US" dirty="0"/>
          </a:p>
        </p:txBody>
      </p:sp>
      <p:sp>
        <p:nvSpPr>
          <p:cNvPr id="3" name="Content Placeholder 2"/>
          <p:cNvSpPr>
            <a:spLocks noGrp="1"/>
          </p:cNvSpPr>
          <p:nvPr>
            <p:ph idx="1"/>
          </p:nvPr>
        </p:nvSpPr>
        <p:spPr/>
        <p:txBody>
          <a:bodyPr/>
          <a:lstStyle/>
          <a:p>
            <a:r>
              <a:rPr lang="en-US" dirty="0" smtClean="0"/>
              <a:t>ADL designed with an emphasis on analysis of communication protocols</a:t>
            </a:r>
          </a:p>
          <a:p>
            <a:r>
              <a:rPr lang="en-US" dirty="0" smtClean="0"/>
              <a:t>Wright uses a variation of CSP to specify the behaviors of components, connectors, and systems</a:t>
            </a:r>
          </a:p>
          <a:p>
            <a:pPr lvl="1"/>
            <a:r>
              <a:rPr lang="en-US" dirty="0" smtClean="0"/>
              <a:t>CSP: Hoare’s Communicating Sequential Processes</a:t>
            </a:r>
          </a:p>
          <a:p>
            <a:r>
              <a:rPr lang="en-US" dirty="0" smtClean="0"/>
              <a:t>Syntactically similar to ACME</a:t>
            </a:r>
          </a:p>
          <a:p>
            <a:r>
              <a:rPr lang="en-US" dirty="0" smtClean="0"/>
              <a:t>Wright analysis focuses on analyzing the CSP behavior specifications</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17</a:t>
            </a:fld>
            <a:endParaRPr lang="en-US"/>
          </a:p>
        </p:txBody>
      </p:sp>
    </p:spTree>
    <p:extLst>
      <p:ext uri="{BB962C8B-B14F-4D97-AF65-F5344CB8AC3E}">
        <p14:creationId xmlns:p14="http://schemas.microsoft.com/office/powerpoint/2010/main" val="242766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Example</a:t>
            </a:r>
            <a:endParaRPr lang="en-US" dirty="0"/>
          </a:p>
        </p:txBody>
      </p:sp>
      <p:sp>
        <p:nvSpPr>
          <p:cNvPr id="3" name="Content Placeholder 2"/>
          <p:cNvSpPr>
            <a:spLocks noGrp="1"/>
          </p:cNvSpPr>
          <p:nvPr>
            <p:ph idx="1"/>
          </p:nvPr>
        </p:nvSpPr>
        <p:spPr>
          <a:xfrm>
            <a:off x="685800" y="1676400"/>
            <a:ext cx="8020050" cy="4495800"/>
          </a:xfrm>
        </p:spPr>
        <p:txBody>
          <a:bodyPr>
            <a:noAutofit/>
          </a:bodyPr>
          <a:lstStyle/>
          <a:p>
            <a:pPr marL="0" indent="0">
              <a:spcBef>
                <a:spcPts val="0"/>
              </a:spcBef>
              <a:buNone/>
            </a:pPr>
            <a:r>
              <a:rPr lang="en-US" sz="1600" b="1" dirty="0" smtClean="0">
                <a:latin typeface="Consolas" pitchFamily="49" charset="0"/>
                <a:cs typeface="Consolas" pitchFamily="49" charset="0"/>
              </a:rPr>
              <a:t>System </a:t>
            </a:r>
            <a:r>
              <a:rPr lang="en-US" sz="1600" b="1" dirty="0" err="1" smtClean="0">
                <a:latin typeface="Consolas" pitchFamily="49" charset="0"/>
                <a:cs typeface="Consolas" pitchFamily="49" charset="0"/>
              </a:rPr>
              <a:t>simple_cs</a:t>
            </a:r>
            <a:endParaRPr lang="en-US" sz="1600" b="1" dirty="0" smtClean="0">
              <a:latin typeface="Consolas" pitchFamily="49" charset="0"/>
              <a:cs typeface="Consolas" pitchFamily="49" charset="0"/>
            </a:endParaRPr>
          </a:p>
          <a:p>
            <a:pPr marL="0" indent="0">
              <a:spcBef>
                <a:spcPts val="0"/>
              </a:spcBef>
              <a:buNone/>
            </a:pPr>
            <a:r>
              <a:rPr lang="en-US" sz="1600" b="1" dirty="0" smtClean="0">
                <a:latin typeface="Consolas" pitchFamily="49" charset="0"/>
                <a:cs typeface="Consolas" pitchFamily="49" charset="0"/>
              </a:rPr>
              <a:t>  Component client =</a:t>
            </a:r>
          </a:p>
          <a:p>
            <a:pPr marL="0" indent="0">
              <a:spcBef>
                <a:spcPts val="0"/>
              </a:spcBef>
              <a:buNone/>
            </a:pPr>
            <a:r>
              <a:rPr lang="en-US" sz="1600" b="1" dirty="0" smtClean="0">
                <a:latin typeface="Consolas" pitchFamily="49" charset="0"/>
                <a:cs typeface="Consolas" pitchFamily="49" charset="0"/>
              </a:rPr>
              <a:t>    port send-request = [behavioral spec]</a:t>
            </a:r>
          </a:p>
          <a:p>
            <a:pPr marL="0" indent="0">
              <a:spcBef>
                <a:spcPts val="0"/>
              </a:spcBef>
              <a:buNone/>
            </a:pPr>
            <a:r>
              <a:rPr lang="en-US" sz="1600" b="1" dirty="0" smtClean="0">
                <a:latin typeface="Consolas" pitchFamily="49" charset="0"/>
                <a:cs typeface="Consolas" pitchFamily="49" charset="0"/>
              </a:rPr>
              <a:t>    spec = [behavioral spec]</a:t>
            </a:r>
          </a:p>
          <a:p>
            <a:pPr marL="0" indent="0">
              <a:spcBef>
                <a:spcPts val="0"/>
              </a:spcBef>
              <a:buNone/>
            </a:pPr>
            <a:r>
              <a:rPr lang="en-US" sz="1600" b="1" dirty="0" smtClean="0">
                <a:latin typeface="Consolas" pitchFamily="49" charset="0"/>
                <a:cs typeface="Consolas" pitchFamily="49" charset="0"/>
              </a:rPr>
              <a:t>  Component server =</a:t>
            </a:r>
          </a:p>
          <a:p>
            <a:pPr marL="0" indent="0">
              <a:spcBef>
                <a:spcPts val="0"/>
              </a:spcBef>
              <a:buNone/>
            </a:pPr>
            <a:r>
              <a:rPr lang="en-US" sz="1600" b="1" dirty="0" smtClean="0">
                <a:latin typeface="Consolas" pitchFamily="49" charset="0"/>
                <a:cs typeface="Consolas" pitchFamily="49" charset="0"/>
              </a:rPr>
              <a:t>    port receive-request= [behavioral spec]</a:t>
            </a:r>
          </a:p>
          <a:p>
            <a:pPr marL="0" indent="0">
              <a:spcBef>
                <a:spcPts val="0"/>
              </a:spcBef>
              <a:buNone/>
            </a:pPr>
            <a:r>
              <a:rPr lang="en-US" sz="1600" b="1" dirty="0" smtClean="0">
                <a:latin typeface="Consolas" pitchFamily="49" charset="0"/>
                <a:cs typeface="Consolas" pitchFamily="49" charset="0"/>
              </a:rPr>
              <a:t>    spec = [behavioral spec]</a:t>
            </a:r>
          </a:p>
          <a:p>
            <a:pPr marL="0" indent="0">
              <a:spcBef>
                <a:spcPts val="0"/>
              </a:spcBef>
              <a:buNone/>
            </a:pPr>
            <a:r>
              <a:rPr lang="en-US" sz="1600" b="1" dirty="0" smtClean="0">
                <a:latin typeface="Consolas" pitchFamily="49" charset="0"/>
                <a:cs typeface="Consolas" pitchFamily="49" charset="0"/>
              </a:rPr>
              <a:t>  Connector </a:t>
            </a:r>
            <a:r>
              <a:rPr lang="en-US" sz="1600" b="1" dirty="0" err="1" smtClean="0">
                <a:latin typeface="Consolas" pitchFamily="49" charset="0"/>
                <a:cs typeface="Consolas" pitchFamily="49" charset="0"/>
              </a:rPr>
              <a:t>rpc</a:t>
            </a:r>
            <a:r>
              <a:rPr lang="en-US" sz="1600" b="1" dirty="0" smtClean="0">
                <a:latin typeface="Consolas" pitchFamily="49" charset="0"/>
                <a:cs typeface="Consolas" pitchFamily="49" charset="0"/>
              </a:rPr>
              <a:t> =</a:t>
            </a:r>
          </a:p>
          <a:p>
            <a:pPr marL="0" indent="0">
              <a:spcBef>
                <a:spcPts val="0"/>
              </a:spcBef>
              <a:buNone/>
            </a:pPr>
            <a:r>
              <a:rPr lang="en-US" sz="1600" b="1" dirty="0" smtClean="0">
                <a:latin typeface="Consolas" pitchFamily="49" charset="0"/>
                <a:cs typeface="Consolas" pitchFamily="49" charset="0"/>
              </a:rPr>
              <a:t>    role caller = (</a:t>
            </a:r>
            <a:r>
              <a:rPr lang="en-US" sz="1600" b="1" dirty="0" err="1" smtClean="0">
                <a:latin typeface="Consolas" pitchFamily="49" charset="0"/>
                <a:cs typeface="Consolas" pitchFamily="49" charset="0"/>
              </a:rPr>
              <a:t>request!x</a:t>
            </a: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result?x</a:t>
            </a:r>
            <a:r>
              <a:rPr lang="en-US" sz="1600" b="1" dirty="0" smtClean="0">
                <a:latin typeface="Consolas" pitchFamily="49" charset="0"/>
                <a:cs typeface="Consolas" pitchFamily="49" charset="0"/>
              </a:rPr>
              <a:t> -&gt;caller) ^ STOP</a:t>
            </a:r>
          </a:p>
          <a:p>
            <a:pPr marL="0" indent="0">
              <a:spcBef>
                <a:spcPts val="0"/>
              </a:spcBef>
              <a:buNone/>
            </a:pPr>
            <a:r>
              <a:rPr lang="en-US" sz="1600" b="1" dirty="0" smtClean="0">
                <a:latin typeface="Consolas" pitchFamily="49" charset="0"/>
                <a:cs typeface="Consolas" pitchFamily="49" charset="0"/>
              </a:rPr>
              <a:t>    role </a:t>
            </a:r>
            <a:r>
              <a:rPr lang="en-US" sz="1600" b="1" dirty="0" err="1" smtClean="0">
                <a:latin typeface="Consolas" pitchFamily="49" charset="0"/>
                <a:cs typeface="Consolas" pitchFamily="49" charset="0"/>
              </a:rPr>
              <a:t>callee</a:t>
            </a:r>
            <a:r>
              <a:rPr lang="en-US" sz="1600" b="1" dirty="0" smtClean="0">
                <a:latin typeface="Consolas" pitchFamily="49" charset="0"/>
                <a:cs typeface="Consolas" pitchFamily="49" charset="0"/>
              </a:rPr>
              <a:t> = (</a:t>
            </a:r>
            <a:r>
              <a:rPr lang="en-US" sz="1600" b="1" dirty="0" err="1" smtClean="0">
                <a:latin typeface="Consolas" pitchFamily="49" charset="0"/>
                <a:cs typeface="Consolas" pitchFamily="49" charset="0"/>
              </a:rPr>
              <a:t>invoke?x</a:t>
            </a: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return!x</a:t>
            </a: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callee</a:t>
            </a:r>
            <a:r>
              <a:rPr lang="en-US" sz="1600" b="1" dirty="0" smtClean="0">
                <a:latin typeface="Consolas" pitchFamily="49" charset="0"/>
                <a:cs typeface="Consolas" pitchFamily="49" charset="0"/>
              </a:rPr>
              <a:t>) [] STOP</a:t>
            </a:r>
          </a:p>
          <a:p>
            <a:pPr marL="0" indent="0">
              <a:spcBef>
                <a:spcPts val="0"/>
              </a:spcBef>
              <a:buNone/>
            </a:pPr>
            <a:r>
              <a:rPr lang="en-US" sz="1600" b="1" dirty="0" smtClean="0">
                <a:latin typeface="Consolas" pitchFamily="49" charset="0"/>
                <a:cs typeface="Consolas" pitchFamily="49" charset="0"/>
              </a:rPr>
              <a:t>    glue = (</a:t>
            </a:r>
            <a:r>
              <a:rPr lang="en-US" sz="1600" b="1" dirty="0" err="1" smtClean="0">
                <a:latin typeface="Consolas" pitchFamily="49" charset="0"/>
                <a:cs typeface="Consolas" pitchFamily="49" charset="0"/>
              </a:rPr>
              <a:t>caller.request?x</a:t>
            </a: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callee.invoke!x</a:t>
            </a:r>
            <a:endParaRPr lang="en-US" sz="1600" b="1" dirty="0" smtClean="0">
              <a:latin typeface="Consolas" pitchFamily="49" charset="0"/>
              <a:cs typeface="Consolas" pitchFamily="49" charset="0"/>
            </a:endParaRPr>
          </a:p>
          <a:p>
            <a:pPr marL="0" indent="0">
              <a:spcBef>
                <a:spcPts val="0"/>
              </a:spcBef>
              <a:buNone/>
            </a:pP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callee.return?x</a:t>
            </a:r>
            <a:r>
              <a:rPr lang="en-US" sz="1600" b="1" dirty="0" smtClean="0">
                <a:latin typeface="Consolas" pitchFamily="49" charset="0"/>
                <a:cs typeface="Consolas" pitchFamily="49" charset="0"/>
              </a:rPr>
              <a:t> -&gt; </a:t>
            </a:r>
            <a:r>
              <a:rPr lang="en-US" sz="1600" b="1" dirty="0" err="1" smtClean="0">
                <a:latin typeface="Consolas" pitchFamily="49" charset="0"/>
                <a:cs typeface="Consolas" pitchFamily="49" charset="0"/>
              </a:rPr>
              <a:t>callee.result!x</a:t>
            </a:r>
            <a:r>
              <a:rPr lang="en-US" sz="1600" b="1" dirty="0" smtClean="0">
                <a:latin typeface="Consolas" pitchFamily="49" charset="0"/>
                <a:cs typeface="Consolas" pitchFamily="49" charset="0"/>
              </a:rPr>
              <a:t> -&gt; glue) [] STOP</a:t>
            </a:r>
          </a:p>
          <a:p>
            <a:pPr marL="0" indent="0">
              <a:spcBef>
                <a:spcPts val="0"/>
              </a:spcBef>
              <a:buNone/>
            </a:pPr>
            <a:r>
              <a:rPr lang="en-US" sz="1600" b="1" dirty="0" smtClean="0">
                <a:latin typeface="Consolas" pitchFamily="49" charset="0"/>
                <a:cs typeface="Consolas" pitchFamily="49" charset="0"/>
              </a:rPr>
              <a:t>  Instances</a:t>
            </a:r>
          </a:p>
          <a:p>
            <a:pPr marL="0" indent="0">
              <a:spcBef>
                <a:spcPts val="0"/>
              </a:spcBef>
              <a:buNone/>
            </a:pPr>
            <a:r>
              <a:rPr lang="en-US" sz="1600" b="1" dirty="0" smtClean="0">
                <a:latin typeface="Consolas" pitchFamily="49" charset="0"/>
                <a:cs typeface="Consolas" pitchFamily="49" charset="0"/>
              </a:rPr>
              <a:t>    s : server; c : client; r : </a:t>
            </a:r>
            <a:r>
              <a:rPr lang="en-US" sz="1600" b="1" dirty="0" err="1" smtClean="0">
                <a:latin typeface="Consolas" pitchFamily="49" charset="0"/>
                <a:cs typeface="Consolas" pitchFamily="49" charset="0"/>
              </a:rPr>
              <a:t>rpc</a:t>
            </a:r>
            <a:endParaRPr lang="en-US" sz="1600" b="1" dirty="0" smtClean="0">
              <a:latin typeface="Consolas" pitchFamily="49" charset="0"/>
              <a:cs typeface="Consolas" pitchFamily="49" charset="0"/>
            </a:endParaRPr>
          </a:p>
          <a:p>
            <a:pPr marL="0" indent="0">
              <a:spcBef>
                <a:spcPts val="0"/>
              </a:spcBef>
              <a:buNone/>
            </a:pPr>
            <a:r>
              <a:rPr lang="en-US" sz="1600" b="1" dirty="0" smtClean="0">
                <a:latin typeface="Consolas" pitchFamily="49" charset="0"/>
                <a:cs typeface="Consolas" pitchFamily="49" charset="0"/>
              </a:rPr>
              <a:t>  Attachments :</a:t>
            </a:r>
          </a:p>
          <a:p>
            <a:pPr marL="0" indent="0">
              <a:spcBef>
                <a:spcPts val="0"/>
              </a:spcBef>
              <a:buNone/>
            </a:pPr>
            <a:r>
              <a:rPr lang="en-US" sz="1600" b="1" dirty="0" smtClean="0">
                <a:latin typeface="Consolas" pitchFamily="49" charset="0"/>
                <a:cs typeface="Consolas" pitchFamily="49" charset="0"/>
              </a:rPr>
              <a:t>    </a:t>
            </a:r>
            <a:r>
              <a:rPr lang="en-US" sz="1600" b="1" dirty="0" err="1" smtClean="0">
                <a:latin typeface="Consolas" pitchFamily="49" charset="0"/>
                <a:cs typeface="Consolas" pitchFamily="49" charset="0"/>
              </a:rPr>
              <a:t>client.send</a:t>
            </a:r>
            <a:r>
              <a:rPr lang="en-US" sz="1600" b="1" dirty="0" smtClean="0">
                <a:latin typeface="Consolas" pitchFamily="49" charset="0"/>
                <a:cs typeface="Consolas" pitchFamily="49" charset="0"/>
              </a:rPr>
              <a:t>-request as </a:t>
            </a:r>
            <a:r>
              <a:rPr lang="en-US" sz="1600" b="1" dirty="0" err="1" smtClean="0">
                <a:latin typeface="Consolas" pitchFamily="49" charset="0"/>
                <a:cs typeface="Consolas" pitchFamily="49" charset="0"/>
              </a:rPr>
              <a:t>rpc.caller</a:t>
            </a:r>
            <a:endParaRPr lang="en-US" sz="1600" b="1" dirty="0" smtClean="0">
              <a:latin typeface="Consolas" pitchFamily="49" charset="0"/>
              <a:cs typeface="Consolas" pitchFamily="49" charset="0"/>
            </a:endParaRPr>
          </a:p>
          <a:p>
            <a:pPr marL="0" indent="0">
              <a:spcBef>
                <a:spcPts val="0"/>
              </a:spcBef>
              <a:buNone/>
            </a:pPr>
            <a:r>
              <a:rPr lang="en-US" sz="1600" b="1" dirty="0" smtClean="0">
                <a:latin typeface="Consolas" pitchFamily="49" charset="0"/>
                <a:cs typeface="Consolas" pitchFamily="49" charset="0"/>
              </a:rPr>
              <a:t>    </a:t>
            </a:r>
            <a:r>
              <a:rPr lang="en-US" sz="1600" b="1" dirty="0" err="1" smtClean="0">
                <a:latin typeface="Consolas" pitchFamily="49" charset="0"/>
                <a:cs typeface="Consolas" pitchFamily="49" charset="0"/>
              </a:rPr>
              <a:t>server.receive</a:t>
            </a:r>
            <a:r>
              <a:rPr lang="en-US" sz="1600" b="1" dirty="0" smtClean="0">
                <a:latin typeface="Consolas" pitchFamily="49" charset="0"/>
                <a:cs typeface="Consolas" pitchFamily="49" charset="0"/>
              </a:rPr>
              <a:t>-request as </a:t>
            </a:r>
            <a:r>
              <a:rPr lang="en-US" sz="1600" b="1" dirty="0" err="1" smtClean="0">
                <a:latin typeface="Consolas" pitchFamily="49" charset="0"/>
                <a:cs typeface="Consolas" pitchFamily="49" charset="0"/>
              </a:rPr>
              <a:t>rpc.callee</a:t>
            </a:r>
            <a:endParaRPr lang="en-US" sz="1600" b="1" dirty="0" smtClean="0">
              <a:latin typeface="Consolas" pitchFamily="49" charset="0"/>
              <a:cs typeface="Consolas" pitchFamily="49" charset="0"/>
            </a:endParaRPr>
          </a:p>
          <a:p>
            <a:pPr marL="0" indent="0">
              <a:spcBef>
                <a:spcPts val="0"/>
              </a:spcBef>
              <a:buNone/>
            </a:pPr>
            <a:r>
              <a:rPr lang="en-US" sz="1600" b="1" dirty="0" smtClean="0">
                <a:latin typeface="Consolas" pitchFamily="49" charset="0"/>
                <a:cs typeface="Consolas" pitchFamily="49" charset="0"/>
              </a:rPr>
              <a:t>  end </a:t>
            </a:r>
            <a:r>
              <a:rPr lang="en-US" sz="1600" b="1" dirty="0" err="1" smtClean="0">
                <a:latin typeface="Consolas" pitchFamily="49" charset="0"/>
                <a:cs typeface="Consolas" pitchFamily="49" charset="0"/>
              </a:rPr>
              <a:t>simple_cs</a:t>
            </a:r>
            <a:r>
              <a:rPr lang="en-US" sz="1600" b="1" dirty="0" smtClean="0">
                <a:latin typeface="Consolas" pitchFamily="49" charset="0"/>
                <a:cs typeface="Consolas" pitchFamily="49" charset="0"/>
              </a:rPr>
              <a:t>.</a:t>
            </a:r>
            <a:endParaRPr lang="en-US" sz="1600" b="1" dirty="0">
              <a:latin typeface="Consolas" pitchFamily="49" charset="0"/>
              <a:cs typeface="Consolas" pitchFamily="49" charset="0"/>
            </a:endParaRPr>
          </a:p>
        </p:txBody>
      </p:sp>
      <p:sp>
        <p:nvSpPr>
          <p:cNvPr id="4" name="Date Placeholder 3"/>
          <p:cNvSpPr>
            <a:spLocks noGrp="1"/>
          </p:cNvSpPr>
          <p:nvPr>
            <p:ph type="dt" sz="half" idx="10"/>
          </p:nvPr>
        </p:nvSpPr>
        <p:spPr/>
        <p:txBody>
          <a:bodyPr/>
          <a:lstStyle/>
          <a:p>
            <a:pPr>
              <a:defRPr/>
            </a:pPr>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18</a:t>
            </a:fld>
            <a:endParaRPr lang="en-US"/>
          </a:p>
        </p:txBody>
      </p:sp>
    </p:spTree>
    <p:extLst>
      <p:ext uri="{BB962C8B-B14F-4D97-AF65-F5344CB8AC3E}">
        <p14:creationId xmlns:p14="http://schemas.microsoft.com/office/powerpoint/2010/main" val="2594110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“other” ADLs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Unicon</a:t>
            </a:r>
            <a:r>
              <a:rPr lang="en-US" dirty="0" smtClean="0"/>
              <a:t> (Shaw et al. @ CMU)</a:t>
            </a:r>
          </a:p>
          <a:p>
            <a:pPr lvl="1"/>
            <a:r>
              <a:rPr lang="en-US" dirty="0" smtClean="0"/>
              <a:t>An emphasis on generation of connectors</a:t>
            </a:r>
          </a:p>
          <a:p>
            <a:pPr lvl="1"/>
            <a:r>
              <a:rPr lang="en-US" dirty="0" smtClean="0"/>
              <a:t>Treatment of connectors as first class objects, which also supports generation n </a:t>
            </a:r>
            <a:r>
              <a:rPr lang="en-US" dirty="0" err="1" smtClean="0"/>
              <a:t>Unicon</a:t>
            </a:r>
            <a:r>
              <a:rPr lang="en-US" dirty="0" smtClean="0"/>
              <a:t> as a language focuses primarily on the basic</a:t>
            </a:r>
          </a:p>
          <a:p>
            <a:r>
              <a:rPr lang="en-US" dirty="0" err="1" smtClean="0"/>
              <a:t>MetaH</a:t>
            </a:r>
            <a:r>
              <a:rPr lang="en-US" dirty="0" smtClean="0"/>
              <a:t> (Honeywell)</a:t>
            </a:r>
          </a:p>
          <a:p>
            <a:pPr lvl="1"/>
            <a:r>
              <a:rPr lang="en-US" dirty="0" smtClean="0"/>
              <a:t>Domain specific ADL aimed at guidance, navigation, and control applications with </a:t>
            </a:r>
            <a:r>
              <a:rPr lang="en-US" dirty="0" err="1" smtClean="0"/>
              <a:t>ControlH</a:t>
            </a:r>
            <a:endParaRPr lang="en-US" dirty="0" smtClean="0"/>
          </a:p>
          <a:p>
            <a:pPr lvl="1"/>
            <a:r>
              <a:rPr lang="en-US" dirty="0" smtClean="0"/>
              <a:t>Sophisticated tool support available</a:t>
            </a:r>
          </a:p>
          <a:p>
            <a:r>
              <a:rPr lang="en-US" dirty="0" smtClean="0"/>
              <a:t>C2 SADL (Taylor/Medvidovic @ UCI)</a:t>
            </a:r>
          </a:p>
          <a:p>
            <a:pPr lvl="1"/>
            <a:r>
              <a:rPr lang="en-US" dirty="0" smtClean="0"/>
              <a:t>Emphasis on dynamism</a:t>
            </a:r>
          </a:p>
          <a:p>
            <a:r>
              <a:rPr lang="en-US" dirty="0" smtClean="0"/>
              <a:t>SADL (</a:t>
            </a:r>
            <a:r>
              <a:rPr lang="en-US" dirty="0" err="1" smtClean="0"/>
              <a:t>Moriconi</a:t>
            </a:r>
            <a:r>
              <a:rPr lang="en-US" dirty="0" smtClean="0"/>
              <a:t>/</a:t>
            </a:r>
            <a:r>
              <a:rPr lang="en-US" dirty="0" err="1" smtClean="0"/>
              <a:t>Riemenschneider</a:t>
            </a:r>
            <a:r>
              <a:rPr lang="en-US" dirty="0" smtClean="0"/>
              <a:t> @ SRI)</a:t>
            </a:r>
          </a:p>
          <a:p>
            <a:pPr lvl="1"/>
            <a:r>
              <a:rPr lang="en-US" dirty="0" smtClean="0"/>
              <a:t>Emphasis on refinement mappings</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19</a:t>
            </a:fld>
            <a:endParaRPr lang="en-US"/>
          </a:p>
        </p:txBody>
      </p:sp>
    </p:spTree>
    <p:extLst>
      <p:ext uri="{BB962C8B-B14F-4D97-AF65-F5344CB8AC3E}">
        <p14:creationId xmlns:p14="http://schemas.microsoft.com/office/powerpoint/2010/main" val="145435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dirty="0" smtClean="0"/>
              <a:t>Software architecture</a:t>
            </a:r>
            <a:endParaRPr lang="en-US" dirty="0"/>
          </a:p>
        </p:txBody>
      </p:sp>
      <p:sp>
        <p:nvSpPr>
          <p:cNvPr id="3075" name="Rectangle 3"/>
          <p:cNvSpPr>
            <a:spLocks noGrp="1" noChangeArrowheads="1"/>
          </p:cNvSpPr>
          <p:nvPr>
            <p:ph idx="1"/>
          </p:nvPr>
        </p:nvSpPr>
        <p:spPr/>
        <p:txBody>
          <a:bodyPr>
            <a:normAutofit/>
          </a:bodyPr>
          <a:lstStyle/>
          <a:p>
            <a:r>
              <a:rPr lang="en-US" dirty="0" smtClean="0"/>
              <a:t>Software architecture: design-based</a:t>
            </a:r>
          </a:p>
          <a:p>
            <a:pPr lvl="1"/>
            <a:r>
              <a:rPr lang="en-US" dirty="0" smtClean="0"/>
              <a:t>Formal reasoning about properties</a:t>
            </a:r>
          </a:p>
          <a:p>
            <a:pPr lvl="1"/>
            <a:r>
              <a:rPr lang="en-US" dirty="0" smtClean="0"/>
              <a:t>Static vs. dynamic architectures</a:t>
            </a:r>
          </a:p>
          <a:p>
            <a:r>
              <a:rPr lang="en-US" dirty="0" smtClean="0"/>
              <a:t>Software architecture: property-based</a:t>
            </a:r>
          </a:p>
          <a:p>
            <a:pPr lvl="1"/>
            <a:r>
              <a:rPr lang="en-US" dirty="0" smtClean="0"/>
              <a:t>Autonomic systems</a:t>
            </a:r>
          </a:p>
          <a:p>
            <a:pPr lvl="1"/>
            <a:r>
              <a:rPr lang="en-US" dirty="0" smtClean="0"/>
              <a:t>Relationship to model-based design</a:t>
            </a:r>
          </a:p>
        </p:txBody>
      </p:sp>
      <p:sp>
        <p:nvSpPr>
          <p:cNvPr id="2" name="Date Placeholder 1"/>
          <p:cNvSpPr>
            <a:spLocks noGrp="1"/>
          </p:cNvSpPr>
          <p:nvPr>
            <p:ph type="dt" sz="half" idx="10"/>
          </p:nvPr>
        </p:nvSpPr>
        <p:spPr/>
        <p:txBody>
          <a:bodyPr/>
          <a:lstStyle/>
          <a:p>
            <a:r>
              <a:rPr lang="en-US" smtClean="0"/>
              <a:t>503 11sp © UW CSE  • D. Notkin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27B53E7-13BB-4CE7-ACCE-E032DFE7CA51}" type="slidenum">
              <a:rPr lang="en-US" smtClean="0"/>
              <a:pPr/>
              <a:t>2</a:t>
            </a:fld>
            <a:endParaRPr lang="en-US"/>
          </a:p>
        </p:txBody>
      </p:sp>
    </p:spTree>
    <p:extLst>
      <p:ext uri="{BB962C8B-B14F-4D97-AF65-F5344CB8AC3E}">
        <p14:creationId xmlns:p14="http://schemas.microsoft.com/office/powerpoint/2010/main" val="414624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MCC: UML as an ADL</a:t>
            </a:r>
            <a:endParaRPr lang="en-US" dirty="0"/>
          </a:p>
        </p:txBody>
      </p:sp>
      <p:sp>
        <p:nvSpPr>
          <p:cNvPr id="3" name="Content Placeholder 2"/>
          <p:cNvSpPr>
            <a:spLocks noGrp="1"/>
          </p:cNvSpPr>
          <p:nvPr>
            <p:ph idx="1"/>
          </p:nvPr>
        </p:nvSpPr>
        <p:spPr/>
        <p:txBody>
          <a:bodyPr/>
          <a:lstStyle/>
          <a:p>
            <a:r>
              <a:rPr lang="en-US" dirty="0" smtClean="0"/>
              <a:t>Major positives: lowers entry barrier, enables use of mainstream modeling approaches and tools</a:t>
            </a:r>
          </a:p>
          <a:p>
            <a:r>
              <a:rPr lang="en-US" dirty="0" smtClean="0"/>
              <a:t>Major negatives</a:t>
            </a:r>
          </a:p>
          <a:p>
            <a:pPr lvl="1"/>
            <a:r>
              <a:rPr lang="en-US" dirty="0" smtClean="0"/>
              <a:t>Encourages an object connection architecture rather than interface connection architecture</a:t>
            </a:r>
          </a:p>
          <a:p>
            <a:pPr lvl="1"/>
            <a:r>
              <a:rPr lang="en-US" dirty="0" smtClean="0"/>
              <a:t>Weakly integrated models with inadequate semantics for automated analysis</a:t>
            </a:r>
          </a:p>
          <a:p>
            <a:pPr lvl="1"/>
            <a:r>
              <a:rPr lang="en-US" dirty="0" smtClean="0"/>
              <a:t>Connectors are not first class objects</a:t>
            </a:r>
          </a:p>
          <a:p>
            <a:pPr lvl="1"/>
            <a:r>
              <a:rPr lang="en-US" dirty="0" smtClean="0"/>
              <a:t>Visual notation with ambiguity</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20</a:t>
            </a:fld>
            <a:endParaRPr lang="en-US"/>
          </a:p>
        </p:txBody>
      </p:sp>
    </p:spTree>
    <p:extLst>
      <p:ext uri="{BB962C8B-B14F-4D97-AF65-F5344CB8AC3E}">
        <p14:creationId xmlns:p14="http://schemas.microsoft.com/office/powerpoint/2010/main" val="249691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CSP</a:t>
            </a:r>
            <a:r>
              <a:rPr lang="en-US" dirty="0" smtClean="0"/>
              <a:t> </a:t>
            </a:r>
            <a:r>
              <a:rPr lang="en-US" sz="3200" dirty="0" smtClean="0"/>
              <a:t>(Wikipedia 1/11/10) [for Wright]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Communicating Sequential Processes (CSP) is a formal language for describing patterns of interaction in concurrent systems.  It is a member of the family of mathematical theories of concurrency known as process algebras, or process calculi. …</a:t>
            </a:r>
          </a:p>
          <a:p>
            <a:r>
              <a:rPr lang="en-US" dirty="0" smtClean="0"/>
              <a:t>CSP was first described in a 1978 paper by C. A. R. Hoare…  CSP has been practically applied in industry as a tool for specifying and verifying the concurrent aspects of a variety of different systems, such as the T9000 </a:t>
            </a:r>
            <a:r>
              <a:rPr lang="en-US" dirty="0" err="1" smtClean="0"/>
              <a:t>Transputer</a:t>
            </a:r>
            <a:r>
              <a:rPr lang="en-US" dirty="0" smtClean="0"/>
              <a:t>, as well as a secure ecommerce system. …</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21</a:t>
            </a:fld>
            <a:endParaRPr lang="en-US"/>
          </a:p>
        </p:txBody>
      </p:sp>
    </p:spTree>
    <p:extLst>
      <p:ext uri="{BB962C8B-B14F-4D97-AF65-F5344CB8AC3E}">
        <p14:creationId xmlns:p14="http://schemas.microsoft.com/office/powerpoint/2010/main" val="380817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CSP vending machine example</a:t>
            </a:r>
            <a:endParaRPr lang="en-US" dirty="0"/>
          </a:p>
        </p:txBody>
      </p:sp>
      <p:sp>
        <p:nvSpPr>
          <p:cNvPr id="3" name="Content Placeholder 2"/>
          <p:cNvSpPr>
            <a:spLocks noGrp="1"/>
          </p:cNvSpPr>
          <p:nvPr>
            <p:ph idx="1"/>
          </p:nvPr>
        </p:nvSpPr>
        <p:spPr/>
        <p:txBody>
          <a:bodyPr>
            <a:normAutofit/>
          </a:bodyPr>
          <a:lstStyle/>
          <a:p>
            <a:r>
              <a:rPr lang="en-US" dirty="0" smtClean="0"/>
              <a:t>Three event types</a:t>
            </a:r>
          </a:p>
          <a:p>
            <a:pPr lvl="1"/>
            <a:r>
              <a:rPr lang="en-US" dirty="0" smtClean="0"/>
              <a:t>Inserting a </a:t>
            </a:r>
            <a:r>
              <a:rPr lang="en-US" sz="2800" b="1" dirty="0" smtClean="0">
                <a:latin typeface="Consolas" pitchFamily="49" charset="0"/>
                <a:cs typeface="Consolas" pitchFamily="49" charset="0"/>
              </a:rPr>
              <a:t>coin</a:t>
            </a:r>
            <a:r>
              <a:rPr lang="en-US" sz="2800" dirty="0" smtClean="0"/>
              <a:t> </a:t>
            </a:r>
            <a:r>
              <a:rPr lang="en-US" dirty="0" smtClean="0"/>
              <a:t>into the machine</a:t>
            </a:r>
          </a:p>
          <a:p>
            <a:pPr lvl="1"/>
            <a:r>
              <a:rPr lang="en-US" dirty="0" smtClean="0"/>
              <a:t>Inserting a pre-paid </a:t>
            </a:r>
            <a:r>
              <a:rPr lang="en-US" sz="2800" b="1" dirty="0">
                <a:latin typeface="Consolas" pitchFamily="49" charset="0"/>
                <a:cs typeface="Consolas" pitchFamily="49" charset="0"/>
              </a:rPr>
              <a:t>card</a:t>
            </a:r>
            <a:r>
              <a:rPr lang="en-US" dirty="0" smtClean="0"/>
              <a:t> into the machine</a:t>
            </a:r>
          </a:p>
          <a:p>
            <a:pPr lvl="1"/>
            <a:r>
              <a:rPr lang="en-US" dirty="0" smtClean="0"/>
              <a:t>Extracting a </a:t>
            </a:r>
            <a:r>
              <a:rPr lang="en-US" sz="2800" b="1" dirty="0">
                <a:latin typeface="Consolas" pitchFamily="49" charset="0"/>
                <a:cs typeface="Consolas" pitchFamily="49" charset="0"/>
              </a:rPr>
              <a:t>choc</a:t>
            </a:r>
            <a:r>
              <a:rPr lang="en-US" dirty="0" smtClean="0"/>
              <a:t>olate from the machine</a:t>
            </a:r>
          </a:p>
          <a:p>
            <a:r>
              <a:rPr lang="en-US" dirty="0" smtClean="0">
                <a:sym typeface="Symbol" pitchFamily="18" charset="2"/>
              </a:rPr>
              <a:t>Examples</a:t>
            </a:r>
          </a:p>
          <a:p>
            <a:pPr lvl="1"/>
            <a:r>
              <a:rPr lang="en-US" sz="2400" b="1" dirty="0">
                <a:latin typeface="Consolas" pitchFamily="49" charset="0"/>
                <a:cs typeface="Consolas" pitchFamily="49" charset="0"/>
                <a:sym typeface="Symbol" pitchFamily="18" charset="2"/>
              </a:rPr>
              <a:t>(</a:t>
            </a:r>
            <a:r>
              <a:rPr lang="en-US" sz="2400" b="1" dirty="0" err="1">
                <a:latin typeface="Consolas" pitchFamily="49" charset="0"/>
                <a:cs typeface="Consolas" pitchFamily="49" charset="0"/>
                <a:sym typeface="Symbol" pitchFamily="18" charset="2"/>
              </a:rPr>
              <a:t>coinSTOP</a:t>
            </a:r>
            <a:r>
              <a:rPr lang="en-US" sz="2400" b="1" dirty="0">
                <a:latin typeface="Consolas" pitchFamily="49" charset="0"/>
                <a:cs typeface="Consolas" pitchFamily="49" charset="0"/>
                <a:sym typeface="Symbol" pitchFamily="18" charset="2"/>
              </a:rPr>
              <a:t>) </a:t>
            </a:r>
          </a:p>
          <a:p>
            <a:pPr lvl="1"/>
            <a:r>
              <a:rPr lang="en-US" sz="2400" b="1" dirty="0">
                <a:latin typeface="Consolas" pitchFamily="49" charset="0"/>
                <a:cs typeface="Consolas" pitchFamily="49" charset="0"/>
                <a:sym typeface="Symbol" pitchFamily="18" charset="2"/>
              </a:rPr>
              <a:t>Person = (</a:t>
            </a:r>
            <a:r>
              <a:rPr lang="en-US" sz="2400" b="1" dirty="0" err="1">
                <a:latin typeface="Consolas" pitchFamily="49" charset="0"/>
                <a:cs typeface="Consolas" pitchFamily="49" charset="0"/>
                <a:sym typeface="Symbol" pitchFamily="18" charset="2"/>
              </a:rPr>
              <a:t>coinSTOP</a:t>
            </a:r>
            <a:r>
              <a:rPr lang="en-US" sz="2400" b="1" dirty="0">
                <a:latin typeface="Consolas" pitchFamily="49" charset="0"/>
                <a:cs typeface="Consolas" pitchFamily="49" charset="0"/>
                <a:sym typeface="Symbol" pitchFamily="18" charset="2"/>
              </a:rPr>
              <a:t>) </a:t>
            </a:r>
            <a:r>
              <a:rPr lang="en-US" sz="2400" b="1" dirty="0">
                <a:latin typeface="Consolas" pitchFamily="49" charset="0"/>
                <a:cs typeface="Consolas" pitchFamily="49" charset="0"/>
                <a:sym typeface="Wingdings"/>
              </a:rPr>
              <a:t> (</a:t>
            </a:r>
            <a:r>
              <a:rPr lang="en-US" sz="2400" b="1" dirty="0" err="1">
                <a:latin typeface="Consolas" pitchFamily="49" charset="0"/>
                <a:cs typeface="Consolas" pitchFamily="49" charset="0"/>
                <a:sym typeface="Symbol" pitchFamily="18" charset="2"/>
              </a:rPr>
              <a:t>cardSTOP</a:t>
            </a:r>
            <a:r>
              <a:rPr lang="en-US" sz="2400" b="1" dirty="0">
                <a:latin typeface="Consolas" pitchFamily="49" charset="0"/>
                <a:cs typeface="Consolas" pitchFamily="49" charset="0"/>
                <a:sym typeface="Symbol" pitchFamily="18" charset="2"/>
              </a:rPr>
              <a:t>) </a:t>
            </a:r>
          </a:p>
          <a:p>
            <a:pPr lvl="1"/>
            <a:r>
              <a:rPr lang="en-US" sz="2400" b="1" dirty="0">
                <a:latin typeface="Consolas" pitchFamily="49" charset="0"/>
                <a:cs typeface="Consolas" pitchFamily="49" charset="0"/>
                <a:sym typeface="Symbol" pitchFamily="18" charset="2"/>
              </a:rPr>
              <a:t>SVM =  (coin(</a:t>
            </a:r>
            <a:r>
              <a:rPr lang="en-US" sz="2400" b="1" dirty="0" err="1">
                <a:latin typeface="Consolas" pitchFamily="49" charset="0"/>
                <a:cs typeface="Consolas" pitchFamily="49" charset="0"/>
                <a:sym typeface="Symbol" pitchFamily="18" charset="2"/>
              </a:rPr>
              <a:t>chocSVM</a:t>
            </a:r>
            <a:r>
              <a:rPr lang="en-US" sz="2400" b="1" dirty="0">
                <a:latin typeface="Consolas" pitchFamily="49" charset="0"/>
                <a:cs typeface="Consolas" pitchFamily="49" charset="0"/>
                <a:sym typeface="Symbol" pitchFamily="18" charset="2"/>
              </a:rPr>
              <a:t>))</a:t>
            </a:r>
          </a:p>
          <a:p>
            <a:pPr lvl="1"/>
            <a:r>
              <a:rPr lang="en-US" sz="2400" b="1" dirty="0">
                <a:latin typeface="Consolas" pitchFamily="49" charset="0"/>
                <a:cs typeface="Consolas" pitchFamily="49" charset="0"/>
                <a:sym typeface="Symbol" pitchFamily="18" charset="2"/>
              </a:rPr>
              <a:t>…</a:t>
            </a:r>
          </a:p>
          <a:p>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22</a:t>
            </a:fld>
            <a:endParaRPr lang="en-US"/>
          </a:p>
        </p:txBody>
      </p:sp>
    </p:spTree>
    <p:extLst>
      <p:ext uri="{BB962C8B-B14F-4D97-AF65-F5344CB8AC3E}">
        <p14:creationId xmlns:p14="http://schemas.microsoft.com/office/powerpoint/2010/main" val="75048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CSP-based</a:t>
            </a:r>
            <a:endParaRPr lang="en-US" dirty="0"/>
          </a:p>
        </p:txBody>
      </p:sp>
      <p:sp>
        <p:nvSpPr>
          <p:cNvPr id="3" name="Content Placeholder 2"/>
          <p:cNvSpPr>
            <a:spLocks noGrp="1"/>
          </p:cNvSpPr>
          <p:nvPr>
            <p:ph idx="1"/>
          </p:nvPr>
        </p:nvSpPr>
        <p:spPr/>
        <p:txBody>
          <a:bodyPr/>
          <a:lstStyle/>
          <a:p>
            <a:r>
              <a:rPr lang="en-US" dirty="0" smtClean="0"/>
              <a:t>A process is an entity that engages in communication events</a:t>
            </a:r>
          </a:p>
          <a:p>
            <a:r>
              <a:rPr lang="en-US" dirty="0" smtClean="0"/>
              <a:t>Events may be primitive or they can have associated data: </a:t>
            </a:r>
            <a:r>
              <a:rPr lang="en-US" b="1" dirty="0" err="1" smtClean="0">
                <a:latin typeface="Consolas" pitchFamily="49" charset="0"/>
                <a:cs typeface="Consolas" pitchFamily="49" charset="0"/>
              </a:rPr>
              <a:t>e?x</a:t>
            </a:r>
            <a:r>
              <a:rPr lang="en-US" dirty="0" smtClean="0"/>
              <a:t> and </a:t>
            </a:r>
            <a:r>
              <a:rPr lang="en-US" b="1" dirty="0" err="1">
                <a:latin typeface="Consolas" pitchFamily="49" charset="0"/>
                <a:cs typeface="Consolas" pitchFamily="49" charset="0"/>
              </a:rPr>
              <a:t>e!x</a:t>
            </a:r>
            <a:r>
              <a:rPr lang="en-US" dirty="0" smtClean="0"/>
              <a:t> represent input and output of data, respectively</a:t>
            </a:r>
          </a:p>
          <a:p>
            <a:r>
              <a:rPr lang="en-US" dirty="0" smtClean="0"/>
              <a:t>The simplest process </a:t>
            </a:r>
            <a:r>
              <a:rPr lang="en-US" b="1" dirty="0">
                <a:latin typeface="Consolas" pitchFamily="49" charset="0"/>
                <a:cs typeface="Consolas" pitchFamily="49" charset="0"/>
              </a:rPr>
              <a:t>STOP</a:t>
            </a:r>
            <a:r>
              <a:rPr lang="en-US" dirty="0" smtClean="0"/>
              <a:t> engages in no events</a:t>
            </a:r>
          </a:p>
          <a:p>
            <a:r>
              <a:rPr lang="en-US" dirty="0" smtClean="0"/>
              <a:t>The “success” event is </a:t>
            </a:r>
            <a:r>
              <a:rPr lang="en-US" b="1" dirty="0">
                <a:latin typeface="Consolas" pitchFamily="49" charset="0"/>
                <a:cs typeface="Consolas" pitchFamily="49" charset="0"/>
              </a:rPr>
              <a:t>√</a:t>
            </a:r>
          </a:p>
          <a:p>
            <a:r>
              <a:rPr lang="en-US" dirty="0" smtClean="0"/>
              <a:t>A process that engages in event </a:t>
            </a:r>
            <a:r>
              <a:rPr lang="en-US" b="1" dirty="0">
                <a:latin typeface="Consolas" pitchFamily="49" charset="0"/>
                <a:cs typeface="Consolas" pitchFamily="49" charset="0"/>
              </a:rPr>
              <a:t>e</a:t>
            </a:r>
            <a:r>
              <a:rPr lang="en-US" dirty="0" smtClean="0"/>
              <a:t> and then becomes </a:t>
            </a:r>
            <a:r>
              <a:rPr lang="en-US" b="1" dirty="0">
                <a:latin typeface="Consolas" pitchFamily="49" charset="0"/>
                <a:cs typeface="Consolas" pitchFamily="49" charset="0"/>
              </a:rPr>
              <a:t>P</a:t>
            </a:r>
            <a:r>
              <a:rPr lang="en-US" dirty="0" smtClean="0"/>
              <a:t> is denoted </a:t>
            </a:r>
            <a:r>
              <a:rPr lang="en-US" b="1" dirty="0">
                <a:latin typeface="Consolas" pitchFamily="49" charset="0"/>
                <a:cs typeface="Consolas" pitchFamily="49" charset="0"/>
              </a:rPr>
              <a:t>e </a:t>
            </a:r>
            <a:r>
              <a:rPr lang="en-US" b="1" dirty="0">
                <a:latin typeface="Consolas" pitchFamily="49" charset="0"/>
                <a:cs typeface="Consolas" pitchFamily="49" charset="0"/>
                <a:sym typeface="Symbol"/>
              </a:rPr>
              <a:t></a:t>
            </a:r>
            <a:r>
              <a:rPr lang="en-US" b="1" dirty="0">
                <a:latin typeface="Consolas" pitchFamily="49" charset="0"/>
                <a:cs typeface="Consolas" pitchFamily="49" charset="0"/>
              </a:rPr>
              <a:t> P</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23</a:t>
            </a:fld>
            <a:endParaRPr lang="en-US"/>
          </a:p>
        </p:txBody>
      </p:sp>
    </p:spTree>
    <p:extLst>
      <p:ext uri="{BB962C8B-B14F-4D97-AF65-F5344CB8AC3E}">
        <p14:creationId xmlns:p14="http://schemas.microsoft.com/office/powerpoint/2010/main" val="9288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CSP-based</a:t>
            </a:r>
            <a:endParaRPr lang="en-US" dirty="0"/>
          </a:p>
        </p:txBody>
      </p:sp>
      <p:sp>
        <p:nvSpPr>
          <p:cNvPr id="3" name="Content Placeholder 2"/>
          <p:cNvSpPr>
            <a:spLocks noGrp="1"/>
          </p:cNvSpPr>
          <p:nvPr>
            <p:ph idx="1"/>
          </p:nvPr>
        </p:nvSpPr>
        <p:spPr/>
        <p:txBody>
          <a:bodyPr>
            <a:normAutofit lnSpcReduction="10000"/>
          </a:bodyPr>
          <a:lstStyle/>
          <a:p>
            <a:r>
              <a:rPr lang="en-US" dirty="0" smtClean="0"/>
              <a:t>A process that can behave like </a:t>
            </a:r>
            <a:r>
              <a:rPr lang="en-US" b="1" dirty="0" smtClean="0">
                <a:latin typeface="Consolas" pitchFamily="49" charset="0"/>
              </a:rPr>
              <a:t>P</a:t>
            </a:r>
            <a:r>
              <a:rPr lang="en-US" dirty="0" smtClean="0"/>
              <a:t> or </a:t>
            </a:r>
            <a:r>
              <a:rPr lang="en-US" b="1" dirty="0" smtClean="0">
                <a:latin typeface="Consolas" pitchFamily="49" charset="0"/>
              </a:rPr>
              <a:t>Q</a:t>
            </a:r>
            <a:r>
              <a:rPr lang="en-US" dirty="0" smtClean="0"/>
              <a:t>, where the choice is made by the environment, is </a:t>
            </a:r>
            <a:r>
              <a:rPr lang="en-US" b="1" dirty="0" smtClean="0">
                <a:latin typeface="Consolas" pitchFamily="49" charset="0"/>
              </a:rPr>
              <a:t>P </a:t>
            </a:r>
            <a:r>
              <a:rPr lang="en-US" b="1" dirty="0" smtClean="0">
                <a:latin typeface="Consolas" pitchFamily="49" charset="0"/>
                <a:sym typeface="Wingdings"/>
              </a:rPr>
              <a:t></a:t>
            </a:r>
            <a:r>
              <a:rPr lang="en-US" b="1" dirty="0" smtClean="0">
                <a:latin typeface="Consolas" pitchFamily="49" charset="0"/>
              </a:rPr>
              <a:t> Q </a:t>
            </a:r>
            <a:endParaRPr lang="en-US" dirty="0" smtClean="0"/>
          </a:p>
          <a:p>
            <a:r>
              <a:rPr lang="en-US" dirty="0" smtClean="0"/>
              <a:t>A process that can behave like </a:t>
            </a:r>
            <a:r>
              <a:rPr lang="en-US" b="1" dirty="0" smtClean="0">
                <a:latin typeface="Consolas" pitchFamily="49" charset="0"/>
              </a:rPr>
              <a:t>P</a:t>
            </a:r>
            <a:r>
              <a:rPr lang="en-US" dirty="0" smtClean="0"/>
              <a:t> or </a:t>
            </a:r>
            <a:r>
              <a:rPr lang="en-US" b="1" dirty="0" smtClean="0">
                <a:latin typeface="Consolas" pitchFamily="49" charset="0"/>
              </a:rPr>
              <a:t>Q</a:t>
            </a:r>
            <a:r>
              <a:rPr lang="en-US" dirty="0" smtClean="0"/>
              <a:t>, where the choice is made non-deterministically by the process itself, is </a:t>
            </a:r>
            <a:r>
              <a:rPr lang="en-US" b="1" dirty="0" smtClean="0">
                <a:latin typeface="Consolas" pitchFamily="49" charset="0"/>
              </a:rPr>
              <a:t>P </a:t>
            </a:r>
            <a:r>
              <a:rPr lang="en-US" dirty="0" smtClean="0"/>
              <a:t>∏</a:t>
            </a:r>
            <a:r>
              <a:rPr lang="en-US" b="1" dirty="0" smtClean="0">
                <a:latin typeface="Consolas" pitchFamily="49" charset="0"/>
                <a:sym typeface="Wingdings"/>
              </a:rPr>
              <a:t> </a:t>
            </a:r>
            <a:r>
              <a:rPr lang="en-US" b="1" dirty="0" smtClean="0">
                <a:latin typeface="Consolas" pitchFamily="49" charset="0"/>
              </a:rPr>
              <a:t>Q</a:t>
            </a:r>
          </a:p>
          <a:p>
            <a:r>
              <a:rPr lang="en-US" b="1" dirty="0" smtClean="0">
                <a:latin typeface="Consolas" pitchFamily="49" charset="0"/>
              </a:rPr>
              <a:t>P1 ║ P2 </a:t>
            </a:r>
            <a:r>
              <a:rPr lang="en-US" dirty="0" smtClean="0"/>
              <a:t>is a process whose behavior is permitted by both </a:t>
            </a:r>
            <a:r>
              <a:rPr lang="en-US" b="1" dirty="0" smtClean="0">
                <a:latin typeface="Consolas" pitchFamily="49" charset="0"/>
              </a:rPr>
              <a:t>P1</a:t>
            </a:r>
            <a:r>
              <a:rPr lang="en-US" dirty="0" smtClean="0"/>
              <a:t> and </a:t>
            </a:r>
            <a:r>
              <a:rPr lang="en-US" b="1" dirty="0" smtClean="0">
                <a:latin typeface="Consolas" pitchFamily="49" charset="0"/>
              </a:rPr>
              <a:t>P2</a:t>
            </a:r>
            <a:r>
              <a:rPr lang="en-US" dirty="0" smtClean="0"/>
              <a:t> and for events that both processes accept</a:t>
            </a:r>
          </a:p>
          <a:p>
            <a:r>
              <a:rPr lang="en-US" dirty="0" smtClean="0"/>
              <a:t>A successfully terminating process is §, which is the same as </a:t>
            </a:r>
            <a:r>
              <a:rPr lang="en-US" b="1" dirty="0" smtClean="0">
                <a:latin typeface="Lucida Handwriting"/>
              </a:rPr>
              <a:t>√</a:t>
            </a:r>
            <a:r>
              <a:rPr lang="en-US" b="1" dirty="0" smtClean="0">
                <a:latin typeface="Consolas" pitchFamily="49" charset="0"/>
              </a:rPr>
              <a:t> </a:t>
            </a:r>
            <a:r>
              <a:rPr lang="en-US" b="1" dirty="0" smtClean="0">
                <a:latin typeface="Consolas" pitchFamily="49" charset="0"/>
                <a:sym typeface="Symbol"/>
              </a:rPr>
              <a:t></a:t>
            </a:r>
            <a:r>
              <a:rPr lang="en-US" b="1" dirty="0" smtClean="0">
                <a:latin typeface="Consolas" pitchFamily="49" charset="0"/>
              </a:rPr>
              <a:t> STOP</a:t>
            </a:r>
            <a:endParaRPr lang="en-US" dirty="0" smtClean="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24</a:t>
            </a:fld>
            <a:endParaRPr lang="en-US"/>
          </a:p>
        </p:txBody>
      </p:sp>
    </p:spTree>
    <p:extLst>
      <p:ext uri="{BB962C8B-B14F-4D97-AF65-F5344CB8AC3E}">
        <p14:creationId xmlns:p14="http://schemas.microsoft.com/office/powerpoint/2010/main" val="202358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example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 shared memory connector, with different forms of initialization</a:t>
            </a:r>
          </a:p>
          <a:p>
            <a:r>
              <a:rPr lang="en-US" sz="2000" dirty="0" smtClean="0"/>
              <a:t>Any of the roles can either get or set the value repeatedly, terminating at any time. The overall communication is complete only when all participants are done with the data</a:t>
            </a:r>
          </a:p>
          <a:p>
            <a:r>
              <a:rPr lang="en-US" sz="2000" dirty="0" smtClean="0"/>
              <a:t>This version includes no initialization</a:t>
            </a:r>
            <a:r>
              <a:rPr lang="en-US" dirty="0" smtClean="0"/>
              <a:t/>
            </a:r>
            <a:br>
              <a:rPr lang="en-US" dirty="0" smtClean="0"/>
            </a:br>
            <a:endParaRPr lang="en-US" dirty="0" smtClean="0"/>
          </a:p>
          <a:p>
            <a:pPr marL="0" indent="0">
              <a:buNone/>
            </a:pPr>
            <a:r>
              <a:rPr lang="en-US" sz="1800" b="1" dirty="0" smtClean="0">
                <a:latin typeface="Consolas" pitchFamily="49" charset="0"/>
                <a:cs typeface="Consolas" pitchFamily="49" charset="0"/>
              </a:rPr>
              <a:t>Style </a:t>
            </a:r>
            <a:r>
              <a:rPr lang="en-US" sz="1800" b="1" dirty="0" err="1" smtClean="0">
                <a:latin typeface="Consolas" pitchFamily="49" charset="0"/>
                <a:cs typeface="Consolas" pitchFamily="49" charset="0"/>
              </a:rPr>
              <a:t>SharedData</a:t>
            </a:r>
            <a:r>
              <a:rPr lang="en-US" sz="1800" b="1" dirty="0" smtClean="0">
                <a:latin typeface="Consolas" pitchFamily="49" charset="0"/>
                <a:cs typeface="Consolas" pitchFamily="49" charset="0"/>
              </a:rPr>
              <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Connector SharedData1</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Role User1 = set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User1 </a:t>
            </a:r>
            <a:r>
              <a:rPr lang="en-US" sz="1800" dirty="0"/>
              <a:t>∏</a:t>
            </a:r>
            <a:r>
              <a:rPr lang="en-US" sz="1800" b="1" dirty="0" smtClean="0">
                <a:latin typeface="Consolas" pitchFamily="49" charset="0"/>
                <a:cs typeface="Consolas" pitchFamily="49" charset="0"/>
              </a:rPr>
              <a:t> get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User1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Role User2 = set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User2 </a:t>
            </a:r>
            <a:r>
              <a:rPr lang="en-US" sz="1800" dirty="0"/>
              <a:t>∏</a:t>
            </a:r>
            <a:r>
              <a:rPr lang="en-US" sz="1800" b="1" dirty="0" smtClean="0">
                <a:latin typeface="Consolas" pitchFamily="49" charset="0"/>
                <a:cs typeface="Consolas" pitchFamily="49" charset="0"/>
              </a:rPr>
              <a:t> get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User2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Glue = User1.set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Glue </a:t>
            </a:r>
            <a:r>
              <a:rPr lang="en-US" sz="1800" b="1" dirty="0" smtClean="0">
                <a:latin typeface="Consolas" pitchFamily="49" charset="0"/>
                <a:cs typeface="Consolas" pitchFamily="49" charset="0"/>
                <a:sym typeface="Wingdings"/>
              </a:rPr>
              <a:t></a:t>
            </a:r>
            <a:r>
              <a:rPr lang="en-US" sz="1800" b="1" dirty="0" smtClean="0">
                <a:latin typeface="Consolas" pitchFamily="49" charset="0"/>
                <a:cs typeface="Consolas" pitchFamily="49" charset="0"/>
              </a:rPr>
              <a:t> User2.set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Glue</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a:t>
            </a:r>
            <a:r>
              <a:rPr lang="en-US" sz="1800" b="1" dirty="0" smtClean="0">
                <a:latin typeface="Consolas" pitchFamily="49" charset="0"/>
                <a:cs typeface="Consolas" pitchFamily="49" charset="0"/>
                <a:sym typeface="Wingdings"/>
              </a:rPr>
              <a:t></a:t>
            </a:r>
            <a:r>
              <a:rPr lang="en-US" sz="1800" b="1" dirty="0" smtClean="0">
                <a:latin typeface="Consolas" pitchFamily="49" charset="0"/>
                <a:cs typeface="Consolas" pitchFamily="49" charset="0"/>
              </a:rPr>
              <a:t> User1.get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Glue </a:t>
            </a:r>
            <a:r>
              <a:rPr lang="en-US" sz="1800" b="1" dirty="0" smtClean="0">
                <a:latin typeface="Consolas" pitchFamily="49" charset="0"/>
                <a:cs typeface="Consolas" pitchFamily="49" charset="0"/>
                <a:sym typeface="Wingdings"/>
              </a:rPr>
              <a:t></a:t>
            </a:r>
            <a:r>
              <a:rPr lang="en-US" sz="1800" b="1" dirty="0" smtClean="0">
                <a:latin typeface="Consolas" pitchFamily="49" charset="0"/>
                <a:cs typeface="Consolas" pitchFamily="49" charset="0"/>
              </a:rPr>
              <a:t> User2.get </a:t>
            </a:r>
            <a:r>
              <a:rPr lang="en-US" sz="1800" b="1" dirty="0" smtClean="0">
                <a:latin typeface="Consolas" pitchFamily="49" charset="0"/>
                <a:cs typeface="Consolas" pitchFamily="49" charset="0"/>
                <a:sym typeface="Symbol" pitchFamily="18" charset="2"/>
              </a:rPr>
              <a:t></a:t>
            </a:r>
            <a:r>
              <a:rPr lang="en-US" sz="1800" b="1" dirty="0" smtClean="0">
                <a:latin typeface="Consolas" pitchFamily="49" charset="0"/>
                <a:cs typeface="Consolas" pitchFamily="49" charset="0"/>
              </a:rPr>
              <a:t> Glue </a:t>
            </a:r>
            <a:r>
              <a:rPr lang="en-US" sz="1800" b="1" dirty="0" smtClean="0">
                <a:latin typeface="Consolas" pitchFamily="49" charset="0"/>
                <a:cs typeface="Consolas" pitchFamily="49" charset="0"/>
                <a:sym typeface="Wingdings"/>
              </a:rPr>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endParaRPr lang="en-US" sz="1800" b="1" dirty="0" smtClean="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End Style</a:t>
            </a:r>
            <a:endParaRPr lang="en-US" sz="1800" b="1" dirty="0">
              <a:latin typeface="Consolas" pitchFamily="49" charset="0"/>
              <a:cs typeface="Consolas" pitchFamily="49" charset="0"/>
            </a:endParaRP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25</a:t>
            </a:fld>
            <a:endParaRPr lang="en-US"/>
          </a:p>
        </p:txBody>
      </p:sp>
    </p:spTree>
    <p:extLst>
      <p:ext uri="{BB962C8B-B14F-4D97-AF65-F5344CB8AC3E}">
        <p14:creationId xmlns:p14="http://schemas.microsoft.com/office/powerpoint/2010/main" val="136067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initialization</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cs typeface="Courier New" pitchFamily="49" charset="0"/>
              </a:rPr>
              <a:t>This definition indicates that there is a distinguished role, </a:t>
            </a:r>
            <a:r>
              <a:rPr lang="en-US" sz="1800" b="1" dirty="0" smtClean="0">
                <a:latin typeface="Consolas" pitchFamily="49" charset="0"/>
                <a:cs typeface="Consolas" pitchFamily="49" charset="0"/>
              </a:rPr>
              <a:t>Initializer</a:t>
            </a:r>
            <a:r>
              <a:rPr lang="en-US" sz="1800" dirty="0" smtClean="0">
                <a:cs typeface="Courier New" pitchFamily="49" charset="0"/>
              </a:rPr>
              <a:t>, that must supply the initial value. </a:t>
            </a:r>
          </a:p>
          <a:p>
            <a:r>
              <a:rPr lang="en-US" sz="1800" dirty="0" smtClean="0">
                <a:cs typeface="Courier New" pitchFamily="49" charset="0"/>
              </a:rPr>
              <a:t>The </a:t>
            </a:r>
            <a:r>
              <a:rPr lang="en-US" sz="1800" b="1" dirty="0">
                <a:latin typeface="Consolas" pitchFamily="49" charset="0"/>
                <a:cs typeface="Consolas" pitchFamily="49" charset="0"/>
              </a:rPr>
              <a:t>Initializer</a:t>
            </a:r>
            <a:r>
              <a:rPr lang="en-US" sz="1800" dirty="0" smtClean="0">
                <a:cs typeface="Courier New" pitchFamily="49" charset="0"/>
              </a:rPr>
              <a:t> agrees to set the value before getting it</a:t>
            </a:r>
          </a:p>
          <a:p>
            <a:r>
              <a:rPr lang="en-US" sz="1800" dirty="0" smtClean="0">
                <a:cs typeface="Courier New" pitchFamily="49" charset="0"/>
              </a:rPr>
              <a:t>The glue ensures that this will occur before the other participant (User) gets or a sets a variable</a:t>
            </a:r>
          </a:p>
          <a:p>
            <a:pPr>
              <a:buNone/>
            </a:pPr>
            <a:endParaRPr lang="en-US" sz="1800" b="1" dirty="0" smtClean="0">
              <a:latin typeface="Courier New" pitchFamily="49" charset="0"/>
              <a:cs typeface="Courier New" pitchFamily="49" charset="0"/>
            </a:endParaRPr>
          </a:p>
          <a:p>
            <a:pPr>
              <a:buNone/>
            </a:pPr>
            <a:r>
              <a:rPr lang="en-US" sz="1800" b="1" dirty="0">
                <a:latin typeface="Consolas" pitchFamily="49" charset="0"/>
                <a:cs typeface="Consolas" pitchFamily="49" charset="0"/>
              </a:rPr>
              <a:t>connector Shared Data2 =</a:t>
            </a:r>
          </a:p>
          <a:p>
            <a:pPr>
              <a:buNone/>
            </a:pPr>
            <a:r>
              <a:rPr lang="en-US" sz="1800" b="1" dirty="0">
                <a:latin typeface="Consolas" pitchFamily="49" charset="0"/>
                <a:cs typeface="Consolas" pitchFamily="49" charset="0"/>
              </a:rPr>
              <a:t>  role Initializer =</a:t>
            </a:r>
          </a:p>
          <a:p>
            <a:pPr>
              <a:buNone/>
            </a:pPr>
            <a:r>
              <a:rPr lang="en-US" sz="1800" b="1" dirty="0">
                <a:latin typeface="Consolas" pitchFamily="49" charset="0"/>
                <a:cs typeface="Consolas" pitchFamily="49" charset="0"/>
              </a:rPr>
              <a:t>    let A = set</a:t>
            </a:r>
            <a:r>
              <a:rPr lang="en-US" sz="1800" b="1" dirty="0">
                <a:latin typeface="Consolas" pitchFamily="49" charset="0"/>
                <a:cs typeface="Consolas" pitchFamily="49" charset="0"/>
                <a:sym typeface="Symbol" pitchFamily="18" charset="2"/>
              </a:rPr>
              <a:t> </a:t>
            </a:r>
            <a:r>
              <a:rPr lang="en-US" sz="1800" b="1" dirty="0">
                <a:latin typeface="Consolas" pitchFamily="49" charset="0"/>
                <a:cs typeface="Consolas" pitchFamily="49" charset="0"/>
              </a:rPr>
              <a:t>A </a:t>
            </a:r>
            <a:r>
              <a:rPr lang="en-US" sz="1800" dirty="0"/>
              <a:t>∏</a:t>
            </a:r>
            <a:r>
              <a:rPr lang="en-US" sz="1800" b="1" dirty="0" smtClean="0">
                <a:latin typeface="Consolas" pitchFamily="49" charset="0"/>
                <a:cs typeface="Consolas" pitchFamily="49" charset="0"/>
              </a:rPr>
              <a:t> </a:t>
            </a:r>
            <a:r>
              <a:rPr lang="en-US" sz="1800" b="1" dirty="0">
                <a:latin typeface="Consolas" pitchFamily="49" charset="0"/>
                <a:cs typeface="Consolas" pitchFamily="49" charset="0"/>
              </a:rPr>
              <a:t>get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A </a:t>
            </a:r>
            <a:r>
              <a:rPr lang="en-US" sz="1800" dirty="0"/>
              <a:t>∏</a:t>
            </a:r>
            <a:r>
              <a:rPr lang="en-US" sz="1800" b="1" dirty="0" smtClean="0">
                <a:latin typeface="Consolas" pitchFamily="49" charset="0"/>
                <a:cs typeface="Consolas" pitchFamily="49" charset="0"/>
              </a:rPr>
              <a:t> </a:t>
            </a:r>
            <a:r>
              <a:rPr lang="en-US" sz="1800" b="1" dirty="0">
                <a:latin typeface="Consolas" pitchFamily="49" charset="0"/>
                <a:cs typeface="Consolas" pitchFamily="49" charset="0"/>
              </a:rPr>
              <a:t>§ </a:t>
            </a:r>
            <a:br>
              <a:rPr lang="en-US" sz="1800" b="1" dirty="0">
                <a:latin typeface="Consolas" pitchFamily="49" charset="0"/>
                <a:cs typeface="Consolas" pitchFamily="49" charset="0"/>
              </a:rPr>
            </a:br>
            <a:r>
              <a:rPr lang="en-US" sz="1800" b="1" dirty="0">
                <a:latin typeface="Consolas" pitchFamily="49" charset="0"/>
                <a:cs typeface="Consolas" pitchFamily="49" charset="0"/>
              </a:rPr>
              <a:t>   in set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A</a:t>
            </a:r>
          </a:p>
          <a:p>
            <a:pPr>
              <a:buNone/>
            </a:pPr>
            <a:r>
              <a:rPr lang="en-US" sz="1800" b="1" dirty="0">
                <a:latin typeface="Consolas" pitchFamily="49" charset="0"/>
                <a:cs typeface="Consolas" pitchFamily="49" charset="0"/>
              </a:rPr>
              <a:t>  role User = set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User </a:t>
            </a:r>
            <a:r>
              <a:rPr lang="en-US" sz="1800" dirty="0"/>
              <a:t>∏</a:t>
            </a:r>
            <a:r>
              <a:rPr lang="en-US" sz="1800" b="1" dirty="0" smtClean="0">
                <a:latin typeface="Consolas" pitchFamily="49" charset="0"/>
                <a:cs typeface="Consolas" pitchFamily="49" charset="0"/>
              </a:rPr>
              <a:t> </a:t>
            </a:r>
            <a:r>
              <a:rPr lang="en-US" sz="1800" b="1" dirty="0">
                <a:latin typeface="Consolas" pitchFamily="49" charset="0"/>
                <a:cs typeface="Consolas" pitchFamily="49" charset="0"/>
              </a:rPr>
              <a:t>get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User </a:t>
            </a:r>
            <a:r>
              <a:rPr lang="en-US" sz="1800" dirty="0"/>
              <a:t>∏</a:t>
            </a:r>
            <a:r>
              <a:rPr lang="en-US" sz="1800" b="1" dirty="0" smtClean="0">
                <a:latin typeface="Consolas" pitchFamily="49" charset="0"/>
                <a:cs typeface="Consolas" pitchFamily="49" charset="0"/>
              </a:rPr>
              <a:t> </a:t>
            </a:r>
            <a:r>
              <a:rPr lang="en-US" sz="1800" b="1" dirty="0">
                <a:latin typeface="Consolas" pitchFamily="49" charset="0"/>
                <a:cs typeface="Consolas" pitchFamily="49" charset="0"/>
              </a:rPr>
              <a:t>§ </a:t>
            </a:r>
          </a:p>
          <a:p>
            <a:pPr>
              <a:buNone/>
            </a:pPr>
            <a:r>
              <a:rPr lang="en-US" sz="1800" b="1" dirty="0">
                <a:latin typeface="Consolas" pitchFamily="49" charset="0"/>
                <a:cs typeface="Consolas" pitchFamily="49" charset="0"/>
              </a:rPr>
              <a:t>  glue = let Continue = </a:t>
            </a:r>
            <a:r>
              <a:rPr lang="en-US" sz="1800" b="1" dirty="0" err="1">
                <a:latin typeface="Consolas" pitchFamily="49" charset="0"/>
                <a:cs typeface="Consolas" pitchFamily="49" charset="0"/>
              </a:rPr>
              <a:t>Initializer.set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Continue</a:t>
            </a:r>
            <a:br>
              <a:rPr lang="en-US" sz="1800" b="1" dirty="0">
                <a:latin typeface="Consolas" pitchFamily="49" charset="0"/>
                <a:cs typeface="Consolas" pitchFamily="49" charset="0"/>
              </a:rPr>
            </a:br>
            <a:r>
              <a:rPr lang="en-US" sz="1800" b="1" dirty="0">
                <a:latin typeface="Consolas" pitchFamily="49" charset="0"/>
                <a:cs typeface="Consolas" pitchFamily="49" charset="0"/>
              </a:rPr>
              <a:t>                    </a:t>
            </a:r>
            <a:r>
              <a:rPr lang="en-US" sz="1800" b="1" dirty="0">
                <a:latin typeface="Consolas" pitchFamily="49" charset="0"/>
                <a:cs typeface="Consolas" pitchFamily="49" charset="0"/>
                <a:sym typeface="Wingdings"/>
              </a:rPr>
              <a:t>  </a:t>
            </a:r>
            <a:r>
              <a:rPr lang="en-US" sz="1800" b="1" dirty="0" err="1">
                <a:latin typeface="Consolas" pitchFamily="49" charset="0"/>
                <a:cs typeface="Consolas" pitchFamily="49" charset="0"/>
              </a:rPr>
              <a:t>User.set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Continue</a:t>
            </a:r>
            <a:br>
              <a:rPr lang="en-US" sz="1800" b="1" dirty="0">
                <a:latin typeface="Consolas" pitchFamily="49" charset="0"/>
                <a:cs typeface="Consolas" pitchFamily="49" charset="0"/>
              </a:rPr>
            </a:br>
            <a:r>
              <a:rPr lang="en-US" sz="1800" b="1" dirty="0">
                <a:latin typeface="Consolas" pitchFamily="49" charset="0"/>
                <a:cs typeface="Consolas" pitchFamily="49" charset="0"/>
                <a:sym typeface="Wingdings"/>
              </a:rPr>
              <a:t>                    </a:t>
            </a:r>
            <a:r>
              <a:rPr lang="en-US" sz="1800" b="1" dirty="0" smtClean="0">
                <a:latin typeface="Consolas" pitchFamily="49" charset="0"/>
                <a:cs typeface="Consolas" pitchFamily="49" charset="0"/>
                <a:sym typeface="Wingdings"/>
              </a:rPr>
              <a:t> </a:t>
            </a:r>
            <a:r>
              <a:rPr lang="en-US" sz="1800" b="1" dirty="0" err="1">
                <a:latin typeface="Consolas" pitchFamily="49" charset="0"/>
                <a:cs typeface="Consolas" pitchFamily="49" charset="0"/>
              </a:rPr>
              <a:t>Initializer.get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Continue</a:t>
            </a:r>
            <a:br>
              <a:rPr lang="en-US" sz="1800" b="1" dirty="0">
                <a:latin typeface="Consolas" pitchFamily="49" charset="0"/>
                <a:cs typeface="Consolas" pitchFamily="49" charset="0"/>
              </a:rPr>
            </a:br>
            <a:r>
              <a:rPr lang="en-US" sz="1800" b="1" dirty="0">
                <a:latin typeface="Consolas" pitchFamily="49" charset="0"/>
                <a:cs typeface="Consolas" pitchFamily="49" charset="0"/>
                <a:sym typeface="Wingdings"/>
              </a:rPr>
              <a:t>                    </a:t>
            </a:r>
            <a:r>
              <a:rPr lang="en-US" sz="1800" b="1" dirty="0" smtClean="0">
                <a:latin typeface="Consolas" pitchFamily="49" charset="0"/>
                <a:cs typeface="Consolas" pitchFamily="49" charset="0"/>
                <a:sym typeface="Wingdings"/>
              </a:rPr>
              <a:t>  </a:t>
            </a:r>
            <a:r>
              <a:rPr lang="en-US" sz="1800" b="1" dirty="0" err="1">
                <a:latin typeface="Consolas" pitchFamily="49" charset="0"/>
                <a:cs typeface="Consolas" pitchFamily="49" charset="0"/>
              </a:rPr>
              <a:t>User.get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Continue </a:t>
            </a:r>
            <a:r>
              <a:rPr lang="en-US" sz="1800" b="1" dirty="0">
                <a:latin typeface="Consolas" pitchFamily="49" charset="0"/>
                <a:cs typeface="Consolas" pitchFamily="49" charset="0"/>
                <a:sym typeface="Wingdings"/>
              </a:rPr>
              <a:t></a:t>
            </a:r>
            <a:r>
              <a:rPr lang="en-US" sz="1800" b="1" dirty="0">
                <a:latin typeface="Consolas" pitchFamily="49" charset="0"/>
                <a:cs typeface="Consolas" pitchFamily="49" charset="0"/>
              </a:rPr>
              <a:t> § </a:t>
            </a:r>
            <a:br>
              <a:rPr lang="en-US" sz="1800" b="1" dirty="0">
                <a:latin typeface="Consolas" pitchFamily="49" charset="0"/>
                <a:cs typeface="Consolas" pitchFamily="49" charset="0"/>
              </a:rPr>
            </a:br>
            <a:r>
              <a:rPr lang="en-US" sz="1800" b="1" dirty="0">
                <a:latin typeface="Consolas" pitchFamily="49" charset="0"/>
                <a:cs typeface="Consolas" pitchFamily="49" charset="0"/>
              </a:rPr>
              <a:t>                in </a:t>
            </a:r>
            <a:r>
              <a:rPr lang="en-US" sz="1800" b="1" dirty="0" err="1">
                <a:latin typeface="Consolas" pitchFamily="49" charset="0"/>
                <a:cs typeface="Consolas" pitchFamily="49" charset="0"/>
              </a:rPr>
              <a:t>Initializer.set</a:t>
            </a:r>
            <a:r>
              <a:rPr lang="en-US" sz="1800" b="1" dirty="0">
                <a:latin typeface="Consolas" pitchFamily="49" charset="0"/>
                <a:cs typeface="Consolas" pitchFamily="49" charset="0"/>
                <a:sym typeface="Symbol" pitchFamily="18" charset="2"/>
              </a:rPr>
              <a:t>  </a:t>
            </a:r>
            <a:r>
              <a:rPr lang="en-US" sz="1800" b="1" dirty="0">
                <a:latin typeface="Consolas" pitchFamily="49" charset="0"/>
                <a:cs typeface="Consolas" pitchFamily="49" charset="0"/>
              </a:rPr>
              <a:t>Continue </a:t>
            </a:r>
            <a:r>
              <a:rPr lang="en-US" sz="1800" b="1" dirty="0">
                <a:latin typeface="Consolas" pitchFamily="49" charset="0"/>
                <a:cs typeface="Consolas" pitchFamily="49" charset="0"/>
                <a:sym typeface="Wingdings"/>
              </a:rPr>
              <a:t>  </a:t>
            </a:r>
            <a:r>
              <a:rPr lang="en-US" sz="1800" b="1" dirty="0">
                <a:latin typeface="Consolas" pitchFamily="49" charset="0"/>
                <a:cs typeface="Consolas" pitchFamily="49" charset="0"/>
              </a:rPr>
              <a:t>§</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26</a:t>
            </a:fld>
            <a:endParaRPr lang="en-US"/>
          </a:p>
        </p:txBody>
      </p:sp>
    </p:spTree>
    <p:extLst>
      <p:ext uri="{BB962C8B-B14F-4D97-AF65-F5344CB8AC3E}">
        <p14:creationId xmlns:p14="http://schemas.microsoft.com/office/powerpoint/2010/main" val="292835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lazy initialization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Does not require that the other participant wait for initialization to proceed</a:t>
            </a:r>
          </a:p>
          <a:p>
            <a:endParaRPr lang="en-US" dirty="0" smtClean="0"/>
          </a:p>
          <a:p>
            <a:pPr>
              <a:buNone/>
            </a:pPr>
            <a:r>
              <a:rPr lang="en-US" sz="1800" b="1" dirty="0" smtClean="0">
                <a:latin typeface="Consolas" pitchFamily="49" charset="0"/>
                <a:cs typeface="Consolas" pitchFamily="49" charset="0"/>
              </a:rPr>
              <a:t>connector Shared Data3 =</a:t>
            </a:r>
          </a:p>
          <a:p>
            <a:pPr>
              <a:buNone/>
            </a:pPr>
            <a:r>
              <a:rPr lang="en-US" sz="1800" b="1" dirty="0" smtClean="0">
                <a:latin typeface="Consolas" pitchFamily="49" charset="0"/>
                <a:cs typeface="Consolas" pitchFamily="49" charset="0"/>
              </a:rPr>
              <a:t>  role </a:t>
            </a:r>
            <a:r>
              <a:rPr lang="en-US" sz="1800" b="1" dirty="0" err="1" smtClean="0">
                <a:latin typeface="Consolas" pitchFamily="49" charset="0"/>
                <a:cs typeface="Consolas" pitchFamily="49" charset="0"/>
              </a:rPr>
              <a:t>Initializer</a:t>
            </a:r>
            <a:r>
              <a:rPr lang="en-US" sz="1800" b="1" dirty="0" smtClean="0">
                <a:latin typeface="Consolas" pitchFamily="49" charset="0"/>
                <a:cs typeface="Consolas" pitchFamily="49" charset="0"/>
              </a:rPr>
              <a:t> =</a:t>
            </a:r>
          </a:p>
          <a:p>
            <a:pPr>
              <a:buNone/>
            </a:pPr>
            <a:r>
              <a:rPr lang="en-US" sz="1800" b="1" dirty="0" smtClean="0">
                <a:latin typeface="Consolas" pitchFamily="49" charset="0"/>
                <a:cs typeface="Consolas" pitchFamily="49" charset="0"/>
              </a:rPr>
              <a:t>    let A = 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A </a:t>
            </a:r>
            <a:r>
              <a:rPr lang="en-US" sz="1800" dirty="0"/>
              <a:t>∏</a:t>
            </a:r>
            <a:r>
              <a:rPr lang="en-US" sz="1800" b="1" dirty="0" smtClean="0">
                <a:latin typeface="Consolas" pitchFamily="49" charset="0"/>
                <a:cs typeface="Consolas" pitchFamily="49" charset="0"/>
              </a:rPr>
              <a:t> 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A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in 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A</a:t>
            </a:r>
          </a:p>
          <a:p>
            <a:pPr>
              <a:buNone/>
            </a:pPr>
            <a:r>
              <a:rPr lang="en-US" sz="1800" b="1" dirty="0" smtClean="0">
                <a:latin typeface="Consolas" pitchFamily="49" charset="0"/>
                <a:cs typeface="Consolas" pitchFamily="49" charset="0"/>
              </a:rPr>
              <a:t>  role User = 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 </a:t>
            </a:r>
            <a:r>
              <a:rPr lang="en-US" sz="1800" dirty="0"/>
              <a:t>∏</a:t>
            </a:r>
            <a:r>
              <a:rPr lang="en-US" sz="1800" b="1" dirty="0" smtClean="0">
                <a:latin typeface="Consolas" pitchFamily="49" charset="0"/>
                <a:cs typeface="Consolas" pitchFamily="49" charset="0"/>
              </a:rPr>
              <a:t> 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t>
            </a:r>
          </a:p>
          <a:p>
            <a:pPr>
              <a:buNone/>
            </a:pPr>
            <a:r>
              <a:rPr lang="en-US" sz="1800" b="1" dirty="0" smtClean="0">
                <a:latin typeface="Consolas" pitchFamily="49" charset="0"/>
                <a:cs typeface="Consolas" pitchFamily="49" charset="0"/>
              </a:rPr>
              <a:t>  glue = let Continue = </a:t>
            </a:r>
            <a:r>
              <a:rPr lang="en-US" sz="1800" b="1" dirty="0" err="1" smtClean="0">
                <a:latin typeface="Consolas" pitchFamily="49" charset="0"/>
                <a:cs typeface="Consolas" pitchFamily="49" charset="0"/>
              </a:rPr>
              <a:t>Initializer.set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rPr>
              <a:t>                    </a:t>
            </a:r>
            <a:r>
              <a:rPr lang="en-US" sz="1800" b="1" dirty="0" smtClean="0">
                <a:latin typeface="Consolas" pitchFamily="49" charset="0"/>
                <a:cs typeface="Consolas" pitchFamily="49" charset="0"/>
                <a:sym typeface="Wingdings"/>
              </a:rPr>
              <a:t>  </a:t>
            </a:r>
            <a:r>
              <a:rPr lang="en-US" sz="1800" b="1" dirty="0" err="1" smtClean="0">
                <a:latin typeface="Consolas" pitchFamily="49" charset="0"/>
                <a:cs typeface="Consolas" pitchFamily="49" charset="0"/>
              </a:rPr>
              <a:t>User.set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sym typeface="Wingdings"/>
              </a:rPr>
              <a:t>                     </a:t>
            </a:r>
            <a:r>
              <a:rPr lang="en-US" sz="1800" b="1" dirty="0" err="1" smtClean="0">
                <a:latin typeface="Consolas" pitchFamily="49" charset="0"/>
                <a:cs typeface="Consolas" pitchFamily="49" charset="0"/>
              </a:rPr>
              <a:t>Initializer.get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br>
              <a:rPr lang="en-US" sz="1800" b="1" dirty="0" smtClean="0">
                <a:latin typeface="Consolas" pitchFamily="49" charset="0"/>
                <a:cs typeface="Consolas" pitchFamily="49" charset="0"/>
              </a:rPr>
            </a:br>
            <a:r>
              <a:rPr lang="en-US" sz="1800" b="1" dirty="0" smtClean="0">
                <a:latin typeface="Consolas" pitchFamily="49" charset="0"/>
                <a:cs typeface="Consolas" pitchFamily="49" charset="0"/>
                <a:sym typeface="Wingdings"/>
              </a:rPr>
              <a:t>                      </a:t>
            </a:r>
            <a:r>
              <a:rPr lang="en-US" sz="1800" b="1" dirty="0" err="1" smtClean="0">
                <a:latin typeface="Consolas" pitchFamily="49" charset="0"/>
                <a:cs typeface="Consolas" pitchFamily="49" charset="0"/>
              </a:rPr>
              <a:t>User.get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 </a:t>
            </a:r>
            <a:r>
              <a:rPr lang="en-US" sz="1800" b="1" dirty="0" smtClean="0">
                <a:latin typeface="Consolas" pitchFamily="49" charset="0"/>
                <a:cs typeface="Consolas" pitchFamily="49" charset="0"/>
                <a:sym typeface="Wingdings"/>
              </a:rPr>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r>
              <a:rPr lang="en-US" sz="1800" b="1" dirty="0" smtClean="0">
                <a:latin typeface="Consolas" pitchFamily="49" charset="0"/>
                <a:cs typeface="Consolas" pitchFamily="49" charset="0"/>
              </a:rPr>
              <a:t>in </a:t>
            </a:r>
            <a:r>
              <a:rPr lang="en-US" sz="1800" b="1" dirty="0" err="1" smtClean="0">
                <a:latin typeface="Consolas" pitchFamily="49" charset="0"/>
                <a:cs typeface="Consolas" pitchFamily="49" charset="0"/>
              </a:rPr>
              <a:t>Initializer.set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 </a:t>
            </a:r>
            <a:r>
              <a:rPr lang="en-US" sz="1800" b="1" dirty="0" smtClean="0">
                <a:latin typeface="Consolas" pitchFamily="49" charset="0"/>
                <a:cs typeface="Consolas" pitchFamily="49" charset="0"/>
                <a:sym typeface="Wingdings"/>
              </a:rPr>
              <a:t/>
            </a:r>
            <a:br>
              <a:rPr lang="en-US" sz="1800" b="1" dirty="0" smtClean="0">
                <a:latin typeface="Consolas" pitchFamily="49" charset="0"/>
                <a:cs typeface="Consolas" pitchFamily="49" charset="0"/>
                <a:sym typeface="Wingdings"/>
              </a:rPr>
            </a:br>
            <a:r>
              <a:rPr lang="en-US" sz="1800" b="1" dirty="0" smtClean="0">
                <a:latin typeface="Consolas" pitchFamily="49" charset="0"/>
                <a:cs typeface="Consolas" pitchFamily="49" charset="0"/>
                <a:sym typeface="Wingdings"/>
              </a:rPr>
              <a:t>           </a:t>
            </a:r>
            <a:r>
              <a:rPr lang="en-US" sz="1800" b="1" dirty="0" err="1" smtClean="0">
                <a:latin typeface="Consolas" pitchFamily="49" charset="0"/>
                <a:cs typeface="Consolas" pitchFamily="49" charset="0"/>
                <a:sym typeface="Wingdings"/>
              </a:rPr>
              <a:t>User.set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sym typeface="Wingdings"/>
              </a:rPr>
              <a:t>Continue  </a:t>
            </a:r>
            <a:r>
              <a:rPr lang="en-US" sz="1800" b="1" dirty="0" smtClean="0">
                <a:latin typeface="Consolas" pitchFamily="49" charset="0"/>
                <a:cs typeface="Consolas" pitchFamily="49" charset="0"/>
              </a:rPr>
              <a:t>§</a:t>
            </a:r>
          </a:p>
          <a:p>
            <a:endParaRPr lang="en-US" sz="1800" dirty="0" smtClean="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27</a:t>
            </a:fld>
            <a:endParaRPr lang="en-US"/>
          </a:p>
        </p:txBody>
      </p:sp>
    </p:spTree>
    <p:extLst>
      <p:ext uri="{BB962C8B-B14F-4D97-AF65-F5344CB8AC3E}">
        <p14:creationId xmlns:p14="http://schemas.microsoft.com/office/powerpoint/2010/main" val="428446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Looks good but…</a:t>
            </a:r>
            <a:endParaRPr lang="en-US" dirty="0"/>
          </a:p>
        </p:txBody>
      </p:sp>
      <p:sp>
        <p:nvSpPr>
          <p:cNvPr id="3" name="Content Placeholder 2"/>
          <p:cNvSpPr>
            <a:spLocks noGrp="1"/>
          </p:cNvSpPr>
          <p:nvPr>
            <p:ph idx="1"/>
          </p:nvPr>
        </p:nvSpPr>
        <p:spPr/>
        <p:txBody>
          <a:bodyPr/>
          <a:lstStyle/>
          <a:p>
            <a:pPr>
              <a:buNone/>
            </a:pPr>
            <a:r>
              <a:rPr lang="en-US" sz="1800" b="1" dirty="0" smtClean="0">
                <a:latin typeface="Consolas" pitchFamily="49" charset="0"/>
                <a:cs typeface="Consolas" pitchFamily="49" charset="0"/>
              </a:rPr>
              <a:t>connector Bogus =</a:t>
            </a:r>
          </a:p>
          <a:p>
            <a:pPr>
              <a:buNone/>
            </a:pPr>
            <a:r>
              <a:rPr lang="en-US" sz="1800" b="1" dirty="0" smtClean="0">
                <a:latin typeface="Consolas" pitchFamily="49" charset="0"/>
                <a:cs typeface="Consolas" pitchFamily="49" charset="0"/>
              </a:rPr>
              <a:t>  role User1 = 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User1 </a:t>
            </a:r>
            <a:r>
              <a:rPr lang="en-US" sz="1800" dirty="0"/>
              <a:t>∏</a:t>
            </a:r>
            <a:r>
              <a:rPr lang="en-US" sz="1800" b="1" dirty="0" smtClean="0">
                <a:latin typeface="Consolas" pitchFamily="49" charset="0"/>
                <a:cs typeface="Consolas" pitchFamily="49" charset="0"/>
              </a:rPr>
              <a:t> 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User1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t>
            </a:r>
          </a:p>
          <a:p>
            <a:pPr>
              <a:buNone/>
            </a:pPr>
            <a:r>
              <a:rPr lang="en-US" sz="1800" b="1" dirty="0" smtClean="0">
                <a:latin typeface="Consolas" pitchFamily="49" charset="0"/>
                <a:cs typeface="Consolas" pitchFamily="49" charset="0"/>
              </a:rPr>
              <a:t>  role User2 = 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User2 </a:t>
            </a:r>
            <a:r>
              <a:rPr lang="en-US" sz="1800" dirty="0"/>
              <a:t>∏</a:t>
            </a:r>
            <a:r>
              <a:rPr lang="en-US" sz="1800" b="1" dirty="0" smtClean="0">
                <a:latin typeface="Consolas" pitchFamily="49" charset="0"/>
                <a:cs typeface="Consolas" pitchFamily="49" charset="0"/>
              </a:rPr>
              <a:t> 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User2 </a:t>
            </a:r>
            <a:r>
              <a:rPr lang="en-US" sz="1800" dirty="0"/>
              <a:t>∏</a:t>
            </a:r>
            <a:r>
              <a:rPr lang="en-US" sz="1800" b="1"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sz="1800" b="1" dirty="0" smtClean="0">
                <a:latin typeface="Consolas" pitchFamily="49" charset="0"/>
                <a:cs typeface="Consolas" pitchFamily="49" charset="0"/>
              </a:rPr>
              <a:t> </a:t>
            </a:r>
          </a:p>
          <a:p>
            <a:pPr>
              <a:buNone/>
            </a:pPr>
            <a:r>
              <a:rPr lang="en-US" sz="1800" b="1" dirty="0" smtClean="0">
                <a:latin typeface="Consolas" pitchFamily="49" charset="0"/>
                <a:cs typeface="Consolas" pitchFamily="49" charset="0"/>
              </a:rPr>
              <a:t>  glue = let Continue = User1.set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p>
          <a:p>
            <a:pPr>
              <a:buNone/>
            </a:pPr>
            <a:r>
              <a:rPr lang="en-US" sz="1800" b="1" dirty="0" smtClean="0">
                <a:latin typeface="Consolas" pitchFamily="49" charset="0"/>
                <a:cs typeface="Consolas" pitchFamily="49" charset="0"/>
              </a:rPr>
              <a:t>                        </a:t>
            </a:r>
            <a:r>
              <a:rPr lang="en-US" sz="1800" b="1" dirty="0" smtClean="0">
                <a:latin typeface="Consolas" pitchFamily="49" charset="0"/>
                <a:cs typeface="Consolas" pitchFamily="49" charset="0"/>
                <a:sym typeface="Wingdings"/>
              </a:rPr>
              <a:t>  </a:t>
            </a:r>
            <a:r>
              <a:rPr lang="en-US" sz="1800" b="1" dirty="0" smtClean="0">
                <a:latin typeface="Consolas" pitchFamily="49" charset="0"/>
                <a:cs typeface="Consolas" pitchFamily="49" charset="0"/>
              </a:rPr>
              <a:t>User2.set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p>
          <a:p>
            <a:pPr>
              <a:buNone/>
            </a:pPr>
            <a:r>
              <a:rPr lang="en-US" sz="1800" b="1" dirty="0" smtClean="0">
                <a:latin typeface="Consolas" pitchFamily="49" charset="0"/>
                <a:cs typeface="Consolas" pitchFamily="49" charset="0"/>
                <a:sym typeface="Wingdings"/>
              </a:rPr>
              <a:t>                          </a:t>
            </a:r>
            <a:r>
              <a:rPr lang="en-US" sz="1800" b="1" dirty="0" smtClean="0">
                <a:latin typeface="Consolas" pitchFamily="49" charset="0"/>
                <a:cs typeface="Consolas" pitchFamily="49" charset="0"/>
              </a:rPr>
              <a:t>User1.get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a:t>
            </a:r>
          </a:p>
          <a:p>
            <a:pPr>
              <a:buNone/>
            </a:pPr>
            <a:r>
              <a:rPr lang="en-US" sz="1800" b="1" dirty="0" smtClean="0">
                <a:latin typeface="Consolas" pitchFamily="49" charset="0"/>
                <a:cs typeface="Consolas" pitchFamily="49" charset="0"/>
                <a:sym typeface="Wingdings"/>
              </a:rPr>
              <a:t>                          </a:t>
            </a:r>
            <a:r>
              <a:rPr lang="en-US" sz="1800" b="1" dirty="0" smtClean="0">
                <a:latin typeface="Consolas" pitchFamily="49" charset="0"/>
                <a:cs typeface="Consolas" pitchFamily="49" charset="0"/>
              </a:rPr>
              <a:t>User2.get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 </a:t>
            </a:r>
            <a:r>
              <a:rPr lang="en-US" sz="1800" b="1" dirty="0" smtClean="0">
                <a:latin typeface="Consolas" pitchFamily="49" charset="0"/>
                <a:cs typeface="Consolas" pitchFamily="49" charset="0"/>
                <a:sym typeface="Wingdings"/>
              </a:rPr>
              <a:t> </a:t>
            </a:r>
            <a:r>
              <a:rPr lang="en-US" sz="1800" dirty="0" smtClean="0">
                <a:latin typeface="Consolas" pitchFamily="49" charset="0"/>
                <a:cs typeface="Consolas" pitchFamily="49" charset="0"/>
              </a:rPr>
              <a:t>§ </a:t>
            </a:r>
            <a:r>
              <a:rPr lang="en-US" sz="1800" b="1" dirty="0" smtClean="0">
                <a:latin typeface="Consolas" pitchFamily="49" charset="0"/>
                <a:cs typeface="Consolas" pitchFamily="49" charset="0"/>
                <a:sym typeface="Wingdings"/>
              </a:rPr>
              <a:t/>
            </a:r>
            <a:br>
              <a:rPr lang="en-US" sz="1800" b="1" dirty="0" smtClean="0">
                <a:latin typeface="Consolas" pitchFamily="49" charset="0"/>
                <a:cs typeface="Consolas" pitchFamily="49" charset="0"/>
                <a:sym typeface="Wingdings"/>
              </a:rPr>
            </a:br>
            <a:r>
              <a:rPr lang="en-US" sz="1800" b="1" dirty="0" smtClean="0">
                <a:latin typeface="Consolas" pitchFamily="49" charset="0"/>
                <a:cs typeface="Consolas" pitchFamily="49" charset="0"/>
                <a:sym typeface="Wingdings"/>
              </a:rPr>
              <a:t>      </a:t>
            </a:r>
            <a:r>
              <a:rPr lang="en-US" sz="1800" b="1" dirty="0" smtClean="0">
                <a:latin typeface="Consolas" pitchFamily="49" charset="0"/>
                <a:cs typeface="Consolas" pitchFamily="49" charset="0"/>
              </a:rPr>
              <a:t>in User1.set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 </a:t>
            </a:r>
            <a:r>
              <a:rPr lang="en-US" sz="1800" b="1" dirty="0" smtClean="0">
                <a:latin typeface="Consolas" pitchFamily="49" charset="0"/>
                <a:cs typeface="Consolas" pitchFamily="49" charset="0"/>
                <a:sym typeface="Wingdings"/>
              </a:rPr>
              <a:t>  </a:t>
            </a:r>
            <a:r>
              <a:rPr lang="en-US" sz="1800" b="1" dirty="0" smtClean="0">
                <a:latin typeface="Consolas" pitchFamily="49" charset="0"/>
                <a:cs typeface="Consolas" pitchFamily="49" charset="0"/>
              </a:rPr>
              <a:t>User2.set</a:t>
            </a:r>
            <a:r>
              <a:rPr lang="en-US" sz="1800" b="1" dirty="0" smtClean="0">
                <a:latin typeface="Consolas" pitchFamily="49" charset="0"/>
                <a:cs typeface="Consolas" pitchFamily="49" charset="0"/>
                <a:sym typeface="Symbol" pitchFamily="18" charset="2"/>
              </a:rPr>
              <a:t>  </a:t>
            </a:r>
            <a:r>
              <a:rPr lang="en-US" sz="1800" b="1" dirty="0" smtClean="0">
                <a:latin typeface="Consolas" pitchFamily="49" charset="0"/>
                <a:cs typeface="Consolas" pitchFamily="49" charset="0"/>
              </a:rPr>
              <a:t>Continue </a:t>
            </a:r>
            <a:r>
              <a:rPr lang="en-US" sz="1800" b="1" dirty="0" smtClean="0">
                <a:latin typeface="Consolas" pitchFamily="49" charset="0"/>
                <a:cs typeface="Consolas" pitchFamily="49" charset="0"/>
                <a:sym typeface="Wingdings"/>
              </a:rPr>
              <a:t> </a:t>
            </a:r>
            <a:r>
              <a:rPr lang="en-US" sz="1800" dirty="0" smtClean="0">
                <a:latin typeface="Consolas" pitchFamily="49" charset="0"/>
                <a:cs typeface="Consolas" pitchFamily="49" charset="0"/>
              </a:rPr>
              <a:t>§</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28</a:t>
            </a:fld>
            <a:endParaRPr lang="en-US"/>
          </a:p>
        </p:txBody>
      </p:sp>
    </p:spTree>
    <p:extLst>
      <p:ext uri="{BB962C8B-B14F-4D97-AF65-F5344CB8AC3E}">
        <p14:creationId xmlns:p14="http://schemas.microsoft.com/office/powerpoint/2010/main" val="103616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analysis of a well-formed system should be able to show that it is deadlock-free</a:t>
            </a:r>
          </a:p>
          <a:p>
            <a:r>
              <a:rPr lang="en-US" dirty="0" smtClean="0"/>
              <a:t>For architectural connectors, the means avoiding the situation in which two components can wait in the middle of an interaction, each port expecting the other to take some action that will never happen</a:t>
            </a:r>
          </a:p>
          <a:p>
            <a:r>
              <a:rPr lang="en-US" dirty="0" smtClean="0"/>
              <a:t>A connector process is free from deadlock if whenever it cannot make progress, then the last event to have taken place must have been </a:t>
            </a:r>
            <a:r>
              <a:rPr lang="en-US" b="1" dirty="0" smtClean="0">
                <a:latin typeface="Lucida Handwriting"/>
              </a:rPr>
              <a:t>√</a:t>
            </a:r>
          </a:p>
          <a:p>
            <a:r>
              <a:rPr lang="en-US" dirty="0" smtClean="0"/>
              <a:t>In other words, the roles and glue work in such a way that if the overall connector process stops, it will be in a situation that is a success state for all the parties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29</a:t>
            </a:fld>
            <a:endParaRPr lang="en-US"/>
          </a:p>
        </p:txBody>
      </p:sp>
    </p:spTree>
    <p:extLst>
      <p:ext uri="{BB962C8B-B14F-4D97-AF65-F5344CB8AC3E}">
        <p14:creationId xmlns:p14="http://schemas.microsoft.com/office/powerpoint/2010/main" val="292513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a:t>
            </a:r>
            <a:r>
              <a:rPr lang="en-US" i="1" dirty="0" smtClean="0"/>
              <a:t>very</a:t>
            </a:r>
            <a:r>
              <a:rPr lang="en-US" dirty="0" smtClean="0"/>
              <a:t> soft distinction</a:t>
            </a:r>
            <a:endParaRPr lang="en-US" dirty="0"/>
          </a:p>
        </p:txBody>
      </p:sp>
      <p:sp>
        <p:nvSpPr>
          <p:cNvPr id="3" name="Content Placeholder 2"/>
          <p:cNvSpPr>
            <a:spLocks noGrp="1"/>
          </p:cNvSpPr>
          <p:nvPr>
            <p:ph idx="1"/>
          </p:nvPr>
        </p:nvSpPr>
        <p:spPr/>
        <p:txBody>
          <a:bodyPr/>
          <a:lstStyle/>
          <a:p>
            <a:r>
              <a:rPr lang="en-US" dirty="0" smtClean="0"/>
              <a:t>Software architecture: design-oriented</a:t>
            </a:r>
          </a:p>
          <a:p>
            <a:pPr lvl="1"/>
            <a:r>
              <a:rPr lang="en-US" dirty="0" smtClean="0"/>
              <a:t>Based in software design, in defining taxonomies based on experience, etc.</a:t>
            </a:r>
          </a:p>
          <a:p>
            <a:r>
              <a:rPr lang="en-US" dirty="0" smtClean="0"/>
              <a:t>Software architecture: property-oriented</a:t>
            </a:r>
          </a:p>
          <a:p>
            <a:pPr lvl="1"/>
            <a:r>
              <a:rPr lang="en-US" dirty="0" smtClean="0"/>
              <a:t>Based on a desire to design software systems with a particular property – such as autonomic systems, fault-tolerance, privacy, etc.</a:t>
            </a:r>
          </a:p>
        </p:txBody>
      </p:sp>
      <p:sp>
        <p:nvSpPr>
          <p:cNvPr id="4" name="Date Placeholder 3"/>
          <p:cNvSpPr>
            <a:spLocks noGrp="1"/>
          </p:cNvSpPr>
          <p:nvPr>
            <p:ph type="dt" sz="half" idx="10"/>
          </p:nvPr>
        </p:nvSpPr>
        <p:spPr/>
        <p:txBody>
          <a:bodyPr/>
          <a:lstStyle/>
          <a:p>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3</a:t>
            </a:fld>
            <a:endParaRPr lang="en-US" dirty="0"/>
          </a:p>
        </p:txBody>
      </p:sp>
    </p:spTree>
    <p:extLst>
      <p:ext uri="{BB962C8B-B14F-4D97-AF65-F5344CB8AC3E}">
        <p14:creationId xmlns:p14="http://schemas.microsoft.com/office/powerpoint/2010/main" val="2470983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tools</a:t>
            </a:r>
            <a:endParaRPr lang="en-US" dirty="0"/>
          </a:p>
        </p:txBody>
      </p:sp>
      <p:sp>
        <p:nvSpPr>
          <p:cNvPr id="3" name="Content Placeholder 2"/>
          <p:cNvSpPr>
            <a:spLocks noGrp="1"/>
          </p:cNvSpPr>
          <p:nvPr>
            <p:ph idx="1"/>
          </p:nvPr>
        </p:nvSpPr>
        <p:spPr/>
        <p:txBody>
          <a:bodyPr/>
          <a:lstStyle/>
          <a:p>
            <a:r>
              <a:rPr lang="en-US" sz="2000" dirty="0" smtClean="0"/>
              <a:t>Allow you to assert deadlock-freedom and to have it automatically checked</a:t>
            </a:r>
          </a:p>
          <a:p>
            <a:pPr lvl="1"/>
            <a:r>
              <a:rPr lang="en-US" sz="2000" dirty="0" smtClean="0"/>
              <a:t>It converts Wright descriptions into FDR, a commercial model-checker that offers the choice of verification using CSP Traces Refinement, Failures Refinement, and Failures-Divergences Refinement models</a:t>
            </a:r>
          </a:p>
          <a:p>
            <a:r>
              <a:rPr lang="en-US" sz="2000" dirty="0" smtClean="0"/>
              <a:t>Asserts might be, for the shared data example:</a:t>
            </a:r>
          </a:p>
          <a:p>
            <a:pPr lvl="1">
              <a:buFont typeface="Wingdings" pitchFamily="2" charset="2"/>
              <a:buChar char="§"/>
            </a:pPr>
            <a:r>
              <a:rPr lang="en-US" sz="2000" b="1" dirty="0" smtClean="0">
                <a:latin typeface="Consolas" pitchFamily="49" charset="0"/>
                <a:cs typeface="Consolas" pitchFamily="49" charset="0"/>
              </a:rPr>
              <a:t>? DFA [FD=User1</a:t>
            </a:r>
          </a:p>
          <a:p>
            <a:pPr lvl="1">
              <a:buFont typeface="Wingdings" pitchFamily="2" charset="2"/>
              <a:buChar char="§"/>
            </a:pPr>
            <a:r>
              <a:rPr lang="en-US" sz="2000" b="1" dirty="0" smtClean="0">
                <a:latin typeface="Consolas" pitchFamily="49" charset="0"/>
                <a:cs typeface="Consolas" pitchFamily="49" charset="0"/>
              </a:rPr>
              <a:t>? DFA [FD=User2</a:t>
            </a:r>
          </a:p>
          <a:p>
            <a:pPr lvl="1">
              <a:buFont typeface="Wingdings" pitchFamily="2" charset="2"/>
              <a:buChar char="§"/>
            </a:pPr>
            <a:r>
              <a:rPr lang="en-US" sz="2000" b="1" dirty="0" smtClean="0">
                <a:latin typeface="Consolas" pitchFamily="49" charset="0"/>
                <a:cs typeface="Consolas" pitchFamily="49" charset="0"/>
              </a:rPr>
              <a:t>? DFA [FD=SharedData1</a:t>
            </a:r>
          </a:p>
          <a:p>
            <a:pPr>
              <a:buFont typeface="Wingdings" pitchFamily="2" charset="2"/>
              <a:buChar char="§"/>
            </a:pPr>
            <a:r>
              <a:rPr lang="en-US" sz="2000" b="1" dirty="0">
                <a:latin typeface="Consolas" pitchFamily="49" charset="0"/>
                <a:cs typeface="Consolas" pitchFamily="49" charset="0"/>
              </a:rPr>
              <a:t>DFA</a:t>
            </a:r>
            <a:r>
              <a:rPr lang="en-US" sz="2000" dirty="0" smtClean="0"/>
              <a:t> means </a:t>
            </a:r>
            <a:r>
              <a:rPr lang="en-US" sz="2000" dirty="0" err="1" smtClean="0"/>
              <a:t>DeadlockFree</a:t>
            </a:r>
            <a:r>
              <a:rPr lang="en-US" sz="2000" dirty="0" smtClean="0"/>
              <a:t> Process</a:t>
            </a:r>
          </a:p>
          <a:p>
            <a:pPr>
              <a:buFont typeface="Wingdings" pitchFamily="2" charset="2"/>
              <a:buChar char="§"/>
            </a:pPr>
            <a:r>
              <a:rPr lang="en-US" sz="2000" b="1" dirty="0">
                <a:latin typeface="Consolas" pitchFamily="49" charset="0"/>
                <a:cs typeface="Consolas" pitchFamily="49" charset="0"/>
              </a:rPr>
              <a:t>FD</a:t>
            </a:r>
            <a:r>
              <a:rPr lang="en-US" sz="2000" dirty="0" smtClean="0"/>
              <a:t> means Failures-Divergences Refinement model</a:t>
            </a:r>
          </a:p>
          <a:p>
            <a:pPr>
              <a:buFont typeface="Wingdings" pitchFamily="2" charset="2"/>
              <a:buChar char="§"/>
            </a:pPr>
            <a:r>
              <a:rPr lang="en-US" sz="2000" dirty="0" smtClean="0"/>
              <a:t>Returns true if proven, false with counterexample otherwise</a:t>
            </a:r>
          </a:p>
          <a:p>
            <a:pPr lvl="1">
              <a:buFont typeface="Wingdings" pitchFamily="2" charset="2"/>
              <a:buChar char="§"/>
            </a:pPr>
            <a:endParaRPr lang="en-US" sz="2000" dirty="0" smtClean="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30</a:t>
            </a:fld>
            <a:endParaRPr lang="en-US"/>
          </a:p>
        </p:txBody>
      </p:sp>
    </p:spTree>
    <p:extLst>
      <p:ext uri="{BB962C8B-B14F-4D97-AF65-F5344CB8AC3E}">
        <p14:creationId xmlns:p14="http://schemas.microsoft.com/office/powerpoint/2010/main" val="388413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Counterexample example</a:t>
            </a:r>
            <a:endParaRPr lang="en-US" dirty="0"/>
          </a:p>
        </p:txBody>
      </p:sp>
      <p:sp>
        <p:nvSpPr>
          <p:cNvPr id="3" name="Content Placeholder 2"/>
          <p:cNvSpPr>
            <a:spLocks noGrp="1"/>
          </p:cNvSpPr>
          <p:nvPr>
            <p:ph idx="1"/>
          </p:nvPr>
        </p:nvSpPr>
        <p:spPr/>
        <p:txBody>
          <a:bodyPr>
            <a:normAutofit/>
          </a:bodyPr>
          <a:lstStyle/>
          <a:p>
            <a:r>
              <a:rPr lang="en-US" sz="2000" b="1" dirty="0" smtClean="0">
                <a:latin typeface="Consolas" pitchFamily="49" charset="0"/>
                <a:cs typeface="Consolas" pitchFamily="49" charset="0"/>
              </a:rPr>
              <a:t>√ DFA [FD=User1</a:t>
            </a:r>
          </a:p>
          <a:p>
            <a:r>
              <a:rPr lang="en-US" sz="2000" b="1" dirty="0" smtClean="0">
                <a:latin typeface="Consolas" pitchFamily="49" charset="0"/>
                <a:cs typeface="Consolas" pitchFamily="49" charset="0"/>
              </a:rPr>
              <a:t>√ DFA [FD=User2</a:t>
            </a:r>
          </a:p>
          <a:p>
            <a:r>
              <a:rPr lang="en-US" sz="2000" b="1" dirty="0" smtClean="0">
                <a:latin typeface="Consolas" pitchFamily="49" charset="0"/>
                <a:cs typeface="Consolas" pitchFamily="49" charset="0"/>
              </a:rPr>
              <a:t>X DFA [FD=Bogus</a:t>
            </a:r>
            <a:r>
              <a:rPr lang="en-US" sz="2000" b="1" dirty="0" smtClean="0">
                <a:latin typeface="Courier New" pitchFamily="49" charset="0"/>
                <a:cs typeface="Courier New" pitchFamily="49" charset="0"/>
              </a:rPr>
              <a:t/>
            </a:r>
            <a:br>
              <a:rPr lang="en-US" sz="2000" b="1" dirty="0" smtClean="0">
                <a:latin typeface="Courier New" pitchFamily="49" charset="0"/>
                <a:cs typeface="Courier New" pitchFamily="49" charset="0"/>
              </a:rPr>
            </a:br>
            <a:endParaRPr lang="en-US" sz="2000" b="1" dirty="0" smtClean="0">
              <a:latin typeface="Courier New" pitchFamily="49" charset="0"/>
              <a:cs typeface="Courier New" pitchFamily="49" charset="0"/>
            </a:endParaRPr>
          </a:p>
          <a:p>
            <a:r>
              <a:rPr lang="en-US" sz="2000" dirty="0" smtClean="0">
                <a:cs typeface="Courier New" pitchFamily="49" charset="0"/>
              </a:rPr>
              <a:t>The connector glue requires that </a:t>
            </a:r>
            <a:r>
              <a:rPr lang="en-US" sz="2000" b="1" dirty="0">
                <a:latin typeface="Consolas" pitchFamily="49" charset="0"/>
                <a:cs typeface="Consolas" pitchFamily="49" charset="0"/>
              </a:rPr>
              <a:t>User1</a:t>
            </a:r>
            <a:r>
              <a:rPr lang="en-US" sz="2000" dirty="0" smtClean="0">
                <a:cs typeface="Courier New" pitchFamily="49" charset="0"/>
              </a:rPr>
              <a:t> or </a:t>
            </a:r>
            <a:r>
              <a:rPr lang="en-US" sz="2000" b="1" dirty="0">
                <a:latin typeface="Consolas" pitchFamily="49" charset="0"/>
                <a:cs typeface="Consolas" pitchFamily="49" charset="0"/>
              </a:rPr>
              <a:t>User2</a:t>
            </a:r>
            <a:r>
              <a:rPr lang="en-US" sz="2000" dirty="0" smtClean="0">
                <a:cs typeface="Courier New" pitchFamily="49" charset="0"/>
              </a:rPr>
              <a:t> initialize the variable, but does not specify which one</a:t>
            </a:r>
          </a:p>
          <a:p>
            <a:r>
              <a:rPr lang="en-US" sz="2000" dirty="0" smtClean="0">
                <a:cs typeface="Courier New" pitchFamily="49" charset="0"/>
              </a:rPr>
              <a:t>If either begins with a </a:t>
            </a:r>
            <a:r>
              <a:rPr lang="en-US" sz="2000" b="1" dirty="0">
                <a:latin typeface="Consolas" pitchFamily="49" charset="0"/>
                <a:cs typeface="Consolas" pitchFamily="49" charset="0"/>
              </a:rPr>
              <a:t>set</a:t>
            </a:r>
            <a:r>
              <a:rPr lang="en-US" sz="2000" dirty="0" smtClean="0">
                <a:cs typeface="Courier New" pitchFamily="49" charset="0"/>
              </a:rPr>
              <a:t>, then that event will occur first and all is OK</a:t>
            </a:r>
          </a:p>
          <a:p>
            <a:r>
              <a:rPr lang="en-US" sz="2000" dirty="0" smtClean="0">
                <a:cs typeface="Courier New" pitchFamily="49" charset="0"/>
              </a:rPr>
              <a:t>But if  </a:t>
            </a:r>
            <a:r>
              <a:rPr lang="en-US" sz="2000" b="1" dirty="0">
                <a:latin typeface="Consolas" pitchFamily="49" charset="0"/>
                <a:cs typeface="Consolas" pitchFamily="49" charset="0"/>
              </a:rPr>
              <a:t>User1</a:t>
            </a:r>
            <a:r>
              <a:rPr lang="en-US" sz="2000" dirty="0" smtClean="0">
                <a:cs typeface="Courier New" pitchFamily="49" charset="0"/>
              </a:rPr>
              <a:t> and </a:t>
            </a:r>
            <a:r>
              <a:rPr lang="en-US" sz="2000" b="1" dirty="0">
                <a:latin typeface="Consolas" pitchFamily="49" charset="0"/>
                <a:cs typeface="Consolas" pitchFamily="49" charset="0"/>
              </a:rPr>
              <a:t>User2</a:t>
            </a:r>
            <a:r>
              <a:rPr lang="en-US" sz="2000" dirty="0" smtClean="0">
                <a:cs typeface="Courier New" pitchFamily="49" charset="0"/>
              </a:rPr>
              <a:t> both attempt to perform an initial </a:t>
            </a:r>
            <a:r>
              <a:rPr lang="en-US" sz="2000" b="1" dirty="0">
                <a:latin typeface="Consolas" pitchFamily="49" charset="0"/>
                <a:cs typeface="Consolas" pitchFamily="49" charset="0"/>
              </a:rPr>
              <a:t>get</a:t>
            </a:r>
            <a:r>
              <a:rPr lang="en-US" sz="2000" dirty="0" smtClean="0">
                <a:cs typeface="Courier New" pitchFamily="49" charset="0"/>
              </a:rPr>
              <a:t> – which is entirely legal – then the connector will deadlock</a:t>
            </a:r>
          </a:p>
          <a:p>
            <a:r>
              <a:rPr lang="en-US" sz="2000" dirty="0" smtClean="0">
                <a:cs typeface="Courier New" pitchFamily="49" charset="0"/>
              </a:rPr>
              <a:t>The tool identifies a counterexample</a:t>
            </a:r>
          </a:p>
          <a:p>
            <a:pPr lvl="1"/>
            <a:r>
              <a:rPr lang="en-US" sz="2000" dirty="0" smtClean="0">
                <a:cs typeface="Courier New" pitchFamily="49" charset="0"/>
              </a:rPr>
              <a:t>The </a:t>
            </a:r>
            <a:r>
              <a:rPr lang="en-US" sz="2000" b="1" dirty="0">
                <a:latin typeface="Consolas" pitchFamily="49" charset="0"/>
                <a:cs typeface="Consolas" pitchFamily="49" charset="0"/>
              </a:rPr>
              <a:t>Glue</a:t>
            </a:r>
            <a:r>
              <a:rPr lang="en-US" sz="2000" dirty="0" smtClean="0">
                <a:cs typeface="Courier New" pitchFamily="49" charset="0"/>
              </a:rPr>
              <a:t> process is ready to accept – </a:t>
            </a:r>
            <a:r>
              <a:rPr lang="en-US" sz="2000" b="1" dirty="0" smtClean="0">
                <a:latin typeface="Consolas" pitchFamily="49" charset="0"/>
                <a:cs typeface="Consolas" pitchFamily="49" charset="0"/>
              </a:rPr>
              <a:t>√</a:t>
            </a:r>
            <a:r>
              <a:rPr lang="en-US" sz="2000" b="1" dirty="0">
                <a:latin typeface="Consolas" pitchFamily="49" charset="0"/>
                <a:cs typeface="Consolas" pitchFamily="49" charset="0"/>
              </a:rPr>
              <a:t>,</a:t>
            </a:r>
            <a:r>
              <a:rPr lang="en-US" sz="2000" b="1" dirty="0" smtClean="0">
                <a:latin typeface="Consolas" pitchFamily="49" charset="0"/>
                <a:cs typeface="Consolas" pitchFamily="49" charset="0"/>
              </a:rPr>
              <a:t>User1.set,User2.set </a:t>
            </a:r>
            <a:r>
              <a:rPr lang="en-US" sz="2000" dirty="0" smtClean="0">
                <a:cs typeface="Courier New" pitchFamily="49" charset="0"/>
              </a:rPr>
              <a:t>while both the </a:t>
            </a:r>
            <a:r>
              <a:rPr lang="en-US" sz="2000" b="1" dirty="0">
                <a:latin typeface="Consolas" pitchFamily="49" charset="0"/>
                <a:cs typeface="Consolas" pitchFamily="49" charset="0"/>
              </a:rPr>
              <a:t>User1</a:t>
            </a:r>
            <a:r>
              <a:rPr lang="en-US" sz="2000" b="1" dirty="0" smtClean="0">
                <a:latin typeface="Courier New" pitchFamily="49" charset="0"/>
                <a:cs typeface="Courier New" pitchFamily="49" charset="0"/>
              </a:rPr>
              <a:t> </a:t>
            </a:r>
            <a:r>
              <a:rPr lang="en-US" sz="2000" dirty="0" smtClean="0">
                <a:cs typeface="Courier New" pitchFamily="49" charset="0"/>
              </a:rPr>
              <a:t>and</a:t>
            </a:r>
            <a:r>
              <a:rPr lang="en-US" sz="2000" b="1" dirty="0" smtClean="0">
                <a:latin typeface="Courier New" pitchFamily="49" charset="0"/>
                <a:cs typeface="Courier New" pitchFamily="49" charset="0"/>
              </a:rPr>
              <a:t> </a:t>
            </a:r>
            <a:r>
              <a:rPr lang="en-US" sz="2000" b="1" dirty="0">
                <a:latin typeface="Consolas" pitchFamily="49" charset="0"/>
                <a:cs typeface="Consolas" pitchFamily="49" charset="0"/>
              </a:rPr>
              <a:t>User2</a:t>
            </a:r>
            <a:r>
              <a:rPr lang="en-US" sz="2000" b="1" dirty="0" smtClean="0">
                <a:latin typeface="Courier New" pitchFamily="49" charset="0"/>
                <a:cs typeface="Courier New" pitchFamily="49" charset="0"/>
              </a:rPr>
              <a:t> </a:t>
            </a:r>
            <a:r>
              <a:rPr lang="en-US" sz="2000" dirty="0" smtClean="0">
                <a:cs typeface="Courier New" pitchFamily="49" charset="0"/>
              </a:rPr>
              <a:t>processes will only accept </a:t>
            </a:r>
            <a:r>
              <a:rPr lang="en-US" sz="2000" b="1" dirty="0">
                <a:latin typeface="Consolas" pitchFamily="49" charset="0"/>
                <a:cs typeface="Consolas" pitchFamily="49" charset="0"/>
              </a:rPr>
              <a:t>get</a:t>
            </a:r>
          </a:p>
          <a:p>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31</a:t>
            </a:fld>
            <a:endParaRPr lang="en-US" dirty="0"/>
          </a:p>
        </p:txBody>
      </p:sp>
    </p:spTree>
    <p:extLst>
      <p:ext uri="{BB962C8B-B14F-4D97-AF65-F5344CB8AC3E}">
        <p14:creationId xmlns:p14="http://schemas.microsoft.com/office/powerpoint/2010/main" val="3855330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a:bodyPr>
          <a:lstStyle/>
          <a:p>
            <a:pPr>
              <a:defRPr/>
            </a:pPr>
            <a:fld id="{3451FA2C-3B3E-4FA6-BAFA-85683040B980}" type="slidenum">
              <a:rPr lang="en-US" smtClean="0"/>
              <a:pPr>
                <a:defRPr/>
              </a:pPr>
              <a:t>32</a:t>
            </a:fld>
            <a:endParaRPr lang="en-US"/>
          </a:p>
        </p:txBody>
      </p:sp>
      <p:pic>
        <p:nvPicPr>
          <p:cNvPr id="6146" name="Picture 2"/>
          <p:cNvPicPr>
            <a:picLocks noChangeAspect="1" noChangeArrowheads="1"/>
          </p:cNvPicPr>
          <p:nvPr/>
        </p:nvPicPr>
        <p:blipFill>
          <a:blip r:embed="rId3" cstate="print"/>
          <a:srcRect b="12915"/>
          <a:stretch>
            <a:fillRect/>
          </a:stretch>
        </p:blipFill>
        <p:spPr bwMode="auto">
          <a:xfrm>
            <a:off x="0" y="0"/>
            <a:ext cx="5972175" cy="3699446"/>
          </a:xfrm>
          <a:prstGeom prst="rect">
            <a:avLst/>
          </a:prstGeom>
          <a:noFill/>
          <a:ln w="9525">
            <a:noFill/>
            <a:miter lim="800000"/>
            <a:headEnd/>
            <a:tailEnd/>
          </a:ln>
        </p:spPr>
      </p:pic>
      <p:pic>
        <p:nvPicPr>
          <p:cNvPr id="6147" name="Picture 3"/>
          <p:cNvPicPr>
            <a:picLocks noGrp="1" noChangeAspect="1" noChangeArrowheads="1"/>
          </p:cNvPicPr>
          <p:nvPr>
            <p:ph idx="4294967295"/>
          </p:nvPr>
        </p:nvPicPr>
        <p:blipFill>
          <a:blip r:embed="rId4" cstate="print"/>
          <a:srcRect l="5255" t="6651" r="8759" b="11085"/>
          <a:stretch>
            <a:fillRect/>
          </a:stretch>
        </p:blipFill>
        <p:spPr bwMode="auto">
          <a:xfrm>
            <a:off x="4656138" y="3160713"/>
            <a:ext cx="4487862" cy="3392487"/>
          </a:xfrm>
          <a:prstGeom prst="rect">
            <a:avLst/>
          </a:prstGeom>
          <a:noFill/>
          <a:ln w="9525">
            <a:noFill/>
            <a:miter lim="800000"/>
            <a:headEnd/>
            <a:tailEnd/>
          </a:ln>
        </p:spPr>
      </p:pic>
    </p:spTree>
    <p:extLst>
      <p:ext uri="{BB962C8B-B14F-4D97-AF65-F5344CB8AC3E}">
        <p14:creationId xmlns:p14="http://schemas.microsoft.com/office/powerpoint/2010/main" val="2193786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Wright: pipe connector</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456582" y="1674421"/>
            <a:ext cx="7923860" cy="3515096"/>
          </a:xfrm>
          <a:prstGeom prst="rect">
            <a:avLst/>
          </a:prstGeom>
          <a:noFill/>
          <a:ln w="9525">
            <a:noFill/>
            <a:miter lim="800000"/>
            <a:headEnd/>
            <a:tailEnd/>
          </a:ln>
        </p:spPr>
      </p:pic>
    </p:spTree>
    <p:extLst>
      <p:ext uri="{BB962C8B-B14F-4D97-AF65-F5344CB8AC3E}">
        <p14:creationId xmlns:p14="http://schemas.microsoft.com/office/powerpoint/2010/main" val="3238411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trace specification</a:t>
            </a:r>
            <a:endParaRPr lang="en-US" dirty="0"/>
          </a:p>
        </p:txBody>
      </p:sp>
      <p:sp>
        <p:nvSpPr>
          <p:cNvPr id="3" name="Date Placeholder 2"/>
          <p:cNvSpPr>
            <a:spLocks noGrp="1"/>
          </p:cNvSpPr>
          <p:nvPr>
            <p:ph type="dt" sz="half" idx="10"/>
          </p:nvPr>
        </p:nvSpPr>
        <p:spPr/>
        <p:txBody>
          <a:bodyPr/>
          <a:lstStyle/>
          <a:p>
            <a:pPr>
              <a:defRPr/>
            </a:pPr>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817A4F5D-B194-4D02-97B9-FEAAE1970A51}" type="slidenum">
              <a:rPr lang="en-US" smtClean="0"/>
              <a:pPr>
                <a:defRPr/>
              </a:pPr>
              <a:t>34</a:t>
            </a:fld>
            <a:endParaRPr lang="en-US"/>
          </a:p>
        </p:txBody>
      </p:sp>
      <p:pic>
        <p:nvPicPr>
          <p:cNvPr id="5" name="Picture 3"/>
          <p:cNvPicPr>
            <a:picLocks noChangeAspect="1" noChangeArrowheads="1"/>
          </p:cNvPicPr>
          <p:nvPr/>
        </p:nvPicPr>
        <p:blipFill>
          <a:blip r:embed="rId3" cstate="print"/>
          <a:srcRect/>
          <a:stretch>
            <a:fillRect/>
          </a:stretch>
        </p:blipFill>
        <p:spPr bwMode="auto">
          <a:xfrm>
            <a:off x="412296" y="1624693"/>
            <a:ext cx="6772275" cy="3143250"/>
          </a:xfrm>
          <a:prstGeom prst="rect">
            <a:avLst/>
          </a:prstGeom>
          <a:noFill/>
          <a:ln w="9525">
            <a:noFill/>
            <a:miter lim="800000"/>
            <a:headEnd/>
            <a:tailEnd/>
          </a:ln>
        </p:spPr>
      </p:pic>
      <p:sp>
        <p:nvSpPr>
          <p:cNvPr id="6" name="Rectangle 5"/>
          <p:cNvSpPr/>
          <p:nvPr/>
        </p:nvSpPr>
        <p:spPr>
          <a:xfrm>
            <a:off x="685800" y="5148149"/>
            <a:ext cx="7772400" cy="1077218"/>
          </a:xfrm>
          <a:prstGeom prst="rect">
            <a:avLst/>
          </a:prstGeom>
          <a:ln>
            <a:solidFill>
              <a:srgbClr val="FF0000"/>
            </a:solidFill>
          </a:ln>
        </p:spPr>
        <p:txBody>
          <a:bodyPr wrap="square">
            <a:spAutoFit/>
          </a:bodyPr>
          <a:lstStyle/>
          <a:p>
            <a:pPr algn="l"/>
            <a:r>
              <a:rPr lang="en-US" sz="1600" dirty="0" smtClean="0"/>
              <a:t>For every trace in which </a:t>
            </a:r>
            <a:r>
              <a:rPr lang="en-US" sz="1600" b="1" dirty="0" err="1" smtClean="0">
                <a:latin typeface="Consolas" pitchFamily="49" charset="0"/>
                <a:cs typeface="Consolas" pitchFamily="49" charset="0"/>
              </a:rPr>
              <a:t>Reader.read-eof</a:t>
            </a:r>
            <a:r>
              <a:rPr lang="en-US" sz="1600" dirty="0" smtClean="0"/>
              <a:t> occurs, there must also be an occurrence of the event </a:t>
            </a:r>
            <a:r>
              <a:rPr lang="en-US" sz="1600" b="1" dirty="0" err="1">
                <a:latin typeface="Consolas" pitchFamily="49" charset="0"/>
                <a:cs typeface="Consolas" pitchFamily="49" charset="0"/>
              </a:rPr>
              <a:t>Writer.close</a:t>
            </a:r>
            <a:r>
              <a:rPr lang="en-US" sz="1600" b="1" dirty="0" smtClean="0"/>
              <a:t>, </a:t>
            </a:r>
            <a:r>
              <a:rPr lang="en-US" sz="1600" dirty="0" smtClean="0"/>
              <a:t>and the number of times that </a:t>
            </a:r>
            <a:r>
              <a:rPr lang="en-US" sz="1600" b="1" dirty="0" err="1">
                <a:latin typeface="Consolas" pitchFamily="49" charset="0"/>
                <a:cs typeface="Consolas" pitchFamily="49" charset="0"/>
              </a:rPr>
              <a:t>Reader.read</a:t>
            </a:r>
            <a:r>
              <a:rPr lang="en-US" sz="1600" dirty="0" smtClean="0"/>
              <a:t> has occurred equals the number of occurrences of </a:t>
            </a:r>
            <a:r>
              <a:rPr lang="en-US" sz="1600" b="1" dirty="0" err="1">
                <a:latin typeface="Consolas" pitchFamily="49" charset="0"/>
                <a:cs typeface="Consolas" pitchFamily="49" charset="0"/>
              </a:rPr>
              <a:t>Writer.write</a:t>
            </a:r>
            <a:r>
              <a:rPr lang="en-US" sz="1600" dirty="0" smtClean="0"/>
              <a:t>. That is, before </a:t>
            </a:r>
            <a:r>
              <a:rPr lang="en-US" sz="1600" b="1" dirty="0" err="1">
                <a:latin typeface="Consolas" pitchFamily="49" charset="0"/>
                <a:cs typeface="Consolas" pitchFamily="49" charset="0"/>
              </a:rPr>
              <a:t>eof</a:t>
            </a:r>
            <a:r>
              <a:rPr lang="en-US" sz="1600" dirty="0" smtClean="0"/>
              <a:t> is signaled, all data have been read, and the pipe is closed.</a:t>
            </a:r>
            <a:endParaRPr lang="en-US" sz="1600" dirty="0"/>
          </a:p>
        </p:txBody>
      </p:sp>
      <p:cxnSp>
        <p:nvCxnSpPr>
          <p:cNvPr id="8" name="Elbow Connector 7"/>
          <p:cNvCxnSpPr/>
          <p:nvPr/>
        </p:nvCxnSpPr>
        <p:spPr bwMode="auto">
          <a:xfrm rot="10800000">
            <a:off x="7030192" y="4298868"/>
            <a:ext cx="1428008" cy="1258784"/>
          </a:xfrm>
          <a:prstGeom prst="bentConnector3">
            <a:avLst>
              <a:gd name="adj1" fmla="val -1819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20254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ArchJava</a:t>
            </a:r>
            <a:r>
              <a:rPr lang="en-US" dirty="0" smtClean="0"/>
              <a:t>: PL++ rather than ADL</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hlinkClick r:id="rId3"/>
              </a:rPr>
              <a:t>ArchJava</a:t>
            </a:r>
            <a:r>
              <a:rPr lang="en-US" dirty="0" smtClean="0"/>
              <a:t>: Jonathan Aldrich, UW</a:t>
            </a:r>
            <a:r>
              <a:rPr lang="en-US" dirty="0" smtClean="0">
                <a:sym typeface="Symbol"/>
              </a:rPr>
              <a:t></a:t>
            </a:r>
            <a:r>
              <a:rPr lang="en-US" dirty="0" smtClean="0"/>
              <a:t>CMU (much more since the material here)</a:t>
            </a:r>
          </a:p>
          <a:p>
            <a:r>
              <a:rPr lang="en-US" dirty="0" smtClean="0"/>
              <a:t>Combine architectural description with programming language</a:t>
            </a:r>
          </a:p>
          <a:p>
            <a:pPr lvl="1"/>
            <a:r>
              <a:rPr lang="en-US" dirty="0" smtClean="0"/>
              <a:t>Ensure implementation code obeys architectural constraints.</a:t>
            </a:r>
          </a:p>
          <a:p>
            <a:pPr lvl="1"/>
            <a:r>
              <a:rPr lang="en-US" dirty="0" smtClean="0"/>
              <a:t>Doesn’t preclude common programming idioms</a:t>
            </a:r>
          </a:p>
          <a:p>
            <a:pPr lvl="1"/>
            <a:r>
              <a:rPr lang="en-US" dirty="0" smtClean="0"/>
              <a:t>Allow easier traceability between architecture and implementation</a:t>
            </a:r>
          </a:p>
          <a:p>
            <a:r>
              <a:rPr lang="en-US" dirty="0" err="1" smtClean="0"/>
              <a:t>ArchJava</a:t>
            </a:r>
            <a:r>
              <a:rPr lang="en-US" dirty="0" smtClean="0"/>
              <a:t> uses a type system to guarantee communication integrity between an architecture and its implementation</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35</a:t>
            </a:fld>
            <a:endParaRPr lang="en-US"/>
          </a:p>
        </p:txBody>
      </p:sp>
    </p:spTree>
    <p:extLst>
      <p:ext uri="{BB962C8B-B14F-4D97-AF65-F5344CB8AC3E}">
        <p14:creationId xmlns:p14="http://schemas.microsoft.com/office/powerpoint/2010/main" val="132889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integrity</a:t>
            </a:r>
            <a:endParaRPr lang="en-US" dirty="0"/>
          </a:p>
        </p:txBody>
      </p:sp>
      <p:sp>
        <p:nvSpPr>
          <p:cNvPr id="3" name="Content Placeholder 2"/>
          <p:cNvSpPr>
            <a:spLocks noGrp="1"/>
          </p:cNvSpPr>
          <p:nvPr>
            <p:ph idx="1"/>
          </p:nvPr>
        </p:nvSpPr>
        <p:spPr/>
        <p:txBody>
          <a:bodyPr>
            <a:noAutofit/>
          </a:bodyPr>
          <a:lstStyle/>
          <a:p>
            <a:r>
              <a:rPr lang="en-US" sz="1800" dirty="0" smtClean="0"/>
              <a:t>Each component in the implementation may only communicate directly with the components to which it is connected in the architecture [</a:t>
            </a:r>
            <a:r>
              <a:rPr lang="en-US" sz="1800" dirty="0" err="1" smtClean="0"/>
              <a:t>Luckham</a:t>
            </a:r>
            <a:r>
              <a:rPr lang="en-US" sz="1800" dirty="0" smtClean="0"/>
              <a:t> &amp; Vera]</a:t>
            </a:r>
          </a:p>
          <a:p>
            <a:r>
              <a:rPr lang="en-US" sz="1800" dirty="0" smtClean="0"/>
              <a:t>If “out of band” communication can take place, most properties are hard to guarantee</a:t>
            </a:r>
          </a:p>
          <a:p>
            <a:r>
              <a:rPr lang="en-US" sz="1800" dirty="0" smtClean="0"/>
              <a:t>Related to some degree to The Law of Demeter [</a:t>
            </a:r>
            <a:r>
              <a:rPr lang="en-US" sz="1800" dirty="0" err="1" smtClean="0"/>
              <a:t>Lieberherr</a:t>
            </a:r>
            <a:r>
              <a:rPr lang="en-US" sz="1800" dirty="0" smtClean="0"/>
              <a:t> et al.]</a:t>
            </a:r>
          </a:p>
          <a:p>
            <a:pPr lvl="1"/>
            <a:r>
              <a:rPr lang="en-US" sz="1800" dirty="0" smtClean="0"/>
              <a:t>A can call B, but A cannot use B to allow A to call C – this would allow A to have knowledge of B’s internal </a:t>
            </a:r>
            <a:r>
              <a:rPr lang="en-US" sz="1800" dirty="0"/>
              <a:t>structure – a form of representation exposure</a:t>
            </a:r>
          </a:p>
          <a:p>
            <a:pPr lvl="1"/>
            <a:r>
              <a:rPr lang="en-US" sz="1800" dirty="0" smtClean="0"/>
              <a:t>B can be modified (if needed) to handle this for A, or A can obtain a direct reference to C</a:t>
            </a:r>
          </a:p>
          <a:p>
            <a:pPr lvl="1"/>
            <a:r>
              <a:rPr lang="en-US" sz="1800" dirty="0" smtClean="0"/>
              <a:t>Wikipedia [1/10/2010]: “In particular, an object should avoid invoking methods of a member object returned by another method. For many modern object oriented languages that use a dot as field identifier, the law can be stated simply as ‘use only one dot’. That is, the code ‘</a:t>
            </a:r>
            <a:r>
              <a:rPr lang="en-US" sz="1800" b="1" dirty="0" err="1" smtClean="0">
                <a:latin typeface="Courier New" pitchFamily="49" charset="0"/>
                <a:cs typeface="Courier New" pitchFamily="49" charset="0"/>
              </a:rPr>
              <a:t>a.b.Method</a:t>
            </a:r>
            <a:r>
              <a:rPr lang="en-US" sz="1800" b="1" dirty="0" smtClean="0">
                <a:latin typeface="Courier New" pitchFamily="49" charset="0"/>
                <a:cs typeface="Courier New" pitchFamily="49" charset="0"/>
              </a:rPr>
              <a:t>()</a:t>
            </a:r>
            <a:r>
              <a:rPr lang="en-US" sz="1800" dirty="0" smtClean="0"/>
              <a:t>’ breaks the law where ‘</a:t>
            </a:r>
            <a:r>
              <a:rPr lang="en-US" sz="1800" b="1" dirty="0" err="1" smtClean="0">
                <a:latin typeface="Courier New" pitchFamily="49" charset="0"/>
                <a:cs typeface="Courier New" pitchFamily="49" charset="0"/>
              </a:rPr>
              <a:t>a.Method</a:t>
            </a:r>
            <a:r>
              <a:rPr lang="en-US" sz="1800" b="1" dirty="0" smtClean="0">
                <a:latin typeface="Courier New" pitchFamily="49" charset="0"/>
                <a:cs typeface="Courier New" pitchFamily="49" charset="0"/>
              </a:rPr>
              <a:t>()</a:t>
            </a:r>
            <a:r>
              <a:rPr lang="en-US" sz="1800" dirty="0" smtClean="0"/>
              <a:t>’ does not.”</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36</a:t>
            </a:fld>
            <a:endParaRPr lang="en-US" dirty="0"/>
          </a:p>
        </p:txBody>
      </p:sp>
    </p:spTree>
    <p:extLst>
      <p:ext uri="{BB962C8B-B14F-4D97-AF65-F5344CB8AC3E}">
        <p14:creationId xmlns:p14="http://schemas.microsoft.com/office/powerpoint/2010/main" val="415796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example</a:t>
            </a:r>
            <a:endParaRPr lang="en-US" dirty="0"/>
          </a:p>
        </p:txBody>
      </p:sp>
      <p:sp>
        <p:nvSpPr>
          <p:cNvPr id="3" name="Content Placeholder 2"/>
          <p:cNvSpPr>
            <a:spLocks noGrp="1"/>
          </p:cNvSpPr>
          <p:nvPr>
            <p:ph idx="1"/>
          </p:nvPr>
        </p:nvSpPr>
        <p:spPr>
          <a:xfrm>
            <a:off x="292379" y="1504503"/>
            <a:ext cx="7772400" cy="4495800"/>
          </a:xfrm>
        </p:spPr>
        <p:txBody>
          <a:bodyPr>
            <a:noAutofit/>
          </a:bodyPr>
          <a:lstStyle/>
          <a:p>
            <a:pPr>
              <a:spcBef>
                <a:spcPts val="0"/>
              </a:spcBef>
              <a:buNone/>
            </a:pPr>
            <a:r>
              <a:rPr lang="en-US" sz="1600" b="1" dirty="0" smtClean="0">
                <a:latin typeface="Courier New" pitchFamily="49" charset="0"/>
                <a:cs typeface="Courier New" pitchFamily="49" charset="0"/>
              </a:rPr>
              <a:t>public component class Parser {</a:t>
            </a:r>
          </a:p>
          <a:p>
            <a:pPr>
              <a:spcBef>
                <a:spcPts val="0"/>
              </a:spcBef>
              <a:buNone/>
            </a:pPr>
            <a:r>
              <a:rPr lang="en-US" sz="1600" b="1" dirty="0" smtClean="0">
                <a:latin typeface="Courier New" pitchFamily="49" charset="0"/>
                <a:cs typeface="Courier New" pitchFamily="49" charset="0"/>
              </a:rPr>
              <a:t>  public port in {</a:t>
            </a:r>
          </a:p>
          <a:p>
            <a:pPr>
              <a:spcBef>
                <a:spcPts val="0"/>
              </a:spcBef>
              <a:buNone/>
            </a:pPr>
            <a:r>
              <a:rPr lang="en-US" sz="1600" b="1" dirty="0" smtClean="0">
                <a:latin typeface="Courier New" pitchFamily="49" charset="0"/>
                <a:cs typeface="Courier New" pitchFamily="49" charset="0"/>
              </a:rPr>
              <a:t>    provides void </a:t>
            </a:r>
            <a:r>
              <a:rPr lang="en-US" sz="1600" b="1" dirty="0" err="1" smtClean="0">
                <a:latin typeface="Courier New" pitchFamily="49" charset="0"/>
                <a:cs typeface="Courier New" pitchFamily="49" charset="0"/>
              </a:rPr>
              <a:t>setInfo</a:t>
            </a:r>
            <a:r>
              <a:rPr lang="en-US" sz="1600" b="1" dirty="0" smtClean="0">
                <a:latin typeface="Courier New" pitchFamily="49" charset="0"/>
                <a:cs typeface="Courier New" pitchFamily="49" charset="0"/>
              </a:rPr>
              <a:t>(Token symbol, </a:t>
            </a:r>
            <a:r>
              <a:rPr lang="en-US" sz="1600" b="1" dirty="0" err="1" smtClean="0">
                <a:latin typeface="Courier New" pitchFamily="49" charset="0"/>
                <a:cs typeface="Courier New" pitchFamily="49" charset="0"/>
              </a:rPr>
              <a:t>SymTabEntry</a:t>
            </a:r>
            <a:r>
              <a:rPr lang="en-US" sz="1600" b="1" dirty="0" smtClean="0">
                <a:latin typeface="Courier New" pitchFamily="49" charset="0"/>
                <a:cs typeface="Courier New" pitchFamily="49" charset="0"/>
              </a:rPr>
              <a:t> e);</a:t>
            </a:r>
          </a:p>
          <a:p>
            <a:pPr>
              <a:spcBef>
                <a:spcPts val="0"/>
              </a:spcBef>
              <a:buNone/>
            </a:pPr>
            <a:r>
              <a:rPr lang="en-US" sz="1600" b="1" dirty="0" smtClean="0">
                <a:latin typeface="Courier New" pitchFamily="49" charset="0"/>
                <a:cs typeface="Courier New" pitchFamily="49" charset="0"/>
              </a:rPr>
              <a:t>    requires Token </a:t>
            </a:r>
            <a:r>
              <a:rPr lang="en-US" sz="1600" b="1" dirty="0" err="1" smtClean="0">
                <a:latin typeface="Courier New" pitchFamily="49" charset="0"/>
                <a:cs typeface="Courier New" pitchFamily="49" charset="0"/>
              </a:rPr>
              <a:t>nextToken</a:t>
            </a:r>
            <a:r>
              <a:rPr lang="en-US" sz="1600" b="1" dirty="0" smtClean="0">
                <a:latin typeface="Courier New" pitchFamily="49" charset="0"/>
                <a:cs typeface="Courier New" pitchFamily="49" charset="0"/>
              </a:rPr>
              <a:t>() throws </a:t>
            </a:r>
            <a:r>
              <a:rPr lang="en-US" sz="1600" b="1" dirty="0" err="1" smtClean="0">
                <a:latin typeface="Courier New" pitchFamily="49" charset="0"/>
                <a:cs typeface="Courier New" pitchFamily="49" charset="0"/>
              </a:rPr>
              <a:t>ScanException</a:t>
            </a:r>
            <a:r>
              <a:rPr lang="en-US" sz="1600" b="1" dirty="0" smtClean="0">
                <a:latin typeface="Courier New" pitchFamily="49" charset="0"/>
                <a:cs typeface="Courier New" pitchFamily="49" charset="0"/>
              </a:rPr>
              <a:t>;</a:t>
            </a:r>
          </a:p>
          <a:p>
            <a:pPr>
              <a:spcBef>
                <a:spcPts val="0"/>
              </a:spcBef>
              <a:buNone/>
            </a:pPr>
            <a:r>
              <a:rPr lang="en-US" sz="1600" b="1" dirty="0" smtClean="0">
                <a:latin typeface="Courier New" pitchFamily="49" charset="0"/>
                <a:cs typeface="Courier New" pitchFamily="49" charset="0"/>
              </a:rPr>
              <a:t>  }</a:t>
            </a:r>
          </a:p>
          <a:p>
            <a:pPr>
              <a:spcBef>
                <a:spcPts val="0"/>
              </a:spcBef>
              <a:buNone/>
            </a:pPr>
            <a:r>
              <a:rPr lang="en-US" sz="1600" b="1" dirty="0" smtClean="0">
                <a:latin typeface="Courier New" pitchFamily="49" charset="0"/>
                <a:cs typeface="Courier New" pitchFamily="49" charset="0"/>
              </a:rPr>
              <a:t>  public port out {</a:t>
            </a:r>
          </a:p>
          <a:p>
            <a:pPr>
              <a:spcBef>
                <a:spcPts val="0"/>
              </a:spcBef>
              <a:buNone/>
            </a:pPr>
            <a:r>
              <a:rPr lang="en-US" sz="1600" b="1" dirty="0" smtClean="0">
                <a:latin typeface="Courier New" pitchFamily="49" charset="0"/>
                <a:cs typeface="Courier New" pitchFamily="49" charset="0"/>
              </a:rPr>
              <a:t>    provides </a:t>
            </a:r>
            <a:r>
              <a:rPr lang="en-US" sz="1600" b="1" dirty="0" err="1" smtClean="0">
                <a:latin typeface="Courier New" pitchFamily="49" charset="0"/>
                <a:cs typeface="Courier New" pitchFamily="49" charset="0"/>
              </a:rPr>
              <a:t>SymTabEntry</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getInfo</a:t>
            </a:r>
            <a:r>
              <a:rPr lang="en-US" sz="1600" b="1" dirty="0" smtClean="0">
                <a:latin typeface="Courier New" pitchFamily="49" charset="0"/>
                <a:cs typeface="Courier New" pitchFamily="49" charset="0"/>
              </a:rPr>
              <a:t>(Token t);</a:t>
            </a:r>
          </a:p>
          <a:p>
            <a:pPr>
              <a:spcBef>
                <a:spcPts val="0"/>
              </a:spcBef>
              <a:buNone/>
            </a:pPr>
            <a:r>
              <a:rPr lang="en-US" sz="1600" b="1" dirty="0" smtClean="0">
                <a:latin typeface="Courier New" pitchFamily="49" charset="0"/>
                <a:cs typeface="Courier New" pitchFamily="49" charset="0"/>
              </a:rPr>
              <a:t>    requires void compile(AST </a:t>
            </a:r>
            <a:r>
              <a:rPr lang="en-US" sz="1600" b="1" dirty="0" err="1" smtClean="0">
                <a:latin typeface="Courier New" pitchFamily="49" charset="0"/>
                <a:cs typeface="Courier New" pitchFamily="49" charset="0"/>
              </a:rPr>
              <a:t>ast</a:t>
            </a:r>
            <a:r>
              <a:rPr lang="en-US" sz="1600" b="1" dirty="0" smtClean="0">
                <a:latin typeface="Courier New" pitchFamily="49" charset="0"/>
                <a:cs typeface="Courier New" pitchFamily="49" charset="0"/>
              </a:rPr>
              <a:t>);</a:t>
            </a:r>
          </a:p>
          <a:p>
            <a:pPr>
              <a:spcBef>
                <a:spcPts val="0"/>
              </a:spcBef>
              <a:buNone/>
            </a:pPr>
            <a:r>
              <a:rPr lang="en-US" sz="1600" b="1" dirty="0" smtClean="0">
                <a:latin typeface="Courier New" pitchFamily="49" charset="0"/>
                <a:cs typeface="Courier New" pitchFamily="49" charset="0"/>
              </a:rPr>
              <a:t>  }</a:t>
            </a:r>
          </a:p>
          <a:p>
            <a:pPr>
              <a:spcBef>
                <a:spcPts val="0"/>
              </a:spcBef>
              <a:buNone/>
            </a:pPr>
            <a:r>
              <a:rPr lang="en-US" sz="1600" b="1" dirty="0" smtClean="0">
                <a:latin typeface="Courier New" pitchFamily="49" charset="0"/>
                <a:cs typeface="Courier New" pitchFamily="49" charset="0"/>
              </a:rPr>
              <a:t>  public void parse() {</a:t>
            </a:r>
          </a:p>
          <a:p>
            <a:pPr>
              <a:spcBef>
                <a:spcPts val="0"/>
              </a:spcBef>
              <a:buNone/>
            </a:pPr>
            <a:r>
              <a:rPr lang="en-US" sz="1600" b="1" dirty="0" smtClean="0">
                <a:latin typeface="Courier New" pitchFamily="49" charset="0"/>
                <a:cs typeface="Courier New" pitchFamily="49" charset="0"/>
              </a:rPr>
              <a:t>    Token </a:t>
            </a:r>
            <a:r>
              <a:rPr lang="en-US" sz="1600" b="1" dirty="0" err="1" smtClean="0">
                <a:latin typeface="Courier New" pitchFamily="49" charset="0"/>
                <a:cs typeface="Courier New" pitchFamily="49" charset="0"/>
              </a:rPr>
              <a:t>tok</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in.nextToken</a:t>
            </a:r>
            <a:r>
              <a:rPr lang="en-US" sz="1600" b="1" dirty="0" smtClean="0">
                <a:latin typeface="Courier New" pitchFamily="49" charset="0"/>
                <a:cs typeface="Courier New" pitchFamily="49" charset="0"/>
              </a:rPr>
              <a:t>();</a:t>
            </a:r>
          </a:p>
          <a:p>
            <a:pPr>
              <a:spcBef>
                <a:spcPts val="0"/>
              </a:spcBef>
              <a:buNone/>
            </a:pPr>
            <a:r>
              <a:rPr lang="en-US" sz="1600" b="1" dirty="0" smtClean="0">
                <a:latin typeface="Courier New" pitchFamily="49" charset="0"/>
                <a:cs typeface="Courier New" pitchFamily="49" charset="0"/>
              </a:rPr>
              <a:t>    AST </a:t>
            </a:r>
            <a:r>
              <a:rPr lang="en-US" sz="1600" b="1" dirty="0" err="1" smtClean="0">
                <a:latin typeface="Courier New" pitchFamily="49" charset="0"/>
                <a:cs typeface="Courier New" pitchFamily="49" charset="0"/>
              </a:rPr>
              <a:t>ast</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parseFile</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tok</a:t>
            </a:r>
            <a:r>
              <a:rPr lang="en-US" sz="1600" b="1" dirty="0" smtClean="0">
                <a:latin typeface="Courier New" pitchFamily="49" charset="0"/>
                <a:cs typeface="Courier New" pitchFamily="49" charset="0"/>
              </a:rPr>
              <a:t>);</a:t>
            </a:r>
          </a:p>
          <a:p>
            <a:pPr>
              <a:spcBef>
                <a:spcPts val="0"/>
              </a:spcBef>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out.compile</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ast</a:t>
            </a:r>
            <a:r>
              <a:rPr lang="en-US" sz="1600" b="1" dirty="0" smtClean="0">
                <a:latin typeface="Courier New" pitchFamily="49" charset="0"/>
                <a:cs typeface="Courier New" pitchFamily="49" charset="0"/>
              </a:rPr>
              <a:t>);</a:t>
            </a:r>
          </a:p>
          <a:p>
            <a:pPr>
              <a:spcBef>
                <a:spcPts val="0"/>
              </a:spcBef>
              <a:buNone/>
            </a:pPr>
            <a:r>
              <a:rPr lang="en-US" sz="1600" b="1" dirty="0" smtClean="0">
                <a:latin typeface="Courier New" pitchFamily="49" charset="0"/>
                <a:cs typeface="Courier New" pitchFamily="49" charset="0"/>
              </a:rPr>
              <a:t>  }</a:t>
            </a:r>
          </a:p>
          <a:p>
            <a:pPr>
              <a:spcBef>
                <a:spcPts val="0"/>
              </a:spcBef>
              <a:buNone/>
            </a:pPr>
            <a:r>
              <a:rPr lang="en-US" sz="1600" b="1" dirty="0" smtClean="0">
                <a:latin typeface="Courier New" pitchFamily="49" charset="0"/>
                <a:cs typeface="Courier New" pitchFamily="49" charset="0"/>
              </a:rPr>
              <a:t>  AST </a:t>
            </a:r>
            <a:r>
              <a:rPr lang="en-US" sz="1600" b="1" dirty="0" err="1" smtClean="0">
                <a:latin typeface="Courier New" pitchFamily="49" charset="0"/>
                <a:cs typeface="Courier New" pitchFamily="49" charset="0"/>
              </a:rPr>
              <a:t>parseFile</a:t>
            </a:r>
            <a:r>
              <a:rPr lang="en-US" sz="1600" b="1" dirty="0" smtClean="0">
                <a:latin typeface="Courier New" pitchFamily="49" charset="0"/>
                <a:cs typeface="Courier New" pitchFamily="49" charset="0"/>
              </a:rPr>
              <a:t>(Token </a:t>
            </a:r>
            <a:r>
              <a:rPr lang="en-US" sz="1600" b="1" dirty="0" err="1" smtClean="0">
                <a:latin typeface="Courier New" pitchFamily="49" charset="0"/>
                <a:cs typeface="Courier New" pitchFamily="49" charset="0"/>
              </a:rPr>
              <a:t>lookahead</a:t>
            </a:r>
            <a:r>
              <a:rPr lang="en-US" sz="1600" b="1" dirty="0" smtClean="0">
                <a:latin typeface="Courier New" pitchFamily="49" charset="0"/>
                <a:cs typeface="Courier New" pitchFamily="49" charset="0"/>
              </a:rPr>
              <a:t>) { ... }</a:t>
            </a:r>
          </a:p>
          <a:p>
            <a:pPr>
              <a:spcBef>
                <a:spcPts val="0"/>
              </a:spcBef>
              <a:buNone/>
            </a:pPr>
            <a:r>
              <a:rPr lang="en-US" sz="1600" b="1" dirty="0" smtClean="0">
                <a:latin typeface="Courier New" pitchFamily="49" charset="0"/>
                <a:cs typeface="Courier New" pitchFamily="49" charset="0"/>
              </a:rPr>
              <a:t>  void </a:t>
            </a:r>
            <a:r>
              <a:rPr lang="en-US" sz="1600" b="1" dirty="0" err="1" smtClean="0">
                <a:latin typeface="Courier New" pitchFamily="49" charset="0"/>
                <a:cs typeface="Courier New" pitchFamily="49" charset="0"/>
              </a:rPr>
              <a:t>setInfo</a:t>
            </a:r>
            <a:r>
              <a:rPr lang="en-US" sz="1600" b="1" dirty="0" smtClean="0">
                <a:latin typeface="Courier New" pitchFamily="49" charset="0"/>
                <a:cs typeface="Courier New" pitchFamily="49" charset="0"/>
              </a:rPr>
              <a:t>(Token t, </a:t>
            </a:r>
            <a:r>
              <a:rPr lang="en-US" sz="1600" b="1" dirty="0" err="1" smtClean="0">
                <a:latin typeface="Courier New" pitchFamily="49" charset="0"/>
                <a:cs typeface="Courier New" pitchFamily="49" charset="0"/>
              </a:rPr>
              <a:t>SymTabEntry</a:t>
            </a:r>
            <a:r>
              <a:rPr lang="en-US" sz="1600" b="1" dirty="0" smtClean="0">
                <a:latin typeface="Courier New" pitchFamily="49" charset="0"/>
                <a:cs typeface="Courier New" pitchFamily="49" charset="0"/>
              </a:rPr>
              <a:t> e) {...}</a:t>
            </a:r>
          </a:p>
          <a:p>
            <a:pPr>
              <a:spcBef>
                <a:spcPts val="0"/>
              </a:spcBef>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SymTabEntry</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getInfo</a:t>
            </a:r>
            <a:r>
              <a:rPr lang="en-US" sz="1600" b="1" dirty="0" smtClean="0">
                <a:latin typeface="Courier New" pitchFamily="49" charset="0"/>
                <a:cs typeface="Courier New" pitchFamily="49" charset="0"/>
              </a:rPr>
              <a:t>(Token t) { ... }</a:t>
            </a:r>
          </a:p>
          <a:p>
            <a:pPr>
              <a:spcBef>
                <a:spcPts val="0"/>
              </a:spcBef>
              <a:buNone/>
            </a:pPr>
            <a:r>
              <a:rPr lang="en-US" sz="1600" b="1" dirty="0" smtClean="0">
                <a:latin typeface="Courier New" pitchFamily="49" charset="0"/>
                <a:cs typeface="Courier New" pitchFamily="49" charset="0"/>
              </a:rPr>
              <a:t>  ...</a:t>
            </a:r>
          </a:p>
          <a:p>
            <a:pPr>
              <a:spcBef>
                <a:spcPts val="0"/>
              </a:spcBef>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37</a:t>
            </a:fld>
            <a:endParaRPr lang="en-US"/>
          </a:p>
        </p:txBody>
      </p:sp>
      <p:sp>
        <p:nvSpPr>
          <p:cNvPr id="7" name="Rectangle 6"/>
          <p:cNvSpPr/>
          <p:nvPr/>
        </p:nvSpPr>
        <p:spPr>
          <a:xfrm>
            <a:off x="5867400" y="2864806"/>
            <a:ext cx="3197632" cy="3748719"/>
          </a:xfrm>
          <a:prstGeom prst="rect">
            <a:avLst/>
          </a:prstGeom>
          <a:solidFill>
            <a:srgbClr val="00B0F0"/>
          </a:solidFill>
          <a:ln>
            <a:solidFill>
              <a:schemeClr val="tx1"/>
            </a:solidFill>
          </a:ln>
        </p:spPr>
        <p:txBody>
          <a:bodyPr wrap="square">
            <a:spAutoFit/>
          </a:bodyPr>
          <a:lstStyle/>
          <a:p>
            <a:pPr marL="233363" indent="-233363" algn="l">
              <a:buFont typeface="Arial" pitchFamily="34" charset="0"/>
              <a:buChar char="•"/>
            </a:pPr>
            <a:r>
              <a:rPr lang="en-US" sz="1800" dirty="0" smtClean="0"/>
              <a:t>A component can only communicate with other components at its level in the architecture through explicitly declared ports—regular method calls between components are not allowed</a:t>
            </a:r>
          </a:p>
          <a:p>
            <a:pPr marL="233363" indent="-233363" algn="l">
              <a:buFont typeface="Arial" pitchFamily="34" charset="0"/>
              <a:buChar char="•"/>
            </a:pPr>
            <a:r>
              <a:rPr lang="en-US" sz="1800" dirty="0" smtClean="0"/>
              <a:t>A port represents a logical communication channel between a component and one or more components that it is connected to</a:t>
            </a:r>
            <a:endParaRPr lang="en-US" sz="1800" dirty="0"/>
          </a:p>
        </p:txBody>
      </p:sp>
    </p:spTree>
    <p:extLst>
      <p:ext uri="{BB962C8B-B14F-4D97-AF65-F5344CB8AC3E}">
        <p14:creationId xmlns:p14="http://schemas.microsoft.com/office/powerpoint/2010/main" val="411376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Component example</a:t>
            </a:r>
            <a:endParaRPr lang="en-US" dirty="0"/>
          </a:p>
        </p:txBody>
      </p:sp>
      <p:sp>
        <p:nvSpPr>
          <p:cNvPr id="3" name="Content Placeholder 2"/>
          <p:cNvSpPr>
            <a:spLocks noGrp="1"/>
          </p:cNvSpPr>
          <p:nvPr>
            <p:ph idx="1"/>
          </p:nvPr>
        </p:nvSpPr>
        <p:spPr/>
        <p:txBody>
          <a:bodyPr>
            <a:normAutofit/>
          </a:bodyPr>
          <a:lstStyle/>
          <a:p>
            <a:pPr>
              <a:spcBef>
                <a:spcPts val="0"/>
              </a:spcBef>
              <a:buNone/>
            </a:pPr>
            <a:r>
              <a:rPr lang="en-US" sz="1800" b="1" dirty="0" smtClean="0">
                <a:latin typeface="Courier New" pitchFamily="49" charset="0"/>
                <a:cs typeface="Courier New" pitchFamily="49" charset="0"/>
              </a:rPr>
              <a:t>public component class Compiler {</a:t>
            </a:r>
          </a:p>
          <a:p>
            <a:pPr>
              <a:spcBef>
                <a:spcPts val="0"/>
              </a:spcBef>
              <a:buNone/>
            </a:pPr>
            <a:r>
              <a:rPr lang="en-US" sz="1800" b="1" dirty="0" smtClean="0">
                <a:latin typeface="Courier New" pitchFamily="49" charset="0"/>
                <a:cs typeface="Courier New" pitchFamily="49" charset="0"/>
              </a:rPr>
              <a:t>  private final Scanner </a:t>
            </a:r>
            <a:r>
              <a:rPr lang="en-US" sz="1800" b="1" dirty="0" err="1" smtClean="0">
                <a:latin typeface="Courier New" pitchFamily="49" charset="0"/>
                <a:cs typeface="Courier New" pitchFamily="49" charset="0"/>
              </a:rPr>
              <a:t>scanner</a:t>
            </a:r>
            <a:r>
              <a:rPr lang="en-US" sz="1800" b="1" dirty="0" smtClean="0">
                <a:latin typeface="Courier New" pitchFamily="49" charset="0"/>
                <a:cs typeface="Courier New" pitchFamily="49" charset="0"/>
              </a:rPr>
              <a:t> = ...;</a:t>
            </a:r>
          </a:p>
          <a:p>
            <a:pPr>
              <a:spcBef>
                <a:spcPts val="0"/>
              </a:spcBef>
              <a:buNone/>
            </a:pPr>
            <a:r>
              <a:rPr lang="en-US" sz="1800" b="1" dirty="0" smtClean="0">
                <a:latin typeface="Courier New" pitchFamily="49" charset="0"/>
                <a:cs typeface="Courier New" pitchFamily="49" charset="0"/>
              </a:rPr>
              <a:t>  private final Parser </a:t>
            </a:r>
            <a:r>
              <a:rPr lang="en-US" sz="1800" b="1" dirty="0" err="1" smtClean="0">
                <a:latin typeface="Courier New" pitchFamily="49" charset="0"/>
                <a:cs typeface="Courier New" pitchFamily="49" charset="0"/>
              </a:rPr>
              <a:t>parser</a:t>
            </a:r>
            <a:r>
              <a:rPr lang="en-US" sz="1800" b="1" dirty="0" smtClean="0">
                <a:latin typeface="Courier New" pitchFamily="49" charset="0"/>
                <a:cs typeface="Courier New" pitchFamily="49" charset="0"/>
              </a:rPr>
              <a:t> = ...;</a:t>
            </a:r>
          </a:p>
          <a:p>
            <a:pPr>
              <a:spcBef>
                <a:spcPts val="0"/>
              </a:spcBef>
              <a:buNone/>
            </a:pPr>
            <a:r>
              <a:rPr lang="en-US" sz="1800" b="1" dirty="0" smtClean="0">
                <a:latin typeface="Courier New" pitchFamily="49" charset="0"/>
                <a:cs typeface="Courier New" pitchFamily="49" charset="0"/>
              </a:rPr>
              <a:t>  private final </a:t>
            </a:r>
            <a:r>
              <a:rPr lang="en-US" sz="1800" b="1" dirty="0" err="1" smtClean="0">
                <a:latin typeface="Courier New" pitchFamily="49" charset="0"/>
                <a:cs typeface="Courier New" pitchFamily="49" charset="0"/>
              </a:rPr>
              <a:t>CodeGen</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codegen</a:t>
            </a:r>
            <a:r>
              <a:rPr lang="en-US" sz="1800" b="1" dirty="0" smtClean="0">
                <a:latin typeface="Courier New" pitchFamily="49" charset="0"/>
                <a:cs typeface="Courier New" pitchFamily="49" charset="0"/>
              </a:rPr>
              <a:t> = ...;</a:t>
            </a:r>
            <a:br>
              <a:rPr lang="en-US" sz="1800" b="1" dirty="0" smtClean="0">
                <a:latin typeface="Courier New" pitchFamily="49" charset="0"/>
                <a:cs typeface="Courier New" pitchFamily="49" charset="0"/>
              </a:rPr>
            </a:br>
            <a:endParaRPr lang="en-US" sz="1800" b="1" dirty="0" smtClean="0">
              <a:latin typeface="Courier New" pitchFamily="49" charset="0"/>
              <a:cs typeface="Courier New" pitchFamily="49" charset="0"/>
            </a:endParaRPr>
          </a:p>
          <a:p>
            <a:pPr>
              <a:spcBef>
                <a:spcPts val="0"/>
              </a:spcBef>
              <a:buNone/>
            </a:pPr>
            <a:r>
              <a:rPr lang="en-US" sz="1800" b="1" dirty="0" smtClean="0">
                <a:latin typeface="Courier New" pitchFamily="49" charset="0"/>
                <a:cs typeface="Courier New" pitchFamily="49" charset="0"/>
              </a:rPr>
              <a:t>  connect </a:t>
            </a:r>
            <a:r>
              <a:rPr lang="en-US" sz="1800" b="1" dirty="0" err="1" smtClean="0">
                <a:latin typeface="Courier New" pitchFamily="49" charset="0"/>
                <a:cs typeface="Courier New" pitchFamily="49" charset="0"/>
              </a:rPr>
              <a:t>scanner.out</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parser.in</a:t>
            </a:r>
            <a:r>
              <a:rPr lang="en-US" sz="1800" b="1" dirty="0" smtClean="0">
                <a:latin typeface="Courier New" pitchFamily="49" charset="0"/>
                <a:cs typeface="Courier New" pitchFamily="49" charset="0"/>
              </a:rPr>
              <a:t>;</a:t>
            </a:r>
          </a:p>
          <a:p>
            <a:pPr>
              <a:spcBef>
                <a:spcPts val="0"/>
              </a:spcBef>
              <a:buNone/>
            </a:pPr>
            <a:r>
              <a:rPr lang="en-US" sz="1800" b="1" dirty="0" smtClean="0">
                <a:latin typeface="Courier New" pitchFamily="49" charset="0"/>
                <a:cs typeface="Courier New" pitchFamily="49" charset="0"/>
              </a:rPr>
              <a:t>  connect </a:t>
            </a:r>
            <a:r>
              <a:rPr lang="en-US" sz="1800" b="1" dirty="0" err="1" smtClean="0">
                <a:latin typeface="Courier New" pitchFamily="49" charset="0"/>
                <a:cs typeface="Courier New" pitchFamily="49" charset="0"/>
              </a:rPr>
              <a:t>parser.out</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codegen.in</a:t>
            </a:r>
            <a:r>
              <a:rPr lang="en-US" sz="1800" b="1" dirty="0" smtClean="0">
                <a:latin typeface="Courier New" pitchFamily="49" charset="0"/>
                <a:cs typeface="Courier New" pitchFamily="49" charset="0"/>
              </a:rPr>
              <a:t>;</a:t>
            </a:r>
          </a:p>
          <a:p>
            <a:pPr>
              <a:spcBef>
                <a:spcPts val="0"/>
              </a:spcBef>
              <a:buNone/>
            </a:pPr>
            <a:endParaRPr lang="en-US" sz="1800" b="1" dirty="0" smtClean="0">
              <a:latin typeface="Courier New" pitchFamily="49" charset="0"/>
              <a:cs typeface="Courier New" pitchFamily="49" charset="0"/>
            </a:endParaRPr>
          </a:p>
          <a:p>
            <a:pPr>
              <a:spcBef>
                <a:spcPts val="0"/>
              </a:spcBef>
              <a:buNone/>
            </a:pPr>
            <a:r>
              <a:rPr lang="en-US" sz="1800" b="1" dirty="0" smtClean="0">
                <a:latin typeface="Courier New" pitchFamily="49" charset="0"/>
                <a:cs typeface="Courier New" pitchFamily="49" charset="0"/>
              </a:rPr>
              <a:t>  public static void main(String </a:t>
            </a:r>
            <a:r>
              <a:rPr lang="en-US" sz="1800" b="1" dirty="0" err="1" smtClean="0">
                <a:latin typeface="Courier New" pitchFamily="49" charset="0"/>
                <a:cs typeface="Courier New" pitchFamily="49" charset="0"/>
              </a:rPr>
              <a:t>args</a:t>
            </a:r>
            <a:r>
              <a:rPr lang="en-US" sz="1800" b="1" dirty="0" smtClean="0">
                <a:latin typeface="Courier New" pitchFamily="49" charset="0"/>
                <a:cs typeface="Courier New" pitchFamily="49" charset="0"/>
              </a:rPr>
              <a:t>[]) {</a:t>
            </a:r>
          </a:p>
          <a:p>
            <a:pPr>
              <a:spcBef>
                <a:spcPts val="0"/>
              </a:spcBef>
              <a:buNone/>
            </a:pPr>
            <a:r>
              <a:rPr lang="en-US" sz="1800" b="1" dirty="0" smtClean="0">
                <a:latin typeface="Courier New" pitchFamily="49" charset="0"/>
                <a:cs typeface="Courier New" pitchFamily="49" charset="0"/>
              </a:rPr>
              <a:t>    new Compiler().compile(</a:t>
            </a:r>
            <a:r>
              <a:rPr lang="en-US" sz="1800" b="1" dirty="0" err="1" smtClean="0">
                <a:latin typeface="Courier New" pitchFamily="49" charset="0"/>
                <a:cs typeface="Courier New" pitchFamily="49" charset="0"/>
              </a:rPr>
              <a:t>args</a:t>
            </a:r>
            <a:r>
              <a:rPr lang="en-US" sz="1800" b="1" dirty="0" smtClean="0">
                <a:latin typeface="Courier New" pitchFamily="49" charset="0"/>
                <a:cs typeface="Courier New" pitchFamily="49" charset="0"/>
              </a:rPr>
              <a:t>);</a:t>
            </a:r>
          </a:p>
          <a:p>
            <a:pPr>
              <a:spcBef>
                <a:spcPts val="0"/>
              </a:spcBef>
              <a:buNone/>
            </a:pPr>
            <a:r>
              <a:rPr lang="en-US" sz="1800" b="1" dirty="0" smtClean="0">
                <a:latin typeface="Courier New" pitchFamily="49" charset="0"/>
                <a:cs typeface="Courier New" pitchFamily="49" charset="0"/>
              </a:rPr>
              <a:t>  }</a:t>
            </a:r>
          </a:p>
          <a:p>
            <a:pPr>
              <a:spcBef>
                <a:spcPts val="0"/>
              </a:spcBef>
              <a:buNone/>
            </a:pPr>
            <a:r>
              <a:rPr lang="en-US" sz="1800" b="1" dirty="0" smtClean="0">
                <a:latin typeface="Courier New" pitchFamily="49" charset="0"/>
                <a:cs typeface="Courier New" pitchFamily="49" charset="0"/>
              </a:rPr>
              <a:t>  public void compile(String </a:t>
            </a:r>
            <a:r>
              <a:rPr lang="en-US" sz="1800" b="1" dirty="0" err="1" smtClean="0">
                <a:latin typeface="Courier New" pitchFamily="49" charset="0"/>
                <a:cs typeface="Courier New" pitchFamily="49" charset="0"/>
              </a:rPr>
              <a:t>args</a:t>
            </a:r>
            <a:r>
              <a:rPr lang="en-US" sz="1800" b="1" dirty="0" smtClean="0">
                <a:latin typeface="Courier New" pitchFamily="49" charset="0"/>
                <a:cs typeface="Courier New" pitchFamily="49" charset="0"/>
              </a:rPr>
              <a:t>[]) {</a:t>
            </a:r>
          </a:p>
          <a:p>
            <a:pPr>
              <a:spcBef>
                <a:spcPts val="0"/>
              </a:spcBef>
              <a:buNone/>
            </a:pPr>
            <a:r>
              <a:rPr lang="en-US" sz="1800" b="1" dirty="0" smtClean="0">
                <a:latin typeface="Courier New" pitchFamily="49" charset="0"/>
                <a:cs typeface="Courier New" pitchFamily="49" charset="0"/>
              </a:rPr>
              <a:t>  // for each file in </a:t>
            </a:r>
            <a:r>
              <a:rPr lang="en-US" sz="1800" b="1" dirty="0" err="1" smtClean="0">
                <a:latin typeface="Courier New" pitchFamily="49" charset="0"/>
                <a:cs typeface="Courier New" pitchFamily="49" charset="0"/>
              </a:rPr>
              <a:t>args</a:t>
            </a:r>
            <a:r>
              <a:rPr lang="en-US" sz="1800" b="1" dirty="0" smtClean="0">
                <a:latin typeface="Courier New" pitchFamily="49" charset="0"/>
                <a:cs typeface="Courier New" pitchFamily="49" charset="0"/>
              </a:rPr>
              <a:t> do:</a:t>
            </a:r>
          </a:p>
          <a:p>
            <a:pPr>
              <a:spcBef>
                <a:spcPts val="0"/>
              </a:spcBef>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parser.parse</a:t>
            </a:r>
            <a:r>
              <a:rPr lang="en-US" sz="1800" b="1" dirty="0" smtClean="0">
                <a:latin typeface="Courier New" pitchFamily="49" charset="0"/>
                <a:cs typeface="Courier New" pitchFamily="49" charset="0"/>
              </a:rPr>
              <a:t>();...</a:t>
            </a:r>
          </a:p>
          <a:p>
            <a:pPr>
              <a:spcBef>
                <a:spcPts val="0"/>
              </a:spcBef>
              <a:buNone/>
            </a:pPr>
            <a:r>
              <a:rPr lang="en-US" sz="1800" b="1" dirty="0" smtClean="0">
                <a:latin typeface="Courier New" pitchFamily="49" charset="0"/>
                <a:cs typeface="Courier New" pitchFamily="49" charset="0"/>
              </a:rPr>
              <a:t>  }</a:t>
            </a:r>
          </a:p>
          <a:p>
            <a:pPr>
              <a:spcBef>
                <a:spcPts val="0"/>
              </a:spcBef>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38</a:t>
            </a:fld>
            <a:endParaRPr lang="en-US"/>
          </a:p>
        </p:txBody>
      </p:sp>
      <p:sp>
        <p:nvSpPr>
          <p:cNvPr id="25" name="Flowchart: Connector 24"/>
          <p:cNvSpPr/>
          <p:nvPr/>
        </p:nvSpPr>
        <p:spPr bwMode="auto">
          <a:xfrm>
            <a:off x="-350874" y="3274828"/>
            <a:ext cx="202018" cy="244549"/>
          </a:xfrm>
          <a:prstGeom prst="flowChartConnector">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6" name="Group 5"/>
          <p:cNvGrpSpPr/>
          <p:nvPr/>
        </p:nvGrpSpPr>
        <p:grpSpPr>
          <a:xfrm>
            <a:off x="3491460" y="5484722"/>
            <a:ext cx="5410200" cy="683892"/>
            <a:chOff x="2567764" y="5334000"/>
            <a:chExt cx="6347636" cy="933892"/>
          </a:xfrm>
        </p:grpSpPr>
        <p:sp>
          <p:nvSpPr>
            <p:cNvPr id="23" name="TextBox 22"/>
            <p:cNvSpPr txBox="1"/>
            <p:nvPr/>
          </p:nvSpPr>
          <p:spPr>
            <a:xfrm>
              <a:off x="2567764" y="5334000"/>
              <a:ext cx="6347636" cy="933892"/>
            </a:xfrm>
            <a:prstGeom prst="rect">
              <a:avLst/>
            </a:prstGeom>
            <a:solidFill>
              <a:schemeClr val="bg2">
                <a:lumMod val="40000"/>
                <a:lumOff val="60000"/>
              </a:schemeClr>
            </a:solidFill>
            <a:ln>
              <a:solidFill>
                <a:schemeClr val="tx1"/>
              </a:solidFill>
            </a:ln>
          </p:spPr>
          <p:txBody>
            <a:bodyPr wrap="square" rtlCol="0" anchor="t" anchorCtr="1">
              <a:noAutofit/>
            </a:bodyPr>
            <a:lstStyle/>
            <a:p>
              <a:r>
                <a:rPr lang="en-US" sz="1800" b="1" dirty="0" smtClean="0">
                  <a:latin typeface="Courier New" pitchFamily="49" charset="0"/>
                  <a:cs typeface="Courier New" pitchFamily="49" charset="0"/>
                </a:rPr>
                <a:t>compiler</a:t>
              </a:r>
              <a:endParaRPr lang="en-US" sz="1800" b="1" dirty="0">
                <a:latin typeface="Courier New" pitchFamily="49" charset="0"/>
                <a:cs typeface="Courier New" pitchFamily="49" charset="0"/>
              </a:endParaRPr>
            </a:p>
          </p:txBody>
        </p:sp>
        <p:grpSp>
          <p:nvGrpSpPr>
            <p:cNvPr id="24" name="Group 23"/>
            <p:cNvGrpSpPr/>
            <p:nvPr/>
          </p:nvGrpSpPr>
          <p:grpSpPr>
            <a:xfrm>
              <a:off x="2787502" y="5740848"/>
              <a:ext cx="5932971" cy="369332"/>
              <a:chOff x="1878418" y="6004885"/>
              <a:chExt cx="5932971" cy="369332"/>
            </a:xfrm>
          </p:grpSpPr>
          <p:sp>
            <p:nvSpPr>
              <p:cNvPr id="13" name="TextBox 12"/>
              <p:cNvSpPr txBox="1"/>
              <p:nvPr/>
            </p:nvSpPr>
            <p:spPr>
              <a:xfrm>
                <a:off x="1878418" y="6004885"/>
                <a:ext cx="1424763" cy="369332"/>
              </a:xfrm>
              <a:prstGeom prst="rect">
                <a:avLst/>
              </a:prstGeom>
              <a:solidFill>
                <a:srgbClr val="92D050"/>
              </a:solidFill>
              <a:ln>
                <a:solidFill>
                  <a:schemeClr val="tx1"/>
                </a:solidFill>
              </a:ln>
            </p:spPr>
            <p:txBody>
              <a:bodyPr wrap="square" rtlCol="0">
                <a:spAutoFit/>
              </a:bodyPr>
              <a:lstStyle/>
              <a:p>
                <a:r>
                  <a:rPr lang="en-US" sz="1800" b="1" dirty="0" smtClean="0">
                    <a:latin typeface="Courier New" pitchFamily="49" charset="0"/>
                    <a:cs typeface="Courier New" pitchFamily="49" charset="0"/>
                  </a:rPr>
                  <a:t>scanner</a:t>
                </a:r>
                <a:endParaRPr lang="en-US" sz="1800" b="1" dirty="0">
                  <a:latin typeface="Courier New" pitchFamily="49" charset="0"/>
                  <a:cs typeface="Courier New" pitchFamily="49" charset="0"/>
                </a:endParaRPr>
              </a:p>
            </p:txBody>
          </p:sp>
          <p:sp>
            <p:nvSpPr>
              <p:cNvPr id="14" name="TextBox 13"/>
              <p:cNvSpPr txBox="1"/>
              <p:nvPr/>
            </p:nvSpPr>
            <p:spPr>
              <a:xfrm>
                <a:off x="4132522" y="6004885"/>
                <a:ext cx="1424763" cy="369332"/>
              </a:xfrm>
              <a:prstGeom prst="rect">
                <a:avLst/>
              </a:prstGeom>
              <a:solidFill>
                <a:srgbClr val="92D050"/>
              </a:solidFill>
              <a:ln>
                <a:solidFill>
                  <a:schemeClr val="tx1"/>
                </a:solidFill>
              </a:ln>
            </p:spPr>
            <p:txBody>
              <a:bodyPr wrap="square" rtlCol="0">
                <a:spAutoFit/>
              </a:bodyPr>
              <a:lstStyle/>
              <a:p>
                <a:r>
                  <a:rPr lang="en-US" sz="1800" b="1" dirty="0" smtClean="0">
                    <a:latin typeface="Courier New" pitchFamily="49" charset="0"/>
                    <a:cs typeface="Courier New" pitchFamily="49" charset="0"/>
                  </a:rPr>
                  <a:t>parser</a:t>
                </a:r>
                <a:endParaRPr lang="en-US" sz="1800" b="1" dirty="0">
                  <a:latin typeface="Courier New" pitchFamily="49" charset="0"/>
                  <a:cs typeface="Courier New" pitchFamily="49" charset="0"/>
                </a:endParaRPr>
              </a:p>
            </p:txBody>
          </p:sp>
          <p:sp>
            <p:nvSpPr>
              <p:cNvPr id="15" name="TextBox 14"/>
              <p:cNvSpPr txBox="1"/>
              <p:nvPr/>
            </p:nvSpPr>
            <p:spPr>
              <a:xfrm>
                <a:off x="6386626" y="6004885"/>
                <a:ext cx="1424763" cy="369332"/>
              </a:xfrm>
              <a:prstGeom prst="rect">
                <a:avLst/>
              </a:prstGeom>
              <a:solidFill>
                <a:srgbClr val="92D050"/>
              </a:solidFill>
              <a:ln>
                <a:solidFill>
                  <a:schemeClr val="tx1"/>
                </a:solidFill>
              </a:ln>
            </p:spPr>
            <p:txBody>
              <a:bodyPr wrap="square" rtlCol="0">
                <a:spAutoFit/>
              </a:bodyPr>
              <a:lstStyle/>
              <a:p>
                <a:r>
                  <a:rPr lang="en-US" sz="1800" b="1" dirty="0" err="1" smtClean="0">
                    <a:latin typeface="Courier New" pitchFamily="49" charset="0"/>
                    <a:cs typeface="Courier New" pitchFamily="49" charset="0"/>
                  </a:rPr>
                  <a:t>codegen</a:t>
                </a:r>
                <a:endParaRPr lang="en-US" sz="1800" b="1" dirty="0">
                  <a:latin typeface="Courier New" pitchFamily="49" charset="0"/>
                  <a:cs typeface="Courier New" pitchFamily="49" charset="0"/>
                </a:endParaRPr>
              </a:p>
            </p:txBody>
          </p:sp>
          <p:cxnSp>
            <p:nvCxnSpPr>
              <p:cNvPr id="17" name="Straight Connector 16"/>
              <p:cNvCxnSpPr>
                <a:stCxn id="13" idx="3"/>
                <a:endCxn id="14" idx="1"/>
              </p:cNvCxnSpPr>
              <p:nvPr/>
            </p:nvCxnSpPr>
            <p:spPr bwMode="auto">
              <a:xfrm>
                <a:off x="3303181" y="6189551"/>
                <a:ext cx="829341" cy="0"/>
              </a:xfrm>
              <a:prstGeom prst="line">
                <a:avLst/>
              </a:prstGeom>
              <a:noFill/>
              <a:ln w="38100" cap="flat" cmpd="sng" algn="ctr">
                <a:solidFill>
                  <a:schemeClr val="tx1"/>
                </a:solidFill>
                <a:prstDash val="solid"/>
                <a:round/>
                <a:headEnd type="oval" w="med" len="med"/>
                <a:tailEnd type="oval" w="med" len="med"/>
              </a:ln>
              <a:effectLst/>
            </p:spPr>
          </p:cxnSp>
          <p:cxnSp>
            <p:nvCxnSpPr>
              <p:cNvPr id="18" name="Straight Connector 17"/>
              <p:cNvCxnSpPr/>
              <p:nvPr/>
            </p:nvCxnSpPr>
            <p:spPr bwMode="auto">
              <a:xfrm>
                <a:off x="5557287" y="6189551"/>
                <a:ext cx="829339" cy="0"/>
              </a:xfrm>
              <a:prstGeom prst="line">
                <a:avLst/>
              </a:prstGeom>
              <a:noFill/>
              <a:ln w="38100" cap="flat" cmpd="sng" algn="ctr">
                <a:solidFill>
                  <a:schemeClr val="tx1"/>
                </a:solidFill>
                <a:prstDash val="solid"/>
                <a:round/>
                <a:headEnd type="oval" w="med" len="med"/>
                <a:tailEnd type="oval" w="med" len="med"/>
              </a:ln>
              <a:effectLst/>
            </p:spPr>
          </p:cxnSp>
        </p:grpSp>
        <p:sp>
          <p:nvSpPr>
            <p:cNvPr id="26" name="Flowchart: Connector 25"/>
            <p:cNvSpPr>
              <a:spLocks noChangeAspect="1"/>
            </p:cNvSpPr>
            <p:nvPr/>
          </p:nvSpPr>
          <p:spPr bwMode="auto">
            <a:xfrm>
              <a:off x="7237786" y="5852622"/>
              <a:ext cx="137114" cy="135279"/>
            </a:xfrm>
            <a:prstGeom prst="flowChartConnector">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Flowchart: Connector 26"/>
            <p:cNvSpPr>
              <a:spLocks noChangeAspect="1"/>
            </p:cNvSpPr>
            <p:nvPr/>
          </p:nvSpPr>
          <p:spPr bwMode="auto">
            <a:xfrm>
              <a:off x="4143708" y="5857874"/>
              <a:ext cx="137114" cy="135279"/>
            </a:xfrm>
            <a:prstGeom prst="flowChartConnector">
              <a:avLst/>
            </a:prstGeom>
            <a:solidFill>
              <a:srgbClr val="FF00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Flowchart: Connector 27"/>
            <p:cNvSpPr>
              <a:spLocks noChangeAspect="1"/>
            </p:cNvSpPr>
            <p:nvPr/>
          </p:nvSpPr>
          <p:spPr bwMode="auto">
            <a:xfrm>
              <a:off x="6397812" y="5857874"/>
              <a:ext cx="137114" cy="135279"/>
            </a:xfrm>
            <a:prstGeom prst="flowChartConnector">
              <a:avLst/>
            </a:prstGeom>
            <a:solidFill>
              <a:srgbClr val="FF00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Flowchart: Connector 28"/>
            <p:cNvSpPr>
              <a:spLocks noChangeAspect="1"/>
            </p:cNvSpPr>
            <p:nvPr/>
          </p:nvSpPr>
          <p:spPr bwMode="auto">
            <a:xfrm>
              <a:off x="4973049" y="5857874"/>
              <a:ext cx="137114" cy="135279"/>
            </a:xfrm>
            <a:prstGeom prst="flowChartConnector">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4" name="Date Placeholder 3"/>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396303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integrity</a:t>
            </a:r>
            <a:endParaRPr lang="en-US" dirty="0"/>
          </a:p>
        </p:txBody>
      </p:sp>
      <p:sp>
        <p:nvSpPr>
          <p:cNvPr id="3" name="Content Placeholder 2"/>
          <p:cNvSpPr>
            <a:spLocks noGrp="1"/>
          </p:cNvSpPr>
          <p:nvPr>
            <p:ph idx="1"/>
          </p:nvPr>
        </p:nvSpPr>
        <p:spPr/>
        <p:txBody>
          <a:bodyPr/>
          <a:lstStyle/>
          <a:p>
            <a:r>
              <a:rPr lang="en-US" dirty="0" smtClean="0"/>
              <a:t>Ensures that the implementation does not communicate in ways that could violate reasoning about control flow in the architecture</a:t>
            </a:r>
          </a:p>
          <a:p>
            <a:r>
              <a:rPr lang="en-US" dirty="0" smtClean="0"/>
              <a:t>A component instance </a:t>
            </a:r>
            <a:r>
              <a:rPr lang="en-US" dirty="0" smtClean="0">
                <a:latin typeface="Consolas" pitchFamily="49" charset="0"/>
                <a:cs typeface="Consolas" pitchFamily="49" charset="0"/>
              </a:rPr>
              <a:t>A</a:t>
            </a:r>
            <a:r>
              <a:rPr lang="en-US" dirty="0" smtClean="0"/>
              <a:t> may not call the methods of another component instance </a:t>
            </a:r>
            <a:r>
              <a:rPr lang="en-US" dirty="0">
                <a:latin typeface="Consolas" pitchFamily="49" charset="0"/>
                <a:cs typeface="Consolas" pitchFamily="49" charset="0"/>
              </a:rPr>
              <a:t>B</a:t>
            </a:r>
            <a:r>
              <a:rPr lang="en-US" dirty="0" smtClean="0"/>
              <a:t> unless</a:t>
            </a:r>
          </a:p>
          <a:p>
            <a:pPr lvl="1"/>
            <a:r>
              <a:rPr lang="en-US" sz="2900" dirty="0">
                <a:latin typeface="Consolas" pitchFamily="49" charset="0"/>
                <a:cs typeface="Consolas" pitchFamily="49" charset="0"/>
              </a:rPr>
              <a:t>B</a:t>
            </a:r>
            <a:r>
              <a:rPr lang="en-US" dirty="0" smtClean="0"/>
              <a:t> is </a:t>
            </a:r>
            <a:r>
              <a:rPr lang="en-US" sz="2900" dirty="0">
                <a:latin typeface="Consolas" pitchFamily="49" charset="0"/>
                <a:cs typeface="Consolas" pitchFamily="49" charset="0"/>
              </a:rPr>
              <a:t>A</a:t>
            </a:r>
            <a:r>
              <a:rPr lang="en-US" dirty="0" smtClean="0"/>
              <a:t>’s subcomponent, or</a:t>
            </a:r>
          </a:p>
          <a:p>
            <a:pPr lvl="1"/>
            <a:r>
              <a:rPr lang="en-US" sz="2900" dirty="0">
                <a:latin typeface="Consolas" pitchFamily="49" charset="0"/>
                <a:cs typeface="Consolas" pitchFamily="49" charset="0"/>
              </a:rPr>
              <a:t>A</a:t>
            </a:r>
            <a:r>
              <a:rPr lang="en-US" dirty="0" smtClean="0"/>
              <a:t> and </a:t>
            </a:r>
            <a:r>
              <a:rPr lang="en-US" sz="2900" dirty="0">
                <a:latin typeface="Consolas" pitchFamily="49" charset="0"/>
                <a:cs typeface="Consolas" pitchFamily="49" charset="0"/>
              </a:rPr>
              <a:t>B</a:t>
            </a:r>
            <a:r>
              <a:rPr lang="en-US" dirty="0" smtClean="0"/>
              <a:t> are sibling subcomponents of a common component instance that declares a connection or connection pattern between them</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39</a:t>
            </a:fld>
            <a:endParaRPr lang="en-US"/>
          </a:p>
        </p:txBody>
      </p:sp>
    </p:spTree>
    <p:extLst>
      <p:ext uri="{BB962C8B-B14F-4D97-AF65-F5344CB8AC3E}">
        <p14:creationId xmlns:p14="http://schemas.microsoft.com/office/powerpoint/2010/main" val="35556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Design-based software architecture</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Two primary goals</a:t>
            </a:r>
          </a:p>
          <a:p>
            <a:pPr lvl="1"/>
            <a:r>
              <a:rPr lang="en-US" dirty="0" smtClean="0"/>
              <a:t>Capturing, cataloguing and exploiting experience in software designs</a:t>
            </a:r>
          </a:p>
          <a:p>
            <a:pPr lvl="1"/>
            <a:r>
              <a:rPr lang="en-US" dirty="0" smtClean="0"/>
              <a:t>Allowing reasoning about classes of designs</a:t>
            </a:r>
          </a:p>
          <a:p>
            <a:r>
              <a:rPr lang="en-US" dirty="0" smtClean="0"/>
              <a:t>Composition of components and connectors</a:t>
            </a:r>
          </a:p>
          <a:p>
            <a:pPr lvl="1"/>
            <a:r>
              <a:rPr lang="en-US" dirty="0" smtClean="0"/>
              <a:t>Components are the core computational entities</a:t>
            </a:r>
          </a:p>
          <a:p>
            <a:pPr lvl="1"/>
            <a:r>
              <a:rPr lang="en-US" dirty="0" smtClean="0"/>
              <a:t>Connectors are the core ways in which components communicate and interact</a:t>
            </a:r>
          </a:p>
          <a:p>
            <a:pPr lvl="1"/>
            <a:r>
              <a:rPr lang="en-US" dirty="0" smtClean="0"/>
              <a:t>Under constraints – only some combinations are permitted, which is intended to allow demonstration of the presence or absence of key properties</a:t>
            </a:r>
          </a:p>
          <a:p>
            <a:endParaRPr lang="en-US" dirty="0"/>
          </a:p>
        </p:txBody>
      </p:sp>
      <p:sp>
        <p:nvSpPr>
          <p:cNvPr id="5" name="Date Placeholder 4"/>
          <p:cNvSpPr>
            <a:spLocks noGrp="1"/>
          </p:cNvSpPr>
          <p:nvPr>
            <p:ph type="dt" sz="half" idx="10"/>
          </p:nvPr>
        </p:nvSpPr>
        <p:spPr/>
        <p:txBody>
          <a:bodyPr/>
          <a:lstStyle/>
          <a:p>
            <a:pPr>
              <a:defRPr/>
            </a:pPr>
            <a:r>
              <a:rPr lang="en-US" smtClean="0"/>
              <a:t>503 11sp © UW CSE  • D. Notkin</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pPr>
              <a:defRPr/>
            </a:pPr>
            <a:fld id="{2D593D72-9E2E-4A7D-BE67-19327E6AD9E2}" type="slidenum">
              <a:rPr lang="en-US" smtClean="0"/>
              <a:pPr>
                <a:defRPr/>
              </a:pPr>
              <a:t>4</a:t>
            </a:fld>
            <a:endParaRPr lang="en-US" dirty="0"/>
          </a:p>
        </p:txBody>
      </p:sp>
    </p:spTree>
    <p:extLst>
      <p:ext uri="{BB962C8B-B14F-4D97-AF65-F5344CB8AC3E}">
        <p14:creationId xmlns:p14="http://schemas.microsoft.com/office/powerpoint/2010/main" val="3782416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ArchJava</a:t>
            </a:r>
            <a:r>
              <a:rPr lang="en-US" dirty="0" smtClean="0"/>
              <a:t> work?</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40</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57163" y="1581150"/>
            <a:ext cx="5676900" cy="4210050"/>
          </a:xfrm>
          <a:prstGeom prst="rect">
            <a:avLst/>
          </a:prstGeom>
          <a:noFill/>
          <a:ln w="9525">
            <a:solidFill>
              <a:schemeClr val="bg2">
                <a:lumMod val="60000"/>
                <a:lumOff val="40000"/>
              </a:schemeClr>
            </a:solid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995613" y="2530549"/>
            <a:ext cx="5895975" cy="4133850"/>
          </a:xfrm>
          <a:prstGeom prst="rect">
            <a:avLst/>
          </a:prstGeom>
          <a:noFill/>
          <a:ln w="9525">
            <a:solidFill>
              <a:schemeClr val="bg2">
                <a:lumMod val="60000"/>
                <a:lumOff val="40000"/>
              </a:schemeClr>
            </a:solidFill>
            <a:miter lim="800000"/>
            <a:headEnd/>
            <a:tailEnd/>
          </a:ln>
        </p:spPr>
      </p:pic>
    </p:spTree>
    <p:extLst>
      <p:ext uri="{BB962C8B-B14F-4D97-AF65-F5344CB8AC3E}">
        <p14:creationId xmlns:p14="http://schemas.microsoft.com/office/powerpoint/2010/main" val="1547186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Date Placeholder 2"/>
          <p:cNvSpPr>
            <a:spLocks noGrp="1"/>
          </p:cNvSpPr>
          <p:nvPr>
            <p:ph type="dt" sz="half" idx="10"/>
          </p:nvPr>
        </p:nvSpPr>
        <p:spPr/>
        <p:txBody>
          <a:bodyPr/>
          <a:lstStyle/>
          <a:p>
            <a:pPr>
              <a:defRPr/>
            </a:pPr>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817A4F5D-B194-4D02-97B9-FEAAE1970A51}" type="slidenum">
              <a:rPr lang="en-US" smtClean="0"/>
              <a:pPr>
                <a:defRPr/>
              </a:pPr>
              <a:t>41</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76200" y="1447800"/>
            <a:ext cx="4752975" cy="2533650"/>
          </a:xfrm>
          <a:prstGeom prst="rect">
            <a:avLst/>
          </a:prstGeom>
          <a:noFill/>
          <a:ln w="9525">
            <a:solidFill>
              <a:schemeClr val="bg2">
                <a:lumMod val="60000"/>
                <a:lumOff val="40000"/>
              </a:schemeClr>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329668" y="2850078"/>
            <a:ext cx="5553075" cy="3819525"/>
          </a:xfrm>
          <a:prstGeom prst="rect">
            <a:avLst/>
          </a:prstGeom>
          <a:noFill/>
          <a:ln w="9525">
            <a:solidFill>
              <a:schemeClr val="bg2">
                <a:lumMod val="60000"/>
                <a:lumOff val="40000"/>
              </a:schemeClr>
            </a:solidFill>
            <a:miter lim="800000"/>
            <a:headEnd/>
            <a:tailEnd/>
          </a:ln>
        </p:spPr>
      </p:pic>
    </p:spTree>
    <p:extLst>
      <p:ext uri="{BB962C8B-B14F-4D97-AF65-F5344CB8AC3E}">
        <p14:creationId xmlns:p14="http://schemas.microsoft.com/office/powerpoint/2010/main" val="4290384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a:t>
            </a:r>
            <a:endParaRPr lang="en-US" dirty="0"/>
          </a:p>
        </p:txBody>
      </p:sp>
      <p:sp>
        <p:nvSpPr>
          <p:cNvPr id="5" name="Content Placeholder 4"/>
          <p:cNvSpPr>
            <a:spLocks noGrp="1"/>
          </p:cNvSpPr>
          <p:nvPr>
            <p:ph sz="half" idx="1"/>
          </p:nvPr>
        </p:nvSpPr>
        <p:spPr>
          <a:xfrm>
            <a:off x="602675" y="1505200"/>
            <a:ext cx="3810000" cy="4495800"/>
          </a:xfrm>
        </p:spPr>
        <p:txBody>
          <a:bodyPr>
            <a:normAutofit lnSpcReduction="10000"/>
          </a:bodyPr>
          <a:lstStyle/>
          <a:p>
            <a:r>
              <a:rPr lang="en-US" sz="2000" dirty="0" err="1" smtClean="0"/>
              <a:t>ArchJava</a:t>
            </a:r>
            <a:r>
              <a:rPr lang="en-US" sz="2000" dirty="0" smtClean="0"/>
              <a:t> extensions to describe architectural constraints on data sharing (using alias control analysis)</a:t>
            </a:r>
          </a:p>
          <a:p>
            <a:r>
              <a:rPr lang="en-US" sz="2000" dirty="0" smtClean="0"/>
              <a:t>Can describe data that is confined within a component, passed linearly from one component to another, or shared temporarily or persistently between components.</a:t>
            </a:r>
          </a:p>
          <a:p>
            <a:r>
              <a:rPr lang="en-US" sz="2000" dirty="0" smtClean="0"/>
              <a:t>Careful use of sophisticated language/type constructs like uniqueness, lending, mutability, etc.</a:t>
            </a:r>
            <a:endParaRPr lang="en-US" sz="2000" dirty="0"/>
          </a:p>
        </p:txBody>
      </p:sp>
      <p:sp>
        <p:nvSpPr>
          <p:cNvPr id="3" name="Date Placeholder 2"/>
          <p:cNvSpPr>
            <a:spLocks noGrp="1"/>
          </p:cNvSpPr>
          <p:nvPr>
            <p:ph type="dt" sz="half" idx="4294967295"/>
          </p:nvPr>
        </p:nvSpPr>
        <p:spPr>
          <a:xfrm>
            <a:off x="685800" y="6400800"/>
            <a:ext cx="1905000" cy="457200"/>
          </a:xfrm>
          <a:prstGeom prst="rect">
            <a:avLst/>
          </a:prstGeom>
        </p:spPr>
        <p:txBody>
          <a:bodyPr/>
          <a:lstStyle/>
          <a:p>
            <a:pPr>
              <a:defRPr/>
            </a:pPr>
            <a:r>
              <a:rPr lang="en-US" smtClean="0"/>
              <a:t>503 11sp © UW CSE  • D. Notkin</a:t>
            </a:r>
            <a:endParaRPr lang="en-US"/>
          </a:p>
        </p:txBody>
      </p:sp>
      <p:sp>
        <p:nvSpPr>
          <p:cNvPr id="4" name="Slide Number Placeholder 3"/>
          <p:cNvSpPr>
            <a:spLocks noGrp="1"/>
          </p:cNvSpPr>
          <p:nvPr>
            <p:ph type="sldNum" sz="quarter" idx="4294967295"/>
          </p:nvPr>
        </p:nvSpPr>
        <p:spPr>
          <a:xfrm>
            <a:off x="6553200" y="6400800"/>
            <a:ext cx="1905000" cy="457200"/>
          </a:xfrm>
          <a:prstGeom prst="rect">
            <a:avLst/>
          </a:prstGeom>
        </p:spPr>
        <p:txBody>
          <a:bodyPr/>
          <a:lstStyle/>
          <a:p>
            <a:pPr>
              <a:defRPr/>
            </a:pPr>
            <a:fld id="{817A4F5D-B194-4D02-97B9-FEAAE1970A51}" type="slidenum">
              <a:rPr lang="en-US" smtClean="0"/>
              <a:pPr>
                <a:defRPr/>
              </a:pPr>
              <a:t>42</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4529137" y="352425"/>
            <a:ext cx="4048125" cy="615315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609385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recap</a:t>
            </a:r>
            <a:endParaRPr lang="en-US" dirty="0"/>
          </a:p>
        </p:txBody>
      </p:sp>
      <p:sp>
        <p:nvSpPr>
          <p:cNvPr id="7" name="Content Placeholder 6"/>
          <p:cNvSpPr>
            <a:spLocks noGrp="1"/>
          </p:cNvSpPr>
          <p:nvPr>
            <p:ph idx="1"/>
          </p:nvPr>
        </p:nvSpPr>
        <p:spPr/>
        <p:txBody>
          <a:bodyPr>
            <a:normAutofit fontScale="92500"/>
          </a:bodyPr>
          <a:lstStyle/>
          <a:p>
            <a:r>
              <a:rPr lang="en-US" dirty="0" smtClean="0"/>
              <a:t>Architectural description via specially designed languages (ADLs) and via programming language extensions</a:t>
            </a:r>
          </a:p>
          <a:p>
            <a:r>
              <a:rPr lang="en-US" dirty="0" smtClean="0"/>
              <a:t>Reasoning about architectural properties</a:t>
            </a:r>
          </a:p>
          <a:p>
            <a:pPr lvl="1"/>
            <a:r>
              <a:rPr lang="en-US" dirty="0" smtClean="0"/>
              <a:t>ADLs (like Wright) allow the definition of properties to check within the scope of the language and analysis tools</a:t>
            </a:r>
          </a:p>
          <a:p>
            <a:pPr lvl="1"/>
            <a:r>
              <a:rPr lang="en-US" dirty="0" smtClean="0"/>
              <a:t>PL++ (like </a:t>
            </a:r>
            <a:r>
              <a:rPr lang="en-US" dirty="0" err="1" smtClean="0"/>
              <a:t>ArchJava</a:t>
            </a:r>
            <a:r>
              <a:rPr lang="en-US" dirty="0" smtClean="0"/>
              <a:t>) define the properties to always be checked</a:t>
            </a:r>
          </a:p>
          <a:p>
            <a:r>
              <a:rPr lang="en-US" dirty="0" smtClean="0"/>
              <a:t>Other tradeoffs with respect to adoption, to implementation issues, etc.</a:t>
            </a:r>
            <a:endParaRPr lang="en-US" dirty="0"/>
          </a:p>
        </p:txBody>
      </p:sp>
      <p:sp>
        <p:nvSpPr>
          <p:cNvPr id="5" name="Date Placeholder 4"/>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2D593D72-9E2E-4A7D-BE67-19327E6AD9E2}" type="slidenum">
              <a:rPr lang="en-US" smtClean="0"/>
              <a:pPr>
                <a:defRPr/>
              </a:pPr>
              <a:t>43</a:t>
            </a:fld>
            <a:endParaRPr lang="en-US"/>
          </a:p>
        </p:txBody>
      </p:sp>
    </p:spTree>
    <p:extLst>
      <p:ext uri="{BB962C8B-B14F-4D97-AF65-F5344CB8AC3E}">
        <p14:creationId xmlns:p14="http://schemas.microsoft.com/office/powerpoint/2010/main" val="1471177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Static vs. dynamic architectures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ACME, WRIGHT, etc. define static architectures – essentially, all processes need to be known statically (and thus not created during execution of the implementation)</a:t>
            </a:r>
          </a:p>
          <a:p>
            <a:r>
              <a:rPr lang="en-US" dirty="0" smtClean="0"/>
              <a:t>The need for dynamic architectures – creation and management of processes at run-time – has been a hot topic for at least a decade (in the software architecture research area, that is)</a:t>
            </a:r>
          </a:p>
          <a:p>
            <a:r>
              <a:rPr lang="en-US" dirty="0" smtClean="0"/>
              <a:t>Lots of work on this, but I’ll focus on</a:t>
            </a:r>
          </a:p>
          <a:p>
            <a:pPr lvl="1"/>
            <a:r>
              <a:rPr lang="en-US" dirty="0" smtClean="0"/>
              <a:t>Peyman Oreizy, </a:t>
            </a:r>
            <a:r>
              <a:rPr lang="en-US" dirty="0" err="1" smtClean="0"/>
              <a:t>Nenad</a:t>
            </a:r>
            <a:r>
              <a:rPr lang="en-US" dirty="0" smtClean="0"/>
              <a:t> </a:t>
            </a:r>
            <a:r>
              <a:rPr lang="en-US" dirty="0" err="1" smtClean="0"/>
              <a:t>Medvidovic</a:t>
            </a:r>
            <a:r>
              <a:rPr lang="en-US" dirty="0" smtClean="0"/>
              <a:t>, Richard N. Taylor. "Architecture-Based Runtime Software Evolution". International Conference on Software Engineering (April 1998)</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44</a:t>
            </a:fld>
            <a:endParaRPr lang="en-US"/>
          </a:p>
        </p:txBody>
      </p:sp>
    </p:spTree>
    <p:extLst>
      <p:ext uri="{BB962C8B-B14F-4D97-AF65-F5344CB8AC3E}">
        <p14:creationId xmlns:p14="http://schemas.microsoft.com/office/powerpoint/2010/main" val="4267197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ICSE N-10 award paper</a:t>
            </a:r>
            <a:endParaRPr lang="en-US" dirty="0"/>
          </a:p>
        </p:txBody>
      </p:sp>
      <p:sp>
        <p:nvSpPr>
          <p:cNvPr id="3" name="Content Placeholder 2"/>
          <p:cNvSpPr>
            <a:spLocks noGrp="1"/>
          </p:cNvSpPr>
          <p:nvPr>
            <p:ph idx="1"/>
          </p:nvPr>
        </p:nvSpPr>
        <p:spPr/>
        <p:txBody>
          <a:bodyPr/>
          <a:lstStyle/>
          <a:p>
            <a:r>
              <a:rPr lang="en-US" dirty="0" smtClean="0"/>
              <a:t>This paper received the ICSE 2008 Most Influential Paper Award, which recognizes the paper with the most influence on theory or practice during the 10 years since its publication</a:t>
            </a:r>
          </a:p>
          <a:p>
            <a:r>
              <a:rPr lang="en-US" dirty="0" smtClean="0"/>
              <a:t>The following (partial set of) slides are stolen from the retrospective talk at ICSE 2008 by Peyman, </a:t>
            </a:r>
            <a:r>
              <a:rPr lang="en-US" dirty="0" err="1" smtClean="0"/>
              <a:t>Neno</a:t>
            </a:r>
            <a:r>
              <a:rPr lang="en-US" dirty="0" smtClean="0"/>
              <a:t> and Dick </a:t>
            </a:r>
            <a:r>
              <a:rPr lang="en-US" sz="2000" dirty="0" smtClean="0"/>
              <a:t>(</a:t>
            </a:r>
            <a:r>
              <a:rPr lang="en-US" sz="2000" dirty="0" smtClean="0">
                <a:hlinkClick r:id="rId3"/>
              </a:rPr>
              <a:t>http://www.ics.uci.edu/~peymano/dynamic-arch/</a:t>
            </a:r>
            <a:r>
              <a:rPr lang="en-US" sz="2000" dirty="0" smtClean="0"/>
              <a:t>)</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45</a:t>
            </a:fld>
            <a:endParaRPr lang="en-US"/>
          </a:p>
        </p:txBody>
      </p:sp>
    </p:spTree>
    <p:extLst>
      <p:ext uri="{BB962C8B-B14F-4D97-AF65-F5344CB8AC3E}">
        <p14:creationId xmlns:p14="http://schemas.microsoft.com/office/powerpoint/2010/main" val="2273131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46</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24988" y="450891"/>
            <a:ext cx="7933212" cy="5949909"/>
          </a:xfrm>
          <a:prstGeom prst="rect">
            <a:avLst/>
          </a:prstGeom>
          <a:noFill/>
          <a:ln w="9525">
            <a:noFill/>
            <a:miter lim="800000"/>
            <a:headEnd/>
            <a:tailEnd/>
          </a:ln>
        </p:spPr>
      </p:pic>
    </p:spTree>
    <p:extLst>
      <p:ext uri="{BB962C8B-B14F-4D97-AF65-F5344CB8AC3E}">
        <p14:creationId xmlns:p14="http://schemas.microsoft.com/office/powerpoint/2010/main" val="566861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47</a:t>
            </a:fld>
            <a:endParaRPr lang="en-US"/>
          </a:p>
        </p:txBody>
      </p:sp>
      <p:pic>
        <p:nvPicPr>
          <p:cNvPr id="4100" name="Picture 4"/>
          <p:cNvPicPr>
            <a:picLocks noChangeAspect="1" noChangeArrowheads="1"/>
          </p:cNvPicPr>
          <p:nvPr/>
        </p:nvPicPr>
        <p:blipFill>
          <a:blip r:embed="rId3" cstate="print"/>
          <a:srcRect/>
          <a:stretch>
            <a:fillRect/>
          </a:stretch>
        </p:blipFill>
        <p:spPr bwMode="auto">
          <a:xfrm>
            <a:off x="536864" y="459798"/>
            <a:ext cx="7921336" cy="5941002"/>
          </a:xfrm>
          <a:prstGeom prst="rect">
            <a:avLst/>
          </a:prstGeom>
          <a:noFill/>
          <a:ln w="9525">
            <a:noFill/>
            <a:miter lim="800000"/>
            <a:headEnd/>
            <a:tailEnd/>
          </a:ln>
        </p:spPr>
      </p:pic>
    </p:spTree>
    <p:extLst>
      <p:ext uri="{BB962C8B-B14F-4D97-AF65-F5344CB8AC3E}">
        <p14:creationId xmlns:p14="http://schemas.microsoft.com/office/powerpoint/2010/main" val="3056690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48</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522514" y="335107"/>
            <a:ext cx="8087590" cy="6065693"/>
          </a:xfrm>
          <a:prstGeom prst="rect">
            <a:avLst/>
          </a:prstGeom>
          <a:noFill/>
          <a:ln w="9525">
            <a:noFill/>
            <a:miter lim="800000"/>
            <a:headEnd/>
            <a:tailEnd/>
          </a:ln>
        </p:spPr>
      </p:pic>
    </p:spTree>
    <p:extLst>
      <p:ext uri="{BB962C8B-B14F-4D97-AF65-F5344CB8AC3E}">
        <p14:creationId xmlns:p14="http://schemas.microsoft.com/office/powerpoint/2010/main" val="402269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49</a:t>
            </a:fld>
            <a:endParaRPr lang="en-US"/>
          </a:p>
        </p:txBody>
      </p:sp>
      <p:pic>
        <p:nvPicPr>
          <p:cNvPr id="6147" name="Picture 3"/>
          <p:cNvPicPr>
            <a:picLocks noChangeAspect="1" noChangeArrowheads="1"/>
          </p:cNvPicPr>
          <p:nvPr/>
        </p:nvPicPr>
        <p:blipFill>
          <a:blip r:embed="rId3" cstate="print"/>
          <a:srcRect/>
          <a:stretch>
            <a:fillRect/>
          </a:stretch>
        </p:blipFill>
        <p:spPr bwMode="auto">
          <a:xfrm>
            <a:off x="473033" y="201509"/>
            <a:ext cx="8265721" cy="6199291"/>
          </a:xfrm>
          <a:prstGeom prst="rect">
            <a:avLst/>
          </a:prstGeom>
          <a:noFill/>
          <a:ln w="9525">
            <a:noFill/>
            <a:miter lim="800000"/>
            <a:headEnd/>
            <a:tailEnd/>
          </a:ln>
        </p:spPr>
      </p:pic>
    </p:spTree>
    <p:extLst>
      <p:ext uri="{BB962C8B-B14F-4D97-AF65-F5344CB8AC3E}">
        <p14:creationId xmlns:p14="http://schemas.microsoft.com/office/powerpoint/2010/main" val="340229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architectures</a:t>
            </a:r>
            <a:endParaRPr lang="en-US" dirty="0"/>
          </a:p>
        </p:txBody>
      </p:sp>
      <p:sp>
        <p:nvSpPr>
          <p:cNvPr id="3" name="Content Placeholder 2"/>
          <p:cNvSpPr>
            <a:spLocks noGrp="1"/>
          </p:cNvSpPr>
          <p:nvPr>
            <p:ph idx="1"/>
          </p:nvPr>
        </p:nvSpPr>
        <p:spPr/>
        <p:txBody>
          <a:bodyPr/>
          <a:lstStyle/>
          <a:p>
            <a:r>
              <a:rPr lang="en-US" dirty="0" smtClean="0"/>
              <a:t>There are, roughly, two approaches to describing software architectures</a:t>
            </a:r>
          </a:p>
          <a:p>
            <a:r>
              <a:rPr lang="en-US" dirty="0" smtClean="0"/>
              <a:t>The first – and the most heavily explored – is to define an ADL – architecture description language</a:t>
            </a:r>
          </a:p>
          <a:p>
            <a:r>
              <a:rPr lang="en-US" dirty="0" smtClean="0"/>
              <a:t>The second is to extend a programming language with architectural constructs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5</a:t>
            </a:fld>
            <a:endParaRPr lang="en-US" dirty="0"/>
          </a:p>
        </p:txBody>
      </p:sp>
    </p:spTree>
    <p:extLst>
      <p:ext uri="{BB962C8B-B14F-4D97-AF65-F5344CB8AC3E}">
        <p14:creationId xmlns:p14="http://schemas.microsoft.com/office/powerpoint/2010/main" val="2317097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50</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320632" y="180356"/>
            <a:ext cx="8408225" cy="6306169"/>
          </a:xfrm>
          <a:prstGeom prst="rect">
            <a:avLst/>
          </a:prstGeom>
          <a:noFill/>
          <a:ln w="9525">
            <a:noFill/>
            <a:miter lim="800000"/>
            <a:headEnd/>
            <a:tailEnd/>
          </a:ln>
        </p:spPr>
      </p:pic>
    </p:spTree>
    <p:extLst>
      <p:ext uri="{BB962C8B-B14F-4D97-AF65-F5344CB8AC3E}">
        <p14:creationId xmlns:p14="http://schemas.microsoft.com/office/powerpoint/2010/main" val="379538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51</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420090" y="372217"/>
            <a:ext cx="8038110" cy="6028583"/>
          </a:xfrm>
          <a:prstGeom prst="rect">
            <a:avLst/>
          </a:prstGeom>
          <a:noFill/>
          <a:ln w="9525">
            <a:noFill/>
            <a:miter lim="800000"/>
            <a:headEnd/>
            <a:tailEnd/>
          </a:ln>
        </p:spPr>
      </p:pic>
    </p:spTree>
    <p:extLst>
      <p:ext uri="{BB962C8B-B14F-4D97-AF65-F5344CB8AC3E}">
        <p14:creationId xmlns:p14="http://schemas.microsoft.com/office/powerpoint/2010/main" val="3782605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52</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356259" y="94631"/>
            <a:ext cx="8408225" cy="6306169"/>
          </a:xfrm>
          <a:prstGeom prst="rect">
            <a:avLst/>
          </a:prstGeom>
          <a:noFill/>
          <a:ln w="9525">
            <a:noFill/>
            <a:miter lim="800000"/>
            <a:headEnd/>
            <a:tailEnd/>
          </a:ln>
        </p:spPr>
      </p:pic>
    </p:spTree>
    <p:extLst>
      <p:ext uri="{BB962C8B-B14F-4D97-AF65-F5344CB8AC3E}">
        <p14:creationId xmlns:p14="http://schemas.microsoft.com/office/powerpoint/2010/main" val="1948884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53</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273133" y="142505"/>
            <a:ext cx="5153891" cy="3865418"/>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243450" y="3146961"/>
            <a:ext cx="4663289" cy="3497468"/>
          </a:xfrm>
          <a:prstGeom prst="rect">
            <a:avLst/>
          </a:prstGeom>
          <a:noFill/>
          <a:ln w="9525">
            <a:noFill/>
            <a:miter lim="800000"/>
            <a:headEnd/>
            <a:tailEnd/>
          </a:ln>
        </p:spPr>
      </p:pic>
    </p:spTree>
    <p:extLst>
      <p:ext uri="{BB962C8B-B14F-4D97-AF65-F5344CB8AC3E}">
        <p14:creationId xmlns:p14="http://schemas.microsoft.com/office/powerpoint/2010/main" val="2076997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503 11sp © UW CSE  • D. Notkin</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54</a:t>
            </a:fld>
            <a:endParaRPr lang="en-US"/>
          </a:p>
        </p:txBody>
      </p:sp>
      <p:pic>
        <p:nvPicPr>
          <p:cNvPr id="11266" name="Picture 2"/>
          <p:cNvPicPr>
            <a:picLocks noChangeAspect="1" noChangeArrowheads="1"/>
          </p:cNvPicPr>
          <p:nvPr/>
        </p:nvPicPr>
        <p:blipFill>
          <a:blip r:embed="rId3" cstate="print"/>
          <a:srcRect/>
          <a:stretch>
            <a:fillRect/>
          </a:stretch>
        </p:blipFill>
        <p:spPr bwMode="auto">
          <a:xfrm>
            <a:off x="685800" y="390030"/>
            <a:ext cx="8014360" cy="6010770"/>
          </a:xfrm>
          <a:prstGeom prst="rect">
            <a:avLst/>
          </a:prstGeom>
          <a:noFill/>
          <a:ln w="9525">
            <a:noFill/>
            <a:miter lim="800000"/>
            <a:headEnd/>
            <a:tailEnd/>
          </a:ln>
        </p:spPr>
      </p:pic>
    </p:spTree>
    <p:extLst>
      <p:ext uri="{BB962C8B-B14F-4D97-AF65-F5344CB8AC3E}">
        <p14:creationId xmlns:p14="http://schemas.microsoft.com/office/powerpoint/2010/main" val="4070906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503 11sp © UW CSE  • D. Notkin</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55</a:t>
            </a:fld>
            <a:endParaRPr lang="en-US"/>
          </a:p>
        </p:txBody>
      </p:sp>
      <p:pic>
        <p:nvPicPr>
          <p:cNvPr id="12290" name="Picture 2"/>
          <p:cNvPicPr>
            <a:picLocks noChangeAspect="1" noChangeArrowheads="1"/>
          </p:cNvPicPr>
          <p:nvPr/>
        </p:nvPicPr>
        <p:blipFill>
          <a:blip r:embed="rId3" cstate="print"/>
          <a:srcRect/>
          <a:stretch>
            <a:fillRect/>
          </a:stretch>
        </p:blipFill>
        <p:spPr bwMode="auto">
          <a:xfrm>
            <a:off x="519051" y="296883"/>
            <a:ext cx="8138556" cy="6103917"/>
          </a:xfrm>
          <a:prstGeom prst="rect">
            <a:avLst/>
          </a:prstGeom>
          <a:noFill/>
          <a:ln w="9525">
            <a:noFill/>
            <a:miter lim="800000"/>
            <a:headEnd/>
            <a:tailEnd/>
          </a:ln>
        </p:spPr>
      </p:pic>
    </p:spTree>
    <p:extLst>
      <p:ext uri="{BB962C8B-B14F-4D97-AF65-F5344CB8AC3E}">
        <p14:creationId xmlns:p14="http://schemas.microsoft.com/office/powerpoint/2010/main" val="3475196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503 11sp © UW CSE  • D. Notkin</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56</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112816" y="190006"/>
            <a:ext cx="4684816" cy="3513612"/>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511138" y="2695515"/>
            <a:ext cx="5454979" cy="4091235"/>
          </a:xfrm>
          <a:prstGeom prst="rect">
            <a:avLst/>
          </a:prstGeom>
          <a:noFill/>
          <a:ln w="9525">
            <a:noFill/>
            <a:miter lim="800000"/>
            <a:headEnd/>
            <a:tailEnd/>
          </a:ln>
        </p:spPr>
      </p:pic>
    </p:spTree>
    <p:extLst>
      <p:ext uri="{BB962C8B-B14F-4D97-AF65-F5344CB8AC3E}">
        <p14:creationId xmlns:p14="http://schemas.microsoft.com/office/powerpoint/2010/main" val="4229414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 an aside</a:t>
            </a:r>
            <a:endParaRPr lang="en-US" dirty="0"/>
          </a:p>
        </p:txBody>
      </p:sp>
      <p:sp>
        <p:nvSpPr>
          <p:cNvPr id="3" name="Content Placeholder 2"/>
          <p:cNvSpPr>
            <a:spLocks noGrp="1"/>
          </p:cNvSpPr>
          <p:nvPr>
            <p:ph sz="half" idx="1"/>
          </p:nvPr>
        </p:nvSpPr>
        <p:spPr/>
        <p:txBody>
          <a:bodyPr/>
          <a:lstStyle/>
          <a:p>
            <a:r>
              <a:rPr lang="en-US" sz="1800" dirty="0" smtClean="0"/>
              <a:t>Last night my wife and I attended the Town Hall talk by </a:t>
            </a:r>
            <a:r>
              <a:rPr lang="en-US" sz="1800" dirty="0" smtClean="0">
                <a:hlinkClick r:id="rId3"/>
              </a:rPr>
              <a:t>Dr. </a:t>
            </a:r>
            <a:r>
              <a:rPr lang="en-US" sz="1800" dirty="0" err="1" smtClean="0">
                <a:hlinkClick r:id="rId3"/>
              </a:rPr>
              <a:t>Atul</a:t>
            </a:r>
            <a:r>
              <a:rPr lang="en-US" sz="1800" dirty="0" smtClean="0">
                <a:hlinkClick r:id="rId3"/>
              </a:rPr>
              <a:t> </a:t>
            </a:r>
            <a:r>
              <a:rPr lang="en-US" sz="1800" dirty="0" err="1" smtClean="0">
                <a:hlinkClick r:id="rId3"/>
              </a:rPr>
              <a:t>Gawande</a:t>
            </a:r>
            <a:r>
              <a:rPr lang="en-US" sz="1800" dirty="0" smtClean="0"/>
              <a:t> on his new book, </a:t>
            </a:r>
            <a:r>
              <a:rPr lang="en-US" sz="1800" i="1" dirty="0" smtClean="0"/>
              <a:t>The Checklist Manifesto</a:t>
            </a:r>
          </a:p>
          <a:p>
            <a:r>
              <a:rPr lang="en-US" sz="1800" dirty="0" smtClean="0"/>
              <a:t>Excerpts from Malcolm </a:t>
            </a:r>
            <a:r>
              <a:rPr lang="en-US" sz="1800" dirty="0" err="1" smtClean="0"/>
              <a:t>Gladwell’s</a:t>
            </a:r>
            <a:r>
              <a:rPr lang="en-US" sz="1800" dirty="0" smtClean="0"/>
              <a:t> review [amazon.com]</a:t>
            </a:r>
          </a:p>
          <a:p>
            <a:r>
              <a:rPr lang="en-US" sz="1800" dirty="0" smtClean="0"/>
              <a:t>“[H]e is really interested in a problem that afflicts virtually every aspect of the modern world–and that is how professionals deal with the increasing complexity of their responsibilities.</a:t>
            </a:r>
            <a:endParaRPr lang="en-US" sz="1800" i="1" dirty="0" smtClean="0"/>
          </a:p>
        </p:txBody>
      </p:sp>
      <p:sp>
        <p:nvSpPr>
          <p:cNvPr id="6" name="Content Placeholder 5"/>
          <p:cNvSpPr>
            <a:spLocks noGrp="1"/>
          </p:cNvSpPr>
          <p:nvPr>
            <p:ph sz="half" idx="2"/>
          </p:nvPr>
        </p:nvSpPr>
        <p:spPr/>
        <p:txBody>
          <a:bodyPr/>
          <a:lstStyle/>
          <a:p>
            <a:r>
              <a:rPr lang="en-US" sz="1800" dirty="0" smtClean="0"/>
              <a:t>“… a distinction between errors of ignorance (mistakes we make because we don’t know enough), and errors of ineptitude (mistakes we made because we don’t make proper use of what we know). Failure in the modern world…is really about the second of these errors …”</a:t>
            </a:r>
            <a:endParaRPr lang="en-US" sz="1800" dirty="0"/>
          </a:p>
        </p:txBody>
      </p:sp>
      <p:sp>
        <p:nvSpPr>
          <p:cNvPr id="4" name="Date Placeholder 3"/>
          <p:cNvSpPr>
            <a:spLocks noGrp="1"/>
          </p:cNvSpPr>
          <p:nvPr>
            <p:ph type="dt" sz="half" idx="4294967295"/>
          </p:nvPr>
        </p:nvSpPr>
        <p:spPr>
          <a:xfrm>
            <a:off x="685800" y="6400800"/>
            <a:ext cx="1905000" cy="457200"/>
          </a:xfrm>
          <a:prstGeom prst="rect">
            <a:avLst/>
          </a:prstGeom>
        </p:spPr>
        <p:txBody>
          <a:bodyPr/>
          <a:lstStyle/>
          <a:p>
            <a:pPr>
              <a:defRPr/>
            </a:pPr>
            <a:r>
              <a:rPr lang="en-US" smtClean="0"/>
              <a:t>503 11sp © UW CSE  • D. Notkin</a:t>
            </a:r>
            <a:endParaRPr lang="en-US"/>
          </a:p>
        </p:txBody>
      </p:sp>
      <p:sp>
        <p:nvSpPr>
          <p:cNvPr id="5" name="Slide Number Placeholder 4"/>
          <p:cNvSpPr>
            <a:spLocks noGrp="1"/>
          </p:cNvSpPr>
          <p:nvPr>
            <p:ph type="sldNum" sz="quarter" idx="4294967295"/>
          </p:nvPr>
        </p:nvSpPr>
        <p:spPr>
          <a:xfrm>
            <a:off x="6553200" y="6400800"/>
            <a:ext cx="1905000" cy="457200"/>
          </a:xfrm>
          <a:prstGeom prst="rect">
            <a:avLst/>
          </a:prstGeom>
        </p:spPr>
        <p:txBody>
          <a:bodyPr/>
          <a:lstStyle/>
          <a:p>
            <a:pPr>
              <a:defRPr/>
            </a:pPr>
            <a:fld id="{3451FA2C-3B3E-4FA6-BAFA-85683040B980}" type="slidenum">
              <a:rPr lang="en-US" smtClean="0"/>
              <a:pPr>
                <a:defRPr/>
              </a:pPr>
              <a:t>57</a:t>
            </a:fld>
            <a:endParaRPr lang="en-US"/>
          </a:p>
        </p:txBody>
      </p:sp>
    </p:spTree>
    <p:extLst>
      <p:ext uri="{BB962C8B-B14F-4D97-AF65-F5344CB8AC3E}">
        <p14:creationId xmlns:p14="http://schemas.microsoft.com/office/powerpoint/2010/main" val="3261036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a:t>
            </a:r>
            <a:r>
              <a:rPr lang="en-US" dirty="0" err="1" smtClean="0"/>
              <a:t>Gladwell</a:t>
            </a:r>
            <a:endParaRPr lang="en-US" dirty="0"/>
          </a:p>
        </p:txBody>
      </p:sp>
      <p:sp>
        <p:nvSpPr>
          <p:cNvPr id="3" name="Content Placeholder 2"/>
          <p:cNvSpPr>
            <a:spLocks noGrp="1"/>
          </p:cNvSpPr>
          <p:nvPr>
            <p:ph sz="half" idx="1"/>
          </p:nvPr>
        </p:nvSpPr>
        <p:spPr/>
        <p:txBody>
          <a:bodyPr/>
          <a:lstStyle/>
          <a:p>
            <a:r>
              <a:rPr lang="en-US" sz="1800" dirty="0" smtClean="0"/>
              <a:t>“[H]e walks us through a series of examples from medicine showing how the routine tasks of surgeons have now become so incredibly complicated that mistakes of one kind or another are virtually inevitable: it’s just too easy for an otherwise competent doctor to miss a step, or forget to ask a key question or, in the stress and pressure of the moment, to fail to plan properly for every eventuality. </a:t>
            </a:r>
          </a:p>
          <a:p>
            <a:endParaRPr lang="en-US" sz="1800" dirty="0"/>
          </a:p>
        </p:txBody>
      </p:sp>
      <p:sp>
        <p:nvSpPr>
          <p:cNvPr id="4" name="Content Placeholder 3"/>
          <p:cNvSpPr>
            <a:spLocks noGrp="1"/>
          </p:cNvSpPr>
          <p:nvPr>
            <p:ph sz="half" idx="2"/>
          </p:nvPr>
        </p:nvSpPr>
        <p:spPr/>
        <p:txBody>
          <a:bodyPr/>
          <a:lstStyle/>
          <a:p>
            <a:r>
              <a:rPr lang="en-US" sz="1800" dirty="0" smtClean="0"/>
              <a:t>“</a:t>
            </a:r>
            <a:r>
              <a:rPr lang="en-US" sz="1800" dirty="0" err="1" smtClean="0"/>
              <a:t>Gawande</a:t>
            </a:r>
            <a:r>
              <a:rPr lang="en-US" sz="1800" dirty="0" smtClean="0"/>
              <a:t> then visits with pilots and the people who build skyscrapers and comes back with a solution. Experts need checklists–literally–written guides that walk them through the key steps in any complex procedure. [H]e shows how his research team has taken this idea, developed a safe surgery checklist, and applied it around the world, with staggering success.”</a:t>
            </a:r>
          </a:p>
        </p:txBody>
      </p:sp>
      <p:sp>
        <p:nvSpPr>
          <p:cNvPr id="5" name="Date Placeholder 4"/>
          <p:cNvSpPr>
            <a:spLocks noGrp="1"/>
          </p:cNvSpPr>
          <p:nvPr>
            <p:ph type="dt" sz="half" idx="4294967295"/>
          </p:nvPr>
        </p:nvSpPr>
        <p:spPr>
          <a:xfrm>
            <a:off x="685800" y="6400800"/>
            <a:ext cx="1905000" cy="457200"/>
          </a:xfrm>
          <a:prstGeom prst="rect">
            <a:avLst/>
          </a:prstGeom>
        </p:spPr>
        <p:txBody>
          <a:bodyPr/>
          <a:lstStyle/>
          <a:p>
            <a:pPr>
              <a:defRPr/>
            </a:pPr>
            <a:r>
              <a:rPr lang="en-US" smtClean="0"/>
              <a:t>503 11sp © UW CSE  • D. Notkin</a:t>
            </a:r>
            <a:endParaRPr lang="en-US"/>
          </a:p>
        </p:txBody>
      </p:sp>
      <p:sp>
        <p:nvSpPr>
          <p:cNvPr id="6" name="Slide Number Placeholder 5"/>
          <p:cNvSpPr>
            <a:spLocks noGrp="1"/>
          </p:cNvSpPr>
          <p:nvPr>
            <p:ph type="sldNum" sz="quarter" idx="4294967295"/>
          </p:nvPr>
        </p:nvSpPr>
        <p:spPr>
          <a:xfrm>
            <a:off x="6553200" y="6400800"/>
            <a:ext cx="1905000" cy="457200"/>
          </a:xfrm>
          <a:prstGeom prst="rect">
            <a:avLst/>
          </a:prstGeom>
        </p:spPr>
        <p:txBody>
          <a:bodyPr/>
          <a:lstStyle/>
          <a:p>
            <a:pPr>
              <a:defRPr/>
            </a:pPr>
            <a:fld id="{2D593D72-9E2E-4A7D-BE67-19327E6AD9E2}" type="slidenum">
              <a:rPr lang="en-US" smtClean="0"/>
              <a:pPr>
                <a:defRPr/>
              </a:pPr>
              <a:t>58</a:t>
            </a:fld>
            <a:endParaRPr lang="en-US"/>
          </a:p>
        </p:txBody>
      </p:sp>
    </p:spTree>
    <p:extLst>
      <p:ext uri="{BB962C8B-B14F-4D97-AF65-F5344CB8AC3E}">
        <p14:creationId xmlns:p14="http://schemas.microsoft.com/office/powerpoint/2010/main" val="4087351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smtClean="0"/>
              <a:t>So, role of checklists in software engineering?</a:t>
            </a:r>
            <a:endParaRPr lang="en-US" sz="2800" dirty="0"/>
          </a:p>
        </p:txBody>
      </p:sp>
      <p:sp>
        <p:nvSpPr>
          <p:cNvPr id="5" name="Date Placeholder 4"/>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2D593D72-9E2E-4A7D-BE67-19327E6AD9E2}" type="slidenum">
              <a:rPr lang="en-US" smtClean="0"/>
              <a:pPr>
                <a:defRPr/>
              </a:pPr>
              <a:t>59</a:t>
            </a:fld>
            <a:endParaRPr lang="en-US"/>
          </a:p>
        </p:txBody>
      </p:sp>
    </p:spTree>
    <p:extLst>
      <p:ext uri="{BB962C8B-B14F-4D97-AF65-F5344CB8AC3E}">
        <p14:creationId xmlns:p14="http://schemas.microsoft.com/office/powerpoint/2010/main" val="428773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Partial Comparison</a:t>
            </a:r>
            <a:endParaRPr lang="en-US" dirty="0"/>
          </a:p>
        </p:txBody>
      </p:sp>
      <p:sp>
        <p:nvSpPr>
          <p:cNvPr id="7" name="Text Placeholder 6"/>
          <p:cNvSpPr>
            <a:spLocks noGrp="1"/>
          </p:cNvSpPr>
          <p:nvPr>
            <p:ph type="body" idx="1"/>
          </p:nvPr>
        </p:nvSpPr>
        <p:spPr/>
        <p:txBody>
          <a:bodyPr/>
          <a:lstStyle/>
          <a:p>
            <a:r>
              <a:rPr lang="en-US" dirty="0" smtClean="0"/>
              <a:t>ADL</a:t>
            </a:r>
            <a:endParaRPr lang="en-US" dirty="0"/>
          </a:p>
        </p:txBody>
      </p:sp>
      <p:sp>
        <p:nvSpPr>
          <p:cNvPr id="8" name="Content Placeholder 7"/>
          <p:cNvSpPr>
            <a:spLocks noGrp="1"/>
          </p:cNvSpPr>
          <p:nvPr>
            <p:ph sz="half" idx="2"/>
          </p:nvPr>
        </p:nvSpPr>
        <p:spPr/>
        <p:txBody>
          <a:bodyPr/>
          <a:lstStyle/>
          <a:p>
            <a:pPr>
              <a:buClr>
                <a:srgbClr val="00B050"/>
              </a:buClr>
              <a:buSzPct val="150000"/>
              <a:buFont typeface="Lucida Handwriting" pitchFamily="66" charset="0"/>
              <a:buChar char="√"/>
            </a:pPr>
            <a:r>
              <a:rPr lang="en-US" sz="2000" dirty="0" smtClean="0"/>
              <a:t>Can focus on architectural issues</a:t>
            </a:r>
          </a:p>
          <a:p>
            <a:pPr>
              <a:buClr>
                <a:srgbClr val="00B050"/>
              </a:buClr>
              <a:buSzPct val="150000"/>
              <a:buFont typeface="Lucida Handwriting" pitchFamily="66" charset="0"/>
              <a:buChar char="√"/>
            </a:pPr>
            <a:r>
              <a:rPr lang="en-US" sz="2000" dirty="0" smtClean="0"/>
              <a:t>Can allow architecture-related analysis</a:t>
            </a:r>
          </a:p>
          <a:p>
            <a:pPr>
              <a:buClr>
                <a:srgbClr val="00B050"/>
              </a:buClr>
              <a:buSzPct val="150000"/>
              <a:buFont typeface="Lucida Handwriting" pitchFamily="66" charset="0"/>
              <a:buChar char="√"/>
            </a:pPr>
            <a:r>
              <a:rPr lang="en-US" sz="2000" dirty="0" smtClean="0"/>
              <a:t>Separates architectural activities from lower-level activities</a:t>
            </a:r>
          </a:p>
          <a:p>
            <a:pPr>
              <a:buClr>
                <a:srgbClr val="FF0000"/>
              </a:buClr>
              <a:buSzPct val="150000"/>
              <a:buFont typeface="Lucida Handwriting" pitchFamily="66" charset="0"/>
              <a:buChar char="X"/>
            </a:pPr>
            <a:r>
              <a:rPr lang="en-US" sz="2000" dirty="0" smtClean="0"/>
              <a:t>Separates architecture from software, allowing drift</a:t>
            </a:r>
          </a:p>
          <a:p>
            <a:pPr>
              <a:buClr>
                <a:srgbClr val="FF0000"/>
              </a:buClr>
              <a:buSzPct val="150000"/>
              <a:buFont typeface="Lucida Handwriting" pitchFamily="66" charset="0"/>
              <a:buChar char="X"/>
            </a:pPr>
            <a:r>
              <a:rPr lang="en-US" sz="2000" dirty="0" smtClean="0"/>
              <a:t>Requires additional learning and experience by developers, testers, etc.</a:t>
            </a:r>
          </a:p>
        </p:txBody>
      </p:sp>
      <p:sp>
        <p:nvSpPr>
          <p:cNvPr id="9" name="Text Placeholder 8"/>
          <p:cNvSpPr>
            <a:spLocks noGrp="1"/>
          </p:cNvSpPr>
          <p:nvPr>
            <p:ph type="body" sz="quarter" idx="3"/>
          </p:nvPr>
        </p:nvSpPr>
        <p:spPr/>
        <p:txBody>
          <a:bodyPr/>
          <a:lstStyle/>
          <a:p>
            <a:r>
              <a:rPr lang="en-US" dirty="0" smtClean="0"/>
              <a:t>Extend PL</a:t>
            </a:r>
            <a:endParaRPr lang="en-US" dirty="0"/>
          </a:p>
        </p:txBody>
      </p:sp>
      <p:sp>
        <p:nvSpPr>
          <p:cNvPr id="10" name="Content Placeholder 9"/>
          <p:cNvSpPr>
            <a:spLocks noGrp="1"/>
          </p:cNvSpPr>
          <p:nvPr>
            <p:ph sz="quarter" idx="4"/>
          </p:nvPr>
        </p:nvSpPr>
        <p:spPr/>
        <p:txBody>
          <a:bodyPr/>
          <a:lstStyle/>
          <a:p>
            <a:pPr>
              <a:buClr>
                <a:srgbClr val="00B050"/>
              </a:buClr>
              <a:buSzPct val="150000"/>
              <a:buFont typeface="Lucida Handwriting" pitchFamily="66" charset="0"/>
              <a:buChar char="√"/>
            </a:pPr>
            <a:r>
              <a:rPr lang="en-US" sz="2000" dirty="0" smtClean="0"/>
              <a:t>Provides transition to adopt architecture for existing systems</a:t>
            </a:r>
          </a:p>
          <a:p>
            <a:pPr>
              <a:buClr>
                <a:srgbClr val="00B050"/>
              </a:buClr>
              <a:buSzPct val="150000"/>
              <a:buFont typeface="Lucida Handwriting" pitchFamily="66" charset="0"/>
              <a:buChar char="√"/>
            </a:pPr>
            <a:r>
              <a:rPr lang="en-US" sz="2000" dirty="0" smtClean="0"/>
              <a:t>Connects architecture with program, reducing drift</a:t>
            </a:r>
          </a:p>
          <a:p>
            <a:pPr>
              <a:buClr>
                <a:srgbClr val="00B050"/>
              </a:buClr>
              <a:buSzPct val="150000"/>
              <a:buFont typeface="Lucida Handwriting" pitchFamily="66" charset="0"/>
              <a:buChar char="√"/>
            </a:pPr>
            <a:r>
              <a:rPr lang="en-US" sz="2000" dirty="0" smtClean="0"/>
              <a:t>Incremental cost to train developers, testers, etc.</a:t>
            </a:r>
          </a:p>
          <a:p>
            <a:pPr>
              <a:buClr>
                <a:srgbClr val="FF0000"/>
              </a:buClr>
              <a:buSzPct val="150000"/>
              <a:buFont typeface="Lucida Handwriting" pitchFamily="66" charset="0"/>
              <a:buChar char="X"/>
            </a:pPr>
            <a:r>
              <a:rPr lang="en-US" sz="2000" dirty="0" smtClean="0"/>
              <a:t>Fuzzier distinction between architecture and program</a:t>
            </a:r>
          </a:p>
          <a:p>
            <a:pPr>
              <a:buClr>
                <a:srgbClr val="FF0000"/>
              </a:buClr>
              <a:buSzPct val="150000"/>
              <a:buFont typeface="Lucida Handwriting" pitchFamily="66" charset="0"/>
              <a:buChar char="X"/>
            </a:pPr>
            <a:r>
              <a:rPr lang="en-US" sz="2000" dirty="0" smtClean="0"/>
              <a:t>May constrain possible analyses</a:t>
            </a:r>
          </a:p>
        </p:txBody>
      </p:sp>
    </p:spTree>
    <p:extLst>
      <p:ext uri="{BB962C8B-B14F-4D97-AF65-F5344CB8AC3E}">
        <p14:creationId xmlns:p14="http://schemas.microsoft.com/office/powerpoint/2010/main" val="828662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architecture: property-oriented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a desire to design software systems with a particular property – such as autonomic systems, fault-tolerance, privacy, etc.</a:t>
            </a:r>
          </a:p>
          <a:p>
            <a:r>
              <a:rPr lang="en-US" dirty="0" smtClean="0"/>
              <a:t>But weren’t properties checked by ADLs, etc.?</a:t>
            </a:r>
          </a:p>
          <a:p>
            <a:r>
              <a:rPr lang="en-US" dirty="0" smtClean="0"/>
              <a:t>Absolutely. </a:t>
            </a:r>
          </a:p>
          <a:p>
            <a:r>
              <a:rPr lang="en-US" dirty="0" smtClean="0"/>
              <a:t>The difference in property-oriented (remember, I made that term up) is that the properties are described and the systems are produced – at least to the first order</a:t>
            </a:r>
          </a:p>
          <a:p>
            <a:pPr lvl="1"/>
            <a:r>
              <a:rPr lang="en-US" dirty="0" smtClean="0"/>
              <a:t>In contrast to producing an architecture and ensuring it has properties</a:t>
            </a:r>
          </a:p>
          <a:p>
            <a:pPr lvl="1"/>
            <a:r>
              <a:rPr lang="en-US" dirty="0" smtClean="0"/>
              <a:t>Perhaps this is at least as much an issue of generation as property-orientation</a:t>
            </a:r>
          </a:p>
        </p:txBody>
      </p:sp>
      <p:sp>
        <p:nvSpPr>
          <p:cNvPr id="4" name="Date Placeholder 3"/>
          <p:cNvSpPr>
            <a:spLocks noGrp="1"/>
          </p:cNvSpPr>
          <p:nvPr>
            <p:ph type="dt" sz="half" idx="10"/>
          </p:nvPr>
        </p:nvSpPr>
        <p:spPr/>
        <p:txBody>
          <a:bodyPr/>
          <a:lstStyle/>
          <a:p>
            <a:r>
              <a:rPr lang="en-US" smtClean="0"/>
              <a:t>503 11sp © UW CSE  • D. Notkin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60</a:t>
            </a:fld>
            <a:endParaRPr lang="en-US" dirty="0"/>
          </a:p>
        </p:txBody>
      </p:sp>
    </p:spTree>
    <p:extLst>
      <p:ext uri="{BB962C8B-B14F-4D97-AF65-F5344CB8AC3E}">
        <p14:creationId xmlns:p14="http://schemas.microsoft.com/office/powerpoint/2010/main" val="357369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Model-based</a:t>
            </a:r>
            <a:br>
              <a:rPr lang="en-US" sz="2800" dirty="0" smtClean="0"/>
            </a:br>
            <a:r>
              <a:rPr lang="en-US" sz="2800" dirty="0" smtClean="0"/>
              <a:t>design</a:t>
            </a:r>
            <a:endParaRPr lang="en-US" sz="2800" dirty="0"/>
          </a:p>
        </p:txBody>
      </p:sp>
      <p:sp>
        <p:nvSpPr>
          <p:cNvPr id="6" name="Content Placeholder 5"/>
          <p:cNvSpPr>
            <a:spLocks noGrp="1"/>
          </p:cNvSpPr>
          <p:nvPr>
            <p:ph sz="half" idx="1"/>
          </p:nvPr>
        </p:nvSpPr>
        <p:spPr>
          <a:xfrm>
            <a:off x="163903" y="1447800"/>
            <a:ext cx="3992462" cy="4953000"/>
          </a:xfrm>
        </p:spPr>
        <p:txBody>
          <a:bodyPr>
            <a:normAutofit fontScale="85000" lnSpcReduction="10000"/>
          </a:bodyPr>
          <a:lstStyle/>
          <a:p>
            <a:r>
              <a:rPr lang="en-US" sz="1500" dirty="0" smtClean="0"/>
              <a:t>[Wikipedia 1/11/10]: </a:t>
            </a:r>
            <a:r>
              <a:rPr lang="en-US" sz="1800" dirty="0" smtClean="0"/>
              <a:t>“</a:t>
            </a:r>
            <a:r>
              <a:rPr lang="en-US" sz="1800" b="1" dirty="0" smtClean="0"/>
              <a:t>… </a:t>
            </a:r>
            <a:r>
              <a:rPr lang="en-US" sz="1800" dirty="0" smtClean="0"/>
              <a:t>is a mathematical and visual method of addressing problems associated with designing complex control systems. … Model-based design is a methodology applied in designing embedded software.”</a:t>
            </a:r>
          </a:p>
          <a:p>
            <a:r>
              <a:rPr lang="en-US" sz="1800" dirty="0" smtClean="0"/>
              <a:t>“The automotive industry has embraced model-based approaches mainly for the following reasons: (</a:t>
            </a:r>
            <a:r>
              <a:rPr lang="en-US" sz="1800" dirty="0" err="1" smtClean="0"/>
              <a:t>i</a:t>
            </a:r>
            <a:r>
              <a:rPr lang="en-US" sz="1800" dirty="0" smtClean="0"/>
              <a:t>) These graphical functional models visualize both the underlying mathematics (i.e. the differential equations) and the software that later on implements the functions on a specific processor. … (ii) The models can be simulated … very early in the development process. … (iii) The models can be used as a basis for automatic code generation. This not only saves the efforts for the manual coding of the algorithms but also prevents transcription errors from the models to the code.”</a:t>
            </a:r>
          </a:p>
          <a:p>
            <a:r>
              <a:rPr lang="en-US" sz="1800" dirty="0" smtClean="0"/>
              <a:t>Also related to domain specific modeling</a:t>
            </a:r>
            <a:endParaRPr lang="en-US" sz="1800" dirty="0"/>
          </a:p>
        </p:txBody>
      </p:sp>
      <p:sp>
        <p:nvSpPr>
          <p:cNvPr id="7" name="Content Placeholder 6"/>
          <p:cNvSpPr>
            <a:spLocks noGrp="1"/>
          </p:cNvSpPr>
          <p:nvPr>
            <p:ph sz="half" idx="2"/>
          </p:nvPr>
        </p:nvSpPr>
        <p:spPr/>
        <p:txBody>
          <a:bodyPr/>
          <a:lstStyle/>
          <a:p>
            <a:endParaRPr lang="en-US"/>
          </a:p>
        </p:txBody>
      </p:sp>
      <p:sp>
        <p:nvSpPr>
          <p:cNvPr id="4" name="Date Placeholder 3"/>
          <p:cNvSpPr>
            <a:spLocks noGrp="1"/>
          </p:cNvSpPr>
          <p:nvPr>
            <p:ph type="dt" sz="half" idx="4294967295"/>
          </p:nvPr>
        </p:nvSpPr>
        <p:spPr>
          <a:xfrm>
            <a:off x="685800" y="6400800"/>
            <a:ext cx="1905000" cy="457200"/>
          </a:xfrm>
          <a:prstGeom prst="rect">
            <a:avLst/>
          </a:prstGeom>
        </p:spPr>
        <p:txBody>
          <a:bodyPr/>
          <a:lstStyle/>
          <a:p>
            <a:pPr>
              <a:defRPr/>
            </a:pPr>
            <a:r>
              <a:rPr lang="en-US" smtClean="0"/>
              <a:t>503 11sp © UW CSE  • D. Notkin</a:t>
            </a:r>
            <a:endParaRPr lang="en-US"/>
          </a:p>
        </p:txBody>
      </p:sp>
      <p:pic>
        <p:nvPicPr>
          <p:cNvPr id="15362" name="Picture 2"/>
          <p:cNvPicPr>
            <a:picLocks noChangeAspect="1" noChangeArrowheads="1"/>
          </p:cNvPicPr>
          <p:nvPr/>
        </p:nvPicPr>
        <p:blipFill>
          <a:blip r:embed="rId3" cstate="print"/>
          <a:srcRect/>
          <a:stretch>
            <a:fillRect/>
          </a:stretch>
        </p:blipFill>
        <p:spPr bwMode="auto">
          <a:xfrm>
            <a:off x="4300617" y="581891"/>
            <a:ext cx="4656345" cy="5866534"/>
          </a:xfrm>
          <a:prstGeom prst="rect">
            <a:avLst/>
          </a:prstGeom>
          <a:noFill/>
          <a:ln w="9525">
            <a:solidFill>
              <a:srgbClr val="FF0000"/>
            </a:solidFill>
            <a:miter lim="800000"/>
            <a:headEnd/>
            <a:tailEnd/>
          </a:ln>
        </p:spPr>
      </p:pic>
      <p:sp>
        <p:nvSpPr>
          <p:cNvPr id="15363" name="Rectangle 3"/>
          <p:cNvSpPr>
            <a:spLocks noChangeArrowheads="1"/>
          </p:cNvSpPr>
          <p:nvPr/>
        </p:nvSpPr>
        <p:spPr bwMode="auto">
          <a:xfrm>
            <a:off x="2054431" y="6400800"/>
            <a:ext cx="690253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rPr>
              <a:t>Niggemann</a:t>
            </a:r>
            <a:r>
              <a:rPr kumimoji="0" lang="en-US" sz="1000" b="0" i="0" u="none" strike="noStrike" cap="none" normalizeH="0" baseline="0" dirty="0" smtClean="0">
                <a:ln>
                  <a:noFill/>
                </a:ln>
                <a:solidFill>
                  <a:schemeClr val="tx1"/>
                </a:solidFill>
                <a:effectLst/>
                <a:latin typeface="Arial" charset="0"/>
              </a:rPr>
              <a:t>, O. and </a:t>
            </a:r>
            <a:r>
              <a:rPr kumimoji="0" lang="en-US" sz="1000" b="0" i="0" u="none" strike="noStrike" cap="none" normalizeH="0" baseline="0" dirty="0" err="1" smtClean="0">
                <a:ln>
                  <a:noFill/>
                </a:ln>
                <a:solidFill>
                  <a:schemeClr val="tx1"/>
                </a:solidFill>
                <a:effectLst/>
                <a:latin typeface="Arial" charset="0"/>
              </a:rPr>
              <a:t>Stroop</a:t>
            </a:r>
            <a:r>
              <a:rPr kumimoji="0" lang="en-US" sz="1000" b="0" i="0" u="none" strike="noStrike" cap="none" normalizeH="0" baseline="0" dirty="0" smtClean="0">
                <a:ln>
                  <a:noFill/>
                </a:ln>
                <a:solidFill>
                  <a:schemeClr val="tx1"/>
                </a:solidFill>
                <a:effectLst/>
                <a:latin typeface="Arial" charset="0"/>
              </a:rPr>
              <a:t>, J. </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Models for model's sake: why explicit system models are also an end to themselves. </a:t>
            </a:r>
            <a:r>
              <a:rPr kumimoji="0" lang="en-US" sz="1000" b="0" i="0" u="none" strike="noStrike" cap="none" normalizeH="0" dirty="0" smtClean="0">
                <a:ln>
                  <a:noFill/>
                </a:ln>
                <a:solidFill>
                  <a:schemeClr val="tx1"/>
                </a:solidFill>
                <a:effectLst/>
                <a:latin typeface="Arial" charset="0"/>
              </a:rPr>
              <a:t> </a:t>
            </a:r>
            <a:r>
              <a:rPr lang="en-US" sz="1000" i="1" dirty="0" smtClean="0"/>
              <a:t>3</a:t>
            </a:r>
            <a:r>
              <a:rPr kumimoji="0" lang="en-US" sz="1000" b="0" i="1" u="none" strike="noStrike" cap="none" normalizeH="0" baseline="0" dirty="0" smtClean="0">
                <a:ln>
                  <a:noFill/>
                </a:ln>
                <a:solidFill>
                  <a:schemeClr val="tx1"/>
                </a:solidFill>
                <a:effectLst/>
                <a:latin typeface="Arial" charset="0"/>
              </a:rPr>
              <a:t>0th international Conference on Software Engineering</a:t>
            </a:r>
            <a:r>
              <a:rPr kumimoji="0" lang="en-US" sz="1000" b="0" i="0" u="none" strike="noStrike" cap="none" normalizeH="0" baseline="0" dirty="0" smtClean="0">
                <a:ln>
                  <a:noFill/>
                </a:ln>
                <a:solidFill>
                  <a:schemeClr val="tx1"/>
                </a:solidFill>
                <a:effectLst/>
                <a:latin typeface="Arial" charset="0"/>
              </a:rPr>
              <a:t> (May</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2008). </a:t>
            </a:r>
          </a:p>
        </p:txBody>
      </p:sp>
      <p:sp>
        <p:nvSpPr>
          <p:cNvPr id="15364" name="AutoShape 4" descr="http://accounts.inferknow.com/track/page-load?prev-page-location=about%3Ablank&amp;prev-page-load-guid=1ff24dd82d205bc6f80cc3330ca3939a&amp;referrer=http%3A%2F%2Fportal.acm.org%2Fcitation.cfm%3Fid%3D1368165%26dl%3DGUIDE%26coll%3DGUIDE%26CFID%3D70681625%26CFTOKEN%3D27851611&amp;flash-version=Shockwave%20Flash%2010.0%20r42&amp;page-url=http%3A%2F%2Fportal.acm.org%2Fpopacmref.cfm%3Fid%3D1368165%26ids%3DSERIES402.1368088.1368163.1368165%26types%3Dseries.proceeding.section.article%26reqtype%3Darticle%26coll%3DGUIDE%26dl%3DGUIDE%26CFID%3D70681625%26CFTOKEN%3D27851611&amp;page-load-id=94136e026c488b9f99385f6f91d636ec&amp;citsid=761ed2a58725cd48970df8e90d808be5&amp;cit=8c4d463&amp;clientversion=0.1.9&amp;cache=1263235624148"/>
          <p:cNvSpPr>
            <a:spLocks noChangeAspect="1" noChangeArrowheads="1"/>
          </p:cNvSpPr>
          <p:nvPr/>
        </p:nvSpPr>
        <p:spPr bwMode="auto">
          <a:xfrm>
            <a:off x="15851188" y="0"/>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6"/>
          </p:nvPr>
        </p:nvSpPr>
        <p:spPr/>
        <p:txBody>
          <a:bodyPr>
            <a:normAutofit fontScale="85000" lnSpcReduction="20000"/>
          </a:bodyPr>
          <a:lstStyle/>
          <a:p>
            <a:fld id="{B27B53E7-13BB-4CE7-ACCE-E032DFE7CA51}" type="slidenum">
              <a:rPr lang="en-US" smtClean="0"/>
              <a:pPr/>
              <a:t>61</a:t>
            </a:fld>
            <a:endParaRPr lang="en-US"/>
          </a:p>
        </p:txBody>
      </p:sp>
    </p:spTree>
    <p:extLst>
      <p:ext uri="{BB962C8B-B14F-4D97-AF65-F5344CB8AC3E}">
        <p14:creationId xmlns:p14="http://schemas.microsoft.com/office/powerpoint/2010/main" val="3421504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Alternatives </a:t>
            </a:r>
            <a:r>
              <a:rPr lang="en-US" sz="2800" dirty="0" smtClean="0"/>
              <a:t>[via E. Jackson]</a:t>
            </a:r>
            <a:endParaRPr lang="en-US" dirty="0"/>
          </a:p>
        </p:txBody>
      </p:sp>
      <p:sp>
        <p:nvSpPr>
          <p:cNvPr id="17" name="Content Placeholder 16"/>
          <p:cNvSpPr>
            <a:spLocks noGrp="1"/>
          </p:cNvSpPr>
          <p:nvPr>
            <p:ph sz="half" idx="1"/>
          </p:nvPr>
        </p:nvSpPr>
        <p:spPr/>
        <p:txBody>
          <a:bodyPr/>
          <a:lstStyle/>
          <a:p>
            <a:r>
              <a:rPr lang="en-US" sz="1800" dirty="0" smtClean="0"/>
              <a:t>A high-level specification defines a design space</a:t>
            </a:r>
          </a:p>
          <a:p>
            <a:r>
              <a:rPr lang="en-US" sz="1800" dirty="0" smtClean="0"/>
              <a:t>The design space is complex, so some refinements are dead-ends and require backtracking through the design space</a:t>
            </a:r>
          </a:p>
          <a:p>
            <a:r>
              <a:rPr lang="en-US" sz="1800" dirty="0" smtClean="0"/>
              <a:t>Model-based design (or model integrated computing), provides tool support to simultaneously explore multiple alternatives</a:t>
            </a:r>
          </a:p>
          <a:p>
            <a:endParaRPr lang="en-US" sz="1800" dirty="0"/>
          </a:p>
        </p:txBody>
      </p:sp>
      <p:sp>
        <p:nvSpPr>
          <p:cNvPr id="5" name="Date Placeholder 4"/>
          <p:cNvSpPr>
            <a:spLocks noGrp="1"/>
          </p:cNvSpPr>
          <p:nvPr>
            <p:ph type="dt" sz="half" idx="4294967295"/>
          </p:nvPr>
        </p:nvSpPr>
        <p:spPr>
          <a:xfrm>
            <a:off x="685800" y="6400800"/>
            <a:ext cx="1905000" cy="457200"/>
          </a:xfrm>
          <a:prstGeom prst="rect">
            <a:avLst/>
          </a:prstGeom>
        </p:spPr>
        <p:txBody>
          <a:bodyPr/>
          <a:lstStyle/>
          <a:p>
            <a:r>
              <a:rPr lang="en-US" smtClean="0"/>
              <a:t>503 11sp © UW CSE  • D. Notkin</a:t>
            </a:r>
            <a:endParaRPr lang="en-US"/>
          </a:p>
        </p:txBody>
      </p:sp>
      <p:sp>
        <p:nvSpPr>
          <p:cNvPr id="6" name="Slide Number Placeholder 5"/>
          <p:cNvSpPr>
            <a:spLocks noGrp="1"/>
          </p:cNvSpPr>
          <p:nvPr>
            <p:ph type="sldNum" sz="quarter" idx="4294967295"/>
          </p:nvPr>
        </p:nvSpPr>
        <p:spPr>
          <a:xfrm>
            <a:off x="6553200" y="6400800"/>
            <a:ext cx="1905000" cy="457200"/>
          </a:xfrm>
          <a:prstGeom prst="rect">
            <a:avLst/>
          </a:prstGeom>
        </p:spPr>
        <p:txBody>
          <a:bodyPr/>
          <a:lstStyle/>
          <a:p>
            <a:fld id="{2D593D72-9E2E-4A7D-BE67-19327E6AD9E2}" type="slidenum">
              <a:rPr lang="en-US" smtClean="0"/>
              <a:pPr/>
              <a:t>62</a:t>
            </a:fld>
            <a:endParaRPr lang="en-US"/>
          </a:p>
        </p:txBody>
      </p:sp>
      <p:pic>
        <p:nvPicPr>
          <p:cNvPr id="19" name="Picture 2"/>
          <p:cNvPicPr>
            <a:picLocks noChangeAspect="1" noChangeArrowheads="1"/>
          </p:cNvPicPr>
          <p:nvPr/>
        </p:nvPicPr>
        <p:blipFill>
          <a:blip r:embed="rId3" cstate="print"/>
          <a:srcRect/>
          <a:stretch>
            <a:fillRect/>
          </a:stretch>
        </p:blipFill>
        <p:spPr bwMode="auto">
          <a:xfrm>
            <a:off x="5105400" y="1447800"/>
            <a:ext cx="3352800" cy="3352800"/>
          </a:xfrm>
          <a:prstGeom prst="rect">
            <a:avLst/>
          </a:prstGeom>
          <a:noFill/>
          <a:ln w="9525">
            <a:noFill/>
            <a:miter lim="800000"/>
            <a:headEnd/>
            <a:tailEnd/>
          </a:ln>
          <a:effectLst/>
        </p:spPr>
      </p:pic>
      <p:sp>
        <p:nvSpPr>
          <p:cNvPr id="21" name="Rectangle 20"/>
          <p:cNvSpPr/>
          <p:nvPr/>
        </p:nvSpPr>
        <p:spPr>
          <a:xfrm>
            <a:off x="1190445" y="5634335"/>
            <a:ext cx="7481978" cy="261610"/>
          </a:xfrm>
          <a:prstGeom prst="rect">
            <a:avLst/>
          </a:prstGeom>
        </p:spPr>
        <p:txBody>
          <a:bodyPr wrap="square">
            <a:spAutoFit/>
          </a:bodyPr>
          <a:lstStyle/>
          <a:p>
            <a:pPr algn="r"/>
            <a:r>
              <a:rPr lang="en-US" sz="1100" dirty="0" smtClean="0">
                <a:hlinkClick r:id="rId4"/>
              </a:rPr>
              <a:t>http://research.microsoft.com/en-us/um/people/ejackson/publications/asm07_pres.pptx</a:t>
            </a:r>
            <a:endParaRPr lang="en-US" sz="1100" dirty="0"/>
          </a:p>
        </p:txBody>
      </p:sp>
      <p:pic>
        <p:nvPicPr>
          <p:cNvPr id="18" name="Picture 3"/>
          <p:cNvPicPr>
            <a:picLocks noChangeAspect="1" noChangeArrowheads="1"/>
          </p:cNvPicPr>
          <p:nvPr/>
        </p:nvPicPr>
        <p:blipFill>
          <a:blip r:embed="rId5" cstate="print"/>
          <a:srcRect/>
          <a:stretch>
            <a:fillRect/>
          </a:stretch>
        </p:blipFill>
        <p:spPr bwMode="auto">
          <a:xfrm>
            <a:off x="6961516" y="4239983"/>
            <a:ext cx="1977829" cy="1121234"/>
          </a:xfrm>
          <a:prstGeom prst="rect">
            <a:avLst/>
          </a:prstGeom>
          <a:noFill/>
          <a:ln w="9525">
            <a:noFill/>
            <a:miter lim="800000"/>
            <a:headEnd/>
            <a:tailEnd/>
          </a:ln>
          <a:effectLst/>
        </p:spPr>
      </p:pic>
    </p:spTree>
    <p:extLst>
      <p:ext uri="{BB962C8B-B14F-4D97-AF65-F5344CB8AC3E}">
        <p14:creationId xmlns:p14="http://schemas.microsoft.com/office/powerpoint/2010/main" val="2747110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describe the design space?</a:t>
            </a:r>
            <a:endParaRPr lang="en-US" dirty="0"/>
          </a:p>
        </p:txBody>
      </p:sp>
      <p:sp>
        <p:nvSpPr>
          <p:cNvPr id="8" name="Content Placeholder 7"/>
          <p:cNvSpPr>
            <a:spLocks noGrp="1"/>
          </p:cNvSpPr>
          <p:nvPr>
            <p:ph sz="half" idx="1"/>
          </p:nvPr>
        </p:nvSpPr>
        <p:spPr>
          <a:xfrm>
            <a:off x="391889" y="1600200"/>
            <a:ext cx="3779968" cy="4495800"/>
          </a:xfrm>
        </p:spPr>
        <p:txBody>
          <a:bodyPr>
            <a:normAutofit lnSpcReduction="10000"/>
          </a:bodyPr>
          <a:lstStyle/>
          <a:p>
            <a:r>
              <a:rPr lang="en-US" sz="2000" dirty="0" smtClean="0"/>
              <a:t>UML, UML variants (e.g., Executable UML), etc.</a:t>
            </a:r>
          </a:p>
          <a:p>
            <a:r>
              <a:rPr lang="en-US" sz="2000" dirty="0" err="1" smtClean="0"/>
              <a:t>MatLab</a:t>
            </a:r>
            <a:r>
              <a:rPr lang="en-US" sz="2000" dirty="0" smtClean="0"/>
              <a:t>/</a:t>
            </a:r>
            <a:r>
              <a:rPr lang="en-US" sz="2000" dirty="0" err="1" smtClean="0"/>
              <a:t>Simulink</a:t>
            </a:r>
            <a:endParaRPr lang="en-US" sz="2000" dirty="0" smtClean="0"/>
          </a:p>
          <a:p>
            <a:r>
              <a:rPr lang="en-US" sz="2000" dirty="0" smtClean="0"/>
              <a:t>Design-time approximations of embedded system models</a:t>
            </a:r>
          </a:p>
          <a:p>
            <a:r>
              <a:rPr lang="en-US" sz="2000" dirty="0" smtClean="0"/>
              <a:t>Abstract state machines (E. Jackson et al.)</a:t>
            </a:r>
          </a:p>
          <a:p>
            <a:r>
              <a:rPr lang="en-US" sz="2000" dirty="0" smtClean="0"/>
              <a:t>Security policies as complex data + invariants</a:t>
            </a:r>
          </a:p>
          <a:p>
            <a:r>
              <a:rPr lang="en-US" sz="2000" dirty="0" smtClean="0"/>
              <a:t>Model transformations for semantic anchoring and code generation.</a:t>
            </a:r>
          </a:p>
          <a:p>
            <a:r>
              <a:rPr lang="en-US" sz="2000" dirty="0" smtClean="0"/>
              <a:t>Many more!</a:t>
            </a:r>
          </a:p>
          <a:p>
            <a:endParaRPr lang="en-US" sz="2000" dirty="0" smtClean="0"/>
          </a:p>
        </p:txBody>
      </p:sp>
      <p:sp>
        <p:nvSpPr>
          <p:cNvPr id="9" name="Content Placeholder 8"/>
          <p:cNvSpPr>
            <a:spLocks noGrp="1"/>
          </p:cNvSpPr>
          <p:nvPr>
            <p:ph sz="half" idx="2"/>
          </p:nvPr>
        </p:nvSpPr>
        <p:spPr/>
        <p:txBody>
          <a:bodyPr>
            <a:normAutofit lnSpcReduction="10000"/>
          </a:bodyPr>
          <a:lstStyle/>
          <a:p>
            <a:endParaRPr lang="en-US"/>
          </a:p>
        </p:txBody>
      </p:sp>
      <p:sp>
        <p:nvSpPr>
          <p:cNvPr id="6" name="Slide Number Placeholder 5"/>
          <p:cNvSpPr>
            <a:spLocks noGrp="1"/>
          </p:cNvSpPr>
          <p:nvPr>
            <p:ph type="sldNum" sz="quarter" idx="4294967295"/>
          </p:nvPr>
        </p:nvSpPr>
        <p:spPr>
          <a:xfrm>
            <a:off x="6553200" y="6400800"/>
            <a:ext cx="1905000" cy="457200"/>
          </a:xfrm>
          <a:prstGeom prst="rect">
            <a:avLst/>
          </a:prstGeom>
        </p:spPr>
        <p:txBody>
          <a:bodyPr/>
          <a:lstStyle/>
          <a:p>
            <a:pPr>
              <a:defRPr/>
            </a:pPr>
            <a:fld id="{2D593D72-9E2E-4A7D-BE67-19327E6AD9E2}" type="slidenum">
              <a:rPr lang="en-US" smtClean="0"/>
              <a:pPr>
                <a:defRPr/>
              </a:pPr>
              <a:t>63</a:t>
            </a:fld>
            <a:endParaRPr lang="en-US"/>
          </a:p>
        </p:txBody>
      </p:sp>
      <p:pic>
        <p:nvPicPr>
          <p:cNvPr id="146434" name="Picture 2"/>
          <p:cNvPicPr>
            <a:picLocks noChangeAspect="1" noChangeArrowheads="1"/>
          </p:cNvPicPr>
          <p:nvPr/>
        </p:nvPicPr>
        <p:blipFill>
          <a:blip r:embed="rId3" cstate="print"/>
          <a:srcRect/>
          <a:stretch>
            <a:fillRect/>
          </a:stretch>
        </p:blipFill>
        <p:spPr bwMode="auto">
          <a:xfrm>
            <a:off x="4254981" y="1383475"/>
            <a:ext cx="4715187" cy="5017325"/>
          </a:xfrm>
          <a:prstGeom prst="rect">
            <a:avLst/>
          </a:prstGeom>
          <a:noFill/>
          <a:ln w="9525">
            <a:solidFill>
              <a:srgbClr val="FF0000"/>
            </a:solidFill>
            <a:miter lim="800000"/>
            <a:headEnd/>
            <a:tailEnd/>
          </a:ln>
        </p:spPr>
      </p:pic>
      <p:sp>
        <p:nvSpPr>
          <p:cNvPr id="146435" name="Rectangle 3"/>
          <p:cNvSpPr>
            <a:spLocks noChangeArrowheads="1"/>
          </p:cNvSpPr>
          <p:nvPr/>
        </p:nvSpPr>
        <p:spPr bwMode="auto">
          <a:xfrm>
            <a:off x="-581890" y="6380946"/>
            <a:ext cx="85440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kumimoji="0" lang="en-US" sz="1000" b="0" i="0" u="none" strike="noStrike" cap="none" normalizeH="0" baseline="0" dirty="0" smtClean="0">
                <a:ln>
                  <a:noFill/>
                </a:ln>
                <a:solidFill>
                  <a:schemeClr val="tx1"/>
                </a:solidFill>
                <a:effectLst/>
                <a:latin typeface="Arial" charset="0"/>
              </a:rPr>
              <a:t>Van den Bergh, J. and </a:t>
            </a:r>
            <a:r>
              <a:rPr kumimoji="0" lang="en-US" sz="1000" b="0" i="0" u="none" strike="noStrike" cap="none" normalizeH="0" baseline="0" dirty="0" err="1" smtClean="0">
                <a:ln>
                  <a:noFill/>
                </a:ln>
                <a:solidFill>
                  <a:schemeClr val="tx1"/>
                </a:solidFill>
                <a:effectLst/>
                <a:latin typeface="Arial" charset="0"/>
              </a:rPr>
              <a:t>Coninx</a:t>
            </a:r>
            <a:r>
              <a:rPr kumimoji="0" lang="en-US" sz="1000" b="0" i="0" u="none" strike="noStrike" cap="none" normalizeH="0" baseline="0" dirty="0" smtClean="0">
                <a:ln>
                  <a:noFill/>
                </a:ln>
                <a:solidFill>
                  <a:schemeClr val="tx1"/>
                </a:solidFill>
                <a:effectLst/>
                <a:latin typeface="Arial" charset="0"/>
              </a:rPr>
              <a:t>, K. 2004. </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Model-based design of context-sensitive interactive applications: a discussion of notations.</a:t>
            </a:r>
            <a:br>
              <a:rPr kumimoji="0" lang="en-US" sz="1000" b="0" i="0" u="none" strike="noStrike" cap="none" normalizeH="0" baseline="0" dirty="0" smtClean="0">
                <a:ln>
                  <a:noFill/>
                </a:ln>
                <a:solidFill>
                  <a:schemeClr val="tx1"/>
                </a:solidFill>
                <a:effectLst/>
                <a:latin typeface="Arial" charset="0"/>
              </a:rPr>
            </a:br>
            <a:r>
              <a:rPr kumimoji="0" lang="en-US" sz="1000" b="0" i="0" u="none" strike="noStrike" cap="none" normalizeH="0" baseline="0" dirty="0" smtClean="0">
                <a:ln>
                  <a:noFill/>
                </a:ln>
                <a:solidFill>
                  <a:schemeClr val="tx1"/>
                </a:solidFill>
                <a:effectLst/>
                <a:latin typeface="Arial" charset="0"/>
              </a:rPr>
              <a:t>In </a:t>
            </a:r>
            <a:r>
              <a:rPr kumimoji="0" lang="en-US" sz="1000" b="0" i="1" u="none" strike="noStrike" cap="none" normalizeH="0" baseline="0" dirty="0" smtClean="0">
                <a:ln>
                  <a:noFill/>
                </a:ln>
                <a:solidFill>
                  <a:schemeClr val="tx1"/>
                </a:solidFill>
                <a:effectLst/>
                <a:latin typeface="Arial" charset="0"/>
              </a:rPr>
              <a:t>Proc.3rd Annual Conference on Task Models and Diagrams</a:t>
            </a:r>
            <a:r>
              <a:rPr kumimoji="0" lang="en-US" sz="1000" b="0" i="0" u="none" strike="noStrike" cap="none" normalizeH="0" baseline="0" dirty="0" smtClean="0">
                <a:ln>
                  <a:noFill/>
                </a:ln>
                <a:solidFill>
                  <a:schemeClr val="tx1"/>
                </a:solidFill>
                <a:effectLst/>
                <a:latin typeface="Arial" charset="0"/>
              </a:rPr>
              <a:t> (2004). </a:t>
            </a:r>
          </a:p>
        </p:txBody>
      </p:sp>
      <p:sp>
        <p:nvSpPr>
          <p:cNvPr id="146436" name="AutoShape 4" descr="http://accounts.inferknow.com/track/page-load?prev-page-location=about%3Ablank&amp;prev-page-load-guid=133766a5dccab6e4de242f65bc15db94&amp;referrer=http%3A%2F%2Fportal.acm.org%2Fcitation.cfm%3Fid%3D1045456&amp;flash-version=Shockwave%20Flash%2010.0%20r42&amp;page-url=http%3A%2F%2Fportal.acm.org%2Fpopacmref.cfm%3Fid%3D1045456%26ids%3DSERIES10714.1045446.1045454.1045456%26types%3Dseries.proceeding.section.article%26reqtype%3Darticle%26coll%3DGUIDE%26dl%3DGUIDE%26CFID%3D72336586%26CFTOKEN%3D74354414&amp;page-load-id=949f1fd1288599f225c47e894a3e0689&amp;citsid=761ed2a58725cd48970df8e90d808be5&amp;cit=8c4d463&amp;clientversion=0.1.9&amp;cache=1263239388954"/>
          <p:cNvSpPr>
            <a:spLocks noChangeAspect="1" noChangeArrowheads="1"/>
          </p:cNvSpPr>
          <p:nvPr/>
        </p:nvSpPr>
        <p:spPr bwMode="auto">
          <a:xfrm>
            <a:off x="4778375" y="138113"/>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Date Placeholder 1"/>
          <p:cNvSpPr>
            <a:spLocks noGrp="1"/>
          </p:cNvSpPr>
          <p:nvPr>
            <p:ph type="dt" sz="half" idx="15"/>
          </p:nvPr>
        </p:nvSpPr>
        <p:spPr/>
        <p:txBody>
          <a:bodyPr/>
          <a:lstStyle/>
          <a:p>
            <a:r>
              <a:rPr lang="en-US" smtClean="0"/>
              <a:t>503 11sp © UW CSE  • D. Notkin</a:t>
            </a:r>
            <a:endParaRPr lang="en-US"/>
          </a:p>
        </p:txBody>
      </p:sp>
    </p:spTree>
    <p:extLst>
      <p:ext uri="{BB962C8B-B14F-4D97-AF65-F5344CB8AC3E}">
        <p14:creationId xmlns:p14="http://schemas.microsoft.com/office/powerpoint/2010/main" val="2623157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smtClean="0">
                <a:hlinkClick r:id="rId3"/>
              </a:rPr>
              <a:t>FORMULA </a:t>
            </a:r>
            <a:r>
              <a:rPr lang="en-US" dirty="0" smtClean="0"/>
              <a:t> (sketch!)</a:t>
            </a:r>
            <a:endParaRPr lang="en-US" dirty="0"/>
          </a:p>
        </p:txBody>
      </p:sp>
      <p:pic>
        <p:nvPicPr>
          <p:cNvPr id="8" name="Content Placeholder 7" descr="ej1.png"/>
          <p:cNvPicPr>
            <a:picLocks noGrp="1" noChangeAspect="1"/>
          </p:cNvPicPr>
          <p:nvPr>
            <p:ph idx="1"/>
          </p:nvPr>
        </p:nvPicPr>
        <p:blipFill>
          <a:blip r:embed="rId4" cstate="print"/>
          <a:stretch>
            <a:fillRect/>
          </a:stretch>
        </p:blipFill>
        <p:spPr>
          <a:xfrm>
            <a:off x="1080655" y="1488294"/>
            <a:ext cx="7053941" cy="4767772"/>
          </a:xfrm>
          <a:ln>
            <a:solidFill>
              <a:srgbClr val="FF0000"/>
            </a:solidFill>
          </a:ln>
        </p:spPr>
      </p:pic>
      <p:sp>
        <p:nvSpPr>
          <p:cNvPr id="5" name="Date Placeholder 4"/>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2D593D72-9E2E-4A7D-BE67-19327E6AD9E2}" type="slidenum">
              <a:rPr lang="en-US" smtClean="0"/>
              <a:pPr>
                <a:defRPr/>
              </a:pPr>
              <a:t>64</a:t>
            </a:fld>
            <a:endParaRPr lang="en-US"/>
          </a:p>
        </p:txBody>
      </p:sp>
    </p:spTree>
    <p:extLst>
      <p:ext uri="{BB962C8B-B14F-4D97-AF65-F5344CB8AC3E}">
        <p14:creationId xmlns:p14="http://schemas.microsoft.com/office/powerpoint/2010/main" val="2030885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7" name="Content Placeholder 6" descr="ej2.png"/>
          <p:cNvPicPr>
            <a:picLocks noGrp="1" noChangeAspect="1"/>
          </p:cNvPicPr>
          <p:nvPr>
            <p:ph idx="1"/>
          </p:nvPr>
        </p:nvPicPr>
        <p:blipFill>
          <a:blip r:embed="rId3" cstate="print"/>
          <a:stretch>
            <a:fillRect/>
          </a:stretch>
        </p:blipFill>
        <p:spPr>
          <a:xfrm>
            <a:off x="1217259" y="1447800"/>
            <a:ext cx="6496483" cy="4648200"/>
          </a:xfrm>
          <a:ln>
            <a:solidFill>
              <a:srgbClr val="FF0000"/>
            </a:solidFill>
          </a:ln>
        </p:spPr>
      </p:pic>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65</a:t>
            </a:fld>
            <a:endParaRPr lang="en-US"/>
          </a:p>
        </p:txBody>
      </p:sp>
    </p:spTree>
    <p:extLst>
      <p:ext uri="{BB962C8B-B14F-4D97-AF65-F5344CB8AC3E}">
        <p14:creationId xmlns:p14="http://schemas.microsoft.com/office/powerpoint/2010/main" val="962636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6" name="Content Placeholder 5" descr="ej3.png"/>
          <p:cNvPicPr>
            <a:picLocks noGrp="1" noChangeAspect="1"/>
          </p:cNvPicPr>
          <p:nvPr>
            <p:ph idx="1"/>
          </p:nvPr>
        </p:nvPicPr>
        <p:blipFill>
          <a:blip r:embed="rId3" cstate="print"/>
          <a:stretch>
            <a:fillRect/>
          </a:stretch>
        </p:blipFill>
        <p:spPr>
          <a:xfrm>
            <a:off x="1398494" y="1600200"/>
            <a:ext cx="6347012" cy="4495800"/>
          </a:xfrm>
          <a:ln>
            <a:solidFill>
              <a:srgbClr val="FF0000"/>
            </a:solidFill>
          </a:ln>
        </p:spPr>
      </p:pic>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66</a:t>
            </a:fld>
            <a:endParaRPr lang="en-US"/>
          </a:p>
        </p:txBody>
      </p:sp>
    </p:spTree>
    <p:extLst>
      <p:ext uri="{BB962C8B-B14F-4D97-AF65-F5344CB8AC3E}">
        <p14:creationId xmlns:p14="http://schemas.microsoft.com/office/powerpoint/2010/main" val="2639540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Jackson </a:t>
            </a:r>
            <a:r>
              <a:rPr lang="en-US" dirty="0" err="1" smtClean="0"/>
              <a:t>con’t</a:t>
            </a:r>
            <a:endParaRPr lang="en-US" dirty="0"/>
          </a:p>
        </p:txBody>
      </p:sp>
      <p:pic>
        <p:nvPicPr>
          <p:cNvPr id="6" name="Content Placeholder 5" descr="ej4.png"/>
          <p:cNvPicPr>
            <a:picLocks noGrp="1" noChangeAspect="1"/>
          </p:cNvPicPr>
          <p:nvPr>
            <p:ph idx="1"/>
          </p:nvPr>
        </p:nvPicPr>
        <p:blipFill>
          <a:blip r:embed="rId3" cstate="print"/>
          <a:stretch>
            <a:fillRect/>
          </a:stretch>
        </p:blipFill>
        <p:spPr>
          <a:xfrm>
            <a:off x="1564356" y="1600200"/>
            <a:ext cx="6015287" cy="4495800"/>
          </a:xfrm>
          <a:ln>
            <a:solidFill>
              <a:srgbClr val="FF0000"/>
            </a:solidFill>
          </a:ln>
        </p:spPr>
      </p:pic>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67</a:t>
            </a:fld>
            <a:endParaRPr lang="en-US"/>
          </a:p>
        </p:txBody>
      </p:sp>
    </p:spTree>
    <p:extLst>
      <p:ext uri="{BB962C8B-B14F-4D97-AF65-F5344CB8AC3E}">
        <p14:creationId xmlns:p14="http://schemas.microsoft.com/office/powerpoint/2010/main" val="3497162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computing</a:t>
            </a:r>
            <a:endParaRPr lang="en-US" dirty="0"/>
          </a:p>
        </p:txBody>
      </p:sp>
      <p:sp>
        <p:nvSpPr>
          <p:cNvPr id="3" name="Content Placeholder 2"/>
          <p:cNvSpPr>
            <a:spLocks noGrp="1"/>
          </p:cNvSpPr>
          <p:nvPr>
            <p:ph idx="1"/>
          </p:nvPr>
        </p:nvSpPr>
        <p:spPr/>
        <p:txBody>
          <a:bodyPr/>
          <a:lstStyle/>
          <a:p>
            <a:r>
              <a:rPr lang="en-US" dirty="0" smtClean="0"/>
              <a:t>IBM’s term for self-managing  and self-adaptive software systems</a:t>
            </a:r>
          </a:p>
          <a:p>
            <a:r>
              <a:rPr lang="en-US" dirty="0" smtClean="0"/>
              <a:t>Systems get more complex, increasing the difficulty and cost of building larger systems in new domains, etc.</a:t>
            </a:r>
          </a:p>
          <a:p>
            <a:r>
              <a:rPr lang="en-US" dirty="0" smtClean="0"/>
              <a:t>Autonomic computing systems are intended to adapt to unpredictable changes in the environment to remove the need for explicit adaption from the users and developers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68</a:t>
            </a:fld>
            <a:endParaRPr lang="en-US"/>
          </a:p>
        </p:txBody>
      </p:sp>
    </p:spTree>
    <p:extLst>
      <p:ext uri="{BB962C8B-B14F-4D97-AF65-F5344CB8AC3E}">
        <p14:creationId xmlns:p14="http://schemas.microsoft.com/office/powerpoint/2010/main" val="2436831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to architecture how?</a:t>
            </a:r>
            <a:endParaRPr lang="en-US" dirty="0"/>
          </a:p>
        </p:txBody>
      </p:sp>
      <p:sp>
        <p:nvSpPr>
          <p:cNvPr id="3" name="Content Placeholder 2"/>
          <p:cNvSpPr>
            <a:spLocks noGrp="1"/>
          </p:cNvSpPr>
          <p:nvPr>
            <p:ph idx="1"/>
          </p:nvPr>
        </p:nvSpPr>
        <p:spPr/>
        <p:txBody>
          <a:bodyPr/>
          <a:lstStyle/>
          <a:p>
            <a:r>
              <a:rPr lang="en-US" dirty="0" smtClean="0"/>
              <a:t>Dependent on some of the kinds of mechanisms used in model based design</a:t>
            </a:r>
          </a:p>
          <a:p>
            <a:r>
              <a:rPr lang="en-US" dirty="0" smtClean="0"/>
              <a:t>Dependent on dynamic architectures</a:t>
            </a:r>
          </a:p>
          <a:p>
            <a:r>
              <a:rPr lang="en-US" dirty="0" smtClean="0"/>
              <a:t>Disciplined creation and adaptation of architectures that exhibit the self-manageability characteristic</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69</a:t>
            </a:fld>
            <a:endParaRPr lang="en-US"/>
          </a:p>
        </p:txBody>
      </p:sp>
    </p:spTree>
    <p:extLst>
      <p:ext uri="{BB962C8B-B14F-4D97-AF65-F5344CB8AC3E}">
        <p14:creationId xmlns:p14="http://schemas.microsoft.com/office/powerpoint/2010/main" val="303438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ADLs</a:t>
            </a:r>
            <a:endParaRPr lang="en-US" dirty="0"/>
          </a:p>
        </p:txBody>
      </p:sp>
      <p:sp>
        <p:nvSpPr>
          <p:cNvPr id="9" name="Content Placeholder 8"/>
          <p:cNvSpPr>
            <a:spLocks noGrp="1"/>
          </p:cNvSpPr>
          <p:nvPr>
            <p:ph sz="half" idx="1"/>
          </p:nvPr>
        </p:nvSpPr>
        <p:spPr/>
        <p:txBody>
          <a:bodyPr>
            <a:normAutofit fontScale="92500" lnSpcReduction="10000"/>
          </a:bodyPr>
          <a:lstStyle/>
          <a:p>
            <a:r>
              <a:rPr lang="en-US" sz="2400" dirty="0" smtClean="0"/>
              <a:t>ACME (CMU/USC)</a:t>
            </a:r>
          </a:p>
          <a:p>
            <a:r>
              <a:rPr lang="en-US" sz="2400" dirty="0" err="1" smtClean="0"/>
              <a:t>Rapide</a:t>
            </a:r>
            <a:r>
              <a:rPr lang="en-US" sz="2400" dirty="0" smtClean="0"/>
              <a:t> (Stanford)</a:t>
            </a:r>
          </a:p>
          <a:p>
            <a:r>
              <a:rPr lang="en-US" sz="2400" dirty="0" smtClean="0"/>
              <a:t>Wright (CMU)</a:t>
            </a:r>
          </a:p>
          <a:p>
            <a:r>
              <a:rPr lang="en-US" sz="2400" dirty="0" err="1" smtClean="0"/>
              <a:t>Unicon</a:t>
            </a:r>
            <a:r>
              <a:rPr lang="en-US" sz="2400" dirty="0" smtClean="0"/>
              <a:t> (CMU)</a:t>
            </a:r>
          </a:p>
          <a:p>
            <a:r>
              <a:rPr lang="en-US" sz="2400" dirty="0" smtClean="0"/>
              <a:t>Aesop (CMU)</a:t>
            </a:r>
          </a:p>
          <a:p>
            <a:r>
              <a:rPr lang="en-US" sz="2400" dirty="0" err="1" smtClean="0"/>
              <a:t>MetaH</a:t>
            </a:r>
            <a:r>
              <a:rPr lang="en-US" sz="2400" dirty="0" smtClean="0"/>
              <a:t> (Honeywell)</a:t>
            </a:r>
          </a:p>
          <a:p>
            <a:r>
              <a:rPr lang="en-US" sz="2400" dirty="0" smtClean="0"/>
              <a:t>C2 SADL (UCI)</a:t>
            </a:r>
          </a:p>
          <a:p>
            <a:r>
              <a:rPr lang="en-US" sz="2400" dirty="0" smtClean="0"/>
              <a:t>SADL (SRI)</a:t>
            </a:r>
          </a:p>
          <a:p>
            <a:r>
              <a:rPr lang="en-US" sz="2400" dirty="0" err="1" smtClean="0"/>
              <a:t>Lileanna</a:t>
            </a:r>
            <a:endParaRPr lang="en-US" sz="2400" dirty="0" smtClean="0"/>
          </a:p>
          <a:p>
            <a:r>
              <a:rPr lang="en-US" sz="2400" dirty="0" smtClean="0"/>
              <a:t>UML</a:t>
            </a:r>
          </a:p>
          <a:p>
            <a:r>
              <a:rPr lang="en-US" sz="2400" dirty="0" err="1" smtClean="0"/>
              <a:t>Modechart</a:t>
            </a:r>
            <a:endParaRPr lang="en-US" sz="2400" dirty="0" smtClean="0"/>
          </a:p>
        </p:txBody>
      </p:sp>
      <p:sp>
        <p:nvSpPr>
          <p:cNvPr id="10" name="Content Placeholder 9"/>
          <p:cNvSpPr>
            <a:spLocks noGrp="1"/>
          </p:cNvSpPr>
          <p:nvPr>
            <p:ph sz="half" idx="2"/>
          </p:nvPr>
        </p:nvSpPr>
        <p:spPr/>
        <p:txBody>
          <a:bodyPr>
            <a:normAutofit fontScale="92500" lnSpcReduction="10000"/>
          </a:bodyPr>
          <a:lstStyle/>
          <a:p>
            <a:r>
              <a:rPr lang="en-US" sz="2400" dirty="0" smtClean="0"/>
              <a:t>From </a:t>
            </a:r>
            <a:r>
              <a:rPr lang="en-US" sz="2400" dirty="0" smtClean="0">
                <a:hlinkClick r:id="rId3"/>
              </a:rPr>
              <a:t>1999 MCC report</a:t>
            </a:r>
            <a:r>
              <a:rPr lang="en-US" sz="2400" dirty="0" smtClean="0"/>
              <a:t> </a:t>
            </a:r>
          </a:p>
          <a:p>
            <a:r>
              <a:rPr lang="en-US" sz="2400" dirty="0" smtClean="0"/>
              <a:t>Much of the following material is adapted from that report</a:t>
            </a:r>
            <a:endParaRPr lang="en-US" sz="2400" dirty="0"/>
          </a:p>
        </p:txBody>
      </p:sp>
    </p:spTree>
    <p:extLst>
      <p:ext uri="{BB962C8B-B14F-4D97-AF65-F5344CB8AC3E}">
        <p14:creationId xmlns:p14="http://schemas.microsoft.com/office/powerpoint/2010/main" val="3085464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IBM’s vision</a:t>
            </a:r>
            <a:endParaRPr lang="en-US" dirty="0"/>
          </a:p>
        </p:txBody>
      </p:sp>
      <p:sp>
        <p:nvSpPr>
          <p:cNvPr id="3" name="Content Placeholder 2"/>
          <p:cNvSpPr>
            <a:spLocks noGrp="1"/>
          </p:cNvSpPr>
          <p:nvPr>
            <p:ph idx="1"/>
          </p:nvPr>
        </p:nvSpPr>
        <p:spPr/>
        <p:txBody>
          <a:bodyPr/>
          <a:lstStyle/>
          <a:p>
            <a:r>
              <a:rPr lang="en-US" dirty="0" err="1" smtClean="0"/>
              <a:t>Kephart</a:t>
            </a:r>
            <a:r>
              <a:rPr lang="en-US" dirty="0" smtClean="0"/>
              <a:t> and Chess focused on the increasing  “nightmare of pervasive computing” in which the complexity of the interactions leads us to a situation where the designers are deeply hampered</a:t>
            </a:r>
          </a:p>
          <a:p>
            <a:r>
              <a:rPr lang="en-US" dirty="0" smtClean="0"/>
              <a:t>The essence of autonomic computing is to have the systems manage themselves, to deliver better system behavior while offloading tedious and error-prone system administrative activities from people</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70</a:t>
            </a:fld>
            <a:endParaRPr lang="en-US" dirty="0"/>
          </a:p>
        </p:txBody>
      </p:sp>
      <p:sp>
        <p:nvSpPr>
          <p:cNvPr id="6" name="Rectangle 5"/>
          <p:cNvSpPr/>
          <p:nvPr/>
        </p:nvSpPr>
        <p:spPr>
          <a:xfrm>
            <a:off x="296884" y="5080337"/>
            <a:ext cx="8538358" cy="1323439"/>
          </a:xfrm>
          <a:prstGeom prst="rect">
            <a:avLst/>
          </a:prstGeom>
          <a:solidFill>
            <a:srgbClr val="FF0000">
              <a:alpha val="50000"/>
            </a:srgbClr>
          </a:solidFill>
          <a:ln>
            <a:solidFill>
              <a:srgbClr val="FF0000"/>
            </a:solidFill>
          </a:ln>
        </p:spPr>
        <p:txBody>
          <a:bodyPr wrap="square">
            <a:spAutoFit/>
          </a:bodyPr>
          <a:lstStyle/>
          <a:p>
            <a:r>
              <a:rPr lang="en-US" sz="2000" i="1" dirty="0" smtClean="0"/>
              <a:t>The autonomic nervous system is a regulatory branch of the central nervous system that helps people adapt to changes in their environment. It adjusts or modifies some functions in response to stress.</a:t>
            </a:r>
            <a:r>
              <a:rPr lang="en-US" sz="2000" dirty="0" smtClean="0"/>
              <a:t/>
            </a:r>
            <a:br>
              <a:rPr lang="en-US" sz="2000" dirty="0" smtClean="0"/>
            </a:br>
            <a:r>
              <a:rPr lang="en-US" sz="2000" dirty="0" smtClean="0"/>
              <a:t>American Heart Association</a:t>
            </a:r>
            <a:endParaRPr lang="en-US" sz="2000" dirty="0"/>
          </a:p>
        </p:txBody>
      </p:sp>
    </p:spTree>
    <p:extLst>
      <p:ext uri="{BB962C8B-B14F-4D97-AF65-F5344CB8AC3E}">
        <p14:creationId xmlns:p14="http://schemas.microsoft.com/office/powerpoint/2010/main" val="3940684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IBM: four dimensions</a:t>
            </a:r>
            <a:endParaRPr lang="en-US" dirty="0"/>
          </a:p>
        </p:txBody>
      </p:sp>
      <p:sp>
        <p:nvSpPr>
          <p:cNvPr id="3" name="Content Placeholder 2"/>
          <p:cNvSpPr>
            <a:spLocks noGrp="1"/>
          </p:cNvSpPr>
          <p:nvPr>
            <p:ph idx="1"/>
          </p:nvPr>
        </p:nvSpPr>
        <p:spPr/>
        <p:txBody>
          <a:bodyPr/>
          <a:lstStyle/>
          <a:p>
            <a:r>
              <a:rPr lang="en-US" dirty="0" smtClean="0"/>
              <a:t>Self-Configuration: Automatic configuration of components</a:t>
            </a:r>
          </a:p>
          <a:p>
            <a:r>
              <a:rPr lang="en-US" dirty="0" smtClean="0"/>
              <a:t>Self-Healing: Automatic discovery and correction of faults</a:t>
            </a:r>
          </a:p>
          <a:p>
            <a:r>
              <a:rPr lang="en-US" dirty="0" smtClean="0"/>
              <a:t>Self-Optimization: Automatic monitoring and control of resources to ensure the optimal functioning with respect to the defined requirements</a:t>
            </a:r>
          </a:p>
          <a:p>
            <a:r>
              <a:rPr lang="en-US" dirty="0" smtClean="0"/>
              <a:t>Self-Protection: Proactive identification and protection from arbitrary attacks</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71</a:t>
            </a:fld>
            <a:endParaRPr lang="en-US"/>
          </a:p>
        </p:txBody>
      </p:sp>
    </p:spTree>
    <p:extLst>
      <p:ext uri="{BB962C8B-B14F-4D97-AF65-F5344CB8AC3E}">
        <p14:creationId xmlns:p14="http://schemas.microsoft.com/office/powerpoint/2010/main" val="1922373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800"/>
            <a:ext cx="7772400" cy="1143000"/>
          </a:xfrm>
        </p:spPr>
        <p:txBody>
          <a:bodyPr/>
          <a:lstStyle/>
          <a:p>
            <a:r>
              <a:rPr lang="en-US" sz="3200" dirty="0" smtClean="0">
                <a:hlinkClick r:id="rId3"/>
              </a:rPr>
              <a:t>IBM Autonomic Systems</a:t>
            </a:r>
            <a:r>
              <a:rPr lang="en-US" sz="3200" dirty="0" smtClean="0"/>
              <a:t>:</a:t>
            </a:r>
            <a:br>
              <a:rPr lang="en-US" sz="3200" dirty="0" smtClean="0"/>
            </a:br>
            <a:r>
              <a:rPr lang="en-US" sz="3200" dirty="0" smtClean="0"/>
              <a:t>8 defining characteristics</a:t>
            </a:r>
            <a:endParaRPr lang="en-US" sz="3200" dirty="0"/>
          </a:p>
        </p:txBody>
      </p:sp>
      <p:sp>
        <p:nvSpPr>
          <p:cNvPr id="3" name="Content Placeholder 2"/>
          <p:cNvSpPr>
            <a:spLocks noGrp="1"/>
          </p:cNvSpPr>
          <p:nvPr>
            <p:ph idx="1"/>
          </p:nvPr>
        </p:nvSpPr>
        <p:spPr/>
        <p:txBody>
          <a:bodyPr/>
          <a:lstStyle/>
          <a:p>
            <a:r>
              <a:rPr lang="en-US" sz="1800" dirty="0" smtClean="0"/>
              <a:t>An autonomic computing system needs to "know itself" - its components must also possess a system identity. Since a "system" can exist at many levels, an autonomic system will need detailed knowledge of its components, current status, ultimate capacity, and all connections to other systems to govern itself. …</a:t>
            </a:r>
          </a:p>
          <a:p>
            <a:r>
              <a:rPr lang="en-US" sz="1800" dirty="0" smtClean="0"/>
              <a:t>An autonomic computing system must configure and reconfigure itself under varying (and in the future, even unpredictable) conditions. System configuration or "setup" must occur automatically, as well as dynamic adjustments to that configuration to best handle changing environments.</a:t>
            </a:r>
          </a:p>
          <a:p>
            <a:r>
              <a:rPr lang="en-US" sz="1800" dirty="0" smtClean="0"/>
              <a:t>An autonomic computing system never settles for the status quo - it always looks for ways to optimize its workings. It will monitor its constituent parts and fine-tune workflow to achieve predetermined system goals.</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72</a:t>
            </a:fld>
            <a:endParaRPr lang="en-US"/>
          </a:p>
        </p:txBody>
      </p:sp>
    </p:spTree>
    <p:extLst>
      <p:ext uri="{BB962C8B-B14F-4D97-AF65-F5344CB8AC3E}">
        <p14:creationId xmlns:p14="http://schemas.microsoft.com/office/powerpoint/2010/main" val="3873865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522514"/>
            <a:ext cx="8161317" cy="4495800"/>
          </a:xfrm>
        </p:spPr>
        <p:txBody>
          <a:bodyPr/>
          <a:lstStyle/>
          <a:p>
            <a:r>
              <a:rPr lang="en-US" sz="1800" dirty="0" smtClean="0"/>
              <a:t>An autonomic computing system must perform something akin to healing - it must be able to recover from routine and extraordinary events that might cause some of its parts to malfunction. It must be able to discover problems or potential problems, then find an alternate way of using resources or reconfiguring the system to keep functioning smoothly.</a:t>
            </a:r>
          </a:p>
          <a:p>
            <a:r>
              <a:rPr lang="en-US" sz="1800" dirty="0" smtClean="0"/>
              <a:t>A virtual world is no less dangerous than the physical one, so an autonomic computing system must be an expert in self-protection. It must detect, identify and protect itself against various types of attacks to maintain overall system security and integrity.</a:t>
            </a:r>
          </a:p>
          <a:p>
            <a:r>
              <a:rPr lang="en-US" sz="1800" dirty="0" smtClean="0"/>
              <a:t>An autonomic computing system must know its environment and the context surrounding its activity, and act accordingly. It will find and generate rules for how best to interact with neighboring systems. It will tap available resources, even negotiate the use by other systems of its underutilized elements, changing both itself and its environment in the process -- in a word, adapting.</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73</a:t>
            </a:fld>
            <a:endParaRPr lang="en-US"/>
          </a:p>
        </p:txBody>
      </p:sp>
    </p:spTree>
    <p:extLst>
      <p:ext uri="{BB962C8B-B14F-4D97-AF65-F5344CB8AC3E}">
        <p14:creationId xmlns:p14="http://schemas.microsoft.com/office/powerpoint/2010/main" val="2569410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522514"/>
            <a:ext cx="8161317" cy="4495800"/>
          </a:xfrm>
        </p:spPr>
        <p:txBody>
          <a:bodyPr/>
          <a:lstStyle/>
          <a:p>
            <a:r>
              <a:rPr lang="en-US" sz="1800" dirty="0" smtClean="0"/>
              <a:t>An autonomic computing system cannot exist in a hermetic environment. While independent in its ability to manage itself, it must function in a heterogeneous world and implement open standards -- in other words, an autonomic computing system cannot, by definition, be a proprietary solution.</a:t>
            </a:r>
          </a:p>
          <a:p>
            <a:r>
              <a:rPr lang="en-US" sz="1800" dirty="0" smtClean="0"/>
              <a:t>An autonomic computing system will anticipate the optimized resources needed while keeping its complexity hidden. It must marshal I/T resources to shrink the gap between the business or personal goals of the user, and the I/T implementation necessary to achieve those goals -- without involving the user in that implementation.</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74</a:t>
            </a:fld>
            <a:endParaRPr lang="en-US"/>
          </a:p>
        </p:txBody>
      </p:sp>
    </p:spTree>
    <p:extLst>
      <p:ext uri="{BB962C8B-B14F-4D97-AF65-F5344CB8AC3E}">
        <p14:creationId xmlns:p14="http://schemas.microsoft.com/office/powerpoint/2010/main" val="370543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thoughts, but…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to achieve these characteristics?</a:t>
            </a:r>
          </a:p>
          <a:p>
            <a:r>
              <a:rPr lang="en-US" dirty="0" smtClean="0"/>
              <a:t>One key mechanism is closed control loops –  from control theory</a:t>
            </a:r>
          </a:p>
          <a:p>
            <a:r>
              <a:rPr lang="en-US" dirty="0" smtClean="0"/>
              <a:t>That is, the system needs to be able to monitor itself and to adapt itself – without diverging into unexpected and unacceptable behaviors</a:t>
            </a:r>
          </a:p>
          <a:p>
            <a:r>
              <a:rPr lang="en-US" dirty="0" smtClean="0"/>
              <a:t>This requires explicit representations of many aspects of the system, so they can be accessed and modified at run-time</a:t>
            </a:r>
            <a:br>
              <a:rPr lang="en-US" dirty="0" smtClean="0"/>
            </a:br>
            <a:endParaRPr lang="en-US" dirty="0" smtClean="0"/>
          </a:p>
          <a:p>
            <a:r>
              <a:rPr lang="en-US" dirty="0" smtClean="0"/>
              <a:t>At some level connected to mechanisms such as run-time code-generation, reflection, the meta-object protocol, open implementations, etc.</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75</a:t>
            </a:fld>
            <a:endParaRPr lang="en-US"/>
          </a:p>
        </p:txBody>
      </p:sp>
    </p:spTree>
    <p:extLst>
      <p:ext uri="{BB962C8B-B14F-4D97-AF65-F5344CB8AC3E}">
        <p14:creationId xmlns:p14="http://schemas.microsoft.com/office/powerpoint/2010/main" val="7985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mechanism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Closed control loops – control theory</a:t>
            </a:r>
          </a:p>
          <a:p>
            <a:r>
              <a:rPr lang="en-US" dirty="0" smtClean="0"/>
              <a:t>That is, the system needs to be able to monitor itself and to adapt itself – without diverging into unexpected and unacceptable behaviors</a:t>
            </a:r>
          </a:p>
          <a:p>
            <a:r>
              <a:rPr lang="en-US" dirty="0" smtClean="0"/>
              <a:t>This requires explicit representations of many aspects of the system, so they can be accessed and modified at run-time</a:t>
            </a:r>
            <a:br>
              <a:rPr lang="en-US" dirty="0" smtClean="0"/>
            </a:br>
            <a:endParaRPr lang="en-US" dirty="0" smtClean="0"/>
          </a:p>
          <a:p>
            <a:r>
              <a:rPr lang="en-US" dirty="0" smtClean="0"/>
              <a:t>At some level connected to mechanisms such as run-time code-generation, reflection, the meta-object protocol, open implementations, etc.</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76</a:t>
            </a:fld>
            <a:endParaRPr lang="en-US"/>
          </a:p>
        </p:txBody>
      </p:sp>
    </p:spTree>
    <p:extLst>
      <p:ext uri="{BB962C8B-B14F-4D97-AF65-F5344CB8AC3E}">
        <p14:creationId xmlns:p14="http://schemas.microsoft.com/office/powerpoint/2010/main" val="3631773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Cheng et al. 2009: Roadmap</a:t>
            </a:r>
            <a:endParaRPr lang="en-US" dirty="0"/>
          </a:p>
        </p:txBody>
      </p:sp>
      <p:sp>
        <p:nvSpPr>
          <p:cNvPr id="3" name="Content Placeholder 2"/>
          <p:cNvSpPr>
            <a:spLocks noGrp="1"/>
          </p:cNvSpPr>
          <p:nvPr>
            <p:ph idx="1"/>
          </p:nvPr>
        </p:nvSpPr>
        <p:spPr>
          <a:ln>
            <a:solidFill>
              <a:srgbClr val="FF0000"/>
            </a:solidFill>
          </a:ln>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77</a:t>
            </a:fld>
            <a:endParaRPr lang="en-US"/>
          </a:p>
        </p:txBody>
      </p:sp>
      <p:pic>
        <p:nvPicPr>
          <p:cNvPr id="150530" name="Picture 2"/>
          <p:cNvPicPr>
            <a:picLocks noChangeAspect="1" noChangeArrowheads="1"/>
          </p:cNvPicPr>
          <p:nvPr/>
        </p:nvPicPr>
        <p:blipFill>
          <a:blip r:embed="rId3" cstate="print"/>
          <a:srcRect/>
          <a:stretch>
            <a:fillRect/>
          </a:stretch>
        </p:blipFill>
        <p:spPr bwMode="auto">
          <a:xfrm>
            <a:off x="1954176" y="2209799"/>
            <a:ext cx="5430112" cy="3466605"/>
          </a:xfrm>
          <a:prstGeom prst="rect">
            <a:avLst/>
          </a:prstGeom>
          <a:noFill/>
          <a:ln w="9525">
            <a:noFill/>
            <a:miter lim="800000"/>
            <a:headEnd/>
            <a:tailEnd/>
          </a:ln>
        </p:spPr>
      </p:pic>
    </p:spTree>
    <p:extLst>
      <p:ext uri="{BB962C8B-B14F-4D97-AF65-F5344CB8AC3E}">
        <p14:creationId xmlns:p14="http://schemas.microsoft.com/office/powerpoint/2010/main" val="2863226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mechanisms</a:t>
            </a:r>
            <a:endParaRPr lang="en-US" dirty="0"/>
          </a:p>
        </p:txBody>
      </p:sp>
      <p:sp>
        <p:nvSpPr>
          <p:cNvPr id="3" name="Content Placeholder 2"/>
          <p:cNvSpPr>
            <a:spLocks noGrp="1"/>
          </p:cNvSpPr>
          <p:nvPr>
            <p:ph idx="1"/>
          </p:nvPr>
        </p:nvSpPr>
        <p:spPr/>
        <p:txBody>
          <a:bodyPr/>
          <a:lstStyle/>
          <a:p>
            <a:r>
              <a:rPr lang="en-US" dirty="0" smtClean="0"/>
              <a:t>Biologically-inspired… stay tuned</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78</a:t>
            </a:fld>
            <a:endParaRPr lang="en-US"/>
          </a:p>
        </p:txBody>
      </p:sp>
    </p:spTree>
    <p:extLst>
      <p:ext uri="{BB962C8B-B14F-4D97-AF65-F5344CB8AC3E}">
        <p14:creationId xmlns:p14="http://schemas.microsoft.com/office/powerpoint/2010/main" val="3751709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third topic…</a:t>
            </a:r>
            <a:endParaRPr lang="en-US" dirty="0"/>
          </a:p>
        </p:txBody>
      </p:sp>
      <p:sp>
        <p:nvSpPr>
          <p:cNvPr id="3" name="Content Placeholder 2"/>
          <p:cNvSpPr>
            <a:spLocks noGrp="1"/>
          </p:cNvSpPr>
          <p:nvPr>
            <p:ph idx="1"/>
          </p:nvPr>
        </p:nvSpPr>
        <p:spPr/>
        <p:txBody>
          <a:bodyPr/>
          <a:lstStyle/>
          <a:p>
            <a:r>
              <a:rPr lang="en-US" dirty="0" smtClean="0"/>
              <a:t>…after architecture and tools?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79</a:t>
            </a:fld>
            <a:endParaRPr lang="en-US"/>
          </a:p>
        </p:txBody>
      </p:sp>
    </p:spTree>
    <p:extLst>
      <p:ext uri="{BB962C8B-B14F-4D97-AF65-F5344CB8AC3E}">
        <p14:creationId xmlns:p14="http://schemas.microsoft.com/office/powerpoint/2010/main" val="412056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generation ADLs</a:t>
            </a:r>
            <a:endParaRPr lang="en-US" dirty="0"/>
          </a:p>
        </p:txBody>
      </p:sp>
      <p:sp>
        <p:nvSpPr>
          <p:cNvPr id="3" name="Content Placeholder 2"/>
          <p:cNvSpPr>
            <a:spLocks noGrp="1"/>
          </p:cNvSpPr>
          <p:nvPr>
            <p:ph idx="1"/>
          </p:nvPr>
        </p:nvSpPr>
        <p:spPr/>
        <p:txBody>
          <a:bodyPr/>
          <a:lstStyle/>
          <a:p>
            <a:r>
              <a:rPr lang="en-US" dirty="0" smtClean="0"/>
              <a:t>Changes from MCC list with respect to Wikipedia’s list (1/9/2010)</a:t>
            </a:r>
          </a:p>
          <a:p>
            <a:r>
              <a:rPr lang="en-US" dirty="0" smtClean="0"/>
              <a:t>Added</a:t>
            </a:r>
          </a:p>
          <a:p>
            <a:pPr lvl="1"/>
            <a:r>
              <a:rPr lang="en-US" dirty="0" smtClean="0"/>
              <a:t>LePUS3 and Class-Z (University of Essex)</a:t>
            </a:r>
          </a:p>
          <a:p>
            <a:pPr lvl="1"/>
            <a:r>
              <a:rPr lang="en-US" dirty="0" smtClean="0"/>
              <a:t>ABACUS (UTS) </a:t>
            </a:r>
          </a:p>
          <a:p>
            <a:pPr lvl="1"/>
            <a:r>
              <a:rPr lang="en-US" dirty="0" smtClean="0"/>
              <a:t>AADL (SAE) - Architecture Analysis &amp; Design Language</a:t>
            </a:r>
          </a:p>
          <a:p>
            <a:r>
              <a:rPr lang="en-US" dirty="0" smtClean="0"/>
              <a:t>Removed: </a:t>
            </a:r>
          </a:p>
          <a:p>
            <a:pPr lvl="1"/>
            <a:r>
              <a:rPr lang="en-US" dirty="0" smtClean="0"/>
              <a:t>UML</a:t>
            </a:r>
          </a:p>
          <a:p>
            <a:pPr lvl="1"/>
            <a:r>
              <a:rPr lang="en-US" dirty="0" err="1" smtClean="0"/>
              <a:t>Modechart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fld id="{3451FA2C-3B3E-4FA6-BAFA-85683040B980}" type="slidenum">
              <a:rPr lang="en-US" smtClean="0"/>
              <a:pPr/>
              <a:t>8</a:t>
            </a:fld>
            <a:endParaRPr lang="en-US"/>
          </a:p>
        </p:txBody>
      </p:sp>
    </p:spTree>
    <p:extLst>
      <p:ext uri="{BB962C8B-B14F-4D97-AF65-F5344CB8AC3E}">
        <p14:creationId xmlns:p14="http://schemas.microsoft.com/office/powerpoint/2010/main" val="1324112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endParaRPr lang="en-US" sz="3200"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80</a:t>
            </a:fld>
            <a:endParaRPr lang="en-US"/>
          </a:p>
        </p:txBody>
      </p:sp>
    </p:spTree>
    <p:extLst>
      <p:ext uri="{BB962C8B-B14F-4D97-AF65-F5344CB8AC3E}">
        <p14:creationId xmlns:p14="http://schemas.microsoft.com/office/powerpoint/2010/main" val="74136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ADL +/-’s</a:t>
            </a:r>
            <a:endParaRPr lang="en-US" dirty="0"/>
          </a:p>
        </p:txBody>
      </p:sp>
      <p:sp>
        <p:nvSpPr>
          <p:cNvPr id="12" name="Text Placeholder 11"/>
          <p:cNvSpPr>
            <a:spLocks noGrp="1"/>
          </p:cNvSpPr>
          <p:nvPr>
            <p:ph type="body" idx="1"/>
          </p:nvPr>
        </p:nvSpPr>
        <p:spPr/>
        <p:txBody>
          <a:bodyPr/>
          <a:lstStyle/>
          <a:p>
            <a:r>
              <a:rPr lang="en-US" dirty="0" smtClean="0"/>
              <a:t>Positives</a:t>
            </a:r>
            <a:endParaRPr lang="en-US" dirty="0"/>
          </a:p>
        </p:txBody>
      </p:sp>
      <p:sp>
        <p:nvSpPr>
          <p:cNvPr id="10" name="Content Placeholder 9"/>
          <p:cNvSpPr>
            <a:spLocks noGrp="1"/>
          </p:cNvSpPr>
          <p:nvPr>
            <p:ph sz="half" idx="2"/>
          </p:nvPr>
        </p:nvSpPr>
        <p:spPr/>
        <p:txBody>
          <a:bodyPr/>
          <a:lstStyle/>
          <a:p>
            <a:r>
              <a:rPr lang="en-US" sz="2000" dirty="0" smtClean="0"/>
              <a:t>Formal representation of architecture</a:t>
            </a:r>
          </a:p>
          <a:p>
            <a:r>
              <a:rPr lang="en-US" sz="2000" dirty="0" smtClean="0"/>
              <a:t>Higher level system description than previously possible</a:t>
            </a:r>
          </a:p>
          <a:p>
            <a:r>
              <a:rPr lang="en-US" sz="2000" dirty="0" smtClean="0"/>
              <a:t>Permit analysis of architectures – completeness, consistency, ambiguity, and performance</a:t>
            </a:r>
          </a:p>
          <a:p>
            <a:r>
              <a:rPr lang="en-US" sz="2000" dirty="0" smtClean="0"/>
              <a:t>Can support automatic generation of software systems</a:t>
            </a:r>
          </a:p>
        </p:txBody>
      </p:sp>
      <p:sp>
        <p:nvSpPr>
          <p:cNvPr id="13" name="Text Placeholder 12"/>
          <p:cNvSpPr>
            <a:spLocks noGrp="1"/>
          </p:cNvSpPr>
          <p:nvPr>
            <p:ph type="body" sz="quarter" idx="3"/>
          </p:nvPr>
        </p:nvSpPr>
        <p:spPr/>
        <p:txBody>
          <a:bodyPr/>
          <a:lstStyle/>
          <a:p>
            <a:r>
              <a:rPr lang="en-US" dirty="0" smtClean="0"/>
              <a:t>Negatives</a:t>
            </a:r>
            <a:endParaRPr lang="en-US" dirty="0"/>
          </a:p>
        </p:txBody>
      </p:sp>
      <p:sp>
        <p:nvSpPr>
          <p:cNvPr id="11" name="Content Placeholder 10"/>
          <p:cNvSpPr>
            <a:spLocks noGrp="1"/>
          </p:cNvSpPr>
          <p:nvPr>
            <p:ph sz="quarter" idx="4"/>
          </p:nvPr>
        </p:nvSpPr>
        <p:spPr/>
        <p:txBody>
          <a:bodyPr/>
          <a:lstStyle/>
          <a:p>
            <a:r>
              <a:rPr lang="en-US" sz="2000" dirty="0" smtClean="0"/>
              <a:t>No universal agreement on what ADLs should represent, particularly as regards the behavior of the architecture</a:t>
            </a:r>
          </a:p>
          <a:p>
            <a:r>
              <a:rPr lang="en-US" sz="2000" dirty="0" smtClean="0"/>
              <a:t>Tend to be very vertically optimized toward a  particular kind of analysis</a:t>
            </a:r>
          </a:p>
          <a:p>
            <a:endParaRPr lang="en-US" sz="2000" dirty="0"/>
          </a:p>
        </p:txBody>
      </p:sp>
    </p:spTree>
    <p:extLst>
      <p:ext uri="{BB962C8B-B14F-4D97-AF65-F5344CB8AC3E}">
        <p14:creationId xmlns:p14="http://schemas.microsoft.com/office/powerpoint/2010/main" val="3007442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5004</Words>
  <Application>Microsoft Office PowerPoint</Application>
  <PresentationFormat>On-screen Show (4:3)</PresentationFormat>
  <Paragraphs>659</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Median</vt:lpstr>
      <vt:lpstr>CSE503: Software Engineering Software architecture</vt:lpstr>
      <vt:lpstr>Software architecture</vt:lpstr>
      <vt:lpstr>Two categories: very soft distinction</vt:lpstr>
      <vt:lpstr>Design-based software architecture</vt:lpstr>
      <vt:lpstr>Describing architectures</vt:lpstr>
      <vt:lpstr>Partial Comparison</vt:lpstr>
      <vt:lpstr>First generation ADLs</vt:lpstr>
      <vt:lpstr>Second generation ADLs</vt:lpstr>
      <vt:lpstr>ADL +/-’s</vt:lpstr>
      <vt:lpstr>Architecture definition</vt:lpstr>
      <vt:lpstr>MCC 1999 Report: ACME</vt:lpstr>
      <vt:lpstr>MCC report 1999 simple ACME example (client-server)</vt:lpstr>
      <vt:lpstr>1999 MCC: Rapide</vt:lpstr>
      <vt:lpstr>Rapide</vt:lpstr>
      <vt:lpstr>Rapide constraints</vt:lpstr>
      <vt:lpstr>Rapide example</vt:lpstr>
      <vt:lpstr>Wright: Garlan and Allen (CMU)</vt:lpstr>
      <vt:lpstr>Wright Example</vt:lpstr>
      <vt:lpstr>MCC “other” ADLs</vt:lpstr>
      <vt:lpstr>MCC: UML as an ADL</vt:lpstr>
      <vt:lpstr>CSP (Wikipedia 1/11/10) [for Wright]</vt:lpstr>
      <vt:lpstr>CSP vending machine example</vt:lpstr>
      <vt:lpstr>Wright: CSP-based</vt:lpstr>
      <vt:lpstr>Wright: CSP-based</vt:lpstr>
      <vt:lpstr>Wright example</vt:lpstr>
      <vt:lpstr>With initialization</vt:lpstr>
      <vt:lpstr>With lazy initialization</vt:lpstr>
      <vt:lpstr>Looks good but…</vt:lpstr>
      <vt:lpstr>Analysis</vt:lpstr>
      <vt:lpstr>Wright tools</vt:lpstr>
      <vt:lpstr>Counterexample example</vt:lpstr>
      <vt:lpstr>PowerPoint Presentation</vt:lpstr>
      <vt:lpstr>Wright: pipe connector</vt:lpstr>
      <vt:lpstr>With trace specification</vt:lpstr>
      <vt:lpstr>ArchJava: PL++ rather than ADL</vt:lpstr>
      <vt:lpstr>Communication integrity</vt:lpstr>
      <vt:lpstr>Component example</vt:lpstr>
      <vt:lpstr>Component example</vt:lpstr>
      <vt:lpstr>Communication integrity</vt:lpstr>
      <vt:lpstr>How does ArchJava work?</vt:lpstr>
      <vt:lpstr>More…</vt:lpstr>
      <vt:lpstr>Data sharing</vt:lpstr>
      <vt:lpstr>Quick recap</vt:lpstr>
      <vt:lpstr>Static vs. dynamic architectures</vt:lpstr>
      <vt:lpstr>ICSE N-10 award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Checklists: an aside</vt:lpstr>
      <vt:lpstr>More from Gladwell</vt:lpstr>
      <vt:lpstr>So, role of checklists in software engineering?</vt:lpstr>
      <vt:lpstr>Software architecture: property-oriented</vt:lpstr>
      <vt:lpstr>Model-based design</vt:lpstr>
      <vt:lpstr>Principle of Alternatives [via E. Jackson]</vt:lpstr>
      <vt:lpstr>How to describe the design space?</vt:lpstr>
      <vt:lpstr>E. Jackson: FORMULA  (sketch!)</vt:lpstr>
      <vt:lpstr>E. Jackson con’t</vt:lpstr>
      <vt:lpstr>E. Jackson con’t</vt:lpstr>
      <vt:lpstr>E. Jackson con’t</vt:lpstr>
      <vt:lpstr>Autonomic computing</vt:lpstr>
      <vt:lpstr>Related to architecture how?</vt:lpstr>
      <vt:lpstr>IBM’s vision</vt:lpstr>
      <vt:lpstr>IBM: four dimensions</vt:lpstr>
      <vt:lpstr>IBM Autonomic Systems: 8 defining characteristics</vt:lpstr>
      <vt:lpstr>PowerPoint Presentation</vt:lpstr>
      <vt:lpstr>PowerPoint Presentation</vt:lpstr>
      <vt:lpstr>Great thoughts, but…</vt:lpstr>
      <vt:lpstr>Key mechanism</vt:lpstr>
      <vt:lpstr>Cheng et al. 2009: Roadmap</vt:lpstr>
      <vt:lpstr>Alternative mechanisms</vt:lpstr>
      <vt:lpstr>Suggestions for third topic…</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2011-04-13T23:38:48Z</dcterms:created>
  <dcterms:modified xsi:type="dcterms:W3CDTF">2011-05-06T16:05:34Z</dcterms:modified>
</cp:coreProperties>
</file>