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4" r:id="rId1"/>
  </p:sldMasterIdLst>
  <p:notesMasterIdLst>
    <p:notesMasterId r:id="rId44"/>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5739" autoAdjust="0"/>
  </p:normalViewPr>
  <p:slideViewPr>
    <p:cSldViewPr snapToObjects="1">
      <p:cViewPr>
        <p:scale>
          <a:sx n="89" d="100"/>
          <a:sy n="89" d="100"/>
        </p:scale>
        <p:origin x="-2274" y="-94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9F6C6-A4BF-417A-8380-E3094F125062}" type="datetimeFigureOut">
              <a:rPr lang="en-US" smtClean="0"/>
              <a:pPr/>
              <a:t>5/20/2011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644F3-451B-4C0E-AB3D-3E95B87D8219}" type="slidenum">
              <a:rPr lang="en-US" smtClean="0"/>
              <a:pPr/>
              <a:t>‹#›</a:t>
            </a:fld>
            <a:endParaRPr lang="en-US"/>
          </a:p>
        </p:txBody>
      </p:sp>
    </p:spTree>
    <p:extLst>
      <p:ext uri="{BB962C8B-B14F-4D97-AF65-F5344CB8AC3E}">
        <p14:creationId xmlns:p14="http://schemas.microsoft.com/office/powerpoint/2010/main" val="116507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644F3-451B-4C0E-AB3D-3E95B87D82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503 11sp © UW CSE  • D. Notkin</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nl-NL" smtClean="0"/>
              <a:t>David Notkin ● Spring 2009</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p>
            <a:fld id="{B27B53E7-13BB-4CE7-ACCE-E032DFE7CA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503 11sp © UW CSE  • D. Notkin</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nl-NL" smtClean="0"/>
              <a:t>David Notkin ● Spring 2009</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27B53E7-13BB-4CE7-ACCE-E032DFE7CA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503 11sp © UW CSE  • D. Notkin</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nl-NL" smtClean="0"/>
              <a:t>David Notkin ● Spring 2009</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E62039-F0FF-4755-9C2C-5FE62D21E63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24300"/>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r>
              <a:rPr lang="en-US" smtClean="0"/>
              <a:t>503 11sp © UW CSE  • D. Notkin</a:t>
            </a:r>
            <a:endParaRPr lang="en-US"/>
          </a:p>
        </p:txBody>
      </p:sp>
      <p:sp>
        <p:nvSpPr>
          <p:cNvPr id="7" name="Footer Placeholder 6"/>
          <p:cNvSpPr>
            <a:spLocks noGrp="1"/>
          </p:cNvSpPr>
          <p:nvPr>
            <p:ph type="ftr" sz="quarter" idx="11"/>
          </p:nvPr>
        </p:nvSpPr>
        <p:spPr>
          <a:xfrm>
            <a:off x="2895600" y="6400800"/>
            <a:ext cx="3429000" cy="457200"/>
          </a:xfrm>
        </p:spPr>
        <p:txBody>
          <a:bodyPr/>
          <a:lstStyle>
            <a:lvl1pPr>
              <a:defRPr/>
            </a:lvl1pPr>
          </a:lstStyle>
          <a:p>
            <a:r>
              <a:rPr lang="en-US" smtClean="0"/>
              <a:t>David Notkin ● Spring 2009</a:t>
            </a:r>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2841327A-642F-4CD9-B743-33DCEFDA5653}" type="slidenum">
              <a:rPr lang="en-US"/>
              <a:pPr/>
              <a:t>‹#›</a:t>
            </a:fld>
            <a:endParaRPr lang="en-US"/>
          </a:p>
        </p:txBody>
      </p:sp>
    </p:spTree>
    <p:extLst>
      <p:ext uri="{BB962C8B-B14F-4D97-AF65-F5344CB8AC3E}">
        <p14:creationId xmlns:p14="http://schemas.microsoft.com/office/powerpoint/2010/main" val="26742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503 11sp © UW CSE  • D. Notkin</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p:txBody>
          <a:bodyPr/>
          <a:lstStyle/>
          <a:p>
            <a:r>
              <a:rPr lang="nl-NL" smtClean="0"/>
              <a:t>David Notkin ● Spring 2009</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503 11sp © UW CSE  • D. Notkin</a:t>
            </a:r>
            <a:endParaRPr lang="en-US"/>
          </a:p>
        </p:txBody>
      </p:sp>
      <p:sp>
        <p:nvSpPr>
          <p:cNvPr id="10" name="Slide Number Placeholder 9"/>
          <p:cNvSpPr>
            <a:spLocks noGrp="1"/>
          </p:cNvSpPr>
          <p:nvPr>
            <p:ph type="sldNum" sz="quarter" idx="16"/>
          </p:nvPr>
        </p:nvSpPr>
        <p:spPr/>
        <p:txBody>
          <a:bodyPr rtlCol="0"/>
          <a:lstStyle/>
          <a:p>
            <a:fld id="{B27B53E7-13BB-4CE7-ACCE-E032DFE7CA51}" type="slidenum">
              <a:rPr lang="en-US" smtClean="0"/>
              <a:pPr/>
              <a:t>‹#›</a:t>
            </a:fld>
            <a:endParaRPr lang="en-US"/>
          </a:p>
        </p:txBody>
      </p:sp>
      <p:sp>
        <p:nvSpPr>
          <p:cNvPr id="12" name="Footer Placeholder 11"/>
          <p:cNvSpPr>
            <a:spLocks noGrp="1"/>
          </p:cNvSpPr>
          <p:nvPr>
            <p:ph type="ftr" sz="quarter" idx="17"/>
          </p:nvPr>
        </p:nvSpPr>
        <p:spPr/>
        <p:txBody>
          <a:bodyPr rtlCol="0"/>
          <a:lstStyle/>
          <a:p>
            <a:r>
              <a:rPr lang="nl-NL" smtClean="0"/>
              <a:t>David Notkin ● Spring 2009</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503 11sp © UW CSE  • D. Notkin</a:t>
            </a:r>
            <a:endParaRPr lang="en-US"/>
          </a:p>
        </p:txBody>
      </p:sp>
      <p:sp>
        <p:nvSpPr>
          <p:cNvPr id="12" name="Slide Number Placeholder 11"/>
          <p:cNvSpPr>
            <a:spLocks noGrp="1"/>
          </p:cNvSpPr>
          <p:nvPr>
            <p:ph type="sldNum" sz="quarter" idx="16"/>
          </p:nvPr>
        </p:nvSpPr>
        <p:spPr/>
        <p:txBody>
          <a:bodyPr rtlCol="0"/>
          <a:lstStyle/>
          <a:p>
            <a:fld id="{B27B53E7-13BB-4CE7-ACCE-E032DFE7CA51}" type="slidenum">
              <a:rPr lang="en-US" smtClean="0"/>
              <a:pPr/>
              <a:t>‹#›</a:t>
            </a:fld>
            <a:endParaRPr lang="en-US"/>
          </a:p>
        </p:txBody>
      </p:sp>
      <p:sp>
        <p:nvSpPr>
          <p:cNvPr id="14" name="Footer Placeholder 13"/>
          <p:cNvSpPr>
            <a:spLocks noGrp="1"/>
          </p:cNvSpPr>
          <p:nvPr>
            <p:ph type="ftr" sz="quarter" idx="17"/>
          </p:nvPr>
        </p:nvSpPr>
        <p:spPr/>
        <p:txBody>
          <a:bodyPr rtlCol="0"/>
          <a:lstStyle/>
          <a:p>
            <a:r>
              <a:rPr lang="nl-NL" smtClean="0"/>
              <a:t>David Notkin ● Spring 2009</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Footer Placeholder 3"/>
          <p:cNvSpPr>
            <a:spLocks noGrp="1"/>
          </p:cNvSpPr>
          <p:nvPr>
            <p:ph type="ftr" sz="quarter" idx="11"/>
          </p:nvPr>
        </p:nvSpPr>
        <p:spPr/>
        <p:txBody>
          <a:bodyPr/>
          <a:lstStyle/>
          <a:p>
            <a:r>
              <a:rPr lang="nl-NL" smtClean="0"/>
              <a:t>David Notkin ● Spring 2009</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503 11sp © UW CSE  • D. Notkin</a:t>
            </a:r>
            <a:endParaRPr lang="en-US"/>
          </a:p>
        </p:txBody>
      </p:sp>
      <p:sp>
        <p:nvSpPr>
          <p:cNvPr id="3" name="Footer Placeholder 2"/>
          <p:cNvSpPr>
            <a:spLocks noGrp="1"/>
          </p:cNvSpPr>
          <p:nvPr>
            <p:ph type="ftr" sz="quarter" idx="11"/>
          </p:nvPr>
        </p:nvSpPr>
        <p:spPr/>
        <p:txBody>
          <a:bodyPr/>
          <a:lstStyle/>
          <a:p>
            <a:r>
              <a:rPr lang="nl-NL" smtClean="0"/>
              <a:t>David Notkin ● Spring 2009</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6" name="Footer Placeholder 5"/>
          <p:cNvSpPr>
            <a:spLocks noGrp="1"/>
          </p:cNvSpPr>
          <p:nvPr>
            <p:ph type="ftr" sz="quarter" idx="11"/>
          </p:nvPr>
        </p:nvSpPr>
        <p:spPr/>
        <p:txBody>
          <a:bodyPr/>
          <a:lstStyle/>
          <a:p>
            <a:r>
              <a:rPr lang="nl-NL" smtClean="0"/>
              <a:t>David Notkin ● Spring 2009</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503 11sp © UW CSE  • D. Notkin</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nl-NL" smtClean="0"/>
              <a:t>David Notkin ● Spring 2009</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503 11sp © UW CSE  • D. Notkin</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nl-NL" smtClean="0"/>
              <a:t>David Notkin ● Spring 2009</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27B53E7-13BB-4CE7-ACCE-E032DFE7CA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8" r:id="rId12"/>
    <p:sldLayoutId id="2147483774" r:id="rId13"/>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733800"/>
            <a:ext cx="6477000" cy="1828800"/>
          </a:xfrm>
        </p:spPr>
        <p:txBody>
          <a:bodyPr>
            <a:normAutofit fontScale="90000"/>
          </a:bodyPr>
          <a:lstStyle/>
          <a:p>
            <a:r>
              <a:rPr lang="en-US" dirty="0" smtClean="0"/>
              <a:t>CSE503:</a:t>
            </a:r>
            <a:br>
              <a:rPr lang="en-US" dirty="0" smtClean="0"/>
            </a:br>
            <a:r>
              <a:rPr lang="en-US" dirty="0" smtClean="0"/>
              <a:t>Software Engineering</a:t>
            </a:r>
            <a:r>
              <a:rPr lang="en-US" b="1" dirty="0" smtClean="0">
                <a:solidFill>
                  <a:srgbClr val="00B0F0"/>
                </a:solidFill>
              </a:rPr>
              <a:t> </a:t>
            </a:r>
            <a:r>
              <a:rPr lang="en-US" sz="3100" b="1" dirty="0" smtClean="0">
                <a:solidFill>
                  <a:srgbClr val="00B0F0"/>
                </a:solidFill>
              </a:rPr>
              <a:t>Research </a:t>
            </a:r>
            <a:r>
              <a:rPr lang="en-US" sz="3100" b="1" dirty="0" smtClean="0">
                <a:solidFill>
                  <a:srgbClr val="00B0F0"/>
                </a:solidFill>
              </a:rPr>
              <a:t>approaches, economics and governance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David Notkin</a:t>
            </a:r>
          </a:p>
          <a:p>
            <a:r>
              <a:rPr lang="en-US" dirty="0" smtClean="0"/>
              <a:t>Spring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pPr marL="0" indent="0">
              <a:buNone/>
            </a:pPr>
            <a:r>
              <a:rPr lang="en-US" sz="2000" dirty="0" smtClean="0"/>
              <a:t>Of the papers in the random sample that would require experimental validation, 40% have none at all. In journals related to software engineering, this fraction is 50%. In comparison, the fraction of papers lacking quantitative evaluation in </a:t>
            </a:r>
            <a:r>
              <a:rPr lang="en-US" sz="2000" i="1" dirty="0" smtClean="0"/>
              <a:t>OE</a:t>
            </a:r>
            <a:r>
              <a:rPr lang="en-US" sz="2000" dirty="0" smtClean="0"/>
              <a:t> and </a:t>
            </a:r>
            <a:r>
              <a:rPr lang="en-US" sz="2000" i="1" dirty="0" smtClean="0"/>
              <a:t>NC</a:t>
            </a:r>
            <a:r>
              <a:rPr lang="en-US" sz="2000" dirty="0" smtClean="0"/>
              <a:t> is only 15% and 12%, respectively. Conversely, the fraction of papers that devote one fifth or more of their space to experimental validation is almost 70% for </a:t>
            </a:r>
            <a:r>
              <a:rPr lang="en-US" sz="2000" i="1" dirty="0" smtClean="0"/>
              <a:t>OE</a:t>
            </a:r>
            <a:r>
              <a:rPr lang="en-US" sz="2000" dirty="0" smtClean="0"/>
              <a:t> and </a:t>
            </a:r>
            <a:r>
              <a:rPr lang="en-US" sz="2000" i="1" dirty="0" smtClean="0"/>
              <a:t>NC</a:t>
            </a:r>
            <a:r>
              <a:rPr lang="en-US" sz="2000" dirty="0" smtClean="0"/>
              <a:t>, while it is a mere 30% for the computer science (CS) random sample and 20% for software engineering. The low ratio of validated results appears to be a serious weakness in computer science research. This weakness should be rectified for the long-term health of the field. The fundamental principle of science, the definition almost, is this: the sole test of the validity of any idea is experiment. —Richard P. Feynman. Beware of bugs in the above code; I have only proved it correct, not tried it. —Donald E. Knuth</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10</a:t>
            </a:fld>
            <a:endParaRPr lang="en-US"/>
          </a:p>
        </p:txBody>
      </p:sp>
    </p:spTree>
    <p:extLst>
      <p:ext uri="{BB962C8B-B14F-4D97-AF65-F5344CB8AC3E}">
        <p14:creationId xmlns:p14="http://schemas.microsoft.com/office/powerpoint/2010/main" val="59954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transfer: briefly</a:t>
            </a:r>
            <a:endParaRPr lang="en-US" dirty="0"/>
          </a:p>
        </p:txBody>
      </p:sp>
      <p:sp>
        <p:nvSpPr>
          <p:cNvPr id="3" name="Content Placeholder 2"/>
          <p:cNvSpPr>
            <a:spLocks noGrp="1"/>
          </p:cNvSpPr>
          <p:nvPr>
            <p:ph idx="1"/>
          </p:nvPr>
        </p:nvSpPr>
        <p:spPr/>
        <p:txBody>
          <a:bodyPr/>
          <a:lstStyle/>
          <a:p>
            <a:r>
              <a:rPr lang="en-US" dirty="0" smtClean="0"/>
              <a:t>Not a consumer problem</a:t>
            </a:r>
          </a:p>
          <a:p>
            <a:r>
              <a:rPr lang="en-US" dirty="0" smtClean="0"/>
              <a:t>Not a producer problem</a:t>
            </a:r>
          </a:p>
          <a:p>
            <a:r>
              <a:rPr lang="en-US" dirty="0" smtClean="0"/>
              <a:t>An ecosystem issue</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11</a:t>
            </a:fld>
            <a:endParaRPr lang="en-US"/>
          </a:p>
        </p:txBody>
      </p:sp>
    </p:spTree>
    <p:extLst>
      <p:ext uri="{BB962C8B-B14F-4D97-AF65-F5344CB8AC3E}">
        <p14:creationId xmlns:p14="http://schemas.microsoft.com/office/powerpoint/2010/main" val="84754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ooks.nap.edu/openbook/0309052777/gifmid/20.gif"/>
          <p:cNvPicPr>
            <a:picLocks noChangeAspect="1" noChangeArrowheads="1"/>
          </p:cNvPicPr>
          <p:nvPr/>
        </p:nvPicPr>
        <p:blipFill>
          <a:blip r:embed="rId3" cstate="print"/>
          <a:srcRect t="6999" b="9332"/>
          <a:stretch>
            <a:fillRect/>
          </a:stretch>
        </p:blipFill>
        <p:spPr bwMode="auto">
          <a:xfrm>
            <a:off x="3082121" y="170449"/>
            <a:ext cx="5867400" cy="6362415"/>
          </a:xfrm>
          <a:prstGeom prst="rect">
            <a:avLst/>
          </a:prstGeom>
          <a:noFill/>
        </p:spPr>
      </p:pic>
      <p:sp>
        <p:nvSpPr>
          <p:cNvPr id="7" name="Rectangle 6"/>
          <p:cNvSpPr/>
          <p:nvPr/>
        </p:nvSpPr>
        <p:spPr>
          <a:xfrm>
            <a:off x="259307" y="1720840"/>
            <a:ext cx="3411941" cy="2973122"/>
          </a:xfrm>
          <a:prstGeom prst="rect">
            <a:avLst/>
          </a:prstGeom>
        </p:spPr>
        <p:txBody>
          <a:bodyPr wrap="square">
            <a:spAutoFit/>
          </a:bodyPr>
          <a:lstStyle/>
          <a:p>
            <a:pPr fontAlgn="base">
              <a:spcBef>
                <a:spcPct val="20000"/>
              </a:spcBef>
              <a:spcAft>
                <a:spcPct val="0"/>
              </a:spcAft>
            </a:pPr>
            <a:r>
              <a:rPr lang="en-US" b="1" dirty="0" smtClean="0">
                <a:solidFill>
                  <a:srgbClr val="000000"/>
                </a:solidFill>
              </a:rPr>
              <a:t>Evolving the High Performance Computing and Communications Initiative to Support the Nation's Information Infrastructure (1995)</a:t>
            </a:r>
          </a:p>
          <a:p>
            <a:pPr fontAlgn="base">
              <a:spcBef>
                <a:spcPct val="20000"/>
              </a:spcBef>
              <a:spcAft>
                <a:spcPct val="0"/>
              </a:spcAft>
            </a:pPr>
            <a:r>
              <a:rPr lang="en-US" b="1" dirty="0" smtClean="0">
                <a:solidFill>
                  <a:srgbClr val="000000"/>
                </a:solidFill>
              </a:rPr>
              <a:t>“Brooks-Sutherland” report</a:t>
            </a:r>
          </a:p>
          <a:p>
            <a:pPr fontAlgn="base">
              <a:spcBef>
                <a:spcPct val="20000"/>
              </a:spcBef>
              <a:spcAft>
                <a:spcPct val="0"/>
              </a:spcAft>
            </a:pPr>
            <a:r>
              <a:rPr lang="en-US" b="1" dirty="0" smtClean="0">
                <a:solidFill>
                  <a:srgbClr val="000000"/>
                </a:solidFill>
              </a:rPr>
              <a:t>Computer Science and Telecommunications Board (CSTB)</a:t>
            </a:r>
            <a:endParaRPr lang="en-US" b="1" dirty="0">
              <a:solidFill>
                <a:srgbClr val="000000"/>
              </a:solidFill>
            </a:endParaRPr>
          </a:p>
        </p:txBody>
      </p:sp>
      <p:sp>
        <p:nvSpPr>
          <p:cNvPr id="2" name="Date Placeholder 1"/>
          <p:cNvSpPr>
            <a:spLocks noGrp="1"/>
          </p:cNvSpPr>
          <p:nvPr>
            <p:ph type="dt" sz="half" idx="10"/>
          </p:nvPr>
        </p:nvSpPr>
        <p:spPr/>
        <p:txBody>
          <a:bodyPr/>
          <a:lstStyle/>
          <a:p>
            <a:pPr>
              <a:defRPr/>
            </a:pPr>
            <a:r>
              <a:rPr lang="en-US" smtClean="0"/>
              <a:t>503 11sp © UW CSE  • D. Notkin</a:t>
            </a:r>
            <a:endParaRPr lang="en-US"/>
          </a:p>
        </p:txBody>
      </p:sp>
      <p:sp>
        <p:nvSpPr>
          <p:cNvPr id="4" name="Slide Number Placeholder 3"/>
          <p:cNvSpPr>
            <a:spLocks noGrp="1"/>
          </p:cNvSpPr>
          <p:nvPr>
            <p:ph type="sldNum" sz="quarter" idx="12"/>
          </p:nvPr>
        </p:nvSpPr>
        <p:spPr/>
        <p:txBody>
          <a:bodyPr/>
          <a:lstStyle/>
          <a:p>
            <a:fld id="{B27B53E7-13BB-4CE7-ACCE-E032DFE7CA51}" type="slidenum">
              <a:rPr lang="en-US" smtClean="0"/>
              <a:pPr/>
              <a:t>12</a:t>
            </a:fld>
            <a:endParaRPr lang="en-US"/>
          </a:p>
        </p:txBody>
      </p:sp>
    </p:spTree>
    <p:extLst>
      <p:ext uri="{BB962C8B-B14F-4D97-AF65-F5344CB8AC3E}">
        <p14:creationId xmlns:p14="http://schemas.microsoft.com/office/powerpoint/2010/main" val="217972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 economics</a:t>
            </a:r>
            <a:endParaRPr lang="en-US" dirty="0"/>
          </a:p>
        </p:txBody>
      </p:sp>
      <p:sp>
        <p:nvSpPr>
          <p:cNvPr id="3" name="Content Placeholder 2"/>
          <p:cNvSpPr>
            <a:spLocks noGrp="1"/>
          </p:cNvSpPr>
          <p:nvPr>
            <p:ph idx="1"/>
          </p:nvPr>
        </p:nvSpPr>
        <p:spPr/>
        <p:txBody>
          <a:bodyPr>
            <a:normAutofit/>
          </a:bodyPr>
          <a:lstStyle/>
          <a:p>
            <a:r>
              <a:rPr lang="en-US" dirty="0" smtClean="0"/>
              <a:t>The phrase dates to around 1981, when Barry Boehm published his tome with the same title</a:t>
            </a:r>
          </a:p>
          <a:p>
            <a:r>
              <a:rPr lang="en-US" dirty="0" smtClean="0"/>
              <a:t>Boehm identified engineering economics as one “scientific principle” in which software engineering fell short of hardware engineering</a:t>
            </a:r>
          </a:p>
          <a:p>
            <a:r>
              <a:rPr lang="en-US" dirty="0" smtClean="0"/>
              <a:t>To the first order, the focus of his book was on how to better estimate effort, cost and schedule for large software projects – </a:t>
            </a:r>
            <a:r>
              <a:rPr lang="en-US" b="1" dirty="0" smtClean="0"/>
              <a:t>COCOMO </a:t>
            </a:r>
            <a:r>
              <a:rPr lang="en-US" dirty="0" smtClean="0"/>
              <a:t>(</a:t>
            </a:r>
            <a:r>
              <a:rPr lang="en-US" b="1" dirty="0" err="1" smtClean="0"/>
              <a:t>CO</a:t>
            </a:r>
            <a:r>
              <a:rPr lang="en-US" dirty="0" err="1" smtClean="0"/>
              <a:t>nstructive</a:t>
            </a:r>
            <a:r>
              <a:rPr lang="en-US" dirty="0" smtClean="0"/>
              <a:t> </a:t>
            </a:r>
            <a:r>
              <a:rPr lang="en-US" b="1" dirty="0" err="1" smtClean="0"/>
              <a:t>CO</a:t>
            </a:r>
            <a:r>
              <a:rPr lang="en-US" dirty="0" err="1" smtClean="0"/>
              <a:t>st</a:t>
            </a:r>
            <a:r>
              <a:rPr lang="en-US" dirty="0" smtClean="0"/>
              <a:t> </a:t>
            </a:r>
            <a:r>
              <a:rPr lang="en-US" b="1" dirty="0" err="1" smtClean="0"/>
              <a:t>MO</a:t>
            </a:r>
            <a:r>
              <a:rPr lang="en-US" dirty="0" err="1" smtClean="0"/>
              <a:t>del</a:t>
            </a:r>
            <a:r>
              <a:rPr lang="en-US" dirty="0" smtClean="0"/>
              <a:t>)</a:t>
            </a:r>
          </a:p>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13</a:t>
            </a:fld>
            <a:endParaRPr lang="en-US"/>
          </a:p>
        </p:txBody>
      </p:sp>
    </p:spTree>
    <p:extLst>
      <p:ext uri="{BB962C8B-B14F-4D97-AF65-F5344CB8AC3E}">
        <p14:creationId xmlns:p14="http://schemas.microsoft.com/office/powerpoint/2010/main" val="353808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COCOMO basics</a:t>
            </a:r>
            <a:endParaRPr lang="en-US" dirty="0"/>
          </a:p>
        </p:txBody>
      </p:sp>
      <p:sp>
        <p:nvSpPr>
          <p:cNvPr id="3" name="Content Placeholder 2"/>
          <p:cNvSpPr>
            <a:spLocks noGrp="1"/>
          </p:cNvSpPr>
          <p:nvPr>
            <p:ph idx="1"/>
          </p:nvPr>
        </p:nvSpPr>
        <p:spPr/>
        <p:txBody>
          <a:bodyPr/>
          <a:lstStyle/>
          <a:p>
            <a:r>
              <a:rPr lang="en-US" sz="2000" dirty="0" smtClean="0"/>
              <a:t>Algorithmic software cost estimation modeled with a regression formula that has parameters derived from historical project data and current project characteristics</a:t>
            </a:r>
          </a:p>
          <a:p>
            <a:r>
              <a:rPr lang="en-US" sz="2000" dirty="0" smtClean="0"/>
              <a:t>The basic COCOMO equations take the form</a:t>
            </a:r>
          </a:p>
          <a:p>
            <a:pPr lvl="1"/>
            <a:r>
              <a:rPr lang="en-US" sz="2000" dirty="0" smtClean="0"/>
              <a:t>Effort Applied = </a:t>
            </a:r>
            <a:r>
              <a:rPr lang="en-US" sz="2000" b="1" dirty="0" smtClean="0"/>
              <a:t>a</a:t>
            </a:r>
            <a:r>
              <a:rPr lang="en-US" sz="2000" dirty="0" smtClean="0"/>
              <a:t>(KLOC)</a:t>
            </a:r>
            <a:r>
              <a:rPr lang="en-US" sz="2000" b="1" baseline="30000" dirty="0" smtClean="0"/>
              <a:t>b</a:t>
            </a:r>
            <a:r>
              <a:rPr lang="en-US" sz="2000" dirty="0" smtClean="0"/>
              <a:t> (person-months)</a:t>
            </a:r>
          </a:p>
          <a:p>
            <a:pPr lvl="1"/>
            <a:r>
              <a:rPr lang="en-US" sz="2000" dirty="0" smtClean="0"/>
              <a:t>Development Time = </a:t>
            </a:r>
            <a:r>
              <a:rPr lang="en-US" sz="2000" b="1" dirty="0" smtClean="0"/>
              <a:t>c</a:t>
            </a:r>
            <a:r>
              <a:rPr lang="en-US" sz="2000" dirty="0" smtClean="0"/>
              <a:t>(Effort Applied)</a:t>
            </a:r>
            <a:r>
              <a:rPr lang="en-US" sz="2000" b="1" baseline="30000" dirty="0" smtClean="0"/>
              <a:t>d</a:t>
            </a:r>
            <a:r>
              <a:rPr lang="en-US" sz="2000" dirty="0" smtClean="0"/>
              <a:t> (months)</a:t>
            </a:r>
          </a:p>
          <a:p>
            <a:pPr lvl="1"/>
            <a:r>
              <a:rPr lang="en-US" sz="2000" dirty="0" smtClean="0"/>
              <a:t>People required = Effort Applied / Development Time (count)</a:t>
            </a:r>
          </a:p>
        </p:txBody>
      </p:sp>
      <p:sp>
        <p:nvSpPr>
          <p:cNvPr id="4" name="Date Placeholder 3"/>
          <p:cNvSpPr>
            <a:spLocks noGrp="1"/>
          </p:cNvSpPr>
          <p:nvPr>
            <p:ph type="dt" sz="half" idx="10"/>
          </p:nvPr>
        </p:nvSpPr>
        <p:spPr/>
        <p:txBody>
          <a:bodyPr/>
          <a:lstStyle/>
          <a:p>
            <a:r>
              <a:rPr lang="en-US" smtClean="0"/>
              <a:t>503 11sp © UW CSE  • D. Notkin</a:t>
            </a:r>
            <a:endParaRPr lang="en-US"/>
          </a:p>
        </p:txBody>
      </p:sp>
      <p:graphicFrame>
        <p:nvGraphicFramePr>
          <p:cNvPr id="10" name="Table 9"/>
          <p:cNvGraphicFramePr>
            <a:graphicFrameLocks noGrp="1"/>
          </p:cNvGraphicFramePr>
          <p:nvPr/>
        </p:nvGraphicFramePr>
        <p:xfrm>
          <a:off x="1878462" y="4312691"/>
          <a:ext cx="4674738" cy="1783308"/>
        </p:xfrm>
        <a:graphic>
          <a:graphicData uri="http://schemas.openxmlformats.org/drawingml/2006/table">
            <a:tbl>
              <a:tblPr firstRow="1" bandRow="1">
                <a:tableStyleId>{93296810-A885-4BE3-A3E7-6D5BEEA58F35}</a:tableStyleId>
              </a:tblPr>
              <a:tblGrid>
                <a:gridCol w="1941814"/>
                <a:gridCol w="614078"/>
                <a:gridCol w="752384"/>
                <a:gridCol w="614078"/>
                <a:gridCol w="752384"/>
              </a:tblGrid>
              <a:tr h="445827">
                <a:tc>
                  <a:txBody>
                    <a:bodyPr/>
                    <a:lstStyle/>
                    <a:p>
                      <a:endParaRPr lang="en-US" dirty="0"/>
                    </a:p>
                  </a:txBody>
                  <a:tcPr/>
                </a:tc>
                <a:tc>
                  <a:txBody>
                    <a:bodyPr/>
                    <a:lstStyle/>
                    <a:p>
                      <a:r>
                        <a:rPr lang="en-US" b="1" dirty="0" smtClean="0"/>
                        <a:t>a</a:t>
                      </a:r>
                      <a:endParaRPr lang="en-US" b="1" dirty="0"/>
                    </a:p>
                  </a:txBody>
                  <a:tcPr/>
                </a:tc>
                <a:tc>
                  <a:txBody>
                    <a:bodyPr/>
                    <a:lstStyle/>
                    <a:p>
                      <a:r>
                        <a:rPr lang="en-US" b="1" dirty="0" smtClean="0"/>
                        <a:t>b</a:t>
                      </a:r>
                      <a:endParaRPr lang="en-US" b="1" dirty="0"/>
                    </a:p>
                  </a:txBody>
                  <a:tcPr/>
                </a:tc>
                <a:tc>
                  <a:txBody>
                    <a:bodyPr/>
                    <a:lstStyle/>
                    <a:p>
                      <a:r>
                        <a:rPr lang="en-US" b="1" dirty="0" smtClean="0"/>
                        <a:t>c</a:t>
                      </a:r>
                      <a:endParaRPr lang="en-US" b="1" dirty="0"/>
                    </a:p>
                  </a:txBody>
                  <a:tcPr/>
                </a:tc>
                <a:tc>
                  <a:txBody>
                    <a:bodyPr/>
                    <a:lstStyle/>
                    <a:p>
                      <a:r>
                        <a:rPr lang="en-US" b="1" dirty="0" smtClean="0"/>
                        <a:t>d</a:t>
                      </a:r>
                      <a:endParaRPr lang="en-US" b="1" dirty="0"/>
                    </a:p>
                  </a:txBody>
                  <a:tcPr/>
                </a:tc>
              </a:tr>
              <a:tr h="445827">
                <a:tc>
                  <a:txBody>
                    <a:bodyPr/>
                    <a:lstStyle/>
                    <a:p>
                      <a:r>
                        <a:rPr lang="en-US" dirty="0" smtClean="0"/>
                        <a:t>Organic</a:t>
                      </a:r>
                      <a:endParaRPr lang="en-US" dirty="0"/>
                    </a:p>
                  </a:txBody>
                  <a:tcPr/>
                </a:tc>
                <a:tc>
                  <a:txBody>
                    <a:bodyPr/>
                    <a:lstStyle/>
                    <a:p>
                      <a:r>
                        <a:rPr lang="en-US" dirty="0" smtClean="0"/>
                        <a:t>2.4</a:t>
                      </a:r>
                      <a:endParaRPr lang="en-US" dirty="0"/>
                    </a:p>
                  </a:txBody>
                  <a:tcPr/>
                </a:tc>
                <a:tc>
                  <a:txBody>
                    <a:bodyPr/>
                    <a:lstStyle/>
                    <a:p>
                      <a:r>
                        <a:rPr lang="en-US" dirty="0" smtClean="0"/>
                        <a:t>1.05</a:t>
                      </a:r>
                      <a:endParaRPr lang="en-US" dirty="0"/>
                    </a:p>
                  </a:txBody>
                  <a:tcPr/>
                </a:tc>
                <a:tc>
                  <a:txBody>
                    <a:bodyPr/>
                    <a:lstStyle/>
                    <a:p>
                      <a:r>
                        <a:rPr lang="en-US" dirty="0" smtClean="0"/>
                        <a:t>2.5</a:t>
                      </a:r>
                      <a:endParaRPr lang="en-US" dirty="0"/>
                    </a:p>
                  </a:txBody>
                  <a:tcPr/>
                </a:tc>
                <a:tc>
                  <a:txBody>
                    <a:bodyPr/>
                    <a:lstStyle/>
                    <a:p>
                      <a:r>
                        <a:rPr lang="en-US" dirty="0" smtClean="0"/>
                        <a:t>0.38</a:t>
                      </a:r>
                      <a:endParaRPr lang="en-US" dirty="0"/>
                    </a:p>
                  </a:txBody>
                  <a:tcPr/>
                </a:tc>
              </a:tr>
              <a:tr h="445827">
                <a:tc>
                  <a:txBody>
                    <a:bodyPr/>
                    <a:lstStyle/>
                    <a:p>
                      <a:r>
                        <a:rPr lang="en-US" dirty="0" smtClean="0"/>
                        <a:t>Semi-detached</a:t>
                      </a:r>
                      <a:endParaRPr lang="en-US" dirty="0"/>
                    </a:p>
                  </a:txBody>
                  <a:tcPr/>
                </a:tc>
                <a:tc>
                  <a:txBody>
                    <a:bodyPr/>
                    <a:lstStyle/>
                    <a:p>
                      <a:r>
                        <a:rPr lang="en-US" dirty="0" smtClean="0"/>
                        <a:t>3.0</a:t>
                      </a:r>
                      <a:endParaRPr lang="en-US" dirty="0"/>
                    </a:p>
                  </a:txBody>
                  <a:tcPr/>
                </a:tc>
                <a:tc>
                  <a:txBody>
                    <a:bodyPr/>
                    <a:lstStyle/>
                    <a:p>
                      <a:r>
                        <a:rPr lang="en-US" dirty="0" smtClean="0"/>
                        <a:t>1.12</a:t>
                      </a:r>
                      <a:endParaRPr lang="en-US" dirty="0"/>
                    </a:p>
                  </a:txBody>
                  <a:tcPr/>
                </a:tc>
                <a:tc>
                  <a:txBody>
                    <a:bodyPr/>
                    <a:lstStyle/>
                    <a:p>
                      <a:r>
                        <a:rPr lang="en-US" dirty="0" smtClean="0"/>
                        <a:t>2.5</a:t>
                      </a:r>
                      <a:endParaRPr lang="en-US" dirty="0"/>
                    </a:p>
                  </a:txBody>
                  <a:tcPr/>
                </a:tc>
                <a:tc>
                  <a:txBody>
                    <a:bodyPr/>
                    <a:lstStyle/>
                    <a:p>
                      <a:r>
                        <a:rPr lang="en-US" dirty="0" smtClean="0"/>
                        <a:t>0.35</a:t>
                      </a:r>
                      <a:endParaRPr lang="en-US" dirty="0"/>
                    </a:p>
                  </a:txBody>
                  <a:tcPr/>
                </a:tc>
              </a:tr>
              <a:tr h="445827">
                <a:tc>
                  <a:txBody>
                    <a:bodyPr/>
                    <a:lstStyle/>
                    <a:p>
                      <a:r>
                        <a:rPr lang="en-US" dirty="0" smtClean="0"/>
                        <a:t>Embedded</a:t>
                      </a:r>
                      <a:endParaRPr lang="en-US" dirty="0"/>
                    </a:p>
                  </a:txBody>
                  <a:tcPr/>
                </a:tc>
                <a:tc>
                  <a:txBody>
                    <a:bodyPr/>
                    <a:lstStyle/>
                    <a:p>
                      <a:r>
                        <a:rPr lang="en-US" dirty="0" smtClean="0"/>
                        <a:t>3.6</a:t>
                      </a:r>
                      <a:endParaRPr lang="en-US" dirty="0"/>
                    </a:p>
                  </a:txBody>
                  <a:tcPr/>
                </a:tc>
                <a:tc>
                  <a:txBody>
                    <a:bodyPr/>
                    <a:lstStyle/>
                    <a:p>
                      <a:r>
                        <a:rPr lang="en-US" dirty="0" smtClean="0"/>
                        <a:t>1.20</a:t>
                      </a:r>
                      <a:endParaRPr lang="en-US" dirty="0"/>
                    </a:p>
                  </a:txBody>
                  <a:tcPr/>
                </a:tc>
                <a:tc>
                  <a:txBody>
                    <a:bodyPr/>
                    <a:lstStyle/>
                    <a:p>
                      <a:r>
                        <a:rPr lang="en-US" dirty="0" smtClean="0"/>
                        <a:t>2.5</a:t>
                      </a:r>
                      <a:endParaRPr lang="en-US" dirty="0"/>
                    </a:p>
                  </a:txBody>
                  <a:tcPr/>
                </a:tc>
                <a:tc>
                  <a:txBody>
                    <a:bodyPr/>
                    <a:lstStyle/>
                    <a:p>
                      <a:r>
                        <a:rPr lang="en-US" dirty="0" smtClean="0"/>
                        <a:t>0.32</a:t>
                      </a:r>
                      <a:endParaRPr lang="en-US" dirty="0"/>
                    </a:p>
                  </a:txBody>
                  <a:tcPr/>
                </a:tc>
              </a:tr>
            </a:tbl>
          </a:graphicData>
        </a:graphic>
      </p:graphicFrame>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14</a:t>
            </a:fld>
            <a:endParaRPr lang="en-US"/>
          </a:p>
        </p:txBody>
      </p:sp>
    </p:spTree>
    <p:extLst>
      <p:ext uri="{BB962C8B-B14F-4D97-AF65-F5344CB8AC3E}">
        <p14:creationId xmlns:p14="http://schemas.microsoft.com/office/powerpoint/2010/main" val="410868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Regression parameters</a:t>
            </a:r>
            <a:br>
              <a:rPr lang="en-US" sz="3200" dirty="0" smtClean="0"/>
            </a:br>
            <a:r>
              <a:rPr lang="en-US" sz="3200" dirty="0" smtClean="0"/>
              <a:t>Basic COCOMO</a:t>
            </a:r>
            <a:endParaRPr lang="en-US" sz="3200" dirty="0"/>
          </a:p>
        </p:txBody>
      </p:sp>
      <p:sp>
        <p:nvSpPr>
          <p:cNvPr id="3" name="Content Placeholder 2"/>
          <p:cNvSpPr>
            <a:spLocks noGrp="1"/>
          </p:cNvSpPr>
          <p:nvPr>
            <p:ph idx="1"/>
          </p:nvPr>
        </p:nvSpPr>
        <p:spPr/>
        <p:txBody>
          <a:bodyPr/>
          <a:lstStyle/>
          <a:p>
            <a:r>
              <a:rPr lang="en-US" dirty="0" smtClean="0"/>
              <a:t>Based on waterfall-based 63 projects at TRW Aerospace</a:t>
            </a:r>
          </a:p>
          <a:p>
            <a:r>
              <a:rPr lang="en-US" dirty="0" smtClean="0"/>
              <a:t>Projects from 2KLOC to 100KLOC, languages from assembler to PL/I</a:t>
            </a:r>
          </a:p>
          <a:p>
            <a:r>
              <a:rPr lang="en-US" dirty="0" smtClean="0"/>
              <a:t>The Basic Model designed for rough order-of-magnitude estimates, focused on small to medium-sized projects</a:t>
            </a:r>
          </a:p>
          <a:p>
            <a:pPr lvl="1"/>
            <a:r>
              <a:rPr lang="en-US" dirty="0" smtClean="0"/>
              <a:t>Three sets of parameters: organic, semi-detached and embedded</a:t>
            </a:r>
          </a:p>
          <a:p>
            <a:pPr>
              <a:buNone/>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15</a:t>
            </a:fld>
            <a:endParaRPr lang="en-US"/>
          </a:p>
        </p:txBody>
      </p:sp>
    </p:spTree>
    <p:extLst>
      <p:ext uri="{BB962C8B-B14F-4D97-AF65-F5344CB8AC3E}">
        <p14:creationId xmlns:p14="http://schemas.microsoft.com/office/powerpoint/2010/main" val="8476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Intermediate COCOMO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Uses more parameters (cost drivers) that account for additional differences estimates</a:t>
            </a:r>
          </a:p>
          <a:p>
            <a:r>
              <a:rPr lang="en-US" dirty="0" smtClean="0"/>
              <a:t>Product attributes: required software reliability, complexity of the product, …</a:t>
            </a:r>
          </a:p>
          <a:p>
            <a:r>
              <a:rPr lang="en-US" dirty="0" smtClean="0"/>
              <a:t>Hardware attributes: run-time performance constraints, memory constraints, …</a:t>
            </a:r>
          </a:p>
          <a:p>
            <a:r>
              <a:rPr lang="en-US" dirty="0" smtClean="0"/>
              <a:t>Personnel attributes: software engineering capability, applications experience, programming language experience, …</a:t>
            </a:r>
          </a:p>
          <a:p>
            <a:r>
              <a:rPr lang="en-US" dirty="0" smtClean="0"/>
              <a:t>Project attributes: use of software tools, application of software engineering methods, …</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16</a:t>
            </a:fld>
            <a:endParaRPr lang="en-US"/>
          </a:p>
        </p:txBody>
      </p:sp>
    </p:spTree>
    <p:extLst>
      <p:ext uri="{BB962C8B-B14F-4D97-AF65-F5344CB8AC3E}">
        <p14:creationId xmlns:p14="http://schemas.microsoft.com/office/powerpoint/2010/main" val="332987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233250" y="2606722"/>
            <a:ext cx="8665090" cy="39714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Intermediate COCOMO</a:t>
            </a:r>
            <a:endParaRPr lang="en-US" dirty="0"/>
          </a:p>
        </p:txBody>
      </p:sp>
      <p:sp>
        <p:nvSpPr>
          <p:cNvPr id="3" name="Content Placeholder 2"/>
          <p:cNvSpPr>
            <a:spLocks noGrp="1"/>
          </p:cNvSpPr>
          <p:nvPr>
            <p:ph idx="1"/>
          </p:nvPr>
        </p:nvSpPr>
        <p:spPr>
          <a:xfrm>
            <a:off x="233250" y="1447800"/>
            <a:ext cx="7772400" cy="4495800"/>
          </a:xfrm>
        </p:spPr>
        <p:txBody>
          <a:bodyPr/>
          <a:lstStyle/>
          <a:p>
            <a:r>
              <a:rPr lang="en-US" sz="2000" dirty="0" smtClean="0"/>
              <a:t>The 15 sub-attributes are each rated from “very low” to “extra-high” with six discrete choices</a:t>
            </a:r>
          </a:p>
          <a:p>
            <a:r>
              <a:rPr lang="en-US" sz="2000" dirty="0" smtClean="0"/>
              <a:t>Effort multipliers are empirically derived and the EAF is the product of the multipliers</a:t>
            </a:r>
          </a:p>
          <a:p>
            <a:pPr>
              <a:buNone/>
            </a:pP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7" name="Rectangle 6"/>
          <p:cNvSpPr/>
          <p:nvPr/>
        </p:nvSpPr>
        <p:spPr>
          <a:xfrm>
            <a:off x="2286000" y="6400800"/>
            <a:ext cx="6858000" cy="276999"/>
          </a:xfrm>
          <a:prstGeom prst="rect">
            <a:avLst/>
          </a:prstGeom>
        </p:spPr>
        <p:txBody>
          <a:bodyPr wrap="square">
            <a:spAutoFit/>
          </a:bodyPr>
          <a:lstStyle/>
          <a:p>
            <a:r>
              <a:rPr lang="en-US" sz="1200" dirty="0" smtClean="0"/>
              <a:t>http://neohumanism.org/i/in/intermediate_cocomo_1.html</a:t>
            </a:r>
            <a:endParaRPr lang="en-US" sz="1200" dirty="0"/>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17</a:t>
            </a:fld>
            <a:endParaRPr lang="en-US"/>
          </a:p>
        </p:txBody>
      </p:sp>
    </p:spTree>
    <p:extLst>
      <p:ext uri="{BB962C8B-B14F-4D97-AF65-F5344CB8AC3E}">
        <p14:creationId xmlns:p14="http://schemas.microsoft.com/office/powerpoint/2010/main" val="9541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Intermediate COCOMO</a:t>
            </a:r>
            <a:endParaRPr lang="en-US" dirty="0"/>
          </a:p>
        </p:txBody>
      </p:sp>
      <p:sp>
        <p:nvSpPr>
          <p:cNvPr id="3" name="Content Placeholder 2"/>
          <p:cNvSpPr>
            <a:spLocks noGrp="1"/>
          </p:cNvSpPr>
          <p:nvPr>
            <p:ph idx="1"/>
          </p:nvPr>
        </p:nvSpPr>
        <p:spPr/>
        <p:txBody>
          <a:bodyPr/>
          <a:lstStyle/>
          <a:p>
            <a:r>
              <a:rPr lang="en-US" dirty="0" smtClean="0"/>
              <a:t>E=a(KLOC)</a:t>
            </a:r>
            <a:r>
              <a:rPr lang="en-US" baseline="30000" dirty="0" smtClean="0"/>
              <a:t>b</a:t>
            </a:r>
            <a:r>
              <a:rPr lang="en-US" dirty="0" smtClean="0">
                <a:sym typeface="Symbol"/>
              </a:rPr>
              <a:t>  </a:t>
            </a:r>
            <a:r>
              <a:rPr lang="en-US" dirty="0" smtClean="0"/>
              <a:t>EAF</a:t>
            </a:r>
          </a:p>
          <a:p>
            <a:pPr lvl="1"/>
            <a:r>
              <a:rPr lang="en-US" dirty="0" smtClean="0"/>
              <a:t>And similarly for development time and people counts</a:t>
            </a:r>
          </a:p>
          <a:p>
            <a:r>
              <a:rPr lang="en-US" dirty="0" smtClean="0"/>
              <a:t>There is a separate table for parameters a and b across organic, semi-detached, embedded for Intermediate COCOMO</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18</a:t>
            </a:fld>
            <a:endParaRPr lang="en-US"/>
          </a:p>
        </p:txBody>
      </p:sp>
    </p:spTree>
    <p:extLst>
      <p:ext uri="{BB962C8B-B14F-4D97-AF65-F5344CB8AC3E}">
        <p14:creationId xmlns:p14="http://schemas.microsoft.com/office/powerpoint/2010/main" val="33857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COCOMO &amp; COCOMO II</a:t>
            </a:r>
            <a:endParaRPr lang="en-US" dirty="0"/>
          </a:p>
        </p:txBody>
      </p:sp>
      <p:sp>
        <p:nvSpPr>
          <p:cNvPr id="3" name="Content Placeholder 2"/>
          <p:cNvSpPr>
            <a:spLocks noGrp="1"/>
          </p:cNvSpPr>
          <p:nvPr>
            <p:ph idx="1"/>
          </p:nvPr>
        </p:nvSpPr>
        <p:spPr/>
        <p:txBody>
          <a:bodyPr/>
          <a:lstStyle/>
          <a:p>
            <a:r>
              <a:rPr lang="en-US" dirty="0" smtClean="0"/>
              <a:t>Detailed COCOMO also accounts for the influence of individual project phases</a:t>
            </a:r>
          </a:p>
          <a:p>
            <a:r>
              <a:rPr lang="en-US" dirty="0" smtClean="0"/>
              <a:t>COCOMO II was developed and released in 1997, aimed at (then) modern software projects</a:t>
            </a:r>
          </a:p>
          <a:p>
            <a:pPr lvl="1"/>
            <a:r>
              <a:rPr lang="en-US" dirty="0" smtClean="0"/>
              <a:t>Newly tuned parameters</a:t>
            </a:r>
          </a:p>
          <a:p>
            <a:pPr lvl="1"/>
            <a:r>
              <a:rPr lang="en-US" dirty="0" smtClean="0"/>
              <a:t>Accounted for move from mainframes to desktops, from batch to interface computation, to code reuse, etc.</a:t>
            </a:r>
          </a:p>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19</a:t>
            </a:fld>
            <a:endParaRPr lang="en-US"/>
          </a:p>
        </p:txBody>
      </p:sp>
    </p:spTree>
    <p:extLst>
      <p:ext uri="{BB962C8B-B14F-4D97-AF65-F5344CB8AC3E}">
        <p14:creationId xmlns:p14="http://schemas.microsoft.com/office/powerpoint/2010/main" val="248590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Evaluation of SE research</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9" name="Content Placeholder 8"/>
          <p:cNvSpPr>
            <a:spLocks noGrp="1"/>
          </p:cNvSpPr>
          <p:nvPr>
            <p:ph sz="quarter" idx="1"/>
          </p:nvPr>
        </p:nvSpPr>
        <p:spPr/>
        <p:txBody>
          <a:bodyPr/>
          <a:lstStyle/>
          <a:p>
            <a:r>
              <a:rPr lang="en-US" dirty="0" smtClean="0"/>
              <a:t>What convinces you?</a:t>
            </a:r>
          </a:p>
          <a:p>
            <a:r>
              <a:rPr lang="en-US" dirty="0" smtClean="0"/>
              <a:t>Why?</a:t>
            </a:r>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a:t>
            </a:fld>
            <a:endParaRPr lang="en-US"/>
          </a:p>
        </p:txBody>
      </p:sp>
    </p:spTree>
    <p:extLst>
      <p:ext uri="{BB962C8B-B14F-4D97-AF65-F5344CB8AC3E}">
        <p14:creationId xmlns:p14="http://schemas.microsoft.com/office/powerpoint/2010/main" val="387393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 Boehm book also discusses</a:t>
            </a:r>
            <a:endParaRPr lang="en-US" dirty="0"/>
          </a:p>
        </p:txBody>
      </p:sp>
      <p:sp>
        <p:nvSpPr>
          <p:cNvPr id="3" name="Content Placeholder 2"/>
          <p:cNvSpPr>
            <a:spLocks noGrp="1"/>
          </p:cNvSpPr>
          <p:nvPr>
            <p:ph idx="1"/>
          </p:nvPr>
        </p:nvSpPr>
        <p:spPr/>
        <p:txBody>
          <a:bodyPr/>
          <a:lstStyle/>
          <a:p>
            <a:r>
              <a:rPr lang="en-US" dirty="0" smtClean="0"/>
              <a:t>Multiple-goal decision analysis</a:t>
            </a:r>
          </a:p>
          <a:p>
            <a:pPr lvl="1"/>
            <a:r>
              <a:rPr lang="en-US" dirty="0" smtClean="0"/>
              <a:t>Most optimization theory assumes that there is a single objective function to maximize</a:t>
            </a:r>
          </a:p>
          <a:p>
            <a:pPr lvl="1"/>
            <a:r>
              <a:rPr lang="en-US" dirty="0" smtClean="0"/>
              <a:t>Models like this one account for multiple goals that must be balanced in a definable manner</a:t>
            </a:r>
          </a:p>
          <a:p>
            <a:r>
              <a:rPr lang="en-US" dirty="0" smtClean="0"/>
              <a:t>Risk analysis</a:t>
            </a:r>
          </a:p>
          <a:p>
            <a:pPr lvl="1"/>
            <a:r>
              <a:rPr lang="en-US" dirty="0" smtClean="0"/>
              <a:t>Foundation for his later work in the spiral model</a:t>
            </a:r>
          </a:p>
          <a:p>
            <a:r>
              <a:rPr lang="en-US" dirty="0" smtClean="0"/>
              <a:t>And more…	</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20</a:t>
            </a:fld>
            <a:endParaRPr lang="en-US"/>
          </a:p>
        </p:txBody>
      </p:sp>
    </p:spTree>
    <p:extLst>
      <p:ext uri="{BB962C8B-B14F-4D97-AF65-F5344CB8AC3E}">
        <p14:creationId xmlns:p14="http://schemas.microsoft.com/office/powerpoint/2010/main" val="331208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Boehm &amp; Sullivan “Software Economics” roadmap</a:t>
            </a:r>
            <a:br>
              <a:rPr lang="en-US" sz="2800" dirty="0" smtClean="0"/>
            </a:br>
            <a:r>
              <a:rPr lang="en-US" sz="2400" dirty="0" smtClean="0"/>
              <a:t>(ICSE 2000)</a:t>
            </a:r>
            <a:endParaRPr lang="en-US" sz="2400" dirty="0"/>
          </a:p>
        </p:txBody>
      </p:sp>
      <p:sp>
        <p:nvSpPr>
          <p:cNvPr id="3" name="Content Placeholder 2"/>
          <p:cNvSpPr>
            <a:spLocks noGrp="1"/>
          </p:cNvSpPr>
          <p:nvPr>
            <p:ph idx="1"/>
          </p:nvPr>
        </p:nvSpPr>
        <p:spPr/>
        <p:txBody>
          <a:bodyPr>
            <a:normAutofit/>
          </a:bodyPr>
          <a:lstStyle/>
          <a:p>
            <a:r>
              <a:rPr lang="en-US" sz="2400" dirty="0" smtClean="0"/>
              <a:t>“The core competency of software engineers is in making technical software product and process design decisions.  Today, however, there is a ‘disconnect’ between the decision criteria that tend to guide software engineers and the value creation criteria of organizations in which software is developed. It is not that technical criteria, such as information hiding architecture, documentation standards, software reuse, and the need for mathematical precision, are wrong. On average, they are enormously better than no sound criteria.</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21</a:t>
            </a:fld>
            <a:endParaRPr lang="en-US"/>
          </a:p>
        </p:txBody>
      </p:sp>
    </p:spTree>
    <p:extLst>
      <p:ext uri="{BB962C8B-B14F-4D97-AF65-F5344CB8AC3E}">
        <p14:creationId xmlns:p14="http://schemas.microsoft.com/office/powerpoint/2010/main" val="382224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normAutofit/>
          </a:bodyPr>
          <a:lstStyle/>
          <a:p>
            <a:r>
              <a:rPr lang="en-US" sz="2400" dirty="0" smtClean="0"/>
              <a:t>“However, software engineers are usually not involved in or often do not understand enterprise-level value creation objectives. The connections between technical parameters and value creation are understood vaguely, if at all. There is rarely any real measurement or analysis of how software engineering investments contribute to value creation. And senior management often does not understand success criteria for software development or how investments at the technical level can contribute fundamentally to value creation. As a result, technical criteria tend to be applied in ways that in general are not connected to, and are thus usually not optimal for, value creation.”</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22</a:t>
            </a:fld>
            <a:endParaRPr lang="en-US"/>
          </a:p>
        </p:txBody>
      </p:sp>
    </p:spTree>
    <p:extLst>
      <p:ext uri="{BB962C8B-B14F-4D97-AF65-F5344CB8AC3E}">
        <p14:creationId xmlns:p14="http://schemas.microsoft.com/office/powerpoint/2010/main" val="274787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value</a:t>
            </a:r>
            <a:endParaRPr lang="en-US" dirty="0"/>
          </a:p>
        </p:txBody>
      </p:sp>
      <p:sp>
        <p:nvSpPr>
          <p:cNvPr id="3" name="Content Placeholder 2"/>
          <p:cNvSpPr>
            <a:spLocks noGrp="1"/>
          </p:cNvSpPr>
          <p:nvPr>
            <p:ph idx="1"/>
          </p:nvPr>
        </p:nvSpPr>
        <p:spPr/>
        <p:txBody>
          <a:bodyPr>
            <a:normAutofit lnSpcReduction="10000"/>
          </a:bodyPr>
          <a:lstStyle/>
          <a:p>
            <a:r>
              <a:rPr lang="en-US" dirty="0" smtClean="0"/>
              <a:t>Decision theory (or utility theory) defines a framework for decisions under uncertainty, depending on the risk characteristics of decision makers</a:t>
            </a:r>
          </a:p>
          <a:p>
            <a:r>
              <a:rPr lang="en-US" dirty="0" smtClean="0"/>
              <a:t>This is closely related to (again) multi-objective decision-making</a:t>
            </a:r>
          </a:p>
          <a:p>
            <a:r>
              <a:rPr lang="en-US" dirty="0" smtClean="0"/>
              <a:t>Classical corporate finance uses net present value (NPV) as an investment decision criterion and computes it by discounted cash flow analysis (DCF) – can’t make a business case without these</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23</a:t>
            </a:fld>
            <a:endParaRPr lang="en-US"/>
          </a:p>
        </p:txBody>
      </p:sp>
    </p:spTree>
    <p:extLst>
      <p:ext uri="{BB962C8B-B14F-4D97-AF65-F5344CB8AC3E}">
        <p14:creationId xmlns:p14="http://schemas.microsoft.com/office/powerpoint/2010/main" val="25600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NPV example from Wikipedia</a:t>
            </a:r>
            <a:endParaRPr lang="en-US" dirty="0"/>
          </a:p>
        </p:txBody>
      </p:sp>
      <p:sp>
        <p:nvSpPr>
          <p:cNvPr id="3" name="Content Placeholder 2"/>
          <p:cNvSpPr>
            <a:spLocks noGrp="1"/>
          </p:cNvSpPr>
          <p:nvPr>
            <p:ph idx="1"/>
          </p:nvPr>
        </p:nvSpPr>
        <p:spPr/>
        <p:txBody>
          <a:bodyPr>
            <a:normAutofit lnSpcReduction="10000"/>
          </a:bodyPr>
          <a:lstStyle/>
          <a:p>
            <a:r>
              <a:rPr lang="en-US" dirty="0" smtClean="0"/>
              <a:t>A corporation must decide whether to introduce a new product line. The new product will have startup costs, operational costs, and incoming cash flows over six years. This project will have an immediate (t=0) cash outflow of $100,000 (which might include machinery, and employee training costs). Other cash outflows for years 1-6 are expected to be $5,000 per year. Cash inflows are expected to be $30,000 each for years 1-6. All cash flows are after-tax, and there are no cash flows expected after year 6. The required rate of return is 10%. </a:t>
            </a:r>
          </a:p>
          <a:p>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24</a:t>
            </a:fld>
            <a:endParaRPr lang="en-US"/>
          </a:p>
        </p:txBody>
      </p:sp>
    </p:spTree>
    <p:extLst>
      <p:ext uri="{BB962C8B-B14F-4D97-AF65-F5344CB8AC3E}">
        <p14:creationId xmlns:p14="http://schemas.microsoft.com/office/powerpoint/2010/main" val="207939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685800" y="1600200"/>
            <a:ext cx="4172803" cy="4495800"/>
          </a:xfrm>
        </p:spPr>
        <p:txBody>
          <a:bodyPr>
            <a:normAutofit fontScale="92500" lnSpcReduction="20000"/>
          </a:bodyPr>
          <a:lstStyle/>
          <a:p>
            <a:r>
              <a:rPr lang="en-US" dirty="0" smtClean="0"/>
              <a:t>The table shows the present value (PV) for each year</a:t>
            </a:r>
          </a:p>
          <a:p>
            <a:r>
              <a:rPr lang="en-US" dirty="0" smtClean="0"/>
              <a:t>The NPV is the sum of the PVs</a:t>
            </a:r>
          </a:p>
          <a:p>
            <a:r>
              <a:rPr lang="en-US" dirty="0" smtClean="0"/>
              <a:t>In this case, it’s $8,881.52</a:t>
            </a:r>
          </a:p>
          <a:p>
            <a:r>
              <a:rPr lang="en-US" dirty="0" smtClean="0"/>
              <a:t>A positive NPV means it would be better to invest in the project than to do nothing – but there might be other opportunities with higher NPV</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99330" name="Picture 2"/>
          <p:cNvPicPr>
            <a:picLocks noChangeAspect="1" noChangeArrowheads="1"/>
          </p:cNvPicPr>
          <p:nvPr/>
        </p:nvPicPr>
        <p:blipFill>
          <a:blip r:embed="rId3" cstate="print"/>
          <a:srcRect/>
          <a:stretch>
            <a:fillRect/>
          </a:stretch>
        </p:blipFill>
        <p:spPr bwMode="auto">
          <a:xfrm>
            <a:off x="5035669" y="1354115"/>
            <a:ext cx="3876675" cy="5114925"/>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25</a:t>
            </a:fld>
            <a:endParaRPr lang="en-US"/>
          </a:p>
        </p:txBody>
      </p:sp>
    </p:spTree>
    <p:extLst>
      <p:ext uri="{BB962C8B-B14F-4D97-AF65-F5344CB8AC3E}">
        <p14:creationId xmlns:p14="http://schemas.microsoft.com/office/powerpoint/2010/main" val="113151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options</a:t>
            </a:r>
            <a:endParaRPr lang="en-US" dirty="0"/>
          </a:p>
        </p:txBody>
      </p:sp>
      <p:sp>
        <p:nvSpPr>
          <p:cNvPr id="3" name="Content Placeholder 2"/>
          <p:cNvSpPr>
            <a:spLocks noGrp="1"/>
          </p:cNvSpPr>
          <p:nvPr>
            <p:ph idx="1"/>
          </p:nvPr>
        </p:nvSpPr>
        <p:spPr/>
        <p:txBody>
          <a:bodyPr>
            <a:normAutofit lnSpcReduction="10000"/>
          </a:bodyPr>
          <a:lstStyle/>
          <a:p>
            <a:r>
              <a:rPr lang="en-US" dirty="0" smtClean="0"/>
              <a:t>DCF/NPV treats assets as passively held – not  actively managed</a:t>
            </a:r>
          </a:p>
          <a:p>
            <a:r>
              <a:rPr lang="en-US" dirty="0" smtClean="0"/>
              <a:t>But projects are (or can be </a:t>
            </a:r>
            <a:r>
              <a:rPr lang="en-US" dirty="0" smtClean="0">
                <a:sym typeface="Wingdings" pitchFamily="2" charset="2"/>
              </a:rPr>
              <a:t>) actively managed</a:t>
            </a:r>
          </a:p>
          <a:p>
            <a:pPr lvl="1"/>
            <a:r>
              <a:rPr lang="en-US" dirty="0" smtClean="0">
                <a:sym typeface="Wingdings" pitchFamily="2" charset="2"/>
              </a:rPr>
              <a:t>M</a:t>
            </a:r>
            <a:r>
              <a:rPr lang="en-US" dirty="0" smtClean="0"/>
              <a:t>anagement usually has the flexibility to make changes to real investments in light of new information. (e.g., to abandon a project, enter a new market, etc.)</a:t>
            </a:r>
          </a:p>
          <a:p>
            <a:r>
              <a:rPr lang="en-US" dirty="0" smtClean="0"/>
              <a:t>The key idea of real options is to treat such flexibility as an option, and to (in some cases) price them using techniques related to those for financial options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26</a:t>
            </a:fld>
            <a:endParaRPr lang="en-US"/>
          </a:p>
        </p:txBody>
      </p:sp>
    </p:spTree>
    <p:extLst>
      <p:ext uri="{BB962C8B-B14F-4D97-AF65-F5344CB8AC3E}">
        <p14:creationId xmlns:p14="http://schemas.microsoft.com/office/powerpoint/2010/main" val="134572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Baldwin and Clark (2000)</a:t>
            </a:r>
            <a:endParaRPr lang="en-US" dirty="0"/>
          </a:p>
        </p:txBody>
      </p:sp>
      <p:sp>
        <p:nvSpPr>
          <p:cNvPr id="3" name="Content Placeholder 2"/>
          <p:cNvSpPr>
            <a:spLocks noGrp="1"/>
          </p:cNvSpPr>
          <p:nvPr>
            <p:ph idx="1"/>
          </p:nvPr>
        </p:nvSpPr>
        <p:spPr>
          <a:xfrm>
            <a:off x="218364" y="1600200"/>
            <a:ext cx="5877636" cy="4495800"/>
          </a:xfrm>
        </p:spPr>
        <p:txBody>
          <a:bodyPr/>
          <a:lstStyle/>
          <a:p>
            <a:r>
              <a:rPr lang="en-US" sz="2000" dirty="0" smtClean="0"/>
              <a:t>Baldwin and Clark view Parnas' information hiding modules as creating options</a:t>
            </a:r>
          </a:p>
          <a:p>
            <a:r>
              <a:rPr lang="en-US" sz="2000" dirty="0" smtClean="0"/>
              <a:t>They value these and develop a theory of how modularity in design influenced the evolution of the industry structure for computers over the last forty years</a:t>
            </a:r>
          </a:p>
          <a:p>
            <a:r>
              <a:rPr lang="en-US" sz="2000" dirty="0" smtClean="0"/>
              <a:t>Non-modular systems must be kept or replaced as a whole</a:t>
            </a:r>
          </a:p>
          <a:p>
            <a:r>
              <a:rPr lang="en-US" sz="2000" dirty="0" smtClean="0"/>
              <a:t>A system of independent modules can be kept or replaced (largely) individually based on judgments of improvement (or not)</a:t>
            </a:r>
          </a:p>
          <a:p>
            <a:r>
              <a:rPr lang="en-US" sz="2000" dirty="0" smtClean="0"/>
              <a:t>Modularity provides a portfolio of options vs. an option on a portfolio</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90114" name="Picture 2" descr="http://mitpress.mit.edu/images/products/books/9780262024662-f30.jpg"/>
          <p:cNvPicPr>
            <a:picLocks noChangeAspect="1" noChangeArrowheads="1"/>
          </p:cNvPicPr>
          <p:nvPr/>
        </p:nvPicPr>
        <p:blipFill>
          <a:blip r:embed="rId3" cstate="print"/>
          <a:srcRect/>
          <a:stretch>
            <a:fillRect/>
          </a:stretch>
        </p:blipFill>
        <p:spPr bwMode="auto">
          <a:xfrm>
            <a:off x="6477000" y="1981200"/>
            <a:ext cx="2404071" cy="2876408"/>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27</a:t>
            </a:fld>
            <a:endParaRPr lang="en-US"/>
          </a:p>
        </p:txBody>
      </p:sp>
    </p:spTree>
    <p:extLst>
      <p:ext uri="{BB962C8B-B14F-4D97-AF65-F5344CB8AC3E}">
        <p14:creationId xmlns:p14="http://schemas.microsoft.com/office/powerpoint/2010/main" val="60796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DSMs: design structure matrices</a:t>
            </a:r>
            <a:endParaRPr lang="en-US" dirty="0"/>
          </a:p>
        </p:txBody>
      </p:sp>
      <p:sp>
        <p:nvSpPr>
          <p:cNvPr id="3" name="Content Placeholder 2"/>
          <p:cNvSpPr>
            <a:spLocks noGrp="1"/>
          </p:cNvSpPr>
          <p:nvPr>
            <p:ph idx="1"/>
          </p:nvPr>
        </p:nvSpPr>
        <p:spPr>
          <a:xfrm>
            <a:off x="354842" y="1600200"/>
            <a:ext cx="4407658" cy="4495800"/>
          </a:xfrm>
        </p:spPr>
        <p:txBody>
          <a:bodyPr>
            <a:normAutofit lnSpcReduction="10000"/>
          </a:bodyPr>
          <a:lstStyle/>
          <a:p>
            <a:r>
              <a:rPr lang="en-US" sz="2000" dirty="0" smtClean="0"/>
              <a:t>The parameters are A, B, and C</a:t>
            </a:r>
          </a:p>
          <a:p>
            <a:r>
              <a:rPr lang="en-US" sz="2000" dirty="0" smtClean="0"/>
              <a:t>The X in row B, column A means that good choice for B depends on the choice made for A</a:t>
            </a:r>
          </a:p>
          <a:p>
            <a:r>
              <a:rPr lang="en-US" sz="2000" dirty="0" smtClean="0"/>
              <a:t>Parameters requiring mutual consistency are </a:t>
            </a:r>
            <a:r>
              <a:rPr lang="en-US" sz="2000" i="1" dirty="0" smtClean="0"/>
              <a:t>interdependent, resulting in symmetric marks: </a:t>
            </a:r>
            <a:r>
              <a:rPr lang="en-US" sz="2000" dirty="0" smtClean="0"/>
              <a:t>(B,C) and (C,B)</a:t>
            </a:r>
          </a:p>
          <a:p>
            <a:r>
              <a:rPr lang="en-US" sz="2000" dirty="0" smtClean="0"/>
              <a:t>When one parameter choice must precede another the parameters are said to be </a:t>
            </a:r>
            <a:r>
              <a:rPr lang="en-US" sz="2000" i="1" dirty="0" smtClean="0"/>
              <a:t>hierarchically dependent: </a:t>
            </a:r>
            <a:r>
              <a:rPr lang="en-US" sz="2000" dirty="0" smtClean="0"/>
              <a:t>(B,A)</a:t>
            </a:r>
          </a:p>
          <a:p>
            <a:r>
              <a:rPr lang="en-US" sz="2000" i="1" dirty="0" smtClean="0"/>
              <a:t>Independent </a:t>
            </a:r>
            <a:r>
              <a:rPr lang="en-US" sz="2000" dirty="0" smtClean="0"/>
              <a:t>parameters can be changed without coordination</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100354" name="Picture 2"/>
          <p:cNvPicPr>
            <a:picLocks noChangeAspect="1" noChangeArrowheads="1"/>
          </p:cNvPicPr>
          <p:nvPr/>
        </p:nvPicPr>
        <p:blipFill>
          <a:blip r:embed="rId3" cstate="print"/>
          <a:srcRect/>
          <a:stretch>
            <a:fillRect/>
          </a:stretch>
        </p:blipFill>
        <p:spPr bwMode="auto">
          <a:xfrm>
            <a:off x="4762500" y="1447800"/>
            <a:ext cx="4381500" cy="1600200"/>
          </a:xfrm>
          <a:prstGeom prst="rect">
            <a:avLst/>
          </a:prstGeom>
          <a:noFill/>
          <a:ln w="9525">
            <a:noFill/>
            <a:miter lim="800000"/>
            <a:headEnd/>
            <a:tailEnd/>
          </a:ln>
        </p:spPr>
      </p:pic>
      <p:sp>
        <p:nvSpPr>
          <p:cNvPr id="7" name="Rectangle 6"/>
          <p:cNvSpPr/>
          <p:nvPr/>
        </p:nvSpPr>
        <p:spPr>
          <a:xfrm>
            <a:off x="4953569" y="3810000"/>
            <a:ext cx="4013010" cy="1200329"/>
          </a:xfrm>
          <a:prstGeom prst="rect">
            <a:avLst/>
          </a:prstGeom>
        </p:spPr>
        <p:txBody>
          <a:bodyPr wrap="square">
            <a:spAutoFit/>
          </a:bodyPr>
          <a:lstStyle/>
          <a:p>
            <a:pPr algn="l"/>
            <a:r>
              <a:rPr lang="en-US" sz="1800" dirty="0" smtClean="0"/>
              <a:t>Material from</a:t>
            </a:r>
            <a:br>
              <a:rPr lang="en-US" sz="1800" dirty="0" smtClean="0"/>
            </a:br>
            <a:r>
              <a:rPr lang="en-US" sz="1800" dirty="0" smtClean="0"/>
              <a:t>Sullivan, Griswold,  Cai, </a:t>
            </a:r>
            <a:r>
              <a:rPr lang="en-US" sz="1800" dirty="0" err="1" smtClean="0"/>
              <a:t>Hallen</a:t>
            </a:r>
            <a:r>
              <a:rPr lang="en-US" sz="1800" dirty="0" smtClean="0"/>
              <a:t>. The structure and value of modularity in software design. ESEC/FSE 2001</a:t>
            </a:r>
            <a:endParaRPr lang="en-US" sz="1800" dirty="0"/>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28</a:t>
            </a:fld>
            <a:endParaRPr lang="en-US"/>
          </a:p>
        </p:txBody>
      </p:sp>
    </p:spTree>
    <p:extLst>
      <p:ext uri="{BB962C8B-B14F-4D97-AF65-F5344CB8AC3E}">
        <p14:creationId xmlns:p14="http://schemas.microsoft.com/office/powerpoint/2010/main" val="37736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a:t>
            </a:r>
            <a:endParaRPr lang="en-US" dirty="0"/>
          </a:p>
        </p:txBody>
      </p:sp>
      <p:sp>
        <p:nvSpPr>
          <p:cNvPr id="3" name="Content Placeholder 2"/>
          <p:cNvSpPr>
            <a:spLocks noGrp="1"/>
          </p:cNvSpPr>
          <p:nvPr>
            <p:ph idx="1"/>
          </p:nvPr>
        </p:nvSpPr>
        <p:spPr/>
        <p:txBody>
          <a:bodyPr/>
          <a:lstStyle/>
          <a:p>
            <a:r>
              <a:rPr lang="en-US" sz="2000" dirty="0" smtClean="0"/>
              <a:t>DSMs may not show largely independent designs</a:t>
            </a:r>
          </a:p>
          <a:p>
            <a:r>
              <a:rPr lang="en-US" sz="2000" dirty="0" smtClean="0"/>
              <a:t>In these cases, one approach is to apply splitting</a:t>
            </a:r>
          </a:p>
          <a:p>
            <a:r>
              <a:rPr lang="en-US" sz="2000" dirty="0" smtClean="0"/>
              <a:t>Break a dependence with a new parameter that constrains the values of the original parameters – this means, in part, that they depend on it</a:t>
            </a:r>
          </a:p>
          <a:p>
            <a:r>
              <a:rPr lang="en-US" sz="2000" dirty="0" smtClean="0"/>
              <a:t>Fix the value of the new parameter so that the original parameters to be changed independently as long as they are only changed in ways consistent with the new constraint</a:t>
            </a:r>
          </a:p>
          <a:p>
            <a:r>
              <a:rPr lang="en-US" sz="2000" dirty="0" smtClean="0"/>
              <a:t>For example, introduce a new interface (I, in the below example)</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101378" name="Picture 2"/>
          <p:cNvPicPr>
            <a:picLocks noChangeAspect="1" noChangeArrowheads="1"/>
          </p:cNvPicPr>
          <p:nvPr/>
        </p:nvPicPr>
        <p:blipFill>
          <a:blip r:embed="rId3" cstate="print"/>
          <a:srcRect/>
          <a:stretch>
            <a:fillRect/>
          </a:stretch>
        </p:blipFill>
        <p:spPr bwMode="auto">
          <a:xfrm>
            <a:off x="1828800" y="4572000"/>
            <a:ext cx="5029200" cy="17049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29</a:t>
            </a:fld>
            <a:endParaRPr lang="en-US"/>
          </a:p>
        </p:txBody>
      </p:sp>
    </p:spTree>
    <p:extLst>
      <p:ext uri="{BB962C8B-B14F-4D97-AF65-F5344CB8AC3E}">
        <p14:creationId xmlns:p14="http://schemas.microsoft.com/office/powerpoint/2010/main" val="386436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answers include</a:t>
            </a:r>
            <a:endParaRPr lang="en-US" dirty="0"/>
          </a:p>
        </p:txBody>
      </p:sp>
      <p:sp>
        <p:nvSpPr>
          <p:cNvPr id="3" name="Content Placeholder 2"/>
          <p:cNvSpPr>
            <a:spLocks noGrp="1"/>
          </p:cNvSpPr>
          <p:nvPr>
            <p:ph idx="1"/>
          </p:nvPr>
        </p:nvSpPr>
        <p:spPr/>
        <p:txBody>
          <a:bodyPr/>
          <a:lstStyle/>
          <a:p>
            <a:r>
              <a:rPr lang="en-US" dirty="0" smtClean="0"/>
              <a:t>Intuition</a:t>
            </a:r>
          </a:p>
          <a:p>
            <a:r>
              <a:rPr lang="en-US" dirty="0" smtClean="0"/>
              <a:t>Quantitative assessments</a:t>
            </a:r>
          </a:p>
          <a:p>
            <a:r>
              <a:rPr lang="en-US" dirty="0" smtClean="0"/>
              <a:t>Qualitative assessments</a:t>
            </a:r>
          </a:p>
          <a:p>
            <a:r>
              <a:rPr lang="en-US" dirty="0" smtClean="0"/>
              <a:t>Case studies</a:t>
            </a:r>
          </a:p>
          <a:p>
            <a:r>
              <a:rPr lang="en-US" dirty="0" smtClean="0"/>
              <a:t>…  other possible answers?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3</a:t>
            </a:fld>
            <a:endParaRPr lang="en-US"/>
          </a:p>
        </p:txBody>
      </p:sp>
    </p:spTree>
    <p:extLst>
      <p:ext uri="{BB962C8B-B14F-4D97-AF65-F5344CB8AC3E}">
        <p14:creationId xmlns:p14="http://schemas.microsoft.com/office/powerpoint/2010/main" val="216009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Parnas KWIC</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102402" name="Picture 2"/>
          <p:cNvPicPr>
            <a:picLocks noChangeAspect="1" noChangeArrowheads="1"/>
          </p:cNvPicPr>
          <p:nvPr/>
        </p:nvPicPr>
        <p:blipFill>
          <a:blip r:embed="rId3" cstate="print"/>
          <a:srcRect/>
          <a:stretch>
            <a:fillRect/>
          </a:stretch>
        </p:blipFill>
        <p:spPr bwMode="auto">
          <a:xfrm>
            <a:off x="108612" y="1590675"/>
            <a:ext cx="4381500" cy="4124325"/>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4457700" y="2276475"/>
            <a:ext cx="4686300" cy="45815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30</a:t>
            </a:fld>
            <a:endParaRPr lang="en-US"/>
          </a:p>
        </p:txBody>
      </p:sp>
    </p:spTree>
    <p:extLst>
      <p:ext uri="{BB962C8B-B14F-4D97-AF65-F5344CB8AC3E}">
        <p14:creationId xmlns:p14="http://schemas.microsoft.com/office/powerpoint/2010/main" val="405474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 (net option value)</a:t>
            </a:r>
            <a:endParaRPr lang="en-US" dirty="0"/>
          </a:p>
        </p:txBody>
      </p:sp>
      <p:sp>
        <p:nvSpPr>
          <p:cNvPr id="6" name="Content Placeholder 5"/>
          <p:cNvSpPr>
            <a:spLocks noGrp="1"/>
          </p:cNvSpPr>
          <p:nvPr>
            <p:ph idx="1"/>
          </p:nvPr>
        </p:nvSpPr>
        <p:spPr/>
        <p:txBody>
          <a:bodyPr/>
          <a:lstStyle/>
          <a:p>
            <a:r>
              <a:rPr lang="en-US" dirty="0" smtClean="0"/>
              <a:t>A module creates an opportunity</a:t>
            </a:r>
          </a:p>
          <a:p>
            <a:pPr lvl="1"/>
            <a:r>
              <a:rPr lang="en-US" dirty="0" smtClean="0"/>
              <a:t>to invest in k experiments to create candidate replacements,</a:t>
            </a:r>
          </a:p>
          <a:p>
            <a:pPr lvl="1"/>
            <a:r>
              <a:rPr lang="en-US" dirty="0" smtClean="0"/>
              <a:t>each at a cost related to the complexity of the module</a:t>
            </a:r>
          </a:p>
          <a:p>
            <a:pPr lvl="1"/>
            <a:r>
              <a:rPr lang="en-US" dirty="0" smtClean="0"/>
              <a:t>if any of the results are better than the existing choice, to substitute in the best of them</a:t>
            </a:r>
          </a:p>
          <a:p>
            <a:pPr lvl="1"/>
            <a:r>
              <a:rPr lang="en-US" dirty="0" smtClean="0"/>
              <a:t>at a cost that related to the visibility of the module to other modules in the system</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3" name="Slide Number Placeholder 2"/>
          <p:cNvSpPr>
            <a:spLocks noGrp="1"/>
          </p:cNvSpPr>
          <p:nvPr>
            <p:ph type="sldNum" sz="quarter" idx="12"/>
          </p:nvPr>
        </p:nvSpPr>
        <p:spPr/>
        <p:txBody>
          <a:bodyPr>
            <a:normAutofit fontScale="85000" lnSpcReduction="20000"/>
          </a:bodyPr>
          <a:lstStyle/>
          <a:p>
            <a:fld id="{B27B53E7-13BB-4CE7-ACCE-E032DFE7CA51}" type="slidenum">
              <a:rPr lang="en-US" smtClean="0"/>
              <a:pPr/>
              <a:t>31</a:t>
            </a:fld>
            <a:endParaRPr lang="en-US"/>
          </a:p>
        </p:txBody>
      </p:sp>
    </p:spTree>
    <p:extLst>
      <p:ext uri="{BB962C8B-B14F-4D97-AF65-F5344CB8AC3E}">
        <p14:creationId xmlns:p14="http://schemas.microsoft.com/office/powerpoint/2010/main" val="3758471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KWIC NOV</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103427" name="Picture 3"/>
          <p:cNvPicPr>
            <a:picLocks noChangeAspect="1" noChangeArrowheads="1"/>
          </p:cNvPicPr>
          <p:nvPr/>
        </p:nvPicPr>
        <p:blipFill>
          <a:blip r:embed="rId3" cstate="print"/>
          <a:srcRect/>
          <a:stretch>
            <a:fillRect/>
          </a:stretch>
        </p:blipFill>
        <p:spPr bwMode="auto">
          <a:xfrm>
            <a:off x="4486275" y="2893326"/>
            <a:ext cx="3971925" cy="3733800"/>
          </a:xfrm>
          <a:prstGeom prst="rect">
            <a:avLst/>
          </a:prstGeom>
          <a:noFill/>
          <a:ln w="9525">
            <a:noFill/>
            <a:miter lim="800000"/>
            <a:headEnd/>
            <a:tailEnd/>
          </a:ln>
        </p:spPr>
      </p:pic>
      <p:pic>
        <p:nvPicPr>
          <p:cNvPr id="103426" name="Picture 2"/>
          <p:cNvPicPr>
            <a:picLocks noChangeAspect="1" noChangeArrowheads="1"/>
          </p:cNvPicPr>
          <p:nvPr/>
        </p:nvPicPr>
        <p:blipFill>
          <a:blip r:embed="rId4" cstate="print"/>
          <a:srcRect l="3787"/>
          <a:stretch>
            <a:fillRect/>
          </a:stretch>
        </p:blipFill>
        <p:spPr bwMode="auto">
          <a:xfrm>
            <a:off x="60136" y="1600200"/>
            <a:ext cx="4646207" cy="4257675"/>
          </a:xfrm>
          <a:prstGeom prst="rect">
            <a:avLst/>
          </a:prstGeom>
          <a:noFill/>
          <a:ln w="9525">
            <a:noFill/>
            <a:miter lim="800000"/>
            <a:headEnd/>
            <a:tailEnd/>
          </a:ln>
        </p:spPr>
      </p:pic>
      <p:sp>
        <p:nvSpPr>
          <p:cNvPr id="8" name="Rectangle 7"/>
          <p:cNvSpPr/>
          <p:nvPr/>
        </p:nvSpPr>
        <p:spPr>
          <a:xfrm>
            <a:off x="4098877" y="1077444"/>
            <a:ext cx="4908645" cy="1815882"/>
          </a:xfrm>
          <a:prstGeom prst="rect">
            <a:avLst/>
          </a:prstGeom>
          <a:solidFill>
            <a:schemeClr val="bg1"/>
          </a:solidFill>
          <a:ln>
            <a:solidFill>
              <a:schemeClr val="tx2"/>
            </a:solidFill>
          </a:ln>
        </p:spPr>
        <p:txBody>
          <a:bodyPr wrap="square">
            <a:spAutoFit/>
          </a:bodyPr>
          <a:lstStyle/>
          <a:p>
            <a:pPr marL="231775" indent="-231775" algn="l">
              <a:buFont typeface="Arial" pitchFamily="34" charset="0"/>
              <a:buChar char="•"/>
            </a:pPr>
            <a:r>
              <a:rPr lang="en-US" sz="2000" dirty="0" smtClean="0"/>
              <a:t>The option value of each module is the value at the peak</a:t>
            </a:r>
          </a:p>
          <a:p>
            <a:pPr marL="231775" indent="-231775" algn="l">
              <a:buFont typeface="Arial" pitchFamily="34" charset="0"/>
              <a:buChar char="•"/>
            </a:pPr>
            <a:r>
              <a:rPr lang="en-US" sz="2000" dirty="0" smtClean="0"/>
              <a:t>Sum the module NOV’s</a:t>
            </a:r>
          </a:p>
          <a:p>
            <a:pPr marL="688975" lvl="1" indent="-231775" algn="l">
              <a:buFont typeface="Arial" pitchFamily="34" charset="0"/>
              <a:buChar char="•"/>
            </a:pPr>
            <a:r>
              <a:rPr lang="en-US" sz="2000" dirty="0" smtClean="0"/>
              <a:t>0.26 for the </a:t>
            </a:r>
            <a:r>
              <a:rPr lang="en-US" sz="2000" dirty="0" err="1" smtClean="0"/>
              <a:t>strawman</a:t>
            </a:r>
            <a:r>
              <a:rPr lang="en-US" sz="2000" dirty="0" smtClean="0"/>
              <a:t> design</a:t>
            </a:r>
          </a:p>
          <a:p>
            <a:pPr marL="688975" lvl="1" indent="-231775" algn="l">
              <a:buFont typeface="Arial" pitchFamily="34" charset="0"/>
              <a:buChar char="•"/>
            </a:pPr>
            <a:r>
              <a:rPr lang="en-US" sz="2000" dirty="0" smtClean="0"/>
              <a:t>1.56 for the information-hiding</a:t>
            </a:r>
            <a:endParaRPr lang="en-US" sz="2000" dirty="0"/>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32</a:t>
            </a:fld>
            <a:endParaRPr lang="en-US"/>
          </a:p>
        </p:txBody>
      </p:sp>
    </p:spTree>
    <p:extLst>
      <p:ext uri="{BB962C8B-B14F-4D97-AF65-F5344CB8AC3E}">
        <p14:creationId xmlns:p14="http://schemas.microsoft.com/office/powerpoint/2010/main" val="75768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3" name="Content Placeholder 2"/>
          <p:cNvSpPr>
            <a:spLocks noGrp="1"/>
          </p:cNvSpPr>
          <p:nvPr>
            <p:ph idx="1"/>
          </p:nvPr>
        </p:nvSpPr>
        <p:spPr/>
        <p:txBody>
          <a:bodyPr>
            <a:normAutofit fontScale="92500"/>
          </a:bodyPr>
          <a:lstStyle/>
          <a:p>
            <a:r>
              <a:rPr lang="en-US" dirty="0" smtClean="0"/>
              <a:t>The basic idea seems to make sense to many people</a:t>
            </a:r>
          </a:p>
          <a:p>
            <a:r>
              <a:rPr lang="en-US" dirty="0" smtClean="0"/>
              <a:t>One of the core problems is the notion of how to tune the model parameters</a:t>
            </a:r>
          </a:p>
          <a:p>
            <a:pPr lvl="1"/>
            <a:r>
              <a:rPr lang="en-US" dirty="0" smtClean="0"/>
              <a:t>Financial markets set parameters based primarily on scads of historic data</a:t>
            </a:r>
          </a:p>
          <a:p>
            <a:pPr lvl="1"/>
            <a:r>
              <a:rPr lang="en-US" dirty="0" smtClean="0"/>
              <a:t>COCOMO set parameters based on careful studies of a reasonably large set of reasonably similar software projects</a:t>
            </a:r>
          </a:p>
          <a:p>
            <a:pPr lvl="1"/>
            <a:r>
              <a:rPr lang="en-US" dirty="0" smtClean="0"/>
              <a:t>Tuning parameters for modularity seems more complicated</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33</a:t>
            </a:fld>
            <a:endParaRPr lang="en-US"/>
          </a:p>
        </p:txBody>
      </p:sp>
    </p:spTree>
    <p:extLst>
      <p:ext uri="{BB962C8B-B14F-4D97-AF65-F5344CB8AC3E}">
        <p14:creationId xmlns:p14="http://schemas.microsoft.com/office/powerpoint/2010/main" val="3220027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2" name="Title 1"/>
          <p:cNvSpPr>
            <a:spLocks noGrp="1"/>
          </p:cNvSpPr>
          <p:nvPr>
            <p:ph type="title" idx="4294967295"/>
          </p:nvPr>
        </p:nvSpPr>
        <p:spPr>
          <a:xfrm>
            <a:off x="0" y="304800"/>
            <a:ext cx="7772400" cy="1143000"/>
          </a:xfrm>
        </p:spPr>
        <p:txBody>
          <a:bodyPr/>
          <a:lstStyle/>
          <a:p>
            <a:r>
              <a:rPr lang="en-US" dirty="0" smtClean="0"/>
              <a:t>Boehm-Sullivan roadmap</a:t>
            </a:r>
            <a:endParaRPr lang="en-US" dirty="0"/>
          </a:p>
        </p:txBody>
      </p:sp>
      <p:pic>
        <p:nvPicPr>
          <p:cNvPr id="104450" name="Picture 2"/>
          <p:cNvPicPr>
            <a:picLocks noChangeAspect="1" noChangeArrowheads="1"/>
          </p:cNvPicPr>
          <p:nvPr/>
        </p:nvPicPr>
        <p:blipFill>
          <a:blip r:embed="rId3" cstate="print"/>
          <a:srcRect/>
          <a:stretch>
            <a:fillRect/>
          </a:stretch>
        </p:blipFill>
        <p:spPr bwMode="auto">
          <a:xfrm>
            <a:off x="19050" y="0"/>
            <a:ext cx="9105900" cy="7019925"/>
          </a:xfrm>
          <a:prstGeom prst="rect">
            <a:avLst/>
          </a:prstGeom>
          <a:noFill/>
          <a:ln w="9525">
            <a:noFill/>
            <a:miter lim="800000"/>
            <a:headEnd/>
            <a:tailEnd/>
          </a:ln>
        </p:spPr>
      </p:pic>
      <p:sp>
        <p:nvSpPr>
          <p:cNvPr id="7" name="TextBox 6"/>
          <p:cNvSpPr txBox="1"/>
          <p:nvPr/>
        </p:nvSpPr>
        <p:spPr>
          <a:xfrm>
            <a:off x="6814827" y="4749421"/>
            <a:ext cx="1915146" cy="1200329"/>
          </a:xfrm>
          <a:prstGeom prst="rect">
            <a:avLst/>
          </a:prstGeom>
          <a:noFill/>
          <a:ln>
            <a:solidFill>
              <a:schemeClr val="tx2"/>
            </a:solidFill>
          </a:ln>
        </p:spPr>
        <p:txBody>
          <a:bodyPr wrap="square" rtlCol="0">
            <a:spAutoFit/>
          </a:bodyPr>
          <a:lstStyle/>
          <a:p>
            <a:r>
              <a:rPr lang="en-US" dirty="0" smtClean="0"/>
              <a:t>Boehm-Sullivan roadmap</a:t>
            </a:r>
            <a:endParaRPr lang="en-US" dirty="0"/>
          </a:p>
        </p:txBody>
      </p:sp>
      <p:sp>
        <p:nvSpPr>
          <p:cNvPr id="3" name="Slide Number Placeholder 2"/>
          <p:cNvSpPr>
            <a:spLocks noGrp="1"/>
          </p:cNvSpPr>
          <p:nvPr>
            <p:ph type="sldNum" sz="quarter" idx="12"/>
          </p:nvPr>
        </p:nvSpPr>
        <p:spPr/>
        <p:txBody>
          <a:bodyPr/>
          <a:lstStyle/>
          <a:p>
            <a:fld id="{B27B53E7-13BB-4CE7-ACCE-E032DFE7CA51}" type="slidenum">
              <a:rPr lang="en-US" smtClean="0"/>
              <a:pPr/>
              <a:t>34</a:t>
            </a:fld>
            <a:endParaRPr lang="en-US"/>
          </a:p>
        </p:txBody>
      </p:sp>
    </p:spTree>
    <p:extLst>
      <p:ext uri="{BB962C8B-B14F-4D97-AF65-F5344CB8AC3E}">
        <p14:creationId xmlns:p14="http://schemas.microsoft.com/office/powerpoint/2010/main" val="3829762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152400" y="1470631"/>
            <a:ext cx="6660463" cy="4942720"/>
          </a:xfrm>
          <a:prstGeom prst="rect">
            <a:avLst/>
          </a:prstGeom>
          <a:noFill/>
          <a:ln w="9525">
            <a:noFill/>
            <a:miter lim="800000"/>
            <a:headEnd/>
            <a:tailEnd/>
          </a:ln>
        </p:spPr>
      </p:pic>
      <p:sp>
        <p:nvSpPr>
          <p:cNvPr id="4" name="Title 3"/>
          <p:cNvSpPr>
            <a:spLocks noGrp="1"/>
          </p:cNvSpPr>
          <p:nvPr>
            <p:ph type="title"/>
          </p:nvPr>
        </p:nvSpPr>
        <p:spPr/>
        <p:txBody>
          <a:bodyPr/>
          <a:lstStyle/>
          <a:p>
            <a:r>
              <a:rPr lang="en-US" sz="2800" dirty="0" smtClean="0"/>
              <a:t>McConnell’s cone of uncertainty </a:t>
            </a:r>
            <a:br>
              <a:rPr lang="en-US" sz="2800" dirty="0" smtClean="0"/>
            </a:br>
            <a:r>
              <a:rPr lang="en-US" sz="2800" dirty="0" smtClean="0"/>
              <a:t>ICSE 2009 keynote</a:t>
            </a:r>
            <a:endParaRPr lang="en-US" sz="2800" dirty="0"/>
          </a:p>
        </p:txBody>
      </p:sp>
      <p:sp>
        <p:nvSpPr>
          <p:cNvPr id="2" name="Date Placeholder 1"/>
          <p:cNvSpPr>
            <a:spLocks noGrp="1"/>
          </p:cNvSpPr>
          <p:nvPr>
            <p:ph type="dt" sz="half" idx="10"/>
          </p:nvPr>
        </p:nvSpPr>
        <p:spPr/>
        <p:txBody>
          <a:bodyPr/>
          <a:lstStyle/>
          <a:p>
            <a:pPr>
              <a:defRPr/>
            </a:pPr>
            <a:r>
              <a:rPr lang="en-US" smtClean="0"/>
              <a:t>503 11sp © UW CSE  • D. Notkin</a:t>
            </a: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B81A1E8F-9E64-4F57-9C28-9B348329C930}" type="slidenum">
              <a:rPr lang="en-US" smtClean="0"/>
              <a:pPr>
                <a:defRPr/>
              </a:pPr>
              <a:t>35</a:t>
            </a:fld>
            <a:endParaRPr lang="en-US"/>
          </a:p>
        </p:txBody>
      </p:sp>
    </p:spTree>
    <p:extLst>
      <p:ext uri="{BB962C8B-B14F-4D97-AF65-F5344CB8AC3E}">
        <p14:creationId xmlns:p14="http://schemas.microsoft.com/office/powerpoint/2010/main" val="4036771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Governance of Software Development</a:t>
            </a:r>
            <a:endParaRPr lang="en-US" sz="3200" dirty="0"/>
          </a:p>
        </p:txBody>
      </p:sp>
      <p:sp>
        <p:nvSpPr>
          <p:cNvPr id="8" name="Content Placeholder 7"/>
          <p:cNvSpPr>
            <a:spLocks noGrp="1"/>
          </p:cNvSpPr>
          <p:nvPr>
            <p:ph idx="1"/>
          </p:nvPr>
        </p:nvSpPr>
        <p:spPr/>
        <p:txBody>
          <a:bodyPr/>
          <a:lstStyle/>
          <a:p>
            <a:r>
              <a:rPr lang="en-US" dirty="0" smtClean="0"/>
              <a:t>Clay Williams, IBM Research</a:t>
            </a:r>
          </a:p>
          <a:p>
            <a:r>
              <a:rPr lang="en-US" dirty="0" smtClean="0"/>
              <a:t>Slides directly taken from an NSF workshop presentation</a:t>
            </a:r>
          </a:p>
          <a:p>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817A4F5D-B194-4D02-97B9-FEAAE1970A51}" type="slidenum">
              <a:rPr lang="en-US" smtClean="0"/>
              <a:pPr/>
              <a:t>36</a:t>
            </a:fld>
            <a:endParaRPr lang="en-US"/>
          </a:p>
        </p:txBody>
      </p:sp>
      <p:sp>
        <p:nvSpPr>
          <p:cNvPr id="9" name="Rectangle 8"/>
          <p:cNvSpPr>
            <a:spLocks noChangeArrowheads="1"/>
          </p:cNvSpPr>
          <p:nvPr/>
        </p:nvSpPr>
        <p:spPr bwMode="auto">
          <a:xfrm>
            <a:off x="2950190" y="2736377"/>
            <a:ext cx="1600200" cy="228600"/>
          </a:xfrm>
          <a:prstGeom prst="rect">
            <a:avLst/>
          </a:prstGeom>
          <a:solidFill>
            <a:srgbClr val="FF00FF"/>
          </a:solidFill>
          <a:ln w="9525">
            <a:solidFill>
              <a:schemeClr val="tx1"/>
            </a:solidFill>
            <a:miter lim="800000"/>
            <a:headEnd/>
            <a:tailEnd/>
          </a:ln>
        </p:spPr>
        <p:txBody>
          <a:bodyPr wrap="none" anchor="ctr"/>
          <a:lstStyle/>
          <a:p>
            <a:pPr algn="ctr"/>
            <a:r>
              <a:rPr lang="en-US" sz="1400" dirty="0"/>
              <a:t>Governance @ IBM</a:t>
            </a:r>
          </a:p>
        </p:txBody>
      </p:sp>
      <p:sp>
        <p:nvSpPr>
          <p:cNvPr id="10" name="Rectangle 4"/>
          <p:cNvSpPr>
            <a:spLocks noChangeArrowheads="1"/>
          </p:cNvSpPr>
          <p:nvPr/>
        </p:nvSpPr>
        <p:spPr bwMode="auto">
          <a:xfrm>
            <a:off x="4733485" y="2736377"/>
            <a:ext cx="1600200" cy="228600"/>
          </a:xfrm>
          <a:prstGeom prst="rect">
            <a:avLst/>
          </a:prstGeom>
          <a:solidFill>
            <a:srgbClr val="00FF00"/>
          </a:solidFill>
          <a:ln w="9525">
            <a:solidFill>
              <a:schemeClr val="tx1"/>
            </a:solidFill>
            <a:miter lim="800000"/>
            <a:headEnd/>
            <a:tailEnd/>
          </a:ln>
        </p:spPr>
        <p:txBody>
          <a:bodyPr wrap="none" anchor="ctr"/>
          <a:lstStyle/>
          <a:p>
            <a:pPr algn="ctr"/>
            <a:r>
              <a:rPr lang="en-US" sz="1400" dirty="0"/>
              <a:t>Future Directions</a:t>
            </a:r>
          </a:p>
        </p:txBody>
      </p:sp>
    </p:spTree>
    <p:extLst>
      <p:ext uri="{BB962C8B-B14F-4D97-AF65-F5344CB8AC3E}">
        <p14:creationId xmlns:p14="http://schemas.microsoft.com/office/powerpoint/2010/main" val="3737674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37</a:t>
            </a:fld>
            <a:endParaRPr lang="en-US"/>
          </a:p>
        </p:txBody>
      </p:sp>
      <p:pic>
        <p:nvPicPr>
          <p:cNvPr id="106498" name="Picture 2"/>
          <p:cNvPicPr>
            <a:picLocks noChangeAspect="1" noChangeArrowheads="1"/>
          </p:cNvPicPr>
          <p:nvPr/>
        </p:nvPicPr>
        <p:blipFill>
          <a:blip r:embed="rId3" cstate="print"/>
          <a:srcRect/>
          <a:stretch>
            <a:fillRect/>
          </a:stretch>
        </p:blipFill>
        <p:spPr bwMode="auto">
          <a:xfrm>
            <a:off x="0" y="-1"/>
            <a:ext cx="9143999" cy="6854195"/>
          </a:xfrm>
          <a:prstGeom prst="rect">
            <a:avLst/>
          </a:prstGeom>
          <a:noFill/>
          <a:ln w="9525">
            <a:noFill/>
            <a:miter lim="800000"/>
            <a:headEnd/>
            <a:tailEnd/>
          </a:ln>
        </p:spPr>
      </p:pic>
    </p:spTree>
    <p:extLst>
      <p:ext uri="{BB962C8B-B14F-4D97-AF65-F5344CB8AC3E}">
        <p14:creationId xmlns:p14="http://schemas.microsoft.com/office/powerpoint/2010/main" val="383514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38</a:t>
            </a:fld>
            <a:endParaRPr lang="en-US"/>
          </a:p>
        </p:txBody>
      </p:sp>
      <p:pic>
        <p:nvPicPr>
          <p:cNvPr id="107522" name="Picture 2"/>
          <p:cNvPicPr>
            <a:picLocks noChangeAspect="1" noChangeArrowheads="1"/>
          </p:cNvPicPr>
          <p:nvPr/>
        </p:nvPicPr>
        <p:blipFill>
          <a:blip r:embed="rId3" cstate="print"/>
          <a:srcRect/>
          <a:stretch>
            <a:fillRect/>
          </a:stretch>
        </p:blipFill>
        <p:spPr bwMode="auto">
          <a:xfrm>
            <a:off x="1" y="1"/>
            <a:ext cx="9144000" cy="6854196"/>
          </a:xfrm>
          <a:prstGeom prst="rect">
            <a:avLst/>
          </a:prstGeom>
          <a:noFill/>
          <a:ln w="9525">
            <a:noFill/>
            <a:miter lim="800000"/>
            <a:headEnd/>
            <a:tailEnd/>
          </a:ln>
        </p:spPr>
      </p:pic>
    </p:spTree>
    <p:extLst>
      <p:ext uri="{BB962C8B-B14F-4D97-AF65-F5344CB8AC3E}">
        <p14:creationId xmlns:p14="http://schemas.microsoft.com/office/powerpoint/2010/main" val="26636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39</a:t>
            </a:fld>
            <a:endParaRPr lang="en-US"/>
          </a:p>
        </p:txBody>
      </p:sp>
      <p:pic>
        <p:nvPicPr>
          <p:cNvPr id="108546" name="Picture 2"/>
          <p:cNvPicPr>
            <a:picLocks noChangeAspect="1" noChangeArrowheads="1"/>
          </p:cNvPicPr>
          <p:nvPr/>
        </p:nvPicPr>
        <p:blipFill>
          <a:blip r:embed="rId3" cstate="print"/>
          <a:srcRect/>
          <a:stretch>
            <a:fillRect/>
          </a:stretch>
        </p:blipFill>
        <p:spPr bwMode="auto">
          <a:xfrm>
            <a:off x="1" y="1"/>
            <a:ext cx="9143999" cy="6854197"/>
          </a:xfrm>
          <a:prstGeom prst="rect">
            <a:avLst/>
          </a:prstGeom>
          <a:noFill/>
          <a:ln w="9525">
            <a:noFill/>
            <a:miter lim="800000"/>
            <a:headEnd/>
            <a:tailEnd/>
          </a:ln>
        </p:spPr>
      </p:pic>
    </p:spTree>
    <p:extLst>
      <p:ext uri="{BB962C8B-B14F-4D97-AF65-F5344CB8AC3E}">
        <p14:creationId xmlns:p14="http://schemas.microsoft.com/office/powerpoint/2010/main" val="261258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Brooks on evaluation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user gives you infinite utility – that is, you learn more from the first person who tries an approach than from every person thereafter</a:t>
            </a:r>
          </a:p>
          <a:p>
            <a:r>
              <a:rPr lang="en-US" dirty="0" smtClean="0"/>
              <a:t>In HCI, Brooks compared</a:t>
            </a:r>
          </a:p>
          <a:p>
            <a:pPr lvl="1"/>
            <a:r>
              <a:rPr lang="en-US" dirty="0" smtClean="0"/>
              <a:t>"narrow truths proved convincingly by statistically sound experiments, and</a:t>
            </a:r>
          </a:p>
          <a:p>
            <a:pPr lvl="1"/>
            <a:r>
              <a:rPr lang="en-US" dirty="0" smtClean="0"/>
              <a:t>broad 'truths', generally applicable, but supported only by possibly unrepresentative observations.”</a:t>
            </a:r>
            <a:br>
              <a:rPr lang="en-US" dirty="0" smtClean="0"/>
            </a:br>
            <a:endParaRPr lang="en-US" dirty="0" smtClean="0"/>
          </a:p>
          <a:p>
            <a:pPr lvl="1"/>
            <a:r>
              <a:rPr lang="en-US" sz="1800" dirty="0" smtClean="0"/>
              <a:t>Grasping Reality Through Illusion -- Interactive Graphics Serving Science. </a:t>
            </a:r>
            <a:r>
              <a:rPr lang="en-US" sz="1800" i="1" dirty="0" smtClean="0"/>
              <a:t>Proc 1988 ACM SIGCHI </a:t>
            </a:r>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4</a:t>
            </a:fld>
            <a:endParaRPr lang="en-US"/>
          </a:p>
        </p:txBody>
      </p:sp>
    </p:spTree>
    <p:extLst>
      <p:ext uri="{BB962C8B-B14F-4D97-AF65-F5344CB8AC3E}">
        <p14:creationId xmlns:p14="http://schemas.microsoft.com/office/powerpoint/2010/main" val="2265463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40</a:t>
            </a:fld>
            <a:endParaRPr lang="en-US"/>
          </a:p>
        </p:txBody>
      </p:sp>
      <p:pic>
        <p:nvPicPr>
          <p:cNvPr id="109570" name="Picture 2"/>
          <p:cNvPicPr>
            <a:picLocks noChangeAspect="1" noChangeArrowheads="1"/>
          </p:cNvPicPr>
          <p:nvPr/>
        </p:nvPicPr>
        <p:blipFill>
          <a:blip r:embed="rId3" cstate="print"/>
          <a:srcRect/>
          <a:stretch>
            <a:fillRect/>
          </a:stretch>
        </p:blipFill>
        <p:spPr bwMode="auto">
          <a:xfrm>
            <a:off x="0" y="-1"/>
            <a:ext cx="9149068" cy="6858000"/>
          </a:xfrm>
          <a:prstGeom prst="rect">
            <a:avLst/>
          </a:prstGeom>
          <a:noFill/>
          <a:ln w="9525">
            <a:noFill/>
            <a:miter lim="800000"/>
            <a:headEnd/>
            <a:tailEnd/>
          </a:ln>
        </p:spPr>
      </p:pic>
    </p:spTree>
    <p:extLst>
      <p:ext uri="{BB962C8B-B14F-4D97-AF65-F5344CB8AC3E}">
        <p14:creationId xmlns:p14="http://schemas.microsoft.com/office/powerpoint/2010/main" val="177747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41</a:t>
            </a:fld>
            <a:endParaRPr lang="en-US"/>
          </a:p>
        </p:txBody>
      </p:sp>
      <p:pic>
        <p:nvPicPr>
          <p:cNvPr id="110594" name="Picture 2"/>
          <p:cNvPicPr>
            <a:picLocks noChangeAspect="1" noChangeArrowheads="1"/>
          </p:cNvPicPr>
          <p:nvPr/>
        </p:nvPicPr>
        <p:blipFill>
          <a:blip r:embed="rId3" cstate="print"/>
          <a:srcRect/>
          <a:stretch>
            <a:fillRect/>
          </a:stretch>
        </p:blipFill>
        <p:spPr bwMode="auto">
          <a:xfrm>
            <a:off x="0" y="0"/>
            <a:ext cx="9515032" cy="7132320"/>
          </a:xfrm>
          <a:prstGeom prst="rect">
            <a:avLst/>
          </a:prstGeom>
          <a:noFill/>
          <a:ln w="9525">
            <a:noFill/>
            <a:miter lim="800000"/>
            <a:headEnd/>
            <a:tailEnd/>
          </a:ln>
        </p:spPr>
      </p:pic>
    </p:spTree>
    <p:extLst>
      <p:ext uri="{BB962C8B-B14F-4D97-AF65-F5344CB8AC3E}">
        <p14:creationId xmlns:p14="http://schemas.microsoft.com/office/powerpoint/2010/main" val="2351449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bottom line</a:t>
            </a:r>
            <a:endParaRPr lang="en-US" dirty="0"/>
          </a:p>
        </p:txBody>
      </p:sp>
      <p:sp>
        <p:nvSpPr>
          <p:cNvPr id="3" name="Content Placeholder 2"/>
          <p:cNvSpPr>
            <a:spLocks noGrp="1"/>
          </p:cNvSpPr>
          <p:nvPr>
            <p:ph idx="1"/>
          </p:nvPr>
        </p:nvSpPr>
        <p:spPr/>
        <p:txBody>
          <a:bodyPr/>
          <a:lstStyle/>
          <a:p>
            <a:r>
              <a:rPr lang="en-US" sz="2000" dirty="0" smtClean="0"/>
              <a:t>The long-term goal of software engineering economics is to help everybody make more sensible decisions</a:t>
            </a:r>
          </a:p>
          <a:p>
            <a:pPr lvl="1"/>
            <a:r>
              <a:rPr lang="en-US" sz="2000" dirty="0" smtClean="0"/>
              <a:t>Technical decisions</a:t>
            </a:r>
          </a:p>
          <a:p>
            <a:pPr lvl="1"/>
            <a:r>
              <a:rPr lang="en-US" sz="2000" dirty="0" smtClean="0"/>
              <a:t>Business decisions</a:t>
            </a:r>
          </a:p>
          <a:p>
            <a:pPr lvl="1"/>
            <a:r>
              <a:rPr lang="en-US" sz="2000" dirty="0" smtClean="0"/>
              <a:t>Project management decisions</a:t>
            </a:r>
          </a:p>
          <a:p>
            <a:r>
              <a:rPr lang="en-US" sz="2000" dirty="0" smtClean="0"/>
              <a:t>Not one of these is primary with the others secondary – but that is how we each seem to treat the others</a:t>
            </a:r>
          </a:p>
          <a:p>
            <a:r>
              <a:rPr lang="en-US" sz="2000" dirty="0" smtClean="0"/>
              <a:t>Better understanding the links among them is crucial; the models may give us opportunities to better understand these links</a:t>
            </a:r>
          </a:p>
          <a:p>
            <a:r>
              <a:rPr lang="en-US" sz="2000" dirty="0" smtClean="0"/>
              <a:t>I am always scared that quantification tends to lead to a focus on the quantities, and there is often a disconnect between the quantities we can measure and want we want to do</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3451FA2C-3B3E-4FA6-BAFA-85683040B980}" type="slidenum">
              <a:rPr lang="en-US" smtClean="0"/>
              <a:pPr>
                <a:defRPr/>
              </a:pPr>
              <a:t>42</a:t>
            </a:fld>
            <a:endParaRPr lang="en-US"/>
          </a:p>
        </p:txBody>
      </p:sp>
    </p:spTree>
    <p:extLst>
      <p:ext uri="{BB962C8B-B14F-4D97-AF65-F5344CB8AC3E}">
        <p14:creationId xmlns:p14="http://schemas.microsoft.com/office/powerpoint/2010/main" val="20690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Brooks by Mary Shaw</a:t>
            </a:r>
            <a:endParaRPr lang="en-US" dirty="0"/>
          </a:p>
        </p:txBody>
      </p:sp>
      <p:sp>
        <p:nvSpPr>
          <p:cNvPr id="3" name="Content Placeholder 2"/>
          <p:cNvSpPr>
            <a:spLocks noGrp="1"/>
          </p:cNvSpPr>
          <p:nvPr>
            <p:ph idx="1"/>
          </p:nvPr>
        </p:nvSpPr>
        <p:spPr/>
        <p:txBody>
          <a:bodyPr/>
          <a:lstStyle/>
          <a:p>
            <a:r>
              <a:rPr lang="en-US" sz="2000" dirty="0" smtClean="0"/>
              <a:t>“Brooks proposes to relieve the tension through a certainty-shell structure – to recognize three nested classes of results,</a:t>
            </a:r>
          </a:p>
          <a:p>
            <a:pPr lvl="1"/>
            <a:r>
              <a:rPr lang="en-US" sz="2000" dirty="0" smtClean="0"/>
              <a:t>Findings: well-established scientific truths, judged by truthfulness and rigor;</a:t>
            </a:r>
          </a:p>
          <a:p>
            <a:pPr lvl="1"/>
            <a:r>
              <a:rPr lang="en-US" sz="2000" dirty="0" smtClean="0"/>
              <a:t>Observations: reports on actual phenomena, judged by interestingness;</a:t>
            </a:r>
          </a:p>
          <a:p>
            <a:pPr lvl="1"/>
            <a:r>
              <a:rPr lang="en-US" sz="2000" dirty="0" smtClean="0"/>
              <a:t>Rules of thumb: generalizations, signed by their author but perhaps incompletely supported by data, judged by usefulness.”</a:t>
            </a:r>
            <a:br>
              <a:rPr lang="en-US" sz="2000" dirty="0" smtClean="0"/>
            </a:br>
            <a:endParaRPr lang="en-US" sz="2000" dirty="0" smtClean="0"/>
          </a:p>
          <a:p>
            <a:r>
              <a:rPr lang="en-US" sz="1800" dirty="0"/>
              <a:t>What Makes Good Research in Software Engineering? </a:t>
            </a:r>
            <a:r>
              <a:rPr lang="en-US" sz="1800" i="1" dirty="0"/>
              <a:t>International Journal of Software Tools for Technology Transfer</a:t>
            </a:r>
            <a:r>
              <a:rPr lang="en-US" sz="1800" dirty="0"/>
              <a:t>, 2002</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5</a:t>
            </a:fld>
            <a:endParaRPr lang="en-US"/>
          </a:p>
        </p:txBody>
      </p:sp>
    </p:spTree>
    <p:extLst>
      <p:ext uri="{BB962C8B-B14F-4D97-AF65-F5344CB8AC3E}">
        <p14:creationId xmlns:p14="http://schemas.microsoft.com/office/powerpoint/2010/main" val="260366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 research questions in 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45059" name="Picture 3"/>
          <p:cNvPicPr>
            <a:picLocks noChangeAspect="1" noChangeArrowheads="1"/>
          </p:cNvPicPr>
          <p:nvPr/>
        </p:nvPicPr>
        <p:blipFill>
          <a:blip r:embed="rId3" cstate="print"/>
          <a:srcRect/>
          <a:stretch>
            <a:fillRect/>
          </a:stretch>
        </p:blipFill>
        <p:spPr bwMode="auto">
          <a:xfrm>
            <a:off x="594563" y="1600200"/>
            <a:ext cx="8112701" cy="450056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6</a:t>
            </a:fld>
            <a:endParaRPr lang="en-US"/>
          </a:p>
        </p:txBody>
      </p:sp>
    </p:spTree>
    <p:extLst>
      <p:ext uri="{BB962C8B-B14F-4D97-AF65-F5344CB8AC3E}">
        <p14:creationId xmlns:p14="http://schemas.microsoft.com/office/powerpoint/2010/main" val="310574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 types of SE results</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46082" name="Picture 2"/>
          <p:cNvPicPr>
            <a:picLocks noChangeAspect="1" noChangeArrowheads="1"/>
          </p:cNvPicPr>
          <p:nvPr/>
        </p:nvPicPr>
        <p:blipFill>
          <a:blip r:embed="rId3" cstate="print"/>
          <a:srcRect/>
          <a:stretch>
            <a:fillRect/>
          </a:stretch>
        </p:blipFill>
        <p:spPr bwMode="auto">
          <a:xfrm>
            <a:off x="1123950" y="1600200"/>
            <a:ext cx="6724650" cy="5029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fld id="{B27B53E7-13BB-4CE7-ACCE-E032DFE7CA51}" type="slidenum">
              <a:rPr lang="en-US" smtClean="0"/>
              <a:pPr/>
              <a:t>7</a:t>
            </a:fld>
            <a:endParaRPr lang="en-US"/>
          </a:p>
        </p:txBody>
      </p:sp>
    </p:spTree>
    <p:extLst>
      <p:ext uri="{BB962C8B-B14F-4D97-AF65-F5344CB8AC3E}">
        <p14:creationId xmlns:p14="http://schemas.microsoft.com/office/powerpoint/2010/main" val="83355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Shaw</a:t>
            </a:r>
            <a:endParaRPr lang="en-US" dirty="0"/>
          </a:p>
        </p:txBody>
      </p:sp>
      <p:sp>
        <p:nvSpPr>
          <p:cNvPr id="3" name="Content Placeholder 2"/>
          <p:cNvSpPr>
            <a:spLocks noGrp="1"/>
          </p:cNvSpPr>
          <p:nvPr>
            <p:ph idx="1"/>
          </p:nvPr>
        </p:nvSpPr>
        <p:spPr/>
        <p:txBody>
          <a:bodyPr/>
          <a:lstStyle/>
          <a:p>
            <a:r>
              <a:rPr lang="en-US" dirty="0" smtClean="0"/>
              <a:t>Types</a:t>
            </a:r>
            <a:br>
              <a:rPr lang="en-US" dirty="0" smtClean="0"/>
            </a:br>
            <a:r>
              <a:rPr lang="en-US" dirty="0" smtClean="0"/>
              <a:t>of</a:t>
            </a:r>
            <a:br>
              <a:rPr lang="en-US" dirty="0" smtClean="0"/>
            </a:br>
            <a:r>
              <a:rPr lang="en-US" dirty="0" smtClean="0"/>
              <a:t>validation</a:t>
            </a:r>
            <a:endParaRPr lang="en-US"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pic>
        <p:nvPicPr>
          <p:cNvPr id="47106" name="Picture 2"/>
          <p:cNvPicPr>
            <a:picLocks noChangeAspect="1" noChangeArrowheads="1"/>
          </p:cNvPicPr>
          <p:nvPr/>
        </p:nvPicPr>
        <p:blipFill>
          <a:blip r:embed="rId3" cstate="print"/>
          <a:srcRect/>
          <a:stretch>
            <a:fillRect/>
          </a:stretch>
        </p:blipFill>
        <p:spPr bwMode="auto">
          <a:xfrm>
            <a:off x="2543175" y="304800"/>
            <a:ext cx="6600825" cy="63055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8</a:t>
            </a:fld>
            <a:endParaRPr lang="en-US"/>
          </a:p>
        </p:txBody>
      </p:sp>
    </p:spTree>
    <p:extLst>
      <p:ext uri="{BB962C8B-B14F-4D97-AF65-F5344CB8AC3E}">
        <p14:creationId xmlns:p14="http://schemas.microsoft.com/office/powerpoint/2010/main" val="163015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Tichy</a:t>
            </a:r>
            <a:r>
              <a:rPr lang="en-US" dirty="0" smtClean="0"/>
              <a:t> et al. on quantitative evaluation</a:t>
            </a:r>
            <a:endParaRPr lang="en-US" dirty="0"/>
          </a:p>
        </p:txBody>
      </p:sp>
      <p:sp>
        <p:nvSpPr>
          <p:cNvPr id="3" name="Content Placeholder 2"/>
          <p:cNvSpPr>
            <a:spLocks noGrp="1"/>
          </p:cNvSpPr>
          <p:nvPr>
            <p:ph idx="1"/>
          </p:nvPr>
        </p:nvSpPr>
        <p:spPr/>
        <p:txBody>
          <a:bodyPr/>
          <a:lstStyle/>
          <a:p>
            <a:r>
              <a:rPr lang="en-US" sz="2000" dirty="0" smtClean="0"/>
              <a:t>Experimental evaluation in computer science: A quantitative study. </a:t>
            </a:r>
            <a:r>
              <a:rPr lang="en-US" sz="2000" i="1" dirty="0" smtClean="0"/>
              <a:t>Journal of Systems and Software </a:t>
            </a:r>
            <a:r>
              <a:rPr lang="en-US" sz="2000" dirty="0" smtClean="0"/>
              <a:t>1995</a:t>
            </a:r>
          </a:p>
          <a:p>
            <a:pPr lvl="1"/>
            <a:r>
              <a:rPr lang="en-US" sz="2000" dirty="0" err="1" smtClean="0"/>
              <a:t>Tichy</a:t>
            </a:r>
            <a:r>
              <a:rPr lang="en-US" sz="2000" dirty="0" smtClean="0"/>
              <a:t>, </a:t>
            </a:r>
            <a:r>
              <a:rPr lang="en-US" sz="2000" dirty="0" err="1" smtClean="0"/>
              <a:t>Lukowicz</a:t>
            </a:r>
            <a:r>
              <a:rPr lang="en-US" sz="2000" dirty="0" smtClean="0"/>
              <a:t>, </a:t>
            </a:r>
            <a:r>
              <a:rPr lang="en-US" sz="2000" dirty="0" err="1" smtClean="0"/>
              <a:t>Prechelt</a:t>
            </a:r>
            <a:r>
              <a:rPr lang="en-US" sz="2000" dirty="0" smtClean="0"/>
              <a:t> &amp; Heinz</a:t>
            </a:r>
          </a:p>
          <a:p>
            <a:r>
              <a:rPr lang="en-US" sz="2000" dirty="0" smtClean="0"/>
              <a:t>Abstract:</a:t>
            </a:r>
            <a:br>
              <a:rPr lang="en-US" sz="2000" dirty="0" smtClean="0"/>
            </a:br>
            <a:r>
              <a:rPr lang="en-US" sz="2000" dirty="0" smtClean="0"/>
              <a:t>A survey of 400 recent research articles suggests that computer scientists publish relatively few papers with experimentally validated results. The survey includes complete volumes of several refereed computer science journals, a conference, and 50 titles drawn at random from all articles published by ACM in 1993. The journals of </a:t>
            </a:r>
            <a:r>
              <a:rPr lang="en-US" sz="2000" i="1" dirty="0" smtClean="0"/>
              <a:t>Optical Engineering (OE)</a:t>
            </a:r>
            <a:r>
              <a:rPr lang="en-US" sz="2000" dirty="0" smtClean="0"/>
              <a:t> and </a:t>
            </a:r>
            <a:r>
              <a:rPr lang="en-US" sz="2000" i="1" dirty="0" smtClean="0"/>
              <a:t>Neural Computation (NC)</a:t>
            </a:r>
            <a:r>
              <a:rPr lang="en-US" sz="2000" dirty="0" smtClean="0"/>
              <a:t> were used for comparison. .. (</a:t>
            </a:r>
            <a:r>
              <a:rPr lang="en-US" sz="2000" dirty="0" err="1" smtClean="0"/>
              <a:t>con’t</a:t>
            </a:r>
            <a:r>
              <a:rPr lang="en-US" sz="2000" dirty="0" smtClean="0"/>
              <a:t>) </a:t>
            </a:r>
            <a:endParaRPr lang="en-US" sz="2000" dirty="0"/>
          </a:p>
        </p:txBody>
      </p:sp>
      <p:sp>
        <p:nvSpPr>
          <p:cNvPr id="4" name="Date Placeholder 3"/>
          <p:cNvSpPr>
            <a:spLocks noGrp="1"/>
          </p:cNvSpPr>
          <p:nvPr>
            <p:ph type="dt" sz="half" idx="10"/>
          </p:nvPr>
        </p:nvSpPr>
        <p:spPr/>
        <p:txBody>
          <a:bodyPr/>
          <a:lstStyle/>
          <a:p>
            <a:pPr>
              <a:defRPr/>
            </a:pPr>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9</a:t>
            </a:fld>
            <a:endParaRPr lang="en-US"/>
          </a:p>
        </p:txBody>
      </p:sp>
    </p:spTree>
    <p:extLst>
      <p:ext uri="{BB962C8B-B14F-4D97-AF65-F5344CB8AC3E}">
        <p14:creationId xmlns:p14="http://schemas.microsoft.com/office/powerpoint/2010/main" val="1711882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2420</Words>
  <Application>Microsoft Office PowerPoint</Application>
  <PresentationFormat>On-screen Show (4:3)</PresentationFormat>
  <Paragraphs>298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CSE503: Software Engineering Research approaches, economics and governance</vt:lpstr>
      <vt:lpstr>Evaluation of SE research</vt:lpstr>
      <vt:lpstr>Possible answers include</vt:lpstr>
      <vt:lpstr>Brooks on evaluation</vt:lpstr>
      <vt:lpstr>More on Brooks by Mary Shaw</vt:lpstr>
      <vt:lpstr>Shaw: research questions in SE</vt:lpstr>
      <vt:lpstr>Shaw: types of SE results</vt:lpstr>
      <vt:lpstr>Shaw</vt:lpstr>
      <vt:lpstr>Tichy et al. on quantitative evaluation</vt:lpstr>
      <vt:lpstr>Con’t</vt:lpstr>
      <vt:lpstr>Technology transfer: briefly</vt:lpstr>
      <vt:lpstr>PowerPoint Presentation</vt:lpstr>
      <vt:lpstr>Software engineering economics</vt:lpstr>
      <vt:lpstr>COCOMO basics</vt:lpstr>
      <vt:lpstr>Regression parameters Basic COCOMO</vt:lpstr>
      <vt:lpstr>Intermediate COCOMO</vt:lpstr>
      <vt:lpstr>Intermediate COCOMO</vt:lpstr>
      <vt:lpstr>Intermediate COCOMO</vt:lpstr>
      <vt:lpstr>Detailed COCOMO &amp; COCOMO II</vt:lpstr>
      <vt:lpstr>1981 Boehm book also discusses</vt:lpstr>
      <vt:lpstr>Boehm &amp; Sullivan “Software Economics” roadmap (ICSE 2000)</vt:lpstr>
      <vt:lpstr>Con’t</vt:lpstr>
      <vt:lpstr>Thinking about value</vt:lpstr>
      <vt:lpstr>NPV example from Wikipedia</vt:lpstr>
      <vt:lpstr>Con’t</vt:lpstr>
      <vt:lpstr>Real options</vt:lpstr>
      <vt:lpstr>Baldwin and Clark (2000)</vt:lpstr>
      <vt:lpstr>DSMs: design structure matrices</vt:lpstr>
      <vt:lpstr>Splitting</vt:lpstr>
      <vt:lpstr>Parnas KWIC</vt:lpstr>
      <vt:lpstr>NOV (net option value)</vt:lpstr>
      <vt:lpstr>KWIC NOV</vt:lpstr>
      <vt:lpstr>Status</vt:lpstr>
      <vt:lpstr>Boehm-Sullivan roadmap</vt:lpstr>
      <vt:lpstr>McConnell’s cone of uncertainty  ICSE 2009 keynote</vt:lpstr>
      <vt:lpstr>Governance of Software Development</vt:lpstr>
      <vt:lpstr>PowerPoint Presentation</vt:lpstr>
      <vt:lpstr>PowerPoint Presentation</vt:lpstr>
      <vt:lpstr>PowerPoint Presentation</vt:lpstr>
      <vt:lpstr>PowerPoint Presentation</vt:lpstr>
      <vt:lpstr>PowerPoint Presentation</vt:lpstr>
      <vt:lpstr>My bottom 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2011-04-13T23:38:48Z</dcterms:created>
  <dcterms:modified xsi:type="dcterms:W3CDTF">2011-05-20T16:39:52Z</dcterms:modified>
</cp:coreProperties>
</file>