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48"/>
  </p:notesMasterIdLst>
  <p:sldIdLst>
    <p:sldId id="256" r:id="rId2"/>
    <p:sldId id="298" r:id="rId3"/>
    <p:sldId id="303" r:id="rId4"/>
    <p:sldId id="304" r:id="rId5"/>
    <p:sldId id="317" r:id="rId6"/>
    <p:sldId id="306" r:id="rId7"/>
    <p:sldId id="307" r:id="rId8"/>
    <p:sldId id="309" r:id="rId9"/>
    <p:sldId id="313" r:id="rId10"/>
    <p:sldId id="314" r:id="rId11"/>
    <p:sldId id="310" r:id="rId12"/>
    <p:sldId id="320" r:id="rId13"/>
    <p:sldId id="312" r:id="rId14"/>
    <p:sldId id="315" r:id="rId15"/>
    <p:sldId id="316" r:id="rId16"/>
    <p:sldId id="318" r:id="rId17"/>
    <p:sldId id="321" r:id="rId18"/>
    <p:sldId id="291" r:id="rId19"/>
    <p:sldId id="297" r:id="rId20"/>
    <p:sldId id="299" r:id="rId21"/>
    <p:sldId id="292" r:id="rId22"/>
    <p:sldId id="322" r:id="rId23"/>
    <p:sldId id="323" r:id="rId24"/>
    <p:sldId id="326" r:id="rId25"/>
    <p:sldId id="324" r:id="rId26"/>
    <p:sldId id="325" r:id="rId27"/>
    <p:sldId id="327" r:id="rId28"/>
    <p:sldId id="329" r:id="rId29"/>
    <p:sldId id="338" r:id="rId30"/>
    <p:sldId id="331" r:id="rId31"/>
    <p:sldId id="332" r:id="rId32"/>
    <p:sldId id="335" r:id="rId33"/>
    <p:sldId id="336" r:id="rId34"/>
    <p:sldId id="337" r:id="rId35"/>
    <p:sldId id="342" r:id="rId36"/>
    <p:sldId id="339" r:id="rId37"/>
    <p:sldId id="349" r:id="rId38"/>
    <p:sldId id="340" r:id="rId39"/>
    <p:sldId id="341" r:id="rId40"/>
    <p:sldId id="343" r:id="rId41"/>
    <p:sldId id="344" r:id="rId42"/>
    <p:sldId id="345" r:id="rId43"/>
    <p:sldId id="346" r:id="rId44"/>
    <p:sldId id="347" r:id="rId45"/>
    <p:sldId id="348" r:id="rId46"/>
    <p:sldId id="293"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37" autoAdjust="0"/>
  </p:normalViewPr>
  <p:slideViewPr>
    <p:cSldViewPr>
      <p:cViewPr>
        <p:scale>
          <a:sx n="112" d="100"/>
          <a:sy n="112" d="100"/>
        </p:scale>
        <p:origin x="-1572" y="-396"/>
      </p:cViewPr>
      <p:guideLst>
        <p:guide orient="horz" pos="2160"/>
        <p:guide pos="2880"/>
      </p:guideLst>
    </p:cSldViewPr>
  </p:slideViewPr>
  <p:notesTextViewPr>
    <p:cViewPr>
      <p:scale>
        <a:sx n="75" d="100"/>
        <a:sy n="75" d="100"/>
      </p:scale>
      <p:origin x="0" y="0"/>
    </p:cViewPr>
  </p:notesTextViewPr>
  <p:sorterViewPr>
    <p:cViewPr>
      <p:scale>
        <a:sx n="81" d="100"/>
        <a:sy n="81" d="100"/>
      </p:scale>
      <p:origin x="0" y="749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89F6C6-A4BF-417A-8380-E3094F125062}" type="datetimeFigureOut">
              <a:rPr lang="en-US" smtClean="0"/>
              <a:pPr/>
              <a:t>4/1/2011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6644F3-451B-4C0E-AB3D-3E95B87D8219}" type="slidenum">
              <a:rPr lang="en-US" smtClean="0"/>
              <a:pPr/>
              <a:t>‹#›</a:t>
            </a:fld>
            <a:endParaRPr lang="en-US"/>
          </a:p>
        </p:txBody>
      </p:sp>
    </p:spTree>
    <p:extLst>
      <p:ext uri="{BB962C8B-B14F-4D97-AF65-F5344CB8AC3E}">
        <p14:creationId xmlns:p14="http://schemas.microsoft.com/office/powerpoint/2010/main" val="1165072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650148-ACAD-43BE-A664-9EA339B04399}" type="slidenum">
              <a:rPr lang="en-US"/>
              <a:pPr/>
              <a:t>10</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C2E24C-0CCD-498E-965B-62A9D962CA11}" type="slidenum">
              <a:rPr lang="en-US"/>
              <a:pPr/>
              <a:t>14</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1BAF61-514F-4DFF-B3D6-997AE784E576}" type="slidenum">
              <a:rPr lang="en-US"/>
              <a:pPr/>
              <a:t>15</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E5C224-C795-47A6-8726-B865C9B9FB76}" type="slidenum">
              <a:rPr lang="en-US"/>
              <a:pPr/>
              <a:t>16</a:t>
            </a:fld>
            <a:endParaRPr lang="en-US"/>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E28725-ABD3-4B34-BC10-C20342E7E661}" type="slidenum">
              <a:rPr lang="en-US"/>
              <a:pPr/>
              <a:t>27</a:t>
            </a:fld>
            <a:endParaRPr lang="en-US"/>
          </a:p>
        </p:txBody>
      </p:sp>
      <p:sp>
        <p:nvSpPr>
          <p:cNvPr id="498690" name="Rectangle 2"/>
          <p:cNvSpPr>
            <a:spLocks noGrp="1" noRot="1" noChangeAspect="1" noChangeArrowheads="1" noTextEdit="1"/>
          </p:cNvSpPr>
          <p:nvPr>
            <p:ph type="sldImg"/>
          </p:nvPr>
        </p:nvSpPr>
        <p:spPr>
          <a:ln/>
        </p:spPr>
      </p:sp>
      <p:sp>
        <p:nvSpPr>
          <p:cNvPr id="498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773C5E-21F6-4EDA-B9B0-D9CFA0A3B794}" type="slidenum">
              <a:rPr lang="en-US"/>
              <a:pPr/>
              <a:t>28</a:t>
            </a:fld>
            <a:endParaRPr lang="en-US"/>
          </a:p>
        </p:txBody>
      </p:sp>
      <p:sp>
        <p:nvSpPr>
          <p:cNvPr id="502786" name="Rectangle 2"/>
          <p:cNvSpPr>
            <a:spLocks noGrp="1" noRot="1" noChangeAspect="1" noChangeArrowheads="1" noTextEdit="1"/>
          </p:cNvSpPr>
          <p:nvPr>
            <p:ph type="sldImg"/>
          </p:nvPr>
        </p:nvSpPr>
        <p:spPr>
          <a:xfrm>
            <a:off x="1174750" y="725488"/>
            <a:ext cx="4508500" cy="3381375"/>
          </a:xfrm>
          <a:ln/>
        </p:spPr>
      </p:sp>
      <p:sp>
        <p:nvSpPr>
          <p:cNvPr id="502787" name="Rectangle 3"/>
          <p:cNvSpPr>
            <a:spLocks noGrp="1" noChangeArrowheads="1"/>
          </p:cNvSpPr>
          <p:nvPr>
            <p:ph type="body" idx="1"/>
          </p:nvPr>
        </p:nvSpPr>
        <p:spPr>
          <a:xfrm>
            <a:off x="904352" y="4348439"/>
            <a:ext cx="5049297" cy="4109132"/>
          </a:xfrm>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E677FB-B42B-4CB0-9389-D87C7AA4C218}" type="slidenum">
              <a:rPr lang="en-US"/>
              <a:pPr/>
              <a:t>30</a:t>
            </a:fld>
            <a:endParaRPr lang="en-US"/>
          </a:p>
        </p:txBody>
      </p:sp>
      <p:sp>
        <p:nvSpPr>
          <p:cNvPr id="506882" name="Rectangle 2"/>
          <p:cNvSpPr>
            <a:spLocks noGrp="1" noRot="1" noChangeAspect="1" noChangeArrowheads="1" noTextEdit="1"/>
          </p:cNvSpPr>
          <p:nvPr>
            <p:ph type="sldImg"/>
          </p:nvPr>
        </p:nvSpPr>
        <p:spPr>
          <a:xfrm>
            <a:off x="1174750" y="725488"/>
            <a:ext cx="4508500" cy="3381375"/>
          </a:xfrm>
          <a:ln/>
        </p:spPr>
      </p:sp>
      <p:sp>
        <p:nvSpPr>
          <p:cNvPr id="506883" name="Rectangle 3"/>
          <p:cNvSpPr>
            <a:spLocks noGrp="1" noChangeArrowheads="1"/>
          </p:cNvSpPr>
          <p:nvPr>
            <p:ph type="body" idx="1"/>
          </p:nvPr>
        </p:nvSpPr>
        <p:spPr>
          <a:xfrm>
            <a:off x="904352" y="4348439"/>
            <a:ext cx="5049297" cy="4109132"/>
          </a:xfrm>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806C23-058B-4C69-BF88-C7CCB78D2C06}" type="slidenum">
              <a:rPr lang="en-US"/>
              <a:pPr/>
              <a:t>31</a:t>
            </a:fld>
            <a:endParaRPr lang="en-US"/>
          </a:p>
        </p:txBody>
      </p:sp>
      <p:sp>
        <p:nvSpPr>
          <p:cNvPr id="510978" name="Rectangle 2"/>
          <p:cNvSpPr>
            <a:spLocks noGrp="1" noRot="1" noChangeAspect="1" noChangeArrowheads="1" noTextEdit="1"/>
          </p:cNvSpPr>
          <p:nvPr>
            <p:ph type="sldImg"/>
          </p:nvPr>
        </p:nvSpPr>
        <p:spPr>
          <a:xfrm>
            <a:off x="1174750" y="725488"/>
            <a:ext cx="4508500" cy="3381375"/>
          </a:xfrm>
          <a:ln/>
        </p:spPr>
      </p:sp>
      <p:sp>
        <p:nvSpPr>
          <p:cNvPr id="510979" name="Rectangle 3"/>
          <p:cNvSpPr>
            <a:spLocks noGrp="1" noChangeArrowheads="1"/>
          </p:cNvSpPr>
          <p:nvPr>
            <p:ph type="body" idx="1"/>
          </p:nvPr>
        </p:nvSpPr>
        <p:spPr>
          <a:xfrm>
            <a:off x="904352" y="4348439"/>
            <a:ext cx="5049297" cy="4109132"/>
          </a:xfrm>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8F159D-E608-497B-A154-3E73D8A0F109}" type="slidenum">
              <a:rPr lang="en-US"/>
              <a:pPr/>
              <a:t>32</a:t>
            </a:fld>
            <a:endParaRPr lang="en-US"/>
          </a:p>
        </p:txBody>
      </p:sp>
      <p:sp>
        <p:nvSpPr>
          <p:cNvPr id="517122" name="Rectangle 2"/>
          <p:cNvSpPr>
            <a:spLocks noGrp="1" noRot="1" noChangeAspect="1" noChangeArrowheads="1" noTextEdit="1"/>
          </p:cNvSpPr>
          <p:nvPr>
            <p:ph type="sldImg"/>
          </p:nvPr>
        </p:nvSpPr>
        <p:spPr>
          <a:xfrm>
            <a:off x="1174750" y="725488"/>
            <a:ext cx="4508500" cy="3381375"/>
          </a:xfrm>
          <a:ln/>
        </p:spPr>
      </p:sp>
      <p:sp>
        <p:nvSpPr>
          <p:cNvPr id="517123" name="Rectangle 3"/>
          <p:cNvSpPr>
            <a:spLocks noGrp="1" noChangeArrowheads="1"/>
          </p:cNvSpPr>
          <p:nvPr>
            <p:ph type="body" idx="1"/>
          </p:nvPr>
        </p:nvSpPr>
        <p:spPr>
          <a:xfrm>
            <a:off x="904352" y="4348439"/>
            <a:ext cx="5049297" cy="4109132"/>
          </a:xfrm>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2299EB-0661-446F-9020-2D13EE888F33}" type="slidenum">
              <a:rPr lang="en-US"/>
              <a:pPr/>
              <a:t>33</a:t>
            </a:fld>
            <a:endParaRPr lang="en-US"/>
          </a:p>
        </p:txBody>
      </p:sp>
      <p:sp>
        <p:nvSpPr>
          <p:cNvPr id="519170" name="Rectangle 2"/>
          <p:cNvSpPr>
            <a:spLocks noGrp="1" noRot="1" noChangeAspect="1" noChangeArrowheads="1" noTextEdit="1"/>
          </p:cNvSpPr>
          <p:nvPr>
            <p:ph type="sldImg"/>
          </p:nvPr>
        </p:nvSpPr>
        <p:spPr>
          <a:xfrm>
            <a:off x="1174750" y="725488"/>
            <a:ext cx="4508500" cy="3381375"/>
          </a:xfrm>
          <a:ln/>
        </p:spPr>
      </p:sp>
      <p:sp>
        <p:nvSpPr>
          <p:cNvPr id="519171" name="Rectangle 3"/>
          <p:cNvSpPr>
            <a:spLocks noGrp="1" noChangeArrowheads="1"/>
          </p:cNvSpPr>
          <p:nvPr>
            <p:ph type="body" idx="1"/>
          </p:nvPr>
        </p:nvSpPr>
        <p:spPr>
          <a:xfrm>
            <a:off x="904352" y="4348439"/>
            <a:ext cx="5049297" cy="4109132"/>
          </a:xfrm>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55FCFE-F756-4B2F-B075-0687624AE4F5}" type="slidenum">
              <a:rPr lang="en-US"/>
              <a:pPr/>
              <a:t>34</a:t>
            </a:fld>
            <a:endParaRPr lang="en-US"/>
          </a:p>
        </p:txBody>
      </p:sp>
      <p:sp>
        <p:nvSpPr>
          <p:cNvPr id="521218" name="Rectangle 2"/>
          <p:cNvSpPr>
            <a:spLocks noGrp="1" noRot="1" noChangeAspect="1" noChangeArrowheads="1" noTextEdit="1"/>
          </p:cNvSpPr>
          <p:nvPr>
            <p:ph type="sldImg"/>
          </p:nvPr>
        </p:nvSpPr>
        <p:spPr>
          <a:xfrm>
            <a:off x="1174750" y="725488"/>
            <a:ext cx="4508500" cy="3381375"/>
          </a:xfrm>
          <a:ln/>
        </p:spPr>
      </p:sp>
      <p:sp>
        <p:nvSpPr>
          <p:cNvPr id="521219" name="Rectangle 3"/>
          <p:cNvSpPr>
            <a:spLocks noGrp="1" noChangeArrowheads="1"/>
          </p:cNvSpPr>
          <p:nvPr>
            <p:ph type="body" idx="1"/>
          </p:nvPr>
        </p:nvSpPr>
        <p:spPr>
          <a:xfrm>
            <a:off x="904352" y="4348439"/>
            <a:ext cx="5049297" cy="4109132"/>
          </a:xfrm>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38</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39</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D11F90-153D-430C-B9B1-438CEFFB4E78}" type="slidenum">
              <a:rPr lang="en-US"/>
              <a:pPr/>
              <a:t>40</a:t>
            </a:fld>
            <a:endParaRPr lang="en-US"/>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09CABD-3289-45BE-89D7-2BB98323D24A}" type="slidenum">
              <a:rPr lang="en-US"/>
              <a:pPr/>
              <a:t>41</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60E15D-81FE-42DD-B26E-8ECCC0994F12}" type="slidenum">
              <a:rPr lang="en-US"/>
              <a:pPr/>
              <a:t>42</a:t>
            </a:fld>
            <a:endParaRPr 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1D3A3D-C20C-41E1-9D86-3D599DA82CBF}" type="slidenum">
              <a:rPr lang="en-US"/>
              <a:pPr/>
              <a:t>43</a:t>
            </a:fld>
            <a:endParaRPr lang="en-US"/>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54CA46-AEE6-460A-A809-C74B64115B9A}" type="slidenum">
              <a:rPr lang="en-US"/>
              <a:pPr/>
              <a:t>44</a:t>
            </a:fld>
            <a:endParaRPr lang="en-US"/>
          </a:p>
        </p:txBody>
      </p:sp>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45</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46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r>
              <a:rPr lang="en-US" smtClean="0"/>
              <a:t>503 11sp © UW CSE  • D. Notkin</a:t>
            </a: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nl-NL" smtClean="0"/>
              <a:t>503 11sp © UW CSE  • D. Notkin</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27B53E7-13BB-4CE7-ACCE-E032DFE7CA5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503 11sp © UW CSE  • D. Notkin</a:t>
            </a:r>
            <a:endParaRPr lang="en-US"/>
          </a:p>
        </p:txBody>
      </p:sp>
      <p:sp>
        <p:nvSpPr>
          <p:cNvPr id="5" name="Footer Placeholder 4"/>
          <p:cNvSpPr>
            <a:spLocks noGrp="1"/>
          </p:cNvSpPr>
          <p:nvPr>
            <p:ph type="ftr" sz="quarter" idx="11"/>
          </p:nvPr>
        </p:nvSpPr>
        <p:spPr/>
        <p:txBody>
          <a:bodyPr/>
          <a:lstStyle/>
          <a:p>
            <a:r>
              <a:rPr lang="nl-NL" smtClean="0"/>
              <a:t>503 11sp © UW CSE  • D. Notkin</a:t>
            </a:r>
            <a:endParaRPr lang="en-US"/>
          </a:p>
        </p:txBody>
      </p:sp>
      <p:sp>
        <p:nvSpPr>
          <p:cNvPr id="6" name="Slide Number Placeholder 5"/>
          <p:cNvSpPr>
            <a:spLocks noGrp="1"/>
          </p:cNvSpPr>
          <p:nvPr>
            <p:ph type="sldNum" sz="quarter" idx="12"/>
          </p:nvPr>
        </p:nvSpPr>
        <p:spPr/>
        <p:txBody>
          <a:bodyPr/>
          <a:lstStyle/>
          <a:p>
            <a:fld id="{B27B53E7-13BB-4CE7-ACCE-E032DFE7CA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r>
              <a:rPr lang="en-US" smtClean="0"/>
              <a:t>503 11sp © UW CSE  • D. Notkin</a:t>
            </a:r>
            <a:endParaRPr lang="en-US"/>
          </a:p>
        </p:txBody>
      </p:sp>
      <p:sp>
        <p:nvSpPr>
          <p:cNvPr id="5" name="Footer Placeholder 4"/>
          <p:cNvSpPr>
            <a:spLocks noGrp="1"/>
          </p:cNvSpPr>
          <p:nvPr>
            <p:ph type="ftr" sz="quarter" idx="11"/>
          </p:nvPr>
        </p:nvSpPr>
        <p:spPr>
          <a:xfrm>
            <a:off x="457201" y="6248207"/>
            <a:ext cx="5573483" cy="365125"/>
          </a:xfrm>
        </p:spPr>
        <p:txBody>
          <a:bodyPr/>
          <a:lstStyle/>
          <a:p>
            <a:r>
              <a:rPr lang="nl-NL" smtClean="0"/>
              <a:t>503 11sp © UW CSE  • D. Notkin</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27B53E7-13BB-4CE7-ACCE-E032DFE7CA5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600200"/>
            <a:ext cx="38100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38100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85800" y="3924300"/>
            <a:ext cx="77724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400800"/>
            <a:ext cx="1905000" cy="457200"/>
          </a:xfrm>
        </p:spPr>
        <p:txBody>
          <a:bodyPr/>
          <a:lstStyle>
            <a:lvl1pPr>
              <a:defRPr/>
            </a:lvl1pPr>
          </a:lstStyle>
          <a:p>
            <a:r>
              <a:rPr lang="en-US" smtClean="0"/>
              <a:t>503 11sp © UW CSE  • D. Notkin</a:t>
            </a:r>
            <a:endParaRPr lang="en-US"/>
          </a:p>
        </p:txBody>
      </p:sp>
      <p:sp>
        <p:nvSpPr>
          <p:cNvPr id="7" name="Footer Placeholder 6"/>
          <p:cNvSpPr>
            <a:spLocks noGrp="1"/>
          </p:cNvSpPr>
          <p:nvPr>
            <p:ph type="ftr" sz="quarter" idx="11"/>
          </p:nvPr>
        </p:nvSpPr>
        <p:spPr>
          <a:xfrm>
            <a:off x="2895600" y="6400800"/>
            <a:ext cx="3429000" cy="457200"/>
          </a:xfrm>
        </p:spPr>
        <p:txBody>
          <a:bodyPr/>
          <a:lstStyle>
            <a:lvl1pPr>
              <a:defRPr/>
            </a:lvl1pPr>
          </a:lstStyle>
          <a:p>
            <a:r>
              <a:rPr lang="nl-NL" smtClean="0"/>
              <a:t>503 11sp © UW CSE  • D. Notkin</a:t>
            </a:r>
            <a:endParaRPr lang="en-US"/>
          </a:p>
        </p:txBody>
      </p:sp>
      <p:sp>
        <p:nvSpPr>
          <p:cNvPr id="8" name="Slide Number Placeholder 7"/>
          <p:cNvSpPr>
            <a:spLocks noGrp="1"/>
          </p:cNvSpPr>
          <p:nvPr>
            <p:ph type="sldNum" sz="quarter" idx="12"/>
          </p:nvPr>
        </p:nvSpPr>
        <p:spPr>
          <a:xfrm>
            <a:off x="6553200" y="6400800"/>
            <a:ext cx="1905000" cy="457200"/>
          </a:xfrm>
        </p:spPr>
        <p:txBody>
          <a:bodyPr/>
          <a:lstStyle>
            <a:lvl1pPr>
              <a:defRPr/>
            </a:lvl1pPr>
          </a:lstStyle>
          <a:p>
            <a:fld id="{899A8363-C009-488B-A5E0-070F598FB46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503 11sp © UW CSE  • D. Notkin</a:t>
            </a:r>
            <a:endParaRPr lang="en-US"/>
          </a:p>
        </p:txBody>
      </p:sp>
      <p:sp>
        <p:nvSpPr>
          <p:cNvPr id="5" name="Footer Placeholder 4"/>
          <p:cNvSpPr>
            <a:spLocks noGrp="1"/>
          </p:cNvSpPr>
          <p:nvPr>
            <p:ph type="ftr" sz="quarter" idx="11"/>
          </p:nvPr>
        </p:nvSpPr>
        <p:spPr/>
        <p:txBody>
          <a:bodyPr/>
          <a:lstStyle/>
          <a:p>
            <a:r>
              <a:rPr lang="nl-NL" smtClean="0"/>
              <a:t>503 11sp © UW CSE  • D. Notkin</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27B53E7-13BB-4CE7-ACCE-E032DFE7CA51}"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r>
              <a:rPr lang="en-US" smtClean="0"/>
              <a:t>503 11sp © UW CSE  • D. Notkin</a:t>
            </a:r>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27B53E7-13BB-4CE7-ACCE-E032DFE7CA51}" type="slidenum">
              <a:rPr lang="en-US" smtClean="0"/>
              <a:pPr/>
              <a:t>‹#›</a:t>
            </a:fld>
            <a:endParaRPr lang="en-US"/>
          </a:p>
        </p:txBody>
      </p:sp>
      <p:sp>
        <p:nvSpPr>
          <p:cNvPr id="14" name="Footer Placeholder 13"/>
          <p:cNvSpPr>
            <a:spLocks noGrp="1"/>
          </p:cNvSpPr>
          <p:nvPr>
            <p:ph type="ftr" sz="quarter" idx="12"/>
          </p:nvPr>
        </p:nvSpPr>
        <p:spPr/>
        <p:txBody>
          <a:bodyPr/>
          <a:lstStyle/>
          <a:p>
            <a:r>
              <a:rPr lang="nl-NL" smtClean="0"/>
              <a:t>503 11sp © UW CSE  • D. Notkin</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r>
              <a:rPr lang="en-US" smtClean="0"/>
              <a:t>503 11sp © UW CSE  • D. Notkin</a:t>
            </a:r>
            <a:endParaRPr lang="en-US"/>
          </a:p>
        </p:txBody>
      </p:sp>
      <p:sp>
        <p:nvSpPr>
          <p:cNvPr id="10" name="Slide Number Placeholder 9"/>
          <p:cNvSpPr>
            <a:spLocks noGrp="1"/>
          </p:cNvSpPr>
          <p:nvPr>
            <p:ph type="sldNum" sz="quarter" idx="16"/>
          </p:nvPr>
        </p:nvSpPr>
        <p:spPr/>
        <p:txBody>
          <a:bodyPr rtlCol="0"/>
          <a:lstStyle/>
          <a:p>
            <a:fld id="{B27B53E7-13BB-4CE7-ACCE-E032DFE7CA51}" type="slidenum">
              <a:rPr lang="en-US" smtClean="0"/>
              <a:pPr/>
              <a:t>‹#›</a:t>
            </a:fld>
            <a:endParaRPr lang="en-US"/>
          </a:p>
        </p:txBody>
      </p:sp>
      <p:sp>
        <p:nvSpPr>
          <p:cNvPr id="12" name="Footer Placeholder 11"/>
          <p:cNvSpPr>
            <a:spLocks noGrp="1"/>
          </p:cNvSpPr>
          <p:nvPr>
            <p:ph type="ftr" sz="quarter" idx="17"/>
          </p:nvPr>
        </p:nvSpPr>
        <p:spPr/>
        <p:txBody>
          <a:bodyPr rtlCol="0"/>
          <a:lstStyle/>
          <a:p>
            <a:r>
              <a:rPr lang="nl-NL" smtClean="0"/>
              <a:t>503 11sp © UW CSE  • D. Notkin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r>
              <a:rPr lang="en-US" smtClean="0"/>
              <a:t>503 11sp © UW CSE  • D. Notkin</a:t>
            </a:r>
            <a:endParaRPr lang="en-US"/>
          </a:p>
        </p:txBody>
      </p:sp>
      <p:sp>
        <p:nvSpPr>
          <p:cNvPr id="12" name="Slide Number Placeholder 11"/>
          <p:cNvSpPr>
            <a:spLocks noGrp="1"/>
          </p:cNvSpPr>
          <p:nvPr>
            <p:ph type="sldNum" sz="quarter" idx="16"/>
          </p:nvPr>
        </p:nvSpPr>
        <p:spPr/>
        <p:txBody>
          <a:bodyPr rtlCol="0"/>
          <a:lstStyle/>
          <a:p>
            <a:fld id="{B27B53E7-13BB-4CE7-ACCE-E032DFE7CA51}" type="slidenum">
              <a:rPr lang="en-US" smtClean="0"/>
              <a:pPr/>
              <a:t>‹#›</a:t>
            </a:fld>
            <a:endParaRPr lang="en-US"/>
          </a:p>
        </p:txBody>
      </p:sp>
      <p:sp>
        <p:nvSpPr>
          <p:cNvPr id="14" name="Footer Placeholder 13"/>
          <p:cNvSpPr>
            <a:spLocks noGrp="1"/>
          </p:cNvSpPr>
          <p:nvPr>
            <p:ph type="ftr" sz="quarter" idx="17"/>
          </p:nvPr>
        </p:nvSpPr>
        <p:spPr/>
        <p:txBody>
          <a:bodyPr rtlCol="0"/>
          <a:lstStyle/>
          <a:p>
            <a:r>
              <a:rPr lang="nl-NL" smtClean="0"/>
              <a:t>503 11sp © UW CSE  • D. Notkin</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Footer Placeholder 3"/>
          <p:cNvSpPr>
            <a:spLocks noGrp="1"/>
          </p:cNvSpPr>
          <p:nvPr>
            <p:ph type="ftr" sz="quarter" idx="11"/>
          </p:nvPr>
        </p:nvSpPr>
        <p:spPr/>
        <p:txBody>
          <a:bodyPr/>
          <a:lstStyle/>
          <a:p>
            <a:r>
              <a:rPr lang="nl-NL" smtClean="0"/>
              <a:t>503 11sp © UW CSE  • D. Notkin</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27B53E7-13BB-4CE7-ACCE-E032DFE7CA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503 11sp © UW CSE  • D. Notkin</a:t>
            </a:r>
            <a:endParaRPr lang="en-US"/>
          </a:p>
        </p:txBody>
      </p:sp>
      <p:sp>
        <p:nvSpPr>
          <p:cNvPr id="3" name="Footer Placeholder 2"/>
          <p:cNvSpPr>
            <a:spLocks noGrp="1"/>
          </p:cNvSpPr>
          <p:nvPr>
            <p:ph type="ftr" sz="quarter" idx="11"/>
          </p:nvPr>
        </p:nvSpPr>
        <p:spPr/>
        <p:txBody>
          <a:bodyPr/>
          <a:lstStyle/>
          <a:p>
            <a:r>
              <a:rPr lang="nl-NL" smtClean="0"/>
              <a:t>503 11sp © UW CSE  • D. Notkin</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27B53E7-13BB-4CE7-ACCE-E032DFE7CA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en-US" smtClean="0"/>
              <a:t>503 11sp © UW CSE  • D. Notkin</a:t>
            </a:r>
            <a:endParaRPr lang="en-US"/>
          </a:p>
        </p:txBody>
      </p:sp>
      <p:sp>
        <p:nvSpPr>
          <p:cNvPr id="6" name="Footer Placeholder 5"/>
          <p:cNvSpPr>
            <a:spLocks noGrp="1"/>
          </p:cNvSpPr>
          <p:nvPr>
            <p:ph type="ftr" sz="quarter" idx="11"/>
          </p:nvPr>
        </p:nvSpPr>
        <p:spPr/>
        <p:txBody>
          <a:bodyPr/>
          <a:lstStyle/>
          <a:p>
            <a:r>
              <a:rPr lang="nl-NL" smtClean="0"/>
              <a:t>503 11sp © UW CSE  • D. Notkin</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27B53E7-13BB-4CE7-ACCE-E032DFE7CA51}"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r>
              <a:rPr lang="en-US" smtClean="0"/>
              <a:t>503 11sp © UW CSE  • D. Notkin</a:t>
            </a:r>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27B53E7-13BB-4CE7-ACCE-E032DFE7CA51}"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nl-NL" smtClean="0"/>
              <a:t>503 11sp © UW CSE  • D. Notkin</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r>
              <a:rPr lang="en-US" smtClean="0"/>
              <a:t>503 11sp © UW CSE  • D. Notkin</a:t>
            </a:r>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nl-NL" smtClean="0"/>
              <a:t>503 11sp © UW CSE  • D. Notkin</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27B53E7-13BB-4CE7-ACCE-E032DFE7CA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Lst>
  <p:hf hdr="0" ft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ioccc.org/2004/hoyl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3733800"/>
            <a:ext cx="6477000" cy="1828800"/>
          </a:xfrm>
        </p:spPr>
        <p:txBody>
          <a:bodyPr>
            <a:normAutofit fontScale="90000"/>
          </a:bodyPr>
          <a:lstStyle/>
          <a:p>
            <a:r>
              <a:rPr lang="en-US" dirty="0" smtClean="0"/>
              <a:t>CSE503:</a:t>
            </a:r>
            <a:br>
              <a:rPr lang="en-US" dirty="0" smtClean="0"/>
            </a:br>
            <a:r>
              <a:rPr lang="en-US" dirty="0" smtClean="0"/>
              <a:t>Software Engineering</a:t>
            </a:r>
            <a:r>
              <a:rPr lang="en-US" b="1" dirty="0" smtClean="0">
                <a:solidFill>
                  <a:srgbClr val="00B0F0"/>
                </a:solidFill>
              </a:rPr>
              <a:t> </a:t>
            </a:r>
            <a:r>
              <a:rPr lang="en-US" sz="3100" b="1" dirty="0" smtClean="0">
                <a:solidFill>
                  <a:srgbClr val="00B0F0"/>
                </a:solidFill>
              </a:rPr>
              <a:t>programs, behaviors, ambiguity</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David Notkin</a:t>
            </a:r>
          </a:p>
          <a:p>
            <a:r>
              <a:rPr lang="en-US" dirty="0" smtClean="0"/>
              <a:t>Spring 2011</a:t>
            </a:r>
            <a:endParaRPr lang="en-US" dirty="0"/>
          </a:p>
        </p:txBody>
      </p:sp>
      <p:sp>
        <p:nvSpPr>
          <p:cNvPr id="4" name="Rectangle 3"/>
          <p:cNvSpPr/>
          <p:nvPr/>
        </p:nvSpPr>
        <p:spPr>
          <a:xfrm>
            <a:off x="990600" y="2285999"/>
            <a:ext cx="7162800" cy="954107"/>
          </a:xfrm>
          <a:prstGeom prst="rect">
            <a:avLst/>
          </a:prstGeom>
          <a:solidFill>
            <a:srgbClr val="00B0F0"/>
          </a:solidFill>
        </p:spPr>
        <p:txBody>
          <a:bodyPr wrap="square">
            <a:spAutoFit/>
          </a:bodyPr>
          <a:lstStyle/>
          <a:p>
            <a:r>
              <a:rPr lang="en-US" sz="2800" dirty="0"/>
              <a:t>Neurosis is the inability to tolerate ambiguity. </a:t>
            </a:r>
            <a:br>
              <a:rPr lang="en-US" sz="2800" dirty="0"/>
            </a:br>
            <a:r>
              <a:rPr lang="en-US" sz="2800" dirty="0" smtClean="0"/>
              <a:t>				--Sigmund </a:t>
            </a:r>
            <a:r>
              <a:rPr lang="en-US" sz="2800" dirty="0"/>
              <a:t>Freud</a:t>
            </a:r>
            <a:r>
              <a:rPr lang="en-US" sz="2800" b="1" dirty="0"/>
              <a:t> </a:t>
            </a:r>
            <a:endParaRPr lang="en-US" sz="2800" dirty="0"/>
          </a:p>
        </p:txBody>
      </p:sp>
      <p:sp>
        <p:nvSpPr>
          <p:cNvPr id="5" name="Rectangle 4"/>
          <p:cNvSpPr/>
          <p:nvPr/>
        </p:nvSpPr>
        <p:spPr>
          <a:xfrm>
            <a:off x="723900" y="1009650"/>
            <a:ext cx="7696200" cy="523220"/>
          </a:xfrm>
          <a:prstGeom prst="rect">
            <a:avLst/>
          </a:prstGeom>
          <a:solidFill>
            <a:srgbClr val="FFD700"/>
          </a:solidFill>
        </p:spPr>
        <p:txBody>
          <a:bodyPr wrap="square">
            <a:spAutoFit/>
          </a:bodyPr>
          <a:lstStyle/>
          <a:p>
            <a:r>
              <a:rPr lang="en-US" sz="2800" dirty="0">
                <a:solidFill>
                  <a:schemeClr val="bg1"/>
                </a:solidFill>
              </a:rPr>
              <a:t>New Study of Obesity Looks for Larger Test Group</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A consequence of varied constraints</a:t>
            </a:r>
          </a:p>
        </p:txBody>
      </p:sp>
      <p:sp>
        <p:nvSpPr>
          <p:cNvPr id="32771" name="Rectangle 3"/>
          <p:cNvSpPr>
            <a:spLocks noGrp="1" noChangeArrowheads="1"/>
          </p:cNvSpPr>
          <p:nvPr>
            <p:ph type="body" sz="half" idx="1"/>
          </p:nvPr>
        </p:nvSpPr>
        <p:spPr>
          <a:xfrm>
            <a:off x="457200" y="1600200"/>
            <a:ext cx="3581400" cy="4495800"/>
          </a:xfrm>
        </p:spPr>
        <p:txBody>
          <a:bodyPr/>
          <a:lstStyle/>
          <a:p>
            <a:pPr>
              <a:lnSpc>
                <a:spcPct val="90000"/>
              </a:lnSpc>
            </a:pPr>
            <a:r>
              <a:rPr lang="en-US" sz="2000" dirty="0"/>
              <a:t>There is </a:t>
            </a:r>
            <a:r>
              <a:rPr lang="en-US" sz="2000" i="1" dirty="0"/>
              <a:t>no single right way to engineer software: </a:t>
            </a:r>
            <a:r>
              <a:rPr lang="en-US" sz="2000" dirty="0"/>
              <a:t>no</a:t>
            </a:r>
            <a:r>
              <a:rPr lang="en-US" sz="2000" i="1" dirty="0"/>
              <a:t> </a:t>
            </a:r>
            <a:r>
              <a:rPr lang="en-US" sz="2000" dirty="0"/>
              <a:t>best programming language, design method, software process, testing approach, team structure, etc.</a:t>
            </a:r>
          </a:p>
          <a:p>
            <a:pPr>
              <a:lnSpc>
                <a:spcPct val="90000"/>
              </a:lnSpc>
            </a:pPr>
            <a:r>
              <a:rPr lang="en-US" sz="2000" dirty="0"/>
              <a:t>This does not imply that every approach is good under some constraints</a:t>
            </a:r>
          </a:p>
          <a:p>
            <a:pPr>
              <a:lnSpc>
                <a:spcPct val="90000"/>
              </a:lnSpc>
            </a:pPr>
            <a:r>
              <a:rPr lang="en-US" sz="2000" dirty="0"/>
              <a:t>Nor does it suggest that there are no consistent themes across effective approaches</a:t>
            </a:r>
          </a:p>
          <a:p>
            <a:pPr>
              <a:lnSpc>
                <a:spcPct val="90000"/>
              </a:lnSpc>
            </a:pPr>
            <a:r>
              <a:rPr lang="en-US" sz="2000" dirty="0" smtClean="0"/>
              <a:t>But committing </a:t>
            </a:r>
            <a:r>
              <a:rPr lang="en-US" sz="2000" dirty="0"/>
              <a:t>to </a:t>
            </a:r>
            <a:r>
              <a:rPr lang="en-US" sz="2000" dirty="0" smtClean="0"/>
              <a:t>a single </a:t>
            </a:r>
            <a:r>
              <a:rPr lang="en-US" sz="2000" dirty="0"/>
              <a:t>“best approach” can be limiting</a:t>
            </a:r>
          </a:p>
        </p:txBody>
      </p:sp>
      <p:sp>
        <p:nvSpPr>
          <p:cNvPr id="32772" name="Rectangle 4"/>
          <p:cNvSpPr>
            <a:spLocks noGrp="1" noChangeArrowheads="1"/>
          </p:cNvSpPr>
          <p:nvPr>
            <p:ph type="body" sz="half" idx="2"/>
          </p:nvPr>
        </p:nvSpPr>
        <p:spPr>
          <a:xfrm>
            <a:off x="4267201" y="1600200"/>
            <a:ext cx="4495800" cy="4337085"/>
          </a:xfrm>
          <a:noFill/>
          <a:ln>
            <a:solidFill>
              <a:schemeClr val="tx1"/>
            </a:solidFill>
          </a:ln>
        </p:spPr>
        <p:txBody>
          <a:bodyPr wrap="square">
            <a:spAutoFit/>
          </a:bodyPr>
          <a:lstStyle/>
          <a:p>
            <a:pPr marL="0" indent="0">
              <a:lnSpc>
                <a:spcPct val="90000"/>
              </a:lnSpc>
              <a:buNone/>
            </a:pPr>
            <a:r>
              <a:rPr lang="en-US" sz="2000" dirty="0"/>
              <a:t>“Please don't fall into the trap of believing that I am terribly </a:t>
            </a:r>
            <a:r>
              <a:rPr lang="en-US" sz="2000" dirty="0" err="1"/>
              <a:t>dogmatical</a:t>
            </a:r>
            <a:r>
              <a:rPr lang="en-US" sz="2000" dirty="0"/>
              <a:t> about [the </a:t>
            </a:r>
            <a:r>
              <a:rPr lang="en-US" sz="2000" dirty="0" err="1"/>
              <a:t>goto</a:t>
            </a:r>
            <a:r>
              <a:rPr lang="en-US" sz="2000" dirty="0"/>
              <a:t> statement]. I have the uncomfortable feeling that others are making a religion out of it, as if the conceptual problems of programming could be solved by a single trick, by a simple form of coding discipline</a:t>
            </a:r>
            <a:r>
              <a:rPr lang="en-US" sz="2000" dirty="0" smtClean="0"/>
              <a:t>!”     </a:t>
            </a:r>
            <a:br>
              <a:rPr lang="en-US" sz="2000" dirty="0" smtClean="0"/>
            </a:br>
            <a:r>
              <a:rPr lang="en-US" sz="2000" dirty="0" smtClean="0"/>
              <a:t>			–</a:t>
            </a:r>
            <a:r>
              <a:rPr lang="en-US" sz="2000" dirty="0" err="1" smtClean="0"/>
              <a:t>Dijkstra</a:t>
            </a:r>
            <a:r>
              <a:rPr lang="en-US" sz="2000" dirty="0" smtClean="0"/>
              <a:t> </a:t>
            </a:r>
            <a:br>
              <a:rPr lang="en-US" sz="2000" dirty="0" smtClean="0"/>
            </a:br>
            <a:endParaRPr lang="en-US" sz="2000" dirty="0"/>
          </a:p>
          <a:p>
            <a:pPr marL="0" indent="0">
              <a:lnSpc>
                <a:spcPct val="90000"/>
              </a:lnSpc>
              <a:buNone/>
            </a:pPr>
            <a:r>
              <a:rPr lang="en-US" sz="2000" dirty="0"/>
              <a:t>“Don’t get your method advice from a method enthusiast.  The best advice comes from people who care more about your problem than about their solution</a:t>
            </a:r>
            <a:r>
              <a:rPr lang="en-US" sz="2000" dirty="0" smtClean="0"/>
              <a:t>.”    </a:t>
            </a:r>
            <a:br>
              <a:rPr lang="en-US" sz="2000" dirty="0" smtClean="0"/>
            </a:br>
            <a:r>
              <a:rPr lang="en-US" sz="2000" dirty="0" smtClean="0"/>
              <a:t>			–M. Jackson </a:t>
            </a:r>
            <a:endParaRPr lang="en-US" sz="2000" dirty="0"/>
          </a:p>
        </p:txBody>
      </p:sp>
      <p:sp>
        <p:nvSpPr>
          <p:cNvPr id="8" name="Date Placeholder 7"/>
          <p:cNvSpPr>
            <a:spLocks noGrp="1"/>
          </p:cNvSpPr>
          <p:nvPr>
            <p:ph type="dt" sz="half" idx="15"/>
          </p:nvPr>
        </p:nvSpPr>
        <p:spPr/>
        <p:txBody>
          <a:bodyPr/>
          <a:lstStyle/>
          <a:p>
            <a:r>
              <a:rPr lang="en-US" smtClean="0"/>
              <a:t>503 11sp © UW CSE  • D. Notkin</a:t>
            </a:r>
            <a:endParaRPr lang="en-US"/>
          </a:p>
        </p:txBody>
      </p:sp>
      <p:sp>
        <p:nvSpPr>
          <p:cNvPr id="9" name="Slide Number Placeholder 8"/>
          <p:cNvSpPr>
            <a:spLocks noGrp="1"/>
          </p:cNvSpPr>
          <p:nvPr>
            <p:ph type="sldNum" sz="quarter" idx="16"/>
          </p:nvPr>
        </p:nvSpPr>
        <p:spPr/>
        <p:txBody>
          <a:bodyPr>
            <a:normAutofit fontScale="85000" lnSpcReduction="20000"/>
          </a:bodyPr>
          <a:lstStyle/>
          <a:p>
            <a:fld id="{B27B53E7-13BB-4CE7-ACCE-E032DFE7CA51}"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Complexity</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11</a:t>
            </a:fld>
            <a:endParaRPr lang="en-US"/>
          </a:p>
        </p:txBody>
      </p:sp>
      <p:sp>
        <p:nvSpPr>
          <p:cNvPr id="5" name="Content Placeholder 4"/>
          <p:cNvSpPr>
            <a:spLocks noGrp="1"/>
          </p:cNvSpPr>
          <p:nvPr>
            <p:ph sz="quarter" idx="1"/>
          </p:nvPr>
        </p:nvSpPr>
        <p:spPr/>
        <p:txBody>
          <a:bodyPr/>
          <a:lstStyle/>
          <a:p>
            <a:pPr marL="0" indent="0">
              <a:buNone/>
            </a:pPr>
            <a:r>
              <a:rPr lang="en-US" dirty="0" smtClean="0"/>
              <a:t>“Software entities are more complex for their size than perhaps any other human construct, because no two parts are alike (at least above the statement level).  If they are, we make the two similar parts into one…  In this respect software systems differ profoundly from computers, buildings, or automobiles, where repeated elements abound.”</a:t>
            </a:r>
            <a:br>
              <a:rPr lang="en-US" dirty="0" smtClean="0"/>
            </a:br>
            <a:r>
              <a:rPr lang="en-US" dirty="0" smtClean="0"/>
              <a:t>						—Brooks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Complexity and people – </a:t>
            </a:r>
            <a:r>
              <a:rPr lang="en-US" dirty="0" err="1" smtClean="0"/>
              <a:t>Dijkstra</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12</a:t>
            </a:fld>
            <a:endParaRPr lang="en-US"/>
          </a:p>
        </p:txBody>
      </p:sp>
      <p:sp>
        <p:nvSpPr>
          <p:cNvPr id="5" name="Content Placeholder 4"/>
          <p:cNvSpPr>
            <a:spLocks noGrp="1"/>
          </p:cNvSpPr>
          <p:nvPr>
            <p:ph sz="quarter" idx="1"/>
          </p:nvPr>
        </p:nvSpPr>
        <p:spPr/>
        <p:txBody>
          <a:bodyPr>
            <a:normAutofit/>
          </a:bodyPr>
          <a:lstStyle/>
          <a:p>
            <a:r>
              <a:rPr lang="en-US" sz="3200" dirty="0" smtClean="0"/>
              <a:t>“The competent programmer is fully aware of the limited size of his own skull.”</a:t>
            </a:r>
          </a:p>
          <a:p>
            <a:r>
              <a:rPr lang="en-US" sz="3200" dirty="0" smtClean="0"/>
              <a:t>“Software is so complex that our poor head cannot cope with it at all. Therefore, we have to use all possible means and methods to try to control this complexity.”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Size</a:t>
            </a:r>
            <a:br>
              <a:rPr lang="en-US" dirty="0" smtClean="0"/>
            </a:br>
            <a:r>
              <a:rPr lang="en-US" sz="3100" dirty="0" smtClean="0"/>
              <a:t>50MLOC = 50 million lines of code</a:t>
            </a:r>
            <a:endParaRPr lang="en-US" dirty="0"/>
          </a:p>
        </p:txBody>
      </p:sp>
      <p:sp>
        <p:nvSpPr>
          <p:cNvPr id="7" name="Content Placeholder 6"/>
          <p:cNvSpPr>
            <a:spLocks noGrp="1"/>
          </p:cNvSpPr>
          <p:nvPr>
            <p:ph sz="half" idx="1"/>
          </p:nvPr>
        </p:nvSpPr>
        <p:spPr>
          <a:xfrm>
            <a:off x="609600" y="1589567"/>
            <a:ext cx="3886200" cy="4378122"/>
          </a:xfrm>
        </p:spPr>
        <p:txBody>
          <a:bodyPr>
            <a:spAutoFit/>
          </a:bodyPr>
          <a:lstStyle/>
          <a:p>
            <a:r>
              <a:rPr lang="en-US" dirty="0" smtClean="0"/>
              <a:t>50 lines/page-side </a:t>
            </a:r>
            <a:r>
              <a:rPr lang="en-US" dirty="0" smtClean="0">
                <a:sym typeface="Symbol"/>
              </a:rPr>
              <a:t></a:t>
            </a:r>
            <a:r>
              <a:rPr lang="en-US" dirty="0" smtClean="0"/>
              <a:t> 1M page-sides</a:t>
            </a:r>
          </a:p>
          <a:p>
            <a:r>
              <a:rPr lang="en-US" dirty="0" smtClean="0"/>
              <a:t>1K page-sides/ream </a:t>
            </a:r>
            <a:r>
              <a:rPr lang="en-US" dirty="0" smtClean="0">
                <a:sym typeface="Symbol"/>
              </a:rPr>
              <a:t></a:t>
            </a:r>
            <a:r>
              <a:rPr lang="en-US" dirty="0" smtClean="0"/>
              <a:t> 1K reams</a:t>
            </a:r>
          </a:p>
          <a:p>
            <a:r>
              <a:rPr lang="en-US" dirty="0" smtClean="0"/>
              <a:t>2 inches/ream </a:t>
            </a:r>
            <a:r>
              <a:rPr lang="en-US" dirty="0" smtClean="0">
                <a:sym typeface="Symbol"/>
              </a:rPr>
              <a:t></a:t>
            </a:r>
            <a:r>
              <a:rPr lang="en-US" dirty="0" smtClean="0"/>
              <a:t> 2K inches</a:t>
            </a:r>
          </a:p>
          <a:p>
            <a:r>
              <a:rPr lang="en-US" dirty="0" smtClean="0"/>
              <a:t>2K inches = 167 feet </a:t>
            </a:r>
            <a:r>
              <a:rPr lang="en-US" dirty="0" smtClean="0">
                <a:sym typeface="Symbol"/>
              </a:rPr>
              <a:t> </a:t>
            </a:r>
            <a:r>
              <a:rPr lang="en-US" dirty="0" smtClean="0"/>
              <a:t>twice the height of the Allen Center</a:t>
            </a:r>
          </a:p>
        </p:txBody>
      </p:sp>
      <p:sp>
        <p:nvSpPr>
          <p:cNvPr id="8" name="Content Placeholder 7"/>
          <p:cNvSpPr>
            <a:spLocks noGrp="1"/>
          </p:cNvSpPr>
          <p:nvPr>
            <p:ph sz="half" idx="2"/>
          </p:nvPr>
        </p:nvSpPr>
        <p:spPr>
          <a:xfrm>
            <a:off x="4648200" y="1600200"/>
            <a:ext cx="3810000" cy="3842077"/>
          </a:xfrm>
        </p:spPr>
        <p:txBody>
          <a:bodyPr>
            <a:spAutoFit/>
          </a:bodyPr>
          <a:lstStyle/>
          <a:p>
            <a:r>
              <a:rPr lang="en-US" dirty="0" smtClean="0"/>
              <a:t>5 words/LOC @ 50 wpm </a:t>
            </a:r>
            <a:r>
              <a:rPr lang="en-US" dirty="0" smtClean="0">
                <a:sym typeface="Symbol"/>
              </a:rPr>
              <a:t> </a:t>
            </a:r>
            <a:r>
              <a:rPr lang="en-US" dirty="0" smtClean="0"/>
              <a:t>50MLOC/5M min</a:t>
            </a:r>
          </a:p>
          <a:p>
            <a:r>
              <a:rPr lang="en-US" dirty="0" smtClean="0"/>
              <a:t>5M min = 83,333 hr = 3,472 days </a:t>
            </a:r>
            <a:r>
              <a:rPr lang="en-US" dirty="0" smtClean="0">
                <a:sym typeface="Symbol"/>
              </a:rPr>
              <a:t> 10 years</a:t>
            </a:r>
          </a:p>
          <a:p>
            <a:r>
              <a:rPr lang="en-US" dirty="0" smtClean="0">
                <a:sym typeface="Symbol"/>
              </a:rPr>
              <a:t>Just for typing … no fair thinking!</a:t>
            </a:r>
          </a:p>
        </p:txBody>
      </p:sp>
      <p:sp>
        <p:nvSpPr>
          <p:cNvPr id="10" name="Date Placeholder 9"/>
          <p:cNvSpPr>
            <a:spLocks noGrp="1"/>
          </p:cNvSpPr>
          <p:nvPr>
            <p:ph type="dt" sz="half" idx="15"/>
          </p:nvPr>
        </p:nvSpPr>
        <p:spPr/>
        <p:txBody>
          <a:bodyPr/>
          <a:lstStyle/>
          <a:p>
            <a:r>
              <a:rPr lang="en-US" smtClean="0"/>
              <a:t>503 11sp © UW CSE  • D. Notkin</a:t>
            </a:r>
            <a:endParaRPr lang="en-US"/>
          </a:p>
        </p:txBody>
      </p:sp>
      <p:sp>
        <p:nvSpPr>
          <p:cNvPr id="11" name="Slide Number Placeholder 10"/>
          <p:cNvSpPr>
            <a:spLocks noGrp="1"/>
          </p:cNvSpPr>
          <p:nvPr>
            <p:ph type="sldNum" sz="quarter" idx="16"/>
          </p:nvPr>
        </p:nvSpPr>
        <p:spPr/>
        <p:txBody>
          <a:bodyPr>
            <a:normAutofit fontScale="85000" lnSpcReduction="20000"/>
          </a:bodyPr>
          <a:lstStyle/>
          <a:p>
            <a:fld id="{B27B53E7-13BB-4CE7-ACCE-E032DFE7CA51}"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smtClean="0"/>
              <a:t>Design space complexity [Jackson]</a:t>
            </a:r>
            <a:endParaRPr lang="en-US" dirty="0"/>
          </a:p>
        </p:txBody>
      </p:sp>
      <p:sp>
        <p:nvSpPr>
          <p:cNvPr id="7" name="Date Placeholder 6"/>
          <p:cNvSpPr>
            <a:spLocks noGrp="1"/>
          </p:cNvSpPr>
          <p:nvPr>
            <p:ph type="dt" sz="half" idx="10"/>
          </p:nvPr>
        </p:nvSpPr>
        <p:spPr/>
        <p:txBody>
          <a:bodyPr/>
          <a:lstStyle/>
          <a:p>
            <a:r>
              <a:rPr lang="en-US" smtClean="0"/>
              <a:t>503 11sp © UW CSE  • D. Notkin</a:t>
            </a:r>
            <a:endParaRPr lang="en-US"/>
          </a:p>
        </p:txBody>
      </p:sp>
      <p:sp>
        <p:nvSpPr>
          <p:cNvPr id="6" name="Slide Number Placeholder 5"/>
          <p:cNvSpPr>
            <a:spLocks noGrp="1"/>
          </p:cNvSpPr>
          <p:nvPr>
            <p:ph type="sldNum" sz="quarter" idx="12"/>
          </p:nvPr>
        </p:nvSpPr>
        <p:spPr/>
        <p:txBody>
          <a:bodyPr>
            <a:normAutofit fontScale="85000" lnSpcReduction="20000"/>
          </a:bodyPr>
          <a:lstStyle/>
          <a:p>
            <a:fld id="{622447C5-A9EB-4F8E-888F-39F744AB379D}" type="slidenum">
              <a:rPr lang="en-US" smtClean="0"/>
              <a:pPr/>
              <a:t>14</a:t>
            </a:fld>
            <a:endParaRPr lang="en-US"/>
          </a:p>
        </p:txBody>
      </p:sp>
      <p:sp>
        <p:nvSpPr>
          <p:cNvPr id="79875" name="Rectangle 3"/>
          <p:cNvSpPr>
            <a:spLocks noGrp="1" noChangeArrowheads="1"/>
          </p:cNvSpPr>
          <p:nvPr>
            <p:ph type="body" idx="1"/>
          </p:nvPr>
        </p:nvSpPr>
        <p:spPr/>
        <p:txBody>
          <a:bodyPr>
            <a:normAutofit fontScale="92500"/>
          </a:bodyPr>
          <a:lstStyle/>
          <a:p>
            <a:r>
              <a:rPr lang="en-US" dirty="0" smtClean="0"/>
              <a:t>Designing both automobiles and bridges requires </a:t>
            </a:r>
            <a:r>
              <a:rPr lang="en-US" i="1" dirty="0" smtClean="0"/>
              <a:t>specialized</a:t>
            </a:r>
            <a:r>
              <a:rPr lang="en-US" dirty="0" smtClean="0"/>
              <a:t> knowledge </a:t>
            </a:r>
          </a:p>
          <a:p>
            <a:r>
              <a:rPr lang="en-US" dirty="0" smtClean="0"/>
              <a:t>Automobile design is </a:t>
            </a:r>
            <a:r>
              <a:rPr lang="en-US" i="1" dirty="0" smtClean="0"/>
              <a:t>standardized</a:t>
            </a:r>
            <a:r>
              <a:rPr lang="en-US" dirty="0" smtClean="0"/>
              <a:t>: the designers know virtually everything about the context in which the automobile will be used: expected passenger weights, what kind of roads will be encountered, etc.</a:t>
            </a:r>
          </a:p>
          <a:p>
            <a:r>
              <a:rPr lang="en-US" dirty="0" smtClean="0"/>
              <a:t>But bridge design is </a:t>
            </a:r>
            <a:r>
              <a:rPr lang="en-US" i="1" dirty="0" smtClean="0"/>
              <a:t>not</a:t>
            </a:r>
            <a:r>
              <a:rPr lang="en-US" dirty="0" smtClean="0"/>
              <a:t> </a:t>
            </a:r>
            <a:r>
              <a:rPr lang="en-US" i="1" dirty="0" smtClean="0"/>
              <a:t>standardized</a:t>
            </a:r>
            <a:r>
              <a:rPr lang="en-US" dirty="0" smtClean="0"/>
              <a:t>: the designers must understand the specific location in which the bridge will be built: the length of the span, the kind of soil, the expected traffic, etc.</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dirty="0" smtClean="0"/>
              <a:t>Software design space</a:t>
            </a:r>
            <a:endParaRPr lang="en-US" dirty="0"/>
          </a:p>
        </p:txBody>
      </p:sp>
      <p:sp>
        <p:nvSpPr>
          <p:cNvPr id="7" name="Date Placeholder 6"/>
          <p:cNvSpPr>
            <a:spLocks noGrp="1"/>
          </p:cNvSpPr>
          <p:nvPr>
            <p:ph type="dt" sz="half" idx="10"/>
          </p:nvPr>
        </p:nvSpPr>
        <p:spPr/>
        <p:txBody>
          <a:bodyPr/>
          <a:lstStyle/>
          <a:p>
            <a:r>
              <a:rPr lang="en-US" smtClean="0"/>
              <a:t>503 11sp © UW CSE  • D. Notkin</a:t>
            </a:r>
            <a:endParaRPr lang="en-US"/>
          </a:p>
        </p:txBody>
      </p:sp>
      <p:sp>
        <p:nvSpPr>
          <p:cNvPr id="6" name="Slide Number Placeholder 5"/>
          <p:cNvSpPr>
            <a:spLocks noGrp="1"/>
          </p:cNvSpPr>
          <p:nvPr>
            <p:ph type="sldNum" sz="quarter" idx="12"/>
          </p:nvPr>
        </p:nvSpPr>
        <p:spPr/>
        <p:txBody>
          <a:bodyPr>
            <a:normAutofit fontScale="85000" lnSpcReduction="20000"/>
          </a:bodyPr>
          <a:lstStyle/>
          <a:p>
            <a:fld id="{D617FB2A-B7EC-4532-BFA4-FC689245AEC1}" type="slidenum">
              <a:rPr lang="en-US" smtClean="0"/>
              <a:pPr/>
              <a:t>15</a:t>
            </a:fld>
            <a:endParaRPr lang="en-US"/>
          </a:p>
        </p:txBody>
      </p:sp>
      <p:sp>
        <p:nvSpPr>
          <p:cNvPr id="83971" name="Rectangle 3"/>
          <p:cNvSpPr>
            <a:spLocks noGrp="1" noChangeArrowheads="1"/>
          </p:cNvSpPr>
          <p:nvPr>
            <p:ph type="body" idx="1"/>
          </p:nvPr>
        </p:nvSpPr>
        <p:spPr/>
        <p:txBody>
          <a:bodyPr>
            <a:normAutofit fontScale="85000" lnSpcReduction="20000"/>
          </a:bodyPr>
          <a:lstStyle/>
          <a:p>
            <a:r>
              <a:rPr lang="en-US" dirty="0" smtClean="0"/>
              <a:t>Software design is widely and wildly </a:t>
            </a:r>
            <a:r>
              <a:rPr lang="en-US" i="1" dirty="0" smtClean="0"/>
              <a:t>non-standardized </a:t>
            </a:r>
            <a:r>
              <a:rPr lang="en-US" dirty="0" smtClean="0"/>
              <a:t>(as well as being </a:t>
            </a:r>
            <a:r>
              <a:rPr lang="en-US" i="1" dirty="0" smtClean="0"/>
              <a:t>specialized</a:t>
            </a:r>
            <a:r>
              <a:rPr lang="en-US" dirty="0" smtClean="0"/>
              <a:t>)</a:t>
            </a:r>
          </a:p>
          <a:p>
            <a:r>
              <a:rPr lang="en-US" dirty="0" smtClean="0"/>
              <a:t>Figuring out what the user wants and needs is hard and is almost always part of the job; for most software systems, this goes far beyond designing a bridge for a specific location</a:t>
            </a:r>
          </a:p>
          <a:p>
            <a:r>
              <a:rPr lang="en-US" dirty="0" smtClean="0"/>
              <a:t>A classic exception is some classes of compilers</a:t>
            </a:r>
          </a:p>
          <a:p>
            <a:pPr lvl="1"/>
            <a:r>
              <a:rPr lang="en-US" dirty="0" smtClean="0"/>
              <a:t>The PQCC project at CMU (</a:t>
            </a:r>
            <a:r>
              <a:rPr lang="en-US" dirty="0" err="1" smtClean="0"/>
              <a:t>Wulf</a:t>
            </a:r>
            <a:r>
              <a:rPr lang="en-US" dirty="0" smtClean="0"/>
              <a:t> et al., 1980) led to the formation of Tartan Laboratories, which was acquired by TI (1996) primarily to construct C compilers for DSPs – in essence, this became standardized</a:t>
            </a:r>
          </a:p>
          <a:p>
            <a:pPr lvl="1"/>
            <a:r>
              <a:rPr lang="en-US" dirty="0" smtClean="0"/>
              <a:t>Jackson suggests that “compiler engineering” (and such) might make sense, in contrast to “software engineering”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80" name="Rectangle 4"/>
          <p:cNvSpPr>
            <a:spLocks noGrp="1" noChangeArrowheads="1"/>
          </p:cNvSpPr>
          <p:nvPr>
            <p:ph type="title"/>
          </p:nvPr>
        </p:nvSpPr>
        <p:spPr/>
        <p:txBody>
          <a:bodyPr>
            <a:normAutofit fontScale="90000"/>
          </a:bodyPr>
          <a:lstStyle/>
          <a:p>
            <a:r>
              <a:rPr lang="en-US" sz="3600" dirty="0" smtClean="0"/>
              <a:t>All useful programs undergo continuing change</a:t>
            </a:r>
            <a:r>
              <a:rPr lang="en-US" dirty="0" smtClean="0"/>
              <a:t/>
            </a:r>
            <a:br>
              <a:rPr lang="en-US" dirty="0" smtClean="0"/>
            </a:br>
            <a:r>
              <a:rPr lang="en-US" sz="2700" dirty="0" err="1" smtClean="0"/>
              <a:t>Belady</a:t>
            </a:r>
            <a:r>
              <a:rPr lang="en-US" sz="2700" dirty="0" smtClean="0"/>
              <a:t> and Lehman (1976)</a:t>
            </a:r>
            <a:endParaRPr lang="en-US" dirty="0"/>
          </a:p>
        </p:txBody>
      </p:sp>
      <p:sp>
        <p:nvSpPr>
          <p:cNvPr id="22" name="Content Placeholder 21"/>
          <p:cNvSpPr>
            <a:spLocks noGrp="1"/>
          </p:cNvSpPr>
          <p:nvPr>
            <p:ph sz="quarter" idx="1"/>
          </p:nvPr>
        </p:nvSpPr>
        <p:spPr>
          <a:xfrm>
            <a:off x="685800" y="3009900"/>
            <a:ext cx="3810000" cy="2171700"/>
          </a:xfrm>
        </p:spPr>
        <p:txBody>
          <a:bodyPr>
            <a:noAutofit/>
          </a:bodyPr>
          <a:lstStyle/>
          <a:p>
            <a:pPr marL="342900" indent="-342900">
              <a:buFont typeface="Wingdings" pitchFamily="2" charset="2"/>
              <a:buChar char="q"/>
            </a:pPr>
            <a:r>
              <a:rPr lang="en-US" sz="2000" dirty="0" smtClean="0"/>
              <a:t>Adding floors to skyscrapers, lanes to bridges</a:t>
            </a:r>
          </a:p>
          <a:p>
            <a:pPr marL="342900" indent="-342900">
              <a:buFont typeface="Wingdings" pitchFamily="2" charset="2"/>
              <a:buChar char="q"/>
            </a:pPr>
            <a:r>
              <a:rPr lang="en-US" sz="2000" dirty="0" smtClean="0"/>
              <a:t>Accommodating new aircraft at airports</a:t>
            </a:r>
          </a:p>
          <a:p>
            <a:pPr marL="342900" indent="-342900">
              <a:buFont typeface="Wingdings" pitchFamily="2" charset="2"/>
              <a:buChar char="q"/>
            </a:pPr>
            <a:r>
              <a:rPr lang="en-US" sz="2000" dirty="0" smtClean="0"/>
              <a:t>Adding Cyrillic-based languages to European Union documents</a:t>
            </a:r>
            <a:endParaRPr lang="en-US" sz="1800" dirty="0"/>
          </a:p>
        </p:txBody>
      </p:sp>
      <p:sp>
        <p:nvSpPr>
          <p:cNvPr id="23" name="Content Placeholder 22"/>
          <p:cNvSpPr>
            <a:spLocks noGrp="1"/>
          </p:cNvSpPr>
          <p:nvPr>
            <p:ph sz="quarter" idx="2"/>
          </p:nvPr>
        </p:nvSpPr>
        <p:spPr>
          <a:xfrm>
            <a:off x="4648200" y="3009900"/>
            <a:ext cx="3810000" cy="2171700"/>
          </a:xfrm>
        </p:spPr>
        <p:txBody>
          <a:bodyPr>
            <a:noAutofit/>
          </a:bodyPr>
          <a:lstStyle/>
          <a:p>
            <a:pPr marL="342900" indent="-342900">
              <a:buFont typeface="Wingdings" pitchFamily="2" charset="2"/>
              <a:buChar char="q"/>
            </a:pPr>
            <a:r>
              <a:rPr lang="en-US" sz="2000" dirty="0" smtClean="0"/>
              <a:t>Scaling software systems by an order of magnitude (pick your dimension)</a:t>
            </a:r>
          </a:p>
          <a:p>
            <a:pPr marL="342900" indent="-342900">
              <a:buFont typeface="Wingdings" pitchFamily="2" charset="2"/>
              <a:buChar char="q"/>
            </a:pPr>
            <a:r>
              <a:rPr lang="en-US" sz="2000" dirty="0" smtClean="0"/>
              <a:t>Supporting the web in a desktop productivity suite</a:t>
            </a:r>
          </a:p>
          <a:p>
            <a:pPr marL="342900" indent="-342900">
              <a:buFont typeface="Wingdings" pitchFamily="2" charset="2"/>
              <a:buChar char="q"/>
            </a:pPr>
            <a:r>
              <a:rPr lang="en-US" sz="2000" dirty="0" smtClean="0"/>
              <a:t>Adding support for Asian languages to a tool</a:t>
            </a:r>
          </a:p>
        </p:txBody>
      </p:sp>
      <p:sp>
        <p:nvSpPr>
          <p:cNvPr id="152581" name="Rectangle 5"/>
          <p:cNvSpPr>
            <a:spLocks noGrp="1" noChangeArrowheads="1"/>
          </p:cNvSpPr>
          <p:nvPr>
            <p:ph type="body" sz="half" idx="3"/>
          </p:nvPr>
        </p:nvSpPr>
        <p:spPr>
          <a:xfrm>
            <a:off x="609600" y="1600200"/>
            <a:ext cx="8229600" cy="1384995"/>
          </a:xfrm>
        </p:spPr>
        <p:txBody>
          <a:bodyPr>
            <a:spAutoFit/>
          </a:bodyPr>
          <a:lstStyle/>
          <a:p>
            <a:pPr marL="0" indent="0">
              <a:buNone/>
            </a:pPr>
            <a:r>
              <a:rPr lang="en-US" sz="2800" dirty="0" smtClean="0"/>
              <a:t>A significant amount of “software maintenance” makes changes for which roughly analogous changes would be considered non-routine in most other fields</a:t>
            </a:r>
            <a:endParaRPr lang="en-US" sz="2800" dirty="0"/>
          </a:p>
        </p:txBody>
      </p:sp>
      <p:sp>
        <p:nvSpPr>
          <p:cNvPr id="18" name="Slide Number Placeholder 17"/>
          <p:cNvSpPr>
            <a:spLocks noGrp="1"/>
          </p:cNvSpPr>
          <p:nvPr>
            <p:ph type="sldNum" sz="quarter" idx="12"/>
          </p:nvPr>
        </p:nvSpPr>
        <p:spPr/>
        <p:txBody>
          <a:bodyPr/>
          <a:lstStyle/>
          <a:p>
            <a:fld id="{899A8363-C009-488B-A5E0-070F598FB46A}" type="slidenum">
              <a:rPr lang="en-US" smtClean="0"/>
              <a:pPr/>
              <a:t>16</a:t>
            </a:fld>
            <a:endParaRPr lang="en-US"/>
          </a:p>
        </p:txBody>
      </p:sp>
      <p:sp>
        <p:nvSpPr>
          <p:cNvPr id="7" name="Date Placeholder 6"/>
          <p:cNvSpPr>
            <a:spLocks noGrp="1"/>
          </p:cNvSpPr>
          <p:nvPr>
            <p:ph type="dt" sz="half" idx="10"/>
          </p:nvPr>
        </p:nvSpPr>
        <p:spPr>
          <a:xfrm>
            <a:off x="6096000" y="6248400"/>
            <a:ext cx="2667000" cy="457200"/>
          </a:xfrm>
        </p:spPr>
        <p:txBody>
          <a:bodyPr/>
          <a:lstStyle/>
          <a:p>
            <a:r>
              <a:rPr lang="en-US" dirty="0" smtClean="0"/>
              <a:t>503 11sp © UW CSE  • D. </a:t>
            </a:r>
            <a:r>
              <a:rPr lang="en-US" dirty="0" err="1" smtClean="0"/>
              <a:t>Notkin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One more difficulty in more depth</a:t>
            </a:r>
            <a:endParaRPr lang="en-US" dirty="0"/>
          </a:p>
        </p:txBody>
      </p:sp>
      <p:sp>
        <p:nvSpPr>
          <p:cNvPr id="6" name="Date Placeholder 5"/>
          <p:cNvSpPr>
            <a:spLocks noGrp="1"/>
          </p:cNvSpPr>
          <p:nvPr>
            <p:ph type="dt" sz="half" idx="10"/>
          </p:nvPr>
        </p:nvSpPr>
        <p:spPr/>
        <p:txBody>
          <a:bodyPr/>
          <a:lstStyle/>
          <a:p>
            <a:r>
              <a:rPr lang="en-US" smtClean="0"/>
              <a:t>503 11sp © UW CSE  • D. Notkin</a:t>
            </a:r>
            <a:endParaRPr lang="en-US"/>
          </a:p>
        </p:txBody>
      </p:sp>
      <p:sp>
        <p:nvSpPr>
          <p:cNvPr id="7" name="Slide Number Placeholder 6"/>
          <p:cNvSpPr>
            <a:spLocks noGrp="1"/>
          </p:cNvSpPr>
          <p:nvPr>
            <p:ph type="sldNum" sz="quarter" idx="12"/>
          </p:nvPr>
        </p:nvSpPr>
        <p:spPr/>
        <p:txBody>
          <a:bodyPr>
            <a:normAutofit fontScale="85000" lnSpcReduction="20000"/>
          </a:bodyPr>
          <a:lstStyle/>
          <a:p>
            <a:fld id="{899A8363-C009-488B-A5E0-070F598FB46A}" type="slidenum">
              <a:rPr lang="en-US" smtClean="0"/>
              <a:pPr/>
              <a:t>17</a:t>
            </a:fld>
            <a:endParaRPr lang="en-US"/>
          </a:p>
        </p:txBody>
      </p:sp>
      <p:sp>
        <p:nvSpPr>
          <p:cNvPr id="9" name="Content Placeholder 8"/>
          <p:cNvSpPr>
            <a:spLocks noGrp="1"/>
          </p:cNvSpPr>
          <p:nvPr>
            <p:ph sz="quarter" idx="1"/>
          </p:nvPr>
        </p:nvSpPr>
        <p:spPr/>
        <p:txBody>
          <a:bodyPr>
            <a:normAutofit fontScale="92500" lnSpcReduction="10000"/>
          </a:bodyPr>
          <a:lstStyle/>
          <a:p>
            <a:r>
              <a:rPr lang="en-US" dirty="0" smtClean="0"/>
              <a:t>Dijkstra’s1968 “</a:t>
            </a:r>
            <a:r>
              <a:rPr lang="en-US" sz="2600" b="1" dirty="0" err="1" smtClean="0">
                <a:latin typeface="Courier New" pitchFamily="49" charset="0"/>
                <a:cs typeface="Courier New" pitchFamily="49" charset="0"/>
              </a:rPr>
              <a:t>goto</a:t>
            </a:r>
            <a:r>
              <a:rPr lang="en-US" dirty="0" smtClean="0"/>
              <a:t> considered harmful” letter </a:t>
            </a:r>
            <a:r>
              <a:rPr lang="en-US" dirty="0"/>
              <a:t>to the editor of CACM is a classic</a:t>
            </a:r>
          </a:p>
          <a:p>
            <a:pPr lvl="1"/>
            <a:r>
              <a:rPr lang="en-US" dirty="0"/>
              <a:t>Mark Twain: “A classic is something everyone wants to have read, but nobody wants to read.”  </a:t>
            </a:r>
          </a:p>
          <a:p>
            <a:r>
              <a:rPr lang="en-US" dirty="0" smtClean="0"/>
              <a:t>My </a:t>
            </a:r>
            <a:r>
              <a:rPr lang="en-US" dirty="0"/>
              <a:t>version of his key argument is that </a:t>
            </a:r>
          </a:p>
          <a:p>
            <a:pPr lvl="1"/>
            <a:r>
              <a:rPr lang="en-US" dirty="0"/>
              <a:t>We write programs but we care about executions – getting the behaviors we want is </a:t>
            </a:r>
            <a:r>
              <a:rPr lang="en-US" dirty="0" smtClean="0"/>
              <a:t>indirect</a:t>
            </a:r>
            <a:endParaRPr lang="en-US" dirty="0"/>
          </a:p>
          <a:p>
            <a:pPr lvl="1"/>
            <a:r>
              <a:rPr lang="en-US" dirty="0"/>
              <a:t>But reasoning about arbitrary behaviors is very hard due to the limits of the human brain</a:t>
            </a:r>
          </a:p>
          <a:p>
            <a:pPr lvl="1"/>
            <a:r>
              <a:rPr lang="en-US" dirty="0"/>
              <a:t>By reducing the gap between the program and the behaviors, we can do better in terms of reasoning</a:t>
            </a:r>
          </a:p>
          <a:p>
            <a:endParaRPr lang="en-US" dirty="0"/>
          </a:p>
        </p:txBody>
      </p:sp>
    </p:spTree>
    <p:extLst>
      <p:ext uri="{BB962C8B-B14F-4D97-AF65-F5344CB8AC3E}">
        <p14:creationId xmlns:p14="http://schemas.microsoft.com/office/powerpoint/2010/main" val="4175242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a:t>
            </a:r>
            <a:br>
              <a:rPr lang="en-US" dirty="0" smtClean="0"/>
            </a:br>
            <a:r>
              <a:rPr lang="en-US" sz="2700" dirty="0" smtClean="0"/>
              <a:t>[Adapted from Wikipedia, Spaghetti Code]</a:t>
            </a:r>
            <a:endParaRPr lang="en-US" sz="2700" dirty="0"/>
          </a:p>
        </p:txBody>
      </p:sp>
      <p:sp>
        <p:nvSpPr>
          <p:cNvPr id="8" name="Date Placeholder 7"/>
          <p:cNvSpPr>
            <a:spLocks noGrp="1"/>
          </p:cNvSpPr>
          <p:nvPr>
            <p:ph type="dt" sz="half" idx="10"/>
          </p:nvPr>
        </p:nvSpPr>
        <p:spPr/>
        <p:txBody>
          <a:bodyPr/>
          <a:lstStyle/>
          <a:p>
            <a:r>
              <a:rPr lang="en-US" smtClean="0"/>
              <a:t>503 11sp © UW CSE  • D. Notkin</a:t>
            </a:r>
            <a:endParaRPr lang="en-US"/>
          </a:p>
        </p:txBody>
      </p:sp>
      <p:sp>
        <p:nvSpPr>
          <p:cNvPr id="7" name="Slide Number Placeholder 6"/>
          <p:cNvSpPr>
            <a:spLocks noGrp="1"/>
          </p:cNvSpPr>
          <p:nvPr>
            <p:ph type="sldNum" sz="quarter" idx="12"/>
          </p:nvPr>
        </p:nvSpPr>
        <p:spPr/>
        <p:txBody>
          <a:bodyPr>
            <a:normAutofit fontScale="85000" lnSpcReduction="20000"/>
          </a:bodyPr>
          <a:lstStyle/>
          <a:p>
            <a:fld id="{B27B53E7-13BB-4CE7-ACCE-E032DFE7CA51}" type="slidenum">
              <a:rPr lang="en-US" smtClean="0"/>
              <a:pPr/>
              <a:t>18</a:t>
            </a:fld>
            <a:endParaRPr lang="en-US"/>
          </a:p>
        </p:txBody>
      </p:sp>
      <p:sp>
        <p:nvSpPr>
          <p:cNvPr id="50" name="Content Placeholder 49"/>
          <p:cNvSpPr>
            <a:spLocks noGrp="1"/>
          </p:cNvSpPr>
          <p:nvPr>
            <p:ph sz="quarter" idx="1"/>
          </p:nvPr>
        </p:nvSpPr>
        <p:spPr>
          <a:xfrm>
            <a:off x="152400" y="4295839"/>
            <a:ext cx="3962400" cy="2398092"/>
          </a:xfrm>
        </p:spPr>
        <p:txBody>
          <a:bodyPr>
            <a:spAutoFit/>
          </a:bodyPr>
          <a:lstStyle/>
          <a:p>
            <a:r>
              <a:rPr lang="en-US" sz="2400" dirty="0" smtClean="0"/>
              <a:t>Only one behavior in this example</a:t>
            </a:r>
          </a:p>
          <a:p>
            <a:r>
              <a:rPr lang="en-US" sz="2400" dirty="0" smtClean="0"/>
              <a:t>Not straightforward to reason about (at least in general) – must simulate the control flow</a:t>
            </a:r>
          </a:p>
        </p:txBody>
      </p:sp>
      <p:sp>
        <p:nvSpPr>
          <p:cNvPr id="6" name="TextBox 5"/>
          <p:cNvSpPr txBox="1"/>
          <p:nvPr/>
        </p:nvSpPr>
        <p:spPr>
          <a:xfrm>
            <a:off x="304800" y="1752600"/>
            <a:ext cx="3768980" cy="2031325"/>
          </a:xfrm>
          <a:prstGeom prst="rect">
            <a:avLst/>
          </a:prstGeom>
          <a:noFill/>
          <a:ln>
            <a:solidFill>
              <a:schemeClr val="tx1"/>
            </a:solidFill>
          </a:ln>
        </p:spPr>
        <p:txBody>
          <a:bodyPr wrap="none" rtlCol="0">
            <a:spAutoFit/>
          </a:bodyPr>
          <a:lstStyle/>
          <a:p>
            <a:r>
              <a:rPr lang="en-US" b="1" dirty="0" smtClean="0">
                <a:latin typeface="Courier New" pitchFamily="49" charset="0"/>
                <a:cs typeface="Courier New" pitchFamily="49" charset="0"/>
              </a:rPr>
              <a:t>10 </a:t>
            </a:r>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 = 0</a:t>
            </a:r>
          </a:p>
          <a:p>
            <a:r>
              <a:rPr lang="en-US" b="1" dirty="0" smtClean="0">
                <a:latin typeface="Courier New" pitchFamily="49" charset="0"/>
                <a:cs typeface="Courier New" pitchFamily="49" charset="0"/>
              </a:rPr>
              <a:t>20 </a:t>
            </a:r>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 = </a:t>
            </a:r>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 + 1</a:t>
            </a:r>
          </a:p>
          <a:p>
            <a:r>
              <a:rPr lang="en-US" b="1" dirty="0" smtClean="0">
                <a:latin typeface="Courier New" pitchFamily="49" charset="0"/>
                <a:cs typeface="Courier New" pitchFamily="49" charset="0"/>
              </a:rPr>
              <a:t>30 PRINT </a:t>
            </a:r>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 * </a:t>
            </a:r>
            <a:r>
              <a:rPr lang="en-US" b="1" dirty="0" err="1" smtClean="0">
                <a:latin typeface="Courier New" pitchFamily="49" charset="0"/>
                <a:cs typeface="Courier New" pitchFamily="49" charset="0"/>
              </a:rPr>
              <a:t>i</a:t>
            </a:r>
            <a:endParaRPr lang="en-US" b="1" dirty="0" smtClean="0">
              <a:latin typeface="Courier New" pitchFamily="49" charset="0"/>
              <a:cs typeface="Courier New" pitchFamily="49" charset="0"/>
            </a:endParaRPr>
          </a:p>
          <a:p>
            <a:r>
              <a:rPr lang="en-US" b="1" dirty="0" smtClean="0">
                <a:latin typeface="Courier New" pitchFamily="49" charset="0"/>
                <a:cs typeface="Courier New" pitchFamily="49" charset="0"/>
              </a:rPr>
              <a:t>40 IF </a:t>
            </a:r>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 &gt;= 10 THEN GOTO 60</a:t>
            </a:r>
          </a:p>
          <a:p>
            <a:r>
              <a:rPr lang="en-US" b="1" dirty="0" smtClean="0">
                <a:latin typeface="Courier New" pitchFamily="49" charset="0"/>
                <a:cs typeface="Courier New" pitchFamily="49" charset="0"/>
              </a:rPr>
              <a:t>50 GOTO 20</a:t>
            </a:r>
          </a:p>
          <a:p>
            <a:r>
              <a:rPr lang="en-US" b="1" dirty="0" smtClean="0">
                <a:latin typeface="Courier New" pitchFamily="49" charset="0"/>
                <a:cs typeface="Courier New" pitchFamily="49" charset="0"/>
              </a:rPr>
              <a:t>60 PRINT "Done"</a:t>
            </a:r>
          </a:p>
          <a:p>
            <a:r>
              <a:rPr lang="en-US" b="1" dirty="0" smtClean="0">
                <a:latin typeface="Courier New" pitchFamily="49" charset="0"/>
                <a:cs typeface="Courier New" pitchFamily="49" charset="0"/>
              </a:rPr>
              <a:t>70 END</a:t>
            </a:r>
            <a:endParaRPr lang="en-US" b="1" dirty="0">
              <a:latin typeface="Courier New" pitchFamily="49" charset="0"/>
              <a:cs typeface="Courier New" pitchFamily="49" charset="0"/>
            </a:endParaRPr>
          </a:p>
        </p:txBody>
      </p:sp>
      <p:grpSp>
        <p:nvGrpSpPr>
          <p:cNvPr id="47" name="Group 46"/>
          <p:cNvGrpSpPr/>
          <p:nvPr/>
        </p:nvGrpSpPr>
        <p:grpSpPr>
          <a:xfrm>
            <a:off x="4266561" y="1600200"/>
            <a:ext cx="4496439" cy="3890663"/>
            <a:chOff x="4028435" y="1828802"/>
            <a:chExt cx="4496439" cy="3890663"/>
          </a:xfrm>
        </p:grpSpPr>
        <p:sp>
          <p:nvSpPr>
            <p:cNvPr id="10" name="TextBox 9"/>
            <p:cNvSpPr txBox="1"/>
            <p:nvPr/>
          </p:nvSpPr>
          <p:spPr>
            <a:xfrm>
              <a:off x="6313993" y="2133600"/>
              <a:ext cx="1011815" cy="461665"/>
            </a:xfrm>
            <a:prstGeom prst="rect">
              <a:avLst/>
            </a:prstGeom>
            <a:noFill/>
            <a:ln>
              <a:solidFill>
                <a:srgbClr val="7030A0"/>
              </a:solidFill>
            </a:ln>
          </p:spPr>
          <p:txBody>
            <a:bodyPr wrap="none" tIns="91440" bIns="91440" rtlCol="0">
              <a:spAutoFit/>
            </a:bodyPr>
            <a:lstStyle/>
            <a:p>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 := 0</a:t>
              </a:r>
              <a:endParaRPr lang="en-US" b="1" dirty="0">
                <a:latin typeface="Courier New" pitchFamily="49" charset="0"/>
                <a:cs typeface="Courier New" pitchFamily="49" charset="0"/>
              </a:endParaRPr>
            </a:p>
          </p:txBody>
        </p:sp>
        <p:sp>
          <p:nvSpPr>
            <p:cNvPr id="11" name="TextBox 10"/>
            <p:cNvSpPr txBox="1"/>
            <p:nvPr/>
          </p:nvSpPr>
          <p:spPr>
            <a:xfrm>
              <a:off x="6038276" y="2896716"/>
              <a:ext cx="1563248" cy="461665"/>
            </a:xfrm>
            <a:prstGeom prst="rect">
              <a:avLst/>
            </a:prstGeom>
            <a:noFill/>
            <a:ln>
              <a:solidFill>
                <a:srgbClr val="7030A0"/>
              </a:solidFill>
            </a:ln>
          </p:spPr>
          <p:txBody>
            <a:bodyPr wrap="none" tIns="91440" bIns="91440" rtlCol="0">
              <a:spAutoFit/>
            </a:bodyPr>
            <a:lstStyle/>
            <a:p>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 := </a:t>
              </a:r>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 + 1</a:t>
              </a:r>
              <a:endParaRPr lang="en-US" b="1" dirty="0">
                <a:latin typeface="Courier New" pitchFamily="49" charset="0"/>
                <a:cs typeface="Courier New" pitchFamily="49" charset="0"/>
              </a:endParaRPr>
            </a:p>
          </p:txBody>
        </p:sp>
        <p:sp>
          <p:nvSpPr>
            <p:cNvPr id="12" name="TextBox 11"/>
            <p:cNvSpPr txBox="1"/>
            <p:nvPr/>
          </p:nvSpPr>
          <p:spPr>
            <a:xfrm>
              <a:off x="6107205" y="3659832"/>
              <a:ext cx="1425390" cy="461665"/>
            </a:xfrm>
            <a:prstGeom prst="rect">
              <a:avLst/>
            </a:prstGeom>
            <a:noFill/>
            <a:ln>
              <a:solidFill>
                <a:srgbClr val="7030A0"/>
              </a:solidFill>
            </a:ln>
          </p:spPr>
          <p:txBody>
            <a:bodyPr wrap="none" tIns="91440" bIns="91440" rtlCol="0">
              <a:spAutoFit/>
            </a:bodyPr>
            <a:lstStyle/>
            <a:p>
              <a:r>
                <a:rPr lang="en-US" b="1" dirty="0" smtClean="0">
                  <a:latin typeface="Courier New" pitchFamily="49" charset="0"/>
                  <a:cs typeface="Courier New" pitchFamily="49" charset="0"/>
                </a:rPr>
                <a:t>PRINT </a:t>
              </a:r>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a:t>
              </a:r>
              <a:endParaRPr lang="en-US" b="1" dirty="0">
                <a:latin typeface="Courier New" pitchFamily="49" charset="0"/>
                <a:cs typeface="Courier New" pitchFamily="49" charset="0"/>
              </a:endParaRPr>
            </a:p>
          </p:txBody>
        </p:sp>
        <p:sp>
          <p:nvSpPr>
            <p:cNvPr id="15" name="Flowchart: Decision 14"/>
            <p:cNvSpPr/>
            <p:nvPr/>
          </p:nvSpPr>
          <p:spPr>
            <a:xfrm>
              <a:off x="5715000" y="4422948"/>
              <a:ext cx="2209800" cy="533400"/>
            </a:xfrm>
            <a:prstGeom prst="flowChartDecision">
              <a:avLst/>
            </a:prstGeom>
            <a:noFill/>
            <a:ln w="63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err="1" smtClean="0">
                  <a:solidFill>
                    <a:schemeClr val="tx1"/>
                  </a:solidFill>
                  <a:latin typeface="Courier New" pitchFamily="49" charset="0"/>
                  <a:cs typeface="Courier New" pitchFamily="49" charset="0"/>
                </a:rPr>
                <a:t>i</a:t>
              </a:r>
              <a:r>
                <a:rPr lang="en-US" b="1" dirty="0" smtClean="0">
                  <a:solidFill>
                    <a:schemeClr val="tx1"/>
                  </a:solidFill>
                  <a:latin typeface="Courier New" pitchFamily="49" charset="0"/>
                  <a:cs typeface="Courier New" pitchFamily="49" charset="0"/>
                </a:rPr>
                <a:t> &gt;= 10</a:t>
              </a:r>
              <a:endParaRPr lang="en-US" b="1" dirty="0">
                <a:solidFill>
                  <a:schemeClr val="tx1"/>
                </a:solidFill>
                <a:latin typeface="Courier New" pitchFamily="49" charset="0"/>
                <a:cs typeface="Courier New" pitchFamily="49" charset="0"/>
              </a:endParaRPr>
            </a:p>
          </p:txBody>
        </p:sp>
        <p:sp>
          <p:nvSpPr>
            <p:cNvPr id="16" name="TextBox 15"/>
            <p:cNvSpPr txBox="1"/>
            <p:nvPr/>
          </p:nvSpPr>
          <p:spPr>
            <a:xfrm>
              <a:off x="4028435" y="5257800"/>
              <a:ext cx="1838965" cy="461665"/>
            </a:xfrm>
            <a:prstGeom prst="rect">
              <a:avLst/>
            </a:prstGeom>
            <a:noFill/>
            <a:ln>
              <a:solidFill>
                <a:srgbClr val="7030A0"/>
              </a:solidFill>
            </a:ln>
          </p:spPr>
          <p:txBody>
            <a:bodyPr wrap="none" tIns="91440" bIns="91440" rtlCol="0">
              <a:spAutoFit/>
            </a:bodyPr>
            <a:lstStyle/>
            <a:p>
              <a:r>
                <a:rPr lang="en-US" b="1" dirty="0" smtClean="0">
                  <a:latin typeface="Courier New" pitchFamily="49" charset="0"/>
                  <a:cs typeface="Courier New" pitchFamily="49" charset="0"/>
                </a:rPr>
                <a:t>PRINT "Done"</a:t>
              </a:r>
              <a:endParaRPr lang="en-US" b="1" dirty="0">
                <a:latin typeface="Courier New" pitchFamily="49" charset="0"/>
                <a:cs typeface="Courier New" pitchFamily="49" charset="0"/>
              </a:endParaRPr>
            </a:p>
          </p:txBody>
        </p:sp>
        <p:cxnSp>
          <p:nvCxnSpPr>
            <p:cNvPr id="18" name="Straight Arrow Connector 17"/>
            <p:cNvCxnSpPr>
              <a:stCxn id="10" idx="2"/>
              <a:endCxn id="11" idx="0"/>
            </p:cNvCxnSpPr>
            <p:nvPr/>
          </p:nvCxnSpPr>
          <p:spPr>
            <a:xfrm rot="5400000">
              <a:off x="6669176" y="2745990"/>
              <a:ext cx="301451" cy="1"/>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1" idx="2"/>
              <a:endCxn id="12" idx="0"/>
            </p:cNvCxnSpPr>
            <p:nvPr/>
          </p:nvCxnSpPr>
          <p:spPr>
            <a:xfrm rot="5400000">
              <a:off x="6669175" y="3509106"/>
              <a:ext cx="301451" cy="1588"/>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2" idx="2"/>
              <a:endCxn id="15" idx="0"/>
            </p:cNvCxnSpPr>
            <p:nvPr/>
          </p:nvCxnSpPr>
          <p:spPr>
            <a:xfrm rot="5400000">
              <a:off x="6669175" y="4272222"/>
              <a:ext cx="301451" cy="1588"/>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15" idx="1"/>
              <a:endCxn id="16" idx="0"/>
            </p:cNvCxnSpPr>
            <p:nvPr/>
          </p:nvCxnSpPr>
          <p:spPr>
            <a:xfrm rot="10800000" flipV="1">
              <a:off x="4947918" y="4689648"/>
              <a:ext cx="767082" cy="568152"/>
            </a:xfrm>
            <a:prstGeom prst="bentConnector2">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1" name="Elbow Connector 25"/>
            <p:cNvCxnSpPr>
              <a:stCxn id="15" idx="3"/>
              <a:endCxn id="11" idx="3"/>
            </p:cNvCxnSpPr>
            <p:nvPr/>
          </p:nvCxnSpPr>
          <p:spPr>
            <a:xfrm flipH="1" flipV="1">
              <a:off x="7601524" y="3127549"/>
              <a:ext cx="323276" cy="1562099"/>
            </a:xfrm>
            <a:prstGeom prst="bentConnector3">
              <a:avLst>
                <a:gd name="adj1" fmla="val -70714"/>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257800" y="4267200"/>
              <a:ext cx="295274" cy="461665"/>
            </a:xfrm>
            <a:prstGeom prst="rect">
              <a:avLst/>
            </a:prstGeom>
            <a:noFill/>
          </p:spPr>
          <p:txBody>
            <a:bodyPr wrap="none" tIns="91440" bIns="91440" rtlCol="0">
              <a:spAutoFit/>
            </a:bodyPr>
            <a:lstStyle/>
            <a:p>
              <a:r>
                <a:rPr lang="en-US" b="1" dirty="0" smtClean="0">
                  <a:solidFill>
                    <a:srgbClr val="7030A0"/>
                  </a:solidFill>
                </a:rPr>
                <a:t>T</a:t>
              </a:r>
              <a:endParaRPr lang="en-US" b="1" dirty="0">
                <a:solidFill>
                  <a:srgbClr val="7030A0"/>
                </a:solidFill>
              </a:endParaRPr>
            </a:p>
          </p:txBody>
        </p:sp>
        <p:sp>
          <p:nvSpPr>
            <p:cNvPr id="36" name="TextBox 35"/>
            <p:cNvSpPr txBox="1"/>
            <p:nvPr/>
          </p:nvSpPr>
          <p:spPr>
            <a:xfrm>
              <a:off x="8229600" y="4267200"/>
              <a:ext cx="295274" cy="461665"/>
            </a:xfrm>
            <a:prstGeom prst="rect">
              <a:avLst/>
            </a:prstGeom>
            <a:noFill/>
          </p:spPr>
          <p:txBody>
            <a:bodyPr wrap="none" tIns="91440" bIns="91440" rtlCol="0">
              <a:spAutoFit/>
            </a:bodyPr>
            <a:lstStyle/>
            <a:p>
              <a:r>
                <a:rPr lang="en-US" b="1" dirty="0" smtClean="0">
                  <a:solidFill>
                    <a:srgbClr val="7030A0"/>
                  </a:solidFill>
                </a:rPr>
                <a:t>F</a:t>
              </a:r>
              <a:endParaRPr lang="en-US" b="1" dirty="0">
                <a:solidFill>
                  <a:srgbClr val="7030A0"/>
                </a:solidFill>
              </a:endParaRPr>
            </a:p>
          </p:txBody>
        </p:sp>
        <p:cxnSp>
          <p:nvCxnSpPr>
            <p:cNvPr id="38" name="Straight Arrow Connector 37"/>
            <p:cNvCxnSpPr>
              <a:endCxn id="10" idx="0"/>
            </p:cNvCxnSpPr>
            <p:nvPr/>
          </p:nvCxnSpPr>
          <p:spPr>
            <a:xfrm rot="16200000" flipH="1">
              <a:off x="6534151" y="1847850"/>
              <a:ext cx="304798" cy="266701"/>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grpSp>
      <p:sp>
        <p:nvSpPr>
          <p:cNvPr id="49" name="Rounded Rectangular Callout 48"/>
          <p:cNvSpPr/>
          <p:nvPr/>
        </p:nvSpPr>
        <p:spPr>
          <a:xfrm>
            <a:off x="6934200" y="5410200"/>
            <a:ext cx="1960017" cy="715089"/>
          </a:xfrm>
          <a:prstGeom prst="wedgeRoundRectCallout">
            <a:avLst>
              <a:gd name="adj1" fmla="val -39008"/>
              <a:gd name="adj2" fmla="val -123304"/>
              <a:gd name="adj3" fmla="val 16667"/>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wrap="square" lIns="45720" tIns="45720" rIns="45720" bIns="45720" rtlCol="0" anchor="ctr">
            <a:spAutoFit/>
          </a:bodyPr>
          <a:lstStyle/>
          <a:p>
            <a:pPr algn="ctr"/>
            <a:r>
              <a:rPr lang="en-US" dirty="0" smtClean="0">
                <a:solidFill>
                  <a:schemeClr val="tx1"/>
                </a:solidFill>
              </a:rPr>
              <a:t>Control Flow Graph (CFG)</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continued: use </a:t>
            </a:r>
            <a:r>
              <a:rPr lang="en-US" sz="4000" b="1" dirty="0" smtClean="0">
                <a:latin typeface="Courier New" pitchFamily="49" charset="0"/>
                <a:cs typeface="Courier New" pitchFamily="49" charset="0"/>
              </a:rPr>
              <a:t>while</a:t>
            </a:r>
            <a:r>
              <a:rPr lang="en-US" dirty="0" smtClean="0"/>
              <a:t> loop</a:t>
            </a:r>
            <a:endParaRPr lang="en-US" sz="3100" dirty="0"/>
          </a:p>
        </p:txBody>
      </p:sp>
      <p:sp>
        <p:nvSpPr>
          <p:cNvPr id="8" name="Date Placeholder 7"/>
          <p:cNvSpPr>
            <a:spLocks noGrp="1"/>
          </p:cNvSpPr>
          <p:nvPr>
            <p:ph type="dt" sz="half" idx="10"/>
          </p:nvPr>
        </p:nvSpPr>
        <p:spPr/>
        <p:txBody>
          <a:bodyPr/>
          <a:lstStyle/>
          <a:p>
            <a:r>
              <a:rPr lang="en-US" smtClean="0"/>
              <a:t>503 11sp © UW CSE  • D. Notkin</a:t>
            </a:r>
            <a:endParaRPr lang="en-US"/>
          </a:p>
        </p:txBody>
      </p:sp>
      <p:sp>
        <p:nvSpPr>
          <p:cNvPr id="7" name="Slide Number Placeholder 6"/>
          <p:cNvSpPr>
            <a:spLocks noGrp="1"/>
          </p:cNvSpPr>
          <p:nvPr>
            <p:ph type="sldNum" sz="quarter" idx="12"/>
          </p:nvPr>
        </p:nvSpPr>
        <p:spPr/>
        <p:txBody>
          <a:bodyPr>
            <a:normAutofit fontScale="85000" lnSpcReduction="20000"/>
          </a:bodyPr>
          <a:lstStyle/>
          <a:p>
            <a:fld id="{B27B53E7-13BB-4CE7-ACCE-E032DFE7CA51}" type="slidenum">
              <a:rPr lang="en-US" smtClean="0"/>
              <a:pPr/>
              <a:t>19</a:t>
            </a:fld>
            <a:endParaRPr lang="en-US"/>
          </a:p>
        </p:txBody>
      </p:sp>
      <p:sp>
        <p:nvSpPr>
          <p:cNvPr id="50" name="Content Placeholder 49"/>
          <p:cNvSpPr>
            <a:spLocks noGrp="1"/>
          </p:cNvSpPr>
          <p:nvPr>
            <p:ph sz="quarter" idx="1"/>
          </p:nvPr>
        </p:nvSpPr>
        <p:spPr>
          <a:xfrm>
            <a:off x="152400" y="3733800"/>
            <a:ext cx="3962400" cy="2857192"/>
          </a:xfrm>
        </p:spPr>
        <p:txBody>
          <a:bodyPr>
            <a:spAutoFit/>
          </a:bodyPr>
          <a:lstStyle/>
          <a:p>
            <a:r>
              <a:rPr lang="en-US" sz="2400" dirty="0" smtClean="0"/>
              <a:t>Still only one behavior</a:t>
            </a:r>
          </a:p>
          <a:p>
            <a:r>
              <a:rPr lang="en-US" sz="2400" dirty="0" smtClean="0"/>
              <a:t>The loop is clearer – can more easily separate “doing the loop” and “exiting the loop”</a:t>
            </a:r>
          </a:p>
          <a:p>
            <a:r>
              <a:rPr lang="en-US" sz="2400" dirty="0" smtClean="0"/>
              <a:t>Will allow invariants and proofs – easier reasoning</a:t>
            </a:r>
          </a:p>
        </p:txBody>
      </p:sp>
      <p:sp>
        <p:nvSpPr>
          <p:cNvPr id="6" name="TextBox 5"/>
          <p:cNvSpPr txBox="1"/>
          <p:nvPr/>
        </p:nvSpPr>
        <p:spPr>
          <a:xfrm>
            <a:off x="304800" y="1752600"/>
            <a:ext cx="2390398" cy="1754326"/>
          </a:xfrm>
          <a:prstGeom prst="rect">
            <a:avLst/>
          </a:prstGeom>
          <a:noFill/>
          <a:ln>
            <a:solidFill>
              <a:schemeClr val="tx1"/>
            </a:solidFill>
          </a:ln>
        </p:spPr>
        <p:txBody>
          <a:bodyPr wrap="none" rtlCol="0">
            <a:spAutoFit/>
          </a:bodyPr>
          <a:lstStyle/>
          <a:p>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 := 1;</a:t>
            </a:r>
            <a:br>
              <a:rPr lang="en-US" b="1" dirty="0" smtClean="0">
                <a:latin typeface="Courier New" pitchFamily="49" charset="0"/>
                <a:cs typeface="Courier New" pitchFamily="49" charset="0"/>
              </a:rPr>
            </a:br>
            <a:r>
              <a:rPr lang="en-US" b="1" dirty="0" smtClean="0">
                <a:latin typeface="Courier New" pitchFamily="49" charset="0"/>
                <a:cs typeface="Courier New" pitchFamily="49" charset="0"/>
              </a:rPr>
              <a:t>while </a:t>
            </a:r>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 &lt;= 10 do</a:t>
            </a:r>
            <a:br>
              <a:rPr lang="en-US" b="1" dirty="0" smtClean="0">
                <a:latin typeface="Courier New" pitchFamily="49" charset="0"/>
                <a:cs typeface="Courier New" pitchFamily="49" charset="0"/>
              </a:rPr>
            </a:br>
            <a:r>
              <a:rPr lang="en-US" b="1" dirty="0" smtClean="0">
                <a:latin typeface="Courier New" pitchFamily="49" charset="0"/>
                <a:cs typeface="Courier New" pitchFamily="49" charset="0"/>
              </a:rPr>
              <a:t>   PRINT </a:t>
            </a:r>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a:t>
            </a:r>
            <a:br>
              <a:rPr lang="en-US" b="1" dirty="0" smtClean="0">
                <a:latin typeface="Courier New" pitchFamily="49" charset="0"/>
                <a:cs typeface="Courier New" pitchFamily="49" charset="0"/>
              </a:rPr>
            </a:b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 := </a:t>
            </a:r>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 + 1</a:t>
            </a:r>
            <a:br>
              <a:rPr lang="en-US" b="1" dirty="0" smtClean="0">
                <a:latin typeface="Courier New" pitchFamily="49" charset="0"/>
                <a:cs typeface="Courier New" pitchFamily="49" charset="0"/>
              </a:rPr>
            </a:br>
            <a:r>
              <a:rPr lang="en-US" b="1" dirty="0" smtClean="0">
                <a:latin typeface="Courier New" pitchFamily="49" charset="0"/>
                <a:cs typeface="Courier New" pitchFamily="49" charset="0"/>
              </a:rPr>
              <a:t>end;</a:t>
            </a:r>
            <a:br>
              <a:rPr lang="en-US" b="1" dirty="0" smtClean="0">
                <a:latin typeface="Courier New" pitchFamily="49" charset="0"/>
                <a:cs typeface="Courier New" pitchFamily="49" charset="0"/>
              </a:rPr>
            </a:br>
            <a:r>
              <a:rPr lang="en-US" b="1" dirty="0" smtClean="0">
                <a:latin typeface="Courier New" pitchFamily="49" charset="0"/>
                <a:cs typeface="Courier New" pitchFamily="49" charset="0"/>
              </a:rPr>
              <a:t>PRINT “DONE”</a:t>
            </a:r>
            <a:endParaRPr lang="en-US" b="1" dirty="0">
              <a:latin typeface="Courier New" pitchFamily="49" charset="0"/>
              <a:cs typeface="Courier New" pitchFamily="49" charset="0"/>
            </a:endParaRPr>
          </a:p>
        </p:txBody>
      </p:sp>
      <p:sp>
        <p:nvSpPr>
          <p:cNvPr id="10" name="TextBox 9"/>
          <p:cNvSpPr txBox="1"/>
          <p:nvPr/>
        </p:nvSpPr>
        <p:spPr>
          <a:xfrm>
            <a:off x="6542593" y="1904998"/>
            <a:ext cx="1011815" cy="461665"/>
          </a:xfrm>
          <a:prstGeom prst="rect">
            <a:avLst/>
          </a:prstGeom>
          <a:noFill/>
          <a:ln>
            <a:solidFill>
              <a:srgbClr val="7030A0"/>
            </a:solidFill>
          </a:ln>
        </p:spPr>
        <p:txBody>
          <a:bodyPr wrap="none" tIns="91440" bIns="91440" rtlCol="0">
            <a:spAutoFit/>
          </a:bodyPr>
          <a:lstStyle/>
          <a:p>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 := 1</a:t>
            </a:r>
            <a:endParaRPr lang="en-US" b="1" dirty="0">
              <a:latin typeface="Courier New" pitchFamily="49" charset="0"/>
              <a:cs typeface="Courier New" pitchFamily="49" charset="0"/>
            </a:endParaRPr>
          </a:p>
        </p:txBody>
      </p:sp>
      <p:sp>
        <p:nvSpPr>
          <p:cNvPr id="11" name="TextBox 10"/>
          <p:cNvSpPr txBox="1"/>
          <p:nvPr/>
        </p:nvSpPr>
        <p:spPr>
          <a:xfrm>
            <a:off x="6266876" y="5119986"/>
            <a:ext cx="1563248" cy="461665"/>
          </a:xfrm>
          <a:prstGeom prst="rect">
            <a:avLst/>
          </a:prstGeom>
          <a:noFill/>
          <a:ln>
            <a:solidFill>
              <a:srgbClr val="7030A0"/>
            </a:solidFill>
          </a:ln>
        </p:spPr>
        <p:txBody>
          <a:bodyPr wrap="none" tIns="91440" bIns="91440" rtlCol="0">
            <a:spAutoFit/>
          </a:bodyPr>
          <a:lstStyle/>
          <a:p>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 := </a:t>
            </a:r>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 + 1</a:t>
            </a:r>
            <a:endParaRPr lang="en-US" b="1" dirty="0">
              <a:latin typeface="Courier New" pitchFamily="49" charset="0"/>
              <a:cs typeface="Courier New" pitchFamily="49" charset="0"/>
            </a:endParaRPr>
          </a:p>
        </p:txBody>
      </p:sp>
      <p:sp>
        <p:nvSpPr>
          <p:cNvPr id="12" name="TextBox 11"/>
          <p:cNvSpPr txBox="1"/>
          <p:nvPr/>
        </p:nvSpPr>
        <p:spPr>
          <a:xfrm>
            <a:off x="6335805" y="4072235"/>
            <a:ext cx="1425390" cy="461665"/>
          </a:xfrm>
          <a:prstGeom prst="rect">
            <a:avLst/>
          </a:prstGeom>
          <a:noFill/>
          <a:ln>
            <a:solidFill>
              <a:srgbClr val="7030A0"/>
            </a:solidFill>
          </a:ln>
        </p:spPr>
        <p:txBody>
          <a:bodyPr wrap="none" tIns="91440" bIns="91440" rtlCol="0">
            <a:spAutoFit/>
          </a:bodyPr>
          <a:lstStyle/>
          <a:p>
            <a:r>
              <a:rPr lang="en-US" b="1" dirty="0" smtClean="0">
                <a:latin typeface="Courier New" pitchFamily="49" charset="0"/>
                <a:cs typeface="Courier New" pitchFamily="49" charset="0"/>
              </a:rPr>
              <a:t>PRINT </a:t>
            </a:r>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a:t>
            </a:r>
            <a:endParaRPr lang="en-US" b="1" dirty="0">
              <a:latin typeface="Courier New" pitchFamily="49" charset="0"/>
              <a:cs typeface="Courier New" pitchFamily="49" charset="0"/>
            </a:endParaRPr>
          </a:p>
        </p:txBody>
      </p:sp>
      <p:sp>
        <p:nvSpPr>
          <p:cNvPr id="15" name="Flowchart: Decision 14"/>
          <p:cNvSpPr/>
          <p:nvPr/>
        </p:nvSpPr>
        <p:spPr>
          <a:xfrm>
            <a:off x="5943600" y="2952749"/>
            <a:ext cx="2209800" cy="533400"/>
          </a:xfrm>
          <a:prstGeom prst="flowChartDecision">
            <a:avLst/>
          </a:prstGeom>
          <a:noFill/>
          <a:ln w="63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err="1" smtClean="0">
                <a:solidFill>
                  <a:schemeClr val="tx1"/>
                </a:solidFill>
                <a:latin typeface="Courier New" pitchFamily="49" charset="0"/>
                <a:cs typeface="Courier New" pitchFamily="49" charset="0"/>
              </a:rPr>
              <a:t>i</a:t>
            </a:r>
            <a:r>
              <a:rPr lang="en-US" b="1" dirty="0" smtClean="0">
                <a:solidFill>
                  <a:schemeClr val="tx1"/>
                </a:solidFill>
                <a:latin typeface="Courier New" pitchFamily="49" charset="0"/>
                <a:cs typeface="Courier New" pitchFamily="49" charset="0"/>
              </a:rPr>
              <a:t> &lt;= 10</a:t>
            </a:r>
            <a:endParaRPr lang="en-US" b="1" dirty="0">
              <a:solidFill>
                <a:schemeClr val="tx1"/>
              </a:solidFill>
              <a:latin typeface="Courier New" pitchFamily="49" charset="0"/>
              <a:cs typeface="Courier New" pitchFamily="49" charset="0"/>
            </a:endParaRPr>
          </a:p>
        </p:txBody>
      </p:sp>
      <p:sp>
        <p:nvSpPr>
          <p:cNvPr id="16" name="TextBox 15"/>
          <p:cNvSpPr txBox="1"/>
          <p:nvPr/>
        </p:nvSpPr>
        <p:spPr>
          <a:xfrm>
            <a:off x="4038600" y="5562600"/>
            <a:ext cx="1838965" cy="461665"/>
          </a:xfrm>
          <a:prstGeom prst="rect">
            <a:avLst/>
          </a:prstGeom>
          <a:noFill/>
          <a:ln>
            <a:solidFill>
              <a:srgbClr val="7030A0"/>
            </a:solidFill>
          </a:ln>
        </p:spPr>
        <p:txBody>
          <a:bodyPr wrap="none" tIns="91440" bIns="91440" rtlCol="0">
            <a:spAutoFit/>
          </a:bodyPr>
          <a:lstStyle/>
          <a:p>
            <a:r>
              <a:rPr lang="en-US" b="1" dirty="0" smtClean="0">
                <a:latin typeface="Courier New" pitchFamily="49" charset="0"/>
                <a:cs typeface="Courier New" pitchFamily="49" charset="0"/>
              </a:rPr>
              <a:t>PRINT "Done"</a:t>
            </a:r>
            <a:endParaRPr lang="en-US" b="1" dirty="0">
              <a:latin typeface="Courier New" pitchFamily="49" charset="0"/>
              <a:cs typeface="Courier New" pitchFamily="49" charset="0"/>
            </a:endParaRPr>
          </a:p>
        </p:txBody>
      </p:sp>
      <p:cxnSp>
        <p:nvCxnSpPr>
          <p:cNvPr id="18" name="Straight Arrow Connector 17"/>
          <p:cNvCxnSpPr>
            <a:stCxn id="10" idx="2"/>
            <a:endCxn id="15" idx="0"/>
          </p:cNvCxnSpPr>
          <p:nvPr/>
        </p:nvCxnSpPr>
        <p:spPr>
          <a:xfrm rot="5400000">
            <a:off x="6755458" y="2659706"/>
            <a:ext cx="586086" cy="1"/>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2" idx="2"/>
            <a:endCxn id="11" idx="0"/>
          </p:cNvCxnSpPr>
          <p:nvPr/>
        </p:nvCxnSpPr>
        <p:spPr>
          <a:xfrm rot="5400000">
            <a:off x="6755457" y="4826943"/>
            <a:ext cx="586086" cy="1588"/>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15" idx="1"/>
            <a:endCxn id="16" idx="0"/>
          </p:cNvCxnSpPr>
          <p:nvPr/>
        </p:nvCxnSpPr>
        <p:spPr>
          <a:xfrm rot="10800000" flipV="1">
            <a:off x="4958084" y="3219448"/>
            <a:ext cx="985517" cy="2343151"/>
          </a:xfrm>
          <a:prstGeom prst="bentConnector2">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7239000" y="3505200"/>
            <a:ext cx="295274" cy="461665"/>
          </a:xfrm>
          <a:prstGeom prst="rect">
            <a:avLst/>
          </a:prstGeom>
          <a:noFill/>
        </p:spPr>
        <p:txBody>
          <a:bodyPr wrap="none" tIns="91440" bIns="91440" rtlCol="0">
            <a:spAutoFit/>
          </a:bodyPr>
          <a:lstStyle/>
          <a:p>
            <a:r>
              <a:rPr lang="en-US" b="1" dirty="0" smtClean="0">
                <a:solidFill>
                  <a:srgbClr val="7030A0"/>
                </a:solidFill>
              </a:rPr>
              <a:t>T</a:t>
            </a:r>
            <a:endParaRPr lang="en-US" b="1" dirty="0">
              <a:solidFill>
                <a:srgbClr val="7030A0"/>
              </a:solidFill>
            </a:endParaRPr>
          </a:p>
        </p:txBody>
      </p:sp>
      <p:sp>
        <p:nvSpPr>
          <p:cNvPr id="36" name="TextBox 35"/>
          <p:cNvSpPr txBox="1"/>
          <p:nvPr/>
        </p:nvSpPr>
        <p:spPr>
          <a:xfrm>
            <a:off x="5410200" y="2814935"/>
            <a:ext cx="295274" cy="461665"/>
          </a:xfrm>
          <a:prstGeom prst="rect">
            <a:avLst/>
          </a:prstGeom>
          <a:noFill/>
        </p:spPr>
        <p:txBody>
          <a:bodyPr wrap="none" tIns="91440" bIns="91440" rtlCol="0">
            <a:spAutoFit/>
          </a:bodyPr>
          <a:lstStyle/>
          <a:p>
            <a:r>
              <a:rPr lang="en-US" b="1" dirty="0" smtClean="0">
                <a:solidFill>
                  <a:srgbClr val="7030A0"/>
                </a:solidFill>
              </a:rPr>
              <a:t>F</a:t>
            </a:r>
            <a:endParaRPr lang="en-US" b="1" dirty="0">
              <a:solidFill>
                <a:srgbClr val="7030A0"/>
              </a:solidFill>
            </a:endParaRPr>
          </a:p>
        </p:txBody>
      </p:sp>
      <p:cxnSp>
        <p:nvCxnSpPr>
          <p:cNvPr id="38" name="Straight Arrow Connector 37"/>
          <p:cNvCxnSpPr>
            <a:endCxn id="10" idx="0"/>
          </p:cNvCxnSpPr>
          <p:nvPr/>
        </p:nvCxnSpPr>
        <p:spPr>
          <a:xfrm rot="16200000" flipH="1">
            <a:off x="6767514" y="1624011"/>
            <a:ext cx="304798" cy="257176"/>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15" idx="2"/>
            <a:endCxn id="12" idx="0"/>
          </p:cNvCxnSpPr>
          <p:nvPr/>
        </p:nvCxnSpPr>
        <p:spPr>
          <a:xfrm rot="5400000">
            <a:off x="6755457" y="3779192"/>
            <a:ext cx="586086" cy="1588"/>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69" name="Shape 68"/>
          <p:cNvCxnSpPr>
            <a:stCxn id="11" idx="2"/>
            <a:endCxn id="15" idx="0"/>
          </p:cNvCxnSpPr>
          <p:nvPr/>
        </p:nvCxnSpPr>
        <p:spPr>
          <a:xfrm rot="5400000" flipH="1">
            <a:off x="5734049" y="4267200"/>
            <a:ext cx="2628902" cy="1588"/>
          </a:xfrm>
          <a:prstGeom prst="bentConnector5">
            <a:avLst>
              <a:gd name="adj1" fmla="val -8696"/>
              <a:gd name="adj2" fmla="val -98369111"/>
              <a:gd name="adj3" fmla="val 108696"/>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International Obfuscated C Code Contest </a:t>
            </a:r>
            <a:r>
              <a:rPr lang="en-US" sz="3600" dirty="0" smtClean="0">
                <a:hlinkClick r:id="rId3"/>
              </a:rPr>
              <a:t>h</a:t>
            </a:r>
            <a:r>
              <a:rPr lang="en-US" sz="3200" dirty="0" smtClean="0">
                <a:hlinkClick r:id="rId3"/>
              </a:rPr>
              <a:t>ttp://www.ioccc.org/2004/hoyle</a:t>
            </a:r>
            <a:endParaRPr lang="en-US" sz="3200" dirty="0" smtClean="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2</a:t>
            </a:fld>
            <a:endParaRPr lang="en-US"/>
          </a:p>
        </p:txBody>
      </p:sp>
      <p:sp>
        <p:nvSpPr>
          <p:cNvPr id="6" name="Rectangle 5"/>
          <p:cNvSpPr/>
          <p:nvPr/>
        </p:nvSpPr>
        <p:spPr>
          <a:xfrm>
            <a:off x="228600" y="1676400"/>
            <a:ext cx="8534400" cy="4401205"/>
          </a:xfrm>
          <a:prstGeom prst="rect">
            <a:avLst/>
          </a:prstGeom>
        </p:spPr>
        <p:txBody>
          <a:bodyPr wrap="square">
            <a:spAutoFit/>
          </a:bodyPr>
          <a:lstStyle/>
          <a:p>
            <a:r>
              <a:rPr lang="en-US" sz="1400" b="1" dirty="0" smtClean="0">
                <a:latin typeface="Courier New" pitchFamily="49" charset="0"/>
                <a:cs typeface="Courier New" pitchFamily="49" charset="0"/>
              </a:rPr>
              <a:t>#include &lt;</a:t>
            </a:r>
            <a:r>
              <a:rPr lang="en-US" sz="1400" b="1" dirty="0" err="1" smtClean="0">
                <a:latin typeface="Courier New" pitchFamily="49" charset="0"/>
                <a:cs typeface="Courier New" pitchFamily="49" charset="0"/>
              </a:rPr>
              <a:t>stdio.h</a:t>
            </a:r>
            <a:r>
              <a:rPr lang="en-US" sz="1400" b="1" dirty="0" smtClean="0">
                <a:latin typeface="Courier New" pitchFamily="49" charset="0"/>
                <a:cs typeface="Courier New" pitchFamily="49" charset="0"/>
              </a:rPr>
              <a:t>&gt;</a:t>
            </a:r>
          </a:p>
          <a:p>
            <a:r>
              <a:rPr lang="en-US" sz="1400" b="1" dirty="0" smtClean="0">
                <a:latin typeface="Courier New" pitchFamily="49" charset="0"/>
                <a:cs typeface="Courier New" pitchFamily="49" charset="0"/>
              </a:rPr>
              <a:t>#include &lt;</a:t>
            </a:r>
            <a:r>
              <a:rPr lang="en-US" sz="1400" b="1" dirty="0" err="1" smtClean="0">
                <a:latin typeface="Courier New" pitchFamily="49" charset="0"/>
                <a:cs typeface="Courier New" pitchFamily="49" charset="0"/>
              </a:rPr>
              <a:t>stdlib.h</a:t>
            </a:r>
            <a:r>
              <a:rPr lang="en-US" sz="1400" b="1" dirty="0" smtClean="0">
                <a:latin typeface="Courier New" pitchFamily="49" charset="0"/>
                <a:cs typeface="Courier New" pitchFamily="49" charset="0"/>
              </a:rPr>
              <a:t>&gt;</a:t>
            </a:r>
          </a:p>
          <a:p>
            <a:r>
              <a:rPr lang="en-US" sz="1400" b="1" dirty="0" smtClean="0">
                <a:latin typeface="Courier New" pitchFamily="49" charset="0"/>
                <a:cs typeface="Courier New" pitchFamily="49" charset="0"/>
              </a:rPr>
              <a:t>#include &lt;</a:t>
            </a:r>
            <a:r>
              <a:rPr lang="en-US" sz="1400" b="1" dirty="0" err="1" smtClean="0">
                <a:latin typeface="Courier New" pitchFamily="49" charset="0"/>
                <a:cs typeface="Courier New" pitchFamily="49" charset="0"/>
              </a:rPr>
              <a:t>math.h</a:t>
            </a:r>
            <a:r>
              <a:rPr lang="en-US" sz="1400" b="1" dirty="0" smtClean="0">
                <a:latin typeface="Courier New" pitchFamily="49" charset="0"/>
                <a:cs typeface="Courier New" pitchFamily="49" charset="0"/>
              </a:rPr>
              <a:t>&gt;</a:t>
            </a:r>
          </a:p>
          <a:p>
            <a:endParaRPr lang="en-US" sz="1400" b="1" dirty="0" smtClean="0">
              <a:latin typeface="Courier New" pitchFamily="49" charset="0"/>
              <a:cs typeface="Courier New" pitchFamily="49" charset="0"/>
            </a:endParaRPr>
          </a:p>
          <a:p>
            <a:r>
              <a:rPr lang="en-US" sz="1400" b="1" dirty="0" smtClean="0">
                <a:latin typeface="Courier New" pitchFamily="49" charset="0"/>
                <a:cs typeface="Courier New" pitchFamily="49" charset="0"/>
              </a:rPr>
              <a:t>#define _			;double</a:t>
            </a:r>
          </a:p>
          <a:p>
            <a:r>
              <a:rPr lang="en-US" sz="1400" b="1" dirty="0" smtClean="0">
                <a:latin typeface="Courier New" pitchFamily="49" charset="0"/>
                <a:cs typeface="Courier New" pitchFamily="49" charset="0"/>
              </a:rPr>
              <a:t>#define void			</a:t>
            </a:r>
            <a:r>
              <a:rPr lang="en-US" sz="1400" b="1" dirty="0" err="1" smtClean="0">
                <a:latin typeface="Courier New" pitchFamily="49" charset="0"/>
                <a:cs typeface="Courier New" pitchFamily="49" charset="0"/>
              </a:rPr>
              <a:t>x,x</a:t>
            </a:r>
            <a:endParaRPr lang="en-US" sz="1400" b="1" dirty="0" smtClean="0">
              <a:latin typeface="Courier New" pitchFamily="49" charset="0"/>
              <a:cs typeface="Courier New" pitchFamily="49" charset="0"/>
            </a:endParaRPr>
          </a:p>
          <a:p>
            <a:r>
              <a:rPr lang="en-US" sz="1400" b="1" dirty="0" smtClean="0">
                <a:latin typeface="Courier New" pitchFamily="49" charset="0"/>
                <a:cs typeface="Courier New" pitchFamily="49" charset="0"/>
              </a:rPr>
              <a:t>#define case(</a:t>
            </a:r>
            <a:r>
              <a:rPr lang="en-US" sz="1400" b="1" dirty="0" err="1" smtClean="0">
                <a:latin typeface="Courier New" pitchFamily="49" charset="0"/>
                <a:cs typeface="Courier New" pitchFamily="49" charset="0"/>
              </a:rPr>
              <a:t>break,default</a:t>
            </a:r>
            <a:r>
              <a:rPr lang="en-US" sz="1400" b="1" dirty="0" smtClean="0">
                <a:latin typeface="Courier New" pitchFamily="49" charset="0"/>
                <a:cs typeface="Courier New" pitchFamily="49" charset="0"/>
              </a:rPr>
              <a:t>)	break[O]:default[O]:</a:t>
            </a:r>
          </a:p>
          <a:p>
            <a:r>
              <a:rPr lang="en-US" sz="1400" b="1" dirty="0" smtClean="0">
                <a:latin typeface="Courier New" pitchFamily="49" charset="0"/>
                <a:cs typeface="Courier New" pitchFamily="49" charset="0"/>
              </a:rPr>
              <a:t>#define switch(</a:t>
            </a:r>
            <a:r>
              <a:rPr lang="en-US" sz="1400" b="1" dirty="0" err="1" smtClean="0">
                <a:latin typeface="Courier New" pitchFamily="49" charset="0"/>
                <a:cs typeface="Courier New" pitchFamily="49" charset="0"/>
              </a:rPr>
              <a:t>bool</a:t>
            </a:r>
            <a:r>
              <a:rPr lang="en-US" sz="1400" b="1" dirty="0" smtClean="0">
                <a:latin typeface="Courier New" pitchFamily="49" charset="0"/>
                <a:cs typeface="Courier New" pitchFamily="49" charset="0"/>
              </a:rPr>
              <a:t>) 		;for(;x&lt;</a:t>
            </a:r>
            <a:r>
              <a:rPr lang="en-US" sz="1400" b="1" dirty="0" err="1" smtClean="0">
                <a:latin typeface="Courier New" pitchFamily="49" charset="0"/>
                <a:cs typeface="Courier New" pitchFamily="49" charset="0"/>
              </a:rPr>
              <a:t>bool</a:t>
            </a:r>
            <a:r>
              <a:rPr lang="en-US" sz="1400" b="1" dirty="0" smtClean="0">
                <a:latin typeface="Courier New" pitchFamily="49" charset="0"/>
                <a:cs typeface="Courier New" pitchFamily="49" charset="0"/>
              </a:rPr>
              <a:t>;</a:t>
            </a:r>
          </a:p>
          <a:p>
            <a:r>
              <a:rPr lang="en-US" sz="1400" b="1" dirty="0" smtClean="0">
                <a:latin typeface="Courier New" pitchFamily="49" charset="0"/>
                <a:cs typeface="Courier New" pitchFamily="49" charset="0"/>
              </a:rPr>
              <a:t>#define do(</a:t>
            </a:r>
            <a:r>
              <a:rPr lang="en-US" sz="1400" b="1" dirty="0" err="1" smtClean="0">
                <a:latin typeface="Courier New" pitchFamily="49" charset="0"/>
                <a:cs typeface="Courier New" pitchFamily="49" charset="0"/>
              </a:rPr>
              <a:t>if,else</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inIine</a:t>
            </a:r>
            <a:r>
              <a:rPr lang="en-US" sz="1400" b="1" dirty="0" smtClean="0">
                <a:latin typeface="Courier New" pitchFamily="49" charset="0"/>
                <a:cs typeface="Courier New" pitchFamily="49" charset="0"/>
              </a:rPr>
              <a:t>(else)&gt;</a:t>
            </a:r>
            <a:r>
              <a:rPr lang="en-US" sz="1400" b="1" dirty="0" err="1" smtClean="0">
                <a:latin typeface="Courier New" pitchFamily="49" charset="0"/>
                <a:cs typeface="Courier New" pitchFamily="49" charset="0"/>
              </a:rPr>
              <a:t>int</a:t>
            </a:r>
            <a:r>
              <a:rPr lang="en-US" sz="1400" b="1" dirty="0" smtClean="0">
                <a:latin typeface="Courier New" pitchFamily="49" charset="0"/>
                <a:cs typeface="Courier New" pitchFamily="49" charset="0"/>
              </a:rPr>
              <a:t>##if?</a:t>
            </a:r>
          </a:p>
          <a:p>
            <a:r>
              <a:rPr lang="en-US" sz="1400" b="1" dirty="0" smtClean="0">
                <a:latin typeface="Courier New" pitchFamily="49" charset="0"/>
                <a:cs typeface="Courier New" pitchFamily="49" charset="0"/>
              </a:rPr>
              <a:t>#define true			(--void++)</a:t>
            </a:r>
          </a:p>
          <a:p>
            <a:r>
              <a:rPr lang="en-US" sz="1400" b="1" dirty="0" smtClean="0">
                <a:latin typeface="Courier New" pitchFamily="49" charset="0"/>
                <a:cs typeface="Courier New" pitchFamily="49" charset="0"/>
              </a:rPr>
              <a:t>#define false			(++void--)</a:t>
            </a:r>
          </a:p>
          <a:p>
            <a:endParaRPr lang="en-US" sz="1400" b="1" dirty="0" smtClean="0">
              <a:latin typeface="Courier New" pitchFamily="49" charset="0"/>
              <a:cs typeface="Courier New" pitchFamily="49" charset="0"/>
            </a:endParaRPr>
          </a:p>
          <a:p>
            <a:r>
              <a:rPr lang="en-US" sz="1400" b="1" dirty="0" smtClean="0">
                <a:latin typeface="Courier New" pitchFamily="49" charset="0"/>
                <a:cs typeface="Courier New" pitchFamily="49" charset="0"/>
              </a:rPr>
              <a:t>char*O=" &lt;60&gt;!?\\\n"_ </a:t>
            </a:r>
            <a:r>
              <a:rPr lang="en-US" sz="1400" b="1" dirty="0" err="1" smtClean="0">
                <a:latin typeface="Courier New" pitchFamily="49" charset="0"/>
                <a:cs typeface="Courier New" pitchFamily="49" charset="0"/>
              </a:rPr>
              <a:t>doubIe</a:t>
            </a:r>
            <a:r>
              <a:rPr lang="en-US" sz="1400" b="1" dirty="0" smtClean="0">
                <a:latin typeface="Courier New" pitchFamily="49" charset="0"/>
                <a:cs typeface="Courier New" pitchFamily="49" charset="0"/>
              </a:rPr>
              <a:t>[010]_ int0,int1 _ </a:t>
            </a:r>
            <a:r>
              <a:rPr lang="en-US" sz="1400" b="1" dirty="0" err="1" smtClean="0">
                <a:latin typeface="Courier New" pitchFamily="49" charset="0"/>
                <a:cs typeface="Courier New" pitchFamily="49" charset="0"/>
              </a:rPr>
              <a:t>Iong</a:t>
            </a:r>
            <a:r>
              <a:rPr lang="en-US" sz="1400" b="1" dirty="0" smtClean="0">
                <a:latin typeface="Courier New" pitchFamily="49" charset="0"/>
                <a:cs typeface="Courier New" pitchFamily="49" charset="0"/>
              </a:rPr>
              <a:t>=0 _ </a:t>
            </a:r>
            <a:r>
              <a:rPr lang="en-US" sz="1400" b="1" dirty="0" err="1" smtClean="0">
                <a:latin typeface="Courier New" pitchFamily="49" charset="0"/>
                <a:cs typeface="Courier New" pitchFamily="49" charset="0"/>
              </a:rPr>
              <a:t>inIine</a:t>
            </a:r>
            <a:r>
              <a:rPr lang="en-US" sz="1400" b="1" dirty="0" smtClean="0">
                <a:latin typeface="Courier New" pitchFamily="49" charset="0"/>
                <a:cs typeface="Courier New" pitchFamily="49" charset="0"/>
              </a:rPr>
              <a:t>(</a:t>
            </a:r>
            <a:r>
              <a:rPr lang="en-US" sz="1400" b="1" dirty="0" err="1" smtClean="0">
                <a:latin typeface="Courier New" pitchFamily="49" charset="0"/>
                <a:cs typeface="Courier New" pitchFamily="49" charset="0"/>
              </a:rPr>
              <a:t>int</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eIse</a:t>
            </a:r>
            <a:r>
              <a:rPr lang="en-US" sz="1400" b="1" dirty="0" smtClean="0">
                <a:latin typeface="Courier New" pitchFamily="49" charset="0"/>
                <a:cs typeface="Courier New" pitchFamily="49" charset="0"/>
              </a:rPr>
              <a:t>){</a:t>
            </a:r>
            <a:r>
              <a:rPr lang="en-US" sz="1400" b="1" dirty="0" err="1" smtClean="0">
                <a:latin typeface="Courier New" pitchFamily="49" charset="0"/>
                <a:cs typeface="Courier New" pitchFamily="49" charset="0"/>
              </a:rPr>
              <a:t>int</a:t>
            </a:r>
            <a:endParaRPr lang="en-US" sz="1400" b="1" dirty="0" smtClean="0">
              <a:latin typeface="Courier New" pitchFamily="49" charset="0"/>
              <a:cs typeface="Courier New" pitchFamily="49" charset="0"/>
            </a:endParaRPr>
          </a:p>
          <a:p>
            <a:r>
              <a:rPr lang="pt-BR" sz="1400" b="1" dirty="0" smtClean="0">
                <a:latin typeface="Courier New" pitchFamily="49" charset="0"/>
                <a:cs typeface="Courier New" pitchFamily="49" charset="0"/>
              </a:rPr>
              <a:t>O1O=!O _ l=!O;for(;O1O&lt;010;++O1O)l+=(O1O[doubIe]*pow(eIse,O1O));return l;}int</a:t>
            </a:r>
          </a:p>
          <a:p>
            <a:r>
              <a:rPr lang="en-US" sz="1400" b="1" dirty="0" smtClean="0">
                <a:latin typeface="Courier New" pitchFamily="49" charset="0"/>
                <a:cs typeface="Courier New" pitchFamily="49" charset="0"/>
              </a:rPr>
              <a:t>main(</a:t>
            </a:r>
            <a:r>
              <a:rPr lang="en-US" sz="1400" b="1" dirty="0" err="1" smtClean="0">
                <a:latin typeface="Courier New" pitchFamily="49" charset="0"/>
                <a:cs typeface="Courier New" pitchFamily="49" charset="0"/>
              </a:rPr>
              <a:t>int</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booI,char</a:t>
            </a:r>
            <a:r>
              <a:rPr lang="en-US" sz="1400" b="1" dirty="0" smtClean="0">
                <a:latin typeface="Courier New" pitchFamily="49" charset="0"/>
                <a:cs typeface="Courier New" pitchFamily="49" charset="0"/>
              </a:rPr>
              <a:t>*</a:t>
            </a:r>
            <a:r>
              <a:rPr lang="en-US" sz="1400" b="1" dirty="0" err="1" smtClean="0">
                <a:latin typeface="Courier New" pitchFamily="49" charset="0"/>
                <a:cs typeface="Courier New" pitchFamily="49" charset="0"/>
              </a:rPr>
              <a:t>eIse</a:t>
            </a:r>
            <a:r>
              <a:rPr lang="en-US" sz="1400" b="1" dirty="0" smtClean="0">
                <a:latin typeface="Courier New" pitchFamily="49" charset="0"/>
                <a:cs typeface="Courier New" pitchFamily="49" charset="0"/>
              </a:rPr>
              <a:t>[]){</a:t>
            </a:r>
            <a:r>
              <a:rPr lang="en-US" sz="1400" b="1" dirty="0" err="1" smtClean="0">
                <a:latin typeface="Courier New" pitchFamily="49" charset="0"/>
                <a:cs typeface="Courier New" pitchFamily="49" charset="0"/>
              </a:rPr>
              <a:t>int</a:t>
            </a:r>
            <a:r>
              <a:rPr lang="en-US" sz="1400" b="1" dirty="0" smtClean="0">
                <a:latin typeface="Courier New" pitchFamily="49" charset="0"/>
                <a:cs typeface="Courier New" pitchFamily="49" charset="0"/>
              </a:rPr>
              <a:t> I=1,x=-*</a:t>
            </a:r>
            <a:r>
              <a:rPr lang="en-US" sz="1400" b="1" dirty="0" err="1" smtClean="0">
                <a:latin typeface="Courier New" pitchFamily="49" charset="0"/>
                <a:cs typeface="Courier New" pitchFamily="49" charset="0"/>
              </a:rPr>
              <a:t>O;if</a:t>
            </a:r>
            <a:r>
              <a:rPr lang="en-US" sz="1400" b="1" dirty="0" smtClean="0">
                <a:latin typeface="Courier New" pitchFamily="49" charset="0"/>
                <a:cs typeface="Courier New" pitchFamily="49" charset="0"/>
              </a:rPr>
              <a:t>(</a:t>
            </a:r>
            <a:r>
              <a:rPr lang="en-US" sz="1400" b="1" dirty="0" err="1" smtClean="0">
                <a:latin typeface="Courier New" pitchFamily="49" charset="0"/>
                <a:cs typeface="Courier New" pitchFamily="49" charset="0"/>
              </a:rPr>
              <a:t>eIse</a:t>
            </a:r>
            <a:r>
              <a:rPr lang="en-US" sz="1400" b="1" dirty="0" smtClean="0">
                <a:latin typeface="Courier New" pitchFamily="49" charset="0"/>
                <a:cs typeface="Courier New" pitchFamily="49" charset="0"/>
              </a:rPr>
              <a:t>){for(;I&lt;010+1;I++)I[doubIe-1]</a:t>
            </a:r>
          </a:p>
          <a:p>
            <a:r>
              <a:rPr lang="en-US" sz="1400" b="1" dirty="0" smtClean="0">
                <a:latin typeface="Courier New" pitchFamily="49" charset="0"/>
                <a:cs typeface="Courier New" pitchFamily="49" charset="0"/>
              </a:rPr>
              <a:t>=</a:t>
            </a:r>
            <a:r>
              <a:rPr lang="en-US" sz="1400" b="1" dirty="0" err="1" smtClean="0">
                <a:latin typeface="Courier New" pitchFamily="49" charset="0"/>
                <a:cs typeface="Courier New" pitchFamily="49" charset="0"/>
              </a:rPr>
              <a:t>booI</a:t>
            </a:r>
            <a:r>
              <a:rPr lang="en-US" sz="1400" b="1" dirty="0" smtClean="0">
                <a:latin typeface="Courier New" pitchFamily="49" charset="0"/>
                <a:cs typeface="Courier New" pitchFamily="49" charset="0"/>
              </a:rPr>
              <a:t>&gt;</a:t>
            </a:r>
            <a:r>
              <a:rPr lang="en-US" sz="1400" b="1" dirty="0" err="1" smtClean="0">
                <a:latin typeface="Courier New" pitchFamily="49" charset="0"/>
                <a:cs typeface="Courier New" pitchFamily="49" charset="0"/>
              </a:rPr>
              <a:t>I?atof</a:t>
            </a:r>
            <a:r>
              <a:rPr lang="en-US" sz="1400" b="1" dirty="0" smtClean="0">
                <a:latin typeface="Courier New" pitchFamily="49" charset="0"/>
                <a:cs typeface="Courier New" pitchFamily="49" charset="0"/>
              </a:rPr>
              <a:t>(I[</a:t>
            </a:r>
            <a:r>
              <a:rPr lang="en-US" sz="1400" b="1" dirty="0" err="1" smtClean="0">
                <a:latin typeface="Courier New" pitchFamily="49" charset="0"/>
                <a:cs typeface="Courier New" pitchFamily="49" charset="0"/>
              </a:rPr>
              <a:t>eIse</a:t>
            </a:r>
            <a:r>
              <a:rPr lang="en-US" sz="1400" b="1" dirty="0" smtClean="0">
                <a:latin typeface="Courier New" pitchFamily="49" charset="0"/>
                <a:cs typeface="Courier New" pitchFamily="49" charset="0"/>
              </a:rPr>
              <a:t>]):!O switch(*O)x++)abs(</a:t>
            </a:r>
            <a:r>
              <a:rPr lang="en-US" sz="1400" b="1" dirty="0" err="1" smtClean="0">
                <a:latin typeface="Courier New" pitchFamily="49" charset="0"/>
                <a:cs typeface="Courier New" pitchFamily="49" charset="0"/>
              </a:rPr>
              <a:t>inIine</a:t>
            </a:r>
            <a:r>
              <a:rPr lang="en-US" sz="1400" b="1" dirty="0" smtClean="0">
                <a:latin typeface="Courier New" pitchFamily="49" charset="0"/>
                <a:cs typeface="Courier New" pitchFamily="49" charset="0"/>
              </a:rPr>
              <a:t>(x))&gt;</a:t>
            </a:r>
            <a:r>
              <a:rPr lang="en-US" sz="1400" b="1" dirty="0" err="1" smtClean="0">
                <a:latin typeface="Courier New" pitchFamily="49" charset="0"/>
                <a:cs typeface="Courier New" pitchFamily="49" charset="0"/>
              </a:rPr>
              <a:t>Iong</a:t>
            </a:r>
            <a:r>
              <a:rPr lang="en-US" sz="1400" b="1" dirty="0" smtClean="0">
                <a:latin typeface="Courier New" pitchFamily="49" charset="0"/>
                <a:cs typeface="Courier New" pitchFamily="49" charset="0"/>
              </a:rPr>
              <a:t>&amp;&amp;(</a:t>
            </a:r>
            <a:r>
              <a:rPr lang="en-US" sz="1400" b="1" dirty="0" err="1" smtClean="0">
                <a:latin typeface="Courier New" pitchFamily="49" charset="0"/>
                <a:cs typeface="Courier New" pitchFamily="49" charset="0"/>
              </a:rPr>
              <a:t>Iong</a:t>
            </a:r>
            <a:r>
              <a:rPr lang="en-US" sz="1400" b="1" dirty="0" smtClean="0">
                <a:latin typeface="Courier New" pitchFamily="49" charset="0"/>
                <a:cs typeface="Courier New" pitchFamily="49" charset="0"/>
              </a:rPr>
              <a:t>=abs(</a:t>
            </a:r>
            <a:r>
              <a:rPr lang="en-US" sz="1400" b="1" dirty="0" err="1" smtClean="0">
                <a:latin typeface="Courier New" pitchFamily="49" charset="0"/>
                <a:cs typeface="Courier New" pitchFamily="49" charset="0"/>
              </a:rPr>
              <a:t>inIine</a:t>
            </a:r>
            <a:r>
              <a:rPr lang="en-US" sz="1400" b="1" dirty="0" smtClean="0">
                <a:latin typeface="Courier New" pitchFamily="49" charset="0"/>
                <a:cs typeface="Courier New" pitchFamily="49" charset="0"/>
              </a:rPr>
              <a:t>(x</a:t>
            </a:r>
          </a:p>
          <a:p>
            <a:r>
              <a:rPr lang="en-US" sz="1400" b="1" dirty="0" smtClean="0">
                <a:latin typeface="Courier New" pitchFamily="49" charset="0"/>
                <a:cs typeface="Courier New" pitchFamily="49" charset="0"/>
              </a:rPr>
              <a:t>)));int1=</a:t>
            </a:r>
            <a:r>
              <a:rPr lang="en-US" sz="1400" b="1" dirty="0" err="1" smtClean="0">
                <a:latin typeface="Courier New" pitchFamily="49" charset="0"/>
                <a:cs typeface="Courier New" pitchFamily="49" charset="0"/>
              </a:rPr>
              <a:t>Iong;main</a:t>
            </a:r>
            <a:r>
              <a:rPr lang="en-US" sz="1400" b="1" dirty="0" smtClean="0">
                <a:latin typeface="Courier New" pitchFamily="49" charset="0"/>
                <a:cs typeface="Courier New" pitchFamily="49" charset="0"/>
              </a:rPr>
              <a:t>(-*O&gt;&gt;1,0);}else{if(</a:t>
            </a:r>
            <a:r>
              <a:rPr lang="en-US" sz="1400" b="1" dirty="0" err="1" smtClean="0">
                <a:latin typeface="Courier New" pitchFamily="49" charset="0"/>
                <a:cs typeface="Courier New" pitchFamily="49" charset="0"/>
              </a:rPr>
              <a:t>booI</a:t>
            </a:r>
            <a:r>
              <a:rPr lang="en-US" sz="1400" b="1" dirty="0" smtClean="0">
                <a:latin typeface="Courier New" pitchFamily="49" charset="0"/>
                <a:cs typeface="Courier New" pitchFamily="49" charset="0"/>
              </a:rPr>
              <a:t>&lt;*O&gt;&gt;1){int0=int1;int1=int0-2*</a:t>
            </a:r>
            <a:r>
              <a:rPr lang="en-US" sz="1400" b="1" dirty="0" err="1" smtClean="0">
                <a:latin typeface="Courier New" pitchFamily="49" charset="0"/>
                <a:cs typeface="Courier New" pitchFamily="49" charset="0"/>
              </a:rPr>
              <a:t>Iong</a:t>
            </a:r>
            <a:r>
              <a:rPr lang="en-US" sz="1400" b="1" dirty="0" smtClean="0">
                <a:latin typeface="Courier New" pitchFamily="49" charset="0"/>
                <a:cs typeface="Courier New" pitchFamily="49" charset="0"/>
              </a:rPr>
              <a:t>/0</a:t>
            </a:r>
          </a:p>
          <a:p>
            <a:r>
              <a:rPr lang="en-US" sz="1400" b="1" dirty="0" smtClean="0">
                <a:latin typeface="Courier New" pitchFamily="49" charset="0"/>
                <a:cs typeface="Courier New" pitchFamily="49" charset="0"/>
              </a:rPr>
              <a:t>[O]switch(5[O]))</a:t>
            </a:r>
            <a:r>
              <a:rPr lang="en-US" sz="1400" b="1" dirty="0" err="1" smtClean="0">
                <a:latin typeface="Courier New" pitchFamily="49" charset="0"/>
                <a:cs typeface="Courier New" pitchFamily="49" charset="0"/>
              </a:rPr>
              <a:t>putchar</a:t>
            </a:r>
            <a:r>
              <a:rPr lang="en-US" sz="1400" b="1" dirty="0" smtClean="0">
                <a:latin typeface="Courier New" pitchFamily="49" charset="0"/>
                <a:cs typeface="Courier New" pitchFamily="49" charset="0"/>
              </a:rPr>
              <a:t>(x-*O?(int0&gt;=</a:t>
            </a:r>
            <a:r>
              <a:rPr lang="en-US" sz="1400" b="1" dirty="0" err="1" smtClean="0">
                <a:latin typeface="Courier New" pitchFamily="49" charset="0"/>
                <a:cs typeface="Courier New" pitchFamily="49" charset="0"/>
              </a:rPr>
              <a:t>inIine</a:t>
            </a:r>
            <a:r>
              <a:rPr lang="en-US" sz="1400" b="1" dirty="0" smtClean="0">
                <a:latin typeface="Courier New" pitchFamily="49" charset="0"/>
                <a:cs typeface="Courier New" pitchFamily="49" charset="0"/>
              </a:rPr>
              <a:t>(x)&amp;&amp;do(1,x)do(0,true)do(0,false)</a:t>
            </a:r>
          </a:p>
          <a:p>
            <a:r>
              <a:rPr lang="en-US" sz="1400" b="1" dirty="0" smtClean="0">
                <a:latin typeface="Courier New" pitchFamily="49" charset="0"/>
                <a:cs typeface="Courier New" pitchFamily="49" charset="0"/>
              </a:rPr>
              <a:t>case(2,1)do(1,true)do(0,false)6[O]case(-3,6)do(0,false)6[O]-3[O]:do(1,false)</a:t>
            </a:r>
          </a:p>
          <a:p>
            <a:r>
              <a:rPr lang="pt-BR" sz="1400" b="1" dirty="0" smtClean="0">
                <a:latin typeface="Courier New" pitchFamily="49" charset="0"/>
                <a:cs typeface="Courier New" pitchFamily="49" charset="0"/>
              </a:rPr>
              <a:t>case(5,4)x?booI?0:6[O]:7[O])+*O:8[O]),x++;main(++booI,0);}}}</a:t>
            </a:r>
            <a:endParaRPr lang="en-US" sz="1400" b="1" dirty="0">
              <a:latin typeface="Courier New" pitchFamily="49" charset="0"/>
              <a:cs typeface="Courier New" pitchFamily="49" charset="0"/>
            </a:endParaRPr>
          </a:p>
        </p:txBody>
      </p:sp>
      <p:sp>
        <p:nvSpPr>
          <p:cNvPr id="10" name="Rectangle 9"/>
          <p:cNvSpPr/>
          <p:nvPr/>
        </p:nvSpPr>
        <p:spPr>
          <a:xfrm>
            <a:off x="6629400" y="1752600"/>
            <a:ext cx="2133600" cy="1569660"/>
          </a:xfrm>
          <a:prstGeom prst="rect">
            <a:avLst/>
          </a:prstGeom>
          <a:solidFill>
            <a:srgbClr val="00B0F0"/>
          </a:solidFill>
          <a:ln>
            <a:solidFill>
              <a:schemeClr val="tx1"/>
            </a:solidFill>
          </a:ln>
        </p:spPr>
        <p:txBody>
          <a:bodyPr wrap="square">
            <a:spAutoFit/>
          </a:bodyPr>
          <a:lstStyle/>
          <a:p>
            <a:r>
              <a:rPr lang="en-US" sz="3200" b="1" dirty="0" smtClean="0"/>
              <a:t>Why is this program distasteful?</a:t>
            </a:r>
            <a:endParaRPr lang="en-US" sz="32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err="1" smtClean="0"/>
              <a:t>Böhm</a:t>
            </a:r>
            <a:r>
              <a:rPr lang="en-US" sz="4000" dirty="0" smtClean="0"/>
              <a:t> and </a:t>
            </a:r>
            <a:r>
              <a:rPr lang="en-US" sz="4000" dirty="0" err="1" smtClean="0"/>
              <a:t>Jacopini</a:t>
            </a:r>
            <a:r>
              <a:rPr lang="en-US" sz="4000" dirty="0" smtClean="0"/>
              <a:t> </a:t>
            </a:r>
            <a:r>
              <a:rPr lang="en-US" sz="4000" dirty="0" smtClean="0">
                <a:sym typeface="Symbol"/>
              </a:rPr>
              <a:t></a:t>
            </a:r>
            <a:r>
              <a:rPr lang="en-US" sz="4000" dirty="0" smtClean="0"/>
              <a:t> </a:t>
            </a:r>
            <a:r>
              <a:rPr lang="en-US" sz="3600" dirty="0" smtClean="0"/>
              <a:t>CACM May 1966 </a:t>
            </a:r>
            <a:r>
              <a:rPr lang="en-US" sz="3100" dirty="0" smtClean="0"/>
              <a:t>[Wikipedia for additional history]</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20</a:t>
            </a:fld>
            <a:endParaRPr lang="en-US"/>
          </a:p>
        </p:txBody>
      </p:sp>
      <p:sp>
        <p:nvSpPr>
          <p:cNvPr id="5" name="Content Placeholder 4"/>
          <p:cNvSpPr>
            <a:spLocks noGrp="1"/>
          </p:cNvSpPr>
          <p:nvPr>
            <p:ph sz="quarter" idx="1"/>
          </p:nvPr>
        </p:nvSpPr>
        <p:spPr/>
        <p:txBody>
          <a:bodyPr>
            <a:normAutofit lnSpcReduction="10000"/>
          </a:bodyPr>
          <a:lstStyle/>
          <a:p>
            <a:r>
              <a:rPr lang="en-US" dirty="0" smtClean="0"/>
              <a:t>They showed a construction that takes an arbitrary program and produces a program with equivalent behaviors that has a structured control flow graph that uses only</a:t>
            </a:r>
          </a:p>
          <a:p>
            <a:pPr lvl="1"/>
            <a:r>
              <a:rPr lang="en-US" dirty="0" smtClean="0"/>
              <a:t>sequencing (</a:t>
            </a:r>
            <a:r>
              <a:rPr lang="en-US" b="1" dirty="0" smtClean="0">
                <a:latin typeface="Courier New" pitchFamily="49" charset="0"/>
                <a:cs typeface="Courier New" pitchFamily="49" charset="0"/>
              </a:rPr>
              <a:t>;</a:t>
            </a:r>
            <a:r>
              <a:rPr lang="en-US" dirty="0" smtClean="0"/>
              <a:t>)</a:t>
            </a:r>
          </a:p>
          <a:p>
            <a:pPr lvl="1"/>
            <a:r>
              <a:rPr lang="en-US" dirty="0" smtClean="0"/>
              <a:t>conditionals (</a:t>
            </a:r>
            <a:r>
              <a:rPr lang="en-US" b="1" dirty="0" smtClean="0">
                <a:latin typeface="Courier New" pitchFamily="49" charset="0"/>
                <a:cs typeface="Courier New" pitchFamily="49" charset="0"/>
              </a:rPr>
              <a:t>if-then</a:t>
            </a:r>
            <a:r>
              <a:rPr lang="en-US" dirty="0" smtClean="0"/>
              <a:t>)</a:t>
            </a:r>
          </a:p>
          <a:p>
            <a:pPr lvl="1"/>
            <a:r>
              <a:rPr lang="en-US" dirty="0" smtClean="0"/>
              <a:t>loops (</a:t>
            </a:r>
            <a:r>
              <a:rPr lang="en-US" b="1" dirty="0" smtClean="0">
                <a:latin typeface="Courier New" pitchFamily="49" charset="0"/>
                <a:cs typeface="Courier New" pitchFamily="49" charset="0"/>
              </a:rPr>
              <a:t>while-do</a:t>
            </a:r>
            <a:r>
              <a:rPr lang="en-US" dirty="0" smtClean="0"/>
              <a:t>)</a:t>
            </a:r>
          </a:p>
          <a:p>
            <a:r>
              <a:rPr lang="en-US" dirty="0" smtClean="0"/>
              <a:t>Basic idea: encode the program counter in a program variable </a:t>
            </a:r>
          </a:p>
          <a:p>
            <a:r>
              <a:rPr lang="en-US" dirty="0" smtClean="0"/>
              <a:t>So, what’s the problem?</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languages research</a:t>
            </a:r>
            <a:endParaRPr lang="en-US" dirty="0"/>
          </a:p>
        </p:txBody>
      </p:sp>
      <p:sp>
        <p:nvSpPr>
          <p:cNvPr id="8" name="Date Placeholder 7"/>
          <p:cNvSpPr>
            <a:spLocks noGrp="1"/>
          </p:cNvSpPr>
          <p:nvPr>
            <p:ph type="dt" sz="half" idx="10"/>
          </p:nvPr>
        </p:nvSpPr>
        <p:spPr/>
        <p:txBody>
          <a:bodyPr/>
          <a:lstStyle/>
          <a:p>
            <a:r>
              <a:rPr lang="en-US" smtClean="0"/>
              <a:t>503 11sp © UW CSE  • D. Notkin</a:t>
            </a:r>
            <a:endParaRPr lang="en-US"/>
          </a:p>
        </p:txBody>
      </p:sp>
      <p:sp>
        <p:nvSpPr>
          <p:cNvPr id="7" name="Slide Number Placeholder 6"/>
          <p:cNvSpPr>
            <a:spLocks noGrp="1"/>
          </p:cNvSpPr>
          <p:nvPr>
            <p:ph type="sldNum" sz="quarter" idx="12"/>
          </p:nvPr>
        </p:nvSpPr>
        <p:spPr/>
        <p:txBody>
          <a:bodyPr>
            <a:normAutofit fontScale="85000" lnSpcReduction="20000"/>
          </a:bodyPr>
          <a:lstStyle/>
          <a:p>
            <a:fld id="{B27B53E7-13BB-4CE7-ACCE-E032DFE7CA51}" type="slidenum">
              <a:rPr lang="en-US" smtClean="0"/>
              <a:pPr/>
              <a:t>21</a:t>
            </a:fld>
            <a:endParaRPr lang="en-US"/>
          </a:p>
        </p:txBody>
      </p:sp>
      <p:sp>
        <p:nvSpPr>
          <p:cNvPr id="3" name="Content Placeholder 2"/>
          <p:cNvSpPr>
            <a:spLocks noGrp="1"/>
          </p:cNvSpPr>
          <p:nvPr>
            <p:ph sz="quarter" idx="1"/>
          </p:nvPr>
        </p:nvSpPr>
        <p:spPr/>
        <p:txBody>
          <a:bodyPr>
            <a:normAutofit/>
          </a:bodyPr>
          <a:lstStyle/>
          <a:p>
            <a:r>
              <a:rPr lang="en-US" i="1" dirty="0" smtClean="0"/>
              <a:t>Very</a:t>
            </a:r>
            <a:r>
              <a:rPr lang="en-US" dirty="0" smtClean="0"/>
              <a:t> roughly, (my view is that) most programming languages research focuses on ways to reason about sets of behaviors through programs</a:t>
            </a:r>
          </a:p>
          <a:p>
            <a:r>
              <a:rPr lang="en-US" dirty="0" smtClean="0"/>
              <a:t>One program with (most often) an unbounded numbers of behaviors</a:t>
            </a:r>
          </a:p>
          <a:p>
            <a:r>
              <a:rPr lang="en-US" dirty="0" smtClean="0"/>
              <a:t>Changes are to the program, with the intent of achieving desired changes in the behaviors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Proofs-of-correctness</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22</a:t>
            </a:fld>
            <a:endParaRPr lang="en-US"/>
          </a:p>
        </p:txBody>
      </p:sp>
      <p:sp>
        <p:nvSpPr>
          <p:cNvPr id="5" name="Content Placeholder 4"/>
          <p:cNvSpPr>
            <a:spLocks noGrp="1"/>
          </p:cNvSpPr>
          <p:nvPr>
            <p:ph sz="quarter" idx="1"/>
          </p:nvPr>
        </p:nvSpPr>
        <p:spPr/>
        <p:txBody>
          <a:bodyPr>
            <a:normAutofit fontScale="85000" lnSpcReduction="20000"/>
          </a:bodyPr>
          <a:lstStyle/>
          <a:p>
            <a:r>
              <a:rPr lang="en-US" dirty="0" smtClean="0"/>
              <a:t>A strong connection between the static program and the dynamic behaviors also enables proofs-of-correctness to be done precisely and formally</a:t>
            </a:r>
          </a:p>
          <a:p>
            <a:r>
              <a:rPr lang="en-US" dirty="0" err="1" smtClean="0"/>
              <a:t>Dijkstra</a:t>
            </a:r>
            <a:r>
              <a:rPr lang="en-US" dirty="0" smtClean="0"/>
              <a:t>, Hoare, Wirth, et al. did this in the late 1960’s and early 1970’s as step-wise refinement</a:t>
            </a:r>
          </a:p>
          <a:p>
            <a:r>
              <a:rPr lang="en-US" dirty="0" smtClean="0"/>
              <a:t>Pseudo-code </a:t>
            </a:r>
            <a:r>
              <a:rPr lang="en-US" dirty="0"/>
              <a:t>is repeatedly expanded until the translation into programming language code is </a:t>
            </a:r>
            <a:r>
              <a:rPr lang="en-US" dirty="0" smtClean="0"/>
              <a:t>obvious</a:t>
            </a:r>
            <a:endParaRPr lang="en-US" dirty="0"/>
          </a:p>
          <a:p>
            <a:pPr lvl="1"/>
            <a:r>
              <a:rPr lang="en-US" dirty="0" smtClean="0"/>
              <a:t>Choose </a:t>
            </a:r>
            <a:r>
              <a:rPr lang="en-US" dirty="0"/>
              <a:t>a </a:t>
            </a:r>
            <a:r>
              <a:rPr lang="en-US" dirty="0" smtClean="0"/>
              <a:t>module</a:t>
            </a:r>
            <a:endParaRPr lang="en-US" dirty="0"/>
          </a:p>
          <a:p>
            <a:pPr lvl="1"/>
            <a:r>
              <a:rPr lang="en-US" dirty="0" smtClean="0"/>
              <a:t>Decompose into </a:t>
            </a:r>
            <a:r>
              <a:rPr lang="en-US" dirty="0"/>
              <a:t>smaller modules</a:t>
            </a:r>
          </a:p>
          <a:p>
            <a:pPr lvl="1"/>
            <a:r>
              <a:rPr lang="en-US" dirty="0"/>
              <a:t>Repeat until all modules are easily understood</a:t>
            </a:r>
          </a:p>
          <a:p>
            <a:r>
              <a:rPr lang="en-US" dirty="0" smtClean="0"/>
              <a:t>Provide explicit specification of the program, annotate it with assertions, use programming language semantics to prove those assertions</a:t>
            </a:r>
            <a:endParaRPr lang="en-US" dirty="0"/>
          </a:p>
          <a:p>
            <a:endParaRPr lang="en-US" dirty="0"/>
          </a:p>
        </p:txBody>
      </p:sp>
    </p:spTree>
    <p:extLst>
      <p:ext uri="{BB962C8B-B14F-4D97-AF65-F5344CB8AC3E}">
        <p14:creationId xmlns:p14="http://schemas.microsoft.com/office/powerpoint/2010/main" val="26441058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 of proofs-of-correctness</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23</a:t>
            </a:fld>
            <a:endParaRPr lang="en-US"/>
          </a:p>
        </p:txBody>
      </p:sp>
      <p:sp>
        <p:nvSpPr>
          <p:cNvPr id="5" name="Content Placeholder 4"/>
          <p:cNvSpPr>
            <a:spLocks noGrp="1"/>
          </p:cNvSpPr>
          <p:nvPr>
            <p:ph sz="quarter" idx="1"/>
          </p:nvPr>
        </p:nvSpPr>
        <p:spPr/>
        <p:txBody>
          <a:bodyPr>
            <a:noAutofit/>
          </a:bodyPr>
          <a:lstStyle/>
          <a:p>
            <a:pPr>
              <a:lnSpc>
                <a:spcPct val="90000"/>
              </a:lnSpc>
            </a:pPr>
            <a:r>
              <a:rPr lang="en-US" sz="2400" dirty="0" smtClean="0"/>
              <a:t>In a logic, write down the </a:t>
            </a:r>
            <a:r>
              <a:rPr lang="en-US" sz="2400" i="1" dirty="0" smtClean="0"/>
              <a:t>specification</a:t>
            </a:r>
          </a:p>
          <a:p>
            <a:pPr lvl="1">
              <a:lnSpc>
                <a:spcPct val="90000"/>
              </a:lnSpc>
            </a:pPr>
            <a:r>
              <a:rPr lang="en-US" sz="2400" dirty="0" smtClean="0"/>
              <a:t>the </a:t>
            </a:r>
            <a:r>
              <a:rPr lang="en-US" sz="2400" dirty="0"/>
              <a:t>effect of the computation that the program is required to perform (the </a:t>
            </a:r>
            <a:r>
              <a:rPr lang="en-US" sz="2400" dirty="0" err="1"/>
              <a:t>postcondition</a:t>
            </a:r>
            <a:r>
              <a:rPr lang="en-US" sz="2400" dirty="0"/>
              <a:t> </a:t>
            </a:r>
            <a:r>
              <a:rPr lang="en-US" sz="2400" b="1" dirty="0">
                <a:latin typeface="Centaur" pitchFamily="18" charset="0"/>
              </a:rPr>
              <a:t>Q</a:t>
            </a:r>
            <a:r>
              <a:rPr lang="en-US" sz="2400" dirty="0"/>
              <a:t>)</a:t>
            </a:r>
          </a:p>
          <a:p>
            <a:pPr lvl="1">
              <a:lnSpc>
                <a:spcPct val="90000"/>
              </a:lnSpc>
            </a:pPr>
            <a:r>
              <a:rPr lang="en-US" sz="2400" dirty="0"/>
              <a:t>any constraints on the input environment to allow this computation (the precondition </a:t>
            </a:r>
            <a:r>
              <a:rPr lang="en-US" sz="2400" b="1" dirty="0">
                <a:latin typeface="Centaur" pitchFamily="18" charset="0"/>
              </a:rPr>
              <a:t>P</a:t>
            </a:r>
            <a:r>
              <a:rPr lang="en-US" sz="2400" dirty="0" smtClean="0"/>
              <a:t>)</a:t>
            </a:r>
          </a:p>
          <a:p>
            <a:pPr>
              <a:lnSpc>
                <a:spcPct val="90000"/>
              </a:lnSpc>
            </a:pPr>
            <a:r>
              <a:rPr lang="en-US" sz="2400" dirty="0" smtClean="0"/>
              <a:t>A Hoare triple is a predicate </a:t>
            </a:r>
            <a:r>
              <a:rPr lang="en-US" sz="2400" b="1" dirty="0" smtClean="0">
                <a:latin typeface="Centaur" pitchFamily="18" charset="0"/>
              </a:rPr>
              <a:t>{ P } </a:t>
            </a:r>
            <a:r>
              <a:rPr lang="en-US" sz="2400" b="1" dirty="0" smtClean="0">
                <a:latin typeface="Courier New" pitchFamily="49" charset="0"/>
              </a:rPr>
              <a:t>S</a:t>
            </a:r>
            <a:r>
              <a:rPr lang="en-US" sz="2400" b="1" dirty="0" smtClean="0"/>
              <a:t> </a:t>
            </a:r>
            <a:r>
              <a:rPr lang="en-US" sz="2400" b="1" dirty="0" smtClean="0">
                <a:latin typeface="Centaur" pitchFamily="18" charset="0"/>
              </a:rPr>
              <a:t>{ Q} </a:t>
            </a:r>
            <a:r>
              <a:rPr lang="en-US" sz="2400" dirty="0" smtClean="0"/>
              <a:t>that is true whenever </a:t>
            </a:r>
            <a:r>
              <a:rPr lang="en-US" sz="2400" b="1" dirty="0" smtClean="0">
                <a:latin typeface="Centaur" pitchFamily="18" charset="0"/>
              </a:rPr>
              <a:t>P</a:t>
            </a:r>
            <a:r>
              <a:rPr lang="en-US" sz="2400" dirty="0" smtClean="0"/>
              <a:t> holds and the execution of </a:t>
            </a:r>
            <a:r>
              <a:rPr lang="en-US" sz="2400" b="1" dirty="0" smtClean="0">
                <a:latin typeface="Courier New" pitchFamily="49" charset="0"/>
              </a:rPr>
              <a:t>S</a:t>
            </a:r>
            <a:r>
              <a:rPr lang="en-US" sz="2400" dirty="0" smtClean="0"/>
              <a:t> guarantees that </a:t>
            </a:r>
            <a:r>
              <a:rPr lang="en-US" sz="2400" b="1" dirty="0" smtClean="0">
                <a:latin typeface="Centaur" pitchFamily="18" charset="0"/>
              </a:rPr>
              <a:t>Q</a:t>
            </a:r>
            <a:r>
              <a:rPr lang="en-US" sz="2400" dirty="0" smtClean="0"/>
              <a:t> holds </a:t>
            </a:r>
          </a:p>
          <a:p>
            <a:pPr>
              <a:lnSpc>
                <a:spcPct val="90000"/>
              </a:lnSpc>
            </a:pPr>
            <a:r>
              <a:rPr lang="en-US" sz="2400" dirty="0" smtClean="0"/>
              <a:t>To prove </a:t>
            </a:r>
            <a:r>
              <a:rPr lang="en-US" sz="2400" b="1" dirty="0" smtClean="0">
                <a:latin typeface="Centaur" pitchFamily="18" charset="0"/>
              </a:rPr>
              <a:t>{ P } </a:t>
            </a:r>
            <a:r>
              <a:rPr lang="en-US" sz="2400" b="1" dirty="0" smtClean="0">
                <a:latin typeface="Courier New" pitchFamily="49" charset="0"/>
              </a:rPr>
              <a:t>S</a:t>
            </a:r>
            <a:r>
              <a:rPr lang="en-US" sz="2400" b="1" dirty="0" smtClean="0"/>
              <a:t> </a:t>
            </a:r>
            <a:r>
              <a:rPr lang="en-US" sz="2400" b="1" dirty="0" smtClean="0">
                <a:latin typeface="Centaur" pitchFamily="18" charset="0"/>
              </a:rPr>
              <a:t>{ Q} </a:t>
            </a:r>
            <a:r>
              <a:rPr lang="en-US" sz="2400" dirty="0" smtClean="0"/>
              <a:t>requires</a:t>
            </a:r>
          </a:p>
          <a:p>
            <a:pPr lvl="1">
              <a:lnSpc>
                <a:spcPct val="90000"/>
              </a:lnSpc>
            </a:pPr>
            <a:r>
              <a:rPr lang="en-US" sz="2100" dirty="0" smtClean="0"/>
              <a:t>a precisely defined logical meaning for each construct in the programming language</a:t>
            </a:r>
          </a:p>
          <a:p>
            <a:pPr lvl="1">
              <a:lnSpc>
                <a:spcPct val="90000"/>
              </a:lnSpc>
            </a:pPr>
            <a:r>
              <a:rPr lang="en-US" sz="2100" dirty="0" smtClean="0"/>
              <a:t>insertion of intermediate assertions to allow proofs to “flow” through the program</a:t>
            </a:r>
          </a:p>
        </p:txBody>
      </p:sp>
    </p:spTree>
    <p:extLst>
      <p:ext uri="{BB962C8B-B14F-4D97-AF65-F5344CB8AC3E}">
        <p14:creationId xmlns:p14="http://schemas.microsoft.com/office/powerpoint/2010/main" val="20095587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Centaur" pitchFamily="18" charset="0"/>
              </a:rPr>
              <a:t>{ P }</a:t>
            </a:r>
            <a:r>
              <a:rPr lang="en-US" b="1" dirty="0" smtClean="0">
                <a:latin typeface="+mn-lt"/>
              </a:rPr>
              <a:t> </a:t>
            </a:r>
            <a:r>
              <a:rPr lang="en-US" b="1" dirty="0" smtClean="0">
                <a:latin typeface="Courier New" pitchFamily="49" charset="0"/>
              </a:rPr>
              <a:t>S</a:t>
            </a:r>
            <a:r>
              <a:rPr lang="en-US" b="1" dirty="0" smtClean="0"/>
              <a:t> </a:t>
            </a:r>
            <a:r>
              <a:rPr lang="en-US" b="1" dirty="0" smtClean="0">
                <a:latin typeface="Centaur" pitchFamily="18" charset="0"/>
              </a:rPr>
              <a:t>{ Q }</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24</a:t>
            </a:fld>
            <a:endParaRPr lang="en-US"/>
          </a:p>
        </p:txBody>
      </p:sp>
      <p:sp>
        <p:nvSpPr>
          <p:cNvPr id="5" name="Content Placeholder 4"/>
          <p:cNvSpPr>
            <a:spLocks noGrp="1"/>
          </p:cNvSpPr>
          <p:nvPr>
            <p:ph sz="quarter" idx="1"/>
          </p:nvPr>
        </p:nvSpPr>
        <p:spPr>
          <a:xfrm>
            <a:off x="381000" y="1756350"/>
            <a:ext cx="1475084" cy="3724096"/>
          </a:xfrm>
          <a:ln>
            <a:solidFill>
              <a:schemeClr val="tx1"/>
            </a:solidFill>
          </a:ln>
        </p:spPr>
        <p:txBody>
          <a:bodyPr wrap="none">
            <a:spAutoFit/>
          </a:bodyPr>
          <a:lstStyle/>
          <a:p>
            <a:pPr marL="0" indent="0">
              <a:buNone/>
            </a:pPr>
            <a:r>
              <a:rPr lang="en-US" sz="2000" b="1" dirty="0" smtClean="0">
                <a:latin typeface="Centaur" pitchFamily="18" charset="0"/>
              </a:rPr>
              <a:t>{ P }</a:t>
            </a:r>
            <a:br>
              <a:rPr lang="en-US" sz="2000" b="1" dirty="0" smtClean="0">
                <a:latin typeface="Centaur" pitchFamily="18" charset="0"/>
              </a:rPr>
            </a:br>
            <a:r>
              <a:rPr lang="en-US" sz="2400" b="1" dirty="0" smtClean="0">
                <a:latin typeface="Courier New" pitchFamily="49" charset="0"/>
              </a:rPr>
              <a:t>S1;</a:t>
            </a:r>
            <a:br>
              <a:rPr lang="en-US" sz="2400" b="1" dirty="0" smtClean="0">
                <a:latin typeface="Courier New" pitchFamily="49" charset="0"/>
              </a:rPr>
            </a:br>
            <a:r>
              <a:rPr lang="en-US" sz="2400" b="1" dirty="0" smtClean="0">
                <a:latin typeface="Courier New" pitchFamily="49" charset="0"/>
              </a:rPr>
              <a:t>S2;</a:t>
            </a:r>
            <a:br>
              <a:rPr lang="en-US" sz="2400" b="1" dirty="0" smtClean="0">
                <a:latin typeface="Courier New" pitchFamily="49" charset="0"/>
              </a:rPr>
            </a:br>
            <a:r>
              <a:rPr lang="en-US" sz="2400" b="1" dirty="0" smtClean="0">
                <a:latin typeface="Courier New" pitchFamily="49" charset="0"/>
              </a:rPr>
              <a:t>if (..)</a:t>
            </a:r>
            <a:br>
              <a:rPr lang="en-US" sz="2400" b="1" dirty="0" smtClean="0">
                <a:latin typeface="Courier New" pitchFamily="49" charset="0"/>
              </a:rPr>
            </a:br>
            <a:r>
              <a:rPr lang="en-US" sz="2400" b="1" dirty="0" smtClean="0">
                <a:latin typeface="Courier New" pitchFamily="49" charset="0"/>
              </a:rPr>
              <a:t>  S3</a:t>
            </a:r>
            <a:br>
              <a:rPr lang="en-US" sz="2400" b="1" dirty="0" smtClean="0">
                <a:latin typeface="Courier New" pitchFamily="49" charset="0"/>
              </a:rPr>
            </a:br>
            <a:r>
              <a:rPr lang="en-US" sz="2400" b="1" dirty="0" smtClean="0">
                <a:latin typeface="Courier New" pitchFamily="49" charset="0"/>
              </a:rPr>
              <a:t>else</a:t>
            </a:r>
            <a:br>
              <a:rPr lang="en-US" sz="2400" b="1" dirty="0" smtClean="0">
                <a:latin typeface="Courier New" pitchFamily="49" charset="0"/>
              </a:rPr>
            </a:br>
            <a:r>
              <a:rPr lang="en-US" sz="2400" b="1" dirty="0" smtClean="0">
                <a:latin typeface="Courier New" pitchFamily="49" charset="0"/>
              </a:rPr>
              <a:t>  S4</a:t>
            </a:r>
            <a:br>
              <a:rPr lang="en-US" sz="2400" b="1" dirty="0" smtClean="0">
                <a:latin typeface="Courier New" pitchFamily="49" charset="0"/>
              </a:rPr>
            </a:br>
            <a:r>
              <a:rPr lang="en-US" sz="2400" b="1" dirty="0" err="1" smtClean="0">
                <a:latin typeface="Courier New" pitchFamily="49" charset="0"/>
              </a:rPr>
              <a:t>fi</a:t>
            </a:r>
            <a:r>
              <a:rPr lang="en-US" sz="2400" b="1" dirty="0" smtClean="0">
                <a:latin typeface="Courier New" pitchFamily="49" charset="0"/>
              </a:rPr>
              <a:t>;</a:t>
            </a:r>
            <a:br>
              <a:rPr lang="en-US" sz="2400" b="1" dirty="0" smtClean="0">
                <a:latin typeface="Courier New" pitchFamily="49" charset="0"/>
              </a:rPr>
            </a:br>
            <a:r>
              <a:rPr lang="en-US" sz="2400" b="1" dirty="0" smtClean="0">
                <a:latin typeface="Courier New" pitchFamily="49" charset="0"/>
              </a:rPr>
              <a:t>S5</a:t>
            </a:r>
            <a:br>
              <a:rPr lang="en-US" sz="2400" b="1" dirty="0" smtClean="0">
                <a:latin typeface="Courier New" pitchFamily="49" charset="0"/>
              </a:rPr>
            </a:br>
            <a:r>
              <a:rPr lang="en-US" sz="2000" b="1" dirty="0" smtClean="0">
                <a:latin typeface="Centaur" pitchFamily="18" charset="0"/>
              </a:rPr>
              <a:t>{ Q }</a:t>
            </a:r>
          </a:p>
        </p:txBody>
      </p:sp>
      <p:sp>
        <p:nvSpPr>
          <p:cNvPr id="6" name="Content Placeholder 4"/>
          <p:cNvSpPr txBox="1">
            <a:spLocks/>
          </p:cNvSpPr>
          <p:nvPr/>
        </p:nvSpPr>
        <p:spPr>
          <a:xfrm>
            <a:off x="2895600" y="1752600"/>
            <a:ext cx="1475084" cy="4708981"/>
          </a:xfrm>
          <a:prstGeom prst="rect">
            <a:avLst/>
          </a:prstGeom>
          <a:ln>
            <a:solidFill>
              <a:schemeClr val="tx1"/>
            </a:solidFill>
          </a:ln>
        </p:spPr>
        <p:txBody>
          <a:bodyPr vert="horz" wrap="none">
            <a:spAutoFit/>
          </a:bodyPr>
          <a:lstStyle/>
          <a:p>
            <a:pPr lvl="0">
              <a:spcBef>
                <a:spcPts val="700"/>
              </a:spcBef>
              <a:buClr>
                <a:schemeClr val="accent2"/>
              </a:buClr>
              <a:buSzPct val="60000"/>
            </a:pPr>
            <a:r>
              <a:rPr kumimoji="0" lang="en-US" sz="2000" b="1" i="0" u="none" strike="noStrike" kern="1200" cap="none" spc="0" normalizeH="0" baseline="0" noProof="0" dirty="0" smtClean="0">
                <a:ln>
                  <a:noFill/>
                </a:ln>
                <a:solidFill>
                  <a:schemeClr val="tx1"/>
                </a:solidFill>
                <a:effectLst/>
                <a:uLnTx/>
                <a:uFillTx/>
                <a:latin typeface="Centaur" pitchFamily="18" charset="0"/>
                <a:ea typeface="+mn-ea"/>
                <a:cs typeface="+mn-cs"/>
              </a:rPr>
              <a:t>{ P }</a:t>
            </a:r>
            <a:br>
              <a:rPr kumimoji="0" lang="en-US" sz="2000" b="1" i="0" u="none" strike="noStrike" kern="1200" cap="none" spc="0" normalizeH="0" baseline="0" noProof="0" dirty="0" smtClean="0">
                <a:ln>
                  <a:noFill/>
                </a:ln>
                <a:solidFill>
                  <a:schemeClr val="tx1"/>
                </a:solidFill>
                <a:effectLst/>
                <a:uLnTx/>
                <a:uFillTx/>
                <a:latin typeface="Centaur" pitchFamily="18" charset="0"/>
                <a:ea typeface="+mn-ea"/>
                <a:cs typeface="+mn-cs"/>
              </a:rPr>
            </a:br>
            <a:r>
              <a:rPr kumimoji="0" lang="en-US" sz="2400" b="1" i="0" u="none" strike="noStrike" kern="1200" cap="none" spc="0" normalizeH="0" baseline="0" noProof="0" dirty="0" smtClean="0">
                <a:ln>
                  <a:noFill/>
                </a:ln>
                <a:solidFill>
                  <a:schemeClr val="tx1"/>
                </a:solidFill>
                <a:effectLst/>
                <a:uLnTx/>
                <a:uFillTx/>
                <a:latin typeface="Courier New" pitchFamily="49" charset="0"/>
                <a:ea typeface="+mn-ea"/>
                <a:cs typeface="+mn-cs"/>
              </a:rPr>
              <a:t>S1;</a:t>
            </a:r>
            <a:br>
              <a:rPr kumimoji="0" lang="en-US" sz="2400" b="1" i="0" u="none" strike="noStrike" kern="1200" cap="none" spc="0" normalizeH="0" baseline="0" noProof="0" dirty="0" smtClean="0">
                <a:ln>
                  <a:noFill/>
                </a:ln>
                <a:solidFill>
                  <a:schemeClr val="tx1"/>
                </a:solidFill>
                <a:effectLst/>
                <a:uLnTx/>
                <a:uFillTx/>
                <a:latin typeface="Courier New" pitchFamily="49" charset="0"/>
                <a:ea typeface="+mn-ea"/>
                <a:cs typeface="+mn-cs"/>
              </a:rPr>
            </a:br>
            <a:r>
              <a:rPr lang="en-US" sz="2000" b="1" dirty="0" smtClean="0">
                <a:latin typeface="Centaur" pitchFamily="18" charset="0"/>
              </a:rPr>
              <a:t>{ A }</a:t>
            </a:r>
            <a:r>
              <a:rPr kumimoji="0" lang="en-US" sz="2400" b="1" i="0" u="none" strike="noStrike" kern="1200" cap="none" spc="0" normalizeH="0" baseline="0" noProof="0" dirty="0" smtClean="0">
                <a:ln>
                  <a:noFill/>
                </a:ln>
                <a:solidFill>
                  <a:schemeClr val="tx1"/>
                </a:solidFill>
                <a:effectLst/>
                <a:uLnTx/>
                <a:uFillTx/>
                <a:latin typeface="Courier New" pitchFamily="49" charset="0"/>
                <a:ea typeface="+mn-ea"/>
                <a:cs typeface="+mn-cs"/>
              </a:rPr>
              <a:t/>
            </a:r>
            <a:br>
              <a:rPr kumimoji="0" lang="en-US" sz="2400" b="1" i="0" u="none" strike="noStrike" kern="1200" cap="none" spc="0" normalizeH="0" baseline="0" noProof="0" dirty="0" smtClean="0">
                <a:ln>
                  <a:noFill/>
                </a:ln>
                <a:solidFill>
                  <a:schemeClr val="tx1"/>
                </a:solidFill>
                <a:effectLst/>
                <a:uLnTx/>
                <a:uFillTx/>
                <a:latin typeface="Courier New" pitchFamily="49" charset="0"/>
                <a:ea typeface="+mn-ea"/>
                <a:cs typeface="+mn-cs"/>
              </a:rPr>
            </a:br>
            <a:r>
              <a:rPr kumimoji="0" lang="en-US" sz="2400" b="1" i="0" u="none" strike="noStrike" kern="1200" cap="none" spc="0" normalizeH="0" baseline="0" noProof="0" dirty="0" smtClean="0">
                <a:ln>
                  <a:noFill/>
                </a:ln>
                <a:solidFill>
                  <a:schemeClr val="tx1"/>
                </a:solidFill>
                <a:effectLst/>
                <a:uLnTx/>
                <a:uFillTx/>
                <a:latin typeface="Courier New" pitchFamily="49" charset="0"/>
                <a:ea typeface="+mn-ea"/>
                <a:cs typeface="+mn-cs"/>
              </a:rPr>
              <a:t>S2;</a:t>
            </a:r>
            <a:br>
              <a:rPr kumimoji="0" lang="en-US" sz="2400" b="1" i="0" u="none" strike="noStrike" kern="1200" cap="none" spc="0" normalizeH="0" baseline="0" noProof="0" dirty="0" smtClean="0">
                <a:ln>
                  <a:noFill/>
                </a:ln>
                <a:solidFill>
                  <a:schemeClr val="tx1"/>
                </a:solidFill>
                <a:effectLst/>
                <a:uLnTx/>
                <a:uFillTx/>
                <a:latin typeface="Courier New" pitchFamily="49" charset="0"/>
                <a:ea typeface="+mn-ea"/>
                <a:cs typeface="+mn-cs"/>
              </a:rPr>
            </a:br>
            <a:r>
              <a:rPr lang="en-US" sz="2000" b="1" dirty="0" smtClean="0">
                <a:latin typeface="Centaur" pitchFamily="18" charset="0"/>
              </a:rPr>
              <a:t>{ B } </a:t>
            </a:r>
            <a:r>
              <a:rPr kumimoji="0" lang="en-US" sz="2400" b="1" i="0" u="none" strike="noStrike" kern="1200" cap="none" spc="0" normalizeH="0" baseline="0" noProof="0" dirty="0" smtClean="0">
                <a:ln>
                  <a:noFill/>
                </a:ln>
                <a:solidFill>
                  <a:schemeClr val="tx1"/>
                </a:solidFill>
                <a:effectLst/>
                <a:uLnTx/>
                <a:uFillTx/>
                <a:latin typeface="Courier New" pitchFamily="49" charset="0"/>
                <a:ea typeface="+mn-ea"/>
                <a:cs typeface="+mn-cs"/>
              </a:rPr>
              <a:t/>
            </a:r>
            <a:br>
              <a:rPr kumimoji="0" lang="en-US" sz="2400" b="1" i="0" u="none" strike="noStrike" kern="1200" cap="none" spc="0" normalizeH="0" baseline="0" noProof="0" dirty="0" smtClean="0">
                <a:ln>
                  <a:noFill/>
                </a:ln>
                <a:solidFill>
                  <a:schemeClr val="tx1"/>
                </a:solidFill>
                <a:effectLst/>
                <a:uLnTx/>
                <a:uFillTx/>
                <a:latin typeface="Courier New" pitchFamily="49" charset="0"/>
                <a:ea typeface="+mn-ea"/>
                <a:cs typeface="+mn-cs"/>
              </a:rPr>
            </a:br>
            <a:r>
              <a:rPr kumimoji="0" lang="en-US" sz="2400" b="1" i="0" u="none" strike="noStrike" kern="1200" cap="none" spc="0" normalizeH="0" baseline="0" noProof="0" dirty="0" smtClean="0">
                <a:ln>
                  <a:noFill/>
                </a:ln>
                <a:solidFill>
                  <a:schemeClr val="tx1"/>
                </a:solidFill>
                <a:effectLst/>
                <a:uLnTx/>
                <a:uFillTx/>
                <a:latin typeface="Courier New" pitchFamily="49" charset="0"/>
                <a:ea typeface="+mn-ea"/>
                <a:cs typeface="+mn-cs"/>
              </a:rPr>
              <a:t>if (..)</a:t>
            </a:r>
            <a:br>
              <a:rPr kumimoji="0" lang="en-US" sz="2400" b="1" i="0" u="none" strike="noStrike" kern="1200" cap="none" spc="0" normalizeH="0" baseline="0" noProof="0" dirty="0" smtClean="0">
                <a:ln>
                  <a:noFill/>
                </a:ln>
                <a:solidFill>
                  <a:schemeClr val="tx1"/>
                </a:solidFill>
                <a:effectLst/>
                <a:uLnTx/>
                <a:uFillTx/>
                <a:latin typeface="Courier New" pitchFamily="49" charset="0"/>
                <a:ea typeface="+mn-ea"/>
                <a:cs typeface="+mn-cs"/>
              </a:rPr>
            </a:br>
            <a:r>
              <a:rPr kumimoji="0" lang="en-US" sz="2400" b="1" i="0" u="none" strike="noStrike" kern="1200" cap="none" spc="0" normalizeH="0" baseline="0" noProof="0" dirty="0" smtClean="0">
                <a:ln>
                  <a:noFill/>
                </a:ln>
                <a:solidFill>
                  <a:schemeClr val="tx1"/>
                </a:solidFill>
                <a:effectLst/>
                <a:uLnTx/>
                <a:uFillTx/>
                <a:latin typeface="Courier New" pitchFamily="49" charset="0"/>
                <a:ea typeface="+mn-ea"/>
                <a:cs typeface="+mn-cs"/>
              </a:rPr>
              <a:t>  S3</a:t>
            </a:r>
            <a:br>
              <a:rPr kumimoji="0" lang="en-US" sz="2400" b="1" i="0" u="none" strike="noStrike" kern="1200" cap="none" spc="0" normalizeH="0" baseline="0" noProof="0" dirty="0" smtClean="0">
                <a:ln>
                  <a:noFill/>
                </a:ln>
                <a:solidFill>
                  <a:schemeClr val="tx1"/>
                </a:solidFill>
                <a:effectLst/>
                <a:uLnTx/>
                <a:uFillTx/>
                <a:latin typeface="Courier New" pitchFamily="49" charset="0"/>
                <a:ea typeface="+mn-ea"/>
                <a:cs typeface="+mn-cs"/>
              </a:rPr>
            </a:br>
            <a:r>
              <a:rPr kumimoji="0" lang="en-US" sz="2400" b="1" i="0" u="none" strike="noStrike" kern="1200" cap="none" spc="0" normalizeH="0" baseline="0" noProof="0" dirty="0" smtClean="0">
                <a:ln>
                  <a:noFill/>
                </a:ln>
                <a:solidFill>
                  <a:schemeClr val="tx1"/>
                </a:solidFill>
                <a:effectLst/>
                <a:uLnTx/>
                <a:uFillTx/>
                <a:latin typeface="Courier New" pitchFamily="49" charset="0"/>
                <a:ea typeface="+mn-ea"/>
                <a:cs typeface="+mn-cs"/>
              </a:rPr>
              <a:t>else</a:t>
            </a:r>
            <a:br>
              <a:rPr kumimoji="0" lang="en-US" sz="2400" b="1" i="0" u="none" strike="noStrike" kern="1200" cap="none" spc="0" normalizeH="0" baseline="0" noProof="0" dirty="0" smtClean="0">
                <a:ln>
                  <a:noFill/>
                </a:ln>
                <a:solidFill>
                  <a:schemeClr val="tx1"/>
                </a:solidFill>
                <a:effectLst/>
                <a:uLnTx/>
                <a:uFillTx/>
                <a:latin typeface="Courier New" pitchFamily="49" charset="0"/>
                <a:ea typeface="+mn-ea"/>
                <a:cs typeface="+mn-cs"/>
              </a:rPr>
            </a:br>
            <a:r>
              <a:rPr kumimoji="0" lang="en-US" sz="2400" b="1" i="0" u="none" strike="noStrike" kern="1200" cap="none" spc="0" normalizeH="0" baseline="0" noProof="0" dirty="0" smtClean="0">
                <a:ln>
                  <a:noFill/>
                </a:ln>
                <a:solidFill>
                  <a:schemeClr val="tx1"/>
                </a:solidFill>
                <a:effectLst/>
                <a:uLnTx/>
                <a:uFillTx/>
                <a:latin typeface="Courier New" pitchFamily="49" charset="0"/>
                <a:ea typeface="+mn-ea"/>
                <a:cs typeface="+mn-cs"/>
              </a:rPr>
              <a:t>  S4</a:t>
            </a:r>
            <a:br>
              <a:rPr kumimoji="0" lang="en-US" sz="2400" b="1" i="0" u="none" strike="noStrike" kern="1200" cap="none" spc="0" normalizeH="0" baseline="0" noProof="0" dirty="0" smtClean="0">
                <a:ln>
                  <a:noFill/>
                </a:ln>
                <a:solidFill>
                  <a:schemeClr val="tx1"/>
                </a:solidFill>
                <a:effectLst/>
                <a:uLnTx/>
                <a:uFillTx/>
                <a:latin typeface="Courier New" pitchFamily="49" charset="0"/>
                <a:ea typeface="+mn-ea"/>
                <a:cs typeface="+mn-cs"/>
              </a:rPr>
            </a:br>
            <a:r>
              <a:rPr kumimoji="0" lang="en-US" sz="2400" b="1" i="0" u="none" strike="noStrike" kern="1200" cap="none" spc="0" normalizeH="0" baseline="0" noProof="0" dirty="0" err="1" smtClean="0">
                <a:ln>
                  <a:noFill/>
                </a:ln>
                <a:solidFill>
                  <a:schemeClr val="tx1"/>
                </a:solidFill>
                <a:effectLst/>
                <a:uLnTx/>
                <a:uFillTx/>
                <a:latin typeface="Courier New" pitchFamily="49" charset="0"/>
                <a:ea typeface="+mn-ea"/>
                <a:cs typeface="+mn-cs"/>
              </a:rPr>
              <a:t>fi</a:t>
            </a:r>
            <a:r>
              <a:rPr kumimoji="0" lang="en-US" sz="2400" b="1" i="0" u="none" strike="noStrike" kern="1200" cap="none" spc="0" normalizeH="0" baseline="0" noProof="0" dirty="0" smtClean="0">
                <a:ln>
                  <a:noFill/>
                </a:ln>
                <a:solidFill>
                  <a:schemeClr val="tx1"/>
                </a:solidFill>
                <a:effectLst/>
                <a:uLnTx/>
                <a:uFillTx/>
                <a:latin typeface="Courier New" pitchFamily="49" charset="0"/>
                <a:ea typeface="+mn-ea"/>
                <a:cs typeface="+mn-cs"/>
              </a:rPr>
              <a:t>;</a:t>
            </a:r>
            <a:br>
              <a:rPr kumimoji="0" lang="en-US" sz="2400" b="1" i="0" u="none" strike="noStrike" kern="1200" cap="none" spc="0" normalizeH="0" baseline="0" noProof="0" dirty="0" smtClean="0">
                <a:ln>
                  <a:noFill/>
                </a:ln>
                <a:solidFill>
                  <a:schemeClr val="tx1"/>
                </a:solidFill>
                <a:effectLst/>
                <a:uLnTx/>
                <a:uFillTx/>
                <a:latin typeface="Courier New" pitchFamily="49" charset="0"/>
                <a:ea typeface="+mn-ea"/>
                <a:cs typeface="+mn-cs"/>
              </a:rPr>
            </a:br>
            <a:r>
              <a:rPr lang="en-US" sz="2000" b="1" dirty="0" smtClean="0">
                <a:latin typeface="Centaur" pitchFamily="18" charset="0"/>
              </a:rPr>
              <a:t>{ C } </a:t>
            </a:r>
            <a:r>
              <a:rPr kumimoji="0" lang="en-US" sz="2400" b="1" i="0" u="none" strike="noStrike" kern="1200" cap="none" spc="0" normalizeH="0" baseline="0" noProof="0" dirty="0" smtClean="0">
                <a:ln>
                  <a:noFill/>
                </a:ln>
                <a:solidFill>
                  <a:schemeClr val="tx1"/>
                </a:solidFill>
                <a:effectLst/>
                <a:uLnTx/>
                <a:uFillTx/>
                <a:latin typeface="Courier New" pitchFamily="49" charset="0"/>
                <a:ea typeface="+mn-ea"/>
                <a:cs typeface="+mn-cs"/>
              </a:rPr>
              <a:t/>
            </a:r>
            <a:br>
              <a:rPr kumimoji="0" lang="en-US" sz="2400" b="1" i="0" u="none" strike="noStrike" kern="1200" cap="none" spc="0" normalizeH="0" baseline="0" noProof="0" dirty="0" smtClean="0">
                <a:ln>
                  <a:noFill/>
                </a:ln>
                <a:solidFill>
                  <a:schemeClr val="tx1"/>
                </a:solidFill>
                <a:effectLst/>
                <a:uLnTx/>
                <a:uFillTx/>
                <a:latin typeface="Courier New" pitchFamily="49" charset="0"/>
                <a:ea typeface="+mn-ea"/>
                <a:cs typeface="+mn-cs"/>
              </a:rPr>
            </a:br>
            <a:r>
              <a:rPr kumimoji="0" lang="en-US" sz="2400" b="1" i="0" u="none" strike="noStrike" kern="1200" cap="none" spc="0" normalizeH="0" baseline="0" noProof="0" dirty="0" smtClean="0">
                <a:ln>
                  <a:noFill/>
                </a:ln>
                <a:solidFill>
                  <a:schemeClr val="tx1"/>
                </a:solidFill>
                <a:effectLst/>
                <a:uLnTx/>
                <a:uFillTx/>
                <a:latin typeface="Courier New" pitchFamily="49" charset="0"/>
                <a:ea typeface="+mn-ea"/>
                <a:cs typeface="+mn-cs"/>
              </a:rPr>
              <a:t>S5</a:t>
            </a:r>
            <a:br>
              <a:rPr kumimoji="0" lang="en-US" sz="2400" b="1" i="0" u="none" strike="noStrike" kern="1200" cap="none" spc="0" normalizeH="0" baseline="0" noProof="0" dirty="0" smtClean="0">
                <a:ln>
                  <a:noFill/>
                </a:ln>
                <a:solidFill>
                  <a:schemeClr val="tx1"/>
                </a:solidFill>
                <a:effectLst/>
                <a:uLnTx/>
                <a:uFillTx/>
                <a:latin typeface="Courier New" pitchFamily="49" charset="0"/>
                <a:ea typeface="+mn-ea"/>
                <a:cs typeface="+mn-cs"/>
              </a:rPr>
            </a:br>
            <a:r>
              <a:rPr lang="en-US" sz="2000" b="1" dirty="0" smtClean="0">
                <a:latin typeface="Centaur" pitchFamily="18" charset="0"/>
              </a:rPr>
              <a:t>{ Q }</a:t>
            </a:r>
          </a:p>
        </p:txBody>
      </p:sp>
      <p:sp>
        <p:nvSpPr>
          <p:cNvPr id="8" name="Right Arrow 7"/>
          <p:cNvSpPr/>
          <p:nvPr/>
        </p:nvSpPr>
        <p:spPr>
          <a:xfrm>
            <a:off x="2057400" y="3276600"/>
            <a:ext cx="6858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648200" y="1828800"/>
            <a:ext cx="4038600" cy="1815882"/>
          </a:xfrm>
          <a:prstGeom prst="rect">
            <a:avLst/>
          </a:prstGeom>
          <a:noFill/>
        </p:spPr>
        <p:txBody>
          <a:bodyPr wrap="square" rtlCol="0">
            <a:spAutoFit/>
          </a:bodyPr>
          <a:lstStyle/>
          <a:p>
            <a:pPr marL="274320" indent="-274320">
              <a:buFont typeface="Arial" pitchFamily="34" charset="0"/>
              <a:buChar char="•"/>
            </a:pPr>
            <a:r>
              <a:rPr lang="en-US" sz="2800" dirty="0" smtClean="0"/>
              <a:t>Prove </a:t>
            </a:r>
            <a:r>
              <a:rPr lang="en-US" sz="2800" b="1" dirty="0" smtClean="0">
                <a:latin typeface="Centaur" pitchFamily="18" charset="0"/>
              </a:rPr>
              <a:t>{ P } </a:t>
            </a:r>
            <a:r>
              <a:rPr lang="en-US" sz="2800" b="1" dirty="0" smtClean="0">
                <a:latin typeface="Courier New" pitchFamily="49" charset="0"/>
              </a:rPr>
              <a:t>S1</a:t>
            </a:r>
            <a:r>
              <a:rPr lang="en-US" sz="2400" b="1" dirty="0" smtClean="0">
                <a:latin typeface="Centaur" pitchFamily="18" charset="0"/>
              </a:rPr>
              <a:t> </a:t>
            </a:r>
            <a:r>
              <a:rPr lang="en-US" sz="2800" b="1" dirty="0" smtClean="0">
                <a:latin typeface="Centaur" pitchFamily="18" charset="0"/>
              </a:rPr>
              <a:t>{ A }</a:t>
            </a:r>
          </a:p>
          <a:p>
            <a:pPr marL="274320" indent="-274320">
              <a:buFont typeface="Arial" pitchFamily="34" charset="0"/>
              <a:buChar char="•"/>
            </a:pPr>
            <a:r>
              <a:rPr lang="en-US" sz="2800" dirty="0" smtClean="0"/>
              <a:t>Prove </a:t>
            </a:r>
            <a:r>
              <a:rPr lang="en-US" sz="2800" b="1" dirty="0" smtClean="0">
                <a:latin typeface="Centaur" pitchFamily="18" charset="0"/>
              </a:rPr>
              <a:t>{ A } </a:t>
            </a:r>
            <a:r>
              <a:rPr lang="en-US" sz="2800" b="1" dirty="0" smtClean="0">
                <a:latin typeface="Courier New" pitchFamily="49" charset="0"/>
              </a:rPr>
              <a:t>S2</a:t>
            </a:r>
            <a:r>
              <a:rPr lang="en-US" sz="2400" b="1" dirty="0" smtClean="0">
                <a:latin typeface="Centaur" pitchFamily="18" charset="0"/>
              </a:rPr>
              <a:t> </a:t>
            </a:r>
            <a:r>
              <a:rPr lang="en-US" sz="2800" b="1" dirty="0" smtClean="0">
                <a:latin typeface="Centaur" pitchFamily="18" charset="0"/>
              </a:rPr>
              <a:t>{ B }</a:t>
            </a:r>
          </a:p>
          <a:p>
            <a:pPr marL="274320" indent="-274320">
              <a:buFont typeface="Arial" pitchFamily="34" charset="0"/>
              <a:buChar char="•"/>
            </a:pPr>
            <a:r>
              <a:rPr lang="en-US" sz="2800" dirty="0" smtClean="0"/>
              <a:t>Prove </a:t>
            </a:r>
            <a:r>
              <a:rPr lang="en-US" sz="2800" b="1" dirty="0" smtClean="0">
                <a:latin typeface="Centaur" pitchFamily="18" charset="0"/>
              </a:rPr>
              <a:t>{ B } </a:t>
            </a:r>
            <a:r>
              <a:rPr lang="en-US" sz="2800" b="1" dirty="0" smtClean="0">
                <a:latin typeface="Courier New" pitchFamily="49" charset="0"/>
              </a:rPr>
              <a:t>if…</a:t>
            </a:r>
            <a:r>
              <a:rPr lang="en-US" sz="2400" b="1" dirty="0" smtClean="0">
                <a:latin typeface="Centaur" pitchFamily="18" charset="0"/>
              </a:rPr>
              <a:t> </a:t>
            </a:r>
            <a:r>
              <a:rPr lang="en-US" sz="2800" b="1" dirty="0" smtClean="0">
                <a:latin typeface="Centaur" pitchFamily="18" charset="0"/>
              </a:rPr>
              <a:t>{ C }</a:t>
            </a:r>
          </a:p>
          <a:p>
            <a:pPr marL="274320" indent="-274320">
              <a:buFont typeface="Arial" pitchFamily="34" charset="0"/>
              <a:buChar char="•"/>
            </a:pPr>
            <a:r>
              <a:rPr lang="en-US" sz="2800" dirty="0" smtClean="0"/>
              <a:t>Prove </a:t>
            </a:r>
            <a:r>
              <a:rPr lang="en-US" sz="2800" b="1" dirty="0" smtClean="0">
                <a:latin typeface="Centaur" pitchFamily="18" charset="0"/>
              </a:rPr>
              <a:t>{ C } </a:t>
            </a:r>
            <a:r>
              <a:rPr lang="en-US" sz="2800" b="1" dirty="0" smtClean="0">
                <a:latin typeface="Courier New" pitchFamily="49" charset="0"/>
              </a:rPr>
              <a:t>S5</a:t>
            </a:r>
            <a:r>
              <a:rPr lang="en-US" sz="2400" b="1" dirty="0" smtClean="0">
                <a:latin typeface="Centaur" pitchFamily="18" charset="0"/>
              </a:rPr>
              <a:t> </a:t>
            </a:r>
            <a:r>
              <a:rPr lang="en-US" sz="2800" b="1" dirty="0" smtClean="0">
                <a:latin typeface="Centaur" pitchFamily="18" charset="0"/>
              </a:rPr>
              <a:t>{ Q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Trivial examples</a:t>
            </a:r>
            <a:endParaRPr lang="en-US" dirty="0"/>
          </a:p>
        </p:txBody>
      </p:sp>
      <p:sp>
        <p:nvSpPr>
          <p:cNvPr id="5" name="Content Placeholder 4"/>
          <p:cNvSpPr>
            <a:spLocks noGrp="1"/>
          </p:cNvSpPr>
          <p:nvPr>
            <p:ph sz="quarter" idx="1"/>
          </p:nvPr>
        </p:nvSpPr>
        <p:spPr/>
        <p:txBody>
          <a:bodyPr>
            <a:normAutofit fontScale="92500" lnSpcReduction="10000"/>
          </a:bodyPr>
          <a:lstStyle/>
          <a:p>
            <a:pPr defTabSz="901700">
              <a:buFont typeface="Wingdings" pitchFamily="2" charset="2"/>
              <a:buChar char="Ø"/>
            </a:pPr>
            <a:r>
              <a:rPr lang="en-US" sz="3000" b="1" dirty="0">
                <a:latin typeface="Centaur" pitchFamily="18" charset="0"/>
              </a:rPr>
              <a:t>{ true }</a:t>
            </a:r>
            <a:r>
              <a:rPr lang="en-US" b="1" dirty="0">
                <a:latin typeface="Courier New" pitchFamily="49" charset="0"/>
              </a:rPr>
              <a:t/>
            </a:r>
            <a:br>
              <a:rPr lang="en-US" b="1" dirty="0">
                <a:latin typeface="Courier New" pitchFamily="49" charset="0"/>
              </a:rPr>
            </a:br>
            <a:r>
              <a:rPr lang="en-US" b="1" dirty="0" smtClean="0">
                <a:latin typeface="Courier New" pitchFamily="49" charset="0"/>
              </a:rPr>
              <a:t>y </a:t>
            </a:r>
            <a:r>
              <a:rPr lang="en-US" b="1" dirty="0">
                <a:latin typeface="Courier New" pitchFamily="49" charset="0"/>
              </a:rPr>
              <a:t>:= x * x;</a:t>
            </a:r>
            <a:br>
              <a:rPr lang="en-US" b="1" dirty="0">
                <a:latin typeface="Courier New" pitchFamily="49" charset="0"/>
              </a:rPr>
            </a:br>
            <a:r>
              <a:rPr lang="en-US" sz="3000" b="1" dirty="0">
                <a:latin typeface="Centaur" pitchFamily="18" charset="0"/>
              </a:rPr>
              <a:t>{</a:t>
            </a:r>
            <a:r>
              <a:rPr lang="en-US" sz="3000" b="1" dirty="0" smtClean="0">
                <a:latin typeface="Centaur" pitchFamily="18" charset="0"/>
              </a:rPr>
              <a:t>y ≥ </a:t>
            </a:r>
            <a:r>
              <a:rPr lang="en-US" sz="3000" b="1" dirty="0">
                <a:latin typeface="Centaur" pitchFamily="18" charset="0"/>
              </a:rPr>
              <a:t>0}</a:t>
            </a:r>
            <a:r>
              <a:rPr lang="en-US" b="1" dirty="0">
                <a:latin typeface="Courier New" pitchFamily="49" charset="0"/>
              </a:rPr>
              <a:t/>
            </a:r>
            <a:br>
              <a:rPr lang="en-US" b="1" dirty="0">
                <a:latin typeface="Courier New" pitchFamily="49" charset="0"/>
              </a:rPr>
            </a:br>
            <a:endParaRPr lang="en-US" b="1" dirty="0">
              <a:latin typeface="Courier New" pitchFamily="49" charset="0"/>
            </a:endParaRPr>
          </a:p>
          <a:p>
            <a:pPr defTabSz="901700">
              <a:buFont typeface="Wingdings" pitchFamily="2" charset="2"/>
              <a:buChar char="Ø"/>
            </a:pPr>
            <a:r>
              <a:rPr lang="en-US" sz="3000" b="1" dirty="0" smtClean="0">
                <a:latin typeface="Centaur" pitchFamily="18" charset="0"/>
              </a:rPr>
              <a:t>{ x </a:t>
            </a:r>
            <a:r>
              <a:rPr lang="en-US" sz="3000" b="1" dirty="0">
                <a:latin typeface="Centaur" pitchFamily="18" charset="0"/>
              </a:rPr>
              <a:t>&lt;&gt; </a:t>
            </a:r>
            <a:r>
              <a:rPr lang="en-US" sz="3000" b="1" dirty="0" smtClean="0">
                <a:latin typeface="Centaur" pitchFamily="18" charset="0"/>
              </a:rPr>
              <a:t>0 }</a:t>
            </a:r>
            <a:r>
              <a:rPr lang="en-US" b="1" dirty="0">
                <a:latin typeface="Courier New" pitchFamily="49" charset="0"/>
              </a:rPr>
              <a:t/>
            </a:r>
            <a:br>
              <a:rPr lang="en-US" b="1" dirty="0">
                <a:latin typeface="Courier New" pitchFamily="49" charset="0"/>
              </a:rPr>
            </a:br>
            <a:r>
              <a:rPr lang="en-US" b="1" dirty="0" smtClean="0">
                <a:latin typeface="Courier New" pitchFamily="49" charset="0"/>
              </a:rPr>
              <a:t>y </a:t>
            </a:r>
            <a:r>
              <a:rPr lang="en-US" b="1" dirty="0">
                <a:latin typeface="Courier New" pitchFamily="49" charset="0"/>
              </a:rPr>
              <a:t>:= x * x;</a:t>
            </a:r>
            <a:br>
              <a:rPr lang="en-US" b="1" dirty="0">
                <a:latin typeface="Courier New" pitchFamily="49" charset="0"/>
              </a:rPr>
            </a:br>
            <a:r>
              <a:rPr lang="en-US" sz="3000" b="1" dirty="0" smtClean="0">
                <a:latin typeface="Centaur" pitchFamily="18" charset="0"/>
              </a:rPr>
              <a:t>{ y </a:t>
            </a:r>
            <a:r>
              <a:rPr lang="en-US" sz="3000" b="1" dirty="0">
                <a:latin typeface="Centaur" pitchFamily="18" charset="0"/>
              </a:rPr>
              <a:t>&gt; </a:t>
            </a:r>
            <a:r>
              <a:rPr lang="en-US" sz="3000" b="1" dirty="0" smtClean="0">
                <a:latin typeface="Centaur" pitchFamily="18" charset="0"/>
              </a:rPr>
              <a:t>0 }</a:t>
            </a:r>
            <a:r>
              <a:rPr lang="en-US" b="1" dirty="0">
                <a:latin typeface="Courier New" pitchFamily="49" charset="0"/>
              </a:rPr>
              <a:t/>
            </a:r>
            <a:br>
              <a:rPr lang="en-US" b="1" dirty="0">
                <a:latin typeface="Courier New" pitchFamily="49" charset="0"/>
              </a:rPr>
            </a:br>
            <a:endParaRPr lang="en-US" b="1" dirty="0">
              <a:latin typeface="Courier New" pitchFamily="49" charset="0"/>
            </a:endParaRPr>
          </a:p>
          <a:p>
            <a:pPr defTabSz="901700">
              <a:buFont typeface="Wingdings" pitchFamily="2" charset="2"/>
              <a:buChar char="Ø"/>
            </a:pPr>
            <a:r>
              <a:rPr lang="en-US" sz="3000" b="1" dirty="0" smtClean="0">
                <a:latin typeface="Centaur" pitchFamily="18" charset="0"/>
              </a:rPr>
              <a:t>{ x </a:t>
            </a:r>
            <a:r>
              <a:rPr lang="en-US" sz="3000" b="1" dirty="0">
                <a:latin typeface="Centaur" pitchFamily="18" charset="0"/>
              </a:rPr>
              <a:t>&gt; </a:t>
            </a:r>
            <a:r>
              <a:rPr lang="en-US" sz="3000" b="1" dirty="0" smtClean="0">
                <a:latin typeface="Centaur" pitchFamily="18" charset="0"/>
              </a:rPr>
              <a:t>0 }</a:t>
            </a:r>
            <a:r>
              <a:rPr lang="en-US" b="1" dirty="0">
                <a:latin typeface="Courier New" pitchFamily="49" charset="0"/>
              </a:rPr>
              <a:t/>
            </a:r>
            <a:br>
              <a:rPr lang="en-US" b="1" dirty="0">
                <a:latin typeface="Courier New" pitchFamily="49" charset="0"/>
              </a:rPr>
            </a:br>
            <a:r>
              <a:rPr lang="en-US" b="1" dirty="0" smtClean="0">
                <a:latin typeface="Courier New" pitchFamily="49" charset="0"/>
              </a:rPr>
              <a:t>x </a:t>
            </a:r>
            <a:r>
              <a:rPr lang="en-US" b="1" dirty="0">
                <a:latin typeface="Courier New" pitchFamily="49" charset="0"/>
              </a:rPr>
              <a:t>:= x + 1;</a:t>
            </a:r>
            <a:br>
              <a:rPr lang="en-US" b="1" dirty="0">
                <a:latin typeface="Courier New" pitchFamily="49" charset="0"/>
              </a:rPr>
            </a:br>
            <a:r>
              <a:rPr lang="en-US" sz="3000" b="1" dirty="0" smtClean="0">
                <a:latin typeface="Centaur" pitchFamily="18" charset="0"/>
              </a:rPr>
              <a:t>{ x </a:t>
            </a:r>
            <a:r>
              <a:rPr lang="en-US" sz="3000" b="1" dirty="0">
                <a:latin typeface="Centaur" pitchFamily="18" charset="0"/>
              </a:rPr>
              <a:t>&gt; </a:t>
            </a:r>
            <a:r>
              <a:rPr lang="en-US" sz="3000" dirty="0" smtClean="0">
                <a:latin typeface="Cambria Math" pitchFamily="18" charset="0"/>
                <a:ea typeface="Cambria Math" pitchFamily="18" charset="0"/>
              </a:rPr>
              <a:t>1</a:t>
            </a:r>
            <a:r>
              <a:rPr lang="en-US" sz="3000" b="1" dirty="0" smtClean="0">
                <a:latin typeface="Centaur" pitchFamily="18" charset="0"/>
              </a:rPr>
              <a:t> }</a:t>
            </a:r>
            <a:endParaRPr lang="en-US" sz="3000" b="1" dirty="0">
              <a:latin typeface="Centaur" pitchFamily="18" charset="0"/>
            </a:endParaRPr>
          </a:p>
        </p:txBody>
      </p:sp>
      <p:sp>
        <p:nvSpPr>
          <p:cNvPr id="6" name="Content Placeholder 5"/>
          <p:cNvSpPr>
            <a:spLocks noGrp="1"/>
          </p:cNvSpPr>
          <p:nvPr>
            <p:ph sz="quarter" idx="2"/>
          </p:nvPr>
        </p:nvSpPr>
        <p:spPr>
          <a:xfrm>
            <a:off x="4343400" y="1589567"/>
            <a:ext cx="4387701" cy="4572000"/>
          </a:xfrm>
        </p:spPr>
        <p:txBody>
          <a:bodyPr>
            <a:normAutofit fontScale="92500" lnSpcReduction="10000"/>
          </a:bodyPr>
          <a:lstStyle/>
          <a:p>
            <a:pPr>
              <a:buFont typeface="Wingdings" pitchFamily="2" charset="2"/>
              <a:buChar char="Ø"/>
            </a:pPr>
            <a:r>
              <a:rPr lang="en-US" sz="2800" b="1" dirty="0">
                <a:latin typeface="Centaur" pitchFamily="18" charset="0"/>
              </a:rPr>
              <a:t>{ x = k }</a:t>
            </a:r>
            <a:br>
              <a:rPr lang="en-US" sz="2800" b="1" dirty="0">
                <a:latin typeface="Centaur" pitchFamily="18" charset="0"/>
              </a:rPr>
            </a:br>
            <a:r>
              <a:rPr lang="en-US" b="1" dirty="0" smtClean="0">
                <a:latin typeface="Courier New" pitchFamily="49" charset="0"/>
              </a:rPr>
              <a:t>if </a:t>
            </a:r>
            <a:r>
              <a:rPr lang="en-US" b="1" dirty="0">
                <a:latin typeface="Courier New" pitchFamily="49" charset="0"/>
              </a:rPr>
              <a:t>(x &lt; </a:t>
            </a:r>
            <a:r>
              <a:rPr lang="en-US" b="1" dirty="0" smtClean="0">
                <a:latin typeface="Courier New" pitchFamily="49" charset="0"/>
              </a:rPr>
              <a:t>0)</a:t>
            </a:r>
            <a:br>
              <a:rPr lang="en-US" b="1" dirty="0" smtClean="0">
                <a:latin typeface="Courier New" pitchFamily="49" charset="0"/>
              </a:rPr>
            </a:br>
            <a:r>
              <a:rPr lang="en-US" b="1" dirty="0" smtClean="0">
                <a:latin typeface="Courier New" pitchFamily="49" charset="0"/>
              </a:rPr>
              <a:t>  x </a:t>
            </a:r>
            <a:r>
              <a:rPr lang="en-US" b="1" dirty="0">
                <a:latin typeface="Courier New" pitchFamily="49" charset="0"/>
              </a:rPr>
              <a:t>:= -</a:t>
            </a:r>
            <a:r>
              <a:rPr lang="en-US" b="1" dirty="0" smtClean="0">
                <a:latin typeface="Courier New" pitchFamily="49" charset="0"/>
              </a:rPr>
              <a:t>x</a:t>
            </a:r>
            <a:br>
              <a:rPr lang="en-US" b="1" dirty="0" smtClean="0">
                <a:latin typeface="Courier New" pitchFamily="49" charset="0"/>
              </a:rPr>
            </a:br>
            <a:r>
              <a:rPr lang="en-US" b="1" dirty="0" err="1" smtClean="0">
                <a:latin typeface="Courier New" pitchFamily="49" charset="0"/>
              </a:rPr>
              <a:t>fi</a:t>
            </a:r>
            <a:r>
              <a:rPr lang="en-US" b="1" dirty="0" smtClean="0">
                <a:latin typeface="Courier New" pitchFamily="49" charset="0"/>
              </a:rPr>
              <a:t>;</a:t>
            </a:r>
            <a:r>
              <a:rPr lang="en-US" b="1" dirty="0">
                <a:latin typeface="Courier New" pitchFamily="49" charset="0"/>
              </a:rPr>
              <a:t/>
            </a:r>
            <a:br>
              <a:rPr lang="en-US" b="1" dirty="0">
                <a:latin typeface="Courier New" pitchFamily="49" charset="0"/>
              </a:rPr>
            </a:br>
            <a:r>
              <a:rPr lang="en-US" sz="2800" b="1" dirty="0">
                <a:latin typeface="Centaur" pitchFamily="18" charset="0"/>
              </a:rPr>
              <a:t>{    ?    }</a:t>
            </a:r>
            <a:r>
              <a:rPr lang="en-US" b="1" dirty="0">
                <a:latin typeface="Courier New" pitchFamily="49" charset="0"/>
              </a:rPr>
              <a:t/>
            </a:r>
            <a:br>
              <a:rPr lang="en-US" b="1" dirty="0">
                <a:latin typeface="Courier New" pitchFamily="49" charset="0"/>
              </a:rPr>
            </a:br>
            <a:endParaRPr lang="en-US" b="1" dirty="0">
              <a:latin typeface="Courier New" pitchFamily="49" charset="0"/>
            </a:endParaRPr>
          </a:p>
          <a:p>
            <a:pPr>
              <a:buFont typeface="Wingdings" pitchFamily="2" charset="2"/>
              <a:buChar char="Ø"/>
            </a:pPr>
            <a:endParaRPr lang="en-US" b="1" dirty="0">
              <a:latin typeface="Courier New" pitchFamily="49" charset="0"/>
            </a:endParaRPr>
          </a:p>
          <a:p>
            <a:pPr>
              <a:buFont typeface="Wingdings" pitchFamily="2" charset="2"/>
              <a:buChar char="Ø"/>
            </a:pPr>
            <a:r>
              <a:rPr lang="en-US" sz="2800" b="1" dirty="0">
                <a:latin typeface="Centaur" pitchFamily="18" charset="0"/>
              </a:rPr>
              <a:t>{    ?    }</a:t>
            </a:r>
            <a:r>
              <a:rPr lang="en-US" b="1" dirty="0">
                <a:latin typeface="Courier New" pitchFamily="49" charset="0"/>
              </a:rPr>
              <a:t/>
            </a:r>
            <a:br>
              <a:rPr lang="en-US" b="1" dirty="0">
                <a:latin typeface="Courier New" pitchFamily="49" charset="0"/>
              </a:rPr>
            </a:br>
            <a:r>
              <a:rPr lang="en-US" b="1" dirty="0" smtClean="0">
                <a:latin typeface="Courier New" pitchFamily="49" charset="0"/>
              </a:rPr>
              <a:t>x </a:t>
            </a:r>
            <a:r>
              <a:rPr lang="en-US" b="1" dirty="0">
                <a:latin typeface="Courier New" pitchFamily="49" charset="0"/>
              </a:rPr>
              <a:t>:= 3;</a:t>
            </a:r>
            <a:br>
              <a:rPr lang="en-US" b="1" dirty="0">
                <a:latin typeface="Courier New" pitchFamily="49" charset="0"/>
              </a:rPr>
            </a:br>
            <a:r>
              <a:rPr lang="en-US" sz="2800" b="1" dirty="0">
                <a:latin typeface="Centaur" pitchFamily="18" charset="0"/>
              </a:rPr>
              <a:t>{ x = 8 }</a:t>
            </a:r>
          </a:p>
        </p:txBody>
      </p:sp>
      <p:sp>
        <p:nvSpPr>
          <p:cNvPr id="3" name="Date Placeholder 2"/>
          <p:cNvSpPr>
            <a:spLocks noGrp="1"/>
          </p:cNvSpPr>
          <p:nvPr>
            <p:ph type="dt" sz="half" idx="15"/>
          </p:nvPr>
        </p:nvSpPr>
        <p:spPr/>
        <p:txBody>
          <a:bodyPr/>
          <a:lstStyle/>
          <a:p>
            <a:r>
              <a:rPr lang="en-US" smtClean="0"/>
              <a:t>503 11sp © UW CSE  • D. Notkin</a:t>
            </a:r>
            <a:endParaRPr lang="en-US"/>
          </a:p>
        </p:txBody>
      </p:sp>
      <p:sp>
        <p:nvSpPr>
          <p:cNvPr id="4" name="Slide Number Placeholder 3"/>
          <p:cNvSpPr>
            <a:spLocks noGrp="1"/>
          </p:cNvSpPr>
          <p:nvPr>
            <p:ph type="sldNum" sz="quarter" idx="16"/>
          </p:nvPr>
        </p:nvSpPr>
        <p:spPr/>
        <p:txBody>
          <a:bodyPr>
            <a:normAutofit fontScale="85000" lnSpcReduction="20000"/>
          </a:bodyPr>
          <a:lstStyle/>
          <a:p>
            <a:fld id="{B27B53E7-13BB-4CE7-ACCE-E032DFE7CA51}" type="slidenum">
              <a:rPr lang="en-US" smtClean="0"/>
              <a:pPr/>
              <a:t>25</a:t>
            </a:fld>
            <a:endParaRPr lang="en-US"/>
          </a:p>
        </p:txBody>
      </p:sp>
    </p:spTree>
    <p:extLst>
      <p:ext uri="{BB962C8B-B14F-4D97-AF65-F5344CB8AC3E}">
        <p14:creationId xmlns:p14="http://schemas.microsoft.com/office/powerpoint/2010/main" val="40797755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The objective is the proof</a:t>
            </a:r>
            <a:br>
              <a:rPr lang="en-US" dirty="0" smtClean="0"/>
            </a:br>
            <a:r>
              <a:rPr lang="en-US" sz="2700" dirty="0" smtClean="0"/>
              <a:t>[Example from Aldrich/</a:t>
            </a:r>
            <a:r>
              <a:rPr lang="en-US" sz="2700" dirty="0" err="1" smtClean="0"/>
              <a:t>Leino</a:t>
            </a:r>
            <a:r>
              <a:rPr lang="en-US" sz="2700" dirty="0" smtClean="0"/>
              <a:t>]</a:t>
            </a:r>
            <a:endParaRPr lang="en-US" dirty="0"/>
          </a:p>
        </p:txBody>
      </p:sp>
      <p:sp>
        <p:nvSpPr>
          <p:cNvPr id="5" name="Date Placeholder 4"/>
          <p:cNvSpPr>
            <a:spLocks noGrp="1"/>
          </p:cNvSpPr>
          <p:nvPr>
            <p:ph type="dt" sz="half" idx="10"/>
          </p:nvPr>
        </p:nvSpPr>
        <p:spPr/>
        <p:txBody>
          <a:bodyPr/>
          <a:lstStyle/>
          <a:p>
            <a:r>
              <a:rPr lang="en-US" smtClean="0"/>
              <a:t>503 11sp © UW CSE  • D. Notkin</a:t>
            </a:r>
            <a:endParaRPr lang="en-US"/>
          </a:p>
        </p:txBody>
      </p:sp>
      <p:sp>
        <p:nvSpPr>
          <p:cNvPr id="6" name="Slide Number Placeholder 5"/>
          <p:cNvSpPr>
            <a:spLocks noGrp="1"/>
          </p:cNvSpPr>
          <p:nvPr>
            <p:ph type="sldNum" sz="quarter" idx="12"/>
          </p:nvPr>
        </p:nvSpPr>
        <p:spPr/>
        <p:txBody>
          <a:bodyPr>
            <a:normAutofit fontScale="85000" lnSpcReduction="20000"/>
          </a:bodyPr>
          <a:lstStyle/>
          <a:p>
            <a:fld id="{B27B53E7-13BB-4CE7-ACCE-E032DFE7CA51}" type="slidenum">
              <a:rPr lang="en-US" smtClean="0"/>
              <a:pPr/>
              <a:t>26</a:t>
            </a:fld>
            <a:endParaRPr lang="en-US"/>
          </a:p>
        </p:txBody>
      </p:sp>
      <p:sp>
        <p:nvSpPr>
          <p:cNvPr id="8" name="Content Placeholder 7"/>
          <p:cNvSpPr>
            <a:spLocks noGrp="1"/>
          </p:cNvSpPr>
          <p:nvPr>
            <p:ph sz="quarter" idx="1"/>
          </p:nvPr>
        </p:nvSpPr>
        <p:spPr/>
        <p:txBody>
          <a:bodyPr>
            <a:normAutofit/>
          </a:bodyPr>
          <a:lstStyle/>
          <a:p>
            <a:r>
              <a:rPr lang="en-US" dirty="0" smtClean="0"/>
              <a:t>Simply having </a:t>
            </a:r>
            <a:r>
              <a:rPr lang="en-US" b="1" dirty="0" smtClean="0">
                <a:latin typeface="Centaur" pitchFamily="18" charset="0"/>
              </a:rPr>
              <a:t>true</a:t>
            </a:r>
            <a:r>
              <a:rPr lang="en-US" dirty="0" smtClean="0"/>
              <a:t> post-conditions is not sufficient</a:t>
            </a:r>
          </a:p>
          <a:p>
            <a:pPr lvl="1"/>
            <a:r>
              <a:rPr lang="en-US" sz="2900" b="1" dirty="0" smtClean="0">
                <a:latin typeface="Centaur" pitchFamily="18" charset="0"/>
              </a:rPr>
              <a:t>{ x </a:t>
            </a:r>
            <a:r>
              <a:rPr lang="en-US" sz="2900" b="1" dirty="0">
                <a:latin typeface="Centaur" pitchFamily="18" charset="0"/>
              </a:rPr>
              <a:t>= </a:t>
            </a:r>
            <a:r>
              <a:rPr lang="en-US" sz="2900" b="1" dirty="0" smtClean="0">
                <a:latin typeface="Centaur" pitchFamily="18" charset="0"/>
              </a:rPr>
              <a:t>5 } </a:t>
            </a:r>
            <a:r>
              <a:rPr lang="en-US" b="1" dirty="0">
                <a:latin typeface="Courier New" pitchFamily="49" charset="0"/>
              </a:rPr>
              <a:t>x := x * 2 </a:t>
            </a:r>
            <a:r>
              <a:rPr lang="en-US" sz="2900" b="1" dirty="0">
                <a:latin typeface="Centaur" pitchFamily="18" charset="0"/>
              </a:rPr>
              <a:t>{ true }</a:t>
            </a:r>
          </a:p>
          <a:p>
            <a:pPr lvl="1"/>
            <a:r>
              <a:rPr lang="en-US" sz="2800" b="1" dirty="0">
                <a:latin typeface="Centaur" pitchFamily="18" charset="0"/>
              </a:rPr>
              <a:t>{ x = 5 } </a:t>
            </a:r>
            <a:r>
              <a:rPr lang="en-US" b="1" dirty="0" smtClean="0">
                <a:latin typeface="Courier New" pitchFamily="49" charset="0"/>
              </a:rPr>
              <a:t>x </a:t>
            </a:r>
            <a:r>
              <a:rPr lang="en-US" b="1" dirty="0">
                <a:latin typeface="Courier New" pitchFamily="49" charset="0"/>
              </a:rPr>
              <a:t>:= x * 2 { </a:t>
            </a:r>
            <a:r>
              <a:rPr lang="en-US" b="1" dirty="0">
                <a:latin typeface="Centaur" pitchFamily="18" charset="0"/>
              </a:rPr>
              <a:t>x &gt; 0</a:t>
            </a:r>
            <a:r>
              <a:rPr lang="en-US" b="1" dirty="0">
                <a:latin typeface="Courier New" pitchFamily="49" charset="0"/>
              </a:rPr>
              <a:t> }</a:t>
            </a:r>
          </a:p>
          <a:p>
            <a:pPr lvl="1"/>
            <a:r>
              <a:rPr lang="en-US" sz="2800" b="1" dirty="0">
                <a:latin typeface="Centaur" pitchFamily="18" charset="0"/>
              </a:rPr>
              <a:t>{ x = 5 } </a:t>
            </a:r>
            <a:r>
              <a:rPr lang="en-US" b="1" dirty="0" smtClean="0">
                <a:latin typeface="Courier New" pitchFamily="49" charset="0"/>
              </a:rPr>
              <a:t>x </a:t>
            </a:r>
            <a:r>
              <a:rPr lang="en-US" b="1" dirty="0">
                <a:latin typeface="Courier New" pitchFamily="49" charset="0"/>
              </a:rPr>
              <a:t>:= x * 2 { </a:t>
            </a:r>
            <a:r>
              <a:rPr lang="en-US" b="1" dirty="0">
                <a:latin typeface="Centaur" pitchFamily="18" charset="0"/>
              </a:rPr>
              <a:t>x </a:t>
            </a:r>
            <a:r>
              <a:rPr lang="en-US" b="1" dirty="0" smtClean="0">
                <a:latin typeface="Centaur" pitchFamily="18" charset="0"/>
              </a:rPr>
              <a:t> = </a:t>
            </a:r>
            <a:r>
              <a:rPr lang="en-US" dirty="0">
                <a:latin typeface="Cambria Math" pitchFamily="18" charset="0"/>
                <a:ea typeface="Cambria Math" pitchFamily="18" charset="0"/>
              </a:rPr>
              <a:t>1</a:t>
            </a:r>
            <a:r>
              <a:rPr lang="en-US" b="1" dirty="0">
                <a:latin typeface="Centaur" pitchFamily="18" charset="0"/>
              </a:rPr>
              <a:t>0 || x = 5 </a:t>
            </a:r>
            <a:r>
              <a:rPr lang="en-US" b="1" dirty="0">
                <a:latin typeface="Courier New" pitchFamily="49" charset="0"/>
              </a:rPr>
              <a:t>}</a:t>
            </a:r>
          </a:p>
          <a:p>
            <a:pPr lvl="1"/>
            <a:r>
              <a:rPr lang="en-US" sz="2800" b="1" dirty="0">
                <a:latin typeface="Centaur" pitchFamily="18" charset="0"/>
              </a:rPr>
              <a:t>{ x = 5 } </a:t>
            </a:r>
            <a:r>
              <a:rPr lang="en-US" b="1" dirty="0" smtClean="0">
                <a:latin typeface="Courier New" pitchFamily="49" charset="0"/>
              </a:rPr>
              <a:t>x </a:t>
            </a:r>
            <a:r>
              <a:rPr lang="en-US" b="1" dirty="0">
                <a:latin typeface="Courier New" pitchFamily="49" charset="0"/>
              </a:rPr>
              <a:t>:= x * 2 { </a:t>
            </a:r>
            <a:r>
              <a:rPr lang="en-US" b="1" dirty="0" smtClean="0">
                <a:latin typeface="Centaur" pitchFamily="18" charset="0"/>
              </a:rPr>
              <a:t>x  </a:t>
            </a:r>
            <a:r>
              <a:rPr lang="en-US" b="1" dirty="0">
                <a:latin typeface="Centaur" pitchFamily="18" charset="0"/>
              </a:rPr>
              <a:t>= </a:t>
            </a:r>
            <a:r>
              <a:rPr lang="en-US" dirty="0">
                <a:latin typeface="Cambria Math" pitchFamily="18" charset="0"/>
                <a:ea typeface="Cambria Math" pitchFamily="18" charset="0"/>
              </a:rPr>
              <a:t>1</a:t>
            </a:r>
            <a:r>
              <a:rPr lang="en-US" b="1" dirty="0" smtClean="0">
                <a:latin typeface="Centaur" pitchFamily="18" charset="0"/>
              </a:rPr>
              <a:t>0  </a:t>
            </a:r>
            <a:r>
              <a:rPr lang="en-US" b="1" dirty="0" smtClean="0">
                <a:latin typeface="Courier New" pitchFamily="49" charset="0"/>
              </a:rPr>
              <a:t>}</a:t>
            </a:r>
            <a:endParaRPr lang="en-US" b="1" dirty="0">
              <a:latin typeface="Courier New" pitchFamily="49" charset="0"/>
            </a:endParaRPr>
          </a:p>
          <a:p>
            <a:r>
              <a:rPr lang="en-US" dirty="0" smtClean="0"/>
              <a:t>It is generally important to look for the logically strongest post-condition – that is, one that represents the most restrictive assertion consistent with the specification or with </a:t>
            </a:r>
            <a:r>
              <a:rPr lang="en-US" smtClean="0"/>
              <a:t>intermediate assertions</a:t>
            </a:r>
            <a:endParaRPr lang="en-US" b="1" dirty="0">
              <a:latin typeface="Courier New" pitchFamily="49" charset="0"/>
            </a:endParaRPr>
          </a:p>
        </p:txBody>
      </p:sp>
    </p:spTree>
    <p:extLst>
      <p:ext uri="{BB962C8B-B14F-4D97-AF65-F5344CB8AC3E}">
        <p14:creationId xmlns:p14="http://schemas.microsoft.com/office/powerpoint/2010/main" val="40636962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85000" lnSpcReduction="20000"/>
          </a:bodyPr>
          <a:lstStyle/>
          <a:p>
            <a:fld id="{E2FF1338-938D-4478-8965-B4109A3B4D4B}" type="slidenum">
              <a:rPr lang="en-US"/>
              <a:pPr/>
              <a:t>27</a:t>
            </a:fld>
            <a:endParaRPr lang="en-US"/>
          </a:p>
        </p:txBody>
      </p:sp>
      <p:sp>
        <p:nvSpPr>
          <p:cNvPr id="497666" name="Rectangle 2"/>
          <p:cNvSpPr>
            <a:spLocks noGrp="1" noChangeArrowheads="1"/>
          </p:cNvSpPr>
          <p:nvPr>
            <p:ph type="title"/>
          </p:nvPr>
        </p:nvSpPr>
        <p:spPr/>
        <p:txBody>
          <a:bodyPr>
            <a:normAutofit fontScale="90000"/>
          </a:bodyPr>
          <a:lstStyle/>
          <a:p>
            <a:r>
              <a:rPr lang="en-US" dirty="0"/>
              <a:t>Weakest preconditions</a:t>
            </a:r>
            <a:br>
              <a:rPr lang="en-US" dirty="0"/>
            </a:br>
            <a:r>
              <a:rPr lang="en-US" sz="2400" dirty="0" smtClean="0"/>
              <a:t> [Example from Aldrich/</a:t>
            </a:r>
            <a:r>
              <a:rPr lang="en-US" sz="2400" dirty="0" err="1" smtClean="0"/>
              <a:t>Leino</a:t>
            </a:r>
            <a:r>
              <a:rPr lang="en-US" sz="2400" dirty="0" smtClean="0"/>
              <a:t>]</a:t>
            </a:r>
            <a:endParaRPr lang="en-US" sz="1800" dirty="0"/>
          </a:p>
        </p:txBody>
      </p:sp>
      <p:sp>
        <p:nvSpPr>
          <p:cNvPr id="497667" name="Rectangle 3"/>
          <p:cNvSpPr>
            <a:spLocks noGrp="1" noChangeArrowheads="1"/>
          </p:cNvSpPr>
          <p:nvPr>
            <p:ph type="body" idx="1"/>
          </p:nvPr>
        </p:nvSpPr>
        <p:spPr/>
        <p:txBody>
          <a:bodyPr>
            <a:noAutofit/>
          </a:bodyPr>
          <a:lstStyle/>
          <a:p>
            <a:pPr>
              <a:buFontTx/>
              <a:buNone/>
            </a:pPr>
            <a:r>
              <a:rPr lang="en-US" sz="2400" dirty="0"/>
              <a:t>Here are a number of valid Hoare Triples</a:t>
            </a:r>
          </a:p>
          <a:p>
            <a:r>
              <a:rPr lang="en-US" sz="2400" b="1" dirty="0">
                <a:latin typeface="Centaur" pitchFamily="18" charset="0"/>
              </a:rPr>
              <a:t>{x = 5 &amp;&amp; y = </a:t>
            </a:r>
            <a:r>
              <a:rPr lang="en-US" sz="2400" dirty="0">
                <a:latin typeface="Cambria Math" pitchFamily="18" charset="0"/>
                <a:ea typeface="Cambria Math" pitchFamily="18" charset="0"/>
              </a:rPr>
              <a:t>1</a:t>
            </a:r>
            <a:r>
              <a:rPr lang="en-US" sz="2400" b="1" dirty="0">
                <a:latin typeface="Centaur" pitchFamily="18" charset="0"/>
              </a:rPr>
              <a:t>0}</a:t>
            </a:r>
            <a:r>
              <a:rPr lang="en-US" sz="2400" b="1" dirty="0">
                <a:latin typeface="Courier New" pitchFamily="49" charset="0"/>
              </a:rPr>
              <a:t> z := x / y </a:t>
            </a:r>
            <a:r>
              <a:rPr lang="en-US" sz="2400" b="1" dirty="0" smtClean="0">
                <a:latin typeface="Centaur" pitchFamily="18" charset="0"/>
              </a:rPr>
              <a:t>{ z &lt; </a:t>
            </a:r>
            <a:r>
              <a:rPr lang="en-US" sz="2400" dirty="0" smtClean="0">
                <a:latin typeface="Cambria Math" pitchFamily="18" charset="0"/>
                <a:ea typeface="Cambria Math" pitchFamily="18" charset="0"/>
              </a:rPr>
              <a:t>1</a:t>
            </a:r>
            <a:r>
              <a:rPr lang="en-US" sz="2400" b="1" dirty="0" smtClean="0">
                <a:latin typeface="Centaur" pitchFamily="18" charset="0"/>
              </a:rPr>
              <a:t> }</a:t>
            </a:r>
            <a:endParaRPr lang="en-US" sz="2400" b="1" dirty="0">
              <a:latin typeface="Centaur" pitchFamily="18" charset="0"/>
            </a:endParaRPr>
          </a:p>
          <a:p>
            <a:r>
              <a:rPr lang="en-US" sz="2400" b="1" dirty="0" smtClean="0">
                <a:latin typeface="Centaur" pitchFamily="18" charset="0"/>
              </a:rPr>
              <a:t>{x &lt; y &amp;&amp; y &gt; 0}  </a:t>
            </a:r>
            <a:r>
              <a:rPr lang="en-US" sz="2400" b="1" dirty="0" smtClean="0">
                <a:latin typeface="Courier New" pitchFamily="49" charset="0"/>
              </a:rPr>
              <a:t>z </a:t>
            </a:r>
            <a:r>
              <a:rPr lang="en-US" sz="2400" b="1" dirty="0">
                <a:latin typeface="Courier New" pitchFamily="49" charset="0"/>
              </a:rPr>
              <a:t>:= x / y </a:t>
            </a:r>
            <a:r>
              <a:rPr lang="en-US" sz="2400" b="1" dirty="0" smtClean="0">
                <a:latin typeface="Centaur" pitchFamily="18" charset="0"/>
              </a:rPr>
              <a:t>{ z &lt; </a:t>
            </a:r>
            <a:r>
              <a:rPr lang="en-US" sz="2400" dirty="0" smtClean="0">
                <a:latin typeface="Cambria Math" pitchFamily="18" charset="0"/>
                <a:ea typeface="Cambria Math" pitchFamily="18" charset="0"/>
              </a:rPr>
              <a:t>1</a:t>
            </a:r>
            <a:r>
              <a:rPr lang="en-US" sz="2400" b="1" dirty="0" smtClean="0">
                <a:latin typeface="Centaur" pitchFamily="18" charset="0"/>
              </a:rPr>
              <a:t>}</a:t>
            </a:r>
          </a:p>
          <a:p>
            <a:r>
              <a:rPr lang="en-US" sz="2400" b="1" dirty="0" smtClean="0">
                <a:latin typeface="Centaur" pitchFamily="18" charset="0"/>
              </a:rPr>
              <a:t>{y ≠ 0 &amp;&amp; x / y &lt; 1} </a:t>
            </a:r>
            <a:r>
              <a:rPr lang="en-US" sz="2400" b="1" dirty="0">
                <a:latin typeface="Courier New" pitchFamily="49" charset="0"/>
              </a:rPr>
              <a:t>z := x / y </a:t>
            </a:r>
            <a:r>
              <a:rPr lang="en-US" sz="2400" b="1" dirty="0" smtClean="0">
                <a:latin typeface="Centaur" pitchFamily="18" charset="0"/>
              </a:rPr>
              <a:t>{ z &lt; </a:t>
            </a:r>
            <a:r>
              <a:rPr lang="en-US" sz="2400" dirty="0" smtClean="0">
                <a:latin typeface="Cambria Math" pitchFamily="18" charset="0"/>
                <a:ea typeface="Cambria Math" pitchFamily="18" charset="0"/>
              </a:rPr>
              <a:t>1</a:t>
            </a:r>
            <a:r>
              <a:rPr lang="en-US" sz="2400" b="1" dirty="0" smtClean="0">
                <a:latin typeface="Centaur" pitchFamily="18" charset="0"/>
              </a:rPr>
              <a:t> }</a:t>
            </a:r>
            <a:endParaRPr lang="en-US" sz="2400" b="1" dirty="0">
              <a:latin typeface="Courier New" pitchFamily="49" charset="0"/>
            </a:endParaRPr>
          </a:p>
          <a:p>
            <a:endParaRPr lang="en-US" sz="2400" dirty="0"/>
          </a:p>
          <a:p>
            <a:r>
              <a:rPr lang="en-US" sz="2400" dirty="0"/>
              <a:t>The last one is the most useful</a:t>
            </a:r>
            <a:r>
              <a:rPr lang="en-US" sz="2400" i="1" dirty="0"/>
              <a:t> </a:t>
            </a:r>
            <a:r>
              <a:rPr lang="en-US" sz="2400" dirty="0"/>
              <a:t>because it allows us to invoke the program in the most general </a:t>
            </a:r>
            <a:r>
              <a:rPr lang="en-US" sz="2400" dirty="0" smtClean="0"/>
              <a:t>condition – it is </a:t>
            </a:r>
            <a:r>
              <a:rPr lang="en-US" sz="2400" dirty="0"/>
              <a:t>called the </a:t>
            </a:r>
            <a:r>
              <a:rPr lang="en-US" sz="2400" i="1" dirty="0"/>
              <a:t>weakest precondition, </a:t>
            </a:r>
            <a:r>
              <a:rPr lang="en-US" sz="2400" b="1" dirty="0" err="1">
                <a:latin typeface="Courier New" pitchFamily="49" charset="0"/>
              </a:rPr>
              <a:t>wp</a:t>
            </a:r>
            <a:r>
              <a:rPr lang="en-US" sz="2400" b="1" dirty="0">
                <a:latin typeface="Courier New" pitchFamily="49" charset="0"/>
              </a:rPr>
              <a:t>(S,Q)</a:t>
            </a:r>
            <a:r>
              <a:rPr lang="en-US" sz="2400" dirty="0"/>
              <a:t> of </a:t>
            </a:r>
            <a:r>
              <a:rPr lang="en-US" sz="2400" b="1" dirty="0">
                <a:latin typeface="Courier New" pitchFamily="49" charset="0"/>
              </a:rPr>
              <a:t>S</a:t>
            </a:r>
            <a:r>
              <a:rPr lang="en-US" sz="2400" dirty="0"/>
              <a:t> with respect to </a:t>
            </a:r>
            <a:r>
              <a:rPr lang="en-US" sz="2400" b="1" dirty="0">
                <a:latin typeface="Courier New" pitchFamily="49" charset="0"/>
              </a:rPr>
              <a:t>Q</a:t>
            </a:r>
          </a:p>
          <a:p>
            <a:pPr lvl="1"/>
            <a:r>
              <a:rPr lang="en-US" sz="2400" dirty="0"/>
              <a:t>If </a:t>
            </a:r>
            <a:r>
              <a:rPr lang="en-US" sz="2400" b="1" dirty="0" smtClean="0">
                <a:latin typeface="Centaur" pitchFamily="18" charset="0"/>
              </a:rPr>
              <a:t>{P} </a:t>
            </a:r>
            <a:r>
              <a:rPr lang="en-US" sz="2400" b="1" dirty="0">
                <a:latin typeface="Courier New" pitchFamily="49" charset="0"/>
              </a:rPr>
              <a:t>S </a:t>
            </a:r>
            <a:r>
              <a:rPr lang="en-US" sz="2400" b="1" dirty="0" smtClean="0">
                <a:latin typeface="Centaur" pitchFamily="18" charset="0"/>
              </a:rPr>
              <a:t>{Q} </a:t>
            </a:r>
            <a:r>
              <a:rPr lang="en-US" sz="2400" dirty="0"/>
              <a:t>and for all </a:t>
            </a:r>
            <a:r>
              <a:rPr lang="en-US" sz="2400" b="1" dirty="0" smtClean="0">
                <a:latin typeface="Centaur" pitchFamily="18" charset="0"/>
              </a:rPr>
              <a:t>P’ </a:t>
            </a:r>
            <a:r>
              <a:rPr lang="en-US" sz="2400" dirty="0"/>
              <a:t>such that </a:t>
            </a:r>
            <a:r>
              <a:rPr lang="en-US" sz="2400" b="1" dirty="0" smtClean="0">
                <a:latin typeface="Centaur" pitchFamily="18" charset="0"/>
              </a:rPr>
              <a:t>P’ =&gt; P</a:t>
            </a:r>
            <a:r>
              <a:rPr lang="en-US" sz="2400" dirty="0"/>
              <a:t>, then </a:t>
            </a:r>
            <a:r>
              <a:rPr lang="en-US" sz="2400" b="1" dirty="0" smtClean="0">
                <a:latin typeface="Centaur" pitchFamily="18" charset="0"/>
              </a:rPr>
              <a:t>P</a:t>
            </a:r>
            <a:r>
              <a:rPr lang="en-US" sz="2400" dirty="0"/>
              <a:t> is </a:t>
            </a:r>
            <a:r>
              <a:rPr lang="en-US" sz="2400" b="1" dirty="0" err="1" smtClean="0">
                <a:latin typeface="Centaur" pitchFamily="18" charset="0"/>
              </a:rPr>
              <a:t>wp</a:t>
            </a:r>
            <a:r>
              <a:rPr lang="en-US" sz="2400" b="1" dirty="0" smtClean="0">
                <a:latin typeface="Centaur" pitchFamily="18" charset="0"/>
              </a:rPr>
              <a:t>(S,Q) </a:t>
            </a:r>
          </a:p>
        </p:txBody>
      </p:sp>
      <p:sp>
        <p:nvSpPr>
          <p:cNvPr id="7" name="Date Placeholder 6"/>
          <p:cNvSpPr>
            <a:spLocks noGrp="1"/>
          </p:cNvSpPr>
          <p:nvPr>
            <p:ph type="dt" sz="half" idx="10"/>
          </p:nvPr>
        </p:nvSpPr>
        <p:spPr/>
        <p:txBody>
          <a:bodyPr/>
          <a:lstStyle/>
          <a:p>
            <a:r>
              <a:rPr lang="en-US" smtClean="0"/>
              <a:t>503 11sp © UW CSE  • D. Notkin</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2" name="Rectangle 2"/>
          <p:cNvSpPr>
            <a:spLocks noGrp="1" noChangeArrowheads="1"/>
          </p:cNvSpPr>
          <p:nvPr>
            <p:ph type="title"/>
          </p:nvPr>
        </p:nvSpPr>
        <p:spPr/>
        <p:txBody>
          <a:bodyPr/>
          <a:lstStyle/>
          <a:p>
            <a:pPr defTabSz="901700"/>
            <a:r>
              <a:rPr lang="en-US"/>
              <a:t>Conditional execution</a:t>
            </a:r>
          </a:p>
        </p:txBody>
      </p:sp>
      <p:sp>
        <p:nvSpPr>
          <p:cNvPr id="501763" name="Rectangle 3"/>
          <p:cNvSpPr>
            <a:spLocks noGrp="1" noChangeArrowheads="1"/>
          </p:cNvSpPr>
          <p:nvPr>
            <p:ph type="body" sz="half" idx="1"/>
          </p:nvPr>
        </p:nvSpPr>
        <p:spPr>
          <a:xfrm>
            <a:off x="685800" y="1600200"/>
            <a:ext cx="3286125" cy="4495800"/>
          </a:xfrm>
        </p:spPr>
        <p:txBody>
          <a:bodyPr>
            <a:normAutofit/>
          </a:bodyPr>
          <a:lstStyle/>
          <a:p>
            <a:pPr marL="0" indent="0" defTabSz="901700">
              <a:buNone/>
            </a:pPr>
            <a:r>
              <a:rPr lang="en-US" sz="2800" b="1" dirty="0">
                <a:latin typeface="Centaur" pitchFamily="18" charset="0"/>
              </a:rPr>
              <a:t>{P}</a:t>
            </a:r>
            <a:r>
              <a:rPr lang="en-US" sz="2800" b="1" dirty="0">
                <a:latin typeface="Courier New" pitchFamily="49" charset="0"/>
              </a:rPr>
              <a:t/>
            </a:r>
            <a:br>
              <a:rPr lang="en-US" sz="2800" b="1" dirty="0">
                <a:latin typeface="Courier New" pitchFamily="49" charset="0"/>
              </a:rPr>
            </a:br>
            <a:r>
              <a:rPr lang="en-US" sz="2800" b="1" dirty="0" smtClean="0">
                <a:latin typeface="Courier New" pitchFamily="49" charset="0"/>
              </a:rPr>
              <a:t>if C</a:t>
            </a:r>
            <a:br>
              <a:rPr lang="en-US" sz="2800" b="1" dirty="0" smtClean="0">
                <a:latin typeface="Courier New" pitchFamily="49" charset="0"/>
              </a:rPr>
            </a:br>
            <a:r>
              <a:rPr lang="en-US" sz="2800" b="1" dirty="0" smtClean="0">
                <a:latin typeface="Courier New" pitchFamily="49" charset="0"/>
              </a:rPr>
              <a:t>  S1</a:t>
            </a:r>
            <a:r>
              <a:rPr lang="en-US" sz="2800" b="1" dirty="0">
                <a:latin typeface="Courier New" pitchFamily="49" charset="0"/>
              </a:rPr>
              <a:t/>
            </a:r>
            <a:br>
              <a:rPr lang="en-US" sz="2800" b="1" dirty="0">
                <a:latin typeface="Courier New" pitchFamily="49" charset="0"/>
              </a:rPr>
            </a:br>
            <a:r>
              <a:rPr lang="en-US" sz="2800" b="1" dirty="0" smtClean="0">
                <a:latin typeface="Courier New" pitchFamily="49" charset="0"/>
              </a:rPr>
              <a:t>else</a:t>
            </a:r>
            <a:br>
              <a:rPr lang="en-US" sz="2800" b="1" dirty="0" smtClean="0">
                <a:latin typeface="Courier New" pitchFamily="49" charset="0"/>
              </a:rPr>
            </a:br>
            <a:r>
              <a:rPr lang="en-US" sz="2800" b="1" dirty="0" smtClean="0">
                <a:latin typeface="Courier New" pitchFamily="49" charset="0"/>
              </a:rPr>
              <a:t>  S2</a:t>
            </a:r>
            <a:r>
              <a:rPr lang="en-US" sz="2800" b="1" dirty="0">
                <a:latin typeface="Courier New" pitchFamily="49" charset="0"/>
              </a:rPr>
              <a:t/>
            </a:r>
            <a:br>
              <a:rPr lang="en-US" sz="2800" b="1" dirty="0">
                <a:latin typeface="Courier New" pitchFamily="49" charset="0"/>
              </a:rPr>
            </a:br>
            <a:r>
              <a:rPr lang="en-US" sz="2800" b="1" dirty="0" err="1" smtClean="0">
                <a:latin typeface="Courier New" pitchFamily="49" charset="0"/>
              </a:rPr>
              <a:t>fi</a:t>
            </a:r>
            <a:r>
              <a:rPr lang="en-US" sz="2800" b="1" dirty="0">
                <a:latin typeface="Courier New" pitchFamily="49" charset="0"/>
              </a:rPr>
              <a:t/>
            </a:r>
            <a:br>
              <a:rPr lang="en-US" sz="2800" b="1" dirty="0">
                <a:latin typeface="Courier New" pitchFamily="49" charset="0"/>
              </a:rPr>
            </a:br>
            <a:r>
              <a:rPr lang="en-US" sz="2800" b="1" dirty="0">
                <a:latin typeface="Centaur" pitchFamily="18" charset="0"/>
              </a:rPr>
              <a:t>{Q</a:t>
            </a:r>
            <a:r>
              <a:rPr lang="en-US" sz="2800" b="1" dirty="0" smtClean="0">
                <a:latin typeface="Centaur" pitchFamily="18" charset="0"/>
              </a:rPr>
              <a:t>}</a:t>
            </a:r>
            <a:endParaRPr lang="en-US" sz="2800" b="1" dirty="0">
              <a:latin typeface="Centaur" pitchFamily="18" charset="0"/>
            </a:endParaRPr>
          </a:p>
        </p:txBody>
      </p:sp>
      <p:sp>
        <p:nvSpPr>
          <p:cNvPr id="501764" name="Rectangle 4"/>
          <p:cNvSpPr>
            <a:spLocks noGrp="1" noChangeArrowheads="1"/>
          </p:cNvSpPr>
          <p:nvPr>
            <p:ph type="body" sz="half" idx="2"/>
          </p:nvPr>
        </p:nvSpPr>
        <p:spPr>
          <a:xfrm>
            <a:off x="2362200" y="1600200"/>
            <a:ext cx="5105400" cy="3460750"/>
          </a:xfrm>
        </p:spPr>
        <p:txBody>
          <a:bodyPr>
            <a:noAutofit/>
          </a:bodyPr>
          <a:lstStyle/>
          <a:p>
            <a:pPr marL="0" indent="0" defTabSz="901700">
              <a:buFontTx/>
              <a:buNone/>
            </a:pPr>
            <a:r>
              <a:rPr lang="en-US" sz="2800" b="1" dirty="0">
                <a:latin typeface="Centaur" pitchFamily="18" charset="0"/>
              </a:rPr>
              <a:t>{true}</a:t>
            </a:r>
            <a:r>
              <a:rPr lang="en-US" sz="2800" b="1" dirty="0">
                <a:latin typeface="Courier New" pitchFamily="49" charset="0"/>
              </a:rPr>
              <a:t/>
            </a:r>
            <a:br>
              <a:rPr lang="en-US" sz="2800" b="1" dirty="0">
                <a:latin typeface="Courier New" pitchFamily="49" charset="0"/>
              </a:rPr>
            </a:br>
            <a:r>
              <a:rPr lang="en-US" sz="2800" b="1" dirty="0" smtClean="0">
                <a:latin typeface="Courier New" pitchFamily="49" charset="0"/>
              </a:rPr>
              <a:t>if </a:t>
            </a:r>
            <a:r>
              <a:rPr lang="en-US" sz="2800" b="1" dirty="0">
                <a:latin typeface="Courier New" pitchFamily="49" charset="0"/>
              </a:rPr>
              <a:t>x &gt;= y </a:t>
            </a:r>
            <a:br>
              <a:rPr lang="en-US" sz="2800" b="1" dirty="0">
                <a:latin typeface="Courier New" pitchFamily="49" charset="0"/>
              </a:rPr>
            </a:br>
            <a:r>
              <a:rPr lang="en-US" sz="2800" b="1" dirty="0">
                <a:latin typeface="Courier New" pitchFamily="49" charset="0"/>
              </a:rPr>
              <a:t>  </a:t>
            </a:r>
            <a:r>
              <a:rPr lang="en-US" sz="2800" b="1" dirty="0" smtClean="0">
                <a:latin typeface="Courier New" pitchFamily="49" charset="0"/>
              </a:rPr>
              <a:t>max </a:t>
            </a:r>
            <a:r>
              <a:rPr lang="en-US" sz="2800" b="1" dirty="0">
                <a:latin typeface="Courier New" pitchFamily="49" charset="0"/>
              </a:rPr>
              <a:t>:= x</a:t>
            </a:r>
            <a:br>
              <a:rPr lang="en-US" sz="2800" b="1" dirty="0">
                <a:latin typeface="Courier New" pitchFamily="49" charset="0"/>
              </a:rPr>
            </a:br>
            <a:r>
              <a:rPr lang="en-US" sz="2800" b="1" dirty="0" smtClean="0">
                <a:latin typeface="Courier New" pitchFamily="49" charset="0"/>
              </a:rPr>
              <a:t>else</a:t>
            </a:r>
            <a:r>
              <a:rPr lang="en-US" sz="2800" b="1" dirty="0">
                <a:latin typeface="Courier New" pitchFamily="49" charset="0"/>
              </a:rPr>
              <a:t/>
            </a:r>
            <a:br>
              <a:rPr lang="en-US" sz="2800" b="1" dirty="0">
                <a:latin typeface="Courier New" pitchFamily="49" charset="0"/>
              </a:rPr>
            </a:br>
            <a:r>
              <a:rPr lang="en-US" sz="2800" b="1" dirty="0">
                <a:latin typeface="Courier New" pitchFamily="49" charset="0"/>
              </a:rPr>
              <a:t>  </a:t>
            </a:r>
            <a:r>
              <a:rPr lang="en-US" sz="2800" b="1" dirty="0" smtClean="0">
                <a:latin typeface="Courier New" pitchFamily="49" charset="0"/>
              </a:rPr>
              <a:t>max </a:t>
            </a:r>
            <a:r>
              <a:rPr lang="en-US" sz="2800" b="1" dirty="0">
                <a:latin typeface="Courier New" pitchFamily="49" charset="0"/>
              </a:rPr>
              <a:t>:= y</a:t>
            </a:r>
            <a:br>
              <a:rPr lang="en-US" sz="2800" b="1" dirty="0">
                <a:latin typeface="Courier New" pitchFamily="49" charset="0"/>
              </a:rPr>
            </a:br>
            <a:r>
              <a:rPr lang="en-US" sz="2800" b="1" dirty="0" err="1" smtClean="0">
                <a:latin typeface="Courier New" pitchFamily="49" charset="0"/>
              </a:rPr>
              <a:t>fi</a:t>
            </a:r>
            <a:r>
              <a:rPr lang="en-US" sz="2800" b="1" dirty="0">
                <a:latin typeface="Courier New" pitchFamily="49" charset="0"/>
              </a:rPr>
              <a:t/>
            </a:r>
            <a:br>
              <a:rPr lang="en-US" sz="2800" b="1" dirty="0">
                <a:latin typeface="Courier New" pitchFamily="49" charset="0"/>
              </a:rPr>
            </a:br>
            <a:r>
              <a:rPr lang="en-US" sz="2800" b="1" dirty="0">
                <a:latin typeface="Centaur" pitchFamily="18" charset="0"/>
              </a:rPr>
              <a:t>{(max &gt;= x </a:t>
            </a:r>
            <a:r>
              <a:rPr lang="en-US" sz="2800" b="1" dirty="0">
                <a:latin typeface="Centaur" pitchFamily="18" charset="0"/>
                <a:sym typeface="Symbol" pitchFamily="18" charset="2"/>
              </a:rPr>
              <a:t></a:t>
            </a:r>
            <a:r>
              <a:rPr lang="en-US" sz="2800" b="1" dirty="0">
                <a:latin typeface="Centaur" pitchFamily="18" charset="0"/>
              </a:rPr>
              <a:t> max &gt;= y)}</a:t>
            </a:r>
          </a:p>
        </p:txBody>
      </p:sp>
      <p:sp>
        <p:nvSpPr>
          <p:cNvPr id="8" name="Date Placeholder 7"/>
          <p:cNvSpPr>
            <a:spLocks noGrp="1"/>
          </p:cNvSpPr>
          <p:nvPr>
            <p:ph type="dt" sz="half" idx="15"/>
          </p:nvPr>
        </p:nvSpPr>
        <p:spPr/>
        <p:txBody>
          <a:bodyPr/>
          <a:lstStyle/>
          <a:p>
            <a:r>
              <a:rPr lang="en-US" smtClean="0"/>
              <a:t>503 11sp © UW CSE  • D. Notkin</a:t>
            </a:r>
            <a:endParaRPr lang="en-US"/>
          </a:p>
        </p:txBody>
      </p:sp>
      <p:sp>
        <p:nvSpPr>
          <p:cNvPr id="9" name="Slide Number Placeholder 8"/>
          <p:cNvSpPr>
            <a:spLocks noGrp="1"/>
          </p:cNvSpPr>
          <p:nvPr>
            <p:ph type="sldNum" sz="quarter" idx="16"/>
          </p:nvPr>
        </p:nvSpPr>
        <p:spPr/>
        <p:txBody>
          <a:bodyPr>
            <a:normAutofit fontScale="85000" lnSpcReduction="20000"/>
          </a:bodyPr>
          <a:lstStyle/>
          <a:p>
            <a:fld id="{B27B53E7-13BB-4CE7-ACCE-E032DFE7CA51}" type="slidenum">
              <a:rPr lang="en-US" smtClean="0"/>
              <a:pPr/>
              <a:t>28</a:t>
            </a:fld>
            <a:endParaRPr lang="en-US"/>
          </a:p>
        </p:txBody>
      </p:sp>
      <p:sp>
        <p:nvSpPr>
          <p:cNvPr id="10" name="Rectangle 3"/>
          <p:cNvSpPr txBox="1">
            <a:spLocks noChangeArrowheads="1"/>
          </p:cNvSpPr>
          <p:nvPr/>
        </p:nvSpPr>
        <p:spPr>
          <a:xfrm>
            <a:off x="855122" y="5328791"/>
            <a:ext cx="6389891" cy="538609"/>
          </a:xfrm>
          <a:prstGeom prst="rect">
            <a:avLst/>
          </a:prstGeom>
          <a:ln>
            <a:solidFill>
              <a:schemeClr val="accent1"/>
            </a:solidFill>
          </a:ln>
        </p:spPr>
        <p:txBody>
          <a:bodyPr vert="horz" wrap="none">
            <a:sp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Tx/>
              <a:buNone/>
              <a:tabLst/>
              <a:defRPr/>
            </a:pPr>
            <a:r>
              <a:rPr kumimoji="0" lang="en-US" sz="2900" b="1" i="0" u="none" strike="noStrike" kern="1200" cap="none" spc="0" normalizeH="0" baseline="0" noProof="0" dirty="0" smtClean="0">
                <a:ln>
                  <a:noFill/>
                </a:ln>
                <a:solidFill>
                  <a:schemeClr val="tx1"/>
                </a:solidFill>
                <a:effectLst/>
                <a:uLnTx/>
                <a:uFillTx/>
                <a:latin typeface="Centaur" pitchFamily="18" charset="0"/>
              </a:rPr>
              <a:t>{P </a:t>
            </a:r>
            <a:r>
              <a:rPr kumimoji="0" lang="en-US" sz="2900" b="1" i="0" u="none" strike="noStrike" kern="1200" cap="none" spc="0" normalizeH="0" baseline="0" noProof="0" dirty="0" smtClean="0">
                <a:ln>
                  <a:noFill/>
                </a:ln>
                <a:solidFill>
                  <a:schemeClr val="tx1"/>
                </a:solidFill>
                <a:effectLst/>
                <a:uLnTx/>
                <a:uFillTx/>
                <a:latin typeface="Centaur" pitchFamily="18" charset="0"/>
                <a:sym typeface="Symbol" pitchFamily="18" charset="2"/>
              </a:rPr>
              <a:t> C}  </a:t>
            </a:r>
            <a:r>
              <a:rPr kumimoji="0" lang="en-US" sz="2900" b="1" i="0" u="none" strike="noStrike" kern="1200" cap="none" spc="0" normalizeH="0" baseline="0" noProof="0" dirty="0" smtClean="0">
                <a:ln>
                  <a:noFill/>
                </a:ln>
                <a:solidFill>
                  <a:schemeClr val="tx1"/>
                </a:solidFill>
                <a:effectLst/>
                <a:uLnTx/>
                <a:uFillTx/>
                <a:latin typeface="Courier New" pitchFamily="49" charset="0"/>
                <a:ea typeface="+mn-ea"/>
                <a:cs typeface="+mn-cs"/>
              </a:rPr>
              <a:t>S1 </a:t>
            </a:r>
            <a:r>
              <a:rPr kumimoji="0" lang="en-US" sz="2900" b="1" i="0" u="none" strike="noStrike" kern="1200" cap="none" spc="0" normalizeH="0" baseline="0" noProof="0" dirty="0" smtClean="0">
                <a:ln>
                  <a:noFill/>
                </a:ln>
                <a:solidFill>
                  <a:schemeClr val="tx1"/>
                </a:solidFill>
                <a:effectLst/>
                <a:uLnTx/>
                <a:uFillTx/>
                <a:latin typeface="Centaur" pitchFamily="18" charset="0"/>
              </a:rPr>
              <a:t>{Q} </a:t>
            </a:r>
            <a:r>
              <a:rPr kumimoji="0" lang="en-US" sz="2900" b="1" i="0" u="none" strike="noStrike" kern="1200" cap="none" spc="0" normalizeH="0" baseline="0" noProof="0" dirty="0" smtClean="0">
                <a:ln>
                  <a:noFill/>
                </a:ln>
                <a:solidFill>
                  <a:schemeClr val="tx1"/>
                </a:solidFill>
                <a:effectLst/>
                <a:uLnTx/>
                <a:uFillTx/>
                <a:latin typeface="Centaur" pitchFamily="18" charset="0"/>
                <a:sym typeface="Symbol" pitchFamily="18" charset="2"/>
              </a:rPr>
              <a:t></a:t>
            </a:r>
            <a:r>
              <a:rPr kumimoji="0" lang="en-US" sz="2900" b="1" i="0" u="none" strike="noStrike" kern="1200" cap="none" spc="0" normalizeH="0" baseline="0" noProof="0" dirty="0" smtClean="0">
                <a:ln>
                  <a:noFill/>
                </a:ln>
                <a:solidFill>
                  <a:schemeClr val="tx1"/>
                </a:solidFill>
                <a:effectLst/>
                <a:uLnTx/>
                <a:uFillTx/>
                <a:latin typeface="Centaur" pitchFamily="18" charset="0"/>
              </a:rPr>
              <a:t> {P </a:t>
            </a:r>
            <a:r>
              <a:rPr kumimoji="0" lang="en-US" sz="2900" b="1" i="0" u="none" strike="noStrike" kern="1200" cap="none" spc="0" normalizeH="0" baseline="0" noProof="0" dirty="0" smtClean="0">
                <a:ln>
                  <a:noFill/>
                </a:ln>
                <a:solidFill>
                  <a:schemeClr val="tx1"/>
                </a:solidFill>
                <a:effectLst/>
                <a:uLnTx/>
                <a:uFillTx/>
                <a:latin typeface="Centaur" pitchFamily="18" charset="0"/>
                <a:sym typeface="Symbol" pitchFamily="18" charset="2"/>
              </a:rPr>
              <a:t>  C}  </a:t>
            </a:r>
            <a:r>
              <a:rPr kumimoji="0" lang="en-US" sz="2900" b="1" i="0" u="none" strike="noStrike" kern="1200" cap="none" spc="0" normalizeH="0" baseline="0" noProof="0" dirty="0" smtClean="0">
                <a:ln>
                  <a:noFill/>
                </a:ln>
                <a:solidFill>
                  <a:schemeClr val="tx1"/>
                </a:solidFill>
                <a:effectLst/>
                <a:uLnTx/>
                <a:uFillTx/>
                <a:latin typeface="Courier New" pitchFamily="49" charset="0"/>
                <a:ea typeface="+mn-ea"/>
                <a:cs typeface="+mn-cs"/>
              </a:rPr>
              <a:t>S2 </a:t>
            </a:r>
            <a:r>
              <a:rPr lang="en-US" sz="2900" b="1" dirty="0" smtClean="0">
                <a:latin typeface="Centaur" pitchFamily="18" charset="0"/>
                <a:sym typeface="Symbol" pitchFamily="18" charset="2"/>
              </a:rPr>
              <a:t>{Q}</a:t>
            </a:r>
            <a:endParaRPr lang="en-US" sz="2900" b="1" dirty="0">
              <a:latin typeface="Centaur" pitchFamily="18" charset="0"/>
              <a:sym typeface="Symbol" pitchFamily="18" charset="2"/>
            </a:endParaRPr>
          </a:p>
        </p:txBody>
      </p:sp>
      <p:sp>
        <p:nvSpPr>
          <p:cNvPr id="12" name="Rectangular Callout 11"/>
          <p:cNvSpPr/>
          <p:nvPr/>
        </p:nvSpPr>
        <p:spPr>
          <a:xfrm>
            <a:off x="6096000" y="2286000"/>
            <a:ext cx="2438400" cy="1371600"/>
          </a:xfrm>
          <a:prstGeom prst="wedgeRectCallout">
            <a:avLst>
              <a:gd name="adj1" fmla="val -44262"/>
              <a:gd name="adj2" fmla="val 1702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A formal definition of the semantics of</a:t>
            </a:r>
            <a:br>
              <a:rPr lang="en-US" sz="2000" dirty="0" smtClean="0">
                <a:solidFill>
                  <a:schemeClr val="tx1"/>
                </a:solidFill>
              </a:rPr>
            </a:br>
            <a:r>
              <a:rPr lang="en-US" sz="2000" b="1" dirty="0" smtClean="0">
                <a:solidFill>
                  <a:schemeClr val="tx1"/>
                </a:solidFill>
                <a:latin typeface="Courier New" pitchFamily="49" charset="0"/>
                <a:cs typeface="Courier New" pitchFamily="49" charset="0"/>
              </a:rPr>
              <a:t>if-then-else</a:t>
            </a:r>
            <a:endParaRPr lang="en-US" sz="2000" b="1" dirty="0">
              <a:solidFill>
                <a:schemeClr val="tx1"/>
              </a:solidFill>
              <a:latin typeface="Courier New" pitchFamily="49" charset="0"/>
              <a:cs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latin typeface="Centaur" pitchFamily="18" charset="0"/>
              </a:rPr>
              <a:t>(max ≥ x </a:t>
            </a:r>
            <a:r>
              <a:rPr lang="en-US" b="1" dirty="0" smtClean="0">
                <a:latin typeface="Centaur" pitchFamily="18" charset="0"/>
                <a:sym typeface="Symbol" pitchFamily="18" charset="2"/>
              </a:rPr>
              <a:t></a:t>
            </a:r>
            <a:r>
              <a:rPr lang="en-US" b="1" dirty="0" smtClean="0">
                <a:latin typeface="Centaur" pitchFamily="18" charset="0"/>
              </a:rPr>
              <a:t> max ≥ y)</a:t>
            </a:r>
            <a:endParaRPr lang="en-US" dirty="0"/>
          </a:p>
        </p:txBody>
      </p:sp>
      <p:sp>
        <p:nvSpPr>
          <p:cNvPr id="5" name="Date Placeholder 4"/>
          <p:cNvSpPr>
            <a:spLocks noGrp="1"/>
          </p:cNvSpPr>
          <p:nvPr>
            <p:ph type="dt" sz="half" idx="10"/>
          </p:nvPr>
        </p:nvSpPr>
        <p:spPr/>
        <p:txBody>
          <a:bodyPr/>
          <a:lstStyle/>
          <a:p>
            <a:r>
              <a:rPr lang="en-US" smtClean="0"/>
              <a:t>503 11sp © UW CSE  • D. Notkin</a:t>
            </a:r>
            <a:endParaRPr lang="en-US"/>
          </a:p>
        </p:txBody>
      </p:sp>
      <p:sp>
        <p:nvSpPr>
          <p:cNvPr id="6" name="Slide Number Placeholder 5"/>
          <p:cNvSpPr>
            <a:spLocks noGrp="1"/>
          </p:cNvSpPr>
          <p:nvPr>
            <p:ph type="sldNum" sz="quarter" idx="12"/>
          </p:nvPr>
        </p:nvSpPr>
        <p:spPr/>
        <p:txBody>
          <a:bodyPr>
            <a:normAutofit fontScale="85000" lnSpcReduction="20000"/>
          </a:bodyPr>
          <a:lstStyle/>
          <a:p>
            <a:fld id="{B27B53E7-13BB-4CE7-ACCE-E032DFE7CA51}" type="slidenum">
              <a:rPr lang="en-US" smtClean="0"/>
              <a:pPr/>
              <a:t>29</a:t>
            </a:fld>
            <a:endParaRPr lang="en-US"/>
          </a:p>
        </p:txBody>
      </p:sp>
      <p:sp>
        <p:nvSpPr>
          <p:cNvPr id="8" name="Content Placeholder 7"/>
          <p:cNvSpPr>
            <a:spLocks noGrp="1"/>
          </p:cNvSpPr>
          <p:nvPr>
            <p:ph sz="quarter" idx="1"/>
          </p:nvPr>
        </p:nvSpPr>
        <p:spPr/>
        <p:txBody>
          <a:bodyPr/>
          <a:lstStyle/>
          <a:p>
            <a:r>
              <a:rPr lang="en-US" dirty="0" smtClean="0"/>
              <a:t>Is this a good post-condition?</a:t>
            </a:r>
          </a:p>
          <a:p>
            <a:r>
              <a:rPr lang="en-US" dirty="0" smtClean="0"/>
              <a:t>Does it do what we “want” or “expect”?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Because…</a:t>
            </a:r>
            <a:endParaRPr lang="en-US" dirty="0"/>
          </a:p>
        </p:txBody>
      </p:sp>
      <p:sp>
        <p:nvSpPr>
          <p:cNvPr id="6" name="Content Placeholder 7"/>
          <p:cNvSpPr>
            <a:spLocks noGrp="1"/>
          </p:cNvSpPr>
          <p:nvPr>
            <p:ph sz="quarter" idx="1"/>
          </p:nvPr>
        </p:nvSpPr>
        <p:spPr>
          <a:xfrm>
            <a:off x="609600" y="1589567"/>
            <a:ext cx="2743200" cy="4572000"/>
          </a:xfrm>
        </p:spPr>
        <p:txBody>
          <a:bodyPr>
            <a:normAutofit fontScale="92500" lnSpcReduction="20000"/>
          </a:bodyPr>
          <a:lstStyle/>
          <a:p>
            <a:r>
              <a:rPr lang="en-US" dirty="0" smtClean="0"/>
              <a:t>Indentation?</a:t>
            </a:r>
          </a:p>
          <a:p>
            <a:r>
              <a:rPr lang="en-US" dirty="0" smtClean="0"/>
              <a:t>Documentation?</a:t>
            </a:r>
          </a:p>
          <a:p>
            <a:r>
              <a:rPr lang="en-US" dirty="0" smtClean="0"/>
              <a:t>Behaviors?</a:t>
            </a:r>
          </a:p>
          <a:p>
            <a:r>
              <a:rPr lang="en-US" dirty="0" smtClean="0"/>
              <a:t>Structure?</a:t>
            </a:r>
          </a:p>
          <a:p>
            <a:r>
              <a:rPr lang="en-US" dirty="0" smtClean="0"/>
              <a:t>Reasoning – loops, invariants?</a:t>
            </a:r>
          </a:p>
          <a:p>
            <a:r>
              <a:rPr lang="en-US" dirty="0" smtClean="0"/>
              <a:t>Fixing it?</a:t>
            </a:r>
          </a:p>
          <a:p>
            <a:r>
              <a:rPr lang="en-US" dirty="0" smtClean="0"/>
              <a:t>Changing it?</a:t>
            </a:r>
          </a:p>
          <a:p>
            <a:r>
              <a:rPr lang="en-US" dirty="0" smtClean="0"/>
              <a:t>…</a:t>
            </a:r>
          </a:p>
        </p:txBody>
      </p:sp>
      <p:sp>
        <p:nvSpPr>
          <p:cNvPr id="7" name="Content Placeholder 6"/>
          <p:cNvSpPr>
            <a:spLocks noGrp="1"/>
          </p:cNvSpPr>
          <p:nvPr>
            <p:ph sz="quarter" idx="2"/>
          </p:nvPr>
        </p:nvSpPr>
        <p:spPr>
          <a:xfrm>
            <a:off x="3352800" y="1589567"/>
            <a:ext cx="5378301" cy="4572000"/>
          </a:xfrm>
          <a:ln>
            <a:solidFill>
              <a:schemeClr val="tx1"/>
            </a:solidFill>
          </a:ln>
        </p:spPr>
        <p:txBody>
          <a:bodyPr>
            <a:normAutofit fontScale="92500" lnSpcReduction="20000"/>
          </a:bodyPr>
          <a:lstStyle/>
          <a:p>
            <a:r>
              <a:rPr lang="en-US" dirty="0" smtClean="0"/>
              <a:t>Programs have three immediate audiences</a:t>
            </a:r>
          </a:p>
          <a:p>
            <a:pPr lvl="1"/>
            <a:r>
              <a:rPr lang="en-US" dirty="0" smtClean="0"/>
              <a:t>The computer</a:t>
            </a:r>
          </a:p>
          <a:p>
            <a:pPr lvl="1"/>
            <a:r>
              <a:rPr lang="en-US" dirty="0" smtClean="0"/>
              <a:t>The developers</a:t>
            </a:r>
          </a:p>
          <a:p>
            <a:pPr lvl="1"/>
            <a:r>
              <a:rPr lang="en-US" dirty="0" smtClean="0"/>
              <a:t>The users</a:t>
            </a:r>
          </a:p>
          <a:p>
            <a:r>
              <a:rPr lang="en-US" dirty="0" smtClean="0"/>
              <a:t>Given that this program compiles and executes as intended, the computer is perfectly happy</a:t>
            </a:r>
          </a:p>
          <a:p>
            <a:r>
              <a:rPr lang="en-US" dirty="0" smtClean="0"/>
              <a:t>Under almost no conditions are the developers happy with this program</a:t>
            </a:r>
          </a:p>
          <a:p>
            <a:r>
              <a:rPr lang="en-US" dirty="0" smtClean="0"/>
              <a:t>What about the users?</a:t>
            </a:r>
          </a:p>
        </p:txBody>
      </p:sp>
      <p:sp>
        <p:nvSpPr>
          <p:cNvPr id="3" name="Date Placeholder 2"/>
          <p:cNvSpPr>
            <a:spLocks noGrp="1"/>
          </p:cNvSpPr>
          <p:nvPr>
            <p:ph type="dt" sz="half" idx="15"/>
          </p:nvPr>
        </p:nvSpPr>
        <p:spPr/>
        <p:txBody>
          <a:bodyPr/>
          <a:lstStyle/>
          <a:p>
            <a:r>
              <a:rPr lang="en-US" smtClean="0"/>
              <a:t>503 11sp © UW CSE  • D. Notkin</a:t>
            </a:r>
            <a:endParaRPr lang="en-US"/>
          </a:p>
        </p:txBody>
      </p:sp>
      <p:sp>
        <p:nvSpPr>
          <p:cNvPr id="4" name="Slide Number Placeholder 3"/>
          <p:cNvSpPr>
            <a:spLocks noGrp="1"/>
          </p:cNvSpPr>
          <p:nvPr>
            <p:ph type="sldNum" sz="quarter" idx="16"/>
          </p:nvPr>
        </p:nvSpPr>
        <p:spPr/>
        <p:txBody>
          <a:bodyPr>
            <a:normAutofit fontScale="85000" lnSpcReduction="20000"/>
          </a:bodyPr>
          <a:lstStyle/>
          <a:p>
            <a:fld id="{B27B53E7-13BB-4CE7-ACCE-E032DFE7CA51}"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 calcmode="lin" valueType="num">
                                      <p:cBhvr additive="base">
                                        <p:cTn id="7" dur="1000" fill="hold"/>
                                        <p:tgtEl>
                                          <p:spTgt spid="7">
                                            <p:bg/>
                                          </p:spTgt>
                                        </p:tgtEl>
                                        <p:attrNameLst>
                                          <p:attrName>ppt_x</p:attrName>
                                        </p:attrNameLst>
                                      </p:cBhvr>
                                      <p:tavLst>
                                        <p:tav tm="0">
                                          <p:val>
                                            <p:strVal val="1+#ppt_w/2"/>
                                          </p:val>
                                        </p:tav>
                                        <p:tav tm="100000">
                                          <p:val>
                                            <p:strVal val="#ppt_x"/>
                                          </p:val>
                                        </p:tav>
                                      </p:tavLst>
                                    </p:anim>
                                    <p:anim calcmode="lin" valueType="num">
                                      <p:cBhvr additive="base">
                                        <p:cTn id="8" dur="1000" fill="hold"/>
                                        <p:tgtEl>
                                          <p:spTgt spid="7">
                                            <p:bg/>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10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12" dur="1000" fill="hold"/>
                                        <p:tgtEl>
                                          <p:spTgt spid="7">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 calcmode="lin" valueType="num">
                                      <p:cBhvr additive="base">
                                        <p:cTn id="15" dur="1000" fill="hold"/>
                                        <p:tgtEl>
                                          <p:spTgt spid="7">
                                            <p:txEl>
                                              <p:pRg st="1" end="1"/>
                                            </p:txEl>
                                          </p:spTgt>
                                        </p:tgtEl>
                                        <p:attrNameLst>
                                          <p:attrName>ppt_x</p:attrName>
                                        </p:attrNameLst>
                                      </p:cBhvr>
                                      <p:tavLst>
                                        <p:tav tm="0">
                                          <p:val>
                                            <p:strVal val="1+#ppt_w/2"/>
                                          </p:val>
                                        </p:tav>
                                        <p:tav tm="100000">
                                          <p:val>
                                            <p:strVal val="#ppt_x"/>
                                          </p:val>
                                        </p:tav>
                                      </p:tavLst>
                                    </p:anim>
                                    <p:anim calcmode="lin" valueType="num">
                                      <p:cBhvr additive="base">
                                        <p:cTn id="16" dur="1000" fill="hold"/>
                                        <p:tgtEl>
                                          <p:spTgt spid="7">
                                            <p:txEl>
                                              <p:pRg st="1" end="1"/>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1000" fill="hold"/>
                                        <p:tgtEl>
                                          <p:spTgt spid="7">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7">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 calcmode="lin" valueType="num">
                                      <p:cBhvr additive="base">
                                        <p:cTn id="23" dur="1000" fill="hold"/>
                                        <p:tgtEl>
                                          <p:spTgt spid="7">
                                            <p:txEl>
                                              <p:pRg st="3" end="3"/>
                                            </p:txEl>
                                          </p:spTgt>
                                        </p:tgtEl>
                                        <p:attrNameLst>
                                          <p:attrName>ppt_x</p:attrName>
                                        </p:attrNameLst>
                                      </p:cBhvr>
                                      <p:tavLst>
                                        <p:tav tm="0">
                                          <p:val>
                                            <p:strVal val="1+#ppt_w/2"/>
                                          </p:val>
                                        </p:tav>
                                        <p:tav tm="100000">
                                          <p:val>
                                            <p:strVal val="#ppt_x"/>
                                          </p:val>
                                        </p:tav>
                                      </p:tavLst>
                                    </p:anim>
                                    <p:anim calcmode="lin" valueType="num">
                                      <p:cBhvr additive="base">
                                        <p:cTn id="24" dur="1000" fill="hold"/>
                                        <p:tgtEl>
                                          <p:spTgt spid="7">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 calcmode="lin" valueType="num">
                                      <p:cBhvr additive="base">
                                        <p:cTn id="27" dur="1000" fill="hold"/>
                                        <p:tgtEl>
                                          <p:spTgt spid="7">
                                            <p:txEl>
                                              <p:pRg st="4" end="4"/>
                                            </p:txEl>
                                          </p:spTgt>
                                        </p:tgtEl>
                                        <p:attrNameLst>
                                          <p:attrName>ppt_x</p:attrName>
                                        </p:attrNameLst>
                                      </p:cBhvr>
                                      <p:tavLst>
                                        <p:tav tm="0">
                                          <p:val>
                                            <p:strVal val="1+#ppt_w/2"/>
                                          </p:val>
                                        </p:tav>
                                        <p:tav tm="100000">
                                          <p:val>
                                            <p:strVal val="#ppt_x"/>
                                          </p:val>
                                        </p:tav>
                                      </p:tavLst>
                                    </p:anim>
                                    <p:anim calcmode="lin" valueType="num">
                                      <p:cBhvr additive="base">
                                        <p:cTn id="28" dur="1000" fill="hold"/>
                                        <p:tgtEl>
                                          <p:spTgt spid="7">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 calcmode="lin" valueType="num">
                                      <p:cBhvr additive="base">
                                        <p:cTn id="31" dur="1000" fill="hold"/>
                                        <p:tgtEl>
                                          <p:spTgt spid="7">
                                            <p:txEl>
                                              <p:pRg st="5" end="5"/>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7">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 calcmode="lin" valueType="num">
                                      <p:cBhvr additive="base">
                                        <p:cTn id="35" dur="1000" fill="hold"/>
                                        <p:tgtEl>
                                          <p:spTgt spid="7">
                                            <p:txEl>
                                              <p:pRg st="6" end="6"/>
                                            </p:txEl>
                                          </p:spTgt>
                                        </p:tgtEl>
                                        <p:attrNameLst>
                                          <p:attrName>ppt_x</p:attrName>
                                        </p:attrNameLst>
                                      </p:cBhvr>
                                      <p:tavLst>
                                        <p:tav tm="0">
                                          <p:val>
                                            <p:strVal val="1+#ppt_w/2"/>
                                          </p:val>
                                        </p:tav>
                                        <p:tav tm="100000">
                                          <p:val>
                                            <p:strVal val="#ppt_x"/>
                                          </p:val>
                                        </p:tav>
                                      </p:tavLst>
                                    </p:anim>
                                    <p:anim calcmode="lin" valueType="num">
                                      <p:cBhvr additive="base">
                                        <p:cTn id="36" dur="1000" fill="hold"/>
                                        <p:tgtEl>
                                          <p:spTgt spid="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85000" lnSpcReduction="20000"/>
          </a:bodyPr>
          <a:lstStyle/>
          <a:p>
            <a:fld id="{40418FDC-1B43-473D-B53B-73EF5ECF4AF2}" type="slidenum">
              <a:rPr lang="en-US"/>
              <a:pPr/>
              <a:t>30</a:t>
            </a:fld>
            <a:endParaRPr lang="en-US"/>
          </a:p>
        </p:txBody>
      </p:sp>
      <p:sp>
        <p:nvSpPr>
          <p:cNvPr id="505858" name="Rectangle 2"/>
          <p:cNvSpPr>
            <a:spLocks noGrp="1" noChangeArrowheads="1"/>
          </p:cNvSpPr>
          <p:nvPr>
            <p:ph type="title"/>
          </p:nvPr>
        </p:nvSpPr>
        <p:spPr/>
        <p:txBody>
          <a:bodyPr>
            <a:normAutofit/>
          </a:bodyPr>
          <a:lstStyle/>
          <a:p>
            <a:r>
              <a:rPr lang="en-US" sz="3600" dirty="0" smtClean="0"/>
              <a:t>Formalism doesn’t eliminate all confusion</a:t>
            </a:r>
            <a:endParaRPr lang="en-US" sz="3600" dirty="0"/>
          </a:p>
        </p:txBody>
      </p:sp>
      <p:sp>
        <p:nvSpPr>
          <p:cNvPr id="505859" name="Rectangle 3"/>
          <p:cNvSpPr>
            <a:spLocks noGrp="1" noChangeArrowheads="1"/>
          </p:cNvSpPr>
          <p:nvPr>
            <p:ph type="body" idx="1"/>
          </p:nvPr>
        </p:nvSpPr>
        <p:spPr/>
        <p:txBody>
          <a:bodyPr>
            <a:normAutofit/>
          </a:bodyPr>
          <a:lstStyle/>
          <a:p>
            <a:pPr marL="320040" lvl="1" indent="-320040">
              <a:lnSpc>
                <a:spcPct val="90000"/>
              </a:lnSpc>
              <a:spcBef>
                <a:spcPts val="700"/>
              </a:spcBef>
              <a:buClr>
                <a:schemeClr val="accent2"/>
              </a:buClr>
              <a:buSzPct val="60000"/>
              <a:buFont typeface="Wingdings"/>
              <a:buChar char=""/>
            </a:pPr>
            <a:r>
              <a:rPr lang="en-US" dirty="0" smtClean="0"/>
              <a:t>We likely want</a:t>
            </a:r>
            <a:br>
              <a:rPr lang="en-US" dirty="0" smtClean="0"/>
            </a:br>
            <a:r>
              <a:rPr lang="en-US" b="1" dirty="0" smtClean="0">
                <a:latin typeface="Centaur" pitchFamily="18" charset="0"/>
              </a:rPr>
              <a:t>(max = x </a:t>
            </a:r>
            <a:r>
              <a:rPr lang="en-US" b="1" dirty="0" smtClean="0">
                <a:latin typeface="Centaur" pitchFamily="18" charset="0"/>
                <a:sym typeface="Symbol" pitchFamily="18" charset="2"/>
              </a:rPr>
              <a:t></a:t>
            </a:r>
            <a:r>
              <a:rPr lang="en-US" b="1" dirty="0" smtClean="0">
                <a:latin typeface="Centaur" pitchFamily="18" charset="0"/>
              </a:rPr>
              <a:t> max = y) </a:t>
            </a:r>
            <a:r>
              <a:rPr lang="en-US" b="1" dirty="0" smtClean="0">
                <a:latin typeface="Centaur" pitchFamily="18" charset="0"/>
                <a:sym typeface="Symbol" pitchFamily="18" charset="2"/>
              </a:rPr>
              <a:t> (</a:t>
            </a:r>
            <a:r>
              <a:rPr lang="en-US" b="1" dirty="0" smtClean="0">
                <a:latin typeface="Centaur" pitchFamily="18" charset="0"/>
              </a:rPr>
              <a:t>max ≥ x </a:t>
            </a:r>
            <a:r>
              <a:rPr lang="en-US" b="1" dirty="0" smtClean="0">
                <a:latin typeface="Centaur" pitchFamily="18" charset="0"/>
                <a:sym typeface="Symbol" pitchFamily="18" charset="2"/>
              </a:rPr>
              <a:t></a:t>
            </a:r>
            <a:r>
              <a:rPr lang="en-US" b="1" dirty="0" smtClean="0">
                <a:latin typeface="Centaur" pitchFamily="18" charset="0"/>
              </a:rPr>
              <a:t> max ≥ y)</a:t>
            </a:r>
            <a:endParaRPr lang="en-US" dirty="0" smtClean="0">
              <a:latin typeface="Centaur" pitchFamily="18" charset="0"/>
            </a:endParaRPr>
          </a:p>
          <a:p>
            <a:pPr>
              <a:lnSpc>
                <a:spcPct val="90000"/>
              </a:lnSpc>
            </a:pPr>
            <a:r>
              <a:rPr lang="en-US" dirty="0" smtClean="0"/>
              <a:t>In </a:t>
            </a:r>
            <a:r>
              <a:rPr lang="en-US" dirty="0"/>
              <a:t>essence, every specification is satisfied by an infinite number of programs and vice </a:t>
            </a:r>
            <a:r>
              <a:rPr lang="en-US" dirty="0" smtClean="0"/>
              <a:t>versa</a:t>
            </a:r>
          </a:p>
          <a:p>
            <a:pPr>
              <a:lnSpc>
                <a:spcPct val="90000"/>
              </a:lnSpc>
            </a:pPr>
            <a:r>
              <a:rPr lang="en-US" dirty="0" smtClean="0"/>
              <a:t>Here’s another potentially confusing post-condition</a:t>
            </a:r>
          </a:p>
          <a:p>
            <a:pPr lvl="1">
              <a:lnSpc>
                <a:spcPct val="90000"/>
              </a:lnSpc>
            </a:pPr>
            <a:r>
              <a:rPr lang="en-US" b="1" dirty="0" smtClean="0">
                <a:latin typeface="Centaur" pitchFamily="18" charset="0"/>
                <a:sym typeface="Symbol"/>
              </a:rPr>
              <a:t>(</a:t>
            </a:r>
            <a:r>
              <a:rPr lang="en-US" b="1" dirty="0" err="1" smtClean="0">
                <a:latin typeface="Centaur" pitchFamily="18" charset="0"/>
                <a:sym typeface="Symbol"/>
              </a:rPr>
              <a:t>i</a:t>
            </a:r>
            <a:r>
              <a:rPr lang="en-US" b="1" dirty="0" smtClean="0">
                <a:latin typeface="Centaur" pitchFamily="18" charset="0"/>
                <a:sym typeface="Symbol"/>
              </a:rPr>
              <a:t> &lt; j) </a:t>
            </a:r>
            <a:r>
              <a:rPr lang="en-US" dirty="0" smtClean="0">
                <a:latin typeface="Centaur" pitchFamily="18" charset="0"/>
                <a:sym typeface="Symbol"/>
              </a:rPr>
              <a:t></a:t>
            </a:r>
            <a:r>
              <a:rPr lang="en-US" b="1" dirty="0" smtClean="0">
                <a:latin typeface="Centaur" pitchFamily="18" charset="0"/>
                <a:sym typeface="Symbol"/>
              </a:rPr>
              <a:t> A[</a:t>
            </a:r>
            <a:r>
              <a:rPr lang="en-US" b="1" dirty="0" err="1" smtClean="0">
                <a:latin typeface="Centaur" pitchFamily="18" charset="0"/>
                <a:sym typeface="Symbol"/>
              </a:rPr>
              <a:t>i</a:t>
            </a:r>
            <a:r>
              <a:rPr lang="en-US" b="1" dirty="0" smtClean="0">
                <a:latin typeface="Centaur" pitchFamily="18" charset="0"/>
                <a:sym typeface="Symbol"/>
              </a:rPr>
              <a:t>] A[j]</a:t>
            </a:r>
          </a:p>
          <a:p>
            <a:pPr>
              <a:lnSpc>
                <a:spcPct val="90000"/>
              </a:lnSpc>
            </a:pPr>
            <a:r>
              <a:rPr lang="en-US" dirty="0" smtClean="0"/>
              <a:t>Boehm’s distinction in action: formalism is much more useful in showing you’ve built the system right than in showing you’ve built the right system</a:t>
            </a:r>
            <a:endParaRPr lang="en-US" b="1" dirty="0">
              <a:latin typeface="Centaur" pitchFamily="18" charset="0"/>
            </a:endParaRPr>
          </a:p>
        </p:txBody>
      </p:sp>
      <p:sp>
        <p:nvSpPr>
          <p:cNvPr id="7" name="Date Placeholder 6"/>
          <p:cNvSpPr>
            <a:spLocks noGrp="1"/>
          </p:cNvSpPr>
          <p:nvPr>
            <p:ph type="dt" sz="half" idx="10"/>
          </p:nvPr>
        </p:nvSpPr>
        <p:spPr/>
        <p:txBody>
          <a:bodyPr/>
          <a:lstStyle/>
          <a:p>
            <a:r>
              <a:rPr lang="en-US" smtClean="0"/>
              <a:t>503 11sp © UW CSE  • D. Notkin</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85000" lnSpcReduction="20000"/>
          </a:bodyPr>
          <a:lstStyle/>
          <a:p>
            <a:fld id="{E0502D9F-48E3-46C1-B9FC-30FDE4FBB817}" type="slidenum">
              <a:rPr lang="en-US"/>
              <a:pPr/>
              <a:t>31</a:t>
            </a:fld>
            <a:endParaRPr lang="en-US"/>
          </a:p>
        </p:txBody>
      </p:sp>
      <p:sp>
        <p:nvSpPr>
          <p:cNvPr id="509954" name="Rectangle 2"/>
          <p:cNvSpPr>
            <a:spLocks noGrp="1" noChangeArrowheads="1"/>
          </p:cNvSpPr>
          <p:nvPr>
            <p:ph type="title"/>
          </p:nvPr>
        </p:nvSpPr>
        <p:spPr/>
        <p:txBody>
          <a:bodyPr/>
          <a:lstStyle/>
          <a:p>
            <a:r>
              <a:rPr lang="en-US"/>
              <a:t>Assignment statements</a:t>
            </a:r>
          </a:p>
        </p:txBody>
      </p:sp>
      <p:sp>
        <p:nvSpPr>
          <p:cNvPr id="509955" name="Rectangle 3"/>
          <p:cNvSpPr>
            <a:spLocks noGrp="1" noChangeArrowheads="1"/>
          </p:cNvSpPr>
          <p:nvPr>
            <p:ph type="body" idx="1"/>
          </p:nvPr>
        </p:nvSpPr>
        <p:spPr/>
        <p:txBody>
          <a:bodyPr>
            <a:normAutofit fontScale="85000" lnSpcReduction="20000"/>
          </a:bodyPr>
          <a:lstStyle/>
          <a:p>
            <a:r>
              <a:rPr lang="en-US" b="1" dirty="0" smtClean="0">
                <a:latin typeface="Centaur" pitchFamily="18" charset="0"/>
              </a:rPr>
              <a:t>{</a:t>
            </a:r>
            <a:r>
              <a:rPr lang="en-US" b="1" dirty="0">
                <a:latin typeface="Centaur" pitchFamily="18" charset="0"/>
              </a:rPr>
              <a:t>Q(E)}</a:t>
            </a:r>
            <a:r>
              <a:rPr lang="en-US" b="1" dirty="0">
                <a:latin typeface="Courier New" pitchFamily="49" charset="0"/>
              </a:rPr>
              <a:t> x := E </a:t>
            </a:r>
            <a:r>
              <a:rPr lang="en-US" b="1" dirty="0">
                <a:latin typeface="Centaur" pitchFamily="18" charset="0"/>
              </a:rPr>
              <a:t>{Q(x)}</a:t>
            </a:r>
          </a:p>
          <a:p>
            <a:r>
              <a:rPr lang="en-US" dirty="0" smtClean="0"/>
              <a:t>If we knew something to be true about </a:t>
            </a:r>
            <a:r>
              <a:rPr lang="en-US" b="1" dirty="0" smtClean="0">
                <a:latin typeface="Courier New" pitchFamily="49" charset="0"/>
              </a:rPr>
              <a:t>E</a:t>
            </a:r>
            <a:r>
              <a:rPr lang="en-US" dirty="0" smtClean="0"/>
              <a:t> before the assignment, then we know it to be true about </a:t>
            </a:r>
            <a:r>
              <a:rPr lang="en-US" b="1" dirty="0" smtClean="0">
                <a:latin typeface="Courier New" pitchFamily="49" charset="0"/>
              </a:rPr>
              <a:t>x</a:t>
            </a:r>
            <a:r>
              <a:rPr lang="en-US" dirty="0" smtClean="0"/>
              <a:t> after the assignment (assuming no side-effects)</a:t>
            </a:r>
            <a:br>
              <a:rPr lang="en-US" dirty="0" smtClean="0"/>
            </a:br>
            <a:endParaRPr lang="en-US" dirty="0" smtClean="0"/>
          </a:p>
          <a:p>
            <a:pPr marL="0" indent="0" defTabSz="901700">
              <a:lnSpc>
                <a:spcPct val="90000"/>
              </a:lnSpc>
              <a:buNone/>
            </a:pPr>
            <a:r>
              <a:rPr lang="en-US" b="1" dirty="0" smtClean="0">
                <a:latin typeface="Centaur" pitchFamily="18" charset="0"/>
              </a:rPr>
              <a:t>{y &gt; 0}</a:t>
            </a:r>
            <a:r>
              <a:rPr lang="en-US" sz="3200" b="1" dirty="0" smtClean="0">
                <a:latin typeface="Courier New" pitchFamily="49" charset="0"/>
              </a:rPr>
              <a:t/>
            </a:r>
            <a:br>
              <a:rPr lang="en-US" sz="3200" b="1" dirty="0" smtClean="0">
                <a:latin typeface="Courier New" pitchFamily="49" charset="0"/>
              </a:rPr>
            </a:br>
            <a:r>
              <a:rPr lang="en-US" sz="3200" b="1" dirty="0" smtClean="0">
                <a:latin typeface="Courier New" pitchFamily="49" charset="0"/>
              </a:rPr>
              <a:t> x := y</a:t>
            </a:r>
            <a:br>
              <a:rPr lang="en-US" sz="3200" b="1" dirty="0" smtClean="0">
                <a:latin typeface="Courier New" pitchFamily="49" charset="0"/>
              </a:rPr>
            </a:br>
            <a:r>
              <a:rPr lang="en-US" b="1" dirty="0" smtClean="0">
                <a:latin typeface="Centaur" pitchFamily="18" charset="0"/>
              </a:rPr>
              <a:t>{x &gt; 0}</a:t>
            </a:r>
            <a:r>
              <a:rPr lang="en-US" sz="3200" b="1" dirty="0" smtClean="0">
                <a:latin typeface="Courier New" pitchFamily="49" charset="0"/>
              </a:rPr>
              <a:t/>
            </a:r>
            <a:br>
              <a:rPr lang="en-US" sz="3200" b="1" dirty="0" smtClean="0">
                <a:latin typeface="Courier New" pitchFamily="49" charset="0"/>
              </a:rPr>
            </a:br>
            <a:r>
              <a:rPr lang="en-US" sz="3200" b="1" dirty="0" smtClean="0">
                <a:latin typeface="Courier New" pitchFamily="49" charset="0"/>
              </a:rPr>
              <a:t/>
            </a:r>
            <a:br>
              <a:rPr lang="en-US" sz="3200" b="1" dirty="0" smtClean="0">
                <a:latin typeface="Courier New" pitchFamily="49" charset="0"/>
              </a:rPr>
            </a:br>
            <a:endParaRPr lang="en-US" sz="3200" b="1" dirty="0" smtClean="0">
              <a:latin typeface="Courier New" pitchFamily="49" charset="0"/>
            </a:endParaRPr>
          </a:p>
          <a:p>
            <a:pPr marL="0" indent="0" defTabSz="901700">
              <a:lnSpc>
                <a:spcPct val="90000"/>
              </a:lnSpc>
              <a:buFontTx/>
              <a:buNone/>
            </a:pPr>
            <a:r>
              <a:rPr lang="en-US" b="1" dirty="0" smtClean="0">
                <a:latin typeface="Centaur" pitchFamily="18" charset="0"/>
              </a:rPr>
              <a:t>{x &gt; 0}</a:t>
            </a:r>
            <a:r>
              <a:rPr lang="en-US" sz="3200" b="1" dirty="0" smtClean="0">
                <a:latin typeface="Courier New" pitchFamily="49" charset="0"/>
              </a:rPr>
              <a:t>	</a:t>
            </a:r>
            <a:r>
              <a:rPr lang="en-US" sz="3200" b="1" dirty="0" smtClean="0">
                <a:latin typeface="Courier New" pitchFamily="49" charset="0"/>
              </a:rPr>
              <a:t>	</a:t>
            </a:r>
            <a:r>
              <a:rPr lang="en-US" sz="2800" b="1" i="1" dirty="0" smtClean="0">
                <a:latin typeface="Centaur" pitchFamily="18" charset="0"/>
              </a:rPr>
              <a:t>[</a:t>
            </a:r>
            <a:r>
              <a:rPr lang="en-US" sz="2800" b="1" i="1" dirty="0" smtClean="0">
                <a:latin typeface="Centaur" pitchFamily="18" charset="0"/>
              </a:rPr>
              <a:t>Q(E) </a:t>
            </a:r>
            <a:r>
              <a:rPr lang="en-US" sz="2800" b="1" i="1" dirty="0" smtClean="0">
                <a:latin typeface="Centaur" pitchFamily="18" charset="0"/>
                <a:sym typeface="Symbol" pitchFamily="18" charset="2"/>
              </a:rPr>
              <a:t></a:t>
            </a:r>
            <a:r>
              <a:rPr lang="en-US" sz="2800" b="1" i="1" dirty="0" smtClean="0">
                <a:latin typeface="Centaur" pitchFamily="18" charset="0"/>
              </a:rPr>
              <a:t> x + </a:t>
            </a:r>
            <a:r>
              <a:rPr lang="en-US" sz="2400" dirty="0" smtClean="0">
                <a:latin typeface="Cambria Math" pitchFamily="18" charset="0"/>
                <a:ea typeface="Cambria Math" pitchFamily="18" charset="0"/>
              </a:rPr>
              <a:t>1</a:t>
            </a:r>
            <a:r>
              <a:rPr lang="en-US" sz="2800" b="1" i="1" dirty="0" smtClean="0">
                <a:latin typeface="Centaur" pitchFamily="18" charset="0"/>
              </a:rPr>
              <a:t> &gt; </a:t>
            </a:r>
            <a:r>
              <a:rPr lang="en-US" sz="2400" dirty="0" smtClean="0">
                <a:latin typeface="Cambria Math" pitchFamily="18" charset="0"/>
                <a:ea typeface="Cambria Math" pitchFamily="18" charset="0"/>
              </a:rPr>
              <a:t>1</a:t>
            </a:r>
            <a:r>
              <a:rPr lang="en-US" sz="2800" b="1" i="1" dirty="0" smtClean="0">
                <a:latin typeface="Centaur" pitchFamily="18" charset="0"/>
              </a:rPr>
              <a:t> </a:t>
            </a:r>
            <a:r>
              <a:rPr lang="en-US" sz="2800" b="1" i="1" dirty="0" smtClean="0">
                <a:latin typeface="Centaur" pitchFamily="18" charset="0"/>
                <a:sym typeface="Symbol" pitchFamily="18" charset="2"/>
              </a:rPr>
              <a:t> </a:t>
            </a:r>
            <a:r>
              <a:rPr lang="en-US" sz="2800" b="1" i="1" dirty="0" smtClean="0">
                <a:latin typeface="Centaur" pitchFamily="18" charset="0"/>
              </a:rPr>
              <a:t>x &gt; 0 ]</a:t>
            </a:r>
            <a:r>
              <a:rPr lang="en-US" sz="2800" b="1" dirty="0" smtClean="0">
                <a:latin typeface="Centaur" pitchFamily="18" charset="0"/>
              </a:rPr>
              <a:t> </a:t>
            </a:r>
            <a:r>
              <a:rPr lang="en-US" sz="3200" b="1" dirty="0" smtClean="0">
                <a:latin typeface="Courier New" pitchFamily="49" charset="0"/>
              </a:rPr>
              <a:t/>
            </a:r>
            <a:br>
              <a:rPr lang="en-US" sz="3200" b="1" dirty="0" smtClean="0">
                <a:latin typeface="Courier New" pitchFamily="49" charset="0"/>
              </a:rPr>
            </a:br>
            <a:r>
              <a:rPr lang="en-US" sz="3200" b="1" dirty="0" smtClean="0">
                <a:latin typeface="Courier New" pitchFamily="49" charset="0"/>
              </a:rPr>
              <a:t> x := x + 1;</a:t>
            </a:r>
            <a:br>
              <a:rPr lang="en-US" sz="3200" b="1" dirty="0" smtClean="0">
                <a:latin typeface="Courier New" pitchFamily="49" charset="0"/>
              </a:rPr>
            </a:br>
            <a:r>
              <a:rPr lang="en-US" b="1" dirty="0" smtClean="0">
                <a:latin typeface="Centaur" pitchFamily="18" charset="0"/>
              </a:rPr>
              <a:t>{x &gt; </a:t>
            </a:r>
            <a:r>
              <a:rPr lang="en-US" dirty="0" smtClean="0">
                <a:latin typeface="Cambria Math" pitchFamily="18" charset="0"/>
                <a:ea typeface="Cambria Math" pitchFamily="18" charset="0"/>
              </a:rPr>
              <a:t>1</a:t>
            </a:r>
            <a:r>
              <a:rPr lang="en-US" b="1" dirty="0" smtClean="0">
                <a:latin typeface="Centaur" pitchFamily="18" charset="0"/>
              </a:rPr>
              <a:t>}</a:t>
            </a:r>
            <a:r>
              <a:rPr lang="en-US" sz="3200" b="1" dirty="0" smtClean="0">
                <a:latin typeface="Courier New" pitchFamily="49" charset="0"/>
              </a:rPr>
              <a:t>	</a:t>
            </a:r>
            <a:r>
              <a:rPr lang="en-US" sz="3200" b="1" dirty="0" smtClean="0">
                <a:latin typeface="Courier New" pitchFamily="49" charset="0"/>
              </a:rPr>
              <a:t>	</a:t>
            </a:r>
            <a:r>
              <a:rPr lang="en-US" sz="2800" b="1" i="1" dirty="0" smtClean="0">
                <a:latin typeface="Centaur" pitchFamily="18" charset="0"/>
              </a:rPr>
              <a:t>[</a:t>
            </a:r>
            <a:r>
              <a:rPr lang="en-US" sz="2800" b="1" i="1" dirty="0" smtClean="0">
                <a:latin typeface="Centaur" pitchFamily="18" charset="0"/>
              </a:rPr>
              <a:t>Q(x) </a:t>
            </a:r>
            <a:r>
              <a:rPr lang="en-US" sz="2800" b="1" i="1" dirty="0" smtClean="0">
                <a:latin typeface="Centaur" pitchFamily="18" charset="0"/>
                <a:sym typeface="Symbol" pitchFamily="18" charset="2"/>
              </a:rPr>
              <a:t></a:t>
            </a:r>
            <a:r>
              <a:rPr lang="en-US" sz="2800" b="1" i="1" dirty="0" smtClean="0">
                <a:latin typeface="Centaur" pitchFamily="18" charset="0"/>
              </a:rPr>
              <a:t> x &gt; </a:t>
            </a:r>
            <a:r>
              <a:rPr lang="en-US" sz="2400" dirty="0" smtClean="0">
                <a:latin typeface="Cambria Math" pitchFamily="18" charset="0"/>
                <a:ea typeface="Cambria Math" pitchFamily="18" charset="0"/>
              </a:rPr>
              <a:t>1</a:t>
            </a:r>
            <a:r>
              <a:rPr lang="en-US" sz="2800" b="1" i="1" dirty="0" smtClean="0">
                <a:latin typeface="Centaur" pitchFamily="18" charset="0"/>
              </a:rPr>
              <a:t>]</a:t>
            </a:r>
            <a:r>
              <a:rPr lang="en-US" sz="2800" b="1" dirty="0" smtClean="0">
                <a:latin typeface="Centaur" pitchFamily="18" charset="0"/>
              </a:rPr>
              <a:t> </a:t>
            </a:r>
          </a:p>
          <a:p>
            <a:endParaRPr lang="en-US" dirty="0"/>
          </a:p>
        </p:txBody>
      </p:sp>
      <p:sp>
        <p:nvSpPr>
          <p:cNvPr id="7" name="Date Placeholder 6"/>
          <p:cNvSpPr>
            <a:spLocks noGrp="1"/>
          </p:cNvSpPr>
          <p:nvPr>
            <p:ph type="dt" sz="half" idx="10"/>
          </p:nvPr>
        </p:nvSpPr>
        <p:spPr/>
        <p:txBody>
          <a:bodyPr/>
          <a:lstStyle/>
          <a:p>
            <a:r>
              <a:rPr lang="en-US" smtClean="0"/>
              <a:t>503 11sp © UW CSE  • D. Notkin</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8" name="Rectangle 2"/>
          <p:cNvSpPr>
            <a:spLocks noGrp="1" noChangeArrowheads="1"/>
          </p:cNvSpPr>
          <p:nvPr>
            <p:ph type="title"/>
          </p:nvPr>
        </p:nvSpPr>
        <p:spPr/>
        <p:txBody>
          <a:bodyPr/>
          <a:lstStyle/>
          <a:p>
            <a:r>
              <a:rPr lang="en-US" dirty="0" smtClean="0"/>
              <a:t>Loops: </a:t>
            </a:r>
            <a:r>
              <a:rPr lang="en-US" b="1" dirty="0" smtClean="0">
                <a:latin typeface="Centaur" pitchFamily="18" charset="0"/>
              </a:rPr>
              <a:t>{P}</a:t>
            </a:r>
            <a:r>
              <a:rPr lang="en-US" dirty="0" smtClean="0"/>
              <a:t> </a:t>
            </a:r>
            <a:r>
              <a:rPr lang="en-US" sz="4000" b="1" dirty="0" smtClean="0">
                <a:latin typeface="Courier New" pitchFamily="49" charset="0"/>
                <a:cs typeface="Courier New" pitchFamily="49" charset="0"/>
              </a:rPr>
              <a:t>while B do S </a:t>
            </a:r>
            <a:r>
              <a:rPr lang="en-US" b="1" dirty="0" smtClean="0">
                <a:latin typeface="Centaur" pitchFamily="18" charset="0"/>
              </a:rPr>
              <a:t>{Q}</a:t>
            </a:r>
          </a:p>
        </p:txBody>
      </p:sp>
      <p:sp>
        <p:nvSpPr>
          <p:cNvPr id="7" name="Date Placeholder 6"/>
          <p:cNvSpPr>
            <a:spLocks noGrp="1"/>
          </p:cNvSpPr>
          <p:nvPr>
            <p:ph type="dt" sz="half" idx="10"/>
          </p:nvPr>
        </p:nvSpPr>
        <p:spPr/>
        <p:txBody>
          <a:bodyPr/>
          <a:lstStyle/>
          <a:p>
            <a:r>
              <a:rPr lang="en-US" smtClean="0"/>
              <a:t>503 11sp © UW CSE  • D. Notkin</a:t>
            </a:r>
            <a:endParaRPr lang="en-US"/>
          </a:p>
        </p:txBody>
      </p:sp>
      <p:sp>
        <p:nvSpPr>
          <p:cNvPr id="6" name="Slide Number Placeholder 5"/>
          <p:cNvSpPr>
            <a:spLocks noGrp="1"/>
          </p:cNvSpPr>
          <p:nvPr>
            <p:ph type="sldNum" sz="quarter" idx="12"/>
          </p:nvPr>
        </p:nvSpPr>
        <p:spPr/>
        <p:txBody>
          <a:bodyPr>
            <a:normAutofit fontScale="85000" lnSpcReduction="20000"/>
          </a:bodyPr>
          <a:lstStyle/>
          <a:p>
            <a:fld id="{8AD916A0-D0B4-4691-899F-E60140A5A2B8}" type="slidenum">
              <a:rPr lang="en-US" smtClean="0"/>
              <a:pPr/>
              <a:t>32</a:t>
            </a:fld>
            <a:endParaRPr lang="en-US"/>
          </a:p>
        </p:txBody>
      </p:sp>
      <p:sp>
        <p:nvSpPr>
          <p:cNvPr id="516099" name="Rectangle 3"/>
          <p:cNvSpPr>
            <a:spLocks noGrp="1" noChangeArrowheads="1"/>
          </p:cNvSpPr>
          <p:nvPr>
            <p:ph type="body" idx="1"/>
          </p:nvPr>
        </p:nvSpPr>
        <p:spPr/>
        <p:txBody>
          <a:bodyPr>
            <a:normAutofit fontScale="85000" lnSpcReduction="10000"/>
          </a:bodyPr>
          <a:lstStyle/>
          <a:p>
            <a:r>
              <a:rPr lang="en-US" dirty="0" smtClean="0"/>
              <a:t>We can try to unroll this into</a:t>
            </a:r>
          </a:p>
          <a:p>
            <a:pPr lvl="1"/>
            <a:r>
              <a:rPr lang="en-US" b="1" dirty="0" smtClean="0">
                <a:solidFill>
                  <a:schemeClr val="tx2"/>
                </a:solidFill>
                <a:latin typeface="Centaur" pitchFamily="18" charset="0"/>
                <a:ea typeface="+mj-ea"/>
                <a:cs typeface="+mj-cs"/>
              </a:rPr>
              <a:t>{P </a:t>
            </a:r>
            <a:r>
              <a:rPr lang="en-US" b="1" dirty="0" smtClean="0">
                <a:solidFill>
                  <a:schemeClr val="tx2"/>
                </a:solidFill>
                <a:latin typeface="Centaur" pitchFamily="18" charset="0"/>
                <a:ea typeface="+mj-ea"/>
                <a:cs typeface="+mj-cs"/>
                <a:sym typeface="Symbol" pitchFamily="18" charset="2"/>
              </a:rPr>
              <a:t>  B</a:t>
            </a:r>
            <a:r>
              <a:rPr lang="en-US" b="1" dirty="0" smtClean="0">
                <a:solidFill>
                  <a:schemeClr val="tx2"/>
                </a:solidFill>
                <a:latin typeface="Centaur" pitchFamily="18" charset="0"/>
                <a:ea typeface="+mj-ea"/>
                <a:cs typeface="+mj-cs"/>
              </a:rPr>
              <a:t>} </a:t>
            </a:r>
            <a:r>
              <a:rPr lang="en-US" dirty="0" smtClean="0">
                <a:latin typeface="Courier New" pitchFamily="49" charset="0"/>
                <a:cs typeface="Courier New" pitchFamily="49" charset="0"/>
              </a:rPr>
              <a:t>S</a:t>
            </a:r>
            <a:r>
              <a:rPr lang="en-US" dirty="0" smtClean="0"/>
              <a:t> </a:t>
            </a:r>
            <a:r>
              <a:rPr lang="en-US" b="1" dirty="0" smtClean="0">
                <a:solidFill>
                  <a:schemeClr val="tx2"/>
                </a:solidFill>
                <a:latin typeface="Centaur" pitchFamily="18" charset="0"/>
                <a:ea typeface="+mj-ea"/>
                <a:cs typeface="+mj-cs"/>
              </a:rPr>
              <a:t>{Q}</a:t>
            </a:r>
            <a:r>
              <a:rPr lang="en-US" dirty="0" smtClean="0"/>
              <a:t> </a:t>
            </a:r>
            <a:r>
              <a:rPr lang="en-US" dirty="0" smtClean="0">
                <a:sym typeface="Symbol" pitchFamily="18" charset="2"/>
              </a:rPr>
              <a:t> </a:t>
            </a:r>
            <a:br>
              <a:rPr lang="en-US" dirty="0" smtClean="0">
                <a:sym typeface="Symbol" pitchFamily="18" charset="2"/>
              </a:rPr>
            </a:br>
            <a:r>
              <a:rPr lang="en-US" b="1" dirty="0" smtClean="0">
                <a:solidFill>
                  <a:schemeClr val="tx2"/>
                </a:solidFill>
                <a:latin typeface="Centaur" pitchFamily="18" charset="0"/>
                <a:ea typeface="+mj-ea"/>
                <a:cs typeface="+mj-cs"/>
              </a:rPr>
              <a:t>{P </a:t>
            </a:r>
            <a:r>
              <a:rPr lang="en-US" b="1" dirty="0" smtClean="0">
                <a:solidFill>
                  <a:schemeClr val="tx2"/>
                </a:solidFill>
                <a:latin typeface="Centaur" pitchFamily="18" charset="0"/>
                <a:ea typeface="+mj-ea"/>
                <a:cs typeface="+mj-cs"/>
                <a:sym typeface="Symbol" pitchFamily="18" charset="2"/>
              </a:rPr>
              <a:t> B</a:t>
            </a:r>
            <a:r>
              <a:rPr lang="en-US" b="1" dirty="0" smtClean="0">
                <a:solidFill>
                  <a:schemeClr val="tx2"/>
                </a:solidFill>
                <a:latin typeface="Centaur" pitchFamily="18" charset="0"/>
                <a:ea typeface="+mj-ea"/>
                <a:cs typeface="+mj-cs"/>
              </a:rPr>
              <a:t>} </a:t>
            </a:r>
            <a:r>
              <a:rPr lang="en-US" dirty="0" smtClean="0">
                <a:latin typeface="Courier New" pitchFamily="49" charset="0"/>
                <a:cs typeface="Courier New" pitchFamily="49" charset="0"/>
              </a:rPr>
              <a:t>S</a:t>
            </a:r>
            <a:r>
              <a:rPr lang="en-US" b="1" dirty="0" smtClean="0">
                <a:solidFill>
                  <a:schemeClr val="tx2"/>
                </a:solidFill>
                <a:latin typeface="Centaur" pitchFamily="18" charset="0"/>
                <a:ea typeface="+mj-ea"/>
                <a:cs typeface="+mj-cs"/>
              </a:rPr>
              <a:t>{Q </a:t>
            </a:r>
            <a:r>
              <a:rPr lang="en-US" b="1" dirty="0" smtClean="0">
                <a:solidFill>
                  <a:schemeClr val="tx2"/>
                </a:solidFill>
                <a:latin typeface="Centaur" pitchFamily="18" charset="0"/>
                <a:ea typeface="+mj-ea"/>
                <a:cs typeface="+mj-cs"/>
                <a:sym typeface="Symbol" pitchFamily="18" charset="2"/>
              </a:rPr>
              <a:t> B</a:t>
            </a:r>
            <a:r>
              <a:rPr lang="en-US" b="1" dirty="0" smtClean="0">
                <a:solidFill>
                  <a:schemeClr val="tx2"/>
                </a:solidFill>
                <a:latin typeface="Centaur" pitchFamily="18" charset="0"/>
                <a:ea typeface="+mj-ea"/>
                <a:cs typeface="+mj-cs"/>
              </a:rPr>
              <a:t>} </a:t>
            </a:r>
            <a:r>
              <a:rPr lang="en-US" b="1" dirty="0" smtClean="0">
                <a:solidFill>
                  <a:schemeClr val="tx2"/>
                </a:solidFill>
                <a:latin typeface="Centaur" pitchFamily="18" charset="0"/>
                <a:ea typeface="+mj-ea"/>
                <a:cs typeface="+mj-cs"/>
                <a:sym typeface="Symbol" pitchFamily="18" charset="2"/>
              </a:rPr>
              <a:t></a:t>
            </a:r>
            <a:br>
              <a:rPr lang="en-US" b="1" dirty="0" smtClean="0">
                <a:solidFill>
                  <a:schemeClr val="tx2"/>
                </a:solidFill>
                <a:latin typeface="Centaur" pitchFamily="18" charset="0"/>
                <a:ea typeface="+mj-ea"/>
                <a:cs typeface="+mj-cs"/>
                <a:sym typeface="Symbol" pitchFamily="18" charset="2"/>
              </a:rPr>
            </a:br>
            <a:r>
              <a:rPr lang="en-US" b="1" dirty="0" smtClean="0">
                <a:solidFill>
                  <a:schemeClr val="tx2"/>
                </a:solidFill>
                <a:latin typeface="Centaur" pitchFamily="18" charset="0"/>
                <a:ea typeface="+mj-ea"/>
                <a:cs typeface="+mj-cs"/>
              </a:rPr>
              <a:t>{P </a:t>
            </a:r>
            <a:r>
              <a:rPr lang="en-US" b="1" dirty="0" smtClean="0">
                <a:solidFill>
                  <a:schemeClr val="tx2"/>
                </a:solidFill>
                <a:latin typeface="Centaur" pitchFamily="18" charset="0"/>
                <a:ea typeface="+mj-ea"/>
                <a:cs typeface="+mj-cs"/>
                <a:sym typeface="Symbol" pitchFamily="18" charset="2"/>
              </a:rPr>
              <a:t> B</a:t>
            </a:r>
            <a:r>
              <a:rPr lang="en-US" b="1" dirty="0" smtClean="0">
                <a:solidFill>
                  <a:schemeClr val="tx2"/>
                </a:solidFill>
                <a:latin typeface="Centaur" pitchFamily="18" charset="0"/>
                <a:ea typeface="+mj-ea"/>
                <a:cs typeface="+mj-cs"/>
              </a:rPr>
              <a:t>} </a:t>
            </a:r>
            <a:r>
              <a:rPr lang="en-US" dirty="0" smtClean="0">
                <a:latin typeface="Courier New" pitchFamily="49" charset="0"/>
                <a:cs typeface="Courier New" pitchFamily="49" charset="0"/>
              </a:rPr>
              <a:t>S</a:t>
            </a:r>
            <a:r>
              <a:rPr lang="en-US" b="1" dirty="0" smtClean="0">
                <a:solidFill>
                  <a:schemeClr val="tx2"/>
                </a:solidFill>
                <a:latin typeface="Centaur" pitchFamily="18" charset="0"/>
                <a:ea typeface="+mj-ea"/>
                <a:cs typeface="+mj-cs"/>
              </a:rPr>
              <a:t> {Q </a:t>
            </a:r>
            <a:r>
              <a:rPr lang="en-US" b="1" dirty="0" smtClean="0">
                <a:solidFill>
                  <a:schemeClr val="tx2"/>
                </a:solidFill>
                <a:latin typeface="Centaur" pitchFamily="18" charset="0"/>
                <a:ea typeface="+mj-ea"/>
                <a:cs typeface="+mj-cs"/>
                <a:sym typeface="Symbol" pitchFamily="18" charset="2"/>
              </a:rPr>
              <a:t> B</a:t>
            </a:r>
            <a:r>
              <a:rPr lang="en-US" b="1" dirty="0" smtClean="0">
                <a:solidFill>
                  <a:schemeClr val="tx2"/>
                </a:solidFill>
                <a:latin typeface="Centaur" pitchFamily="18" charset="0"/>
                <a:ea typeface="+mj-ea"/>
                <a:cs typeface="+mj-cs"/>
              </a:rPr>
              <a:t>} S {Q </a:t>
            </a:r>
            <a:r>
              <a:rPr lang="en-US" b="1" dirty="0" smtClean="0">
                <a:solidFill>
                  <a:schemeClr val="tx2"/>
                </a:solidFill>
                <a:latin typeface="Centaur" pitchFamily="18" charset="0"/>
                <a:ea typeface="+mj-ea"/>
                <a:cs typeface="+mj-cs"/>
                <a:sym typeface="Symbol" pitchFamily="18" charset="2"/>
              </a:rPr>
              <a:t> B</a:t>
            </a:r>
            <a:r>
              <a:rPr lang="en-US" b="1" dirty="0" smtClean="0">
                <a:solidFill>
                  <a:schemeClr val="tx2"/>
                </a:solidFill>
                <a:latin typeface="Centaur" pitchFamily="18" charset="0"/>
                <a:ea typeface="+mj-ea"/>
                <a:cs typeface="+mj-cs"/>
              </a:rPr>
              <a:t>} </a:t>
            </a:r>
            <a:r>
              <a:rPr lang="en-US" b="1" dirty="0" smtClean="0">
                <a:solidFill>
                  <a:schemeClr val="tx2"/>
                </a:solidFill>
                <a:latin typeface="Centaur" pitchFamily="18" charset="0"/>
                <a:ea typeface="+mj-ea"/>
                <a:cs typeface="+mj-cs"/>
                <a:sym typeface="Symbol" pitchFamily="18" charset="2"/>
              </a:rPr>
              <a:t> …</a:t>
            </a:r>
          </a:p>
          <a:p>
            <a:r>
              <a:rPr lang="en-US" dirty="0" smtClean="0">
                <a:sym typeface="Symbol" pitchFamily="18" charset="2"/>
              </a:rPr>
              <a:t>But we don’t know how far to unroll, since we don’t know how many times the loop can execute</a:t>
            </a:r>
          </a:p>
          <a:p>
            <a:r>
              <a:rPr lang="en-US" dirty="0" smtClean="0"/>
              <a:t>The most common approach to this is to find a </a:t>
            </a:r>
            <a:r>
              <a:rPr lang="en-US" i="1" dirty="0" smtClean="0"/>
              <a:t>loop invariant</a:t>
            </a:r>
            <a:r>
              <a:rPr lang="en-US" dirty="0" smtClean="0"/>
              <a:t>, which is a predicate that</a:t>
            </a:r>
          </a:p>
          <a:p>
            <a:pPr lvl="1"/>
            <a:r>
              <a:rPr lang="en-US" dirty="0" smtClean="0"/>
              <a:t>is true each time the loop head is reached (on entry and after each iteration) </a:t>
            </a:r>
          </a:p>
          <a:p>
            <a:pPr lvl="1"/>
            <a:r>
              <a:rPr lang="en-US" dirty="0" smtClean="0"/>
              <a:t>and helps us prove the post-condition of the loop</a:t>
            </a:r>
          </a:p>
          <a:p>
            <a:r>
              <a:rPr lang="en-US" dirty="0" smtClean="0"/>
              <a:t>The loop invariant approximates the fixed point of the loop</a:t>
            </a:r>
            <a:endParaRPr lang="en-US" dirty="0">
              <a:sym typeface="Symbol" pitchFamily="18" charset="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85000" lnSpcReduction="20000"/>
          </a:bodyPr>
          <a:lstStyle/>
          <a:p>
            <a:fld id="{F9D5BB95-8A75-4CE8-9638-D689965C6C96}" type="slidenum">
              <a:rPr lang="en-US"/>
              <a:pPr/>
              <a:t>33</a:t>
            </a:fld>
            <a:endParaRPr lang="en-US"/>
          </a:p>
        </p:txBody>
      </p:sp>
      <p:sp>
        <p:nvSpPr>
          <p:cNvPr id="518146" name="Rectangle 2"/>
          <p:cNvSpPr>
            <a:spLocks noGrp="1" noChangeArrowheads="1"/>
          </p:cNvSpPr>
          <p:nvPr>
            <p:ph type="title"/>
          </p:nvPr>
        </p:nvSpPr>
        <p:spPr/>
        <p:txBody>
          <a:bodyPr>
            <a:normAutofit/>
          </a:bodyPr>
          <a:lstStyle/>
          <a:p>
            <a:pPr defTabSz="901700"/>
            <a:r>
              <a:rPr lang="en-US" dirty="0" smtClean="0"/>
              <a:t>Three steps: find </a:t>
            </a:r>
            <a:r>
              <a:rPr lang="en-US" b="1" dirty="0" smtClean="0">
                <a:latin typeface="Centaur" pitchFamily="18" charset="0"/>
              </a:rPr>
              <a:t>I</a:t>
            </a:r>
            <a:r>
              <a:rPr lang="en-US" dirty="0" smtClean="0"/>
              <a:t> such that…</a:t>
            </a:r>
            <a:endParaRPr lang="en-US" b="1" dirty="0">
              <a:latin typeface="Courier New" pitchFamily="49" charset="0"/>
            </a:endParaRPr>
          </a:p>
        </p:txBody>
      </p:sp>
      <p:sp>
        <p:nvSpPr>
          <p:cNvPr id="518147" name="Rectangle 3"/>
          <p:cNvSpPr>
            <a:spLocks noGrp="1" noChangeArrowheads="1"/>
          </p:cNvSpPr>
          <p:nvPr>
            <p:ph type="body" idx="1"/>
          </p:nvPr>
        </p:nvSpPr>
        <p:spPr/>
        <p:txBody>
          <a:bodyPr>
            <a:normAutofit lnSpcReduction="10000"/>
          </a:bodyPr>
          <a:lstStyle/>
          <a:p>
            <a:pPr marL="370523" indent="-239713" defTabSz="901700">
              <a:lnSpc>
                <a:spcPct val="80000"/>
              </a:lnSpc>
            </a:pPr>
            <a:r>
              <a:rPr lang="en-US" sz="2600" b="1" dirty="0" smtClean="0">
                <a:latin typeface="Centaur" pitchFamily="18" charset="0"/>
              </a:rPr>
              <a:t>P </a:t>
            </a:r>
            <a:r>
              <a:rPr lang="en-US" sz="2600" b="1" dirty="0">
                <a:latin typeface="Centaur" pitchFamily="18" charset="0"/>
                <a:sym typeface="Symbol" pitchFamily="18" charset="2"/>
              </a:rPr>
              <a:t></a:t>
            </a:r>
            <a:r>
              <a:rPr lang="en-US" sz="2600" b="1" dirty="0">
                <a:latin typeface="Centaur" pitchFamily="18" charset="0"/>
              </a:rPr>
              <a:t> I</a:t>
            </a:r>
            <a:r>
              <a:rPr lang="en-US" sz="2600" b="1" dirty="0">
                <a:latin typeface="Courier New" pitchFamily="49" charset="0"/>
              </a:rPr>
              <a:t>	</a:t>
            </a:r>
            <a:r>
              <a:rPr lang="en-US" sz="2600" dirty="0" smtClean="0">
                <a:latin typeface="Courier New" pitchFamily="49" charset="0"/>
              </a:rPr>
              <a:t> 	–</a:t>
            </a:r>
            <a:r>
              <a:rPr lang="en-US" sz="2600" dirty="0" smtClean="0"/>
              <a:t>Invariant </a:t>
            </a:r>
            <a:r>
              <a:rPr lang="en-US" sz="2600" dirty="0"/>
              <a:t>is correct </a:t>
            </a:r>
            <a:r>
              <a:rPr lang="en-US" sz="2600" dirty="0" smtClean="0"/>
              <a:t>on entry</a:t>
            </a:r>
            <a:endParaRPr lang="en-US" sz="2600" dirty="0"/>
          </a:p>
          <a:p>
            <a:pPr marL="370523" indent="-239713" defTabSz="901700">
              <a:lnSpc>
                <a:spcPct val="80000"/>
              </a:lnSpc>
            </a:pPr>
            <a:r>
              <a:rPr lang="en-US" sz="2600" b="1" dirty="0">
                <a:latin typeface="Centaur" pitchFamily="18" charset="0"/>
                <a:sym typeface="Symbol" pitchFamily="18" charset="2"/>
              </a:rPr>
              <a:t>{B  I} </a:t>
            </a:r>
            <a:r>
              <a:rPr lang="en-US" sz="2600" b="1" dirty="0">
                <a:latin typeface="Courier New" pitchFamily="49" charset="0"/>
              </a:rPr>
              <a:t>S </a:t>
            </a:r>
            <a:r>
              <a:rPr lang="en-US" sz="2600" b="1" dirty="0">
                <a:latin typeface="Centaur" pitchFamily="18" charset="0"/>
                <a:sym typeface="Symbol" pitchFamily="18" charset="2"/>
              </a:rPr>
              <a:t>{I}</a:t>
            </a:r>
            <a:r>
              <a:rPr lang="en-US" sz="2600" b="1" dirty="0">
                <a:latin typeface="Courier New" pitchFamily="49" charset="0"/>
              </a:rPr>
              <a:t>	</a:t>
            </a:r>
            <a:r>
              <a:rPr lang="en-US" sz="2600" dirty="0" smtClean="0"/>
              <a:t>–</a:t>
            </a:r>
            <a:r>
              <a:rPr lang="en-US" sz="2600" dirty="0"/>
              <a:t>Invariant is maintained</a:t>
            </a:r>
          </a:p>
          <a:p>
            <a:pPr marL="130810" indent="0" defTabSz="901700">
              <a:lnSpc>
                <a:spcPct val="80000"/>
              </a:lnSpc>
              <a:buNone/>
            </a:pPr>
            <a:r>
              <a:rPr lang="en-US" sz="2600" b="1" dirty="0">
                <a:latin typeface="Centaur" pitchFamily="18" charset="0"/>
                <a:sym typeface="Symbol" pitchFamily="18" charset="2"/>
              </a:rPr>
              <a:t>{B  I}  Q	</a:t>
            </a:r>
            <a:r>
              <a:rPr lang="en-US" sz="2600" dirty="0" smtClean="0"/>
              <a:t>–</a:t>
            </a:r>
            <a:r>
              <a:rPr lang="en-US" sz="2600" b="1" dirty="0" smtClean="0">
                <a:latin typeface="Centaur" pitchFamily="18" charset="0"/>
              </a:rPr>
              <a:t>Q</a:t>
            </a:r>
            <a:r>
              <a:rPr lang="en-US" sz="2600" dirty="0" smtClean="0"/>
              <a:t> is true when loop </a:t>
            </a:r>
            <a:r>
              <a:rPr lang="en-US" sz="2600" dirty="0" smtClean="0"/>
              <a:t>terminates</a:t>
            </a:r>
            <a:br>
              <a:rPr lang="en-US" sz="2600" dirty="0" smtClean="0"/>
            </a:br>
            <a:r>
              <a:rPr lang="en-US" dirty="0"/>
              <a:t/>
            </a:r>
            <a:br>
              <a:rPr lang="en-US" dirty="0"/>
            </a:br>
            <a:r>
              <a:rPr lang="en-US" sz="2400" dirty="0">
                <a:latin typeface="Courier New" pitchFamily="49" charset="0"/>
              </a:rPr>
              <a:t/>
            </a:r>
            <a:br>
              <a:rPr lang="en-US" sz="2400" dirty="0">
                <a:latin typeface="Courier New" pitchFamily="49" charset="0"/>
              </a:rPr>
            </a:br>
            <a:r>
              <a:rPr lang="en-US" sz="2800" b="1" dirty="0">
                <a:latin typeface="Centaur" pitchFamily="18" charset="0"/>
              </a:rPr>
              <a:t>{n &gt; 0}</a:t>
            </a:r>
            <a:r>
              <a:rPr lang="en-US" sz="2800" b="1" dirty="0">
                <a:latin typeface="Courier New" pitchFamily="49" charset="0"/>
              </a:rPr>
              <a:t/>
            </a:r>
            <a:br>
              <a:rPr lang="en-US" sz="2800" b="1" dirty="0">
                <a:latin typeface="Courier New" pitchFamily="49" charset="0"/>
              </a:rPr>
            </a:br>
            <a:r>
              <a:rPr lang="en-US" sz="2800" b="1" dirty="0">
                <a:latin typeface="Courier New" pitchFamily="49" charset="0"/>
              </a:rPr>
              <a:t>  x := a[1];</a:t>
            </a:r>
            <a:br>
              <a:rPr lang="en-US" sz="2800" b="1" dirty="0">
                <a:latin typeface="Courier New" pitchFamily="49" charset="0"/>
              </a:rPr>
            </a:br>
            <a:r>
              <a:rPr lang="en-US" sz="2800" b="1" dirty="0">
                <a:latin typeface="Courier New" pitchFamily="49" charset="0"/>
              </a:rPr>
              <a:t>  i := 2;</a:t>
            </a:r>
            <a:br>
              <a:rPr lang="en-US" sz="2800" b="1" dirty="0">
                <a:latin typeface="Courier New" pitchFamily="49" charset="0"/>
              </a:rPr>
            </a:br>
            <a:r>
              <a:rPr lang="en-US" sz="2800" b="1" dirty="0">
                <a:latin typeface="Courier New" pitchFamily="49" charset="0"/>
              </a:rPr>
              <a:t>  while i &lt;= n do</a:t>
            </a:r>
            <a:br>
              <a:rPr lang="en-US" sz="2800" b="1" dirty="0">
                <a:latin typeface="Courier New" pitchFamily="49" charset="0"/>
              </a:rPr>
            </a:br>
            <a:r>
              <a:rPr lang="en-US" sz="2800" b="1" dirty="0">
                <a:latin typeface="Courier New" pitchFamily="49" charset="0"/>
              </a:rPr>
              <a:t>    if a[i] &gt; x then x := a[i];</a:t>
            </a:r>
            <a:br>
              <a:rPr lang="en-US" sz="2800" b="1" dirty="0">
                <a:latin typeface="Courier New" pitchFamily="49" charset="0"/>
              </a:rPr>
            </a:br>
            <a:r>
              <a:rPr lang="en-US" sz="2800" b="1" dirty="0">
                <a:latin typeface="Courier New" pitchFamily="49" charset="0"/>
              </a:rPr>
              <a:t>    i := i + 1;</a:t>
            </a:r>
            <a:br>
              <a:rPr lang="en-US" sz="2800" b="1" dirty="0">
                <a:latin typeface="Courier New" pitchFamily="49" charset="0"/>
              </a:rPr>
            </a:br>
            <a:r>
              <a:rPr lang="en-US" sz="2800" b="1" dirty="0">
                <a:latin typeface="Courier New" pitchFamily="49" charset="0"/>
              </a:rPr>
              <a:t>  end;</a:t>
            </a:r>
            <a:br>
              <a:rPr lang="en-US" sz="2800" b="1" dirty="0">
                <a:latin typeface="Courier New" pitchFamily="49" charset="0"/>
              </a:rPr>
            </a:br>
            <a:r>
              <a:rPr lang="en-US" sz="2800" b="1" dirty="0">
                <a:latin typeface="Centaur" pitchFamily="18" charset="0"/>
              </a:rPr>
              <a:t>{x = </a:t>
            </a:r>
            <a:r>
              <a:rPr lang="en-US" sz="2800" b="1" dirty="0" smtClean="0">
                <a:latin typeface="Centaur" pitchFamily="18" charset="0"/>
              </a:rPr>
              <a:t>max(a[i],…,</a:t>
            </a:r>
            <a:r>
              <a:rPr lang="en-US" sz="2800" b="1" dirty="0">
                <a:latin typeface="Centaur" pitchFamily="18" charset="0"/>
              </a:rPr>
              <a:t>a[n</a:t>
            </a:r>
            <a:r>
              <a:rPr lang="en-US" sz="2800" b="1" dirty="0" smtClean="0">
                <a:latin typeface="Centaur" pitchFamily="18" charset="0"/>
              </a:rPr>
              <a:t>])}</a:t>
            </a:r>
            <a:endParaRPr lang="en-US" sz="2000" b="1" dirty="0">
              <a:latin typeface="Courier New" pitchFamily="49" charset="0"/>
            </a:endParaRPr>
          </a:p>
        </p:txBody>
      </p:sp>
      <p:sp>
        <p:nvSpPr>
          <p:cNvPr id="7" name="Date Placeholder 6"/>
          <p:cNvSpPr>
            <a:spLocks noGrp="1"/>
          </p:cNvSpPr>
          <p:nvPr>
            <p:ph type="dt" sz="half" idx="10"/>
          </p:nvPr>
        </p:nvSpPr>
        <p:spPr/>
        <p:txBody>
          <a:bodyPr/>
          <a:lstStyle/>
          <a:p>
            <a:r>
              <a:rPr lang="en-US" smtClean="0"/>
              <a:t>503 11sp © UW CSE  • D. Notkin</a:t>
            </a:r>
            <a:endParaRPr lang="en-US"/>
          </a:p>
        </p:txBody>
      </p:sp>
      <p:sp>
        <p:nvSpPr>
          <p:cNvPr id="9" name="TextBox 8"/>
          <p:cNvSpPr txBox="1"/>
          <p:nvPr/>
        </p:nvSpPr>
        <p:spPr>
          <a:xfrm>
            <a:off x="5029200" y="5105400"/>
            <a:ext cx="2607189" cy="646331"/>
          </a:xfrm>
          <a:prstGeom prst="rect">
            <a:avLst/>
          </a:prstGeom>
          <a:solidFill>
            <a:srgbClr val="00B0F0"/>
          </a:solidFill>
        </p:spPr>
        <p:txBody>
          <a:bodyPr wrap="none" rtlCol="0">
            <a:spAutoFit/>
          </a:bodyPr>
          <a:lstStyle/>
          <a:p>
            <a:r>
              <a:rPr lang="en-US" sz="3600" dirty="0" smtClean="0"/>
              <a:t>OK, what’s </a:t>
            </a:r>
            <a:r>
              <a:rPr lang="en-US" sz="3600" b="1" dirty="0" smtClean="0">
                <a:latin typeface="Centaur" pitchFamily="18" charset="0"/>
              </a:rPr>
              <a:t>I</a:t>
            </a:r>
            <a:r>
              <a:rPr lang="en-US" sz="3600" dirty="0" smtClean="0"/>
              <a:t>?</a:t>
            </a:r>
            <a:endParaRPr lang="en-US" sz="36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Rectangle 2"/>
          <p:cNvSpPr>
            <a:spLocks noGrp="1" noChangeArrowheads="1"/>
          </p:cNvSpPr>
          <p:nvPr>
            <p:ph type="title"/>
          </p:nvPr>
        </p:nvSpPr>
        <p:spPr/>
        <p:txBody>
          <a:bodyPr/>
          <a:lstStyle/>
          <a:p>
            <a:r>
              <a:rPr lang="en-US" smtClean="0"/>
              <a:t>Termination</a:t>
            </a:r>
            <a:endParaRPr lang="en-US"/>
          </a:p>
        </p:txBody>
      </p:sp>
      <p:sp>
        <p:nvSpPr>
          <p:cNvPr id="7" name="Date Placeholder 6"/>
          <p:cNvSpPr>
            <a:spLocks noGrp="1"/>
          </p:cNvSpPr>
          <p:nvPr>
            <p:ph type="dt" sz="half" idx="10"/>
          </p:nvPr>
        </p:nvSpPr>
        <p:spPr/>
        <p:txBody>
          <a:bodyPr/>
          <a:lstStyle/>
          <a:p>
            <a:r>
              <a:rPr lang="en-US" smtClean="0"/>
              <a:t>503 11sp © UW CSE  • D. Notkin</a:t>
            </a:r>
            <a:endParaRPr lang="en-US"/>
          </a:p>
        </p:txBody>
      </p:sp>
      <p:sp>
        <p:nvSpPr>
          <p:cNvPr id="6" name="Slide Number Placeholder 5"/>
          <p:cNvSpPr>
            <a:spLocks noGrp="1"/>
          </p:cNvSpPr>
          <p:nvPr>
            <p:ph type="sldNum" sz="quarter" idx="12"/>
          </p:nvPr>
        </p:nvSpPr>
        <p:spPr/>
        <p:txBody>
          <a:bodyPr>
            <a:normAutofit fontScale="85000" lnSpcReduction="20000"/>
          </a:bodyPr>
          <a:lstStyle/>
          <a:p>
            <a:fld id="{88B0E492-3402-4860-8A09-B8F9CF297EE8}" type="slidenum">
              <a:rPr lang="en-US" smtClean="0"/>
              <a:pPr/>
              <a:t>34</a:t>
            </a:fld>
            <a:endParaRPr lang="en-US"/>
          </a:p>
        </p:txBody>
      </p:sp>
      <p:sp>
        <p:nvSpPr>
          <p:cNvPr id="520195" name="Rectangle 3"/>
          <p:cNvSpPr>
            <a:spLocks noGrp="1" noChangeArrowheads="1"/>
          </p:cNvSpPr>
          <p:nvPr>
            <p:ph type="body" idx="1"/>
          </p:nvPr>
        </p:nvSpPr>
        <p:spPr/>
        <p:txBody>
          <a:bodyPr>
            <a:normAutofit/>
          </a:bodyPr>
          <a:lstStyle/>
          <a:p>
            <a:r>
              <a:rPr lang="en-US" dirty="0" smtClean="0"/>
              <a:t>Proofs with loop invariants do not guarantee that the loop terminates, only that it does produce the proper post-condition if it terminates – this is called </a:t>
            </a:r>
            <a:r>
              <a:rPr lang="en-US" i="1" dirty="0" smtClean="0"/>
              <a:t>weak correctness</a:t>
            </a:r>
          </a:p>
          <a:p>
            <a:r>
              <a:rPr lang="en-US" dirty="0" smtClean="0"/>
              <a:t>A Hoare triple for which termination has been proven is </a:t>
            </a:r>
            <a:r>
              <a:rPr lang="en-US" i="1" dirty="0" smtClean="0"/>
              <a:t>strongly correct</a:t>
            </a:r>
          </a:p>
          <a:p>
            <a:r>
              <a:rPr lang="en-US" dirty="0" smtClean="0"/>
              <a:t>Proofs of termination are usually performed separately from proofs of correctness, and they are usually performed through well-founded sets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Coming up next week</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35</a:t>
            </a:fld>
            <a:endParaRPr lang="en-US"/>
          </a:p>
        </p:txBody>
      </p:sp>
      <p:sp>
        <p:nvSpPr>
          <p:cNvPr id="5" name="Content Placeholder 4"/>
          <p:cNvSpPr>
            <a:spLocks noGrp="1"/>
          </p:cNvSpPr>
          <p:nvPr>
            <p:ph sz="quarter" idx="1"/>
          </p:nvPr>
        </p:nvSpPr>
        <p:spPr/>
        <p:txBody>
          <a:bodyPr>
            <a:normAutofit lnSpcReduction="10000"/>
          </a:bodyPr>
          <a:lstStyle/>
          <a:p>
            <a:r>
              <a:rPr lang="en-US" dirty="0" smtClean="0"/>
              <a:t>Proving properties of abstract data </a:t>
            </a:r>
            <a:r>
              <a:rPr lang="en-US" dirty="0" smtClean="0"/>
              <a:t>types</a:t>
            </a:r>
          </a:p>
          <a:p>
            <a:r>
              <a:rPr lang="en-US" dirty="0" smtClean="0"/>
              <a:t>Separate proofs of the specification (e.g., properties like </a:t>
            </a:r>
            <a:r>
              <a:rPr lang="en-US" b="1" dirty="0" smtClean="0">
                <a:latin typeface="Centaur" pitchFamily="18" charset="0"/>
              </a:rPr>
              <a:t>x = </a:t>
            </a:r>
            <a:r>
              <a:rPr lang="en-US" b="1" dirty="0" err="1" smtClean="0">
                <a:latin typeface="Centaur" pitchFamily="18" charset="0"/>
              </a:rPr>
              <a:t>S.top</a:t>
            </a:r>
            <a:r>
              <a:rPr lang="en-US" b="1" dirty="0" smtClean="0">
                <a:latin typeface="Centaur" pitchFamily="18" charset="0"/>
              </a:rPr>
              <a:t>(</a:t>
            </a:r>
            <a:r>
              <a:rPr lang="en-US" b="1" dirty="0" err="1" smtClean="0">
                <a:latin typeface="Centaur" pitchFamily="18" charset="0"/>
              </a:rPr>
              <a:t>S.push</a:t>
            </a:r>
            <a:r>
              <a:rPr lang="en-US" b="1" dirty="0" smtClean="0">
                <a:latin typeface="Centaur" pitchFamily="18" charset="0"/>
              </a:rPr>
              <a:t>(x))</a:t>
            </a:r>
            <a:r>
              <a:rPr lang="en-US" dirty="0" smtClean="0"/>
              <a:t> and of the concrete implementation of the methods (</a:t>
            </a:r>
            <a:r>
              <a:rPr lang="en-US" b="1" dirty="0">
                <a:latin typeface="Centaur" pitchFamily="18" charset="0"/>
              </a:rPr>
              <a:t>top</a:t>
            </a:r>
            <a:r>
              <a:rPr lang="en-US" dirty="0" smtClean="0"/>
              <a:t>, </a:t>
            </a:r>
            <a:r>
              <a:rPr lang="en-US" b="1" dirty="0">
                <a:latin typeface="Centaur" pitchFamily="18" charset="0"/>
              </a:rPr>
              <a:t>push</a:t>
            </a:r>
            <a:r>
              <a:rPr lang="en-US" dirty="0" smtClean="0"/>
              <a:t>, etc.)</a:t>
            </a:r>
          </a:p>
          <a:p>
            <a:r>
              <a:rPr lang="en-US" dirty="0" smtClean="0"/>
              <a:t>Define an </a:t>
            </a:r>
            <a:r>
              <a:rPr lang="en-US" i="1" dirty="0" smtClean="0"/>
              <a:t>abstraction function </a:t>
            </a:r>
            <a:r>
              <a:rPr lang="en-US" dirty="0" smtClean="0"/>
              <a:t>that gives a mapping from instances of the concrete representation to the abstract representation</a:t>
            </a:r>
          </a:p>
          <a:p>
            <a:r>
              <a:rPr lang="en-US" dirty="0" smtClean="0"/>
              <a:t>Define a </a:t>
            </a:r>
            <a:r>
              <a:rPr lang="en-US" i="1" dirty="0" smtClean="0"/>
              <a:t>representation invariant </a:t>
            </a:r>
            <a:r>
              <a:rPr lang="en-US" dirty="0" smtClean="0"/>
              <a:t>that holds across all legal instances of the concrete representation</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issues</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36</a:t>
            </a:fld>
            <a:endParaRPr lang="en-US"/>
          </a:p>
        </p:txBody>
      </p:sp>
      <p:sp>
        <p:nvSpPr>
          <p:cNvPr id="5" name="Content Placeholder 4"/>
          <p:cNvSpPr>
            <a:spLocks noGrp="1"/>
          </p:cNvSpPr>
          <p:nvPr>
            <p:ph sz="quarter" idx="1"/>
          </p:nvPr>
        </p:nvSpPr>
        <p:spPr/>
        <p:txBody>
          <a:bodyPr/>
          <a:lstStyle/>
          <a:p>
            <a:r>
              <a:rPr lang="en-US" dirty="0" smtClean="0"/>
              <a:t>Automation – proof engines, proof assistants, etc.</a:t>
            </a:r>
          </a:p>
          <a:p>
            <a:r>
              <a:rPr lang="en-US" dirty="0" smtClean="0"/>
              <a:t>Programming language dimensions – side-effects, procedures/methods (and parameter passing), non-local control (e.g., exceptions), classes/objects etc., other language paradigms (e.g., functional), …</a:t>
            </a:r>
          </a:p>
          <a:p>
            <a:r>
              <a:rPr lang="en-US" dirty="0" smtClean="0"/>
              <a:t>Whence post-conditions?</a:t>
            </a:r>
            <a:endParaRPr lang="en-US" dirty="0" smtClean="0"/>
          </a:p>
          <a:p>
            <a:r>
              <a:rPr lang="en-US" dirty="0" smtClean="0"/>
              <a:t>How much of a proof needs to be redone if the specification and/or the program changes slightly?</a:t>
            </a:r>
          </a:p>
          <a:p>
            <a:r>
              <a:rPr lang="en-US" dirty="0" smtClean="0"/>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languages</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37</a:t>
            </a:fld>
            <a:endParaRPr lang="en-US"/>
          </a:p>
        </p:txBody>
      </p:sp>
      <p:sp>
        <p:nvSpPr>
          <p:cNvPr id="5" name="Content Placeholder 4"/>
          <p:cNvSpPr>
            <a:spLocks noGrp="1"/>
          </p:cNvSpPr>
          <p:nvPr>
            <p:ph sz="quarter" idx="1"/>
          </p:nvPr>
        </p:nvSpPr>
        <p:spPr/>
        <p:txBody>
          <a:bodyPr>
            <a:normAutofit fontScale="92500" lnSpcReduction="10000"/>
          </a:bodyPr>
          <a:lstStyle/>
          <a:p>
            <a:r>
              <a:rPr lang="en-US" dirty="0" err="1" smtClean="0"/>
              <a:t>Dijkstra’s</a:t>
            </a:r>
            <a:r>
              <a:rPr lang="en-US" dirty="0" smtClean="0"/>
              <a:t> notion of structured control flow easing reasoning is completely rational</a:t>
            </a:r>
          </a:p>
          <a:p>
            <a:r>
              <a:rPr lang="en-US" dirty="0" smtClean="0"/>
              <a:t>At the same time, the “real” world of software has clearly decided that constructs that help them in their work seem to be more important than keeping a close connection between the static program and dynamic behaviors</a:t>
            </a:r>
          </a:p>
          <a:p>
            <a:pPr lvl="1"/>
            <a:r>
              <a:rPr lang="en-US" dirty="0" smtClean="0"/>
              <a:t>Examples include exceptions, event-based programming, aspect-oriented programming, and more</a:t>
            </a:r>
          </a:p>
          <a:p>
            <a:r>
              <a:rPr lang="en-US" dirty="0" smtClean="0"/>
              <a:t>This leaves interesting research about how to improve reasoning in the face of constructs like these</a:t>
            </a:r>
            <a:endParaRPr lang="en-US" dirty="0"/>
          </a:p>
        </p:txBody>
      </p:sp>
    </p:spTree>
    <p:extLst>
      <p:ext uri="{BB962C8B-B14F-4D97-AF65-F5344CB8AC3E}">
        <p14:creationId xmlns:p14="http://schemas.microsoft.com/office/powerpoint/2010/main" val="10412406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38</a:t>
            </a:fld>
            <a:endParaRPr lang="en-US"/>
          </a:p>
        </p:txBody>
      </p:sp>
      <p:sp>
        <p:nvSpPr>
          <p:cNvPr id="5" name="Content Placeholder 4"/>
          <p:cNvSpPr>
            <a:spLocks noGrp="1"/>
          </p:cNvSpPr>
          <p:nvPr>
            <p:ph sz="quarter" idx="1"/>
          </p:nvPr>
        </p:nvSpPr>
        <p:spPr/>
        <p:txBody>
          <a:bodyPr/>
          <a:lstStyle/>
          <a:p>
            <a:r>
              <a:rPr lang="en-US" dirty="0" smtClean="0"/>
              <a:t>…the original promise of program verification has not been achieved, at least to the degree many anticipated</a:t>
            </a:r>
          </a:p>
          <a:p>
            <a:r>
              <a:rPr lang="en-US" dirty="0" smtClean="0"/>
              <a:t>At the same time, </a:t>
            </a:r>
            <a:r>
              <a:rPr lang="en-US" dirty="0" smtClean="0"/>
              <a:t>as we’ll see, it’s </a:t>
            </a:r>
            <a:r>
              <a:rPr lang="en-US" dirty="0" smtClean="0"/>
              <a:t>clear that the underlying techniques have made a huge difference and have supported a shift from </a:t>
            </a:r>
          </a:p>
          <a:p>
            <a:pPr lvl="1"/>
            <a:r>
              <a:rPr lang="en-US" dirty="0" smtClean="0"/>
              <a:t>trying to prove big theorems about little programs to </a:t>
            </a:r>
          </a:p>
          <a:p>
            <a:pPr lvl="1"/>
            <a:r>
              <a:rPr lang="en-US" dirty="0" smtClean="0"/>
              <a:t>trying to prove little theorems about big programs</a:t>
            </a:r>
          </a:p>
          <a:p>
            <a:r>
              <a:rPr lang="en-US" dirty="0" smtClean="0"/>
              <a:t>Aside: type-checking is in the second category</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Debunking a myth</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39</a:t>
            </a:fld>
            <a:endParaRPr lang="en-US"/>
          </a:p>
        </p:txBody>
      </p:sp>
      <p:sp>
        <p:nvSpPr>
          <p:cNvPr id="5" name="Content Placeholder 4"/>
          <p:cNvSpPr>
            <a:spLocks noGrp="1"/>
          </p:cNvSpPr>
          <p:nvPr>
            <p:ph sz="quarter" idx="1"/>
          </p:nvPr>
        </p:nvSpPr>
        <p:spPr/>
        <p:txBody>
          <a:bodyPr/>
          <a:lstStyle/>
          <a:p>
            <a:r>
              <a:rPr lang="en-US" dirty="0" smtClean="0"/>
              <a:t>A culture – at least in the research world – developed in part due to this proof-centric view of the world</a:t>
            </a:r>
          </a:p>
          <a:p>
            <a:r>
              <a:rPr lang="en-US" dirty="0" smtClean="0"/>
              <a:t>Roughly, it is crucial to prove properties of programs over all possible executions – otherwise the other executions may have unexpected behaviors</a:t>
            </a:r>
          </a:p>
          <a:p>
            <a:pPr lvl="1"/>
            <a:r>
              <a:rPr lang="en-US" dirty="0" smtClean="0"/>
              <a:t>That is, sampling of the behaviors (“testing”) is inherently problematic</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Software engineering…</a:t>
            </a:r>
            <a:endParaRPr lang="en-US" dirty="0"/>
          </a:p>
        </p:txBody>
      </p:sp>
      <p:sp>
        <p:nvSpPr>
          <p:cNvPr id="5" name="Date Placeholder 4"/>
          <p:cNvSpPr>
            <a:spLocks noGrp="1"/>
          </p:cNvSpPr>
          <p:nvPr>
            <p:ph type="dt" sz="half" idx="10"/>
          </p:nvPr>
        </p:nvSpPr>
        <p:spPr/>
        <p:txBody>
          <a:bodyPr/>
          <a:lstStyle/>
          <a:p>
            <a:r>
              <a:rPr lang="en-US" smtClean="0"/>
              <a:t>503 11sp © UW CSE  • D. Notkin</a:t>
            </a:r>
            <a:endParaRPr lang="en-US"/>
          </a:p>
        </p:txBody>
      </p:sp>
      <p:sp>
        <p:nvSpPr>
          <p:cNvPr id="6" name="Slide Number Placeholder 5"/>
          <p:cNvSpPr>
            <a:spLocks noGrp="1"/>
          </p:cNvSpPr>
          <p:nvPr>
            <p:ph type="sldNum" sz="quarter" idx="12"/>
          </p:nvPr>
        </p:nvSpPr>
        <p:spPr/>
        <p:txBody>
          <a:bodyPr>
            <a:normAutofit fontScale="85000" lnSpcReduction="20000"/>
          </a:bodyPr>
          <a:lstStyle/>
          <a:p>
            <a:fld id="{B27B53E7-13BB-4CE7-ACCE-E032DFE7CA51}" type="slidenum">
              <a:rPr lang="en-US" smtClean="0"/>
              <a:pPr/>
              <a:t>4</a:t>
            </a:fld>
            <a:endParaRPr lang="en-US"/>
          </a:p>
        </p:txBody>
      </p:sp>
      <p:sp>
        <p:nvSpPr>
          <p:cNvPr id="8" name="Content Placeholder 7"/>
          <p:cNvSpPr>
            <a:spLocks noGrp="1"/>
          </p:cNvSpPr>
          <p:nvPr>
            <p:ph sz="quarter" idx="1"/>
          </p:nvPr>
        </p:nvSpPr>
        <p:spPr/>
        <p:txBody>
          <a:bodyPr>
            <a:normAutofit fontScale="92500" lnSpcReduction="10000"/>
          </a:bodyPr>
          <a:lstStyle/>
          <a:p>
            <a:r>
              <a:rPr lang="en-US" dirty="0" smtClean="0"/>
              <a:t>…is primarily concerned with the “happiness” of the software engineering team and with the “happiness” of the users</a:t>
            </a:r>
          </a:p>
          <a:p>
            <a:pPr lvl="1"/>
            <a:r>
              <a:rPr lang="en-US" dirty="0" smtClean="0"/>
              <a:t>The “happiness” of the computer (performance, etc.) is material, but less so</a:t>
            </a:r>
          </a:p>
          <a:p>
            <a:pPr lvl="1"/>
            <a:r>
              <a:rPr lang="en-US" dirty="0" smtClean="0"/>
              <a:t>We will focus more overall on the software engineering team than on the users – due largely to my knowledge and interests</a:t>
            </a:r>
          </a:p>
          <a:p>
            <a:r>
              <a:rPr lang="en-US" dirty="0" smtClean="0"/>
              <a:t>The developers need to be able to – at reasonable cost, whatever that means – understand, reason about, fix, change, enhance, etc. the program</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normAutofit fontScale="90000"/>
          </a:bodyPr>
          <a:lstStyle/>
          <a:p>
            <a:r>
              <a:rPr lang="en-US" dirty="0" smtClean="0"/>
              <a:t>Sources of unsoundness:</a:t>
            </a:r>
            <a:br>
              <a:rPr lang="en-US" dirty="0" smtClean="0"/>
            </a:br>
            <a:r>
              <a:rPr lang="en-US" sz="3100" dirty="0" smtClean="0"/>
              <a:t>Dwyer et al. </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466C7490-3AF5-45A3-83DB-3CB091227FB3}" type="slidenum">
              <a:rPr lang="en-US" smtClean="0"/>
              <a:pPr/>
              <a:t>40</a:t>
            </a:fld>
            <a:endParaRPr lang="en-US"/>
          </a:p>
        </p:txBody>
      </p:sp>
      <p:sp>
        <p:nvSpPr>
          <p:cNvPr id="134147" name="Rectangle 3"/>
          <p:cNvSpPr>
            <a:spLocks noGrp="1" noChangeArrowheads="1"/>
          </p:cNvSpPr>
          <p:nvPr>
            <p:ph type="body" idx="1"/>
          </p:nvPr>
        </p:nvSpPr>
        <p:spPr/>
        <p:txBody>
          <a:bodyPr>
            <a:normAutofit fontScale="85000" lnSpcReduction="20000"/>
          </a:bodyPr>
          <a:lstStyle/>
          <a:p>
            <a:r>
              <a:rPr lang="en-US" dirty="0" smtClean="0"/>
              <a:t>Matt Dwyer’s talk at ICSE 2007 put much of this issue in perspective: in my words, he argues that it’s </a:t>
            </a:r>
            <a:r>
              <a:rPr lang="en-US" i="1" dirty="0" smtClean="0"/>
              <a:t>all</a:t>
            </a:r>
            <a:r>
              <a:rPr lang="en-US" dirty="0" smtClean="0"/>
              <a:t> sampling </a:t>
            </a:r>
          </a:p>
          <a:p>
            <a:r>
              <a:rPr lang="en-US" dirty="0" smtClean="0"/>
              <a:t>Dynamic techniques sample across executions (behaviors)</a:t>
            </a:r>
          </a:p>
          <a:p>
            <a:pPr lvl="1"/>
            <a:r>
              <a:rPr lang="en-US" dirty="0" smtClean="0"/>
              <a:t>The “hope” is that some behaviors are characteristic of other behaviors</a:t>
            </a:r>
          </a:p>
          <a:p>
            <a:r>
              <a:rPr lang="en-US" dirty="0" smtClean="0"/>
              <a:t>Static techniques sample across properties (requirements)</a:t>
            </a:r>
          </a:p>
          <a:p>
            <a:pPr lvl="1"/>
            <a:r>
              <a:rPr lang="en-US" dirty="0" smtClean="0"/>
              <a:t>The “hope” is that some requirements are good proxies for other requirements (e.g.,  type-safe and deadlock-free build confidence in correctness)</a:t>
            </a:r>
          </a:p>
          <a:p>
            <a:r>
              <a:rPr lang="en-US" dirty="0" smtClean="0"/>
              <a:t>What we need to know is the degree of unsoundness</a:t>
            </a:r>
          </a:p>
          <a:p>
            <a:pPr lvl="1"/>
            <a:r>
              <a:rPr lang="en-US" dirty="0" smtClean="0"/>
              <a:t>That is, we need to know what we know, and what we don’t know</a:t>
            </a:r>
          </a:p>
          <a:p>
            <a:r>
              <a:rPr lang="en-US" dirty="0" smtClean="0"/>
              <a:t>The following few slides are from Dwyer’s talk</a:t>
            </a:r>
            <a:endParaRPr lang="en-US" dirty="0"/>
          </a:p>
        </p:txBody>
      </p:sp>
      <p:sp>
        <p:nvSpPr>
          <p:cNvPr id="12" name="Date Placeholder 11"/>
          <p:cNvSpPr>
            <a:spLocks noGrp="1"/>
          </p:cNvSpPr>
          <p:nvPr>
            <p:ph type="dt" sz="half" idx="10"/>
          </p:nvPr>
        </p:nvSpPr>
        <p:spPr/>
        <p:txBody>
          <a:bodyPr/>
          <a:lstStyle/>
          <a:p>
            <a:r>
              <a:rPr lang="en-US" smtClean="0"/>
              <a:t>503 11sp © UW CSE  • D. Notkin</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dirty="0" smtClean="0"/>
              <a:t>It’s about </a:t>
            </a:r>
            <a:r>
              <a:rPr lang="en-US" dirty="0" smtClean="0"/>
              <a:t>coverage </a:t>
            </a:r>
            <a:r>
              <a:rPr lang="en-US" sz="2800" dirty="0" smtClean="0"/>
              <a:t>[fr</a:t>
            </a:r>
            <a:r>
              <a:rPr lang="en-US" sz="2800" dirty="0" smtClean="0"/>
              <a:t>om Dwyer]</a:t>
            </a:r>
            <a:endParaRPr lang="en-US" sz="2800" dirty="0"/>
          </a:p>
        </p:txBody>
      </p:sp>
      <p:sp>
        <p:nvSpPr>
          <p:cNvPr id="136195" name="Rectangle 3"/>
          <p:cNvSpPr>
            <a:spLocks noGrp="1" noChangeArrowheads="1"/>
          </p:cNvSpPr>
          <p:nvPr>
            <p:ph type="body" idx="1"/>
          </p:nvPr>
        </p:nvSpPr>
        <p:spPr/>
        <p:txBody>
          <a:bodyPr/>
          <a:lstStyle/>
          <a:p>
            <a:r>
              <a:rPr lang="en-US" smtClean="0"/>
              <a:t>Nobody believes that one technique will “do it all”</a:t>
            </a:r>
          </a:p>
          <a:p>
            <a:r>
              <a:rPr lang="en-US" smtClean="0"/>
              <a:t>A suite of techniques will be required</a:t>
            </a:r>
          </a:p>
          <a:p>
            <a:r>
              <a:rPr lang="en-US" smtClean="0"/>
              <a:t>If techniques involve sampling how do we know</a:t>
            </a:r>
          </a:p>
          <a:p>
            <a:pPr lvl="1"/>
            <a:r>
              <a:rPr lang="en-US" smtClean="0"/>
              <a:t>They cover the breadth of software requirements</a:t>
            </a:r>
          </a:p>
          <a:p>
            <a:pPr lvl="1"/>
            <a:r>
              <a:rPr lang="en-US" smtClean="0"/>
              <a:t>They cover the totality of program behavior</a:t>
            </a:r>
            <a:endParaRPr lang="en-US"/>
          </a:p>
        </p:txBody>
      </p:sp>
      <p:sp>
        <p:nvSpPr>
          <p:cNvPr id="136196" name="Rectangle 4"/>
          <p:cNvSpPr>
            <a:spLocks noChangeArrowheads="1"/>
          </p:cNvSpPr>
          <p:nvPr/>
        </p:nvSpPr>
        <p:spPr bwMode="auto">
          <a:xfrm>
            <a:off x="1219200" y="4648200"/>
            <a:ext cx="6781800" cy="762000"/>
          </a:xfrm>
          <a:prstGeom prst="rect">
            <a:avLst/>
          </a:prstGeom>
          <a:noFill/>
          <a:ln w="9525">
            <a:noFill/>
            <a:miter lim="800000"/>
            <a:headEnd/>
            <a:tailEnd/>
          </a:ln>
          <a:effectLst/>
        </p:spPr>
        <p:txBody>
          <a:bodyPr/>
          <a:lstStyle/>
          <a:p>
            <a:pPr marL="342900" indent="-342900"/>
            <a:r>
              <a:rPr lang="en-US" sz="2600">
                <a:solidFill>
                  <a:schemeClr val="accent2"/>
                </a:solidFill>
              </a:rPr>
              <a:t>A unified theory of behavioral coverage is needed</a:t>
            </a:r>
          </a:p>
        </p:txBody>
      </p:sp>
      <p:sp>
        <p:nvSpPr>
          <p:cNvPr id="8" name="Date Placeholder 7"/>
          <p:cNvSpPr>
            <a:spLocks noGrp="1"/>
          </p:cNvSpPr>
          <p:nvPr>
            <p:ph type="dt" sz="half" idx="10"/>
          </p:nvPr>
        </p:nvSpPr>
        <p:spPr/>
        <p:txBody>
          <a:bodyPr/>
          <a:lstStyle/>
          <a:p>
            <a:r>
              <a:rPr lang="en-US" smtClean="0"/>
              <a:t>503 11sp © UW CSE  • D. Notkin</a:t>
            </a:r>
            <a:endParaRPr lang="en-US"/>
          </a:p>
        </p:txBody>
      </p:sp>
      <p:sp>
        <p:nvSpPr>
          <p:cNvPr id="9" name="Slide Number Placeholder 8"/>
          <p:cNvSpPr>
            <a:spLocks noGrp="1"/>
          </p:cNvSpPr>
          <p:nvPr>
            <p:ph type="sldNum" sz="quarter" idx="12"/>
          </p:nvPr>
        </p:nvSpPr>
        <p:spPr/>
        <p:txBody>
          <a:bodyPr>
            <a:normAutofit fontScale="85000" lnSpcReduction="20000"/>
          </a:bodyPr>
          <a:lstStyle/>
          <a:p>
            <a:fld id="{B27B53E7-13BB-4CE7-ACCE-E032DFE7CA51}"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886091" y="1600200"/>
            <a:ext cx="6172200" cy="4756150"/>
            <a:chOff x="876300" y="838200"/>
            <a:chExt cx="6819900" cy="5518150"/>
          </a:xfrm>
        </p:grpSpPr>
        <p:sp>
          <p:nvSpPr>
            <p:cNvPr id="138242" name="Line 2"/>
            <p:cNvSpPr>
              <a:spLocks noChangeShapeType="1"/>
            </p:cNvSpPr>
            <p:nvPr/>
          </p:nvSpPr>
          <p:spPr bwMode="auto">
            <a:xfrm>
              <a:off x="1600200" y="838200"/>
              <a:ext cx="0" cy="4800600"/>
            </a:xfrm>
            <a:prstGeom prst="line">
              <a:avLst/>
            </a:prstGeom>
            <a:noFill/>
            <a:ln w="28575">
              <a:solidFill>
                <a:schemeClr val="tx1"/>
              </a:solidFill>
              <a:round/>
              <a:headEnd/>
              <a:tailEnd/>
            </a:ln>
            <a:effectLst/>
          </p:spPr>
          <p:txBody>
            <a:bodyPr wrap="none" anchor="ctr"/>
            <a:lstStyle/>
            <a:p>
              <a:endParaRPr lang="en-US"/>
            </a:p>
          </p:txBody>
        </p:sp>
        <p:sp>
          <p:nvSpPr>
            <p:cNvPr id="138243" name="Line 3"/>
            <p:cNvSpPr>
              <a:spLocks noChangeShapeType="1"/>
            </p:cNvSpPr>
            <p:nvPr/>
          </p:nvSpPr>
          <p:spPr bwMode="auto">
            <a:xfrm>
              <a:off x="1600200" y="5638800"/>
              <a:ext cx="6096000" cy="0"/>
            </a:xfrm>
            <a:prstGeom prst="line">
              <a:avLst/>
            </a:prstGeom>
            <a:noFill/>
            <a:ln w="28575">
              <a:solidFill>
                <a:schemeClr val="tx1"/>
              </a:solidFill>
              <a:round/>
              <a:headEnd/>
              <a:tailEnd/>
            </a:ln>
            <a:effectLst/>
          </p:spPr>
          <p:txBody>
            <a:bodyPr wrap="none" anchor="ctr"/>
            <a:lstStyle/>
            <a:p>
              <a:endParaRPr lang="en-US"/>
            </a:p>
          </p:txBody>
        </p:sp>
        <p:sp>
          <p:nvSpPr>
            <p:cNvPr id="138244" name="Text Box 4"/>
            <p:cNvSpPr txBox="1">
              <a:spLocks noChangeArrowheads="1"/>
            </p:cNvSpPr>
            <p:nvPr/>
          </p:nvSpPr>
          <p:spPr bwMode="auto">
            <a:xfrm rot="-5375306">
              <a:off x="-191294" y="2858294"/>
              <a:ext cx="2714625" cy="579438"/>
            </a:xfrm>
            <a:prstGeom prst="rect">
              <a:avLst/>
            </a:prstGeom>
            <a:noFill/>
            <a:ln w="9525">
              <a:noFill/>
              <a:miter lim="800000"/>
              <a:headEnd/>
              <a:tailEnd/>
            </a:ln>
            <a:effectLst/>
          </p:spPr>
          <p:txBody>
            <a:bodyPr wrap="none">
              <a:spAutoFit/>
            </a:bodyPr>
            <a:lstStyle/>
            <a:p>
              <a:pPr algn="l">
                <a:spcBef>
                  <a:spcPct val="0"/>
                </a:spcBef>
              </a:pPr>
              <a:r>
                <a:rPr lang="en-US" sz="3200"/>
                <a:t>Requirements</a:t>
              </a:r>
            </a:p>
          </p:txBody>
        </p:sp>
        <p:sp>
          <p:nvSpPr>
            <p:cNvPr id="138245" name="Text Box 5"/>
            <p:cNvSpPr txBox="1">
              <a:spLocks noChangeArrowheads="1"/>
            </p:cNvSpPr>
            <p:nvPr/>
          </p:nvSpPr>
          <p:spPr bwMode="auto">
            <a:xfrm>
              <a:off x="3581400" y="5715000"/>
              <a:ext cx="2217738" cy="641350"/>
            </a:xfrm>
            <a:prstGeom prst="rect">
              <a:avLst/>
            </a:prstGeom>
            <a:noFill/>
            <a:ln w="9525">
              <a:noFill/>
              <a:miter lim="800000"/>
              <a:headEnd/>
              <a:tailEnd/>
            </a:ln>
            <a:effectLst/>
          </p:spPr>
          <p:txBody>
            <a:bodyPr wrap="none">
              <a:spAutoFit/>
            </a:bodyPr>
            <a:lstStyle/>
            <a:p>
              <a:pPr algn="l">
                <a:spcBef>
                  <a:spcPct val="0"/>
                </a:spcBef>
              </a:pPr>
              <a:r>
                <a:rPr lang="en-US" sz="3600"/>
                <a:t>Behaviors</a:t>
              </a:r>
            </a:p>
          </p:txBody>
        </p:sp>
        <p:sp>
          <p:nvSpPr>
            <p:cNvPr id="138246" name="Line 6"/>
            <p:cNvSpPr>
              <a:spLocks noChangeShapeType="1"/>
            </p:cNvSpPr>
            <p:nvPr/>
          </p:nvSpPr>
          <p:spPr bwMode="auto">
            <a:xfrm flipV="1">
              <a:off x="4114800" y="914400"/>
              <a:ext cx="0" cy="4724400"/>
            </a:xfrm>
            <a:prstGeom prst="line">
              <a:avLst/>
            </a:prstGeom>
            <a:noFill/>
            <a:ln w="9525">
              <a:solidFill>
                <a:schemeClr val="accent2"/>
              </a:solidFill>
              <a:round/>
              <a:headEnd/>
              <a:tailEnd/>
            </a:ln>
            <a:effectLst/>
          </p:spPr>
          <p:txBody>
            <a:bodyPr wrap="none" anchor="ctr"/>
            <a:lstStyle/>
            <a:p>
              <a:endParaRPr lang="en-US"/>
            </a:p>
          </p:txBody>
        </p:sp>
        <p:sp>
          <p:nvSpPr>
            <p:cNvPr id="138247" name="Line 7"/>
            <p:cNvSpPr>
              <a:spLocks noChangeShapeType="1"/>
            </p:cNvSpPr>
            <p:nvPr/>
          </p:nvSpPr>
          <p:spPr bwMode="auto">
            <a:xfrm flipV="1">
              <a:off x="5181600" y="914400"/>
              <a:ext cx="0" cy="4724400"/>
            </a:xfrm>
            <a:prstGeom prst="line">
              <a:avLst/>
            </a:prstGeom>
            <a:noFill/>
            <a:ln w="9525">
              <a:solidFill>
                <a:schemeClr val="accent2"/>
              </a:solidFill>
              <a:round/>
              <a:headEnd/>
              <a:tailEnd/>
            </a:ln>
            <a:effectLst/>
          </p:spPr>
          <p:txBody>
            <a:bodyPr wrap="none" anchor="ctr"/>
            <a:lstStyle/>
            <a:p>
              <a:endParaRPr lang="en-US"/>
            </a:p>
          </p:txBody>
        </p:sp>
        <p:sp>
          <p:nvSpPr>
            <p:cNvPr id="138248" name="Line 8"/>
            <p:cNvSpPr>
              <a:spLocks noChangeShapeType="1"/>
            </p:cNvSpPr>
            <p:nvPr/>
          </p:nvSpPr>
          <p:spPr bwMode="auto">
            <a:xfrm flipV="1">
              <a:off x="2286000" y="914400"/>
              <a:ext cx="0" cy="4724400"/>
            </a:xfrm>
            <a:prstGeom prst="line">
              <a:avLst/>
            </a:prstGeom>
            <a:noFill/>
            <a:ln w="9525">
              <a:solidFill>
                <a:schemeClr val="accent2"/>
              </a:solidFill>
              <a:round/>
              <a:headEnd/>
              <a:tailEnd/>
            </a:ln>
            <a:effectLst/>
          </p:spPr>
          <p:txBody>
            <a:bodyPr wrap="none" anchor="ctr"/>
            <a:lstStyle/>
            <a:p>
              <a:endParaRPr lang="en-US"/>
            </a:p>
          </p:txBody>
        </p:sp>
      </p:grpSp>
      <p:sp>
        <p:nvSpPr>
          <p:cNvPr id="3" name="Title 2"/>
          <p:cNvSpPr>
            <a:spLocks noGrp="1"/>
          </p:cNvSpPr>
          <p:nvPr>
            <p:ph type="title"/>
          </p:nvPr>
        </p:nvSpPr>
        <p:spPr/>
        <p:txBody>
          <a:bodyPr>
            <a:normAutofit fontScale="90000"/>
          </a:bodyPr>
          <a:lstStyle/>
          <a:p>
            <a:r>
              <a:rPr lang="en-US" dirty="0" smtClean="0"/>
              <a:t>“Testing”: sampling across behaviors</a:t>
            </a:r>
            <a:endParaRPr lang="en-US" dirty="0"/>
          </a:p>
        </p:txBody>
      </p:sp>
      <p:sp>
        <p:nvSpPr>
          <p:cNvPr id="10" name="Date Placeholder 9"/>
          <p:cNvSpPr>
            <a:spLocks noGrp="1"/>
          </p:cNvSpPr>
          <p:nvPr>
            <p:ph type="dt" sz="half" idx="10"/>
          </p:nvPr>
        </p:nvSpPr>
        <p:spPr/>
        <p:txBody>
          <a:bodyPr/>
          <a:lstStyle/>
          <a:p>
            <a:r>
              <a:rPr lang="en-US" smtClean="0"/>
              <a:t>503 11sp © UW CSE  • D. Notkin</a:t>
            </a:r>
            <a:endParaRPr lang="en-US"/>
          </a:p>
        </p:txBody>
      </p:sp>
      <p:sp>
        <p:nvSpPr>
          <p:cNvPr id="11" name="Slide Number Placeholder 10"/>
          <p:cNvSpPr>
            <a:spLocks noGrp="1"/>
          </p:cNvSpPr>
          <p:nvPr>
            <p:ph type="sldNum" sz="quarter" idx="12"/>
          </p:nvPr>
        </p:nvSpPr>
        <p:spPr/>
        <p:txBody>
          <a:bodyPr>
            <a:normAutofit fontScale="85000" lnSpcReduction="20000"/>
          </a:bodyPr>
          <a:lstStyle/>
          <a:p>
            <a:fld id="{B27B53E7-13BB-4CE7-ACCE-E032DFE7CA51}"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595086" y="1655443"/>
            <a:ext cx="6662738" cy="4801394"/>
            <a:chOff x="306388" y="952500"/>
            <a:chExt cx="7651750" cy="5518150"/>
          </a:xfrm>
        </p:grpSpPr>
        <p:sp>
          <p:nvSpPr>
            <p:cNvPr id="142341" name="Text Box 5"/>
            <p:cNvSpPr txBox="1">
              <a:spLocks noChangeArrowheads="1"/>
            </p:cNvSpPr>
            <p:nvPr/>
          </p:nvSpPr>
          <p:spPr bwMode="auto">
            <a:xfrm>
              <a:off x="3009900" y="5829300"/>
              <a:ext cx="2217738" cy="641350"/>
            </a:xfrm>
            <a:prstGeom prst="rect">
              <a:avLst/>
            </a:prstGeom>
            <a:noFill/>
            <a:ln w="9525">
              <a:noFill/>
              <a:miter lim="800000"/>
              <a:headEnd/>
              <a:tailEnd/>
            </a:ln>
            <a:effectLst/>
          </p:spPr>
          <p:txBody>
            <a:bodyPr wrap="none">
              <a:spAutoFit/>
            </a:bodyPr>
            <a:lstStyle/>
            <a:p>
              <a:pPr algn="l">
                <a:spcBef>
                  <a:spcPct val="0"/>
                </a:spcBef>
              </a:pPr>
              <a:r>
                <a:rPr lang="en-US" sz="3600"/>
                <a:t>Behaviors</a:t>
              </a:r>
            </a:p>
          </p:txBody>
        </p:sp>
        <p:grpSp>
          <p:nvGrpSpPr>
            <p:cNvPr id="6" name="Group 5"/>
            <p:cNvGrpSpPr/>
            <p:nvPr/>
          </p:nvGrpSpPr>
          <p:grpSpPr>
            <a:xfrm>
              <a:off x="306388" y="952500"/>
              <a:ext cx="7651750" cy="4800600"/>
              <a:chOff x="306388" y="952500"/>
              <a:chExt cx="7651750" cy="4800600"/>
            </a:xfrm>
          </p:grpSpPr>
          <p:sp>
            <p:nvSpPr>
              <p:cNvPr id="142340" name="Text Box 4"/>
              <p:cNvSpPr txBox="1">
                <a:spLocks noChangeArrowheads="1"/>
              </p:cNvSpPr>
              <p:nvPr/>
            </p:nvSpPr>
            <p:spPr bwMode="auto">
              <a:xfrm rot="-5375306">
                <a:off x="-758824" y="2974975"/>
                <a:ext cx="2709862" cy="579437"/>
              </a:xfrm>
              <a:prstGeom prst="rect">
                <a:avLst/>
              </a:prstGeom>
              <a:noFill/>
              <a:ln w="9525">
                <a:noFill/>
                <a:miter lim="800000"/>
                <a:headEnd/>
                <a:tailEnd/>
              </a:ln>
              <a:effectLst/>
            </p:spPr>
            <p:txBody>
              <a:bodyPr wrap="none">
                <a:spAutoFit/>
              </a:bodyPr>
              <a:lstStyle/>
              <a:p>
                <a:pPr algn="l">
                  <a:spcBef>
                    <a:spcPct val="0"/>
                  </a:spcBef>
                </a:pPr>
                <a:r>
                  <a:rPr lang="en-US" sz="3200"/>
                  <a:t>Requirements</a:t>
                </a:r>
              </a:p>
            </p:txBody>
          </p:sp>
          <p:grpSp>
            <p:nvGrpSpPr>
              <p:cNvPr id="5" name="Group 4"/>
              <p:cNvGrpSpPr/>
              <p:nvPr/>
            </p:nvGrpSpPr>
            <p:grpSpPr>
              <a:xfrm>
                <a:off x="1028700" y="952500"/>
                <a:ext cx="6929438" cy="4800600"/>
                <a:chOff x="1028700" y="952500"/>
                <a:chExt cx="6929438" cy="4800600"/>
              </a:xfrm>
            </p:grpSpPr>
            <p:sp>
              <p:nvSpPr>
                <p:cNvPr id="142338" name="Line 2"/>
                <p:cNvSpPr>
                  <a:spLocks noChangeShapeType="1"/>
                </p:cNvSpPr>
                <p:nvPr/>
              </p:nvSpPr>
              <p:spPr bwMode="auto">
                <a:xfrm>
                  <a:off x="1028700" y="952500"/>
                  <a:ext cx="0" cy="4800600"/>
                </a:xfrm>
                <a:prstGeom prst="line">
                  <a:avLst/>
                </a:prstGeom>
                <a:noFill/>
                <a:ln w="28575">
                  <a:solidFill>
                    <a:schemeClr val="tx1"/>
                  </a:solidFill>
                  <a:round/>
                  <a:headEnd/>
                  <a:tailEnd/>
                </a:ln>
                <a:effectLst/>
              </p:spPr>
              <p:txBody>
                <a:bodyPr wrap="none" anchor="ctr"/>
                <a:lstStyle/>
                <a:p>
                  <a:endParaRPr lang="en-US"/>
                </a:p>
              </p:txBody>
            </p:sp>
            <p:sp>
              <p:nvSpPr>
                <p:cNvPr id="142339" name="Line 3"/>
                <p:cNvSpPr>
                  <a:spLocks noChangeShapeType="1"/>
                </p:cNvSpPr>
                <p:nvPr/>
              </p:nvSpPr>
              <p:spPr bwMode="auto">
                <a:xfrm>
                  <a:off x="1028700" y="5753100"/>
                  <a:ext cx="6096000" cy="0"/>
                </a:xfrm>
                <a:prstGeom prst="line">
                  <a:avLst/>
                </a:prstGeom>
                <a:noFill/>
                <a:ln w="28575">
                  <a:solidFill>
                    <a:schemeClr val="tx1"/>
                  </a:solidFill>
                  <a:round/>
                  <a:headEnd/>
                  <a:tailEnd/>
                </a:ln>
                <a:effectLst/>
              </p:spPr>
              <p:txBody>
                <a:bodyPr wrap="none" anchor="ctr"/>
                <a:lstStyle/>
                <a:p>
                  <a:endParaRPr lang="en-US"/>
                </a:p>
              </p:txBody>
            </p:sp>
            <p:sp>
              <p:nvSpPr>
                <p:cNvPr id="142342" name="Line 6"/>
                <p:cNvSpPr>
                  <a:spLocks noChangeShapeType="1"/>
                </p:cNvSpPr>
                <p:nvPr/>
              </p:nvSpPr>
              <p:spPr bwMode="auto">
                <a:xfrm>
                  <a:off x="1028700" y="2400300"/>
                  <a:ext cx="5867400" cy="0"/>
                </a:xfrm>
                <a:prstGeom prst="line">
                  <a:avLst/>
                </a:prstGeom>
                <a:noFill/>
                <a:ln w="9525">
                  <a:solidFill>
                    <a:srgbClr val="FF0000"/>
                  </a:solidFill>
                  <a:round/>
                  <a:headEnd/>
                  <a:tailEnd/>
                </a:ln>
                <a:effectLst/>
              </p:spPr>
              <p:txBody>
                <a:bodyPr wrap="none" anchor="ctr"/>
                <a:lstStyle/>
                <a:p>
                  <a:endParaRPr lang="en-US"/>
                </a:p>
              </p:txBody>
            </p:sp>
            <p:grpSp>
              <p:nvGrpSpPr>
                <p:cNvPr id="2" name="Group 7"/>
                <p:cNvGrpSpPr>
                  <a:grpSpLocks/>
                </p:cNvGrpSpPr>
                <p:nvPr/>
              </p:nvGrpSpPr>
              <p:grpSpPr bwMode="auto">
                <a:xfrm>
                  <a:off x="1028700" y="1485900"/>
                  <a:ext cx="5867400" cy="381000"/>
                  <a:chOff x="1008" y="864"/>
                  <a:chExt cx="3696" cy="240"/>
                </a:xfrm>
              </p:grpSpPr>
              <p:sp>
                <p:nvSpPr>
                  <p:cNvPr id="142344" name="Line 8"/>
                  <p:cNvSpPr>
                    <a:spLocks noChangeShapeType="1"/>
                  </p:cNvSpPr>
                  <p:nvPr/>
                </p:nvSpPr>
                <p:spPr bwMode="auto">
                  <a:xfrm>
                    <a:off x="1008" y="1104"/>
                    <a:ext cx="3696" cy="0"/>
                  </a:xfrm>
                  <a:prstGeom prst="line">
                    <a:avLst/>
                  </a:prstGeom>
                  <a:noFill/>
                  <a:ln w="9525">
                    <a:solidFill>
                      <a:srgbClr val="FF0000"/>
                    </a:solidFill>
                    <a:round/>
                    <a:headEnd/>
                    <a:tailEnd/>
                  </a:ln>
                  <a:effectLst/>
                </p:spPr>
                <p:txBody>
                  <a:bodyPr wrap="none" anchor="ctr"/>
                  <a:lstStyle/>
                  <a:p>
                    <a:endParaRPr lang="en-US"/>
                  </a:p>
                </p:txBody>
              </p:sp>
              <p:sp>
                <p:nvSpPr>
                  <p:cNvPr id="142345" name="Text Box 9"/>
                  <p:cNvSpPr txBox="1">
                    <a:spLocks noChangeArrowheads="1"/>
                  </p:cNvSpPr>
                  <p:nvPr/>
                </p:nvSpPr>
                <p:spPr bwMode="auto">
                  <a:xfrm>
                    <a:off x="3696" y="864"/>
                    <a:ext cx="716" cy="231"/>
                  </a:xfrm>
                  <a:prstGeom prst="rect">
                    <a:avLst/>
                  </a:prstGeom>
                  <a:noFill/>
                  <a:ln w="9525">
                    <a:noFill/>
                    <a:miter lim="800000"/>
                    <a:headEnd/>
                    <a:tailEnd/>
                  </a:ln>
                  <a:effectLst/>
                </p:spPr>
                <p:txBody>
                  <a:bodyPr wrap="none">
                    <a:spAutoFit/>
                  </a:bodyPr>
                  <a:lstStyle/>
                  <a:p>
                    <a:pPr algn="l">
                      <a:spcBef>
                        <a:spcPct val="0"/>
                      </a:spcBef>
                    </a:pPr>
                    <a:r>
                      <a:rPr lang="en-US" sz="1800"/>
                      <a:t>Deadlock</a:t>
                    </a:r>
                  </a:p>
                </p:txBody>
              </p:sp>
            </p:grpSp>
            <p:grpSp>
              <p:nvGrpSpPr>
                <p:cNvPr id="3" name="Group 10"/>
                <p:cNvGrpSpPr>
                  <a:grpSpLocks/>
                </p:cNvGrpSpPr>
                <p:nvPr/>
              </p:nvGrpSpPr>
              <p:grpSpPr bwMode="auto">
                <a:xfrm>
                  <a:off x="1028700" y="4305300"/>
                  <a:ext cx="6508750" cy="457200"/>
                  <a:chOff x="1008" y="2640"/>
                  <a:chExt cx="4100" cy="288"/>
                </a:xfrm>
              </p:grpSpPr>
              <p:sp>
                <p:nvSpPr>
                  <p:cNvPr id="142347" name="Line 11"/>
                  <p:cNvSpPr>
                    <a:spLocks noChangeShapeType="1"/>
                  </p:cNvSpPr>
                  <p:nvPr/>
                </p:nvSpPr>
                <p:spPr bwMode="auto">
                  <a:xfrm>
                    <a:off x="1008" y="2928"/>
                    <a:ext cx="3696" cy="0"/>
                  </a:xfrm>
                  <a:prstGeom prst="line">
                    <a:avLst/>
                  </a:prstGeom>
                  <a:noFill/>
                  <a:ln w="9525">
                    <a:solidFill>
                      <a:srgbClr val="FF0000"/>
                    </a:solidFill>
                    <a:round/>
                    <a:headEnd/>
                    <a:tailEnd/>
                  </a:ln>
                  <a:effectLst/>
                </p:spPr>
                <p:txBody>
                  <a:bodyPr wrap="none" anchor="ctr"/>
                  <a:lstStyle/>
                  <a:p>
                    <a:endParaRPr lang="en-US"/>
                  </a:p>
                </p:txBody>
              </p:sp>
              <p:sp>
                <p:nvSpPr>
                  <p:cNvPr id="142348" name="Rectangle 12"/>
                  <p:cNvSpPr>
                    <a:spLocks noChangeArrowheads="1"/>
                  </p:cNvSpPr>
                  <p:nvPr/>
                </p:nvSpPr>
                <p:spPr bwMode="auto">
                  <a:xfrm>
                    <a:off x="3696" y="2640"/>
                    <a:ext cx="1412" cy="231"/>
                  </a:xfrm>
                  <a:prstGeom prst="rect">
                    <a:avLst/>
                  </a:prstGeom>
                  <a:noFill/>
                  <a:ln w="9525">
                    <a:noFill/>
                    <a:miter lim="800000"/>
                    <a:headEnd/>
                    <a:tailEnd/>
                  </a:ln>
                  <a:effectLst/>
                </p:spPr>
                <p:txBody>
                  <a:bodyPr wrap="none">
                    <a:spAutoFit/>
                  </a:bodyPr>
                  <a:lstStyle/>
                  <a:p>
                    <a:pPr algn="l">
                      <a:spcBef>
                        <a:spcPct val="0"/>
                      </a:spcBef>
                    </a:pPr>
                    <a:r>
                      <a:rPr lang="en-US" sz="1800"/>
                      <a:t>Freedom from races</a:t>
                    </a:r>
                  </a:p>
                </p:txBody>
              </p:sp>
            </p:grpSp>
            <p:grpSp>
              <p:nvGrpSpPr>
                <p:cNvPr id="4" name="Group 13"/>
                <p:cNvGrpSpPr>
                  <a:grpSpLocks/>
                </p:cNvGrpSpPr>
                <p:nvPr/>
              </p:nvGrpSpPr>
              <p:grpSpPr bwMode="auto">
                <a:xfrm>
                  <a:off x="1028700" y="3086100"/>
                  <a:ext cx="6929438" cy="609600"/>
                  <a:chOff x="1008" y="1872"/>
                  <a:chExt cx="4365" cy="384"/>
                </a:xfrm>
              </p:grpSpPr>
              <p:sp>
                <p:nvSpPr>
                  <p:cNvPr id="142350" name="Line 14"/>
                  <p:cNvSpPr>
                    <a:spLocks noChangeShapeType="1"/>
                  </p:cNvSpPr>
                  <p:nvPr/>
                </p:nvSpPr>
                <p:spPr bwMode="auto">
                  <a:xfrm>
                    <a:off x="1008" y="2256"/>
                    <a:ext cx="3696" cy="0"/>
                  </a:xfrm>
                  <a:prstGeom prst="line">
                    <a:avLst/>
                  </a:prstGeom>
                  <a:noFill/>
                  <a:ln w="9525">
                    <a:solidFill>
                      <a:srgbClr val="FF0000"/>
                    </a:solidFill>
                    <a:round/>
                    <a:headEnd/>
                    <a:tailEnd/>
                  </a:ln>
                  <a:effectLst/>
                </p:spPr>
                <p:txBody>
                  <a:bodyPr wrap="none" anchor="ctr"/>
                  <a:lstStyle/>
                  <a:p>
                    <a:endParaRPr lang="en-US"/>
                  </a:p>
                </p:txBody>
              </p:sp>
              <p:sp>
                <p:nvSpPr>
                  <p:cNvPr id="142351" name="Line 15"/>
                  <p:cNvSpPr>
                    <a:spLocks noChangeShapeType="1"/>
                  </p:cNvSpPr>
                  <p:nvPr/>
                </p:nvSpPr>
                <p:spPr bwMode="auto">
                  <a:xfrm>
                    <a:off x="1008" y="2112"/>
                    <a:ext cx="3696" cy="0"/>
                  </a:xfrm>
                  <a:prstGeom prst="line">
                    <a:avLst/>
                  </a:prstGeom>
                  <a:noFill/>
                  <a:ln w="9525">
                    <a:solidFill>
                      <a:srgbClr val="FF0000"/>
                    </a:solidFill>
                    <a:round/>
                    <a:headEnd/>
                    <a:tailEnd/>
                  </a:ln>
                  <a:effectLst/>
                </p:spPr>
                <p:txBody>
                  <a:bodyPr wrap="none" anchor="ctr"/>
                  <a:lstStyle/>
                  <a:p>
                    <a:endParaRPr lang="en-US"/>
                  </a:p>
                </p:txBody>
              </p:sp>
              <p:sp>
                <p:nvSpPr>
                  <p:cNvPr id="142352" name="Rectangle 16"/>
                  <p:cNvSpPr>
                    <a:spLocks noChangeArrowheads="1"/>
                  </p:cNvSpPr>
                  <p:nvPr/>
                </p:nvSpPr>
                <p:spPr bwMode="auto">
                  <a:xfrm>
                    <a:off x="3696" y="1872"/>
                    <a:ext cx="1677" cy="231"/>
                  </a:xfrm>
                  <a:prstGeom prst="rect">
                    <a:avLst/>
                  </a:prstGeom>
                  <a:noFill/>
                  <a:ln w="9525">
                    <a:noFill/>
                    <a:miter lim="800000"/>
                    <a:headEnd/>
                    <a:tailEnd/>
                  </a:ln>
                  <a:effectLst/>
                </p:spPr>
                <p:txBody>
                  <a:bodyPr wrap="none">
                    <a:spAutoFit/>
                  </a:bodyPr>
                  <a:lstStyle/>
                  <a:p>
                    <a:pPr algn="l">
                      <a:spcBef>
                        <a:spcPct val="0"/>
                      </a:spcBef>
                    </a:pPr>
                    <a:r>
                      <a:rPr lang="en-US" sz="1800"/>
                      <a:t>Data structure invariants</a:t>
                    </a:r>
                  </a:p>
                </p:txBody>
              </p:sp>
            </p:grpSp>
          </p:grpSp>
        </p:grpSp>
      </p:grpSp>
      <p:sp>
        <p:nvSpPr>
          <p:cNvPr id="8" name="Title 7"/>
          <p:cNvSpPr>
            <a:spLocks noGrp="1"/>
          </p:cNvSpPr>
          <p:nvPr>
            <p:ph type="title"/>
          </p:nvPr>
        </p:nvSpPr>
        <p:spPr/>
        <p:txBody>
          <a:bodyPr>
            <a:normAutofit fontScale="90000"/>
          </a:bodyPr>
          <a:lstStyle/>
          <a:p>
            <a:r>
              <a:rPr lang="en-US" dirty="0" smtClean="0"/>
              <a:t>“Proving”: sampling across properties</a:t>
            </a:r>
            <a:endParaRPr lang="en-US" dirty="0"/>
          </a:p>
        </p:txBody>
      </p:sp>
      <p:sp>
        <p:nvSpPr>
          <p:cNvPr id="18" name="Date Placeholder 17"/>
          <p:cNvSpPr>
            <a:spLocks noGrp="1"/>
          </p:cNvSpPr>
          <p:nvPr>
            <p:ph type="dt" sz="half" idx="10"/>
          </p:nvPr>
        </p:nvSpPr>
        <p:spPr/>
        <p:txBody>
          <a:bodyPr/>
          <a:lstStyle/>
          <a:p>
            <a:r>
              <a:rPr lang="en-US" smtClean="0"/>
              <a:t>503 11sp © UW CSE  • D. Notkin</a:t>
            </a:r>
            <a:endParaRPr lang="en-US"/>
          </a:p>
        </p:txBody>
      </p:sp>
      <p:sp>
        <p:nvSpPr>
          <p:cNvPr id="19" name="Slide Number Placeholder 18"/>
          <p:cNvSpPr>
            <a:spLocks noGrp="1"/>
          </p:cNvSpPr>
          <p:nvPr>
            <p:ph type="sldNum" sz="quarter" idx="12"/>
          </p:nvPr>
        </p:nvSpPr>
        <p:spPr/>
        <p:txBody>
          <a:bodyPr>
            <a:normAutofit fontScale="85000" lnSpcReduction="20000"/>
          </a:bodyPr>
          <a:lstStyle/>
          <a:p>
            <a:fld id="{B27B53E7-13BB-4CE7-ACCE-E032DFE7CA51}"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68130" y="1615754"/>
            <a:ext cx="6096000" cy="4832350"/>
            <a:chOff x="873125" y="838200"/>
            <a:chExt cx="6823075" cy="5518150"/>
          </a:xfrm>
        </p:grpSpPr>
        <p:sp>
          <p:nvSpPr>
            <p:cNvPr id="146434" name="Line 2"/>
            <p:cNvSpPr>
              <a:spLocks noChangeShapeType="1"/>
            </p:cNvSpPr>
            <p:nvPr/>
          </p:nvSpPr>
          <p:spPr bwMode="auto">
            <a:xfrm>
              <a:off x="1600200" y="838200"/>
              <a:ext cx="0" cy="4800600"/>
            </a:xfrm>
            <a:prstGeom prst="line">
              <a:avLst/>
            </a:prstGeom>
            <a:noFill/>
            <a:ln w="28575">
              <a:solidFill>
                <a:schemeClr val="tx1"/>
              </a:solidFill>
              <a:round/>
              <a:headEnd/>
              <a:tailEnd/>
            </a:ln>
            <a:effectLst/>
          </p:spPr>
          <p:txBody>
            <a:bodyPr wrap="none" anchor="ctr"/>
            <a:lstStyle/>
            <a:p>
              <a:endParaRPr lang="en-US"/>
            </a:p>
          </p:txBody>
        </p:sp>
        <p:sp>
          <p:nvSpPr>
            <p:cNvPr id="146435" name="Line 3"/>
            <p:cNvSpPr>
              <a:spLocks noChangeShapeType="1"/>
            </p:cNvSpPr>
            <p:nvPr/>
          </p:nvSpPr>
          <p:spPr bwMode="auto">
            <a:xfrm>
              <a:off x="1600200" y="5638800"/>
              <a:ext cx="6096000" cy="0"/>
            </a:xfrm>
            <a:prstGeom prst="line">
              <a:avLst/>
            </a:prstGeom>
            <a:noFill/>
            <a:ln w="28575">
              <a:solidFill>
                <a:schemeClr val="tx1"/>
              </a:solidFill>
              <a:round/>
              <a:headEnd/>
              <a:tailEnd/>
            </a:ln>
            <a:effectLst/>
          </p:spPr>
          <p:txBody>
            <a:bodyPr wrap="none" anchor="ctr"/>
            <a:lstStyle/>
            <a:p>
              <a:endParaRPr lang="en-US"/>
            </a:p>
          </p:txBody>
        </p:sp>
        <p:sp>
          <p:nvSpPr>
            <p:cNvPr id="146436" name="Text Box 4"/>
            <p:cNvSpPr txBox="1">
              <a:spLocks noChangeArrowheads="1"/>
            </p:cNvSpPr>
            <p:nvPr/>
          </p:nvSpPr>
          <p:spPr bwMode="auto">
            <a:xfrm rot="-5375306">
              <a:off x="-194469" y="2861469"/>
              <a:ext cx="2714625" cy="579438"/>
            </a:xfrm>
            <a:prstGeom prst="rect">
              <a:avLst/>
            </a:prstGeom>
            <a:noFill/>
            <a:ln w="9525">
              <a:noFill/>
              <a:miter lim="800000"/>
              <a:headEnd/>
              <a:tailEnd/>
            </a:ln>
            <a:effectLst/>
          </p:spPr>
          <p:txBody>
            <a:bodyPr wrap="none">
              <a:spAutoFit/>
            </a:bodyPr>
            <a:lstStyle/>
            <a:p>
              <a:pPr algn="l">
                <a:spcBef>
                  <a:spcPct val="0"/>
                </a:spcBef>
              </a:pPr>
              <a:r>
                <a:rPr lang="en-US" sz="3200"/>
                <a:t>Requirements</a:t>
              </a:r>
            </a:p>
          </p:txBody>
        </p:sp>
        <p:sp>
          <p:nvSpPr>
            <p:cNvPr id="146437" name="Text Box 5"/>
            <p:cNvSpPr txBox="1">
              <a:spLocks noChangeArrowheads="1"/>
            </p:cNvSpPr>
            <p:nvPr/>
          </p:nvSpPr>
          <p:spPr bwMode="auto">
            <a:xfrm>
              <a:off x="3581400" y="5715000"/>
              <a:ext cx="2217738" cy="641350"/>
            </a:xfrm>
            <a:prstGeom prst="rect">
              <a:avLst/>
            </a:prstGeom>
            <a:noFill/>
            <a:ln w="9525">
              <a:noFill/>
              <a:miter lim="800000"/>
              <a:headEnd/>
              <a:tailEnd/>
            </a:ln>
            <a:effectLst/>
          </p:spPr>
          <p:txBody>
            <a:bodyPr wrap="none">
              <a:spAutoFit/>
            </a:bodyPr>
            <a:lstStyle/>
            <a:p>
              <a:pPr algn="l">
                <a:spcBef>
                  <a:spcPct val="0"/>
                </a:spcBef>
              </a:pPr>
              <a:r>
                <a:rPr lang="en-US" sz="3600"/>
                <a:t>Behaviors</a:t>
              </a:r>
            </a:p>
          </p:txBody>
        </p:sp>
        <p:sp>
          <p:nvSpPr>
            <p:cNvPr id="146438" name="Line 6"/>
            <p:cNvSpPr>
              <a:spLocks noChangeShapeType="1"/>
            </p:cNvSpPr>
            <p:nvPr/>
          </p:nvSpPr>
          <p:spPr bwMode="auto">
            <a:xfrm>
              <a:off x="1600200" y="1752600"/>
              <a:ext cx="5867400" cy="0"/>
            </a:xfrm>
            <a:prstGeom prst="line">
              <a:avLst/>
            </a:prstGeom>
            <a:noFill/>
            <a:ln w="9525">
              <a:solidFill>
                <a:srgbClr val="FF0000"/>
              </a:solidFill>
              <a:round/>
              <a:headEnd/>
              <a:tailEnd/>
            </a:ln>
            <a:effectLst/>
          </p:spPr>
          <p:txBody>
            <a:bodyPr wrap="none" anchor="ctr"/>
            <a:lstStyle/>
            <a:p>
              <a:endParaRPr lang="en-US"/>
            </a:p>
          </p:txBody>
        </p:sp>
        <p:sp>
          <p:nvSpPr>
            <p:cNvPr id="146439" name="Line 7"/>
            <p:cNvSpPr>
              <a:spLocks noChangeShapeType="1"/>
            </p:cNvSpPr>
            <p:nvPr/>
          </p:nvSpPr>
          <p:spPr bwMode="auto">
            <a:xfrm>
              <a:off x="1600200" y="2286000"/>
              <a:ext cx="5867400" cy="0"/>
            </a:xfrm>
            <a:prstGeom prst="line">
              <a:avLst/>
            </a:prstGeom>
            <a:noFill/>
            <a:ln w="9525">
              <a:solidFill>
                <a:srgbClr val="FF0000"/>
              </a:solidFill>
              <a:round/>
              <a:headEnd/>
              <a:tailEnd/>
            </a:ln>
            <a:effectLst/>
          </p:spPr>
          <p:txBody>
            <a:bodyPr wrap="none" anchor="ctr"/>
            <a:lstStyle/>
            <a:p>
              <a:endParaRPr lang="en-US"/>
            </a:p>
          </p:txBody>
        </p:sp>
        <p:sp>
          <p:nvSpPr>
            <p:cNvPr id="146440" name="Line 8"/>
            <p:cNvSpPr>
              <a:spLocks noChangeShapeType="1"/>
            </p:cNvSpPr>
            <p:nvPr/>
          </p:nvSpPr>
          <p:spPr bwMode="auto">
            <a:xfrm>
              <a:off x="1600200" y="4648200"/>
              <a:ext cx="5867400" cy="0"/>
            </a:xfrm>
            <a:prstGeom prst="line">
              <a:avLst/>
            </a:prstGeom>
            <a:noFill/>
            <a:ln w="9525">
              <a:solidFill>
                <a:srgbClr val="FF0000"/>
              </a:solidFill>
              <a:round/>
              <a:headEnd/>
              <a:tailEnd/>
            </a:ln>
            <a:effectLst/>
          </p:spPr>
          <p:txBody>
            <a:bodyPr wrap="none" anchor="ctr"/>
            <a:lstStyle/>
            <a:p>
              <a:endParaRPr lang="en-US"/>
            </a:p>
          </p:txBody>
        </p:sp>
        <p:sp>
          <p:nvSpPr>
            <p:cNvPr id="146441" name="Line 9"/>
            <p:cNvSpPr>
              <a:spLocks noChangeShapeType="1"/>
            </p:cNvSpPr>
            <p:nvPr/>
          </p:nvSpPr>
          <p:spPr bwMode="auto">
            <a:xfrm>
              <a:off x="1600200" y="3581400"/>
              <a:ext cx="5867400" cy="0"/>
            </a:xfrm>
            <a:prstGeom prst="line">
              <a:avLst/>
            </a:prstGeom>
            <a:noFill/>
            <a:ln w="9525">
              <a:solidFill>
                <a:srgbClr val="FF0000"/>
              </a:solidFill>
              <a:round/>
              <a:headEnd/>
              <a:tailEnd/>
            </a:ln>
            <a:effectLst/>
          </p:spPr>
          <p:txBody>
            <a:bodyPr wrap="none" anchor="ctr"/>
            <a:lstStyle/>
            <a:p>
              <a:endParaRPr lang="en-US"/>
            </a:p>
          </p:txBody>
        </p:sp>
        <p:sp>
          <p:nvSpPr>
            <p:cNvPr id="146442" name="Line 10"/>
            <p:cNvSpPr>
              <a:spLocks noChangeShapeType="1"/>
            </p:cNvSpPr>
            <p:nvPr/>
          </p:nvSpPr>
          <p:spPr bwMode="auto">
            <a:xfrm>
              <a:off x="1600200" y="3352800"/>
              <a:ext cx="5867400" cy="0"/>
            </a:xfrm>
            <a:prstGeom prst="line">
              <a:avLst/>
            </a:prstGeom>
            <a:noFill/>
            <a:ln w="9525">
              <a:solidFill>
                <a:srgbClr val="FF0000"/>
              </a:solidFill>
              <a:round/>
              <a:headEnd/>
              <a:tailEnd/>
            </a:ln>
            <a:effectLst/>
          </p:spPr>
          <p:txBody>
            <a:bodyPr wrap="none" anchor="ctr"/>
            <a:lstStyle/>
            <a:p>
              <a:endParaRPr lang="en-US"/>
            </a:p>
          </p:txBody>
        </p:sp>
        <p:sp>
          <p:nvSpPr>
            <p:cNvPr id="146443" name="Rectangle 11"/>
            <p:cNvSpPr>
              <a:spLocks noChangeArrowheads="1"/>
            </p:cNvSpPr>
            <p:nvPr/>
          </p:nvSpPr>
          <p:spPr bwMode="auto">
            <a:xfrm>
              <a:off x="1600200" y="2362200"/>
              <a:ext cx="3429000" cy="914400"/>
            </a:xfrm>
            <a:prstGeom prst="rect">
              <a:avLst/>
            </a:prstGeom>
            <a:solidFill>
              <a:srgbClr val="FF0000"/>
            </a:solidFill>
            <a:ln w="9525">
              <a:solidFill>
                <a:srgbClr val="FF0000"/>
              </a:solidFill>
              <a:miter lim="800000"/>
              <a:headEnd/>
              <a:tailEnd/>
            </a:ln>
            <a:effectLst/>
          </p:spPr>
          <p:txBody>
            <a:bodyPr wrap="none" anchor="ctr"/>
            <a:lstStyle/>
            <a:p>
              <a:endParaRPr lang="en-US"/>
            </a:p>
          </p:txBody>
        </p:sp>
        <p:sp>
          <p:nvSpPr>
            <p:cNvPr id="146444" name="Rectangle 12"/>
            <p:cNvSpPr>
              <a:spLocks noChangeArrowheads="1"/>
            </p:cNvSpPr>
            <p:nvPr/>
          </p:nvSpPr>
          <p:spPr bwMode="auto">
            <a:xfrm>
              <a:off x="4495800" y="4343400"/>
              <a:ext cx="2209800" cy="609600"/>
            </a:xfrm>
            <a:prstGeom prst="rect">
              <a:avLst/>
            </a:prstGeom>
            <a:solidFill>
              <a:srgbClr val="FF0000"/>
            </a:solidFill>
            <a:ln w="9525">
              <a:solidFill>
                <a:srgbClr val="FF0000"/>
              </a:solidFill>
              <a:miter lim="800000"/>
              <a:headEnd/>
              <a:tailEnd/>
            </a:ln>
            <a:effectLst/>
          </p:spPr>
          <p:txBody>
            <a:bodyPr wrap="none" anchor="ctr"/>
            <a:lstStyle/>
            <a:p>
              <a:endParaRPr lang="en-US"/>
            </a:p>
          </p:txBody>
        </p:sp>
        <p:sp>
          <p:nvSpPr>
            <p:cNvPr id="146445" name="Line 13"/>
            <p:cNvSpPr>
              <a:spLocks noChangeShapeType="1"/>
            </p:cNvSpPr>
            <p:nvPr/>
          </p:nvSpPr>
          <p:spPr bwMode="auto">
            <a:xfrm flipV="1">
              <a:off x="4114800" y="914400"/>
              <a:ext cx="0" cy="4724400"/>
            </a:xfrm>
            <a:prstGeom prst="line">
              <a:avLst/>
            </a:prstGeom>
            <a:noFill/>
            <a:ln w="76200">
              <a:solidFill>
                <a:schemeClr val="accent2"/>
              </a:solidFill>
              <a:round/>
              <a:headEnd/>
              <a:tailEnd/>
            </a:ln>
            <a:effectLst/>
          </p:spPr>
          <p:txBody>
            <a:bodyPr wrap="none" anchor="ctr"/>
            <a:lstStyle/>
            <a:p>
              <a:endParaRPr lang="en-US"/>
            </a:p>
          </p:txBody>
        </p:sp>
        <p:sp>
          <p:nvSpPr>
            <p:cNvPr id="146446" name="Line 14"/>
            <p:cNvSpPr>
              <a:spLocks noChangeShapeType="1"/>
            </p:cNvSpPr>
            <p:nvPr/>
          </p:nvSpPr>
          <p:spPr bwMode="auto">
            <a:xfrm flipV="1">
              <a:off x="5181600" y="914400"/>
              <a:ext cx="0" cy="4724400"/>
            </a:xfrm>
            <a:prstGeom prst="line">
              <a:avLst/>
            </a:prstGeom>
            <a:noFill/>
            <a:ln w="9525">
              <a:solidFill>
                <a:schemeClr val="accent2"/>
              </a:solidFill>
              <a:round/>
              <a:headEnd/>
              <a:tailEnd/>
            </a:ln>
            <a:effectLst/>
          </p:spPr>
          <p:txBody>
            <a:bodyPr wrap="none" anchor="ctr"/>
            <a:lstStyle/>
            <a:p>
              <a:endParaRPr lang="en-US"/>
            </a:p>
          </p:txBody>
        </p:sp>
        <p:sp>
          <p:nvSpPr>
            <p:cNvPr id="146447" name="Line 15"/>
            <p:cNvSpPr>
              <a:spLocks noChangeShapeType="1"/>
            </p:cNvSpPr>
            <p:nvPr/>
          </p:nvSpPr>
          <p:spPr bwMode="auto">
            <a:xfrm flipV="1">
              <a:off x="2286000" y="914400"/>
              <a:ext cx="0" cy="4724400"/>
            </a:xfrm>
            <a:prstGeom prst="line">
              <a:avLst/>
            </a:prstGeom>
            <a:noFill/>
            <a:ln w="9525">
              <a:solidFill>
                <a:schemeClr val="accent2"/>
              </a:solidFill>
              <a:round/>
              <a:headEnd/>
              <a:tailEnd/>
            </a:ln>
            <a:effectLst/>
          </p:spPr>
          <p:txBody>
            <a:bodyPr wrap="none" anchor="ctr"/>
            <a:lstStyle/>
            <a:p>
              <a:endParaRPr lang="en-US"/>
            </a:p>
          </p:txBody>
        </p:sp>
        <p:sp>
          <p:nvSpPr>
            <p:cNvPr id="146448" name="Rectangle 16"/>
            <p:cNvSpPr>
              <a:spLocks noChangeArrowheads="1"/>
            </p:cNvSpPr>
            <p:nvPr/>
          </p:nvSpPr>
          <p:spPr bwMode="auto">
            <a:xfrm>
              <a:off x="2286000" y="914400"/>
              <a:ext cx="457200" cy="4724400"/>
            </a:xfrm>
            <a:prstGeom prst="rect">
              <a:avLst/>
            </a:prstGeom>
            <a:solidFill>
              <a:schemeClr val="accent2"/>
            </a:solidFill>
            <a:ln w="9525">
              <a:solidFill>
                <a:schemeClr val="accent2"/>
              </a:solidFill>
              <a:miter lim="800000"/>
              <a:headEnd/>
              <a:tailEnd/>
            </a:ln>
            <a:effectLst/>
          </p:spPr>
          <p:txBody>
            <a:bodyPr wrap="none" anchor="ctr"/>
            <a:lstStyle/>
            <a:p>
              <a:endParaRPr lang="en-US"/>
            </a:p>
          </p:txBody>
        </p:sp>
        <p:sp>
          <p:nvSpPr>
            <p:cNvPr id="146449" name="Rectangle 17"/>
            <p:cNvSpPr>
              <a:spLocks noChangeArrowheads="1"/>
            </p:cNvSpPr>
            <p:nvPr/>
          </p:nvSpPr>
          <p:spPr bwMode="auto">
            <a:xfrm>
              <a:off x="4572000" y="2514600"/>
              <a:ext cx="1447800" cy="1219200"/>
            </a:xfrm>
            <a:prstGeom prst="rect">
              <a:avLst/>
            </a:prstGeom>
            <a:solidFill>
              <a:schemeClr val="accent2"/>
            </a:solidFill>
            <a:ln w="9525">
              <a:solidFill>
                <a:schemeClr val="accent2"/>
              </a:solidFill>
              <a:miter lim="800000"/>
              <a:headEnd/>
              <a:tailEnd/>
            </a:ln>
            <a:effectLst/>
          </p:spPr>
          <p:txBody>
            <a:bodyPr wrap="none" anchor="ctr"/>
            <a:lstStyle/>
            <a:p>
              <a:endParaRPr lang="en-US"/>
            </a:p>
          </p:txBody>
        </p:sp>
      </p:grpSp>
      <p:sp>
        <p:nvSpPr>
          <p:cNvPr id="3" name="Title 2"/>
          <p:cNvSpPr>
            <a:spLocks noGrp="1"/>
          </p:cNvSpPr>
          <p:nvPr>
            <p:ph type="title"/>
          </p:nvPr>
        </p:nvSpPr>
        <p:spPr/>
        <p:txBody>
          <a:bodyPr>
            <a:normAutofit/>
          </a:bodyPr>
          <a:lstStyle/>
          <a:p>
            <a:r>
              <a:rPr lang="en-US" sz="3600" dirty="0" smtClean="0"/>
              <a:t>When can we broaden with confidence?</a:t>
            </a:r>
            <a:endParaRPr lang="en-US" sz="3600" dirty="0"/>
          </a:p>
        </p:txBody>
      </p:sp>
      <p:sp>
        <p:nvSpPr>
          <p:cNvPr id="19" name="Date Placeholder 18"/>
          <p:cNvSpPr>
            <a:spLocks noGrp="1"/>
          </p:cNvSpPr>
          <p:nvPr>
            <p:ph type="dt" sz="half" idx="10"/>
          </p:nvPr>
        </p:nvSpPr>
        <p:spPr/>
        <p:txBody>
          <a:bodyPr/>
          <a:lstStyle/>
          <a:p>
            <a:r>
              <a:rPr lang="en-US" smtClean="0"/>
              <a:t>503 11sp © UW CSE  • D. Notkin</a:t>
            </a:r>
            <a:endParaRPr lang="en-US"/>
          </a:p>
        </p:txBody>
      </p:sp>
      <p:sp>
        <p:nvSpPr>
          <p:cNvPr id="20" name="Slide Number Placeholder 19"/>
          <p:cNvSpPr>
            <a:spLocks noGrp="1"/>
          </p:cNvSpPr>
          <p:nvPr>
            <p:ph type="sldNum" sz="quarter" idx="12"/>
          </p:nvPr>
        </p:nvSpPr>
        <p:spPr/>
        <p:txBody>
          <a:bodyPr>
            <a:normAutofit fontScale="85000" lnSpcReduction="20000"/>
          </a:bodyPr>
          <a:lstStyle/>
          <a:p>
            <a:fld id="{B27B53E7-13BB-4CE7-ACCE-E032DFE7CA51}"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Static vs. dynamic techniques</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45</a:t>
            </a:fld>
            <a:endParaRPr lang="en-US"/>
          </a:p>
        </p:txBody>
      </p:sp>
      <p:sp>
        <p:nvSpPr>
          <p:cNvPr id="5" name="Content Placeholder 4"/>
          <p:cNvSpPr>
            <a:spLocks noGrp="1"/>
          </p:cNvSpPr>
          <p:nvPr>
            <p:ph sz="quarter" idx="1"/>
          </p:nvPr>
        </p:nvSpPr>
        <p:spPr/>
        <p:txBody>
          <a:bodyPr/>
          <a:lstStyle/>
          <a:p>
            <a:r>
              <a:rPr lang="en-US" dirty="0" smtClean="0"/>
              <a:t>It really shouldn’t be “versus”</a:t>
            </a:r>
          </a:p>
          <a:p>
            <a:r>
              <a:rPr lang="en-US" dirty="0" smtClean="0"/>
              <a:t>Each has strengths, each has weaknesses</a:t>
            </a:r>
          </a:p>
          <a:p>
            <a:r>
              <a:rPr lang="en-US" dirty="0" smtClean="0"/>
              <a:t>This is increasingly recognized in research – but not </a:t>
            </a:r>
            <a:r>
              <a:rPr lang="en-US" smtClean="0"/>
              <a:t>by everybody!</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bg>
      <p:bgPr>
        <a:solidFill>
          <a:srgbClr val="7030A0">
            <a:alpha val="50000"/>
          </a:srgbClr>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quotations</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5</a:t>
            </a:fld>
            <a:endParaRPr lang="en-US"/>
          </a:p>
        </p:txBody>
      </p:sp>
      <p:sp>
        <p:nvSpPr>
          <p:cNvPr id="6" name="Content Placeholder 2"/>
          <p:cNvSpPr>
            <a:spLocks noGrp="1"/>
          </p:cNvSpPr>
          <p:nvPr>
            <p:ph sz="quarter" idx="1"/>
          </p:nvPr>
        </p:nvSpPr>
        <p:spPr/>
        <p:txBody>
          <a:bodyPr>
            <a:normAutofit fontScale="92500"/>
          </a:bodyPr>
          <a:lstStyle/>
          <a:p>
            <a:r>
              <a:rPr lang="en-US" dirty="0" smtClean="0"/>
              <a:t>Michael Jackson</a:t>
            </a:r>
          </a:p>
          <a:p>
            <a:pPr lvl="1"/>
            <a:r>
              <a:rPr lang="en-US" dirty="0" smtClean="0"/>
              <a:t>Rule 1: Don't do it.</a:t>
            </a:r>
          </a:p>
          <a:p>
            <a:pPr lvl="1"/>
            <a:r>
              <a:rPr lang="en-US" dirty="0" smtClean="0"/>
              <a:t>Rule 2 (for experts only): Don't do it yet.</a:t>
            </a:r>
          </a:p>
          <a:p>
            <a:r>
              <a:rPr lang="en-US" dirty="0" smtClean="0"/>
              <a:t>Bill </a:t>
            </a:r>
            <a:r>
              <a:rPr lang="en-US" dirty="0" err="1" smtClean="0"/>
              <a:t>Wulf</a:t>
            </a:r>
            <a:endParaRPr lang="en-US" dirty="0" smtClean="0"/>
          </a:p>
          <a:p>
            <a:pPr lvl="1"/>
            <a:r>
              <a:rPr lang="en-US" dirty="0" smtClean="0"/>
              <a:t>More computing sins are committed in the name of efficiency (without necessarily achieving it) than for any other single reason – including blind stupidity.</a:t>
            </a:r>
          </a:p>
          <a:p>
            <a:r>
              <a:rPr lang="en-US" dirty="0" smtClean="0"/>
              <a:t>Don Knuth</a:t>
            </a:r>
          </a:p>
          <a:p>
            <a:pPr lvl="1"/>
            <a:r>
              <a:rPr lang="en-US" dirty="0" smtClean="0"/>
              <a:t>We should forget about small efficiencies, say about 97% of the time: premature optimization is the root of all evil.</a:t>
            </a:r>
          </a:p>
        </p:txBody>
      </p:sp>
      <p:sp>
        <p:nvSpPr>
          <p:cNvPr id="7" name="Rectangle 6"/>
          <p:cNvSpPr/>
          <p:nvPr/>
        </p:nvSpPr>
        <p:spPr>
          <a:xfrm>
            <a:off x="6400800" y="838200"/>
            <a:ext cx="2667000" cy="1938992"/>
          </a:xfrm>
          <a:prstGeom prst="rect">
            <a:avLst/>
          </a:prstGeom>
          <a:solidFill>
            <a:srgbClr val="FFFF00"/>
          </a:solidFill>
          <a:ln>
            <a:solidFill>
              <a:schemeClr val="tx1"/>
            </a:solidFill>
          </a:ln>
        </p:spPr>
        <p:txBody>
          <a:bodyPr wrap="square">
            <a:spAutoFit/>
          </a:bodyPr>
          <a:lstStyle/>
          <a:p>
            <a:r>
              <a:rPr lang="en-US" sz="2000" b="1" dirty="0" smtClean="0"/>
              <a:t>503 will not discuss much more about performance – it’s important in many systems, but it’s not our focus</a:t>
            </a:r>
            <a:endParaRPr lang="en-US" sz="20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is software engineering hard?</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6</a:t>
            </a:fld>
            <a:endParaRPr lang="en-US"/>
          </a:p>
        </p:txBody>
      </p:sp>
      <p:sp>
        <p:nvSpPr>
          <p:cNvPr id="5" name="Content Placeholder 4"/>
          <p:cNvSpPr>
            <a:spLocks noGrp="1"/>
          </p:cNvSpPr>
          <p:nvPr>
            <p:ph sz="quarter" idx="1"/>
          </p:nvPr>
        </p:nvSpPr>
        <p:spPr>
          <a:xfrm>
            <a:off x="3200400" y="1905000"/>
            <a:ext cx="2600327" cy="707886"/>
          </a:xfrm>
          <a:solidFill>
            <a:srgbClr val="7030A0"/>
          </a:solidFill>
        </p:spPr>
        <p:txBody>
          <a:bodyPr wrap="none">
            <a:spAutoFit/>
          </a:bodyPr>
          <a:lstStyle/>
          <a:p>
            <a:pPr>
              <a:buNone/>
            </a:pPr>
            <a:r>
              <a:rPr lang="en-US" sz="4000" b="1" dirty="0" smtClean="0">
                <a:solidFill>
                  <a:schemeClr val="bg1"/>
                </a:solidFill>
              </a:rPr>
              <a:t>You go first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Validation vs. verification</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7</a:t>
            </a:fld>
            <a:endParaRPr lang="en-US"/>
          </a:p>
        </p:txBody>
      </p:sp>
      <p:sp>
        <p:nvSpPr>
          <p:cNvPr id="5" name="Content Placeholder 4"/>
          <p:cNvSpPr>
            <a:spLocks noGrp="1"/>
          </p:cNvSpPr>
          <p:nvPr>
            <p:ph sz="quarter" idx="1"/>
          </p:nvPr>
        </p:nvSpPr>
        <p:spPr/>
        <p:txBody>
          <a:bodyPr/>
          <a:lstStyle/>
          <a:p>
            <a:pPr marL="0" indent="0">
              <a:buNone/>
            </a:pPr>
            <a:r>
              <a:rPr lang="en-US" dirty="0" smtClean="0"/>
              <a:t>Building the system right (verification) vs. building the right system (validation) –Barry Boehm</a:t>
            </a:r>
          </a:p>
          <a:p>
            <a:pPr lvl="1"/>
            <a:r>
              <a:rPr lang="en-US" dirty="0" smtClean="0"/>
              <a:t>Distinct objectives intertwined in non-obvious ways – the distinction itself is often poorly understood or ignored</a:t>
            </a:r>
          </a:p>
          <a:p>
            <a:pPr lvl="1"/>
            <a:r>
              <a:rPr lang="en-US" dirty="0" smtClean="0"/>
              <a:t>Changes to the system’s requirements cause changes to the implementation</a:t>
            </a:r>
          </a:p>
          <a:p>
            <a:pPr lvl="1"/>
            <a:r>
              <a:rPr lang="en-US" dirty="0" smtClean="0"/>
              <a:t>Difficulties in implementation can cause (the need for) changes to the requirements</a:t>
            </a:r>
          </a:p>
          <a:p>
            <a:endParaRPr lang="en-US" dirty="0"/>
          </a:p>
        </p:txBody>
      </p:sp>
      <p:sp>
        <p:nvSpPr>
          <p:cNvPr id="11" name="Content Placeholder 2"/>
          <p:cNvSpPr txBox="1">
            <a:spLocks/>
          </p:cNvSpPr>
          <p:nvPr/>
        </p:nvSpPr>
        <p:spPr>
          <a:xfrm>
            <a:off x="609600" y="5257800"/>
            <a:ext cx="7848600" cy="969496"/>
          </a:xfrm>
          <a:prstGeom prst="rect">
            <a:avLst/>
          </a:prstGeom>
          <a:solidFill>
            <a:srgbClr val="0070C0"/>
          </a:solidFill>
          <a:ln w="19050">
            <a:solidFill>
              <a:schemeClr val="tx1"/>
            </a:solidFill>
          </a:ln>
        </p:spPr>
        <p:txBody>
          <a:bodyPr vert="horz" wrap="square">
            <a:spAutoFit/>
          </a:bodyPr>
          <a:lstStyle/>
          <a:p>
            <a:pPr lvl="0">
              <a:spcBef>
                <a:spcPts val="700"/>
              </a:spcBef>
              <a:buClr>
                <a:schemeClr val="accent2"/>
              </a:buClr>
              <a:buSzPct val="60000"/>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a:t>
            </a:r>
            <a:r>
              <a:rPr lang="en-US" sz="2800" b="1" dirty="0" smtClean="0"/>
              <a:t>There are two ways to write error-free programs; only the third one works.” –Perlis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Dominant discipline – Stu Feldman</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8</a:t>
            </a:fld>
            <a:endParaRPr lang="en-US"/>
          </a:p>
        </p:txBody>
      </p:sp>
      <p:graphicFrame>
        <p:nvGraphicFramePr>
          <p:cNvPr id="6" name="Group 31"/>
          <p:cNvGraphicFramePr>
            <a:graphicFrameLocks/>
          </p:cNvGraphicFramePr>
          <p:nvPr/>
        </p:nvGraphicFramePr>
        <p:xfrm>
          <a:off x="2084673" y="1752600"/>
          <a:ext cx="4974654" cy="4389120"/>
        </p:xfrm>
        <a:graphic>
          <a:graphicData uri="http://schemas.openxmlformats.org/drawingml/2006/table">
            <a:tbl>
              <a:tblPr/>
              <a:tblGrid>
                <a:gridCol w="3007424"/>
                <a:gridCol w="1967230"/>
              </a:tblGrid>
              <a:tr h="7315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rPr>
                        <a:t>10</a:t>
                      </a:r>
                      <a:r>
                        <a:rPr kumimoji="0" lang="en-US" sz="2000" b="1" i="0" u="none" strike="noStrike" cap="none" normalizeH="0" baseline="30000" dirty="0" smtClean="0">
                          <a:ln>
                            <a:noFill/>
                          </a:ln>
                          <a:solidFill>
                            <a:schemeClr val="tx1"/>
                          </a:solidFill>
                          <a:effectLst/>
                          <a:latin typeface="+mn-lt"/>
                        </a:rPr>
                        <a:t>3</a:t>
                      </a:r>
                      <a:r>
                        <a:rPr kumimoji="0" lang="en-US" sz="2000" b="1" i="0" u="none" strike="noStrike" cap="none" normalizeH="0" baseline="0" dirty="0" smtClean="0">
                          <a:ln>
                            <a:noFill/>
                          </a:ln>
                          <a:solidFill>
                            <a:schemeClr val="tx1"/>
                          </a:solidFill>
                          <a:effectLst/>
                          <a:latin typeface="+mn-lt"/>
                        </a:rPr>
                        <a:t> Lines of Code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rPr>
                        <a:t>Mathematics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5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rPr>
                        <a:t>10</a:t>
                      </a:r>
                      <a:r>
                        <a:rPr kumimoji="0" lang="en-US" sz="2000" b="1" i="0" u="none" strike="noStrike" cap="none" normalizeH="0" baseline="30000" dirty="0" smtClean="0">
                          <a:ln>
                            <a:noFill/>
                          </a:ln>
                          <a:solidFill>
                            <a:schemeClr val="tx1"/>
                          </a:solidFill>
                          <a:effectLst/>
                          <a:latin typeface="+mn-lt"/>
                        </a:rPr>
                        <a:t>4</a:t>
                      </a:r>
                      <a:r>
                        <a:rPr kumimoji="0" lang="en-US" sz="2000" b="1" i="0" u="none" strike="noStrike" cap="none" normalizeH="0" baseline="0" dirty="0" smtClean="0">
                          <a:ln>
                            <a:noFill/>
                          </a:ln>
                          <a:solidFill>
                            <a:schemeClr val="tx1"/>
                          </a:solidFill>
                          <a:effectLst/>
                          <a:latin typeface="+mn-lt"/>
                        </a:rPr>
                        <a:t> LOC</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mn-lt"/>
                        </a:rPr>
                        <a:t>Science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5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rPr>
                        <a:t>10</a:t>
                      </a:r>
                      <a:r>
                        <a:rPr kumimoji="0" lang="en-US" sz="2000" b="1" i="0" u="none" strike="noStrike" cap="none" normalizeH="0" baseline="30000" dirty="0" smtClean="0">
                          <a:ln>
                            <a:noFill/>
                          </a:ln>
                          <a:solidFill>
                            <a:schemeClr val="tx1"/>
                          </a:solidFill>
                          <a:effectLst/>
                          <a:latin typeface="+mn-lt"/>
                        </a:rPr>
                        <a:t>5</a:t>
                      </a:r>
                      <a:r>
                        <a:rPr kumimoji="0" lang="en-US" sz="2000" b="1" i="0" u="none" strike="noStrike" cap="none" normalizeH="0" baseline="0" dirty="0" smtClean="0">
                          <a:ln>
                            <a:noFill/>
                          </a:ln>
                          <a:solidFill>
                            <a:schemeClr val="tx1"/>
                          </a:solidFill>
                          <a:effectLst/>
                          <a:latin typeface="+mn-lt"/>
                        </a:rPr>
                        <a:t> LOC</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rPr>
                        <a:t>Engineering</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5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mn-lt"/>
                        </a:rPr>
                        <a:t>10</a:t>
                      </a:r>
                      <a:r>
                        <a:rPr kumimoji="0" lang="en-US" sz="2000" b="1" i="0" u="none" strike="noStrike" cap="none" normalizeH="0" baseline="30000" smtClean="0">
                          <a:ln>
                            <a:noFill/>
                          </a:ln>
                          <a:solidFill>
                            <a:schemeClr val="tx1"/>
                          </a:solidFill>
                          <a:effectLst/>
                          <a:latin typeface="+mn-lt"/>
                        </a:rPr>
                        <a:t>6</a:t>
                      </a:r>
                      <a:r>
                        <a:rPr kumimoji="0" lang="en-US" sz="2000" b="1" i="0" u="none" strike="noStrike" cap="none" normalizeH="0" baseline="0" smtClean="0">
                          <a:ln>
                            <a:noFill/>
                          </a:ln>
                          <a:solidFill>
                            <a:schemeClr val="tx1"/>
                          </a:solidFill>
                          <a:effectLst/>
                          <a:latin typeface="+mn-lt"/>
                        </a:rPr>
                        <a:t> LOC</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rPr>
                        <a:t>Social Science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5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mn-lt"/>
                        </a:rPr>
                        <a:t>10</a:t>
                      </a:r>
                      <a:r>
                        <a:rPr kumimoji="0" lang="en-US" sz="2000" b="1" i="0" u="none" strike="noStrike" cap="none" normalizeH="0" baseline="30000" smtClean="0">
                          <a:ln>
                            <a:noFill/>
                          </a:ln>
                          <a:solidFill>
                            <a:schemeClr val="tx1"/>
                          </a:solidFill>
                          <a:effectLst/>
                          <a:latin typeface="+mn-lt"/>
                        </a:rPr>
                        <a:t>7</a:t>
                      </a:r>
                      <a:r>
                        <a:rPr kumimoji="0" lang="en-US" sz="2000" b="1" i="0" u="none" strike="noStrike" cap="none" normalizeH="0" baseline="0" smtClean="0">
                          <a:ln>
                            <a:noFill/>
                          </a:ln>
                          <a:solidFill>
                            <a:schemeClr val="tx1"/>
                          </a:solidFill>
                          <a:effectLst/>
                          <a:latin typeface="+mn-lt"/>
                        </a:rPr>
                        <a:t> LOC</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rPr>
                        <a:t>Politics</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5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mn-lt"/>
                        </a:rPr>
                        <a:t>10</a:t>
                      </a:r>
                      <a:r>
                        <a:rPr kumimoji="0" lang="en-US" sz="2000" b="1" i="0" u="none" strike="noStrike" cap="none" normalizeH="0" baseline="30000" smtClean="0">
                          <a:ln>
                            <a:noFill/>
                          </a:ln>
                          <a:solidFill>
                            <a:schemeClr val="tx1"/>
                          </a:solidFill>
                          <a:effectLst/>
                          <a:latin typeface="+mn-lt"/>
                        </a:rPr>
                        <a:t>8</a:t>
                      </a:r>
                      <a:r>
                        <a:rPr kumimoji="0" lang="en-US" sz="2000" b="1" i="0" u="none" strike="noStrike" cap="none" normalizeH="0" baseline="0" smtClean="0">
                          <a:ln>
                            <a:noFill/>
                          </a:ln>
                          <a:solidFill>
                            <a:schemeClr val="tx1"/>
                          </a:solidFill>
                          <a:effectLst/>
                          <a:latin typeface="+mn-lt"/>
                        </a:rPr>
                        <a:t> LOC, 10</a:t>
                      </a:r>
                      <a:r>
                        <a:rPr kumimoji="0" lang="en-US" sz="2000" b="1" i="0" u="none" strike="noStrike" cap="none" normalizeH="0" baseline="30000" smtClean="0">
                          <a:ln>
                            <a:noFill/>
                          </a:ln>
                          <a:solidFill>
                            <a:schemeClr val="tx1"/>
                          </a:solidFill>
                          <a:effectLst/>
                          <a:latin typeface="+mn-lt"/>
                        </a:rPr>
                        <a:t>9</a:t>
                      </a:r>
                      <a:r>
                        <a:rPr kumimoji="0" lang="en-US" sz="2000" b="1" i="0" u="none" strike="noStrike" cap="none" normalizeH="0" baseline="0" smtClean="0">
                          <a:ln>
                            <a:noFill/>
                          </a:ln>
                          <a:solidFill>
                            <a:schemeClr val="tx1"/>
                          </a:solidFill>
                          <a:effectLst/>
                          <a:latin typeface="+mn-lt"/>
                        </a:rPr>
                        <a:t> LOC, …</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rPr>
                        <a:t>???, ???, …</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under constraints</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9</a:t>
            </a:fld>
            <a:endParaRPr lang="en-US"/>
          </a:p>
        </p:txBody>
      </p:sp>
      <p:sp>
        <p:nvSpPr>
          <p:cNvPr id="5" name="Content Placeholder 4"/>
          <p:cNvSpPr>
            <a:spLocks noGrp="1"/>
          </p:cNvSpPr>
          <p:nvPr>
            <p:ph sz="quarter" idx="1"/>
          </p:nvPr>
        </p:nvSpPr>
        <p:spPr/>
        <p:txBody>
          <a:bodyPr>
            <a:normAutofit/>
          </a:bodyPr>
          <a:lstStyle/>
          <a:p>
            <a:r>
              <a:rPr lang="en-US" dirty="0" smtClean="0"/>
              <a:t>Software, like other engineered entities, is designed and built under constraints</a:t>
            </a:r>
          </a:p>
          <a:p>
            <a:r>
              <a:rPr lang="en-US" dirty="0" smtClean="0"/>
              <a:t>Some of the constraints are explicit and many are implicit</a:t>
            </a:r>
          </a:p>
          <a:p>
            <a:r>
              <a:rPr lang="en-US" dirty="0" smtClean="0"/>
              <a:t>Constraints are broad, ranging across customer needs, shipping deadlines, resource limitations (memory, power, money, etc.), compatibility, reward structure, organizational culture, and much more…</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4573</TotalTime>
  <Words>3231</Words>
  <Application>Microsoft Office PowerPoint</Application>
  <PresentationFormat>On-screen Show (4:3)</PresentationFormat>
  <Paragraphs>440</Paragraphs>
  <Slides>46</Slides>
  <Notes>45</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Median</vt:lpstr>
      <vt:lpstr>CSE503: Software Engineering programs, behaviors, ambiguity</vt:lpstr>
      <vt:lpstr>International Obfuscated C Code Contest http://www.ioccc.org/2004/hoyle</vt:lpstr>
      <vt:lpstr>Because…</vt:lpstr>
      <vt:lpstr>Software engineering…</vt:lpstr>
      <vt:lpstr>Performance: quotations</vt:lpstr>
      <vt:lpstr>Why is software engineering hard?</vt:lpstr>
      <vt:lpstr>Validation vs. verification</vt:lpstr>
      <vt:lpstr>Dominant discipline – Stu Feldman</vt:lpstr>
      <vt:lpstr>Design under constraints</vt:lpstr>
      <vt:lpstr>A consequence of varied constraints</vt:lpstr>
      <vt:lpstr>Complexity</vt:lpstr>
      <vt:lpstr>Complexity and people – Dijkstra</vt:lpstr>
      <vt:lpstr>Size 50MLOC = 50 million lines of code</vt:lpstr>
      <vt:lpstr>Design space complexity [Jackson]</vt:lpstr>
      <vt:lpstr>Software design space</vt:lpstr>
      <vt:lpstr>All useful programs undergo continuing change Belady and Lehman (1976)</vt:lpstr>
      <vt:lpstr>One more difficulty in more depth</vt:lpstr>
      <vt:lpstr>Example [Adapted from Wikipedia, Spaghetti Code]</vt:lpstr>
      <vt:lpstr>Example continued: use while loop</vt:lpstr>
      <vt:lpstr>Böhm and Jacopini  CACM May 1966 [Wikipedia for additional history]</vt:lpstr>
      <vt:lpstr>Programming languages research</vt:lpstr>
      <vt:lpstr>Proofs-of-correctness</vt:lpstr>
      <vt:lpstr>Basics of proofs-of-correctness</vt:lpstr>
      <vt:lpstr>{ P } S { Q }</vt:lpstr>
      <vt:lpstr>Trivial examples</vt:lpstr>
      <vt:lpstr>The objective is the proof [Example from Aldrich/Leino]</vt:lpstr>
      <vt:lpstr>Weakest preconditions  [Example from Aldrich/Leino]</vt:lpstr>
      <vt:lpstr>Conditional execution</vt:lpstr>
      <vt:lpstr>(max ≥ x  max ≥ y)</vt:lpstr>
      <vt:lpstr>Formalism doesn’t eliminate all confusion</vt:lpstr>
      <vt:lpstr>Assignment statements</vt:lpstr>
      <vt:lpstr>Loops: {P} while B do S {Q}</vt:lpstr>
      <vt:lpstr>Three steps: find I such that…</vt:lpstr>
      <vt:lpstr>Termination</vt:lpstr>
      <vt:lpstr>Coming up next week</vt:lpstr>
      <vt:lpstr>Open issues</vt:lpstr>
      <vt:lpstr>Programming languages</vt:lpstr>
      <vt:lpstr>So…</vt:lpstr>
      <vt:lpstr>Debunking a myth</vt:lpstr>
      <vt:lpstr>Sources of unsoundness: Dwyer et al. </vt:lpstr>
      <vt:lpstr>It’s about coverage [from Dwyer]</vt:lpstr>
      <vt:lpstr>“Testing”: sampling across behaviors</vt:lpstr>
      <vt:lpstr>“Proving”: sampling across properties</vt:lpstr>
      <vt:lpstr>When can we broaden with confidence?</vt:lpstr>
      <vt:lpstr>Static vs. dynamic techniques</vt:lpstr>
      <vt:lpstr>PowerPoint Presentation</vt:lpstr>
    </vt:vector>
  </TitlesOfParts>
  <Company>Acer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Valued Acer Customer</dc:creator>
  <cp:lastModifiedBy>cse</cp:lastModifiedBy>
  <cp:revision>259</cp:revision>
  <dcterms:created xsi:type="dcterms:W3CDTF">2011-02-08T23:59:54Z</dcterms:created>
  <dcterms:modified xsi:type="dcterms:W3CDTF">2011-04-01T15:51:15Z</dcterms:modified>
</cp:coreProperties>
</file>