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7"/>
  </p:notesMasterIdLst>
  <p:sldIdLst>
    <p:sldId id="256" r:id="rId2"/>
    <p:sldId id="267" r:id="rId3"/>
    <p:sldId id="308" r:id="rId4"/>
    <p:sldId id="268" r:id="rId5"/>
    <p:sldId id="271" r:id="rId6"/>
    <p:sldId id="272" r:id="rId7"/>
    <p:sldId id="274" r:id="rId8"/>
    <p:sldId id="275" r:id="rId9"/>
    <p:sldId id="276" r:id="rId10"/>
    <p:sldId id="277" r:id="rId11"/>
    <p:sldId id="278" r:id="rId12"/>
    <p:sldId id="279" r:id="rId13"/>
    <p:sldId id="280" r:id="rId14"/>
    <p:sldId id="281" r:id="rId15"/>
    <p:sldId id="282" r:id="rId16"/>
    <p:sldId id="309" r:id="rId17"/>
    <p:sldId id="283" r:id="rId18"/>
    <p:sldId id="319" r:id="rId19"/>
    <p:sldId id="320" r:id="rId20"/>
    <p:sldId id="284" r:id="rId21"/>
    <p:sldId id="285" r:id="rId22"/>
    <p:sldId id="321" r:id="rId23"/>
    <p:sldId id="286" r:id="rId24"/>
    <p:sldId id="287" r:id="rId25"/>
    <p:sldId id="288" r:id="rId26"/>
    <p:sldId id="311" r:id="rId27"/>
    <p:sldId id="289" r:id="rId28"/>
    <p:sldId id="312" r:id="rId29"/>
    <p:sldId id="291" r:id="rId30"/>
    <p:sldId id="318" r:id="rId31"/>
    <p:sldId id="313" r:id="rId32"/>
    <p:sldId id="315" r:id="rId33"/>
    <p:sldId id="317" r:id="rId34"/>
    <p:sldId id="290" r:id="rId35"/>
    <p:sldId id="292" r:id="rId36"/>
    <p:sldId id="298" r:id="rId37"/>
    <p:sldId id="299" r:id="rId38"/>
    <p:sldId id="300" r:id="rId39"/>
    <p:sldId id="301" r:id="rId40"/>
    <p:sldId id="302" r:id="rId41"/>
    <p:sldId id="303" r:id="rId42"/>
    <p:sldId id="304" r:id="rId43"/>
    <p:sldId id="305" r:id="rId44"/>
    <p:sldId id="306" r:id="rId45"/>
    <p:sldId id="30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2" autoAdjust="0"/>
    <p:restoredTop sz="95739" autoAdjust="0"/>
  </p:normalViewPr>
  <p:slideViewPr>
    <p:cSldViewPr>
      <p:cViewPr>
        <p:scale>
          <a:sx n="90" d="100"/>
          <a:sy n="90" d="100"/>
        </p:scale>
        <p:origin x="-2232" y="-924"/>
      </p:cViewPr>
      <p:guideLst>
        <p:guide orient="horz" pos="2160"/>
        <p:guide pos="2880"/>
      </p:guideLst>
    </p:cSldViewPr>
  </p:slideViewPr>
  <p:notesTextViewPr>
    <p:cViewPr>
      <p:scale>
        <a:sx n="75" d="100"/>
        <a:sy n="75" d="100"/>
      </p:scale>
      <p:origin x="0" y="0"/>
    </p:cViewPr>
  </p:notesTextViewPr>
  <p:sorterViewPr>
    <p:cViewPr>
      <p:scale>
        <a:sx n="81" d="100"/>
        <a:sy n="81" d="100"/>
      </p:scale>
      <p:origin x="0" y="74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4/12/2011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116507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3290D-1559-463C-BA05-8A3A167BA1C4}" type="slidenum">
              <a:rPr lang="en-US"/>
              <a:pPr/>
              <a:t>14</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871230-3494-4670-8A36-5E2EFC8194CC}" type="slidenum">
              <a:rPr lang="en-US"/>
              <a:pPr/>
              <a:t>15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EE9DF-5840-45BB-9164-9B33F84B3180}" type="slidenum">
              <a:rPr lang="en-US"/>
              <a:pPr/>
              <a:t>17</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3C1CC-D054-42BA-8F69-AE615859686B}" type="slidenum">
              <a:rPr lang="en-US"/>
              <a:pPr/>
              <a:t>18</a:t>
            </a:fld>
            <a:endParaRPr lang="en-US"/>
          </a:p>
        </p:txBody>
      </p:sp>
      <p:sp>
        <p:nvSpPr>
          <p:cNvPr id="292866" name="Rectangle 2"/>
          <p:cNvSpPr>
            <a:spLocks noRot="1" noChangeArrowheads="1" noTextEdit="1"/>
          </p:cNvSpPr>
          <p:nvPr>
            <p:ph type="sldImg"/>
          </p:nvPr>
        </p:nvSpPr>
        <p:spPr>
          <a:xfrm>
            <a:off x="937217" y="691355"/>
            <a:ext cx="4985165" cy="3417307"/>
          </a:xfrm>
          <a:ln/>
        </p:spPr>
      </p:sp>
      <p:sp>
        <p:nvSpPr>
          <p:cNvPr id="292867" name="Rectangle 3"/>
          <p:cNvSpPr>
            <a:spLocks noGrp="1" noChangeArrowheads="1"/>
          </p:cNvSpPr>
          <p:nvPr>
            <p:ph type="body" idx="1"/>
          </p:nvPr>
        </p:nvSpPr>
        <p:spPr>
          <a:xfrm>
            <a:off x="914827" y="4342524"/>
            <a:ext cx="5028347" cy="4114507"/>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0342C-3B23-465F-8E0D-7F39364CF356}" type="slidenum">
              <a:rPr lang="en-US"/>
              <a:pPr/>
              <a:t>19</a:t>
            </a:fld>
            <a:endParaRPr lang="en-US"/>
          </a:p>
        </p:txBody>
      </p:sp>
      <p:sp>
        <p:nvSpPr>
          <p:cNvPr id="294914" name="Rectangle 2"/>
          <p:cNvSpPr>
            <a:spLocks noRot="1" noChangeArrowheads="1" noTextEdit="1"/>
          </p:cNvSpPr>
          <p:nvPr>
            <p:ph type="sldImg"/>
          </p:nvPr>
        </p:nvSpPr>
        <p:spPr>
          <a:xfrm>
            <a:off x="1150938" y="690563"/>
            <a:ext cx="4557712" cy="3417887"/>
          </a:xfrm>
          <a:ln/>
        </p:spPr>
      </p:sp>
      <p:sp>
        <p:nvSpPr>
          <p:cNvPr id="294915" name="Rectangle 3"/>
          <p:cNvSpPr>
            <a:spLocks noGrp="1" noChangeArrowheads="1"/>
          </p:cNvSpPr>
          <p:nvPr>
            <p:ph type="body" idx="1"/>
          </p:nvPr>
        </p:nvSpPr>
        <p:spPr>
          <a:xfrm>
            <a:off x="914827" y="4342524"/>
            <a:ext cx="5028347" cy="4114507"/>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1474BF-B586-4C68-A05B-91D0C9AFC975}" type="slidenum">
              <a:rPr lang="en-US"/>
              <a:pPr/>
              <a:t>20</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4D096-A203-4C22-ACAF-D0AC1DAAD917}" type="slidenum">
              <a:rPr lang="en-US"/>
              <a:pPr/>
              <a:t>21</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F3D7B-2B11-4AEF-8B9E-6138070B25CD}" type="slidenum">
              <a:rPr lang="en-US"/>
              <a:pPr/>
              <a:t>2</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4BDDA9-3334-4DBC-A091-DFBFD21BE166}" type="slidenum">
              <a:rPr lang="en-US"/>
              <a:pPr/>
              <a:t>23</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4E875-0025-4EC1-83C4-3CA2E0A359E6}" type="slidenum">
              <a:rPr lang="en-US"/>
              <a:pPr/>
              <a:t>24</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275E3-E6E4-40F2-AD6C-A3D21D64FD22}" type="slidenum">
              <a:rPr lang="en-US"/>
              <a:pPr/>
              <a:t>25</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CB6B92-F7EA-49B7-965F-275C83718C96}" type="slidenum">
              <a:rPr lang="en-US"/>
              <a:pPr/>
              <a:t>27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93D38-843F-4D97-B1CF-70512C9F4B10}" type="slidenum">
              <a:rPr lang="en-US"/>
              <a:pPr/>
              <a:t>29</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D4FD4-31C1-49C5-AFFF-301F9E3727E2}" type="slidenum">
              <a:rPr lang="en-US"/>
              <a:pPr/>
              <a:t>34</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43132-2961-4437-B898-907A8345CA7B}" type="slidenum">
              <a:rPr lang="en-US"/>
              <a:pPr/>
              <a:t>35</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36</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37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39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A16F8-037D-48AF-8D54-BDDE7FA97A31}" type="slidenum">
              <a:rPr lang="en-US"/>
              <a:pPr/>
              <a:t>5</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AFB001-7699-48D8-AB6D-A064DAF401E6}" type="slidenum">
              <a:rPr lang="en-US"/>
              <a:pPr/>
              <a:t>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1CBBA-69B4-4703-A090-0F86FEB22F57}" type="slidenum">
              <a:rPr lang="en-US"/>
              <a:pPr/>
              <a:t>9</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503 11sp © UW CSE  • D. Notkin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503 11sp © UW CSE  • D. Notkin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45720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2895600" y="6400800"/>
            <a:ext cx="3429000" cy="45720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400800"/>
            <a:ext cx="1905000" cy="457200"/>
          </a:xfrm>
        </p:spPr>
        <p:txBody>
          <a:bodyPr/>
          <a:lstStyle>
            <a:lvl1pPr>
              <a:defRPr/>
            </a:lvl1pPr>
          </a:lstStyle>
          <a:p>
            <a:fld id="{59ED0DB6-F36F-467D-8487-3686DFB04A8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674A9D9-D191-4FD6-B275-F23D1CFA8F3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CE62039-F0FF-4755-9C2C-5FE62D21E637}"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19AF9AF-A294-47FB-8E74-21505900707C}"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038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2350692-FBA3-4E5B-8F53-E64A7C44BBBD}" type="slidenum">
              <a:rPr lang="en-US"/>
              <a:pPr/>
              <a:t>‹#›</a:t>
            </a:fld>
            <a:endParaRPr lang="en-US"/>
          </a:p>
        </p:txBody>
      </p:sp>
    </p:spTree>
    <p:extLst>
      <p:ext uri="{BB962C8B-B14F-4D97-AF65-F5344CB8AC3E}">
        <p14:creationId xmlns:p14="http://schemas.microsoft.com/office/powerpoint/2010/main" val="100365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503 11sp © UW CSE  • D. Notkin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503 11sp © UW CSE  • D. Notkin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503 11sp © UW CSE  • D. Notkin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503 11sp © UW CSE  • D. Notkin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503 11sp © UW CSE  • D. Notkin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503 11sp © UW CSE  • D. Notkin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503 11sp © UW CSE  • D. Notkin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503 11sp © UW CSE  • D. Notkin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file:///C:\Users\notkin\Documents\11sp-503-office\cmu%20mc\synchrony.vsd" TargetMode="External"/><Relationship Id="rId2" Type="http://schemas.openxmlformats.org/officeDocument/2006/relationships/slideLayout" Target="../slideLayouts/slideLayout16.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file:///\\rfilesrv2\faculty\notkin\talks\cmu%20mc\backward%20search%20unreach.vsd" TargetMode="Externa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file:///C:\Users\notkin\Documents\11sp-503-office\cmu%20mc\oblivious.vsd" TargetMode="External"/><Relationship Id="rId2" Type="http://schemas.openxmlformats.org/officeDocument/2006/relationships/slideLayout" Target="../slideLayouts/slideLayout16.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3" Type="http://schemas.openxmlformats.org/officeDocument/2006/relationships/oleObject" Target="file:///C:\Users\notkin\Documents\11sp-503-office\cmu%20mc\transition%20in%20smv.vsd" TargetMode="External"/><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32.xml.rels><?xml version="1.0" encoding="UTF-8" standalone="yes"?>
<Relationships xmlns="http://schemas.openxmlformats.org/package/2006/relationships"><Relationship Id="rId3" Type="http://schemas.openxmlformats.org/officeDocument/2006/relationships/oleObject" Target="file:///C:\Users\notkin\Documents\11sp-503-office\cmu%20mc\oblivious%20backwards.vsd" TargetMode="Externa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33.xml.rels><?xml version="1.0" encoding="UTF-8" standalone="yes"?>
<Relationships xmlns="http://schemas.openxmlformats.org/package/2006/relationships"><Relationship Id="rId3" Type="http://schemas.openxmlformats.org/officeDocument/2006/relationships/oleObject" Target="file:///C:\Users\notkin\Documents\11sp-503-office\cmu%20mc\nonoblivious%20backwards.vsd" TargetMode="Externa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vmlDrawing" Target="../drawings/vmlDrawing7.vml"/><Relationship Id="rId5" Type="http://schemas.openxmlformats.org/officeDocument/2006/relationships/image" Target="../media/image15.emf"/><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ap.edu/catalog.php?record_id=10795"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mtc.epfl.ch/software-tools/blas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javapathfinder.sourceforge.net/" TargetMode="External"/><Relationship Id="rId4" Type="http://schemas.openxmlformats.org/officeDocument/2006/relationships/hyperlink" Target="http://cm.bell-labs.com/who/god/verisoft/"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r>
              <a:rPr lang="en-US" b="1" dirty="0" smtClean="0">
                <a:solidFill>
                  <a:srgbClr val="00B0F0"/>
                </a:solidFill>
              </a:rPr>
              <a:t> </a:t>
            </a:r>
            <a:r>
              <a:rPr lang="en-US" sz="3100" b="1" dirty="0" smtClean="0">
                <a:solidFill>
                  <a:srgbClr val="00B0F0"/>
                </a:solidFill>
              </a:rPr>
              <a:t>Model checking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Recap</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5674A9D9-D191-4FD6-B275-F23D1CFA8F3A}" type="slidenum">
              <a:rPr lang="en-US" smtClean="0"/>
              <a:pPr/>
              <a:t>10</a:t>
            </a:fld>
            <a:endParaRPr lang="en-US"/>
          </a:p>
        </p:txBody>
      </p:sp>
      <p:sp>
        <p:nvSpPr>
          <p:cNvPr id="8" name="Content Placeholder 7"/>
          <p:cNvSpPr>
            <a:spLocks noGrp="1"/>
          </p:cNvSpPr>
          <p:nvPr>
            <p:ph idx="1"/>
          </p:nvPr>
        </p:nvSpPr>
        <p:spPr/>
        <p:txBody>
          <a:bodyPr/>
          <a:lstStyle/>
          <a:p>
            <a:r>
              <a:rPr lang="en-US" smtClean="0"/>
              <a:t>Check finite state machines vs. temporal logic formulae: yes or no with counterexample</a:t>
            </a:r>
          </a:p>
          <a:p>
            <a:r>
              <a:rPr lang="en-US" smtClean="0"/>
              <a:t>Symbolic model checking represents everything as BDDs and converts set operations over the state space to boolean operations over sets of states</a:t>
            </a:r>
          </a:p>
          <a:p>
            <a:r>
              <a:rPr lang="en-US" smtClean="0"/>
              <a:t>Need state machines, efficient BDDs, temporal logic formulae, etc.</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Many FSM variations</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59ED0DB6-F36F-467D-8487-3686DFB04A80}" type="slidenum">
              <a:rPr lang="en-US" smtClean="0"/>
              <a:pPr/>
              <a:t>11</a:t>
            </a:fld>
            <a:endParaRPr lang="en-US"/>
          </a:p>
        </p:txBody>
      </p:sp>
      <p:sp>
        <p:nvSpPr>
          <p:cNvPr id="9" name="Content Placeholder 8"/>
          <p:cNvSpPr>
            <a:spLocks noGrp="1"/>
          </p:cNvSpPr>
          <p:nvPr>
            <p:ph idx="1"/>
          </p:nvPr>
        </p:nvSpPr>
        <p:spPr/>
        <p:txBody>
          <a:bodyPr>
            <a:normAutofit fontScale="92500" lnSpcReduction="20000"/>
          </a:bodyPr>
          <a:lstStyle/>
          <a:p>
            <a:r>
              <a:rPr lang="en-US" smtClean="0"/>
              <a:t>Deterministic and non-deterministic</a:t>
            </a:r>
          </a:p>
          <a:p>
            <a:r>
              <a:rPr lang="en-US" smtClean="0"/>
              <a:t>Mealy and Moore machines</a:t>
            </a:r>
          </a:p>
          <a:p>
            <a:r>
              <a:rPr lang="en-US" smtClean="0"/>
              <a:t>Transformers and acceptors</a:t>
            </a:r>
          </a:p>
          <a:p>
            <a:r>
              <a:rPr lang="en-US" smtClean="0"/>
              <a:t>Hierarchical state machines</a:t>
            </a:r>
          </a:p>
          <a:p>
            <a:pPr lvl="1"/>
            <a:r>
              <a:rPr lang="en-US" smtClean="0"/>
              <a:t>Statecharts</a:t>
            </a:r>
          </a:p>
          <a:p>
            <a:pPr lvl="1"/>
            <a:r>
              <a:rPr lang="en-US" smtClean="0"/>
              <a:t>RMSL</a:t>
            </a:r>
          </a:p>
          <a:p>
            <a:r>
              <a:rPr lang="en-US" smtClean="0"/>
              <a:t>The good news is that these are all theoretically equivalent representations</a:t>
            </a:r>
          </a:p>
          <a:p>
            <a:r>
              <a:rPr lang="en-US" smtClean="0"/>
              <a:t>That leaves the size of the state space as a key issue to address: in practice, state spaces have sufficient structure to be managed even when they are huge</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Another key issue: abstraction</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12</a:t>
            </a:fld>
            <a:endParaRPr lang="en-US"/>
          </a:p>
        </p:txBody>
      </p:sp>
      <p:sp>
        <p:nvSpPr>
          <p:cNvPr id="3" name="Content Placeholder 2"/>
          <p:cNvSpPr>
            <a:spLocks noGrp="1"/>
          </p:cNvSpPr>
          <p:nvPr>
            <p:ph idx="1"/>
          </p:nvPr>
        </p:nvSpPr>
        <p:spPr/>
        <p:txBody>
          <a:bodyPr>
            <a:normAutofit fontScale="92500" lnSpcReduction="20000"/>
          </a:bodyPr>
          <a:lstStyle/>
          <a:p>
            <a:r>
              <a:rPr lang="en-US" dirty="0" smtClean="0"/>
              <a:t>Programs are not generally finite-state</a:t>
            </a:r>
          </a:p>
          <a:p>
            <a:pPr lvl="1"/>
            <a:r>
              <a:rPr lang="en-US" dirty="0" smtClean="0"/>
              <a:t>Classic trivial example: recognizing nested parentheses requires unbounded state space (and it can be worse than this)</a:t>
            </a:r>
          </a:p>
          <a:p>
            <a:r>
              <a:rPr lang="en-US" dirty="0" smtClean="0"/>
              <a:t>So to use model checking we need to acquire a useful finite-state model</a:t>
            </a:r>
          </a:p>
          <a:p>
            <a:r>
              <a:rPr lang="en-US" dirty="0" smtClean="0"/>
              <a:t>Roughly two choices</a:t>
            </a:r>
          </a:p>
          <a:p>
            <a:pPr lvl="1"/>
            <a:r>
              <a:rPr lang="en-US" dirty="0" smtClean="0"/>
              <a:t>Directly find a useful finite-state model</a:t>
            </a:r>
          </a:p>
          <a:p>
            <a:pPr lvl="1"/>
            <a:r>
              <a:rPr lang="en-US" dirty="0" smtClean="0"/>
              <a:t>Produce a useful finite-state model from a non-finite-state model – and understand clearly what is and is not lost in that abstraction process</a:t>
            </a:r>
          </a:p>
          <a:p>
            <a:pPr lvl="1"/>
            <a:r>
              <a:rPr lang="en-US" dirty="0" smtClean="0"/>
              <a:t>Door #3: bounded model checking</a:t>
            </a:r>
          </a:p>
          <a:p>
            <a:endParaRPr lang="en-US" dirty="0"/>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Check software specification</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13</a:t>
            </a:fld>
            <a:endParaRPr lang="en-US"/>
          </a:p>
        </p:txBody>
      </p:sp>
      <p:sp>
        <p:nvSpPr>
          <p:cNvPr id="3" name="Content Placeholder 2"/>
          <p:cNvSpPr>
            <a:spLocks noGrp="1"/>
          </p:cNvSpPr>
          <p:nvPr>
            <p:ph idx="1"/>
          </p:nvPr>
        </p:nvSpPr>
        <p:spPr/>
        <p:txBody>
          <a:bodyPr>
            <a:normAutofit fontScale="92500" lnSpcReduction="10000"/>
          </a:bodyPr>
          <a:lstStyle/>
          <a:p>
            <a:r>
              <a:rPr lang="en-US" dirty="0" smtClean="0"/>
              <a:t>Motivation: circa 1998-2000 – work here at UW CSE</a:t>
            </a:r>
          </a:p>
          <a:p>
            <a:r>
              <a:rPr lang="en-US" dirty="0" smtClean="0"/>
              <a:t>How to increase confidence in correctness of safety-critical software?</a:t>
            </a:r>
          </a:p>
          <a:p>
            <a:r>
              <a:rPr lang="en-US" dirty="0" smtClean="0"/>
              <a:t>Existing techniques useful with limitations: inspection, syntactic checking, simulation/testing, and theorem proving</a:t>
            </a:r>
          </a:p>
          <a:p>
            <a:r>
              <a:rPr lang="en-US" dirty="0" smtClean="0"/>
              <a:t>Symbolic model checking successful for industrial hardware</a:t>
            </a:r>
          </a:p>
          <a:p>
            <a:pPr lvl="1"/>
            <a:r>
              <a:rPr lang="en-US" dirty="0" smtClean="0"/>
              <a:t>Effective also for software?</a:t>
            </a:r>
          </a:p>
          <a:p>
            <a:pPr lvl="1"/>
            <a:r>
              <a:rPr lang="en-US" dirty="0" smtClean="0"/>
              <a:t>Many people’s conjecture: No</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r>
              <a:rPr lang="en-US" smtClean="0"/>
              <a:t>Experts Said</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14</a:t>
            </a:fld>
            <a:endParaRPr lang="en-US"/>
          </a:p>
        </p:txBody>
      </p:sp>
      <p:sp>
        <p:nvSpPr>
          <p:cNvPr id="19462" name="Rectangle 6"/>
          <p:cNvSpPr>
            <a:spLocks noGrp="1" noChangeArrowheads="1"/>
          </p:cNvSpPr>
          <p:nvPr>
            <p:ph type="body" idx="1"/>
          </p:nvPr>
        </p:nvSpPr>
        <p:spPr/>
        <p:txBody>
          <a:bodyPr>
            <a:normAutofit fontScale="85000" lnSpcReduction="20000"/>
          </a:bodyPr>
          <a:lstStyle/>
          <a:p>
            <a:r>
              <a:rPr lang="en-US" smtClean="0"/>
              <a:t>“The time and space complexity of [symbolic model checking] is affected…by the regularity of specification.  Software requirements specifications lack this necessary regular structure…” [Heimdahl &amp; Leveson 96]</a:t>
            </a:r>
          </a:p>
          <a:p>
            <a:r>
              <a:rPr lang="en-US" smtClean="0"/>
              <a:t>“[Symbolic model checking] works well for hardware designs with regular logical structures…However, it is less likely to achieve similar reductions in software specifications whose logical structures are less regular.”  [Cheung &amp; Kramer 99]</a:t>
            </a:r>
          </a:p>
          <a:p>
            <a:r>
              <a:rPr lang="en-US" smtClean="0"/>
              <a:t>“…[symbolic model checkers] are often able to exploit the regularity…in many hardware designs.  Because software typically lacks this regularity, [symbolic] model checking seems much less helpful for software verification.” [Emerson 97]</a:t>
            </a:r>
          </a:p>
          <a:p>
            <a:endParaRPr lang="en-US" dirty="0" smtClean="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type="title"/>
          </p:nvPr>
        </p:nvSpPr>
        <p:spPr/>
        <p:txBody>
          <a:bodyPr>
            <a:normAutofit fontScale="90000"/>
          </a:bodyPr>
          <a:lstStyle/>
          <a:p>
            <a:r>
              <a:rPr lang="en-US" smtClean="0"/>
              <a:t>Consider Safety-Critical Software	</a:t>
            </a:r>
            <a:endParaRPr lang="en-US"/>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15</a:t>
            </a:fld>
            <a:endParaRPr lang="en-US"/>
          </a:p>
        </p:txBody>
      </p:sp>
      <p:sp>
        <p:nvSpPr>
          <p:cNvPr id="32774" name="Rectangle 6"/>
          <p:cNvSpPr>
            <a:spLocks noGrp="1" noChangeArrowheads="1"/>
          </p:cNvSpPr>
          <p:nvPr>
            <p:ph type="body" idx="1"/>
          </p:nvPr>
        </p:nvSpPr>
        <p:spPr/>
        <p:txBody>
          <a:bodyPr/>
          <a:lstStyle/>
          <a:p>
            <a:r>
              <a:rPr lang="en-US" smtClean="0"/>
              <a:t>Most costly bugs in specification</a:t>
            </a:r>
          </a:p>
          <a:p>
            <a:r>
              <a:rPr lang="en-US" smtClean="0"/>
              <a:t>Use analyzable formal specification</a:t>
            </a:r>
          </a:p>
          <a:p>
            <a:pPr lvl="1"/>
            <a:r>
              <a:rPr lang="en-US" smtClean="0"/>
              <a:t>State-machine specifications</a:t>
            </a:r>
          </a:p>
          <a:p>
            <a:pPr lvl="1"/>
            <a:r>
              <a:rPr lang="en-US" smtClean="0"/>
              <a:t>Intuitive to domain experts like aircraft engineers</a:t>
            </a:r>
          </a:p>
          <a:p>
            <a:pPr lvl="1"/>
            <a:r>
              <a:rPr lang="en-US" smtClean="0"/>
              <a:t>Statecharts [Harel 87], RSML [Leveson et al. 94], SCR [Parnas et al.], etc.</a:t>
            </a:r>
            <a:endParaRPr lang="en-US"/>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specification promising?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16</a:t>
            </a:fld>
            <a:endParaRPr lang="en-US"/>
          </a:p>
        </p:txBody>
      </p:sp>
      <p:graphicFrame>
        <p:nvGraphicFramePr>
          <p:cNvPr id="7" name="Group 79"/>
          <p:cNvGraphicFramePr>
            <a:graphicFrameLocks noGrp="1"/>
          </p:cNvGraphicFramePr>
          <p:nvPr>
            <p:extLst>
              <p:ext uri="{D42A27DB-BD31-4B8C-83A1-F6EECF244321}">
                <p14:modId xmlns:p14="http://schemas.microsoft.com/office/powerpoint/2010/main" val="770596578"/>
              </p:ext>
            </p:extLst>
          </p:nvPr>
        </p:nvGraphicFramePr>
        <p:xfrm>
          <a:off x="533400" y="2133600"/>
          <a:ext cx="8229600" cy="3304032"/>
        </p:xfrm>
        <a:graphic>
          <a:graphicData uri="http://schemas.openxmlformats.org/drawingml/2006/table">
            <a:tbl>
              <a:tblPr/>
              <a:tblGrid>
                <a:gridCol w="2057400"/>
                <a:gridCol w="2057400"/>
                <a:gridCol w="2057400"/>
                <a:gridCol w="2057400"/>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4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400" b="0" i="0" u="none" strike="noStrike" cap="none" normalizeH="0" baseline="0" dirty="0" smtClean="0">
                        <a:ln>
                          <a:noFill/>
                        </a:ln>
                        <a:solidFill>
                          <a:schemeClr val="tx1"/>
                        </a:solidFill>
                        <a:effectLst/>
                        <a:latin typeface="+mn-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dirty="0" smtClean="0">
                          <a:ln>
                            <a:noFill/>
                          </a:ln>
                          <a:solidFill>
                            <a:schemeClr val="tx1"/>
                          </a:solidFill>
                          <a:effectLst/>
                          <a:latin typeface="+mn-lt"/>
                        </a:rPr>
                        <a:t>Hardware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rgbClr val="008000"/>
                          </a:solidFill>
                          <a:effectLst/>
                          <a:latin typeface="+mn-lt"/>
                        </a:rPr>
                        <a:t>Spec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Multi-threaded Code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Data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Simple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rgbClr val="008000"/>
                          </a:solidFill>
                          <a:effectLst/>
                          <a:latin typeface="+mn-lt"/>
                        </a:rPr>
                        <a:t>Simple (except arithmetic)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Often complex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States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Finite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rgbClr val="008000"/>
                          </a:solidFill>
                          <a:effectLst/>
                          <a:latin typeface="+mn-lt"/>
                        </a:rPr>
                        <a:t>Finite (except arithmetic)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Possibly infinite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Concurrency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chemeClr val="tx1"/>
                          </a:solidFill>
                          <a:effectLst/>
                          <a:latin typeface="+mn-lt"/>
                        </a:rPr>
                        <a:t>Synchronous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smtClean="0">
                          <a:ln>
                            <a:noFill/>
                          </a:ln>
                          <a:solidFill>
                            <a:srgbClr val="008000"/>
                          </a:solidFill>
                          <a:effectLst/>
                          <a:latin typeface="+mn-lt"/>
                        </a:rPr>
                        <a:t>Synchronous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0" i="0" u="none" strike="noStrike" cap="none" normalizeH="0" baseline="0" dirty="0" smtClean="0">
                          <a:ln>
                            <a:noFill/>
                          </a:ln>
                          <a:solidFill>
                            <a:schemeClr val="tx1"/>
                          </a:solidFill>
                          <a:effectLst/>
                          <a:latin typeface="+mn-lt"/>
                        </a:rPr>
                        <a:t>Asynchronous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92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1029"/>
          <p:cNvSpPr>
            <a:spLocks noGrp="1" noChangeArrowheads="1"/>
          </p:cNvSpPr>
          <p:nvPr>
            <p:ph type="title"/>
          </p:nvPr>
        </p:nvSpPr>
        <p:spPr/>
        <p:txBody>
          <a:bodyPr/>
          <a:lstStyle/>
          <a:p>
            <a:r>
              <a:rPr lang="en-US" smtClean="0"/>
              <a:t>Case Study 1: TCAS II</a:t>
            </a:r>
            <a:endParaRPr lang="en-US"/>
          </a:p>
        </p:txBody>
      </p:sp>
      <p:sp>
        <p:nvSpPr>
          <p:cNvPr id="80902" name="Rectangle 1030"/>
          <p:cNvSpPr>
            <a:spLocks noGrp="1" noChangeArrowheads="1"/>
          </p:cNvSpPr>
          <p:nvPr>
            <p:ph type="body" idx="1"/>
          </p:nvPr>
        </p:nvSpPr>
        <p:spPr/>
        <p:txBody>
          <a:bodyPr/>
          <a:lstStyle/>
          <a:p>
            <a:r>
              <a:rPr lang="en-US" dirty="0" smtClean="0"/>
              <a:t>Traffic Alert and Collision Avoidance System</a:t>
            </a:r>
          </a:p>
          <a:p>
            <a:pPr lvl="1"/>
            <a:r>
              <a:rPr lang="en-US" dirty="0" smtClean="0"/>
              <a:t>Reduce mid-air collisions: warn pilots of traffic and issue resolution advisories</a:t>
            </a:r>
          </a:p>
          <a:p>
            <a:pPr lvl="1"/>
            <a:r>
              <a:rPr lang="en-US" dirty="0" smtClean="0"/>
              <a:t>“One of the most complex systems on commercial aircraft.”</a:t>
            </a:r>
          </a:p>
          <a:p>
            <a:r>
              <a:rPr lang="en-US" dirty="0" smtClean="0"/>
              <a:t>400-page specification reverse-engineered from pseudo-code: written in RSML by </a:t>
            </a:r>
            <a:r>
              <a:rPr lang="en-US" dirty="0" err="1" smtClean="0"/>
              <a:t>Leveson</a:t>
            </a:r>
            <a:r>
              <a:rPr lang="en-US" dirty="0" smtClean="0"/>
              <a:t> et al., based on </a:t>
            </a:r>
            <a:r>
              <a:rPr lang="en-US" dirty="0" err="1" smtClean="0"/>
              <a:t>statecharts</a:t>
            </a:r>
            <a:endParaRPr lang="en-US" dirty="0" smtClean="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17</a:t>
            </a:fld>
            <a:endParaRPr lang="en-US"/>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0"/>
            <a:ext cx="5891213" cy="68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409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389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8675" y="0"/>
            <a:ext cx="60801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6382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normAutofit fontScale="90000"/>
          </a:bodyPr>
          <a:lstStyle/>
          <a:p>
            <a:r>
              <a:rPr lang="en-US" smtClean="0"/>
              <a:t>Two Approaches to Model Checking</a:t>
            </a:r>
            <a:endParaRPr lang="en-US"/>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2</a:t>
            </a:fld>
            <a:endParaRPr lang="en-US"/>
          </a:p>
        </p:txBody>
      </p:sp>
      <p:sp>
        <p:nvSpPr>
          <p:cNvPr id="17414" name="Rectangle 6"/>
          <p:cNvSpPr>
            <a:spLocks noGrp="1" noChangeArrowheads="1"/>
          </p:cNvSpPr>
          <p:nvPr>
            <p:ph type="body" idx="1"/>
          </p:nvPr>
        </p:nvSpPr>
        <p:spPr/>
        <p:txBody>
          <a:bodyPr>
            <a:normAutofit fontScale="85000" lnSpcReduction="10000"/>
          </a:bodyPr>
          <a:lstStyle/>
          <a:p>
            <a:r>
              <a:rPr lang="en-US" dirty="0" smtClean="0"/>
              <a:t>Explicit – represent all states</a:t>
            </a:r>
          </a:p>
          <a:p>
            <a:pPr lvl="1"/>
            <a:r>
              <a:rPr lang="en-US" dirty="0" smtClean="0"/>
              <a:t>Use conventional state-space search</a:t>
            </a:r>
          </a:p>
          <a:p>
            <a:pPr lvl="1"/>
            <a:r>
              <a:rPr lang="en-US" dirty="0" smtClean="0"/>
              <a:t>Reduce state space by folding equivalent states together</a:t>
            </a:r>
          </a:p>
          <a:p>
            <a:r>
              <a:rPr lang="en-US" dirty="0" smtClean="0"/>
              <a:t>Symbolic – represent sets of states using </a:t>
            </a:r>
            <a:r>
              <a:rPr lang="en-US" dirty="0" err="1" smtClean="0"/>
              <a:t>boolean</a:t>
            </a:r>
            <a:r>
              <a:rPr lang="en-US" dirty="0" smtClean="0"/>
              <a:t> formulae</a:t>
            </a:r>
          </a:p>
          <a:p>
            <a:pPr lvl="1"/>
            <a:r>
              <a:rPr lang="en-US" dirty="0" smtClean="0"/>
              <a:t>Reduce huge state spaces by considering large sets of states simultaneously – to the first order, this is the meeting of BDDs (binary decision diagrams) and model checking (more later)</a:t>
            </a:r>
          </a:p>
          <a:p>
            <a:pPr lvl="1"/>
            <a:r>
              <a:rPr lang="en-US" dirty="0" smtClean="0"/>
              <a:t>Convert state machines, logic formulae, etc. to </a:t>
            </a:r>
            <a:r>
              <a:rPr lang="en-US" dirty="0" err="1" smtClean="0"/>
              <a:t>boolean</a:t>
            </a:r>
            <a:r>
              <a:rPr lang="en-US" dirty="0" smtClean="0"/>
              <a:t> representations</a:t>
            </a:r>
          </a:p>
          <a:p>
            <a:pPr lvl="1"/>
            <a:r>
              <a:rPr lang="en-US" dirty="0" smtClean="0"/>
              <a:t>Perform state space exploration using </a:t>
            </a:r>
            <a:r>
              <a:rPr lang="en-US" dirty="0" err="1" smtClean="0"/>
              <a:t>boolean</a:t>
            </a:r>
            <a:r>
              <a:rPr lang="en-US" dirty="0" smtClean="0"/>
              <a:t> operators to perform set operations</a:t>
            </a:r>
          </a:p>
          <a:p>
            <a:pPr lvl="1"/>
            <a:r>
              <a:rPr lang="en-US" dirty="0" smtClean="0"/>
              <a:t>SAT solvers are often at the base of symbolic model checking</a:t>
            </a:r>
          </a:p>
        </p:txBody>
      </p:sp>
      <p:sp>
        <p:nvSpPr>
          <p:cNvPr id="6" name="Rectangle 5"/>
          <p:cNvSpPr/>
          <p:nvPr/>
        </p:nvSpPr>
        <p:spPr>
          <a:xfrm rot="900000">
            <a:off x="6729799" y="1609696"/>
            <a:ext cx="233448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Reprise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562181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1" name="Rectangle 11"/>
          <p:cNvSpPr>
            <a:spLocks noGrp="1" noChangeArrowheads="1"/>
          </p:cNvSpPr>
          <p:nvPr>
            <p:ph type="title"/>
          </p:nvPr>
        </p:nvSpPr>
        <p:spPr/>
        <p:txBody>
          <a:bodyPr/>
          <a:lstStyle/>
          <a:p>
            <a:r>
              <a:rPr lang="en-US" smtClean="0"/>
              <a:t>Case Study 2: EPD System</a:t>
            </a:r>
            <a:endParaRPr lang="en-US"/>
          </a:p>
        </p:txBody>
      </p:sp>
      <p:sp>
        <p:nvSpPr>
          <p:cNvPr id="35852" name="Rectangle 12"/>
          <p:cNvSpPr>
            <a:spLocks noGrp="1" noChangeArrowheads="1"/>
          </p:cNvSpPr>
          <p:nvPr>
            <p:ph type="body" sz="half" idx="1"/>
          </p:nvPr>
        </p:nvSpPr>
        <p:spPr/>
        <p:txBody>
          <a:bodyPr>
            <a:normAutofit fontScale="85000" lnSpcReduction="10000"/>
          </a:bodyPr>
          <a:lstStyle/>
          <a:p>
            <a:r>
              <a:rPr lang="en-US" smtClean="0"/>
              <a:t>Electrical Power Distribution system used on Boeing 777</a:t>
            </a:r>
          </a:p>
          <a:p>
            <a:r>
              <a:rPr lang="en-US" smtClean="0"/>
              <a:t>Distribute power from sources to buses via circuit breakers</a:t>
            </a:r>
          </a:p>
          <a:p>
            <a:pPr lvl="1"/>
            <a:r>
              <a:rPr lang="en-US" smtClean="0"/>
              <a:t>Tolerate failures in power sources and circuit breakers</a:t>
            </a:r>
          </a:p>
          <a:p>
            <a:r>
              <a:rPr lang="en-US" smtClean="0"/>
              <a:t>Prototype specification in statecharts</a:t>
            </a:r>
          </a:p>
          <a:p>
            <a:r>
              <a:rPr lang="en-US" smtClean="0"/>
              <a:t>Analysis joint with Jones and Warner of Boeing</a:t>
            </a:r>
            <a:endParaRPr lang="en-US"/>
          </a:p>
        </p:txBody>
      </p:sp>
      <p:sp>
        <p:nvSpPr>
          <p:cNvPr id="14" name="Content Placeholder 13"/>
          <p:cNvSpPr>
            <a:spLocks noGrp="1"/>
          </p:cNvSpPr>
          <p:nvPr>
            <p:ph sz="half" idx="2"/>
          </p:nvPr>
        </p:nvSpPr>
        <p:spPr/>
        <p:txBody>
          <a:bodyPr/>
          <a:lstStyle/>
          <a:p>
            <a:endParaRPr lang="en-US"/>
          </a:p>
        </p:txBody>
      </p:sp>
      <p:sp>
        <p:nvSpPr>
          <p:cNvPr id="7" name="Slide Number Placeholder 6"/>
          <p:cNvSpPr>
            <a:spLocks noGrp="1"/>
          </p:cNvSpPr>
          <p:nvPr>
            <p:ph type="sldNum" sz="quarter" idx="12"/>
          </p:nvPr>
        </p:nvSpPr>
        <p:spPr/>
        <p:txBody>
          <a:bodyPr/>
          <a:lstStyle/>
          <a:p>
            <a:fld id="{5674A9D9-D191-4FD6-B275-F23D1CFA8F3A}" type="slidenum">
              <a:rPr lang="en-US" smtClean="0"/>
              <a:pPr/>
              <a:t>20</a:t>
            </a:fld>
            <a:endParaRPr lang="en-US"/>
          </a:p>
        </p:txBody>
      </p:sp>
      <p:pic>
        <p:nvPicPr>
          <p:cNvPr id="10" name="Picture 2"/>
          <p:cNvPicPr>
            <a:picLocks noChangeAspect="1" noChangeArrowheads="1"/>
          </p:cNvPicPr>
          <p:nvPr/>
        </p:nvPicPr>
        <p:blipFill>
          <a:blip r:embed="rId3" cstate="print"/>
          <a:srcRect/>
          <a:stretch>
            <a:fillRect/>
          </a:stretch>
        </p:blipFill>
        <p:spPr bwMode="auto">
          <a:xfrm>
            <a:off x="609600" y="4114800"/>
            <a:ext cx="4706938" cy="1981200"/>
          </a:xfrm>
          <a:prstGeom prst="rect">
            <a:avLst/>
          </a:prstGeom>
          <a:noFill/>
        </p:spPr>
      </p:pic>
      <p:pic>
        <p:nvPicPr>
          <p:cNvPr id="9" name="Picture 3"/>
          <p:cNvPicPr>
            <a:picLocks noChangeAspect="1" noChangeArrowheads="1"/>
          </p:cNvPicPr>
          <p:nvPr/>
        </p:nvPicPr>
        <p:blipFill>
          <a:blip r:embed="rId4" cstate="print"/>
          <a:srcRect/>
          <a:stretch>
            <a:fillRect/>
          </a:stretch>
        </p:blipFill>
        <p:spPr bwMode="auto">
          <a:xfrm>
            <a:off x="4572000" y="3810000"/>
            <a:ext cx="3962400" cy="2309813"/>
          </a:xfrm>
          <a:prstGeom prst="rect">
            <a:avLst/>
          </a:prstGeom>
          <a:noFill/>
        </p:spPr>
      </p:pic>
      <p:sp>
        <p:nvSpPr>
          <p:cNvPr id="8" name="Date Placeholder 7"/>
          <p:cNvSpPr>
            <a:spLocks noGrp="1"/>
          </p:cNvSpPr>
          <p:nvPr>
            <p:ph type="dt" sz="half" idx="10"/>
          </p:nvPr>
        </p:nvSpPr>
        <p:spPr>
          <a:xfrm>
            <a:off x="6172200" y="6248399"/>
            <a:ext cx="3810000" cy="473075"/>
          </a:xfrm>
        </p:spPr>
        <p:txBody>
          <a:bodyPr/>
          <a:lstStyle/>
          <a:p>
            <a:r>
              <a:rPr lang="en-US" dirty="0" smtClean="0"/>
              <a:t>503 11sp © UW CSE  • D. Notkin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Grp="1" noChangeArrowheads="1"/>
          </p:cNvSpPr>
          <p:nvPr>
            <p:ph type="title"/>
          </p:nvPr>
        </p:nvSpPr>
        <p:spPr/>
        <p:txBody>
          <a:bodyPr/>
          <a:lstStyle/>
          <a:p>
            <a:r>
              <a:rPr lang="en-US"/>
              <a:t>Translation to SMV</a:t>
            </a:r>
          </a:p>
        </p:txBody>
      </p:sp>
      <p:sp>
        <p:nvSpPr>
          <p:cNvPr id="6" name="Slide Number Placeholder 5"/>
          <p:cNvSpPr>
            <a:spLocks noGrp="1"/>
          </p:cNvSpPr>
          <p:nvPr>
            <p:ph type="sldNum" sz="quarter" idx="12"/>
          </p:nvPr>
        </p:nvSpPr>
        <p:spPr/>
        <p:txBody>
          <a:bodyPr>
            <a:normAutofit fontScale="85000" lnSpcReduction="20000"/>
          </a:bodyPr>
          <a:lstStyle/>
          <a:p>
            <a:fld id="{CCE62039-F0FF-4755-9C2C-5FE62D21E637}" type="slidenum">
              <a:rPr lang="en-US" smtClean="0"/>
              <a:pPr/>
              <a:t>21</a:t>
            </a:fld>
            <a:endParaRPr lang="en-US"/>
          </a:p>
        </p:txBody>
      </p:sp>
      <p:sp>
        <p:nvSpPr>
          <p:cNvPr id="37896" name="Rectangle 8"/>
          <p:cNvSpPr>
            <a:spLocks noGrp="1" noChangeArrowheads="1"/>
          </p:cNvSpPr>
          <p:nvPr>
            <p:ph sz="quarter" idx="1"/>
          </p:nvPr>
        </p:nvSpPr>
        <p:spPr>
          <a:xfrm>
            <a:off x="5029200" y="1600200"/>
            <a:ext cx="3736848" cy="4495800"/>
          </a:xfrm>
        </p:spPr>
        <p:txBody>
          <a:bodyPr/>
          <a:lstStyle/>
          <a:p>
            <a:pPr>
              <a:lnSpc>
                <a:spcPct val="90000"/>
              </a:lnSpc>
              <a:buFontTx/>
              <a:buNone/>
            </a:pPr>
            <a:r>
              <a:rPr lang="en-US" sz="2000" b="1" dirty="0">
                <a:latin typeface="Courier New" pitchFamily="49" charset="0"/>
              </a:rPr>
              <a:t>VAR</a:t>
            </a:r>
            <a:br>
              <a:rPr lang="en-US" sz="2000" b="1" dirty="0">
                <a:latin typeface="Courier New" pitchFamily="49" charset="0"/>
              </a:rPr>
            </a:br>
            <a:r>
              <a:rPr lang="en-US" sz="2000" b="1" dirty="0">
                <a:latin typeface="Courier New" pitchFamily="49" charset="0"/>
              </a:rPr>
              <a:t>A: {0,1};</a:t>
            </a:r>
            <a:br>
              <a:rPr lang="en-US" sz="2000" b="1" dirty="0">
                <a:latin typeface="Courier New" pitchFamily="49" charset="0"/>
              </a:rPr>
            </a:br>
            <a:r>
              <a:rPr lang="en-US" sz="2000" b="1" dirty="0">
                <a:latin typeface="Courier New" pitchFamily="49" charset="0"/>
              </a:rPr>
              <a:t>x: </a:t>
            </a:r>
            <a:r>
              <a:rPr lang="en-US" sz="2000" b="1" dirty="0" err="1">
                <a:latin typeface="Courier New" pitchFamily="49" charset="0"/>
              </a:rPr>
              <a:t>boolean</a:t>
            </a:r>
            <a:r>
              <a:rPr lang="en-US" sz="2000" b="1" dirty="0">
                <a:latin typeface="Courier New" pitchFamily="49" charset="0"/>
              </a:rPr>
              <a:t>;</a:t>
            </a:r>
            <a:br>
              <a:rPr lang="en-US" sz="2000" b="1" dirty="0">
                <a:latin typeface="Courier New" pitchFamily="49" charset="0"/>
              </a:rPr>
            </a:br>
            <a:r>
              <a:rPr lang="en-US" sz="2000" b="1" dirty="0">
                <a:latin typeface="Courier New" pitchFamily="49" charset="0"/>
              </a:rPr>
              <a:t>y: </a:t>
            </a:r>
            <a:r>
              <a:rPr lang="en-US" sz="2000" b="1" dirty="0" err="1">
                <a:latin typeface="Courier New" pitchFamily="49" charset="0"/>
              </a:rPr>
              <a:t>boolean</a:t>
            </a:r>
            <a:r>
              <a:rPr lang="en-US" sz="2000" b="1" dirty="0">
                <a:latin typeface="Courier New" pitchFamily="49" charset="0"/>
              </a:rPr>
              <a:t>;</a:t>
            </a:r>
          </a:p>
          <a:p>
            <a:pPr>
              <a:lnSpc>
                <a:spcPct val="90000"/>
              </a:lnSpc>
              <a:buFontTx/>
              <a:buNone/>
            </a:pPr>
            <a:r>
              <a:rPr lang="en-US" sz="2000" b="1" dirty="0">
                <a:latin typeface="Courier New" pitchFamily="49" charset="0"/>
              </a:rPr>
              <a:t>ASSIGN</a:t>
            </a:r>
            <a:br>
              <a:rPr lang="en-US" sz="2000" b="1" dirty="0">
                <a:latin typeface="Courier New" pitchFamily="49" charset="0"/>
              </a:rPr>
            </a:br>
            <a:r>
              <a:rPr lang="en-US" sz="2000" b="1" dirty="0">
                <a:latin typeface="Courier New" pitchFamily="49" charset="0"/>
              </a:rPr>
              <a:t>init (A):= 0;</a:t>
            </a:r>
            <a:br>
              <a:rPr lang="en-US" sz="2000" b="1" dirty="0">
                <a:latin typeface="Courier New" pitchFamily="49" charset="0"/>
              </a:rPr>
            </a:br>
            <a:r>
              <a:rPr lang="en-US" sz="2000" b="1" dirty="0">
                <a:latin typeface="Courier New" pitchFamily="49" charset="0"/>
              </a:rPr>
              <a:t>next (A):= case</a:t>
            </a:r>
            <a:br>
              <a:rPr lang="en-US" sz="2000" b="1" dirty="0">
                <a:latin typeface="Courier New" pitchFamily="49" charset="0"/>
              </a:rPr>
            </a:br>
            <a:r>
              <a:rPr lang="en-US" sz="2000" b="1" dirty="0">
                <a:latin typeface="Courier New" pitchFamily="49" charset="0"/>
              </a:rPr>
              <a:t>  A=0 &amp; x &amp; c : 1;</a:t>
            </a:r>
            <a:br>
              <a:rPr lang="en-US" sz="2000" b="1" dirty="0">
                <a:latin typeface="Courier New" pitchFamily="49" charset="0"/>
              </a:rPr>
            </a:br>
            <a:r>
              <a:rPr lang="en-US" sz="2000" b="1" dirty="0">
                <a:latin typeface="Courier New" pitchFamily="49" charset="0"/>
              </a:rPr>
              <a:t>  1 : A;</a:t>
            </a:r>
            <a:br>
              <a:rPr lang="en-US" sz="2000" b="1" dirty="0">
                <a:latin typeface="Courier New" pitchFamily="49" charset="0"/>
              </a:rPr>
            </a:br>
            <a:r>
              <a:rPr lang="en-US" sz="2000" b="1" dirty="0">
                <a:latin typeface="Courier New" pitchFamily="49" charset="0"/>
              </a:rPr>
              <a:t>  </a:t>
            </a:r>
            <a:r>
              <a:rPr lang="en-US" sz="2000" b="1" dirty="0" err="1">
                <a:latin typeface="Courier New" pitchFamily="49" charset="0"/>
              </a:rPr>
              <a:t>esac</a:t>
            </a:r>
            <a:r>
              <a:rPr lang="en-US" sz="2000" b="1" dirty="0">
                <a:latin typeface="Courier New" pitchFamily="49" charset="0"/>
              </a:rPr>
              <a:t>;</a:t>
            </a:r>
            <a:br>
              <a:rPr lang="en-US" sz="2000" b="1" dirty="0">
                <a:latin typeface="Courier New" pitchFamily="49" charset="0"/>
              </a:rPr>
            </a:br>
            <a:r>
              <a:rPr lang="en-US" b="1" dirty="0">
                <a:latin typeface="Courier New" pitchFamily="49" charset="0"/>
              </a:rPr>
              <a:t>…</a:t>
            </a:r>
          </a:p>
        </p:txBody>
      </p:sp>
      <p:pic>
        <p:nvPicPr>
          <p:cNvPr id="8" name="Picture 2"/>
          <p:cNvPicPr>
            <a:picLocks noChangeAspect="1" noChangeArrowheads="1"/>
          </p:cNvPicPr>
          <p:nvPr/>
        </p:nvPicPr>
        <p:blipFill>
          <a:blip r:embed="rId3" cstate="print"/>
          <a:srcRect/>
          <a:stretch>
            <a:fillRect/>
          </a:stretch>
        </p:blipFill>
        <p:spPr bwMode="auto">
          <a:xfrm>
            <a:off x="609600" y="2971800"/>
            <a:ext cx="3810000" cy="1698625"/>
          </a:xfrm>
          <a:prstGeom prst="rect">
            <a:avLst/>
          </a:prstGeom>
          <a:noFill/>
        </p:spPr>
      </p:pic>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or not?</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22</a:t>
            </a:fld>
            <a:endParaRPr lang="en-US"/>
          </a:p>
        </p:txBody>
      </p:sp>
      <p:sp>
        <p:nvSpPr>
          <p:cNvPr id="7" name="Rectangle 6"/>
          <p:cNvSpPr/>
          <p:nvPr/>
        </p:nvSpPr>
        <p:spPr>
          <a:xfrm>
            <a:off x="533400" y="1828800"/>
            <a:ext cx="9067800" cy="4031873"/>
          </a:xfrm>
          <a:prstGeom prst="rect">
            <a:avLst/>
          </a:prstGeom>
        </p:spPr>
        <p:txBody>
          <a:bodyPr wrap="square">
            <a:spAutoFit/>
          </a:bodyPr>
          <a:lstStyle/>
          <a:p>
            <a:r>
              <a:rPr lang="en-US" sz="1600" b="1" dirty="0">
                <a:latin typeface="Consolas" pitchFamily="49" charset="0"/>
                <a:cs typeface="Consolas" pitchFamily="49" charset="0"/>
              </a:rPr>
              <a:t>V_254a := MS = TA_RA | MS = </a:t>
            </a:r>
            <a:r>
              <a:rPr lang="en-US" sz="1600" b="1" dirty="0" err="1">
                <a:latin typeface="Consolas" pitchFamily="49" charset="0"/>
                <a:cs typeface="Consolas" pitchFamily="49" charset="0"/>
              </a:rPr>
              <a:t>TA_only</a:t>
            </a:r>
            <a:r>
              <a:rPr lang="en-US" sz="1600" b="1" dirty="0">
                <a:latin typeface="Consolas" pitchFamily="49" charset="0"/>
                <a:cs typeface="Consolas" pitchFamily="49" charset="0"/>
              </a:rPr>
              <a:t> | MS =3 | MS = 4 |</a:t>
            </a:r>
            <a:br>
              <a:rPr lang="en-US" sz="1600" b="1" dirty="0">
                <a:latin typeface="Consolas" pitchFamily="49" charset="0"/>
                <a:cs typeface="Consolas" pitchFamily="49" charset="0"/>
              </a:rPr>
            </a:br>
            <a:r>
              <a:rPr lang="en-US" sz="1600" b="1" dirty="0">
                <a:latin typeface="Consolas" pitchFamily="49" charset="0"/>
                <a:cs typeface="Consolas" pitchFamily="49" charset="0"/>
              </a:rPr>
              <a:t> </a:t>
            </a:r>
            <a:r>
              <a:rPr lang="en-US" sz="1600" b="1" dirty="0" smtClean="0">
                <a:latin typeface="Consolas" pitchFamily="49" charset="0"/>
                <a:cs typeface="Consolas" pitchFamily="49" charset="0"/>
              </a:rPr>
              <a:t>                      MS </a:t>
            </a:r>
            <a:r>
              <a:rPr lang="en-US" sz="1600" b="1" dirty="0">
                <a:latin typeface="Consolas" pitchFamily="49" charset="0"/>
                <a:cs typeface="Consolas" pitchFamily="49" charset="0"/>
              </a:rPr>
              <a:t>= 5 | MS = 6 | MS = 7; </a:t>
            </a:r>
          </a:p>
          <a:p>
            <a:r>
              <a:rPr lang="en-US" sz="1600" b="1" dirty="0">
                <a:latin typeface="Consolas" pitchFamily="49" charset="0"/>
                <a:cs typeface="Consolas" pitchFamily="49" charset="0"/>
              </a:rPr>
              <a:t>V_254b := ASL = 2 | ASL = 3 | ASL = 4 | ASL = 5 |</a:t>
            </a:r>
            <a:br>
              <a:rPr lang="en-US" sz="1600" b="1" dirty="0">
                <a:latin typeface="Consolas" pitchFamily="49" charset="0"/>
                <a:cs typeface="Consolas" pitchFamily="49" charset="0"/>
              </a:rPr>
            </a:br>
            <a:r>
              <a:rPr lang="en-US" sz="1600" b="1" dirty="0">
                <a:latin typeface="Consolas" pitchFamily="49" charset="0"/>
                <a:cs typeface="Consolas" pitchFamily="49" charset="0"/>
              </a:rPr>
              <a:t> </a:t>
            </a:r>
            <a:r>
              <a:rPr lang="en-US" sz="1600" b="1" dirty="0" smtClean="0">
                <a:latin typeface="Consolas" pitchFamily="49" charset="0"/>
                <a:cs typeface="Consolas" pitchFamily="49" charset="0"/>
              </a:rPr>
              <a:t>         ASL </a:t>
            </a:r>
            <a:r>
              <a:rPr lang="en-US" sz="1600" b="1" dirty="0">
                <a:latin typeface="Consolas" pitchFamily="49" charset="0"/>
                <a:cs typeface="Consolas" pitchFamily="49" charset="0"/>
              </a:rPr>
              <a:t>= 6 | ASL = 7;</a:t>
            </a:r>
            <a:br>
              <a:rPr lang="en-US" sz="1600" b="1" dirty="0">
                <a:latin typeface="Consolas" pitchFamily="49" charset="0"/>
                <a:cs typeface="Consolas" pitchFamily="49" charset="0"/>
              </a:rPr>
            </a:br>
            <a:r>
              <a:rPr lang="en-US" sz="1600" b="1" dirty="0">
                <a:latin typeface="Consolas" pitchFamily="49" charset="0"/>
                <a:cs typeface="Consolas" pitchFamily="49" charset="0"/>
              </a:rPr>
              <a:t>T_254 := (ASL = 2 &amp; V_254a) | (ASL = 2 &amp; MS = </a:t>
            </a:r>
            <a:r>
              <a:rPr lang="en-US" sz="1600" b="1" dirty="0" err="1">
                <a:latin typeface="Consolas" pitchFamily="49" charset="0"/>
                <a:cs typeface="Consolas" pitchFamily="49" charset="0"/>
              </a:rPr>
              <a:t>TA_only</a:t>
            </a:r>
            <a:r>
              <a:rPr lang="en-US" sz="1600" b="1" dirty="0">
                <a:latin typeface="Consolas" pitchFamily="49" charset="0"/>
                <a:cs typeface="Consolas" pitchFamily="49" charset="0"/>
              </a:rPr>
              <a:t>) |</a:t>
            </a:r>
          </a:p>
          <a:p>
            <a:r>
              <a:rPr lang="en-US" sz="1600" b="1" dirty="0" smtClean="0">
                <a:latin typeface="Consolas" pitchFamily="49" charset="0"/>
                <a:cs typeface="Consolas" pitchFamily="49" charset="0"/>
              </a:rPr>
              <a:t>         (</a:t>
            </a:r>
            <a:r>
              <a:rPr lang="en-US" sz="1600" b="1" dirty="0">
                <a:latin typeface="Consolas" pitchFamily="49" charset="0"/>
                <a:cs typeface="Consolas" pitchFamily="49" charset="0"/>
              </a:rPr>
              <a:t>V_254b &amp; LG = 2 &amp; V524a);</a:t>
            </a:r>
          </a:p>
          <a:p>
            <a:r>
              <a:rPr lang="en-US" sz="1600" b="1" dirty="0">
                <a:latin typeface="Consolas" pitchFamily="49" charset="0"/>
                <a:cs typeface="Consolas" pitchFamily="49" charset="0"/>
              </a:rPr>
              <a:t>V_257a := LG = 5 | LG = 6 | LG = 7 | LG = none;</a:t>
            </a:r>
            <a:br>
              <a:rPr lang="en-US" sz="1600" b="1" dirty="0">
                <a:latin typeface="Consolas" pitchFamily="49" charset="0"/>
                <a:cs typeface="Consolas" pitchFamily="49" charset="0"/>
              </a:rPr>
            </a:br>
            <a:r>
              <a:rPr lang="en-US" sz="1600" b="1" dirty="0">
                <a:latin typeface="Consolas" pitchFamily="49" charset="0"/>
                <a:cs typeface="Consolas" pitchFamily="49" charset="0"/>
              </a:rPr>
              <a:t>V_257b := MS = TA_RA | MS = 5 || MS = 6 | MS = 7;</a:t>
            </a:r>
            <a:br>
              <a:rPr lang="en-US" sz="1600" b="1" dirty="0">
                <a:latin typeface="Consolas" pitchFamily="49" charset="0"/>
                <a:cs typeface="Consolas" pitchFamily="49" charset="0"/>
              </a:rPr>
            </a:br>
            <a:r>
              <a:rPr lang="en-US" sz="1600" b="1" dirty="0">
                <a:latin typeface="Consolas" pitchFamily="49" charset="0"/>
                <a:cs typeface="Consolas" pitchFamily="49" charset="0"/>
              </a:rPr>
              <a:t>V_257c := MS = TA_RA | MS = </a:t>
            </a:r>
            <a:r>
              <a:rPr lang="en-US" sz="1600" b="1" dirty="0" err="1">
                <a:latin typeface="Consolas" pitchFamily="49" charset="0"/>
                <a:cs typeface="Consolas" pitchFamily="49" charset="0"/>
              </a:rPr>
              <a:t>TA_only</a:t>
            </a:r>
            <a:r>
              <a:rPr lang="en-US" sz="1600" b="1" dirty="0">
                <a:latin typeface="Consolas" pitchFamily="49" charset="0"/>
                <a:cs typeface="Consolas" pitchFamily="49" charset="0"/>
              </a:rPr>
              <a:t> | MS = 3 | MS = 4 |</a:t>
            </a:r>
          </a:p>
          <a:p>
            <a:r>
              <a:rPr lang="en-US" sz="1600" b="1" dirty="0" smtClean="0">
                <a:latin typeface="Consolas" pitchFamily="49" charset="0"/>
                <a:cs typeface="Consolas" pitchFamily="49" charset="0"/>
              </a:rPr>
              <a:t>          MS </a:t>
            </a:r>
            <a:r>
              <a:rPr lang="en-US" sz="1600" b="1" dirty="0">
                <a:latin typeface="Consolas" pitchFamily="49" charset="0"/>
                <a:cs typeface="Consolas" pitchFamily="49" charset="0"/>
              </a:rPr>
              <a:t>= 5 | MS = 6 | MS = 7;</a:t>
            </a:r>
          </a:p>
          <a:p>
            <a:r>
              <a:rPr lang="en-US" sz="1600" b="1" dirty="0">
                <a:latin typeface="Consolas" pitchFamily="49" charset="0"/>
                <a:cs typeface="Consolas" pitchFamily="49" charset="0"/>
              </a:rPr>
              <a:t>V_257d := ASL = 5 | ASL = 6 | ASL = 7;</a:t>
            </a:r>
          </a:p>
          <a:p>
            <a:r>
              <a:rPr lang="en-US" sz="1600" b="1" dirty="0">
                <a:latin typeface="Consolas" pitchFamily="49" charset="0"/>
                <a:cs typeface="Consolas" pitchFamily="49" charset="0"/>
              </a:rPr>
              <a:t>T_257 := (ASL = 5 | V_257a | V_257b) |</a:t>
            </a:r>
          </a:p>
          <a:p>
            <a:r>
              <a:rPr lang="en-US" sz="1600" b="1" dirty="0" smtClean="0">
                <a:latin typeface="Consolas" pitchFamily="49" charset="0"/>
                <a:cs typeface="Consolas" pitchFamily="49" charset="0"/>
              </a:rPr>
              <a:t>         (</a:t>
            </a:r>
            <a:r>
              <a:rPr lang="en-US" sz="1600" b="1" dirty="0">
                <a:latin typeface="Consolas" pitchFamily="49" charset="0"/>
                <a:cs typeface="Consolas" pitchFamily="49" charset="0"/>
              </a:rPr>
              <a:t>ASL = 5 &amp; MS = </a:t>
            </a:r>
            <a:r>
              <a:rPr lang="en-US" sz="1600" b="1" dirty="0" err="1">
                <a:latin typeface="Consolas" pitchFamily="49" charset="0"/>
                <a:cs typeface="Consolas" pitchFamily="49" charset="0"/>
              </a:rPr>
              <a:t>TA_only</a:t>
            </a:r>
            <a:r>
              <a:rPr lang="en-US" sz="1600" b="1" dirty="0">
                <a:latin typeface="Consolas" pitchFamily="49" charset="0"/>
                <a:cs typeface="Consolas" pitchFamily="49" charset="0"/>
              </a:rPr>
              <a:t>) |</a:t>
            </a:r>
          </a:p>
          <a:p>
            <a:r>
              <a:rPr lang="en-US" sz="1600" b="1" dirty="0" smtClean="0">
                <a:latin typeface="Consolas" pitchFamily="49" charset="0"/>
                <a:cs typeface="Consolas" pitchFamily="49" charset="0"/>
              </a:rPr>
              <a:t>         (</a:t>
            </a:r>
            <a:r>
              <a:rPr lang="en-US" sz="1600" b="1" dirty="0">
                <a:latin typeface="Consolas" pitchFamily="49" charset="0"/>
                <a:cs typeface="Consolas" pitchFamily="49" charset="0"/>
              </a:rPr>
              <a:t>ASL = 5&amp; LG = 2 &amp; V_257c) |</a:t>
            </a:r>
            <a:br>
              <a:rPr lang="en-US" sz="1600" b="1" dirty="0">
                <a:latin typeface="Consolas" pitchFamily="49" charset="0"/>
                <a:cs typeface="Consolas" pitchFamily="49" charset="0"/>
              </a:rPr>
            </a:br>
            <a:r>
              <a:rPr lang="en-US" sz="1600" b="1" dirty="0">
                <a:latin typeface="Consolas" pitchFamily="49" charset="0"/>
                <a:cs typeface="Consolas" pitchFamily="49" charset="0"/>
              </a:rPr>
              <a:t> </a:t>
            </a:r>
            <a:r>
              <a:rPr lang="en-US" sz="1600" b="1" dirty="0" smtClean="0">
                <a:latin typeface="Consolas" pitchFamily="49" charset="0"/>
                <a:cs typeface="Consolas" pitchFamily="49" charset="0"/>
              </a:rPr>
              <a:t>        (</a:t>
            </a:r>
            <a:r>
              <a:rPr lang="en-US" sz="1600" b="1" dirty="0">
                <a:latin typeface="Consolas" pitchFamily="49" charset="0"/>
                <a:cs typeface="Consolas" pitchFamily="49" charset="0"/>
              </a:rPr>
              <a:t>V_257d &amp; LG = 5 &amp; V_257b) |</a:t>
            </a:r>
            <a:br>
              <a:rPr lang="en-US" sz="1600" b="1" dirty="0">
                <a:latin typeface="Consolas" pitchFamily="49" charset="0"/>
                <a:cs typeface="Consolas" pitchFamily="49" charset="0"/>
              </a:rPr>
            </a:br>
            <a:r>
              <a:rPr lang="en-US" sz="1600" b="1" dirty="0" smtClean="0">
                <a:latin typeface="Consolas" pitchFamily="49" charset="0"/>
                <a:cs typeface="Consolas" pitchFamily="49" charset="0"/>
              </a:rPr>
              <a:t>         </a:t>
            </a:r>
            <a:r>
              <a:rPr lang="en-US" sz="1600" b="1" dirty="0">
                <a:latin typeface="Consolas" pitchFamily="49" charset="0"/>
                <a:cs typeface="Consolas" pitchFamily="49" charset="0"/>
              </a:rPr>
              <a:t>(V_257d &amp; V_257a &amp; MS = 5</a:t>
            </a:r>
            <a:r>
              <a:rPr lang="en-US" sz="1600" b="1" dirty="0" smtClean="0">
                <a:latin typeface="Consolas" pitchFamily="49" charset="0"/>
                <a:cs typeface="Consolas" pitchFamily="49" charset="0"/>
              </a:rPr>
              <a:t>);    </a:t>
            </a:r>
            <a:endParaRPr lang="en-US" sz="1600" b="1" dirty="0">
              <a:latin typeface="Consolas" pitchFamily="49" charset="0"/>
              <a:cs typeface="Consolas" pitchFamily="49" charset="0"/>
            </a:endParaRPr>
          </a:p>
        </p:txBody>
      </p:sp>
    </p:spTree>
    <p:extLst>
      <p:ext uri="{BB962C8B-B14F-4D97-AF65-F5344CB8AC3E}">
        <p14:creationId xmlns:p14="http://schemas.microsoft.com/office/powerpoint/2010/main" val="2084243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81" name="Rectangle 45"/>
          <p:cNvSpPr>
            <a:spLocks noGrp="1" noChangeArrowheads="1"/>
          </p:cNvSpPr>
          <p:nvPr>
            <p:ph type="title"/>
          </p:nvPr>
        </p:nvSpPr>
        <p:spPr/>
        <p:txBody>
          <a:bodyPr/>
          <a:lstStyle/>
          <a:p>
            <a:r>
              <a:rPr lang="en-US"/>
              <a:t>Analyses and Results</a:t>
            </a:r>
          </a:p>
        </p:txBody>
      </p:sp>
      <p:sp>
        <p:nvSpPr>
          <p:cNvPr id="39982" name="Rectangle 46"/>
          <p:cNvSpPr>
            <a:spLocks noGrp="1" noChangeArrowheads="1"/>
          </p:cNvSpPr>
          <p:nvPr>
            <p:ph type="body" idx="1"/>
          </p:nvPr>
        </p:nvSpPr>
        <p:spPr/>
        <p:txBody>
          <a:bodyPr/>
          <a:lstStyle/>
          <a:p>
            <a:pPr>
              <a:lnSpc>
                <a:spcPct val="90000"/>
              </a:lnSpc>
            </a:pPr>
            <a:r>
              <a:rPr lang="en-US" sz="2800" dirty="0"/>
              <a:t>Used and modified SMV [McMillan 93]</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p:txBody>
      </p:sp>
      <p:graphicFrame>
        <p:nvGraphicFramePr>
          <p:cNvPr id="39983" name="Group 47"/>
          <p:cNvGraphicFramePr>
            <a:graphicFrameLocks noGrp="1"/>
          </p:cNvGraphicFramePr>
          <p:nvPr/>
        </p:nvGraphicFramePr>
        <p:xfrm>
          <a:off x="609600" y="2590800"/>
          <a:ext cx="7924800" cy="2378075"/>
        </p:xfrm>
        <a:graphic>
          <a:graphicData uri="http://schemas.openxmlformats.org/drawingml/2006/table">
            <a:tbl>
              <a:tblPr/>
              <a:tblGrid>
                <a:gridCol w="2438400"/>
                <a:gridCol w="2971800"/>
                <a:gridCol w="2514600"/>
              </a:tblGrid>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TCAS 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EPD 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State space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230 bits, 10</a:t>
                      </a:r>
                      <a:r>
                        <a:rPr kumimoji="0" lang="en-US" sz="2000" b="0" i="0" u="none" strike="noStrike" cap="none" normalizeH="0" baseline="30000" smtClean="0">
                          <a:ln>
                            <a:noFill/>
                          </a:ln>
                          <a:solidFill>
                            <a:schemeClr val="tx1"/>
                          </a:solidFill>
                          <a:effectLst/>
                          <a:latin typeface="Arial" charset="0"/>
                        </a:rPr>
                        <a:t>60</a:t>
                      </a:r>
                      <a:r>
                        <a:rPr kumimoji="0" lang="en-US" sz="2000" b="0" i="0" u="none" strike="noStrike" cap="none" normalizeH="0" baseline="0" smtClean="0">
                          <a:ln>
                            <a:noFill/>
                          </a:ln>
                          <a:solidFill>
                            <a:schemeClr val="tx1"/>
                          </a:solidFill>
                          <a:effectLst/>
                          <a:latin typeface="Arial" charset="0"/>
                        </a:rPr>
                        <a:t>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90 bits, 10</a:t>
                      </a:r>
                      <a:r>
                        <a:rPr kumimoji="0" lang="en-US" sz="2000" b="0" i="0" u="none" strike="noStrike" cap="none" normalizeH="0" baseline="30000" smtClean="0">
                          <a:ln>
                            <a:noFill/>
                          </a:ln>
                          <a:solidFill>
                            <a:schemeClr val="tx1"/>
                          </a:solidFill>
                          <a:effectLst/>
                          <a:latin typeface="Arial" charset="0"/>
                        </a:rPr>
                        <a:t>27</a:t>
                      </a:r>
                      <a:r>
                        <a:rPr kumimoji="0" lang="en-US" sz="2000" b="0" i="0" u="none" strike="noStrike" cap="none" normalizeH="0" baseline="0" smtClean="0">
                          <a:ln>
                            <a:noFill/>
                          </a:ln>
                          <a:solidFill>
                            <a:schemeClr val="tx1"/>
                          </a:solidFill>
                          <a:effectLst/>
                          <a:latin typeface="Arial" charset="0"/>
                        </a:rPr>
                        <a:t> states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Prior verification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inspection,</a:t>
                      </a:r>
                      <a:br>
                        <a:rPr kumimoji="0" lang="en-US" sz="2000" b="0" i="0" u="none" strike="noStrike" cap="none" normalizeH="0" baseline="0" smtClean="0">
                          <a:ln>
                            <a:noFill/>
                          </a:ln>
                          <a:solidFill>
                            <a:schemeClr val="tx1"/>
                          </a:solidFill>
                          <a:effectLst/>
                          <a:latin typeface="Arial" charset="0"/>
                        </a:rPr>
                      </a:br>
                      <a:r>
                        <a:rPr kumimoji="0" lang="en-US" sz="2000" b="0" i="0" u="none" strike="noStrike" cap="none" normalizeH="0" baseline="0" smtClean="0">
                          <a:ln>
                            <a:noFill/>
                          </a:ln>
                          <a:solidFill>
                            <a:schemeClr val="tx1"/>
                          </a:solidFill>
                          <a:effectLst/>
                          <a:latin typeface="Arial" charset="0"/>
                        </a:rPr>
                        <a:t>static 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simulation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Problems we found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inconsistent outputs, safety violations,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violations of fault tolerance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23</a:t>
            </a:fld>
            <a:endParaRPr lang="en-US"/>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7" name="Rectangle 27"/>
          <p:cNvSpPr>
            <a:spLocks noGrp="1" noChangeArrowheads="1"/>
          </p:cNvSpPr>
          <p:nvPr>
            <p:ph type="title"/>
          </p:nvPr>
        </p:nvSpPr>
        <p:spPr/>
        <p:txBody>
          <a:bodyPr/>
          <a:lstStyle/>
          <a:p>
            <a:r>
              <a:rPr lang="en-US" dirty="0"/>
              <a:t>Some </a:t>
            </a:r>
            <a:r>
              <a:rPr lang="en-US" dirty="0" smtClean="0"/>
              <a:t>Formulae </a:t>
            </a:r>
            <a:r>
              <a:rPr lang="en-US" dirty="0"/>
              <a:t>Checked</a:t>
            </a:r>
          </a:p>
        </p:txBody>
      </p:sp>
      <p:sp>
        <p:nvSpPr>
          <p:cNvPr id="40988" name="Rectangle 28"/>
          <p:cNvSpPr>
            <a:spLocks noGrp="1" noChangeArrowheads="1"/>
          </p:cNvSpPr>
          <p:nvPr>
            <p:ph type="body" idx="1"/>
          </p:nvPr>
        </p:nvSpPr>
        <p:spPr/>
        <p:txBody>
          <a:bodyPr/>
          <a:lstStyle/>
          <a:p>
            <a:pPr>
              <a:lnSpc>
                <a:spcPct val="90000"/>
              </a:lnSpc>
            </a:pPr>
            <a:r>
              <a:rPr lang="en-US" sz="2800" dirty="0"/>
              <a:t>TCAS II</a:t>
            </a:r>
          </a:p>
          <a:p>
            <a:pPr lvl="1">
              <a:lnSpc>
                <a:spcPct val="90000"/>
              </a:lnSpc>
            </a:pPr>
            <a:r>
              <a:rPr lang="en-US" sz="2400" dirty="0"/>
              <a:t>Descent </a:t>
            </a:r>
            <a:r>
              <a:rPr lang="en-US" sz="2400" dirty="0" smtClean="0"/>
              <a:t>inhibition: </a:t>
            </a:r>
            <a:r>
              <a:rPr lang="en-US" sz="2000" dirty="0" smtClean="0"/>
              <a:t>AG </a:t>
            </a:r>
            <a:r>
              <a:rPr lang="en-US" sz="2000" dirty="0"/>
              <a:t>(Alt &lt; 1000 </a:t>
            </a:r>
            <a:r>
              <a:rPr lang="en-US" sz="2000" dirty="0">
                <a:sym typeface="Symbol" pitchFamily="18" charset="2"/>
              </a:rPr>
              <a:t> </a:t>
            </a:r>
            <a:r>
              <a:rPr lang="en-US" sz="2000" dirty="0"/>
              <a:t>Descend)</a:t>
            </a:r>
          </a:p>
          <a:p>
            <a:pPr lvl="1">
              <a:lnSpc>
                <a:spcPct val="90000"/>
              </a:lnSpc>
            </a:pPr>
            <a:r>
              <a:rPr lang="en-US" sz="2400" dirty="0"/>
              <a:t>Output </a:t>
            </a:r>
            <a:r>
              <a:rPr lang="en-US" sz="2400" dirty="0" smtClean="0"/>
              <a:t>agreement: </a:t>
            </a:r>
            <a:r>
              <a:rPr lang="en-US" sz="2000" dirty="0" smtClean="0"/>
              <a:t>AG </a:t>
            </a:r>
            <a:r>
              <a:rPr lang="en-US" sz="2000" dirty="0">
                <a:sym typeface="Symbol" pitchFamily="18" charset="2"/>
              </a:rPr>
              <a:t></a:t>
            </a:r>
            <a:r>
              <a:rPr lang="en-US" sz="2000" dirty="0"/>
              <a:t>(</a:t>
            </a:r>
            <a:r>
              <a:rPr lang="en-US" sz="2000" dirty="0" err="1"/>
              <a:t>GoalRate</a:t>
            </a:r>
            <a:r>
              <a:rPr lang="en-US" sz="2000" dirty="0"/>
              <a:t> </a:t>
            </a:r>
            <a:r>
              <a:rPr lang="en-US" sz="2000" dirty="0">
                <a:sym typeface="Symbol" pitchFamily="18" charset="2"/>
              </a:rPr>
              <a:t></a:t>
            </a:r>
            <a:r>
              <a:rPr lang="en-US" sz="2000" dirty="0"/>
              <a:t> 0 </a:t>
            </a:r>
            <a:r>
              <a:rPr lang="en-US" sz="2000" dirty="0">
                <a:sym typeface="Symbol" pitchFamily="18" charset="2"/>
              </a:rPr>
              <a:t> </a:t>
            </a:r>
            <a:r>
              <a:rPr lang="en-US" sz="2000" dirty="0"/>
              <a:t>Descend)</a:t>
            </a:r>
          </a:p>
          <a:p>
            <a:pPr>
              <a:lnSpc>
                <a:spcPct val="90000"/>
              </a:lnSpc>
            </a:pPr>
            <a:r>
              <a:rPr lang="en-US" sz="2800" dirty="0"/>
              <a:t>EPD system</a:t>
            </a:r>
          </a:p>
          <a:p>
            <a:pPr lvl="1">
              <a:lnSpc>
                <a:spcPct val="90000"/>
              </a:lnSpc>
            </a:pPr>
            <a:r>
              <a:rPr lang="en-US" sz="2400" dirty="0"/>
              <a:t>AG (</a:t>
            </a:r>
            <a:r>
              <a:rPr lang="en-US" sz="2400" dirty="0" err="1"/>
              <a:t>NoFailures</a:t>
            </a:r>
            <a:r>
              <a:rPr lang="en-US" sz="2400" dirty="0"/>
              <a:t> </a:t>
            </a:r>
            <a:r>
              <a:rPr lang="en-US" sz="2400" dirty="0">
                <a:sym typeface="Symbol" pitchFamily="18" charset="2"/>
              </a:rPr>
              <a:t></a:t>
            </a:r>
            <a:br>
              <a:rPr lang="en-US" sz="2400" dirty="0">
                <a:sym typeface="Symbol" pitchFamily="18" charset="2"/>
              </a:rPr>
            </a:br>
            <a:r>
              <a:rPr lang="en-US" sz="2400" dirty="0">
                <a:sym typeface="Symbol" pitchFamily="18" charset="2"/>
              </a:rPr>
              <a:t>          </a:t>
            </a:r>
            <a:r>
              <a:rPr lang="en-US" sz="2400" dirty="0"/>
              <a:t>(</a:t>
            </a:r>
            <a:r>
              <a:rPr lang="en-US" sz="2400" dirty="0" err="1"/>
              <a:t>LMain</a:t>
            </a:r>
            <a:r>
              <a:rPr lang="en-US" sz="2400" dirty="0"/>
              <a:t> </a:t>
            </a:r>
            <a:r>
              <a:rPr lang="en-US" sz="2400" dirty="0">
                <a:sym typeface="Symbol" pitchFamily="18" charset="2"/>
              </a:rPr>
              <a:t></a:t>
            </a:r>
            <a:r>
              <a:rPr lang="en-US" sz="2400" dirty="0"/>
              <a:t> </a:t>
            </a:r>
            <a:r>
              <a:rPr lang="en-US" sz="2400" dirty="0" err="1"/>
              <a:t>RMain</a:t>
            </a:r>
            <a:r>
              <a:rPr lang="en-US" sz="2400" dirty="0"/>
              <a:t> </a:t>
            </a:r>
            <a:r>
              <a:rPr lang="en-US" sz="2400" dirty="0">
                <a:sym typeface="Symbol" pitchFamily="18" charset="2"/>
              </a:rPr>
              <a:t></a:t>
            </a:r>
            <a:r>
              <a:rPr lang="en-US" sz="2400" dirty="0"/>
              <a:t> </a:t>
            </a:r>
            <a:r>
              <a:rPr lang="en-US" sz="2400" dirty="0" err="1"/>
              <a:t>LBackup</a:t>
            </a:r>
            <a:r>
              <a:rPr lang="en-US" sz="2400" dirty="0"/>
              <a:t> </a:t>
            </a:r>
            <a:r>
              <a:rPr lang="en-US" sz="2400" dirty="0">
                <a:sym typeface="Symbol" pitchFamily="18" charset="2"/>
              </a:rPr>
              <a:t></a:t>
            </a:r>
            <a:r>
              <a:rPr lang="en-US" sz="2400" dirty="0"/>
              <a:t> </a:t>
            </a:r>
            <a:r>
              <a:rPr lang="en-US" sz="2400" dirty="0" err="1"/>
              <a:t>RBackup</a:t>
            </a:r>
            <a:r>
              <a:rPr lang="en-US" sz="2400" dirty="0"/>
              <a:t>))</a:t>
            </a:r>
          </a:p>
          <a:p>
            <a:pPr lvl="1">
              <a:lnSpc>
                <a:spcPct val="90000"/>
              </a:lnSpc>
            </a:pPr>
            <a:r>
              <a:rPr lang="en-US" sz="2400" dirty="0"/>
              <a:t>AG (</a:t>
            </a:r>
            <a:r>
              <a:rPr lang="en-US" sz="2400" dirty="0" err="1"/>
              <a:t>AtMostOneFailure</a:t>
            </a:r>
            <a:r>
              <a:rPr lang="en-US" sz="2400" dirty="0"/>
              <a:t> </a:t>
            </a:r>
            <a:r>
              <a:rPr lang="en-US" sz="2400" dirty="0">
                <a:sym typeface="Symbol" pitchFamily="18" charset="2"/>
              </a:rPr>
              <a:t> </a:t>
            </a:r>
            <a:r>
              <a:rPr lang="en-US" sz="2400" dirty="0"/>
              <a:t>(</a:t>
            </a:r>
            <a:r>
              <a:rPr lang="en-US" sz="2400" dirty="0" err="1"/>
              <a:t>LMain</a:t>
            </a:r>
            <a:r>
              <a:rPr lang="en-US" sz="2400" dirty="0"/>
              <a:t> </a:t>
            </a:r>
            <a:r>
              <a:rPr lang="en-US" sz="2400" dirty="0">
                <a:sym typeface="Symbol" pitchFamily="18" charset="2"/>
              </a:rPr>
              <a:t></a:t>
            </a:r>
            <a:r>
              <a:rPr lang="en-US" sz="2400" dirty="0"/>
              <a:t> </a:t>
            </a:r>
            <a:r>
              <a:rPr lang="en-US" sz="2400" dirty="0" err="1"/>
              <a:t>RMain</a:t>
            </a:r>
            <a:r>
              <a:rPr lang="en-US" sz="2400" dirty="0"/>
              <a:t>))</a:t>
            </a:r>
          </a:p>
          <a:p>
            <a:pPr lvl="1">
              <a:lnSpc>
                <a:spcPct val="90000"/>
              </a:lnSpc>
            </a:pPr>
            <a:r>
              <a:rPr lang="en-US" sz="2400" dirty="0"/>
              <a:t>AG (</a:t>
            </a:r>
            <a:r>
              <a:rPr lang="en-US" sz="2400" dirty="0" err="1"/>
              <a:t>AtMostTwoFailures</a:t>
            </a:r>
            <a:r>
              <a:rPr lang="en-US" sz="2400" dirty="0"/>
              <a:t> </a:t>
            </a:r>
            <a:r>
              <a:rPr lang="en-US" sz="2400" dirty="0">
                <a:sym typeface="Symbol" pitchFamily="18" charset="2"/>
              </a:rPr>
              <a:t> </a:t>
            </a:r>
            <a:r>
              <a:rPr lang="en-US" sz="2400" dirty="0"/>
              <a:t>(</a:t>
            </a:r>
            <a:r>
              <a:rPr lang="en-US" sz="2400" dirty="0" err="1"/>
              <a:t>LBackup</a:t>
            </a:r>
            <a:r>
              <a:rPr lang="en-US" sz="2400" dirty="0"/>
              <a:t> </a:t>
            </a:r>
            <a:r>
              <a:rPr lang="en-US" sz="2400" dirty="0">
                <a:sym typeface="Symbol" pitchFamily="18" charset="2"/>
              </a:rPr>
              <a:t> </a:t>
            </a:r>
            <a:r>
              <a:rPr lang="en-US" sz="2400" dirty="0" err="1"/>
              <a:t>RBackup</a:t>
            </a:r>
            <a:r>
              <a:rPr lang="en-US" sz="2400" dirty="0" smtClean="0"/>
              <a:t>))</a:t>
            </a:r>
            <a:br>
              <a:rPr lang="en-US" sz="2400" dirty="0" smtClean="0"/>
            </a:br>
            <a:endParaRPr lang="en-US" sz="2400" dirty="0" smtClean="0"/>
          </a:p>
          <a:p>
            <a:pPr>
              <a:lnSpc>
                <a:spcPct val="90000"/>
              </a:lnSpc>
            </a:pPr>
            <a:r>
              <a:rPr lang="en-US" dirty="0" smtClean="0"/>
              <a:t>Where do these come from?</a:t>
            </a:r>
            <a:endParaRPr lang="en-US" dirty="0"/>
          </a:p>
          <a:p>
            <a:pPr>
              <a:lnSpc>
                <a:spcPct val="90000"/>
              </a:lnSpc>
            </a:pPr>
            <a:endParaRPr lang="en-US" sz="2800" dirty="0"/>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24</a:t>
            </a:fld>
            <a:endParaRPr lang="en-US"/>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normAutofit fontScale="90000"/>
          </a:bodyPr>
          <a:lstStyle/>
          <a:p>
            <a:r>
              <a:rPr lang="en-US" smtClean="0"/>
              <a:t>One example (EPD) counterexample</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25</a:t>
            </a:fld>
            <a:endParaRPr lang="en-US"/>
          </a:p>
        </p:txBody>
      </p:sp>
      <p:sp>
        <p:nvSpPr>
          <p:cNvPr id="41990" name="Rectangle 6"/>
          <p:cNvSpPr>
            <a:spLocks noGrp="1" noChangeArrowheads="1"/>
          </p:cNvSpPr>
          <p:nvPr>
            <p:ph type="body" idx="1"/>
          </p:nvPr>
        </p:nvSpPr>
        <p:spPr/>
        <p:txBody>
          <a:bodyPr/>
          <a:lstStyle/>
          <a:p>
            <a:r>
              <a:rPr lang="en-US" dirty="0" smtClean="0"/>
              <a:t>A single failure can cause a bus  to lose power</a:t>
            </a:r>
            <a:br>
              <a:rPr lang="en-US" dirty="0" smtClean="0"/>
            </a:br>
            <a:endParaRPr lang="en-US" dirty="0" smtClean="0"/>
          </a:p>
          <a:p>
            <a:pPr lvl="1"/>
            <a:r>
              <a:rPr lang="en-US" dirty="0" smtClean="0"/>
              <a:t>Power-up sequence; normal operation</a:t>
            </a:r>
          </a:p>
          <a:p>
            <a:pPr lvl="1"/>
            <a:r>
              <a:rPr lang="en-US" dirty="0" smtClean="0"/>
              <a:t>A circuit breaker fails</a:t>
            </a:r>
          </a:p>
          <a:p>
            <a:pPr lvl="1"/>
            <a:r>
              <a:rPr lang="en-US" dirty="0" smtClean="0"/>
              <a:t>Other circuit breakers reconfigured to maintain power</a:t>
            </a:r>
          </a:p>
          <a:p>
            <a:pPr lvl="1"/>
            <a:r>
              <a:rPr lang="en-US" dirty="0" smtClean="0"/>
              <a:t>User changes some inputs</a:t>
            </a:r>
          </a:p>
          <a:p>
            <a:pPr lvl="1"/>
            <a:r>
              <a:rPr lang="en-US" dirty="0" smtClean="0"/>
              <a:t>The first circuit breaker recovers</a:t>
            </a:r>
          </a:p>
          <a:p>
            <a:pPr lvl="1"/>
            <a:r>
              <a:rPr lang="en-US" dirty="0" smtClean="0"/>
              <a:t>User turns off a generator</a:t>
            </a:r>
          </a:p>
          <a:p>
            <a:pPr lvl="1"/>
            <a:r>
              <a:rPr lang="en-US" dirty="0" smtClean="0"/>
              <a:t>A bus loses power</a:t>
            </a:r>
          </a:p>
          <a:p>
            <a:endParaRPr lang="en-US" dirty="0"/>
          </a:p>
        </p:txBody>
      </p:sp>
      <p:sp>
        <p:nvSpPr>
          <p:cNvPr id="41991" name="Text Box 7"/>
          <p:cNvSpPr txBox="1">
            <a:spLocks noChangeArrowheads="1"/>
          </p:cNvSpPr>
          <p:nvPr/>
        </p:nvSpPr>
        <p:spPr bwMode="auto">
          <a:xfrm>
            <a:off x="6461125" y="4419600"/>
            <a:ext cx="2073275" cy="1562100"/>
          </a:xfrm>
          <a:prstGeom prst="rect">
            <a:avLst/>
          </a:prstGeom>
          <a:noFill/>
          <a:ln w="9525">
            <a:solidFill>
              <a:schemeClr val="tx1"/>
            </a:solidFill>
            <a:miter lim="800000"/>
            <a:headEnd/>
            <a:tailEnd/>
          </a:ln>
          <a:effectLst/>
        </p:spPr>
        <p:txBody>
          <a:bodyPr>
            <a:spAutoFit/>
          </a:bodyPr>
          <a:lstStyle/>
          <a:p>
            <a:pPr algn="ctr"/>
            <a:r>
              <a:rPr lang="en-US" sz="2400">
                <a:latin typeface="Tahoma" charset="0"/>
              </a:rPr>
              <a:t>This error does not exist in onboard system</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strips(upLeft)">
                                      <p:cBhvr>
                                        <p:cTn id="7"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7"/>
          <p:cNvSpPr>
            <a:spLocks noGrp="1" noChangeArrowheads="1"/>
          </p:cNvSpPr>
          <p:nvPr>
            <p:ph type="title"/>
          </p:nvPr>
        </p:nvSpPr>
        <p:spPr/>
        <p:txBody>
          <a:bodyPr/>
          <a:lstStyle/>
          <a:p>
            <a:r>
              <a:rPr lang="en-US" smtClean="0"/>
              <a:t>Synchrony hypothesis</a:t>
            </a:r>
            <a:endParaRPr lang="en-US" dirty="0"/>
          </a:p>
        </p:txBody>
      </p:sp>
      <p:graphicFrame>
        <p:nvGraphicFramePr>
          <p:cNvPr id="44041" name="Object 9"/>
          <p:cNvGraphicFramePr>
            <a:graphicFrameLocks noChangeAspect="1"/>
          </p:cNvGraphicFramePr>
          <p:nvPr>
            <p:ph sz="half" idx="1"/>
          </p:nvPr>
        </p:nvGraphicFramePr>
        <p:xfrm>
          <a:off x="1817078" y="1905000"/>
          <a:ext cx="5814644" cy="1981200"/>
        </p:xfrm>
        <a:graphic>
          <a:graphicData uri="http://schemas.openxmlformats.org/presentationml/2006/ole">
            <mc:AlternateContent xmlns:mc="http://schemas.openxmlformats.org/markup-compatibility/2006">
              <mc:Choice xmlns:v="urn:schemas-microsoft-com:vml" Requires="v">
                <p:oleObj spid="_x0000_s2059" name="VISIO" r:id="rId3" imgW="7086600" imgH="2414520" progId="Visio.Drawing.5">
                  <p:link updateAutomatic="1"/>
                </p:oleObj>
              </mc:Choice>
              <mc:Fallback>
                <p:oleObj name="VISIO" r:id="rId3" imgW="7086600" imgH="2414520" progId="Visio.Drawing.5">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078" y="1905000"/>
                        <a:ext cx="5814644" cy="1981200"/>
                      </a:xfrm>
                      <a:prstGeom prst="rect">
                        <a:avLst/>
                      </a:prstGeom>
                    </p:spPr>
                  </p:pic>
                </p:oleObj>
              </mc:Fallback>
            </mc:AlternateContent>
          </a:graphicData>
        </a:graphic>
      </p:graphicFrame>
      <p:sp>
        <p:nvSpPr>
          <p:cNvPr id="44040" name="Rectangle 8" descr="Rectangle: Click to edit Master text styles&#10;Second level&#10;Third level&#10;Fourth level&#10;Fifth level"/>
          <p:cNvSpPr>
            <a:spLocks noGrp="1" noChangeArrowheads="1"/>
          </p:cNvSpPr>
          <p:nvPr>
            <p:ph type="body" sz="half" idx="2"/>
          </p:nvPr>
        </p:nvSpPr>
        <p:spPr/>
        <p:txBody>
          <a:bodyPr>
            <a:normAutofit lnSpcReduction="10000"/>
          </a:bodyPr>
          <a:lstStyle/>
          <a:p>
            <a:r>
              <a:rPr lang="en-US" dirty="0" smtClean="0"/>
              <a:t>No new inputs within </a:t>
            </a:r>
            <a:r>
              <a:rPr lang="en-US" dirty="0" err="1" smtClean="0"/>
              <a:t>macrostep</a:t>
            </a:r>
            <a:endParaRPr lang="en-US" dirty="0" smtClean="0"/>
          </a:p>
          <a:p>
            <a:r>
              <a:rPr lang="en-US" dirty="0" err="1" smtClean="0"/>
              <a:t>Macrostep</a:t>
            </a:r>
            <a:r>
              <a:rPr lang="en-US" dirty="0" smtClean="0"/>
              <a:t> encoded as a sequence of transitions</a:t>
            </a:r>
          </a:p>
          <a:p>
            <a:r>
              <a:rPr lang="en-US" dirty="0" err="1" smtClean="0"/>
              <a:t>Statecharts</a:t>
            </a:r>
            <a:r>
              <a:rPr lang="en-US" dirty="0" smtClean="0"/>
              <a:t>, </a:t>
            </a:r>
            <a:r>
              <a:rPr lang="en-US" dirty="0" err="1" smtClean="0"/>
              <a:t>Esterel</a:t>
            </a:r>
            <a:r>
              <a:rPr lang="en-US" dirty="0" smtClean="0"/>
              <a:t> [Berry &amp; </a:t>
            </a:r>
            <a:r>
              <a:rPr lang="en-US" dirty="0" err="1" smtClean="0"/>
              <a:t>Gonthier</a:t>
            </a:r>
            <a:r>
              <a:rPr lang="en-US" dirty="0" smtClean="0"/>
              <a:t> 92], </a:t>
            </a:r>
            <a:r>
              <a:rPr lang="en-US" dirty="0" err="1" smtClean="0"/>
              <a:t>Lustre</a:t>
            </a:r>
            <a:r>
              <a:rPr lang="en-US" dirty="0" smtClean="0"/>
              <a:t> [</a:t>
            </a:r>
            <a:r>
              <a:rPr lang="en-US" dirty="0" err="1" smtClean="0"/>
              <a:t>Halbwachs</a:t>
            </a:r>
            <a:r>
              <a:rPr lang="en-US" dirty="0" smtClean="0"/>
              <a:t> et al. 92], etc.</a:t>
            </a:r>
          </a:p>
          <a:p>
            <a:endParaRPr lang="en-US" dirty="0"/>
          </a:p>
        </p:txBody>
      </p:sp>
    </p:spTree>
    <p:extLst>
      <p:ext uri="{BB962C8B-B14F-4D97-AF65-F5344CB8AC3E}">
        <p14:creationId xmlns:p14="http://schemas.microsoft.com/office/powerpoint/2010/main" val="1578851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ChangeArrowheads="1"/>
          </p:cNvSpPr>
          <p:nvPr>
            <p:ph type="title"/>
          </p:nvPr>
        </p:nvSpPr>
        <p:spPr/>
        <p:txBody>
          <a:bodyPr/>
          <a:lstStyle/>
          <a:p>
            <a:r>
              <a:rPr lang="en-US" smtClean="0"/>
              <a:t>Mutual Exclusion of Transitions</a:t>
            </a:r>
            <a:endParaRPr lang="en-US" dirty="0"/>
          </a:p>
        </p:txBody>
      </p:sp>
      <p:sp>
        <p:nvSpPr>
          <p:cNvPr id="49158" name="Rectangle 6"/>
          <p:cNvSpPr>
            <a:spLocks noGrp="1" noChangeArrowheads="1"/>
          </p:cNvSpPr>
          <p:nvPr>
            <p:ph sz="quarter" idx="1"/>
          </p:nvPr>
        </p:nvSpPr>
        <p:spPr>
          <a:xfrm>
            <a:off x="609600" y="1589567"/>
            <a:ext cx="4191000" cy="4572000"/>
          </a:xfrm>
        </p:spPr>
        <p:txBody>
          <a:bodyPr>
            <a:normAutofit/>
          </a:bodyPr>
          <a:lstStyle/>
          <a:p>
            <a:r>
              <a:rPr lang="en-US" sz="2800" dirty="0" smtClean="0"/>
              <a:t>Many “concurrent” transitions are sequential</a:t>
            </a:r>
          </a:p>
          <a:p>
            <a:pPr lvl="1"/>
            <a:r>
              <a:rPr lang="en-US" sz="2400" dirty="0" smtClean="0"/>
              <a:t>Determine using static analysis</a:t>
            </a:r>
          </a:p>
          <a:p>
            <a:r>
              <a:rPr lang="en-US" sz="2800" dirty="0" smtClean="0"/>
              <a:t>Use this to prune backward search</a:t>
            </a:r>
          </a:p>
          <a:p>
            <a:endParaRPr lang="en-US" sz="2800" dirty="0"/>
          </a:p>
        </p:txBody>
      </p:sp>
      <p:sp>
        <p:nvSpPr>
          <p:cNvPr id="9" name="Content Placeholder 8"/>
          <p:cNvSpPr>
            <a:spLocks noGrp="1"/>
          </p:cNvSpPr>
          <p:nvPr>
            <p:ph sz="quarter" idx="2"/>
          </p:nvPr>
        </p:nvSpPr>
        <p:spPr/>
        <p:txBody>
          <a:bodyPr>
            <a:normAutofit/>
          </a:bodyPr>
          <a:lstStyle/>
          <a:p>
            <a:r>
              <a:rPr lang="en-US" dirty="0"/>
              <a:t>Generally unclear </a:t>
            </a:r>
            <a:r>
              <a:rPr lang="en-US" dirty="0" smtClean="0"/>
              <a:t>whether forward or backward search is better</a:t>
            </a:r>
            <a:endParaRPr lang="en-US" dirty="0"/>
          </a:p>
          <a:p>
            <a:r>
              <a:rPr lang="en-US" dirty="0"/>
              <a:t>Forward search</a:t>
            </a:r>
          </a:p>
          <a:p>
            <a:pPr lvl="1"/>
            <a:r>
              <a:rPr lang="en-US" dirty="0"/>
              <a:t>Often good for low-level hardware.</a:t>
            </a:r>
          </a:p>
          <a:p>
            <a:pPr lvl="1"/>
            <a:r>
              <a:rPr lang="en-US" dirty="0"/>
              <a:t>But always bad for us; large </a:t>
            </a:r>
            <a:r>
              <a:rPr lang="en-US" dirty="0" smtClean="0"/>
              <a:t>BDDs</a:t>
            </a:r>
            <a:r>
              <a:rPr lang="en-US" dirty="0"/>
              <a:t>	</a:t>
            </a:r>
          </a:p>
        </p:txBody>
      </p:sp>
      <p:sp>
        <p:nvSpPr>
          <p:cNvPr id="7" name="Date Placeholder 6"/>
          <p:cNvSpPr>
            <a:spLocks noGrp="1"/>
          </p:cNvSpPr>
          <p:nvPr>
            <p:ph type="dt" sz="half" idx="15"/>
          </p:nvPr>
        </p:nvSpPr>
        <p:spPr/>
        <p:txBody>
          <a:bodyPr/>
          <a:lstStyle/>
          <a:p>
            <a:r>
              <a:rPr lang="en-US" smtClean="0"/>
              <a:t>503 11sp © UW CSE  • D. Notkin</a:t>
            </a:r>
            <a:endParaRPr lang="en-US"/>
          </a:p>
        </p:txBody>
      </p:sp>
      <p:sp>
        <p:nvSpPr>
          <p:cNvPr id="6" name="Slide Number Placeholder 5"/>
          <p:cNvSpPr>
            <a:spLocks noGrp="1"/>
          </p:cNvSpPr>
          <p:nvPr>
            <p:ph type="sldNum" sz="quarter" idx="16"/>
          </p:nvPr>
        </p:nvSpPr>
        <p:spPr/>
        <p:txBody>
          <a:bodyPr>
            <a:normAutofit fontScale="85000" lnSpcReduction="20000"/>
          </a:bodyPr>
          <a:lstStyle/>
          <a:p>
            <a:fld id="{CCE62039-F0FF-4755-9C2C-5FE62D21E637}" type="slidenum">
              <a:rPr lang="en-US" smtClean="0"/>
              <a:pPr/>
              <a:t>27</a:t>
            </a:fld>
            <a:endParaRPr lang="en-US"/>
          </a:p>
        </p:txBody>
      </p:sp>
      <p:pic>
        <p:nvPicPr>
          <p:cNvPr id="8" name="Picture 2"/>
          <p:cNvPicPr>
            <a:picLocks noChangeAspect="1" noChangeArrowheads="1"/>
          </p:cNvPicPr>
          <p:nvPr/>
        </p:nvPicPr>
        <p:blipFill>
          <a:blip r:embed="rId3" cstate="print"/>
          <a:srcRect/>
          <a:stretch>
            <a:fillRect/>
          </a:stretch>
        </p:blipFill>
        <p:spPr bwMode="auto">
          <a:xfrm>
            <a:off x="0" y="4419600"/>
            <a:ext cx="4572000" cy="203835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p:txBody>
          <a:bodyPr>
            <a:normAutofit fontScale="90000"/>
          </a:bodyPr>
          <a:lstStyle/>
          <a:p>
            <a:r>
              <a:rPr lang="en-US" smtClean="0"/>
              <a:t>A Disadvantage of Backward Search</a:t>
            </a:r>
            <a:endParaRPr lang="en-US"/>
          </a:p>
        </p:txBody>
      </p:sp>
      <p:sp>
        <p:nvSpPr>
          <p:cNvPr id="47112" name="Rectangle 8" descr="Rectangle: Click to edit Master text styles&#10;Second level&#10;Third level&#10;Fourth level&#10;Fifth level"/>
          <p:cNvSpPr>
            <a:spLocks noGrp="1" noChangeArrowheads="1"/>
          </p:cNvSpPr>
          <p:nvPr>
            <p:ph type="body" sz="half" idx="1"/>
          </p:nvPr>
        </p:nvSpPr>
        <p:spPr/>
        <p:txBody>
          <a:bodyPr>
            <a:noAutofit/>
          </a:bodyPr>
          <a:lstStyle/>
          <a:p>
            <a:r>
              <a:rPr lang="en-US" sz="2800" dirty="0" smtClean="0"/>
              <a:t>Visiting unreachable states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a:p>
            <a:r>
              <a:rPr lang="en-US" sz="2800" dirty="0" smtClean="0"/>
              <a:t>Find </a:t>
            </a:r>
            <a:r>
              <a:rPr lang="en-US" sz="2800" dirty="0" smtClean="0">
                <a:solidFill>
                  <a:srgbClr val="C00000"/>
                </a:solidFill>
              </a:rPr>
              <a:t>invariants</a:t>
            </a:r>
            <a:r>
              <a:rPr lang="en-US" sz="2800" dirty="0" smtClean="0"/>
              <a:t> that are small as BDDs and effective in reducing main BDD sizes</a:t>
            </a:r>
          </a:p>
          <a:p>
            <a:r>
              <a:rPr lang="en-US" sz="2800" dirty="0" smtClean="0"/>
              <a:t>Often from the domain itself	</a:t>
            </a:r>
          </a:p>
          <a:p>
            <a:endParaRPr lang="en-US" sz="2800" dirty="0"/>
          </a:p>
        </p:txBody>
      </p:sp>
      <p:graphicFrame>
        <p:nvGraphicFramePr>
          <p:cNvPr id="47111" name="Object 7"/>
          <p:cNvGraphicFramePr>
            <a:graphicFrameLocks noChangeAspect="1"/>
          </p:cNvGraphicFramePr>
          <p:nvPr>
            <p:ph sz="half" idx="2"/>
            <p:extLst>
              <p:ext uri="{D42A27DB-BD31-4B8C-83A1-F6EECF244321}">
                <p14:modId xmlns:p14="http://schemas.microsoft.com/office/powerpoint/2010/main" val="1187017999"/>
              </p:ext>
            </p:extLst>
          </p:nvPr>
        </p:nvGraphicFramePr>
        <p:xfrm>
          <a:off x="1752600" y="2514600"/>
          <a:ext cx="5372888" cy="2187575"/>
        </p:xfrm>
        <a:graphic>
          <a:graphicData uri="http://schemas.openxmlformats.org/presentationml/2006/ole">
            <mc:AlternateContent xmlns:mc="http://schemas.openxmlformats.org/markup-compatibility/2006">
              <mc:Choice xmlns:v="urn:schemas-microsoft-com:vml" Requires="v">
                <p:oleObj spid="_x0000_s3083" name="VISIO 5 Drawing" r:id="rId3" imgW="7327080" imgH="2983680" progId="Visio.Drawing.11">
                  <p:link updateAutomatic="1"/>
                </p:oleObj>
              </mc:Choice>
              <mc:Fallback>
                <p:oleObj name="VISIO 5 Drawing" r:id="rId3" imgW="7327080" imgH="2983680" progId="Visio.Drawing.11">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514600"/>
                        <a:ext cx="5372888" cy="2187575"/>
                      </a:xfrm>
                      <a:prstGeom prst="rect">
                        <a:avLst/>
                      </a:prstGeom>
                    </p:spPr>
                  </p:pic>
                </p:oleObj>
              </mc:Fallback>
            </mc:AlternateContent>
          </a:graphicData>
        </a:graphic>
      </p:graphicFrame>
      <p:sp>
        <p:nvSpPr>
          <p:cNvPr id="6" name="Arc 5"/>
          <p:cNvSpPr/>
          <p:nvPr/>
        </p:nvSpPr>
        <p:spPr>
          <a:xfrm>
            <a:off x="1219200" y="3048000"/>
            <a:ext cx="6172200" cy="1371600"/>
          </a:xfrm>
          <a:prstGeom prst="arc">
            <a:avLst>
              <a:gd name="adj1" fmla="val 10703292"/>
              <a:gd name="adj2" fmla="val 0"/>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9406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7" name="Rectangle 37"/>
          <p:cNvSpPr>
            <a:spLocks noGrp="1" noChangeArrowheads="1"/>
          </p:cNvSpPr>
          <p:nvPr>
            <p:ph type="title"/>
          </p:nvPr>
        </p:nvSpPr>
        <p:spPr/>
        <p:txBody>
          <a:bodyPr/>
          <a:lstStyle/>
          <a:p>
            <a:r>
              <a:rPr lang="en-US" smtClean="0"/>
              <a:t>Initial EPD Analyses Failed</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29</a:t>
            </a:fld>
            <a:endParaRPr lang="en-US"/>
          </a:p>
        </p:txBody>
      </p:sp>
      <p:sp>
        <p:nvSpPr>
          <p:cNvPr id="51238" name="Rectangle 38"/>
          <p:cNvSpPr>
            <a:spLocks noGrp="1" noChangeArrowheads="1"/>
          </p:cNvSpPr>
          <p:nvPr>
            <p:ph type="body" idx="1"/>
          </p:nvPr>
        </p:nvSpPr>
        <p:spPr/>
        <p:txBody>
          <a:bodyPr/>
          <a:lstStyle/>
          <a:p>
            <a:r>
              <a:rPr lang="en-US" smtClean="0"/>
              <a:t>Even though it has fewer states than TCAS II</a:t>
            </a:r>
          </a:p>
          <a:p>
            <a:r>
              <a:rPr lang="en-US" smtClean="0"/>
              <a:t>Main difference in synchronization</a:t>
            </a:r>
          </a:p>
          <a:p>
            <a:pPr lvl="1"/>
            <a:r>
              <a:rPr lang="en-US" smtClean="0"/>
              <a:t>TCAS used “oblivious” synchronization –every external event took the same number of state transitions</a:t>
            </a:r>
          </a:p>
          <a:p>
            <a:pPr lvl="1"/>
            <a:r>
              <a:rPr lang="en-US" smtClean="0"/>
              <a:t>EPD used “non-oblivious” synchronization</a:t>
            </a:r>
          </a:p>
          <a:p>
            <a:r>
              <a:rPr lang="en-US" smtClean="0"/>
              <a:t>Solution: convert non-oblivious to oblivious and maintain (most) properties			</a:t>
            </a:r>
          </a:p>
          <a:p>
            <a:endParaRPr lang="en-US" dirty="0"/>
          </a:p>
        </p:txBody>
      </p:sp>
      <p:graphicFrame>
        <p:nvGraphicFramePr>
          <p:cNvPr id="51239" name="Group 39"/>
          <p:cNvGraphicFramePr>
            <a:graphicFrameLocks noGrp="1"/>
          </p:cNvGraphicFramePr>
          <p:nvPr/>
        </p:nvGraphicFramePr>
        <p:xfrm>
          <a:off x="457200" y="5130800"/>
          <a:ext cx="8153400" cy="965200"/>
        </p:xfrm>
        <a:graphic>
          <a:graphicData uri="http://schemas.openxmlformats.org/drawingml/2006/table">
            <a:tbl>
              <a:tblPr/>
              <a:tblGrid>
                <a:gridCol w="2037660"/>
                <a:gridCol w="3220063"/>
                <a:gridCol w="2895677"/>
              </a:tblGrid>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TCAS 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EPD 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State space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230 bits, 10</a:t>
                      </a:r>
                      <a:r>
                        <a:rPr kumimoji="0" lang="en-US" sz="2400" b="0" i="0" u="none" strike="noStrike" cap="none" normalizeH="0" baseline="30000" dirty="0" smtClean="0">
                          <a:ln>
                            <a:noFill/>
                          </a:ln>
                          <a:solidFill>
                            <a:schemeClr val="tx1"/>
                          </a:solidFill>
                          <a:effectLst/>
                          <a:latin typeface="Arial" charset="0"/>
                        </a:rPr>
                        <a:t>60</a:t>
                      </a:r>
                      <a:r>
                        <a:rPr kumimoji="0" lang="en-US" sz="2400" b="0" i="0" u="none" strike="noStrike" cap="none" normalizeH="0" baseline="0" dirty="0" smtClean="0">
                          <a:ln>
                            <a:noFill/>
                          </a:ln>
                          <a:solidFill>
                            <a:schemeClr val="tx1"/>
                          </a:solidFill>
                          <a:effectLst/>
                          <a:latin typeface="Arial" charset="0"/>
                        </a:rPr>
                        <a:t> states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90 bits, 10</a:t>
                      </a:r>
                      <a:r>
                        <a:rPr kumimoji="0" lang="en-US" sz="2400" b="0" i="0" u="none" strike="noStrike" cap="none" normalizeH="0" baseline="30000" dirty="0" smtClean="0">
                          <a:ln>
                            <a:noFill/>
                          </a:ln>
                          <a:solidFill>
                            <a:schemeClr val="tx1"/>
                          </a:solidFill>
                          <a:effectLst/>
                          <a:latin typeface="Arial" charset="0"/>
                        </a:rPr>
                        <a:t>27</a:t>
                      </a:r>
                      <a:r>
                        <a:rPr kumimoji="0" lang="en-US" sz="2400" b="0" i="0" u="none" strike="noStrike" cap="none" normalizeH="0" baseline="0" dirty="0" smtClean="0">
                          <a:ln>
                            <a:noFill/>
                          </a:ln>
                          <a:solidFill>
                            <a:schemeClr val="tx1"/>
                          </a:solidFill>
                          <a:effectLst/>
                          <a:latin typeface="Arial" charset="0"/>
                        </a:rPr>
                        <a:t> states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temporal logic properties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a:t>
            </a:fld>
            <a:endParaRPr lang="en-US"/>
          </a:p>
        </p:txBody>
      </p:sp>
      <p:sp>
        <p:nvSpPr>
          <p:cNvPr id="5" name="Content Placeholder 4"/>
          <p:cNvSpPr>
            <a:spLocks noGrp="1"/>
          </p:cNvSpPr>
          <p:nvPr>
            <p:ph sz="quarter" idx="1"/>
          </p:nvPr>
        </p:nvSpPr>
        <p:spPr/>
        <p:txBody>
          <a:bodyPr/>
          <a:lstStyle/>
          <a:p>
            <a:r>
              <a:rPr lang="en-US" dirty="0" smtClean="0"/>
              <a:t>Error states not reached (invariant)</a:t>
            </a:r>
          </a:p>
          <a:p>
            <a:pPr lvl="1"/>
            <a:r>
              <a:rPr lang="en-US" b="1" dirty="0" smtClean="0">
                <a:latin typeface="Consolas" pitchFamily="49" charset="0"/>
                <a:cs typeface="Consolas" pitchFamily="49" charset="0"/>
              </a:rPr>
              <a:t>AG ¬Err</a:t>
            </a:r>
          </a:p>
          <a:p>
            <a:r>
              <a:rPr lang="en-US" dirty="0" smtClean="0"/>
              <a:t>Eventually </a:t>
            </a:r>
            <a:r>
              <a:rPr lang="en-US" dirty="0" err="1" smtClean="0"/>
              <a:t>ack</a:t>
            </a:r>
            <a:r>
              <a:rPr lang="en-US" dirty="0" smtClean="0"/>
              <a:t> for each request (</a:t>
            </a:r>
            <a:r>
              <a:rPr lang="en-US" dirty="0" err="1" smtClean="0"/>
              <a:t>liveness</a:t>
            </a:r>
            <a:r>
              <a:rPr lang="en-US" dirty="0" smtClean="0"/>
              <a:t>)</a:t>
            </a:r>
          </a:p>
          <a:p>
            <a:pPr lvl="1"/>
            <a:r>
              <a:rPr lang="en-US" b="1" dirty="0">
                <a:latin typeface="Consolas" pitchFamily="49" charset="0"/>
                <a:cs typeface="Consolas" pitchFamily="49" charset="0"/>
              </a:rPr>
              <a:t>AG (</a:t>
            </a:r>
            <a:r>
              <a:rPr lang="en-US" b="1" dirty="0" err="1">
                <a:latin typeface="Consolas" pitchFamily="49" charset="0"/>
                <a:cs typeface="Consolas" pitchFamily="49" charset="0"/>
              </a:rPr>
              <a:t>Req</a:t>
            </a:r>
            <a:r>
              <a:rPr lang="en-US" b="1" dirty="0">
                <a:latin typeface="Consolas" pitchFamily="49" charset="0"/>
                <a:cs typeface="Consolas" pitchFamily="49" charset="0"/>
              </a:rPr>
              <a:t> </a:t>
            </a:r>
            <a:r>
              <a:rPr lang="en-US" b="1" dirty="0">
                <a:latin typeface="Consolas" pitchFamily="49" charset="0"/>
                <a:cs typeface="Consolas" pitchFamily="49" charset="0"/>
                <a:sym typeface="Symbol" pitchFamily="18" charset="2"/>
              </a:rPr>
              <a:t> </a:t>
            </a:r>
            <a:r>
              <a:rPr lang="en-US" b="1" dirty="0">
                <a:latin typeface="Consolas" pitchFamily="49" charset="0"/>
                <a:cs typeface="Consolas" pitchFamily="49" charset="0"/>
              </a:rPr>
              <a:t>AF </a:t>
            </a:r>
            <a:r>
              <a:rPr lang="en-US" b="1" dirty="0" err="1">
                <a:latin typeface="Consolas" pitchFamily="49" charset="0"/>
                <a:cs typeface="Consolas" pitchFamily="49" charset="0"/>
              </a:rPr>
              <a:t>Ack</a:t>
            </a:r>
            <a:r>
              <a:rPr lang="en-US" b="1" dirty="0">
                <a:latin typeface="Consolas" pitchFamily="49" charset="0"/>
                <a:cs typeface="Consolas" pitchFamily="49" charset="0"/>
              </a:rPr>
              <a:t>)</a:t>
            </a:r>
          </a:p>
          <a:p>
            <a:r>
              <a:rPr lang="en-US" dirty="0" smtClean="0"/>
              <a:t>Always possible to restart machine (possibility)</a:t>
            </a:r>
          </a:p>
          <a:p>
            <a:pPr lvl="1"/>
            <a:r>
              <a:rPr lang="en-US" b="1" dirty="0">
                <a:latin typeface="Consolas" pitchFamily="49" charset="0"/>
                <a:cs typeface="Consolas" pitchFamily="49" charset="0"/>
              </a:rPr>
              <a:t>AG EF Restart</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729617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4" name="Rectangle 20"/>
          <p:cNvSpPr>
            <a:spLocks noGrp="1" noChangeArrowheads="1"/>
          </p:cNvSpPr>
          <p:nvPr>
            <p:ph type="title"/>
          </p:nvPr>
        </p:nvSpPr>
        <p:spPr/>
        <p:txBody>
          <a:bodyPr>
            <a:normAutofit fontScale="90000"/>
          </a:bodyPr>
          <a:lstStyle/>
          <a:p>
            <a:r>
              <a:rPr lang="en-US" dirty="0"/>
              <a:t>Oblivious Synchronization </a:t>
            </a:r>
            <a:r>
              <a:rPr lang="en-US" dirty="0" smtClean="0"/>
              <a:t>(TCAS </a:t>
            </a:r>
            <a:r>
              <a:rPr lang="en-US" dirty="0"/>
              <a:t>II)</a:t>
            </a:r>
          </a:p>
        </p:txBody>
      </p:sp>
      <p:graphicFrame>
        <p:nvGraphicFramePr>
          <p:cNvPr id="52245" name="Object 21"/>
          <p:cNvGraphicFramePr>
            <a:graphicFrameLocks noChangeAspect="1"/>
          </p:cNvGraphicFramePr>
          <p:nvPr>
            <p:ph sz="half" idx="1"/>
            <p:extLst>
              <p:ext uri="{D42A27DB-BD31-4B8C-83A1-F6EECF244321}">
                <p14:modId xmlns:p14="http://schemas.microsoft.com/office/powerpoint/2010/main" val="2295361481"/>
              </p:ext>
            </p:extLst>
          </p:nvPr>
        </p:nvGraphicFramePr>
        <p:xfrm>
          <a:off x="1676400" y="1676400"/>
          <a:ext cx="6037263" cy="3109913"/>
        </p:xfrm>
        <a:graphic>
          <a:graphicData uri="http://schemas.openxmlformats.org/presentationml/2006/ole">
            <mc:AlternateContent xmlns:mc="http://schemas.openxmlformats.org/markup-compatibility/2006">
              <mc:Choice xmlns:v="urn:schemas-microsoft-com:vml" Requires="v">
                <p:oleObj spid="_x0000_s5129" name="VISIO" r:id="rId3" imgW="7196040" imgH="3707280" progId="Visio.Drawing.5">
                  <p:link updateAutomatic="1"/>
                </p:oleObj>
              </mc:Choice>
              <mc:Fallback>
                <p:oleObj name="VISIO" r:id="rId3" imgW="7196040" imgH="3707280" progId="Visio.Drawing.5">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76400"/>
                        <a:ext cx="6037263" cy="3109913"/>
                      </a:xfrm>
                      <a:prstGeom prst="rect">
                        <a:avLst/>
                      </a:prstGeom>
                    </p:spPr>
                  </p:pic>
                </p:oleObj>
              </mc:Fallback>
            </mc:AlternateContent>
          </a:graphicData>
        </a:graphic>
      </p:graphicFrame>
      <p:sp>
        <p:nvSpPr>
          <p:cNvPr id="52246" name="Rectangle 22" descr="Rectangle: Click to edit Master text styles&#10;Second level&#10;Third level&#10;Fourth level&#10;Fifth level"/>
          <p:cNvSpPr>
            <a:spLocks noGrp="1" noChangeArrowheads="1"/>
          </p:cNvSpPr>
          <p:nvPr>
            <p:ph type="body" sz="half" idx="2"/>
          </p:nvPr>
        </p:nvSpPr>
        <p:spPr>
          <a:xfrm>
            <a:off x="838200" y="5105400"/>
            <a:ext cx="7772400" cy="609600"/>
          </a:xfrm>
        </p:spPr>
        <p:txBody>
          <a:bodyPr>
            <a:noAutofit/>
          </a:bodyPr>
          <a:lstStyle/>
          <a:p>
            <a:pPr>
              <a:lnSpc>
                <a:spcPct val="90000"/>
              </a:lnSpc>
            </a:pPr>
            <a:r>
              <a:rPr lang="en-US" sz="2800" b="1" dirty="0">
                <a:latin typeface="Consolas" pitchFamily="49" charset="0"/>
                <a:cs typeface="Consolas" pitchFamily="49" charset="0"/>
              </a:rPr>
              <a:t>y</a:t>
            </a:r>
            <a:r>
              <a:rPr lang="en-US" sz="2800" dirty="0"/>
              <a:t> signals completion of machine A</a:t>
            </a:r>
          </a:p>
          <a:p>
            <a:pPr lvl="1">
              <a:lnSpc>
                <a:spcPct val="90000"/>
              </a:lnSpc>
            </a:pPr>
            <a:r>
              <a:rPr lang="en-US" sz="2400" dirty="0" err="1"/>
              <a:t>Macrostep</a:t>
            </a:r>
            <a:r>
              <a:rPr lang="en-US" sz="2400" dirty="0"/>
              <a:t> length: 2</a:t>
            </a:r>
          </a:p>
          <a:p>
            <a:pPr lvl="1">
              <a:lnSpc>
                <a:spcPct val="90000"/>
              </a:lnSpc>
            </a:pPr>
            <a:r>
              <a:rPr lang="en-US" sz="2800" b="1" dirty="0">
                <a:latin typeface="Consolas" pitchFamily="49" charset="0"/>
                <a:cs typeface="Consolas" pitchFamily="49" charset="0"/>
              </a:rPr>
              <a:t>x </a:t>
            </a:r>
            <a:r>
              <a:rPr lang="en-US" sz="2800" b="1" dirty="0">
                <a:latin typeface="Consolas" pitchFamily="49" charset="0"/>
                <a:cs typeface="Consolas" pitchFamily="49" charset="0"/>
                <a:sym typeface="Symbol" pitchFamily="18" charset="2"/>
              </a:rPr>
              <a:t></a:t>
            </a:r>
            <a:r>
              <a:rPr lang="en-US" sz="2800" b="1" dirty="0">
                <a:latin typeface="Consolas" pitchFamily="49" charset="0"/>
                <a:cs typeface="Consolas" pitchFamily="49" charset="0"/>
              </a:rPr>
              <a:t> y </a:t>
            </a:r>
            <a:r>
              <a:rPr lang="en-US" sz="2800" b="1" dirty="0">
                <a:latin typeface="Consolas" pitchFamily="49" charset="0"/>
                <a:cs typeface="Consolas" pitchFamily="49" charset="0"/>
                <a:sym typeface="Symbol" pitchFamily="18" charset="2"/>
              </a:rPr>
              <a:t></a:t>
            </a:r>
            <a:r>
              <a:rPr lang="en-US" sz="2800" b="1" dirty="0">
                <a:latin typeface="Consolas" pitchFamily="49" charset="0"/>
                <a:cs typeface="Consolas" pitchFamily="49" charset="0"/>
              </a:rPr>
              <a:t> stable</a:t>
            </a:r>
            <a:r>
              <a:rPr lang="en-US" sz="2000" dirty="0"/>
              <a:t>	</a:t>
            </a:r>
          </a:p>
          <a:p>
            <a:pPr>
              <a:lnSpc>
                <a:spcPct val="90000"/>
              </a:lnSpc>
            </a:pPr>
            <a:endParaRPr lang="en-US" sz="2400" dirty="0"/>
          </a:p>
        </p:txBody>
      </p:sp>
    </p:spTree>
    <p:extLst>
      <p:ext uri="{BB962C8B-B14F-4D97-AF65-F5344CB8AC3E}">
        <p14:creationId xmlns:p14="http://schemas.microsoft.com/office/powerpoint/2010/main" val="1209962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p:cNvSpPr>
            <a:spLocks noGrp="1" noChangeArrowheads="1"/>
          </p:cNvSpPr>
          <p:nvPr>
            <p:ph type="title"/>
          </p:nvPr>
        </p:nvSpPr>
        <p:spPr/>
        <p:txBody>
          <a:bodyPr>
            <a:normAutofit fontScale="90000"/>
          </a:bodyPr>
          <a:lstStyle/>
          <a:p>
            <a:r>
              <a:rPr lang="en-US" dirty="0"/>
              <a:t>Non-Oblivious Synchronization </a:t>
            </a:r>
            <a:r>
              <a:rPr lang="en-US" dirty="0" smtClean="0"/>
              <a:t>(EPD</a:t>
            </a:r>
            <a:r>
              <a:rPr lang="en-US" dirty="0"/>
              <a:t>)</a:t>
            </a:r>
          </a:p>
        </p:txBody>
      </p:sp>
      <p:graphicFrame>
        <p:nvGraphicFramePr>
          <p:cNvPr id="53255" name="Object 7"/>
          <p:cNvGraphicFramePr>
            <a:graphicFrameLocks noChangeAspect="1"/>
          </p:cNvGraphicFramePr>
          <p:nvPr>
            <p:ph sz="half" idx="1"/>
          </p:nvPr>
        </p:nvGraphicFramePr>
        <p:xfrm>
          <a:off x="1676400" y="1981200"/>
          <a:ext cx="4964113" cy="2212975"/>
        </p:xfrm>
        <a:graphic>
          <a:graphicData uri="http://schemas.openxmlformats.org/presentationml/2006/ole">
            <mc:AlternateContent xmlns:mc="http://schemas.openxmlformats.org/markup-compatibility/2006">
              <mc:Choice xmlns:v="urn:schemas-microsoft-com:vml" Requires="v">
                <p:oleObj spid="_x0000_s6153" name="VISIO" r:id="rId3" imgW="5116320" imgH="2281320" progId="Visio.Drawing.5">
                  <p:link updateAutomatic="1"/>
                </p:oleObj>
              </mc:Choice>
              <mc:Fallback>
                <p:oleObj name="VISIO" r:id="rId3" imgW="5116320" imgH="2281320" progId="Visio.Drawing.5">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981200"/>
                        <a:ext cx="4964113" cy="2212975"/>
                      </a:xfrm>
                      <a:prstGeom prst="rect">
                        <a:avLst/>
                      </a:prstGeom>
                    </p:spPr>
                  </p:pic>
                </p:oleObj>
              </mc:Fallback>
            </mc:AlternateContent>
          </a:graphicData>
        </a:graphic>
      </p:graphicFrame>
      <p:sp>
        <p:nvSpPr>
          <p:cNvPr id="53254" name="Rectangle 6" descr="Rectangle: Click to edit Master text styles&#10;Second level&#10;Third level&#10;Fourth level&#10;Fifth level"/>
          <p:cNvSpPr>
            <a:spLocks noGrp="1" noChangeArrowheads="1"/>
          </p:cNvSpPr>
          <p:nvPr>
            <p:ph type="body" sz="half" idx="2"/>
          </p:nvPr>
        </p:nvSpPr>
        <p:spPr/>
        <p:txBody>
          <a:bodyPr>
            <a:normAutofit lnSpcReduction="10000"/>
          </a:bodyPr>
          <a:lstStyle/>
          <a:p>
            <a:pPr>
              <a:lnSpc>
                <a:spcPct val="90000"/>
              </a:lnSpc>
            </a:pPr>
            <a:endParaRPr lang="en-US" sz="2400" dirty="0"/>
          </a:p>
          <a:p>
            <a:pPr>
              <a:lnSpc>
                <a:spcPct val="90000"/>
              </a:lnSpc>
            </a:pPr>
            <a:r>
              <a:rPr lang="en-US" sz="2400" b="1" dirty="0">
                <a:latin typeface="Consolas" pitchFamily="49" charset="0"/>
                <a:cs typeface="Consolas" pitchFamily="49" charset="0"/>
              </a:rPr>
              <a:t>y</a:t>
            </a:r>
            <a:r>
              <a:rPr lang="en-US" sz="2400" dirty="0"/>
              <a:t> signals state change in machine A	</a:t>
            </a:r>
          </a:p>
          <a:p>
            <a:pPr>
              <a:lnSpc>
                <a:spcPct val="90000"/>
              </a:lnSpc>
            </a:pPr>
            <a:r>
              <a:rPr lang="en-US" sz="2400" dirty="0" err="1"/>
              <a:t>Macrostep</a:t>
            </a:r>
            <a:r>
              <a:rPr lang="en-US" sz="2400" dirty="0"/>
              <a:t> length: 1 or 2</a:t>
            </a:r>
          </a:p>
          <a:p>
            <a:pPr lvl="1">
              <a:lnSpc>
                <a:spcPct val="90000"/>
              </a:lnSpc>
            </a:pPr>
            <a:r>
              <a:rPr lang="en-US" sz="2400" b="1" dirty="0">
                <a:latin typeface="Consolas" pitchFamily="49" charset="0"/>
                <a:cs typeface="Consolas" pitchFamily="49" charset="0"/>
              </a:rPr>
              <a:t>x </a:t>
            </a:r>
            <a:r>
              <a:rPr lang="en-US" sz="2400" b="1" dirty="0">
                <a:latin typeface="Consolas" pitchFamily="49" charset="0"/>
                <a:cs typeface="Consolas" pitchFamily="49" charset="0"/>
                <a:sym typeface="Symbol" pitchFamily="18" charset="2"/>
              </a:rPr>
              <a:t></a:t>
            </a:r>
            <a:r>
              <a:rPr lang="en-US" sz="2400" b="1" dirty="0">
                <a:latin typeface="Consolas" pitchFamily="49" charset="0"/>
                <a:cs typeface="Consolas" pitchFamily="49" charset="0"/>
              </a:rPr>
              <a:t> y </a:t>
            </a:r>
            <a:r>
              <a:rPr lang="en-US" sz="2400" b="1" dirty="0">
                <a:latin typeface="Consolas" pitchFamily="49" charset="0"/>
                <a:cs typeface="Consolas" pitchFamily="49" charset="0"/>
                <a:sym typeface="Symbol" pitchFamily="18" charset="2"/>
              </a:rPr>
              <a:t></a:t>
            </a:r>
            <a:r>
              <a:rPr lang="en-US" sz="2400" b="1" dirty="0">
                <a:latin typeface="Consolas" pitchFamily="49" charset="0"/>
                <a:cs typeface="Consolas" pitchFamily="49" charset="0"/>
              </a:rPr>
              <a:t> stable</a:t>
            </a:r>
          </a:p>
          <a:p>
            <a:pPr lvl="1"/>
            <a:r>
              <a:rPr lang="en-US" sz="2400" b="1" dirty="0">
                <a:latin typeface="Consolas" pitchFamily="49" charset="0"/>
                <a:cs typeface="Consolas" pitchFamily="49" charset="0"/>
              </a:rPr>
              <a:t>x </a:t>
            </a:r>
            <a:r>
              <a:rPr lang="en-US" sz="2400" b="1" dirty="0">
                <a:latin typeface="Consolas" pitchFamily="49" charset="0"/>
                <a:cs typeface="Consolas" pitchFamily="49" charset="0"/>
                <a:sym typeface="Symbol" pitchFamily="18" charset="2"/>
              </a:rPr>
              <a:t></a:t>
            </a:r>
            <a:r>
              <a:rPr lang="en-US" sz="2400" b="1" dirty="0">
                <a:latin typeface="Consolas" pitchFamily="49" charset="0"/>
                <a:cs typeface="Consolas" pitchFamily="49" charset="0"/>
              </a:rPr>
              <a:t> stable	</a:t>
            </a:r>
          </a:p>
          <a:p>
            <a:pPr>
              <a:lnSpc>
                <a:spcPct val="90000"/>
              </a:lnSpc>
            </a:pPr>
            <a:endParaRPr lang="en-US" sz="2400" dirty="0"/>
          </a:p>
          <a:p>
            <a:pPr>
              <a:lnSpc>
                <a:spcPct val="90000"/>
              </a:lnSpc>
            </a:pPr>
            <a:endParaRPr lang="en-US" sz="2400" dirty="0"/>
          </a:p>
        </p:txBody>
      </p:sp>
      <p:sp>
        <p:nvSpPr>
          <p:cNvPr id="53252" name="Line 4"/>
          <p:cNvSpPr>
            <a:spLocks noChangeShapeType="1"/>
          </p:cNvSpPr>
          <p:nvPr/>
        </p:nvSpPr>
        <p:spPr bwMode="auto">
          <a:xfrm>
            <a:off x="609600" y="1905000"/>
            <a:ext cx="792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83829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5"/>
          <p:cNvSpPr>
            <a:spLocks noGrp="1" noChangeArrowheads="1"/>
          </p:cNvSpPr>
          <p:nvPr>
            <p:ph type="title"/>
          </p:nvPr>
        </p:nvSpPr>
        <p:spPr/>
        <p:txBody>
          <a:bodyPr>
            <a:noAutofit/>
          </a:bodyPr>
          <a:lstStyle/>
          <a:p>
            <a:r>
              <a:rPr lang="en-US" sz="4000" dirty="0" smtClean="0"/>
              <a:t>Oblivious Synchronization</a:t>
            </a:r>
            <a:endParaRPr lang="en-US" sz="4000" dirty="0"/>
          </a:p>
        </p:txBody>
      </p:sp>
      <p:sp>
        <p:nvSpPr>
          <p:cNvPr id="55302" name="Rectangle 6" descr="Rectangle: Click to edit Master text styles&#10;Second level&#10;Third level&#10;Fourth level&#10;Fifth level"/>
          <p:cNvSpPr>
            <a:spLocks noGrp="1" noChangeArrowheads="1"/>
          </p:cNvSpPr>
          <p:nvPr>
            <p:ph type="body" sz="half" idx="1"/>
          </p:nvPr>
        </p:nvSpPr>
        <p:spPr>
          <a:xfrm>
            <a:off x="685800" y="1600200"/>
            <a:ext cx="7924800" cy="4495800"/>
          </a:xfrm>
        </p:spPr>
        <p:txBody>
          <a:bodyPr/>
          <a:lstStyle/>
          <a:p>
            <a:r>
              <a:rPr lang="en-US" sz="2800" dirty="0" smtClean="0"/>
              <a:t>Backward search yields </a:t>
            </a:r>
            <a:r>
              <a:rPr lang="en-US" sz="2800" dirty="0"/>
              <a:t>small </a:t>
            </a:r>
            <a:r>
              <a:rPr lang="en-US" sz="2800" dirty="0" smtClean="0"/>
              <a:t>BDDs</a:t>
            </a:r>
          </a:p>
          <a:p>
            <a:r>
              <a:rPr lang="en-US" sz="2800" dirty="0"/>
              <a:t>Event sequence always identical: every macro-step has the same length</a:t>
            </a:r>
          </a:p>
        </p:txBody>
      </p:sp>
      <p:graphicFrame>
        <p:nvGraphicFramePr>
          <p:cNvPr id="55303" name="Object 7"/>
          <p:cNvGraphicFramePr>
            <a:graphicFrameLocks noChangeAspect="1"/>
          </p:cNvGraphicFramePr>
          <p:nvPr>
            <p:ph sz="half" idx="2"/>
            <p:extLst>
              <p:ext uri="{D42A27DB-BD31-4B8C-83A1-F6EECF244321}">
                <p14:modId xmlns:p14="http://schemas.microsoft.com/office/powerpoint/2010/main" val="1282920395"/>
              </p:ext>
            </p:extLst>
          </p:nvPr>
        </p:nvGraphicFramePr>
        <p:xfrm>
          <a:off x="1981200" y="3238500"/>
          <a:ext cx="5410200" cy="3009900"/>
        </p:xfrm>
        <a:graphic>
          <a:graphicData uri="http://schemas.openxmlformats.org/presentationml/2006/ole">
            <mc:AlternateContent xmlns:mc="http://schemas.openxmlformats.org/markup-compatibility/2006">
              <mc:Choice xmlns:v="urn:schemas-microsoft-com:vml" Requires="v">
                <p:oleObj spid="_x0000_s7177" name="VISIO" r:id="rId3" imgW="4812480" imgH="2755080" progId="Visio.Drawing.5">
                  <p:link updateAutomatic="1"/>
                </p:oleObj>
              </mc:Choice>
              <mc:Fallback>
                <p:oleObj name="VISIO" r:id="rId3" imgW="4812480" imgH="2755080" progId="Visio.Drawing.5">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238500"/>
                        <a:ext cx="5410200" cy="3009900"/>
                      </a:xfrm>
                      <a:prstGeom prst="rect">
                        <a:avLst/>
                      </a:prstGeom>
                    </p:spPr>
                  </p:pic>
                </p:oleObj>
              </mc:Fallback>
            </mc:AlternateContent>
          </a:graphicData>
        </a:graphic>
      </p:graphicFrame>
    </p:spTree>
    <p:extLst>
      <p:ext uri="{BB962C8B-B14F-4D97-AF65-F5344CB8AC3E}">
        <p14:creationId xmlns:p14="http://schemas.microsoft.com/office/powerpoint/2010/main" val="1523357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6"/>
          <p:cNvSpPr>
            <a:spLocks noGrp="1" noChangeArrowheads="1"/>
          </p:cNvSpPr>
          <p:nvPr>
            <p:ph type="title"/>
          </p:nvPr>
        </p:nvSpPr>
        <p:spPr/>
        <p:txBody>
          <a:bodyPr/>
          <a:lstStyle/>
          <a:p>
            <a:r>
              <a:rPr lang="en-US" smtClean="0"/>
              <a:t>Non-Oblivious Synchronization</a:t>
            </a:r>
            <a:endParaRPr lang="en-US" dirty="0"/>
          </a:p>
        </p:txBody>
      </p:sp>
      <p:sp>
        <p:nvSpPr>
          <p:cNvPr id="56327" name="Rectangle 7" descr="Rectangle: Click to edit Master text styles&#10;Second level&#10;Third level&#10;Fourth level&#10;Fifth level"/>
          <p:cNvSpPr>
            <a:spLocks noGrp="1" noChangeArrowheads="1"/>
          </p:cNvSpPr>
          <p:nvPr>
            <p:ph type="body" sz="half" idx="1"/>
          </p:nvPr>
        </p:nvSpPr>
        <p:spPr/>
        <p:txBody>
          <a:bodyPr>
            <a:normAutofit fontScale="70000" lnSpcReduction="20000"/>
          </a:bodyPr>
          <a:lstStyle/>
          <a:p>
            <a:r>
              <a:rPr lang="en-US" dirty="0" smtClean="0"/>
              <a:t>Backward search leads to (much) larger BDDs</a:t>
            </a:r>
          </a:p>
          <a:p>
            <a:r>
              <a:rPr lang="en-US" dirty="0" smtClean="0"/>
              <a:t>Basic solution:  Automatic semantics-preserving transformation</a:t>
            </a:r>
          </a:p>
          <a:p>
            <a:pPr lvl="1"/>
            <a:r>
              <a:rPr lang="en-US" dirty="0" smtClean="0"/>
              <a:t>Add stuttering states to make every macro-step of equal length</a:t>
            </a:r>
          </a:p>
          <a:p>
            <a:pPr lvl="1"/>
            <a:r>
              <a:rPr lang="en-US" dirty="0" smtClean="0"/>
              <a:t>Preserve most properties, e.g., invariants and eventualities. [</a:t>
            </a:r>
            <a:r>
              <a:rPr lang="en-US" dirty="0" err="1" smtClean="0"/>
              <a:t>Lamport</a:t>
            </a:r>
            <a:r>
              <a:rPr lang="en-US" dirty="0" smtClean="0"/>
              <a:t> 83, Browne et al. 89]</a:t>
            </a:r>
          </a:p>
          <a:p>
            <a:r>
              <a:rPr lang="en-US" dirty="0" smtClean="0"/>
              <a:t>Increase # states and # state variables</a:t>
            </a:r>
          </a:p>
          <a:p>
            <a:r>
              <a:rPr lang="en-US" dirty="0" smtClean="0"/>
              <a:t>Increase # iterations to reach fixed points</a:t>
            </a:r>
          </a:p>
          <a:p>
            <a:endParaRPr lang="en-US" dirty="0" smtClean="0"/>
          </a:p>
          <a:p>
            <a:endParaRPr lang="en-US" dirty="0"/>
          </a:p>
        </p:txBody>
      </p:sp>
      <p:graphicFrame>
        <p:nvGraphicFramePr>
          <p:cNvPr id="56328" name="Object 8"/>
          <p:cNvGraphicFramePr>
            <a:graphicFrameLocks noChangeAspect="1"/>
          </p:cNvGraphicFramePr>
          <p:nvPr>
            <p:ph sz="half" idx="2"/>
            <p:extLst>
              <p:ext uri="{D42A27DB-BD31-4B8C-83A1-F6EECF244321}">
                <p14:modId xmlns:p14="http://schemas.microsoft.com/office/powerpoint/2010/main" val="1271924420"/>
              </p:ext>
            </p:extLst>
          </p:nvPr>
        </p:nvGraphicFramePr>
        <p:xfrm>
          <a:off x="4758531" y="2504281"/>
          <a:ext cx="3589338" cy="2687638"/>
        </p:xfrm>
        <a:graphic>
          <a:graphicData uri="http://schemas.openxmlformats.org/presentationml/2006/ole">
            <mc:AlternateContent xmlns:mc="http://schemas.openxmlformats.org/markup-compatibility/2006">
              <mc:Choice xmlns:v="urn:schemas-microsoft-com:vml" Requires="v">
                <p:oleObj spid="_x0000_s9225" name="VISIO" r:id="rId3" imgW="3589200" imgH="2687760" progId="Visio.Drawing.5">
                  <p:link updateAutomatic="1"/>
                </p:oleObj>
              </mc:Choice>
              <mc:Fallback>
                <p:oleObj name="VISIO" r:id="rId3" imgW="3589200" imgH="2687760" progId="Visio.Drawing.5">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8531" y="2504281"/>
                        <a:ext cx="3589338" cy="2687638"/>
                      </a:xfrm>
                      <a:prstGeom prst="rect">
                        <a:avLst/>
                      </a:prstGeom>
                    </p:spPr>
                  </p:pic>
                </p:oleObj>
              </mc:Fallback>
            </mc:AlternateContent>
          </a:graphicData>
        </a:graphic>
      </p:graphicFrame>
    </p:spTree>
    <p:extLst>
      <p:ext uri="{BB962C8B-B14F-4D97-AF65-F5344CB8AC3E}">
        <p14:creationId xmlns:p14="http://schemas.microsoft.com/office/powerpoint/2010/main" val="2053731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Grp="1" noChangeArrowheads="1"/>
          </p:cNvSpPr>
          <p:nvPr>
            <p:ph type="title"/>
          </p:nvPr>
        </p:nvSpPr>
        <p:spPr/>
        <p:txBody>
          <a:bodyPr/>
          <a:lstStyle/>
          <a:p>
            <a:r>
              <a:rPr lang="en-US"/>
              <a:t>Overall Effects on TCAS II</a:t>
            </a:r>
          </a:p>
        </p:txBody>
      </p:sp>
      <p:graphicFrame>
        <p:nvGraphicFramePr>
          <p:cNvPr id="201728" name="Object 1024"/>
          <p:cNvGraphicFramePr>
            <a:graphicFrameLocks noGrp="1" noChangeAspect="1"/>
          </p:cNvGraphicFramePr>
          <p:nvPr>
            <p:ph type="chart" sz="half" idx="2"/>
          </p:nvPr>
        </p:nvGraphicFramePr>
        <p:xfrm>
          <a:off x="1066800" y="1981200"/>
          <a:ext cx="7315200" cy="4114800"/>
        </p:xfrm>
        <a:graphic>
          <a:graphicData uri="http://schemas.openxmlformats.org/presentationml/2006/ole">
            <mc:AlternateContent xmlns:mc="http://schemas.openxmlformats.org/markup-compatibility/2006">
              <mc:Choice xmlns:v="urn:schemas-microsoft-com:vml" Requires="v">
                <p:oleObj spid="_x0000_s1040" name="Chart" r:id="rId4" imgW="7315200" imgH="4114800" progId="MSGraph.Chart.8">
                  <p:embed followColorScheme="full"/>
                </p:oleObj>
              </mc:Choice>
              <mc:Fallback>
                <p:oleObj name="Chart" r:id="rId4" imgW="7315200" imgH="41148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981200"/>
                        <a:ext cx="73152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8" name="Line 12"/>
          <p:cNvSpPr>
            <a:spLocks noChangeShapeType="1"/>
          </p:cNvSpPr>
          <p:nvPr/>
        </p:nvSpPr>
        <p:spPr bwMode="auto">
          <a:xfrm flipV="1">
            <a:off x="4800600" y="2667000"/>
            <a:ext cx="304800" cy="76200"/>
          </a:xfrm>
          <a:prstGeom prst="line">
            <a:avLst/>
          </a:prstGeom>
          <a:noFill/>
          <a:ln w="76200">
            <a:solidFill>
              <a:schemeClr val="bg1"/>
            </a:solidFill>
            <a:round/>
            <a:headEnd/>
            <a:tailEnd/>
          </a:ln>
          <a:effectLst/>
        </p:spPr>
        <p:txBody>
          <a:bodyPr wrap="none"/>
          <a:lstStyle/>
          <a:p>
            <a:endParaRPr lang="en-US"/>
          </a:p>
        </p:txBody>
      </p:sp>
      <p:sp>
        <p:nvSpPr>
          <p:cNvPr id="50189" name="Line 13"/>
          <p:cNvSpPr>
            <a:spLocks noChangeShapeType="1"/>
          </p:cNvSpPr>
          <p:nvPr/>
        </p:nvSpPr>
        <p:spPr bwMode="auto">
          <a:xfrm flipV="1">
            <a:off x="5410200" y="2667000"/>
            <a:ext cx="304800" cy="76200"/>
          </a:xfrm>
          <a:prstGeom prst="line">
            <a:avLst/>
          </a:prstGeom>
          <a:noFill/>
          <a:ln w="76200">
            <a:solidFill>
              <a:schemeClr val="bg1"/>
            </a:solidFill>
            <a:round/>
            <a:headEnd/>
            <a:tailEnd/>
          </a:ln>
          <a:effectLst/>
        </p:spPr>
        <p:txBody>
          <a:bodyPr wrap="none"/>
          <a:lstStyle/>
          <a:p>
            <a:endParaRPr lang="en-US"/>
          </a:p>
        </p:txBody>
      </p:sp>
      <p:sp>
        <p:nvSpPr>
          <p:cNvPr id="50190" name="Text Box 14"/>
          <p:cNvSpPr txBox="1">
            <a:spLocks noChangeArrowheads="1"/>
          </p:cNvSpPr>
          <p:nvPr/>
        </p:nvSpPr>
        <p:spPr bwMode="auto">
          <a:xfrm>
            <a:off x="3581400" y="2514600"/>
            <a:ext cx="1162050" cy="366713"/>
          </a:xfrm>
          <a:prstGeom prst="rect">
            <a:avLst/>
          </a:prstGeom>
          <a:solidFill>
            <a:schemeClr val="bg1"/>
          </a:solidFill>
          <a:ln w="9525">
            <a:noFill/>
            <a:miter lim="800000"/>
            <a:headEnd/>
            <a:tailEnd/>
          </a:ln>
          <a:effectLst/>
        </p:spPr>
        <p:txBody>
          <a:bodyPr wrap="none">
            <a:spAutoFit/>
          </a:bodyPr>
          <a:lstStyle/>
          <a:p>
            <a:r>
              <a:rPr lang="en-US"/>
              <a:t>&gt;&gt; 1 hour</a:t>
            </a:r>
          </a:p>
        </p:txBody>
      </p:sp>
      <p:sp>
        <p:nvSpPr>
          <p:cNvPr id="8" name="Slide Number Placeholder 7"/>
          <p:cNvSpPr>
            <a:spLocks noGrp="1"/>
          </p:cNvSpPr>
          <p:nvPr>
            <p:ph type="sldNum" sz="quarter" idx="12"/>
          </p:nvPr>
        </p:nvSpPr>
        <p:spPr/>
        <p:txBody>
          <a:bodyPr/>
          <a:lstStyle/>
          <a:p>
            <a:fld id="{719AF9AF-A294-47FB-8E74-21505900707C}" type="slidenum">
              <a:rPr lang="en-US" smtClean="0"/>
              <a:pPr/>
              <a:t>34</a:t>
            </a:fld>
            <a:endParaRPr lang="en-US"/>
          </a:p>
        </p:txBody>
      </p:sp>
      <p:sp>
        <p:nvSpPr>
          <p:cNvPr id="9" name="Date Placeholder 8"/>
          <p:cNvSpPr>
            <a:spLocks noGrp="1"/>
          </p:cNvSpPr>
          <p:nvPr>
            <p:ph type="dt" sz="half" idx="10"/>
          </p:nvPr>
        </p:nvSpPr>
        <p:spPr>
          <a:xfrm>
            <a:off x="6248400" y="6245225"/>
            <a:ext cx="3276600" cy="476250"/>
          </a:xfrm>
        </p:spPr>
        <p:txBody>
          <a:bodyPr/>
          <a:lstStyle/>
          <a:p>
            <a:r>
              <a:rPr lang="en-US" dirty="0" smtClean="0"/>
              <a:t>503 11sp © UW CSE  • D. Notkin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Some Lessons Learned</a:t>
            </a:r>
            <a:endParaRPr lang="en-US"/>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35</a:t>
            </a:fld>
            <a:endParaRPr lang="en-US"/>
          </a:p>
        </p:txBody>
      </p:sp>
      <p:sp>
        <p:nvSpPr>
          <p:cNvPr id="73731" name="Rectangle 3"/>
          <p:cNvSpPr>
            <a:spLocks noGrp="1" noChangeArrowheads="1"/>
          </p:cNvSpPr>
          <p:nvPr>
            <p:ph type="body" idx="1"/>
          </p:nvPr>
        </p:nvSpPr>
        <p:spPr/>
        <p:txBody>
          <a:bodyPr/>
          <a:lstStyle/>
          <a:p>
            <a:r>
              <a:rPr lang="en-US" smtClean="0"/>
              <a:t>Focus on restricted models that people care about</a:t>
            </a:r>
          </a:p>
          <a:p>
            <a:r>
              <a:rPr lang="en-US" smtClean="0"/>
              <a:t>Exploit high-level knowledge to improve analysis</a:t>
            </a:r>
          </a:p>
          <a:p>
            <a:pPr lvl="1"/>
            <a:r>
              <a:rPr lang="en-US" smtClean="0"/>
              <a:t>Synchronization, environmental assumptions, etc.</a:t>
            </a:r>
          </a:p>
          <a:p>
            <a:pPr lvl="1"/>
            <a:r>
              <a:rPr lang="en-US" smtClean="0"/>
              <a:t>In addition to low-level BDD tricks</a:t>
            </a:r>
          </a:p>
          <a:p>
            <a:r>
              <a:rPr lang="en-US" smtClean="0"/>
              <a:t>Combine static analysis and symbolic model checking</a:t>
            </a:r>
          </a:p>
          <a:p>
            <a:r>
              <a:rPr lang="en-US" smtClean="0"/>
              <a:t>Help understand system behaviors</a:t>
            </a:r>
          </a:p>
          <a:p>
            <a:pPr lvl="1"/>
            <a:r>
              <a:rPr lang="en-US" smtClean="0"/>
              <a:t>In addition to verification/falsification</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SLAM and SDV</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36</a:t>
            </a:fld>
            <a:endParaRPr lang="en-US"/>
          </a:p>
        </p:txBody>
      </p:sp>
      <p:sp>
        <p:nvSpPr>
          <p:cNvPr id="3" name="Content Placeholder 2"/>
          <p:cNvSpPr>
            <a:spLocks noGrp="1"/>
          </p:cNvSpPr>
          <p:nvPr>
            <p:ph idx="1"/>
          </p:nvPr>
        </p:nvSpPr>
        <p:spPr/>
        <p:txBody>
          <a:bodyPr/>
          <a:lstStyle/>
          <a:p>
            <a:r>
              <a:rPr lang="en-US" dirty="0" smtClean="0"/>
              <a:t>Technically interesting: how to effectively use model checking to establish useful properties of an important class of C programs</a:t>
            </a:r>
            <a:br>
              <a:rPr lang="en-US" dirty="0" smtClean="0"/>
            </a:br>
            <a:endParaRPr lang="en-US" dirty="0" smtClean="0"/>
          </a:p>
          <a:p>
            <a:r>
              <a:rPr lang="en-US" dirty="0" smtClean="0"/>
              <a:t>Sociologically interesting: what it takes to transfer technology – it’s an ecosystem of sorts</a:t>
            </a:r>
          </a:p>
          <a:p>
            <a:pPr lvl="1"/>
            <a:r>
              <a:rPr lang="en-US" dirty="0" smtClean="0"/>
              <a:t>A much broader view of the ecosystem of creating major high-tech industries can be found in </a:t>
            </a:r>
            <a:r>
              <a:rPr lang="en-US" dirty="0" smtClean="0">
                <a:hlinkClick r:id="rId3"/>
              </a:rPr>
              <a:t>Innovation in Information Technology</a:t>
            </a:r>
            <a:r>
              <a:rPr lang="en-US" dirty="0" smtClean="0"/>
              <a:t>, The National Academies Press, 2003 </a:t>
            </a:r>
            <a:r>
              <a:rPr lang="en-US" sz="2000" dirty="0" smtClean="0"/>
              <a:t>(http://www.nap.edu/catalog.php?record_id=10795)</a:t>
            </a:r>
            <a:endParaRPr lang="en-US" sz="2400" dirty="0" smtClean="0"/>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story</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37</a:t>
            </a:fld>
            <a:endParaRPr lang="en-US"/>
          </a:p>
        </p:txBody>
      </p:sp>
      <p:sp>
        <p:nvSpPr>
          <p:cNvPr id="3" name="Content Placeholder 2"/>
          <p:cNvSpPr>
            <a:spLocks noGrp="1"/>
          </p:cNvSpPr>
          <p:nvPr>
            <p:ph idx="1"/>
          </p:nvPr>
        </p:nvSpPr>
        <p:spPr/>
        <p:txBody>
          <a:bodyPr>
            <a:normAutofit fontScale="92500"/>
          </a:bodyPr>
          <a:lstStyle/>
          <a:p>
            <a:r>
              <a:rPr lang="en-US" dirty="0" smtClean="0"/>
              <a:t>Third-party device drivers caused a disproportionate number of “blue screens” for Windows – costly in time and effort, as well as in reputation for Microsoft</a:t>
            </a:r>
          </a:p>
          <a:p>
            <a:r>
              <a:rPr lang="en-US" dirty="0" smtClean="0"/>
              <a:t>Are major causes of the device driver errors checkable automatically even though arbitrary C code isn’t fully checkable: infinite paths, aliasing, …</a:t>
            </a:r>
          </a:p>
          <a:p>
            <a:r>
              <a:rPr lang="en-US" dirty="0" smtClean="0"/>
              <a:t>Found an abstraction of drivers and properties to check that allowed a combination of model checking and symbolic execution to identify major classes of errors in practice</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and examples</a:t>
            </a:r>
            <a:endParaRPr lang="en-US" dirty="0"/>
          </a:p>
        </p:txBody>
      </p:sp>
      <p:sp>
        <p:nvSpPr>
          <p:cNvPr id="3" name="Content Placeholder 2"/>
          <p:cNvSpPr>
            <a:spLocks noGrp="1"/>
          </p:cNvSpPr>
          <p:nvPr>
            <p:ph sz="half" idx="1"/>
          </p:nvPr>
        </p:nvSpPr>
        <p:spPr>
          <a:xfrm>
            <a:off x="609600" y="1589567"/>
            <a:ext cx="3505200" cy="4798750"/>
          </a:xfrm>
        </p:spPr>
        <p:txBody>
          <a:bodyPr wrap="square">
            <a:spAutoFit/>
          </a:bodyPr>
          <a:lstStyle/>
          <a:p>
            <a:r>
              <a:rPr lang="en-US" sz="2000" dirty="0" smtClean="0"/>
              <a:t>Applied SDV to 126 WDM drivers (storage, USB, 1394-interface, mouse, keyboard, …) </a:t>
            </a:r>
          </a:p>
          <a:p>
            <a:pPr lvl="1"/>
            <a:r>
              <a:rPr lang="en-US" sz="1800" dirty="0" smtClean="0"/>
              <a:t>Well tested, code reviewed by experts, in use for years, 26 were open source</a:t>
            </a:r>
          </a:p>
          <a:p>
            <a:pPr lvl="1"/>
            <a:r>
              <a:rPr lang="en-US" sz="1800" dirty="0" smtClean="0"/>
              <a:t>48 to 130,000 LOC, average of 12KLOC</a:t>
            </a:r>
          </a:p>
          <a:p>
            <a:r>
              <a:rPr lang="en-US" sz="2000" dirty="0" smtClean="0"/>
              <a:t>An initial study reported 206 defects: investigation of 65, including working with the code owners, classified  53 as true errors and 12 as false errors</a:t>
            </a:r>
          </a:p>
        </p:txBody>
      </p:sp>
      <p:sp>
        <p:nvSpPr>
          <p:cNvPr id="7" name="Content Placeholder 6"/>
          <p:cNvSpPr>
            <a:spLocks noGrp="1"/>
          </p:cNvSpPr>
          <p:nvPr>
            <p:ph sz="half" idx="2"/>
          </p:nvPr>
        </p:nvSpPr>
        <p:spPr>
          <a:xfrm>
            <a:off x="4191000" y="1580044"/>
            <a:ext cx="4572000" cy="4973156"/>
          </a:xfrm>
          <a:ln>
            <a:solidFill>
              <a:srgbClr val="FF0000"/>
            </a:solidFill>
          </a:ln>
        </p:spPr>
        <p:txBody>
          <a:bodyPr wrap="square">
            <a:spAutoFit/>
          </a:bodyPr>
          <a:lstStyle/>
          <a:p>
            <a:r>
              <a:rPr lang="en-US" sz="1600" dirty="0" smtClean="0"/>
              <a:t>In a path a driver marked an I/O request packet pending with a kernel API, but didn’t mark it in a related data structure</a:t>
            </a:r>
          </a:p>
          <a:p>
            <a:r>
              <a:rPr lang="en-US" sz="1600" dirty="0" smtClean="0"/>
              <a:t>A driver’s dispatch routine returned </a:t>
            </a:r>
            <a:r>
              <a:rPr lang="en-US" sz="1600" b="1" dirty="0" smtClean="0">
                <a:latin typeface="Courier New" pitchFamily="49" charset="0"/>
                <a:cs typeface="Courier New" pitchFamily="49" charset="0"/>
              </a:rPr>
              <a:t>STATUS PENDING </a:t>
            </a:r>
            <a:r>
              <a:rPr lang="en-US" sz="1600" dirty="0" smtClean="0"/>
              <a:t>but declared the I/O request packet as completed with </a:t>
            </a:r>
            <a:r>
              <a:rPr lang="en-US" sz="1600" b="1" dirty="0" err="1" smtClean="0">
                <a:latin typeface="Courier New" pitchFamily="49" charset="0"/>
                <a:cs typeface="Courier New" pitchFamily="49" charset="0"/>
              </a:rPr>
              <a:t>IoCompleteRequest</a:t>
            </a:r>
            <a:endParaRPr lang="en-US" sz="1600" b="1" dirty="0" smtClean="0">
              <a:latin typeface="Courier New" pitchFamily="49" charset="0"/>
              <a:cs typeface="Courier New" pitchFamily="49" charset="0"/>
            </a:endParaRPr>
          </a:p>
          <a:p>
            <a:r>
              <a:rPr lang="en-US" sz="1600" dirty="0" smtClean="0"/>
              <a:t>A driver called </a:t>
            </a:r>
            <a:r>
              <a:rPr lang="en-US" sz="1600" b="1" dirty="0" err="1" smtClean="0">
                <a:latin typeface="Courier New" pitchFamily="49" charset="0"/>
                <a:cs typeface="Courier New" pitchFamily="49" charset="0"/>
              </a:rPr>
              <a:t>IoStartNextPacket</a:t>
            </a:r>
            <a:r>
              <a:rPr lang="en-US" sz="1600" dirty="0" smtClean="0"/>
              <a:t> from within </a:t>
            </a:r>
            <a:r>
              <a:rPr lang="en-US" sz="1600" b="1" dirty="0" err="1" smtClean="0">
                <a:latin typeface="Courier New" pitchFamily="49" charset="0"/>
                <a:cs typeface="Courier New" pitchFamily="49" charset="0"/>
              </a:rPr>
              <a:t>StartIo</a:t>
            </a:r>
            <a:r>
              <a:rPr lang="en-US" sz="1600" dirty="0" smtClean="0"/>
              <a:t>, which could lead to recursion exceeding the stack space</a:t>
            </a:r>
          </a:p>
          <a:p>
            <a:r>
              <a:rPr lang="en-US" sz="1600" dirty="0" smtClean="0"/>
              <a:t>Early in the execution a device driver called an API that can raise the interrupt request level of the thread, and then (much later) called another kernel API that should not be called when the interrupt request level is raised (because it touches paged data)</a:t>
            </a:r>
          </a:p>
          <a:p>
            <a:r>
              <a:rPr lang="en-US" sz="1600" b="1" dirty="0" err="1" smtClean="0">
                <a:latin typeface="Courier New" pitchFamily="49" charset="0"/>
                <a:cs typeface="Courier New" pitchFamily="49" charset="0"/>
              </a:rPr>
              <a:t>IoCompleteRequest</a:t>
            </a:r>
            <a:r>
              <a:rPr lang="en-US" sz="1600" dirty="0" smtClean="0"/>
              <a:t> was called while holding a spinlock, which could cause deadlock</a:t>
            </a:r>
          </a:p>
          <a:p>
            <a:r>
              <a:rPr lang="en-US" sz="1600" dirty="0" smtClean="0"/>
              <a:t>…</a:t>
            </a:r>
            <a:endParaRPr lang="en-US" sz="1600" dirty="0"/>
          </a:p>
        </p:txBody>
      </p:sp>
      <p:sp>
        <p:nvSpPr>
          <p:cNvPr id="5" name="Slide Number Placeholder 4"/>
          <p:cNvSpPr>
            <a:spLocks noGrp="1"/>
          </p:cNvSpPr>
          <p:nvPr>
            <p:ph type="sldNum" sz="quarter" idx="16"/>
          </p:nvPr>
        </p:nvSpPr>
        <p:spPr/>
        <p:txBody>
          <a:bodyPr>
            <a:normAutofit fontScale="85000" lnSpcReduction="20000"/>
          </a:bodyPr>
          <a:lstStyle/>
          <a:p>
            <a:fld id="{B27B53E7-13BB-4CE7-ACCE-E032DFE7CA51}"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Abstraction for SDV</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492262E2-139E-4855-8399-6385C5FFB55F}" type="slidenum">
              <a:rPr lang="en-US" smtClean="0"/>
              <a:pPr/>
              <a:t>39</a:t>
            </a:fld>
            <a:endParaRPr lang="en-US"/>
          </a:p>
        </p:txBody>
      </p:sp>
      <p:sp>
        <p:nvSpPr>
          <p:cNvPr id="9" name="Content Placeholder 8"/>
          <p:cNvSpPr>
            <a:spLocks noGrp="1"/>
          </p:cNvSpPr>
          <p:nvPr>
            <p:ph idx="1"/>
          </p:nvPr>
        </p:nvSpPr>
        <p:spPr/>
        <p:txBody>
          <a:bodyPr/>
          <a:lstStyle/>
          <a:p>
            <a:r>
              <a:rPr lang="en-US" smtClean="0"/>
              <a:t>Focused goal: check that device drivers make proper use of the driver API – not to check that the drivers do the right thing (or even anything useful)</a:t>
            </a:r>
          </a:p>
          <a:p>
            <a:r>
              <a:rPr lang="en-US" smtClean="0"/>
              <a:t>Automatically abstracts the C code of a device driver</a:t>
            </a:r>
          </a:p>
          <a:p>
            <a:pPr lvl="1"/>
            <a:r>
              <a:rPr lang="en-US" smtClean="0"/>
              <a:t>Guarantees that any API usage rule violation in the original code also appears in the abstraction</a:t>
            </a:r>
          </a:p>
          <a:p>
            <a:r>
              <a:rPr lang="en-US" smtClean="0"/>
              <a:t>Then check the abstraction – which is smaller and more focused than the original code</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sets</a:t>
            </a:r>
            <a:endParaRPr lang="en-US" dirty="0"/>
          </a:p>
        </p:txBody>
      </p:sp>
      <p:sp>
        <p:nvSpPr>
          <p:cNvPr id="3" name="Content Placeholder 2"/>
          <p:cNvSpPr>
            <a:spLocks noGrp="1"/>
          </p:cNvSpPr>
          <p:nvPr>
            <p:ph idx="1"/>
          </p:nvPr>
        </p:nvSpPr>
        <p:spPr/>
        <p:txBody>
          <a:bodyPr>
            <a:normAutofit lnSpcReduction="10000"/>
          </a:bodyPr>
          <a:lstStyle/>
          <a:p>
            <a:r>
              <a:rPr lang="en-US" dirty="0" smtClean="0"/>
              <a:t>Symbolic model checking needs to represent large sets of states concisely – for example, all even numbers between 0 and 127</a:t>
            </a:r>
          </a:p>
          <a:p>
            <a:pPr lvl="1">
              <a:lnSpc>
                <a:spcPct val="90000"/>
              </a:lnSpc>
            </a:pPr>
            <a:r>
              <a:rPr lang="en-US" dirty="0" smtClean="0"/>
              <a:t>Explicit representation</a:t>
            </a:r>
          </a:p>
          <a:p>
            <a:pPr lvl="2">
              <a:lnSpc>
                <a:spcPct val="90000"/>
              </a:lnSpc>
            </a:pPr>
            <a:r>
              <a:rPr lang="en-US" sz="1600" dirty="0" smtClean="0"/>
              <a:t>0, 2, 4, 6, 8, 10, 12, 14, 16, 18, 20, 22, 24, 26, 28, 30, 32, 34, 36, 38, 40, 42, 44, 46, 48, 50, 52, 54, 56, 58, 60, 62, 64, 66, 68, 70, 72, 74, 76, 78, 80, 82, 84, 86, 88, 90, 92, 94, 96, 98, 100, 102, 104, 106, 108, 110, 112, 114, 116, 118, 120, 122, 124, 126</a:t>
            </a:r>
          </a:p>
          <a:p>
            <a:pPr lvl="1">
              <a:lnSpc>
                <a:spcPct val="90000"/>
              </a:lnSpc>
            </a:pPr>
            <a:r>
              <a:rPr lang="en-US" dirty="0" smtClean="0"/>
              <a:t>Implicit (symbolic) representation</a:t>
            </a:r>
          </a:p>
          <a:p>
            <a:pPr lvl="2">
              <a:lnSpc>
                <a:spcPct val="90000"/>
              </a:lnSpc>
            </a:pPr>
            <a:r>
              <a:rPr lang="en-US" sz="2000" dirty="0" smtClean="0">
                <a:cs typeface="Tahoma" charset="0"/>
              </a:rPr>
              <a:t>¬</a:t>
            </a:r>
            <a:r>
              <a:rPr lang="en-US" sz="2000" dirty="0" smtClean="0"/>
              <a:t>x</a:t>
            </a:r>
            <a:r>
              <a:rPr lang="en-US" sz="2000" baseline="-25000" dirty="0" smtClean="0"/>
              <a:t>0</a:t>
            </a:r>
            <a:r>
              <a:rPr lang="en-US" sz="2000" dirty="0" smtClean="0"/>
              <a:t>  (x</a:t>
            </a:r>
            <a:r>
              <a:rPr lang="en-US" sz="2000" baseline="-25000" dirty="0" smtClean="0"/>
              <a:t>0</a:t>
            </a:r>
            <a:r>
              <a:rPr lang="en-US" sz="2000" dirty="0" smtClean="0"/>
              <a:t>: least significant bit)</a:t>
            </a:r>
          </a:p>
          <a:p>
            <a:pPr lvl="1">
              <a:lnSpc>
                <a:spcPct val="90000"/>
              </a:lnSpc>
            </a:pPr>
            <a:r>
              <a:rPr lang="en-US" sz="2000" dirty="0" smtClean="0"/>
              <a:t>The size of the explicit representation grows with the bound, but not so for the implicit representation (in many cases)</a:t>
            </a:r>
          </a:p>
          <a:p>
            <a:pPr>
              <a:lnSpc>
                <a:spcPct val="90000"/>
              </a:lnSpc>
            </a:pPr>
            <a:r>
              <a:rPr lang="en-US" dirty="0" smtClean="0"/>
              <a:t>Need efficient </a:t>
            </a:r>
            <a:r>
              <a:rPr lang="en-US" dirty="0" err="1" smtClean="0"/>
              <a:t>boolean</a:t>
            </a:r>
            <a:r>
              <a:rPr lang="en-US" dirty="0" smtClean="0"/>
              <a:t> representation</a:t>
            </a:r>
          </a:p>
          <a:p>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4</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Boolean predicate abstraction</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40</a:t>
            </a:fld>
            <a:endParaRPr lang="en-US"/>
          </a:p>
        </p:txBody>
      </p:sp>
      <p:sp>
        <p:nvSpPr>
          <p:cNvPr id="3" name="Content Placeholder 2"/>
          <p:cNvSpPr>
            <a:spLocks noGrp="1"/>
          </p:cNvSpPr>
          <p:nvPr>
            <p:ph idx="1"/>
          </p:nvPr>
        </p:nvSpPr>
        <p:spPr/>
        <p:txBody>
          <a:bodyPr>
            <a:normAutofit fontScale="85000" lnSpcReduction="20000"/>
          </a:bodyPr>
          <a:lstStyle/>
          <a:p>
            <a:r>
              <a:rPr lang="en-US" smtClean="0"/>
              <a:t>Translate to a representation that has all of C’s control flow constructs but only boolean variables that in turn track the state of relevant boolean expressions in the C code </a:t>
            </a:r>
          </a:p>
          <a:p>
            <a:r>
              <a:rPr lang="en-US" smtClean="0"/>
              <a:t>These relevant expressions are selected based on predefined API usage rules constructed for device drivers</a:t>
            </a:r>
          </a:p>
          <a:p>
            <a:r>
              <a:rPr lang="en-US" smtClean="0"/>
              <a:t>Consider a driver with 100 KLOC and complicated data structures and checking for an API usage rule intended to verify proper usage of a specific spinlock</a:t>
            </a:r>
          </a:p>
          <a:p>
            <a:r>
              <a:rPr lang="en-US" smtClean="0"/>
              <a:t>Abstract to a program that tracks, at each line of code, the state of the spin lock as either locked or unlocked</a:t>
            </a:r>
          </a:p>
          <a:p>
            <a:r>
              <a:rPr lang="en-US" smtClean="0"/>
              <a:t>This leads to a boolean program with around 200,000 states, which is manageable by model checking</a:t>
            </a:r>
            <a:endParaRPr lang="en-US" dirty="0"/>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 usage rules</a:t>
            </a:r>
            <a:endParaRPr lang="en-US" dirty="0"/>
          </a:p>
        </p:txBody>
      </p:sp>
      <p:sp>
        <p:nvSpPr>
          <p:cNvPr id="7" name="Content Placeholder 6"/>
          <p:cNvSpPr>
            <a:spLocks noGrp="1"/>
          </p:cNvSpPr>
          <p:nvPr>
            <p:ph sz="half" idx="1"/>
          </p:nvPr>
        </p:nvSpPr>
        <p:spPr>
          <a:xfrm>
            <a:off x="304800" y="1600200"/>
            <a:ext cx="3429000" cy="4798750"/>
          </a:xfrm>
        </p:spPr>
        <p:txBody>
          <a:bodyPr wrap="square">
            <a:spAutoFit/>
          </a:bodyPr>
          <a:lstStyle/>
          <a:p>
            <a:r>
              <a:rPr lang="en-US" sz="2000" dirty="0" smtClean="0"/>
              <a:t>A state machine with two components</a:t>
            </a:r>
          </a:p>
          <a:p>
            <a:pPr lvl="1"/>
            <a:r>
              <a:rPr lang="en-US" sz="2000" dirty="0" smtClean="0"/>
              <a:t>a static set of state variables (a C </a:t>
            </a:r>
            <a:r>
              <a:rPr lang="en-US" sz="2000" dirty="0" err="1" smtClean="0">
                <a:latin typeface="Courier New" pitchFamily="49" charset="0"/>
                <a:cs typeface="Courier New" pitchFamily="49" charset="0"/>
              </a:rPr>
              <a:t>struct</a:t>
            </a:r>
            <a:r>
              <a:rPr lang="en-US" sz="2000" dirty="0" smtClean="0"/>
              <a:t>) </a:t>
            </a:r>
          </a:p>
          <a:p>
            <a:pPr lvl="1"/>
            <a:r>
              <a:rPr lang="en-US" sz="2000" dirty="0" smtClean="0"/>
              <a:t>a set of events and state transitions</a:t>
            </a:r>
          </a:p>
          <a:p>
            <a:r>
              <a:rPr lang="en-US" sz="2000" dirty="0" smtClean="0"/>
              <a:t>On right: rule for the proper usage of spin locks</a:t>
            </a:r>
          </a:p>
          <a:p>
            <a:pPr lvl="1"/>
            <a:r>
              <a:rPr lang="en-US" sz="2000" dirty="0" smtClean="0"/>
              <a:t>one state variable </a:t>
            </a:r>
          </a:p>
          <a:p>
            <a:pPr lvl="1"/>
            <a:r>
              <a:rPr lang="en-US" sz="2000" dirty="0" smtClean="0"/>
              <a:t>two events on which state transitions happen – returns of calls to </a:t>
            </a:r>
            <a:r>
              <a:rPr lang="en-US" sz="2000" dirty="0" smtClean="0">
                <a:latin typeface="Courier New" pitchFamily="49" charset="0"/>
                <a:cs typeface="Courier New" pitchFamily="49" charset="0"/>
              </a:rPr>
              <a:t>acquire</a:t>
            </a:r>
            <a:r>
              <a:rPr lang="en-US" sz="2000" dirty="0" smtClean="0"/>
              <a:t> and </a:t>
            </a:r>
            <a:r>
              <a:rPr lang="en-US" sz="2000" dirty="0" smtClean="0">
                <a:latin typeface="Courier New" pitchFamily="49" charset="0"/>
                <a:cs typeface="Courier New" pitchFamily="49" charset="0"/>
              </a:rPr>
              <a:t>release</a:t>
            </a:r>
          </a:p>
        </p:txBody>
      </p:sp>
      <p:sp>
        <p:nvSpPr>
          <p:cNvPr id="8" name="Content Placeholder 7"/>
          <p:cNvSpPr>
            <a:spLocks noGrp="1"/>
          </p:cNvSpPr>
          <p:nvPr>
            <p:ph sz="half" idx="2"/>
          </p:nvPr>
        </p:nvSpPr>
        <p:spPr>
          <a:xfrm>
            <a:off x="4114800" y="1600200"/>
            <a:ext cx="4800600" cy="4953000"/>
          </a:xfrm>
          <a:ln>
            <a:solidFill>
              <a:srgbClr val="FF0000"/>
            </a:solidFill>
          </a:ln>
        </p:spPr>
        <p:txBody>
          <a:bodyPr>
            <a:normAutofit fontScale="92500" lnSpcReduction="10000"/>
          </a:bodyPr>
          <a:lstStyle/>
          <a:p>
            <a:pPr marL="0" indent="0">
              <a:buNone/>
            </a:pPr>
            <a:r>
              <a:rPr lang="en-US" sz="1600" b="1" dirty="0" smtClean="0">
                <a:latin typeface="Courier New" pitchFamily="49" charset="0"/>
                <a:cs typeface="Courier New" pitchFamily="49" charset="0"/>
              </a:rPr>
              <a:t>state { </a:t>
            </a:r>
            <a:r>
              <a:rPr lang="en-US" sz="1600" b="1" dirty="0" err="1" smtClean="0">
                <a:latin typeface="Courier New" pitchFamily="49" charset="0"/>
                <a:cs typeface="Courier New" pitchFamily="49" charset="0"/>
              </a:rPr>
              <a:t>enum</a:t>
            </a:r>
            <a:r>
              <a:rPr lang="en-US" sz="1600" b="1" dirty="0" smtClean="0">
                <a:latin typeface="Courier New" pitchFamily="49" charset="0"/>
                <a:cs typeface="Courier New" pitchFamily="49" charset="0"/>
              </a:rPr>
              <a:t> {Unlocked, Locked}</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state = Unlocked;</a:t>
            </a:r>
          </a:p>
          <a:p>
            <a:pPr marL="0" indent="0">
              <a:buNone/>
            </a:pPr>
            <a:r>
              <a:rPr lang="en-US" sz="1600" b="1" dirty="0" smtClean="0">
                <a:latin typeface="Courier New" pitchFamily="49" charset="0"/>
                <a:cs typeface="Courier New" pitchFamily="49" charset="0"/>
              </a:rPr>
              <a:t>} watch KeAcquireSpinLock.$1;</a:t>
            </a:r>
          </a:p>
          <a:p>
            <a:pPr marL="0" indent="0">
              <a:buNone/>
            </a:pPr>
            <a:r>
              <a:rPr lang="en-US" sz="1600" b="1" dirty="0" err="1" smtClean="0">
                <a:latin typeface="Courier New" pitchFamily="49" charset="0"/>
                <a:cs typeface="Courier New" pitchFamily="49" charset="0"/>
              </a:rPr>
              <a:t>KeAcquireSpinLock.return</a:t>
            </a:r>
            <a:r>
              <a:rPr lang="en-US" sz="1600" b="1" dirty="0" smtClean="0">
                <a:latin typeface="Courier New" pitchFamily="49" charset="0"/>
                <a:cs typeface="Courier New" pitchFamily="49" charset="0"/>
              </a:rPr>
              <a:t> [guard $1] {</a:t>
            </a:r>
          </a:p>
          <a:p>
            <a:pPr marL="0" indent="0">
              <a:buNone/>
            </a:pPr>
            <a:r>
              <a:rPr lang="en-US" sz="1600" b="1" dirty="0" smtClean="0">
                <a:latin typeface="Courier New" pitchFamily="49" charset="0"/>
                <a:cs typeface="Courier New" pitchFamily="49" charset="0"/>
              </a:rPr>
              <a:t>  if ( state == Locked ) {</a:t>
            </a:r>
          </a:p>
          <a:p>
            <a:pPr marL="0" indent="0">
              <a:buNone/>
            </a:pPr>
            <a:r>
              <a:rPr lang="en-US" sz="1600" b="1" dirty="0" smtClean="0">
                <a:latin typeface="Courier New" pitchFamily="49" charset="0"/>
                <a:cs typeface="Courier New" pitchFamily="49" charset="0"/>
              </a:rPr>
              <a:t>    error;</a:t>
            </a:r>
          </a:p>
          <a:p>
            <a:pPr marL="0" indent="0">
              <a:buNone/>
            </a:pPr>
            <a:r>
              <a:rPr lang="en-US" sz="1600" b="1" dirty="0" smtClean="0">
                <a:latin typeface="Courier New" pitchFamily="49" charset="0"/>
                <a:cs typeface="Courier New" pitchFamily="49" charset="0"/>
              </a:rPr>
              <a:t>  } else {</a:t>
            </a:r>
          </a:p>
          <a:p>
            <a:pPr marL="0" indent="0">
              <a:buNone/>
            </a:pPr>
            <a:r>
              <a:rPr lang="en-US" sz="1600" b="1" dirty="0" smtClean="0">
                <a:latin typeface="Courier New" pitchFamily="49" charset="0"/>
                <a:cs typeface="Courier New" pitchFamily="49" charset="0"/>
              </a:rPr>
              <a:t>    state = Locked;</a:t>
            </a:r>
          </a:p>
          <a:p>
            <a:pPr marL="0" indent="0">
              <a:buNone/>
            </a:pPr>
            <a:r>
              <a:rPr lang="en-US" sz="1600" b="1" dirty="0" smtClean="0">
                <a:latin typeface="Courier New" pitchFamily="49" charset="0"/>
                <a:cs typeface="Courier New" pitchFamily="49" charset="0"/>
              </a:rPr>
              <a:t>  }</a:t>
            </a:r>
          </a:p>
          <a:p>
            <a:pPr marL="0" indent="0">
              <a:buNone/>
            </a:pPr>
            <a:r>
              <a:rPr lang="en-US" sz="1600" b="1" dirty="0" smtClean="0">
                <a:latin typeface="Courier New" pitchFamily="49" charset="0"/>
                <a:cs typeface="Courier New" pitchFamily="49" charset="0"/>
              </a:rPr>
              <a:t>}</a:t>
            </a:r>
          </a:p>
          <a:p>
            <a:pPr marL="0" indent="0">
              <a:buNone/>
            </a:pPr>
            <a:r>
              <a:rPr lang="en-US" sz="1600" b="1" dirty="0" err="1" smtClean="0">
                <a:latin typeface="Courier New" pitchFamily="49" charset="0"/>
                <a:cs typeface="Courier New" pitchFamily="49" charset="0"/>
              </a:rPr>
              <a:t>KeReleaseSpinLock.return</a:t>
            </a:r>
            <a:r>
              <a:rPr lang="en-US" sz="1600" b="1" dirty="0" smtClean="0">
                <a:latin typeface="Courier New" pitchFamily="49" charset="0"/>
                <a:cs typeface="Courier New" pitchFamily="49" charset="0"/>
              </a:rPr>
              <a:t> [guard $1] {</a:t>
            </a:r>
          </a:p>
          <a:p>
            <a:pPr marL="0" indent="0">
              <a:buNone/>
            </a:pPr>
            <a:r>
              <a:rPr lang="en-US" sz="1600" b="1" dirty="0" smtClean="0">
                <a:latin typeface="Courier New" pitchFamily="49" charset="0"/>
                <a:cs typeface="Courier New" pitchFamily="49" charset="0"/>
              </a:rPr>
              <a:t>  if ( state == Unlocked ) {</a:t>
            </a:r>
          </a:p>
          <a:p>
            <a:pPr marL="0" indent="0">
              <a:buNone/>
            </a:pPr>
            <a:r>
              <a:rPr lang="en-US" sz="1600" b="1" dirty="0" smtClean="0">
                <a:latin typeface="Courier New" pitchFamily="49" charset="0"/>
                <a:cs typeface="Courier New" pitchFamily="49" charset="0"/>
              </a:rPr>
              <a:t>     error;</a:t>
            </a:r>
          </a:p>
          <a:p>
            <a:pPr marL="0" indent="0">
              <a:buNone/>
            </a:pPr>
            <a:r>
              <a:rPr lang="en-US" sz="1600" b="1" dirty="0" smtClean="0">
                <a:latin typeface="Courier New" pitchFamily="49" charset="0"/>
                <a:cs typeface="Courier New" pitchFamily="49" charset="0"/>
              </a:rPr>
              <a:t>  } else {</a:t>
            </a:r>
          </a:p>
          <a:p>
            <a:pPr marL="0" indent="0">
              <a:buNone/>
            </a:pPr>
            <a:r>
              <a:rPr lang="en-US" sz="1600" b="1" dirty="0" smtClean="0">
                <a:latin typeface="Courier New" pitchFamily="49" charset="0"/>
                <a:cs typeface="Courier New" pitchFamily="49" charset="0"/>
              </a:rPr>
              <a:t>    state = Unlocked;</a:t>
            </a:r>
          </a:p>
          <a:p>
            <a:pPr marL="0" indent="0">
              <a:buNone/>
            </a:pPr>
            <a:r>
              <a:rPr lang="en-US" sz="1600" b="1" dirty="0" smtClean="0">
                <a:latin typeface="Courier New" pitchFamily="49" charset="0"/>
                <a:cs typeface="Courier New" pitchFamily="49" charset="0"/>
              </a:rPr>
              <a:t>  }</a:t>
            </a:r>
          </a:p>
          <a:p>
            <a:pPr marL="0" indent="0">
              <a:buNone/>
            </a:pP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6"/>
          </p:nvPr>
        </p:nvSpPr>
        <p:spPr/>
        <p:txBody>
          <a:bodyPr>
            <a:normAutofit fontScale="85000" lnSpcReduction="20000"/>
          </a:bodyPr>
          <a:lstStyle/>
          <a:p>
            <a:fld id="{B27B53E7-13BB-4CE7-ACCE-E032DFE7CA51}"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mtClean="0"/>
              <a:t>Overall process (beyond abstraction)</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492262E2-139E-4855-8399-6385C5FFB55F}" type="slidenum">
              <a:rPr lang="en-US" smtClean="0"/>
              <a:pPr/>
              <a:t>42</a:t>
            </a:fld>
            <a:endParaRPr lang="en-US"/>
          </a:p>
        </p:txBody>
      </p:sp>
      <p:sp>
        <p:nvSpPr>
          <p:cNvPr id="9" name="Content Placeholder 8"/>
          <p:cNvSpPr>
            <a:spLocks noGrp="1"/>
          </p:cNvSpPr>
          <p:nvPr>
            <p:ph idx="1"/>
          </p:nvPr>
        </p:nvSpPr>
        <p:spPr/>
        <p:txBody>
          <a:bodyPr>
            <a:normAutofit fontScale="92500"/>
          </a:bodyPr>
          <a:lstStyle/>
          <a:p>
            <a:r>
              <a:rPr lang="en-US" smtClean="0"/>
              <a:t>Given a boolean program with an error state, check whether or not the error state is reachable – BDD-based model-checking</a:t>
            </a:r>
          </a:p>
          <a:p>
            <a:r>
              <a:rPr lang="en-US" smtClean="0"/>
              <a:t>If the checker identifies an error path that is a feasible execution path in the original C, then report an error</a:t>
            </a:r>
          </a:p>
          <a:p>
            <a:r>
              <a:rPr lang="en-US" smtClean="0"/>
              <a:t>If the path is not feasible then refine the boolean program to eliminate the false path</a:t>
            </a:r>
          </a:p>
          <a:p>
            <a:r>
              <a:rPr lang="en-US" smtClean="0"/>
              <a:t>Use symbolic execution and a theorem prover to find a set of predicates that eliminates the false error path</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p:cNvPicPr>
            <a:picLocks noChangeAspect="1" noChangeArrowheads="1"/>
          </p:cNvPicPr>
          <p:nvPr/>
        </p:nvPicPr>
        <p:blipFill>
          <a:blip r:embed="rId3" cstate="print"/>
          <a:srcRect/>
          <a:stretch>
            <a:fillRect/>
          </a:stretch>
        </p:blipFill>
        <p:spPr bwMode="auto">
          <a:xfrm>
            <a:off x="-147226" y="762000"/>
            <a:ext cx="9291226" cy="5533745"/>
          </a:xfrm>
          <a:prstGeom prst="rect">
            <a:avLst/>
          </a:prstGeom>
          <a:noFill/>
          <a:ln w="9525">
            <a:noFill/>
            <a:miter lim="800000"/>
            <a:headEnd/>
            <a:tailEnd/>
          </a:ln>
          <a:effectLst/>
        </p:spPr>
      </p:pic>
      <p:sp>
        <p:nvSpPr>
          <p:cNvPr id="7" name="Title 6"/>
          <p:cNvSpPr>
            <a:spLocks noGrp="1"/>
          </p:cNvSpPr>
          <p:nvPr>
            <p:ph type="title"/>
          </p:nvPr>
        </p:nvSpPr>
        <p:spPr/>
        <p:txBody>
          <a:bodyPr/>
          <a:lstStyle/>
          <a:p>
            <a:r>
              <a:rPr lang="en-US" dirty="0" smtClean="0"/>
              <a:t>Overview of process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43</a:t>
            </a:fld>
            <a:endParaRPr lang="en-US"/>
          </a:p>
        </p:txBody>
      </p:sp>
      <p:sp>
        <p:nvSpPr>
          <p:cNvPr id="13" name="Rectangle 12"/>
          <p:cNvSpPr/>
          <p:nvPr/>
        </p:nvSpPr>
        <p:spPr>
          <a:xfrm>
            <a:off x="695550" y="5791200"/>
            <a:ext cx="7534050" cy="369332"/>
          </a:xfrm>
          <a:prstGeom prst="rect">
            <a:avLst/>
          </a:prstGeom>
          <a:solidFill>
            <a:schemeClr val="bg1"/>
          </a:solidFill>
          <a:ln>
            <a:solidFill>
              <a:srgbClr val="FF0000"/>
            </a:solidFill>
          </a:ln>
        </p:spPr>
        <p:txBody>
          <a:bodyPr wrap="none">
            <a:spAutoFit/>
          </a:bodyPr>
          <a:lstStyle/>
          <a:p>
            <a:pPr algn="ctr"/>
            <a:r>
              <a:rPr lang="en-US" sz="1800" dirty="0" smtClean="0"/>
              <a:t>Figure from “Thorough Static Analysis of Device Drivers” (Ball et al. </a:t>
            </a:r>
            <a:r>
              <a:rPr lang="en-US" sz="1800" dirty="0" err="1" smtClean="0"/>
              <a:t>EuroSys</a:t>
            </a:r>
            <a:r>
              <a:rPr lang="en-US" sz="1800" dirty="0" smtClean="0"/>
              <a:t> 06)</a:t>
            </a:r>
            <a:endParaRPr lang="en-US" sz="1800"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 hot topic: many efforts including…</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2550E5C-4A50-4DF6-A119-25DD14933514}" type="slidenum">
              <a:rPr lang="en-US" smtClean="0"/>
              <a:pPr/>
              <a:t>44</a:t>
            </a:fld>
            <a:endParaRPr lang="en-US" dirty="0"/>
          </a:p>
        </p:txBody>
      </p:sp>
      <p:sp>
        <p:nvSpPr>
          <p:cNvPr id="6" name="Content Placeholder 5"/>
          <p:cNvSpPr>
            <a:spLocks noGrp="1"/>
          </p:cNvSpPr>
          <p:nvPr>
            <p:ph idx="1"/>
          </p:nvPr>
        </p:nvSpPr>
        <p:spPr/>
        <p:txBody>
          <a:bodyPr>
            <a:normAutofit fontScale="62500" lnSpcReduction="20000"/>
          </a:bodyPr>
          <a:lstStyle/>
          <a:p>
            <a:r>
              <a:rPr lang="en-US" dirty="0" smtClean="0"/>
              <a:t>BLAST: Berkeley Lazy Abstraction Software Verification Tool (</a:t>
            </a:r>
            <a:r>
              <a:rPr lang="en-US" dirty="0" smtClean="0">
                <a:hlinkClick r:id="rId3"/>
              </a:rPr>
              <a:t>http://mtc.epfl.ch/software-tools/blast/</a:t>
            </a:r>
            <a:r>
              <a:rPr lang="en-US" dirty="0" smtClean="0"/>
              <a:t>)</a:t>
            </a:r>
          </a:p>
          <a:p>
            <a:pPr lvl="1"/>
            <a:r>
              <a:rPr lang="en-US" dirty="0" smtClean="0"/>
              <a:t>“The goal … is to be able to check that software satisfies behavioral properties of the interfaces it uses. [It] uses counterexample-driven automatic abstraction refinement to construct an abstract model which is model checked for safety properties. The abstraction is constructed on-the-fly, and only to the required precision.”</a:t>
            </a:r>
          </a:p>
          <a:p>
            <a:r>
              <a:rPr lang="en-US" dirty="0" err="1" smtClean="0"/>
              <a:t>VeriSoft</a:t>
            </a:r>
            <a:r>
              <a:rPr lang="en-US" dirty="0" smtClean="0"/>
              <a:t> (</a:t>
            </a:r>
            <a:r>
              <a:rPr lang="en-US" dirty="0" smtClean="0">
                <a:hlinkClick r:id="rId4"/>
              </a:rPr>
              <a:t>http://cm.bell-labs.com/who/god/verisoft/</a:t>
            </a:r>
            <a:r>
              <a:rPr lang="en-US" dirty="0" smtClean="0"/>
              <a:t>)</a:t>
            </a:r>
          </a:p>
          <a:p>
            <a:pPr lvl="1"/>
            <a:r>
              <a:rPr lang="en-US" dirty="0" smtClean="0"/>
              <a:t>“… automatically searches for coordination problems (deadlocks, etc.) and assertion violations in a software system by generating, controlling, and observing the possible executions and interactions of all its components.”</a:t>
            </a:r>
          </a:p>
          <a:p>
            <a:r>
              <a:rPr lang="en-US" dirty="0" smtClean="0"/>
              <a:t>Java </a:t>
            </a:r>
            <a:r>
              <a:rPr lang="en-US" dirty="0" err="1" smtClean="0"/>
              <a:t>PathFinder</a:t>
            </a:r>
            <a:r>
              <a:rPr lang="en-US" dirty="0" smtClean="0"/>
              <a:t> (</a:t>
            </a:r>
            <a:r>
              <a:rPr lang="en-US" dirty="0" smtClean="0">
                <a:hlinkClick r:id="rId5"/>
              </a:rPr>
              <a:t>http://javapathfinder.sourceforge.net/</a:t>
            </a:r>
            <a:r>
              <a:rPr lang="en-US" dirty="0" smtClean="0"/>
              <a:t>)</a:t>
            </a:r>
          </a:p>
          <a:p>
            <a:pPr lvl="1"/>
            <a:r>
              <a:rPr lang="en-US" dirty="0" smtClean="0"/>
              <a:t>“[It] is a Java Virtual Machine that is used as an explicit state software model checker, systematically exploring all potential execution paths of a program to find violations of properties like deadlocks or unhandled exceptions. … [A] model checker has to employ flexible heuristics and state abstractions. JPF is unique in terms of its configurability and extensibility, and hence is a good platform to explore new ways to improve scalability.”</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45</a:t>
            </a:fld>
            <a:endParaRPr lang="en-US"/>
          </a:p>
        </p:txBody>
      </p:sp>
      <p:sp>
        <p:nvSpPr>
          <p:cNvPr id="5" name="Content Placeholder 4"/>
          <p:cNvSpPr>
            <a:spLocks noGrp="1"/>
          </p:cNvSpPr>
          <p:nvPr>
            <p:ph sz="quarter" idx="1"/>
          </p:nvPr>
        </p:nvSpPr>
        <p:spPr/>
        <p:txBody>
          <a:bodyPr/>
          <a:lstStyle/>
          <a:p>
            <a:r>
              <a:rPr lang="en-US" dirty="0" smtClean="0"/>
              <a:t>Model checking has really taken off in some dimensions</a:t>
            </a:r>
          </a:p>
          <a:p>
            <a:r>
              <a:rPr lang="en-US" dirty="0" smtClean="0"/>
              <a:t>In particular, there has been a lot of work connecting automated test generation and model checking (along with symbolic evaluation, etc.)</a:t>
            </a:r>
          </a:p>
          <a:p>
            <a:r>
              <a:rPr lang="en-US" dirty="0" smtClean="0"/>
              <a:t>We’ll come back to this after we do an overview of some key software </a:t>
            </a:r>
            <a:r>
              <a:rPr lang="en-US" smtClean="0"/>
              <a:t>testing basics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title"/>
          </p:nvPr>
        </p:nvSpPr>
        <p:spPr/>
        <p:txBody>
          <a:bodyPr/>
          <a:lstStyle/>
          <a:p>
            <a:r>
              <a:rPr lang="en-US" dirty="0"/>
              <a:t>Binary Decision Diagrams (BDDs</a:t>
            </a:r>
            <a:r>
              <a:rPr lang="en-US" dirty="0" smtClean="0"/>
              <a:t>)</a:t>
            </a:r>
            <a:endParaRPr lang="en-US" dirty="0"/>
          </a:p>
        </p:txBody>
      </p:sp>
      <p:sp>
        <p:nvSpPr>
          <p:cNvPr id="27654" name="Rectangle 6"/>
          <p:cNvSpPr>
            <a:spLocks noGrp="1" noChangeArrowheads="1"/>
          </p:cNvSpPr>
          <p:nvPr>
            <p:ph type="body" sz="half" idx="1"/>
          </p:nvPr>
        </p:nvSpPr>
        <p:spPr>
          <a:xfrm>
            <a:off x="457200" y="1600200"/>
            <a:ext cx="4800600" cy="4525963"/>
          </a:xfrm>
        </p:spPr>
        <p:txBody>
          <a:bodyPr>
            <a:normAutofit/>
          </a:bodyPr>
          <a:lstStyle/>
          <a:p>
            <a:pPr>
              <a:lnSpc>
                <a:spcPct val="90000"/>
              </a:lnSpc>
            </a:pPr>
            <a:r>
              <a:rPr lang="en-US" sz="2400" dirty="0" smtClean="0"/>
              <a:t>The original and most common representation is binary decision diagrams (BDDs) [Bryant 86]</a:t>
            </a:r>
          </a:p>
          <a:p>
            <a:pPr>
              <a:lnSpc>
                <a:spcPct val="90000"/>
              </a:lnSpc>
            </a:pPr>
            <a:r>
              <a:rPr lang="en-US" sz="2400" dirty="0" smtClean="0"/>
              <a:t>These are directed acyclic graphs evaluated as binary </a:t>
            </a:r>
            <a:r>
              <a:rPr lang="en-US" sz="2400" dirty="0"/>
              <a:t>decision </a:t>
            </a:r>
            <a:r>
              <a:rPr lang="en-US" sz="2400" dirty="0" smtClean="0"/>
              <a:t>trees</a:t>
            </a:r>
          </a:p>
          <a:p>
            <a:pPr>
              <a:lnSpc>
                <a:spcPct val="90000"/>
              </a:lnSpc>
            </a:pPr>
            <a:r>
              <a:rPr lang="en-US" sz="2400" dirty="0" smtClean="0"/>
              <a:t>For the trivial example, these are trivial BDDs: </a:t>
            </a:r>
            <a:r>
              <a:rPr lang="en-US" sz="2400" b="1" dirty="0" smtClean="0">
                <a:latin typeface="Consolas" pitchFamily="49" charset="0"/>
              </a:rPr>
              <a:t>x</a:t>
            </a:r>
            <a:r>
              <a:rPr lang="en-US" sz="2400" b="1" baseline="-25000" dirty="0" smtClean="0">
                <a:latin typeface="Consolas" pitchFamily="49" charset="0"/>
              </a:rPr>
              <a:t>0</a:t>
            </a:r>
            <a:r>
              <a:rPr lang="en-US" sz="2400" b="1" dirty="0" smtClean="0">
                <a:latin typeface="Consolas" pitchFamily="49" charset="0"/>
              </a:rPr>
              <a:t> and ¬x</a:t>
            </a:r>
            <a:r>
              <a:rPr lang="en-US" sz="2400" b="1" baseline="-25000" dirty="0" smtClean="0">
                <a:latin typeface="Consolas" pitchFamily="49" charset="0"/>
              </a:rPr>
              <a:t>0</a:t>
            </a:r>
          </a:p>
          <a:p>
            <a:pPr>
              <a:lnSpc>
                <a:spcPct val="90000"/>
              </a:lnSpc>
            </a:pPr>
            <a:r>
              <a:rPr lang="en-US" sz="2400" dirty="0" smtClean="0"/>
              <a:t>On the right is an example of a BDD for </a:t>
            </a:r>
            <a:r>
              <a:rPr lang="en-US" sz="2400" dirty="0" smtClean="0">
                <a:solidFill>
                  <a:srgbClr val="00B050"/>
                </a:solidFill>
              </a:rPr>
              <a:t>odd </a:t>
            </a:r>
            <a:r>
              <a:rPr lang="en-US" sz="2400" dirty="0" smtClean="0"/>
              <a:t>(</a:t>
            </a:r>
            <a:r>
              <a:rPr lang="en-US" sz="2400" dirty="0" smtClean="0">
                <a:solidFill>
                  <a:srgbClr val="FF0000"/>
                </a:solidFill>
              </a:rPr>
              <a:t>even</a:t>
            </a:r>
            <a:r>
              <a:rPr lang="en-US" sz="2400" dirty="0" smtClean="0"/>
              <a:t>) parity of 4-bit numbers</a:t>
            </a:r>
          </a:p>
          <a:p>
            <a:pPr lvl="1">
              <a:lnSpc>
                <a:spcPct val="90000"/>
              </a:lnSpc>
            </a:pPr>
            <a:endParaRPr lang="en-US" dirty="0" smtClean="0"/>
          </a:p>
          <a:p>
            <a:pPr lvl="1">
              <a:lnSpc>
                <a:spcPct val="90000"/>
              </a:lnSpc>
            </a:pPr>
            <a:endParaRPr lang="en-US" dirty="0"/>
          </a:p>
          <a:p>
            <a:pPr>
              <a:lnSpc>
                <a:spcPct val="90000"/>
              </a:lnSpc>
            </a:pPr>
            <a:endParaRPr lang="en-US" sz="2000" dirty="0"/>
          </a:p>
        </p:txBody>
      </p:sp>
      <p:sp>
        <p:nvSpPr>
          <p:cNvPr id="6" name="Slide Number Placeholder 5"/>
          <p:cNvSpPr>
            <a:spLocks noGrp="1"/>
          </p:cNvSpPr>
          <p:nvPr>
            <p:ph type="sldNum" sz="quarter" idx="12"/>
          </p:nvPr>
        </p:nvSpPr>
        <p:spPr/>
        <p:txBody>
          <a:bodyPr/>
          <a:lstStyle/>
          <a:p>
            <a:fld id="{59ED0DB6-F36F-467D-8487-3686DFB04A80}" type="slidenum">
              <a:rPr lang="en-US" smtClean="0"/>
              <a:pPr/>
              <a:t>5</a:t>
            </a:fld>
            <a:endParaRPr lang="en-US"/>
          </a:p>
        </p:txBody>
      </p:sp>
      <p:sp>
        <p:nvSpPr>
          <p:cNvPr id="8" name="TextBox 7"/>
          <p:cNvSpPr txBox="1"/>
          <p:nvPr/>
        </p:nvSpPr>
        <p:spPr>
          <a:xfrm>
            <a:off x="5334000" y="2514600"/>
            <a:ext cx="609600" cy="461665"/>
          </a:xfrm>
          <a:prstGeom prst="rect">
            <a:avLst/>
          </a:prstGeom>
          <a:noFill/>
        </p:spPr>
        <p:txBody>
          <a:bodyPr wrap="square" rtlCol="0">
            <a:spAutoFit/>
          </a:bodyPr>
          <a:lstStyle/>
          <a:p>
            <a:r>
              <a:rPr lang="en-US" b="1" dirty="0" smtClean="0"/>
              <a:t>x</a:t>
            </a:r>
            <a:r>
              <a:rPr lang="en-US" b="1" baseline="-25000" dirty="0" smtClean="0"/>
              <a:t>0</a:t>
            </a:r>
            <a:endParaRPr lang="en-US" b="1" baseline="-25000" dirty="0"/>
          </a:p>
        </p:txBody>
      </p:sp>
      <p:sp>
        <p:nvSpPr>
          <p:cNvPr id="9" name="TextBox 8"/>
          <p:cNvSpPr txBox="1"/>
          <p:nvPr/>
        </p:nvSpPr>
        <p:spPr>
          <a:xfrm>
            <a:off x="5334000" y="3429000"/>
            <a:ext cx="609600" cy="461665"/>
          </a:xfrm>
          <a:prstGeom prst="rect">
            <a:avLst/>
          </a:prstGeom>
          <a:noFill/>
        </p:spPr>
        <p:txBody>
          <a:bodyPr wrap="square" rtlCol="0">
            <a:spAutoFit/>
          </a:bodyPr>
          <a:lstStyle/>
          <a:p>
            <a:r>
              <a:rPr lang="en-US" b="1" dirty="0" smtClean="0"/>
              <a:t>x</a:t>
            </a:r>
            <a:r>
              <a:rPr lang="en-US" b="1" baseline="-25000" dirty="0" smtClean="0"/>
              <a:t>1</a:t>
            </a:r>
            <a:endParaRPr lang="en-US" b="1" baseline="-25000" dirty="0"/>
          </a:p>
        </p:txBody>
      </p:sp>
      <p:sp>
        <p:nvSpPr>
          <p:cNvPr id="10" name="TextBox 9"/>
          <p:cNvSpPr txBox="1"/>
          <p:nvPr/>
        </p:nvSpPr>
        <p:spPr>
          <a:xfrm>
            <a:off x="5334000" y="4343400"/>
            <a:ext cx="609600" cy="461665"/>
          </a:xfrm>
          <a:prstGeom prst="rect">
            <a:avLst/>
          </a:prstGeom>
          <a:noFill/>
        </p:spPr>
        <p:txBody>
          <a:bodyPr wrap="square" rtlCol="0">
            <a:spAutoFit/>
          </a:bodyPr>
          <a:lstStyle/>
          <a:p>
            <a:r>
              <a:rPr lang="en-US" b="1" dirty="0" smtClean="0"/>
              <a:t>x</a:t>
            </a:r>
            <a:r>
              <a:rPr lang="en-US" b="1" baseline="-25000" dirty="0" smtClean="0"/>
              <a:t>2</a:t>
            </a:r>
            <a:endParaRPr lang="en-US" b="1" baseline="-25000" dirty="0"/>
          </a:p>
        </p:txBody>
      </p:sp>
      <p:sp>
        <p:nvSpPr>
          <p:cNvPr id="11" name="TextBox 10"/>
          <p:cNvSpPr txBox="1"/>
          <p:nvPr/>
        </p:nvSpPr>
        <p:spPr>
          <a:xfrm>
            <a:off x="5334000" y="5257800"/>
            <a:ext cx="609600" cy="461665"/>
          </a:xfrm>
          <a:prstGeom prst="rect">
            <a:avLst/>
          </a:prstGeom>
          <a:noFill/>
        </p:spPr>
        <p:txBody>
          <a:bodyPr wrap="square" rtlCol="0">
            <a:spAutoFit/>
          </a:bodyPr>
          <a:lstStyle/>
          <a:p>
            <a:r>
              <a:rPr lang="en-US" b="1" dirty="0" smtClean="0"/>
              <a:t>x</a:t>
            </a:r>
            <a:r>
              <a:rPr lang="en-US" b="1" baseline="-25000" dirty="0" smtClean="0"/>
              <a:t>3</a:t>
            </a:r>
            <a:endParaRPr lang="en-US" b="1" baseline="-25000" dirty="0"/>
          </a:p>
        </p:txBody>
      </p:sp>
      <p:sp>
        <p:nvSpPr>
          <p:cNvPr id="12" name="TextBox 11"/>
          <p:cNvSpPr txBox="1"/>
          <p:nvPr/>
        </p:nvSpPr>
        <p:spPr>
          <a:xfrm>
            <a:off x="6629400" y="2057400"/>
            <a:ext cx="457200" cy="461665"/>
          </a:xfrm>
          <a:prstGeom prst="rect">
            <a:avLst/>
          </a:prstGeom>
          <a:solidFill>
            <a:srgbClr val="00B0F0">
              <a:alpha val="50000"/>
            </a:srgbClr>
          </a:solidFill>
          <a:ln w="6350">
            <a:solidFill>
              <a:schemeClr val="tx1"/>
            </a:solidFill>
          </a:ln>
        </p:spPr>
        <p:txBody>
          <a:bodyPr wrap="square" rtlCol="0">
            <a:spAutoFit/>
          </a:bodyPr>
          <a:lstStyle/>
          <a:p>
            <a:endParaRPr lang="en-US" b="1" dirty="0"/>
          </a:p>
        </p:txBody>
      </p:sp>
      <p:sp>
        <p:nvSpPr>
          <p:cNvPr id="13" name="TextBox 12"/>
          <p:cNvSpPr txBox="1"/>
          <p:nvPr/>
        </p:nvSpPr>
        <p:spPr>
          <a:xfrm>
            <a:off x="5943600" y="2967335"/>
            <a:ext cx="457200" cy="461665"/>
          </a:xfrm>
          <a:prstGeom prst="rect">
            <a:avLst/>
          </a:prstGeom>
          <a:noFill/>
          <a:ln w="6350">
            <a:solidFill>
              <a:schemeClr val="tx1"/>
            </a:solidFill>
          </a:ln>
        </p:spPr>
        <p:txBody>
          <a:bodyPr wrap="square" rtlCol="0">
            <a:spAutoFit/>
          </a:bodyPr>
          <a:lstStyle/>
          <a:p>
            <a:endParaRPr lang="en-US" b="1" dirty="0"/>
          </a:p>
        </p:txBody>
      </p:sp>
      <p:cxnSp>
        <p:nvCxnSpPr>
          <p:cNvPr id="15" name="Straight Arrow Connector 14"/>
          <p:cNvCxnSpPr>
            <a:stCxn id="12" idx="2"/>
            <a:endCxn id="13" idx="0"/>
          </p:cNvCxnSpPr>
          <p:nvPr/>
        </p:nvCxnSpPr>
        <p:spPr bwMode="auto">
          <a:xfrm rot="5400000">
            <a:off x="6290965" y="2400300"/>
            <a:ext cx="448270" cy="685800"/>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5943600" y="3886200"/>
            <a:ext cx="457200" cy="461665"/>
          </a:xfrm>
          <a:prstGeom prst="rect">
            <a:avLst/>
          </a:prstGeom>
          <a:noFill/>
          <a:ln w="6350">
            <a:solidFill>
              <a:schemeClr val="tx1"/>
            </a:solidFill>
          </a:ln>
        </p:spPr>
        <p:txBody>
          <a:bodyPr wrap="square" rtlCol="0">
            <a:spAutoFit/>
          </a:bodyPr>
          <a:lstStyle/>
          <a:p>
            <a:endParaRPr lang="en-US" b="1" dirty="0"/>
          </a:p>
        </p:txBody>
      </p:sp>
      <p:sp>
        <p:nvSpPr>
          <p:cNvPr id="17" name="TextBox 16"/>
          <p:cNvSpPr txBox="1"/>
          <p:nvPr/>
        </p:nvSpPr>
        <p:spPr>
          <a:xfrm>
            <a:off x="5943600" y="4805065"/>
            <a:ext cx="457200" cy="461665"/>
          </a:xfrm>
          <a:prstGeom prst="rect">
            <a:avLst/>
          </a:prstGeom>
          <a:noFill/>
          <a:ln w="6350">
            <a:solidFill>
              <a:schemeClr val="tx1"/>
            </a:solidFill>
          </a:ln>
        </p:spPr>
        <p:txBody>
          <a:bodyPr wrap="square" rtlCol="0">
            <a:spAutoFit/>
          </a:bodyPr>
          <a:lstStyle/>
          <a:p>
            <a:endParaRPr lang="en-US" b="1" dirty="0"/>
          </a:p>
        </p:txBody>
      </p:sp>
      <p:sp>
        <p:nvSpPr>
          <p:cNvPr id="18" name="TextBox 17"/>
          <p:cNvSpPr txBox="1"/>
          <p:nvPr/>
        </p:nvSpPr>
        <p:spPr>
          <a:xfrm>
            <a:off x="5943600" y="5723930"/>
            <a:ext cx="457200" cy="461665"/>
          </a:xfrm>
          <a:prstGeom prst="rect">
            <a:avLst/>
          </a:prstGeom>
          <a:solidFill>
            <a:srgbClr val="FF0000"/>
          </a:solidFill>
          <a:ln w="6350">
            <a:solidFill>
              <a:schemeClr val="tx1"/>
            </a:solidFill>
          </a:ln>
        </p:spPr>
        <p:txBody>
          <a:bodyPr wrap="square" rtlCol="0">
            <a:spAutoFit/>
          </a:bodyPr>
          <a:lstStyle/>
          <a:p>
            <a:endParaRPr lang="en-US" b="1" dirty="0"/>
          </a:p>
        </p:txBody>
      </p:sp>
      <p:cxnSp>
        <p:nvCxnSpPr>
          <p:cNvPr id="19" name="Straight Arrow Connector 18"/>
          <p:cNvCxnSpPr>
            <a:stCxn id="13" idx="2"/>
            <a:endCxn id="16" idx="0"/>
          </p:cNvCxnSpPr>
          <p:nvPr/>
        </p:nvCxnSpPr>
        <p:spPr bwMode="auto">
          <a:xfrm rot="5400000">
            <a:off x="5943600" y="3657600"/>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6" idx="2"/>
            <a:endCxn id="17" idx="0"/>
          </p:cNvCxnSpPr>
          <p:nvPr/>
        </p:nvCxnSpPr>
        <p:spPr bwMode="auto">
          <a:xfrm rot="5400000">
            <a:off x="5943600" y="4576465"/>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bwMode="auto">
          <a:xfrm rot="5400000">
            <a:off x="5943600" y="5495330"/>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7315200" y="2967335"/>
            <a:ext cx="457200" cy="461665"/>
          </a:xfrm>
          <a:prstGeom prst="rect">
            <a:avLst/>
          </a:prstGeom>
          <a:noFill/>
          <a:ln w="6350">
            <a:solidFill>
              <a:schemeClr val="tx1"/>
            </a:solidFill>
          </a:ln>
        </p:spPr>
        <p:txBody>
          <a:bodyPr wrap="square" rtlCol="0">
            <a:spAutoFit/>
          </a:bodyPr>
          <a:lstStyle/>
          <a:p>
            <a:endParaRPr lang="en-US" b="1" dirty="0"/>
          </a:p>
        </p:txBody>
      </p:sp>
      <p:sp>
        <p:nvSpPr>
          <p:cNvPr id="27" name="TextBox 26"/>
          <p:cNvSpPr txBox="1"/>
          <p:nvPr/>
        </p:nvSpPr>
        <p:spPr>
          <a:xfrm>
            <a:off x="7315200" y="3886200"/>
            <a:ext cx="457200" cy="461665"/>
          </a:xfrm>
          <a:prstGeom prst="rect">
            <a:avLst/>
          </a:prstGeom>
          <a:noFill/>
          <a:ln w="6350">
            <a:solidFill>
              <a:schemeClr val="tx1"/>
            </a:solidFill>
          </a:ln>
        </p:spPr>
        <p:txBody>
          <a:bodyPr wrap="square" rtlCol="0">
            <a:spAutoFit/>
          </a:bodyPr>
          <a:lstStyle/>
          <a:p>
            <a:endParaRPr lang="en-US" b="1" dirty="0"/>
          </a:p>
        </p:txBody>
      </p:sp>
      <p:sp>
        <p:nvSpPr>
          <p:cNvPr id="28" name="TextBox 27"/>
          <p:cNvSpPr txBox="1"/>
          <p:nvPr/>
        </p:nvSpPr>
        <p:spPr>
          <a:xfrm>
            <a:off x="7315200" y="4805065"/>
            <a:ext cx="457200" cy="461665"/>
          </a:xfrm>
          <a:prstGeom prst="rect">
            <a:avLst/>
          </a:prstGeom>
          <a:noFill/>
          <a:ln w="6350">
            <a:solidFill>
              <a:schemeClr val="tx1"/>
            </a:solidFill>
          </a:ln>
        </p:spPr>
        <p:txBody>
          <a:bodyPr wrap="square" rtlCol="0">
            <a:spAutoFit/>
          </a:bodyPr>
          <a:lstStyle/>
          <a:p>
            <a:endParaRPr lang="en-US" b="1" dirty="0"/>
          </a:p>
        </p:txBody>
      </p:sp>
      <p:sp>
        <p:nvSpPr>
          <p:cNvPr id="29" name="TextBox 28"/>
          <p:cNvSpPr txBox="1"/>
          <p:nvPr/>
        </p:nvSpPr>
        <p:spPr>
          <a:xfrm>
            <a:off x="7315200" y="5723930"/>
            <a:ext cx="457200" cy="461665"/>
          </a:xfrm>
          <a:prstGeom prst="rect">
            <a:avLst/>
          </a:prstGeom>
          <a:solidFill>
            <a:srgbClr val="00B050"/>
          </a:solidFill>
          <a:ln w="6350">
            <a:solidFill>
              <a:schemeClr val="tx1"/>
            </a:solidFill>
          </a:ln>
        </p:spPr>
        <p:txBody>
          <a:bodyPr wrap="square" rtlCol="0">
            <a:spAutoFit/>
          </a:bodyPr>
          <a:lstStyle/>
          <a:p>
            <a:endParaRPr lang="en-US" b="1" dirty="0"/>
          </a:p>
        </p:txBody>
      </p:sp>
      <p:cxnSp>
        <p:nvCxnSpPr>
          <p:cNvPr id="30" name="Straight Arrow Connector 29"/>
          <p:cNvCxnSpPr>
            <a:stCxn id="26" idx="2"/>
            <a:endCxn id="27" idx="0"/>
          </p:cNvCxnSpPr>
          <p:nvPr/>
        </p:nvCxnSpPr>
        <p:spPr bwMode="auto">
          <a:xfrm rot="5400000">
            <a:off x="7315200" y="3657600"/>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27" idx="2"/>
            <a:endCxn id="28" idx="0"/>
          </p:cNvCxnSpPr>
          <p:nvPr/>
        </p:nvCxnSpPr>
        <p:spPr bwMode="auto">
          <a:xfrm rot="5400000">
            <a:off x="7315200" y="4576465"/>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bwMode="auto">
          <a:xfrm rot="5400000">
            <a:off x="7315200" y="5495330"/>
            <a:ext cx="4572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12" idx="2"/>
            <a:endCxn id="26" idx="0"/>
          </p:cNvCxnSpPr>
          <p:nvPr/>
        </p:nvCxnSpPr>
        <p:spPr bwMode="auto">
          <a:xfrm rot="16200000" flipH="1">
            <a:off x="6976765" y="2400300"/>
            <a:ext cx="448270" cy="685800"/>
          </a:xfrm>
          <a:prstGeom prst="straightConnector1">
            <a:avLst/>
          </a:prstGeom>
          <a:noFill/>
          <a:ln w="38100" cap="flat" cmpd="sng" algn="ctr">
            <a:solidFill>
              <a:schemeClr val="tx1"/>
            </a:solidFill>
            <a:prstDash val="sysDash"/>
            <a:round/>
            <a:headEnd type="none" w="med" len="med"/>
            <a:tailEnd type="arrow"/>
          </a:ln>
          <a:effectLst/>
        </p:spPr>
      </p:cxnSp>
      <p:cxnSp>
        <p:nvCxnSpPr>
          <p:cNvPr id="36" name="Straight Arrow Connector 35"/>
          <p:cNvCxnSpPr/>
          <p:nvPr/>
        </p:nvCxnSpPr>
        <p:spPr bwMode="auto">
          <a:xfrm>
            <a:off x="7696200" y="1840468"/>
            <a:ext cx="1066800" cy="1588"/>
          </a:xfrm>
          <a:prstGeom prst="straightConnector1">
            <a:avLst/>
          </a:prstGeom>
          <a:ln w="38100">
            <a:headEnd type="none" w="med" len="med"/>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bwMode="auto">
          <a:xfrm>
            <a:off x="7696200" y="2145268"/>
            <a:ext cx="1066800" cy="1588"/>
          </a:xfrm>
          <a:prstGeom prst="straightConnector1">
            <a:avLst/>
          </a:prstGeom>
          <a:noFill/>
          <a:ln w="38100" cap="flat" cmpd="sng" algn="ctr">
            <a:solidFill>
              <a:schemeClr val="tx1"/>
            </a:solidFill>
            <a:prstDash val="sysDash"/>
            <a:round/>
            <a:headEnd type="none" w="med" len="med"/>
            <a:tailEnd type="arrow"/>
          </a:ln>
          <a:effectLst/>
        </p:spPr>
      </p:cxnSp>
      <p:sp>
        <p:nvSpPr>
          <p:cNvPr id="50" name="TextBox 49"/>
          <p:cNvSpPr txBox="1"/>
          <p:nvPr/>
        </p:nvSpPr>
        <p:spPr>
          <a:xfrm flipH="1">
            <a:off x="7391400" y="1611868"/>
            <a:ext cx="457200" cy="369332"/>
          </a:xfrm>
          <a:prstGeom prst="rect">
            <a:avLst/>
          </a:prstGeom>
          <a:noFill/>
        </p:spPr>
        <p:txBody>
          <a:bodyPr wrap="square" rtlCol="0">
            <a:spAutoFit/>
          </a:bodyPr>
          <a:lstStyle/>
          <a:p>
            <a:r>
              <a:rPr lang="en-US" sz="1800" b="1" dirty="0" smtClean="0"/>
              <a:t>0</a:t>
            </a:r>
            <a:endParaRPr lang="en-US" sz="1800" b="1" dirty="0"/>
          </a:p>
        </p:txBody>
      </p:sp>
      <p:sp>
        <p:nvSpPr>
          <p:cNvPr id="51" name="TextBox 50"/>
          <p:cNvSpPr txBox="1"/>
          <p:nvPr/>
        </p:nvSpPr>
        <p:spPr>
          <a:xfrm flipH="1">
            <a:off x="7391400" y="1992868"/>
            <a:ext cx="457200" cy="369332"/>
          </a:xfrm>
          <a:prstGeom prst="rect">
            <a:avLst/>
          </a:prstGeom>
          <a:noFill/>
        </p:spPr>
        <p:txBody>
          <a:bodyPr wrap="square" rtlCol="0">
            <a:spAutoFit/>
          </a:bodyPr>
          <a:lstStyle/>
          <a:p>
            <a:r>
              <a:rPr lang="en-US" sz="1800" b="1" dirty="0" smtClean="0"/>
              <a:t>1</a:t>
            </a:r>
            <a:endParaRPr lang="en-US" sz="1800" b="1" dirty="0"/>
          </a:p>
        </p:txBody>
      </p:sp>
      <p:cxnSp>
        <p:nvCxnSpPr>
          <p:cNvPr id="52" name="Straight Arrow Connector 51"/>
          <p:cNvCxnSpPr>
            <a:stCxn id="13" idx="2"/>
            <a:endCxn id="27" idx="1"/>
          </p:cNvCxnSpPr>
          <p:nvPr/>
        </p:nvCxnSpPr>
        <p:spPr bwMode="auto">
          <a:xfrm rot="16200000" flipH="1">
            <a:off x="6399684" y="3201516"/>
            <a:ext cx="688033" cy="1143000"/>
          </a:xfrm>
          <a:prstGeom prst="straightConnector1">
            <a:avLst/>
          </a:prstGeom>
          <a:noFill/>
          <a:ln w="38100" cap="flat" cmpd="sng" algn="ctr">
            <a:solidFill>
              <a:schemeClr val="tx1"/>
            </a:solidFill>
            <a:prstDash val="sysDash"/>
            <a:round/>
            <a:headEnd type="none" w="med" len="med"/>
            <a:tailEnd type="arrow"/>
          </a:ln>
          <a:effectLst/>
        </p:spPr>
      </p:cxnSp>
      <p:cxnSp>
        <p:nvCxnSpPr>
          <p:cNvPr id="57" name="Straight Arrow Connector 56"/>
          <p:cNvCxnSpPr>
            <a:endCxn id="16" idx="3"/>
          </p:cNvCxnSpPr>
          <p:nvPr/>
        </p:nvCxnSpPr>
        <p:spPr bwMode="auto">
          <a:xfrm rot="10800000" flipV="1">
            <a:off x="6400800" y="3428999"/>
            <a:ext cx="1143000" cy="688033"/>
          </a:xfrm>
          <a:prstGeom prst="straightConnector1">
            <a:avLst/>
          </a:prstGeom>
          <a:noFill/>
          <a:ln w="38100" cap="flat" cmpd="sng" algn="ctr">
            <a:solidFill>
              <a:schemeClr val="tx1"/>
            </a:solidFill>
            <a:prstDash val="sysDash"/>
            <a:round/>
            <a:headEnd type="none" w="med" len="med"/>
            <a:tailEnd type="arrow"/>
          </a:ln>
          <a:effectLst/>
        </p:spPr>
      </p:cxnSp>
      <p:cxnSp>
        <p:nvCxnSpPr>
          <p:cNvPr id="61" name="Straight Arrow Connector 60"/>
          <p:cNvCxnSpPr>
            <a:stCxn id="27" idx="2"/>
            <a:endCxn id="17" idx="3"/>
          </p:cNvCxnSpPr>
          <p:nvPr/>
        </p:nvCxnSpPr>
        <p:spPr bwMode="auto">
          <a:xfrm rot="5400000">
            <a:off x="6628284" y="4120381"/>
            <a:ext cx="688033" cy="1143000"/>
          </a:xfrm>
          <a:prstGeom prst="straightConnector1">
            <a:avLst/>
          </a:prstGeom>
          <a:noFill/>
          <a:ln w="38100" cap="flat" cmpd="sng" algn="ctr">
            <a:solidFill>
              <a:schemeClr val="tx1"/>
            </a:solidFill>
            <a:prstDash val="sysDash"/>
            <a:round/>
            <a:headEnd type="none" w="med" len="med"/>
            <a:tailEnd type="arrow"/>
          </a:ln>
          <a:effectLst/>
        </p:spPr>
      </p:cxnSp>
      <p:cxnSp>
        <p:nvCxnSpPr>
          <p:cNvPr id="64" name="Straight Arrow Connector 63"/>
          <p:cNvCxnSpPr>
            <a:stCxn id="28" idx="2"/>
            <a:endCxn id="18" idx="3"/>
          </p:cNvCxnSpPr>
          <p:nvPr/>
        </p:nvCxnSpPr>
        <p:spPr bwMode="auto">
          <a:xfrm rot="5400000">
            <a:off x="6628284" y="5039246"/>
            <a:ext cx="688033" cy="1143000"/>
          </a:xfrm>
          <a:prstGeom prst="straightConnector1">
            <a:avLst/>
          </a:prstGeom>
          <a:noFill/>
          <a:ln w="38100" cap="flat" cmpd="sng" algn="ctr">
            <a:solidFill>
              <a:schemeClr val="tx1"/>
            </a:solidFill>
            <a:prstDash val="sysDash"/>
            <a:round/>
            <a:headEnd type="none" w="med" len="med"/>
            <a:tailEnd type="arrow"/>
          </a:ln>
          <a:effectLst/>
        </p:spPr>
      </p:cxnSp>
      <p:cxnSp>
        <p:nvCxnSpPr>
          <p:cNvPr id="67" name="Straight Arrow Connector 66"/>
          <p:cNvCxnSpPr>
            <a:stCxn id="16" idx="2"/>
            <a:endCxn id="28" idx="1"/>
          </p:cNvCxnSpPr>
          <p:nvPr/>
        </p:nvCxnSpPr>
        <p:spPr bwMode="auto">
          <a:xfrm rot="16200000" flipH="1">
            <a:off x="6399684" y="4120381"/>
            <a:ext cx="688033" cy="1143000"/>
          </a:xfrm>
          <a:prstGeom prst="straightConnector1">
            <a:avLst/>
          </a:prstGeom>
          <a:noFill/>
          <a:ln w="38100" cap="flat" cmpd="sng" algn="ctr">
            <a:solidFill>
              <a:schemeClr val="tx1"/>
            </a:solidFill>
            <a:prstDash val="sysDash"/>
            <a:round/>
            <a:headEnd type="none" w="med" len="med"/>
            <a:tailEnd type="arrow"/>
          </a:ln>
          <a:effectLst/>
        </p:spPr>
      </p:cxnSp>
      <p:cxnSp>
        <p:nvCxnSpPr>
          <p:cNvPr id="70" name="Straight Arrow Connector 69"/>
          <p:cNvCxnSpPr>
            <a:stCxn id="17" idx="2"/>
          </p:cNvCxnSpPr>
          <p:nvPr/>
        </p:nvCxnSpPr>
        <p:spPr bwMode="auto">
          <a:xfrm rot="16200000" flipH="1">
            <a:off x="6399684" y="5039245"/>
            <a:ext cx="688032" cy="1143001"/>
          </a:xfrm>
          <a:prstGeom prst="straightConnector1">
            <a:avLst/>
          </a:prstGeom>
          <a:noFill/>
          <a:ln w="38100" cap="flat" cmpd="sng" algn="ctr">
            <a:solidFill>
              <a:schemeClr val="tx1"/>
            </a:solidFill>
            <a:prstDash val="sysDash"/>
            <a:round/>
            <a:headEnd type="none" w="med" len="med"/>
            <a:tailEnd type="arrow"/>
          </a:ln>
          <a:effectLst/>
        </p:spPr>
      </p:cxnSp>
      <p:sp>
        <p:nvSpPr>
          <p:cNvPr id="39" name="Date Placeholder 38"/>
          <p:cNvSpPr>
            <a:spLocks noGrp="1"/>
          </p:cNvSpPr>
          <p:nvPr>
            <p:ph type="dt" sz="half" idx="10"/>
          </p:nvPr>
        </p:nvSpPr>
        <p:spPr>
          <a:xfrm>
            <a:off x="5867400" y="6324600"/>
            <a:ext cx="3276600" cy="533400"/>
          </a:xfrm>
        </p:spPr>
        <p:txBody>
          <a:bodyPr/>
          <a:lstStyle/>
          <a:p>
            <a:r>
              <a:rPr lang="en-US" dirty="0" smtClean="0"/>
              <a:t>503 11sp © UW CSE  • D. Notkin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would odd parity look like if…</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59ED0DB6-F36F-467D-8487-3686DFB04A80}" type="slidenum">
              <a:rPr lang="en-US" smtClean="0"/>
              <a:pPr/>
              <a:t>6</a:t>
            </a:fld>
            <a:endParaRPr lang="en-US"/>
          </a:p>
        </p:txBody>
      </p:sp>
      <p:sp>
        <p:nvSpPr>
          <p:cNvPr id="3" name="Text Placeholder 2"/>
          <p:cNvSpPr>
            <a:spLocks noGrp="1"/>
          </p:cNvSpPr>
          <p:nvPr>
            <p:ph idx="1"/>
          </p:nvPr>
        </p:nvSpPr>
        <p:spPr/>
        <p:txBody>
          <a:bodyPr>
            <a:normAutofit/>
          </a:bodyPr>
          <a:lstStyle/>
          <a:p>
            <a:r>
              <a:rPr lang="en-US" dirty="0" smtClean="0"/>
              <a:t>…the bits in the BDD were ordered in reverse? </a:t>
            </a:r>
            <a:br>
              <a:rPr lang="en-US" dirty="0" smtClean="0"/>
            </a:br>
            <a:r>
              <a:rPr lang="en-US" b="1" dirty="0" smtClean="0">
                <a:latin typeface="Consolas" pitchFamily="49" charset="0"/>
              </a:rPr>
              <a:t> x</a:t>
            </a:r>
            <a:r>
              <a:rPr lang="en-US" b="1" baseline="-25000" dirty="0" smtClean="0">
                <a:latin typeface="Consolas" pitchFamily="49" charset="0"/>
              </a:rPr>
              <a:t>3</a:t>
            </a:r>
            <a:r>
              <a:rPr lang="en-US" b="1" dirty="0" smtClean="0">
                <a:latin typeface="Consolas" pitchFamily="49" charset="0"/>
              </a:rPr>
              <a:t>x</a:t>
            </a:r>
            <a:r>
              <a:rPr lang="en-US" b="1" baseline="-25000" dirty="0" smtClean="0">
                <a:latin typeface="Consolas" pitchFamily="49" charset="0"/>
              </a:rPr>
              <a:t>2</a:t>
            </a:r>
            <a:r>
              <a:rPr lang="en-US" b="1" dirty="0" smtClean="0">
                <a:latin typeface="Consolas" pitchFamily="49" charset="0"/>
              </a:rPr>
              <a:t>x</a:t>
            </a:r>
            <a:r>
              <a:rPr lang="en-US" b="1" baseline="-25000" dirty="0" smtClean="0">
                <a:latin typeface="Consolas" pitchFamily="49" charset="0"/>
              </a:rPr>
              <a:t>1</a:t>
            </a:r>
            <a:r>
              <a:rPr lang="en-US" b="1" dirty="0" smtClean="0">
                <a:latin typeface="Consolas" pitchFamily="49" charset="0"/>
              </a:rPr>
              <a:t>x</a:t>
            </a:r>
            <a:r>
              <a:rPr lang="en-US" b="1" baseline="-25000" dirty="0" smtClean="0">
                <a:latin typeface="Consolas" pitchFamily="49" charset="0"/>
              </a:rPr>
              <a:t>0</a:t>
            </a:r>
            <a:r>
              <a:rPr lang="en-US" dirty="0" smtClean="0"/>
              <a:t/>
            </a:r>
            <a:br>
              <a:rPr lang="en-US" dirty="0" smtClean="0"/>
            </a:br>
            <a:endParaRPr lang="en-US" dirty="0" smtClean="0"/>
          </a:p>
          <a:p>
            <a:r>
              <a:rPr lang="en-US" sz="2800" dirty="0" smtClean="0"/>
              <a:t>Bit order </a:t>
            </a:r>
            <a:r>
              <a:rPr lang="en-US" sz="2800" b="1" dirty="0" smtClean="0">
                <a:latin typeface="Consolas" pitchFamily="49" charset="0"/>
              </a:rPr>
              <a:t>x</a:t>
            </a:r>
            <a:r>
              <a:rPr lang="en-US" sz="2800" b="1" baseline="-25000" dirty="0" smtClean="0">
                <a:latin typeface="Consolas" pitchFamily="49" charset="0"/>
              </a:rPr>
              <a:t>0</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 – </a:t>
            </a:r>
            <a:r>
              <a:rPr lang="en-US" sz="2800" dirty="0" smtClean="0"/>
              <a:t>compute BDD for</a:t>
            </a:r>
            <a:r>
              <a:rPr lang="en-US" sz="2800" b="1" dirty="0" smtClean="0"/>
              <a:t> </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0 </a:t>
            </a:r>
            <a:r>
              <a:rPr lang="en-US" sz="2800" b="1" dirty="0" smtClean="0">
                <a:latin typeface="Consolas" pitchFamily="49" charset="0"/>
              </a:rPr>
              <a:t>+</a:t>
            </a:r>
            <a:r>
              <a:rPr lang="en-US" sz="2800" b="1" baseline="-25000" dirty="0" smtClean="0">
                <a:latin typeface="Consolas" pitchFamily="49" charset="0"/>
              </a:rPr>
              <a:t> </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x</a:t>
            </a:r>
            <a:r>
              <a:rPr lang="en-US" sz="2800" b="1" baseline="-25000" dirty="0" smtClean="0">
                <a:latin typeface="Consolas" pitchFamily="49" charset="0"/>
              </a:rPr>
              <a:t>2</a:t>
            </a:r>
          </a:p>
          <a:p>
            <a:r>
              <a:rPr lang="en-US" sz="2800" dirty="0" smtClean="0"/>
              <a:t>Bit order </a:t>
            </a:r>
            <a:r>
              <a:rPr lang="en-US" sz="2800" b="1" dirty="0" smtClean="0">
                <a:latin typeface="Consolas" pitchFamily="49" charset="0"/>
              </a:rPr>
              <a:t>x</a:t>
            </a:r>
            <a:r>
              <a:rPr lang="en-US" sz="2800" b="1" baseline="-25000" dirty="0" smtClean="0">
                <a:latin typeface="Consolas" pitchFamily="49" charset="0"/>
              </a:rPr>
              <a:t>0</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 – </a:t>
            </a:r>
            <a:r>
              <a:rPr lang="en-US" sz="2800" dirty="0" smtClean="0"/>
              <a:t>compute</a:t>
            </a:r>
            <a:r>
              <a:rPr lang="en-US" sz="2800" b="1" dirty="0" smtClean="0"/>
              <a:t> </a:t>
            </a:r>
            <a:r>
              <a:rPr lang="en-US" sz="2800" dirty="0" smtClean="0"/>
              <a:t>BDD for</a:t>
            </a:r>
            <a:r>
              <a:rPr lang="en-US" sz="2800" b="1" dirty="0" smtClean="0"/>
              <a:t> </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0 </a:t>
            </a:r>
            <a:r>
              <a:rPr lang="en-US" sz="2800" b="1" dirty="0" smtClean="0">
                <a:latin typeface="Consolas" pitchFamily="49" charset="0"/>
              </a:rPr>
              <a:t>+</a:t>
            </a:r>
            <a:r>
              <a:rPr lang="en-US" sz="2800" b="1" baseline="-25000" dirty="0" smtClean="0">
                <a:latin typeface="Consolas" pitchFamily="49" charset="0"/>
              </a:rPr>
              <a:t> </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x</a:t>
            </a:r>
            <a:r>
              <a:rPr lang="en-US" sz="2800" b="1" baseline="-25000" dirty="0" smtClean="0">
                <a:latin typeface="Consolas" pitchFamily="49" charset="0"/>
              </a:rPr>
              <a:t>1</a:t>
            </a:r>
          </a:p>
          <a:p>
            <a:r>
              <a:rPr lang="en-US" sz="2800" dirty="0" smtClean="0"/>
              <a:t>Bit order </a:t>
            </a:r>
            <a:r>
              <a:rPr lang="en-US" sz="2800" b="1" dirty="0" smtClean="0">
                <a:latin typeface="Consolas" pitchFamily="49" charset="0"/>
              </a:rPr>
              <a:t>x</a:t>
            </a:r>
            <a:r>
              <a:rPr lang="en-US" sz="2800" b="1" baseline="-25000" dirty="0" smtClean="0">
                <a:latin typeface="Consolas" pitchFamily="49" charset="0"/>
              </a:rPr>
              <a:t>0</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 – </a:t>
            </a:r>
            <a:r>
              <a:rPr lang="en-US" sz="2800" dirty="0" smtClean="0"/>
              <a:t>compute</a:t>
            </a:r>
            <a:r>
              <a:rPr lang="en-US" sz="2800" b="1" dirty="0" smtClean="0"/>
              <a:t> </a:t>
            </a:r>
            <a:r>
              <a:rPr lang="en-US" sz="2800" dirty="0" smtClean="0"/>
              <a:t>BDD for</a:t>
            </a:r>
            <a:r>
              <a:rPr lang="en-US" sz="2800" b="1" dirty="0" smtClean="0"/>
              <a:t> </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0 </a:t>
            </a:r>
            <a:r>
              <a:rPr lang="en-US" sz="2800" b="1" dirty="0" smtClean="0">
                <a:latin typeface="Consolas" pitchFamily="49" charset="0"/>
              </a:rPr>
              <a:t>*</a:t>
            </a:r>
            <a:r>
              <a:rPr lang="en-US" sz="2800" b="1" baseline="-25000" dirty="0" smtClean="0">
                <a:latin typeface="Consolas" pitchFamily="49" charset="0"/>
              </a:rPr>
              <a:t> </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x</a:t>
            </a:r>
            <a:r>
              <a:rPr lang="en-US" sz="2800" b="1" baseline="-25000" dirty="0" smtClean="0">
                <a:latin typeface="Consolas" pitchFamily="49" charset="0"/>
              </a:rPr>
              <a:t>2</a:t>
            </a:r>
          </a:p>
          <a:p>
            <a:r>
              <a:rPr lang="en-US" sz="2800" dirty="0" smtClean="0"/>
              <a:t>Bit order </a:t>
            </a:r>
            <a:r>
              <a:rPr lang="en-US" sz="2800" b="1" dirty="0" smtClean="0">
                <a:latin typeface="Consolas" pitchFamily="49" charset="0"/>
              </a:rPr>
              <a:t>x</a:t>
            </a:r>
            <a:r>
              <a:rPr lang="en-US" sz="2800" b="1" baseline="-25000" dirty="0" smtClean="0">
                <a:latin typeface="Consolas" pitchFamily="49" charset="0"/>
              </a:rPr>
              <a:t>0</a:t>
            </a:r>
            <a:r>
              <a:rPr lang="en-US" sz="2800" b="1" dirty="0" smtClean="0">
                <a:latin typeface="Consolas" pitchFamily="49" charset="0"/>
              </a:rPr>
              <a:t>x</a:t>
            </a:r>
            <a:r>
              <a:rPr lang="en-US" sz="2800" b="1" baseline="-25000" dirty="0" smtClean="0">
                <a:latin typeface="Consolas" pitchFamily="49" charset="0"/>
              </a:rPr>
              <a:t>1</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 – </a:t>
            </a:r>
            <a:r>
              <a:rPr lang="en-US" sz="2800" dirty="0" smtClean="0"/>
              <a:t>compute</a:t>
            </a:r>
            <a:r>
              <a:rPr lang="en-US" sz="2800" b="1" dirty="0" smtClean="0"/>
              <a:t> </a:t>
            </a:r>
            <a:r>
              <a:rPr lang="en-US" sz="2800" dirty="0" smtClean="0"/>
              <a:t>BDD for</a:t>
            </a:r>
            <a:r>
              <a:rPr lang="en-US" sz="2800" b="1" dirty="0" smtClean="0"/>
              <a:t> </a:t>
            </a:r>
            <a:r>
              <a:rPr lang="en-US" sz="2800" b="1" dirty="0" smtClean="0">
                <a:latin typeface="Consolas" pitchFamily="49" charset="0"/>
              </a:rPr>
              <a:t>x</a:t>
            </a:r>
            <a:r>
              <a:rPr lang="en-US" sz="2800" b="1" baseline="-25000" dirty="0" smtClean="0">
                <a:latin typeface="Consolas" pitchFamily="49" charset="0"/>
              </a:rPr>
              <a:t>2</a:t>
            </a:r>
            <a:r>
              <a:rPr lang="en-US" sz="2800" b="1" dirty="0" smtClean="0">
                <a:latin typeface="Consolas" pitchFamily="49" charset="0"/>
              </a:rPr>
              <a:t>x</a:t>
            </a:r>
            <a:r>
              <a:rPr lang="en-US" sz="2800" b="1" baseline="-25000" dirty="0" smtClean="0">
                <a:latin typeface="Consolas" pitchFamily="49" charset="0"/>
              </a:rPr>
              <a:t>0 </a:t>
            </a:r>
            <a:r>
              <a:rPr lang="en-US" sz="2800" b="1" dirty="0" smtClean="0">
                <a:latin typeface="Consolas" pitchFamily="49" charset="0"/>
              </a:rPr>
              <a:t>*</a:t>
            </a:r>
            <a:r>
              <a:rPr lang="en-US" sz="2800" b="1" baseline="-25000" dirty="0" smtClean="0">
                <a:latin typeface="Consolas" pitchFamily="49" charset="0"/>
              </a:rPr>
              <a:t> </a:t>
            </a:r>
            <a:r>
              <a:rPr lang="en-US" sz="2800" b="1" dirty="0" smtClean="0">
                <a:latin typeface="Consolas" pitchFamily="49" charset="0"/>
              </a:rPr>
              <a:t>x</a:t>
            </a:r>
            <a:r>
              <a:rPr lang="en-US" sz="2800" b="1" baseline="-25000" dirty="0" smtClean="0">
                <a:latin typeface="Consolas" pitchFamily="49" charset="0"/>
              </a:rPr>
              <a:t>3</a:t>
            </a:r>
            <a:r>
              <a:rPr lang="en-US" sz="2800" b="1" dirty="0" smtClean="0">
                <a:latin typeface="Consolas" pitchFamily="49" charset="0"/>
              </a:rPr>
              <a:t>x</a:t>
            </a:r>
            <a:r>
              <a:rPr lang="en-US" sz="2800" b="1" baseline="-25000" dirty="0" smtClean="0">
                <a:latin typeface="Consolas" pitchFamily="49" charset="0"/>
              </a:rPr>
              <a:t>1</a:t>
            </a:r>
            <a:endParaRPr lang="en-US" sz="2800" b="1" dirty="0" smtClean="0">
              <a:latin typeface="Consolas" pitchFamily="49" charset="0"/>
            </a:endParaRPr>
          </a:p>
          <a:p>
            <a:endParaRPr lang="en-US" sz="2000" dirty="0" smtClean="0">
              <a:latin typeface="Arial Black" pitchFamily="34" charset="0"/>
            </a:endParaRPr>
          </a:p>
          <a:p>
            <a:r>
              <a:rPr lang="en-US" sz="2000" dirty="0" smtClean="0">
                <a:latin typeface="Arial Black" pitchFamily="34" charset="0"/>
              </a:rPr>
              <a:t>Take 5-10 minutes with 1-2 others to work these out </a:t>
            </a:r>
            <a:endParaRPr lang="en-US" sz="2000" dirty="0">
              <a:latin typeface="Arial Black" pitchFamily="34" charset="0"/>
            </a:endParaRPr>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Efficiency</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59ED0DB6-F36F-467D-8487-3686DFB04A80}" type="slidenum">
              <a:rPr lang="en-US" smtClean="0"/>
              <a:pPr/>
              <a:t>7</a:t>
            </a:fld>
            <a:endParaRPr lang="en-US"/>
          </a:p>
        </p:txBody>
      </p:sp>
      <p:sp>
        <p:nvSpPr>
          <p:cNvPr id="3" name="Text Placeholder 2"/>
          <p:cNvSpPr>
            <a:spLocks noGrp="1"/>
          </p:cNvSpPr>
          <p:nvPr>
            <p:ph idx="1"/>
          </p:nvPr>
        </p:nvSpPr>
        <p:spPr/>
        <p:txBody>
          <a:bodyPr/>
          <a:lstStyle/>
          <a:p>
            <a:r>
              <a:rPr lang="en-US" smtClean="0"/>
              <a:t>BDD size is often small in practice</a:t>
            </a:r>
          </a:p>
          <a:p>
            <a:r>
              <a:rPr lang="en-US" smtClean="0"/>
              <a:t>Some large hardware circuits can be handled</a:t>
            </a:r>
          </a:p>
          <a:p>
            <a:r>
              <a:rPr lang="en-US" smtClean="0"/>
              <a:t>Some well-known limitations: e.g., exponential size for a &gt; bc</a:t>
            </a:r>
          </a:p>
          <a:p>
            <a:r>
              <a:rPr lang="en-US" smtClean="0"/>
              <a:t>Few theoretical results known</a:t>
            </a:r>
          </a:p>
          <a:p>
            <a:r>
              <a:rPr lang="en-US" smtClean="0"/>
              <a:t>Performance unpredictable</a:t>
            </a:r>
          </a:p>
          <a:p>
            <a:r>
              <a:rPr lang="en-US" smtClean="0"/>
              <a:t>When BDDs are manageable in size, model checking is generally efficient</a:t>
            </a:r>
            <a:endParaRPr lang="en-US" dirty="0" smtClean="0"/>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title"/>
          </p:nvPr>
        </p:nvSpPr>
        <p:spPr/>
        <p:txBody>
          <a:bodyPr/>
          <a:lstStyle/>
          <a:p>
            <a:r>
              <a:rPr lang="en-US" sz="4000" dirty="0" smtClean="0"/>
              <a:t>Symbolic Model Checking</a:t>
            </a:r>
            <a:endParaRPr lang="en-US" sz="3200" dirty="0"/>
          </a:p>
        </p:txBody>
      </p:sp>
      <p:sp>
        <p:nvSpPr>
          <p:cNvPr id="26630" name="Rectangle 6"/>
          <p:cNvSpPr>
            <a:spLocks noGrp="1" noChangeArrowheads="1"/>
          </p:cNvSpPr>
          <p:nvPr>
            <p:ph type="body" idx="1"/>
          </p:nvPr>
        </p:nvSpPr>
        <p:spPr/>
        <p:txBody>
          <a:bodyPr>
            <a:normAutofit fontScale="92500" lnSpcReduction="10000"/>
          </a:bodyPr>
          <a:lstStyle/>
          <a:p>
            <a:pPr>
              <a:lnSpc>
                <a:spcPct val="90000"/>
              </a:lnSpc>
            </a:pPr>
            <a:r>
              <a:rPr lang="en-US" sz="2800" dirty="0" smtClean="0"/>
              <a:t>Define </a:t>
            </a:r>
            <a:r>
              <a:rPr lang="en-US" sz="2800" dirty="0" err="1" smtClean="0"/>
              <a:t>boolean</a:t>
            </a:r>
            <a:r>
              <a:rPr lang="en-US" sz="2800" dirty="0" smtClean="0"/>
              <a:t> state variables</a:t>
            </a:r>
            <a:endParaRPr lang="en-US" sz="2800" b="1" dirty="0" smtClean="0"/>
          </a:p>
          <a:p>
            <a:pPr lvl="1">
              <a:lnSpc>
                <a:spcPct val="90000"/>
              </a:lnSpc>
            </a:pPr>
            <a:r>
              <a:rPr lang="en-US" sz="2400" dirty="0" smtClean="0"/>
              <a:t>e.g., define </a:t>
            </a:r>
            <a:r>
              <a:rPr lang="en-US" sz="2400" b="1" dirty="0" smtClean="0">
                <a:latin typeface="Consolas" pitchFamily="49" charset="0"/>
              </a:rPr>
              <a:t>X = x</a:t>
            </a:r>
            <a:r>
              <a:rPr lang="en-US" sz="2400" b="1" baseline="-25000" dirty="0" smtClean="0">
                <a:latin typeface="Consolas" pitchFamily="49" charset="0"/>
              </a:rPr>
              <a:t>n-1</a:t>
            </a:r>
            <a:r>
              <a:rPr lang="en-US" sz="2400" b="1" dirty="0" smtClean="0">
                <a:latin typeface="Consolas" pitchFamily="49" charset="0"/>
              </a:rPr>
              <a:t>, x</a:t>
            </a:r>
            <a:r>
              <a:rPr lang="en-US" sz="2400" b="1" baseline="-25000" dirty="0" smtClean="0">
                <a:latin typeface="Consolas" pitchFamily="49" charset="0"/>
              </a:rPr>
              <a:t>n-2</a:t>
            </a:r>
            <a:r>
              <a:rPr lang="en-US" sz="2400" b="1" dirty="0" smtClean="0">
                <a:latin typeface="Consolas" pitchFamily="49" charset="0"/>
              </a:rPr>
              <a:t>, …, x</a:t>
            </a:r>
            <a:r>
              <a:rPr lang="en-US" sz="2400" b="1" baseline="-25000" dirty="0" smtClean="0">
                <a:latin typeface="Consolas" pitchFamily="49" charset="0"/>
              </a:rPr>
              <a:t>0</a:t>
            </a:r>
            <a:r>
              <a:rPr lang="en-US" sz="2400" b="1" dirty="0" smtClean="0">
                <a:latin typeface="Consolas" pitchFamily="49" charset="0"/>
              </a:rPr>
              <a:t> </a:t>
            </a:r>
            <a:r>
              <a:rPr lang="en-US" sz="2400" dirty="0" smtClean="0"/>
              <a:t>for an n-bit integer.</a:t>
            </a:r>
          </a:p>
          <a:p>
            <a:pPr>
              <a:lnSpc>
                <a:spcPct val="90000"/>
              </a:lnSpc>
            </a:pPr>
            <a:r>
              <a:rPr lang="en-US" sz="2800" dirty="0" smtClean="0"/>
              <a:t>A state set becomes a </a:t>
            </a:r>
            <a:r>
              <a:rPr lang="en-US" sz="2800" dirty="0" err="1" smtClean="0"/>
              <a:t>boolean</a:t>
            </a:r>
            <a:r>
              <a:rPr lang="en-US" sz="2800" dirty="0" smtClean="0"/>
              <a:t> function </a:t>
            </a:r>
            <a:r>
              <a:rPr lang="en-US" sz="2800" b="1" dirty="0" smtClean="0"/>
              <a:t>S(X)</a:t>
            </a:r>
          </a:p>
          <a:p>
            <a:pPr lvl="1">
              <a:lnSpc>
                <a:spcPct val="90000"/>
              </a:lnSpc>
            </a:pPr>
            <a:r>
              <a:rPr lang="en-US" dirty="0" smtClean="0"/>
              <a:t>the formulae for even numbers, odd parity, etc.</a:t>
            </a:r>
            <a:endParaRPr lang="en-US" sz="2400" dirty="0" smtClean="0"/>
          </a:p>
          <a:p>
            <a:pPr>
              <a:lnSpc>
                <a:spcPct val="90000"/>
              </a:lnSpc>
            </a:pPr>
            <a:r>
              <a:rPr lang="en-US" sz="2800" dirty="0" smtClean="0"/>
              <a:t>Set operations (</a:t>
            </a:r>
            <a:r>
              <a:rPr lang="en-US" sz="2800" b="1" dirty="0" smtClean="0">
                <a:sym typeface="Symbol" pitchFamily="18" charset="2"/>
              </a:rPr>
              <a:t></a:t>
            </a:r>
            <a:r>
              <a:rPr lang="en-US" sz="2800" dirty="0" smtClean="0">
                <a:sym typeface="Symbol" pitchFamily="18" charset="2"/>
              </a:rPr>
              <a:t>,</a:t>
            </a:r>
            <a:r>
              <a:rPr lang="en-US" sz="2800" b="1" dirty="0" smtClean="0">
                <a:sym typeface="Symbol" pitchFamily="18" charset="2"/>
              </a:rPr>
              <a:t></a:t>
            </a:r>
            <a:r>
              <a:rPr lang="en-US" sz="2800" dirty="0" smtClean="0"/>
              <a:t>) become </a:t>
            </a:r>
            <a:r>
              <a:rPr lang="en-US" sz="2800" dirty="0" err="1" smtClean="0"/>
              <a:t>boolean</a:t>
            </a:r>
            <a:r>
              <a:rPr lang="en-US" sz="2800" dirty="0" smtClean="0"/>
              <a:t> operations (</a:t>
            </a:r>
            <a:r>
              <a:rPr lang="en-US" sz="2800" b="1" dirty="0" smtClean="0">
                <a:sym typeface="Symbol" pitchFamily="18" charset="2"/>
              </a:rPr>
              <a:t></a:t>
            </a:r>
            <a:r>
              <a:rPr lang="en-US" sz="2800" dirty="0" smtClean="0">
                <a:sym typeface="Symbol" pitchFamily="18" charset="2"/>
              </a:rPr>
              <a:t>,</a:t>
            </a:r>
            <a:r>
              <a:rPr lang="en-US" sz="2800" b="1" dirty="0" smtClean="0">
                <a:sym typeface="Symbol" pitchFamily="18" charset="2"/>
              </a:rPr>
              <a:t></a:t>
            </a:r>
            <a:r>
              <a:rPr lang="en-US" sz="2800" dirty="0" smtClean="0">
                <a:sym typeface="Symbol" pitchFamily="18" charset="2"/>
              </a:rPr>
              <a:t>)</a:t>
            </a:r>
            <a:endParaRPr lang="en-US" sz="2800" dirty="0" smtClean="0"/>
          </a:p>
          <a:p>
            <a:pPr>
              <a:lnSpc>
                <a:spcPct val="90000"/>
              </a:lnSpc>
            </a:pPr>
            <a:r>
              <a:rPr lang="en-US" sz="2800" dirty="0" smtClean="0"/>
              <a:t>Transition relation: </a:t>
            </a:r>
            <a:r>
              <a:rPr lang="en-US" sz="2800" b="1" dirty="0" smtClean="0"/>
              <a:t>R(X,X)</a:t>
            </a:r>
          </a:p>
          <a:p>
            <a:pPr>
              <a:lnSpc>
                <a:spcPct val="90000"/>
              </a:lnSpc>
            </a:pPr>
            <a:r>
              <a:rPr lang="en-US" sz="2800" dirty="0" smtClean="0"/>
              <a:t>Compute predecessors using </a:t>
            </a:r>
            <a:r>
              <a:rPr lang="en-US" sz="2800" dirty="0" err="1" smtClean="0"/>
              <a:t>boolean</a:t>
            </a:r>
            <a:r>
              <a:rPr lang="en-US" sz="2800" dirty="0" smtClean="0"/>
              <a:t> operations: </a:t>
            </a:r>
            <a:r>
              <a:rPr lang="en-US" sz="2400" b="1" dirty="0" smtClean="0"/>
              <a:t>Pre(S) =  </a:t>
            </a:r>
            <a:r>
              <a:rPr lang="en-US" sz="2400" b="1" dirty="0" smtClean="0">
                <a:sym typeface="Symbol" pitchFamily="18" charset="2"/>
              </a:rPr>
              <a:t></a:t>
            </a:r>
            <a:r>
              <a:rPr lang="en-US" sz="2400" b="1" dirty="0" smtClean="0"/>
              <a:t>X’. S(X’) </a:t>
            </a:r>
            <a:r>
              <a:rPr lang="en-US" sz="2400" b="1" dirty="0" smtClean="0">
                <a:sym typeface="Symbol" pitchFamily="18" charset="2"/>
              </a:rPr>
              <a:t></a:t>
            </a:r>
            <a:r>
              <a:rPr lang="en-US" sz="2400" b="1" dirty="0" smtClean="0"/>
              <a:t> R(X,X’)</a:t>
            </a:r>
            <a:br>
              <a:rPr lang="en-US" sz="2400" b="1" dirty="0" smtClean="0"/>
            </a:br>
            <a:endParaRPr lang="en-US" sz="2400" b="1" dirty="0" smtClean="0"/>
          </a:p>
          <a:p>
            <a:pPr>
              <a:lnSpc>
                <a:spcPct val="90000"/>
              </a:lnSpc>
            </a:pPr>
            <a:r>
              <a:rPr lang="en-US" sz="2800" dirty="0" smtClean="0"/>
              <a:t>In other words, turn everything into </a:t>
            </a:r>
            <a:r>
              <a:rPr lang="en-US" sz="2800" dirty="0" err="1" smtClean="0"/>
              <a:t>boolean</a:t>
            </a:r>
            <a:r>
              <a:rPr lang="en-US" sz="2800" dirty="0" smtClean="0"/>
              <a:t> algebra and represent the states – and the temporal formulae – as BDDs</a:t>
            </a:r>
            <a:endParaRPr lang="en-US" sz="2800" dirty="0"/>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8</a:t>
            </a:fld>
            <a:endParaRPr lang="en-US"/>
          </a:p>
        </p:txBody>
      </p:sp>
      <p:sp>
        <p:nvSpPr>
          <p:cNvPr id="6" name="Date Placeholder 5"/>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title"/>
          </p:nvPr>
        </p:nvSpPr>
        <p:spPr/>
        <p:txBody>
          <a:bodyPr>
            <a:normAutofit fontScale="90000"/>
          </a:bodyPr>
          <a:lstStyle/>
          <a:p>
            <a:r>
              <a:rPr lang="en-US" smtClean="0"/>
              <a:t>Invariant Checking as Set Manipulation</a:t>
            </a:r>
            <a:endParaRPr lang="en-US" dirty="0"/>
          </a:p>
        </p:txBody>
      </p:sp>
      <p:sp>
        <p:nvSpPr>
          <p:cNvPr id="24583" name="Rectangle 7"/>
          <p:cNvSpPr>
            <a:spLocks noGrp="1" noChangeArrowheads="1"/>
          </p:cNvSpPr>
          <p:nvPr>
            <p:ph type="body" sz="half" idx="1"/>
          </p:nvPr>
        </p:nvSpPr>
        <p:spPr/>
        <p:txBody>
          <a:bodyPr/>
          <a:lstStyle/>
          <a:p>
            <a:r>
              <a:rPr lang="en-US" dirty="0" smtClean="0"/>
              <a:t>Compute Y</a:t>
            </a:r>
            <a:r>
              <a:rPr lang="en-US" baseline="-25000" dirty="0" smtClean="0"/>
              <a:t>i</a:t>
            </a:r>
            <a:r>
              <a:rPr lang="en-US" dirty="0" smtClean="0"/>
              <a:t>+1 = Pre (Y</a:t>
            </a:r>
            <a:r>
              <a:rPr lang="en-US" baseline="-25000" dirty="0" smtClean="0"/>
              <a:t>i</a:t>
            </a:r>
            <a:r>
              <a:rPr lang="en-US" dirty="0" smtClean="0"/>
              <a:t>) </a:t>
            </a:r>
            <a:r>
              <a:rPr lang="en-US" dirty="0" smtClean="0">
                <a:sym typeface="Symbol" pitchFamily="18" charset="2"/>
              </a:rPr>
              <a:t> </a:t>
            </a:r>
            <a:r>
              <a:rPr lang="en-US" dirty="0" smtClean="0"/>
              <a:t>Y</a:t>
            </a:r>
            <a:r>
              <a:rPr lang="en-US" baseline="-25000" dirty="0" smtClean="0"/>
              <a:t>i</a:t>
            </a:r>
          </a:p>
          <a:p>
            <a:r>
              <a:rPr lang="en-US" dirty="0" smtClean="0"/>
              <a:t>Check if </a:t>
            </a:r>
            <a:r>
              <a:rPr lang="en-US" dirty="0" err="1" smtClean="0"/>
              <a:t>Y</a:t>
            </a:r>
            <a:r>
              <a:rPr lang="en-US" baseline="-25000" dirty="0" err="1" smtClean="0"/>
              <a:t>n</a:t>
            </a:r>
            <a:r>
              <a:rPr lang="en-US" dirty="0" smtClean="0"/>
              <a:t> </a:t>
            </a:r>
            <a:r>
              <a:rPr lang="en-US" dirty="0" smtClean="0">
                <a:sym typeface="Symbol" pitchFamily="18" charset="2"/>
              </a:rPr>
              <a:t> </a:t>
            </a:r>
            <a:r>
              <a:rPr lang="en-US" dirty="0" smtClean="0"/>
              <a:t>Init = </a:t>
            </a:r>
            <a:r>
              <a:rPr lang="en-US" dirty="0" smtClean="0">
                <a:sym typeface="Symbol" pitchFamily="18" charset="2"/>
              </a:rPr>
              <a:t></a:t>
            </a:r>
            <a:endParaRPr lang="en-US" dirty="0" smtClean="0"/>
          </a:p>
          <a:p>
            <a:pPr lvl="1"/>
            <a:endParaRPr lang="en-US" dirty="0"/>
          </a:p>
        </p:txBody>
      </p:sp>
      <p:sp>
        <p:nvSpPr>
          <p:cNvPr id="13" name="Content Placeholder 12"/>
          <p:cNvSpPr>
            <a:spLocks noGrp="1"/>
          </p:cNvSpPr>
          <p:nvPr>
            <p:ph sz="half" idx="2"/>
          </p:nvPr>
        </p:nvSpPr>
        <p:spPr/>
        <p:txBody>
          <a:bodyPr/>
          <a:lstStyle/>
          <a:p>
            <a:endParaRPr lang="en-US" dirty="0"/>
          </a:p>
        </p:txBody>
      </p:sp>
      <p:sp>
        <p:nvSpPr>
          <p:cNvPr id="6" name="Slide Number Placeholder 5"/>
          <p:cNvSpPr>
            <a:spLocks noGrp="1"/>
          </p:cNvSpPr>
          <p:nvPr>
            <p:ph type="sldNum" sz="quarter" idx="12"/>
          </p:nvPr>
        </p:nvSpPr>
        <p:spPr/>
        <p:txBody>
          <a:bodyPr/>
          <a:lstStyle/>
          <a:p>
            <a:fld id="{5674A9D9-D191-4FD6-B275-F23D1CFA8F3A}" type="slidenum">
              <a:rPr lang="en-US" smtClean="0"/>
              <a:pPr/>
              <a:t>9</a:t>
            </a:fld>
            <a:endParaRPr lang="en-US"/>
          </a:p>
        </p:txBody>
      </p:sp>
      <p:pic>
        <p:nvPicPr>
          <p:cNvPr id="8" name="Picture 2"/>
          <p:cNvPicPr>
            <a:picLocks noChangeAspect="1" noChangeArrowheads="1"/>
          </p:cNvPicPr>
          <p:nvPr/>
        </p:nvPicPr>
        <p:blipFill>
          <a:blip r:embed="rId3" cstate="print"/>
          <a:srcRect/>
          <a:stretch>
            <a:fillRect/>
          </a:stretch>
        </p:blipFill>
        <p:spPr bwMode="auto">
          <a:xfrm>
            <a:off x="457200" y="2636838"/>
            <a:ext cx="8148638" cy="3448050"/>
          </a:xfrm>
          <a:prstGeom prst="rect">
            <a:avLst/>
          </a:prstGeom>
          <a:noFill/>
        </p:spPr>
      </p:pic>
      <p:sp>
        <p:nvSpPr>
          <p:cNvPr id="9" name="TextBox 8"/>
          <p:cNvSpPr txBox="1"/>
          <p:nvPr/>
        </p:nvSpPr>
        <p:spPr>
          <a:xfrm>
            <a:off x="5638801" y="1752600"/>
            <a:ext cx="3048000" cy="707886"/>
          </a:xfrm>
          <a:prstGeom prst="rect">
            <a:avLst/>
          </a:prstGeom>
          <a:noFill/>
          <a:ln>
            <a:solidFill>
              <a:srgbClr val="FF0000"/>
            </a:solidFill>
          </a:ln>
        </p:spPr>
        <p:txBody>
          <a:bodyPr wrap="square" rtlCol="0">
            <a:spAutoFit/>
          </a:bodyPr>
          <a:lstStyle/>
          <a:p>
            <a:pPr algn="ctr"/>
            <a:r>
              <a:rPr lang="en-US" sz="2000" dirty="0" smtClean="0">
                <a:solidFill>
                  <a:srgbClr val="C00000"/>
                </a:solidFill>
              </a:rPr>
              <a:t>Can the initial state ever reach an error state?</a:t>
            </a:r>
            <a:endParaRPr lang="en-US" sz="2000" dirty="0">
              <a:solidFill>
                <a:srgbClr val="C00000"/>
              </a:solidFill>
            </a:endParaRPr>
          </a:p>
        </p:txBody>
      </p:sp>
      <p:sp>
        <p:nvSpPr>
          <p:cNvPr id="10" name="Date Placeholder 9"/>
          <p:cNvSpPr>
            <a:spLocks noGrp="1"/>
          </p:cNvSpPr>
          <p:nvPr>
            <p:ph type="dt" sz="half" idx="10"/>
          </p:nvPr>
        </p:nvSpPr>
        <p:spPr>
          <a:xfrm>
            <a:off x="6172200" y="6172200"/>
            <a:ext cx="3276600" cy="549275"/>
          </a:xfrm>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8109</TotalTime>
  <Words>2864</Words>
  <Application>Microsoft Office PowerPoint</Application>
  <PresentationFormat>On-screen Show (4:3)</PresentationFormat>
  <Paragraphs>416</Paragraphs>
  <Slides>45</Slides>
  <Notes>36</Notes>
  <HiddenSlides>0</HiddenSlides>
  <MMClips>0</MMClips>
  <ScaleCrop>false</ScaleCrop>
  <HeadingPairs>
    <vt:vector size="8" baseType="variant">
      <vt:variant>
        <vt:lpstr>Theme</vt:lpstr>
      </vt:variant>
      <vt:variant>
        <vt:i4>1</vt:i4>
      </vt:variant>
      <vt:variant>
        <vt:lpstr>Links</vt:lpstr>
      </vt:variant>
      <vt:variant>
        <vt:i4>6</vt:i4>
      </vt:variant>
      <vt:variant>
        <vt:lpstr>Embedded OLE Servers</vt:lpstr>
      </vt:variant>
      <vt:variant>
        <vt:i4>1</vt:i4>
      </vt:variant>
      <vt:variant>
        <vt:lpstr>Slide Titles</vt:lpstr>
      </vt:variant>
      <vt:variant>
        <vt:i4>45</vt:i4>
      </vt:variant>
    </vt:vector>
  </HeadingPairs>
  <TitlesOfParts>
    <vt:vector size="53" baseType="lpstr">
      <vt:lpstr>Median</vt:lpstr>
      <vt:lpstr>C:\Users\notkin\Documents\11sp-503-office\cmu mc\synchrony.vsd</vt:lpstr>
      <vt:lpstr>\\rfilesrv2\faculty\notkin\talks\cmu mc\backward search unreach.vsd</vt:lpstr>
      <vt:lpstr>C:\Users\notkin\Documents\11sp-503-office\cmu mc\transition in smv.vsd</vt:lpstr>
      <vt:lpstr>C:\Users\notkin\Documents\11sp-503-office\cmu mc\oblivious backwards.vsd</vt:lpstr>
      <vt:lpstr>C:\Users\notkin\Documents\11sp-503-office\cmu mc\nonoblivious backwards.vsd</vt:lpstr>
      <vt:lpstr>C:\Users\notkin\Documents\11sp-503-office\cmu mc\oblivious.vsd</vt:lpstr>
      <vt:lpstr>Chart</vt:lpstr>
      <vt:lpstr>CSE503: Software Engineering Model checking</vt:lpstr>
      <vt:lpstr>Two Approaches to Model Checking</vt:lpstr>
      <vt:lpstr>Example temporal logic properties</vt:lpstr>
      <vt:lpstr>Representing sets</vt:lpstr>
      <vt:lpstr>Binary Decision Diagrams (BDDs)</vt:lpstr>
      <vt:lpstr>What would odd parity look like if…</vt:lpstr>
      <vt:lpstr>Efficiency</vt:lpstr>
      <vt:lpstr>Symbolic Model Checking</vt:lpstr>
      <vt:lpstr>Invariant Checking as Set Manipulation</vt:lpstr>
      <vt:lpstr>Recap</vt:lpstr>
      <vt:lpstr>Many FSM variations</vt:lpstr>
      <vt:lpstr>Another key issue: abstraction</vt:lpstr>
      <vt:lpstr>Check software specification</vt:lpstr>
      <vt:lpstr>Experts Said</vt:lpstr>
      <vt:lpstr>Consider Safety-Critical Software </vt:lpstr>
      <vt:lpstr>Why is specification promising?</vt:lpstr>
      <vt:lpstr>Case Study 1: TCAS II</vt:lpstr>
      <vt:lpstr>PowerPoint Presentation</vt:lpstr>
      <vt:lpstr>PowerPoint Presentation</vt:lpstr>
      <vt:lpstr>Case Study 2: EPD System</vt:lpstr>
      <vt:lpstr>Translation to SMV</vt:lpstr>
      <vt:lpstr>Deterministic or not?</vt:lpstr>
      <vt:lpstr>Analyses and Results</vt:lpstr>
      <vt:lpstr>Some Formulae Checked</vt:lpstr>
      <vt:lpstr>One example (EPD) counterexample</vt:lpstr>
      <vt:lpstr>Synchrony hypothesis</vt:lpstr>
      <vt:lpstr>Mutual Exclusion of Transitions</vt:lpstr>
      <vt:lpstr>A Disadvantage of Backward Search</vt:lpstr>
      <vt:lpstr>Initial EPD Analyses Failed</vt:lpstr>
      <vt:lpstr>Oblivious Synchronization (TCAS II)</vt:lpstr>
      <vt:lpstr>Non-Oblivious Synchronization (EPD)</vt:lpstr>
      <vt:lpstr>Oblivious Synchronization</vt:lpstr>
      <vt:lpstr>Non-Oblivious Synchronization</vt:lpstr>
      <vt:lpstr>Overall Effects on TCAS II</vt:lpstr>
      <vt:lpstr>Some Lessons Learned</vt:lpstr>
      <vt:lpstr>SLAM and SDV</vt:lpstr>
      <vt:lpstr>Basic story</vt:lpstr>
      <vt:lpstr>Evaluation and examples</vt:lpstr>
      <vt:lpstr>Abstraction for SDV</vt:lpstr>
      <vt:lpstr>Boolean predicate abstraction</vt:lpstr>
      <vt:lpstr>API usage rules</vt:lpstr>
      <vt:lpstr>Overall process (beyond abstraction)</vt:lpstr>
      <vt:lpstr>Overview of process</vt:lpstr>
      <vt:lpstr>A hot topic: many efforts including…</vt:lpstr>
      <vt:lpstr>Coming soon…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cse</cp:lastModifiedBy>
  <cp:revision>611</cp:revision>
  <dcterms:created xsi:type="dcterms:W3CDTF">2011-02-08T23:59:54Z</dcterms:created>
  <dcterms:modified xsi:type="dcterms:W3CDTF">2011-04-12T18:57:35Z</dcterms:modified>
</cp:coreProperties>
</file>