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44" r:id="rId1"/>
    <p:sldMasterId id="2147483759" r:id="rId2"/>
    <p:sldMasterId id="2147483774" r:id="rId3"/>
    <p:sldMasterId id="2147483789" r:id="rId4"/>
    <p:sldMasterId id="2147483804" r:id="rId5"/>
  </p:sldMasterIdLst>
  <p:notesMasterIdLst>
    <p:notesMasterId r:id="rId61"/>
  </p:notesMasterIdLst>
  <p:sldIdLst>
    <p:sldId id="256" r:id="rId6"/>
    <p:sldId id="307" r:id="rId7"/>
    <p:sldId id="292" r:id="rId8"/>
    <p:sldId id="289" r:id="rId9"/>
    <p:sldId id="290" r:id="rId10"/>
    <p:sldId id="291" r:id="rId11"/>
    <p:sldId id="258" r:id="rId12"/>
    <p:sldId id="257" r:id="rId13"/>
    <p:sldId id="259" r:id="rId14"/>
    <p:sldId id="260" r:id="rId15"/>
    <p:sldId id="261" r:id="rId16"/>
    <p:sldId id="285" r:id="rId17"/>
    <p:sldId id="286" r:id="rId18"/>
    <p:sldId id="287" r:id="rId19"/>
    <p:sldId id="288" r:id="rId20"/>
    <p:sldId id="266"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8" r:id="rId48"/>
    <p:sldId id="309" r:id="rId49"/>
    <p:sldId id="310" r:id="rId50"/>
    <p:sldId id="311" r:id="rId51"/>
    <p:sldId id="313" r:id="rId52"/>
    <p:sldId id="314" r:id="rId53"/>
    <p:sldId id="315" r:id="rId54"/>
    <p:sldId id="316" r:id="rId55"/>
    <p:sldId id="317" r:id="rId56"/>
    <p:sldId id="318" r:id="rId57"/>
    <p:sldId id="319" r:id="rId58"/>
    <p:sldId id="320" r:id="rId59"/>
    <p:sldId id="321"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5739" autoAdjust="0"/>
  </p:normalViewPr>
  <p:slideViewPr>
    <p:cSldViewPr>
      <p:cViewPr varScale="1">
        <p:scale>
          <a:sx n="128" d="100"/>
          <a:sy n="128" d="100"/>
        </p:scale>
        <p:origin x="-1122" y="-90"/>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4"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9F6C6-A4BF-417A-8380-E3094F125062}" type="datetimeFigureOut">
              <a:rPr lang="en-US" smtClean="0"/>
              <a:pPr/>
              <a:t>4/15/2011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644F3-451B-4C0E-AB3D-3E95B87D8219}" type="slidenum">
              <a:rPr lang="en-US" smtClean="0"/>
              <a:pPr/>
              <a:t>‹#›</a:t>
            </a:fld>
            <a:endParaRPr lang="en-US"/>
          </a:p>
        </p:txBody>
      </p:sp>
    </p:spTree>
    <p:extLst>
      <p:ext uri="{BB962C8B-B14F-4D97-AF65-F5344CB8AC3E}">
        <p14:creationId xmlns:p14="http://schemas.microsoft.com/office/powerpoint/2010/main" val="116507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0B3080-C6F5-4FE6-8661-C208F66C0A12}" type="slidenum">
              <a:rPr lang="en-US"/>
              <a:pPr/>
              <a:t>18</a:t>
            </a:fld>
            <a:endParaRPr lang="en-US"/>
          </a:p>
        </p:txBody>
      </p:sp>
      <p:sp>
        <p:nvSpPr>
          <p:cNvPr id="724994" name="Rectangle 2"/>
          <p:cNvSpPr>
            <a:spLocks noGrp="1" noRot="1" noChangeAspect="1" noChangeArrowheads="1" noTextEdit="1"/>
          </p:cNvSpPr>
          <p:nvPr>
            <p:ph type="sldImg"/>
          </p:nvPr>
        </p:nvSpPr>
        <p:spPr>
          <a:ln/>
        </p:spPr>
      </p:sp>
      <p:sp>
        <p:nvSpPr>
          <p:cNvPr id="72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B68B12-E7CD-4995-A0C8-36D3AD1C9D61}" type="slidenum">
              <a:rPr lang="en-US"/>
              <a:pPr/>
              <a:t>19</a:t>
            </a:fld>
            <a:endParaRPr lang="en-US"/>
          </a:p>
        </p:txBody>
      </p:sp>
      <p:sp>
        <p:nvSpPr>
          <p:cNvPr id="729090" name="Rectangle 2"/>
          <p:cNvSpPr>
            <a:spLocks noGrp="1" noRot="1" noChangeAspect="1" noChangeArrowheads="1" noTextEdit="1"/>
          </p:cNvSpPr>
          <p:nvPr>
            <p:ph type="sldImg"/>
          </p:nvPr>
        </p:nvSpPr>
        <p:spPr>
          <a:ln/>
        </p:spPr>
      </p:sp>
      <p:sp>
        <p:nvSpPr>
          <p:cNvPr id="72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33D395-D20C-4E24-A60B-073BC1B08C9A}" type="slidenum">
              <a:rPr lang="en-US"/>
              <a:pPr/>
              <a:t>20</a:t>
            </a:fld>
            <a:endParaRPr lang="en-US"/>
          </a:p>
        </p:txBody>
      </p:sp>
      <p:sp>
        <p:nvSpPr>
          <p:cNvPr id="732162" name="Rectangle 2"/>
          <p:cNvSpPr>
            <a:spLocks noGrp="1" noRot="1" noChangeAspect="1" noChangeArrowheads="1" noTextEdit="1"/>
          </p:cNvSpPr>
          <p:nvPr>
            <p:ph type="sldImg"/>
          </p:nvPr>
        </p:nvSpPr>
        <p:spPr>
          <a:ln/>
        </p:spPr>
      </p:sp>
      <p:sp>
        <p:nvSpPr>
          <p:cNvPr id="73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3AD175-51B9-4CBA-B29F-058B19E662CA}" type="slidenum">
              <a:rPr lang="en-US"/>
              <a:pPr/>
              <a:t>21</a:t>
            </a:fld>
            <a:endParaRPr lang="en-US"/>
          </a:p>
        </p:txBody>
      </p:sp>
      <p:sp>
        <p:nvSpPr>
          <p:cNvPr id="734210" name="Rectangle 2"/>
          <p:cNvSpPr>
            <a:spLocks noGrp="1" noRot="1" noChangeAspect="1" noChangeArrowheads="1" noTextEdit="1"/>
          </p:cNvSpPr>
          <p:nvPr>
            <p:ph type="sldImg"/>
          </p:nvPr>
        </p:nvSpPr>
        <p:spPr>
          <a:ln/>
        </p:spPr>
      </p:sp>
      <p:sp>
        <p:nvSpPr>
          <p:cNvPr id="73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2BDC5F-1C7F-4C5B-A740-09DF3BC2C55C}" type="slidenum">
              <a:rPr lang="en-US"/>
              <a:pPr/>
              <a:t>22</a:t>
            </a:fld>
            <a:endParaRPr lang="en-US"/>
          </a:p>
        </p:txBody>
      </p:sp>
      <p:sp>
        <p:nvSpPr>
          <p:cNvPr id="737282" name="Rectangle 2"/>
          <p:cNvSpPr>
            <a:spLocks noGrp="1" noRot="1" noChangeAspect="1" noChangeArrowheads="1" noTextEdit="1"/>
          </p:cNvSpPr>
          <p:nvPr>
            <p:ph type="sldImg"/>
          </p:nvPr>
        </p:nvSpPr>
        <p:spPr>
          <a:ln/>
        </p:spPr>
      </p:sp>
      <p:sp>
        <p:nvSpPr>
          <p:cNvPr id="73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A4C651-70B4-4FA8-A694-EF326CE94B33}" type="slidenum">
              <a:rPr lang="en-US"/>
              <a:pPr/>
              <a:t>23</a:t>
            </a:fld>
            <a:endParaRPr lang="en-US"/>
          </a:p>
        </p:txBody>
      </p:sp>
      <p:sp>
        <p:nvSpPr>
          <p:cNvPr id="739330" name="Rectangle 2"/>
          <p:cNvSpPr>
            <a:spLocks noGrp="1" noRot="1" noChangeAspect="1" noChangeArrowheads="1" noTextEdit="1"/>
          </p:cNvSpPr>
          <p:nvPr>
            <p:ph type="sldImg"/>
          </p:nvPr>
        </p:nvSpPr>
        <p:spPr>
          <a:ln/>
        </p:spPr>
      </p:sp>
      <p:sp>
        <p:nvSpPr>
          <p:cNvPr id="73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CFE6D6-4A37-489E-BC7F-3DB6A900BF02}" type="slidenum">
              <a:rPr lang="en-US"/>
              <a:pPr/>
              <a:t>24</a:t>
            </a:fld>
            <a:endParaRPr lang="en-US"/>
          </a:p>
        </p:txBody>
      </p:sp>
      <p:sp>
        <p:nvSpPr>
          <p:cNvPr id="741378" name="Rectangle 2"/>
          <p:cNvSpPr>
            <a:spLocks noGrp="1" noRot="1" noChangeAspect="1" noChangeArrowheads="1" noTextEdit="1"/>
          </p:cNvSpPr>
          <p:nvPr>
            <p:ph type="sldImg"/>
          </p:nvPr>
        </p:nvSpPr>
        <p:spPr>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1355A3-4D20-4ABD-9AB1-7A1ACE275614}" type="slidenum">
              <a:rPr lang="en-US"/>
              <a:pPr/>
              <a:t>25</a:t>
            </a:fld>
            <a:endParaRPr lang="en-US"/>
          </a:p>
        </p:txBody>
      </p:sp>
      <p:sp>
        <p:nvSpPr>
          <p:cNvPr id="744450" name="Rectangle 2"/>
          <p:cNvSpPr>
            <a:spLocks noGrp="1" noRot="1" noChangeAspect="1"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C99E5F-8DD1-426F-8F6D-AD02AA4D9947}" type="slidenum">
              <a:rPr lang="en-US"/>
              <a:pPr/>
              <a:t>26</a:t>
            </a:fld>
            <a:endParaRPr lang="en-US"/>
          </a:p>
        </p:txBody>
      </p:sp>
      <p:sp>
        <p:nvSpPr>
          <p:cNvPr id="746498" name="Rectangle 2"/>
          <p:cNvSpPr>
            <a:spLocks noGrp="1" noRot="1" noChangeAspect="1" noChangeArrowheads="1" noTextEdit="1"/>
          </p:cNvSpPr>
          <p:nvPr>
            <p:ph type="sldImg"/>
          </p:nvPr>
        </p:nvSpPr>
        <p:spPr>
          <a:ln/>
        </p:spPr>
      </p:sp>
      <p:sp>
        <p:nvSpPr>
          <p:cNvPr id="74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0B90F-A101-479F-B947-923C50BB3BA3}" type="slidenum">
              <a:rPr lang="en-US"/>
              <a:pPr/>
              <a:t>27</a:t>
            </a:fld>
            <a:endParaRPr lang="en-US"/>
          </a:p>
        </p:txBody>
      </p:sp>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FBF4DE-7CD4-45CA-A611-D4CFA912AF92}" type="slidenum">
              <a:rPr lang="en-US"/>
              <a:pPr/>
              <a:t>28</a:t>
            </a:fld>
            <a:endParaRPr lang="en-US"/>
          </a:p>
        </p:txBody>
      </p:sp>
      <p:sp>
        <p:nvSpPr>
          <p:cNvPr id="750594" name="Rectangle 2"/>
          <p:cNvSpPr>
            <a:spLocks noGrp="1" noRot="1" noChangeAspect="1"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29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30</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31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32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33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34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35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36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38</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39</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40</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7D96AC-63DB-4342-AF01-6C8DD175FA52}" type="slidenum">
              <a:rPr lang="en-US" smtClean="0"/>
              <a:pPr/>
              <a:t>41</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D5412D-2A53-499B-8E81-7CEF07B53A98}" type="slidenum">
              <a:rPr lang="en-US"/>
              <a:pPr/>
              <a:t>42</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EAEB7-F1A3-421D-8581-A98F79A4A66B}" type="slidenum">
              <a:rPr lang="en-US">
                <a:solidFill>
                  <a:prstClr val="black"/>
                </a:solidFill>
              </a:rPr>
              <a:pPr/>
              <a:t>45</a:t>
            </a:fld>
            <a:endParaRPr lang="en-US">
              <a:solidFill>
                <a:prstClr val="black"/>
              </a:solidFill>
            </a:endParaRPr>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a:t>Note that random can be systematic too; define terminology</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D7BAD6-B85F-4D93-BED3-7F3465A6C4E5}" type="slidenum">
              <a:rPr lang="en-US">
                <a:solidFill>
                  <a:prstClr val="black"/>
                </a:solidFill>
              </a:rPr>
              <a:pPr/>
              <a:t>54</a:t>
            </a:fld>
            <a:endParaRPr lang="en-US">
              <a:solidFill>
                <a:prstClr val="black"/>
              </a:solidFill>
            </a:endParaRPr>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a:t>On binary tree and fibonacci heap, randoop achieves higher coverage than both systematic and undirected generation. On binomial heap and tree map, randoop achieves the same coverage as systematic generation, but does so faster.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6644F3-451B-4C0E-AB3D-3E95B87D8219}" type="slidenum">
              <a:rPr lang="en-US" smtClean="0"/>
              <a:pPr/>
              <a:t>6</a:t>
            </a:fld>
            <a:endParaRPr lang="en-US"/>
          </a:p>
        </p:txBody>
      </p:sp>
    </p:spTree>
    <p:extLst>
      <p:ext uri="{BB962C8B-B14F-4D97-AF65-F5344CB8AC3E}">
        <p14:creationId xmlns:p14="http://schemas.microsoft.com/office/powerpoint/2010/main" val="558888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AEF096-9BAF-4EEE-A2A5-280EC0164FBC}" type="slidenum">
              <a:rPr lang="en-US"/>
              <a:pPr/>
              <a:t>16</a:t>
            </a:fld>
            <a:endParaRPr lang="en-US"/>
          </a:p>
        </p:txBody>
      </p:sp>
      <p:sp>
        <p:nvSpPr>
          <p:cNvPr id="718850" name="Rectangle 2"/>
          <p:cNvSpPr>
            <a:spLocks noGrp="1" noRot="1" noChangeAspect="1" noChangeArrowheads="1" noTextEdit="1"/>
          </p:cNvSpPr>
          <p:nvPr>
            <p:ph type="sldImg"/>
          </p:nvPr>
        </p:nvSpPr>
        <p:spPr>
          <a:ln/>
        </p:spPr>
      </p:sp>
      <p:sp>
        <p:nvSpPr>
          <p:cNvPr id="71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70979D-7F52-42A2-BC7E-74C4BAE31FCD}" type="slidenum">
              <a:rPr lang="en-US"/>
              <a:pPr/>
              <a:t>17</a:t>
            </a:fld>
            <a:endParaRPr lang="en-US"/>
          </a:p>
        </p:txBody>
      </p:sp>
      <p:sp>
        <p:nvSpPr>
          <p:cNvPr id="722946" name="Rectangle 2"/>
          <p:cNvSpPr>
            <a:spLocks noGrp="1" noRot="1" noChangeAspect="1" noChangeArrowheads="1" noTextEdit="1"/>
          </p:cNvSpPr>
          <p:nvPr>
            <p:ph type="sldImg"/>
          </p:nvPr>
        </p:nvSpPr>
        <p:spPr>
          <a:ln/>
        </p:spPr>
      </p:sp>
      <p:sp>
        <p:nvSpPr>
          <p:cNvPr id="7229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503 11sp © UW CSE  • D. Notkin</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nl-NL" smtClean="0"/>
              <a:t>503 11sp © UW CSE  • D. Notkin</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p>
            <a:fld id="{B27B53E7-13BB-4CE7-ACCE-E032DFE7CA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503 11sp © UW CSE  • D. Notkin</a:t>
            </a:r>
            <a:endParaRPr lang="en-US"/>
          </a:p>
        </p:txBody>
      </p:sp>
      <p:sp>
        <p:nvSpPr>
          <p:cNvPr id="5" name="Footer Placeholder 4"/>
          <p:cNvSpPr>
            <a:spLocks noGrp="1"/>
          </p:cNvSpPr>
          <p:nvPr>
            <p:ph type="ftr" sz="quarter" idx="11"/>
          </p:nvPr>
        </p:nvSpPr>
        <p:spPr>
          <a:xfrm>
            <a:off x="457201" y="6248207"/>
            <a:ext cx="5573483" cy="365125"/>
          </a:xfrm>
        </p:spPr>
        <p:txBody>
          <a:bodyPr/>
          <a:lstStyle/>
          <a:p>
            <a:r>
              <a:rPr lang="nl-NL" smtClean="0"/>
              <a:t>503 11sp © UW CSE  • D. Notkin</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27B53E7-13BB-4CE7-ACCE-E032DFE7CA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smtClean="0"/>
              <a:t>503 11sp © UW CSE  • D. Notkin</a:t>
            </a: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nl-NL" smtClean="0"/>
              <a:t>503 11sp © UW CSE  • D. Notkin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CE62039-F0FF-4755-9C2C-5FE62D21E63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990600"/>
            <a:ext cx="7772400" cy="1371600"/>
          </a:xfrm>
        </p:spPr>
        <p:txBody>
          <a:bodyPr/>
          <a:lstStyle>
            <a:lvl1pPr>
              <a:defRPr sz="3800"/>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200"/>
            </a:lvl1pPr>
          </a:lstStyle>
          <a:p>
            <a:pPr lvl="0"/>
            <a:r>
              <a:rPr lang="en-US" noProof="0" smtClean="0"/>
              <a:t>Click to edit Master subtitle style</a:t>
            </a:r>
          </a:p>
        </p:txBody>
      </p:sp>
      <p:sp>
        <p:nvSpPr>
          <p:cNvPr id="5124" name="Rectangle 4"/>
          <p:cNvSpPr>
            <a:spLocks noGrp="1" noChangeArrowheads="1"/>
          </p:cNvSpPr>
          <p:nvPr>
            <p:ph type="dt" sz="half" idx="2"/>
          </p:nvPr>
        </p:nvSpPr>
        <p:spPr>
          <a:xfrm>
            <a:off x="685800" y="6248400"/>
            <a:ext cx="1905000" cy="45720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125" name="Rectangle 5"/>
          <p:cNvSpPr>
            <a:spLocks noGrp="1" noChangeArrowheads="1"/>
          </p:cNvSpPr>
          <p:nvPr>
            <p:ph type="ftr" sz="quarter" idx="3"/>
          </p:nvPr>
        </p:nvSpPr>
        <p:spPr>
          <a:xfrm>
            <a:off x="3124200" y="6248400"/>
            <a:ext cx="2895600" cy="45720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5126" name="Rectangle 6"/>
          <p:cNvSpPr>
            <a:spLocks noGrp="1" noChangeArrowheads="1"/>
          </p:cNvSpPr>
          <p:nvPr>
            <p:ph type="sldNum" sz="quarter" idx="4"/>
          </p:nvPr>
        </p:nvSpPr>
        <p:spPr>
          <a:xfrm>
            <a:off x="6553200" y="6248400"/>
            <a:ext cx="1905000" cy="457200"/>
          </a:xfrm>
        </p:spPr>
        <p:txBody>
          <a:bodyPr/>
          <a:lstStyle>
            <a:lvl1pPr>
              <a:defRPr/>
            </a:lvl1pPr>
          </a:lstStyle>
          <a:p>
            <a:fld id="{A391743F-98DD-4E83-8F3C-C4B92E1C8F28}" type="slidenum">
              <a:rPr lang="en-US">
                <a:solidFill>
                  <a:srgbClr val="000000"/>
                </a:solidFill>
              </a:rPr>
              <a:pPr/>
              <a:t>‹#›</a:t>
            </a:fld>
            <a:endParaRPr lang="en-US">
              <a:solidFill>
                <a:srgbClr val="000000"/>
              </a:solidFill>
            </a:endParaRPr>
          </a:p>
        </p:txBody>
      </p:sp>
      <p:sp>
        <p:nvSpPr>
          <p:cNvPr id="5127"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en-US" sz="2400" smtClean="0">
              <a:solidFill>
                <a:srgbClr val="000000"/>
              </a:solidFill>
              <a:latin typeface="Times New Roman" pitchFamily="18" charset="0"/>
            </a:endParaRPr>
          </a:p>
        </p:txBody>
      </p:sp>
    </p:spTree>
    <p:extLst>
      <p:ext uri="{BB962C8B-B14F-4D97-AF65-F5344CB8AC3E}">
        <p14:creationId xmlns:p14="http://schemas.microsoft.com/office/powerpoint/2010/main" val="287507886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787570F-58FF-49D5-A3F0-7823568DE4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28857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BEDFC76-2870-42EB-90F4-41DF1AC968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67133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04CE94-CF24-4CD2-A54C-F30AADEC694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19802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D9D06E7-76E9-4F63-9F25-A46CB775C3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52109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E34D2FA-B2A4-4DBE-86AD-FC8AEC0C95E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13387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C25108C-5B01-4A4D-8635-7C027D99205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405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43BB06-7EC5-4E0D-8A54-9780F4A6610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12768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227BA22-4F6B-42CD-8884-B310BBEC618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27646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B70DAF9-0C3A-4D18-8D41-B4900C9F6C4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1043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0"/>
            <a:ext cx="20002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0"/>
            <a:ext cx="58483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77D985-ED37-41A7-BAE6-C0292ECF6A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409219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5240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E4DB0F42-A94F-42E6-9C00-0F7C0C35C39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981156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1216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524000"/>
            <a:ext cx="8001000" cy="45720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6DC12C1D-5F9D-4187-A0DC-60F922FB9D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309714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33400" y="0"/>
            <a:ext cx="8001000" cy="12160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33400" y="15240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5240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33400" y="38862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38862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9" name="Slide Number Placeholder 8"/>
          <p:cNvSpPr>
            <a:spLocks noGrp="1"/>
          </p:cNvSpPr>
          <p:nvPr>
            <p:ph type="sldNum" sz="quarter" idx="12"/>
          </p:nvPr>
        </p:nvSpPr>
        <p:spPr>
          <a:xfrm>
            <a:off x="6553200" y="6245225"/>
            <a:ext cx="1981200" cy="476250"/>
          </a:xfrm>
        </p:spPr>
        <p:txBody>
          <a:bodyPr/>
          <a:lstStyle>
            <a:lvl1pPr>
              <a:defRPr/>
            </a:lvl1pPr>
          </a:lstStyle>
          <a:p>
            <a:fld id="{05122DDE-8819-48F3-A8F0-E2C7A12B20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047478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990600"/>
            <a:ext cx="7772400" cy="1371600"/>
          </a:xfrm>
        </p:spPr>
        <p:txBody>
          <a:bodyPr/>
          <a:lstStyle>
            <a:lvl1pPr>
              <a:defRPr sz="3800"/>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200"/>
            </a:lvl1pPr>
          </a:lstStyle>
          <a:p>
            <a:pPr lvl="0"/>
            <a:r>
              <a:rPr lang="en-US" noProof="0" smtClean="0"/>
              <a:t>Click to edit Master subtitle style</a:t>
            </a:r>
          </a:p>
        </p:txBody>
      </p:sp>
      <p:sp>
        <p:nvSpPr>
          <p:cNvPr id="5124" name="Rectangle 4"/>
          <p:cNvSpPr>
            <a:spLocks noGrp="1" noChangeArrowheads="1"/>
          </p:cNvSpPr>
          <p:nvPr>
            <p:ph type="dt" sz="half" idx="2"/>
          </p:nvPr>
        </p:nvSpPr>
        <p:spPr>
          <a:xfrm>
            <a:off x="685800" y="6248400"/>
            <a:ext cx="1905000" cy="45720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125" name="Rectangle 5"/>
          <p:cNvSpPr>
            <a:spLocks noGrp="1" noChangeArrowheads="1"/>
          </p:cNvSpPr>
          <p:nvPr>
            <p:ph type="ftr" sz="quarter" idx="3"/>
          </p:nvPr>
        </p:nvSpPr>
        <p:spPr>
          <a:xfrm>
            <a:off x="3124200" y="6248400"/>
            <a:ext cx="2895600" cy="45720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5126" name="Rectangle 6"/>
          <p:cNvSpPr>
            <a:spLocks noGrp="1" noChangeArrowheads="1"/>
          </p:cNvSpPr>
          <p:nvPr>
            <p:ph type="sldNum" sz="quarter" idx="4"/>
          </p:nvPr>
        </p:nvSpPr>
        <p:spPr>
          <a:xfrm>
            <a:off x="6553200" y="6248400"/>
            <a:ext cx="1905000" cy="457200"/>
          </a:xfrm>
        </p:spPr>
        <p:txBody>
          <a:bodyPr/>
          <a:lstStyle>
            <a:lvl1pPr>
              <a:defRPr/>
            </a:lvl1pPr>
          </a:lstStyle>
          <a:p>
            <a:fld id="{A391743F-98DD-4E83-8F3C-C4B92E1C8F28}" type="slidenum">
              <a:rPr lang="en-US">
                <a:solidFill>
                  <a:srgbClr val="000000"/>
                </a:solidFill>
              </a:rPr>
              <a:pPr/>
              <a:t>‹#›</a:t>
            </a:fld>
            <a:endParaRPr lang="en-US">
              <a:solidFill>
                <a:srgbClr val="000000"/>
              </a:solidFill>
            </a:endParaRPr>
          </a:p>
        </p:txBody>
      </p:sp>
      <p:sp>
        <p:nvSpPr>
          <p:cNvPr id="5127"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en-US" sz="2400" smtClean="0">
              <a:solidFill>
                <a:srgbClr val="000000"/>
              </a:solidFill>
              <a:latin typeface="Times New Roman" pitchFamily="18" charset="0"/>
            </a:endParaRPr>
          </a:p>
        </p:txBody>
      </p:sp>
    </p:spTree>
    <p:extLst>
      <p:ext uri="{BB962C8B-B14F-4D97-AF65-F5344CB8AC3E}">
        <p14:creationId xmlns:p14="http://schemas.microsoft.com/office/powerpoint/2010/main" val="243982396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787570F-58FF-49D5-A3F0-7823568DE4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144228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BEDFC76-2870-42EB-90F4-41DF1AC968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7860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503 11sp © UW CSE  • D. Notkin</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p:txBody>
          <a:bodyPr/>
          <a:lstStyle/>
          <a:p>
            <a:r>
              <a:rPr lang="nl-NL" smtClean="0"/>
              <a:t>503 11sp © UW CSE  • D. Notkin</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04CE94-CF24-4CD2-A54C-F30AADEC694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006638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D9D06E7-76E9-4F63-9F25-A46CB775C3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352740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E34D2FA-B2A4-4DBE-86AD-FC8AEC0C95E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437424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C25108C-5B01-4A4D-8635-7C027D99205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706358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43BB06-7EC5-4E0D-8A54-9780F4A6610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624811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227BA22-4F6B-42CD-8884-B310BBEC618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05496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B70DAF9-0C3A-4D18-8D41-B4900C9F6C4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67930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0"/>
            <a:ext cx="20002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0"/>
            <a:ext cx="58483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77D985-ED37-41A7-BAE6-C0292ECF6A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767049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5240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E4DB0F42-A94F-42E6-9C00-0F7C0C35C39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558709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1216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524000"/>
            <a:ext cx="8001000" cy="45720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6DC12C1D-5F9D-4187-A0DC-60F922FB9D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2624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503 11sp © UW CSE  • D. Notkin</a:t>
            </a:r>
            <a:endParaRPr lang="en-US"/>
          </a:p>
        </p:txBody>
      </p:sp>
      <p:sp>
        <p:nvSpPr>
          <p:cNvPr id="10" name="Slide Number Placeholder 9"/>
          <p:cNvSpPr>
            <a:spLocks noGrp="1"/>
          </p:cNvSpPr>
          <p:nvPr>
            <p:ph type="sldNum" sz="quarter" idx="16"/>
          </p:nvPr>
        </p:nvSpPr>
        <p:spPr/>
        <p:txBody>
          <a:bodyPr rtlCol="0"/>
          <a:lstStyle/>
          <a:p>
            <a:fld id="{B27B53E7-13BB-4CE7-ACCE-E032DFE7CA51}" type="slidenum">
              <a:rPr lang="en-US" smtClean="0"/>
              <a:pPr/>
              <a:t>‹#›</a:t>
            </a:fld>
            <a:endParaRPr lang="en-US"/>
          </a:p>
        </p:txBody>
      </p:sp>
      <p:sp>
        <p:nvSpPr>
          <p:cNvPr id="12" name="Footer Placeholder 11"/>
          <p:cNvSpPr>
            <a:spLocks noGrp="1"/>
          </p:cNvSpPr>
          <p:nvPr>
            <p:ph type="ftr" sz="quarter" idx="17"/>
          </p:nvPr>
        </p:nvSpPr>
        <p:spPr/>
        <p:txBody>
          <a:bodyPr rtlCol="0"/>
          <a:lstStyle/>
          <a:p>
            <a:r>
              <a:rPr lang="nl-NL" smtClean="0"/>
              <a:t>503 11sp © UW CSE  • D. Notkin</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33400" y="0"/>
            <a:ext cx="8001000" cy="12160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33400" y="15240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5240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33400" y="38862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38862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9" name="Slide Number Placeholder 8"/>
          <p:cNvSpPr>
            <a:spLocks noGrp="1"/>
          </p:cNvSpPr>
          <p:nvPr>
            <p:ph type="sldNum" sz="quarter" idx="12"/>
          </p:nvPr>
        </p:nvSpPr>
        <p:spPr>
          <a:xfrm>
            <a:off x="6553200" y="6245225"/>
            <a:ext cx="1981200" cy="476250"/>
          </a:xfrm>
        </p:spPr>
        <p:txBody>
          <a:bodyPr/>
          <a:lstStyle>
            <a:lvl1pPr>
              <a:defRPr/>
            </a:lvl1pPr>
          </a:lstStyle>
          <a:p>
            <a:fld id="{05122DDE-8819-48F3-A8F0-E2C7A12B20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936220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990600"/>
            <a:ext cx="7772400" cy="1371600"/>
          </a:xfrm>
        </p:spPr>
        <p:txBody>
          <a:bodyPr/>
          <a:lstStyle>
            <a:lvl1pPr>
              <a:defRPr sz="3800"/>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200"/>
            </a:lvl1pPr>
          </a:lstStyle>
          <a:p>
            <a:pPr lvl="0"/>
            <a:r>
              <a:rPr lang="en-US" noProof="0" smtClean="0"/>
              <a:t>Click to edit Master subtitle style</a:t>
            </a:r>
          </a:p>
        </p:txBody>
      </p:sp>
      <p:sp>
        <p:nvSpPr>
          <p:cNvPr id="5124" name="Rectangle 4"/>
          <p:cNvSpPr>
            <a:spLocks noGrp="1" noChangeArrowheads="1"/>
          </p:cNvSpPr>
          <p:nvPr>
            <p:ph type="dt" sz="half" idx="2"/>
          </p:nvPr>
        </p:nvSpPr>
        <p:spPr>
          <a:xfrm>
            <a:off x="685800" y="6248400"/>
            <a:ext cx="1905000" cy="45720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125" name="Rectangle 5"/>
          <p:cNvSpPr>
            <a:spLocks noGrp="1" noChangeArrowheads="1"/>
          </p:cNvSpPr>
          <p:nvPr>
            <p:ph type="ftr" sz="quarter" idx="3"/>
          </p:nvPr>
        </p:nvSpPr>
        <p:spPr>
          <a:xfrm>
            <a:off x="3124200" y="6248400"/>
            <a:ext cx="2895600" cy="45720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5126" name="Rectangle 6"/>
          <p:cNvSpPr>
            <a:spLocks noGrp="1" noChangeArrowheads="1"/>
          </p:cNvSpPr>
          <p:nvPr>
            <p:ph type="sldNum" sz="quarter" idx="4"/>
          </p:nvPr>
        </p:nvSpPr>
        <p:spPr>
          <a:xfrm>
            <a:off x="6553200" y="6248400"/>
            <a:ext cx="1905000" cy="457200"/>
          </a:xfrm>
        </p:spPr>
        <p:txBody>
          <a:bodyPr/>
          <a:lstStyle>
            <a:lvl1pPr>
              <a:defRPr/>
            </a:lvl1pPr>
          </a:lstStyle>
          <a:p>
            <a:fld id="{A391743F-98DD-4E83-8F3C-C4B92E1C8F28}" type="slidenum">
              <a:rPr lang="en-US">
                <a:solidFill>
                  <a:srgbClr val="000000"/>
                </a:solidFill>
              </a:rPr>
              <a:pPr/>
              <a:t>‹#›</a:t>
            </a:fld>
            <a:endParaRPr lang="en-US">
              <a:solidFill>
                <a:srgbClr val="000000"/>
              </a:solidFill>
            </a:endParaRPr>
          </a:p>
        </p:txBody>
      </p:sp>
      <p:sp>
        <p:nvSpPr>
          <p:cNvPr id="5127"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en-US" sz="2400" smtClean="0">
              <a:solidFill>
                <a:srgbClr val="000000"/>
              </a:solidFill>
              <a:latin typeface="Times New Roman" pitchFamily="18" charset="0"/>
            </a:endParaRPr>
          </a:p>
        </p:txBody>
      </p:sp>
    </p:spTree>
    <p:extLst>
      <p:ext uri="{BB962C8B-B14F-4D97-AF65-F5344CB8AC3E}">
        <p14:creationId xmlns:p14="http://schemas.microsoft.com/office/powerpoint/2010/main" val="3621380650"/>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787570F-58FF-49D5-A3F0-7823568DE4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888265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BEDFC76-2870-42EB-90F4-41DF1AC968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393981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04CE94-CF24-4CD2-A54C-F30AADEC694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099764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D9D06E7-76E9-4F63-9F25-A46CB775C3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224659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E34D2FA-B2A4-4DBE-86AD-FC8AEC0C95E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299841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C25108C-5B01-4A4D-8635-7C027D99205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463235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43BB06-7EC5-4E0D-8A54-9780F4A6610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201839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227BA22-4F6B-42CD-8884-B310BBEC618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00037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503 11sp © UW CSE  • D. Notkin</a:t>
            </a:r>
            <a:endParaRPr lang="en-US"/>
          </a:p>
        </p:txBody>
      </p:sp>
      <p:sp>
        <p:nvSpPr>
          <p:cNvPr id="12" name="Slide Number Placeholder 11"/>
          <p:cNvSpPr>
            <a:spLocks noGrp="1"/>
          </p:cNvSpPr>
          <p:nvPr>
            <p:ph type="sldNum" sz="quarter" idx="16"/>
          </p:nvPr>
        </p:nvSpPr>
        <p:spPr/>
        <p:txBody>
          <a:bodyPr rtlCol="0"/>
          <a:lstStyle/>
          <a:p>
            <a:fld id="{B27B53E7-13BB-4CE7-ACCE-E032DFE7CA51}" type="slidenum">
              <a:rPr lang="en-US" smtClean="0"/>
              <a:pPr/>
              <a:t>‹#›</a:t>
            </a:fld>
            <a:endParaRPr lang="en-US"/>
          </a:p>
        </p:txBody>
      </p:sp>
      <p:sp>
        <p:nvSpPr>
          <p:cNvPr id="14" name="Footer Placeholder 13"/>
          <p:cNvSpPr>
            <a:spLocks noGrp="1"/>
          </p:cNvSpPr>
          <p:nvPr>
            <p:ph type="ftr" sz="quarter" idx="17"/>
          </p:nvPr>
        </p:nvSpPr>
        <p:spPr/>
        <p:txBody>
          <a:bodyPr rtlCol="0"/>
          <a:lstStyle/>
          <a:p>
            <a:r>
              <a:rPr lang="nl-NL" smtClean="0"/>
              <a:t>503 11sp © UW CSE  • D. Notkin</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B70DAF9-0C3A-4D18-8D41-B4900C9F6C4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9840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0"/>
            <a:ext cx="20002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0"/>
            <a:ext cx="58483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77D985-ED37-41A7-BAE6-C0292ECF6A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444700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5240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E4DB0F42-A94F-42E6-9C00-0F7C0C35C39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273088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1216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524000"/>
            <a:ext cx="8001000" cy="45720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6DC12C1D-5F9D-4187-A0DC-60F922FB9D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738826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33400" y="0"/>
            <a:ext cx="8001000" cy="12160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33400" y="15240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5240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33400" y="38862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38862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9" name="Slide Number Placeholder 8"/>
          <p:cNvSpPr>
            <a:spLocks noGrp="1"/>
          </p:cNvSpPr>
          <p:nvPr>
            <p:ph type="sldNum" sz="quarter" idx="12"/>
          </p:nvPr>
        </p:nvSpPr>
        <p:spPr>
          <a:xfrm>
            <a:off x="6553200" y="6245225"/>
            <a:ext cx="1981200" cy="476250"/>
          </a:xfrm>
        </p:spPr>
        <p:txBody>
          <a:bodyPr/>
          <a:lstStyle>
            <a:lvl1pPr>
              <a:defRPr/>
            </a:lvl1pPr>
          </a:lstStyle>
          <a:p>
            <a:fld id="{05122DDE-8819-48F3-A8F0-E2C7A12B20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0866071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990600"/>
            <a:ext cx="7772400" cy="1371600"/>
          </a:xfrm>
        </p:spPr>
        <p:txBody>
          <a:bodyPr/>
          <a:lstStyle>
            <a:lvl1pPr>
              <a:defRPr sz="3800"/>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200"/>
            </a:lvl1pPr>
          </a:lstStyle>
          <a:p>
            <a:pPr lvl="0"/>
            <a:r>
              <a:rPr lang="en-US" noProof="0" smtClean="0"/>
              <a:t>Click to edit Master subtitle style</a:t>
            </a:r>
          </a:p>
        </p:txBody>
      </p:sp>
      <p:sp>
        <p:nvSpPr>
          <p:cNvPr id="5124" name="Rectangle 4"/>
          <p:cNvSpPr>
            <a:spLocks noGrp="1" noChangeArrowheads="1"/>
          </p:cNvSpPr>
          <p:nvPr>
            <p:ph type="dt" sz="half" idx="2"/>
          </p:nvPr>
        </p:nvSpPr>
        <p:spPr>
          <a:xfrm>
            <a:off x="685800" y="6248400"/>
            <a:ext cx="1905000" cy="45720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125" name="Rectangle 5"/>
          <p:cNvSpPr>
            <a:spLocks noGrp="1" noChangeArrowheads="1"/>
          </p:cNvSpPr>
          <p:nvPr>
            <p:ph type="ftr" sz="quarter" idx="3"/>
          </p:nvPr>
        </p:nvSpPr>
        <p:spPr>
          <a:xfrm>
            <a:off x="3124200" y="6248400"/>
            <a:ext cx="2895600" cy="45720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5126" name="Rectangle 6"/>
          <p:cNvSpPr>
            <a:spLocks noGrp="1" noChangeArrowheads="1"/>
          </p:cNvSpPr>
          <p:nvPr>
            <p:ph type="sldNum" sz="quarter" idx="4"/>
          </p:nvPr>
        </p:nvSpPr>
        <p:spPr>
          <a:xfrm>
            <a:off x="6553200" y="6248400"/>
            <a:ext cx="1905000" cy="457200"/>
          </a:xfrm>
        </p:spPr>
        <p:txBody>
          <a:bodyPr/>
          <a:lstStyle>
            <a:lvl1pPr>
              <a:defRPr/>
            </a:lvl1pPr>
          </a:lstStyle>
          <a:p>
            <a:fld id="{A391743F-98DD-4E83-8F3C-C4B92E1C8F28}" type="slidenum">
              <a:rPr lang="en-US">
                <a:solidFill>
                  <a:srgbClr val="000000"/>
                </a:solidFill>
              </a:rPr>
              <a:pPr/>
              <a:t>‹#›</a:t>
            </a:fld>
            <a:endParaRPr lang="en-US">
              <a:solidFill>
                <a:srgbClr val="000000"/>
              </a:solidFill>
            </a:endParaRPr>
          </a:p>
        </p:txBody>
      </p:sp>
      <p:sp>
        <p:nvSpPr>
          <p:cNvPr id="5127"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en-US" sz="2400" smtClean="0">
              <a:solidFill>
                <a:srgbClr val="000000"/>
              </a:solidFill>
              <a:latin typeface="Times New Roman" pitchFamily="18" charset="0"/>
            </a:endParaRPr>
          </a:p>
        </p:txBody>
      </p:sp>
    </p:spTree>
    <p:extLst>
      <p:ext uri="{BB962C8B-B14F-4D97-AF65-F5344CB8AC3E}">
        <p14:creationId xmlns:p14="http://schemas.microsoft.com/office/powerpoint/2010/main" val="2934445096"/>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787570F-58FF-49D5-A3F0-7823568DE44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26080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BEDFC76-2870-42EB-90F4-41DF1AC968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005627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04CE94-CF24-4CD2-A54C-F30AADEC694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937316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D9D06E7-76E9-4F63-9F25-A46CB775C3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70551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Footer Placeholder 3"/>
          <p:cNvSpPr>
            <a:spLocks noGrp="1"/>
          </p:cNvSpPr>
          <p:nvPr>
            <p:ph type="ftr" sz="quarter" idx="11"/>
          </p:nvPr>
        </p:nvSpPr>
        <p:spPr/>
        <p:txBody>
          <a:bodyPr/>
          <a:lstStyle/>
          <a:p>
            <a:r>
              <a:rPr lang="nl-NL" smtClean="0"/>
              <a:t>503 11sp © UW CSE  • D. Notkin</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E34D2FA-B2A4-4DBE-86AD-FC8AEC0C95E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5340440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C25108C-5B01-4A4D-8635-7C027D99205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509555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43BB06-7EC5-4E0D-8A54-9780F4A6610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473988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227BA22-4F6B-42CD-8884-B310BBEC618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65930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B70DAF9-0C3A-4D18-8D41-B4900C9F6C4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207574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0"/>
            <a:ext cx="20002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0"/>
            <a:ext cx="58483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77D985-ED37-41A7-BAE6-C0292ECF6A2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186208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5240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E4DB0F42-A94F-42E6-9C00-0F7C0C35C39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82440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1216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524000"/>
            <a:ext cx="8001000" cy="4572000"/>
          </a:xfrm>
        </p:spPr>
        <p:txBody>
          <a:bodyPr/>
          <a:lstStyle/>
          <a:p>
            <a:endParaRPr lang="en-US"/>
          </a:p>
        </p:txBody>
      </p:sp>
      <p:sp>
        <p:nvSpPr>
          <p:cNvPr id="4" name="Date Placeholder 3"/>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6DC12C1D-5F9D-4187-A0DC-60F922FB9D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6121700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33400" y="0"/>
            <a:ext cx="8001000" cy="12160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33400" y="15240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5240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33400" y="38862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3886200"/>
            <a:ext cx="39243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45225"/>
            <a:ext cx="1981200" cy="476250"/>
          </a:xfrm>
        </p:spPr>
        <p:txBody>
          <a:bodyPr/>
          <a:lstStyle>
            <a:lvl1pPr>
              <a:defRPr/>
            </a:lvl1pPr>
          </a:lstStyle>
          <a:p>
            <a:r>
              <a:rPr lang="en-US" smtClean="0">
                <a:solidFill>
                  <a:srgbClr val="000000"/>
                </a:solidFill>
              </a:rPr>
              <a:t>503 11sp © UW CSE  • D. Notkin</a:t>
            </a:r>
            <a:endParaRPr lang="en-US">
              <a:solidFill>
                <a:srgbClr val="000000"/>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r>
              <a:rPr lang="nl-NL" smtClean="0">
                <a:solidFill>
                  <a:srgbClr val="000000"/>
                </a:solidFill>
              </a:rPr>
              <a:t>503 11sp © UW CSE  • D. Notkin</a:t>
            </a:r>
            <a:endParaRPr lang="en-US">
              <a:solidFill>
                <a:srgbClr val="000000"/>
              </a:solidFill>
            </a:endParaRPr>
          </a:p>
        </p:txBody>
      </p:sp>
      <p:sp>
        <p:nvSpPr>
          <p:cNvPr id="9" name="Slide Number Placeholder 8"/>
          <p:cNvSpPr>
            <a:spLocks noGrp="1"/>
          </p:cNvSpPr>
          <p:nvPr>
            <p:ph type="sldNum" sz="quarter" idx="12"/>
          </p:nvPr>
        </p:nvSpPr>
        <p:spPr>
          <a:xfrm>
            <a:off x="6553200" y="6245225"/>
            <a:ext cx="1981200" cy="476250"/>
          </a:xfrm>
        </p:spPr>
        <p:txBody>
          <a:bodyPr/>
          <a:lstStyle>
            <a:lvl1pPr>
              <a:defRPr/>
            </a:lvl1pPr>
          </a:lstStyle>
          <a:p>
            <a:fld id="{05122DDE-8819-48F3-A8F0-E2C7A12B208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003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503 11sp © UW CSE  • D. Notkin</a:t>
            </a:r>
            <a:endParaRPr lang="en-US"/>
          </a:p>
        </p:txBody>
      </p:sp>
      <p:sp>
        <p:nvSpPr>
          <p:cNvPr id="3" name="Footer Placeholder 2"/>
          <p:cNvSpPr>
            <a:spLocks noGrp="1"/>
          </p:cNvSpPr>
          <p:nvPr>
            <p:ph type="ftr" sz="quarter" idx="11"/>
          </p:nvPr>
        </p:nvSpPr>
        <p:spPr/>
        <p:txBody>
          <a:bodyPr/>
          <a:lstStyle/>
          <a:p>
            <a:r>
              <a:rPr lang="nl-NL" smtClean="0"/>
              <a:t>503 11sp © UW CSE  • D. Notkin</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Footer Placeholder 5"/>
          <p:cNvSpPr>
            <a:spLocks noGrp="1"/>
          </p:cNvSpPr>
          <p:nvPr>
            <p:ph type="ftr" sz="quarter" idx="11"/>
          </p:nvPr>
        </p:nvSpPr>
        <p:spPr/>
        <p:txBody>
          <a:bodyPr/>
          <a:lstStyle/>
          <a:p>
            <a:r>
              <a:rPr lang="nl-NL" smtClean="0"/>
              <a:t>503 11sp © UW CSE  • D. Notkin</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503 11sp © UW CSE  • D. Notkin</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nl-NL" smtClean="0"/>
              <a:t>503 11sp © UW CSE  • D. Notkin</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heme" Target="../theme/theme3.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theme" Target="../theme/theme4.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theme" Target="../theme/theme5.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503 11sp © UW CSE  • D. Notkin</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nl-NL" smtClean="0"/>
              <a:t>503 11sp © UW CSE  • D. Notkin</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7B53E7-13BB-4CE7-ACCE-E032DFE7CA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8" r:id="rId12"/>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3400" y="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5334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AutoShape 4"/>
          <p:cNvSpPr>
            <a:spLocks noChangeArrowheads="1"/>
          </p:cNvSpPr>
          <p:nvPr/>
        </p:nvSpPr>
        <p:spPr bwMode="auto">
          <a:xfrm>
            <a:off x="609600" y="1219200"/>
            <a:ext cx="7958138" cy="109538"/>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en-US" sz="2400" smtClean="0">
              <a:solidFill>
                <a:srgbClr val="000000"/>
              </a:solidFill>
              <a:latin typeface="Times New Roman" pitchFamily="18" charset="0"/>
            </a:endParaRPr>
          </a:p>
        </p:txBody>
      </p:sp>
      <p:sp>
        <p:nvSpPr>
          <p:cNvPr id="410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i="0"/>
            </a:lvl1pPr>
          </a:lstStyle>
          <a:p>
            <a:pPr fontAlgn="base">
              <a:spcBef>
                <a:spcPct val="0"/>
              </a:spcBef>
              <a:spcAft>
                <a:spcPct val="0"/>
              </a:spcAft>
            </a:pPr>
            <a:r>
              <a:rPr lang="en-US" smtClean="0">
                <a:solidFill>
                  <a:srgbClr val="000000"/>
                </a:solidFill>
              </a:rPr>
              <a:t>503 11sp © UW CSE  • D. Notkin</a:t>
            </a:r>
            <a:endParaRPr lang="en-US" smtClean="0">
              <a:solidFill>
                <a:srgbClr val="000000"/>
              </a:solidFill>
            </a:endParaRPr>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i="0"/>
            </a:lvl1pPr>
          </a:lstStyle>
          <a:p>
            <a:pPr fontAlgn="base">
              <a:spcBef>
                <a:spcPct val="0"/>
              </a:spcBef>
              <a:spcAft>
                <a:spcPct val="0"/>
              </a:spcAft>
            </a:pPr>
            <a:r>
              <a:rPr lang="nl-NL" smtClean="0">
                <a:solidFill>
                  <a:srgbClr val="000000"/>
                </a:solidFill>
              </a:rPr>
              <a:t>503 11sp © UW CSE  • D. Notkin</a:t>
            </a:r>
            <a:endParaRPr lang="en-US" smtClean="0">
              <a:solidFill>
                <a:srgbClr val="000000"/>
              </a:solidFill>
            </a:endParaRPr>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i="0"/>
            </a:lvl1pPr>
          </a:lstStyle>
          <a:p>
            <a:pPr fontAlgn="base">
              <a:spcBef>
                <a:spcPct val="0"/>
              </a:spcBef>
              <a:spcAft>
                <a:spcPct val="0"/>
              </a:spcAft>
            </a:pPr>
            <a:fld id="{B1A688AA-5714-40F1-9240-0542BD2FAA6D}" type="slidenum">
              <a:rPr lang="en-US" smtClean="0">
                <a:solidFill>
                  <a:srgbClr val="000000"/>
                </a:solidFill>
              </a:rPr>
              <a:pPr fontAlgn="base">
                <a:spcBef>
                  <a:spcPct val="0"/>
                </a:spcBef>
                <a:spcAft>
                  <a:spcPct val="0"/>
                </a:spcAft>
              </a:pPr>
              <a:t>‹#›</a:t>
            </a:fld>
            <a:endParaRPr lang="en-US" smtClean="0">
              <a:solidFill>
                <a:srgbClr val="000000"/>
              </a:solidFill>
            </a:endParaRPr>
          </a:p>
        </p:txBody>
      </p:sp>
    </p:spTree>
    <p:extLst>
      <p:ext uri="{BB962C8B-B14F-4D97-AF65-F5344CB8AC3E}">
        <p14:creationId xmlns:p14="http://schemas.microsoft.com/office/powerpoint/2010/main" val="3241788544"/>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Lst>
  <p:timing>
    <p:tnLst>
      <p:par>
        <p:cTn id="1" dur="indefinite" restart="never" nodeType="tmRoot"/>
      </p:par>
    </p:tnLst>
  </p:timing>
  <p:hf hdr="0" ft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Verdana" pitchFamily="34" charset="0"/>
        </a:defRPr>
      </a:lvl2pPr>
      <a:lvl3pPr algn="l" rtl="0" fontAlgn="base">
        <a:spcBef>
          <a:spcPct val="0"/>
        </a:spcBef>
        <a:spcAft>
          <a:spcPct val="0"/>
        </a:spcAft>
        <a:defRPr sz="3600">
          <a:solidFill>
            <a:schemeClr val="tx2"/>
          </a:solidFill>
          <a:latin typeface="Verdana" pitchFamily="34" charset="0"/>
        </a:defRPr>
      </a:lvl3pPr>
      <a:lvl4pPr algn="l" rtl="0" fontAlgn="base">
        <a:spcBef>
          <a:spcPct val="0"/>
        </a:spcBef>
        <a:spcAft>
          <a:spcPct val="0"/>
        </a:spcAft>
        <a:defRPr sz="3600">
          <a:solidFill>
            <a:schemeClr val="tx2"/>
          </a:solidFill>
          <a:latin typeface="Verdana" pitchFamily="34" charset="0"/>
        </a:defRPr>
      </a:lvl4pPr>
      <a:lvl5pPr algn="l" rtl="0" fontAlgn="base">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24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0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14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3400" y="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5334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AutoShape 4"/>
          <p:cNvSpPr>
            <a:spLocks noChangeArrowheads="1"/>
          </p:cNvSpPr>
          <p:nvPr/>
        </p:nvSpPr>
        <p:spPr bwMode="auto">
          <a:xfrm>
            <a:off x="609600" y="1219200"/>
            <a:ext cx="7958138" cy="109538"/>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en-US" sz="2400" smtClean="0">
              <a:solidFill>
                <a:srgbClr val="000000"/>
              </a:solidFill>
              <a:latin typeface="Times New Roman" pitchFamily="18" charset="0"/>
            </a:endParaRPr>
          </a:p>
        </p:txBody>
      </p:sp>
      <p:sp>
        <p:nvSpPr>
          <p:cNvPr id="410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i="0"/>
            </a:lvl1pPr>
          </a:lstStyle>
          <a:p>
            <a:pPr fontAlgn="base">
              <a:spcBef>
                <a:spcPct val="0"/>
              </a:spcBef>
              <a:spcAft>
                <a:spcPct val="0"/>
              </a:spcAft>
            </a:pPr>
            <a:r>
              <a:rPr lang="en-US" smtClean="0">
                <a:solidFill>
                  <a:srgbClr val="000000"/>
                </a:solidFill>
              </a:rPr>
              <a:t>503 11sp © UW CSE  • D. Notkin</a:t>
            </a:r>
            <a:endParaRPr lang="en-US" smtClean="0">
              <a:solidFill>
                <a:srgbClr val="000000"/>
              </a:solidFill>
            </a:endParaRPr>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i="0"/>
            </a:lvl1pPr>
          </a:lstStyle>
          <a:p>
            <a:pPr fontAlgn="base">
              <a:spcBef>
                <a:spcPct val="0"/>
              </a:spcBef>
              <a:spcAft>
                <a:spcPct val="0"/>
              </a:spcAft>
            </a:pPr>
            <a:r>
              <a:rPr lang="nl-NL" smtClean="0">
                <a:solidFill>
                  <a:srgbClr val="000000"/>
                </a:solidFill>
              </a:rPr>
              <a:t>503 11sp © UW CSE  • D. Notkin</a:t>
            </a:r>
            <a:endParaRPr lang="en-US" smtClean="0">
              <a:solidFill>
                <a:srgbClr val="000000"/>
              </a:solidFill>
            </a:endParaRPr>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i="0"/>
            </a:lvl1pPr>
          </a:lstStyle>
          <a:p>
            <a:pPr fontAlgn="base">
              <a:spcBef>
                <a:spcPct val="0"/>
              </a:spcBef>
              <a:spcAft>
                <a:spcPct val="0"/>
              </a:spcAft>
            </a:pPr>
            <a:fld id="{B1A688AA-5714-40F1-9240-0542BD2FAA6D}" type="slidenum">
              <a:rPr lang="en-US" smtClean="0">
                <a:solidFill>
                  <a:srgbClr val="000000"/>
                </a:solidFill>
              </a:rPr>
              <a:pPr fontAlgn="base">
                <a:spcBef>
                  <a:spcPct val="0"/>
                </a:spcBef>
                <a:spcAft>
                  <a:spcPct val="0"/>
                </a:spcAft>
              </a:pPr>
              <a:t>‹#›</a:t>
            </a:fld>
            <a:endParaRPr lang="en-US" smtClean="0">
              <a:solidFill>
                <a:srgbClr val="000000"/>
              </a:solidFill>
            </a:endParaRPr>
          </a:p>
        </p:txBody>
      </p:sp>
    </p:spTree>
    <p:extLst>
      <p:ext uri="{BB962C8B-B14F-4D97-AF65-F5344CB8AC3E}">
        <p14:creationId xmlns:p14="http://schemas.microsoft.com/office/powerpoint/2010/main" val="3561004482"/>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Lst>
  <p:timing>
    <p:tnLst>
      <p:par>
        <p:cTn id="1" dur="indefinite" restart="never" nodeType="tmRoot"/>
      </p:par>
    </p:tnLst>
  </p:timing>
  <p:hf hdr="0" ft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Verdana" pitchFamily="34" charset="0"/>
        </a:defRPr>
      </a:lvl2pPr>
      <a:lvl3pPr algn="l" rtl="0" fontAlgn="base">
        <a:spcBef>
          <a:spcPct val="0"/>
        </a:spcBef>
        <a:spcAft>
          <a:spcPct val="0"/>
        </a:spcAft>
        <a:defRPr sz="3600">
          <a:solidFill>
            <a:schemeClr val="tx2"/>
          </a:solidFill>
          <a:latin typeface="Verdana" pitchFamily="34" charset="0"/>
        </a:defRPr>
      </a:lvl3pPr>
      <a:lvl4pPr algn="l" rtl="0" fontAlgn="base">
        <a:spcBef>
          <a:spcPct val="0"/>
        </a:spcBef>
        <a:spcAft>
          <a:spcPct val="0"/>
        </a:spcAft>
        <a:defRPr sz="3600">
          <a:solidFill>
            <a:schemeClr val="tx2"/>
          </a:solidFill>
          <a:latin typeface="Verdana" pitchFamily="34" charset="0"/>
        </a:defRPr>
      </a:lvl4pPr>
      <a:lvl5pPr algn="l" rtl="0" fontAlgn="base">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24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0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14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3400" y="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5334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AutoShape 4"/>
          <p:cNvSpPr>
            <a:spLocks noChangeArrowheads="1"/>
          </p:cNvSpPr>
          <p:nvPr/>
        </p:nvSpPr>
        <p:spPr bwMode="auto">
          <a:xfrm>
            <a:off x="609600" y="1219200"/>
            <a:ext cx="7958138" cy="109538"/>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en-US" sz="2400" smtClean="0">
              <a:solidFill>
                <a:srgbClr val="000000"/>
              </a:solidFill>
              <a:latin typeface="Times New Roman" pitchFamily="18" charset="0"/>
            </a:endParaRPr>
          </a:p>
        </p:txBody>
      </p:sp>
      <p:sp>
        <p:nvSpPr>
          <p:cNvPr id="410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i="0"/>
            </a:lvl1pPr>
          </a:lstStyle>
          <a:p>
            <a:pPr fontAlgn="base">
              <a:spcBef>
                <a:spcPct val="0"/>
              </a:spcBef>
              <a:spcAft>
                <a:spcPct val="0"/>
              </a:spcAft>
            </a:pPr>
            <a:r>
              <a:rPr lang="en-US" smtClean="0">
                <a:solidFill>
                  <a:srgbClr val="000000"/>
                </a:solidFill>
              </a:rPr>
              <a:t>503 11sp © UW CSE  • D. Notkin</a:t>
            </a:r>
            <a:endParaRPr lang="en-US" smtClean="0">
              <a:solidFill>
                <a:srgbClr val="000000"/>
              </a:solidFill>
            </a:endParaRPr>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i="0"/>
            </a:lvl1pPr>
          </a:lstStyle>
          <a:p>
            <a:pPr fontAlgn="base">
              <a:spcBef>
                <a:spcPct val="0"/>
              </a:spcBef>
              <a:spcAft>
                <a:spcPct val="0"/>
              </a:spcAft>
            </a:pPr>
            <a:r>
              <a:rPr lang="nl-NL" smtClean="0">
                <a:solidFill>
                  <a:srgbClr val="000000"/>
                </a:solidFill>
              </a:rPr>
              <a:t>503 11sp © UW CSE  • D. Notkin</a:t>
            </a:r>
            <a:endParaRPr lang="en-US" smtClean="0">
              <a:solidFill>
                <a:srgbClr val="000000"/>
              </a:solidFill>
            </a:endParaRPr>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i="0"/>
            </a:lvl1pPr>
          </a:lstStyle>
          <a:p>
            <a:pPr fontAlgn="base">
              <a:spcBef>
                <a:spcPct val="0"/>
              </a:spcBef>
              <a:spcAft>
                <a:spcPct val="0"/>
              </a:spcAft>
            </a:pPr>
            <a:fld id="{B1A688AA-5714-40F1-9240-0542BD2FAA6D}" type="slidenum">
              <a:rPr lang="en-US" smtClean="0">
                <a:solidFill>
                  <a:srgbClr val="000000"/>
                </a:solidFill>
              </a:rPr>
              <a:pPr fontAlgn="base">
                <a:spcBef>
                  <a:spcPct val="0"/>
                </a:spcBef>
                <a:spcAft>
                  <a:spcPct val="0"/>
                </a:spcAft>
              </a:pPr>
              <a:t>‹#›</a:t>
            </a:fld>
            <a:endParaRPr lang="en-US" smtClean="0">
              <a:solidFill>
                <a:srgbClr val="000000"/>
              </a:solidFill>
            </a:endParaRPr>
          </a:p>
        </p:txBody>
      </p:sp>
    </p:spTree>
    <p:extLst>
      <p:ext uri="{BB962C8B-B14F-4D97-AF65-F5344CB8AC3E}">
        <p14:creationId xmlns:p14="http://schemas.microsoft.com/office/powerpoint/2010/main" val="3807171149"/>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Lst>
  <p:timing>
    <p:tnLst>
      <p:par>
        <p:cTn id="1" dur="indefinite" restart="never" nodeType="tmRoot"/>
      </p:par>
    </p:tnLst>
  </p:timing>
  <p:hf hdr="0" ft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Verdana" pitchFamily="34" charset="0"/>
        </a:defRPr>
      </a:lvl2pPr>
      <a:lvl3pPr algn="l" rtl="0" fontAlgn="base">
        <a:spcBef>
          <a:spcPct val="0"/>
        </a:spcBef>
        <a:spcAft>
          <a:spcPct val="0"/>
        </a:spcAft>
        <a:defRPr sz="3600">
          <a:solidFill>
            <a:schemeClr val="tx2"/>
          </a:solidFill>
          <a:latin typeface="Verdana" pitchFamily="34" charset="0"/>
        </a:defRPr>
      </a:lvl3pPr>
      <a:lvl4pPr algn="l" rtl="0" fontAlgn="base">
        <a:spcBef>
          <a:spcPct val="0"/>
        </a:spcBef>
        <a:spcAft>
          <a:spcPct val="0"/>
        </a:spcAft>
        <a:defRPr sz="3600">
          <a:solidFill>
            <a:schemeClr val="tx2"/>
          </a:solidFill>
          <a:latin typeface="Verdana" pitchFamily="34" charset="0"/>
        </a:defRPr>
      </a:lvl4pPr>
      <a:lvl5pPr algn="l" rtl="0" fontAlgn="base">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24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0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14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3400" y="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5334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AutoShape 4"/>
          <p:cNvSpPr>
            <a:spLocks noChangeArrowheads="1"/>
          </p:cNvSpPr>
          <p:nvPr/>
        </p:nvSpPr>
        <p:spPr bwMode="auto">
          <a:xfrm>
            <a:off x="609600" y="1219200"/>
            <a:ext cx="7958138" cy="109538"/>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fontAlgn="base">
              <a:spcBef>
                <a:spcPct val="0"/>
              </a:spcBef>
              <a:spcAft>
                <a:spcPct val="0"/>
              </a:spcAft>
            </a:pPr>
            <a:endParaRPr lang="en-US" sz="2400" smtClean="0">
              <a:solidFill>
                <a:srgbClr val="000000"/>
              </a:solidFill>
              <a:latin typeface="Times New Roman" pitchFamily="18" charset="0"/>
            </a:endParaRPr>
          </a:p>
        </p:txBody>
      </p:sp>
      <p:sp>
        <p:nvSpPr>
          <p:cNvPr id="410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i="0"/>
            </a:lvl1pPr>
          </a:lstStyle>
          <a:p>
            <a:pPr fontAlgn="base">
              <a:spcBef>
                <a:spcPct val="0"/>
              </a:spcBef>
              <a:spcAft>
                <a:spcPct val="0"/>
              </a:spcAft>
            </a:pPr>
            <a:r>
              <a:rPr lang="en-US" smtClean="0">
                <a:solidFill>
                  <a:srgbClr val="000000"/>
                </a:solidFill>
              </a:rPr>
              <a:t>503 11sp © UW CSE  • D. Notkin</a:t>
            </a:r>
            <a:endParaRPr lang="en-US" smtClean="0">
              <a:solidFill>
                <a:srgbClr val="000000"/>
              </a:solidFill>
            </a:endParaRPr>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i="0"/>
            </a:lvl1pPr>
          </a:lstStyle>
          <a:p>
            <a:pPr fontAlgn="base">
              <a:spcBef>
                <a:spcPct val="0"/>
              </a:spcBef>
              <a:spcAft>
                <a:spcPct val="0"/>
              </a:spcAft>
            </a:pPr>
            <a:r>
              <a:rPr lang="nl-NL" smtClean="0">
                <a:solidFill>
                  <a:srgbClr val="000000"/>
                </a:solidFill>
              </a:rPr>
              <a:t>503 11sp © UW CSE  • D. Notkin</a:t>
            </a:r>
            <a:endParaRPr lang="en-US" smtClean="0">
              <a:solidFill>
                <a:srgbClr val="000000"/>
              </a:solidFill>
            </a:endParaRPr>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i="0"/>
            </a:lvl1pPr>
          </a:lstStyle>
          <a:p>
            <a:pPr fontAlgn="base">
              <a:spcBef>
                <a:spcPct val="0"/>
              </a:spcBef>
              <a:spcAft>
                <a:spcPct val="0"/>
              </a:spcAft>
            </a:pPr>
            <a:fld id="{B1A688AA-5714-40F1-9240-0542BD2FAA6D}" type="slidenum">
              <a:rPr lang="en-US" smtClean="0">
                <a:solidFill>
                  <a:srgbClr val="000000"/>
                </a:solidFill>
              </a:rPr>
              <a:pPr fontAlgn="base">
                <a:spcBef>
                  <a:spcPct val="0"/>
                </a:spcBef>
                <a:spcAft>
                  <a:spcPct val="0"/>
                </a:spcAft>
              </a:pPr>
              <a:t>‹#›</a:t>
            </a:fld>
            <a:endParaRPr lang="en-US" smtClean="0">
              <a:solidFill>
                <a:srgbClr val="000000"/>
              </a:solidFill>
            </a:endParaRPr>
          </a:p>
        </p:txBody>
      </p:sp>
    </p:spTree>
    <p:extLst>
      <p:ext uri="{BB962C8B-B14F-4D97-AF65-F5344CB8AC3E}">
        <p14:creationId xmlns:p14="http://schemas.microsoft.com/office/powerpoint/2010/main" val="17484236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Lst>
  <p:timing>
    <p:tnLst>
      <p:par>
        <p:cTn id="1" dur="indefinite" restart="never" nodeType="tmRoot"/>
      </p:par>
    </p:tnLst>
  </p:timing>
  <p:hf hdr="0" ft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Verdana" pitchFamily="34" charset="0"/>
        </a:defRPr>
      </a:lvl2pPr>
      <a:lvl3pPr algn="l" rtl="0" fontAlgn="base">
        <a:spcBef>
          <a:spcPct val="0"/>
        </a:spcBef>
        <a:spcAft>
          <a:spcPct val="0"/>
        </a:spcAft>
        <a:defRPr sz="3600">
          <a:solidFill>
            <a:schemeClr val="tx2"/>
          </a:solidFill>
          <a:latin typeface="Verdana" pitchFamily="34" charset="0"/>
        </a:defRPr>
      </a:lvl3pPr>
      <a:lvl4pPr algn="l" rtl="0" fontAlgn="base">
        <a:spcBef>
          <a:spcPct val="0"/>
        </a:spcBef>
        <a:spcAft>
          <a:spcPct val="0"/>
        </a:spcAft>
        <a:defRPr sz="3600">
          <a:solidFill>
            <a:schemeClr val="tx2"/>
          </a:solidFill>
          <a:latin typeface="Verdana" pitchFamily="34" charset="0"/>
        </a:defRPr>
      </a:lvl4pPr>
      <a:lvl5pPr algn="l" rtl="0" fontAlgn="base">
        <a:spcBef>
          <a:spcPct val="0"/>
        </a:spcBef>
        <a:spcAft>
          <a:spcPct val="0"/>
        </a:spcAft>
        <a:defRPr sz="3600">
          <a:solidFill>
            <a:schemeClr val="tx2"/>
          </a:solidFill>
          <a:latin typeface="Verdana" pitchFamily="34" charset="0"/>
        </a:defRPr>
      </a:lvl5pPr>
      <a:lvl6pPr marL="457200" algn="l" rtl="0" fontAlgn="base">
        <a:spcBef>
          <a:spcPct val="0"/>
        </a:spcBef>
        <a:spcAft>
          <a:spcPct val="0"/>
        </a:spcAft>
        <a:defRPr sz="3600">
          <a:solidFill>
            <a:schemeClr val="tx2"/>
          </a:solidFill>
          <a:latin typeface="Verdana" pitchFamily="34" charset="0"/>
        </a:defRPr>
      </a:lvl6pPr>
      <a:lvl7pPr marL="914400" algn="l" rtl="0" fontAlgn="base">
        <a:spcBef>
          <a:spcPct val="0"/>
        </a:spcBef>
        <a:spcAft>
          <a:spcPct val="0"/>
        </a:spcAft>
        <a:defRPr sz="3600">
          <a:solidFill>
            <a:schemeClr val="tx2"/>
          </a:solidFill>
          <a:latin typeface="Verdana" pitchFamily="34" charset="0"/>
        </a:defRPr>
      </a:lvl7pPr>
      <a:lvl8pPr marL="1371600" algn="l" rtl="0" fontAlgn="base">
        <a:spcBef>
          <a:spcPct val="0"/>
        </a:spcBef>
        <a:spcAft>
          <a:spcPct val="0"/>
        </a:spcAft>
        <a:defRPr sz="3600">
          <a:solidFill>
            <a:schemeClr val="tx2"/>
          </a:solidFill>
          <a:latin typeface="Verdana" pitchFamily="34" charset="0"/>
        </a:defRPr>
      </a:lvl8pPr>
      <a:lvl9pPr marL="1828800" algn="l" rtl="0" fontAlgn="base">
        <a:spcBef>
          <a:spcPct val="0"/>
        </a:spcBef>
        <a:spcAft>
          <a:spcPct val="0"/>
        </a:spcAft>
        <a:defRPr sz="36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24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0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14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6.xml"/><Relationship Id="rId7" Type="http://schemas.openxmlformats.org/officeDocument/2006/relationships/image" Target="../media/image5.emf"/><Relationship Id="rId2" Type="http://schemas.openxmlformats.org/officeDocument/2006/relationships/slideLayout" Target="../slideLayouts/slideLayout54.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emf"/><Relationship Id="rId5" Type="http://schemas.openxmlformats.org/officeDocument/2006/relationships/image" Target="../media/image4.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733800"/>
            <a:ext cx="6477000" cy="1828800"/>
          </a:xfrm>
        </p:spPr>
        <p:txBody>
          <a:bodyPr>
            <a:normAutofit fontScale="90000"/>
          </a:bodyPr>
          <a:lstStyle/>
          <a:p>
            <a:r>
              <a:rPr lang="en-US" dirty="0" smtClean="0"/>
              <a:t>CSE503:</a:t>
            </a:r>
            <a:br>
              <a:rPr lang="en-US" dirty="0" smtClean="0"/>
            </a:br>
            <a:r>
              <a:rPr lang="en-US" dirty="0" smtClean="0"/>
              <a:t>Software Engineering</a:t>
            </a:r>
            <a:r>
              <a:rPr lang="en-US" b="1" dirty="0" smtClean="0">
                <a:solidFill>
                  <a:srgbClr val="00B0F0"/>
                </a:solidFill>
              </a:rPr>
              <a:t> </a:t>
            </a:r>
            <a:r>
              <a:rPr lang="en-US" sz="3100" b="1" dirty="0" smtClean="0">
                <a:solidFill>
                  <a:srgbClr val="00B0F0"/>
                </a:solidFill>
              </a:rPr>
              <a:t>testing</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Notkin</a:t>
            </a:r>
          </a:p>
          <a:p>
            <a:r>
              <a:rPr lang="en-US" dirty="0" smtClean="0"/>
              <a:t>Spring 2011</a:t>
            </a:r>
            <a:endParaRPr lang="en-US" dirty="0"/>
          </a:p>
        </p:txBody>
      </p:sp>
      <p:pic>
        <p:nvPicPr>
          <p:cNvPr id="10242" name="Picture 2" descr="http://t3.gstatic.com/images?q=tbn:ANd9GcTb30Za8Lvpj_dfmo4kS-jYDK8Lq6OTBZ-EgtJ6aj0VcCdVycPch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066800"/>
            <a:ext cx="2571750" cy="25717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Herb Simon (via wikipedia)</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10</a:t>
            </a:fld>
            <a:endParaRPr lang="en-US"/>
          </a:p>
        </p:txBody>
      </p:sp>
      <p:sp>
        <p:nvSpPr>
          <p:cNvPr id="10" name="Content Placeholder 9"/>
          <p:cNvSpPr>
            <a:spLocks noGrp="1"/>
          </p:cNvSpPr>
          <p:nvPr>
            <p:ph idx="1"/>
          </p:nvPr>
        </p:nvSpPr>
        <p:spPr/>
        <p:txBody>
          <a:bodyPr>
            <a:normAutofit fontScale="85000" lnSpcReduction="20000"/>
          </a:bodyPr>
          <a:lstStyle/>
          <a:p>
            <a:r>
              <a:rPr lang="en-US" dirty="0" smtClean="0"/>
              <a:t>“Satisficing … is a decision-making strategy which attempts to meet criteria for adequacy, rather than to identify an optimal solution. A satisficing strategy may often be (near) optimal if the costs of the decision-making process itself, such as the cost of obtaining complete information, are considered in the outcome calculus.”</a:t>
            </a:r>
          </a:p>
          <a:p>
            <a:r>
              <a:rPr lang="en-US" dirty="0" smtClean="0"/>
              <a:t>“[Simon] pointed out that human beings lack the cognitive resources to maximize: we usually do not know the relevant probabilities of outcomes, we can rarely evaluate all outcomes with sufficient precision, and our memories are weak and unreliable. A more realistic approach to rationality takes into account these limitations: This is called bounded rationality.”</a:t>
            </a:r>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142673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a:t>
            </a:r>
            <a:endParaRPr lang="en-US" dirty="0"/>
          </a:p>
        </p:txBody>
      </p:sp>
      <p:sp>
        <p:nvSpPr>
          <p:cNvPr id="3" name="Content Placeholder 2"/>
          <p:cNvSpPr>
            <a:spLocks noGrp="1"/>
          </p:cNvSpPr>
          <p:nvPr>
            <p:ph idx="1"/>
          </p:nvPr>
        </p:nvSpPr>
        <p:spPr/>
        <p:txBody>
          <a:bodyPr>
            <a:normAutofit fontScale="92500"/>
          </a:bodyPr>
          <a:lstStyle/>
          <a:p>
            <a:r>
              <a:rPr lang="en-US" dirty="0" smtClean="0"/>
              <a:t>“Beware of bugs in the above code; I have only proved it correct, not tried it.” – D. Knuth</a:t>
            </a:r>
          </a:p>
          <a:p>
            <a:r>
              <a:rPr lang="en-US" dirty="0"/>
              <a:t>“Program testing can be used to show the presence of bugs, but never to show their absence</a:t>
            </a:r>
            <a:r>
              <a:rPr lang="en-US" dirty="0" smtClean="0"/>
              <a:t>!” –E. </a:t>
            </a:r>
            <a:r>
              <a:rPr lang="en-US" dirty="0" err="1" smtClean="0"/>
              <a:t>Dijkstra</a:t>
            </a:r>
            <a:endParaRPr lang="en-US" dirty="0" smtClean="0"/>
          </a:p>
          <a:p>
            <a:r>
              <a:rPr lang="en-US" dirty="0"/>
              <a:t>“It is not a test that finds a bug but it is a human that finds a bug and a test plays a role in helping the human find it</a:t>
            </a:r>
            <a:r>
              <a:rPr lang="en-US" dirty="0" smtClean="0"/>
              <a:t>.” – P. </a:t>
            </a:r>
            <a:r>
              <a:rPr lang="en-US" dirty="0" err="1" smtClean="0"/>
              <a:t>Soundarajan</a:t>
            </a:r>
            <a:endParaRPr lang="en-US" dirty="0"/>
          </a:p>
          <a:p>
            <a:r>
              <a:rPr lang="en-US" dirty="0"/>
              <a:t/>
            </a:r>
            <a:br>
              <a:rPr lang="en-US" dirty="0"/>
            </a:br>
            <a:r>
              <a:rPr lang="en-US" dirty="0"/>
              <a:t/>
            </a:r>
            <a:br>
              <a:rPr lang="en-US" dirty="0"/>
            </a:br>
            <a:r>
              <a:rPr lang="en-US" dirty="0"/>
              <a:t>MJ quotation?</a:t>
            </a:r>
          </a:p>
          <a:p>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11</a:t>
            </a:fld>
            <a:endParaRPr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4194851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12</a:t>
            </a:fld>
            <a:endParaRPr lang="en-US"/>
          </a:p>
        </p:txBody>
      </p:sp>
      <p:sp>
        <p:nvSpPr>
          <p:cNvPr id="5" name="Content Placeholder 4"/>
          <p:cNvSpPr>
            <a:spLocks noGrp="1"/>
          </p:cNvSpPr>
          <p:nvPr>
            <p:ph sz="quarter" idx="1"/>
          </p:nvPr>
        </p:nvSpPr>
        <p:spPr/>
        <p:txBody>
          <a:bodyPr>
            <a:normAutofit fontScale="92500" lnSpcReduction="20000"/>
          </a:bodyPr>
          <a:lstStyle/>
          <a:p>
            <a:r>
              <a:rPr lang="en-US" i="1" dirty="0" smtClean="0"/>
              <a:t>Failure</a:t>
            </a:r>
            <a:r>
              <a:rPr lang="en-US" dirty="0" smtClean="0"/>
              <a:t> – an externally-visible outcome that is inconsistent with the specification</a:t>
            </a:r>
          </a:p>
          <a:p>
            <a:pPr lvl="1"/>
            <a:r>
              <a:rPr lang="en-US" dirty="0" smtClean="0"/>
              <a:t>This generally includes program crashes, exceptions that aren’t handled, etc.</a:t>
            </a:r>
          </a:p>
          <a:p>
            <a:pPr lvl="1"/>
            <a:r>
              <a:rPr lang="en-US" dirty="0" smtClean="0"/>
              <a:t>This also generally includes inconsistencies with the implicit specification</a:t>
            </a:r>
          </a:p>
          <a:p>
            <a:r>
              <a:rPr lang="en-US" i="1" dirty="0" smtClean="0"/>
              <a:t>Fault</a:t>
            </a:r>
            <a:r>
              <a:rPr lang="en-US" dirty="0" smtClean="0"/>
              <a:t> – an inconsistent internal state</a:t>
            </a:r>
          </a:p>
          <a:p>
            <a:pPr lvl="1"/>
            <a:r>
              <a:rPr lang="en-US" dirty="0" smtClean="0"/>
              <a:t>These may or may not lead to failures</a:t>
            </a:r>
          </a:p>
          <a:p>
            <a:r>
              <a:rPr lang="en-US" i="1" dirty="0" smtClean="0"/>
              <a:t>Defect</a:t>
            </a:r>
            <a:r>
              <a:rPr lang="en-US" dirty="0" smtClean="0"/>
              <a:t> – the piece of code that leads to a failure or fault</a:t>
            </a:r>
          </a:p>
          <a:p>
            <a:r>
              <a:rPr lang="en-US" i="1" dirty="0" smtClean="0"/>
              <a:t>Error</a:t>
            </a:r>
            <a:r>
              <a:rPr lang="en-US" dirty="0" smtClean="0"/>
              <a:t> – the human misunderstanding that led to the defect</a:t>
            </a:r>
            <a:endParaRPr lang="en-US" dirty="0"/>
          </a:p>
        </p:txBody>
      </p:sp>
    </p:spTree>
    <p:extLst>
      <p:ext uri="{BB962C8B-B14F-4D97-AF65-F5344CB8AC3E}">
        <p14:creationId xmlns:p14="http://schemas.microsoft.com/office/powerpoint/2010/main" val="1799045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vs. test inputs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13</a:t>
            </a:fld>
            <a:endParaRPr lang="en-US"/>
          </a:p>
        </p:txBody>
      </p:sp>
      <p:sp>
        <p:nvSpPr>
          <p:cNvPr id="5" name="Content Placeholder 4"/>
          <p:cNvSpPr>
            <a:spLocks noGrp="1"/>
          </p:cNvSpPr>
          <p:nvPr>
            <p:ph sz="quarter" idx="1"/>
          </p:nvPr>
        </p:nvSpPr>
        <p:spPr/>
        <p:txBody>
          <a:bodyPr>
            <a:normAutofit fontScale="92500"/>
          </a:bodyPr>
          <a:lstStyle/>
          <a:p>
            <a:r>
              <a:rPr lang="en-US" dirty="0" smtClean="0"/>
              <a:t>A </a:t>
            </a:r>
            <a:r>
              <a:rPr lang="en-US" i="1" dirty="0" smtClean="0"/>
              <a:t>test</a:t>
            </a:r>
            <a:r>
              <a:rPr lang="en-US" dirty="0" smtClean="0"/>
              <a:t> defines both inputs and expected outputs</a:t>
            </a:r>
          </a:p>
          <a:p>
            <a:pPr lvl="1"/>
            <a:r>
              <a:rPr lang="en-US" dirty="0" smtClean="0"/>
              <a:t>The expected output for a test is usually called an </a:t>
            </a:r>
            <a:r>
              <a:rPr lang="en-US" i="1" dirty="0" smtClean="0"/>
              <a:t>oracle</a:t>
            </a:r>
            <a:endParaRPr lang="en-US" dirty="0" smtClean="0"/>
          </a:p>
          <a:p>
            <a:r>
              <a:rPr lang="en-US" dirty="0" smtClean="0"/>
              <a:t>A </a:t>
            </a:r>
            <a:r>
              <a:rPr lang="en-US" i="1" dirty="0" smtClean="0"/>
              <a:t>test input </a:t>
            </a:r>
            <a:r>
              <a:rPr lang="en-US" dirty="0" smtClean="0"/>
              <a:t>defines only the inputs</a:t>
            </a:r>
          </a:p>
          <a:p>
            <a:pPr lvl="1"/>
            <a:r>
              <a:rPr lang="en-US" dirty="0" smtClean="0"/>
              <a:t>These can be useful in identifying failures such as crashes – there is no output to compare to an oracle</a:t>
            </a:r>
          </a:p>
          <a:p>
            <a:pPr lvl="1"/>
            <a:r>
              <a:rPr lang="en-US" dirty="0" smtClean="0"/>
              <a:t>They can be useful in assessing </a:t>
            </a:r>
            <a:r>
              <a:rPr lang="en-US" i="1" dirty="0" smtClean="0"/>
              <a:t>coverage</a:t>
            </a:r>
            <a:r>
              <a:rPr lang="en-US" dirty="0" smtClean="0"/>
              <a:t> properties</a:t>
            </a:r>
            <a:r>
              <a:rPr lang="en-US" dirty="0"/>
              <a:t/>
            </a:r>
            <a:br>
              <a:rPr lang="en-US" dirty="0"/>
            </a:br>
            <a:endParaRPr lang="en-US" dirty="0" smtClean="0"/>
          </a:p>
          <a:p>
            <a:r>
              <a:rPr lang="en-US" dirty="0" smtClean="0"/>
              <a:t>Like most of the world, even in published papers, I may not be very careful about this distinction – but push if it’s confusing!</a:t>
            </a:r>
          </a:p>
        </p:txBody>
      </p:sp>
    </p:spTree>
    <p:extLst>
      <p:ext uri="{BB962C8B-B14F-4D97-AF65-F5344CB8AC3E}">
        <p14:creationId xmlns:p14="http://schemas.microsoft.com/office/powerpoint/2010/main" val="338689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tests </a:t>
            </a:r>
            <a:r>
              <a:rPr lang="en-US" b="1" dirty="0">
                <a:solidFill>
                  <a:srgbClr val="00B050"/>
                </a:solidFill>
                <a:latin typeface="+mn-lt"/>
                <a:ea typeface="+mn-ea"/>
                <a:cs typeface="+mn-cs"/>
              </a:rPr>
              <a:t>pass</a:t>
            </a:r>
            <a:r>
              <a:rPr lang="en-US" dirty="0" smtClean="0"/>
              <a:t> or </a:t>
            </a:r>
            <a:r>
              <a:rPr lang="en-US" b="1" dirty="0">
                <a:solidFill>
                  <a:srgbClr val="FF0000"/>
                </a:solidFill>
                <a:latin typeface="+mn-lt"/>
                <a:ea typeface="+mn-ea"/>
                <a:cs typeface="+mn-cs"/>
              </a:rPr>
              <a:t>fail</a:t>
            </a:r>
            <a:r>
              <a:rPr lang="en-US" dirty="0" smtClean="0"/>
              <a:t>?</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14</a:t>
            </a:fld>
            <a:endParaRPr lang="en-US"/>
          </a:p>
        </p:txBody>
      </p:sp>
      <p:sp>
        <p:nvSpPr>
          <p:cNvPr id="5" name="Content Placeholder 4"/>
          <p:cNvSpPr>
            <a:spLocks noGrp="1"/>
          </p:cNvSpPr>
          <p:nvPr>
            <p:ph sz="quarter" idx="1"/>
          </p:nvPr>
        </p:nvSpPr>
        <p:spPr/>
        <p:txBody>
          <a:bodyPr/>
          <a:lstStyle/>
          <a:p>
            <a:r>
              <a:rPr lang="en-US" dirty="0" smtClean="0"/>
              <a:t>Does a test where the output matches the oracle </a:t>
            </a:r>
            <a:r>
              <a:rPr lang="en-US" b="1" dirty="0" smtClean="0">
                <a:solidFill>
                  <a:srgbClr val="00B050"/>
                </a:solidFill>
              </a:rPr>
              <a:t>pass</a:t>
            </a:r>
            <a:r>
              <a:rPr lang="en-US" dirty="0" smtClean="0"/>
              <a:t> or </a:t>
            </a:r>
            <a:r>
              <a:rPr lang="en-US" b="1" dirty="0" smtClean="0">
                <a:solidFill>
                  <a:srgbClr val="FF0000"/>
                </a:solidFill>
              </a:rPr>
              <a:t>fail</a:t>
            </a:r>
            <a:r>
              <a:rPr lang="en-US" dirty="0" smtClean="0"/>
              <a:t>?</a:t>
            </a:r>
          </a:p>
          <a:p>
            <a:r>
              <a:rPr lang="en-US" dirty="0" smtClean="0"/>
              <a:t>Does a test input that terminates normally </a:t>
            </a:r>
            <a:r>
              <a:rPr lang="en-US" b="1" dirty="0">
                <a:solidFill>
                  <a:srgbClr val="00B050"/>
                </a:solidFill>
              </a:rPr>
              <a:t>pass</a:t>
            </a:r>
            <a:r>
              <a:rPr lang="en-US" dirty="0"/>
              <a:t> or </a:t>
            </a:r>
            <a:r>
              <a:rPr lang="en-US" b="1" dirty="0">
                <a:solidFill>
                  <a:srgbClr val="FF0000"/>
                </a:solidFill>
              </a:rPr>
              <a:t>fail</a:t>
            </a:r>
            <a:r>
              <a:rPr lang="en-US" dirty="0" smtClean="0"/>
              <a:t>?</a:t>
            </a:r>
            <a:endParaRPr lang="en-US" dirty="0"/>
          </a:p>
        </p:txBody>
      </p:sp>
    </p:spTree>
    <p:extLst>
      <p:ext uri="{BB962C8B-B14F-4D97-AF65-F5344CB8AC3E}">
        <p14:creationId xmlns:p14="http://schemas.microsoft.com/office/powerpoint/2010/main" val="1469803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00B050"/>
                </a:solidFill>
              </a:rPr>
              <a:t>Some key questions</a:t>
            </a:r>
            <a:endParaRPr lang="en-US" dirty="0">
              <a:solidFill>
                <a:srgbClr val="00B050"/>
              </a:solidFill>
            </a:endParaRPr>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15</a:t>
            </a:fld>
            <a:endParaRPr lang="en-US"/>
          </a:p>
        </p:txBody>
      </p:sp>
      <p:sp>
        <p:nvSpPr>
          <p:cNvPr id="7" name="TextBox 6"/>
          <p:cNvSpPr txBox="1"/>
          <p:nvPr/>
        </p:nvSpPr>
        <p:spPr>
          <a:xfrm>
            <a:off x="3077263" y="3367314"/>
            <a:ext cx="1956305" cy="369332"/>
          </a:xfrm>
          <a:prstGeom prst="rect">
            <a:avLst/>
          </a:prstGeom>
          <a:noFill/>
          <a:ln>
            <a:solidFill>
              <a:schemeClr val="tx1"/>
            </a:solidFill>
          </a:ln>
        </p:spPr>
        <p:txBody>
          <a:bodyPr wrap="none" rtlCol="0">
            <a:spAutoFit/>
          </a:bodyPr>
          <a:lstStyle/>
          <a:p>
            <a:r>
              <a:rPr lang="en-US" dirty="0" smtClean="0"/>
              <a:t>Program under Test</a:t>
            </a:r>
            <a:endParaRPr lang="en-US" dirty="0"/>
          </a:p>
        </p:txBody>
      </p:sp>
      <p:sp>
        <p:nvSpPr>
          <p:cNvPr id="8" name="TextBox 7"/>
          <p:cNvSpPr txBox="1"/>
          <p:nvPr/>
        </p:nvSpPr>
        <p:spPr>
          <a:xfrm>
            <a:off x="1523133" y="2951815"/>
            <a:ext cx="415498" cy="1200329"/>
          </a:xfrm>
          <a:prstGeom prst="rect">
            <a:avLst/>
          </a:prstGeom>
          <a:noFill/>
          <a:ln>
            <a:solidFill>
              <a:schemeClr val="tx1"/>
            </a:solidFill>
          </a:ln>
        </p:spPr>
        <p:txBody>
          <a:bodyPr wrap="none" rtlCol="0">
            <a:spAutoFit/>
          </a:bodyPr>
          <a:lstStyle/>
          <a:p>
            <a:r>
              <a:rPr lang="en-US" dirty="0" smtClean="0"/>
              <a:t>T</a:t>
            </a:r>
            <a:r>
              <a:rPr lang="en-US" baseline="-25000" dirty="0" smtClean="0"/>
              <a:t>1</a:t>
            </a:r>
            <a:r>
              <a:rPr lang="en-US" dirty="0" smtClean="0"/>
              <a:t/>
            </a:r>
            <a:br>
              <a:rPr lang="en-US" dirty="0" smtClean="0"/>
            </a:br>
            <a:r>
              <a:rPr lang="en-US" dirty="0" smtClean="0"/>
              <a:t>T</a:t>
            </a:r>
            <a:r>
              <a:rPr lang="en-US" baseline="-25000" dirty="0" smtClean="0"/>
              <a:t>2</a:t>
            </a:r>
            <a:r>
              <a:rPr lang="en-US" dirty="0" smtClean="0"/>
              <a:t/>
            </a:r>
            <a:br>
              <a:rPr lang="en-US" dirty="0" smtClean="0"/>
            </a:br>
            <a:r>
              <a:rPr lang="en-US" dirty="0" smtClean="0"/>
              <a:t>…</a:t>
            </a:r>
            <a:br>
              <a:rPr lang="en-US" dirty="0" smtClean="0"/>
            </a:br>
            <a:r>
              <a:rPr lang="en-US" dirty="0" smtClean="0"/>
              <a:t>T</a:t>
            </a:r>
            <a:r>
              <a:rPr lang="en-US" baseline="-25000" dirty="0" smtClean="0"/>
              <a:t>N</a:t>
            </a:r>
            <a:endParaRPr lang="en-US" baseline="-25000" dirty="0"/>
          </a:p>
        </p:txBody>
      </p:sp>
      <p:cxnSp>
        <p:nvCxnSpPr>
          <p:cNvPr id="10" name="Straight Arrow Connector 9"/>
          <p:cNvCxnSpPr>
            <a:stCxn id="8" idx="3"/>
            <a:endCxn id="7" idx="1"/>
          </p:cNvCxnSpPr>
          <p:nvPr/>
        </p:nvCxnSpPr>
        <p:spPr>
          <a:xfrm>
            <a:off x="1938631" y="3551980"/>
            <a:ext cx="113863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72200" y="2951814"/>
            <a:ext cx="580608" cy="1200329"/>
          </a:xfrm>
          <a:prstGeom prst="rect">
            <a:avLst/>
          </a:prstGeom>
          <a:noFill/>
          <a:ln>
            <a:solidFill>
              <a:schemeClr val="tx1"/>
            </a:solidFill>
          </a:ln>
        </p:spPr>
        <p:txBody>
          <a:bodyPr wrap="none" rtlCol="0">
            <a:spAutoFit/>
          </a:bodyPr>
          <a:lstStyle/>
          <a:p>
            <a:r>
              <a:rPr lang="en-US" dirty="0" smtClean="0"/>
              <a:t>T</a:t>
            </a:r>
            <a:r>
              <a:rPr lang="en-US" baseline="-25000" dirty="0" smtClean="0"/>
              <a:t>1  </a:t>
            </a:r>
            <a:r>
              <a:rPr lang="en-US" i="1" dirty="0" smtClean="0">
                <a:solidFill>
                  <a:srgbClr val="FF0000"/>
                </a:solidFill>
                <a:latin typeface="Impact" pitchFamily="34" charset="0"/>
              </a:rPr>
              <a:t>X</a:t>
            </a:r>
            <a:r>
              <a:rPr lang="en-US" dirty="0" smtClean="0"/>
              <a:t/>
            </a:r>
            <a:br>
              <a:rPr lang="en-US" dirty="0" smtClean="0"/>
            </a:br>
            <a:r>
              <a:rPr lang="en-US" dirty="0" smtClean="0"/>
              <a:t>T</a:t>
            </a:r>
            <a:r>
              <a:rPr lang="en-US" baseline="-25000" dirty="0" smtClean="0"/>
              <a:t>2  </a:t>
            </a:r>
            <a:r>
              <a:rPr lang="en-US" b="1" dirty="0" smtClean="0">
                <a:solidFill>
                  <a:srgbClr val="00B050"/>
                </a:solidFill>
                <a:latin typeface="Impact" pitchFamily="34" charset="0"/>
              </a:rPr>
              <a:t>√</a:t>
            </a:r>
            <a:r>
              <a:rPr lang="en-US" b="1" dirty="0" smtClean="0">
                <a:solidFill>
                  <a:srgbClr val="92D050"/>
                </a:solidFill>
              </a:rPr>
              <a:t/>
            </a:r>
            <a:br>
              <a:rPr lang="en-US" b="1" dirty="0" smtClean="0">
                <a:solidFill>
                  <a:srgbClr val="92D050"/>
                </a:solidFill>
              </a:rPr>
            </a:br>
            <a:r>
              <a:rPr lang="en-US" dirty="0" smtClean="0"/>
              <a:t>…</a:t>
            </a:r>
            <a:br>
              <a:rPr lang="en-US" dirty="0" smtClean="0"/>
            </a:br>
            <a:r>
              <a:rPr lang="en-US" dirty="0" smtClean="0"/>
              <a:t>T</a:t>
            </a:r>
            <a:r>
              <a:rPr lang="en-US" baseline="-25000" dirty="0" smtClean="0"/>
              <a:t>N  </a:t>
            </a:r>
            <a:r>
              <a:rPr lang="en-US" i="1" dirty="0" smtClean="0">
                <a:solidFill>
                  <a:srgbClr val="FF0000"/>
                </a:solidFill>
                <a:latin typeface="Impact" pitchFamily="34" charset="0"/>
              </a:rPr>
              <a:t>X</a:t>
            </a:r>
            <a:endParaRPr lang="en-US" baseline="-25000" dirty="0"/>
          </a:p>
        </p:txBody>
      </p:sp>
      <p:cxnSp>
        <p:nvCxnSpPr>
          <p:cNvPr id="12" name="Straight Arrow Connector 11"/>
          <p:cNvCxnSpPr>
            <a:stCxn id="7" idx="3"/>
            <a:endCxn id="11" idx="1"/>
          </p:cNvCxnSpPr>
          <p:nvPr/>
        </p:nvCxnSpPr>
        <p:spPr>
          <a:xfrm flipV="1">
            <a:off x="5033568" y="3551979"/>
            <a:ext cx="1138632"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a:endCxn id="18" idx="1"/>
          </p:cNvCxnSpPr>
          <p:nvPr/>
        </p:nvCxnSpPr>
        <p:spPr>
          <a:xfrm>
            <a:off x="5033568" y="3551980"/>
            <a:ext cx="605232" cy="132482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638800" y="4692134"/>
            <a:ext cx="2186561" cy="369332"/>
          </a:xfrm>
          <a:prstGeom prst="rect">
            <a:avLst/>
          </a:prstGeom>
          <a:noFill/>
          <a:ln>
            <a:solidFill>
              <a:schemeClr val="tx1"/>
            </a:solidFill>
          </a:ln>
        </p:spPr>
        <p:txBody>
          <a:bodyPr wrap="none" rtlCol="0">
            <a:spAutoFit/>
          </a:bodyPr>
          <a:lstStyle/>
          <a:p>
            <a:r>
              <a:rPr lang="en-US" dirty="0" smtClean="0"/>
              <a:t>Coverage information</a:t>
            </a:r>
            <a:endParaRPr lang="en-US" dirty="0"/>
          </a:p>
        </p:txBody>
      </p:sp>
      <p:sp>
        <p:nvSpPr>
          <p:cNvPr id="20" name="Oval Callout 19"/>
          <p:cNvSpPr/>
          <p:nvPr/>
        </p:nvSpPr>
        <p:spPr>
          <a:xfrm>
            <a:off x="228600" y="1752600"/>
            <a:ext cx="1294533" cy="1614714"/>
          </a:xfrm>
          <a:prstGeom prst="wedgeEllipseCallout">
            <a:avLst>
              <a:gd name="adj1" fmla="val 53224"/>
              <a:gd name="adj2" fmla="val 506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Where do the tests come from?</a:t>
            </a:r>
            <a:endParaRPr lang="en-US" dirty="0">
              <a:solidFill>
                <a:schemeClr val="tx1"/>
              </a:solidFill>
            </a:endParaRPr>
          </a:p>
        </p:txBody>
      </p:sp>
      <p:sp>
        <p:nvSpPr>
          <p:cNvPr id="21" name="Oval Callout 20"/>
          <p:cNvSpPr/>
          <p:nvPr/>
        </p:nvSpPr>
        <p:spPr>
          <a:xfrm>
            <a:off x="7467600" y="1752600"/>
            <a:ext cx="1294533" cy="1462314"/>
          </a:xfrm>
          <a:prstGeom prst="wedgeEllipseCallout">
            <a:avLst>
              <a:gd name="adj1" fmla="val -92918"/>
              <a:gd name="adj2" fmla="val 12182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Where do the results tell us?</a:t>
            </a:r>
            <a:endParaRPr lang="en-US" dirty="0">
              <a:solidFill>
                <a:schemeClr val="tx1"/>
              </a:solidFill>
            </a:endParaRPr>
          </a:p>
        </p:txBody>
      </p:sp>
      <p:sp>
        <p:nvSpPr>
          <p:cNvPr id="22" name="Oval Callout 21"/>
          <p:cNvSpPr/>
          <p:nvPr/>
        </p:nvSpPr>
        <p:spPr>
          <a:xfrm>
            <a:off x="233855" y="5090369"/>
            <a:ext cx="1294533" cy="1462314"/>
          </a:xfrm>
          <a:prstGeom prst="wedgeEllipseCallout">
            <a:avLst>
              <a:gd name="adj1" fmla="val 50788"/>
              <a:gd name="adj2" fmla="val -12721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Are there enough tests?</a:t>
            </a:r>
            <a:endParaRPr lang="en-US" dirty="0">
              <a:solidFill>
                <a:schemeClr val="tx1"/>
              </a:solidFill>
            </a:endParaRPr>
          </a:p>
        </p:txBody>
      </p:sp>
      <p:sp>
        <p:nvSpPr>
          <p:cNvPr id="23" name="Oval Callout 22"/>
          <p:cNvSpPr/>
          <p:nvPr/>
        </p:nvSpPr>
        <p:spPr>
          <a:xfrm>
            <a:off x="2507947" y="4813956"/>
            <a:ext cx="2216452" cy="1462314"/>
          </a:xfrm>
          <a:prstGeom prst="wedgeEllipseCallout">
            <a:avLst>
              <a:gd name="adj1" fmla="val 12054"/>
              <a:gd name="adj2" fmla="val -129373"/>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 the program source visible?  (Any other artifacts?)</a:t>
            </a:r>
            <a:endParaRPr lang="en-US" dirty="0">
              <a:solidFill>
                <a:schemeClr val="tx1"/>
              </a:solidFill>
            </a:endParaRPr>
          </a:p>
        </p:txBody>
      </p:sp>
      <p:sp>
        <p:nvSpPr>
          <p:cNvPr id="24" name="Oval Callout 23"/>
          <p:cNvSpPr/>
          <p:nvPr/>
        </p:nvSpPr>
        <p:spPr>
          <a:xfrm>
            <a:off x="2911189" y="1624707"/>
            <a:ext cx="2288452" cy="1504014"/>
          </a:xfrm>
          <a:prstGeom prst="wedgeEllipseCallout">
            <a:avLst>
              <a:gd name="adj1" fmla="val -93643"/>
              <a:gd name="adj2" fmla="val 60221"/>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Do all tests have to be run?  Can they be?  If not, what to do?</a:t>
            </a:r>
            <a:endParaRPr lang="en-US" dirty="0">
              <a:solidFill>
                <a:schemeClr val="tx1"/>
              </a:solidFill>
            </a:endParaRPr>
          </a:p>
        </p:txBody>
      </p:sp>
      <p:sp>
        <p:nvSpPr>
          <p:cNvPr id="26" name="Oval 25"/>
          <p:cNvSpPr/>
          <p:nvPr/>
        </p:nvSpPr>
        <p:spPr>
          <a:xfrm>
            <a:off x="5510048" y="5579272"/>
            <a:ext cx="2971800" cy="100757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What should be done when the program changes?</a:t>
            </a:r>
            <a:endParaRPr lang="en-US" dirty="0">
              <a:solidFill>
                <a:schemeClr val="tx1"/>
              </a:solidFill>
            </a:endParaRPr>
          </a:p>
        </p:txBody>
      </p:sp>
      <p:sp>
        <p:nvSpPr>
          <p:cNvPr id="27" name="TextBox 26"/>
          <p:cNvSpPr txBox="1"/>
          <p:nvPr/>
        </p:nvSpPr>
        <p:spPr>
          <a:xfrm>
            <a:off x="6172200" y="3962400"/>
            <a:ext cx="646331" cy="646331"/>
          </a:xfrm>
          <a:prstGeom prst="rect">
            <a:avLst/>
          </a:prstGeom>
          <a:noFill/>
        </p:spPr>
        <p:txBody>
          <a:bodyPr wrap="none" rtlCol="0">
            <a:spAutoFit/>
          </a:bodyPr>
          <a:lstStyle/>
          <a:p>
            <a:r>
              <a:rPr lang="en-US" sz="3600" dirty="0" smtClean="0"/>
              <a:t>…</a:t>
            </a:r>
            <a:endParaRPr lang="en-US" sz="3600" dirty="0"/>
          </a:p>
        </p:txBody>
      </p:sp>
      <p:sp>
        <p:nvSpPr>
          <p:cNvPr id="29" name="Title 5"/>
          <p:cNvSpPr txBox="1">
            <a:spLocks/>
          </p:cNvSpPr>
          <p:nvPr/>
        </p:nvSpPr>
        <p:spPr>
          <a:xfrm>
            <a:off x="5867400" y="339179"/>
            <a:ext cx="1891865" cy="769441"/>
          </a:xfrm>
          <a:prstGeom prst="rect">
            <a:avLst/>
          </a:prstGeom>
        </p:spPr>
        <p:txBody>
          <a:bodyPr vert="horz" wrap="none" anchor="ctr">
            <a:sp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i="1" dirty="0" smtClean="0">
                <a:solidFill>
                  <a:srgbClr val="00B050"/>
                </a:solidFill>
              </a:rPr>
              <a:t>Others?</a:t>
            </a:r>
            <a:endParaRPr lang="en-US" i="1" dirty="0">
              <a:solidFill>
                <a:srgbClr val="00B050"/>
              </a:solidFill>
            </a:endParaRPr>
          </a:p>
        </p:txBody>
      </p:sp>
    </p:spTree>
    <p:extLst>
      <p:ext uri="{BB962C8B-B14F-4D97-AF65-F5344CB8AC3E}">
        <p14:creationId xmlns:p14="http://schemas.microsoft.com/office/powerpoint/2010/main" val="397933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1+#ppt_w/2"/>
                                          </p:val>
                                        </p:tav>
                                        <p:tav tm="100000">
                                          <p:val>
                                            <p:strVal val="#ppt_x"/>
                                          </p:val>
                                        </p:tav>
                                      </p:tavLst>
                                    </p:anim>
                                    <p:anim calcmode="lin" valueType="num">
                                      <p:cBhvr additive="base">
                                        <p:cTn id="8" dur="1000" fill="hold"/>
                                        <p:tgtEl>
                                          <p:spTgt spid="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Grp="1" noChangeArrowheads="1"/>
          </p:cNvSpPr>
          <p:nvPr>
            <p:ph type="title"/>
          </p:nvPr>
        </p:nvSpPr>
        <p:spPr/>
        <p:txBody>
          <a:bodyPr/>
          <a:lstStyle/>
          <a:p>
            <a:r>
              <a:rPr lang="en-US" smtClean="0"/>
              <a:t>Testing theory</a:t>
            </a:r>
            <a:endParaRPr lang="en-US"/>
          </a:p>
        </p:txBody>
      </p:sp>
      <p:sp>
        <p:nvSpPr>
          <p:cNvPr id="4" name="Slide Number Placeholder 5"/>
          <p:cNvSpPr>
            <a:spLocks noGrp="1"/>
          </p:cNvSpPr>
          <p:nvPr>
            <p:ph type="sldNum" sz="quarter" idx="12"/>
          </p:nvPr>
        </p:nvSpPr>
        <p:spPr/>
        <p:txBody>
          <a:bodyPr>
            <a:normAutofit fontScale="85000" lnSpcReduction="20000"/>
          </a:bodyPr>
          <a:lstStyle/>
          <a:p>
            <a:fld id="{A29D8CCD-9A3E-4CA8-B95C-1D5650C42D85}" type="slidenum">
              <a:rPr lang="en-US" smtClean="0"/>
              <a:pPr/>
              <a:t>16</a:t>
            </a:fld>
            <a:endParaRPr lang="en-US"/>
          </a:p>
        </p:txBody>
      </p:sp>
      <p:sp>
        <p:nvSpPr>
          <p:cNvPr id="717827" name="Rectangle 3"/>
          <p:cNvSpPr>
            <a:spLocks noGrp="1" noChangeArrowheads="1"/>
          </p:cNvSpPr>
          <p:nvPr>
            <p:ph type="body" idx="1"/>
          </p:nvPr>
        </p:nvSpPr>
        <p:spPr/>
        <p:txBody>
          <a:bodyPr/>
          <a:lstStyle/>
          <a:p>
            <a:r>
              <a:rPr lang="en-US" dirty="0" smtClean="0"/>
              <a:t>Plenty of negative results</a:t>
            </a:r>
          </a:p>
          <a:p>
            <a:pPr lvl="1"/>
            <a:r>
              <a:rPr lang="en-US" dirty="0" smtClean="0"/>
              <a:t>Nothing guarantees correctness</a:t>
            </a:r>
          </a:p>
          <a:p>
            <a:pPr lvl="1"/>
            <a:r>
              <a:rPr lang="en-US" dirty="0" smtClean="0"/>
              <a:t>Statistical confidence is prohibitively expensive</a:t>
            </a:r>
          </a:p>
          <a:p>
            <a:pPr lvl="1"/>
            <a:r>
              <a:rPr lang="en-US" dirty="0" smtClean="0"/>
              <a:t>Being systematic may not improve fault detection (as compared to simple random testing)</a:t>
            </a:r>
          </a:p>
          <a:p>
            <a:r>
              <a:rPr lang="en-US" dirty="0" smtClean="0"/>
              <a:t>“So what did you expect, decision procedures for </a:t>
            </a:r>
            <a:r>
              <a:rPr lang="en-US" dirty="0" err="1" smtClean="0"/>
              <a:t>undecidable</a:t>
            </a:r>
            <a:r>
              <a:rPr lang="en-US" dirty="0" smtClean="0"/>
              <a:t> questions?” – M. Young</a:t>
            </a:r>
            <a:endParaRPr lang="en-US"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3614681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p:txBody>
          <a:bodyPr/>
          <a:lstStyle/>
          <a:p>
            <a:r>
              <a:rPr lang="en-US" smtClean="0"/>
              <a:t>When can we stop?</a:t>
            </a:r>
            <a:endParaRPr lang="en-US"/>
          </a:p>
        </p:txBody>
      </p:sp>
      <p:sp>
        <p:nvSpPr>
          <p:cNvPr id="721923" name="Rectangle 3"/>
          <p:cNvSpPr>
            <a:spLocks noGrp="1" noChangeArrowheads="1"/>
          </p:cNvSpPr>
          <p:nvPr>
            <p:ph type="body" idx="1"/>
          </p:nvPr>
        </p:nvSpPr>
        <p:spPr/>
        <p:txBody>
          <a:bodyPr/>
          <a:lstStyle/>
          <a:p>
            <a:r>
              <a:rPr lang="en-US" dirty="0" smtClean="0"/>
              <a:t>Ideally: adequate testing ensures some property (proof by cases)</a:t>
            </a:r>
          </a:p>
          <a:p>
            <a:pPr lvl="1"/>
            <a:r>
              <a:rPr lang="en-US" dirty="0" err="1" smtClean="0"/>
              <a:t>Goodenough</a:t>
            </a:r>
            <a:r>
              <a:rPr lang="en-US" dirty="0" smtClean="0"/>
              <a:t> &amp; </a:t>
            </a:r>
            <a:r>
              <a:rPr lang="en-US" dirty="0" err="1" smtClean="0"/>
              <a:t>Gerhart</a:t>
            </a:r>
            <a:r>
              <a:rPr lang="en-US" dirty="0" smtClean="0"/>
              <a:t>, Weyuker &amp; </a:t>
            </a:r>
            <a:r>
              <a:rPr lang="en-US" dirty="0" err="1" smtClean="0"/>
              <a:t>Ostrand</a:t>
            </a:r>
            <a:endParaRPr lang="en-US" dirty="0" smtClean="0"/>
          </a:p>
          <a:p>
            <a:pPr lvl="1"/>
            <a:r>
              <a:rPr lang="en-US" dirty="0" smtClean="0"/>
              <a:t>In reality, as impractical as other program proofs</a:t>
            </a:r>
          </a:p>
          <a:p>
            <a:r>
              <a:rPr lang="en-US" dirty="0" smtClean="0"/>
              <a:t>Practical adequacy criteria are really “inadequacy” criteria</a:t>
            </a:r>
          </a:p>
          <a:p>
            <a:pPr lvl="1"/>
            <a:r>
              <a:rPr lang="en-US" dirty="0" smtClean="0"/>
              <a:t>If no case from class X has been chosen, surely more testing is needed …</a:t>
            </a:r>
            <a:endParaRPr lang="en-US" dirty="0"/>
          </a:p>
        </p:txBody>
      </p:sp>
      <p:sp>
        <p:nvSpPr>
          <p:cNvPr id="4" name="Slide Number Placeholder 5"/>
          <p:cNvSpPr>
            <a:spLocks noGrp="1"/>
          </p:cNvSpPr>
          <p:nvPr>
            <p:ph type="sldNum" sz="quarter" idx="12"/>
          </p:nvPr>
        </p:nvSpPr>
        <p:spPr/>
        <p:txBody>
          <a:bodyPr>
            <a:normAutofit fontScale="85000" lnSpcReduction="20000"/>
          </a:bodyPr>
          <a:lstStyle/>
          <a:p>
            <a:fld id="{A372D9D8-28D9-4BE1-AC4D-35C2C257F2B2}" type="slidenum">
              <a:rPr lang="en-US" smtClean="0"/>
              <a:pPr/>
              <a:t>17</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3370206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5"/>
          <p:cNvSpPr>
            <a:spLocks noGrp="1"/>
          </p:cNvSpPr>
          <p:nvPr>
            <p:ph type="sldNum" sz="quarter" idx="12"/>
          </p:nvPr>
        </p:nvSpPr>
        <p:spPr/>
        <p:txBody>
          <a:bodyPr>
            <a:normAutofit fontScale="85000" lnSpcReduction="20000"/>
          </a:bodyPr>
          <a:lstStyle/>
          <a:p>
            <a:fld id="{F72E82EC-A7F9-4058-8DDD-6661CBB7588B}" type="slidenum">
              <a:rPr lang="en-US"/>
              <a:pPr/>
              <a:t>18</a:t>
            </a:fld>
            <a:endParaRPr lang="en-US"/>
          </a:p>
        </p:txBody>
      </p:sp>
      <p:sp>
        <p:nvSpPr>
          <p:cNvPr id="723970" name="Rectangle 2"/>
          <p:cNvSpPr>
            <a:spLocks noGrp="1" noChangeArrowheads="1"/>
          </p:cNvSpPr>
          <p:nvPr>
            <p:ph type="title"/>
          </p:nvPr>
        </p:nvSpPr>
        <p:spPr/>
        <p:txBody>
          <a:bodyPr/>
          <a:lstStyle/>
          <a:p>
            <a:r>
              <a:rPr lang="en-US"/>
              <a:t>Partition testing</a:t>
            </a:r>
          </a:p>
        </p:txBody>
      </p:sp>
      <p:sp>
        <p:nvSpPr>
          <p:cNvPr id="723971" name="Rectangle 3"/>
          <p:cNvSpPr>
            <a:spLocks noGrp="1" noChangeArrowheads="1"/>
          </p:cNvSpPr>
          <p:nvPr>
            <p:ph type="body" idx="1"/>
          </p:nvPr>
        </p:nvSpPr>
        <p:spPr/>
        <p:txBody>
          <a:bodyPr/>
          <a:lstStyle/>
          <a:p>
            <a:r>
              <a:rPr lang="en-US" dirty="0"/>
              <a:t>Basic idea: divide program input space into (quasi-</a:t>
            </a:r>
            <a:r>
              <a:rPr lang="en-US" dirty="0" smtClean="0"/>
              <a:t>) equivalence </a:t>
            </a:r>
            <a:r>
              <a:rPr lang="en-US" dirty="0"/>
              <a:t>classes, selecting at least one test case from each </a:t>
            </a:r>
            <a:r>
              <a:rPr lang="en-US" dirty="0" smtClean="0"/>
              <a:t>class</a:t>
            </a:r>
          </a:p>
          <a:p>
            <a:r>
              <a:rPr lang="en-US" dirty="0" smtClean="0"/>
              <a:t>The devil is in the details – and there are many!</a:t>
            </a:r>
            <a:endParaRPr lang="en-US" dirty="0"/>
          </a:p>
        </p:txBody>
      </p:sp>
      <p:sp>
        <p:nvSpPr>
          <p:cNvPr id="723973" name="Freeform 5"/>
          <p:cNvSpPr>
            <a:spLocks/>
          </p:cNvSpPr>
          <p:nvPr/>
        </p:nvSpPr>
        <p:spPr bwMode="auto">
          <a:xfrm>
            <a:off x="944563" y="3870325"/>
            <a:ext cx="7348537" cy="2387600"/>
          </a:xfrm>
          <a:custGeom>
            <a:avLst/>
            <a:gdLst/>
            <a:ahLst/>
            <a:cxnLst>
              <a:cxn ang="0">
                <a:pos x="205" y="313"/>
              </a:cxn>
              <a:cxn ang="0">
                <a:pos x="0" y="854"/>
              </a:cxn>
              <a:cxn ang="0">
                <a:pos x="692" y="1034"/>
              </a:cxn>
              <a:cxn ang="0">
                <a:pos x="752" y="1310"/>
              </a:cxn>
              <a:cxn ang="0">
                <a:pos x="1608" y="1503"/>
              </a:cxn>
              <a:cxn ang="0">
                <a:pos x="1983" y="1299"/>
              </a:cxn>
              <a:cxn ang="0">
                <a:pos x="2645" y="1454"/>
              </a:cxn>
              <a:cxn ang="0">
                <a:pos x="3652" y="1430"/>
              </a:cxn>
              <a:cxn ang="0">
                <a:pos x="3883" y="962"/>
              </a:cxn>
              <a:cxn ang="0">
                <a:pos x="4388" y="734"/>
              </a:cxn>
              <a:cxn ang="0">
                <a:pos x="4628" y="217"/>
              </a:cxn>
              <a:cxn ang="0">
                <a:pos x="3802" y="109"/>
              </a:cxn>
              <a:cxn ang="0">
                <a:pos x="3402" y="373"/>
              </a:cxn>
              <a:cxn ang="0">
                <a:pos x="2780" y="120"/>
              </a:cxn>
              <a:cxn ang="0">
                <a:pos x="1818" y="25"/>
              </a:cxn>
              <a:cxn ang="0">
                <a:pos x="1729" y="409"/>
              </a:cxn>
              <a:cxn ang="0">
                <a:pos x="1082" y="133"/>
              </a:cxn>
              <a:cxn ang="0">
                <a:pos x="572" y="0"/>
              </a:cxn>
              <a:cxn ang="0">
                <a:pos x="734" y="229"/>
              </a:cxn>
              <a:cxn ang="0">
                <a:pos x="205" y="313"/>
              </a:cxn>
            </a:cxnLst>
            <a:rect l="0" t="0" r="r" b="b"/>
            <a:pathLst>
              <a:path w="4629" h="1504">
                <a:moveTo>
                  <a:pt x="205" y="313"/>
                </a:moveTo>
                <a:lnTo>
                  <a:pt x="0" y="854"/>
                </a:lnTo>
                <a:lnTo>
                  <a:pt x="692" y="1034"/>
                </a:lnTo>
                <a:lnTo>
                  <a:pt x="752" y="1310"/>
                </a:lnTo>
                <a:lnTo>
                  <a:pt x="1608" y="1503"/>
                </a:lnTo>
                <a:lnTo>
                  <a:pt x="1983" y="1299"/>
                </a:lnTo>
                <a:lnTo>
                  <a:pt x="2645" y="1454"/>
                </a:lnTo>
                <a:lnTo>
                  <a:pt x="3652" y="1430"/>
                </a:lnTo>
                <a:lnTo>
                  <a:pt x="3883" y="962"/>
                </a:lnTo>
                <a:lnTo>
                  <a:pt x="4388" y="734"/>
                </a:lnTo>
                <a:lnTo>
                  <a:pt x="4628" y="217"/>
                </a:lnTo>
                <a:lnTo>
                  <a:pt x="3802" y="109"/>
                </a:lnTo>
                <a:lnTo>
                  <a:pt x="3402" y="373"/>
                </a:lnTo>
                <a:lnTo>
                  <a:pt x="2780" y="120"/>
                </a:lnTo>
                <a:lnTo>
                  <a:pt x="1818" y="25"/>
                </a:lnTo>
                <a:lnTo>
                  <a:pt x="1729" y="409"/>
                </a:lnTo>
                <a:lnTo>
                  <a:pt x="1082" y="133"/>
                </a:lnTo>
                <a:lnTo>
                  <a:pt x="572" y="0"/>
                </a:lnTo>
                <a:lnTo>
                  <a:pt x="734" y="229"/>
                </a:lnTo>
                <a:lnTo>
                  <a:pt x="205" y="313"/>
                </a:lnTo>
              </a:path>
            </a:pathLst>
          </a:custGeom>
          <a:solidFill>
            <a:schemeClr val="folHlink"/>
          </a:solidFill>
          <a:ln w="12700" cap="rnd" cmpd="sng">
            <a:solidFill>
              <a:schemeClr val="tx1"/>
            </a:solidFill>
            <a:prstDash val="solid"/>
            <a:round/>
            <a:headEnd type="none" w="med" len="med"/>
            <a:tailEnd type="none" w="med" len="med"/>
          </a:ln>
          <a:effectLst/>
        </p:spPr>
        <p:txBody>
          <a:bodyPr/>
          <a:lstStyle/>
          <a:p>
            <a:endParaRPr lang="en-US"/>
          </a:p>
        </p:txBody>
      </p:sp>
      <p:sp>
        <p:nvSpPr>
          <p:cNvPr id="723974" name="Oval 6" descr="Large confetti"/>
          <p:cNvSpPr>
            <a:spLocks noChangeArrowheads="1"/>
          </p:cNvSpPr>
          <p:nvPr/>
        </p:nvSpPr>
        <p:spPr bwMode="auto">
          <a:xfrm>
            <a:off x="6102350" y="4678363"/>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75" name="Oval 7" descr="Large confetti"/>
          <p:cNvSpPr>
            <a:spLocks noChangeArrowheads="1"/>
          </p:cNvSpPr>
          <p:nvPr/>
        </p:nvSpPr>
        <p:spPr bwMode="auto">
          <a:xfrm>
            <a:off x="1663700" y="4589463"/>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76" name="Oval 8" descr="Large confetti"/>
          <p:cNvSpPr>
            <a:spLocks noChangeArrowheads="1"/>
          </p:cNvSpPr>
          <p:nvPr/>
        </p:nvSpPr>
        <p:spPr bwMode="auto">
          <a:xfrm>
            <a:off x="4743450" y="5530850"/>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77" name="Oval 9" descr="Large confetti"/>
          <p:cNvSpPr>
            <a:spLocks noChangeArrowheads="1"/>
          </p:cNvSpPr>
          <p:nvPr/>
        </p:nvSpPr>
        <p:spPr bwMode="auto">
          <a:xfrm>
            <a:off x="4976813" y="5153025"/>
            <a:ext cx="177800" cy="179388"/>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78" name="Oval 10" descr="Large confetti"/>
          <p:cNvSpPr>
            <a:spLocks noChangeArrowheads="1"/>
          </p:cNvSpPr>
          <p:nvPr/>
        </p:nvSpPr>
        <p:spPr bwMode="auto">
          <a:xfrm>
            <a:off x="5422900" y="4794250"/>
            <a:ext cx="177800" cy="179388"/>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79" name="Oval 11" descr="Large confetti"/>
          <p:cNvSpPr>
            <a:spLocks noChangeArrowheads="1"/>
          </p:cNvSpPr>
          <p:nvPr/>
        </p:nvSpPr>
        <p:spPr bwMode="auto">
          <a:xfrm>
            <a:off x="5351463" y="5316538"/>
            <a:ext cx="179387"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80" name="Oval 12" descr="Large confetti"/>
          <p:cNvSpPr>
            <a:spLocks noChangeArrowheads="1"/>
          </p:cNvSpPr>
          <p:nvPr/>
        </p:nvSpPr>
        <p:spPr bwMode="auto">
          <a:xfrm>
            <a:off x="1617663" y="5053013"/>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81" name="Oval 13"/>
          <p:cNvSpPr>
            <a:spLocks noChangeArrowheads="1"/>
          </p:cNvSpPr>
          <p:nvPr/>
        </p:nvSpPr>
        <p:spPr bwMode="auto">
          <a:xfrm>
            <a:off x="2176463" y="4638675"/>
            <a:ext cx="179387" cy="177800"/>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723982" name="Oval 14" descr="Large confetti"/>
          <p:cNvSpPr>
            <a:spLocks noChangeArrowheads="1"/>
          </p:cNvSpPr>
          <p:nvPr/>
        </p:nvSpPr>
        <p:spPr bwMode="auto">
          <a:xfrm>
            <a:off x="2544763" y="4759325"/>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83" name="Oval 15" descr="Large confetti"/>
          <p:cNvSpPr>
            <a:spLocks noChangeArrowheads="1"/>
          </p:cNvSpPr>
          <p:nvPr/>
        </p:nvSpPr>
        <p:spPr bwMode="auto">
          <a:xfrm>
            <a:off x="2035175" y="5049838"/>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84" name="Oval 16" descr="Large confetti"/>
          <p:cNvSpPr>
            <a:spLocks noChangeArrowheads="1"/>
          </p:cNvSpPr>
          <p:nvPr/>
        </p:nvSpPr>
        <p:spPr bwMode="auto">
          <a:xfrm>
            <a:off x="2386013" y="5264150"/>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85" name="Oval 17" descr="Large confetti"/>
          <p:cNvSpPr>
            <a:spLocks noChangeArrowheads="1"/>
          </p:cNvSpPr>
          <p:nvPr/>
        </p:nvSpPr>
        <p:spPr bwMode="auto">
          <a:xfrm>
            <a:off x="6740525" y="5326063"/>
            <a:ext cx="179388"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86" name="Oval 18" descr="Large confetti"/>
          <p:cNvSpPr>
            <a:spLocks noChangeArrowheads="1"/>
          </p:cNvSpPr>
          <p:nvPr/>
        </p:nvSpPr>
        <p:spPr bwMode="auto">
          <a:xfrm>
            <a:off x="1317625" y="4722813"/>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87" name="Oval 19" descr="Large confetti"/>
          <p:cNvSpPr>
            <a:spLocks noChangeArrowheads="1"/>
          </p:cNvSpPr>
          <p:nvPr/>
        </p:nvSpPr>
        <p:spPr bwMode="auto">
          <a:xfrm>
            <a:off x="5510213" y="4294188"/>
            <a:ext cx="177800" cy="179387"/>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88" name="Oval 20" descr="Large confetti"/>
          <p:cNvSpPr>
            <a:spLocks noChangeArrowheads="1"/>
          </p:cNvSpPr>
          <p:nvPr/>
        </p:nvSpPr>
        <p:spPr bwMode="auto">
          <a:xfrm>
            <a:off x="4237038" y="5445125"/>
            <a:ext cx="179387"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89" name="Oval 21" descr="Large confetti"/>
          <p:cNvSpPr>
            <a:spLocks noChangeArrowheads="1"/>
          </p:cNvSpPr>
          <p:nvPr/>
        </p:nvSpPr>
        <p:spPr bwMode="auto">
          <a:xfrm>
            <a:off x="4741863" y="4762500"/>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0" name="Oval 22" descr="Large confetti"/>
          <p:cNvSpPr>
            <a:spLocks noChangeArrowheads="1"/>
          </p:cNvSpPr>
          <p:nvPr/>
        </p:nvSpPr>
        <p:spPr bwMode="auto">
          <a:xfrm>
            <a:off x="7416800" y="4711700"/>
            <a:ext cx="179388"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1" name="Oval 23" descr="Large confetti"/>
          <p:cNvSpPr>
            <a:spLocks noChangeArrowheads="1"/>
          </p:cNvSpPr>
          <p:nvPr/>
        </p:nvSpPr>
        <p:spPr bwMode="auto">
          <a:xfrm>
            <a:off x="3760788" y="5040313"/>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2" name="Oval 24" descr="Large confetti"/>
          <p:cNvSpPr>
            <a:spLocks noChangeArrowheads="1"/>
          </p:cNvSpPr>
          <p:nvPr/>
        </p:nvSpPr>
        <p:spPr bwMode="auto">
          <a:xfrm>
            <a:off x="2868613" y="4433888"/>
            <a:ext cx="177800" cy="179387"/>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3" name="Oval 25" descr="Large confetti"/>
          <p:cNvSpPr>
            <a:spLocks noChangeArrowheads="1"/>
          </p:cNvSpPr>
          <p:nvPr/>
        </p:nvSpPr>
        <p:spPr bwMode="auto">
          <a:xfrm>
            <a:off x="2836863" y="5049838"/>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4" name="Oval 26" descr="Large confetti"/>
          <p:cNvSpPr>
            <a:spLocks noChangeArrowheads="1"/>
          </p:cNvSpPr>
          <p:nvPr/>
        </p:nvSpPr>
        <p:spPr bwMode="auto">
          <a:xfrm>
            <a:off x="2479675" y="5532438"/>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5" name="Oval 27" descr="Large confetti"/>
          <p:cNvSpPr>
            <a:spLocks noChangeArrowheads="1"/>
          </p:cNvSpPr>
          <p:nvPr/>
        </p:nvSpPr>
        <p:spPr bwMode="auto">
          <a:xfrm>
            <a:off x="7351713" y="4333875"/>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6" name="Oval 28" descr="Large confetti"/>
          <p:cNvSpPr>
            <a:spLocks noChangeArrowheads="1"/>
          </p:cNvSpPr>
          <p:nvPr/>
        </p:nvSpPr>
        <p:spPr bwMode="auto">
          <a:xfrm>
            <a:off x="7089775" y="5008563"/>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7" name="Oval 29" descr="Large confetti"/>
          <p:cNvSpPr>
            <a:spLocks noChangeArrowheads="1"/>
          </p:cNvSpPr>
          <p:nvPr/>
        </p:nvSpPr>
        <p:spPr bwMode="auto">
          <a:xfrm>
            <a:off x="2354263" y="4154488"/>
            <a:ext cx="179387"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8" name="Oval 30" descr="Large confetti"/>
          <p:cNvSpPr>
            <a:spLocks noChangeArrowheads="1"/>
          </p:cNvSpPr>
          <p:nvPr/>
        </p:nvSpPr>
        <p:spPr bwMode="auto">
          <a:xfrm>
            <a:off x="4848225" y="4264025"/>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3999" name="Oval 31" descr="Large confetti"/>
          <p:cNvSpPr>
            <a:spLocks noChangeArrowheads="1"/>
          </p:cNvSpPr>
          <p:nvPr/>
        </p:nvSpPr>
        <p:spPr bwMode="auto">
          <a:xfrm>
            <a:off x="4110038" y="4457700"/>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00" name="Oval 32" descr="Large confetti"/>
          <p:cNvSpPr>
            <a:spLocks noChangeArrowheads="1"/>
          </p:cNvSpPr>
          <p:nvPr/>
        </p:nvSpPr>
        <p:spPr bwMode="auto">
          <a:xfrm>
            <a:off x="3640138" y="5454650"/>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01" name="Oval 33" descr="Large confetti"/>
          <p:cNvSpPr>
            <a:spLocks noChangeArrowheads="1"/>
          </p:cNvSpPr>
          <p:nvPr/>
        </p:nvSpPr>
        <p:spPr bwMode="auto">
          <a:xfrm>
            <a:off x="6583363" y="4562475"/>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02" name="Oval 34" descr="Large confetti"/>
          <p:cNvSpPr>
            <a:spLocks noChangeArrowheads="1"/>
          </p:cNvSpPr>
          <p:nvPr/>
        </p:nvSpPr>
        <p:spPr bwMode="auto">
          <a:xfrm>
            <a:off x="6378575" y="5522913"/>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03" name="Oval 35" descr="Large confetti"/>
          <p:cNvSpPr>
            <a:spLocks noChangeArrowheads="1"/>
          </p:cNvSpPr>
          <p:nvPr/>
        </p:nvSpPr>
        <p:spPr bwMode="auto">
          <a:xfrm>
            <a:off x="3275013" y="5164138"/>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04" name="Oval 36" descr="Large confetti"/>
          <p:cNvSpPr>
            <a:spLocks noChangeArrowheads="1"/>
          </p:cNvSpPr>
          <p:nvPr/>
        </p:nvSpPr>
        <p:spPr bwMode="auto">
          <a:xfrm>
            <a:off x="3203575" y="5532438"/>
            <a:ext cx="179388"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05" name="Oval 37"/>
          <p:cNvSpPr>
            <a:spLocks noChangeArrowheads="1"/>
          </p:cNvSpPr>
          <p:nvPr/>
        </p:nvSpPr>
        <p:spPr bwMode="auto">
          <a:xfrm>
            <a:off x="5367338" y="5784850"/>
            <a:ext cx="177800" cy="179388"/>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724006" name="Oval 38" descr="Large confetti"/>
          <p:cNvSpPr>
            <a:spLocks noChangeArrowheads="1"/>
          </p:cNvSpPr>
          <p:nvPr/>
        </p:nvSpPr>
        <p:spPr bwMode="auto">
          <a:xfrm>
            <a:off x="2795588" y="5657850"/>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07" name="Oval 39" descr="Large confetti"/>
          <p:cNvSpPr>
            <a:spLocks noChangeArrowheads="1"/>
          </p:cNvSpPr>
          <p:nvPr/>
        </p:nvSpPr>
        <p:spPr bwMode="auto">
          <a:xfrm>
            <a:off x="6904038" y="4670425"/>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08" name="Oval 40" descr="Large confetti"/>
          <p:cNvSpPr>
            <a:spLocks noChangeArrowheads="1"/>
          </p:cNvSpPr>
          <p:nvPr/>
        </p:nvSpPr>
        <p:spPr bwMode="auto">
          <a:xfrm>
            <a:off x="3255963" y="4694238"/>
            <a:ext cx="179387"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09" name="Oval 41" descr="Large confetti"/>
          <p:cNvSpPr>
            <a:spLocks noChangeArrowheads="1"/>
          </p:cNvSpPr>
          <p:nvPr/>
        </p:nvSpPr>
        <p:spPr bwMode="auto">
          <a:xfrm>
            <a:off x="7772400" y="4381500"/>
            <a:ext cx="179388"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10" name="Oval 42" descr="Large confetti"/>
          <p:cNvSpPr>
            <a:spLocks noChangeArrowheads="1"/>
          </p:cNvSpPr>
          <p:nvPr/>
        </p:nvSpPr>
        <p:spPr bwMode="auto">
          <a:xfrm>
            <a:off x="3983038" y="4100513"/>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11" name="Oval 43" descr="Large confetti"/>
          <p:cNvSpPr>
            <a:spLocks noChangeArrowheads="1"/>
          </p:cNvSpPr>
          <p:nvPr/>
        </p:nvSpPr>
        <p:spPr bwMode="auto">
          <a:xfrm>
            <a:off x="4235450" y="4886325"/>
            <a:ext cx="179388" cy="179388"/>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12" name="Oval 44" descr="Large confetti"/>
          <p:cNvSpPr>
            <a:spLocks noChangeArrowheads="1"/>
          </p:cNvSpPr>
          <p:nvPr/>
        </p:nvSpPr>
        <p:spPr bwMode="auto">
          <a:xfrm>
            <a:off x="6951663" y="4243388"/>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13" name="Oval 45" descr="Large confetti"/>
          <p:cNvSpPr>
            <a:spLocks noChangeArrowheads="1"/>
          </p:cNvSpPr>
          <p:nvPr/>
        </p:nvSpPr>
        <p:spPr bwMode="auto">
          <a:xfrm>
            <a:off x="6154738" y="5183188"/>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14" name="Oval 46"/>
          <p:cNvSpPr>
            <a:spLocks noChangeArrowheads="1"/>
          </p:cNvSpPr>
          <p:nvPr/>
        </p:nvSpPr>
        <p:spPr bwMode="auto">
          <a:xfrm>
            <a:off x="5722938" y="5018088"/>
            <a:ext cx="177800" cy="179387"/>
          </a:xfrm>
          <a:prstGeom prst="ellipse">
            <a:avLst/>
          </a:prstGeom>
          <a:solidFill>
            <a:schemeClr val="hlink"/>
          </a:solidFill>
          <a:ln w="12700">
            <a:solidFill>
              <a:schemeClr val="tx1"/>
            </a:solidFill>
            <a:round/>
            <a:headEnd/>
            <a:tailEnd/>
          </a:ln>
          <a:effectLst/>
        </p:spPr>
        <p:txBody>
          <a:bodyPr wrap="none" anchor="ctr"/>
          <a:lstStyle/>
          <a:p>
            <a:endParaRPr lang="en-US"/>
          </a:p>
        </p:txBody>
      </p:sp>
      <p:sp>
        <p:nvSpPr>
          <p:cNvPr id="724015" name="Oval 47" descr="Large confetti"/>
          <p:cNvSpPr>
            <a:spLocks noChangeArrowheads="1"/>
          </p:cNvSpPr>
          <p:nvPr/>
        </p:nvSpPr>
        <p:spPr bwMode="auto">
          <a:xfrm>
            <a:off x="5822950" y="5575300"/>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16" name="Oval 48" descr="Large confetti"/>
          <p:cNvSpPr>
            <a:spLocks noChangeArrowheads="1"/>
          </p:cNvSpPr>
          <p:nvPr/>
        </p:nvSpPr>
        <p:spPr bwMode="auto">
          <a:xfrm>
            <a:off x="3216275" y="5827713"/>
            <a:ext cx="177800" cy="179387"/>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17" name="Oval 49" descr="Large confetti"/>
          <p:cNvSpPr>
            <a:spLocks noChangeArrowheads="1"/>
          </p:cNvSpPr>
          <p:nvPr/>
        </p:nvSpPr>
        <p:spPr bwMode="auto">
          <a:xfrm>
            <a:off x="3717925" y="5832475"/>
            <a:ext cx="177800" cy="179388"/>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18" name="Oval 50" descr="Large confetti"/>
          <p:cNvSpPr>
            <a:spLocks noChangeArrowheads="1"/>
          </p:cNvSpPr>
          <p:nvPr/>
        </p:nvSpPr>
        <p:spPr bwMode="auto">
          <a:xfrm>
            <a:off x="6529388" y="4960938"/>
            <a:ext cx="177800" cy="177800"/>
          </a:xfrm>
          <a:prstGeom prst="ellipse">
            <a:avLst/>
          </a:prstGeom>
          <a:pattFill prst="lgConfetti">
            <a:fgClr>
              <a:schemeClr val="folHlink"/>
            </a:fgClr>
            <a:bgClr>
              <a:schemeClr val="bg1"/>
            </a:bgClr>
          </a:pattFill>
          <a:ln w="12700">
            <a:solidFill>
              <a:schemeClr val="tx1"/>
            </a:solidFill>
            <a:round/>
            <a:headEnd/>
            <a:tailEnd/>
          </a:ln>
          <a:effectLst/>
        </p:spPr>
        <p:txBody>
          <a:bodyPr wrap="none" anchor="ctr"/>
          <a:lstStyle/>
          <a:p>
            <a:endParaRPr lang="en-US"/>
          </a:p>
        </p:txBody>
      </p:sp>
      <p:sp>
        <p:nvSpPr>
          <p:cNvPr id="724019" name="Freeform 51"/>
          <p:cNvSpPr>
            <a:spLocks/>
          </p:cNvSpPr>
          <p:nvPr/>
        </p:nvSpPr>
        <p:spPr bwMode="auto">
          <a:xfrm>
            <a:off x="1185863" y="4495800"/>
            <a:ext cx="1271587" cy="885825"/>
          </a:xfrm>
          <a:custGeom>
            <a:avLst/>
            <a:gdLst/>
            <a:ahLst/>
            <a:cxnLst>
              <a:cxn ang="0">
                <a:pos x="232" y="0"/>
              </a:cxn>
              <a:cxn ang="0">
                <a:pos x="0" y="163"/>
              </a:cxn>
              <a:cxn ang="0">
                <a:pos x="104" y="476"/>
              </a:cxn>
              <a:cxn ang="0">
                <a:pos x="603" y="557"/>
              </a:cxn>
              <a:cxn ang="0">
                <a:pos x="765" y="325"/>
              </a:cxn>
              <a:cxn ang="0">
                <a:pos x="800" y="0"/>
              </a:cxn>
              <a:cxn ang="0">
                <a:pos x="232" y="0"/>
              </a:cxn>
            </a:cxnLst>
            <a:rect l="0" t="0" r="r" b="b"/>
            <a:pathLst>
              <a:path w="801" h="558">
                <a:moveTo>
                  <a:pt x="232" y="0"/>
                </a:moveTo>
                <a:lnTo>
                  <a:pt x="0" y="163"/>
                </a:lnTo>
                <a:lnTo>
                  <a:pt x="104" y="476"/>
                </a:lnTo>
                <a:lnTo>
                  <a:pt x="603" y="557"/>
                </a:lnTo>
                <a:lnTo>
                  <a:pt x="765" y="325"/>
                </a:lnTo>
                <a:lnTo>
                  <a:pt x="800" y="0"/>
                </a:lnTo>
                <a:lnTo>
                  <a:pt x="232" y="0"/>
                </a:lnTo>
              </a:path>
            </a:pathLst>
          </a:custGeom>
          <a:noFill/>
          <a:ln w="12700" cap="rnd" cmpd="sng">
            <a:solidFill>
              <a:srgbClr val="063DE8"/>
            </a:solidFill>
            <a:prstDash val="solid"/>
            <a:round/>
            <a:headEnd type="none" w="med" len="med"/>
            <a:tailEnd type="none" w="med" len="med"/>
          </a:ln>
          <a:effectLst/>
        </p:spPr>
        <p:txBody>
          <a:bodyPr/>
          <a:lstStyle/>
          <a:p>
            <a:endParaRPr lang="en-US"/>
          </a:p>
        </p:txBody>
      </p:sp>
      <p:sp>
        <p:nvSpPr>
          <p:cNvPr id="724020" name="Freeform 52"/>
          <p:cNvSpPr>
            <a:spLocks/>
          </p:cNvSpPr>
          <p:nvPr/>
        </p:nvSpPr>
        <p:spPr bwMode="auto">
          <a:xfrm>
            <a:off x="1554163" y="4514850"/>
            <a:ext cx="38100" cy="1588"/>
          </a:xfrm>
          <a:custGeom>
            <a:avLst/>
            <a:gdLst/>
            <a:ahLst/>
            <a:cxnLst>
              <a:cxn ang="0">
                <a:pos x="0" y="0"/>
              </a:cxn>
              <a:cxn ang="0">
                <a:pos x="23" y="0"/>
              </a:cxn>
            </a:cxnLst>
            <a:rect l="0" t="0" r="r" b="b"/>
            <a:pathLst>
              <a:path w="24" h="1">
                <a:moveTo>
                  <a:pt x="0" y="0"/>
                </a:moveTo>
                <a:lnTo>
                  <a:pt x="23" y="0"/>
                </a:lnTo>
              </a:path>
            </a:pathLst>
          </a:custGeom>
          <a:noFill/>
          <a:ln w="12700" cap="rnd" cmpd="sng">
            <a:solidFill>
              <a:schemeClr val="tx1"/>
            </a:solidFill>
            <a:prstDash val="solid"/>
            <a:round/>
            <a:headEnd type="none" w="med" len="med"/>
            <a:tailEnd type="none" w="med" len="med"/>
          </a:ln>
          <a:effectLst/>
        </p:spPr>
        <p:txBody>
          <a:bodyPr/>
          <a:lstStyle/>
          <a:p>
            <a:endParaRPr lang="en-US"/>
          </a:p>
        </p:txBody>
      </p:sp>
      <p:sp>
        <p:nvSpPr>
          <p:cNvPr id="724021" name="Freeform 53"/>
          <p:cNvSpPr>
            <a:spLocks/>
          </p:cNvSpPr>
          <p:nvPr/>
        </p:nvSpPr>
        <p:spPr bwMode="auto">
          <a:xfrm>
            <a:off x="2216150" y="4073525"/>
            <a:ext cx="1879600" cy="2025650"/>
          </a:xfrm>
          <a:custGeom>
            <a:avLst/>
            <a:gdLst/>
            <a:ahLst/>
            <a:cxnLst>
              <a:cxn ang="0">
                <a:pos x="0" y="11"/>
              </a:cxn>
              <a:cxn ang="0">
                <a:pos x="12" y="208"/>
              </a:cxn>
              <a:cxn ang="0">
                <a:pos x="278" y="232"/>
              </a:cxn>
              <a:cxn ang="0">
                <a:pos x="151" y="498"/>
              </a:cxn>
              <a:cxn ang="0">
                <a:pos x="220" y="661"/>
              </a:cxn>
              <a:cxn ang="0">
                <a:pos x="23" y="777"/>
              </a:cxn>
              <a:cxn ang="0">
                <a:pos x="116" y="1148"/>
              </a:cxn>
              <a:cxn ang="0">
                <a:pos x="684" y="1275"/>
              </a:cxn>
              <a:cxn ang="0">
                <a:pos x="881" y="1171"/>
              </a:cxn>
              <a:cxn ang="0">
                <a:pos x="939" y="1032"/>
              </a:cxn>
              <a:cxn ang="0">
                <a:pos x="1125" y="997"/>
              </a:cxn>
              <a:cxn ang="0">
                <a:pos x="1183" y="510"/>
              </a:cxn>
              <a:cxn ang="0">
                <a:pos x="846" y="371"/>
              </a:cxn>
              <a:cxn ang="0">
                <a:pos x="325" y="93"/>
              </a:cxn>
              <a:cxn ang="0">
                <a:pos x="185" y="0"/>
              </a:cxn>
              <a:cxn ang="0">
                <a:pos x="0" y="11"/>
              </a:cxn>
            </a:cxnLst>
            <a:rect l="0" t="0" r="r" b="b"/>
            <a:pathLst>
              <a:path w="1184" h="1276">
                <a:moveTo>
                  <a:pt x="0" y="11"/>
                </a:moveTo>
                <a:lnTo>
                  <a:pt x="12" y="208"/>
                </a:lnTo>
                <a:lnTo>
                  <a:pt x="278" y="232"/>
                </a:lnTo>
                <a:lnTo>
                  <a:pt x="151" y="498"/>
                </a:lnTo>
                <a:lnTo>
                  <a:pt x="220" y="661"/>
                </a:lnTo>
                <a:lnTo>
                  <a:pt x="23" y="777"/>
                </a:lnTo>
                <a:lnTo>
                  <a:pt x="116" y="1148"/>
                </a:lnTo>
                <a:lnTo>
                  <a:pt x="684" y="1275"/>
                </a:lnTo>
                <a:lnTo>
                  <a:pt x="881" y="1171"/>
                </a:lnTo>
                <a:lnTo>
                  <a:pt x="939" y="1032"/>
                </a:lnTo>
                <a:lnTo>
                  <a:pt x="1125" y="997"/>
                </a:lnTo>
                <a:lnTo>
                  <a:pt x="1183" y="510"/>
                </a:lnTo>
                <a:lnTo>
                  <a:pt x="846" y="371"/>
                </a:lnTo>
                <a:lnTo>
                  <a:pt x="325" y="93"/>
                </a:lnTo>
                <a:lnTo>
                  <a:pt x="185" y="0"/>
                </a:lnTo>
                <a:lnTo>
                  <a:pt x="0" y="11"/>
                </a:lnTo>
              </a:path>
            </a:pathLst>
          </a:custGeom>
          <a:noFill/>
          <a:ln w="12700" cap="rnd" cmpd="sng">
            <a:solidFill>
              <a:srgbClr val="063DE8"/>
            </a:solidFill>
            <a:prstDash val="solid"/>
            <a:round/>
            <a:headEnd type="none" w="med" len="med"/>
            <a:tailEnd type="none" w="med" len="med"/>
          </a:ln>
          <a:effectLst/>
        </p:spPr>
        <p:txBody>
          <a:bodyPr/>
          <a:lstStyle/>
          <a:p>
            <a:endParaRPr lang="en-US"/>
          </a:p>
        </p:txBody>
      </p:sp>
      <p:sp>
        <p:nvSpPr>
          <p:cNvPr id="724022" name="Freeform 54"/>
          <p:cNvSpPr>
            <a:spLocks/>
          </p:cNvSpPr>
          <p:nvPr/>
        </p:nvSpPr>
        <p:spPr bwMode="auto">
          <a:xfrm>
            <a:off x="2235200" y="4073525"/>
            <a:ext cx="19050" cy="38100"/>
          </a:xfrm>
          <a:custGeom>
            <a:avLst/>
            <a:gdLst/>
            <a:ahLst/>
            <a:cxnLst>
              <a:cxn ang="0">
                <a:pos x="0" y="0"/>
              </a:cxn>
              <a:cxn ang="0">
                <a:pos x="11" y="23"/>
              </a:cxn>
            </a:cxnLst>
            <a:rect l="0" t="0" r="r" b="b"/>
            <a:pathLst>
              <a:path w="12" h="24">
                <a:moveTo>
                  <a:pt x="0" y="0"/>
                </a:moveTo>
                <a:lnTo>
                  <a:pt x="11" y="23"/>
                </a:lnTo>
              </a:path>
            </a:pathLst>
          </a:custGeom>
          <a:noFill/>
          <a:ln w="12700" cap="rnd" cmpd="sng">
            <a:solidFill>
              <a:schemeClr val="tx1"/>
            </a:solidFill>
            <a:prstDash val="solid"/>
            <a:round/>
            <a:headEnd type="none" w="med" len="med"/>
            <a:tailEnd type="none" w="med" len="med"/>
          </a:ln>
          <a:effectLst/>
        </p:spPr>
        <p:txBody>
          <a:bodyPr/>
          <a:lstStyle/>
          <a:p>
            <a:endParaRPr lang="en-US"/>
          </a:p>
        </p:txBody>
      </p:sp>
      <p:sp>
        <p:nvSpPr>
          <p:cNvPr id="724023" name="Freeform 55"/>
          <p:cNvSpPr>
            <a:spLocks/>
          </p:cNvSpPr>
          <p:nvPr/>
        </p:nvSpPr>
        <p:spPr bwMode="auto">
          <a:xfrm>
            <a:off x="3597275" y="3998913"/>
            <a:ext cx="1712913" cy="2100262"/>
          </a:xfrm>
          <a:custGeom>
            <a:avLst/>
            <a:gdLst/>
            <a:ahLst/>
            <a:cxnLst>
              <a:cxn ang="0">
                <a:pos x="220" y="418"/>
              </a:cxn>
              <a:cxn ang="0">
                <a:pos x="185" y="47"/>
              </a:cxn>
              <a:cxn ang="0">
                <a:pos x="371" y="0"/>
              </a:cxn>
              <a:cxn ang="0">
                <a:pos x="637" y="151"/>
              </a:cxn>
              <a:cxn ang="0">
                <a:pos x="881" y="82"/>
              </a:cxn>
              <a:cxn ang="0">
                <a:pos x="1078" y="128"/>
              </a:cxn>
              <a:cxn ang="0">
                <a:pos x="1043" y="545"/>
              </a:cxn>
              <a:cxn ang="0">
                <a:pos x="1066" y="789"/>
              </a:cxn>
              <a:cxn ang="0">
                <a:pos x="950" y="1044"/>
              </a:cxn>
              <a:cxn ang="0">
                <a:pos x="591" y="1160"/>
              </a:cxn>
              <a:cxn ang="0">
                <a:pos x="266" y="1195"/>
              </a:cxn>
              <a:cxn ang="0">
                <a:pos x="173" y="1322"/>
              </a:cxn>
              <a:cxn ang="0">
                <a:pos x="0" y="1253"/>
              </a:cxn>
              <a:cxn ang="0">
                <a:pos x="92" y="1102"/>
              </a:cxn>
              <a:cxn ang="0">
                <a:pos x="347" y="1055"/>
              </a:cxn>
              <a:cxn ang="0">
                <a:pos x="394" y="766"/>
              </a:cxn>
              <a:cxn ang="0">
                <a:pos x="336" y="534"/>
              </a:cxn>
              <a:cxn ang="0">
                <a:pos x="220" y="418"/>
              </a:cxn>
            </a:cxnLst>
            <a:rect l="0" t="0" r="r" b="b"/>
            <a:pathLst>
              <a:path w="1079" h="1323">
                <a:moveTo>
                  <a:pt x="220" y="418"/>
                </a:moveTo>
                <a:lnTo>
                  <a:pt x="185" y="47"/>
                </a:lnTo>
                <a:lnTo>
                  <a:pt x="371" y="0"/>
                </a:lnTo>
                <a:lnTo>
                  <a:pt x="637" y="151"/>
                </a:lnTo>
                <a:lnTo>
                  <a:pt x="881" y="82"/>
                </a:lnTo>
                <a:lnTo>
                  <a:pt x="1078" y="128"/>
                </a:lnTo>
                <a:lnTo>
                  <a:pt x="1043" y="545"/>
                </a:lnTo>
                <a:lnTo>
                  <a:pt x="1066" y="789"/>
                </a:lnTo>
                <a:lnTo>
                  <a:pt x="950" y="1044"/>
                </a:lnTo>
                <a:lnTo>
                  <a:pt x="591" y="1160"/>
                </a:lnTo>
                <a:lnTo>
                  <a:pt x="266" y="1195"/>
                </a:lnTo>
                <a:lnTo>
                  <a:pt x="173" y="1322"/>
                </a:lnTo>
                <a:lnTo>
                  <a:pt x="0" y="1253"/>
                </a:lnTo>
                <a:lnTo>
                  <a:pt x="92" y="1102"/>
                </a:lnTo>
                <a:lnTo>
                  <a:pt x="347" y="1055"/>
                </a:lnTo>
                <a:lnTo>
                  <a:pt x="394" y="766"/>
                </a:lnTo>
                <a:lnTo>
                  <a:pt x="336" y="534"/>
                </a:lnTo>
                <a:lnTo>
                  <a:pt x="220" y="418"/>
                </a:lnTo>
              </a:path>
            </a:pathLst>
          </a:custGeom>
          <a:noFill/>
          <a:ln w="12700" cap="rnd" cmpd="sng">
            <a:solidFill>
              <a:srgbClr val="063DE8"/>
            </a:solidFill>
            <a:prstDash val="solid"/>
            <a:round/>
            <a:headEnd type="none" w="med" len="med"/>
            <a:tailEnd type="none" w="med" len="med"/>
          </a:ln>
          <a:effectLst/>
        </p:spPr>
        <p:txBody>
          <a:bodyPr/>
          <a:lstStyle/>
          <a:p>
            <a:endParaRPr lang="en-US"/>
          </a:p>
        </p:txBody>
      </p:sp>
      <p:sp>
        <p:nvSpPr>
          <p:cNvPr id="724024" name="Freeform 56"/>
          <p:cNvSpPr>
            <a:spLocks/>
          </p:cNvSpPr>
          <p:nvPr/>
        </p:nvSpPr>
        <p:spPr bwMode="auto">
          <a:xfrm>
            <a:off x="3946525" y="4625975"/>
            <a:ext cx="19050" cy="19050"/>
          </a:xfrm>
          <a:custGeom>
            <a:avLst/>
            <a:gdLst/>
            <a:ahLst/>
            <a:cxnLst>
              <a:cxn ang="0">
                <a:pos x="11" y="0"/>
              </a:cxn>
              <a:cxn ang="0">
                <a:pos x="0" y="11"/>
              </a:cxn>
            </a:cxnLst>
            <a:rect l="0" t="0" r="r" b="b"/>
            <a:pathLst>
              <a:path w="12" h="12">
                <a:moveTo>
                  <a:pt x="11" y="0"/>
                </a:moveTo>
                <a:lnTo>
                  <a:pt x="0" y="11"/>
                </a:lnTo>
              </a:path>
            </a:pathLst>
          </a:custGeom>
          <a:noFill/>
          <a:ln w="12700" cap="rnd" cmpd="sng">
            <a:solidFill>
              <a:schemeClr val="tx1"/>
            </a:solidFill>
            <a:prstDash val="solid"/>
            <a:round/>
            <a:headEnd type="none" w="med" len="med"/>
            <a:tailEnd type="none" w="med" len="med"/>
          </a:ln>
          <a:effectLst/>
        </p:spPr>
        <p:txBody>
          <a:bodyPr/>
          <a:lstStyle/>
          <a:p>
            <a:endParaRPr lang="en-US"/>
          </a:p>
        </p:txBody>
      </p:sp>
      <p:sp>
        <p:nvSpPr>
          <p:cNvPr id="724025" name="Freeform 57"/>
          <p:cNvSpPr>
            <a:spLocks/>
          </p:cNvSpPr>
          <p:nvPr/>
        </p:nvSpPr>
        <p:spPr bwMode="auto">
          <a:xfrm>
            <a:off x="5197475" y="4165600"/>
            <a:ext cx="977900" cy="1933575"/>
          </a:xfrm>
          <a:custGeom>
            <a:avLst/>
            <a:gdLst/>
            <a:ahLst/>
            <a:cxnLst>
              <a:cxn ang="0">
                <a:pos x="139" y="23"/>
              </a:cxn>
              <a:cxn ang="0">
                <a:pos x="93" y="382"/>
              </a:cxn>
              <a:cxn ang="0">
                <a:pos x="93" y="579"/>
              </a:cxn>
              <a:cxn ang="0">
                <a:pos x="116" y="661"/>
              </a:cxn>
              <a:cxn ang="0">
                <a:pos x="0" y="916"/>
              </a:cxn>
              <a:cxn ang="0">
                <a:pos x="0" y="1217"/>
              </a:cxn>
              <a:cxn ang="0">
                <a:pos x="394" y="1171"/>
              </a:cxn>
              <a:cxn ang="0">
                <a:pos x="615" y="962"/>
              </a:cxn>
              <a:cxn ang="0">
                <a:pos x="487" y="719"/>
              </a:cxn>
              <a:cxn ang="0">
                <a:pos x="534" y="533"/>
              </a:cxn>
              <a:cxn ang="0">
                <a:pos x="336" y="336"/>
              </a:cxn>
              <a:cxn ang="0">
                <a:pos x="406" y="104"/>
              </a:cxn>
              <a:cxn ang="0">
                <a:pos x="197" y="0"/>
              </a:cxn>
              <a:cxn ang="0">
                <a:pos x="139" y="23"/>
              </a:cxn>
            </a:cxnLst>
            <a:rect l="0" t="0" r="r" b="b"/>
            <a:pathLst>
              <a:path w="616" h="1218">
                <a:moveTo>
                  <a:pt x="139" y="23"/>
                </a:moveTo>
                <a:lnTo>
                  <a:pt x="93" y="382"/>
                </a:lnTo>
                <a:lnTo>
                  <a:pt x="93" y="579"/>
                </a:lnTo>
                <a:lnTo>
                  <a:pt x="116" y="661"/>
                </a:lnTo>
                <a:lnTo>
                  <a:pt x="0" y="916"/>
                </a:lnTo>
                <a:lnTo>
                  <a:pt x="0" y="1217"/>
                </a:lnTo>
                <a:lnTo>
                  <a:pt x="394" y="1171"/>
                </a:lnTo>
                <a:lnTo>
                  <a:pt x="615" y="962"/>
                </a:lnTo>
                <a:lnTo>
                  <a:pt x="487" y="719"/>
                </a:lnTo>
                <a:lnTo>
                  <a:pt x="534" y="533"/>
                </a:lnTo>
                <a:lnTo>
                  <a:pt x="336" y="336"/>
                </a:lnTo>
                <a:lnTo>
                  <a:pt x="406" y="104"/>
                </a:lnTo>
                <a:lnTo>
                  <a:pt x="197" y="0"/>
                </a:lnTo>
                <a:lnTo>
                  <a:pt x="139" y="23"/>
                </a:lnTo>
              </a:path>
            </a:pathLst>
          </a:custGeom>
          <a:noFill/>
          <a:ln w="12700" cap="rnd" cmpd="sng">
            <a:solidFill>
              <a:srgbClr val="063DE8"/>
            </a:solidFill>
            <a:prstDash val="solid"/>
            <a:round/>
            <a:headEnd type="none" w="med" len="med"/>
            <a:tailEnd type="none" w="med" len="med"/>
          </a:ln>
          <a:effectLst/>
        </p:spPr>
        <p:txBody>
          <a:bodyPr/>
          <a:lstStyle/>
          <a:p>
            <a:endParaRPr lang="en-US"/>
          </a:p>
        </p:txBody>
      </p:sp>
      <p:sp>
        <p:nvSpPr>
          <p:cNvPr id="724026" name="Freeform 58"/>
          <p:cNvSpPr>
            <a:spLocks/>
          </p:cNvSpPr>
          <p:nvPr/>
        </p:nvSpPr>
        <p:spPr bwMode="auto">
          <a:xfrm>
            <a:off x="5456238" y="4202113"/>
            <a:ext cx="1587" cy="20637"/>
          </a:xfrm>
          <a:custGeom>
            <a:avLst/>
            <a:gdLst/>
            <a:ahLst/>
            <a:cxnLst>
              <a:cxn ang="0">
                <a:pos x="0" y="0"/>
              </a:cxn>
              <a:cxn ang="0">
                <a:pos x="0" y="12"/>
              </a:cxn>
            </a:cxnLst>
            <a:rect l="0" t="0" r="r" b="b"/>
            <a:pathLst>
              <a:path w="1" h="13">
                <a:moveTo>
                  <a:pt x="0" y="0"/>
                </a:moveTo>
                <a:lnTo>
                  <a:pt x="0" y="12"/>
                </a:lnTo>
              </a:path>
            </a:pathLst>
          </a:custGeom>
          <a:noFill/>
          <a:ln w="12700" cap="rnd" cmpd="sng">
            <a:solidFill>
              <a:schemeClr val="tx1"/>
            </a:solidFill>
            <a:prstDash val="solid"/>
            <a:round/>
            <a:headEnd type="none" w="med" len="med"/>
            <a:tailEnd type="none" w="med" len="med"/>
          </a:ln>
          <a:effectLst/>
        </p:spPr>
        <p:txBody>
          <a:bodyPr/>
          <a:lstStyle/>
          <a:p>
            <a:endParaRPr lang="en-US"/>
          </a:p>
        </p:txBody>
      </p:sp>
      <p:sp>
        <p:nvSpPr>
          <p:cNvPr id="724027" name="Freeform 59"/>
          <p:cNvSpPr>
            <a:spLocks/>
          </p:cNvSpPr>
          <p:nvPr/>
        </p:nvSpPr>
        <p:spPr bwMode="auto">
          <a:xfrm>
            <a:off x="5915025" y="4110038"/>
            <a:ext cx="2192338" cy="1841500"/>
          </a:xfrm>
          <a:custGeom>
            <a:avLst/>
            <a:gdLst/>
            <a:ahLst/>
            <a:cxnLst>
              <a:cxn ang="0">
                <a:pos x="35" y="197"/>
              </a:cxn>
              <a:cxn ang="0">
                <a:pos x="0" y="406"/>
              </a:cxn>
              <a:cxn ang="0">
                <a:pos x="151" y="545"/>
              </a:cxn>
              <a:cxn ang="0">
                <a:pos x="93" y="742"/>
              </a:cxn>
              <a:cxn ang="0">
                <a:pos x="244" y="1055"/>
              </a:cxn>
              <a:cxn ang="0">
                <a:pos x="429" y="1159"/>
              </a:cxn>
              <a:cxn ang="0">
                <a:pos x="603" y="962"/>
              </a:cxn>
              <a:cxn ang="0">
                <a:pos x="731" y="765"/>
              </a:cxn>
              <a:cxn ang="0">
                <a:pos x="928" y="661"/>
              </a:cxn>
              <a:cxn ang="0">
                <a:pos x="1148" y="522"/>
              </a:cxn>
              <a:cxn ang="0">
                <a:pos x="1195" y="394"/>
              </a:cxn>
              <a:cxn ang="0">
                <a:pos x="1322" y="301"/>
              </a:cxn>
              <a:cxn ang="0">
                <a:pos x="1380" y="128"/>
              </a:cxn>
              <a:cxn ang="0">
                <a:pos x="1067" y="70"/>
              </a:cxn>
              <a:cxn ang="0">
                <a:pos x="847" y="70"/>
              </a:cxn>
              <a:cxn ang="0">
                <a:pos x="673" y="0"/>
              </a:cxn>
              <a:cxn ang="0">
                <a:pos x="511" y="174"/>
              </a:cxn>
              <a:cxn ang="0">
                <a:pos x="302" y="290"/>
              </a:cxn>
              <a:cxn ang="0">
                <a:pos x="35" y="197"/>
              </a:cxn>
            </a:cxnLst>
            <a:rect l="0" t="0" r="r" b="b"/>
            <a:pathLst>
              <a:path w="1381" h="1160">
                <a:moveTo>
                  <a:pt x="35" y="197"/>
                </a:moveTo>
                <a:lnTo>
                  <a:pt x="0" y="406"/>
                </a:lnTo>
                <a:lnTo>
                  <a:pt x="151" y="545"/>
                </a:lnTo>
                <a:lnTo>
                  <a:pt x="93" y="742"/>
                </a:lnTo>
                <a:lnTo>
                  <a:pt x="244" y="1055"/>
                </a:lnTo>
                <a:lnTo>
                  <a:pt x="429" y="1159"/>
                </a:lnTo>
                <a:lnTo>
                  <a:pt x="603" y="962"/>
                </a:lnTo>
                <a:lnTo>
                  <a:pt x="731" y="765"/>
                </a:lnTo>
                <a:lnTo>
                  <a:pt x="928" y="661"/>
                </a:lnTo>
                <a:lnTo>
                  <a:pt x="1148" y="522"/>
                </a:lnTo>
                <a:lnTo>
                  <a:pt x="1195" y="394"/>
                </a:lnTo>
                <a:lnTo>
                  <a:pt x="1322" y="301"/>
                </a:lnTo>
                <a:lnTo>
                  <a:pt x="1380" y="128"/>
                </a:lnTo>
                <a:lnTo>
                  <a:pt x="1067" y="70"/>
                </a:lnTo>
                <a:lnTo>
                  <a:pt x="847" y="70"/>
                </a:lnTo>
                <a:lnTo>
                  <a:pt x="673" y="0"/>
                </a:lnTo>
                <a:lnTo>
                  <a:pt x="511" y="174"/>
                </a:lnTo>
                <a:lnTo>
                  <a:pt x="302" y="290"/>
                </a:lnTo>
                <a:lnTo>
                  <a:pt x="35" y="197"/>
                </a:lnTo>
              </a:path>
            </a:pathLst>
          </a:custGeom>
          <a:noFill/>
          <a:ln w="12700" cap="rnd" cmpd="sng">
            <a:solidFill>
              <a:srgbClr val="063DE8"/>
            </a:solidFill>
            <a:prstDash val="solid"/>
            <a:round/>
            <a:headEnd type="none" w="med" len="med"/>
            <a:tailEnd type="none" w="med" len="med"/>
          </a:ln>
          <a:effectLst/>
        </p:spPr>
        <p:txBody>
          <a:bodyPr/>
          <a:lstStyle/>
          <a:p>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686721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r>
              <a:rPr lang="en-US" smtClean="0"/>
              <a:t>Structural coverage testing</a:t>
            </a:r>
            <a:endParaRPr lang="en-US"/>
          </a:p>
        </p:txBody>
      </p:sp>
      <p:sp>
        <p:nvSpPr>
          <p:cNvPr id="728067" name="Rectangle 3"/>
          <p:cNvSpPr>
            <a:spLocks noGrp="1" noChangeArrowheads="1"/>
          </p:cNvSpPr>
          <p:nvPr>
            <p:ph type="body" idx="1"/>
          </p:nvPr>
        </p:nvSpPr>
        <p:spPr/>
        <p:txBody>
          <a:bodyPr>
            <a:normAutofit lnSpcReduction="10000"/>
          </a:bodyPr>
          <a:lstStyle/>
          <a:p>
            <a:r>
              <a:rPr lang="en-US" dirty="0" smtClean="0"/>
              <a:t>(In)adequacy criteria – if significant parts of the program structure are not tested, testing is surely inadequate</a:t>
            </a:r>
          </a:p>
          <a:p>
            <a:r>
              <a:rPr lang="en-US" dirty="0" smtClean="0"/>
              <a:t>Control flow coverage criteria</a:t>
            </a:r>
          </a:p>
          <a:p>
            <a:pPr lvl="1"/>
            <a:r>
              <a:rPr lang="en-US" dirty="0" smtClean="0"/>
              <a:t>Statement (node, basic block) coverage</a:t>
            </a:r>
          </a:p>
          <a:p>
            <a:pPr lvl="1"/>
            <a:r>
              <a:rPr lang="en-US" dirty="0" smtClean="0"/>
              <a:t>Branch (edge) and condition coverage</a:t>
            </a:r>
          </a:p>
          <a:p>
            <a:pPr lvl="1"/>
            <a:r>
              <a:rPr lang="en-US" dirty="0" smtClean="0"/>
              <a:t>Data flow (syntactic dependency) coverage</a:t>
            </a:r>
          </a:p>
          <a:p>
            <a:pPr lvl="1"/>
            <a:r>
              <a:rPr lang="en-US" dirty="0" smtClean="0"/>
              <a:t>Others…</a:t>
            </a:r>
          </a:p>
          <a:p>
            <a:r>
              <a:rPr lang="en-US" dirty="0" smtClean="0"/>
              <a:t>“Attempted compromise between the impossible and the inadequate”</a:t>
            </a:r>
            <a:endParaRPr lang="en-US" dirty="0"/>
          </a:p>
        </p:txBody>
      </p:sp>
      <p:sp>
        <p:nvSpPr>
          <p:cNvPr id="4" name="Slide Number Placeholder 5"/>
          <p:cNvSpPr>
            <a:spLocks noGrp="1"/>
          </p:cNvSpPr>
          <p:nvPr>
            <p:ph type="sldNum" sz="quarter" idx="12"/>
          </p:nvPr>
        </p:nvSpPr>
        <p:spPr/>
        <p:txBody>
          <a:bodyPr>
            <a:normAutofit fontScale="85000" lnSpcReduction="20000"/>
          </a:bodyPr>
          <a:lstStyle/>
          <a:p>
            <a:fld id="{D0436F02-903D-42C9-A75D-64ACBF2BEF74}" type="slidenum">
              <a:rPr lang="en-US" smtClean="0"/>
              <a:pPr/>
              <a:t>19</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128485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Andreas Zeller’s talk</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a:t>
            </a:fld>
            <a:endParaRPr lang="en-US"/>
          </a:p>
        </p:txBody>
      </p:sp>
      <p:sp>
        <p:nvSpPr>
          <p:cNvPr id="5" name="Content Placeholder 4"/>
          <p:cNvSpPr>
            <a:spLocks noGrp="1"/>
          </p:cNvSpPr>
          <p:nvPr>
            <p:ph sz="quarter" idx="1"/>
          </p:nvPr>
        </p:nvSpPr>
        <p:spPr/>
        <p:txBody>
          <a:bodyPr/>
          <a:lstStyle/>
          <a:p>
            <a:r>
              <a:rPr lang="en-US" dirty="0" smtClean="0"/>
              <a:t>Comments or questions?</a:t>
            </a:r>
            <a:endParaRPr lang="en-US" dirty="0"/>
          </a:p>
        </p:txBody>
      </p:sp>
    </p:spTree>
    <p:extLst>
      <p:ext uri="{BB962C8B-B14F-4D97-AF65-F5344CB8AC3E}">
        <p14:creationId xmlns:p14="http://schemas.microsoft.com/office/powerpoint/2010/main" val="1773768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lstStyle/>
          <a:p>
            <a:r>
              <a:rPr lang="en-US" dirty="0" smtClean="0"/>
              <a:t>Statement coverage</a:t>
            </a:r>
            <a:endParaRPr lang="en-US" dirty="0"/>
          </a:p>
        </p:txBody>
      </p:sp>
      <p:sp>
        <p:nvSpPr>
          <p:cNvPr id="730115" name="Rectangle 3"/>
          <p:cNvSpPr>
            <a:spLocks noGrp="1" noChangeArrowheads="1"/>
          </p:cNvSpPr>
          <p:nvPr>
            <p:ph type="body" sz="half" idx="1"/>
          </p:nvPr>
        </p:nvSpPr>
        <p:spPr/>
        <p:txBody>
          <a:bodyPr/>
          <a:lstStyle/>
          <a:p>
            <a:r>
              <a:rPr lang="en-US" dirty="0" smtClean="0"/>
              <a:t>Unsatisfying in trivial cases</a:t>
            </a:r>
            <a:endParaRPr lang="en-US" dirty="0"/>
          </a:p>
        </p:txBody>
      </p:sp>
      <p:sp>
        <p:nvSpPr>
          <p:cNvPr id="730116" name="Rectangle 4"/>
          <p:cNvSpPr>
            <a:spLocks noGrp="1" noChangeArrowheads="1"/>
          </p:cNvSpPr>
          <p:nvPr>
            <p:ph type="body" sz="half" idx="2"/>
          </p:nvPr>
        </p:nvSpPr>
        <p:spPr>
          <a:xfrm>
            <a:off x="4648200" y="1600200"/>
            <a:ext cx="3810000" cy="4745915"/>
          </a:xfrm>
          <a:ln>
            <a:solidFill>
              <a:schemeClr val="accent1"/>
            </a:solidFill>
          </a:ln>
        </p:spPr>
        <p:txBody>
          <a:bodyPr>
            <a:spAutoFit/>
          </a:bodyPr>
          <a:lstStyle/>
          <a:p>
            <a:pPr>
              <a:buNone/>
            </a:pPr>
            <a:r>
              <a:rPr lang="en-US" sz="2400" b="1" dirty="0" smtClean="0">
                <a:latin typeface="Courier New" pitchFamily="49" charset="0"/>
                <a:cs typeface="Courier New" pitchFamily="49" charset="0"/>
              </a:rPr>
              <a:t>if x &gt; y then</a:t>
            </a:r>
          </a:p>
          <a:p>
            <a:pPr>
              <a:buNone/>
            </a:pPr>
            <a:r>
              <a:rPr lang="en-US" sz="2400" b="1" dirty="0" smtClean="0">
                <a:latin typeface="Courier New" pitchFamily="49" charset="0"/>
                <a:cs typeface="Courier New" pitchFamily="49" charset="0"/>
              </a:rPr>
              <a:t>	max := x</a:t>
            </a:r>
          </a:p>
          <a:p>
            <a:pPr>
              <a:buNone/>
            </a:pPr>
            <a:r>
              <a:rPr lang="en-US" sz="2400" b="1" dirty="0" smtClean="0">
                <a:latin typeface="Courier New" pitchFamily="49" charset="0"/>
                <a:cs typeface="Courier New" pitchFamily="49" charset="0"/>
              </a:rPr>
              <a:t>else</a:t>
            </a:r>
          </a:p>
          <a:p>
            <a:pPr>
              <a:buNone/>
            </a:pPr>
            <a:r>
              <a:rPr lang="en-US" sz="2400" b="1" dirty="0" smtClean="0">
                <a:latin typeface="Courier New" pitchFamily="49" charset="0"/>
                <a:cs typeface="Courier New" pitchFamily="49" charset="0"/>
              </a:rPr>
              <a:t>	max :=y</a:t>
            </a:r>
          </a:p>
          <a:p>
            <a:pPr>
              <a:buNone/>
            </a:pPr>
            <a:r>
              <a:rPr lang="en-US" sz="2400" b="1" dirty="0" err="1" smtClean="0">
                <a:latin typeface="Courier New" pitchFamily="49" charset="0"/>
                <a:cs typeface="Courier New" pitchFamily="49" charset="0"/>
              </a:rPr>
              <a:t>endif</a:t>
            </a:r>
            <a:r>
              <a:rPr lang="en-US" sz="2400" b="1" dirty="0" smtClean="0">
                <a:latin typeface="Courier New" pitchFamily="49" charset="0"/>
                <a:cs typeface="Courier New" pitchFamily="49" charset="0"/>
              </a:rPr>
              <a:t/>
            </a:r>
            <a:br>
              <a:rPr lang="en-US" sz="2400" b="1" dirty="0" smtClean="0">
                <a:latin typeface="Courier New" pitchFamily="49" charset="0"/>
                <a:cs typeface="Courier New" pitchFamily="49" charset="0"/>
              </a:rPr>
            </a:br>
            <a:r>
              <a:rPr lang="en-US" sz="2400" b="1" dirty="0" smtClean="0">
                <a:latin typeface="Courier New" pitchFamily="49" charset="0"/>
                <a:cs typeface="Courier New" pitchFamily="49" charset="0"/>
              </a:rPr>
              <a:t/>
            </a:r>
            <a:br>
              <a:rPr lang="en-US" sz="2400" b="1" dirty="0" smtClean="0">
                <a:latin typeface="Courier New" pitchFamily="49" charset="0"/>
                <a:cs typeface="Courier New" pitchFamily="49" charset="0"/>
              </a:rPr>
            </a:br>
            <a:endParaRPr lang="en-US" sz="2400" b="1" dirty="0" smtClean="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if x &lt; 0 then</a:t>
            </a:r>
          </a:p>
          <a:p>
            <a:pPr>
              <a:buNone/>
            </a:pPr>
            <a:r>
              <a:rPr lang="en-US" sz="2400" b="1" dirty="0" smtClean="0">
                <a:latin typeface="Courier New" pitchFamily="49" charset="0"/>
                <a:cs typeface="Courier New" pitchFamily="49" charset="0"/>
              </a:rPr>
              <a:t>	x := -x</a:t>
            </a:r>
          </a:p>
          <a:p>
            <a:pPr>
              <a:buNone/>
            </a:pPr>
            <a:r>
              <a:rPr lang="en-US" sz="2400" b="1" dirty="0" err="1" smtClean="0">
                <a:latin typeface="Courier New" pitchFamily="49" charset="0"/>
                <a:cs typeface="Courier New" pitchFamily="49" charset="0"/>
              </a:rPr>
              <a:t>endif</a:t>
            </a:r>
            <a:endParaRPr lang="en-US" sz="2400" b="1" dirty="0" smtClean="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z := x;</a:t>
            </a:r>
            <a:endParaRPr lang="en-US" sz="2400" b="1" dirty="0">
              <a:latin typeface="Courier New" pitchFamily="49" charset="0"/>
              <a:cs typeface="Courier New" pitchFamily="49" charset="0"/>
            </a:endParaRPr>
          </a:p>
        </p:txBody>
      </p:sp>
      <p:sp>
        <p:nvSpPr>
          <p:cNvPr id="5" name="Slide Number Placeholder 6"/>
          <p:cNvSpPr>
            <a:spLocks noGrp="1"/>
          </p:cNvSpPr>
          <p:nvPr>
            <p:ph type="sldNum" sz="quarter" idx="4294967295"/>
          </p:nvPr>
        </p:nvSpPr>
        <p:spPr>
          <a:xfrm>
            <a:off x="6553200" y="6400800"/>
            <a:ext cx="1905000" cy="457200"/>
          </a:xfrm>
          <a:prstGeom prst="rect">
            <a:avLst/>
          </a:prstGeom>
        </p:spPr>
        <p:txBody>
          <a:bodyPr/>
          <a:lstStyle/>
          <a:p>
            <a:fld id="{5B5B9630-65BA-4FF3-BD2B-A06AACB06DDF}" type="slidenum">
              <a:rPr lang="en-US" smtClean="0"/>
              <a:pPr/>
              <a:t>20</a:t>
            </a:fld>
            <a:endParaRPr lang="en-US"/>
          </a:p>
        </p:txBody>
      </p:sp>
      <p:sp>
        <p:nvSpPr>
          <p:cNvPr id="2" name="Date Placeholder 1"/>
          <p:cNvSpPr>
            <a:spLocks noGrp="1"/>
          </p:cNvSpPr>
          <p:nvPr>
            <p:ph type="dt" sz="half" idx="15"/>
          </p:nvPr>
        </p:nvSpPr>
        <p:spPr/>
        <p:txBody>
          <a:bodyPr/>
          <a:lstStyle/>
          <a:p>
            <a:r>
              <a:rPr lang="en-US" smtClean="0"/>
              <a:t>503 11sp © UW CSE  • D. Notkin</a:t>
            </a:r>
            <a:endParaRPr lang="en-US"/>
          </a:p>
        </p:txBody>
      </p:sp>
    </p:spTree>
    <p:extLst>
      <p:ext uri="{BB962C8B-B14F-4D97-AF65-F5344CB8AC3E}">
        <p14:creationId xmlns:p14="http://schemas.microsoft.com/office/powerpoint/2010/main" val="2572780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Edge coverage</a:t>
            </a:r>
            <a:endParaRPr lang="en-US" dirty="0"/>
          </a:p>
        </p:txBody>
      </p:sp>
      <p:sp>
        <p:nvSpPr>
          <p:cNvPr id="733187" name="Rectangle 3"/>
          <p:cNvSpPr>
            <a:spLocks noGrp="1" noChangeArrowheads="1"/>
          </p:cNvSpPr>
          <p:nvPr>
            <p:ph sz="half" idx="1"/>
          </p:nvPr>
        </p:nvSpPr>
        <p:spPr/>
        <p:txBody>
          <a:bodyPr>
            <a:normAutofit lnSpcReduction="10000"/>
          </a:bodyPr>
          <a:lstStyle/>
          <a:p>
            <a:r>
              <a:rPr lang="en-US" dirty="0" smtClean="0"/>
              <a:t>Covering all basic blocks (nodes, statements) would not require edge </a:t>
            </a:r>
            <a:r>
              <a:rPr lang="en-US" b="1" dirty="0" smtClean="0">
                <a:latin typeface="Courier New" pitchFamily="49" charset="0"/>
                <a:cs typeface="Courier New" pitchFamily="49" charset="0"/>
              </a:rPr>
              <a:t>ac</a:t>
            </a:r>
            <a:r>
              <a:rPr lang="en-US" dirty="0" smtClean="0"/>
              <a:t> to be covered</a:t>
            </a:r>
          </a:p>
          <a:p>
            <a:r>
              <a:rPr lang="en-US" dirty="0" smtClean="0"/>
              <a:t>Edge coverage requires all control flow graph edges to be coverage by at least one test </a:t>
            </a:r>
            <a:endParaRPr lang="en-US" dirty="0"/>
          </a:p>
        </p:txBody>
      </p:sp>
      <p:sp>
        <p:nvSpPr>
          <p:cNvPr id="23" name="Slide Number Placeholder 6"/>
          <p:cNvSpPr>
            <a:spLocks noGrp="1"/>
          </p:cNvSpPr>
          <p:nvPr>
            <p:ph type="sldNum" sz="quarter" idx="4294967295"/>
          </p:nvPr>
        </p:nvSpPr>
        <p:spPr>
          <a:xfrm>
            <a:off x="6434137" y="6248400"/>
            <a:ext cx="1905000" cy="457200"/>
          </a:xfrm>
          <a:prstGeom prst="rect">
            <a:avLst/>
          </a:prstGeom>
        </p:spPr>
        <p:txBody>
          <a:bodyPr/>
          <a:lstStyle/>
          <a:p>
            <a:fld id="{138C350D-CEA2-4044-883D-F888E6749321}" type="slidenum">
              <a:rPr lang="en-US" smtClean="0"/>
              <a:pPr/>
              <a:t>21</a:t>
            </a:fld>
            <a:endParaRPr lang="en-US"/>
          </a:p>
        </p:txBody>
      </p:sp>
      <p:sp>
        <p:nvSpPr>
          <p:cNvPr id="733189" name="Rectangle 5"/>
          <p:cNvSpPr>
            <a:spLocks noChangeArrowheads="1"/>
          </p:cNvSpPr>
          <p:nvPr/>
        </p:nvSpPr>
        <p:spPr bwMode="auto">
          <a:xfrm>
            <a:off x="4986337" y="3276600"/>
            <a:ext cx="1128713" cy="593725"/>
          </a:xfrm>
          <a:prstGeom prst="rect">
            <a:avLst/>
          </a:prstGeom>
          <a:solidFill>
            <a:srgbClr val="CC6600"/>
          </a:solidFill>
          <a:ln w="12700">
            <a:solidFill>
              <a:schemeClr val="tx1"/>
            </a:solidFill>
            <a:miter lim="800000"/>
            <a:headEnd/>
            <a:tailEnd/>
          </a:ln>
          <a:effectLst/>
        </p:spPr>
        <p:txBody>
          <a:bodyPr wrap="none" anchor="ctr"/>
          <a:lstStyle/>
          <a:p>
            <a:endParaRPr lang="en-US"/>
          </a:p>
        </p:txBody>
      </p:sp>
      <p:sp>
        <p:nvSpPr>
          <p:cNvPr id="733190" name="Rectangle 6"/>
          <p:cNvSpPr>
            <a:spLocks noChangeArrowheads="1"/>
          </p:cNvSpPr>
          <p:nvPr/>
        </p:nvSpPr>
        <p:spPr bwMode="auto">
          <a:xfrm>
            <a:off x="6265862" y="4919663"/>
            <a:ext cx="1128713" cy="593725"/>
          </a:xfrm>
          <a:prstGeom prst="rect">
            <a:avLst/>
          </a:prstGeom>
          <a:solidFill>
            <a:srgbClr val="CC6600"/>
          </a:solidFill>
          <a:ln w="12700">
            <a:solidFill>
              <a:schemeClr val="tx1"/>
            </a:solidFill>
            <a:miter lim="800000"/>
            <a:headEnd/>
            <a:tailEnd/>
          </a:ln>
          <a:effectLst/>
        </p:spPr>
        <p:txBody>
          <a:bodyPr wrap="none" anchor="ctr"/>
          <a:lstStyle/>
          <a:p>
            <a:endParaRPr lang="en-US"/>
          </a:p>
        </p:txBody>
      </p:sp>
      <p:sp>
        <p:nvSpPr>
          <p:cNvPr id="733191" name="AutoShape 7"/>
          <p:cNvSpPr>
            <a:spLocks noChangeArrowheads="1"/>
          </p:cNvSpPr>
          <p:nvPr/>
        </p:nvSpPr>
        <p:spPr bwMode="auto">
          <a:xfrm>
            <a:off x="4876800" y="4251325"/>
            <a:ext cx="1366837" cy="520700"/>
          </a:xfrm>
          <a:prstGeom prst="diamond">
            <a:avLst/>
          </a:prstGeom>
          <a:solidFill>
            <a:srgbClr val="CC6600"/>
          </a:solidFill>
          <a:ln w="12700">
            <a:solidFill>
              <a:schemeClr val="tx1"/>
            </a:solidFill>
            <a:miter lim="800000"/>
            <a:headEnd/>
            <a:tailEnd/>
          </a:ln>
          <a:effectLst/>
        </p:spPr>
        <p:txBody>
          <a:bodyPr wrap="none" anchor="ctr"/>
          <a:lstStyle/>
          <a:p>
            <a:endParaRPr lang="en-US"/>
          </a:p>
        </p:txBody>
      </p:sp>
      <p:sp>
        <p:nvSpPr>
          <p:cNvPr id="733192" name="Rectangle 8"/>
          <p:cNvSpPr>
            <a:spLocks noChangeArrowheads="1"/>
          </p:cNvSpPr>
          <p:nvPr/>
        </p:nvSpPr>
        <p:spPr bwMode="auto">
          <a:xfrm>
            <a:off x="5000625" y="5699125"/>
            <a:ext cx="1128712" cy="593725"/>
          </a:xfrm>
          <a:prstGeom prst="rect">
            <a:avLst/>
          </a:prstGeom>
          <a:solidFill>
            <a:srgbClr val="CC6600"/>
          </a:solidFill>
          <a:ln w="12700">
            <a:solidFill>
              <a:schemeClr val="tx1"/>
            </a:solidFill>
            <a:miter lim="800000"/>
            <a:headEnd/>
            <a:tailEnd/>
          </a:ln>
          <a:effectLst/>
        </p:spPr>
        <p:txBody>
          <a:bodyPr wrap="none" anchor="ctr"/>
          <a:lstStyle/>
          <a:p>
            <a:endParaRPr lang="en-US"/>
          </a:p>
        </p:txBody>
      </p:sp>
      <p:sp>
        <p:nvSpPr>
          <p:cNvPr id="733193" name="Freeform 9"/>
          <p:cNvSpPr>
            <a:spLocks/>
          </p:cNvSpPr>
          <p:nvPr/>
        </p:nvSpPr>
        <p:spPr bwMode="auto">
          <a:xfrm>
            <a:off x="5551487" y="4078288"/>
            <a:ext cx="2227263" cy="1804987"/>
          </a:xfrm>
          <a:custGeom>
            <a:avLst/>
            <a:gdLst/>
            <a:ahLst/>
            <a:cxnLst>
              <a:cxn ang="0">
                <a:pos x="765" y="904"/>
              </a:cxn>
              <a:cxn ang="0">
                <a:pos x="765" y="1136"/>
              </a:cxn>
              <a:cxn ang="0">
                <a:pos x="1391" y="1136"/>
              </a:cxn>
              <a:cxn ang="0">
                <a:pos x="1402" y="0"/>
              </a:cxn>
              <a:cxn ang="0">
                <a:pos x="0" y="0"/>
              </a:cxn>
            </a:cxnLst>
            <a:rect l="0" t="0" r="r" b="b"/>
            <a:pathLst>
              <a:path w="1403" h="1137">
                <a:moveTo>
                  <a:pt x="765" y="904"/>
                </a:moveTo>
                <a:lnTo>
                  <a:pt x="765" y="1136"/>
                </a:lnTo>
                <a:lnTo>
                  <a:pt x="1391" y="1136"/>
                </a:lnTo>
                <a:lnTo>
                  <a:pt x="1402" y="0"/>
                </a:lnTo>
                <a:lnTo>
                  <a:pt x="0" y="0"/>
                </a:lnTo>
              </a:path>
            </a:pathLst>
          </a:custGeom>
          <a:noFill/>
          <a:ln w="38100" cap="rnd" cmpd="sng">
            <a:solidFill>
              <a:schemeClr val="tx1"/>
            </a:solidFill>
            <a:prstDash val="solid"/>
            <a:round/>
            <a:headEnd type="none" w="med" len="med"/>
            <a:tailEnd type="triangle" w="med" len="med"/>
          </a:ln>
          <a:effectLst/>
        </p:spPr>
        <p:txBody>
          <a:bodyPr/>
          <a:lstStyle/>
          <a:p>
            <a:endParaRPr lang="en-US"/>
          </a:p>
        </p:txBody>
      </p:sp>
      <p:sp>
        <p:nvSpPr>
          <p:cNvPr id="733194" name="Line 10"/>
          <p:cNvSpPr>
            <a:spLocks noChangeShapeType="1"/>
          </p:cNvSpPr>
          <p:nvPr/>
        </p:nvSpPr>
        <p:spPr bwMode="auto">
          <a:xfrm>
            <a:off x="5557837" y="3863975"/>
            <a:ext cx="4763" cy="355600"/>
          </a:xfrm>
          <a:prstGeom prst="line">
            <a:avLst/>
          </a:prstGeom>
          <a:noFill/>
          <a:ln w="38100">
            <a:solidFill>
              <a:schemeClr val="tx1"/>
            </a:solidFill>
            <a:round/>
            <a:headEnd/>
            <a:tailEnd/>
          </a:ln>
          <a:effectLst/>
        </p:spPr>
        <p:txBody>
          <a:bodyPr wrap="none" anchor="ctr"/>
          <a:lstStyle/>
          <a:p>
            <a:endParaRPr lang="en-US"/>
          </a:p>
        </p:txBody>
      </p:sp>
      <p:sp>
        <p:nvSpPr>
          <p:cNvPr id="733195" name="Freeform 11"/>
          <p:cNvSpPr>
            <a:spLocks/>
          </p:cNvSpPr>
          <p:nvPr/>
        </p:nvSpPr>
        <p:spPr bwMode="auto">
          <a:xfrm>
            <a:off x="6213475" y="4538663"/>
            <a:ext cx="609600" cy="387350"/>
          </a:xfrm>
          <a:custGeom>
            <a:avLst/>
            <a:gdLst/>
            <a:ahLst/>
            <a:cxnLst>
              <a:cxn ang="0">
                <a:pos x="0" y="0"/>
              </a:cxn>
              <a:cxn ang="0">
                <a:pos x="383" y="0"/>
              </a:cxn>
              <a:cxn ang="0">
                <a:pos x="383" y="243"/>
              </a:cxn>
            </a:cxnLst>
            <a:rect l="0" t="0" r="r" b="b"/>
            <a:pathLst>
              <a:path w="384" h="244">
                <a:moveTo>
                  <a:pt x="0" y="0"/>
                </a:moveTo>
                <a:lnTo>
                  <a:pt x="383" y="0"/>
                </a:lnTo>
                <a:lnTo>
                  <a:pt x="383" y="243"/>
                </a:lnTo>
              </a:path>
            </a:pathLst>
          </a:custGeom>
          <a:noFill/>
          <a:ln w="38100" cap="rnd" cmpd="sng">
            <a:solidFill>
              <a:schemeClr val="tx1"/>
            </a:solidFill>
            <a:prstDash val="solid"/>
            <a:round/>
            <a:headEnd type="none" w="med" len="med"/>
            <a:tailEnd type="triangle" w="med" len="med"/>
          </a:ln>
          <a:effectLst/>
        </p:spPr>
        <p:txBody>
          <a:bodyPr/>
          <a:lstStyle/>
          <a:p>
            <a:endParaRPr lang="en-US"/>
          </a:p>
        </p:txBody>
      </p:sp>
      <p:sp>
        <p:nvSpPr>
          <p:cNvPr id="733196" name="Line 12"/>
          <p:cNvSpPr>
            <a:spLocks noChangeShapeType="1"/>
          </p:cNvSpPr>
          <p:nvPr/>
        </p:nvSpPr>
        <p:spPr bwMode="auto">
          <a:xfrm>
            <a:off x="5551487" y="4765675"/>
            <a:ext cx="0" cy="908050"/>
          </a:xfrm>
          <a:prstGeom prst="line">
            <a:avLst/>
          </a:prstGeom>
          <a:noFill/>
          <a:ln w="38100">
            <a:solidFill>
              <a:schemeClr val="tx1"/>
            </a:solidFill>
            <a:round/>
            <a:headEnd/>
            <a:tailEnd type="triangle" w="med" len="med"/>
          </a:ln>
          <a:effectLst/>
        </p:spPr>
        <p:txBody>
          <a:bodyPr wrap="none" anchor="ctr"/>
          <a:lstStyle/>
          <a:p>
            <a:endParaRPr lang="en-US"/>
          </a:p>
        </p:txBody>
      </p:sp>
      <p:sp>
        <p:nvSpPr>
          <p:cNvPr id="733197" name="AutoShape 13"/>
          <p:cNvSpPr>
            <a:spLocks noChangeArrowheads="1"/>
          </p:cNvSpPr>
          <p:nvPr/>
        </p:nvSpPr>
        <p:spPr bwMode="auto">
          <a:xfrm>
            <a:off x="4900612" y="1550988"/>
            <a:ext cx="1366838" cy="520700"/>
          </a:xfrm>
          <a:prstGeom prst="diamond">
            <a:avLst/>
          </a:prstGeom>
          <a:solidFill>
            <a:srgbClr val="CC6600"/>
          </a:solidFill>
          <a:ln w="12700">
            <a:solidFill>
              <a:schemeClr val="tx1"/>
            </a:solidFill>
            <a:miter lim="800000"/>
            <a:headEnd/>
            <a:tailEnd/>
          </a:ln>
          <a:effectLst/>
        </p:spPr>
        <p:txBody>
          <a:bodyPr wrap="none" anchor="ctr"/>
          <a:lstStyle/>
          <a:p>
            <a:endParaRPr lang="en-US"/>
          </a:p>
        </p:txBody>
      </p:sp>
      <p:sp>
        <p:nvSpPr>
          <p:cNvPr id="733198" name="Rectangle 14"/>
          <p:cNvSpPr>
            <a:spLocks noChangeArrowheads="1"/>
          </p:cNvSpPr>
          <p:nvPr/>
        </p:nvSpPr>
        <p:spPr bwMode="auto">
          <a:xfrm>
            <a:off x="6096000" y="2159000"/>
            <a:ext cx="1128712" cy="593725"/>
          </a:xfrm>
          <a:prstGeom prst="rect">
            <a:avLst/>
          </a:prstGeom>
          <a:solidFill>
            <a:srgbClr val="CC6600"/>
          </a:solidFill>
          <a:ln w="12700">
            <a:solidFill>
              <a:schemeClr val="tx1"/>
            </a:solidFill>
            <a:miter lim="800000"/>
            <a:headEnd/>
            <a:tailEnd/>
          </a:ln>
          <a:effectLst/>
        </p:spPr>
        <p:txBody>
          <a:bodyPr wrap="none" anchor="ctr"/>
          <a:lstStyle/>
          <a:p>
            <a:endParaRPr lang="en-US"/>
          </a:p>
        </p:txBody>
      </p:sp>
      <p:sp>
        <p:nvSpPr>
          <p:cNvPr id="733199" name="Line 15"/>
          <p:cNvSpPr>
            <a:spLocks noChangeShapeType="1"/>
          </p:cNvSpPr>
          <p:nvPr/>
        </p:nvSpPr>
        <p:spPr bwMode="auto">
          <a:xfrm>
            <a:off x="5611812" y="2041525"/>
            <a:ext cx="6350" cy="1257300"/>
          </a:xfrm>
          <a:prstGeom prst="line">
            <a:avLst/>
          </a:prstGeom>
          <a:noFill/>
          <a:ln w="38100">
            <a:solidFill>
              <a:schemeClr val="tx1"/>
            </a:solidFill>
            <a:round/>
            <a:headEnd/>
            <a:tailEnd type="triangle" w="med" len="med"/>
          </a:ln>
          <a:effectLst/>
        </p:spPr>
        <p:txBody>
          <a:bodyPr wrap="none" anchor="ctr"/>
          <a:lstStyle/>
          <a:p>
            <a:endParaRPr lang="en-US"/>
          </a:p>
        </p:txBody>
      </p:sp>
      <p:sp>
        <p:nvSpPr>
          <p:cNvPr id="733200" name="Freeform 16"/>
          <p:cNvSpPr>
            <a:spLocks/>
          </p:cNvSpPr>
          <p:nvPr/>
        </p:nvSpPr>
        <p:spPr bwMode="auto">
          <a:xfrm>
            <a:off x="6232525" y="1797050"/>
            <a:ext cx="404812" cy="350838"/>
          </a:xfrm>
          <a:custGeom>
            <a:avLst/>
            <a:gdLst/>
            <a:ahLst/>
            <a:cxnLst>
              <a:cxn ang="0">
                <a:pos x="0" y="11"/>
              </a:cxn>
              <a:cxn ang="0">
                <a:pos x="254" y="0"/>
              </a:cxn>
              <a:cxn ang="0">
                <a:pos x="254" y="220"/>
              </a:cxn>
            </a:cxnLst>
            <a:rect l="0" t="0" r="r" b="b"/>
            <a:pathLst>
              <a:path w="255" h="221">
                <a:moveTo>
                  <a:pt x="0" y="11"/>
                </a:moveTo>
                <a:lnTo>
                  <a:pt x="254" y="0"/>
                </a:lnTo>
                <a:lnTo>
                  <a:pt x="254" y="220"/>
                </a:lnTo>
              </a:path>
            </a:pathLst>
          </a:custGeom>
          <a:noFill/>
          <a:ln w="38100" cap="rnd" cmpd="sng">
            <a:solidFill>
              <a:schemeClr val="tx1"/>
            </a:solidFill>
            <a:prstDash val="solid"/>
            <a:round/>
            <a:headEnd type="none" w="med" len="med"/>
            <a:tailEnd type="triangle" w="med" len="med"/>
          </a:ln>
          <a:effectLst/>
        </p:spPr>
        <p:txBody>
          <a:bodyPr/>
          <a:lstStyle/>
          <a:p>
            <a:endParaRPr lang="en-US"/>
          </a:p>
        </p:txBody>
      </p:sp>
      <p:sp>
        <p:nvSpPr>
          <p:cNvPr id="733201" name="Freeform 17"/>
          <p:cNvSpPr>
            <a:spLocks/>
          </p:cNvSpPr>
          <p:nvPr/>
        </p:nvSpPr>
        <p:spPr bwMode="auto">
          <a:xfrm>
            <a:off x="5937250" y="2790825"/>
            <a:ext cx="792162" cy="552450"/>
          </a:xfrm>
          <a:custGeom>
            <a:avLst/>
            <a:gdLst/>
            <a:ahLst/>
            <a:cxnLst>
              <a:cxn ang="0">
                <a:pos x="498" y="0"/>
              </a:cxn>
              <a:cxn ang="0">
                <a:pos x="486" y="127"/>
              </a:cxn>
              <a:cxn ang="0">
                <a:pos x="0" y="127"/>
              </a:cxn>
              <a:cxn ang="0">
                <a:pos x="0" y="347"/>
              </a:cxn>
            </a:cxnLst>
            <a:rect l="0" t="0" r="r" b="b"/>
            <a:pathLst>
              <a:path w="499" h="348">
                <a:moveTo>
                  <a:pt x="498" y="0"/>
                </a:moveTo>
                <a:lnTo>
                  <a:pt x="486" y="127"/>
                </a:lnTo>
                <a:lnTo>
                  <a:pt x="0" y="127"/>
                </a:lnTo>
                <a:lnTo>
                  <a:pt x="0" y="347"/>
                </a:lnTo>
              </a:path>
            </a:pathLst>
          </a:custGeom>
          <a:noFill/>
          <a:ln w="38100" cap="rnd" cmpd="sng">
            <a:solidFill>
              <a:schemeClr val="tx1"/>
            </a:solidFill>
            <a:prstDash val="solid"/>
            <a:round/>
            <a:headEnd type="none" w="med" len="med"/>
            <a:tailEnd type="triangle" w="med" len="med"/>
          </a:ln>
          <a:effectLst/>
        </p:spPr>
        <p:txBody>
          <a:bodyPr/>
          <a:lstStyle/>
          <a:p>
            <a:endParaRPr lang="en-US"/>
          </a:p>
        </p:txBody>
      </p:sp>
      <p:sp>
        <p:nvSpPr>
          <p:cNvPr id="733202" name="Rectangle 18"/>
          <p:cNvSpPr>
            <a:spLocks noChangeArrowheads="1"/>
          </p:cNvSpPr>
          <p:nvPr/>
        </p:nvSpPr>
        <p:spPr bwMode="auto">
          <a:xfrm>
            <a:off x="5367337" y="1550988"/>
            <a:ext cx="350838"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a</a:t>
            </a:r>
          </a:p>
        </p:txBody>
      </p:sp>
      <p:sp>
        <p:nvSpPr>
          <p:cNvPr id="733203" name="Rectangle 19"/>
          <p:cNvSpPr>
            <a:spLocks noChangeArrowheads="1"/>
          </p:cNvSpPr>
          <p:nvPr/>
        </p:nvSpPr>
        <p:spPr bwMode="auto">
          <a:xfrm>
            <a:off x="6380162" y="2212975"/>
            <a:ext cx="350838"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b</a:t>
            </a:r>
          </a:p>
        </p:txBody>
      </p:sp>
      <p:sp>
        <p:nvSpPr>
          <p:cNvPr id="733204" name="Rectangle 20"/>
          <p:cNvSpPr>
            <a:spLocks noChangeArrowheads="1"/>
          </p:cNvSpPr>
          <p:nvPr/>
        </p:nvSpPr>
        <p:spPr bwMode="auto">
          <a:xfrm>
            <a:off x="5367337" y="3298825"/>
            <a:ext cx="333375"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c</a:t>
            </a:r>
          </a:p>
        </p:txBody>
      </p:sp>
      <p:sp>
        <p:nvSpPr>
          <p:cNvPr id="733205" name="Rectangle 21"/>
          <p:cNvSpPr>
            <a:spLocks noChangeArrowheads="1"/>
          </p:cNvSpPr>
          <p:nvPr/>
        </p:nvSpPr>
        <p:spPr bwMode="auto">
          <a:xfrm>
            <a:off x="5387975" y="4275138"/>
            <a:ext cx="350837"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d</a:t>
            </a:r>
          </a:p>
        </p:txBody>
      </p:sp>
      <p:sp>
        <p:nvSpPr>
          <p:cNvPr id="733206" name="Rectangle 22"/>
          <p:cNvSpPr>
            <a:spLocks noChangeArrowheads="1"/>
          </p:cNvSpPr>
          <p:nvPr/>
        </p:nvSpPr>
        <p:spPr bwMode="auto">
          <a:xfrm>
            <a:off x="6656387" y="4937125"/>
            <a:ext cx="350838"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e</a:t>
            </a:r>
          </a:p>
        </p:txBody>
      </p:sp>
      <p:sp>
        <p:nvSpPr>
          <p:cNvPr id="733207" name="Rectangle 23"/>
          <p:cNvSpPr>
            <a:spLocks noChangeArrowheads="1"/>
          </p:cNvSpPr>
          <p:nvPr/>
        </p:nvSpPr>
        <p:spPr bwMode="auto">
          <a:xfrm>
            <a:off x="5349875" y="5746750"/>
            <a:ext cx="265112"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f</a:t>
            </a:r>
          </a:p>
        </p:txBody>
      </p:sp>
      <p:sp>
        <p:nvSpPr>
          <p:cNvPr id="2" name="Date Placeholder 1"/>
          <p:cNvSpPr>
            <a:spLocks noGrp="1"/>
          </p:cNvSpPr>
          <p:nvPr>
            <p:ph type="dt" sz="half" idx="15"/>
          </p:nvPr>
        </p:nvSpPr>
        <p:spPr/>
        <p:txBody>
          <a:bodyPr/>
          <a:lstStyle/>
          <a:p>
            <a:r>
              <a:rPr lang="en-US" smtClean="0"/>
              <a:t>503 11sp © UW CSE  • D. Notkin</a:t>
            </a:r>
            <a:endParaRPr lang="en-US"/>
          </a:p>
        </p:txBody>
      </p:sp>
    </p:spTree>
    <p:extLst>
      <p:ext uri="{BB962C8B-B14F-4D97-AF65-F5344CB8AC3E}">
        <p14:creationId xmlns:p14="http://schemas.microsoft.com/office/powerpoint/2010/main" val="4163800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6F5BEC8C-B8C7-44D6-8A77-A0D31BF97536}" type="slidenum">
              <a:rPr lang="en-US"/>
              <a:pPr/>
              <a:t>22</a:t>
            </a:fld>
            <a:endParaRPr lang="en-US"/>
          </a:p>
        </p:txBody>
      </p:sp>
      <p:sp>
        <p:nvSpPr>
          <p:cNvPr id="736258" name="Rectangle 2"/>
          <p:cNvSpPr>
            <a:spLocks noGrp="1" noChangeArrowheads="1"/>
          </p:cNvSpPr>
          <p:nvPr>
            <p:ph type="title"/>
          </p:nvPr>
        </p:nvSpPr>
        <p:spPr/>
        <p:txBody>
          <a:bodyPr/>
          <a:lstStyle/>
          <a:p>
            <a:r>
              <a:rPr lang="en-US"/>
              <a:t>Condition coverage</a:t>
            </a:r>
          </a:p>
        </p:txBody>
      </p:sp>
      <p:sp>
        <p:nvSpPr>
          <p:cNvPr id="736259" name="Rectangle 3"/>
          <p:cNvSpPr>
            <a:spLocks noGrp="1" noChangeArrowheads="1"/>
          </p:cNvSpPr>
          <p:nvPr>
            <p:ph type="body" idx="1"/>
          </p:nvPr>
        </p:nvSpPr>
        <p:spPr/>
        <p:txBody>
          <a:bodyPr>
            <a:normAutofit fontScale="92500"/>
          </a:bodyPr>
          <a:lstStyle/>
          <a:p>
            <a:r>
              <a:rPr lang="en-US" dirty="0"/>
              <a:t>How to handle compound conditions?</a:t>
            </a:r>
          </a:p>
          <a:p>
            <a:pPr lvl="1"/>
            <a:r>
              <a:rPr lang="en-US" sz="1900" b="1" dirty="0">
                <a:latin typeface="Courier New" pitchFamily="49" charset="0"/>
              </a:rPr>
              <a:t>if (p != NULL) &amp;&amp; (p-&gt;left &lt; p-&gt;right) …</a:t>
            </a:r>
          </a:p>
          <a:p>
            <a:r>
              <a:rPr lang="en-US" dirty="0"/>
              <a:t>Is this a single conditional in the </a:t>
            </a:r>
            <a:r>
              <a:rPr lang="en-US" dirty="0" smtClean="0"/>
              <a:t>CFG?  How </a:t>
            </a:r>
            <a:r>
              <a:rPr lang="en-US" dirty="0"/>
              <a:t>do you handle short-circuit conditionals?</a:t>
            </a:r>
          </a:p>
          <a:p>
            <a:r>
              <a:rPr lang="en-US" dirty="0" smtClean="0"/>
              <a:t>Condition </a:t>
            </a:r>
            <a:r>
              <a:rPr lang="en-US" dirty="0"/>
              <a:t>coverage treats these as separate conditions and requires tests that handle all </a:t>
            </a:r>
            <a:r>
              <a:rPr lang="en-US" dirty="0" smtClean="0"/>
              <a:t>combinations</a:t>
            </a:r>
          </a:p>
          <a:p>
            <a:r>
              <a:rPr lang="en-US" dirty="0" smtClean="0"/>
              <a:t>Modified Condition/Decision Coverage (MCDC)</a:t>
            </a:r>
          </a:p>
          <a:p>
            <a:pPr lvl="1"/>
            <a:r>
              <a:rPr lang="en-US" dirty="0" smtClean="0"/>
              <a:t>Sufficient test cases to verify whether every condition can affect the result of the control structure</a:t>
            </a:r>
          </a:p>
          <a:p>
            <a:pPr lvl="1"/>
            <a:r>
              <a:rPr lang="en-US" dirty="0" smtClean="0"/>
              <a:t>Required for aviation software by RCTA/DO-178B</a:t>
            </a:r>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3427643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AC479450-C740-4741-BD40-65264A0E826E}" type="slidenum">
              <a:rPr lang="en-US"/>
              <a:pPr/>
              <a:t>23</a:t>
            </a:fld>
            <a:endParaRPr lang="en-US"/>
          </a:p>
        </p:txBody>
      </p:sp>
      <p:sp>
        <p:nvSpPr>
          <p:cNvPr id="738306" name="Rectangle 2"/>
          <p:cNvSpPr>
            <a:spLocks noGrp="1" noChangeArrowheads="1"/>
          </p:cNvSpPr>
          <p:nvPr>
            <p:ph type="title"/>
          </p:nvPr>
        </p:nvSpPr>
        <p:spPr/>
        <p:txBody>
          <a:bodyPr/>
          <a:lstStyle/>
          <a:p>
            <a:r>
              <a:rPr lang="en-US"/>
              <a:t>Path coverage</a:t>
            </a:r>
          </a:p>
        </p:txBody>
      </p:sp>
      <p:sp>
        <p:nvSpPr>
          <p:cNvPr id="738307" name="Rectangle 3"/>
          <p:cNvSpPr>
            <a:spLocks noGrp="1" noChangeArrowheads="1"/>
          </p:cNvSpPr>
          <p:nvPr>
            <p:ph type="body" idx="1"/>
          </p:nvPr>
        </p:nvSpPr>
        <p:spPr/>
        <p:txBody>
          <a:bodyPr/>
          <a:lstStyle/>
          <a:p>
            <a:r>
              <a:rPr lang="en-US" sz="2800" dirty="0"/>
              <a:t>Edge coverage is in some sense very static</a:t>
            </a:r>
          </a:p>
          <a:p>
            <a:r>
              <a:rPr lang="en-US" sz="2800" dirty="0"/>
              <a:t>Edges can be covered without covering actual paths (sequences of edges) that the program may execute</a:t>
            </a:r>
          </a:p>
          <a:p>
            <a:r>
              <a:rPr lang="en-US" sz="2800" dirty="0"/>
              <a:t>A</a:t>
            </a:r>
            <a:r>
              <a:rPr lang="en-US" sz="2800" dirty="0" smtClean="0"/>
              <a:t>ll </a:t>
            </a:r>
            <a:r>
              <a:rPr lang="en-US" sz="2800" dirty="0"/>
              <a:t>paths in a program </a:t>
            </a:r>
            <a:r>
              <a:rPr lang="en-US" sz="2800" dirty="0" smtClean="0"/>
              <a:t>may not be executable</a:t>
            </a:r>
            <a:endParaRPr lang="en-US" sz="2800" dirty="0"/>
          </a:p>
          <a:p>
            <a:pPr lvl="1"/>
            <a:r>
              <a:rPr lang="en-US" sz="2400" dirty="0"/>
              <a:t>Writing tests for these is hard </a:t>
            </a:r>
            <a:r>
              <a:rPr lang="en-US" sz="2400" dirty="0">
                <a:sym typeface="Wingdings" pitchFamily="2" charset="2"/>
              </a:rPr>
              <a:t></a:t>
            </a:r>
          </a:p>
          <a:p>
            <a:pPr lvl="1"/>
            <a:r>
              <a:rPr lang="en-US" sz="2400" dirty="0">
                <a:sym typeface="Wingdings" pitchFamily="2" charset="2"/>
              </a:rPr>
              <a:t>Not shipping a program until these paths are executed does not provide a competitive advantage </a:t>
            </a:r>
            <a:endParaRPr lang="en-US" sz="2400"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334903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4294967295"/>
          </p:nvPr>
        </p:nvSpPr>
        <p:spPr>
          <a:xfrm>
            <a:off x="6553200" y="6400800"/>
            <a:ext cx="1905000" cy="457200"/>
          </a:xfrm>
          <a:prstGeom prst="rect">
            <a:avLst/>
          </a:prstGeom>
        </p:spPr>
        <p:txBody>
          <a:bodyPr/>
          <a:lstStyle/>
          <a:p>
            <a:fld id="{CB11D059-F1CC-4DDC-80CC-785E3203A943}" type="slidenum">
              <a:rPr lang="en-US"/>
              <a:pPr/>
              <a:t>24</a:t>
            </a:fld>
            <a:endParaRPr lang="en-US"/>
          </a:p>
        </p:txBody>
      </p:sp>
      <p:sp>
        <p:nvSpPr>
          <p:cNvPr id="740354" name="Rectangle 2"/>
          <p:cNvSpPr>
            <a:spLocks noGrp="1" noChangeArrowheads="1"/>
          </p:cNvSpPr>
          <p:nvPr>
            <p:ph type="title"/>
          </p:nvPr>
        </p:nvSpPr>
        <p:spPr/>
        <p:txBody>
          <a:bodyPr/>
          <a:lstStyle/>
          <a:p>
            <a:r>
              <a:rPr lang="en-US" dirty="0"/>
              <a:t>Path coverage</a:t>
            </a:r>
          </a:p>
        </p:txBody>
      </p:sp>
      <p:sp>
        <p:nvSpPr>
          <p:cNvPr id="740356" name="Rectangle 4"/>
          <p:cNvSpPr>
            <a:spLocks noGrp="1" noChangeArrowheads="1"/>
          </p:cNvSpPr>
          <p:nvPr>
            <p:ph type="body" sz="half" idx="1"/>
          </p:nvPr>
        </p:nvSpPr>
        <p:spPr/>
        <p:txBody>
          <a:bodyPr/>
          <a:lstStyle/>
          <a:p>
            <a:pPr>
              <a:lnSpc>
                <a:spcPct val="90000"/>
              </a:lnSpc>
            </a:pPr>
            <a:r>
              <a:rPr lang="en-US" sz="2400" dirty="0"/>
              <a:t>The test suite</a:t>
            </a:r>
            <a:br>
              <a:rPr lang="en-US" sz="2400" dirty="0"/>
            </a:br>
            <a:r>
              <a:rPr lang="en-US" sz="2400" b="1" dirty="0">
                <a:latin typeface="Courier New" pitchFamily="49" charset="0"/>
                <a:cs typeface="Courier New" pitchFamily="49" charset="0"/>
              </a:rPr>
              <a:t>{&lt;x = 0, z = 1&gt;, &lt;x = 1, z = 3&gt;} </a:t>
            </a:r>
            <a:r>
              <a:rPr lang="en-US" sz="2400" dirty="0"/>
              <a:t>executes all edges, but…</a:t>
            </a:r>
          </a:p>
          <a:p>
            <a:pPr>
              <a:lnSpc>
                <a:spcPct val="90000"/>
              </a:lnSpc>
            </a:pPr>
            <a:endParaRPr lang="en-US" sz="2400" dirty="0"/>
          </a:p>
        </p:txBody>
      </p:sp>
      <p:sp>
        <p:nvSpPr>
          <p:cNvPr id="740357" name="Rectangle 5"/>
          <p:cNvSpPr>
            <a:spLocks noGrp="1" noChangeArrowheads="1"/>
          </p:cNvSpPr>
          <p:nvPr>
            <p:ph type="body" sz="half" idx="2"/>
          </p:nvPr>
        </p:nvSpPr>
        <p:spPr>
          <a:xfrm>
            <a:off x="4648200" y="1600200"/>
            <a:ext cx="3810000" cy="4007251"/>
          </a:xfrm>
          <a:ln>
            <a:solidFill>
              <a:schemeClr val="accent1"/>
            </a:solidFill>
          </a:ln>
        </p:spPr>
        <p:txBody>
          <a:bodyPr>
            <a:spAutoFit/>
          </a:bodyPr>
          <a:lstStyle/>
          <a:p>
            <a:pPr>
              <a:lnSpc>
                <a:spcPct val="90000"/>
              </a:lnSpc>
              <a:buFontTx/>
              <a:buNone/>
            </a:pPr>
            <a:r>
              <a:rPr lang="en-US" sz="2400" b="1" dirty="0">
                <a:latin typeface="Courier New" pitchFamily="49" charset="0"/>
              </a:rPr>
              <a:t>if x ≠ 0 then</a:t>
            </a:r>
            <a:br>
              <a:rPr lang="en-US" sz="2400" b="1" dirty="0">
                <a:latin typeface="Courier New" pitchFamily="49" charset="0"/>
              </a:rPr>
            </a:br>
            <a:r>
              <a:rPr lang="en-US" sz="2400" b="1" dirty="0">
                <a:latin typeface="Courier New" pitchFamily="49" charset="0"/>
              </a:rPr>
              <a:t>y := 5;</a:t>
            </a:r>
          </a:p>
          <a:p>
            <a:pPr>
              <a:lnSpc>
                <a:spcPct val="90000"/>
              </a:lnSpc>
              <a:buFontTx/>
              <a:buNone/>
            </a:pPr>
            <a:r>
              <a:rPr lang="en-US" sz="2400" b="1" dirty="0">
                <a:latin typeface="Courier New" pitchFamily="49" charset="0"/>
              </a:rPr>
              <a:t>else</a:t>
            </a:r>
          </a:p>
          <a:p>
            <a:pPr>
              <a:lnSpc>
                <a:spcPct val="90000"/>
              </a:lnSpc>
              <a:buFontTx/>
              <a:buNone/>
            </a:pPr>
            <a:r>
              <a:rPr lang="en-US" sz="2400" b="1" dirty="0">
                <a:latin typeface="Courier New" pitchFamily="49" charset="0"/>
              </a:rPr>
              <a:t>	z := z - x;</a:t>
            </a:r>
          </a:p>
          <a:p>
            <a:pPr>
              <a:lnSpc>
                <a:spcPct val="90000"/>
              </a:lnSpc>
              <a:buFontTx/>
              <a:buNone/>
            </a:pPr>
            <a:r>
              <a:rPr lang="en-US" sz="2400" b="1" dirty="0" err="1">
                <a:latin typeface="Courier New" pitchFamily="49" charset="0"/>
              </a:rPr>
              <a:t>endif</a:t>
            </a:r>
            <a:r>
              <a:rPr lang="en-US" sz="2400" b="1" dirty="0">
                <a:latin typeface="Courier New" pitchFamily="49" charset="0"/>
              </a:rPr>
              <a:t>;</a:t>
            </a:r>
          </a:p>
          <a:p>
            <a:pPr>
              <a:lnSpc>
                <a:spcPct val="90000"/>
              </a:lnSpc>
              <a:buFontTx/>
              <a:buNone/>
            </a:pPr>
            <a:r>
              <a:rPr lang="en-US" sz="2400" b="1" dirty="0">
                <a:latin typeface="Courier New" pitchFamily="49" charset="0"/>
              </a:rPr>
              <a:t>if z &gt; 1 then</a:t>
            </a:r>
          </a:p>
          <a:p>
            <a:pPr>
              <a:lnSpc>
                <a:spcPct val="90000"/>
              </a:lnSpc>
              <a:buFontTx/>
              <a:buNone/>
            </a:pPr>
            <a:r>
              <a:rPr lang="en-US" sz="2400" b="1" dirty="0">
                <a:latin typeface="Courier New" pitchFamily="49" charset="0"/>
              </a:rPr>
              <a:t>	z := z / x;</a:t>
            </a:r>
          </a:p>
          <a:p>
            <a:pPr>
              <a:lnSpc>
                <a:spcPct val="90000"/>
              </a:lnSpc>
              <a:buFontTx/>
              <a:buNone/>
            </a:pPr>
            <a:r>
              <a:rPr lang="en-US" sz="2400" b="1" dirty="0">
                <a:latin typeface="Courier New" pitchFamily="49" charset="0"/>
              </a:rPr>
              <a:t>else</a:t>
            </a:r>
          </a:p>
          <a:p>
            <a:pPr>
              <a:lnSpc>
                <a:spcPct val="90000"/>
              </a:lnSpc>
              <a:buFontTx/>
              <a:buNone/>
            </a:pPr>
            <a:r>
              <a:rPr lang="en-US" sz="2400" b="1" dirty="0">
                <a:latin typeface="Courier New" pitchFamily="49" charset="0"/>
              </a:rPr>
              <a:t>	z := 0;</a:t>
            </a:r>
          </a:p>
          <a:p>
            <a:pPr>
              <a:lnSpc>
                <a:spcPct val="90000"/>
              </a:lnSpc>
              <a:buFontTx/>
              <a:buNone/>
            </a:pPr>
            <a:r>
              <a:rPr lang="en-US" sz="2400" b="1" dirty="0">
                <a:latin typeface="Courier New" pitchFamily="49" charset="0"/>
              </a:rPr>
              <a:t>end</a:t>
            </a:r>
          </a:p>
        </p:txBody>
      </p:sp>
      <p:sp>
        <p:nvSpPr>
          <p:cNvPr id="2" name="Date Placeholder 1"/>
          <p:cNvSpPr>
            <a:spLocks noGrp="1"/>
          </p:cNvSpPr>
          <p:nvPr>
            <p:ph type="dt" sz="half" idx="15"/>
          </p:nvPr>
        </p:nvSpPr>
        <p:spPr/>
        <p:txBody>
          <a:bodyPr/>
          <a:lstStyle/>
          <a:p>
            <a:r>
              <a:rPr lang="en-US" smtClean="0"/>
              <a:t>503 11sp © UW CSE  • D. Notkin</a:t>
            </a:r>
            <a:endParaRPr lang="en-US"/>
          </a:p>
        </p:txBody>
      </p:sp>
    </p:spTree>
    <p:extLst>
      <p:ext uri="{BB962C8B-B14F-4D97-AF65-F5344CB8AC3E}">
        <p14:creationId xmlns:p14="http://schemas.microsoft.com/office/powerpoint/2010/main" val="24762051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0085D65C-5A70-475A-B8CA-1E52AD3092D7}" type="slidenum">
              <a:rPr lang="en-US"/>
              <a:pPr/>
              <a:t>25</a:t>
            </a:fld>
            <a:endParaRPr lang="en-US"/>
          </a:p>
        </p:txBody>
      </p:sp>
      <p:sp>
        <p:nvSpPr>
          <p:cNvPr id="743426" name="Rectangle 2"/>
          <p:cNvSpPr>
            <a:spLocks noGrp="1" noChangeArrowheads="1"/>
          </p:cNvSpPr>
          <p:nvPr>
            <p:ph type="title"/>
          </p:nvPr>
        </p:nvSpPr>
        <p:spPr/>
        <p:txBody>
          <a:bodyPr/>
          <a:lstStyle/>
          <a:p>
            <a:r>
              <a:rPr lang="en-US"/>
              <a:t>Loop coverage</a:t>
            </a:r>
          </a:p>
        </p:txBody>
      </p:sp>
      <p:sp>
        <p:nvSpPr>
          <p:cNvPr id="743427" name="Rectangle 3"/>
          <p:cNvSpPr>
            <a:spLocks noGrp="1" noChangeArrowheads="1"/>
          </p:cNvSpPr>
          <p:nvPr>
            <p:ph type="body" idx="1"/>
          </p:nvPr>
        </p:nvSpPr>
        <p:spPr/>
        <p:txBody>
          <a:bodyPr/>
          <a:lstStyle/>
          <a:p>
            <a:r>
              <a:rPr lang="en-US" dirty="0"/>
              <a:t>Loop coverage also makes path coverage complex</a:t>
            </a:r>
          </a:p>
          <a:p>
            <a:pPr lvl="1"/>
            <a:r>
              <a:rPr lang="en-US" dirty="0"/>
              <a:t>Each added iteration through a loop introduces a new path</a:t>
            </a:r>
          </a:p>
          <a:p>
            <a:pPr lvl="1"/>
            <a:r>
              <a:rPr lang="en-US" dirty="0"/>
              <a:t>Since we can’t in general bound the number of loop iterations, we often partition the paths for testing purposes</a:t>
            </a:r>
          </a:p>
          <a:p>
            <a:pPr lvl="2"/>
            <a:r>
              <a:rPr lang="en-US" dirty="0"/>
              <a:t>Never, once, many times </a:t>
            </a:r>
            <a:r>
              <a:rPr lang="en-US" dirty="0" smtClean="0"/>
              <a:t>…</a:t>
            </a:r>
          </a:p>
          <a:p>
            <a:pPr lvl="2"/>
            <a:r>
              <a:rPr lang="en-US" dirty="0" smtClean="0"/>
              <a:t>10 is a constant often used as a representation of “many”</a:t>
            </a:r>
            <a:endParaRPr lang="en-US"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1450102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a:lstStyle/>
          <a:p>
            <a:r>
              <a:rPr lang="en-US" smtClean="0"/>
              <a:t>Data flow coverage criteria</a:t>
            </a:r>
            <a:endParaRPr lang="en-US"/>
          </a:p>
        </p:txBody>
      </p:sp>
      <p:sp>
        <p:nvSpPr>
          <p:cNvPr id="30" name="Content Placeholder 29"/>
          <p:cNvSpPr>
            <a:spLocks noGrp="1"/>
          </p:cNvSpPr>
          <p:nvPr>
            <p:ph sz="half" idx="2"/>
          </p:nvPr>
        </p:nvSpPr>
        <p:spPr>
          <a:xfrm>
            <a:off x="4419600" y="1589567"/>
            <a:ext cx="4311501" cy="4572000"/>
          </a:xfrm>
        </p:spPr>
        <p:txBody>
          <a:bodyPr/>
          <a:lstStyle/>
          <a:p>
            <a:r>
              <a:rPr lang="en-US" sz="2400" dirty="0" smtClean="0"/>
              <a:t>Idea: an untested def-use pair could hide an erroneous computation</a:t>
            </a:r>
          </a:p>
          <a:p>
            <a:r>
              <a:rPr lang="en-US" sz="2400" dirty="0" smtClean="0"/>
              <a:t>The increment of </a:t>
            </a:r>
            <a:r>
              <a:rPr lang="en-US" sz="2400" b="1" dirty="0" smtClean="0">
                <a:latin typeface="Courier New" pitchFamily="49" charset="0"/>
                <a:cs typeface="Courier New" pitchFamily="49" charset="0"/>
              </a:rPr>
              <a:t>y</a:t>
            </a:r>
            <a:r>
              <a:rPr lang="en-US" sz="2400" dirty="0" smtClean="0"/>
              <a:t> has two reaching definitions</a:t>
            </a:r>
          </a:p>
          <a:p>
            <a:r>
              <a:rPr lang="en-US" sz="2400" dirty="0" smtClean="0"/>
              <a:t>The assignment to </a:t>
            </a:r>
            <a:r>
              <a:rPr lang="en-US" sz="2400" b="1" dirty="0" smtClean="0">
                <a:latin typeface="Courier New" pitchFamily="49" charset="0"/>
                <a:cs typeface="Courier New" pitchFamily="49" charset="0"/>
              </a:rPr>
              <a:t>z</a:t>
            </a:r>
            <a:r>
              <a:rPr lang="en-US" sz="2400" dirty="0" smtClean="0"/>
              <a:t> has two reaching definitions for each of </a:t>
            </a:r>
            <a:r>
              <a:rPr lang="en-US" sz="2400" b="1" dirty="0" smtClean="0">
                <a:latin typeface="Courier New" pitchFamily="49" charset="0"/>
                <a:cs typeface="Courier New" pitchFamily="49" charset="0"/>
              </a:rPr>
              <a:t>x</a:t>
            </a:r>
            <a:r>
              <a:rPr lang="en-US" sz="2400" dirty="0" smtClean="0"/>
              <a:t> and </a:t>
            </a:r>
            <a:r>
              <a:rPr lang="en-US" sz="2400" b="1" dirty="0" smtClean="0">
                <a:latin typeface="Courier New" pitchFamily="49" charset="0"/>
                <a:cs typeface="Courier New" pitchFamily="49" charset="0"/>
              </a:rPr>
              <a:t>y</a:t>
            </a:r>
          </a:p>
          <a:p>
            <a:r>
              <a:rPr lang="en-US" sz="2400" dirty="0" smtClean="0"/>
              <a:t>There are many variants on this kind of approach</a:t>
            </a:r>
          </a:p>
        </p:txBody>
      </p:sp>
      <p:sp>
        <p:nvSpPr>
          <p:cNvPr id="26" name="Slide Number Placeholder 5"/>
          <p:cNvSpPr>
            <a:spLocks noGrp="1"/>
          </p:cNvSpPr>
          <p:nvPr>
            <p:ph type="sldNum" sz="quarter" idx="4294967295"/>
          </p:nvPr>
        </p:nvSpPr>
        <p:spPr>
          <a:xfrm>
            <a:off x="6553200" y="6400800"/>
            <a:ext cx="1905000" cy="457200"/>
          </a:xfrm>
          <a:prstGeom prst="rect">
            <a:avLst/>
          </a:prstGeom>
        </p:spPr>
        <p:txBody>
          <a:bodyPr/>
          <a:lstStyle/>
          <a:p>
            <a:fld id="{09335067-EFCF-40D3-B786-53670C7C2431}" type="slidenum">
              <a:rPr lang="en-US" smtClean="0"/>
              <a:pPr/>
              <a:t>26</a:t>
            </a:fld>
            <a:endParaRPr lang="en-US"/>
          </a:p>
        </p:txBody>
      </p:sp>
      <p:sp>
        <p:nvSpPr>
          <p:cNvPr id="745498" name="Rectangle 26"/>
          <p:cNvSpPr>
            <a:spLocks noChangeArrowheads="1"/>
          </p:cNvSpPr>
          <p:nvPr/>
        </p:nvSpPr>
        <p:spPr bwMode="auto">
          <a:xfrm>
            <a:off x="750888" y="3216275"/>
            <a:ext cx="1128712" cy="593725"/>
          </a:xfrm>
          <a:prstGeom prst="rect">
            <a:avLst/>
          </a:prstGeom>
          <a:solidFill>
            <a:srgbClr val="CC6600"/>
          </a:solidFill>
          <a:ln w="12700">
            <a:solidFill>
              <a:schemeClr val="tx1"/>
            </a:solidFill>
            <a:miter lim="800000"/>
            <a:headEnd/>
            <a:tailEnd/>
          </a:ln>
          <a:effectLst/>
        </p:spPr>
        <p:txBody>
          <a:bodyPr wrap="none" anchor="ctr"/>
          <a:lstStyle/>
          <a:p>
            <a:endParaRPr lang="en-US"/>
          </a:p>
        </p:txBody>
      </p:sp>
      <p:sp>
        <p:nvSpPr>
          <p:cNvPr id="745499" name="Rectangle 27"/>
          <p:cNvSpPr>
            <a:spLocks noChangeArrowheads="1"/>
          </p:cNvSpPr>
          <p:nvPr/>
        </p:nvSpPr>
        <p:spPr bwMode="auto">
          <a:xfrm>
            <a:off x="2030413" y="4859338"/>
            <a:ext cx="1128712" cy="593725"/>
          </a:xfrm>
          <a:prstGeom prst="rect">
            <a:avLst/>
          </a:prstGeom>
          <a:solidFill>
            <a:srgbClr val="CC6600"/>
          </a:solidFill>
          <a:ln w="12700">
            <a:solidFill>
              <a:schemeClr val="tx1"/>
            </a:solidFill>
            <a:miter lim="800000"/>
            <a:headEnd/>
            <a:tailEnd/>
          </a:ln>
          <a:effectLst/>
        </p:spPr>
        <p:txBody>
          <a:bodyPr wrap="none" anchor="ctr"/>
          <a:lstStyle/>
          <a:p>
            <a:endParaRPr lang="en-US"/>
          </a:p>
        </p:txBody>
      </p:sp>
      <p:sp>
        <p:nvSpPr>
          <p:cNvPr id="745500" name="AutoShape 28"/>
          <p:cNvSpPr>
            <a:spLocks noChangeArrowheads="1"/>
          </p:cNvSpPr>
          <p:nvPr/>
        </p:nvSpPr>
        <p:spPr bwMode="auto">
          <a:xfrm>
            <a:off x="641350" y="4191000"/>
            <a:ext cx="1366838" cy="520700"/>
          </a:xfrm>
          <a:prstGeom prst="diamond">
            <a:avLst/>
          </a:prstGeom>
          <a:solidFill>
            <a:srgbClr val="CC6600"/>
          </a:solidFill>
          <a:ln w="12700">
            <a:solidFill>
              <a:schemeClr val="tx1"/>
            </a:solidFill>
            <a:miter lim="800000"/>
            <a:headEnd/>
            <a:tailEnd/>
          </a:ln>
          <a:effectLst/>
        </p:spPr>
        <p:txBody>
          <a:bodyPr wrap="none" anchor="ctr"/>
          <a:lstStyle/>
          <a:p>
            <a:endParaRPr lang="en-US"/>
          </a:p>
        </p:txBody>
      </p:sp>
      <p:sp>
        <p:nvSpPr>
          <p:cNvPr id="745501" name="Rectangle 29"/>
          <p:cNvSpPr>
            <a:spLocks noChangeArrowheads="1"/>
          </p:cNvSpPr>
          <p:nvPr/>
        </p:nvSpPr>
        <p:spPr bwMode="auto">
          <a:xfrm>
            <a:off x="765175" y="5638800"/>
            <a:ext cx="1128713" cy="593725"/>
          </a:xfrm>
          <a:prstGeom prst="rect">
            <a:avLst/>
          </a:prstGeom>
          <a:solidFill>
            <a:srgbClr val="CC6600"/>
          </a:solidFill>
          <a:ln w="12700">
            <a:solidFill>
              <a:schemeClr val="tx1"/>
            </a:solidFill>
            <a:miter lim="800000"/>
            <a:headEnd/>
            <a:tailEnd/>
          </a:ln>
          <a:effectLst/>
        </p:spPr>
        <p:txBody>
          <a:bodyPr wrap="none" anchor="ctr"/>
          <a:lstStyle/>
          <a:p>
            <a:endParaRPr lang="en-US"/>
          </a:p>
        </p:txBody>
      </p:sp>
      <p:sp>
        <p:nvSpPr>
          <p:cNvPr id="745502" name="Freeform 30"/>
          <p:cNvSpPr>
            <a:spLocks/>
          </p:cNvSpPr>
          <p:nvPr/>
        </p:nvSpPr>
        <p:spPr bwMode="auto">
          <a:xfrm>
            <a:off x="1316038" y="4114800"/>
            <a:ext cx="2227262" cy="1677988"/>
          </a:xfrm>
          <a:custGeom>
            <a:avLst/>
            <a:gdLst/>
            <a:ahLst/>
            <a:cxnLst>
              <a:cxn ang="0">
                <a:pos x="1043" y="864"/>
              </a:cxn>
              <a:cxn ang="0">
                <a:pos x="1043" y="1056"/>
              </a:cxn>
              <a:cxn ang="0">
                <a:pos x="1379" y="1056"/>
              </a:cxn>
              <a:cxn ang="0">
                <a:pos x="1402" y="0"/>
              </a:cxn>
              <a:cxn ang="0">
                <a:pos x="0" y="0"/>
              </a:cxn>
            </a:cxnLst>
            <a:rect l="0" t="0" r="r" b="b"/>
            <a:pathLst>
              <a:path w="1403" h="1057">
                <a:moveTo>
                  <a:pt x="1043" y="864"/>
                </a:moveTo>
                <a:lnTo>
                  <a:pt x="1043" y="1056"/>
                </a:lnTo>
                <a:lnTo>
                  <a:pt x="1379" y="1056"/>
                </a:lnTo>
                <a:lnTo>
                  <a:pt x="1402" y="0"/>
                </a:lnTo>
                <a:lnTo>
                  <a:pt x="0" y="0"/>
                </a:lnTo>
              </a:path>
            </a:pathLst>
          </a:custGeom>
          <a:noFill/>
          <a:ln w="12700" cap="rnd" cmpd="sng">
            <a:solidFill>
              <a:schemeClr val="tx1"/>
            </a:solidFill>
            <a:prstDash val="solid"/>
            <a:round/>
            <a:headEnd type="none" w="med" len="med"/>
            <a:tailEnd type="triangle" w="med" len="med"/>
          </a:ln>
          <a:effectLst/>
        </p:spPr>
        <p:txBody>
          <a:bodyPr/>
          <a:lstStyle/>
          <a:p>
            <a:endParaRPr lang="en-US"/>
          </a:p>
        </p:txBody>
      </p:sp>
      <p:sp>
        <p:nvSpPr>
          <p:cNvPr id="745503" name="Line 31"/>
          <p:cNvSpPr>
            <a:spLocks noChangeShapeType="1"/>
          </p:cNvSpPr>
          <p:nvPr/>
        </p:nvSpPr>
        <p:spPr bwMode="auto">
          <a:xfrm>
            <a:off x="1322388" y="3803650"/>
            <a:ext cx="4762" cy="355600"/>
          </a:xfrm>
          <a:prstGeom prst="line">
            <a:avLst/>
          </a:prstGeom>
          <a:noFill/>
          <a:ln w="12700">
            <a:solidFill>
              <a:schemeClr val="tx1"/>
            </a:solidFill>
            <a:round/>
            <a:headEnd/>
            <a:tailEnd/>
          </a:ln>
          <a:effectLst/>
        </p:spPr>
        <p:txBody>
          <a:bodyPr wrap="none" anchor="ctr"/>
          <a:lstStyle/>
          <a:p>
            <a:endParaRPr lang="en-US"/>
          </a:p>
        </p:txBody>
      </p:sp>
      <p:sp>
        <p:nvSpPr>
          <p:cNvPr id="745504" name="Freeform 32"/>
          <p:cNvSpPr>
            <a:spLocks/>
          </p:cNvSpPr>
          <p:nvPr/>
        </p:nvSpPr>
        <p:spPr bwMode="auto">
          <a:xfrm>
            <a:off x="1978025" y="4478338"/>
            <a:ext cx="609600" cy="387350"/>
          </a:xfrm>
          <a:custGeom>
            <a:avLst/>
            <a:gdLst/>
            <a:ahLst/>
            <a:cxnLst>
              <a:cxn ang="0">
                <a:pos x="0" y="0"/>
              </a:cxn>
              <a:cxn ang="0">
                <a:pos x="383" y="0"/>
              </a:cxn>
              <a:cxn ang="0">
                <a:pos x="383" y="243"/>
              </a:cxn>
            </a:cxnLst>
            <a:rect l="0" t="0" r="r" b="b"/>
            <a:pathLst>
              <a:path w="384" h="244">
                <a:moveTo>
                  <a:pt x="0" y="0"/>
                </a:moveTo>
                <a:lnTo>
                  <a:pt x="383" y="0"/>
                </a:lnTo>
                <a:lnTo>
                  <a:pt x="383" y="243"/>
                </a:lnTo>
              </a:path>
            </a:pathLst>
          </a:custGeom>
          <a:noFill/>
          <a:ln w="12700" cap="rnd" cmpd="sng">
            <a:solidFill>
              <a:schemeClr val="tx1"/>
            </a:solidFill>
            <a:prstDash val="solid"/>
            <a:round/>
            <a:headEnd type="none" w="med" len="med"/>
            <a:tailEnd type="none" w="med" len="med"/>
          </a:ln>
          <a:effectLst/>
        </p:spPr>
        <p:txBody>
          <a:bodyPr/>
          <a:lstStyle/>
          <a:p>
            <a:endParaRPr lang="en-US"/>
          </a:p>
        </p:txBody>
      </p:sp>
      <p:sp>
        <p:nvSpPr>
          <p:cNvPr id="745505" name="Line 33"/>
          <p:cNvSpPr>
            <a:spLocks noChangeShapeType="1"/>
          </p:cNvSpPr>
          <p:nvPr/>
        </p:nvSpPr>
        <p:spPr bwMode="auto">
          <a:xfrm>
            <a:off x="1316038" y="4705350"/>
            <a:ext cx="0" cy="908050"/>
          </a:xfrm>
          <a:prstGeom prst="line">
            <a:avLst/>
          </a:prstGeom>
          <a:noFill/>
          <a:ln w="12700">
            <a:solidFill>
              <a:schemeClr val="tx1"/>
            </a:solidFill>
            <a:round/>
            <a:headEnd/>
            <a:tailEnd type="triangle" w="med" len="med"/>
          </a:ln>
          <a:effectLst/>
        </p:spPr>
        <p:txBody>
          <a:bodyPr wrap="none" anchor="ctr"/>
          <a:lstStyle/>
          <a:p>
            <a:endParaRPr lang="en-US"/>
          </a:p>
        </p:txBody>
      </p:sp>
      <p:sp>
        <p:nvSpPr>
          <p:cNvPr id="745506" name="AutoShape 34"/>
          <p:cNvSpPr>
            <a:spLocks noChangeArrowheads="1"/>
          </p:cNvSpPr>
          <p:nvPr/>
        </p:nvSpPr>
        <p:spPr bwMode="auto">
          <a:xfrm>
            <a:off x="665163" y="1490663"/>
            <a:ext cx="1366837" cy="520700"/>
          </a:xfrm>
          <a:prstGeom prst="diamond">
            <a:avLst/>
          </a:prstGeom>
          <a:solidFill>
            <a:srgbClr val="CC6600"/>
          </a:solidFill>
          <a:ln w="12700">
            <a:solidFill>
              <a:schemeClr val="tx1"/>
            </a:solidFill>
            <a:miter lim="800000"/>
            <a:headEnd/>
            <a:tailEnd/>
          </a:ln>
          <a:effectLst/>
        </p:spPr>
        <p:txBody>
          <a:bodyPr wrap="none" anchor="ctr"/>
          <a:lstStyle/>
          <a:p>
            <a:endParaRPr lang="en-US"/>
          </a:p>
        </p:txBody>
      </p:sp>
      <p:sp>
        <p:nvSpPr>
          <p:cNvPr id="745507" name="Rectangle 35"/>
          <p:cNvSpPr>
            <a:spLocks noChangeArrowheads="1"/>
          </p:cNvSpPr>
          <p:nvPr/>
        </p:nvSpPr>
        <p:spPr bwMode="auto">
          <a:xfrm>
            <a:off x="1860550" y="2098675"/>
            <a:ext cx="1128713" cy="593725"/>
          </a:xfrm>
          <a:prstGeom prst="rect">
            <a:avLst/>
          </a:prstGeom>
          <a:solidFill>
            <a:srgbClr val="CC6600"/>
          </a:solidFill>
          <a:ln w="12700">
            <a:solidFill>
              <a:schemeClr val="tx1"/>
            </a:solidFill>
            <a:miter lim="800000"/>
            <a:headEnd/>
            <a:tailEnd/>
          </a:ln>
          <a:effectLst/>
        </p:spPr>
        <p:txBody>
          <a:bodyPr wrap="none" anchor="ctr"/>
          <a:lstStyle/>
          <a:p>
            <a:endParaRPr lang="en-US"/>
          </a:p>
        </p:txBody>
      </p:sp>
      <p:sp>
        <p:nvSpPr>
          <p:cNvPr id="745508" name="Line 36"/>
          <p:cNvSpPr>
            <a:spLocks noChangeShapeType="1"/>
          </p:cNvSpPr>
          <p:nvPr/>
        </p:nvSpPr>
        <p:spPr bwMode="auto">
          <a:xfrm>
            <a:off x="1376363" y="1981200"/>
            <a:ext cx="6350" cy="1257300"/>
          </a:xfrm>
          <a:prstGeom prst="line">
            <a:avLst/>
          </a:prstGeom>
          <a:noFill/>
          <a:ln w="12700">
            <a:solidFill>
              <a:schemeClr val="tx1"/>
            </a:solidFill>
            <a:round/>
            <a:headEnd/>
            <a:tailEnd type="triangle" w="med" len="med"/>
          </a:ln>
          <a:effectLst/>
        </p:spPr>
        <p:txBody>
          <a:bodyPr wrap="none" anchor="ctr"/>
          <a:lstStyle/>
          <a:p>
            <a:endParaRPr lang="en-US"/>
          </a:p>
        </p:txBody>
      </p:sp>
      <p:sp>
        <p:nvSpPr>
          <p:cNvPr id="745509" name="Freeform 37"/>
          <p:cNvSpPr>
            <a:spLocks/>
          </p:cNvSpPr>
          <p:nvPr/>
        </p:nvSpPr>
        <p:spPr bwMode="auto">
          <a:xfrm>
            <a:off x="1997075" y="1736725"/>
            <a:ext cx="404813" cy="350838"/>
          </a:xfrm>
          <a:custGeom>
            <a:avLst/>
            <a:gdLst/>
            <a:ahLst/>
            <a:cxnLst>
              <a:cxn ang="0">
                <a:pos x="0" y="11"/>
              </a:cxn>
              <a:cxn ang="0">
                <a:pos x="254" y="0"/>
              </a:cxn>
              <a:cxn ang="0">
                <a:pos x="254" y="220"/>
              </a:cxn>
            </a:cxnLst>
            <a:rect l="0" t="0" r="r" b="b"/>
            <a:pathLst>
              <a:path w="255" h="221">
                <a:moveTo>
                  <a:pt x="0" y="11"/>
                </a:moveTo>
                <a:lnTo>
                  <a:pt x="254" y="0"/>
                </a:lnTo>
                <a:lnTo>
                  <a:pt x="254" y="220"/>
                </a:lnTo>
              </a:path>
            </a:pathLst>
          </a:custGeom>
          <a:noFill/>
          <a:ln w="12700" cap="rnd" cmpd="sng">
            <a:solidFill>
              <a:schemeClr val="tx1"/>
            </a:solidFill>
            <a:prstDash val="solid"/>
            <a:round/>
            <a:headEnd type="none" w="med" len="med"/>
            <a:tailEnd type="none" w="med" len="med"/>
          </a:ln>
          <a:effectLst/>
        </p:spPr>
        <p:txBody>
          <a:bodyPr/>
          <a:lstStyle/>
          <a:p>
            <a:endParaRPr lang="en-US"/>
          </a:p>
        </p:txBody>
      </p:sp>
      <p:sp>
        <p:nvSpPr>
          <p:cNvPr id="745510" name="Freeform 38"/>
          <p:cNvSpPr>
            <a:spLocks/>
          </p:cNvSpPr>
          <p:nvPr/>
        </p:nvSpPr>
        <p:spPr bwMode="auto">
          <a:xfrm>
            <a:off x="1701800" y="2730500"/>
            <a:ext cx="792163" cy="552450"/>
          </a:xfrm>
          <a:custGeom>
            <a:avLst/>
            <a:gdLst/>
            <a:ahLst/>
            <a:cxnLst>
              <a:cxn ang="0">
                <a:pos x="498" y="0"/>
              </a:cxn>
              <a:cxn ang="0">
                <a:pos x="486" y="127"/>
              </a:cxn>
              <a:cxn ang="0">
                <a:pos x="0" y="127"/>
              </a:cxn>
              <a:cxn ang="0">
                <a:pos x="0" y="347"/>
              </a:cxn>
            </a:cxnLst>
            <a:rect l="0" t="0" r="r" b="b"/>
            <a:pathLst>
              <a:path w="499" h="348">
                <a:moveTo>
                  <a:pt x="498" y="0"/>
                </a:moveTo>
                <a:lnTo>
                  <a:pt x="486" y="127"/>
                </a:lnTo>
                <a:lnTo>
                  <a:pt x="0" y="127"/>
                </a:lnTo>
                <a:lnTo>
                  <a:pt x="0" y="347"/>
                </a:lnTo>
              </a:path>
            </a:pathLst>
          </a:custGeom>
          <a:noFill/>
          <a:ln w="12700" cap="rnd" cmpd="sng">
            <a:solidFill>
              <a:schemeClr val="tx1"/>
            </a:solidFill>
            <a:prstDash val="solid"/>
            <a:round/>
            <a:headEnd type="none" w="med" len="med"/>
            <a:tailEnd type="triangle" w="med" len="med"/>
          </a:ln>
          <a:effectLst/>
        </p:spPr>
        <p:txBody>
          <a:bodyPr/>
          <a:lstStyle/>
          <a:p>
            <a:endParaRPr lang="en-US"/>
          </a:p>
        </p:txBody>
      </p:sp>
      <p:sp>
        <p:nvSpPr>
          <p:cNvPr id="745511" name="Rectangle 39"/>
          <p:cNvSpPr>
            <a:spLocks noChangeArrowheads="1"/>
          </p:cNvSpPr>
          <p:nvPr/>
        </p:nvSpPr>
        <p:spPr bwMode="auto">
          <a:xfrm>
            <a:off x="1130300" y="1489075"/>
            <a:ext cx="354013" cy="457200"/>
          </a:xfrm>
          <a:prstGeom prst="rect">
            <a:avLst/>
          </a:prstGeom>
          <a:noFill/>
          <a:ln w="12700">
            <a:noFill/>
            <a:miter lim="800000"/>
            <a:headEnd/>
            <a:tailEnd/>
          </a:ln>
          <a:effectLst/>
        </p:spPr>
        <p:txBody>
          <a:bodyPr wrap="none" anchor="ctr"/>
          <a:lstStyle/>
          <a:p>
            <a:endParaRPr lang="en-US"/>
          </a:p>
        </p:txBody>
      </p:sp>
      <p:sp>
        <p:nvSpPr>
          <p:cNvPr id="745512" name="Rectangle 40"/>
          <p:cNvSpPr>
            <a:spLocks noChangeArrowheads="1"/>
          </p:cNvSpPr>
          <p:nvPr/>
        </p:nvSpPr>
        <p:spPr bwMode="auto">
          <a:xfrm>
            <a:off x="1962150" y="2152650"/>
            <a:ext cx="933450"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x := 7</a:t>
            </a:r>
          </a:p>
        </p:txBody>
      </p:sp>
      <p:sp>
        <p:nvSpPr>
          <p:cNvPr id="745513" name="Rectangle 41"/>
          <p:cNvSpPr>
            <a:spLocks noChangeArrowheads="1"/>
          </p:cNvSpPr>
          <p:nvPr/>
        </p:nvSpPr>
        <p:spPr bwMode="auto">
          <a:xfrm>
            <a:off x="966788" y="3257550"/>
            <a:ext cx="915987"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y := x</a:t>
            </a:r>
          </a:p>
        </p:txBody>
      </p:sp>
      <p:sp>
        <p:nvSpPr>
          <p:cNvPr id="745514" name="Rectangle 42"/>
          <p:cNvSpPr>
            <a:spLocks noChangeArrowheads="1"/>
          </p:cNvSpPr>
          <p:nvPr/>
        </p:nvSpPr>
        <p:spPr bwMode="auto">
          <a:xfrm>
            <a:off x="1150938" y="4213225"/>
            <a:ext cx="354012" cy="457200"/>
          </a:xfrm>
          <a:prstGeom prst="rect">
            <a:avLst/>
          </a:prstGeom>
          <a:noFill/>
          <a:ln w="12700">
            <a:noFill/>
            <a:miter lim="800000"/>
            <a:headEnd/>
            <a:tailEnd/>
          </a:ln>
          <a:effectLst/>
        </p:spPr>
        <p:txBody>
          <a:bodyPr wrap="none" anchor="ctr"/>
          <a:lstStyle/>
          <a:p>
            <a:endParaRPr lang="en-US"/>
          </a:p>
        </p:txBody>
      </p:sp>
      <p:sp>
        <p:nvSpPr>
          <p:cNvPr id="745515" name="Rectangle 43"/>
          <p:cNvSpPr>
            <a:spLocks noChangeArrowheads="1"/>
          </p:cNvSpPr>
          <p:nvPr/>
        </p:nvSpPr>
        <p:spPr bwMode="auto">
          <a:xfrm>
            <a:off x="2016125" y="4894263"/>
            <a:ext cx="1263650"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y := y+1</a:t>
            </a:r>
          </a:p>
        </p:txBody>
      </p:sp>
      <p:sp>
        <p:nvSpPr>
          <p:cNvPr id="745516" name="Rectangle 44"/>
          <p:cNvSpPr>
            <a:spLocks noChangeArrowheads="1"/>
          </p:cNvSpPr>
          <p:nvPr/>
        </p:nvSpPr>
        <p:spPr bwMode="auto">
          <a:xfrm>
            <a:off x="727075" y="5686425"/>
            <a:ext cx="1246188" cy="454025"/>
          </a:xfrm>
          <a:prstGeom prst="rect">
            <a:avLst/>
          </a:prstGeom>
          <a:noFill/>
          <a:ln w="12700">
            <a:noFill/>
            <a:miter lim="800000"/>
            <a:headEnd/>
            <a:tailEnd/>
          </a:ln>
          <a:effectLst/>
        </p:spPr>
        <p:txBody>
          <a:bodyPr wrap="none" lIns="90488" tIns="44450" rIns="90488" bIns="44450">
            <a:spAutoFit/>
          </a:bodyPr>
          <a:lstStyle/>
          <a:p>
            <a:pPr eaLnBrk="0" hangingPunct="0">
              <a:lnSpc>
                <a:spcPct val="100000"/>
              </a:lnSpc>
              <a:spcBef>
                <a:spcPct val="0"/>
              </a:spcBef>
              <a:buFontTx/>
              <a:buNone/>
            </a:pPr>
            <a:r>
              <a:rPr lang="en-US" sz="2400">
                <a:solidFill>
                  <a:srgbClr val="FFFFFF"/>
                </a:solidFill>
                <a:latin typeface="Arial" charset="0"/>
              </a:rPr>
              <a:t>z := x+y</a:t>
            </a:r>
          </a:p>
        </p:txBody>
      </p:sp>
      <p:sp>
        <p:nvSpPr>
          <p:cNvPr id="745520" name="Line 48"/>
          <p:cNvSpPr>
            <a:spLocks noChangeShapeType="1"/>
          </p:cNvSpPr>
          <p:nvPr/>
        </p:nvSpPr>
        <p:spPr bwMode="auto">
          <a:xfrm>
            <a:off x="1143000" y="3657600"/>
            <a:ext cx="1600200" cy="1371600"/>
          </a:xfrm>
          <a:prstGeom prst="line">
            <a:avLst/>
          </a:prstGeom>
          <a:noFill/>
          <a:ln w="38100">
            <a:solidFill>
              <a:schemeClr val="tx1"/>
            </a:solidFill>
            <a:prstDash val="sysDot"/>
            <a:round/>
            <a:headEnd/>
            <a:tailEnd type="triangle" w="med" len="med"/>
          </a:ln>
          <a:effectLst/>
        </p:spPr>
        <p:txBody>
          <a:bodyPr/>
          <a:lstStyle/>
          <a:p>
            <a:endParaRPr lang="en-US"/>
          </a:p>
        </p:txBody>
      </p:sp>
      <p:sp>
        <p:nvSpPr>
          <p:cNvPr id="745522" name="Line 50"/>
          <p:cNvSpPr>
            <a:spLocks noChangeShapeType="1"/>
          </p:cNvSpPr>
          <p:nvPr/>
        </p:nvSpPr>
        <p:spPr bwMode="auto">
          <a:xfrm>
            <a:off x="2286000" y="5334000"/>
            <a:ext cx="304800" cy="304800"/>
          </a:xfrm>
          <a:prstGeom prst="line">
            <a:avLst/>
          </a:prstGeom>
          <a:noFill/>
          <a:ln w="38100">
            <a:solidFill>
              <a:schemeClr val="tx1"/>
            </a:solidFill>
            <a:prstDash val="sysDot"/>
            <a:round/>
            <a:headEnd/>
            <a:tailEnd/>
          </a:ln>
          <a:effectLst/>
        </p:spPr>
        <p:txBody>
          <a:bodyPr/>
          <a:lstStyle/>
          <a:p>
            <a:endParaRPr lang="en-US"/>
          </a:p>
        </p:txBody>
      </p:sp>
      <p:sp>
        <p:nvSpPr>
          <p:cNvPr id="745523" name="Line 51"/>
          <p:cNvSpPr>
            <a:spLocks noChangeShapeType="1"/>
          </p:cNvSpPr>
          <p:nvPr/>
        </p:nvSpPr>
        <p:spPr bwMode="auto">
          <a:xfrm flipV="1">
            <a:off x="2590800" y="5334000"/>
            <a:ext cx="228600" cy="304800"/>
          </a:xfrm>
          <a:prstGeom prst="line">
            <a:avLst/>
          </a:prstGeom>
          <a:noFill/>
          <a:ln w="38100">
            <a:solidFill>
              <a:schemeClr val="tx1"/>
            </a:solidFill>
            <a:prstDash val="sysDot"/>
            <a:round/>
            <a:headEnd/>
            <a:tailEnd type="triangle" w="med" len="med"/>
          </a:ln>
          <a:effectLst/>
        </p:spPr>
        <p:txBody>
          <a:bodyPr/>
          <a:lstStyle/>
          <a:p>
            <a:endParaRPr lang="en-US"/>
          </a:p>
        </p:txBody>
      </p:sp>
      <p:sp>
        <p:nvSpPr>
          <p:cNvPr id="2" name="Date Placeholder 1"/>
          <p:cNvSpPr>
            <a:spLocks noGrp="1"/>
          </p:cNvSpPr>
          <p:nvPr>
            <p:ph type="dt" sz="half" idx="15"/>
          </p:nvPr>
        </p:nvSpPr>
        <p:spPr/>
        <p:txBody>
          <a:bodyPr/>
          <a:lstStyle/>
          <a:p>
            <a:r>
              <a:rPr lang="en-US" smtClean="0"/>
              <a:t>503 11sp © UW CSE  • D. Notkin</a:t>
            </a:r>
            <a:endParaRPr lang="en-US"/>
          </a:p>
        </p:txBody>
      </p:sp>
    </p:spTree>
    <p:extLst>
      <p:ext uri="{BB962C8B-B14F-4D97-AF65-F5344CB8AC3E}">
        <p14:creationId xmlns:p14="http://schemas.microsoft.com/office/powerpoint/2010/main" val="4079508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r>
              <a:rPr lang="en-US" smtClean="0"/>
              <a:t>Structural coverage: challenges</a:t>
            </a:r>
            <a:endParaRPr lang="en-US"/>
          </a:p>
        </p:txBody>
      </p:sp>
      <p:sp>
        <p:nvSpPr>
          <p:cNvPr id="747523" name="Rectangle 3"/>
          <p:cNvSpPr>
            <a:spLocks noGrp="1" noChangeArrowheads="1"/>
          </p:cNvSpPr>
          <p:nvPr>
            <p:ph type="body" idx="1"/>
          </p:nvPr>
        </p:nvSpPr>
        <p:spPr/>
        <p:txBody>
          <a:bodyPr/>
          <a:lstStyle/>
          <a:p>
            <a:r>
              <a:rPr lang="en-US" dirty="0" err="1" smtClean="0"/>
              <a:t>Interprocedural</a:t>
            </a:r>
            <a:r>
              <a:rPr lang="en-US" dirty="0" smtClean="0"/>
              <a:t> coverage</a:t>
            </a:r>
          </a:p>
          <a:p>
            <a:pPr lvl="1"/>
            <a:r>
              <a:rPr lang="en-US" dirty="0" err="1" smtClean="0"/>
              <a:t>Interprocedural</a:t>
            </a:r>
            <a:r>
              <a:rPr lang="en-US" dirty="0" smtClean="0"/>
              <a:t> dataflow, call-graph coverage, etc.</a:t>
            </a:r>
          </a:p>
          <a:p>
            <a:r>
              <a:rPr lang="en-US" dirty="0" smtClean="0"/>
              <a:t>Regression testing</a:t>
            </a:r>
          </a:p>
          <a:p>
            <a:pPr lvl="1"/>
            <a:r>
              <a:rPr lang="en-US" dirty="0" smtClean="0"/>
              <a:t>How to test version P’ given that you’ve tested P</a:t>
            </a:r>
          </a:p>
          <a:p>
            <a:r>
              <a:rPr lang="en-US" dirty="0" smtClean="0"/>
              <a:t>Late binding in OO – coverage of polymorphism</a:t>
            </a:r>
          </a:p>
          <a:p>
            <a:r>
              <a:rPr lang="en-US" dirty="0" smtClean="0"/>
              <a:t>Infeasible behaviors: arises once you get past the most basic coverage criteria</a:t>
            </a:r>
            <a:endParaRPr lang="en-US" dirty="0"/>
          </a:p>
        </p:txBody>
      </p:sp>
      <p:sp>
        <p:nvSpPr>
          <p:cNvPr id="4" name="Slide Number Placeholder 5"/>
          <p:cNvSpPr>
            <a:spLocks noGrp="1"/>
          </p:cNvSpPr>
          <p:nvPr>
            <p:ph type="sldNum" sz="quarter" idx="12"/>
          </p:nvPr>
        </p:nvSpPr>
        <p:spPr/>
        <p:txBody>
          <a:bodyPr>
            <a:normAutofit fontScale="85000" lnSpcReduction="20000"/>
          </a:bodyPr>
          <a:lstStyle/>
          <a:p>
            <a:fld id="{D004D1F1-7EE8-4CC7-AB0D-4EA9DC76ED9E}" type="slidenum">
              <a:rPr lang="en-US" smtClean="0"/>
              <a:pPr/>
              <a:t>27</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8419080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9D2C7846-3A2E-413C-8BE8-7A160B559E1E}" type="slidenum">
              <a:rPr lang="en-US"/>
              <a:pPr/>
              <a:t>28</a:t>
            </a:fld>
            <a:endParaRPr lang="en-US"/>
          </a:p>
        </p:txBody>
      </p:sp>
      <p:sp>
        <p:nvSpPr>
          <p:cNvPr id="749570" name="Rectangle 2"/>
          <p:cNvSpPr>
            <a:spLocks noGrp="1" noChangeArrowheads="1"/>
          </p:cNvSpPr>
          <p:nvPr>
            <p:ph type="title"/>
          </p:nvPr>
        </p:nvSpPr>
        <p:spPr/>
        <p:txBody>
          <a:bodyPr/>
          <a:lstStyle/>
          <a:p>
            <a:r>
              <a:rPr lang="en-US"/>
              <a:t>Infeasibility problem</a:t>
            </a:r>
          </a:p>
        </p:txBody>
      </p:sp>
      <p:sp>
        <p:nvSpPr>
          <p:cNvPr id="749571" name="Rectangle 3"/>
          <p:cNvSpPr>
            <a:spLocks noGrp="1" noChangeArrowheads="1"/>
          </p:cNvSpPr>
          <p:nvPr>
            <p:ph type="body" idx="1"/>
          </p:nvPr>
        </p:nvSpPr>
        <p:spPr/>
        <p:txBody>
          <a:bodyPr/>
          <a:lstStyle/>
          <a:p>
            <a:pPr>
              <a:lnSpc>
                <a:spcPct val="90000"/>
              </a:lnSpc>
            </a:pPr>
            <a:r>
              <a:rPr lang="en-US" dirty="0"/>
              <a:t>Syntactically indicated behaviors that are not semantically possible</a:t>
            </a:r>
          </a:p>
          <a:p>
            <a:pPr>
              <a:lnSpc>
                <a:spcPct val="90000"/>
              </a:lnSpc>
            </a:pPr>
            <a:r>
              <a:rPr lang="en-US" dirty="0"/>
              <a:t>Thus can’t achieve “adequate” behavior of test suites</a:t>
            </a:r>
          </a:p>
          <a:p>
            <a:pPr>
              <a:lnSpc>
                <a:spcPct val="90000"/>
              </a:lnSpc>
            </a:pPr>
            <a:r>
              <a:rPr lang="en-US" dirty="0"/>
              <a:t>Could</a:t>
            </a:r>
          </a:p>
          <a:p>
            <a:pPr lvl="1">
              <a:lnSpc>
                <a:spcPct val="90000"/>
              </a:lnSpc>
            </a:pPr>
            <a:r>
              <a:rPr lang="en-US" dirty="0"/>
              <a:t>Manually justify each omission</a:t>
            </a:r>
          </a:p>
          <a:p>
            <a:pPr lvl="1">
              <a:lnSpc>
                <a:spcPct val="90000"/>
              </a:lnSpc>
            </a:pPr>
            <a:r>
              <a:rPr lang="en-US" dirty="0"/>
              <a:t>Give adequacy “scores” – for example, 95% statement, 80% def-use, </a:t>
            </a:r>
            <a:r>
              <a:rPr lang="en-US" dirty="0" smtClean="0"/>
              <a:t>…</a:t>
            </a:r>
          </a:p>
          <a:p>
            <a:pPr lvl="1">
              <a:lnSpc>
                <a:spcPct val="90000"/>
              </a:lnSpc>
            </a:pPr>
            <a:r>
              <a:rPr lang="en-US" dirty="0" smtClean="0"/>
              <a:t>[Can be deceptive, of course]</a:t>
            </a:r>
          </a:p>
          <a:p>
            <a:pPr>
              <a:lnSpc>
                <a:spcPct val="90000"/>
              </a:lnSpc>
            </a:pPr>
            <a:r>
              <a:rPr lang="en-US" dirty="0" smtClean="0"/>
              <a:t>Fault-injection is another approach to infeasibility</a:t>
            </a:r>
            <a:endParaRPr lang="en-US"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9729702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Mutation testing</a:t>
            </a:r>
            <a:endParaRPr lang="en-US" dirty="0"/>
          </a:p>
        </p:txBody>
      </p:sp>
      <p:sp>
        <p:nvSpPr>
          <p:cNvPr id="7" name="Slide Number Placeholder 6"/>
          <p:cNvSpPr>
            <a:spLocks noGrp="1"/>
          </p:cNvSpPr>
          <p:nvPr>
            <p:ph type="sldNum" sz="quarter" idx="12"/>
          </p:nvPr>
        </p:nvSpPr>
        <p:spPr/>
        <p:txBody>
          <a:bodyPr>
            <a:normAutofit fontScale="85000" lnSpcReduction="20000"/>
          </a:bodyPr>
          <a:lstStyle/>
          <a:p>
            <a:fld id="{42505562-23C7-4A8D-8914-047449EB20DB}" type="slidenum">
              <a:rPr lang="en-US" smtClean="0"/>
              <a:pPr/>
              <a:t>29</a:t>
            </a:fld>
            <a:endParaRPr lang="en-US"/>
          </a:p>
        </p:txBody>
      </p:sp>
      <p:sp>
        <p:nvSpPr>
          <p:cNvPr id="3" name="Content Placeholder 2"/>
          <p:cNvSpPr>
            <a:spLocks noGrp="1"/>
          </p:cNvSpPr>
          <p:nvPr>
            <p:ph idx="1"/>
          </p:nvPr>
        </p:nvSpPr>
        <p:spPr/>
        <p:txBody>
          <a:bodyPr/>
          <a:lstStyle/>
          <a:p>
            <a:r>
              <a:rPr lang="en-US" smtClean="0"/>
              <a:t>Mutation testing is an approach to evaluate – and to improve – test suites</a:t>
            </a:r>
          </a:p>
          <a:p>
            <a:r>
              <a:rPr lang="en-US" smtClean="0"/>
              <a:t>Basic idea</a:t>
            </a:r>
          </a:p>
          <a:p>
            <a:pPr lvl="1"/>
            <a:r>
              <a:rPr lang="en-US" smtClean="0"/>
              <a:t>Create small variants of the program under test</a:t>
            </a:r>
          </a:p>
          <a:p>
            <a:pPr lvl="1"/>
            <a:r>
              <a:rPr lang="en-US" smtClean="0"/>
              <a:t>If the tests don’t exhibit different behavior on the variants then the test suite is not sufficient</a:t>
            </a:r>
          </a:p>
          <a:p>
            <a:r>
              <a:rPr lang="en-US" smtClean="0"/>
              <a:t>The material on the following slides is due heavily to Pezzè and Young on fault-based testing</a:t>
            </a:r>
            <a:endParaRPr lang="en-US" dirty="0" smtClean="0"/>
          </a:p>
        </p:txBody>
      </p:sp>
      <p:sp>
        <p:nvSpPr>
          <p:cNvPr id="4" name="Date Placeholder 3"/>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235111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a:t>
            </a:fld>
            <a:endParaRPr lang="en-US"/>
          </a:p>
        </p:txBody>
      </p:sp>
      <p:sp>
        <p:nvSpPr>
          <p:cNvPr id="5" name="Content Placeholder 4"/>
          <p:cNvSpPr>
            <a:spLocks noGrp="1"/>
          </p:cNvSpPr>
          <p:nvPr>
            <p:ph sz="quarter" idx="1"/>
          </p:nvPr>
        </p:nvSpPr>
        <p:spPr/>
        <p:txBody>
          <a:bodyPr>
            <a:normAutofit lnSpcReduction="10000"/>
          </a:bodyPr>
          <a:lstStyle/>
          <a:p>
            <a:r>
              <a:rPr lang="en-US" dirty="0" smtClean="0"/>
              <a:t>Some basics of software testing</a:t>
            </a:r>
          </a:p>
          <a:p>
            <a:pPr lvl="1"/>
            <a:r>
              <a:rPr lang="en-US" dirty="0" smtClean="0"/>
              <a:t>Characterizations of testing</a:t>
            </a:r>
          </a:p>
          <a:p>
            <a:pPr lvl="1"/>
            <a:r>
              <a:rPr lang="en-US" dirty="0" smtClean="0"/>
              <a:t>Terminology</a:t>
            </a:r>
          </a:p>
          <a:p>
            <a:pPr lvl="1"/>
            <a:r>
              <a:rPr lang="en-US" dirty="0" smtClean="0"/>
              <a:t>Basic approaches</a:t>
            </a:r>
          </a:p>
          <a:p>
            <a:pPr lvl="1"/>
            <a:r>
              <a:rPr lang="en-US" dirty="0" smtClean="0"/>
              <a:t>Mutation </a:t>
            </a:r>
            <a:r>
              <a:rPr lang="en-US" dirty="0" smtClean="0"/>
              <a:t>testing</a:t>
            </a:r>
          </a:p>
          <a:p>
            <a:pPr lvl="1"/>
            <a:r>
              <a:rPr lang="en-US" dirty="0" smtClean="0"/>
              <a:t>Random (feedback-directed) testing</a:t>
            </a:r>
            <a:endParaRPr lang="en-US" dirty="0" smtClean="0"/>
          </a:p>
          <a:p>
            <a:r>
              <a:rPr lang="en-US" dirty="0" smtClean="0"/>
              <a:t>Next week: symbolic evaluation, </a:t>
            </a:r>
            <a:r>
              <a:rPr lang="en-US" dirty="0" err="1" smtClean="0"/>
              <a:t>concolic</a:t>
            </a:r>
            <a:r>
              <a:rPr lang="en-US" dirty="0" smtClean="0"/>
              <a:t> evaluation, </a:t>
            </a:r>
            <a:r>
              <a:rPr lang="en-US" dirty="0" smtClean="0"/>
              <a:t>automatic test generation and </a:t>
            </a:r>
            <a:r>
              <a:rPr lang="en-US" dirty="0" smtClean="0"/>
              <a:t>related topics – in some </a:t>
            </a:r>
            <a:r>
              <a:rPr lang="en-US" dirty="0" smtClean="0"/>
              <a:t>depth – many of the techniques used by Andreas (and others!)</a:t>
            </a:r>
            <a:endParaRPr lang="en-US" dirty="0"/>
          </a:p>
        </p:txBody>
      </p:sp>
    </p:spTree>
    <p:extLst>
      <p:ext uri="{BB962C8B-B14F-4D97-AF65-F5344CB8AC3E}">
        <p14:creationId xmlns:p14="http://schemas.microsoft.com/office/powerpoint/2010/main" val="3844371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dirty="0" smtClean="0"/>
              <a:t>Estimation</a:t>
            </a:r>
            <a:endParaRPr lang="en-US" dirty="0"/>
          </a:p>
        </p:txBody>
      </p:sp>
      <p:sp>
        <p:nvSpPr>
          <p:cNvPr id="193539" name="Rectangle 3"/>
          <p:cNvSpPr>
            <a:spLocks noGrp="1" noChangeArrowheads="1"/>
          </p:cNvSpPr>
          <p:nvPr>
            <p:ph idx="1"/>
          </p:nvPr>
        </p:nvSpPr>
        <p:spPr/>
        <p:txBody>
          <a:bodyPr/>
          <a:lstStyle/>
          <a:p>
            <a:r>
              <a:rPr lang="en-US" dirty="0" smtClean="0"/>
              <a:t>Given a big bowl of marbles, how can we estimate how many?</a:t>
            </a:r>
          </a:p>
          <a:p>
            <a:r>
              <a:rPr lang="en-US" dirty="0" smtClean="0"/>
              <a:t>Can’t count every marble individually</a:t>
            </a:r>
          </a:p>
        </p:txBody>
      </p:sp>
      <p:sp>
        <p:nvSpPr>
          <p:cNvPr id="15" name="Slide Number Placeholder 14"/>
          <p:cNvSpPr>
            <a:spLocks noGrp="1"/>
          </p:cNvSpPr>
          <p:nvPr>
            <p:ph type="sldNum" sz="quarter" idx="12"/>
          </p:nvPr>
        </p:nvSpPr>
        <p:spPr/>
        <p:txBody>
          <a:bodyPr>
            <a:normAutofit fontScale="85000" lnSpcReduction="20000"/>
          </a:bodyPr>
          <a:lstStyle/>
          <a:p>
            <a:fld id="{42505562-23C7-4A8D-8914-047449EB20DB}" type="slidenum">
              <a:rPr lang="en-US" smtClean="0"/>
              <a:pPr/>
              <a:t>30</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562028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also…</a:t>
            </a:r>
            <a:endParaRPr lang="en-US" dirty="0"/>
          </a:p>
        </p:txBody>
      </p:sp>
      <p:sp>
        <p:nvSpPr>
          <p:cNvPr id="3" name="Content Placeholder 2"/>
          <p:cNvSpPr>
            <a:spLocks noGrp="1"/>
          </p:cNvSpPr>
          <p:nvPr>
            <p:ph idx="1"/>
          </p:nvPr>
        </p:nvSpPr>
        <p:spPr/>
        <p:txBody>
          <a:bodyPr/>
          <a:lstStyle/>
          <a:p>
            <a:r>
              <a:rPr lang="en-US" dirty="0" smtClean="0"/>
              <a:t>… have a bag of 100 other marbles of the same size, but a different color (say, black) and mix them in?</a:t>
            </a:r>
          </a:p>
          <a:p>
            <a:r>
              <a:rPr lang="en-US" dirty="0" smtClean="0"/>
              <a:t>Draw out 100 marbles at random and find 20 of them are black</a:t>
            </a:r>
          </a:p>
          <a:p>
            <a:r>
              <a:rPr lang="en-US" dirty="0" smtClean="0"/>
              <a:t>How many marbles did we start with?</a:t>
            </a:r>
          </a:p>
          <a:p>
            <a:endParaRPr lang="en-US" dirty="0" smtClean="0"/>
          </a:p>
        </p:txBody>
      </p:sp>
      <p:sp>
        <p:nvSpPr>
          <p:cNvPr id="7" name="Slide Number Placeholder 6"/>
          <p:cNvSpPr>
            <a:spLocks noGrp="1"/>
          </p:cNvSpPr>
          <p:nvPr>
            <p:ph type="sldNum" sz="quarter" idx="12"/>
          </p:nvPr>
        </p:nvSpPr>
        <p:spPr/>
        <p:txBody>
          <a:bodyPr>
            <a:normAutofit fontScale="85000" lnSpcReduction="20000"/>
          </a:bodyPr>
          <a:lstStyle/>
          <a:p>
            <a:fld id="{42505562-23C7-4A8D-8914-047449EB20DB}" type="slidenum">
              <a:rPr lang="en-US" smtClean="0"/>
              <a:pPr/>
              <a:t>31</a:t>
            </a:fld>
            <a:endParaRPr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4769550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smtClean="0"/>
              <a:t>Estimating test suite quality</a:t>
            </a:r>
            <a:endParaRPr lang="en-US" dirty="0"/>
          </a:p>
        </p:txBody>
      </p:sp>
      <p:sp>
        <p:nvSpPr>
          <p:cNvPr id="197636" name="Rectangle 4"/>
          <p:cNvSpPr>
            <a:spLocks noGrp="1" noChangeArrowheads="1"/>
          </p:cNvSpPr>
          <p:nvPr>
            <p:ph idx="1"/>
          </p:nvPr>
        </p:nvSpPr>
        <p:spPr/>
        <p:txBody>
          <a:bodyPr/>
          <a:lstStyle/>
          <a:p>
            <a:r>
              <a:rPr lang="en-US" dirty="0" smtClean="0"/>
              <a:t>Now take a program with bugs and create 100 variations each with a new and distinct bug</a:t>
            </a:r>
          </a:p>
          <a:p>
            <a:pPr lvl="1"/>
            <a:r>
              <a:rPr lang="en-US" dirty="0" smtClean="0"/>
              <a:t>Assume the new bugs are exactly like real bugs in every way</a:t>
            </a:r>
          </a:p>
          <a:p>
            <a:r>
              <a:rPr lang="en-US" dirty="0" smtClean="0"/>
              <a:t>Run the test suite on all 100 new variants</a:t>
            </a:r>
          </a:p>
          <a:p>
            <a:pPr lvl="1"/>
            <a:r>
              <a:rPr lang="en-US" dirty="0" smtClean="0"/>
              <a:t>... and the tests reveal 20 of the bugs </a:t>
            </a:r>
          </a:p>
          <a:p>
            <a:pPr lvl="1"/>
            <a:r>
              <a:rPr lang="en-US" dirty="0" smtClean="0"/>
              <a:t>… and the other 80 program copies do not fail</a:t>
            </a:r>
          </a:p>
          <a:p>
            <a:r>
              <a:rPr lang="en-US" dirty="0" smtClean="0"/>
              <a:t>What does this tell us about the test suite?</a:t>
            </a:r>
            <a:endParaRPr lang="en-US" dirty="0"/>
          </a:p>
        </p:txBody>
      </p:sp>
      <p:sp>
        <p:nvSpPr>
          <p:cNvPr id="15" name="Slide Number Placeholder 14"/>
          <p:cNvSpPr>
            <a:spLocks noGrp="1"/>
          </p:cNvSpPr>
          <p:nvPr>
            <p:ph type="sldNum" sz="quarter" idx="12"/>
          </p:nvPr>
        </p:nvSpPr>
        <p:spPr/>
        <p:txBody>
          <a:bodyPr>
            <a:normAutofit fontScale="85000" lnSpcReduction="20000"/>
          </a:bodyPr>
          <a:lstStyle/>
          <a:p>
            <a:fld id="{42505562-23C7-4A8D-8914-047449EB20DB}" type="slidenum">
              <a:rPr lang="en-US" smtClean="0"/>
              <a:pPr/>
              <a:t>32</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6504418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dirty="0" smtClean="0"/>
              <a:t>Basic Assumptions</a:t>
            </a:r>
            <a:endParaRPr lang="en-US" dirty="0"/>
          </a:p>
        </p:txBody>
      </p:sp>
      <p:sp>
        <p:nvSpPr>
          <p:cNvPr id="199683" name="Rectangle 3"/>
          <p:cNvSpPr>
            <a:spLocks noGrp="1" noChangeArrowheads="1"/>
          </p:cNvSpPr>
          <p:nvPr>
            <p:ph idx="1"/>
          </p:nvPr>
        </p:nvSpPr>
        <p:spPr/>
        <p:txBody>
          <a:bodyPr/>
          <a:lstStyle/>
          <a:p>
            <a:r>
              <a:rPr lang="en-US" dirty="0" smtClean="0"/>
              <a:t>The idea is to judge effectiveness of a test suite in finding real faults by measuring how well it finds seeded fake faults</a:t>
            </a:r>
          </a:p>
          <a:p>
            <a:r>
              <a:rPr lang="en-US" dirty="0" smtClean="0"/>
              <a:t>Valid to the extent that the seeded bugs are representative of real bugs: not necessarily identical but the differences should not affect the selection</a:t>
            </a:r>
          </a:p>
        </p:txBody>
      </p:sp>
      <p:sp>
        <p:nvSpPr>
          <p:cNvPr id="17" name="Slide Number Placeholder 16"/>
          <p:cNvSpPr>
            <a:spLocks noGrp="1"/>
          </p:cNvSpPr>
          <p:nvPr>
            <p:ph type="sldNum" sz="quarter" idx="12"/>
          </p:nvPr>
        </p:nvSpPr>
        <p:spPr/>
        <p:txBody>
          <a:bodyPr>
            <a:normAutofit fontScale="85000" lnSpcReduction="20000"/>
          </a:bodyPr>
          <a:lstStyle/>
          <a:p>
            <a:fld id="{42505562-23C7-4A8D-8914-047449EB20DB}" type="slidenum">
              <a:rPr lang="en-US" smtClean="0"/>
              <a:pPr/>
              <a:t>33</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5673067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smtClean="0"/>
              <a:t>Mutation testing</a:t>
            </a:r>
            <a:endParaRPr lang="en-US"/>
          </a:p>
        </p:txBody>
      </p:sp>
      <p:sp>
        <p:nvSpPr>
          <p:cNvPr id="200707" name="Rectangle 3"/>
          <p:cNvSpPr>
            <a:spLocks noGrp="1" noChangeArrowheads="1"/>
          </p:cNvSpPr>
          <p:nvPr>
            <p:ph idx="1"/>
          </p:nvPr>
        </p:nvSpPr>
        <p:spPr/>
        <p:txBody>
          <a:bodyPr>
            <a:normAutofit lnSpcReduction="10000"/>
          </a:bodyPr>
          <a:lstStyle/>
          <a:p>
            <a:r>
              <a:rPr lang="en-US" dirty="0" smtClean="0"/>
              <a:t>A mutant is a copy of a program with a mutation: a syntactic change that represents a seeded bug</a:t>
            </a:r>
          </a:p>
          <a:p>
            <a:pPr lvl="1"/>
            <a:r>
              <a:rPr lang="en-US" dirty="0" smtClean="0"/>
              <a:t>Ex: change </a:t>
            </a:r>
            <a:r>
              <a:rPr lang="en-US" sz="2400" b="1" dirty="0">
                <a:latin typeface="Courier New" pitchFamily="49" charset="0"/>
                <a:cs typeface="Courier New" pitchFamily="49" charset="0"/>
              </a:rPr>
              <a:t>(i &lt; 0) </a:t>
            </a:r>
            <a:r>
              <a:rPr lang="en-US" dirty="0" smtClean="0"/>
              <a:t>to </a:t>
            </a:r>
            <a:r>
              <a:rPr lang="en-US" sz="2400" b="1" dirty="0" smtClean="0">
                <a:latin typeface="Courier New" pitchFamily="49" charset="0"/>
                <a:cs typeface="Courier New" pitchFamily="49" charset="0"/>
              </a:rPr>
              <a:t>(i &lt;= 0)</a:t>
            </a:r>
            <a:endParaRPr lang="en-US" b="1" dirty="0" smtClean="0">
              <a:latin typeface="Courier New" pitchFamily="49" charset="0"/>
              <a:cs typeface="Courier New" pitchFamily="49" charset="0"/>
            </a:endParaRPr>
          </a:p>
          <a:p>
            <a:r>
              <a:rPr lang="en-US" dirty="0" smtClean="0"/>
              <a:t>Run the test suite on all the mutant programs</a:t>
            </a:r>
          </a:p>
          <a:p>
            <a:r>
              <a:rPr lang="en-US" dirty="0" smtClean="0"/>
              <a:t>A mutant is killed if it fails on at least one test case</a:t>
            </a:r>
          </a:p>
          <a:p>
            <a:pPr lvl="1"/>
            <a:r>
              <a:rPr lang="en-US" dirty="0" smtClean="0"/>
              <a:t>That is, the mutant is distinguishable from the original program by the test suite, which adds confidence about the quality of the test suite</a:t>
            </a:r>
          </a:p>
          <a:p>
            <a:r>
              <a:rPr lang="en-US" dirty="0" smtClean="0"/>
              <a:t>If many mutants are killed, infer that the test suite is also effective at finding real bugs</a:t>
            </a:r>
            <a:endParaRPr lang="en-US" dirty="0"/>
          </a:p>
        </p:txBody>
      </p:sp>
      <p:sp>
        <p:nvSpPr>
          <p:cNvPr id="12" name="Slide Number Placeholder 11"/>
          <p:cNvSpPr>
            <a:spLocks noGrp="1"/>
          </p:cNvSpPr>
          <p:nvPr>
            <p:ph type="sldNum" sz="quarter" idx="12"/>
          </p:nvPr>
        </p:nvSpPr>
        <p:spPr/>
        <p:txBody>
          <a:bodyPr>
            <a:normAutofit fontScale="85000" lnSpcReduction="20000"/>
          </a:bodyPr>
          <a:lstStyle/>
          <a:p>
            <a:fld id="{42505562-23C7-4A8D-8914-047449EB20DB}" type="slidenum">
              <a:rPr lang="en-US" smtClean="0"/>
              <a:pPr/>
              <a:t>34</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0720239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smtClean="0"/>
              <a:t>Mutation testing assumptions</a:t>
            </a:r>
            <a:endParaRPr lang="en-US"/>
          </a:p>
        </p:txBody>
      </p:sp>
      <p:sp>
        <p:nvSpPr>
          <p:cNvPr id="202755" name="Rectangle 3"/>
          <p:cNvSpPr>
            <a:spLocks noGrp="1" noChangeArrowheads="1"/>
          </p:cNvSpPr>
          <p:nvPr>
            <p:ph idx="1"/>
          </p:nvPr>
        </p:nvSpPr>
        <p:spPr/>
        <p:txBody>
          <a:bodyPr/>
          <a:lstStyle/>
          <a:p>
            <a:r>
              <a:rPr lang="en-US" dirty="0" smtClean="0"/>
              <a:t>Competent programmer hypothesis: programs are nearly correct </a:t>
            </a:r>
          </a:p>
          <a:p>
            <a:pPr lvl="1"/>
            <a:r>
              <a:rPr lang="en-US" dirty="0" smtClean="0"/>
              <a:t>Real faults are small variations from the correct program and thus mutants are reasonable models of real buggy programs</a:t>
            </a:r>
          </a:p>
          <a:p>
            <a:r>
              <a:rPr lang="en-US" dirty="0" smtClean="0"/>
              <a:t>Coupling effect hypothesis: tests that find simple faults also find more complex faults</a:t>
            </a:r>
          </a:p>
          <a:p>
            <a:pPr lvl="1"/>
            <a:r>
              <a:rPr lang="en-US" dirty="0" smtClean="0"/>
              <a:t>Even if mutants are not perfect representatives of real faults, a test suite that kills mutants is good at finding real faults, too</a:t>
            </a:r>
          </a:p>
          <a:p>
            <a:endParaRPr lang="en-US" dirty="0"/>
          </a:p>
        </p:txBody>
      </p:sp>
      <p:sp>
        <p:nvSpPr>
          <p:cNvPr id="11" name="Slide Number Placeholder 10"/>
          <p:cNvSpPr>
            <a:spLocks noGrp="1"/>
          </p:cNvSpPr>
          <p:nvPr>
            <p:ph type="sldNum" sz="quarter" idx="12"/>
          </p:nvPr>
        </p:nvSpPr>
        <p:spPr/>
        <p:txBody>
          <a:bodyPr>
            <a:normAutofit fontScale="85000" lnSpcReduction="20000"/>
          </a:bodyPr>
          <a:lstStyle/>
          <a:p>
            <a:fld id="{42505562-23C7-4A8D-8914-047449EB20DB}" type="slidenum">
              <a:rPr lang="en-US" smtClean="0"/>
              <a:pPr/>
              <a:t>35</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32626274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smtClean="0"/>
              <a:t>Mutation Operators</a:t>
            </a:r>
            <a:endParaRPr lang="en-US"/>
          </a:p>
        </p:txBody>
      </p:sp>
      <p:sp>
        <p:nvSpPr>
          <p:cNvPr id="203779" name="Rectangle 3"/>
          <p:cNvSpPr>
            <a:spLocks noGrp="1" noChangeArrowheads="1"/>
          </p:cNvSpPr>
          <p:nvPr>
            <p:ph idx="1"/>
          </p:nvPr>
        </p:nvSpPr>
        <p:spPr/>
        <p:txBody>
          <a:bodyPr>
            <a:normAutofit fontScale="92500" lnSpcReduction="10000"/>
          </a:bodyPr>
          <a:lstStyle/>
          <a:p>
            <a:r>
              <a:rPr lang="en-US" dirty="0" smtClean="0"/>
              <a:t>Syntactic change from legal program to legal program and are thus specific to each programming language</a:t>
            </a:r>
          </a:p>
          <a:p>
            <a:r>
              <a:rPr lang="en-US" dirty="0" smtClean="0"/>
              <a:t>Ex: constant for constant replacement</a:t>
            </a:r>
          </a:p>
          <a:p>
            <a:pPr lvl="1"/>
            <a:r>
              <a:rPr lang="en-US" dirty="0" smtClean="0"/>
              <a:t>from </a:t>
            </a:r>
            <a:r>
              <a:rPr lang="en-US" b="1" dirty="0" smtClean="0">
                <a:latin typeface="Courier New" pitchFamily="49" charset="0"/>
                <a:cs typeface="Courier New" pitchFamily="49" charset="0"/>
              </a:rPr>
              <a:t>(x &lt; 5) </a:t>
            </a:r>
            <a:r>
              <a:rPr lang="en-US" dirty="0" smtClean="0"/>
              <a:t>to </a:t>
            </a:r>
            <a:r>
              <a:rPr lang="en-US" b="1" dirty="0" smtClean="0">
                <a:latin typeface="Courier New" pitchFamily="49" charset="0"/>
                <a:cs typeface="Courier New" pitchFamily="49" charset="0"/>
              </a:rPr>
              <a:t>(x &lt; 12)</a:t>
            </a:r>
          </a:p>
          <a:p>
            <a:pPr lvl="1"/>
            <a:r>
              <a:rPr lang="en-US" dirty="0" smtClean="0"/>
              <a:t>Maybe select from constants found elsewhere in program text</a:t>
            </a:r>
          </a:p>
          <a:p>
            <a:r>
              <a:rPr lang="en-US" dirty="0" smtClean="0"/>
              <a:t>Ex: relational operator replacement</a:t>
            </a:r>
          </a:p>
          <a:p>
            <a:pPr lvl="1"/>
            <a:r>
              <a:rPr lang="en-US" dirty="0" smtClean="0"/>
              <a:t>from </a:t>
            </a:r>
            <a:r>
              <a:rPr lang="en-US" b="1" dirty="0" smtClean="0">
                <a:latin typeface="Courier New" pitchFamily="49" charset="0"/>
                <a:cs typeface="Courier New" pitchFamily="49" charset="0"/>
              </a:rPr>
              <a:t>(x &lt;= 5) </a:t>
            </a:r>
            <a:r>
              <a:rPr lang="en-US" dirty="0" smtClean="0">
                <a:ea typeface="+mn-ea"/>
                <a:cs typeface="+mn-cs"/>
              </a:rPr>
              <a:t>to</a:t>
            </a:r>
            <a:r>
              <a:rPr lang="en-US" b="1" dirty="0" smtClean="0">
                <a:latin typeface="Courier New" pitchFamily="49" charset="0"/>
                <a:cs typeface="Courier New" pitchFamily="49" charset="0"/>
              </a:rPr>
              <a:t> (x &lt; 5)</a:t>
            </a:r>
          </a:p>
          <a:p>
            <a:r>
              <a:rPr lang="en-US" dirty="0" smtClean="0"/>
              <a:t>Ex: variable initialization elimination</a:t>
            </a:r>
          </a:p>
          <a:p>
            <a:pPr lvl="1"/>
            <a:r>
              <a:rPr lang="en-US" dirty="0" smtClean="0"/>
              <a:t>from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x =5; </a:t>
            </a:r>
            <a:r>
              <a:rPr lang="en-US" dirty="0" smtClean="0">
                <a:ea typeface="+mn-ea"/>
                <a:cs typeface="+mn-cs"/>
              </a:rPr>
              <a:t>to</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x;</a:t>
            </a:r>
          </a:p>
        </p:txBody>
      </p:sp>
      <p:sp>
        <p:nvSpPr>
          <p:cNvPr id="16" name="Slide Number Placeholder 15"/>
          <p:cNvSpPr>
            <a:spLocks noGrp="1"/>
          </p:cNvSpPr>
          <p:nvPr>
            <p:ph type="sldNum" sz="quarter" idx="12"/>
          </p:nvPr>
        </p:nvSpPr>
        <p:spPr/>
        <p:txBody>
          <a:bodyPr>
            <a:normAutofit fontScale="85000" lnSpcReduction="20000"/>
          </a:bodyPr>
          <a:lstStyle/>
          <a:p>
            <a:fld id="{42505562-23C7-4A8D-8914-047449EB20DB}" type="slidenum">
              <a:rPr lang="en-US" smtClean="0"/>
              <a:pPr/>
              <a:t>36</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490231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US" dirty="0" smtClean="0"/>
              <a:t>Live mutants scenario</a:t>
            </a:r>
            <a:endParaRPr lang="en-US" dirty="0"/>
          </a:p>
        </p:txBody>
      </p:sp>
      <p:sp>
        <p:nvSpPr>
          <p:cNvPr id="204803" name="Rectangle 3"/>
          <p:cNvSpPr>
            <a:spLocks noGrp="1" noChangeArrowheads="1"/>
          </p:cNvSpPr>
          <p:nvPr>
            <p:ph idx="1"/>
          </p:nvPr>
        </p:nvSpPr>
        <p:spPr/>
        <p:txBody>
          <a:bodyPr/>
          <a:lstStyle/>
          <a:p>
            <a:r>
              <a:rPr lang="en-US" dirty="0" smtClean="0"/>
              <a:t>Create 100 mutants from a program </a:t>
            </a:r>
          </a:p>
          <a:p>
            <a:pPr lvl="1"/>
            <a:r>
              <a:rPr lang="en-US" dirty="0" smtClean="0"/>
              <a:t>Run the test suite on all 100 mutants, plus the original program </a:t>
            </a:r>
          </a:p>
          <a:p>
            <a:pPr lvl="1"/>
            <a:r>
              <a:rPr lang="en-US" dirty="0" smtClean="0"/>
              <a:t>The original program passes all tests </a:t>
            </a:r>
          </a:p>
          <a:p>
            <a:pPr lvl="1"/>
            <a:r>
              <a:rPr lang="en-US" dirty="0" smtClean="0"/>
              <a:t>94 mutant programs are killed (fail at least one test)</a:t>
            </a:r>
          </a:p>
          <a:p>
            <a:pPr lvl="1"/>
            <a:r>
              <a:rPr lang="en-US" dirty="0" smtClean="0"/>
              <a:t>6 mutants remain </a:t>
            </a:r>
            <a:r>
              <a:rPr lang="en-US" i="1" dirty="0" smtClean="0"/>
              <a:t>alive</a:t>
            </a:r>
          </a:p>
          <a:p>
            <a:r>
              <a:rPr lang="en-US" dirty="0" smtClean="0"/>
              <a:t>What can we learn from the living mutants?</a:t>
            </a:r>
            <a:endParaRPr lang="en-US" dirty="0"/>
          </a:p>
        </p:txBody>
      </p:sp>
      <p:sp>
        <p:nvSpPr>
          <p:cNvPr id="11" name="Slide Number Placeholder 10"/>
          <p:cNvSpPr>
            <a:spLocks noGrp="1"/>
          </p:cNvSpPr>
          <p:nvPr>
            <p:ph type="sldNum" sz="quarter" idx="12"/>
          </p:nvPr>
        </p:nvSpPr>
        <p:spPr/>
        <p:txBody>
          <a:bodyPr>
            <a:normAutofit fontScale="85000" lnSpcReduction="20000"/>
          </a:bodyPr>
          <a:lstStyle/>
          <a:p>
            <a:fld id="{42505562-23C7-4A8D-8914-047449EB20DB}" type="slidenum">
              <a:rPr lang="en-US" smtClean="0"/>
              <a:pPr/>
              <a:t>37</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0530568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smtClean="0"/>
              <a:t>How mutants survive</a:t>
            </a:r>
            <a:endParaRPr lang="en-US"/>
          </a:p>
        </p:txBody>
      </p:sp>
      <p:sp>
        <p:nvSpPr>
          <p:cNvPr id="205827" name="Rectangle 3"/>
          <p:cNvSpPr>
            <a:spLocks noGrp="1" noChangeArrowheads="1"/>
          </p:cNvSpPr>
          <p:nvPr>
            <p:ph idx="1"/>
          </p:nvPr>
        </p:nvSpPr>
        <p:spPr/>
        <p:txBody>
          <a:bodyPr>
            <a:normAutofit fontScale="92500"/>
          </a:bodyPr>
          <a:lstStyle/>
          <a:p>
            <a:r>
              <a:rPr lang="en-US" dirty="0" smtClean="0"/>
              <a:t>A mutant may be equivalent to the original program</a:t>
            </a:r>
          </a:p>
          <a:p>
            <a:pPr lvl="1"/>
            <a:r>
              <a:rPr lang="en-US" dirty="0" smtClean="0"/>
              <a:t>Maybe changing </a:t>
            </a:r>
            <a:r>
              <a:rPr lang="en-US" b="1" dirty="0" smtClean="0">
                <a:latin typeface="Courier New" pitchFamily="49" charset="0"/>
                <a:cs typeface="Courier New" pitchFamily="49" charset="0"/>
              </a:rPr>
              <a:t>(x &lt; 0) </a:t>
            </a:r>
            <a:r>
              <a:rPr lang="en-US" dirty="0" smtClean="0"/>
              <a:t>to </a:t>
            </a:r>
            <a:r>
              <a:rPr lang="en-US" b="1" dirty="0" smtClean="0">
                <a:latin typeface="Courier New" pitchFamily="49" charset="0"/>
                <a:cs typeface="Courier New" pitchFamily="49" charset="0"/>
              </a:rPr>
              <a:t>(x &lt;= 0)</a:t>
            </a:r>
            <a:r>
              <a:rPr lang="en-US" dirty="0" smtClean="0"/>
              <a:t> didn’t change the output at all! </a:t>
            </a:r>
          </a:p>
          <a:p>
            <a:pPr lvl="1"/>
            <a:r>
              <a:rPr lang="en-US" dirty="0" smtClean="0"/>
              <a:t>The seeded “fault” is not really a “fault” – determining this may be easy or hard or in the worst case </a:t>
            </a:r>
            <a:r>
              <a:rPr lang="en-US" dirty="0" err="1" smtClean="0"/>
              <a:t>undecidable</a:t>
            </a:r>
            <a:r>
              <a:rPr lang="en-US" dirty="0" smtClean="0"/>
              <a:t> </a:t>
            </a:r>
          </a:p>
          <a:p>
            <a:r>
              <a:rPr lang="en-US" dirty="0" smtClean="0"/>
              <a:t>Or the test suite could be inadequate</a:t>
            </a:r>
          </a:p>
          <a:p>
            <a:pPr lvl="1"/>
            <a:r>
              <a:rPr lang="en-US" dirty="0" smtClean="0"/>
              <a:t>If the mutant could have been killed, but was not, it indicates a weakness in the test suite</a:t>
            </a:r>
          </a:p>
          <a:p>
            <a:pPr lvl="1"/>
            <a:r>
              <a:rPr lang="en-US" dirty="0" smtClean="0"/>
              <a:t>But adding a test case for just this mutant is likely a bad idea – why?</a:t>
            </a:r>
            <a:endParaRPr lang="en-US" dirty="0"/>
          </a:p>
        </p:txBody>
      </p:sp>
      <p:sp>
        <p:nvSpPr>
          <p:cNvPr id="11" name="Slide Number Placeholder 10"/>
          <p:cNvSpPr>
            <a:spLocks noGrp="1"/>
          </p:cNvSpPr>
          <p:nvPr>
            <p:ph type="sldNum" sz="quarter" idx="12"/>
          </p:nvPr>
        </p:nvSpPr>
        <p:spPr/>
        <p:txBody>
          <a:bodyPr>
            <a:normAutofit fontScale="85000" lnSpcReduction="20000"/>
          </a:bodyPr>
          <a:lstStyle/>
          <a:p>
            <a:fld id="{42505562-23C7-4A8D-8914-047449EB20DB}" type="slidenum">
              <a:rPr lang="en-US" smtClean="0"/>
              <a:pPr/>
              <a:t>38</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39842145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smtClean="0"/>
              <a:t>Weak mutation: a variation</a:t>
            </a:r>
            <a:endParaRPr lang="en-US" dirty="0"/>
          </a:p>
        </p:txBody>
      </p:sp>
      <p:sp>
        <p:nvSpPr>
          <p:cNvPr id="11" name="Slide Number Placeholder 10"/>
          <p:cNvSpPr>
            <a:spLocks noGrp="1"/>
          </p:cNvSpPr>
          <p:nvPr>
            <p:ph type="sldNum" sz="quarter" idx="12"/>
          </p:nvPr>
        </p:nvSpPr>
        <p:spPr/>
        <p:txBody>
          <a:bodyPr>
            <a:normAutofit fontScale="85000" lnSpcReduction="20000"/>
          </a:bodyPr>
          <a:lstStyle/>
          <a:p>
            <a:fld id="{42505562-23C7-4A8D-8914-047449EB20DB}" type="slidenum">
              <a:rPr lang="en-US" smtClean="0"/>
              <a:pPr/>
              <a:t>39</a:t>
            </a:fld>
            <a:endParaRPr lang="en-US"/>
          </a:p>
        </p:txBody>
      </p:sp>
      <p:sp>
        <p:nvSpPr>
          <p:cNvPr id="207875" name="Rectangle 3"/>
          <p:cNvSpPr>
            <a:spLocks noGrp="1" noChangeArrowheads="1"/>
          </p:cNvSpPr>
          <p:nvPr>
            <p:ph idx="1"/>
          </p:nvPr>
        </p:nvSpPr>
        <p:spPr/>
        <p:txBody>
          <a:bodyPr>
            <a:normAutofit fontScale="92500" lnSpcReduction="10000"/>
          </a:bodyPr>
          <a:lstStyle/>
          <a:p>
            <a:r>
              <a:rPr lang="en-US" dirty="0" smtClean="0"/>
              <a:t>There are lots of mutants – the number of mutants grows with the square of program size</a:t>
            </a:r>
          </a:p>
          <a:p>
            <a:r>
              <a:rPr lang="en-US" dirty="0" smtClean="0"/>
              <a:t>Running each test case to completion on every mutant is expensive</a:t>
            </a:r>
          </a:p>
          <a:p>
            <a:r>
              <a:rPr lang="en-US" dirty="0" smtClean="0"/>
              <a:t>Instead execute a “meta-mutant” that has many of the seeded faults in addition to executing the original program</a:t>
            </a:r>
          </a:p>
          <a:p>
            <a:pPr lvl="1"/>
            <a:r>
              <a:rPr lang="en-US" dirty="0" smtClean="0"/>
              <a:t>Mark a seeded fault as “killed” as soon as a difference in an intermediate state is found – don’t wait for program completion</a:t>
            </a:r>
          </a:p>
          <a:p>
            <a:pPr lvl="1"/>
            <a:r>
              <a:rPr lang="en-US" dirty="0" smtClean="0"/>
              <a:t>Restart with new mutant selection after each “kill”</a:t>
            </a:r>
            <a:endParaRPr lang="en-US"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303233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 example from Bach</a:t>
            </a:r>
            <a:endParaRPr lang="en-US" dirty="0"/>
          </a:p>
        </p:txBody>
      </p:sp>
      <p:sp>
        <p:nvSpPr>
          <p:cNvPr id="3" name="Content Placeholder 2"/>
          <p:cNvSpPr>
            <a:spLocks noGrp="1"/>
          </p:cNvSpPr>
          <p:nvPr>
            <p:ph idx="1"/>
          </p:nvPr>
        </p:nvSpPr>
        <p:spPr/>
        <p:txBody>
          <a:bodyPr/>
          <a:lstStyle/>
          <a:p>
            <a:r>
              <a:rPr lang="en-US" dirty="0" smtClean="0"/>
              <a:t>Asks students to “try long inputs” for a test requiring an integer</a:t>
            </a:r>
          </a:p>
          <a:p>
            <a:r>
              <a:rPr lang="en-US" dirty="0" smtClean="0"/>
              <a:t>Interesting lengths are…?</a:t>
            </a:r>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8252966"/>
              </p:ext>
            </p:extLst>
          </p:nvPr>
        </p:nvGraphicFramePr>
        <p:xfrm>
          <a:off x="1447800" y="3810000"/>
          <a:ext cx="6296597" cy="457200"/>
        </p:xfrm>
        <a:graphic>
          <a:graphicData uri="http://schemas.openxmlformats.org/drawingml/2006/table">
            <a:tbl>
              <a:tblPr firstRow="1" bandRow="1">
                <a:tableStyleId>{2D5ABB26-0587-4C30-8999-92F81FD0307C}</a:tableStyleId>
              </a:tblPr>
              <a:tblGrid>
                <a:gridCol w="2257997"/>
                <a:gridCol w="4038600"/>
              </a:tblGrid>
              <a:tr h="370840">
                <a:tc>
                  <a:txBody>
                    <a:bodyPr/>
                    <a:lstStyle/>
                    <a:p>
                      <a:r>
                        <a:rPr lang="en-US" sz="2400" dirty="0" smtClean="0"/>
                        <a:t>Enter an integer:</a:t>
                      </a:r>
                      <a:endParaRPr lang="en-US" sz="2400" dirty="0">
                        <a:solidFill>
                          <a:schemeClr val="tx1"/>
                        </a:solidFill>
                      </a:endParaRPr>
                    </a:p>
                  </a:txBody>
                  <a:tcPr/>
                </a:tc>
                <a:tc>
                  <a:txBody>
                    <a:bodyPr/>
                    <a:lstStyle/>
                    <a:p>
                      <a:endParaRPr lang="en-US" dirty="0"/>
                    </a:p>
                  </a:txBody>
                  <a:tcPr>
                    <a:solidFill>
                      <a:schemeClr val="accent1">
                        <a:lumMod val="60000"/>
                        <a:lumOff val="40000"/>
                      </a:schemeClr>
                    </a:solidFill>
                  </a:tcPr>
                </a:tc>
              </a:tr>
            </a:tbl>
          </a:graphicData>
        </a:graphic>
      </p:graphicFrame>
    </p:spTree>
    <p:extLst>
      <p:ext uri="{BB962C8B-B14F-4D97-AF65-F5344CB8AC3E}">
        <p14:creationId xmlns:p14="http://schemas.microsoft.com/office/powerpoint/2010/main" val="12910793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normAutofit fontScale="90000"/>
          </a:bodyPr>
          <a:lstStyle/>
          <a:p>
            <a:r>
              <a:rPr lang="en-US" smtClean="0"/>
              <a:t>Statistical Mutation: another variation</a:t>
            </a:r>
            <a:endParaRPr lang="en-US" dirty="0"/>
          </a:p>
        </p:txBody>
      </p:sp>
      <p:sp>
        <p:nvSpPr>
          <p:cNvPr id="11" name="Slide Number Placeholder 10"/>
          <p:cNvSpPr>
            <a:spLocks noGrp="1"/>
          </p:cNvSpPr>
          <p:nvPr>
            <p:ph type="sldNum" sz="quarter" idx="12"/>
          </p:nvPr>
        </p:nvSpPr>
        <p:spPr/>
        <p:txBody>
          <a:bodyPr>
            <a:normAutofit fontScale="85000" lnSpcReduction="20000"/>
          </a:bodyPr>
          <a:lstStyle/>
          <a:p>
            <a:fld id="{42505562-23C7-4A8D-8914-047449EB20DB}" type="slidenum">
              <a:rPr lang="en-US" smtClean="0"/>
              <a:pPr/>
              <a:t>40</a:t>
            </a:fld>
            <a:endParaRPr lang="en-US"/>
          </a:p>
        </p:txBody>
      </p:sp>
      <p:sp>
        <p:nvSpPr>
          <p:cNvPr id="208899" name="Rectangle 3"/>
          <p:cNvSpPr>
            <a:spLocks noGrp="1" noChangeArrowheads="1"/>
          </p:cNvSpPr>
          <p:nvPr>
            <p:ph idx="1"/>
          </p:nvPr>
        </p:nvSpPr>
        <p:spPr/>
        <p:txBody>
          <a:bodyPr/>
          <a:lstStyle/>
          <a:p>
            <a:r>
              <a:rPr lang="en-US" smtClean="0"/>
              <a:t>Running each test case on every mutant is expensive, even if we don’t run each test case separately to completion</a:t>
            </a:r>
          </a:p>
          <a:p>
            <a:r>
              <a:rPr lang="en-US" smtClean="0"/>
              <a:t>Approach: Create a random sample of mutants</a:t>
            </a:r>
          </a:p>
          <a:p>
            <a:pPr lvl="1"/>
            <a:r>
              <a:rPr lang="en-US" smtClean="0"/>
              <a:t>May be just as good for assessing a test suite</a:t>
            </a:r>
          </a:p>
          <a:p>
            <a:pPr lvl="1"/>
            <a:r>
              <a:rPr lang="en-US" smtClean="0"/>
              <a:t>Doesn’t work if test cases are designed to kill particular mutants</a:t>
            </a:r>
          </a:p>
          <a:p>
            <a:endParaRPr lang="en-US"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6721086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smtClean="0"/>
              <a:t>In real life ...</a:t>
            </a:r>
            <a:endParaRPr lang="en-US"/>
          </a:p>
        </p:txBody>
      </p:sp>
      <p:sp>
        <p:nvSpPr>
          <p:cNvPr id="209923" name="Rectangle 3"/>
          <p:cNvSpPr>
            <a:spLocks noGrp="1" noChangeArrowheads="1"/>
          </p:cNvSpPr>
          <p:nvPr>
            <p:ph idx="1"/>
          </p:nvPr>
        </p:nvSpPr>
        <p:spPr/>
        <p:txBody>
          <a:bodyPr>
            <a:normAutofit fontScale="92500" lnSpcReduction="10000"/>
          </a:bodyPr>
          <a:lstStyle/>
          <a:p>
            <a:r>
              <a:rPr lang="en-US" dirty="0" smtClean="0"/>
              <a:t>Fault-based testing is a widely used in semiconductor manufacturing</a:t>
            </a:r>
          </a:p>
          <a:p>
            <a:pPr lvl="1"/>
            <a:r>
              <a:rPr lang="en-US" dirty="0" smtClean="0"/>
              <a:t>With good fault models of typical manufacturing faults, e.g., “stuck-at-one” for a transistor</a:t>
            </a:r>
          </a:p>
          <a:p>
            <a:pPr lvl="1"/>
            <a:r>
              <a:rPr lang="en-US" dirty="0" smtClean="0"/>
              <a:t>But fault-based testing for design errors – as in software – is more challenging</a:t>
            </a:r>
          </a:p>
          <a:p>
            <a:r>
              <a:rPr lang="en-US" dirty="0" smtClean="0"/>
              <a:t>Mutation testing is not widely used in industry</a:t>
            </a:r>
          </a:p>
          <a:p>
            <a:pPr lvl="1"/>
            <a:r>
              <a:rPr lang="en-US" dirty="0" smtClean="0"/>
              <a:t>But plays a role in software testing research, to compare effectiveness of testing techniques</a:t>
            </a:r>
          </a:p>
          <a:p>
            <a:r>
              <a:rPr lang="en-US" dirty="0" smtClean="0"/>
              <a:t>Some use of fault models to design test cases is important and widely practiced</a:t>
            </a:r>
            <a:endParaRPr lang="en-US" dirty="0"/>
          </a:p>
        </p:txBody>
      </p:sp>
      <p:sp>
        <p:nvSpPr>
          <p:cNvPr id="12" name="Slide Number Placeholder 11"/>
          <p:cNvSpPr>
            <a:spLocks noGrp="1"/>
          </p:cNvSpPr>
          <p:nvPr>
            <p:ph type="sldNum" sz="quarter" idx="12"/>
          </p:nvPr>
        </p:nvSpPr>
        <p:spPr/>
        <p:txBody>
          <a:bodyPr>
            <a:normAutofit fontScale="85000" lnSpcReduction="20000"/>
          </a:bodyPr>
          <a:lstStyle/>
          <a:p>
            <a:fld id="{42505562-23C7-4A8D-8914-047449EB20DB}" type="slidenum">
              <a:rPr lang="en-US" smtClean="0"/>
              <a:pPr/>
              <a:t>41</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7529585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Grp="1" noChangeArrowheads="1"/>
          </p:cNvSpPr>
          <p:nvPr>
            <p:ph type="title"/>
          </p:nvPr>
        </p:nvSpPr>
        <p:spPr/>
        <p:txBody>
          <a:bodyPr/>
          <a:lstStyle/>
          <a:p>
            <a:r>
              <a:rPr lang="en-US" smtClean="0"/>
              <a:t>Summary</a:t>
            </a:r>
            <a:endParaRPr lang="en-US"/>
          </a:p>
        </p:txBody>
      </p:sp>
      <p:sp>
        <p:nvSpPr>
          <p:cNvPr id="13319" name="Rectangle 7"/>
          <p:cNvSpPr>
            <a:spLocks noGrp="1" noChangeArrowheads="1"/>
          </p:cNvSpPr>
          <p:nvPr>
            <p:ph idx="1"/>
          </p:nvPr>
        </p:nvSpPr>
        <p:spPr/>
        <p:txBody>
          <a:bodyPr>
            <a:normAutofit lnSpcReduction="10000"/>
          </a:bodyPr>
          <a:lstStyle/>
          <a:p>
            <a:r>
              <a:rPr lang="en-US" smtClean="0"/>
              <a:t>If bugs were marbles ... </a:t>
            </a:r>
          </a:p>
          <a:p>
            <a:pPr lvl="1"/>
            <a:r>
              <a:rPr lang="en-US" smtClean="0"/>
              <a:t>We could get some nice black marbles to judge the quality of test suites</a:t>
            </a:r>
          </a:p>
          <a:p>
            <a:r>
              <a:rPr lang="en-US" smtClean="0"/>
              <a:t>Since bugs aren’t marbles ... </a:t>
            </a:r>
          </a:p>
          <a:p>
            <a:pPr lvl="1"/>
            <a:r>
              <a:rPr lang="en-US" smtClean="0"/>
              <a:t>Mutation testing rests on some troubling assumptions about seeded faults, which may not be statistically representative of real faults</a:t>
            </a:r>
          </a:p>
          <a:p>
            <a:r>
              <a:rPr lang="en-US" smtClean="0"/>
              <a:t>Nonetheless ... </a:t>
            </a:r>
          </a:p>
          <a:p>
            <a:pPr lvl="1"/>
            <a:r>
              <a:rPr lang="en-US" smtClean="0"/>
              <a:t>A model of typical or important faults is invaluable information for designing and assessing test suites</a:t>
            </a:r>
            <a:endParaRPr lang="en-US"/>
          </a:p>
        </p:txBody>
      </p:sp>
      <p:sp>
        <p:nvSpPr>
          <p:cNvPr id="17" name="Slide Number Placeholder 16"/>
          <p:cNvSpPr>
            <a:spLocks noGrp="1"/>
          </p:cNvSpPr>
          <p:nvPr>
            <p:ph type="sldNum" sz="quarter" idx="12"/>
          </p:nvPr>
        </p:nvSpPr>
        <p:spPr/>
        <p:txBody>
          <a:bodyPr>
            <a:normAutofit fontScale="85000" lnSpcReduction="20000"/>
          </a:bodyPr>
          <a:lstStyle/>
          <a:p>
            <a:fld id="{42505562-23C7-4A8D-8914-047449EB20DB}" type="slidenum">
              <a:rPr lang="en-US" smtClean="0"/>
              <a:pPr/>
              <a:t>42</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5976291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Feedback-directed Random Test Generation</a:t>
            </a:r>
          </a:p>
        </p:txBody>
      </p:sp>
      <p:sp>
        <p:nvSpPr>
          <p:cNvPr id="2051" name="Rectangle 3"/>
          <p:cNvSpPr>
            <a:spLocks noGrp="1" noChangeArrowheads="1"/>
          </p:cNvSpPr>
          <p:nvPr>
            <p:ph type="subTitle" idx="1"/>
          </p:nvPr>
        </p:nvSpPr>
        <p:spPr>
          <a:xfrm>
            <a:off x="595313" y="2533650"/>
            <a:ext cx="7812087" cy="3371850"/>
          </a:xfrm>
        </p:spPr>
        <p:txBody>
          <a:bodyPr/>
          <a:lstStyle/>
          <a:p>
            <a:pPr algn="ctr">
              <a:lnSpc>
                <a:spcPct val="80000"/>
              </a:lnSpc>
            </a:pPr>
            <a:r>
              <a:rPr lang="en-US" sz="1600" i="1"/>
              <a:t>(to appear in ICSE 2007)</a:t>
            </a:r>
          </a:p>
          <a:p>
            <a:pPr algn="ctr">
              <a:lnSpc>
                <a:spcPct val="80000"/>
              </a:lnSpc>
            </a:pPr>
            <a:endParaRPr lang="en-US" sz="1600"/>
          </a:p>
          <a:p>
            <a:pPr>
              <a:lnSpc>
                <a:spcPct val="80000"/>
              </a:lnSpc>
            </a:pPr>
            <a:endParaRPr lang="en-US" sz="2000"/>
          </a:p>
          <a:p>
            <a:pPr>
              <a:lnSpc>
                <a:spcPct val="80000"/>
              </a:lnSpc>
            </a:pPr>
            <a:r>
              <a:rPr lang="en-US" sz="2000"/>
              <a:t>       Carlos Pacheco                     Shuvendu Lahiri</a:t>
            </a:r>
          </a:p>
          <a:p>
            <a:pPr>
              <a:lnSpc>
                <a:spcPct val="80000"/>
              </a:lnSpc>
            </a:pPr>
            <a:r>
              <a:rPr lang="en-US" sz="2000"/>
              <a:t>        Michael Ernst                         Thomas Ball</a:t>
            </a:r>
          </a:p>
          <a:p>
            <a:pPr>
              <a:lnSpc>
                <a:spcPct val="80000"/>
              </a:lnSpc>
            </a:pPr>
            <a:endParaRPr lang="en-US" sz="2000"/>
          </a:p>
          <a:p>
            <a:pPr>
              <a:lnSpc>
                <a:spcPct val="80000"/>
              </a:lnSpc>
            </a:pPr>
            <a:r>
              <a:rPr lang="en-US" sz="2000"/>
              <a:t>               MIT                            Microsoft Research</a:t>
            </a:r>
          </a:p>
          <a:p>
            <a:pPr>
              <a:lnSpc>
                <a:spcPct val="80000"/>
              </a:lnSpc>
            </a:pPr>
            <a:endParaRPr lang="en-US" sz="2000"/>
          </a:p>
          <a:p>
            <a:pPr algn="ctr">
              <a:lnSpc>
                <a:spcPct val="80000"/>
              </a:lnSpc>
            </a:pPr>
            <a:endParaRPr lang="en-US" sz="1400" i="1"/>
          </a:p>
          <a:p>
            <a:pPr>
              <a:lnSpc>
                <a:spcPct val="80000"/>
              </a:lnSpc>
            </a:pPr>
            <a:endParaRPr lang="en-US" sz="2000"/>
          </a:p>
          <a:p>
            <a:pPr algn="ctr">
              <a:lnSpc>
                <a:spcPct val="80000"/>
              </a:lnSpc>
            </a:pPr>
            <a:r>
              <a:rPr lang="en-US" sz="2000"/>
              <a:t>January 19, 2007</a:t>
            </a:r>
          </a:p>
        </p:txBody>
      </p:sp>
      <p:sp>
        <p:nvSpPr>
          <p:cNvPr id="2" name="Rectangle 1"/>
          <p:cNvSpPr/>
          <p:nvPr/>
        </p:nvSpPr>
        <p:spPr>
          <a:xfrm>
            <a:off x="6308826" y="845403"/>
            <a:ext cx="2911374" cy="830997"/>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2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2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2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252026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Random testing</a:t>
            </a:r>
          </a:p>
        </p:txBody>
      </p:sp>
      <p:sp>
        <p:nvSpPr>
          <p:cNvPr id="8195" name="Rectangle 3"/>
          <p:cNvSpPr>
            <a:spLocks noGrp="1" noChangeArrowheads="1"/>
          </p:cNvSpPr>
          <p:nvPr>
            <p:ph type="body" idx="1"/>
          </p:nvPr>
        </p:nvSpPr>
        <p:spPr>
          <a:xfrm>
            <a:off x="519113" y="1320800"/>
            <a:ext cx="8624887" cy="4572000"/>
          </a:xfrm>
        </p:spPr>
        <p:txBody>
          <a:bodyPr/>
          <a:lstStyle/>
          <a:p>
            <a:pPr>
              <a:lnSpc>
                <a:spcPct val="90000"/>
              </a:lnSpc>
            </a:pPr>
            <a:endParaRPr lang="en-US" sz="2000"/>
          </a:p>
          <a:p>
            <a:pPr>
              <a:lnSpc>
                <a:spcPct val="90000"/>
              </a:lnSpc>
            </a:pPr>
            <a:r>
              <a:rPr lang="en-US" sz="2000"/>
              <a:t>Select inputs at random from a program’s input space</a:t>
            </a:r>
          </a:p>
          <a:p>
            <a:pPr>
              <a:lnSpc>
                <a:spcPct val="90000"/>
              </a:lnSpc>
            </a:pPr>
            <a:r>
              <a:rPr lang="en-US" sz="2000"/>
              <a:t>Check that program behaves correctly on each input</a:t>
            </a:r>
          </a:p>
          <a:p>
            <a:pPr>
              <a:lnSpc>
                <a:spcPct val="90000"/>
              </a:lnSpc>
            </a:pPr>
            <a:endParaRPr lang="en-US" sz="2000"/>
          </a:p>
          <a:p>
            <a:pPr>
              <a:lnSpc>
                <a:spcPct val="90000"/>
              </a:lnSpc>
            </a:pPr>
            <a:r>
              <a:rPr lang="en-US" sz="2000"/>
              <a:t>An attractive error-detection technique</a:t>
            </a:r>
          </a:p>
          <a:p>
            <a:pPr lvl="1">
              <a:lnSpc>
                <a:spcPct val="90000"/>
              </a:lnSpc>
            </a:pPr>
            <a:r>
              <a:rPr lang="en-US" sz="1800"/>
              <a:t>Easy to implement and use</a:t>
            </a:r>
          </a:p>
          <a:p>
            <a:pPr lvl="1">
              <a:lnSpc>
                <a:spcPct val="90000"/>
              </a:lnSpc>
            </a:pPr>
            <a:r>
              <a:rPr lang="en-US" sz="1800"/>
              <a:t>Yields lots of test inputs</a:t>
            </a:r>
          </a:p>
          <a:p>
            <a:pPr lvl="1">
              <a:lnSpc>
                <a:spcPct val="90000"/>
              </a:lnSpc>
            </a:pPr>
            <a:r>
              <a:rPr lang="en-US" sz="1800"/>
              <a:t>Finds errors</a:t>
            </a:r>
          </a:p>
          <a:p>
            <a:pPr lvl="2">
              <a:lnSpc>
                <a:spcPct val="90000"/>
              </a:lnSpc>
            </a:pPr>
            <a:r>
              <a:rPr lang="sv-SE" sz="1600"/>
              <a:t>Miller et al. 1990: Unix utilities</a:t>
            </a:r>
          </a:p>
          <a:p>
            <a:pPr lvl="2">
              <a:lnSpc>
                <a:spcPct val="90000"/>
              </a:lnSpc>
            </a:pPr>
            <a:r>
              <a:rPr lang="sv-SE" sz="1600"/>
              <a:t>Kropp et al.1998: OS services</a:t>
            </a:r>
          </a:p>
          <a:p>
            <a:pPr lvl="2">
              <a:lnSpc>
                <a:spcPct val="90000"/>
              </a:lnSpc>
            </a:pPr>
            <a:r>
              <a:rPr lang="sv-SE" sz="1600"/>
              <a:t>Forrester et al. 2000: GUI applications</a:t>
            </a:r>
          </a:p>
          <a:p>
            <a:pPr lvl="2">
              <a:lnSpc>
                <a:spcPct val="90000"/>
              </a:lnSpc>
            </a:pPr>
            <a:r>
              <a:rPr lang="sv-SE" sz="1600"/>
              <a:t>Claessen et al. 2000: functional programs</a:t>
            </a:r>
          </a:p>
          <a:p>
            <a:pPr lvl="2">
              <a:lnSpc>
                <a:spcPct val="90000"/>
              </a:lnSpc>
            </a:pPr>
            <a:r>
              <a:rPr lang="sv-SE" sz="1600"/>
              <a:t>Csallner et al. 2005,</a:t>
            </a:r>
          </a:p>
          <a:p>
            <a:pPr lvl="2">
              <a:lnSpc>
                <a:spcPct val="90000"/>
              </a:lnSpc>
              <a:buFont typeface="Wingdings" pitchFamily="2" charset="2"/>
              <a:buNone/>
            </a:pPr>
            <a:r>
              <a:rPr lang="sv-SE" sz="1600"/>
              <a:t>	Pacheco et al. 2005: object-oriented programs</a:t>
            </a:r>
          </a:p>
          <a:p>
            <a:pPr lvl="2">
              <a:lnSpc>
                <a:spcPct val="90000"/>
              </a:lnSpc>
            </a:pPr>
            <a:r>
              <a:rPr lang="sv-SE" sz="1600"/>
              <a:t>Groce et al. 2007: flash memory, file systems</a:t>
            </a:r>
          </a:p>
        </p:txBody>
      </p:sp>
      <p:sp>
        <p:nvSpPr>
          <p:cNvPr id="4" name="Rectangle 3"/>
          <p:cNvSpPr/>
          <p:nvPr/>
        </p:nvSpPr>
        <p:spPr>
          <a:xfrm>
            <a:off x="7148571" y="6096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44</a:t>
            </a:fld>
            <a:endParaRPr lang="en-US">
              <a:solidFill>
                <a:srgbClr val="000000"/>
              </a:solidFill>
            </a:endParaRPr>
          </a:p>
        </p:txBody>
      </p:sp>
    </p:spTree>
    <p:extLst>
      <p:ext uri="{BB962C8B-B14F-4D97-AF65-F5344CB8AC3E}">
        <p14:creationId xmlns:p14="http://schemas.microsoft.com/office/powerpoint/2010/main" val="4182529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195">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5">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5">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195">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195">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19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Evaluations of random testing</a:t>
            </a:r>
          </a:p>
        </p:txBody>
      </p:sp>
      <p:sp>
        <p:nvSpPr>
          <p:cNvPr id="107523" name="Rectangle 3"/>
          <p:cNvSpPr>
            <a:spLocks noGrp="1" noChangeArrowheads="1"/>
          </p:cNvSpPr>
          <p:nvPr>
            <p:ph type="body" idx="1"/>
          </p:nvPr>
        </p:nvSpPr>
        <p:spPr>
          <a:xfrm>
            <a:off x="533400" y="1524000"/>
            <a:ext cx="8610600" cy="1711325"/>
          </a:xfrm>
        </p:spPr>
        <p:txBody>
          <a:bodyPr/>
          <a:lstStyle/>
          <a:p>
            <a:r>
              <a:rPr lang="en-US"/>
              <a:t>Theoretical work suggests that random testing is as effective as more systematic input generation techniques                            </a:t>
            </a:r>
            <a:r>
              <a:rPr lang="en-US" sz="1600"/>
              <a:t>(Duran 1984, Hamlet 1990)</a:t>
            </a:r>
          </a:p>
        </p:txBody>
      </p:sp>
      <p:sp>
        <p:nvSpPr>
          <p:cNvPr id="107524" name="Text Box 4"/>
          <p:cNvSpPr txBox="1">
            <a:spLocks noChangeArrowheads="1"/>
          </p:cNvSpPr>
          <p:nvPr/>
        </p:nvSpPr>
        <p:spPr bwMode="auto">
          <a:xfrm>
            <a:off x="0" y="5726113"/>
            <a:ext cx="8686800"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ctr" fontAlgn="base">
              <a:spcBef>
                <a:spcPct val="20000"/>
              </a:spcBef>
              <a:spcAft>
                <a:spcPct val="0"/>
              </a:spcAft>
              <a:buClr>
                <a:srgbClr val="CC0000"/>
              </a:buClr>
              <a:buFont typeface="Wingdings" pitchFamily="2" charset="2"/>
              <a:buNone/>
            </a:pPr>
            <a:r>
              <a:rPr lang="en-US" i="1" smtClean="0">
                <a:solidFill>
                  <a:srgbClr val="000000"/>
                </a:solidFill>
              </a:rPr>
              <a:t>and they use completely undirected random test generation.</a:t>
            </a:r>
          </a:p>
          <a:p>
            <a:pPr eaLnBrk="0" fontAlgn="base" hangingPunct="0">
              <a:spcBef>
                <a:spcPct val="50000"/>
              </a:spcBef>
              <a:spcAft>
                <a:spcPct val="0"/>
              </a:spcAft>
            </a:pPr>
            <a:endParaRPr lang="en-US" i="1" smtClean="0">
              <a:solidFill>
                <a:srgbClr val="000000"/>
              </a:solidFill>
            </a:endParaRPr>
          </a:p>
        </p:txBody>
      </p:sp>
      <p:sp>
        <p:nvSpPr>
          <p:cNvPr id="107525" name="Rectangle 5"/>
          <p:cNvSpPr>
            <a:spLocks noChangeArrowheads="1"/>
          </p:cNvSpPr>
          <p:nvPr/>
        </p:nvSpPr>
        <p:spPr bwMode="auto">
          <a:xfrm>
            <a:off x="533400" y="2751138"/>
            <a:ext cx="8610600" cy="181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69900" indent="-469900" fontAlgn="base">
              <a:spcBef>
                <a:spcPct val="20000"/>
              </a:spcBef>
              <a:spcAft>
                <a:spcPct val="0"/>
              </a:spcAft>
              <a:buClr>
                <a:srgbClr val="CC0000"/>
              </a:buClr>
              <a:buFont typeface="Wingdings" pitchFamily="2" charset="2"/>
              <a:buChar char="o"/>
            </a:pPr>
            <a:r>
              <a:rPr lang="en-US" sz="2400" smtClean="0">
                <a:solidFill>
                  <a:srgbClr val="000000"/>
                </a:solidFill>
              </a:rPr>
              <a:t>Some empirical studies suggest systematic is more effective than random</a:t>
            </a:r>
            <a:endParaRPr lang="en-US" sz="2400" i="1" smtClean="0">
              <a:solidFill>
                <a:srgbClr val="000000"/>
              </a:solidFill>
            </a:endParaRPr>
          </a:p>
          <a:p>
            <a:pPr marL="1304925" lvl="2" indent="-395288" fontAlgn="base">
              <a:spcBef>
                <a:spcPct val="20000"/>
              </a:spcBef>
              <a:spcAft>
                <a:spcPct val="0"/>
              </a:spcAft>
              <a:buClr>
                <a:srgbClr val="CC0000"/>
              </a:buClr>
              <a:buFont typeface="Wingdings" pitchFamily="2" charset="2"/>
              <a:buChar char="o"/>
            </a:pPr>
            <a:r>
              <a:rPr lang="en-US" smtClean="0">
                <a:solidFill>
                  <a:srgbClr val="000000"/>
                </a:solidFill>
              </a:rPr>
              <a:t>Ferguson et al. 1996: compare with chaining</a:t>
            </a:r>
          </a:p>
          <a:p>
            <a:pPr marL="1304925" lvl="2" indent="-395288" fontAlgn="base">
              <a:spcBef>
                <a:spcPct val="20000"/>
              </a:spcBef>
              <a:spcAft>
                <a:spcPct val="0"/>
              </a:spcAft>
              <a:buClr>
                <a:srgbClr val="CC0000"/>
              </a:buClr>
              <a:buFont typeface="Wingdings" pitchFamily="2" charset="2"/>
              <a:buChar char="o"/>
            </a:pPr>
            <a:r>
              <a:rPr lang="en-US" smtClean="0">
                <a:solidFill>
                  <a:srgbClr val="000000"/>
                </a:solidFill>
              </a:rPr>
              <a:t>Marinov et al. 2003: compare with bounded exhaustive</a:t>
            </a:r>
          </a:p>
          <a:p>
            <a:pPr marL="1304925" lvl="2" indent="-395288" fontAlgn="base">
              <a:spcBef>
                <a:spcPct val="20000"/>
              </a:spcBef>
              <a:spcAft>
                <a:spcPct val="0"/>
              </a:spcAft>
              <a:buClr>
                <a:srgbClr val="CC0000"/>
              </a:buClr>
              <a:buFont typeface="Wingdings" pitchFamily="2" charset="2"/>
              <a:buChar char="o"/>
            </a:pPr>
            <a:r>
              <a:rPr lang="en-US" smtClean="0">
                <a:solidFill>
                  <a:srgbClr val="000000"/>
                </a:solidFill>
              </a:rPr>
              <a:t>Visser et al. 2006: compare with model checking and symbolic execution</a:t>
            </a:r>
          </a:p>
          <a:p>
            <a:pPr marL="1304925" lvl="2" indent="-395288" fontAlgn="base">
              <a:spcBef>
                <a:spcPct val="20000"/>
              </a:spcBef>
              <a:spcAft>
                <a:spcPct val="0"/>
              </a:spcAft>
              <a:buClr>
                <a:srgbClr val="CC0000"/>
              </a:buClr>
              <a:buFont typeface="Wingdings" pitchFamily="2" charset="2"/>
              <a:buNone/>
            </a:pPr>
            <a:endParaRPr lang="en-US" smtClean="0">
              <a:solidFill>
                <a:srgbClr val="000000"/>
              </a:solidFill>
            </a:endParaRPr>
          </a:p>
          <a:p>
            <a:pPr marL="908050" lvl="1" indent="-436563" algn="ctr" fontAlgn="base">
              <a:spcBef>
                <a:spcPct val="20000"/>
              </a:spcBef>
              <a:spcAft>
                <a:spcPct val="0"/>
              </a:spcAft>
              <a:buClr>
                <a:srgbClr val="CC0000"/>
              </a:buClr>
              <a:buFont typeface="Wingdings" pitchFamily="2" charset="2"/>
              <a:buNone/>
            </a:pPr>
            <a:endParaRPr lang="en-US" sz="2000" i="1" smtClean="0">
              <a:solidFill>
                <a:srgbClr val="000000"/>
              </a:solidFill>
            </a:endParaRPr>
          </a:p>
        </p:txBody>
      </p:sp>
      <p:sp>
        <p:nvSpPr>
          <p:cNvPr id="107526" name="Text Box 6"/>
          <p:cNvSpPr txBox="1">
            <a:spLocks noChangeArrowheads="1"/>
          </p:cNvSpPr>
          <p:nvPr/>
        </p:nvSpPr>
        <p:spPr bwMode="auto">
          <a:xfrm>
            <a:off x="363538" y="4962525"/>
            <a:ext cx="7507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ctr" fontAlgn="base">
              <a:spcBef>
                <a:spcPct val="20000"/>
              </a:spcBef>
              <a:spcAft>
                <a:spcPct val="0"/>
              </a:spcAft>
              <a:buClr>
                <a:srgbClr val="CC0000"/>
              </a:buClr>
              <a:buFont typeface="Wingdings" pitchFamily="2" charset="2"/>
              <a:buNone/>
            </a:pPr>
            <a:r>
              <a:rPr lang="en-US" i="1" smtClean="0">
                <a:solidFill>
                  <a:srgbClr val="000000"/>
                </a:solidFill>
              </a:rPr>
              <a:t>Studies are performed on small benchmarks,</a:t>
            </a:r>
          </a:p>
        </p:txBody>
      </p:sp>
      <p:sp>
        <p:nvSpPr>
          <p:cNvPr id="107527" name="Text Box 7"/>
          <p:cNvSpPr txBox="1">
            <a:spLocks noChangeArrowheads="1"/>
          </p:cNvSpPr>
          <p:nvPr/>
        </p:nvSpPr>
        <p:spPr bwMode="auto">
          <a:xfrm>
            <a:off x="352425" y="5351463"/>
            <a:ext cx="75072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ctr" fontAlgn="base">
              <a:spcBef>
                <a:spcPct val="20000"/>
              </a:spcBef>
              <a:spcAft>
                <a:spcPct val="0"/>
              </a:spcAft>
              <a:buClr>
                <a:srgbClr val="CC0000"/>
              </a:buClr>
              <a:buFont typeface="Wingdings" pitchFamily="2" charset="2"/>
              <a:buNone/>
            </a:pPr>
            <a:r>
              <a:rPr lang="en-US" i="1" smtClean="0">
                <a:solidFill>
                  <a:srgbClr val="000000"/>
                </a:solidFill>
              </a:rPr>
              <a:t>they do not measure error revealing effectiveness,</a:t>
            </a:r>
          </a:p>
        </p:txBody>
      </p:sp>
      <p:sp>
        <p:nvSpPr>
          <p:cNvPr id="8" name="Rectangle 7"/>
          <p:cNvSpPr/>
          <p:nvPr/>
        </p:nvSpPr>
        <p:spPr>
          <a:xfrm>
            <a:off x="7224771" y="6096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45</a:t>
            </a:fld>
            <a:endParaRPr lang="en-US">
              <a:solidFill>
                <a:srgbClr val="000000"/>
              </a:solidFill>
            </a:endParaRPr>
          </a:p>
        </p:txBody>
      </p:sp>
    </p:spTree>
    <p:extLst>
      <p:ext uri="{BB962C8B-B14F-4D97-AF65-F5344CB8AC3E}">
        <p14:creationId xmlns:p14="http://schemas.microsoft.com/office/powerpoint/2010/main" val="2866374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75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75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p:bldP spid="107525" grpId="0"/>
      <p:bldP spid="107526" grpId="0"/>
      <p:bldP spid="10752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Contributions</a:t>
            </a:r>
          </a:p>
        </p:txBody>
      </p:sp>
      <p:sp>
        <p:nvSpPr>
          <p:cNvPr id="108547" name="Rectangle 3"/>
          <p:cNvSpPr>
            <a:spLocks noGrp="1" noChangeArrowheads="1"/>
          </p:cNvSpPr>
          <p:nvPr>
            <p:ph type="body" idx="1"/>
          </p:nvPr>
        </p:nvSpPr>
        <p:spPr>
          <a:xfrm>
            <a:off x="533400" y="1524000"/>
            <a:ext cx="8610600" cy="4572000"/>
          </a:xfrm>
        </p:spPr>
        <p:txBody>
          <a:bodyPr/>
          <a:lstStyle/>
          <a:p>
            <a:r>
              <a:rPr lang="en-US"/>
              <a:t>We propose </a:t>
            </a:r>
            <a:r>
              <a:rPr lang="en-US">
                <a:solidFill>
                  <a:schemeClr val="accent2"/>
                </a:solidFill>
              </a:rPr>
              <a:t>feedback-directed random test generation</a:t>
            </a:r>
            <a:endParaRPr lang="en-US"/>
          </a:p>
          <a:p>
            <a:pPr lvl="1"/>
            <a:r>
              <a:rPr lang="en-US"/>
              <a:t>Randomized creation of new test inputs is guided by feedback about the execution of previous inputs</a:t>
            </a:r>
          </a:p>
          <a:p>
            <a:pPr lvl="1"/>
            <a:r>
              <a:rPr lang="en-US"/>
              <a:t>Goal is to avoid </a:t>
            </a:r>
            <a:r>
              <a:rPr lang="en-US" i="1"/>
              <a:t>redundant</a:t>
            </a:r>
            <a:r>
              <a:rPr lang="en-US"/>
              <a:t> and </a:t>
            </a:r>
            <a:r>
              <a:rPr lang="en-US" i="1"/>
              <a:t>illegal </a:t>
            </a:r>
            <a:r>
              <a:rPr lang="en-US"/>
              <a:t>inputs</a:t>
            </a:r>
          </a:p>
          <a:p>
            <a:endParaRPr lang="en-US"/>
          </a:p>
          <a:p>
            <a:r>
              <a:rPr lang="en-US"/>
              <a:t>Empirical evaluation</a:t>
            </a:r>
          </a:p>
          <a:p>
            <a:pPr lvl="1"/>
            <a:r>
              <a:rPr lang="en-US"/>
              <a:t>Evaluate coverage </a:t>
            </a:r>
            <a:r>
              <a:rPr lang="en-US" i="1"/>
              <a:t>and </a:t>
            </a:r>
            <a:r>
              <a:rPr lang="en-US"/>
              <a:t>error-detection ability on a large number of widely-used, well-tested libraries (780KLOC)</a:t>
            </a:r>
          </a:p>
          <a:p>
            <a:pPr lvl="1"/>
            <a:r>
              <a:rPr lang="en-US"/>
              <a:t>Compare against systematic input generation</a:t>
            </a:r>
          </a:p>
          <a:p>
            <a:pPr lvl="1"/>
            <a:r>
              <a:rPr lang="en-US"/>
              <a:t>Compare against undirected random input generation</a:t>
            </a:r>
          </a:p>
          <a:p>
            <a:pPr lvl="1"/>
            <a:endParaRPr lang="en-US"/>
          </a:p>
        </p:txBody>
      </p:sp>
      <p:sp>
        <p:nvSpPr>
          <p:cNvPr id="4" name="Rectangle 3"/>
          <p:cNvSpPr/>
          <p:nvPr/>
        </p:nvSpPr>
        <p:spPr>
          <a:xfrm>
            <a:off x="6881098" y="8382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46</a:t>
            </a:fld>
            <a:endParaRPr lang="en-US">
              <a:solidFill>
                <a:srgbClr val="000000"/>
              </a:solidFill>
            </a:endParaRPr>
          </a:p>
        </p:txBody>
      </p:sp>
    </p:spTree>
    <p:extLst>
      <p:ext uri="{BB962C8B-B14F-4D97-AF65-F5344CB8AC3E}">
        <p14:creationId xmlns:p14="http://schemas.microsoft.com/office/powerpoint/2010/main" val="19484335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Random testing: pitfalls</a:t>
            </a:r>
          </a:p>
        </p:txBody>
      </p:sp>
      <p:sp>
        <p:nvSpPr>
          <p:cNvPr id="112643" name="Rectangle 3"/>
          <p:cNvSpPr>
            <a:spLocks noChangeArrowheads="1"/>
          </p:cNvSpPr>
          <p:nvPr/>
        </p:nvSpPr>
        <p:spPr bwMode="auto">
          <a:xfrm>
            <a:off x="711200" y="1492250"/>
            <a:ext cx="378142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sz="1600" b="1" u="sng" smtClean="0">
                <a:solidFill>
                  <a:srgbClr val="000000"/>
                </a:solidFill>
              </a:rPr>
              <a:t>1. Useful test</a:t>
            </a:r>
          </a:p>
          <a:p>
            <a:pPr eaLnBrk="0" fontAlgn="base" hangingPunct="0">
              <a:spcBef>
                <a:spcPct val="0"/>
              </a:spcBef>
              <a:spcAft>
                <a:spcPct val="0"/>
              </a:spcAft>
            </a:pPr>
            <a:r>
              <a:rPr lang="en-US" sz="1600" smtClean="0">
                <a:solidFill>
                  <a:srgbClr val="000000"/>
                </a:solidFill>
              </a:rPr>
              <a:t>Set t = new HashSet();</a:t>
            </a:r>
          </a:p>
          <a:p>
            <a:pPr eaLnBrk="0" fontAlgn="base" hangingPunct="0">
              <a:spcBef>
                <a:spcPct val="0"/>
              </a:spcBef>
              <a:spcAft>
                <a:spcPct val="0"/>
              </a:spcAft>
            </a:pPr>
            <a:r>
              <a:rPr lang="en-US" sz="1600" smtClean="0">
                <a:solidFill>
                  <a:srgbClr val="000000"/>
                </a:solidFill>
              </a:rPr>
              <a:t>s.add(“hi”);</a:t>
            </a:r>
          </a:p>
          <a:p>
            <a:pPr eaLnBrk="0" fontAlgn="base" hangingPunct="0">
              <a:spcBef>
                <a:spcPct val="0"/>
              </a:spcBef>
              <a:spcAft>
                <a:spcPct val="0"/>
              </a:spcAft>
            </a:pPr>
            <a:r>
              <a:rPr lang="en-US" sz="1600" smtClean="0">
                <a:solidFill>
                  <a:srgbClr val="000000"/>
                </a:solidFill>
              </a:rPr>
              <a:t>assertTrue(s.equals(s));</a:t>
            </a:r>
          </a:p>
        </p:txBody>
      </p:sp>
      <p:sp>
        <p:nvSpPr>
          <p:cNvPr id="112644" name="Rectangle 4"/>
          <p:cNvSpPr>
            <a:spLocks noChangeArrowheads="1"/>
          </p:cNvSpPr>
          <p:nvPr/>
        </p:nvSpPr>
        <p:spPr bwMode="auto">
          <a:xfrm>
            <a:off x="4605338" y="1450975"/>
            <a:ext cx="3979862"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sz="1600" b="1" u="sng" smtClean="0">
                <a:solidFill>
                  <a:srgbClr val="000000"/>
                </a:solidFill>
              </a:rPr>
              <a:t>3. Useful test</a:t>
            </a:r>
          </a:p>
          <a:p>
            <a:pPr eaLnBrk="0" fontAlgn="base" hangingPunct="0">
              <a:spcBef>
                <a:spcPct val="0"/>
              </a:spcBef>
              <a:spcAft>
                <a:spcPct val="0"/>
              </a:spcAft>
            </a:pPr>
            <a:r>
              <a:rPr lang="en-US" sz="1600" smtClean="0">
                <a:solidFill>
                  <a:srgbClr val="000000"/>
                </a:solidFill>
              </a:rPr>
              <a:t>Date d = new Date(2006, 2, 14);</a:t>
            </a:r>
          </a:p>
          <a:p>
            <a:pPr eaLnBrk="0" fontAlgn="base" hangingPunct="0">
              <a:spcBef>
                <a:spcPct val="0"/>
              </a:spcBef>
              <a:spcAft>
                <a:spcPct val="0"/>
              </a:spcAft>
            </a:pPr>
            <a:r>
              <a:rPr lang="en-US" sz="1600" smtClean="0">
                <a:solidFill>
                  <a:srgbClr val="000000"/>
                </a:solidFill>
              </a:rPr>
              <a:t>assertTrue(d.equals(d));</a:t>
            </a:r>
          </a:p>
        </p:txBody>
      </p:sp>
      <p:sp>
        <p:nvSpPr>
          <p:cNvPr id="112647" name="Rectangle 7"/>
          <p:cNvSpPr>
            <a:spLocks noChangeArrowheads="1"/>
          </p:cNvSpPr>
          <p:nvPr/>
        </p:nvSpPr>
        <p:spPr bwMode="auto">
          <a:xfrm>
            <a:off x="671513" y="2889250"/>
            <a:ext cx="378142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sz="1600" b="1" u="sng" smtClean="0">
                <a:solidFill>
                  <a:srgbClr val="000000"/>
                </a:solidFill>
              </a:rPr>
              <a:t>2. Redundant test</a:t>
            </a:r>
          </a:p>
          <a:p>
            <a:pPr eaLnBrk="0" fontAlgn="base" hangingPunct="0">
              <a:spcBef>
                <a:spcPct val="0"/>
              </a:spcBef>
              <a:spcAft>
                <a:spcPct val="0"/>
              </a:spcAft>
            </a:pPr>
            <a:r>
              <a:rPr lang="en-US" sz="1600" smtClean="0">
                <a:solidFill>
                  <a:srgbClr val="000000"/>
                </a:solidFill>
              </a:rPr>
              <a:t>Set t = new HashSet();</a:t>
            </a:r>
          </a:p>
          <a:p>
            <a:pPr eaLnBrk="0" fontAlgn="base" hangingPunct="0">
              <a:spcBef>
                <a:spcPct val="0"/>
              </a:spcBef>
              <a:spcAft>
                <a:spcPct val="0"/>
              </a:spcAft>
            </a:pPr>
            <a:r>
              <a:rPr lang="en-US" sz="1600" smtClean="0">
                <a:solidFill>
                  <a:srgbClr val="000000"/>
                </a:solidFill>
              </a:rPr>
              <a:t>s.add(“hi”);</a:t>
            </a:r>
          </a:p>
          <a:p>
            <a:pPr eaLnBrk="0" fontAlgn="base" hangingPunct="0">
              <a:spcBef>
                <a:spcPct val="0"/>
              </a:spcBef>
              <a:spcAft>
                <a:spcPct val="0"/>
              </a:spcAft>
            </a:pPr>
            <a:r>
              <a:rPr lang="en-US" sz="1600" smtClean="0">
                <a:solidFill>
                  <a:srgbClr val="CC0000"/>
                </a:solidFill>
              </a:rPr>
              <a:t>s.isEmpty();</a:t>
            </a:r>
          </a:p>
          <a:p>
            <a:pPr eaLnBrk="0" fontAlgn="base" hangingPunct="0">
              <a:spcBef>
                <a:spcPct val="0"/>
              </a:spcBef>
              <a:spcAft>
                <a:spcPct val="0"/>
              </a:spcAft>
            </a:pPr>
            <a:r>
              <a:rPr lang="en-US" sz="1600" smtClean="0">
                <a:solidFill>
                  <a:srgbClr val="000000"/>
                </a:solidFill>
              </a:rPr>
              <a:t>assertTrue(s.equals(s));</a:t>
            </a:r>
          </a:p>
        </p:txBody>
      </p:sp>
      <p:sp>
        <p:nvSpPr>
          <p:cNvPr id="112648" name="Rectangle 8"/>
          <p:cNvSpPr>
            <a:spLocks noChangeArrowheads="1"/>
          </p:cNvSpPr>
          <p:nvPr/>
        </p:nvSpPr>
        <p:spPr bwMode="auto">
          <a:xfrm>
            <a:off x="4565650" y="2501900"/>
            <a:ext cx="4273550" cy="333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sz="1600" b="1" u="sng" smtClean="0">
                <a:solidFill>
                  <a:srgbClr val="000000"/>
                </a:solidFill>
              </a:rPr>
              <a:t>4. Illegal test</a:t>
            </a:r>
          </a:p>
          <a:p>
            <a:pPr eaLnBrk="0" fontAlgn="base" hangingPunct="0">
              <a:spcBef>
                <a:spcPct val="0"/>
              </a:spcBef>
              <a:spcAft>
                <a:spcPct val="0"/>
              </a:spcAft>
            </a:pPr>
            <a:r>
              <a:rPr lang="en-US" sz="1600" smtClean="0">
                <a:solidFill>
                  <a:srgbClr val="000000"/>
                </a:solidFill>
              </a:rPr>
              <a:t>Date d = new Date(2006, 2, 14);</a:t>
            </a:r>
          </a:p>
          <a:p>
            <a:pPr eaLnBrk="0" fontAlgn="base" hangingPunct="0">
              <a:spcBef>
                <a:spcPct val="0"/>
              </a:spcBef>
              <a:spcAft>
                <a:spcPct val="0"/>
              </a:spcAft>
            </a:pPr>
            <a:r>
              <a:rPr lang="en-US" sz="1600" smtClean="0">
                <a:solidFill>
                  <a:srgbClr val="000000"/>
                </a:solidFill>
              </a:rPr>
              <a:t>d.setMonth(</a:t>
            </a:r>
            <a:r>
              <a:rPr lang="en-US" sz="1600" smtClean="0">
                <a:solidFill>
                  <a:srgbClr val="CC0000"/>
                </a:solidFill>
              </a:rPr>
              <a:t>-1</a:t>
            </a:r>
            <a:r>
              <a:rPr lang="en-US" sz="1600" smtClean="0">
                <a:solidFill>
                  <a:srgbClr val="000000"/>
                </a:solidFill>
              </a:rPr>
              <a:t>); // pre: argument &gt;= 0</a:t>
            </a:r>
          </a:p>
          <a:p>
            <a:pPr eaLnBrk="0" fontAlgn="base" hangingPunct="0">
              <a:spcBef>
                <a:spcPct val="0"/>
              </a:spcBef>
              <a:spcAft>
                <a:spcPct val="0"/>
              </a:spcAft>
            </a:pPr>
            <a:r>
              <a:rPr lang="en-US" sz="1600" smtClean="0">
                <a:solidFill>
                  <a:srgbClr val="000000"/>
                </a:solidFill>
              </a:rPr>
              <a:t>assertTrue(d.equals(d));</a:t>
            </a:r>
          </a:p>
          <a:p>
            <a:pPr eaLnBrk="0" fontAlgn="base" hangingPunct="0">
              <a:spcBef>
                <a:spcPct val="0"/>
              </a:spcBef>
              <a:spcAft>
                <a:spcPct val="0"/>
              </a:spcAft>
            </a:pPr>
            <a:endParaRPr lang="en-US" sz="1600" smtClean="0">
              <a:solidFill>
                <a:srgbClr val="000000"/>
              </a:solidFill>
            </a:endParaRPr>
          </a:p>
          <a:p>
            <a:pPr eaLnBrk="0" fontAlgn="base" hangingPunct="0">
              <a:spcBef>
                <a:spcPct val="0"/>
              </a:spcBef>
              <a:spcAft>
                <a:spcPct val="0"/>
              </a:spcAft>
            </a:pPr>
            <a:r>
              <a:rPr lang="en-US" sz="1600" b="1" u="sng" smtClean="0">
                <a:solidFill>
                  <a:srgbClr val="000000"/>
                </a:solidFill>
              </a:rPr>
              <a:t>5. Illegal test</a:t>
            </a:r>
          </a:p>
          <a:p>
            <a:pPr eaLnBrk="0" fontAlgn="base" hangingPunct="0">
              <a:spcBef>
                <a:spcPct val="0"/>
              </a:spcBef>
              <a:spcAft>
                <a:spcPct val="0"/>
              </a:spcAft>
            </a:pPr>
            <a:r>
              <a:rPr lang="en-US" sz="1600" smtClean="0">
                <a:solidFill>
                  <a:srgbClr val="000000"/>
                </a:solidFill>
              </a:rPr>
              <a:t>Date d = new Date(2006, 2, 14);</a:t>
            </a:r>
          </a:p>
          <a:p>
            <a:pPr eaLnBrk="0" fontAlgn="base" hangingPunct="0">
              <a:spcBef>
                <a:spcPct val="0"/>
              </a:spcBef>
              <a:spcAft>
                <a:spcPct val="0"/>
              </a:spcAft>
            </a:pPr>
            <a:r>
              <a:rPr lang="en-US" sz="1600" smtClean="0">
                <a:solidFill>
                  <a:srgbClr val="000000"/>
                </a:solidFill>
              </a:rPr>
              <a:t>d.setMonth(</a:t>
            </a:r>
            <a:r>
              <a:rPr lang="en-US" sz="1600" smtClean="0">
                <a:solidFill>
                  <a:srgbClr val="CC0000"/>
                </a:solidFill>
              </a:rPr>
              <a:t>-1</a:t>
            </a:r>
            <a:r>
              <a:rPr lang="en-US" sz="1600" smtClean="0">
                <a:solidFill>
                  <a:srgbClr val="000000"/>
                </a:solidFill>
              </a:rPr>
              <a:t>);</a:t>
            </a:r>
          </a:p>
          <a:p>
            <a:pPr eaLnBrk="0" fontAlgn="base" hangingPunct="0">
              <a:spcBef>
                <a:spcPct val="0"/>
              </a:spcBef>
              <a:spcAft>
                <a:spcPct val="0"/>
              </a:spcAft>
            </a:pPr>
            <a:r>
              <a:rPr lang="en-US" sz="1600" smtClean="0">
                <a:solidFill>
                  <a:srgbClr val="000000"/>
                </a:solidFill>
              </a:rPr>
              <a:t>d.setDay(5);</a:t>
            </a:r>
          </a:p>
          <a:p>
            <a:pPr eaLnBrk="0" fontAlgn="base" hangingPunct="0">
              <a:spcBef>
                <a:spcPct val="0"/>
              </a:spcBef>
              <a:spcAft>
                <a:spcPct val="0"/>
              </a:spcAft>
            </a:pPr>
            <a:r>
              <a:rPr lang="en-US" sz="1600" smtClean="0">
                <a:solidFill>
                  <a:srgbClr val="000000"/>
                </a:solidFill>
              </a:rPr>
              <a:t>assertTrue(d.equals(d));</a:t>
            </a:r>
          </a:p>
          <a:p>
            <a:pPr eaLnBrk="0" fontAlgn="base" hangingPunct="0">
              <a:spcBef>
                <a:spcPct val="0"/>
              </a:spcBef>
              <a:spcAft>
                <a:spcPct val="0"/>
              </a:spcAft>
            </a:pPr>
            <a:endParaRPr lang="en-US" sz="1600" smtClean="0">
              <a:solidFill>
                <a:srgbClr val="000000"/>
              </a:solidFill>
            </a:endParaRPr>
          </a:p>
          <a:p>
            <a:pPr eaLnBrk="0" fontAlgn="base" hangingPunct="0">
              <a:spcBef>
                <a:spcPct val="0"/>
              </a:spcBef>
              <a:spcAft>
                <a:spcPct val="0"/>
              </a:spcAft>
            </a:pPr>
            <a:endParaRPr lang="en-US" smtClean="0">
              <a:solidFill>
                <a:srgbClr val="000000"/>
              </a:solidFill>
            </a:endParaRPr>
          </a:p>
          <a:p>
            <a:pPr eaLnBrk="0" fontAlgn="base" hangingPunct="0">
              <a:spcBef>
                <a:spcPct val="0"/>
              </a:spcBef>
              <a:spcAft>
                <a:spcPct val="0"/>
              </a:spcAft>
            </a:pPr>
            <a:endParaRPr lang="en-US" smtClean="0">
              <a:solidFill>
                <a:srgbClr val="000000"/>
              </a:solidFill>
            </a:endParaRPr>
          </a:p>
        </p:txBody>
      </p:sp>
      <p:grpSp>
        <p:nvGrpSpPr>
          <p:cNvPr id="112649" name="Group 9"/>
          <p:cNvGrpSpPr>
            <a:grpSpLocks/>
          </p:cNvGrpSpPr>
          <p:nvPr/>
        </p:nvGrpSpPr>
        <p:grpSpPr bwMode="auto">
          <a:xfrm>
            <a:off x="1190625" y="3254375"/>
            <a:ext cx="1828800" cy="1074738"/>
            <a:chOff x="1061" y="3165"/>
            <a:chExt cx="1152" cy="677"/>
          </a:xfrm>
        </p:grpSpPr>
        <p:sp>
          <p:nvSpPr>
            <p:cNvPr id="112650" name="Line 10"/>
            <p:cNvSpPr>
              <a:spLocks noChangeShapeType="1"/>
            </p:cNvSpPr>
            <p:nvPr/>
          </p:nvSpPr>
          <p:spPr bwMode="auto">
            <a:xfrm>
              <a:off x="1061" y="3165"/>
              <a:ext cx="1038" cy="677"/>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i="1" smtClean="0">
                <a:solidFill>
                  <a:srgbClr val="000000"/>
                </a:solidFill>
              </a:endParaRPr>
            </a:p>
          </p:txBody>
        </p:sp>
        <p:sp>
          <p:nvSpPr>
            <p:cNvPr id="112651" name="Line 11"/>
            <p:cNvSpPr>
              <a:spLocks noChangeShapeType="1"/>
            </p:cNvSpPr>
            <p:nvPr/>
          </p:nvSpPr>
          <p:spPr bwMode="auto">
            <a:xfrm flipV="1">
              <a:off x="1061" y="3221"/>
              <a:ext cx="1152" cy="576"/>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i="1" smtClean="0">
                <a:solidFill>
                  <a:srgbClr val="000000"/>
                </a:solidFill>
              </a:endParaRPr>
            </a:p>
          </p:txBody>
        </p:sp>
      </p:grpSp>
      <p:grpSp>
        <p:nvGrpSpPr>
          <p:cNvPr id="112652" name="Group 12"/>
          <p:cNvGrpSpPr>
            <a:grpSpLocks/>
          </p:cNvGrpSpPr>
          <p:nvPr/>
        </p:nvGrpSpPr>
        <p:grpSpPr bwMode="auto">
          <a:xfrm>
            <a:off x="4848225" y="2622550"/>
            <a:ext cx="1828800" cy="1074738"/>
            <a:chOff x="1061" y="3165"/>
            <a:chExt cx="1152" cy="677"/>
          </a:xfrm>
        </p:grpSpPr>
        <p:sp>
          <p:nvSpPr>
            <p:cNvPr id="112653" name="Line 13"/>
            <p:cNvSpPr>
              <a:spLocks noChangeShapeType="1"/>
            </p:cNvSpPr>
            <p:nvPr/>
          </p:nvSpPr>
          <p:spPr bwMode="auto">
            <a:xfrm>
              <a:off x="1061" y="3165"/>
              <a:ext cx="1038" cy="677"/>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i="1" smtClean="0">
                <a:solidFill>
                  <a:srgbClr val="000000"/>
                </a:solidFill>
              </a:endParaRPr>
            </a:p>
          </p:txBody>
        </p:sp>
        <p:sp>
          <p:nvSpPr>
            <p:cNvPr id="112654" name="Line 14"/>
            <p:cNvSpPr>
              <a:spLocks noChangeShapeType="1"/>
            </p:cNvSpPr>
            <p:nvPr/>
          </p:nvSpPr>
          <p:spPr bwMode="auto">
            <a:xfrm flipV="1">
              <a:off x="1061" y="3221"/>
              <a:ext cx="1152" cy="576"/>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i="1" smtClean="0">
                <a:solidFill>
                  <a:srgbClr val="000000"/>
                </a:solidFill>
              </a:endParaRPr>
            </a:p>
          </p:txBody>
        </p:sp>
      </p:grpSp>
      <p:sp>
        <p:nvSpPr>
          <p:cNvPr id="112655" name="Text Box 15"/>
          <p:cNvSpPr txBox="1">
            <a:spLocks noChangeArrowheads="1"/>
          </p:cNvSpPr>
          <p:nvPr/>
        </p:nvSpPr>
        <p:spPr bwMode="auto">
          <a:xfrm>
            <a:off x="1344613" y="5532438"/>
            <a:ext cx="1946275"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b="1" i="1" smtClean="0">
                <a:solidFill>
                  <a:srgbClr val="000000"/>
                </a:solidFill>
              </a:rPr>
              <a:t>do not output</a:t>
            </a:r>
          </a:p>
        </p:txBody>
      </p:sp>
      <p:sp>
        <p:nvSpPr>
          <p:cNvPr id="112656" name="Line 16"/>
          <p:cNvSpPr>
            <a:spLocks noChangeShapeType="1"/>
          </p:cNvSpPr>
          <p:nvPr/>
        </p:nvSpPr>
        <p:spPr bwMode="auto">
          <a:xfrm flipH="1" flipV="1">
            <a:off x="1771650" y="4325938"/>
            <a:ext cx="290513" cy="12192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i="1" smtClean="0">
              <a:solidFill>
                <a:srgbClr val="000000"/>
              </a:solidFill>
            </a:endParaRPr>
          </a:p>
        </p:txBody>
      </p:sp>
      <p:sp>
        <p:nvSpPr>
          <p:cNvPr id="112657" name="Line 17"/>
          <p:cNvSpPr>
            <a:spLocks noChangeShapeType="1"/>
          </p:cNvSpPr>
          <p:nvPr/>
        </p:nvSpPr>
        <p:spPr bwMode="auto">
          <a:xfrm flipV="1">
            <a:off x="2576513" y="3405188"/>
            <a:ext cx="2233612" cy="2130425"/>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i="1" smtClean="0">
              <a:solidFill>
                <a:srgbClr val="000000"/>
              </a:solidFill>
            </a:endParaRPr>
          </a:p>
        </p:txBody>
      </p:sp>
      <p:grpSp>
        <p:nvGrpSpPr>
          <p:cNvPr id="112658" name="Group 18"/>
          <p:cNvGrpSpPr>
            <a:grpSpLocks/>
          </p:cNvGrpSpPr>
          <p:nvPr/>
        </p:nvGrpSpPr>
        <p:grpSpPr bwMode="auto">
          <a:xfrm>
            <a:off x="4694238" y="3943350"/>
            <a:ext cx="1828800" cy="1074738"/>
            <a:chOff x="3218" y="3376"/>
            <a:chExt cx="1152" cy="677"/>
          </a:xfrm>
        </p:grpSpPr>
        <p:sp>
          <p:nvSpPr>
            <p:cNvPr id="112659" name="Line 19"/>
            <p:cNvSpPr>
              <a:spLocks noChangeShapeType="1"/>
            </p:cNvSpPr>
            <p:nvPr/>
          </p:nvSpPr>
          <p:spPr bwMode="auto">
            <a:xfrm>
              <a:off x="3218" y="3376"/>
              <a:ext cx="1038" cy="677"/>
            </a:xfrm>
            <a:prstGeom prst="line">
              <a:avLst/>
            </a:prstGeom>
            <a:noFill/>
            <a:ln w="5715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i="1" smtClean="0">
                <a:solidFill>
                  <a:srgbClr val="000000"/>
                </a:solidFill>
              </a:endParaRPr>
            </a:p>
          </p:txBody>
        </p:sp>
        <p:sp>
          <p:nvSpPr>
            <p:cNvPr id="112660" name="Line 20"/>
            <p:cNvSpPr>
              <a:spLocks noChangeShapeType="1"/>
            </p:cNvSpPr>
            <p:nvPr/>
          </p:nvSpPr>
          <p:spPr bwMode="auto">
            <a:xfrm flipV="1">
              <a:off x="3218" y="3432"/>
              <a:ext cx="1152" cy="576"/>
            </a:xfrm>
            <a:prstGeom prst="line">
              <a:avLst/>
            </a:prstGeom>
            <a:noFill/>
            <a:ln w="57150">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i="1" smtClean="0">
                <a:solidFill>
                  <a:srgbClr val="000000"/>
                </a:solidFill>
              </a:endParaRPr>
            </a:p>
          </p:txBody>
        </p:sp>
      </p:grpSp>
      <p:sp>
        <p:nvSpPr>
          <p:cNvPr id="112661" name="Text Box 21"/>
          <p:cNvSpPr txBox="1">
            <a:spLocks noChangeArrowheads="1"/>
          </p:cNvSpPr>
          <p:nvPr/>
        </p:nvSpPr>
        <p:spPr bwMode="auto">
          <a:xfrm>
            <a:off x="4929188" y="5851525"/>
            <a:ext cx="259715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b="1" i="1" smtClean="0">
                <a:solidFill>
                  <a:srgbClr val="000000"/>
                </a:solidFill>
              </a:rPr>
              <a:t>do not even create</a:t>
            </a:r>
          </a:p>
        </p:txBody>
      </p:sp>
      <p:sp>
        <p:nvSpPr>
          <p:cNvPr id="112662" name="Line 22"/>
          <p:cNvSpPr>
            <a:spLocks noChangeShapeType="1"/>
          </p:cNvSpPr>
          <p:nvPr/>
        </p:nvSpPr>
        <p:spPr bwMode="auto">
          <a:xfrm flipV="1">
            <a:off x="5784850" y="5103813"/>
            <a:ext cx="12700" cy="752475"/>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i="1" smtClean="0">
              <a:solidFill>
                <a:srgbClr val="000000"/>
              </a:solidFill>
            </a:endParaRPr>
          </a:p>
        </p:txBody>
      </p:sp>
      <p:sp>
        <p:nvSpPr>
          <p:cNvPr id="21" name="Rectangle 20"/>
          <p:cNvSpPr/>
          <p:nvPr/>
        </p:nvSpPr>
        <p:spPr>
          <a:xfrm>
            <a:off x="6881098" y="8382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47</a:t>
            </a:fld>
            <a:endParaRPr lang="en-US">
              <a:solidFill>
                <a:srgbClr val="000000"/>
              </a:solidFill>
            </a:endParaRPr>
          </a:p>
        </p:txBody>
      </p:sp>
    </p:spTree>
    <p:extLst>
      <p:ext uri="{BB962C8B-B14F-4D97-AF65-F5344CB8AC3E}">
        <p14:creationId xmlns:p14="http://schemas.microsoft.com/office/powerpoint/2010/main" val="541430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4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4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26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5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265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26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265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265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26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26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p:bldP spid="112644" grpId="0"/>
      <p:bldP spid="112647" grpId="0"/>
      <p:bldP spid="112648" grpId="0"/>
      <p:bldP spid="112655" grpId="0" animBg="1"/>
      <p:bldP spid="112656" grpId="0" animBg="1"/>
      <p:bldP spid="112657" grpId="0" animBg="1"/>
      <p:bldP spid="112661" grpId="0" animBg="1"/>
      <p:bldP spid="11266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0"/>
            <a:ext cx="8229600" cy="1216025"/>
          </a:xfrm>
        </p:spPr>
        <p:txBody>
          <a:bodyPr/>
          <a:lstStyle/>
          <a:p>
            <a:r>
              <a:rPr lang="en-US"/>
              <a:t>Feedback-directed random</a:t>
            </a:r>
            <a:br>
              <a:rPr lang="en-US"/>
            </a:br>
            <a:r>
              <a:rPr lang="en-US"/>
              <a:t>test generation</a:t>
            </a:r>
          </a:p>
        </p:txBody>
      </p:sp>
      <p:sp>
        <p:nvSpPr>
          <p:cNvPr id="9219" name="Rectangle 3"/>
          <p:cNvSpPr>
            <a:spLocks noGrp="1" noChangeArrowheads="1"/>
          </p:cNvSpPr>
          <p:nvPr>
            <p:ph type="body" idx="1"/>
          </p:nvPr>
        </p:nvSpPr>
        <p:spPr/>
        <p:txBody>
          <a:bodyPr/>
          <a:lstStyle/>
          <a:p>
            <a:r>
              <a:rPr lang="en-US"/>
              <a:t>Build test inputs </a:t>
            </a:r>
            <a:r>
              <a:rPr lang="en-US">
                <a:solidFill>
                  <a:schemeClr val="accent2"/>
                </a:solidFill>
              </a:rPr>
              <a:t>incrementally</a:t>
            </a:r>
          </a:p>
          <a:p>
            <a:pPr lvl="1"/>
            <a:r>
              <a:rPr lang="en-US"/>
              <a:t>New test inputs extend previous ones</a:t>
            </a:r>
          </a:p>
          <a:p>
            <a:pPr lvl="1"/>
            <a:r>
              <a:rPr lang="en-US"/>
              <a:t>In our context, a test input is a method sequence</a:t>
            </a:r>
          </a:p>
          <a:p>
            <a:r>
              <a:rPr lang="en-US"/>
              <a:t>As soon as a test input is created, execute it</a:t>
            </a:r>
          </a:p>
          <a:p>
            <a:r>
              <a:rPr lang="en-US"/>
              <a:t>Use execution results to </a:t>
            </a:r>
            <a:r>
              <a:rPr lang="en-US">
                <a:solidFill>
                  <a:schemeClr val="accent2"/>
                </a:solidFill>
              </a:rPr>
              <a:t>guide</a:t>
            </a:r>
            <a:r>
              <a:rPr lang="en-US"/>
              <a:t> generation</a:t>
            </a:r>
          </a:p>
          <a:p>
            <a:pPr lvl="1"/>
            <a:r>
              <a:rPr lang="en-US"/>
              <a:t>away from redundant or illegal method sequences</a:t>
            </a:r>
          </a:p>
          <a:p>
            <a:pPr lvl="1"/>
            <a:r>
              <a:rPr lang="en-US"/>
              <a:t>towards sequences that create new object states</a:t>
            </a:r>
          </a:p>
          <a:p>
            <a:pPr lvl="1">
              <a:buFont typeface="Wingdings" pitchFamily="2" charset="2"/>
              <a:buNone/>
            </a:pPr>
            <a:endParaRPr lang="en-US"/>
          </a:p>
          <a:p>
            <a:endParaRPr lang="en-US"/>
          </a:p>
        </p:txBody>
      </p:sp>
      <p:sp>
        <p:nvSpPr>
          <p:cNvPr id="4" name="Rectangle 3"/>
          <p:cNvSpPr/>
          <p:nvPr/>
        </p:nvSpPr>
        <p:spPr>
          <a:xfrm>
            <a:off x="6881098" y="8382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48</a:t>
            </a:fld>
            <a:endParaRPr lang="en-US">
              <a:solidFill>
                <a:srgbClr val="000000"/>
              </a:solidFill>
            </a:endParaRPr>
          </a:p>
        </p:txBody>
      </p:sp>
    </p:spTree>
    <p:extLst>
      <p:ext uri="{BB962C8B-B14F-4D97-AF65-F5344CB8AC3E}">
        <p14:creationId xmlns:p14="http://schemas.microsoft.com/office/powerpoint/2010/main" val="16729290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Technique input/output</a:t>
            </a:r>
          </a:p>
        </p:txBody>
      </p:sp>
      <p:sp>
        <p:nvSpPr>
          <p:cNvPr id="12291" name="Rectangle 3"/>
          <p:cNvSpPr>
            <a:spLocks noGrp="1" noChangeArrowheads="1"/>
          </p:cNvSpPr>
          <p:nvPr>
            <p:ph type="body" idx="1"/>
          </p:nvPr>
        </p:nvSpPr>
        <p:spPr>
          <a:xfrm>
            <a:off x="533400" y="1524000"/>
            <a:ext cx="8610600" cy="4572000"/>
          </a:xfrm>
        </p:spPr>
        <p:txBody>
          <a:bodyPr/>
          <a:lstStyle/>
          <a:p>
            <a:r>
              <a:rPr lang="en-US"/>
              <a:t>Input:</a:t>
            </a:r>
          </a:p>
          <a:p>
            <a:pPr lvl="1"/>
            <a:r>
              <a:rPr lang="en-US"/>
              <a:t>classes under test</a:t>
            </a:r>
          </a:p>
          <a:p>
            <a:pPr lvl="1"/>
            <a:r>
              <a:rPr lang="en-US"/>
              <a:t>time limit</a:t>
            </a:r>
          </a:p>
          <a:p>
            <a:pPr lvl="1"/>
            <a:r>
              <a:rPr lang="en-US"/>
              <a:t>set of contracts</a:t>
            </a:r>
          </a:p>
          <a:p>
            <a:pPr lvl="2"/>
            <a:r>
              <a:rPr lang="en-US"/>
              <a:t>Method contracts (e.g. “o.hashCode() throws no exception”)</a:t>
            </a:r>
          </a:p>
          <a:p>
            <a:pPr lvl="2"/>
            <a:r>
              <a:rPr lang="en-US"/>
              <a:t>Object invariants  (e.g. “o.equals(o) == true”)</a:t>
            </a:r>
          </a:p>
          <a:p>
            <a:r>
              <a:rPr lang="en-US"/>
              <a:t>Output: contract-violating test cases. Example:</a:t>
            </a:r>
          </a:p>
        </p:txBody>
      </p:sp>
      <p:sp>
        <p:nvSpPr>
          <p:cNvPr id="12292" name="Text Box 4"/>
          <p:cNvSpPr txBox="1">
            <a:spLocks noChangeArrowheads="1"/>
          </p:cNvSpPr>
          <p:nvPr/>
        </p:nvSpPr>
        <p:spPr bwMode="auto">
          <a:xfrm>
            <a:off x="2182813" y="4354513"/>
            <a:ext cx="4224337" cy="2057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600" smtClean="0">
                <a:solidFill>
                  <a:srgbClr val="000000"/>
                </a:solidFill>
              </a:rPr>
              <a:t>HashMap h = new HashMap();</a:t>
            </a:r>
          </a:p>
          <a:p>
            <a:pPr eaLnBrk="0" fontAlgn="base" hangingPunct="0">
              <a:spcBef>
                <a:spcPct val="0"/>
              </a:spcBef>
              <a:spcAft>
                <a:spcPct val="0"/>
              </a:spcAft>
            </a:pPr>
            <a:r>
              <a:rPr lang="en-US" sz="1600" smtClean="0">
                <a:solidFill>
                  <a:srgbClr val="000000"/>
                </a:solidFill>
              </a:rPr>
              <a:t>Collection c = h.values();</a:t>
            </a:r>
          </a:p>
          <a:p>
            <a:pPr eaLnBrk="0" fontAlgn="base" hangingPunct="0">
              <a:spcBef>
                <a:spcPct val="0"/>
              </a:spcBef>
              <a:spcAft>
                <a:spcPct val="0"/>
              </a:spcAft>
            </a:pPr>
            <a:r>
              <a:rPr lang="en-US" sz="1600" smtClean="0">
                <a:solidFill>
                  <a:srgbClr val="000000"/>
                </a:solidFill>
              </a:rPr>
              <a:t>Object[] a = c.toArray();</a:t>
            </a:r>
          </a:p>
          <a:p>
            <a:pPr eaLnBrk="0" fontAlgn="base" hangingPunct="0">
              <a:spcBef>
                <a:spcPct val="0"/>
              </a:spcBef>
              <a:spcAft>
                <a:spcPct val="0"/>
              </a:spcAft>
            </a:pPr>
            <a:r>
              <a:rPr lang="en-US" sz="1600" smtClean="0">
                <a:solidFill>
                  <a:srgbClr val="000000"/>
                </a:solidFill>
              </a:rPr>
              <a:t>LinkedList l = new LinkedList();</a:t>
            </a:r>
          </a:p>
          <a:p>
            <a:pPr eaLnBrk="0" fontAlgn="base" hangingPunct="0">
              <a:spcBef>
                <a:spcPct val="0"/>
              </a:spcBef>
              <a:spcAft>
                <a:spcPct val="0"/>
              </a:spcAft>
            </a:pPr>
            <a:r>
              <a:rPr lang="en-US" sz="1600" smtClean="0">
                <a:solidFill>
                  <a:srgbClr val="000000"/>
                </a:solidFill>
              </a:rPr>
              <a:t>l.addFirst(a);</a:t>
            </a:r>
          </a:p>
          <a:p>
            <a:pPr eaLnBrk="0" fontAlgn="base" hangingPunct="0">
              <a:spcBef>
                <a:spcPct val="0"/>
              </a:spcBef>
              <a:spcAft>
                <a:spcPct val="0"/>
              </a:spcAft>
            </a:pPr>
            <a:r>
              <a:rPr lang="en-US" sz="1600" smtClean="0">
                <a:solidFill>
                  <a:srgbClr val="000000"/>
                </a:solidFill>
              </a:rPr>
              <a:t>TreeSet t = new TreeSet(l);</a:t>
            </a:r>
          </a:p>
          <a:p>
            <a:pPr eaLnBrk="0" fontAlgn="base" hangingPunct="0">
              <a:spcBef>
                <a:spcPct val="0"/>
              </a:spcBef>
              <a:spcAft>
                <a:spcPct val="0"/>
              </a:spcAft>
            </a:pPr>
            <a:r>
              <a:rPr lang="en-US" sz="1600" smtClean="0">
                <a:solidFill>
                  <a:srgbClr val="000000"/>
                </a:solidFill>
              </a:rPr>
              <a:t>Set u = Collections.unmodifiableSet(t);</a:t>
            </a:r>
          </a:p>
          <a:p>
            <a:pPr eaLnBrk="0" fontAlgn="base" hangingPunct="0">
              <a:spcBef>
                <a:spcPct val="0"/>
              </a:spcBef>
              <a:spcAft>
                <a:spcPct val="0"/>
              </a:spcAft>
            </a:pPr>
            <a:r>
              <a:rPr lang="en-US" sz="1600" b="1" smtClean="0">
                <a:solidFill>
                  <a:srgbClr val="000000"/>
                </a:solidFill>
              </a:rPr>
              <a:t>assertTrue(u.equals(u));</a:t>
            </a:r>
          </a:p>
        </p:txBody>
      </p:sp>
      <p:sp>
        <p:nvSpPr>
          <p:cNvPr id="12295" name="AutoShape 7"/>
          <p:cNvSpPr>
            <a:spLocks noChangeArrowheads="1"/>
          </p:cNvSpPr>
          <p:nvPr/>
        </p:nvSpPr>
        <p:spPr bwMode="auto">
          <a:xfrm>
            <a:off x="5816600" y="5967413"/>
            <a:ext cx="3109913" cy="563562"/>
          </a:xfrm>
          <a:prstGeom prst="leftArrow">
            <a:avLst>
              <a:gd name="adj1" fmla="val 62815"/>
              <a:gd name="adj2" fmla="val 167312"/>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smtClean="0">
                <a:solidFill>
                  <a:srgbClr val="000000"/>
                </a:solidFill>
              </a:rPr>
              <a:t>fails when executed</a:t>
            </a:r>
          </a:p>
        </p:txBody>
      </p:sp>
      <p:sp>
        <p:nvSpPr>
          <p:cNvPr id="12296" name="AutoShape 8"/>
          <p:cNvSpPr>
            <a:spLocks/>
          </p:cNvSpPr>
          <p:nvPr/>
        </p:nvSpPr>
        <p:spPr bwMode="auto">
          <a:xfrm>
            <a:off x="1884363" y="4438650"/>
            <a:ext cx="304800" cy="1409700"/>
          </a:xfrm>
          <a:prstGeom prst="leftBrace">
            <a:avLst>
              <a:gd name="adj1" fmla="val 3854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2297" name="Text Box 9"/>
          <p:cNvSpPr txBox="1">
            <a:spLocks noChangeArrowheads="1"/>
          </p:cNvSpPr>
          <p:nvPr/>
        </p:nvSpPr>
        <p:spPr bwMode="auto">
          <a:xfrm>
            <a:off x="723900" y="4737100"/>
            <a:ext cx="12477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200" b="1" i="1" smtClean="0">
                <a:solidFill>
                  <a:srgbClr val="000000"/>
                </a:solidFill>
              </a:rPr>
              <a:t>no contracts</a:t>
            </a:r>
          </a:p>
          <a:p>
            <a:pPr eaLnBrk="0" fontAlgn="base" hangingPunct="0">
              <a:spcBef>
                <a:spcPct val="0"/>
              </a:spcBef>
              <a:spcAft>
                <a:spcPct val="0"/>
              </a:spcAft>
            </a:pPr>
            <a:r>
              <a:rPr lang="en-US" sz="1200" b="1" i="1" smtClean="0">
                <a:solidFill>
                  <a:srgbClr val="000000"/>
                </a:solidFill>
              </a:rPr>
              <a:t>violated</a:t>
            </a:r>
          </a:p>
          <a:p>
            <a:pPr eaLnBrk="0" fontAlgn="base" hangingPunct="0">
              <a:spcBef>
                <a:spcPct val="0"/>
              </a:spcBef>
              <a:spcAft>
                <a:spcPct val="0"/>
              </a:spcAft>
            </a:pPr>
            <a:r>
              <a:rPr lang="en-US" sz="1200" b="1" i="1" smtClean="0">
                <a:solidFill>
                  <a:srgbClr val="000000"/>
                </a:solidFill>
              </a:rPr>
              <a:t>up to last</a:t>
            </a:r>
          </a:p>
          <a:p>
            <a:pPr eaLnBrk="0" fontAlgn="base" hangingPunct="0">
              <a:spcBef>
                <a:spcPct val="0"/>
              </a:spcBef>
              <a:spcAft>
                <a:spcPct val="0"/>
              </a:spcAft>
            </a:pPr>
            <a:r>
              <a:rPr lang="en-US" sz="1200" b="1" i="1" smtClean="0">
                <a:solidFill>
                  <a:srgbClr val="000000"/>
                </a:solidFill>
              </a:rPr>
              <a:t>method call</a:t>
            </a:r>
          </a:p>
        </p:txBody>
      </p:sp>
      <p:sp>
        <p:nvSpPr>
          <p:cNvPr id="8" name="Rectangle 7"/>
          <p:cNvSpPr/>
          <p:nvPr/>
        </p:nvSpPr>
        <p:spPr>
          <a:xfrm>
            <a:off x="6881098" y="8382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49</a:t>
            </a:fld>
            <a:endParaRPr lang="en-US">
              <a:solidFill>
                <a:srgbClr val="000000"/>
              </a:solidFill>
            </a:endParaRPr>
          </a:p>
        </p:txBody>
      </p:sp>
    </p:spTree>
    <p:extLst>
      <p:ext uri="{BB962C8B-B14F-4D97-AF65-F5344CB8AC3E}">
        <p14:creationId xmlns:p14="http://schemas.microsoft.com/office/powerpoint/2010/main" val="3003508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boundaries: most not tried</a:t>
            </a:r>
            <a:endParaRPr lang="en-US" dirty="0"/>
          </a:p>
        </p:txBody>
      </p:sp>
      <p:sp>
        <p:nvSpPr>
          <p:cNvPr id="3" name="Content Placeholder 2"/>
          <p:cNvSpPr>
            <a:spLocks noGrp="1"/>
          </p:cNvSpPr>
          <p:nvPr>
            <p:ph sz="half" idx="1"/>
          </p:nvPr>
        </p:nvSpPr>
        <p:spPr/>
        <p:txBody>
          <a:bodyPr/>
          <a:lstStyle/>
          <a:p>
            <a:r>
              <a:rPr lang="en-US" sz="2000" dirty="0" smtClean="0"/>
              <a:t>16 digits+: loss of mathematical precision</a:t>
            </a:r>
          </a:p>
          <a:p>
            <a:r>
              <a:rPr lang="en-US" sz="2000" dirty="0" smtClean="0"/>
              <a:t>23+: can’t see all of the input</a:t>
            </a:r>
          </a:p>
          <a:p>
            <a:r>
              <a:rPr lang="en-US" sz="2000" dirty="0" smtClean="0"/>
              <a:t>310+: input not understood as a number</a:t>
            </a:r>
          </a:p>
          <a:p>
            <a:r>
              <a:rPr lang="en-US" sz="2000" dirty="0" smtClean="0"/>
              <a:t>1000+: exponentially increasing freeze when navigating to the end of the field by pressing &lt;END&gt;</a:t>
            </a:r>
          </a:p>
          <a:p>
            <a:r>
              <a:rPr lang="en-US" sz="2000" dirty="0" smtClean="0"/>
              <a:t>23,829+: all text in field turns white</a:t>
            </a:r>
          </a:p>
          <a:p>
            <a:r>
              <a:rPr lang="en-US" sz="2000" dirty="0" smtClean="0"/>
              <a:t>2,400,000: reproducible crash</a:t>
            </a:r>
          </a:p>
        </p:txBody>
      </p:sp>
      <p:sp>
        <p:nvSpPr>
          <p:cNvPr id="7" name="Content Placeholder 6"/>
          <p:cNvSpPr>
            <a:spLocks noGrp="1"/>
          </p:cNvSpPr>
          <p:nvPr>
            <p:ph sz="half" idx="2"/>
          </p:nvPr>
        </p:nvSpPr>
        <p:spPr/>
        <p:txBody>
          <a:bodyPr/>
          <a:lstStyle/>
          <a:p>
            <a:r>
              <a:rPr lang="en-US" sz="2400" dirty="0" smtClean="0"/>
              <a:t>Why more not tried?</a:t>
            </a:r>
          </a:p>
          <a:p>
            <a:pPr lvl="1"/>
            <a:r>
              <a:rPr lang="en-US" sz="2000" dirty="0" smtClean="0"/>
              <a:t>Seduced by what’s visible</a:t>
            </a:r>
          </a:p>
          <a:p>
            <a:pPr lvl="1"/>
            <a:r>
              <a:rPr lang="en-US" sz="2000" dirty="0" smtClean="0"/>
              <a:t>Think they need the specification to tell them the maximum – and if they have one, stop there</a:t>
            </a:r>
          </a:p>
          <a:p>
            <a:pPr lvl="1"/>
            <a:r>
              <a:rPr lang="en-US" sz="2000" dirty="0" smtClean="0"/>
              <a:t>Satisfied by first boundary</a:t>
            </a:r>
          </a:p>
          <a:p>
            <a:pPr lvl="1"/>
            <a:r>
              <a:rPr lang="en-US" sz="2000" dirty="0" smtClean="0"/>
              <a:t>Use linear lengthening strategy</a:t>
            </a:r>
          </a:p>
          <a:p>
            <a:pPr lvl="1"/>
            <a:r>
              <a:rPr lang="en-US" sz="2000" dirty="0" smtClean="0"/>
              <a:t>Think “no one would do that”</a:t>
            </a:r>
          </a:p>
        </p:txBody>
      </p:sp>
      <p:sp>
        <p:nvSpPr>
          <p:cNvPr id="4" name="Date Placeholder 3"/>
          <p:cNvSpPr>
            <a:spLocks noGrp="1"/>
          </p:cNvSpPr>
          <p:nvPr>
            <p:ph type="dt" sz="half" idx="4294967295"/>
          </p:nvPr>
        </p:nvSpPr>
        <p:spPr>
          <a:xfrm>
            <a:off x="5638800" y="6172200"/>
            <a:ext cx="3505200" cy="457200"/>
          </a:xfrm>
          <a:prstGeom prst="rect">
            <a:avLst/>
          </a:prstGeom>
        </p:spPr>
        <p:txBody>
          <a:bodyPr/>
          <a:lstStyle/>
          <a:p>
            <a:r>
              <a:rPr lang="en-US" smtClean="0"/>
              <a:t>503 11sp © UW CSE  • D. Notkin</a:t>
            </a:r>
            <a:endParaRPr lang="en-US" dirty="0"/>
          </a:p>
        </p:txBody>
      </p:sp>
      <p:sp>
        <p:nvSpPr>
          <p:cNvPr id="6" name="Slide Number Placeholder 5"/>
          <p:cNvSpPr>
            <a:spLocks noGrp="1"/>
          </p:cNvSpPr>
          <p:nvPr>
            <p:ph type="sldNum" sz="quarter" idx="4294967295"/>
          </p:nvPr>
        </p:nvSpPr>
        <p:spPr>
          <a:xfrm>
            <a:off x="6553200" y="6400800"/>
            <a:ext cx="1905000" cy="457200"/>
          </a:xfrm>
          <a:prstGeom prst="rect">
            <a:avLst/>
          </a:prstGeom>
        </p:spPr>
        <p:txBody>
          <a:bodyPr/>
          <a:lstStyle/>
          <a:p>
            <a:fld id="{42505562-23C7-4A8D-8914-047449EB20DB}" type="slidenum">
              <a:rPr lang="en-US" smtClean="0"/>
              <a:pPr/>
              <a:t>5</a:t>
            </a:fld>
            <a:endParaRPr lang="en-US"/>
          </a:p>
        </p:txBody>
      </p:sp>
    </p:spTree>
    <p:extLst>
      <p:ext uri="{BB962C8B-B14F-4D97-AF65-F5344CB8AC3E}">
        <p14:creationId xmlns:p14="http://schemas.microsoft.com/office/powerpoint/2010/main" val="22862540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533400" y="1524000"/>
            <a:ext cx="8405813" cy="5059363"/>
          </a:xfrm>
        </p:spPr>
        <p:txBody>
          <a:bodyPr/>
          <a:lstStyle/>
          <a:p>
            <a:pPr marL="495300" indent="-495300">
              <a:buFont typeface="Wingdings" pitchFamily="2" charset="2"/>
              <a:buAutoNum type="arabicPeriod"/>
            </a:pPr>
            <a:r>
              <a:rPr lang="en-US"/>
              <a:t>Seed components</a:t>
            </a:r>
          </a:p>
          <a:p>
            <a:pPr lvl="2">
              <a:buFont typeface="Wingdings" pitchFamily="2" charset="2"/>
              <a:buNone/>
            </a:pPr>
            <a:r>
              <a:rPr lang="en-US"/>
              <a:t>components = {                                            ...   }</a:t>
            </a:r>
          </a:p>
          <a:p>
            <a:pPr marL="495300" indent="-495300">
              <a:buFont typeface="Wingdings" pitchFamily="2" charset="2"/>
              <a:buAutoNum type="arabicPeriod"/>
            </a:pPr>
            <a:r>
              <a:rPr lang="en-US"/>
              <a:t>Do until time limit expires:</a:t>
            </a:r>
          </a:p>
          <a:p>
            <a:pPr lvl="1">
              <a:buFont typeface="Wingdings" pitchFamily="2" charset="2"/>
              <a:buAutoNum type="alphaLcPeriod"/>
            </a:pPr>
            <a:r>
              <a:rPr lang="en-US"/>
              <a:t>Create a new sequence</a:t>
            </a:r>
          </a:p>
          <a:p>
            <a:pPr lvl="2">
              <a:buFont typeface="Wingdings" pitchFamily="2" charset="2"/>
              <a:buAutoNum type="romanLcPeriod"/>
            </a:pPr>
            <a:r>
              <a:rPr lang="en-US"/>
              <a:t>Randomly pick a method call m(T</a:t>
            </a:r>
            <a:r>
              <a:rPr lang="en-US" baseline="-25000"/>
              <a:t>1</a:t>
            </a:r>
            <a:r>
              <a:rPr lang="en-US"/>
              <a:t>...T</a:t>
            </a:r>
            <a:r>
              <a:rPr lang="en-US" baseline="-25000"/>
              <a:t>k</a:t>
            </a:r>
            <a:r>
              <a:rPr lang="en-US"/>
              <a:t>)/T</a:t>
            </a:r>
            <a:r>
              <a:rPr lang="en-US" baseline="-25000"/>
              <a:t>ret</a:t>
            </a:r>
            <a:r>
              <a:rPr lang="en-US"/>
              <a:t> </a:t>
            </a:r>
          </a:p>
          <a:p>
            <a:pPr lvl="2">
              <a:buFont typeface="Wingdings" pitchFamily="2" charset="2"/>
              <a:buAutoNum type="romanLcPeriod"/>
            </a:pPr>
            <a:r>
              <a:rPr lang="en-US"/>
              <a:t>For each input parameter of type T</a:t>
            </a:r>
            <a:r>
              <a:rPr lang="en-US" baseline="-25000"/>
              <a:t>i</a:t>
            </a:r>
            <a:r>
              <a:rPr lang="en-US"/>
              <a:t>, randomly pick a sequence S</a:t>
            </a:r>
            <a:r>
              <a:rPr lang="en-US" baseline="-25000"/>
              <a:t>i</a:t>
            </a:r>
            <a:r>
              <a:rPr lang="en-US"/>
              <a:t> from the components that constructs an object v</a:t>
            </a:r>
            <a:r>
              <a:rPr lang="en-US" baseline="-25000"/>
              <a:t>i</a:t>
            </a:r>
            <a:r>
              <a:rPr lang="en-US"/>
              <a:t> of type Ti</a:t>
            </a:r>
          </a:p>
          <a:p>
            <a:pPr lvl="2">
              <a:buFont typeface="Wingdings" pitchFamily="2" charset="2"/>
              <a:buAutoNum type="romanLcPeriod"/>
            </a:pPr>
            <a:r>
              <a:rPr lang="en-US"/>
              <a:t>Create new sequence S</a:t>
            </a:r>
            <a:r>
              <a:rPr lang="en-US" sz="1400" baseline="-25000"/>
              <a:t>new</a:t>
            </a:r>
            <a:r>
              <a:rPr lang="en-US" sz="1400"/>
              <a:t> = S</a:t>
            </a:r>
            <a:r>
              <a:rPr lang="en-US" sz="1400" baseline="-25000"/>
              <a:t>1</a:t>
            </a:r>
            <a:r>
              <a:rPr lang="en-US" sz="1400"/>
              <a:t>; ... ; S</a:t>
            </a:r>
            <a:r>
              <a:rPr lang="en-US" sz="1400" baseline="-25000"/>
              <a:t>k</a:t>
            </a:r>
            <a:r>
              <a:rPr lang="en-US" sz="1400"/>
              <a:t> ; T</a:t>
            </a:r>
            <a:r>
              <a:rPr lang="en-US" sz="1400" baseline="-25000"/>
              <a:t>ret</a:t>
            </a:r>
            <a:r>
              <a:rPr lang="en-US" sz="1400"/>
              <a:t> v</a:t>
            </a:r>
            <a:r>
              <a:rPr lang="en-US" sz="1400" baseline="-25000"/>
              <a:t>new</a:t>
            </a:r>
            <a:r>
              <a:rPr lang="en-US" sz="1400"/>
              <a:t> = m(v1...vk);</a:t>
            </a:r>
          </a:p>
          <a:p>
            <a:pPr lvl="2">
              <a:buFont typeface="Wingdings" pitchFamily="2" charset="2"/>
              <a:buAutoNum type="romanLcPeriod"/>
            </a:pPr>
            <a:r>
              <a:rPr lang="en-US"/>
              <a:t>if S</a:t>
            </a:r>
            <a:r>
              <a:rPr lang="en-US" baseline="-25000"/>
              <a:t>new</a:t>
            </a:r>
            <a:r>
              <a:rPr lang="en-US"/>
              <a:t> was previously created (lexically), go to i</a:t>
            </a:r>
          </a:p>
          <a:p>
            <a:pPr lvl="1">
              <a:buFont typeface="Wingdings" pitchFamily="2" charset="2"/>
              <a:buAutoNum type="alphaLcPeriod"/>
            </a:pPr>
            <a:endParaRPr lang="en-US"/>
          </a:p>
          <a:p>
            <a:pPr lvl="1">
              <a:buFont typeface="Wingdings" pitchFamily="2" charset="2"/>
              <a:buAutoNum type="alphaLcPeriod"/>
            </a:pPr>
            <a:r>
              <a:rPr lang="en-US"/>
              <a:t>Classify the new sequence S</a:t>
            </a:r>
            <a:r>
              <a:rPr lang="en-US" baseline="-25000"/>
              <a:t>new</a:t>
            </a:r>
            <a:endParaRPr lang="en-US"/>
          </a:p>
          <a:p>
            <a:pPr lvl="2">
              <a:buFont typeface="Wingdings" pitchFamily="2" charset="2"/>
              <a:buAutoNum type="alphaLcPeriod"/>
            </a:pPr>
            <a:r>
              <a:rPr lang="en-US"/>
              <a:t>May discard, output as test case, or add to components</a:t>
            </a:r>
          </a:p>
          <a:p>
            <a:pPr marL="495300" indent="-495300">
              <a:buFont typeface="Wingdings" pitchFamily="2" charset="2"/>
              <a:buNone/>
            </a:pPr>
            <a:endParaRPr lang="en-US"/>
          </a:p>
        </p:txBody>
      </p:sp>
      <p:sp>
        <p:nvSpPr>
          <p:cNvPr id="33794" name="Rectangle 2"/>
          <p:cNvSpPr>
            <a:spLocks noGrp="1" noChangeArrowheads="1"/>
          </p:cNvSpPr>
          <p:nvPr>
            <p:ph type="title"/>
          </p:nvPr>
        </p:nvSpPr>
        <p:spPr/>
        <p:txBody>
          <a:bodyPr/>
          <a:lstStyle/>
          <a:p>
            <a:r>
              <a:rPr lang="en-US"/>
              <a:t>Technique</a:t>
            </a:r>
          </a:p>
        </p:txBody>
      </p:sp>
      <p:sp>
        <p:nvSpPr>
          <p:cNvPr id="33797" name="Text Box 5"/>
          <p:cNvSpPr txBox="1">
            <a:spLocks noChangeArrowheads="1"/>
          </p:cNvSpPr>
          <p:nvPr/>
        </p:nvSpPr>
        <p:spPr bwMode="auto">
          <a:xfrm>
            <a:off x="3552825" y="2000250"/>
            <a:ext cx="1000125"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400" smtClean="0">
                <a:solidFill>
                  <a:srgbClr val="000000"/>
                </a:solidFill>
              </a:rPr>
              <a:t>int i = 0;</a:t>
            </a:r>
          </a:p>
        </p:txBody>
      </p:sp>
      <p:sp>
        <p:nvSpPr>
          <p:cNvPr id="33798" name="Text Box 6"/>
          <p:cNvSpPr txBox="1">
            <a:spLocks noChangeArrowheads="1"/>
          </p:cNvSpPr>
          <p:nvPr/>
        </p:nvSpPr>
        <p:spPr bwMode="auto">
          <a:xfrm>
            <a:off x="4773613" y="2000250"/>
            <a:ext cx="1835150"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400" smtClean="0">
                <a:solidFill>
                  <a:srgbClr val="000000"/>
                </a:solidFill>
              </a:rPr>
              <a:t>boolean b = false;</a:t>
            </a:r>
          </a:p>
        </p:txBody>
      </p:sp>
      <p:sp>
        <p:nvSpPr>
          <p:cNvPr id="6" name="Rectangle 5"/>
          <p:cNvSpPr/>
          <p:nvPr/>
        </p:nvSpPr>
        <p:spPr>
          <a:xfrm>
            <a:off x="6881098" y="8382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50</a:t>
            </a:fld>
            <a:endParaRPr lang="en-US">
              <a:solidFill>
                <a:srgbClr val="000000"/>
              </a:solidFill>
            </a:endParaRPr>
          </a:p>
        </p:txBody>
      </p:sp>
    </p:spTree>
    <p:extLst>
      <p:ext uri="{BB962C8B-B14F-4D97-AF65-F5344CB8AC3E}">
        <p14:creationId xmlns:p14="http://schemas.microsoft.com/office/powerpoint/2010/main" val="3274118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79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79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79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379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7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Classifying a sequence</a:t>
            </a:r>
          </a:p>
        </p:txBody>
      </p:sp>
      <p:cxnSp>
        <p:nvCxnSpPr>
          <p:cNvPr id="135171" name="AutoShape 3"/>
          <p:cNvCxnSpPr>
            <a:cxnSpLocks noChangeShapeType="1"/>
            <a:stCxn id="135172" idx="3"/>
            <a:endCxn id="135178" idx="1"/>
          </p:cNvCxnSpPr>
          <p:nvPr/>
        </p:nvCxnSpPr>
        <p:spPr bwMode="auto">
          <a:xfrm>
            <a:off x="3551238" y="2557463"/>
            <a:ext cx="612775" cy="6350"/>
          </a:xfrm>
          <a:prstGeom prst="bentConnector3">
            <a:avLst>
              <a:gd name="adj1" fmla="val 50000"/>
            </a:avLst>
          </a:prstGeom>
          <a:noFill/>
          <a:ln w="18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5172" name="AutoShape 4"/>
          <p:cNvSpPr>
            <a:spLocks noChangeArrowheads="1"/>
          </p:cNvSpPr>
          <p:nvPr/>
        </p:nvSpPr>
        <p:spPr bwMode="auto">
          <a:xfrm>
            <a:off x="2087563" y="2054225"/>
            <a:ext cx="1463675" cy="1006475"/>
          </a:xfrm>
          <a:prstGeom prst="roundRect">
            <a:avLst>
              <a:gd name="adj" fmla="val 157"/>
            </a:avLst>
          </a:prstGeom>
          <a:solidFill>
            <a:srgbClr val="99CCFF">
              <a:alpha val="29999"/>
            </a:srgb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9973" tIns="44986" rIns="89973" bIns="44986" anchor="ctr" anchorCtr="1"/>
          <a:lstStyle/>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execute and</a:t>
            </a:r>
          </a:p>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check</a:t>
            </a:r>
          </a:p>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contracts</a:t>
            </a:r>
          </a:p>
        </p:txBody>
      </p:sp>
      <p:sp>
        <p:nvSpPr>
          <p:cNvPr id="135173" name="Oval 5"/>
          <p:cNvSpPr>
            <a:spLocks noChangeArrowheads="1"/>
          </p:cNvSpPr>
          <p:nvPr/>
        </p:nvSpPr>
        <p:spPr bwMode="auto">
          <a:xfrm>
            <a:off x="388938" y="3860800"/>
            <a:ext cx="2063750" cy="1063625"/>
          </a:xfrm>
          <a:prstGeom prst="ellipse">
            <a:avLst/>
          </a:prstGeom>
          <a:solidFill>
            <a:srgbClr val="00FF00">
              <a:alpha val="20000"/>
            </a:srgb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9973" tIns="44986" rIns="89973" bIns="44986" anchor="ctr" anchorCtr="1"/>
          <a:lstStyle/>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components</a:t>
            </a:r>
          </a:p>
        </p:txBody>
      </p:sp>
      <p:cxnSp>
        <p:nvCxnSpPr>
          <p:cNvPr id="135174" name="AutoShape 6"/>
          <p:cNvCxnSpPr>
            <a:cxnSpLocks noChangeShapeType="1"/>
            <a:stCxn id="135178" idx="3"/>
            <a:endCxn id="135179" idx="1"/>
          </p:cNvCxnSpPr>
          <p:nvPr/>
        </p:nvCxnSpPr>
        <p:spPr bwMode="auto">
          <a:xfrm flipV="1">
            <a:off x="6223000" y="2555875"/>
            <a:ext cx="747713" cy="7938"/>
          </a:xfrm>
          <a:prstGeom prst="straightConnector1">
            <a:avLst/>
          </a:prstGeom>
          <a:noFill/>
          <a:ln w="18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5175" name="AutoShape 7"/>
          <p:cNvCxnSpPr>
            <a:cxnSpLocks noChangeShapeType="1"/>
            <a:stCxn id="135179" idx="2"/>
            <a:endCxn id="135176" idx="0"/>
          </p:cNvCxnSpPr>
          <p:nvPr/>
        </p:nvCxnSpPr>
        <p:spPr bwMode="auto">
          <a:xfrm>
            <a:off x="7702550" y="3057525"/>
            <a:ext cx="1588" cy="977900"/>
          </a:xfrm>
          <a:prstGeom prst="straightConnector1">
            <a:avLst/>
          </a:prstGeom>
          <a:noFill/>
          <a:ln w="18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5176" name="AutoShape 8"/>
          <p:cNvSpPr>
            <a:spLocks noChangeArrowheads="1"/>
          </p:cNvSpPr>
          <p:nvPr/>
        </p:nvSpPr>
        <p:spPr bwMode="auto">
          <a:xfrm>
            <a:off x="6851650" y="4035425"/>
            <a:ext cx="1703388" cy="1138238"/>
          </a:xfrm>
          <a:prstGeom prst="foldedCorner">
            <a:avLst>
              <a:gd name="adj" fmla="val 28083"/>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nchor="ctr"/>
          <a:lstStyle/>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endParaRPr lang="en-GB" smtClean="0">
              <a:solidFill>
                <a:srgbClr val="000000"/>
              </a:solidFill>
              <a:latin typeface="Arial" charset="0"/>
              <a:ea typeface="Arial Unicode MS" pitchFamily="34" charset="-128"/>
              <a:cs typeface="Arial Unicode MS" pitchFamily="34" charset="-128"/>
            </a:endParaRPr>
          </a:p>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contract-</a:t>
            </a:r>
          </a:p>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violating</a:t>
            </a:r>
          </a:p>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test case</a:t>
            </a:r>
          </a:p>
        </p:txBody>
      </p:sp>
      <p:cxnSp>
        <p:nvCxnSpPr>
          <p:cNvPr id="135177" name="AutoShape 9"/>
          <p:cNvCxnSpPr>
            <a:cxnSpLocks noChangeShapeType="1"/>
            <a:endCxn id="135172" idx="1"/>
          </p:cNvCxnSpPr>
          <p:nvPr/>
        </p:nvCxnSpPr>
        <p:spPr bwMode="auto">
          <a:xfrm>
            <a:off x="1401763" y="2555875"/>
            <a:ext cx="685800" cy="1588"/>
          </a:xfrm>
          <a:prstGeom prst="straightConnector1">
            <a:avLst/>
          </a:prstGeom>
          <a:noFill/>
          <a:ln w="18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5178" name="AutoShape 10"/>
          <p:cNvSpPr>
            <a:spLocks noChangeArrowheads="1"/>
          </p:cNvSpPr>
          <p:nvPr/>
        </p:nvSpPr>
        <p:spPr bwMode="auto">
          <a:xfrm>
            <a:off x="4164013" y="1990725"/>
            <a:ext cx="2058987" cy="1144588"/>
          </a:xfrm>
          <a:prstGeom prst="diamond">
            <a:avLst/>
          </a:prstGeom>
          <a:solidFill>
            <a:srgbClr val="99CCFF">
              <a:alpha val="29999"/>
            </a:srgb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nchor="ctr"/>
          <a:lstStyle/>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contract</a:t>
            </a:r>
          </a:p>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violated?</a:t>
            </a:r>
          </a:p>
        </p:txBody>
      </p:sp>
      <p:sp>
        <p:nvSpPr>
          <p:cNvPr id="135179" name="AutoShape 11"/>
          <p:cNvSpPr>
            <a:spLocks noChangeArrowheads="1"/>
          </p:cNvSpPr>
          <p:nvPr/>
        </p:nvSpPr>
        <p:spPr bwMode="auto">
          <a:xfrm>
            <a:off x="6970713" y="2052638"/>
            <a:ext cx="1463675" cy="1004887"/>
          </a:xfrm>
          <a:prstGeom prst="roundRect">
            <a:avLst>
              <a:gd name="adj" fmla="val 157"/>
            </a:avLst>
          </a:prstGeom>
          <a:solidFill>
            <a:srgbClr val="99CCFF">
              <a:alpha val="29999"/>
            </a:srgb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9973" tIns="44986" rIns="89973" bIns="44986" anchor="ctr" anchorCtr="1"/>
          <a:lstStyle/>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minimize</a:t>
            </a:r>
          </a:p>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sequence</a:t>
            </a:r>
          </a:p>
        </p:txBody>
      </p:sp>
      <p:sp>
        <p:nvSpPr>
          <p:cNvPr id="135180" name="Text Box 12"/>
          <p:cNvSpPr txBox="1">
            <a:spLocks noChangeArrowheads="1"/>
          </p:cNvSpPr>
          <p:nvPr/>
        </p:nvSpPr>
        <p:spPr bwMode="auto">
          <a:xfrm>
            <a:off x="5926138" y="2163763"/>
            <a:ext cx="536575"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spAutoFit/>
          </a:bodyPr>
          <a:lstStyle>
            <a:lvl1pPr defTabSz="457200">
              <a:defRPr>
                <a:solidFill>
                  <a:schemeClr val="tx1"/>
                </a:solidFill>
                <a:latin typeface="Arial" charset="0"/>
              </a:defRPr>
            </a:lvl1pPr>
            <a:lvl2pPr marL="431800" indent="-215900" defTabSz="457200">
              <a:defRPr>
                <a:solidFill>
                  <a:schemeClr val="tx1"/>
                </a:solidFill>
                <a:latin typeface="Arial" charset="0"/>
              </a:defRPr>
            </a:lvl2pPr>
            <a:lvl3pPr marL="647700" indent="-215900" defTabSz="457200">
              <a:defRPr>
                <a:solidFill>
                  <a:schemeClr val="tx1"/>
                </a:solidFill>
                <a:latin typeface="Arial" charset="0"/>
              </a:defRPr>
            </a:lvl3pPr>
            <a:lvl4pPr marL="862013" indent="-214313" defTabSz="457200">
              <a:defRPr>
                <a:solidFill>
                  <a:schemeClr val="tx1"/>
                </a:solidFill>
                <a:latin typeface="Arial" charset="0"/>
              </a:defRPr>
            </a:lvl4pPr>
            <a:lvl5pPr marL="1079500" indent="-217488" defTabSz="457200">
              <a:defRPr>
                <a:solidFill>
                  <a:schemeClr val="tx1"/>
                </a:solidFill>
                <a:latin typeface="Arial" charset="0"/>
              </a:defRPr>
            </a:lvl5pPr>
            <a:lvl6pPr marL="1536700" indent="-217488" defTabSz="457200" fontAlgn="base">
              <a:spcBef>
                <a:spcPct val="0"/>
              </a:spcBef>
              <a:spcAft>
                <a:spcPct val="0"/>
              </a:spcAft>
              <a:defRPr>
                <a:solidFill>
                  <a:schemeClr val="tx1"/>
                </a:solidFill>
                <a:latin typeface="Arial" charset="0"/>
              </a:defRPr>
            </a:lvl6pPr>
            <a:lvl7pPr marL="1993900" indent="-217488" defTabSz="457200" fontAlgn="base">
              <a:spcBef>
                <a:spcPct val="0"/>
              </a:spcBef>
              <a:spcAft>
                <a:spcPct val="0"/>
              </a:spcAft>
              <a:defRPr>
                <a:solidFill>
                  <a:schemeClr val="tx1"/>
                </a:solidFill>
                <a:latin typeface="Arial" charset="0"/>
              </a:defRPr>
            </a:lvl7pPr>
            <a:lvl8pPr marL="2451100" indent="-217488" defTabSz="457200" fontAlgn="base">
              <a:spcBef>
                <a:spcPct val="0"/>
              </a:spcBef>
              <a:spcAft>
                <a:spcPct val="0"/>
              </a:spcAft>
              <a:defRPr>
                <a:solidFill>
                  <a:schemeClr val="tx1"/>
                </a:solidFill>
                <a:latin typeface="Arial" charset="0"/>
              </a:defRPr>
            </a:lvl8pPr>
            <a:lvl9pPr marL="2908300" indent="-217488" defTabSz="457200" fontAlgn="base">
              <a:spcBef>
                <a:spcPct val="0"/>
              </a:spcBef>
              <a:spcAft>
                <a:spcPct val="0"/>
              </a:spcAft>
              <a:defRPr>
                <a:solidFill>
                  <a:schemeClr val="tx1"/>
                </a:solidFill>
                <a:latin typeface="Arial" charset="0"/>
              </a:defRPr>
            </a:lvl9pPr>
          </a:lstStyle>
          <a:p>
            <a:pPr fontAlgn="base" hangingPunct="0">
              <a:lnSpc>
                <a:spcPct val="93000"/>
              </a:lnSpc>
              <a:spcBef>
                <a:spcPct val="0"/>
              </a:spcBef>
              <a:spcAft>
                <a:spcPct val="0"/>
              </a:spcAft>
              <a:buClr>
                <a:srgbClr val="000000"/>
              </a:buClr>
              <a:buSzPct val="45000"/>
              <a:buFont typeface="StarSymbol" charset="0"/>
              <a:buNone/>
            </a:pPr>
            <a:r>
              <a:rPr lang="en-GB" smtClean="0">
                <a:solidFill>
                  <a:srgbClr val="000000"/>
                </a:solidFill>
                <a:ea typeface="Arial Unicode MS" pitchFamily="34" charset="-128"/>
                <a:cs typeface="Arial Unicode MS" pitchFamily="34" charset="-128"/>
              </a:rPr>
              <a:t>yes</a:t>
            </a:r>
          </a:p>
        </p:txBody>
      </p:sp>
      <p:sp>
        <p:nvSpPr>
          <p:cNvPr id="135181" name="AutoShape 13"/>
          <p:cNvSpPr>
            <a:spLocks noChangeArrowheads="1"/>
          </p:cNvSpPr>
          <p:nvPr/>
        </p:nvSpPr>
        <p:spPr bwMode="auto">
          <a:xfrm>
            <a:off x="4175125" y="3805238"/>
            <a:ext cx="2057400" cy="1144587"/>
          </a:xfrm>
          <a:prstGeom prst="diamond">
            <a:avLst/>
          </a:prstGeom>
          <a:solidFill>
            <a:srgbClr val="99CCFF">
              <a:alpha val="29999"/>
            </a:srgb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nchor="ctr"/>
          <a:lstStyle/>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sequence</a:t>
            </a:r>
          </a:p>
          <a:p>
            <a:pPr algn="ctr" defTabSz="457200" fontAlgn="base" hangingPunct="0">
              <a:lnSpc>
                <a:spcPct val="93000"/>
              </a:lnSpc>
              <a:spcBef>
                <a:spcPct val="0"/>
              </a:spcBef>
              <a:spcAft>
                <a:spcPct val="0"/>
              </a:spcAft>
              <a:buClr>
                <a:srgbClr val="000000"/>
              </a:buClr>
              <a:buSzPct val="45000"/>
              <a:buFont typeface="StarSymbol" charset="0"/>
              <a:buNone/>
              <a:tabLst>
                <a:tab pos="723900" algn="l"/>
                <a:tab pos="1447800" algn="l"/>
              </a:tabLst>
            </a:pPr>
            <a:r>
              <a:rPr lang="en-GB" smtClean="0">
                <a:solidFill>
                  <a:srgbClr val="000000"/>
                </a:solidFill>
                <a:latin typeface="Arial" charset="0"/>
                <a:ea typeface="Arial Unicode MS" pitchFamily="34" charset="-128"/>
                <a:cs typeface="Arial Unicode MS" pitchFamily="34" charset="-128"/>
              </a:rPr>
              <a:t>redundant?</a:t>
            </a:r>
          </a:p>
        </p:txBody>
      </p:sp>
      <p:cxnSp>
        <p:nvCxnSpPr>
          <p:cNvPr id="135182" name="AutoShape 14"/>
          <p:cNvCxnSpPr>
            <a:cxnSpLocks noChangeShapeType="1"/>
            <a:stCxn id="135178" idx="2"/>
            <a:endCxn id="135181" idx="0"/>
          </p:cNvCxnSpPr>
          <p:nvPr/>
        </p:nvCxnSpPr>
        <p:spPr bwMode="auto">
          <a:xfrm>
            <a:off x="5194300" y="3135313"/>
            <a:ext cx="9525" cy="669925"/>
          </a:xfrm>
          <a:prstGeom prst="straightConnector1">
            <a:avLst/>
          </a:prstGeom>
          <a:noFill/>
          <a:ln w="18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5183" name="Text Box 15"/>
          <p:cNvSpPr txBox="1">
            <a:spLocks noChangeArrowheads="1"/>
          </p:cNvSpPr>
          <p:nvPr/>
        </p:nvSpPr>
        <p:spPr bwMode="auto">
          <a:xfrm>
            <a:off x="5219700" y="2981325"/>
            <a:ext cx="434975"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spAutoFit/>
          </a:bodyPr>
          <a:lstStyle>
            <a:lvl1pPr defTabSz="457200">
              <a:defRPr>
                <a:solidFill>
                  <a:schemeClr val="tx1"/>
                </a:solidFill>
                <a:latin typeface="Arial" charset="0"/>
              </a:defRPr>
            </a:lvl1pPr>
            <a:lvl2pPr marL="431800" indent="-215900" defTabSz="457200">
              <a:defRPr>
                <a:solidFill>
                  <a:schemeClr val="tx1"/>
                </a:solidFill>
                <a:latin typeface="Arial" charset="0"/>
              </a:defRPr>
            </a:lvl2pPr>
            <a:lvl3pPr marL="647700" indent="-215900" defTabSz="457200">
              <a:defRPr>
                <a:solidFill>
                  <a:schemeClr val="tx1"/>
                </a:solidFill>
                <a:latin typeface="Arial" charset="0"/>
              </a:defRPr>
            </a:lvl3pPr>
            <a:lvl4pPr marL="862013" indent="-214313" defTabSz="457200">
              <a:defRPr>
                <a:solidFill>
                  <a:schemeClr val="tx1"/>
                </a:solidFill>
                <a:latin typeface="Arial" charset="0"/>
              </a:defRPr>
            </a:lvl4pPr>
            <a:lvl5pPr marL="1079500" indent="-217488" defTabSz="457200">
              <a:defRPr>
                <a:solidFill>
                  <a:schemeClr val="tx1"/>
                </a:solidFill>
                <a:latin typeface="Arial" charset="0"/>
              </a:defRPr>
            </a:lvl5pPr>
            <a:lvl6pPr marL="1536700" indent="-217488" defTabSz="457200" fontAlgn="base">
              <a:spcBef>
                <a:spcPct val="0"/>
              </a:spcBef>
              <a:spcAft>
                <a:spcPct val="0"/>
              </a:spcAft>
              <a:defRPr>
                <a:solidFill>
                  <a:schemeClr val="tx1"/>
                </a:solidFill>
                <a:latin typeface="Arial" charset="0"/>
              </a:defRPr>
            </a:lvl6pPr>
            <a:lvl7pPr marL="1993900" indent="-217488" defTabSz="457200" fontAlgn="base">
              <a:spcBef>
                <a:spcPct val="0"/>
              </a:spcBef>
              <a:spcAft>
                <a:spcPct val="0"/>
              </a:spcAft>
              <a:defRPr>
                <a:solidFill>
                  <a:schemeClr val="tx1"/>
                </a:solidFill>
                <a:latin typeface="Arial" charset="0"/>
              </a:defRPr>
            </a:lvl7pPr>
            <a:lvl8pPr marL="2451100" indent="-217488" defTabSz="457200" fontAlgn="base">
              <a:spcBef>
                <a:spcPct val="0"/>
              </a:spcBef>
              <a:spcAft>
                <a:spcPct val="0"/>
              </a:spcAft>
              <a:defRPr>
                <a:solidFill>
                  <a:schemeClr val="tx1"/>
                </a:solidFill>
                <a:latin typeface="Arial" charset="0"/>
              </a:defRPr>
            </a:lvl8pPr>
            <a:lvl9pPr marL="2908300" indent="-217488" defTabSz="457200" fontAlgn="base">
              <a:spcBef>
                <a:spcPct val="0"/>
              </a:spcBef>
              <a:spcAft>
                <a:spcPct val="0"/>
              </a:spcAft>
              <a:defRPr>
                <a:solidFill>
                  <a:schemeClr val="tx1"/>
                </a:solidFill>
                <a:latin typeface="Arial" charset="0"/>
              </a:defRPr>
            </a:lvl9pPr>
          </a:lstStyle>
          <a:p>
            <a:pPr fontAlgn="base" hangingPunct="0">
              <a:lnSpc>
                <a:spcPct val="93000"/>
              </a:lnSpc>
              <a:spcBef>
                <a:spcPct val="0"/>
              </a:spcBef>
              <a:spcAft>
                <a:spcPct val="0"/>
              </a:spcAft>
              <a:buClr>
                <a:srgbClr val="000000"/>
              </a:buClr>
              <a:buSzPct val="45000"/>
              <a:buFont typeface="StarSymbol" charset="0"/>
              <a:buNone/>
            </a:pPr>
            <a:r>
              <a:rPr lang="en-GB" smtClean="0">
                <a:solidFill>
                  <a:srgbClr val="000000"/>
                </a:solidFill>
                <a:ea typeface="Arial Unicode MS" pitchFamily="34" charset="-128"/>
                <a:cs typeface="Arial Unicode MS" pitchFamily="34" charset="-128"/>
              </a:rPr>
              <a:t>no</a:t>
            </a:r>
          </a:p>
        </p:txBody>
      </p:sp>
      <p:sp>
        <p:nvSpPr>
          <p:cNvPr id="135184" name="Text Box 16"/>
          <p:cNvSpPr txBox="1">
            <a:spLocks noChangeArrowheads="1"/>
          </p:cNvSpPr>
          <p:nvPr/>
        </p:nvSpPr>
        <p:spPr bwMode="auto">
          <a:xfrm>
            <a:off x="5278438" y="4773613"/>
            <a:ext cx="536575"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spAutoFit/>
          </a:bodyPr>
          <a:lstStyle>
            <a:lvl1pPr defTabSz="457200">
              <a:defRPr>
                <a:solidFill>
                  <a:schemeClr val="tx1"/>
                </a:solidFill>
                <a:latin typeface="Arial" charset="0"/>
              </a:defRPr>
            </a:lvl1pPr>
            <a:lvl2pPr marL="431800" indent="-215900" defTabSz="457200">
              <a:defRPr>
                <a:solidFill>
                  <a:schemeClr val="tx1"/>
                </a:solidFill>
                <a:latin typeface="Arial" charset="0"/>
              </a:defRPr>
            </a:lvl2pPr>
            <a:lvl3pPr marL="647700" indent="-215900" defTabSz="457200">
              <a:defRPr>
                <a:solidFill>
                  <a:schemeClr val="tx1"/>
                </a:solidFill>
                <a:latin typeface="Arial" charset="0"/>
              </a:defRPr>
            </a:lvl3pPr>
            <a:lvl4pPr marL="862013" indent="-214313" defTabSz="457200">
              <a:defRPr>
                <a:solidFill>
                  <a:schemeClr val="tx1"/>
                </a:solidFill>
                <a:latin typeface="Arial" charset="0"/>
              </a:defRPr>
            </a:lvl4pPr>
            <a:lvl5pPr marL="1079500" indent="-217488" defTabSz="457200">
              <a:defRPr>
                <a:solidFill>
                  <a:schemeClr val="tx1"/>
                </a:solidFill>
                <a:latin typeface="Arial" charset="0"/>
              </a:defRPr>
            </a:lvl5pPr>
            <a:lvl6pPr marL="1536700" indent="-217488" defTabSz="457200" fontAlgn="base">
              <a:spcBef>
                <a:spcPct val="0"/>
              </a:spcBef>
              <a:spcAft>
                <a:spcPct val="0"/>
              </a:spcAft>
              <a:defRPr>
                <a:solidFill>
                  <a:schemeClr val="tx1"/>
                </a:solidFill>
                <a:latin typeface="Arial" charset="0"/>
              </a:defRPr>
            </a:lvl6pPr>
            <a:lvl7pPr marL="1993900" indent="-217488" defTabSz="457200" fontAlgn="base">
              <a:spcBef>
                <a:spcPct val="0"/>
              </a:spcBef>
              <a:spcAft>
                <a:spcPct val="0"/>
              </a:spcAft>
              <a:defRPr>
                <a:solidFill>
                  <a:schemeClr val="tx1"/>
                </a:solidFill>
                <a:latin typeface="Arial" charset="0"/>
              </a:defRPr>
            </a:lvl7pPr>
            <a:lvl8pPr marL="2451100" indent="-217488" defTabSz="457200" fontAlgn="base">
              <a:spcBef>
                <a:spcPct val="0"/>
              </a:spcBef>
              <a:spcAft>
                <a:spcPct val="0"/>
              </a:spcAft>
              <a:defRPr>
                <a:solidFill>
                  <a:schemeClr val="tx1"/>
                </a:solidFill>
                <a:latin typeface="Arial" charset="0"/>
              </a:defRPr>
            </a:lvl8pPr>
            <a:lvl9pPr marL="2908300" indent="-217488" defTabSz="457200" fontAlgn="base">
              <a:spcBef>
                <a:spcPct val="0"/>
              </a:spcBef>
              <a:spcAft>
                <a:spcPct val="0"/>
              </a:spcAft>
              <a:defRPr>
                <a:solidFill>
                  <a:schemeClr val="tx1"/>
                </a:solidFill>
                <a:latin typeface="Arial" charset="0"/>
              </a:defRPr>
            </a:lvl9pPr>
          </a:lstStyle>
          <a:p>
            <a:pPr fontAlgn="base" hangingPunct="0">
              <a:lnSpc>
                <a:spcPct val="93000"/>
              </a:lnSpc>
              <a:spcBef>
                <a:spcPct val="0"/>
              </a:spcBef>
              <a:spcAft>
                <a:spcPct val="0"/>
              </a:spcAft>
              <a:buClr>
                <a:srgbClr val="000000"/>
              </a:buClr>
              <a:buSzPct val="45000"/>
              <a:buFont typeface="StarSymbol" charset="0"/>
              <a:buNone/>
            </a:pPr>
            <a:r>
              <a:rPr lang="en-GB" smtClean="0">
                <a:solidFill>
                  <a:srgbClr val="000000"/>
                </a:solidFill>
                <a:ea typeface="Arial Unicode MS" pitchFamily="34" charset="-128"/>
                <a:cs typeface="Arial Unicode MS" pitchFamily="34" charset="-128"/>
              </a:rPr>
              <a:t>yes</a:t>
            </a:r>
          </a:p>
        </p:txBody>
      </p:sp>
      <p:cxnSp>
        <p:nvCxnSpPr>
          <p:cNvPr id="135185" name="AutoShape 17"/>
          <p:cNvCxnSpPr>
            <a:cxnSpLocks noChangeShapeType="1"/>
            <a:stCxn id="135181" idx="2"/>
            <a:endCxn id="135186" idx="0"/>
          </p:cNvCxnSpPr>
          <p:nvPr/>
        </p:nvCxnSpPr>
        <p:spPr bwMode="auto">
          <a:xfrm>
            <a:off x="5203825" y="4949825"/>
            <a:ext cx="3175" cy="311150"/>
          </a:xfrm>
          <a:prstGeom prst="straightConnector1">
            <a:avLst/>
          </a:prstGeom>
          <a:noFill/>
          <a:ln w="18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5186" name="AutoShape 18"/>
          <p:cNvSpPr>
            <a:spLocks noChangeArrowheads="1"/>
          </p:cNvSpPr>
          <p:nvPr/>
        </p:nvSpPr>
        <p:spPr bwMode="auto">
          <a:xfrm>
            <a:off x="4589463" y="5260975"/>
            <a:ext cx="1233487" cy="631825"/>
          </a:xfrm>
          <a:prstGeom prst="roundRect">
            <a:avLst>
              <a:gd name="adj" fmla="val 301"/>
            </a:avLst>
          </a:prstGeom>
          <a:solidFill>
            <a:srgbClr val="99CCFF">
              <a:alpha val="29999"/>
            </a:srgbClr>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9973" tIns="44986" rIns="89973" bIns="44986" anchor="ctr" anchorCtr="1"/>
          <a:lstStyle/>
          <a:p>
            <a:pPr algn="ctr" defTabSz="457200" fontAlgn="base" hangingPunct="0">
              <a:lnSpc>
                <a:spcPct val="93000"/>
              </a:lnSpc>
              <a:spcBef>
                <a:spcPct val="0"/>
              </a:spcBef>
              <a:spcAft>
                <a:spcPct val="0"/>
              </a:spcAft>
              <a:buClr>
                <a:srgbClr val="000000"/>
              </a:buClr>
              <a:buSzPct val="45000"/>
              <a:buFont typeface="StarSymbol" charset="0"/>
              <a:buNone/>
              <a:tabLst>
                <a:tab pos="723900" algn="l"/>
              </a:tabLst>
            </a:pPr>
            <a:r>
              <a:rPr lang="en-GB" smtClean="0">
                <a:solidFill>
                  <a:srgbClr val="000000"/>
                </a:solidFill>
                <a:latin typeface="Arial" charset="0"/>
                <a:ea typeface="Arial Unicode MS" pitchFamily="34" charset="-128"/>
                <a:cs typeface="Arial Unicode MS" pitchFamily="34" charset="-128"/>
              </a:rPr>
              <a:t>discard</a:t>
            </a:r>
          </a:p>
          <a:p>
            <a:pPr algn="ctr" defTabSz="457200" fontAlgn="base" hangingPunct="0">
              <a:lnSpc>
                <a:spcPct val="93000"/>
              </a:lnSpc>
              <a:spcBef>
                <a:spcPct val="0"/>
              </a:spcBef>
              <a:spcAft>
                <a:spcPct val="0"/>
              </a:spcAft>
              <a:buClr>
                <a:srgbClr val="000000"/>
              </a:buClr>
              <a:buSzPct val="45000"/>
              <a:buFont typeface="StarSymbol" charset="0"/>
              <a:buNone/>
              <a:tabLst>
                <a:tab pos="723900" algn="l"/>
              </a:tabLst>
            </a:pPr>
            <a:r>
              <a:rPr lang="en-GB" smtClean="0">
                <a:solidFill>
                  <a:srgbClr val="000000"/>
                </a:solidFill>
                <a:latin typeface="Arial" charset="0"/>
                <a:ea typeface="Arial Unicode MS" pitchFamily="34" charset="-128"/>
                <a:cs typeface="Arial Unicode MS" pitchFamily="34" charset="-128"/>
              </a:rPr>
              <a:t>sequence</a:t>
            </a:r>
          </a:p>
        </p:txBody>
      </p:sp>
      <p:sp>
        <p:nvSpPr>
          <p:cNvPr id="135187" name="Text Box 19"/>
          <p:cNvSpPr txBox="1">
            <a:spLocks noChangeArrowheads="1"/>
          </p:cNvSpPr>
          <p:nvPr/>
        </p:nvSpPr>
        <p:spPr bwMode="auto">
          <a:xfrm>
            <a:off x="708025" y="2335213"/>
            <a:ext cx="71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i="1" smtClean="0">
                <a:solidFill>
                  <a:srgbClr val="000000"/>
                </a:solidFill>
              </a:rPr>
              <a:t>start</a:t>
            </a:r>
          </a:p>
        </p:txBody>
      </p:sp>
      <p:cxnSp>
        <p:nvCxnSpPr>
          <p:cNvPr id="135188" name="AutoShape 20"/>
          <p:cNvCxnSpPr>
            <a:cxnSpLocks noChangeShapeType="1"/>
            <a:stCxn id="135181" idx="1"/>
            <a:endCxn id="135173" idx="6"/>
          </p:cNvCxnSpPr>
          <p:nvPr/>
        </p:nvCxnSpPr>
        <p:spPr bwMode="auto">
          <a:xfrm flipH="1">
            <a:off x="2452688" y="4378325"/>
            <a:ext cx="1722437" cy="142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189" name="Text Box 21"/>
          <p:cNvSpPr txBox="1">
            <a:spLocks noChangeArrowheads="1"/>
          </p:cNvSpPr>
          <p:nvPr/>
        </p:nvSpPr>
        <p:spPr bwMode="auto">
          <a:xfrm>
            <a:off x="3832225" y="4051300"/>
            <a:ext cx="434975"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73" tIns="44986" rIns="89973" bIns="44986">
            <a:spAutoFit/>
          </a:bodyPr>
          <a:lstStyle>
            <a:lvl1pPr defTabSz="457200">
              <a:defRPr>
                <a:solidFill>
                  <a:schemeClr val="tx1"/>
                </a:solidFill>
                <a:latin typeface="Arial" charset="0"/>
              </a:defRPr>
            </a:lvl1pPr>
            <a:lvl2pPr marL="431800" indent="-215900" defTabSz="457200">
              <a:defRPr>
                <a:solidFill>
                  <a:schemeClr val="tx1"/>
                </a:solidFill>
                <a:latin typeface="Arial" charset="0"/>
              </a:defRPr>
            </a:lvl2pPr>
            <a:lvl3pPr marL="647700" indent="-215900" defTabSz="457200">
              <a:defRPr>
                <a:solidFill>
                  <a:schemeClr val="tx1"/>
                </a:solidFill>
                <a:latin typeface="Arial" charset="0"/>
              </a:defRPr>
            </a:lvl3pPr>
            <a:lvl4pPr marL="862013" indent="-214313" defTabSz="457200">
              <a:defRPr>
                <a:solidFill>
                  <a:schemeClr val="tx1"/>
                </a:solidFill>
                <a:latin typeface="Arial" charset="0"/>
              </a:defRPr>
            </a:lvl4pPr>
            <a:lvl5pPr marL="1079500" indent="-217488" defTabSz="457200">
              <a:defRPr>
                <a:solidFill>
                  <a:schemeClr val="tx1"/>
                </a:solidFill>
                <a:latin typeface="Arial" charset="0"/>
              </a:defRPr>
            </a:lvl5pPr>
            <a:lvl6pPr marL="1536700" indent="-217488" defTabSz="457200" fontAlgn="base">
              <a:spcBef>
                <a:spcPct val="0"/>
              </a:spcBef>
              <a:spcAft>
                <a:spcPct val="0"/>
              </a:spcAft>
              <a:defRPr>
                <a:solidFill>
                  <a:schemeClr val="tx1"/>
                </a:solidFill>
                <a:latin typeface="Arial" charset="0"/>
              </a:defRPr>
            </a:lvl6pPr>
            <a:lvl7pPr marL="1993900" indent="-217488" defTabSz="457200" fontAlgn="base">
              <a:spcBef>
                <a:spcPct val="0"/>
              </a:spcBef>
              <a:spcAft>
                <a:spcPct val="0"/>
              </a:spcAft>
              <a:defRPr>
                <a:solidFill>
                  <a:schemeClr val="tx1"/>
                </a:solidFill>
                <a:latin typeface="Arial" charset="0"/>
              </a:defRPr>
            </a:lvl7pPr>
            <a:lvl8pPr marL="2451100" indent="-217488" defTabSz="457200" fontAlgn="base">
              <a:spcBef>
                <a:spcPct val="0"/>
              </a:spcBef>
              <a:spcAft>
                <a:spcPct val="0"/>
              </a:spcAft>
              <a:defRPr>
                <a:solidFill>
                  <a:schemeClr val="tx1"/>
                </a:solidFill>
                <a:latin typeface="Arial" charset="0"/>
              </a:defRPr>
            </a:lvl8pPr>
            <a:lvl9pPr marL="2908300" indent="-217488" defTabSz="457200" fontAlgn="base">
              <a:spcBef>
                <a:spcPct val="0"/>
              </a:spcBef>
              <a:spcAft>
                <a:spcPct val="0"/>
              </a:spcAft>
              <a:defRPr>
                <a:solidFill>
                  <a:schemeClr val="tx1"/>
                </a:solidFill>
                <a:latin typeface="Arial" charset="0"/>
              </a:defRPr>
            </a:lvl9pPr>
          </a:lstStyle>
          <a:p>
            <a:pPr fontAlgn="base" hangingPunct="0">
              <a:lnSpc>
                <a:spcPct val="93000"/>
              </a:lnSpc>
              <a:spcBef>
                <a:spcPct val="0"/>
              </a:spcBef>
              <a:spcAft>
                <a:spcPct val="0"/>
              </a:spcAft>
              <a:buClr>
                <a:srgbClr val="000000"/>
              </a:buClr>
              <a:buSzPct val="45000"/>
              <a:buFont typeface="StarSymbol" charset="0"/>
              <a:buNone/>
            </a:pPr>
            <a:r>
              <a:rPr lang="en-GB" smtClean="0">
                <a:solidFill>
                  <a:srgbClr val="000000"/>
                </a:solidFill>
                <a:ea typeface="Arial Unicode MS" pitchFamily="34" charset="-128"/>
                <a:cs typeface="Arial Unicode MS" pitchFamily="34" charset="-128"/>
              </a:rPr>
              <a:t>no</a:t>
            </a:r>
          </a:p>
        </p:txBody>
      </p:sp>
      <p:sp>
        <p:nvSpPr>
          <p:cNvPr id="22" name="Rectangle 21"/>
          <p:cNvSpPr/>
          <p:nvPr/>
        </p:nvSpPr>
        <p:spPr>
          <a:xfrm>
            <a:off x="6881098" y="8382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51</a:t>
            </a:fld>
            <a:endParaRPr lang="en-US">
              <a:solidFill>
                <a:srgbClr val="000000"/>
              </a:solidFill>
            </a:endParaRPr>
          </a:p>
        </p:txBody>
      </p:sp>
    </p:spTree>
    <p:extLst>
      <p:ext uri="{BB962C8B-B14F-4D97-AF65-F5344CB8AC3E}">
        <p14:creationId xmlns:p14="http://schemas.microsoft.com/office/powerpoint/2010/main" val="31770850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33400" y="0"/>
            <a:ext cx="8610600" cy="1216025"/>
          </a:xfrm>
        </p:spPr>
        <p:txBody>
          <a:bodyPr/>
          <a:lstStyle/>
          <a:p>
            <a:r>
              <a:rPr lang="en-US" sz="3200" dirty="0"/>
              <a:t>Redundant sequences</a:t>
            </a:r>
          </a:p>
        </p:txBody>
      </p:sp>
      <p:sp>
        <p:nvSpPr>
          <p:cNvPr id="75779" name="Rectangle 3"/>
          <p:cNvSpPr>
            <a:spLocks noGrp="1" noChangeArrowheads="1"/>
          </p:cNvSpPr>
          <p:nvPr>
            <p:ph type="body" idx="1"/>
          </p:nvPr>
        </p:nvSpPr>
        <p:spPr>
          <a:xfrm>
            <a:off x="533400" y="1524000"/>
            <a:ext cx="7689850" cy="4283075"/>
          </a:xfrm>
        </p:spPr>
        <p:txBody>
          <a:bodyPr/>
          <a:lstStyle/>
          <a:p>
            <a:r>
              <a:rPr lang="en-US"/>
              <a:t>During generation, maintain a set of all objects created.</a:t>
            </a:r>
          </a:p>
          <a:p>
            <a:r>
              <a:rPr lang="en-US"/>
              <a:t>A sequence is redundant if all the objects created during its execution are members of the above set (using </a:t>
            </a:r>
            <a:r>
              <a:rPr lang="en-US" b="1">
                <a:latin typeface="Courier New" pitchFamily="49" charset="0"/>
              </a:rPr>
              <a:t>equals</a:t>
            </a:r>
            <a:r>
              <a:rPr lang="en-US"/>
              <a:t> to compare)</a:t>
            </a:r>
          </a:p>
          <a:p>
            <a:r>
              <a:rPr lang="en-US"/>
              <a:t>Could also use more sophisticated state equivalence methods</a:t>
            </a:r>
          </a:p>
          <a:p>
            <a:pPr lvl="1"/>
            <a:r>
              <a:rPr lang="en-US"/>
              <a:t>E.g. heap canonicalization</a:t>
            </a:r>
          </a:p>
        </p:txBody>
      </p:sp>
      <p:sp>
        <p:nvSpPr>
          <p:cNvPr id="4" name="Rectangle 3"/>
          <p:cNvSpPr/>
          <p:nvPr/>
        </p:nvSpPr>
        <p:spPr>
          <a:xfrm>
            <a:off x="6881098" y="8382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52</a:t>
            </a:fld>
            <a:endParaRPr lang="en-US">
              <a:solidFill>
                <a:srgbClr val="000000"/>
              </a:solidFill>
            </a:endParaRPr>
          </a:p>
        </p:txBody>
      </p:sp>
    </p:spTree>
    <p:extLst>
      <p:ext uri="{BB962C8B-B14F-4D97-AF65-F5344CB8AC3E}">
        <p14:creationId xmlns:p14="http://schemas.microsoft.com/office/powerpoint/2010/main" val="38443978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a:t>Coverage achieved by </a:t>
            </a:r>
            <a:r>
              <a:rPr lang="en-US" dirty="0" err="1"/>
              <a:t>Randoop</a:t>
            </a:r>
            <a:endParaRPr lang="en-US" dirty="0"/>
          </a:p>
        </p:txBody>
      </p:sp>
      <p:graphicFrame>
        <p:nvGraphicFramePr>
          <p:cNvPr id="66634" name="Group 74"/>
          <p:cNvGraphicFramePr>
            <a:graphicFrameLocks noGrp="1"/>
          </p:cNvGraphicFramePr>
          <p:nvPr>
            <p:ph idx="1"/>
          </p:nvPr>
        </p:nvGraphicFramePr>
        <p:xfrm>
          <a:off x="1247775" y="2303463"/>
          <a:ext cx="6472238" cy="3774442"/>
        </p:xfrm>
        <a:graphic>
          <a:graphicData uri="http://schemas.openxmlformats.org/drawingml/2006/table">
            <a:tbl>
              <a:tblPr/>
              <a:tblGrid>
                <a:gridCol w="3644900"/>
                <a:gridCol w="1462088"/>
                <a:gridCol w="1365250"/>
              </a:tblGrid>
              <a:tr h="4603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1" i="0" u="none" strike="noStrike" cap="none" normalizeH="0" baseline="0" smtClean="0">
                          <a:ln>
                            <a:noFill/>
                          </a:ln>
                          <a:solidFill>
                            <a:schemeClr val="tx1"/>
                          </a:solidFill>
                          <a:effectLst/>
                          <a:latin typeface="Verdana" pitchFamily="34" charset="0"/>
                        </a:rPr>
                        <a:t>data structure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time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branch cov.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Bounded stack (30 LOC)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Unbounded stack (59 LOC)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BS Tree (91 LOC)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Binomial heap (309 LOC)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Linked list (253 LOC)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Tree map (370 LOC)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Heap array (71 LOC)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6635" name="Rectangle 75"/>
          <p:cNvSpPr>
            <a:spLocks noChangeArrowheads="1"/>
          </p:cNvSpPr>
          <p:nvPr/>
        </p:nvSpPr>
        <p:spPr bwMode="auto">
          <a:xfrm>
            <a:off x="220663" y="1538288"/>
            <a:ext cx="8353425"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Clr>
                <a:srgbClr val="CC0000"/>
              </a:buClr>
              <a:buFont typeface="Wingdings" pitchFamily="2" charset="2"/>
              <a:buChar char="o"/>
            </a:pPr>
            <a:r>
              <a:rPr lang="en-US" sz="2400" smtClean="0">
                <a:solidFill>
                  <a:srgbClr val="000000"/>
                </a:solidFill>
              </a:rPr>
              <a:t>Comparable with exhaustive/symbolic techniques </a:t>
            </a:r>
          </a:p>
        </p:txBody>
      </p:sp>
      <p:sp>
        <p:nvSpPr>
          <p:cNvPr id="5" name="Rectangle 4"/>
          <p:cNvSpPr/>
          <p:nvPr/>
        </p:nvSpPr>
        <p:spPr>
          <a:xfrm>
            <a:off x="7377171" y="5334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6DC12C1D-5F9D-4187-A0DC-60F922FB9D8B}" type="slidenum">
              <a:rPr lang="en-US" smtClean="0">
                <a:solidFill>
                  <a:srgbClr val="000000"/>
                </a:solidFill>
              </a:rPr>
              <a:pPr/>
              <a:t>53</a:t>
            </a:fld>
            <a:endParaRPr lang="en-US">
              <a:solidFill>
                <a:srgbClr val="000000"/>
              </a:solidFill>
            </a:endParaRPr>
          </a:p>
        </p:txBody>
      </p:sp>
    </p:spTree>
    <p:extLst>
      <p:ext uri="{BB962C8B-B14F-4D97-AF65-F5344CB8AC3E}">
        <p14:creationId xmlns:p14="http://schemas.microsoft.com/office/powerpoint/2010/main" val="5019265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sz="quarter"/>
          </p:nvPr>
        </p:nvSpPr>
        <p:spPr>
          <a:xfrm>
            <a:off x="619125" y="0"/>
            <a:ext cx="8524875" cy="1216025"/>
          </a:xfrm>
        </p:spPr>
        <p:txBody>
          <a:bodyPr/>
          <a:lstStyle/>
          <a:p>
            <a:r>
              <a:rPr lang="en-US" dirty="0"/>
              <a:t>Predicate coverage</a:t>
            </a:r>
          </a:p>
        </p:txBody>
      </p:sp>
      <p:graphicFrame>
        <p:nvGraphicFramePr>
          <p:cNvPr id="103427" name="Object 3"/>
          <p:cNvGraphicFramePr>
            <a:graphicFrameLocks noChangeAspect="1"/>
          </p:cNvGraphicFramePr>
          <p:nvPr>
            <p:ph sz="quarter" idx="1"/>
          </p:nvPr>
        </p:nvGraphicFramePr>
        <p:xfrm>
          <a:off x="238125" y="1398588"/>
          <a:ext cx="4402138" cy="2640012"/>
        </p:xfrm>
        <a:graphic>
          <a:graphicData uri="http://schemas.openxmlformats.org/presentationml/2006/ole">
            <mc:AlternateContent xmlns:mc="http://schemas.openxmlformats.org/markup-compatibility/2006">
              <mc:Choice xmlns:v="urn:schemas-microsoft-com:vml" Requires="v">
                <p:oleObj spid="_x0000_s2070" name="Chart" r:id="rId4" imgW="3781306" imgH="2638246" progId="Excel.Chart.8">
                  <p:embed/>
                </p:oleObj>
              </mc:Choice>
              <mc:Fallback>
                <p:oleObj name="Chart" r:id="rId4" imgW="3781306" imgH="2638246"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25" y="1398588"/>
                        <a:ext cx="4402138" cy="264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28" name="Object 4"/>
          <p:cNvGraphicFramePr>
            <a:graphicFrameLocks noChangeAspect="1"/>
          </p:cNvGraphicFramePr>
          <p:nvPr>
            <p:ph sz="quarter" idx="2"/>
          </p:nvPr>
        </p:nvGraphicFramePr>
        <p:xfrm>
          <a:off x="4586288" y="1400175"/>
          <a:ext cx="4337050" cy="2644775"/>
        </p:xfrm>
        <a:graphic>
          <a:graphicData uri="http://schemas.openxmlformats.org/presentationml/2006/ole">
            <mc:AlternateContent xmlns:mc="http://schemas.openxmlformats.org/markup-compatibility/2006">
              <mc:Choice xmlns:v="urn:schemas-microsoft-com:vml" Requires="v">
                <p:oleObj spid="_x0000_s2071" name="Chart" r:id="rId6" imgW="3781306" imgH="2638246" progId="Excel.Chart.8">
                  <p:embed/>
                </p:oleObj>
              </mc:Choice>
              <mc:Fallback>
                <p:oleObj name="Chart" r:id="rId6" imgW="3781306" imgH="2638246" progId="Excel.Char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86288" y="1400175"/>
                        <a:ext cx="4337050" cy="264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29" name="Object 5"/>
          <p:cNvGraphicFramePr>
            <a:graphicFrameLocks noChangeAspect="1"/>
          </p:cNvGraphicFramePr>
          <p:nvPr>
            <p:ph sz="quarter" idx="3"/>
          </p:nvPr>
        </p:nvGraphicFramePr>
        <p:xfrm>
          <a:off x="239713" y="4083050"/>
          <a:ext cx="4394200" cy="2655888"/>
        </p:xfrm>
        <a:graphic>
          <a:graphicData uri="http://schemas.openxmlformats.org/presentationml/2006/ole">
            <mc:AlternateContent xmlns:mc="http://schemas.openxmlformats.org/markup-compatibility/2006">
              <mc:Choice xmlns:v="urn:schemas-microsoft-com:vml" Requires="v">
                <p:oleObj spid="_x0000_s2072" name="Chart" r:id="rId8" imgW="3971746" imgH="2619494" progId="Excel.Chart.8">
                  <p:embed/>
                </p:oleObj>
              </mc:Choice>
              <mc:Fallback>
                <p:oleObj name="Chart" r:id="rId8" imgW="3971746" imgH="2619494" progId="Excel.Char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9713" y="4083050"/>
                        <a:ext cx="43942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30" name="Object 6"/>
          <p:cNvGraphicFramePr>
            <a:graphicFrameLocks noChangeAspect="1"/>
          </p:cNvGraphicFramePr>
          <p:nvPr>
            <p:ph sz="quarter" idx="4"/>
          </p:nvPr>
        </p:nvGraphicFramePr>
        <p:xfrm>
          <a:off x="4594225" y="4083050"/>
          <a:ext cx="4311650" cy="2647950"/>
        </p:xfrm>
        <a:graphic>
          <a:graphicData uri="http://schemas.openxmlformats.org/presentationml/2006/ole">
            <mc:AlternateContent xmlns:mc="http://schemas.openxmlformats.org/markup-compatibility/2006">
              <mc:Choice xmlns:v="urn:schemas-microsoft-com:vml" Requires="v">
                <p:oleObj spid="_x0000_s2073" name="Chart" r:id="rId10" imgW="4667250" imgH="2867025" progId="Excel.Chart.8">
                  <p:embed/>
                </p:oleObj>
              </mc:Choice>
              <mc:Fallback>
                <p:oleObj name="Chart" r:id="rId10" imgW="4667250" imgH="2867025" progId="Excel.Chart.8">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94225" y="4083050"/>
                        <a:ext cx="431165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431" name="AutoShape 7"/>
          <p:cNvSpPr>
            <a:spLocks noChangeArrowheads="1"/>
          </p:cNvSpPr>
          <p:nvPr/>
        </p:nvSpPr>
        <p:spPr bwMode="auto">
          <a:xfrm>
            <a:off x="1462088" y="2762250"/>
            <a:ext cx="128587" cy="128588"/>
          </a:xfrm>
          <a:prstGeom prst="diamond">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32" name="AutoShape 8"/>
          <p:cNvSpPr>
            <a:spLocks noChangeArrowheads="1"/>
          </p:cNvSpPr>
          <p:nvPr/>
        </p:nvSpPr>
        <p:spPr bwMode="auto">
          <a:xfrm>
            <a:off x="3067050" y="2400300"/>
            <a:ext cx="128588" cy="128588"/>
          </a:xfrm>
          <a:prstGeom prst="diamond">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33" name="AutoShape 9"/>
          <p:cNvSpPr>
            <a:spLocks noChangeArrowheads="1"/>
          </p:cNvSpPr>
          <p:nvPr/>
        </p:nvSpPr>
        <p:spPr bwMode="auto">
          <a:xfrm>
            <a:off x="3597275" y="3248025"/>
            <a:ext cx="128588" cy="128588"/>
          </a:xfrm>
          <a:prstGeom prst="diamond">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34" name="AutoShape 10"/>
          <p:cNvSpPr>
            <a:spLocks noChangeArrowheads="1"/>
          </p:cNvSpPr>
          <p:nvPr/>
        </p:nvSpPr>
        <p:spPr bwMode="auto">
          <a:xfrm>
            <a:off x="4130675" y="5233988"/>
            <a:ext cx="128588" cy="128587"/>
          </a:xfrm>
          <a:prstGeom prst="diamond">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35" name="AutoShape 11"/>
          <p:cNvSpPr>
            <a:spLocks noChangeArrowheads="1"/>
          </p:cNvSpPr>
          <p:nvPr/>
        </p:nvSpPr>
        <p:spPr bwMode="auto">
          <a:xfrm>
            <a:off x="1073150" y="4962525"/>
            <a:ext cx="128588" cy="128588"/>
          </a:xfrm>
          <a:prstGeom prst="diamond">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36" name="AutoShape 12"/>
          <p:cNvSpPr>
            <a:spLocks noChangeArrowheads="1"/>
          </p:cNvSpPr>
          <p:nvPr/>
        </p:nvSpPr>
        <p:spPr bwMode="auto">
          <a:xfrm>
            <a:off x="1416050" y="5867400"/>
            <a:ext cx="128588" cy="128588"/>
          </a:xfrm>
          <a:prstGeom prst="diamond">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37" name="AutoShape 13"/>
          <p:cNvSpPr>
            <a:spLocks noChangeArrowheads="1"/>
          </p:cNvSpPr>
          <p:nvPr/>
        </p:nvSpPr>
        <p:spPr bwMode="auto">
          <a:xfrm>
            <a:off x="5859463" y="4957763"/>
            <a:ext cx="128587" cy="128587"/>
          </a:xfrm>
          <a:prstGeom prst="diamond">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38" name="AutoShape 14"/>
          <p:cNvSpPr>
            <a:spLocks noChangeArrowheads="1"/>
          </p:cNvSpPr>
          <p:nvPr/>
        </p:nvSpPr>
        <p:spPr bwMode="auto">
          <a:xfrm>
            <a:off x="5854700" y="5691188"/>
            <a:ext cx="128588" cy="128587"/>
          </a:xfrm>
          <a:prstGeom prst="diamond">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39" name="AutoShape 15"/>
          <p:cNvSpPr>
            <a:spLocks noChangeArrowheads="1"/>
          </p:cNvSpPr>
          <p:nvPr/>
        </p:nvSpPr>
        <p:spPr bwMode="auto">
          <a:xfrm>
            <a:off x="8416925" y="4957763"/>
            <a:ext cx="128588" cy="128587"/>
          </a:xfrm>
          <a:prstGeom prst="diamond">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40" name="AutoShape 16"/>
          <p:cNvSpPr>
            <a:spLocks noChangeArrowheads="1"/>
          </p:cNvSpPr>
          <p:nvPr/>
        </p:nvSpPr>
        <p:spPr bwMode="auto">
          <a:xfrm>
            <a:off x="7935913" y="2982913"/>
            <a:ext cx="128587" cy="128587"/>
          </a:xfrm>
          <a:prstGeom prst="diamond">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41" name="AutoShape 17"/>
          <p:cNvSpPr>
            <a:spLocks noChangeArrowheads="1"/>
          </p:cNvSpPr>
          <p:nvPr/>
        </p:nvSpPr>
        <p:spPr bwMode="auto">
          <a:xfrm>
            <a:off x="7454900" y="2020888"/>
            <a:ext cx="128588" cy="128587"/>
          </a:xfrm>
          <a:prstGeom prst="diamond">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42" name="AutoShape 18"/>
          <p:cNvSpPr>
            <a:spLocks noChangeArrowheads="1"/>
          </p:cNvSpPr>
          <p:nvPr/>
        </p:nvSpPr>
        <p:spPr bwMode="auto">
          <a:xfrm>
            <a:off x="6224588" y="2020888"/>
            <a:ext cx="128587" cy="128587"/>
          </a:xfrm>
          <a:prstGeom prst="diamond">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i="1" smtClean="0">
              <a:solidFill>
                <a:srgbClr val="000000"/>
              </a:solidFill>
            </a:endParaRPr>
          </a:p>
        </p:txBody>
      </p:sp>
      <p:sp>
        <p:nvSpPr>
          <p:cNvPr id="103443" name="Text Box 19"/>
          <p:cNvSpPr txBox="1">
            <a:spLocks noChangeArrowheads="1"/>
          </p:cNvSpPr>
          <p:nvPr/>
        </p:nvSpPr>
        <p:spPr bwMode="auto">
          <a:xfrm>
            <a:off x="1455738" y="2589213"/>
            <a:ext cx="10588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best</a:t>
            </a:r>
            <a:r>
              <a:rPr lang="en-US" sz="1200" smtClean="0">
                <a:solidFill>
                  <a:srgbClr val="000000"/>
                </a:solidFill>
                <a:latin typeface="Tahoma" pitchFamily="34" charset="0"/>
              </a:rPr>
              <a:t> </a:t>
            </a:r>
            <a:r>
              <a:rPr lang="en-US" sz="1000" smtClean="0">
                <a:solidFill>
                  <a:srgbClr val="000000"/>
                </a:solidFill>
                <a:latin typeface="Tahoma" pitchFamily="34" charset="0"/>
              </a:rPr>
              <a:t>systematic</a:t>
            </a:r>
          </a:p>
        </p:txBody>
      </p:sp>
      <p:sp>
        <p:nvSpPr>
          <p:cNvPr id="103444" name="Text Box 20"/>
          <p:cNvSpPr txBox="1">
            <a:spLocks noChangeArrowheads="1"/>
          </p:cNvSpPr>
          <p:nvPr/>
        </p:nvSpPr>
        <p:spPr bwMode="auto">
          <a:xfrm>
            <a:off x="3060700" y="2233613"/>
            <a:ext cx="1181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feedback-directed</a:t>
            </a:r>
          </a:p>
        </p:txBody>
      </p:sp>
      <p:sp>
        <p:nvSpPr>
          <p:cNvPr id="103445" name="Text Box 21"/>
          <p:cNvSpPr txBox="1">
            <a:spLocks noChangeArrowheads="1"/>
          </p:cNvSpPr>
          <p:nvPr/>
        </p:nvSpPr>
        <p:spPr bwMode="auto">
          <a:xfrm>
            <a:off x="2470150" y="3095625"/>
            <a:ext cx="1244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undirected random</a:t>
            </a:r>
          </a:p>
        </p:txBody>
      </p:sp>
      <p:sp>
        <p:nvSpPr>
          <p:cNvPr id="103446" name="Text Box 22"/>
          <p:cNvSpPr txBox="1">
            <a:spLocks noChangeArrowheads="1"/>
          </p:cNvSpPr>
          <p:nvPr/>
        </p:nvSpPr>
        <p:spPr bwMode="auto">
          <a:xfrm>
            <a:off x="6813550" y="2997200"/>
            <a:ext cx="1244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undirected random</a:t>
            </a:r>
          </a:p>
        </p:txBody>
      </p:sp>
      <p:sp>
        <p:nvSpPr>
          <p:cNvPr id="103447" name="Text Box 23"/>
          <p:cNvSpPr txBox="1">
            <a:spLocks noChangeArrowheads="1"/>
          </p:cNvSpPr>
          <p:nvPr/>
        </p:nvSpPr>
        <p:spPr bwMode="auto">
          <a:xfrm>
            <a:off x="6226175" y="2039938"/>
            <a:ext cx="1622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sz="1000" smtClean="0">
                <a:solidFill>
                  <a:srgbClr val="000000"/>
                </a:solidFill>
                <a:latin typeface="Tahoma" pitchFamily="34" charset="0"/>
              </a:rPr>
              <a:t>feedback-directed</a:t>
            </a:r>
          </a:p>
        </p:txBody>
      </p:sp>
      <p:sp>
        <p:nvSpPr>
          <p:cNvPr id="103448" name="Text Box 24"/>
          <p:cNvSpPr txBox="1">
            <a:spLocks noChangeArrowheads="1"/>
          </p:cNvSpPr>
          <p:nvPr/>
        </p:nvSpPr>
        <p:spPr bwMode="auto">
          <a:xfrm>
            <a:off x="7475538" y="2036763"/>
            <a:ext cx="15922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sz="1000" smtClean="0">
                <a:solidFill>
                  <a:srgbClr val="000000"/>
                </a:solidFill>
                <a:latin typeface="Tahoma" pitchFamily="34" charset="0"/>
              </a:rPr>
              <a:t>best systematic</a:t>
            </a:r>
          </a:p>
        </p:txBody>
      </p:sp>
      <p:sp>
        <p:nvSpPr>
          <p:cNvPr id="103449" name="Text Box 25"/>
          <p:cNvSpPr txBox="1">
            <a:spLocks noChangeArrowheads="1"/>
          </p:cNvSpPr>
          <p:nvPr/>
        </p:nvSpPr>
        <p:spPr bwMode="auto">
          <a:xfrm>
            <a:off x="5851525" y="5529263"/>
            <a:ext cx="1244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undirected random</a:t>
            </a:r>
          </a:p>
        </p:txBody>
      </p:sp>
      <p:sp>
        <p:nvSpPr>
          <p:cNvPr id="103450" name="Text Box 26"/>
          <p:cNvSpPr txBox="1">
            <a:spLocks noChangeArrowheads="1"/>
          </p:cNvSpPr>
          <p:nvPr/>
        </p:nvSpPr>
        <p:spPr bwMode="auto">
          <a:xfrm>
            <a:off x="5875338" y="4829175"/>
            <a:ext cx="1181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feedback-directed</a:t>
            </a:r>
          </a:p>
        </p:txBody>
      </p:sp>
      <p:sp>
        <p:nvSpPr>
          <p:cNvPr id="103451" name="Text Box 27"/>
          <p:cNvSpPr txBox="1">
            <a:spLocks noChangeArrowheads="1"/>
          </p:cNvSpPr>
          <p:nvPr/>
        </p:nvSpPr>
        <p:spPr bwMode="auto">
          <a:xfrm>
            <a:off x="7456488" y="4819650"/>
            <a:ext cx="10509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best systematic</a:t>
            </a:r>
          </a:p>
        </p:txBody>
      </p:sp>
      <p:sp>
        <p:nvSpPr>
          <p:cNvPr id="103452" name="Text Box 28"/>
          <p:cNvSpPr txBox="1">
            <a:spLocks noChangeArrowheads="1"/>
          </p:cNvSpPr>
          <p:nvPr/>
        </p:nvSpPr>
        <p:spPr bwMode="auto">
          <a:xfrm>
            <a:off x="3170238" y="5105400"/>
            <a:ext cx="10509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best systematic</a:t>
            </a:r>
          </a:p>
        </p:txBody>
      </p:sp>
      <p:sp>
        <p:nvSpPr>
          <p:cNvPr id="103453" name="Text Box 29"/>
          <p:cNvSpPr txBox="1">
            <a:spLocks noChangeArrowheads="1"/>
          </p:cNvSpPr>
          <p:nvPr/>
        </p:nvSpPr>
        <p:spPr bwMode="auto">
          <a:xfrm>
            <a:off x="1436688" y="5741988"/>
            <a:ext cx="1244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undirected random</a:t>
            </a:r>
          </a:p>
        </p:txBody>
      </p:sp>
      <p:sp>
        <p:nvSpPr>
          <p:cNvPr id="103454" name="Text Box 30"/>
          <p:cNvSpPr txBox="1">
            <a:spLocks noChangeArrowheads="1"/>
          </p:cNvSpPr>
          <p:nvPr/>
        </p:nvSpPr>
        <p:spPr bwMode="auto">
          <a:xfrm>
            <a:off x="1093788" y="4810125"/>
            <a:ext cx="1181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sz="1000" smtClean="0">
                <a:solidFill>
                  <a:srgbClr val="000000"/>
                </a:solidFill>
                <a:latin typeface="Tahoma" pitchFamily="34" charset="0"/>
              </a:rPr>
              <a:t>feedback-directed</a:t>
            </a:r>
          </a:p>
        </p:txBody>
      </p:sp>
      <p:sp>
        <p:nvSpPr>
          <p:cNvPr id="31" name="Rectangle 30"/>
          <p:cNvSpPr/>
          <p:nvPr/>
        </p:nvSpPr>
        <p:spPr>
          <a:xfrm>
            <a:off x="7300971" y="5334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5122DDE-8819-48F3-A8F0-E2C7A12B208D}" type="slidenum">
              <a:rPr lang="en-US" smtClean="0">
                <a:solidFill>
                  <a:srgbClr val="000000"/>
                </a:solidFill>
              </a:rPr>
              <a:pPr/>
              <a:t>54</a:t>
            </a:fld>
            <a:endParaRPr lang="en-US">
              <a:solidFill>
                <a:srgbClr val="000000"/>
              </a:solidFill>
            </a:endParaRPr>
          </a:p>
        </p:txBody>
      </p:sp>
    </p:spTree>
    <p:extLst>
      <p:ext uri="{BB962C8B-B14F-4D97-AF65-F5344CB8AC3E}">
        <p14:creationId xmlns:p14="http://schemas.microsoft.com/office/powerpoint/2010/main" val="3706156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Evaluation: summary</a:t>
            </a:r>
          </a:p>
        </p:txBody>
      </p:sp>
      <p:sp>
        <p:nvSpPr>
          <p:cNvPr id="136195" name="Rectangle 3"/>
          <p:cNvSpPr>
            <a:spLocks noGrp="1" noChangeArrowheads="1"/>
          </p:cNvSpPr>
          <p:nvPr>
            <p:ph type="body" idx="1"/>
          </p:nvPr>
        </p:nvSpPr>
        <p:spPr>
          <a:xfrm>
            <a:off x="200025" y="1493838"/>
            <a:ext cx="8943975" cy="4572000"/>
          </a:xfrm>
        </p:spPr>
        <p:txBody>
          <a:bodyPr/>
          <a:lstStyle/>
          <a:p>
            <a:r>
              <a:rPr lang="en-US"/>
              <a:t>Feedback-directed random test generation:</a:t>
            </a:r>
          </a:p>
          <a:p>
            <a:pPr lvl="1"/>
            <a:r>
              <a:rPr lang="en-US"/>
              <a:t>Is effective at finding errors</a:t>
            </a:r>
          </a:p>
          <a:p>
            <a:pPr lvl="2"/>
            <a:r>
              <a:rPr lang="en-US"/>
              <a:t>Discovered several errors in real code (e.g. JDK, .NET framework core libraries)</a:t>
            </a:r>
          </a:p>
          <a:p>
            <a:pPr lvl="1">
              <a:buFont typeface="Wingdings" pitchFamily="2" charset="2"/>
              <a:buNone/>
            </a:pPr>
            <a:endParaRPr lang="en-US"/>
          </a:p>
          <a:p>
            <a:pPr lvl="1"/>
            <a:r>
              <a:rPr lang="en-US"/>
              <a:t>Can outperform systematic input generation</a:t>
            </a:r>
          </a:p>
          <a:p>
            <a:pPr lvl="2"/>
            <a:r>
              <a:rPr lang="en-US"/>
              <a:t>On previous benchmarks and metrics (</a:t>
            </a:r>
            <a:r>
              <a:rPr lang="en-US">
                <a:solidFill>
                  <a:schemeClr val="accent2"/>
                </a:solidFill>
              </a:rPr>
              <a:t>coverage</a:t>
            </a:r>
            <a:r>
              <a:rPr lang="en-US"/>
              <a:t>), and</a:t>
            </a:r>
          </a:p>
          <a:p>
            <a:pPr lvl="2"/>
            <a:r>
              <a:rPr lang="en-US"/>
              <a:t>On a new, larger corpus of subjects, measuring </a:t>
            </a:r>
            <a:r>
              <a:rPr lang="en-US">
                <a:solidFill>
                  <a:schemeClr val="accent2"/>
                </a:solidFill>
              </a:rPr>
              <a:t>error detection</a:t>
            </a:r>
          </a:p>
          <a:p>
            <a:pPr lvl="1"/>
            <a:endParaRPr lang="en-US">
              <a:solidFill>
                <a:schemeClr val="accent2"/>
              </a:solidFill>
            </a:endParaRPr>
          </a:p>
          <a:p>
            <a:pPr lvl="1"/>
            <a:r>
              <a:rPr lang="en-US"/>
              <a:t>Can outperform undirected random test  generation</a:t>
            </a:r>
          </a:p>
        </p:txBody>
      </p:sp>
      <p:sp>
        <p:nvSpPr>
          <p:cNvPr id="4" name="Rectangle 3"/>
          <p:cNvSpPr/>
          <p:nvPr/>
        </p:nvSpPr>
        <p:spPr>
          <a:xfrm>
            <a:off x="7377171" y="457200"/>
            <a:ext cx="1766829" cy="523220"/>
          </a:xfrm>
          <a:prstGeom prst="rect">
            <a:avLst/>
          </a:prstGeom>
          <a:noFill/>
          <a:scene3d>
            <a:camera prst="orthographicFront">
              <a:rot lat="0" lon="0" rev="19200000"/>
            </a:camera>
            <a:lightRig rig="threePt" dir="t"/>
          </a:scene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Their slide deck</a:t>
            </a:r>
            <a:b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(partial)</a:t>
            </a:r>
            <a:endParaRPr lang="en-US"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Date Placeholder 1"/>
          <p:cNvSpPr>
            <a:spLocks noGrp="1"/>
          </p:cNvSpPr>
          <p:nvPr>
            <p:ph type="dt" sz="half" idx="10"/>
          </p:nvPr>
        </p:nvSpPr>
        <p:spPr/>
        <p:txBody>
          <a:bodyPr/>
          <a:lstStyle/>
          <a:p>
            <a:r>
              <a:rPr lang="en-US" smtClean="0">
                <a:solidFill>
                  <a:srgbClr val="000000"/>
                </a:solidFill>
              </a:rPr>
              <a:t>503 11sp © UW CSE  • D. Notkin</a:t>
            </a:r>
            <a:endParaRPr lang="en-US">
              <a:solidFill>
                <a:srgbClr val="000000"/>
              </a:solidFill>
            </a:endParaRPr>
          </a:p>
        </p:txBody>
      </p:sp>
      <p:sp>
        <p:nvSpPr>
          <p:cNvPr id="3" name="Slide Number Placeholder 2"/>
          <p:cNvSpPr>
            <a:spLocks noGrp="1"/>
          </p:cNvSpPr>
          <p:nvPr>
            <p:ph type="sldNum" sz="quarter" idx="12"/>
          </p:nvPr>
        </p:nvSpPr>
        <p:spPr/>
        <p:txBody>
          <a:bodyPr/>
          <a:lstStyle/>
          <a:p>
            <a:fld id="{0787570F-58FF-49D5-A3F0-7823568DE447}" type="slidenum">
              <a:rPr lang="en-US" smtClean="0">
                <a:solidFill>
                  <a:srgbClr val="000000"/>
                </a:solidFill>
              </a:rPr>
              <a:pPr/>
              <a:t>55</a:t>
            </a:fld>
            <a:endParaRPr lang="en-US">
              <a:solidFill>
                <a:srgbClr val="000000"/>
              </a:solidFill>
            </a:endParaRPr>
          </a:p>
        </p:txBody>
      </p:sp>
    </p:spTree>
    <p:extLst>
      <p:ext uri="{BB962C8B-B14F-4D97-AF65-F5344CB8AC3E}">
        <p14:creationId xmlns:p14="http://schemas.microsoft.com/office/powerpoint/2010/main" val="919293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Free association: “software testing”</a:t>
            </a:r>
            <a:endParaRPr lang="en-US" dirty="0"/>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B27B53E7-13BB-4CE7-ACCE-E032DFE7CA51}" type="slidenum">
              <a:rPr lang="en-US" smtClean="0"/>
              <a:pPr/>
              <a:t>6</a:t>
            </a:fld>
            <a:endParaRPr lang="en-US"/>
          </a:p>
        </p:txBody>
      </p:sp>
      <p:sp>
        <p:nvSpPr>
          <p:cNvPr id="8" name="Content Placeholder 7"/>
          <p:cNvSpPr>
            <a:spLocks noGrp="1"/>
          </p:cNvSpPr>
          <p:nvPr>
            <p:ph sz="quarter" idx="1"/>
          </p:nvPr>
        </p:nvSpPr>
        <p:spPr/>
        <p:txBody>
          <a:bodyPr/>
          <a:lstStyle/>
          <a:p>
            <a:r>
              <a:rPr lang="en-US" dirty="0" smtClean="0"/>
              <a:t>Shout it out!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Have any of you worked as a software tester?</a:t>
            </a:r>
            <a:endParaRPr lang="en-US" dirty="0"/>
          </a:p>
        </p:txBody>
      </p:sp>
    </p:spTree>
    <p:extLst>
      <p:ext uri="{BB962C8B-B14F-4D97-AF65-F5344CB8AC3E}">
        <p14:creationId xmlns:p14="http://schemas.microsoft.com/office/powerpoint/2010/main" val="75977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views of testing</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7</a:t>
            </a:fld>
            <a:endParaRPr lang="en-US"/>
          </a:p>
        </p:txBody>
      </p:sp>
      <p:sp>
        <p:nvSpPr>
          <p:cNvPr id="5" name="Content Placeholder 4"/>
          <p:cNvSpPr>
            <a:spLocks noGrp="1"/>
          </p:cNvSpPr>
          <p:nvPr>
            <p:ph sz="quarter" idx="1"/>
          </p:nvPr>
        </p:nvSpPr>
        <p:spPr/>
        <p:txBody>
          <a:bodyPr/>
          <a:lstStyle/>
          <a:p>
            <a:r>
              <a:rPr lang="en-US" dirty="0" smtClean="0"/>
              <a:t>Showing you did something right vs. </a:t>
            </a:r>
            <a:r>
              <a:rPr lang="en-US" dirty="0"/>
              <a:t>s</a:t>
            </a:r>
            <a:r>
              <a:rPr lang="en-US" dirty="0" smtClean="0"/>
              <a:t>howing somebody else did something wrong</a:t>
            </a:r>
          </a:p>
          <a:p>
            <a:r>
              <a:rPr lang="en-US" dirty="0" smtClean="0"/>
              <a:t>Getting useful software into users’ hands vs. stopping buggy software from getting into users’ hands</a:t>
            </a:r>
          </a:p>
          <a:p>
            <a:r>
              <a:rPr lang="en-US" dirty="0" smtClean="0"/>
              <a:t>Finding defects vs. building confidence in properties</a:t>
            </a:r>
          </a:p>
          <a:p>
            <a:r>
              <a:rPr lang="en-US" dirty="0" smtClean="0"/>
              <a:t>Finding new bugs vs. making sure the rest of the team can make progress</a:t>
            </a:r>
          </a:p>
          <a:p>
            <a:r>
              <a:rPr lang="en-US" dirty="0" smtClean="0"/>
              <a:t>…</a:t>
            </a:r>
            <a:endParaRPr lang="en-US" dirty="0"/>
          </a:p>
        </p:txBody>
      </p:sp>
    </p:spTree>
    <p:extLst>
      <p:ext uri="{BB962C8B-B14F-4D97-AF65-F5344CB8AC3E}">
        <p14:creationId xmlns:p14="http://schemas.microsoft.com/office/powerpoint/2010/main" val="626790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 McConnell</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8</a:t>
            </a:fld>
            <a:endParaRPr lang="en-US"/>
          </a:p>
        </p:txBody>
      </p:sp>
      <p:sp>
        <p:nvSpPr>
          <p:cNvPr id="5" name="Content Placeholder 4"/>
          <p:cNvSpPr>
            <a:spLocks noGrp="1"/>
          </p:cNvSpPr>
          <p:nvPr>
            <p:ph sz="quarter" idx="1"/>
          </p:nvPr>
        </p:nvSpPr>
        <p:spPr/>
        <p:txBody>
          <a:bodyPr>
            <a:normAutofit fontScale="92500" lnSpcReduction="10000"/>
          </a:bodyPr>
          <a:lstStyle/>
          <a:p>
            <a:pPr marL="0" indent="0">
              <a:buNone/>
            </a:pPr>
            <a:r>
              <a:rPr lang="en-US" dirty="0" smtClean="0"/>
              <a:t>Testing </a:t>
            </a:r>
            <a:r>
              <a:rPr lang="en-US" dirty="0"/>
              <a:t>by itself does not improve software quality. Test results are an indicator of quality, but in and of themselves, they don't improve it. Trying to improve software quality by increasing the amount of testing is like trying to lose weight by weighing yourself more often. What you eat before you step onto the scale determines how much you will weigh, and the software development techniques you use determine how many errors testing will find. If you want to lose weight, don't buy a new scale; change your diet. If you want to improve your software, don't test more; develop better</a:t>
            </a:r>
            <a:r>
              <a:rPr lang="en-US" dirty="0" smtClean="0"/>
              <a:t>.</a:t>
            </a:r>
            <a:endParaRPr lang="en-US" dirty="0"/>
          </a:p>
        </p:txBody>
      </p:sp>
    </p:spTree>
    <p:extLst>
      <p:ext uri="{BB962C8B-B14F-4D97-AF65-F5344CB8AC3E}">
        <p14:creationId xmlns:p14="http://schemas.microsoft.com/office/powerpoint/2010/main" val="1659677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Cem Kaner &amp; James Bach</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9</a:t>
            </a:fld>
            <a:endParaRPr lang="en-US"/>
          </a:p>
        </p:txBody>
      </p:sp>
      <p:sp>
        <p:nvSpPr>
          <p:cNvPr id="3" name="Content Placeholder 2"/>
          <p:cNvSpPr>
            <a:spLocks noGrp="1"/>
          </p:cNvSpPr>
          <p:nvPr>
            <p:ph idx="1"/>
          </p:nvPr>
        </p:nvSpPr>
        <p:spPr/>
        <p:txBody>
          <a:bodyPr>
            <a:normAutofit/>
          </a:bodyPr>
          <a:lstStyle/>
          <a:p>
            <a:r>
              <a:rPr lang="en-US" dirty="0" smtClean="0"/>
              <a:t>“Testing is an empirical investigation conducted to provide stakeholders with information about the quality of the software under test.”</a:t>
            </a:r>
          </a:p>
          <a:p>
            <a:r>
              <a:rPr lang="en-US" dirty="0" smtClean="0"/>
              <a:t>“Testing is questioning a product in order to evaluate it.</a:t>
            </a:r>
          </a:p>
          <a:p>
            <a:pPr lvl="1"/>
            <a:r>
              <a:rPr lang="en-US" dirty="0" smtClean="0"/>
              <a:t>“The ‘questions’ consist of ordinary questions about the idea or design of the product, or else questions implicit in the various ways of configuring and operating the product.   The product ‘answers’ by exhibiting behavior, which the tester observes and evaluates.”</a:t>
            </a:r>
            <a:endParaRPr lang="en-US" dirty="0"/>
          </a:p>
        </p:txBody>
      </p:sp>
      <p:sp>
        <p:nvSpPr>
          <p:cNvPr id="4" name="Date Placeholder 3"/>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4271577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3980</Words>
  <Application>Microsoft Office PowerPoint</Application>
  <PresentationFormat>On-screen Show (4:3)</PresentationFormat>
  <Paragraphs>612</Paragraphs>
  <Slides>55</Slides>
  <Notes>36</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55</vt:i4>
      </vt:variant>
    </vt:vector>
  </HeadingPairs>
  <TitlesOfParts>
    <vt:vector size="61" baseType="lpstr">
      <vt:lpstr>Median</vt:lpstr>
      <vt:lpstr>Profile</vt:lpstr>
      <vt:lpstr>1_Profile</vt:lpstr>
      <vt:lpstr>2_Profile</vt:lpstr>
      <vt:lpstr>3_Profile</vt:lpstr>
      <vt:lpstr>Microsoft Office Excel Chart</vt:lpstr>
      <vt:lpstr>CSE503: Software Engineering testing</vt:lpstr>
      <vt:lpstr>Andreas Zeller’s talk</vt:lpstr>
      <vt:lpstr>Today</vt:lpstr>
      <vt:lpstr>An example from Bach</vt:lpstr>
      <vt:lpstr>Key boundaries: most not tried</vt:lpstr>
      <vt:lpstr>Free association: “software testing”</vt:lpstr>
      <vt:lpstr>Many views of testing</vt:lpstr>
      <vt:lpstr>Steve McConnell</vt:lpstr>
      <vt:lpstr>Cem Kaner &amp; James Bach</vt:lpstr>
      <vt:lpstr>Herb Simon (via wikipedia)</vt:lpstr>
      <vt:lpstr>Quotations</vt:lpstr>
      <vt:lpstr>Terminology</vt:lpstr>
      <vt:lpstr>Tests vs. test inputs</vt:lpstr>
      <vt:lpstr>Do tests pass or fail?</vt:lpstr>
      <vt:lpstr>Some key questions</vt:lpstr>
      <vt:lpstr>Testing theory</vt:lpstr>
      <vt:lpstr>When can we stop?</vt:lpstr>
      <vt:lpstr>Partition testing</vt:lpstr>
      <vt:lpstr>Structural coverage testing</vt:lpstr>
      <vt:lpstr>Statement coverage</vt:lpstr>
      <vt:lpstr>Edge coverage</vt:lpstr>
      <vt:lpstr>Condition coverage</vt:lpstr>
      <vt:lpstr>Path coverage</vt:lpstr>
      <vt:lpstr>Path coverage</vt:lpstr>
      <vt:lpstr>Loop coverage</vt:lpstr>
      <vt:lpstr>Data flow coverage criteria</vt:lpstr>
      <vt:lpstr>Structural coverage: challenges</vt:lpstr>
      <vt:lpstr>Infeasibility problem</vt:lpstr>
      <vt:lpstr>Mutation testing</vt:lpstr>
      <vt:lpstr>Estimation</vt:lpstr>
      <vt:lpstr>What if I also…</vt:lpstr>
      <vt:lpstr>Estimating test suite quality</vt:lpstr>
      <vt:lpstr>Basic Assumptions</vt:lpstr>
      <vt:lpstr>Mutation testing</vt:lpstr>
      <vt:lpstr>Mutation testing assumptions</vt:lpstr>
      <vt:lpstr>Mutation Operators</vt:lpstr>
      <vt:lpstr>Live mutants scenario</vt:lpstr>
      <vt:lpstr>How mutants survive</vt:lpstr>
      <vt:lpstr>Weak mutation: a variation</vt:lpstr>
      <vt:lpstr>Statistical Mutation: another variation</vt:lpstr>
      <vt:lpstr>In real life ...</vt:lpstr>
      <vt:lpstr>Summary</vt:lpstr>
      <vt:lpstr>Feedback-directed Random Test Generation</vt:lpstr>
      <vt:lpstr>Random testing</vt:lpstr>
      <vt:lpstr>Evaluations of random testing</vt:lpstr>
      <vt:lpstr>Contributions</vt:lpstr>
      <vt:lpstr>Random testing: pitfalls</vt:lpstr>
      <vt:lpstr>Feedback-directed random test generation</vt:lpstr>
      <vt:lpstr>Technique input/output</vt:lpstr>
      <vt:lpstr>Technique</vt:lpstr>
      <vt:lpstr>Classifying a sequence</vt:lpstr>
      <vt:lpstr>Redundant sequences</vt:lpstr>
      <vt:lpstr>Coverage achieved by Randoop</vt:lpstr>
      <vt:lpstr>Predicate coverage</vt:lpstr>
      <vt:lpstr>Evaluation: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2011-04-13T23:38:48Z</dcterms:created>
  <dcterms:modified xsi:type="dcterms:W3CDTF">2011-04-15T15:45:16Z</dcterms:modified>
</cp:coreProperties>
</file>