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44" r:id="rId1"/>
  </p:sldMasterIdLst>
  <p:notesMasterIdLst>
    <p:notesMasterId r:id="rId11"/>
  </p:notesMasterIdLst>
  <p:sldIdLst>
    <p:sldId id="256" r:id="rId2"/>
    <p:sldId id="373" r:id="rId3"/>
    <p:sldId id="411" r:id="rId4"/>
    <p:sldId id="412" r:id="rId5"/>
    <p:sldId id="410" r:id="rId6"/>
    <p:sldId id="413" r:id="rId7"/>
    <p:sldId id="414" r:id="rId8"/>
    <p:sldId id="415" r:id="rId9"/>
    <p:sldId id="41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1" autoAdjust="0"/>
    <p:restoredTop sz="95739" autoAdjust="0"/>
  </p:normalViewPr>
  <p:slideViewPr>
    <p:cSldViewPr snapToObjects="1">
      <p:cViewPr>
        <p:scale>
          <a:sx n="70" d="100"/>
          <a:sy n="70" d="100"/>
        </p:scale>
        <p:origin x="-1157" y="-67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9F6C6-A4BF-417A-8380-E3094F125062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644F3-451B-4C0E-AB3D-3E95B87D8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72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2ECC4-3B21-481B-BC52-377F1248C65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David Notkin ● Spring 2009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David Notkin ● Spring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nl-NL" smtClean="0"/>
              <a:t>David Notkin ● Spring 2009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David Notkin ● Spring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E62039-F0FF-4755-9C2C-5FE62D21E6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3924300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David Notkin ● Spring 2009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841327A-642F-4CD9-B743-33DCEFDA56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6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David Notkin ● Spring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David Notkin ● Spring 2009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nl-NL" smtClean="0"/>
              <a:t>David Notkin ● Spring 2009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nl-NL" smtClean="0"/>
              <a:t>David Notkin ● Spring 2009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David Notkin ● Spring 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David Notkin ● Spring 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David Notkin ● Spring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nl-NL" smtClean="0"/>
              <a:t>David Notkin ● Spring 2009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David Notkin ● Spring 2009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8" r:id="rId12"/>
    <p:sldLayoutId id="2147483774" r:id="rId13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733800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CSE503:</a:t>
            </a:r>
            <a:br>
              <a:rPr lang="en-US" dirty="0" smtClean="0"/>
            </a:br>
            <a:r>
              <a:rPr lang="en-US" dirty="0" smtClean="0"/>
              <a:t>Software Engineering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sz="3100" b="1" dirty="0" smtClean="0">
                <a:solidFill>
                  <a:srgbClr val="00B0F0"/>
                </a:solidFill>
              </a:rPr>
              <a:t>Design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Notkin</a:t>
            </a:r>
          </a:p>
          <a:p>
            <a:r>
              <a:rPr lang="en-US" dirty="0" smtClean="0"/>
              <a:t>Spring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brief </a:t>
            </a:r>
            <a:r>
              <a:rPr lang="en-US" dirty="0" smtClean="0"/>
              <a:t>project #1 </a:t>
            </a:r>
            <a:r>
              <a:rPr lang="en-US" dirty="0" smtClean="0"/>
              <a:t>description</a:t>
            </a:r>
            <a:endParaRPr lang="en-US" dirty="0" smtClean="0"/>
          </a:p>
          <a:p>
            <a:r>
              <a:rPr lang="en-US" dirty="0" smtClean="0"/>
              <a:t>Finish software </a:t>
            </a:r>
            <a:r>
              <a:rPr lang="en-US" dirty="0" smtClean="0"/>
              <a:t>design </a:t>
            </a:r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Open implementation</a:t>
            </a:r>
          </a:p>
          <a:p>
            <a:pPr lvl="1"/>
            <a:r>
              <a:rPr lang="en-US" dirty="0" smtClean="0"/>
              <a:t>Layering/uses relation</a:t>
            </a:r>
          </a:p>
          <a:p>
            <a:r>
              <a:rPr lang="en-US" dirty="0" smtClean="0"/>
              <a:t>Some consequences of reality in design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505562-23C7-4A8D-8914-047449EB20D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3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Reality: some consequences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commonly stated objective of good design is the ability to reason about the software system</a:t>
            </a:r>
          </a:p>
          <a:p>
            <a:pPr lvl="1"/>
            <a:r>
              <a:rPr lang="en-US" dirty="0" smtClean="0"/>
              <a:t>It is not always clear if this means reasoning about the structure, or reasoning about the behavior, or (most likely) both</a:t>
            </a:r>
          </a:p>
          <a:p>
            <a:r>
              <a:rPr lang="en-US" dirty="0" smtClean="0"/>
              <a:t>Top-down design, ADT-based design, information hiding, layering all – at least in principle – help to some degree with reasoning</a:t>
            </a:r>
          </a:p>
          <a:p>
            <a:r>
              <a:rPr lang="en-US" dirty="0" smtClean="0"/>
              <a:t>One reason is that there is, or there can be, a clear specification of what the system is intended 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769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 claim that the basis for reasoning is in large part based on the fact that in these approaches the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names</a:t>
            </a:r>
            <a:r>
              <a:rPr lang="en-US" sz="2800" dirty="0" smtClean="0"/>
              <a:t> relation and the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invokes</a:t>
            </a:r>
            <a:r>
              <a:rPr lang="en-US" sz="2800" dirty="0" smtClean="0"/>
              <a:t> relation are closely related</a:t>
            </a:r>
            <a:endParaRPr lang="en-US" sz="2800" dirty="0"/>
          </a:p>
          <a:p>
            <a:r>
              <a:rPr lang="en-US" sz="2800" dirty="0" smtClean="0"/>
              <a:t>That is, to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invoke</a:t>
            </a:r>
            <a:r>
              <a:rPr lang="en-US" sz="2800" dirty="0" smtClean="0"/>
              <a:t> a part of a program a second part of the program must know the first part’s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name</a:t>
            </a:r>
          </a:p>
          <a:p>
            <a:r>
              <a:rPr lang="en-US" sz="2800" dirty="0" smtClean="0"/>
              <a:t>With a specification (formal or otherwise) of the second part’s interface, the first part can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invoke</a:t>
            </a:r>
            <a:r>
              <a:rPr lang="en-US" sz="2800" dirty="0" smtClean="0"/>
              <a:t> it with confidence</a:t>
            </a:r>
          </a:p>
          <a:p>
            <a:r>
              <a:rPr lang="en-US" sz="2800" dirty="0" smtClean="0"/>
              <a:t>This has much in common with the strong relationship between static structure and dynamic behavior that </a:t>
            </a:r>
            <a:r>
              <a:rPr lang="en-US" sz="2800" dirty="0" err="1" smtClean="0"/>
              <a:t>Dijkstra</a:t>
            </a:r>
            <a:r>
              <a:rPr lang="en-US" sz="2800" dirty="0" smtClean="0"/>
              <a:t> advocated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4961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Lecture 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781800" cy="5086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226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look at event-based programming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approach that is widely used and difficult to reason about is event-based programming</a:t>
            </a:r>
          </a:p>
          <a:p>
            <a:pPr lvl="1"/>
            <a:r>
              <a:rPr lang="en-US" dirty="0" smtClean="0"/>
              <a:t>Roughly equivalent to interrupts at the architectural and operating systems levels</a:t>
            </a:r>
          </a:p>
          <a:p>
            <a:r>
              <a:rPr lang="en-US" dirty="0" smtClean="0"/>
              <a:t>The key: </a:t>
            </a:r>
            <a:r>
              <a:rPr lang="en-US" b="1" dirty="0" smtClean="0">
                <a:latin typeface="Consolas" pitchFamily="49" charset="0"/>
              </a:rPr>
              <a:t>names</a:t>
            </a:r>
            <a:r>
              <a:rPr lang="en-US" dirty="0" smtClean="0"/>
              <a:t> and </a:t>
            </a:r>
            <a:r>
              <a:rPr lang="en-US" b="1" dirty="0">
                <a:latin typeface="Consolas" pitchFamily="49" charset="0"/>
              </a:rPr>
              <a:t>invokes</a:t>
            </a:r>
            <a:r>
              <a:rPr lang="en-US" dirty="0" smtClean="0"/>
              <a:t> are decoupled (to varying degrees)</a:t>
            </a:r>
            <a:endParaRPr lang="en-US" dirty="0"/>
          </a:p>
        </p:txBody>
      </p:sp>
      <p:pic>
        <p:nvPicPr>
          <p:cNvPr id="2050" name="Picture 2" descr="C:\Users\notkin\AppData\Local\Microsoft\Windows\Temporary Internet Files\Content.IE5\XEUQCJVF\MP9004422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72000"/>
            <a:ext cx="2857500" cy="1905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notkin\AppData\Local\Microsoft\Windows\Temporary Internet Files\Content.IE5\XYLWFTUB\MC90035185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631225"/>
            <a:ext cx="1463644" cy="17865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715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broadcast analogy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…has a flaw: people listen to the radio or watch the TV but (for now, at least) don’t fundamentally change anything going on at the source of the broadcast</a:t>
            </a:r>
          </a:p>
          <a:p>
            <a:r>
              <a:rPr lang="en-US" dirty="0" smtClean="0"/>
              <a:t>But when a programming event is raised, the computation that is invoked may well change the behavior of the component that invoked the event</a:t>
            </a:r>
          </a:p>
          <a:p>
            <a:r>
              <a:rPr lang="en-US" dirty="0" smtClean="0"/>
              <a:t>But that component </a:t>
            </a:r>
            <a:r>
              <a:rPr lang="en-US" i="1" dirty="0" smtClean="0"/>
              <a:t>doesn’t know </a:t>
            </a:r>
            <a:r>
              <a:rPr lang="en-US" dirty="0" smtClean="0"/>
              <a:t>what components are invoked, or what they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157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whiteboard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set of vertices and a set of edges</a:t>
            </a:r>
          </a:p>
          <a:p>
            <a:r>
              <a:rPr lang="en-US" dirty="0" smtClean="0"/>
              <a:t>A desired constraint between vertices and edges – together they form a graph</a:t>
            </a:r>
          </a:p>
          <a:p>
            <a:pPr lvl="1"/>
            <a:r>
              <a:rPr lang="en-US" dirty="0" smtClean="0"/>
              <a:t>That is, no edge is included the edge set that does not have the corresponding vertices in the vertex set</a:t>
            </a:r>
          </a:p>
          <a:p>
            <a:pPr lvl="1"/>
            <a:r>
              <a:rPr lang="en-US" dirty="0" smtClean="0"/>
              <a:t>Lots of policies to achieve this constraint</a:t>
            </a:r>
          </a:p>
          <a:p>
            <a:pPr lvl="1"/>
            <a:r>
              <a:rPr lang="en-US" dirty="0" smtClean="0"/>
              <a:t>Direct access to the vertex and edge sets complicate maintenance of the constraint</a:t>
            </a:r>
          </a:p>
          <a:p>
            <a:r>
              <a:rPr lang="en-US" dirty="0" smtClean="0"/>
              <a:t>Possible extensions include</a:t>
            </a:r>
          </a:p>
          <a:p>
            <a:pPr lvl="1"/>
            <a:r>
              <a:rPr lang="en-US" dirty="0" smtClean="0"/>
              <a:t>a lazy bit that allows the constraint to be violated</a:t>
            </a:r>
          </a:p>
          <a:p>
            <a:pPr lvl="1"/>
            <a:r>
              <a:rPr lang="en-US" dirty="0" smtClean="0"/>
              <a:t>a count of the number of vertices</a:t>
            </a:r>
          </a:p>
        </p:txBody>
      </p:sp>
    </p:spTree>
    <p:extLst>
      <p:ext uri="{BB962C8B-B14F-4D97-AF65-F5344CB8AC3E}">
        <p14:creationId xmlns:p14="http://schemas.microsoft.com/office/powerpoint/2010/main" val="780248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Trade-off between flexibility and reasoning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least it seems to be, not only for event-based programming, but also for exceptions, etc.</a:t>
            </a:r>
          </a:p>
          <a:p>
            <a:r>
              <a:rPr lang="en-US" dirty="0" smtClean="0"/>
              <a:t>We’ll look at a broader approach – with some similar tradeoffs – next time when we talk about aspect-oriented programming</a:t>
            </a:r>
          </a:p>
        </p:txBody>
      </p:sp>
    </p:spTree>
    <p:extLst>
      <p:ext uri="{BB962C8B-B14F-4D97-AF65-F5344CB8AC3E}">
        <p14:creationId xmlns:p14="http://schemas.microsoft.com/office/powerpoint/2010/main" val="2035103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537</Words>
  <Application>Microsoft Office PowerPoint</Application>
  <PresentationFormat>On-screen Show (4:3)</PresentationFormat>
  <Paragraphs>57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CSE503: Software Engineering Design II</vt:lpstr>
      <vt:lpstr>Today</vt:lpstr>
      <vt:lpstr>Reality: some consequences</vt:lpstr>
      <vt:lpstr>Claim</vt:lpstr>
      <vt:lpstr>From Lecture #2</vt:lpstr>
      <vt:lpstr>A look at event-based programming</vt:lpstr>
      <vt:lpstr>The broadcast analogy</vt:lpstr>
      <vt:lpstr>A whiteboard example</vt:lpstr>
      <vt:lpstr>Trade-off between flexibility and reasoning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2011-04-13T23:38:48Z</dcterms:created>
  <dcterms:modified xsi:type="dcterms:W3CDTF">2011-04-26T16:31:46Z</dcterms:modified>
</cp:coreProperties>
</file>