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33"/>
  </p:notesMasterIdLst>
  <p:sldIdLst>
    <p:sldId id="256" r:id="rId2"/>
    <p:sldId id="295" r:id="rId3"/>
    <p:sldId id="296" r:id="rId4"/>
    <p:sldId id="257" r:id="rId5"/>
    <p:sldId id="262" r:id="rId6"/>
    <p:sldId id="261" r:id="rId7"/>
    <p:sldId id="263" r:id="rId8"/>
    <p:sldId id="264" r:id="rId9"/>
    <p:sldId id="265" r:id="rId10"/>
    <p:sldId id="266" r:id="rId11"/>
    <p:sldId id="271" r:id="rId12"/>
    <p:sldId id="272" r:id="rId13"/>
    <p:sldId id="273" r:id="rId14"/>
    <p:sldId id="274" r:id="rId15"/>
    <p:sldId id="275" r:id="rId16"/>
    <p:sldId id="276" r:id="rId17"/>
    <p:sldId id="294" r:id="rId18"/>
    <p:sldId id="277" r:id="rId19"/>
    <p:sldId id="278" r:id="rId20"/>
    <p:sldId id="285" r:id="rId21"/>
    <p:sldId id="279" r:id="rId22"/>
    <p:sldId id="281" r:id="rId23"/>
    <p:sldId id="282" r:id="rId24"/>
    <p:sldId id="283" r:id="rId25"/>
    <p:sldId id="287" r:id="rId26"/>
    <p:sldId id="284" r:id="rId27"/>
    <p:sldId id="289" r:id="rId28"/>
    <p:sldId id="269" r:id="rId29"/>
    <p:sldId id="267" r:id="rId30"/>
    <p:sldId id="297" r:id="rId31"/>
    <p:sldId id="29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p:scale>
          <a:sx n="70" d="100"/>
          <a:sy n="70" d="100"/>
        </p:scale>
        <p:origin x="-2802" y="-1320"/>
      </p:cViewPr>
      <p:guideLst>
        <p:guide orient="horz" pos="2160"/>
        <p:guide pos="2880"/>
      </p:guideLst>
    </p:cSldViewPr>
  </p:slideViewPr>
  <p:notesTextViewPr>
    <p:cViewPr>
      <p:scale>
        <a:sx n="75" d="100"/>
        <a:sy n="75" d="100"/>
      </p:scale>
      <p:origin x="0" y="0"/>
    </p:cViewPr>
  </p:notesTextViewPr>
  <p:sorterViewPr>
    <p:cViewPr>
      <p:scale>
        <a:sx n="81" d="100"/>
        <a:sy n="81" d="100"/>
      </p:scale>
      <p:origin x="0" y="74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9F6C6-A4BF-417A-8380-E3094F125062}" type="datetimeFigureOut">
              <a:rPr lang="en-US" smtClean="0"/>
              <a:pPr/>
              <a:t>3/29/2011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644F3-451B-4C0E-AB3D-3E95B87D8219}" type="slidenum">
              <a:rPr lang="en-US" smtClean="0"/>
              <a:pPr/>
              <a:t>‹#›</a:t>
            </a:fld>
            <a:endParaRPr lang="en-US"/>
          </a:p>
        </p:txBody>
      </p:sp>
    </p:spTree>
    <p:extLst>
      <p:ext uri="{BB962C8B-B14F-4D97-AF65-F5344CB8AC3E}">
        <p14:creationId xmlns:p14="http://schemas.microsoft.com/office/powerpoint/2010/main" val="2364964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CDD6ED-1786-46AE-9BD1-967E3E52DE2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648CD-4D8B-43C4-A227-F5D2A2D3CAC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B308C6-DBFA-4710-A382-0DD5A967C93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DD6ED-1786-46AE-9BD1-967E3E52DE2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503 11sp © UW CSE  • D. Notkin</a:t>
            </a: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nl-NL" smtClean="0"/>
              <a:t>503 11sp © UW CSE  • D. Notkin</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503 11sp © UW CSE  • D. Notkin</a:t>
            </a:r>
            <a:endParaRPr lang="en-US"/>
          </a:p>
        </p:txBody>
      </p:sp>
      <p:sp>
        <p:nvSpPr>
          <p:cNvPr id="6" name="Slide Number Placeholder 5"/>
          <p:cNvSpPr>
            <a:spLocks noGrp="1"/>
          </p:cNvSpPr>
          <p:nvPr>
            <p:ph type="sldNum" sz="quarter" idx="12"/>
          </p:nvPr>
        </p:nvSpPr>
        <p:spPr/>
        <p:txBody>
          <a:bodyPr/>
          <a:lstStyle/>
          <a:p>
            <a:fld id="{B27B53E7-13BB-4CE7-ACCE-E032DFE7CA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503 11sp © UW CSE  • D. Notkin</a:t>
            </a:r>
            <a:endParaRPr lang="en-US"/>
          </a:p>
        </p:txBody>
      </p:sp>
      <p:sp>
        <p:nvSpPr>
          <p:cNvPr id="5" name="Footer Placeholder 4"/>
          <p:cNvSpPr>
            <a:spLocks noGrp="1"/>
          </p:cNvSpPr>
          <p:nvPr>
            <p:ph type="ftr" sz="quarter" idx="11"/>
          </p:nvPr>
        </p:nvSpPr>
        <p:spPr>
          <a:xfrm>
            <a:off x="457201" y="6248207"/>
            <a:ext cx="5573483" cy="365125"/>
          </a:xfrm>
        </p:spPr>
        <p:txBody>
          <a:bodyPr/>
          <a:lstStyle/>
          <a:p>
            <a:r>
              <a:rPr lang="nl-NL" smtClean="0"/>
              <a:t>503 11sp © UW CSE  • D. Notkin</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27B53E7-13BB-4CE7-ACCE-E032DFE7CA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503 11sp © UW CSE  • D. Notkin</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503 11sp © UW CSE  • D. Notkin</a:t>
            </a: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p:txBody>
          <a:bodyPr/>
          <a:lstStyle/>
          <a:p>
            <a:r>
              <a:rPr lang="nl-NL" smtClean="0"/>
              <a:t>503 11sp © UW CSE  • D. Notkin</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503 11sp © UW CSE  • D. Notkin</a:t>
            </a:r>
            <a:endParaRPr lang="en-US"/>
          </a:p>
        </p:txBody>
      </p:sp>
      <p:sp>
        <p:nvSpPr>
          <p:cNvPr id="10" name="Slide Number Placeholder 9"/>
          <p:cNvSpPr>
            <a:spLocks noGrp="1"/>
          </p:cNvSpPr>
          <p:nvPr>
            <p:ph type="sldNum" sz="quarter" idx="16"/>
          </p:nvPr>
        </p:nvSpPr>
        <p:spPr/>
        <p:txBody>
          <a:bodyPr rtlCol="0"/>
          <a:lstStyle/>
          <a:p>
            <a:fld id="{B27B53E7-13BB-4CE7-ACCE-E032DFE7CA51}" type="slidenum">
              <a:rPr lang="en-US" smtClean="0"/>
              <a:pPr/>
              <a:t>‹#›</a:t>
            </a:fld>
            <a:endParaRPr lang="en-US"/>
          </a:p>
        </p:txBody>
      </p:sp>
      <p:sp>
        <p:nvSpPr>
          <p:cNvPr id="12" name="Footer Placeholder 11"/>
          <p:cNvSpPr>
            <a:spLocks noGrp="1"/>
          </p:cNvSpPr>
          <p:nvPr>
            <p:ph type="ftr" sz="quarter" idx="17"/>
          </p:nvPr>
        </p:nvSpPr>
        <p:spPr/>
        <p:txBody>
          <a:bodyPr rtlCol="0"/>
          <a:lstStyle/>
          <a:p>
            <a:r>
              <a:rPr lang="nl-NL" smtClean="0"/>
              <a:t>503 11sp © UW CSE  • D. Notkin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503 11sp © UW CSE  • D. Notkin</a:t>
            </a:r>
            <a:endParaRPr lang="en-US"/>
          </a:p>
        </p:txBody>
      </p:sp>
      <p:sp>
        <p:nvSpPr>
          <p:cNvPr id="12" name="Slide Number Placeholder 11"/>
          <p:cNvSpPr>
            <a:spLocks noGrp="1"/>
          </p:cNvSpPr>
          <p:nvPr>
            <p:ph type="sldNum" sz="quarter" idx="16"/>
          </p:nvPr>
        </p:nvSpPr>
        <p:spPr/>
        <p:txBody>
          <a:bodyPr rtlCol="0"/>
          <a:lstStyle/>
          <a:p>
            <a:fld id="{B27B53E7-13BB-4CE7-ACCE-E032DFE7CA51}" type="slidenum">
              <a:rPr lang="en-US" smtClean="0"/>
              <a:pPr/>
              <a:t>‹#›</a:t>
            </a:fld>
            <a:endParaRPr lang="en-US"/>
          </a:p>
        </p:txBody>
      </p:sp>
      <p:sp>
        <p:nvSpPr>
          <p:cNvPr id="14" name="Footer Placeholder 13"/>
          <p:cNvSpPr>
            <a:spLocks noGrp="1"/>
          </p:cNvSpPr>
          <p:nvPr>
            <p:ph type="ftr" sz="quarter" idx="17"/>
          </p:nvPr>
        </p:nvSpPr>
        <p:spPr/>
        <p:txBody>
          <a:bodyPr rtlCol="0"/>
          <a:lstStyle/>
          <a:p>
            <a:r>
              <a:rPr lang="nl-NL" smtClean="0"/>
              <a:t>503 11sp © UW CSE  • D. Notkin</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Footer Placeholder 3"/>
          <p:cNvSpPr>
            <a:spLocks noGrp="1"/>
          </p:cNvSpPr>
          <p:nvPr>
            <p:ph type="ftr" sz="quarter" idx="11"/>
          </p:nvPr>
        </p:nvSpPr>
        <p:spPr/>
        <p:txBody>
          <a:bodyPr/>
          <a:lstStyle/>
          <a:p>
            <a:r>
              <a:rPr lang="nl-NL" smtClean="0"/>
              <a:t>503 11sp © UW CSE  • D. Notkin</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503 11sp © UW CSE  • D. Notkin</a:t>
            </a:r>
            <a:endParaRPr lang="en-US"/>
          </a:p>
        </p:txBody>
      </p:sp>
      <p:sp>
        <p:nvSpPr>
          <p:cNvPr id="3" name="Footer Placeholder 2"/>
          <p:cNvSpPr>
            <a:spLocks noGrp="1"/>
          </p:cNvSpPr>
          <p:nvPr>
            <p:ph type="ftr" sz="quarter" idx="11"/>
          </p:nvPr>
        </p:nvSpPr>
        <p:spPr/>
        <p:txBody>
          <a:bodyPr/>
          <a:lstStyle/>
          <a:p>
            <a:r>
              <a:rPr lang="nl-NL" smtClean="0"/>
              <a:t>503 11sp © UW CSE  • D. Notkin</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Footer Placeholder 5"/>
          <p:cNvSpPr>
            <a:spLocks noGrp="1"/>
          </p:cNvSpPr>
          <p:nvPr>
            <p:ph type="ftr" sz="quarter" idx="11"/>
          </p:nvPr>
        </p:nvSpPr>
        <p:spPr/>
        <p:txBody>
          <a:bodyPr/>
          <a:lstStyle/>
          <a:p>
            <a:r>
              <a:rPr lang="nl-NL" smtClean="0"/>
              <a:t>503 11sp © UW CSE  • D. Notkin</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503 11sp © UW CSE  • D. Notkin</a:t>
            </a: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nl-NL" smtClean="0"/>
              <a:t>503 11sp © UW CSE  • D. Notkin</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t>503 11sp © UW CSE  • D. Notkin</a:t>
            </a: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nl-NL" smtClean="0"/>
              <a:t>503 11sp © UW CSE  • D. Notkin</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27B53E7-13BB-4CE7-ACCE-E032DFE7CA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s.jyu.fi/~koskinen/smcosts.htm"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www.softwaremetrics.com/Articles/estimating.htm" TargetMode="External"/><Relationship Id="rId7" Type="http://schemas.openxmlformats.org/officeDocument/2006/relationships/hyperlink" Target="http://thibautvs.com/blog/?tag=maintenanc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clarityincode.com/software-maintenance/" TargetMode="External"/><Relationship Id="rId10" Type="http://schemas.openxmlformats.org/officeDocument/2006/relationships/image" Target="../media/image16.gif"/><Relationship Id="rId4" Type="http://schemas.openxmlformats.org/officeDocument/2006/relationships/image" Target="../media/image13.jpeg"/><Relationship Id="rId9" Type="http://schemas.openxmlformats.org/officeDocument/2006/relationships/hyperlink" Target="http://www.softmake.com.au/softwareDevelopmentMethodology/rapidDevelopmentSystem"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toptenreviews.com/2-6-04.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plunkettresearch.com/advertising%20branding%20market%20research/industry%20statistics"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news.softpedia.com/news/SCADA-Software-Increasingly-Under-Scrutiny-by-Security-Researchers-191525.s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8.gif"/><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homepages.cs.ncl.ac.uk/brian.randell/NATO/"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s.yale.edu/quote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733800"/>
            <a:ext cx="6477000" cy="1828800"/>
          </a:xfrm>
        </p:spPr>
        <p:txBody>
          <a:bodyPr>
            <a:normAutofit fontScale="90000"/>
          </a:bodyPr>
          <a:lstStyle/>
          <a:p>
            <a:r>
              <a:rPr lang="en-US" dirty="0" smtClean="0"/>
              <a:t>CSE503:</a:t>
            </a:r>
            <a:br>
              <a:rPr lang="en-US" dirty="0" smtClean="0"/>
            </a:br>
            <a:r>
              <a:rPr lang="en-US" dirty="0" smtClean="0"/>
              <a:t>Software Engineering</a:t>
            </a:r>
            <a:br>
              <a:rPr lang="en-US" dirty="0" smtClean="0"/>
            </a:br>
            <a:r>
              <a:rPr lang="en-US" sz="4000" b="1" dirty="0" smtClean="0">
                <a:solidFill>
                  <a:srgbClr val="00B0F0"/>
                </a:solidFill>
              </a:rPr>
              <a:t>Introduction</a:t>
            </a:r>
            <a:endParaRPr lang="en-US" b="1" dirty="0">
              <a:solidFill>
                <a:srgbClr val="00B0F0"/>
              </a:solidFill>
            </a:endParaRPr>
          </a:p>
        </p:txBody>
      </p:sp>
      <p:sp>
        <p:nvSpPr>
          <p:cNvPr id="3" name="Subtitle 2"/>
          <p:cNvSpPr>
            <a:spLocks noGrp="1"/>
          </p:cNvSpPr>
          <p:nvPr>
            <p:ph type="subTitle" idx="1"/>
          </p:nvPr>
        </p:nvSpPr>
        <p:spPr/>
        <p:txBody>
          <a:bodyPr>
            <a:normAutofit fontScale="77500" lnSpcReduction="20000"/>
          </a:bodyPr>
          <a:lstStyle/>
          <a:p>
            <a:r>
              <a:rPr lang="en-US" dirty="0" smtClean="0"/>
              <a:t>David Notkin</a:t>
            </a:r>
          </a:p>
          <a:p>
            <a:r>
              <a:rPr lang="en-US" dirty="0" smtClean="0"/>
              <a:t>Spring 2011</a:t>
            </a:r>
            <a:endParaRPr lang="en-US" dirty="0"/>
          </a:p>
        </p:txBody>
      </p:sp>
      <p:pic>
        <p:nvPicPr>
          <p:cNvPr id="5" name="Picture 4"/>
          <p:cNvPicPr>
            <a:picLocks noChangeAspect="1" noChangeArrowheads="1"/>
          </p:cNvPicPr>
          <p:nvPr/>
        </p:nvPicPr>
        <p:blipFill>
          <a:blip r:embed="rId3" cstate="print">
            <a:lum bright="70000" contrast="-70000"/>
            <a:grayscl/>
          </a:blip>
          <a:srcRect/>
          <a:stretch>
            <a:fillRect/>
          </a:stretch>
        </p:blipFill>
        <p:spPr bwMode="auto">
          <a:xfrm>
            <a:off x="6477000" y="1905000"/>
            <a:ext cx="2057400" cy="2057400"/>
          </a:xfrm>
          <a:prstGeom prst="rect">
            <a:avLst/>
          </a:prstGeom>
          <a:noFill/>
          <a:ln w="9525" algn="ctr">
            <a:noFill/>
            <a:miter lim="800000"/>
            <a:headEnd/>
            <a:tailEnd/>
          </a:ln>
          <a:effectLst/>
        </p:spPr>
      </p:pic>
      <p:sp>
        <p:nvSpPr>
          <p:cNvPr id="6" name="AutoShape 5"/>
          <p:cNvSpPr>
            <a:spLocks noChangeArrowheads="1"/>
          </p:cNvSpPr>
          <p:nvPr/>
        </p:nvSpPr>
        <p:spPr bwMode="auto">
          <a:xfrm>
            <a:off x="2895600" y="2362200"/>
            <a:ext cx="2667000" cy="1231106"/>
          </a:xfrm>
          <a:prstGeom prst="wedgeRectCallout">
            <a:avLst>
              <a:gd name="adj1" fmla="val 95431"/>
              <a:gd name="adj2" fmla="val 22347"/>
            </a:avLst>
          </a:prstGeom>
          <a:solidFill>
            <a:srgbClr val="CC99FF">
              <a:alpha val="25000"/>
            </a:srgbClr>
          </a:solidFill>
          <a:ln w="9525" algn="ctr">
            <a:solidFill>
              <a:schemeClr val="tx1"/>
            </a:solidFill>
            <a:miter lim="800000"/>
            <a:headEnd/>
            <a:tailEnd/>
          </a:ln>
          <a:effectLst/>
        </p:spPr>
        <p:txBody>
          <a:bodyPr lIns="0" tIns="182880" rIns="0" bIns="182880" anchor="ctr" anchorCtr="1">
            <a:spAutoFit/>
          </a:bodyPr>
          <a:lstStyle/>
          <a:p>
            <a:r>
              <a:rPr lang="en-US" sz="2800" dirty="0" smtClean="0">
                <a:latin typeface="Impact" pitchFamily="34" charset="0"/>
              </a:rPr>
              <a:t>Dogs must</a:t>
            </a:r>
            <a:r>
              <a:rPr lang="en-US" sz="2800" dirty="0">
                <a:latin typeface="Impact" pitchFamily="34" charset="0"/>
              </a:rPr>
              <a:t/>
            </a:r>
            <a:br>
              <a:rPr lang="en-US" sz="2800" dirty="0">
                <a:latin typeface="Impact" pitchFamily="34" charset="0"/>
              </a:rPr>
            </a:br>
            <a:r>
              <a:rPr lang="en-US" sz="2800" dirty="0">
                <a:latin typeface="Impact" pitchFamily="34" charset="0"/>
              </a:rPr>
              <a:t>be </a:t>
            </a:r>
            <a:r>
              <a:rPr lang="en-US" sz="2800" dirty="0" smtClean="0">
                <a:latin typeface="Impact" pitchFamily="34" charset="0"/>
              </a:rPr>
              <a:t>carried</a:t>
            </a:r>
            <a:endParaRPr lang="en-US" sz="2800" dirty="0">
              <a:latin typeface="Impact" pitchFamily="34" charset="0"/>
            </a:endParaRPr>
          </a:p>
        </p:txBody>
      </p:sp>
      <p:sp>
        <p:nvSpPr>
          <p:cNvPr id="7" name="AutoShape 6"/>
          <p:cNvSpPr>
            <a:spLocks noChangeArrowheads="1"/>
          </p:cNvSpPr>
          <p:nvPr/>
        </p:nvSpPr>
        <p:spPr bwMode="auto">
          <a:xfrm>
            <a:off x="3886200" y="413147"/>
            <a:ext cx="2514600" cy="1231106"/>
          </a:xfrm>
          <a:prstGeom prst="wedgeRectCallout">
            <a:avLst>
              <a:gd name="adj1" fmla="val 52513"/>
              <a:gd name="adj2" fmla="val 167858"/>
            </a:avLst>
          </a:prstGeom>
          <a:solidFill>
            <a:srgbClr val="FFCC00">
              <a:alpha val="25000"/>
            </a:srgbClr>
          </a:solidFill>
          <a:ln w="9525" algn="ctr">
            <a:solidFill>
              <a:schemeClr val="tx1"/>
            </a:solidFill>
            <a:miter lim="800000"/>
            <a:headEnd/>
            <a:tailEnd/>
          </a:ln>
          <a:effectLst/>
        </p:spPr>
        <p:txBody>
          <a:bodyPr lIns="0" tIns="182880" rIns="0" bIns="182880" anchor="ctr" anchorCtr="1">
            <a:spAutoFit/>
          </a:bodyPr>
          <a:lstStyle/>
          <a:p>
            <a:r>
              <a:rPr lang="en-US" sz="2800" dirty="0">
                <a:latin typeface="Impact" pitchFamily="34" charset="0"/>
              </a:rPr>
              <a:t>Shoes must</a:t>
            </a:r>
            <a:br>
              <a:rPr lang="en-US" sz="2800" dirty="0">
                <a:latin typeface="Impact" pitchFamily="34" charset="0"/>
              </a:rPr>
            </a:br>
            <a:r>
              <a:rPr lang="en-US" sz="2800" dirty="0">
                <a:latin typeface="Impact" pitchFamily="34" charset="0"/>
              </a:rPr>
              <a:t>be worn</a:t>
            </a:r>
          </a:p>
        </p:txBody>
      </p:sp>
      <p:sp>
        <p:nvSpPr>
          <p:cNvPr id="9" name="TextBox 8"/>
          <p:cNvSpPr txBox="1"/>
          <p:nvPr/>
        </p:nvSpPr>
        <p:spPr>
          <a:xfrm>
            <a:off x="6629400" y="3962400"/>
            <a:ext cx="1794466" cy="369332"/>
          </a:xfrm>
          <a:prstGeom prst="rect">
            <a:avLst/>
          </a:prstGeom>
          <a:noFill/>
        </p:spPr>
        <p:txBody>
          <a:bodyPr wrap="none" rtlCol="0">
            <a:spAutoFit/>
          </a:bodyPr>
          <a:lstStyle/>
          <a:p>
            <a:r>
              <a:rPr lang="en-US" dirty="0" smtClean="0"/>
              <a:t>[Michael Jackson]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“usual” questions…</a:t>
            </a:r>
            <a:endParaRPr lang="en-US" dirty="0"/>
          </a:p>
        </p:txBody>
      </p:sp>
      <p:sp>
        <p:nvSpPr>
          <p:cNvPr id="8" name="Content Placeholder 7"/>
          <p:cNvSpPr>
            <a:spLocks noGrp="1"/>
          </p:cNvSpPr>
          <p:nvPr>
            <p:ph sz="quarter" idx="1"/>
          </p:nvPr>
        </p:nvSpPr>
        <p:spPr>
          <a:noFill/>
        </p:spPr>
        <p:txBody>
          <a:bodyPr>
            <a:normAutofit fontScale="77500" lnSpcReduction="20000"/>
          </a:bodyPr>
          <a:lstStyle/>
          <a:p>
            <a:pPr>
              <a:buNone/>
            </a:pPr>
            <a:r>
              <a:rPr lang="en-US" sz="4100" dirty="0" smtClean="0"/>
              <a:t>…that drive software engineering research</a:t>
            </a:r>
            <a:r>
              <a:rPr lang="en-US" dirty="0" smtClean="0"/>
              <a:t/>
            </a:r>
            <a:br>
              <a:rPr lang="en-US" dirty="0" smtClean="0"/>
            </a:br>
            <a:endParaRPr lang="en-US" dirty="0" smtClean="0"/>
          </a:p>
          <a:p>
            <a:r>
              <a:rPr lang="en-US" dirty="0" smtClean="0"/>
              <a:t>Why does software cost so much?</a:t>
            </a:r>
          </a:p>
          <a:p>
            <a:r>
              <a:rPr lang="en-US" dirty="0" smtClean="0"/>
              <a:t>Why does software [ testing | maintenance | … ] cost so much?</a:t>
            </a:r>
          </a:p>
          <a:p>
            <a:r>
              <a:rPr lang="en-US" dirty="0" smtClean="0"/>
              <a:t>Why are there so many errors in software?</a:t>
            </a:r>
          </a:p>
          <a:p>
            <a:r>
              <a:rPr lang="en-US" dirty="0" smtClean="0"/>
              <a:t>Why do so many software projects fail?</a:t>
            </a:r>
          </a:p>
          <a:p>
            <a:r>
              <a:rPr lang="en-US" dirty="0" smtClean="0"/>
              <a:t>Why can’t software be more like hardware or cars or buildings or bridges or …?</a:t>
            </a:r>
          </a:p>
          <a:p>
            <a:r>
              <a:rPr lang="en-US" dirty="0" smtClean="0"/>
              <a:t>Why can’t software engineering be more like </a:t>
            </a:r>
            <a:r>
              <a:rPr lang="en-US" i="1" dirty="0" smtClean="0"/>
              <a:t>real</a:t>
            </a:r>
            <a:r>
              <a:rPr lang="en-US" dirty="0" smtClean="0"/>
              <a:t> engineering?</a:t>
            </a:r>
          </a:p>
          <a:p>
            <a:r>
              <a:rPr lang="en-US" dirty="0" smtClean="0"/>
              <a:t>Where’s Moore’s Law for software?</a:t>
            </a:r>
          </a:p>
          <a:p>
            <a:r>
              <a:rPr lang="en-US" dirty="0" smtClean="0"/>
              <a:t>…</a:t>
            </a:r>
            <a:endParaRPr lang="en-US" dirty="0"/>
          </a:p>
        </p:txBody>
      </p:sp>
      <p:sp>
        <p:nvSpPr>
          <p:cNvPr id="11" name="Slide Number Placeholder 10"/>
          <p:cNvSpPr>
            <a:spLocks noGrp="1"/>
          </p:cNvSpPr>
          <p:nvPr>
            <p:ph type="sldNum" sz="quarter" idx="12"/>
          </p:nvPr>
        </p:nvSpPr>
        <p:spPr/>
        <p:txBody>
          <a:bodyPr>
            <a:normAutofit fontScale="85000" lnSpcReduction="20000"/>
          </a:bodyPr>
          <a:lstStyle/>
          <a:p>
            <a:fld id="{B27B53E7-13BB-4CE7-ACCE-E032DFE7CA51}" type="slidenum">
              <a:rPr lang="en-US" smtClean="0"/>
              <a:pPr/>
              <a:t>10</a:t>
            </a:fld>
            <a:endParaRPr lang="en-US"/>
          </a:p>
        </p:txBody>
      </p:sp>
      <p:sp>
        <p:nvSpPr>
          <p:cNvPr id="12" name="Date Placeholder 11"/>
          <p:cNvSpPr>
            <a:spLocks noGrp="1"/>
          </p:cNvSpPr>
          <p:nvPr>
            <p:ph type="dt" sz="half" idx="10"/>
          </p:nvPr>
        </p:nvSpPr>
        <p:spPr/>
        <p:txBody>
          <a:bodyPr/>
          <a:lstStyle/>
          <a:p>
            <a:r>
              <a:rPr lang="en-US" smtClean="0"/>
              <a:t>503 11sp © UW CSE  • D. Notkin</a:t>
            </a:r>
            <a:endParaRPr lang="en-US"/>
          </a:p>
        </p:txBody>
      </p:sp>
      <p:grpSp>
        <p:nvGrpSpPr>
          <p:cNvPr id="9" name="Group 8"/>
          <p:cNvGrpSpPr/>
          <p:nvPr/>
        </p:nvGrpSpPr>
        <p:grpSpPr>
          <a:xfrm>
            <a:off x="914400" y="2286000"/>
            <a:ext cx="7086600" cy="2308324"/>
            <a:chOff x="914400" y="2286000"/>
            <a:chExt cx="7086600" cy="2308324"/>
          </a:xfrm>
        </p:grpSpPr>
        <p:sp>
          <p:nvSpPr>
            <p:cNvPr id="5" name="TextBox 4"/>
            <p:cNvSpPr txBox="1"/>
            <p:nvPr/>
          </p:nvSpPr>
          <p:spPr>
            <a:xfrm>
              <a:off x="914400" y="2286000"/>
              <a:ext cx="7086600" cy="2308324"/>
            </a:xfrm>
            <a:prstGeom prst="rect">
              <a:avLst/>
            </a:prstGeom>
            <a:noFill/>
          </p:spPr>
          <p:txBody>
            <a:bodyPr wrap="square" rtlCol="0">
              <a:spAutoFit/>
            </a:bodyPr>
            <a:lstStyle/>
            <a:p>
              <a:r>
                <a:rPr lang="en-US" sz="7200" b="1" i="1" dirty="0" smtClean="0"/>
                <a:t>Why does software suck?</a:t>
              </a:r>
              <a:endParaRPr lang="en-US" sz="7200" b="1" i="1" dirty="0"/>
            </a:p>
          </p:txBody>
        </p:sp>
        <p:pic>
          <p:nvPicPr>
            <p:cNvPr id="49154" name="Picture 2" descr="http://1.bp.blogspot.com/_WqURdGiLbZ4/Svq9BxB5jOI/AAAAAAAAAFY/weiyqG1nB7U/s320/turd.jpg"/>
            <p:cNvPicPr>
              <a:picLocks noChangeAspect="1" noChangeArrowheads="1"/>
            </p:cNvPicPr>
            <p:nvPr/>
          </p:nvPicPr>
          <p:blipFill>
            <a:blip r:embed="rId3" cstate="print"/>
            <a:srcRect/>
            <a:stretch>
              <a:fillRect/>
            </a:stretch>
          </p:blipFill>
          <p:spPr bwMode="auto">
            <a:xfrm>
              <a:off x="3429000" y="3276600"/>
              <a:ext cx="1171575" cy="1171575"/>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Scale>
                                      <p:cBhvr>
                                        <p:cTn id="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
                                        </p:tgtEl>
                                        <p:attrNameLst>
                                          <p:attrName>ppt_x</p:attrName>
                                          <p:attrName>ppt_y</p:attrName>
                                        </p:attrNameLst>
                                      </p:cBhvr>
                                    </p:animMotion>
                                    <p:animEffect transition="in" filter="fade">
                                      <p:cBhvr>
                                        <p:cTn id="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Standish Report 1995</a:t>
            </a:r>
            <a:br>
              <a:rPr lang="en-US" dirty="0" smtClean="0"/>
            </a:br>
            <a:r>
              <a:rPr lang="en-US" sz="2200" dirty="0" smtClean="0"/>
              <a:t>http://www.spinroot.com/spin/Doc/course/Standish_Survey.htm</a:t>
            </a:r>
            <a:endParaRPr lang="en-US" dirty="0"/>
          </a:p>
        </p:txBody>
      </p:sp>
      <p:sp>
        <p:nvSpPr>
          <p:cNvPr id="3" name="Content Placeholder 2"/>
          <p:cNvSpPr>
            <a:spLocks noGrp="1"/>
          </p:cNvSpPr>
          <p:nvPr>
            <p:ph sz="quarter" idx="1"/>
          </p:nvPr>
        </p:nvSpPr>
        <p:spPr/>
        <p:txBody>
          <a:bodyPr>
            <a:normAutofit/>
          </a:bodyPr>
          <a:lstStyle/>
          <a:p>
            <a:r>
              <a:rPr lang="en-US" sz="1800" dirty="0" smtClean="0"/>
              <a:t>U.S. spends more than $250 billion annually on IT application development </a:t>
            </a:r>
          </a:p>
          <a:p>
            <a:r>
              <a:rPr lang="en-US" sz="1800" dirty="0" smtClean="0"/>
              <a:t>The average cost of a development project ranges from $434K (for small) to $2.3M (for large) projects</a:t>
            </a:r>
          </a:p>
          <a:p>
            <a:r>
              <a:rPr lang="en-US" sz="1800" dirty="0" smtClean="0"/>
              <a:t>31.1% of projects will be canceled before completion</a:t>
            </a:r>
          </a:p>
          <a:p>
            <a:r>
              <a:rPr lang="en-US" sz="1800" dirty="0" smtClean="0"/>
              <a:t>52.7% of projects will cost 189% of their original estimates</a:t>
            </a:r>
          </a:p>
          <a:p>
            <a:r>
              <a:rPr lang="en-US" sz="1800" dirty="0" smtClean="0"/>
              <a:t>The failure to produce reliable software to handle baggage at the new Denver airport [cost] the city $1.1 million per day</a:t>
            </a:r>
          </a:p>
        </p:txBody>
      </p:sp>
      <p:sp>
        <p:nvSpPr>
          <p:cNvPr id="4" name="Content Placeholder 3"/>
          <p:cNvSpPr>
            <a:spLocks noGrp="1"/>
          </p:cNvSpPr>
          <p:nvPr>
            <p:ph sz="quarter" idx="2"/>
          </p:nvPr>
        </p:nvSpPr>
        <p:spPr/>
        <p:txBody>
          <a:bodyPr>
            <a:normAutofit/>
          </a:bodyPr>
          <a:lstStyle/>
          <a:p>
            <a:r>
              <a:rPr lang="en-US" sz="1800" dirty="0" smtClean="0"/>
              <a:t>“A great many of these projects will fail. Software development projects are in chaos, and we can no longer imitate the three monkeys -- hear no failures, see no failures, speak no failures.”</a:t>
            </a:r>
          </a:p>
          <a:p>
            <a:r>
              <a:rPr lang="en-US" sz="1800" dirty="0" smtClean="0"/>
              <a:t>“The cost of these failures and overruns are just the tip of the proverbial iceberg. The lost opportunity costs are not measurable, but could easily be in the trillions of dollars.”</a:t>
            </a:r>
          </a:p>
          <a:p>
            <a:r>
              <a:rPr lang="en-US" sz="1800" dirty="0" smtClean="0"/>
              <a:t>“One just has to look to the City of Denver to realize the extent of this problem</a:t>
            </a:r>
            <a:r>
              <a:rPr lang="en-US" sz="2000" dirty="0" smtClean="0"/>
              <a:t>.”</a:t>
            </a:r>
          </a:p>
        </p:txBody>
      </p:sp>
      <p:sp>
        <p:nvSpPr>
          <p:cNvPr id="10" name="Slide Number Placeholder 9"/>
          <p:cNvSpPr>
            <a:spLocks noGrp="1"/>
          </p:cNvSpPr>
          <p:nvPr>
            <p:ph type="sldNum" sz="quarter" idx="16"/>
          </p:nvPr>
        </p:nvSpPr>
        <p:spPr/>
        <p:txBody>
          <a:bodyPr>
            <a:normAutofit fontScale="85000" lnSpcReduction="20000"/>
          </a:bodyPr>
          <a:lstStyle/>
          <a:p>
            <a:fld id="{B27B53E7-13BB-4CE7-ACCE-E032DFE7CA51}" type="slidenum">
              <a:rPr lang="en-US" smtClean="0"/>
              <a:pPr/>
              <a:t>11</a:t>
            </a:fld>
            <a:endParaRPr lang="en-US"/>
          </a:p>
        </p:txBody>
      </p:sp>
      <p:sp>
        <p:nvSpPr>
          <p:cNvPr id="11" name="Date Placeholder 10"/>
          <p:cNvSpPr>
            <a:spLocks noGrp="1"/>
          </p:cNvSpPr>
          <p:nvPr>
            <p:ph type="dt" sz="half" idx="15"/>
          </p:nvPr>
        </p:nvSpPr>
        <p:spPr/>
        <p:txBody>
          <a:bodyPr/>
          <a:lstStyle/>
          <a:p>
            <a:r>
              <a:rPr lang="en-US" smtClean="0"/>
              <a:t>503 11sp © UW CSE  • D. Notkin</a:t>
            </a:r>
            <a:endParaRPr lang="en-US"/>
          </a:p>
        </p:txBody>
      </p:sp>
      <p:pic>
        <p:nvPicPr>
          <p:cNvPr id="47106" name="Picture 2" descr="http://1.bp.blogspot.com/_WqURdGiLbZ4/Svq9BxB5jOI/AAAAAAAAAFY/weiyqG1nB7U/s320/turd.jpg"/>
          <p:cNvPicPr>
            <a:picLocks noChangeAspect="1" noChangeArrowheads="1"/>
          </p:cNvPicPr>
          <p:nvPr/>
        </p:nvPicPr>
        <p:blipFill>
          <a:blip r:embed="rId3" cstate="print"/>
          <a:srcRect/>
          <a:stretch>
            <a:fillRect/>
          </a:stretch>
        </p:blipFill>
        <p:spPr bwMode="auto">
          <a:xfrm>
            <a:off x="3581400" y="2286000"/>
            <a:ext cx="2314575" cy="2314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1000"/>
                                        <p:tgtEl>
                                          <p:spTgt spid="47106"/>
                                        </p:tgtEl>
                                      </p:cBhvr>
                                    </p:animEffect>
                                    <p:anim calcmode="lin" valueType="num">
                                      <p:cBhvr>
                                        <p:cTn id="8" dur="1000" fill="hold"/>
                                        <p:tgtEl>
                                          <p:spTgt spid="47106"/>
                                        </p:tgtEl>
                                        <p:attrNameLst>
                                          <p:attrName>ppt_x</p:attrName>
                                        </p:attrNameLst>
                                      </p:cBhvr>
                                      <p:tavLst>
                                        <p:tav tm="0">
                                          <p:val>
                                            <p:strVal val="#ppt_x"/>
                                          </p:val>
                                        </p:tav>
                                        <p:tav tm="100000">
                                          <p:val>
                                            <p:strVal val="#ppt_x"/>
                                          </p:val>
                                        </p:tav>
                                      </p:tavLst>
                                    </p:anim>
                                    <p:anim calcmode="lin" valueType="num">
                                      <p:cBhvr>
                                        <p:cTn id="9" dur="1000" fill="hold"/>
                                        <p:tgtEl>
                                          <p:spTgt spid="471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“Software’s Chronic Crisis” by Gibbs</a:t>
            </a:r>
            <a:br>
              <a:rPr lang="en-US" dirty="0" smtClean="0"/>
            </a:br>
            <a:r>
              <a:rPr lang="en-US" sz="2000" i="1" dirty="0" smtClean="0"/>
              <a:t>Scientific American </a:t>
            </a:r>
            <a:r>
              <a:rPr lang="en-US" sz="2000" dirty="0" smtClean="0"/>
              <a:t>September 1994</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“To veteran software developers, the Denver debacle is notable only for its visibility. Studies have shown that for every six new large-scale software systems that are put into operation, two others are canceled.  The average software development project overshoots its schedule by half; larger projects generally do worse. And some three quarters of all large systems are ‘operating failures’ that either do not function as intended or are not used at all.”</a:t>
            </a:r>
          </a:p>
          <a:p>
            <a:endParaRPr lang="en-US" dirty="0"/>
          </a:p>
        </p:txBody>
      </p:sp>
      <p:sp>
        <p:nvSpPr>
          <p:cNvPr id="9" name="Slide Number Placeholder 8"/>
          <p:cNvSpPr>
            <a:spLocks noGrp="1"/>
          </p:cNvSpPr>
          <p:nvPr>
            <p:ph type="sldNum" sz="quarter" idx="12"/>
          </p:nvPr>
        </p:nvSpPr>
        <p:spPr/>
        <p:txBody>
          <a:bodyPr>
            <a:normAutofit fontScale="85000" lnSpcReduction="20000"/>
          </a:bodyPr>
          <a:lstStyle/>
          <a:p>
            <a:fld id="{B27B53E7-13BB-4CE7-ACCE-E032DFE7CA51}" type="slidenum">
              <a:rPr lang="en-US" smtClean="0"/>
              <a:pPr/>
              <a:t>12</a:t>
            </a:fld>
            <a:endParaRPr lang="en-US"/>
          </a:p>
        </p:txBody>
      </p:sp>
      <p:sp>
        <p:nvSpPr>
          <p:cNvPr id="10" name="Date Placeholder 9"/>
          <p:cNvSpPr>
            <a:spLocks noGrp="1"/>
          </p:cNvSpPr>
          <p:nvPr>
            <p:ph type="dt" sz="half" idx="10"/>
          </p:nvPr>
        </p:nvSpPr>
        <p:spPr/>
        <p:txBody>
          <a:bodyPr/>
          <a:lstStyle/>
          <a:p>
            <a:r>
              <a:rPr lang="en-US" smtClean="0"/>
              <a:t>503 11sp © UW CSE  • D. Notkin</a:t>
            </a:r>
            <a:endParaRPr lang="en-US"/>
          </a:p>
        </p:txBody>
      </p:sp>
      <p:pic>
        <p:nvPicPr>
          <p:cNvPr id="7" name="Picture 2" descr="http://1.bp.blogspot.com/_WqURdGiLbZ4/Svq9BxB5jOI/AAAAAAAAAFY/weiyqG1nB7U/s320/turd.jpg"/>
          <p:cNvPicPr>
            <a:picLocks noChangeAspect="1" noChangeArrowheads="1"/>
          </p:cNvPicPr>
          <p:nvPr/>
        </p:nvPicPr>
        <p:blipFill>
          <a:blip r:embed="rId3" cstate="print"/>
          <a:srcRect/>
          <a:stretch>
            <a:fillRect/>
          </a:stretch>
        </p:blipFill>
        <p:spPr bwMode="auto">
          <a:xfrm>
            <a:off x="3581400" y="2286000"/>
            <a:ext cx="2314575" cy="2314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Scale>
                                      <p:cBhvr>
                                        <p:cTn id="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gtEl>
                                        <p:attrNameLst>
                                          <p:attrName>ppt_x</p:attrName>
                                          <p:attrName>ppt_y</p:attrName>
                                        </p:attrNameLst>
                                      </p:cBhvr>
                                    </p:animMotion>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Standish Group </a:t>
            </a:r>
            <a:r>
              <a:rPr lang="en-US" dirty="0" err="1" smtClean="0"/>
              <a:t>redux</a:t>
            </a:r>
            <a:r>
              <a:rPr lang="en-US" dirty="0" smtClean="0"/>
              <a:t/>
            </a:r>
            <a:br>
              <a:rPr lang="en-US" dirty="0" smtClean="0"/>
            </a:br>
            <a:r>
              <a:rPr lang="en-US" sz="2000" dirty="0" smtClean="0"/>
              <a:t>http://www.infoq.com/articles/Interview-Johnson-Standish-CHAOS</a:t>
            </a:r>
            <a:endParaRPr lang="en-US" dirty="0"/>
          </a:p>
        </p:txBody>
      </p:sp>
      <p:sp>
        <p:nvSpPr>
          <p:cNvPr id="3" name="Content Placeholder 2"/>
          <p:cNvSpPr>
            <a:spLocks noGrp="1"/>
          </p:cNvSpPr>
          <p:nvPr>
            <p:ph sz="quarter" idx="1"/>
          </p:nvPr>
        </p:nvSpPr>
        <p:spPr/>
        <p:txBody>
          <a:bodyPr>
            <a:normAutofit/>
          </a:bodyPr>
          <a:lstStyle/>
          <a:p>
            <a:r>
              <a:rPr lang="en-US" dirty="0" smtClean="0"/>
              <a:t>More recent Standish Group reports show some improvement in the statistics</a:t>
            </a:r>
          </a:p>
          <a:p>
            <a:r>
              <a:rPr lang="en-US" dirty="0" smtClean="0"/>
              <a:t>The, however, reports are still clear about the continuing presence of the software crisis.</a:t>
            </a:r>
          </a:p>
          <a:p>
            <a:r>
              <a:rPr lang="en-US" dirty="0" smtClean="0"/>
              <a:t>Jim Johnson, the founder and chairman of the Standish Group, said in 2006: “People know that the more common scenario in our industry is still: over budget, over time, and with fewer features than planned.”</a:t>
            </a:r>
          </a:p>
          <a:p>
            <a:endParaRPr lang="en-US" dirty="0" smtClean="0"/>
          </a:p>
          <a:p>
            <a:endParaRPr lang="en-US" dirty="0"/>
          </a:p>
        </p:txBody>
      </p:sp>
      <p:sp>
        <p:nvSpPr>
          <p:cNvPr id="8" name="Slide Number Placeholder 7"/>
          <p:cNvSpPr>
            <a:spLocks noGrp="1"/>
          </p:cNvSpPr>
          <p:nvPr>
            <p:ph type="sldNum" sz="quarter" idx="12"/>
          </p:nvPr>
        </p:nvSpPr>
        <p:spPr/>
        <p:txBody>
          <a:bodyPr>
            <a:normAutofit fontScale="85000" lnSpcReduction="20000"/>
          </a:bodyPr>
          <a:lstStyle/>
          <a:p>
            <a:fld id="{B27B53E7-13BB-4CE7-ACCE-E032DFE7CA51}" type="slidenum">
              <a:rPr lang="en-US" smtClean="0"/>
              <a:pPr/>
              <a:t>13</a:t>
            </a:fld>
            <a:endParaRPr lang="en-US"/>
          </a:p>
        </p:txBody>
      </p:sp>
      <p:sp>
        <p:nvSpPr>
          <p:cNvPr id="9" name="Date Placeholder 8"/>
          <p:cNvSpPr>
            <a:spLocks noGrp="1"/>
          </p:cNvSpPr>
          <p:nvPr>
            <p:ph type="dt" sz="half" idx="10"/>
          </p:nvPr>
        </p:nvSpPr>
        <p:spPr/>
        <p:txBody>
          <a:bodyPr/>
          <a:lstStyle/>
          <a:p>
            <a:r>
              <a:rPr lang="en-US" smtClean="0"/>
              <a:t>503 11sp © UW CSE  • D. Notkin</a:t>
            </a:r>
            <a:endParaRPr lang="en-US"/>
          </a:p>
        </p:txBody>
      </p:sp>
      <p:pic>
        <p:nvPicPr>
          <p:cNvPr id="10" name="Picture 2" descr="http://1.bp.blogspot.com/_WqURdGiLbZ4/Svq9BxB5jOI/AAAAAAAAAFY/weiyqG1nB7U/s320/turd.jpg"/>
          <p:cNvPicPr>
            <a:picLocks noChangeAspect="1" noChangeArrowheads="1"/>
          </p:cNvPicPr>
          <p:nvPr/>
        </p:nvPicPr>
        <p:blipFill>
          <a:blip r:embed="rId3" cstate="print"/>
          <a:srcRect/>
          <a:stretch>
            <a:fillRect/>
          </a:stretch>
        </p:blipFill>
        <p:spPr bwMode="auto">
          <a:xfrm>
            <a:off x="3200400" y="2286000"/>
            <a:ext cx="2314575" cy="2314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Scale>
                                      <p:cBhvr>
                                        <p:cTn id="7"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
                                        </p:tgtEl>
                                        <p:attrNameLst>
                                          <p:attrName>ppt_x</p:attrName>
                                          <p:attrName>ppt_y</p:attrName>
                                        </p:attrNameLst>
                                      </p:cBhvr>
                                    </p:animMotion>
                                    <p:animEffect transition="in" filter="fade">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Software lifecycle costs</a:t>
            </a:r>
            <a:endParaRPr lang="en-US" dirty="0"/>
          </a:p>
        </p:txBody>
      </p:sp>
      <p:sp>
        <p:nvSpPr>
          <p:cNvPr id="3" name="Content Placeholder 2"/>
          <p:cNvSpPr>
            <a:spLocks noGrp="1"/>
          </p:cNvSpPr>
          <p:nvPr>
            <p:ph sz="quarter" idx="2"/>
          </p:nvPr>
        </p:nvSpPr>
        <p:spPr/>
        <p:txBody>
          <a:bodyPr>
            <a:normAutofit fontScale="77500" lnSpcReduction="20000"/>
          </a:bodyPr>
          <a:lstStyle/>
          <a:p>
            <a:r>
              <a:rPr lang="en-US" dirty="0" smtClean="0"/>
              <a:t>“The relative cost for maintaining software and managing its evolution now represents more than 90% of its total cost”</a:t>
            </a:r>
          </a:p>
          <a:p>
            <a:r>
              <a:rPr lang="en-US" dirty="0" smtClean="0"/>
              <a:t>“[A]</a:t>
            </a:r>
            <a:r>
              <a:rPr lang="en-US" dirty="0" err="1" smtClean="0"/>
              <a:t>lthough</a:t>
            </a:r>
            <a:r>
              <a:rPr lang="en-US" dirty="0" smtClean="0"/>
              <a:t> there has not been much empirical research on this particular area, the magnitude of the maintenance cost effects is clearly identifiable.”</a:t>
            </a:r>
          </a:p>
        </p:txBody>
      </p:sp>
      <p:sp>
        <p:nvSpPr>
          <p:cNvPr id="4" name="Content Placeholder 3"/>
          <p:cNvSpPr>
            <a:spLocks noGrp="1"/>
          </p:cNvSpPr>
          <p:nvPr>
            <p:ph sz="quarter" idx="4"/>
          </p:nvPr>
        </p:nvSpPr>
        <p:spPr/>
        <p:txBody>
          <a:bodyPr>
            <a:normAutofit fontScale="77500" lnSpcReduction="20000"/>
          </a:bodyPr>
          <a:lstStyle/>
          <a:p>
            <a:r>
              <a:rPr lang="en-US" dirty="0" smtClean="0"/>
              <a:t>“In a typical commercial development organization, the cost of providing [assurances of functional and non-functional performance] via appropriate debugging, testing, and verification activities can easily range from 50 to 75 percent of the total development cost.”</a:t>
            </a:r>
          </a:p>
        </p:txBody>
      </p:sp>
      <p:sp>
        <p:nvSpPr>
          <p:cNvPr id="13" name="Date Placeholder 12"/>
          <p:cNvSpPr>
            <a:spLocks noGrp="1"/>
          </p:cNvSpPr>
          <p:nvPr>
            <p:ph type="dt" sz="half" idx="15"/>
          </p:nvPr>
        </p:nvSpPr>
        <p:spPr/>
        <p:txBody>
          <a:bodyPr/>
          <a:lstStyle/>
          <a:p>
            <a:r>
              <a:rPr lang="en-US" smtClean="0"/>
              <a:t>503 11sp © UW CSE  • D. Notkin</a:t>
            </a:r>
            <a:endParaRPr lang="en-US"/>
          </a:p>
        </p:txBody>
      </p:sp>
      <p:sp>
        <p:nvSpPr>
          <p:cNvPr id="12" name="Slide Number Placeholder 11"/>
          <p:cNvSpPr>
            <a:spLocks noGrp="1"/>
          </p:cNvSpPr>
          <p:nvPr>
            <p:ph type="sldNum" sz="quarter" idx="16"/>
          </p:nvPr>
        </p:nvSpPr>
        <p:spPr/>
        <p:txBody>
          <a:bodyPr>
            <a:normAutofit fontScale="85000" lnSpcReduction="20000"/>
          </a:bodyPr>
          <a:lstStyle/>
          <a:p>
            <a:fld id="{B27B53E7-13BB-4CE7-ACCE-E032DFE7CA51}" type="slidenum">
              <a:rPr lang="en-US" smtClean="0"/>
              <a:pPr/>
              <a:t>14</a:t>
            </a:fld>
            <a:endParaRPr lang="en-US"/>
          </a:p>
        </p:txBody>
      </p:sp>
      <p:sp>
        <p:nvSpPr>
          <p:cNvPr id="6" name="Text Placeholder 5"/>
          <p:cNvSpPr>
            <a:spLocks noGrp="1"/>
          </p:cNvSpPr>
          <p:nvPr>
            <p:ph type="body" sz="quarter" idx="1"/>
          </p:nvPr>
        </p:nvSpPr>
        <p:spPr>
          <a:noFill/>
        </p:spPr>
        <p:txBody>
          <a:bodyPr>
            <a:noAutofit/>
          </a:bodyPr>
          <a:lstStyle/>
          <a:p>
            <a:r>
              <a:rPr lang="en-US" dirty="0" smtClean="0">
                <a:solidFill>
                  <a:schemeClr val="tx1"/>
                </a:solidFill>
              </a:rPr>
              <a:t>Evolution/maintenance </a:t>
            </a:r>
            <a:r>
              <a:rPr lang="en-US" dirty="0" smtClean="0">
                <a:solidFill>
                  <a:schemeClr val="tx1"/>
                </a:solidFill>
                <a:sym typeface="Symbol"/>
              </a:rPr>
              <a:t> 90%</a:t>
            </a:r>
            <a:r>
              <a:rPr lang="en-US" dirty="0" smtClean="0">
                <a:sym typeface="Symbol"/>
              </a:rPr>
              <a:t/>
            </a:r>
            <a:br>
              <a:rPr lang="en-US" dirty="0" smtClean="0">
                <a:sym typeface="Symbol"/>
              </a:rPr>
            </a:br>
            <a:r>
              <a:rPr lang="en-US" sz="1400" dirty="0" smtClean="0">
                <a:hlinkClick r:id="rId3"/>
              </a:rPr>
              <a:t>http://www.cs.jyu.fi/~koskinen/smcosts.htm</a:t>
            </a:r>
            <a:endParaRPr lang="en-US" dirty="0" smtClean="0"/>
          </a:p>
        </p:txBody>
      </p:sp>
      <p:sp>
        <p:nvSpPr>
          <p:cNvPr id="7" name="Text Placeholder 6"/>
          <p:cNvSpPr>
            <a:spLocks noGrp="1"/>
          </p:cNvSpPr>
          <p:nvPr>
            <p:ph type="body" sz="quarter" idx="3"/>
          </p:nvPr>
        </p:nvSpPr>
        <p:spPr>
          <a:noFill/>
        </p:spPr>
        <p:txBody>
          <a:bodyPr>
            <a:normAutofit/>
          </a:bodyPr>
          <a:lstStyle/>
          <a:p>
            <a:r>
              <a:rPr lang="en-US" b="1" dirty="0" smtClean="0">
                <a:solidFill>
                  <a:schemeClr val="tx1"/>
                </a:solidFill>
                <a:sym typeface="Symbol"/>
              </a:rPr>
              <a:t>Testing/verification  50-75%</a:t>
            </a:r>
            <a:r>
              <a:rPr lang="en-US" sz="1400" b="1" dirty="0" smtClean="0">
                <a:solidFill>
                  <a:schemeClr val="tx1"/>
                </a:solidFill>
                <a:sym typeface="Symbol"/>
              </a:rPr>
              <a:t/>
            </a:r>
            <a:br>
              <a:rPr lang="en-US" sz="1400" b="1" dirty="0" smtClean="0">
                <a:solidFill>
                  <a:schemeClr val="tx1"/>
                </a:solidFill>
                <a:sym typeface="Symbol"/>
              </a:rPr>
            </a:br>
            <a:r>
              <a:rPr lang="en-US" sz="1400" dirty="0" err="1" smtClean="0">
                <a:solidFill>
                  <a:schemeClr val="tx1"/>
                </a:solidFill>
              </a:rPr>
              <a:t>Hailpern</a:t>
            </a:r>
            <a:r>
              <a:rPr lang="en-US" sz="1400" dirty="0" smtClean="0">
                <a:solidFill>
                  <a:schemeClr val="tx1"/>
                </a:solidFill>
              </a:rPr>
              <a:t> &amp; </a:t>
            </a:r>
            <a:r>
              <a:rPr lang="en-US" sz="1400" dirty="0" err="1" smtClean="0">
                <a:solidFill>
                  <a:schemeClr val="tx1"/>
                </a:solidFill>
              </a:rPr>
              <a:t>Santhanam</a:t>
            </a:r>
            <a:r>
              <a:rPr lang="en-US" sz="1400" dirty="0" smtClean="0">
                <a:solidFill>
                  <a:schemeClr val="tx1"/>
                </a:solidFill>
              </a:rPr>
              <a:t>, IBM Sys. Journal 2002</a:t>
            </a:r>
          </a:p>
        </p:txBody>
      </p:sp>
      <p:pic>
        <p:nvPicPr>
          <p:cNvPr id="10" name="Picture 2" descr="http://1.bp.blogspot.com/_WqURdGiLbZ4/Svq9BxB5jOI/AAAAAAAAAFY/weiyqG1nB7U/s320/turd.jpg"/>
          <p:cNvPicPr>
            <a:picLocks noChangeAspect="1" noChangeArrowheads="1"/>
          </p:cNvPicPr>
          <p:nvPr/>
        </p:nvPicPr>
        <p:blipFill>
          <a:blip r:embed="rId4" cstate="print"/>
          <a:srcRect/>
          <a:stretch>
            <a:fillRect/>
          </a:stretch>
        </p:blipFill>
        <p:spPr bwMode="auto">
          <a:xfrm>
            <a:off x="3200400" y="2257425"/>
            <a:ext cx="2314575" cy="2314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Scale>
                                      <p:cBhvr>
                                        <p:cTn id="7"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
                                        </p:tgtEl>
                                        <p:attrNameLst>
                                          <p:attrName>ppt_x</p:attrName>
                                          <p:attrName>ppt_y</p:attrName>
                                        </p:attrNameLst>
                                      </p:cBhvr>
                                    </p:animMotion>
                                    <p:animEffect transition="in" filter="fade">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 these data show that…</a:t>
            </a:r>
            <a:endParaRPr lang="en-US" dirty="0"/>
          </a:p>
        </p:txBody>
      </p:sp>
      <p:sp>
        <p:nvSpPr>
          <p:cNvPr id="6" name="Content Placeholder 5"/>
          <p:cNvSpPr>
            <a:spLocks noGrp="1"/>
          </p:cNvSpPr>
          <p:nvPr>
            <p:ph sz="quarter" idx="1"/>
          </p:nvPr>
        </p:nvSpPr>
        <p:spPr>
          <a:xfrm>
            <a:off x="381000" y="1600200"/>
            <a:ext cx="2590800" cy="4495800"/>
          </a:xfrm>
        </p:spPr>
        <p:txBody>
          <a:bodyPr>
            <a:normAutofit/>
          </a:bodyPr>
          <a:lstStyle/>
          <a:p>
            <a:r>
              <a:rPr lang="en-US" sz="2400" dirty="0" smtClean="0"/>
              <a:t>…software costs too much on an absolute basis</a:t>
            </a:r>
          </a:p>
          <a:p>
            <a:r>
              <a:rPr lang="en-US" sz="2400" dirty="0" smtClean="0"/>
              <a:t>…software lifecycle phases cost too much on a relative basis</a:t>
            </a:r>
          </a:p>
          <a:p>
            <a:r>
              <a:rPr lang="en-US" sz="2400" dirty="0" smtClean="0"/>
              <a:t>…software projects are cancelled too often</a:t>
            </a:r>
          </a:p>
          <a:p>
            <a:endParaRPr lang="en-US" dirty="0" smtClean="0"/>
          </a:p>
        </p:txBody>
      </p:sp>
      <p:sp>
        <p:nvSpPr>
          <p:cNvPr id="4" name="Content Placeholder 3"/>
          <p:cNvSpPr>
            <a:spLocks noGrp="1"/>
          </p:cNvSpPr>
          <p:nvPr>
            <p:ph sz="quarter" idx="2"/>
          </p:nvPr>
        </p:nvSpPr>
        <p:spPr>
          <a:xfrm>
            <a:off x="3276600" y="1600200"/>
            <a:ext cx="5562600" cy="3416320"/>
          </a:xfrm>
          <a:ln>
            <a:solidFill>
              <a:schemeClr val="accent1"/>
            </a:solidFill>
          </a:ln>
        </p:spPr>
        <p:txBody>
          <a:bodyPr wrap="square">
            <a:spAutoFit/>
          </a:bodyPr>
          <a:lstStyle/>
          <a:p>
            <a:pPr marL="0" indent="0">
              <a:buNone/>
            </a:pPr>
            <a:r>
              <a:rPr lang="en-US" sz="2400" dirty="0" smtClean="0"/>
              <a:t>"When you can measure what you are speaking about and express it in numbers, you know something about it; but when you cannot measure it, when you cannot express it in numbers, your knowledge is of a </a:t>
            </a:r>
            <a:r>
              <a:rPr lang="en-US" sz="2400" dirty="0" err="1" smtClean="0"/>
              <a:t>meagre</a:t>
            </a:r>
            <a:r>
              <a:rPr lang="en-US" sz="2400" dirty="0" smtClean="0"/>
              <a:t> and unsatisfactory kind: it may be the beginning of knowledge but you have scarcely, in your thoughts, advanced to the stage of science." </a:t>
            </a:r>
            <a:r>
              <a:rPr lang="en-US" sz="2400" i="1" dirty="0" smtClean="0"/>
              <a:t>—Lord Kelvin</a:t>
            </a:r>
          </a:p>
        </p:txBody>
      </p:sp>
      <p:sp>
        <p:nvSpPr>
          <p:cNvPr id="11" name="Slide Number Placeholder 10"/>
          <p:cNvSpPr>
            <a:spLocks noGrp="1"/>
          </p:cNvSpPr>
          <p:nvPr>
            <p:ph type="sldNum" sz="quarter" idx="16"/>
          </p:nvPr>
        </p:nvSpPr>
        <p:spPr/>
        <p:txBody>
          <a:bodyPr>
            <a:normAutofit fontScale="85000" lnSpcReduction="20000"/>
          </a:bodyPr>
          <a:lstStyle/>
          <a:p>
            <a:fld id="{B27B53E7-13BB-4CE7-ACCE-E032DFE7CA51}" type="slidenum">
              <a:rPr lang="en-US" smtClean="0"/>
              <a:pPr/>
              <a:t>15</a:t>
            </a:fld>
            <a:endParaRPr lang="en-US"/>
          </a:p>
        </p:txBody>
      </p:sp>
      <p:sp>
        <p:nvSpPr>
          <p:cNvPr id="12" name="Date Placeholder 11"/>
          <p:cNvSpPr>
            <a:spLocks noGrp="1"/>
          </p:cNvSpPr>
          <p:nvPr>
            <p:ph type="dt" sz="half" idx="15"/>
          </p:nvPr>
        </p:nvSpPr>
        <p:spPr/>
        <p:txBody>
          <a:bodyPr/>
          <a:lstStyle/>
          <a:p>
            <a:r>
              <a:rPr lang="en-US" smtClean="0"/>
              <a:t>503 11sp © UW CSE  • D. Notkin</a:t>
            </a:r>
            <a:endParaRPr lang="en-US"/>
          </a:p>
        </p:txBody>
      </p:sp>
      <p:pic>
        <p:nvPicPr>
          <p:cNvPr id="9" name="Picture 2" descr="http://1.bp.blogspot.com/_WqURdGiLbZ4/Svq9BxB5jOI/AAAAAAAAAFY/weiyqG1nB7U/s320/turd.jpg"/>
          <p:cNvPicPr>
            <a:picLocks noChangeAspect="1" noChangeArrowheads="1"/>
          </p:cNvPicPr>
          <p:nvPr/>
        </p:nvPicPr>
        <p:blipFill>
          <a:blip r:embed="rId3" cstate="print"/>
          <a:srcRect/>
          <a:stretch>
            <a:fillRect/>
          </a:stretch>
        </p:blipFill>
        <p:spPr bwMode="auto">
          <a:xfrm>
            <a:off x="3200400" y="2257425"/>
            <a:ext cx="2314575" cy="2314575"/>
          </a:xfrm>
          <a:prstGeom prst="rect">
            <a:avLst/>
          </a:prstGeom>
          <a:noFill/>
        </p:spPr>
      </p:pic>
      <p:sp>
        <p:nvSpPr>
          <p:cNvPr id="8" name="Content Placeholder 3"/>
          <p:cNvSpPr txBox="1">
            <a:spLocks/>
          </p:cNvSpPr>
          <p:nvPr/>
        </p:nvSpPr>
        <p:spPr>
          <a:xfrm>
            <a:off x="3276600" y="5181600"/>
            <a:ext cx="5562600" cy="830997"/>
          </a:xfrm>
          <a:prstGeom prst="rect">
            <a:avLst/>
          </a:prstGeom>
          <a:ln>
            <a:solidFill>
              <a:schemeClr val="accent1"/>
            </a:solidFill>
          </a:ln>
        </p:spPr>
        <p:txBody>
          <a:bodyPr vert="horz" wrap="square">
            <a:sp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lang="en-US" sz="2400" noProof="0" dirty="0" smtClean="0"/>
              <a:t>In a nutshell: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qualitative assessment is an “absolute zero” </a:t>
            </a:r>
            <a:endParaRPr kumimoji="0" lang="en-US" sz="2400" b="0"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Scale>
                                      <p:cBhvr>
                                        <p:cTn id="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
                                        </p:tgtEl>
                                        <p:attrNameLst>
                                          <p:attrName>ppt_x</p:attrName>
                                          <p:attrName>ppt_y</p:attrName>
                                        </p:attrNameLst>
                                      </p:cBhvr>
                                    </p:animMotion>
                                    <p:animEffect transition="in" filter="fade">
                                      <p:cBhvr>
                                        <p:cTn id="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But how do we measure “too”?</a:t>
            </a:r>
            <a:endParaRPr lang="en-US" dirty="0"/>
          </a:p>
        </p:txBody>
      </p:sp>
      <p:sp>
        <p:nvSpPr>
          <p:cNvPr id="9" name="Date Placeholder 8"/>
          <p:cNvSpPr>
            <a:spLocks noGrp="1"/>
          </p:cNvSpPr>
          <p:nvPr>
            <p:ph type="dt" sz="half" idx="10"/>
          </p:nvPr>
        </p:nvSpPr>
        <p:spPr/>
        <p:txBody>
          <a:bodyPr/>
          <a:lstStyle/>
          <a:p>
            <a:r>
              <a:rPr lang="en-US" smtClean="0"/>
              <a:t>503 11sp © UW CSE  • D. Notkin</a:t>
            </a:r>
            <a:endParaRPr lang="en-US"/>
          </a:p>
        </p:txBody>
      </p:sp>
      <p:sp>
        <p:nvSpPr>
          <p:cNvPr id="8" name="Slide Number Placeholder 7"/>
          <p:cNvSpPr>
            <a:spLocks noGrp="1"/>
          </p:cNvSpPr>
          <p:nvPr>
            <p:ph type="sldNum" sz="quarter" idx="12"/>
          </p:nvPr>
        </p:nvSpPr>
        <p:spPr/>
        <p:txBody>
          <a:bodyPr>
            <a:normAutofit fontScale="85000" lnSpcReduction="20000"/>
          </a:bodyPr>
          <a:lstStyle/>
          <a:p>
            <a:fld id="{B27B53E7-13BB-4CE7-ACCE-E032DFE7CA51}" type="slidenum">
              <a:rPr lang="en-US" smtClean="0"/>
              <a:pPr/>
              <a:t>16</a:t>
            </a:fld>
            <a:endParaRPr lang="en-US"/>
          </a:p>
        </p:txBody>
      </p:sp>
      <p:sp>
        <p:nvSpPr>
          <p:cNvPr id="3" name="Content Placeholder 2"/>
          <p:cNvSpPr>
            <a:spLocks noGrp="1"/>
          </p:cNvSpPr>
          <p:nvPr>
            <p:ph sz="quarter" idx="1"/>
          </p:nvPr>
        </p:nvSpPr>
        <p:spPr>
          <a:xfrm>
            <a:off x="304800" y="1600200"/>
            <a:ext cx="8610600" cy="4495800"/>
          </a:xfrm>
        </p:spPr>
        <p:txBody>
          <a:bodyPr>
            <a:normAutofit/>
          </a:bodyPr>
          <a:lstStyle/>
          <a:p>
            <a:pPr>
              <a:buNone/>
            </a:pPr>
            <a:r>
              <a:rPr lang="en-US" sz="2800" dirty="0" smtClean="0"/>
              <a:t>…software costs </a:t>
            </a:r>
            <a:r>
              <a:rPr lang="en-US" sz="2800" i="1" dirty="0" smtClean="0"/>
              <a:t>too</a:t>
            </a:r>
            <a:r>
              <a:rPr lang="en-US" sz="2800" dirty="0" smtClean="0"/>
              <a:t> much…, software lifecycle phases cost </a:t>
            </a:r>
            <a:r>
              <a:rPr lang="en-US" sz="2800" i="1" dirty="0" smtClean="0"/>
              <a:t>too</a:t>
            </a:r>
            <a:r>
              <a:rPr lang="en-US" sz="2800" dirty="0" smtClean="0"/>
              <a:t> much …, software projects are cancelled </a:t>
            </a:r>
            <a:r>
              <a:rPr lang="en-US" sz="2800" i="1" dirty="0" smtClean="0"/>
              <a:t>too</a:t>
            </a:r>
            <a:r>
              <a:rPr lang="en-US" sz="2800" dirty="0" smtClean="0"/>
              <a:t> often…</a:t>
            </a:r>
          </a:p>
        </p:txBody>
      </p:sp>
      <p:sp>
        <p:nvSpPr>
          <p:cNvPr id="4" name="TextBox 3"/>
          <p:cNvSpPr txBox="1"/>
          <p:nvPr/>
        </p:nvSpPr>
        <p:spPr>
          <a:xfrm>
            <a:off x="381000" y="2590800"/>
            <a:ext cx="8382000" cy="371178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rtlCol="0">
            <a:spAutoFit/>
          </a:bodyPr>
          <a:lstStyle/>
          <a:p>
            <a:pPr marL="342900" indent="-342900" algn="l">
              <a:buFont typeface="Arial" pitchFamily="34" charset="0"/>
              <a:buChar char="•"/>
            </a:pPr>
            <a:r>
              <a:rPr lang="en-US" sz="2800" dirty="0" smtClean="0"/>
              <a:t>We don’t – we accept that we’re just too </a:t>
            </a:r>
            <a:r>
              <a:rPr lang="en-US" sz="2800" i="1" dirty="0" smtClean="0"/>
              <a:t>X</a:t>
            </a:r>
            <a:r>
              <a:rPr lang="en-US" sz="2800" dirty="0" smtClean="0"/>
              <a:t> and we should just get better at </a:t>
            </a:r>
            <a:r>
              <a:rPr lang="en-US" sz="2800" i="1" dirty="0" smtClean="0"/>
              <a:t>X</a:t>
            </a:r>
            <a:endParaRPr lang="en-US" sz="2800" dirty="0" smtClean="0"/>
          </a:p>
          <a:p>
            <a:pPr marL="342900" indent="-342900" algn="l" fontAlgn="base">
              <a:spcBef>
                <a:spcPct val="20000"/>
              </a:spcBef>
              <a:spcAft>
                <a:spcPct val="0"/>
              </a:spcAft>
              <a:buFont typeface="Arial" pitchFamily="34" charset="0"/>
              <a:buChar char="•"/>
            </a:pPr>
            <a:r>
              <a:rPr lang="en-US" sz="2800" dirty="0" smtClean="0"/>
              <a:t>What would be ideal or even acceptable absolute costs?  Relative lifecycle costs? Project cancellation rates?</a:t>
            </a:r>
          </a:p>
          <a:p>
            <a:pPr marL="342900" indent="-342900" algn="l" fontAlgn="base">
              <a:spcBef>
                <a:spcPct val="20000"/>
              </a:spcBef>
              <a:spcAft>
                <a:spcPct val="0"/>
              </a:spcAft>
              <a:buFont typeface="Arial" pitchFamily="34" charset="0"/>
              <a:buChar char="•"/>
            </a:pPr>
            <a:r>
              <a:rPr lang="en-US" sz="2800" dirty="0" smtClean="0"/>
              <a:t>If you believe firmly in measurement, then this should be as unsatisfactory as any other kind of lack of measurement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Per-phase “pie” charts:</a:t>
            </a:r>
            <a:br>
              <a:rPr lang="en-US" smtClean="0"/>
            </a:br>
            <a:r>
              <a:rPr lang="en-US" smtClean="0"/>
              <a:t>what do they have in common?</a:t>
            </a:r>
            <a:endParaRPr lang="en-US" dirty="0"/>
          </a:p>
        </p:txBody>
      </p:sp>
      <p:sp>
        <p:nvSpPr>
          <p:cNvPr id="20" name="Date Placeholder 19"/>
          <p:cNvSpPr>
            <a:spLocks noGrp="1"/>
          </p:cNvSpPr>
          <p:nvPr>
            <p:ph type="dt" sz="half" idx="10"/>
          </p:nvPr>
        </p:nvSpPr>
        <p:spPr/>
        <p:txBody>
          <a:bodyPr/>
          <a:lstStyle/>
          <a:p>
            <a:r>
              <a:rPr lang="en-US" smtClean="0"/>
              <a:t>503 11sp © UW CSE  • D. Notkin</a:t>
            </a:r>
            <a:endParaRPr lang="en-US"/>
          </a:p>
        </p:txBody>
      </p:sp>
      <p:sp>
        <p:nvSpPr>
          <p:cNvPr id="19" name="Slide Number Placeholder 18"/>
          <p:cNvSpPr>
            <a:spLocks noGrp="1"/>
          </p:cNvSpPr>
          <p:nvPr>
            <p:ph type="sldNum" sz="quarter" idx="12"/>
          </p:nvPr>
        </p:nvSpPr>
        <p:spPr/>
        <p:txBody>
          <a:bodyPr>
            <a:normAutofit fontScale="85000" lnSpcReduction="20000"/>
          </a:bodyPr>
          <a:lstStyle/>
          <a:p>
            <a:fld id="{B27B53E7-13BB-4CE7-ACCE-E032DFE7CA51}" type="slidenum">
              <a:rPr lang="en-US" smtClean="0"/>
              <a:pPr/>
              <a:t>17</a:t>
            </a:fld>
            <a:endParaRPr lang="en-US"/>
          </a:p>
        </p:txBody>
      </p:sp>
      <p:grpSp>
        <p:nvGrpSpPr>
          <p:cNvPr id="3" name="Group 7"/>
          <p:cNvGrpSpPr/>
          <p:nvPr/>
        </p:nvGrpSpPr>
        <p:grpSpPr>
          <a:xfrm>
            <a:off x="533400" y="1524000"/>
            <a:ext cx="3562350" cy="2590800"/>
            <a:chOff x="533400" y="1828800"/>
            <a:chExt cx="3562350" cy="2590800"/>
          </a:xfrm>
        </p:grpSpPr>
        <p:pic>
          <p:nvPicPr>
            <p:cNvPr id="2050" name="Picture 2" descr="http://www.softwaremetrics.com/images/effort_by_phase.jpg">
              <a:hlinkClick r:id="rId3"/>
            </p:cNvPr>
            <p:cNvPicPr>
              <a:picLocks noChangeAspect="1" noChangeArrowheads="1"/>
            </p:cNvPicPr>
            <p:nvPr/>
          </p:nvPicPr>
          <p:blipFill>
            <a:blip r:embed="rId4" cstate="print"/>
            <a:srcRect/>
            <a:stretch>
              <a:fillRect/>
            </a:stretch>
          </p:blipFill>
          <p:spPr bwMode="auto">
            <a:xfrm>
              <a:off x="533400" y="1828800"/>
              <a:ext cx="3562350" cy="2590800"/>
            </a:xfrm>
            <a:prstGeom prst="rect">
              <a:avLst/>
            </a:prstGeom>
            <a:solidFill>
              <a:schemeClr val="bg1">
                <a:lumMod val="85000"/>
                <a:alpha val="50000"/>
              </a:schemeClr>
            </a:solidFill>
          </p:spPr>
        </p:pic>
        <p:sp>
          <p:nvSpPr>
            <p:cNvPr id="5" name="Rectangle 4"/>
            <p:cNvSpPr/>
            <p:nvPr/>
          </p:nvSpPr>
          <p:spPr>
            <a:xfrm>
              <a:off x="838200" y="3657600"/>
              <a:ext cx="2438400" cy="400110"/>
            </a:xfrm>
            <a:prstGeom prst="rect">
              <a:avLst/>
            </a:prstGeom>
            <a:solidFill>
              <a:schemeClr val="bg1">
                <a:lumMod val="85000"/>
                <a:alpha val="50000"/>
              </a:schemeClr>
            </a:solidFill>
          </p:spPr>
          <p:txBody>
            <a:bodyPr wrap="square">
              <a:spAutoFit/>
            </a:bodyPr>
            <a:lstStyle/>
            <a:p>
              <a:r>
                <a:rPr lang="en-US" sz="1000" dirty="0" smtClean="0">
                  <a:hlinkClick r:id="rId3"/>
                </a:rPr>
                <a:t>http://</a:t>
              </a:r>
              <a:r>
                <a:rPr lang="en-US" sz="1000" dirty="0" smtClean="0">
                  <a:solidFill>
                    <a:schemeClr val="bg1"/>
                  </a:solidFill>
                  <a:hlinkClick r:id="rId3"/>
                </a:rPr>
                <a:t>www.softwaremetrics.com/Articles/estimating.htm</a:t>
              </a:r>
              <a:endParaRPr lang="en-US" sz="1000" dirty="0">
                <a:solidFill>
                  <a:schemeClr val="bg1"/>
                </a:solidFill>
              </a:endParaRPr>
            </a:p>
          </p:txBody>
        </p:sp>
      </p:grpSp>
      <p:grpSp>
        <p:nvGrpSpPr>
          <p:cNvPr id="4" name="Group 8"/>
          <p:cNvGrpSpPr/>
          <p:nvPr/>
        </p:nvGrpSpPr>
        <p:grpSpPr>
          <a:xfrm>
            <a:off x="5029200" y="1590604"/>
            <a:ext cx="3121025" cy="2219396"/>
            <a:chOff x="3810000" y="1295400"/>
            <a:chExt cx="3121025" cy="2219396"/>
          </a:xfrm>
        </p:grpSpPr>
        <p:pic>
          <p:nvPicPr>
            <p:cNvPr id="2052" name="Picture 4" descr="Chart showing ratio of maintenance effort to initial development">
              <a:hlinkClick r:id="rId5"/>
            </p:cNvPr>
            <p:cNvPicPr>
              <a:picLocks noChangeAspect="1" noChangeArrowheads="1"/>
            </p:cNvPicPr>
            <p:nvPr/>
          </p:nvPicPr>
          <p:blipFill>
            <a:blip r:embed="rId6" cstate="print"/>
            <a:srcRect/>
            <a:stretch>
              <a:fillRect/>
            </a:stretch>
          </p:blipFill>
          <p:spPr bwMode="auto">
            <a:xfrm>
              <a:off x="3810000" y="1295400"/>
              <a:ext cx="3121025" cy="2219396"/>
            </a:xfrm>
            <a:prstGeom prst="rect">
              <a:avLst/>
            </a:prstGeom>
            <a:solidFill>
              <a:schemeClr val="bg1">
                <a:lumMod val="85000"/>
                <a:alpha val="50000"/>
              </a:schemeClr>
            </a:solidFill>
          </p:spPr>
        </p:pic>
        <p:sp>
          <p:nvSpPr>
            <p:cNvPr id="7" name="Rectangle 6"/>
            <p:cNvSpPr/>
            <p:nvPr/>
          </p:nvSpPr>
          <p:spPr>
            <a:xfrm>
              <a:off x="3962400" y="3182779"/>
              <a:ext cx="2895600" cy="246221"/>
            </a:xfrm>
            <a:prstGeom prst="rect">
              <a:avLst/>
            </a:prstGeom>
            <a:solidFill>
              <a:schemeClr val="bg1">
                <a:lumMod val="85000"/>
                <a:alpha val="50000"/>
              </a:schemeClr>
            </a:solidFill>
          </p:spPr>
          <p:txBody>
            <a:bodyPr wrap="square">
              <a:spAutoFit/>
            </a:bodyPr>
            <a:lstStyle/>
            <a:p>
              <a:r>
                <a:rPr lang="en-US" sz="1000" dirty="0" smtClean="0">
                  <a:solidFill>
                    <a:schemeClr val="bg1"/>
                  </a:solidFill>
                  <a:hlinkClick r:id="rId5"/>
                </a:rPr>
                <a:t>http://clarityincode.com/software-maintenance/</a:t>
              </a:r>
              <a:endParaRPr lang="en-US" sz="1000" dirty="0" smtClean="0">
                <a:solidFill>
                  <a:schemeClr val="bg1"/>
                </a:solidFill>
                <a:hlinkClick r:id="rId3"/>
              </a:endParaRPr>
            </a:p>
          </p:txBody>
        </p:sp>
      </p:grpSp>
      <p:grpSp>
        <p:nvGrpSpPr>
          <p:cNvPr id="6" name="Group 13"/>
          <p:cNvGrpSpPr/>
          <p:nvPr/>
        </p:nvGrpSpPr>
        <p:grpSpPr>
          <a:xfrm>
            <a:off x="4876800" y="4191000"/>
            <a:ext cx="3962400" cy="2133600"/>
            <a:chOff x="4114800" y="3581400"/>
            <a:chExt cx="4657725" cy="2809876"/>
          </a:xfrm>
          <a:solidFill>
            <a:schemeClr val="bg1">
              <a:lumMod val="85000"/>
              <a:alpha val="50000"/>
            </a:schemeClr>
          </a:solidFill>
        </p:grpSpPr>
        <p:pic>
          <p:nvPicPr>
            <p:cNvPr id="2054" name="Picture 6" descr="http://thibautvs.com/blog/img/general/maintenance_costs.jpg">
              <a:hlinkClick r:id="rId7"/>
            </p:cNvPr>
            <p:cNvPicPr>
              <a:picLocks noChangeAspect="1" noChangeArrowheads="1"/>
            </p:cNvPicPr>
            <p:nvPr/>
          </p:nvPicPr>
          <p:blipFill>
            <a:blip r:embed="rId8" cstate="print"/>
            <a:srcRect/>
            <a:stretch>
              <a:fillRect/>
            </a:stretch>
          </p:blipFill>
          <p:spPr bwMode="auto">
            <a:xfrm>
              <a:off x="4114800" y="3581400"/>
              <a:ext cx="4657725" cy="2809876"/>
            </a:xfrm>
            <a:prstGeom prst="rect">
              <a:avLst/>
            </a:prstGeom>
            <a:grpFill/>
          </p:spPr>
        </p:pic>
        <p:sp>
          <p:nvSpPr>
            <p:cNvPr id="13" name="Rectangle 12"/>
            <p:cNvSpPr/>
            <p:nvPr/>
          </p:nvSpPr>
          <p:spPr>
            <a:xfrm>
              <a:off x="5486400" y="6019800"/>
              <a:ext cx="2574744" cy="246221"/>
            </a:xfrm>
            <a:prstGeom prst="rect">
              <a:avLst/>
            </a:prstGeom>
            <a:grpFill/>
          </p:spPr>
          <p:txBody>
            <a:bodyPr wrap="none">
              <a:spAutoFit/>
            </a:bodyPr>
            <a:lstStyle/>
            <a:p>
              <a:r>
                <a:rPr lang="en-US" sz="1000" dirty="0" smtClean="0">
                  <a:solidFill>
                    <a:schemeClr val="bg1"/>
                  </a:solidFill>
                  <a:hlinkClick r:id="rId7"/>
                </a:rPr>
                <a:t>http://thibautvs.com/blog/?tag=maintenance</a:t>
              </a:r>
              <a:endParaRPr lang="en-US" sz="1000" dirty="0" smtClean="0">
                <a:solidFill>
                  <a:schemeClr val="bg1"/>
                </a:solidFill>
                <a:hlinkClick r:id="rId5"/>
              </a:endParaRPr>
            </a:p>
          </p:txBody>
        </p:sp>
      </p:grpSp>
      <p:pic>
        <p:nvPicPr>
          <p:cNvPr id="2056" name="Picture 8" descr="http://www.softmake.com.au/softwareDevelopmentMethodology/images/timeForLifecyclePhasesLargeProjects.gif">
            <a:hlinkClick r:id="rId9"/>
          </p:cNvPr>
          <p:cNvPicPr>
            <a:picLocks noChangeAspect="1" noChangeArrowheads="1"/>
          </p:cNvPicPr>
          <p:nvPr/>
        </p:nvPicPr>
        <p:blipFill>
          <a:blip r:embed="rId10" cstate="print"/>
          <a:srcRect/>
          <a:stretch>
            <a:fillRect/>
          </a:stretch>
        </p:blipFill>
        <p:spPr bwMode="auto">
          <a:xfrm>
            <a:off x="0" y="3962400"/>
            <a:ext cx="4552950" cy="2743201"/>
          </a:xfrm>
          <a:prstGeom prst="rect">
            <a:avLst/>
          </a:prstGeom>
          <a:noFill/>
        </p:spPr>
      </p:pic>
      <p:sp>
        <p:nvSpPr>
          <p:cNvPr id="16" name="Rectangle 15"/>
          <p:cNvSpPr/>
          <p:nvPr/>
        </p:nvSpPr>
        <p:spPr>
          <a:xfrm>
            <a:off x="2819400" y="6477000"/>
            <a:ext cx="4724400" cy="246221"/>
          </a:xfrm>
          <a:prstGeom prst="rect">
            <a:avLst/>
          </a:prstGeom>
          <a:solidFill>
            <a:schemeClr val="bg1">
              <a:lumMod val="85000"/>
              <a:alpha val="50000"/>
            </a:schemeClr>
          </a:solidFill>
        </p:spPr>
        <p:txBody>
          <a:bodyPr wrap="square">
            <a:spAutoFit/>
          </a:bodyPr>
          <a:lstStyle/>
          <a:p>
            <a:r>
              <a:rPr lang="en-US" sz="1000" dirty="0" smtClean="0">
                <a:solidFill>
                  <a:schemeClr val="bg1"/>
                </a:solidFill>
                <a:hlinkClick r:id="rId9"/>
              </a:rPr>
              <a:t>www.softmake.com.au/softwareDevelopmentMethodology/rapidDevelopmentSystem</a:t>
            </a:r>
            <a:endParaRPr lang="en-US" sz="1000" dirty="0" smtClean="0">
              <a:solidFill>
                <a:schemeClr val="bg1"/>
              </a:solidFill>
              <a:hlinkClick r:id="rId7"/>
            </a:endParaRPr>
          </a:p>
        </p:txBody>
      </p:sp>
      <p:sp>
        <p:nvSpPr>
          <p:cNvPr id="24" name="Content Placeholder 23"/>
          <p:cNvSpPr>
            <a:spLocks noGrp="1"/>
          </p:cNvSpPr>
          <p:nvPr>
            <p:ph sz="quarter" idx="1"/>
          </p:nvPr>
        </p:nvSpPr>
        <p:spPr>
          <a:xfrm>
            <a:off x="1828800" y="2366189"/>
            <a:ext cx="5334000" cy="2739211"/>
          </a:xfrm>
          <a:solidFill>
            <a:schemeClr val="bg1">
              <a:lumMod val="65000"/>
            </a:schemeClr>
          </a:solidFill>
          <a:ln w="38100">
            <a:solidFill>
              <a:schemeClr val="tx1"/>
            </a:solidFill>
          </a:ln>
        </p:spPr>
        <p:txBody>
          <a:bodyPr wrap="square">
            <a:spAutoFit/>
          </a:bodyPr>
          <a:lstStyle/>
          <a:p>
            <a:pPr marL="0">
              <a:buNone/>
            </a:pPr>
            <a:r>
              <a:rPr lang="en-US" b="1" dirty="0" smtClean="0"/>
              <a:t>They total 100% … and they always will!</a:t>
            </a:r>
          </a:p>
          <a:p>
            <a:pPr lvl="1"/>
            <a:r>
              <a:rPr lang="en-US" b="1" dirty="0" smtClean="0"/>
              <a:t>A great way to compare the costs of phases</a:t>
            </a:r>
          </a:p>
          <a:p>
            <a:pPr lvl="1"/>
            <a:r>
              <a:rPr lang="en-US" b="1" dirty="0" smtClean="0"/>
              <a:t>A terrible way to assess costs in any absolute sense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animEffect transition="in" filter="box(in)">
                                      <p:cBhvr>
                                        <p:cTn id="7" dur="500"/>
                                        <p:tgtEl>
                                          <p:spTgt spid="24">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Effect transition="in" filter="box(in)">
                                      <p:cBhvr>
                                        <p:cTn id="12" dur="500"/>
                                        <p:tgtEl>
                                          <p:spTgt spid="24">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4">
                                            <p:txEl>
                                              <p:pRg st="1" end="1"/>
                                            </p:txEl>
                                          </p:spTgt>
                                        </p:tgtEl>
                                        <p:attrNameLst>
                                          <p:attrName>style.visibility</p:attrName>
                                        </p:attrNameLst>
                                      </p:cBhvr>
                                      <p:to>
                                        <p:strVal val="visible"/>
                                      </p:to>
                                    </p:set>
                                    <p:animEffect transition="in" filter="box(in)">
                                      <p:cBhvr>
                                        <p:cTn id="15" dur="500"/>
                                        <p:tgtEl>
                                          <p:spTgt spid="24">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24">
                                            <p:txEl>
                                              <p:pRg st="2" end="2"/>
                                            </p:txEl>
                                          </p:spTgt>
                                        </p:tgtEl>
                                        <p:attrNameLst>
                                          <p:attrName>style.visibility</p:attrName>
                                        </p:attrNameLst>
                                      </p:cBhvr>
                                      <p:to>
                                        <p:strVal val="visible"/>
                                      </p:to>
                                    </p:set>
                                    <p:animEffect transition="in" filter="box(in)">
                                      <p:cBhvr>
                                        <p:cTn id="18" dur="500"/>
                                        <p:tgtEl>
                                          <p:spTgt spid="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Testing and evolution</a:t>
            </a:r>
            <a:endParaRPr lang="en-US" dirty="0"/>
          </a:p>
        </p:txBody>
      </p:sp>
      <p:sp>
        <p:nvSpPr>
          <p:cNvPr id="10" name="Date Placeholder 9"/>
          <p:cNvSpPr>
            <a:spLocks noGrp="1"/>
          </p:cNvSpPr>
          <p:nvPr>
            <p:ph type="dt" sz="half" idx="10"/>
          </p:nvPr>
        </p:nvSpPr>
        <p:spPr/>
        <p:txBody>
          <a:bodyPr/>
          <a:lstStyle/>
          <a:p>
            <a:r>
              <a:rPr lang="en-US" smtClean="0"/>
              <a:t>503 11sp © UW CSE  • D. Notkin</a:t>
            </a:r>
            <a:endParaRPr lang="en-US"/>
          </a:p>
        </p:txBody>
      </p:sp>
      <p:sp>
        <p:nvSpPr>
          <p:cNvPr id="9" name="Slide Number Placeholder 8"/>
          <p:cNvSpPr>
            <a:spLocks noGrp="1"/>
          </p:cNvSpPr>
          <p:nvPr>
            <p:ph type="sldNum" sz="quarter" idx="12"/>
          </p:nvPr>
        </p:nvSpPr>
        <p:spPr/>
        <p:txBody>
          <a:bodyPr>
            <a:normAutofit fontScale="85000" lnSpcReduction="20000"/>
          </a:bodyPr>
          <a:lstStyle/>
          <a:p>
            <a:fld id="{B27B53E7-13BB-4CE7-ACCE-E032DFE7CA51}" type="slidenum">
              <a:rPr lang="en-US" smtClean="0"/>
              <a:pPr/>
              <a:t>18</a:t>
            </a:fld>
            <a:endParaRPr lang="en-US"/>
          </a:p>
        </p:txBody>
      </p:sp>
      <p:sp>
        <p:nvSpPr>
          <p:cNvPr id="6" name="Content Placeholder 5"/>
          <p:cNvSpPr>
            <a:spLocks noGrp="1"/>
          </p:cNvSpPr>
          <p:nvPr>
            <p:ph sz="quarter" idx="1"/>
          </p:nvPr>
        </p:nvSpPr>
        <p:spPr/>
        <p:txBody>
          <a:bodyPr>
            <a:normAutofit lnSpcReduction="10000"/>
          </a:bodyPr>
          <a:lstStyle/>
          <a:p>
            <a:r>
              <a:rPr lang="en-US" dirty="0" smtClean="0">
                <a:sym typeface="Symbol"/>
              </a:rPr>
              <a:t>Why might we care about what “too” means?</a:t>
            </a:r>
          </a:p>
          <a:p>
            <a:r>
              <a:rPr lang="en-US" dirty="0" smtClean="0">
                <a:sym typeface="Symbol"/>
              </a:rPr>
              <a:t>Is 50-75% </a:t>
            </a:r>
            <a:r>
              <a:rPr lang="en-US" dirty="0" smtClean="0"/>
              <a:t>too </a:t>
            </a:r>
            <a:r>
              <a:rPr lang="en-US" dirty="0" smtClean="0">
                <a:sym typeface="Symbol"/>
              </a:rPr>
              <a:t>high for testing?  What would be acceptable?  Why?  Is 0% a good goal? Are there benchmarks from other engineering disciplines and, if so, should we believe they may be analogous?</a:t>
            </a:r>
          </a:p>
          <a:p>
            <a:r>
              <a:rPr lang="en-US" dirty="0" smtClean="0">
                <a:sym typeface="Symbol"/>
              </a:rPr>
              <a:t>Is 90% for evolution and maintenance too high?  What would be a good goal?  50%? 10%? 0%? Or is it too low, and 99% would be a better goal?  Even the desired directionality for this is not entirely clear.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Cyber-physical systems</a:t>
            </a:r>
            <a:endParaRPr lang="en-US" dirty="0"/>
          </a:p>
        </p:txBody>
      </p:sp>
      <p:sp>
        <p:nvSpPr>
          <p:cNvPr id="3" name="Content Placeholder 2"/>
          <p:cNvSpPr>
            <a:spLocks noGrp="1"/>
          </p:cNvSpPr>
          <p:nvPr>
            <p:ph sz="quarter" idx="1"/>
          </p:nvPr>
        </p:nvSpPr>
        <p:spPr/>
        <p:txBody>
          <a:bodyPr>
            <a:normAutofit fontScale="92500"/>
          </a:bodyPr>
          <a:lstStyle/>
          <a:p>
            <a:r>
              <a:rPr lang="en-US" dirty="0" smtClean="0"/>
              <a:t>Dizzying increase in physical systems that have a significant software component: medical devices, spacecraft and airplanes, appliances, automobiles, bridges and buildings, telephones, and </a:t>
            </a:r>
            <a:r>
              <a:rPr lang="en-US" i="1" dirty="0" smtClean="0"/>
              <a:t>many</a:t>
            </a:r>
            <a:r>
              <a:rPr lang="en-US" dirty="0" smtClean="0"/>
              <a:t> more.  </a:t>
            </a:r>
          </a:p>
          <a:p>
            <a:r>
              <a:rPr lang="en-US" dirty="0" smtClean="0"/>
              <a:t>When these systems fail – consider the Denver airport, the Mars Polar Lander, the Arianne V, and </a:t>
            </a:r>
            <a:r>
              <a:rPr lang="en-US" i="1" dirty="0" smtClean="0"/>
              <a:t>many</a:t>
            </a:r>
            <a:r>
              <a:rPr lang="en-US" dirty="0" smtClean="0"/>
              <a:t> more – they are generally reported as software failures</a:t>
            </a:r>
          </a:p>
          <a:p>
            <a:r>
              <a:rPr lang="en-US" dirty="0" smtClean="0"/>
              <a:t>In an important sense, this is accurate – specifically, in most cases, a variant on the software could have eliminated the failure.</a:t>
            </a:r>
          </a:p>
          <a:p>
            <a:endParaRPr lang="en-US" dirty="0"/>
          </a:p>
        </p:txBody>
      </p:sp>
      <p:sp>
        <p:nvSpPr>
          <p:cNvPr id="9" name="Slide Number Placeholder 8"/>
          <p:cNvSpPr>
            <a:spLocks noGrp="1"/>
          </p:cNvSpPr>
          <p:nvPr>
            <p:ph type="sldNum" sz="quarter" idx="12"/>
          </p:nvPr>
        </p:nvSpPr>
        <p:spPr/>
        <p:txBody>
          <a:bodyPr>
            <a:normAutofit fontScale="85000" lnSpcReduction="20000"/>
          </a:bodyPr>
          <a:lstStyle/>
          <a:p>
            <a:fld id="{B27B53E7-13BB-4CE7-ACCE-E032DFE7CA51}" type="slidenum">
              <a:rPr lang="en-US" smtClean="0"/>
              <a:pPr/>
              <a:t>19</a:t>
            </a:fld>
            <a:endParaRPr lang="en-US"/>
          </a:p>
        </p:txBody>
      </p:sp>
      <p:sp>
        <p:nvSpPr>
          <p:cNvPr id="10" name="Date Placeholder 9"/>
          <p:cNvSpPr>
            <a:spLocks noGrp="1"/>
          </p:cNvSpPr>
          <p:nvPr>
            <p:ph type="dt" sz="half" idx="10"/>
          </p:nvPr>
        </p:nvSpPr>
        <p:spPr/>
        <p:txBody>
          <a:bodyPr/>
          <a:lstStyle/>
          <a:p>
            <a:r>
              <a:rPr lang="en-US" smtClean="0"/>
              <a:t>503 11sp © UW CSE  • D. Notkin</a:t>
            </a:r>
            <a:endParaRPr lang="en-US"/>
          </a:p>
        </p:txBody>
      </p:sp>
      <p:pic>
        <p:nvPicPr>
          <p:cNvPr id="7" name="Picture 2" descr="http://1.bp.blogspot.com/_WqURdGiLbZ4/Svq9BxB5jOI/AAAAAAAAAFY/weiyqG1nB7U/s320/turd.jpg"/>
          <p:cNvPicPr>
            <a:picLocks noChangeAspect="1" noChangeArrowheads="1"/>
          </p:cNvPicPr>
          <p:nvPr/>
        </p:nvPicPr>
        <p:blipFill>
          <a:blip r:embed="rId3" cstate="print"/>
          <a:srcRect/>
          <a:stretch>
            <a:fillRect/>
          </a:stretch>
        </p:blipFill>
        <p:spPr bwMode="auto">
          <a:xfrm>
            <a:off x="3200400" y="2257425"/>
            <a:ext cx="2314575" cy="2314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Scale>
                                      <p:cBhvr>
                                        <p:cTn id="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gtEl>
                                        <p:attrNameLst>
                                          <p:attrName>ppt_x</p:attrName>
                                          <p:attrName>ppt_y</p:attrName>
                                        </p:attrNameLst>
                                      </p:cBhvr>
                                    </p:animMotion>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My favorite software pundit</a:t>
            </a:r>
            <a:endParaRPr lang="en-US" dirty="0"/>
          </a:p>
        </p:txBody>
      </p:sp>
      <p:sp>
        <p:nvSpPr>
          <p:cNvPr id="5" name="Content Placeholder 4"/>
          <p:cNvSpPr>
            <a:spLocks noGrp="1"/>
          </p:cNvSpPr>
          <p:nvPr>
            <p:ph sz="quarter" idx="1"/>
          </p:nvPr>
        </p:nvSpPr>
        <p:spPr>
          <a:xfrm>
            <a:off x="381000" y="1589567"/>
            <a:ext cx="4114800" cy="4572000"/>
          </a:xfrm>
        </p:spPr>
        <p:txBody>
          <a:bodyPr>
            <a:normAutofit fontScale="70000" lnSpcReduction="20000"/>
          </a:bodyPr>
          <a:lstStyle/>
          <a:p>
            <a:pPr>
              <a:buFont typeface="Wingdings" pitchFamily="2" charset="2"/>
              <a:buChar char="v"/>
            </a:pPr>
            <a:r>
              <a:rPr lang="en-US" u="sng" dirty="0" smtClean="0">
                <a:latin typeface="Lucida Sans Typewriter" pitchFamily="49" charset="0"/>
              </a:rPr>
              <a:t>Lady #1</a:t>
            </a:r>
            <a:r>
              <a:rPr lang="en-US" dirty="0" smtClean="0">
                <a:latin typeface="Lucida Sans Typewriter" pitchFamily="49" charset="0"/>
              </a:rPr>
              <a:t>: “The food in this place is terrible.”  </a:t>
            </a:r>
          </a:p>
          <a:p>
            <a:pPr>
              <a:buFont typeface="Wingdings" pitchFamily="2" charset="2"/>
              <a:buChar char="v"/>
            </a:pPr>
            <a:r>
              <a:rPr lang="en-US" u="sng" dirty="0" smtClean="0">
                <a:latin typeface="Lucida Sans Typewriter" pitchFamily="49" charset="0"/>
              </a:rPr>
              <a:t>Lady #2</a:t>
            </a:r>
            <a:r>
              <a:rPr lang="en-US" dirty="0" smtClean="0">
                <a:latin typeface="Lucida Sans Typewriter" pitchFamily="49" charset="0"/>
              </a:rPr>
              <a:t>: “Yes, and in such small portions.”</a:t>
            </a:r>
            <a:r>
              <a:rPr lang="en-US" dirty="0" smtClean="0"/>
              <a:t/>
            </a:r>
            <a:br>
              <a:rPr lang="en-US" dirty="0" smtClean="0"/>
            </a:br>
            <a:endParaRPr lang="en-US" dirty="0" smtClean="0"/>
          </a:p>
          <a:p>
            <a:r>
              <a:rPr lang="en-US" sz="3600" dirty="0" smtClean="0"/>
              <a:t>This captures much of the confusion about software: it’s broadly believed to be of low quality, but there is a voracious appetite for it</a:t>
            </a:r>
          </a:p>
          <a:p>
            <a:r>
              <a:rPr lang="en-US" sz="3600" dirty="0" smtClean="0"/>
              <a:t>Software engineering R&amp;D must consider both dimensions</a:t>
            </a:r>
          </a:p>
          <a:p>
            <a:endParaRPr lang="en-US" dirty="0"/>
          </a:p>
        </p:txBody>
      </p:sp>
      <p:sp>
        <p:nvSpPr>
          <p:cNvPr id="11" name="Content Placeholder 10"/>
          <p:cNvSpPr>
            <a:spLocks noGrp="1"/>
          </p:cNvSpPr>
          <p:nvPr>
            <p:ph sz="quarter" idx="2"/>
          </p:nvPr>
        </p:nvSpPr>
        <p:spPr/>
        <p:txBody>
          <a:bodyPr>
            <a:normAutofit fontScale="70000" lnSpcReduction="20000"/>
          </a:bodyPr>
          <a:lstStyle/>
          <a:p>
            <a:endParaRPr lang="en-US"/>
          </a:p>
        </p:txBody>
      </p:sp>
      <p:sp>
        <p:nvSpPr>
          <p:cNvPr id="3" name="Date Placeholder 2"/>
          <p:cNvSpPr>
            <a:spLocks noGrp="1"/>
          </p:cNvSpPr>
          <p:nvPr>
            <p:ph type="dt" sz="half" idx="15"/>
          </p:nvPr>
        </p:nvSpPr>
        <p:spPr/>
        <p:txBody>
          <a:bodyPr/>
          <a:lstStyle/>
          <a:p>
            <a:r>
              <a:rPr lang="en-US" smtClean="0"/>
              <a:t>503 11sp © UW CSE  • D. Notkin</a:t>
            </a:r>
            <a:endParaRPr lang="en-US"/>
          </a:p>
        </p:txBody>
      </p:sp>
      <p:sp>
        <p:nvSpPr>
          <p:cNvPr id="4" name="Slide Number Placeholder 3"/>
          <p:cNvSpPr>
            <a:spLocks noGrp="1"/>
          </p:cNvSpPr>
          <p:nvPr>
            <p:ph type="sldNum" sz="quarter" idx="16"/>
          </p:nvPr>
        </p:nvSpPr>
        <p:spPr/>
        <p:txBody>
          <a:bodyPr>
            <a:normAutofit fontScale="85000" lnSpcReduction="20000"/>
          </a:bodyPr>
          <a:lstStyle/>
          <a:p>
            <a:fld id="{B27B53E7-13BB-4CE7-ACCE-E032DFE7CA51}" type="slidenum">
              <a:rPr lang="en-US" smtClean="0"/>
              <a:pPr/>
              <a:t>2</a:t>
            </a:fld>
            <a:endParaRPr lang="en-US"/>
          </a:p>
        </p:txBody>
      </p:sp>
      <p:pic>
        <p:nvPicPr>
          <p:cNvPr id="78850" name="Picture 2" descr="http://www.celebritysentry.com/wp-content/uploads/2010/06/1276231698-32.jpg"/>
          <p:cNvPicPr>
            <a:picLocks noChangeAspect="1" noChangeArrowheads="1"/>
          </p:cNvPicPr>
          <p:nvPr/>
        </p:nvPicPr>
        <p:blipFill>
          <a:blip r:embed="rId3" cstate="print"/>
          <a:srcRect/>
          <a:stretch>
            <a:fillRect/>
          </a:stretch>
        </p:blipFill>
        <p:spPr bwMode="auto">
          <a:xfrm>
            <a:off x="4953000" y="1114424"/>
            <a:ext cx="3638550" cy="4752976"/>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Mars Polar Lander:</a:t>
            </a:r>
            <a:br>
              <a:rPr lang="en-US" dirty="0" smtClean="0"/>
            </a:br>
            <a:r>
              <a:rPr lang="en-US" sz="2400" dirty="0" smtClean="0"/>
              <a:t>$100M lost (plus opportunity costs)</a:t>
            </a:r>
            <a:endParaRPr lang="en-US" dirty="0"/>
          </a:p>
        </p:txBody>
      </p:sp>
      <p:sp>
        <p:nvSpPr>
          <p:cNvPr id="3" name="Content Placeholder 2"/>
          <p:cNvSpPr>
            <a:spLocks noGrp="1"/>
          </p:cNvSpPr>
          <p:nvPr>
            <p:ph sz="quarter" idx="1"/>
          </p:nvPr>
        </p:nvSpPr>
        <p:spPr/>
        <p:txBody>
          <a:bodyPr>
            <a:normAutofit/>
          </a:bodyPr>
          <a:lstStyle/>
          <a:p>
            <a:r>
              <a:rPr lang="en-US" dirty="0" smtClean="0"/>
              <a:t>“…the most likely cause of the failure of the mission was a software error that mistakenly identified the vibration caused by the deployment of the </a:t>
            </a:r>
            <a:r>
              <a:rPr lang="en-US" dirty="0" err="1" smtClean="0"/>
              <a:t>lander's</a:t>
            </a:r>
            <a:r>
              <a:rPr lang="en-US" dirty="0" smtClean="0"/>
              <a:t> legs as being caused by the vehicle touching down on the Martian surface, resulting in the vehicle's descent engines being cut off while it was still 40 meters above the surface, rather than on touchdown as planned.” </a:t>
            </a:r>
            <a:r>
              <a:rPr lang="en-US" sz="2000" dirty="0" smtClean="0"/>
              <a:t>[Wikipedia]</a:t>
            </a:r>
            <a:endParaRPr lang="en-US" dirty="0" smtClean="0"/>
          </a:p>
          <a:p>
            <a:pPr>
              <a:buNone/>
            </a:pPr>
            <a:endParaRPr lang="en-US" dirty="0"/>
          </a:p>
        </p:txBody>
      </p:sp>
      <p:sp>
        <p:nvSpPr>
          <p:cNvPr id="8" name="Slide Number Placeholder 7"/>
          <p:cNvSpPr>
            <a:spLocks noGrp="1"/>
          </p:cNvSpPr>
          <p:nvPr>
            <p:ph type="sldNum" sz="quarter" idx="12"/>
          </p:nvPr>
        </p:nvSpPr>
        <p:spPr/>
        <p:txBody>
          <a:bodyPr>
            <a:normAutofit fontScale="85000" lnSpcReduction="20000"/>
          </a:bodyPr>
          <a:lstStyle/>
          <a:p>
            <a:fld id="{B27B53E7-13BB-4CE7-ACCE-E032DFE7CA51}" type="slidenum">
              <a:rPr lang="en-US" smtClean="0"/>
              <a:pPr/>
              <a:t>20</a:t>
            </a:fld>
            <a:endParaRPr lang="en-US"/>
          </a:p>
        </p:txBody>
      </p:sp>
      <p:sp>
        <p:nvSpPr>
          <p:cNvPr id="9" name="Date Placeholder 8"/>
          <p:cNvSpPr>
            <a:spLocks noGrp="1"/>
          </p:cNvSpPr>
          <p:nvPr>
            <p:ph type="dt" sz="half" idx="10"/>
          </p:nvPr>
        </p:nvSpPr>
        <p:spPr/>
        <p:txBody>
          <a:bodyPr/>
          <a:lstStyle/>
          <a:p>
            <a:r>
              <a:rPr lang="en-US" smtClean="0"/>
              <a:t>503 11sp © UW CSE  • D. Notkin</a:t>
            </a:r>
            <a:endParaRPr lang="en-US"/>
          </a:p>
        </p:txBody>
      </p:sp>
      <p:pic>
        <p:nvPicPr>
          <p:cNvPr id="7" name="Picture 2" descr="http://1.bp.blogspot.com/_WqURdGiLbZ4/Svq9BxB5jOI/AAAAAAAAAFY/weiyqG1nB7U/s320/turd.jpg"/>
          <p:cNvPicPr>
            <a:picLocks noChangeAspect="1" noChangeArrowheads="1"/>
          </p:cNvPicPr>
          <p:nvPr/>
        </p:nvPicPr>
        <p:blipFill>
          <a:blip r:embed="rId3" cstate="print"/>
          <a:srcRect/>
          <a:stretch>
            <a:fillRect/>
          </a:stretch>
        </p:blipFill>
        <p:spPr bwMode="auto">
          <a:xfrm>
            <a:off x="3200400" y="2257425"/>
            <a:ext cx="2314575" cy="2314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Scale>
                                      <p:cBhvr>
                                        <p:cTn id="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gtEl>
                                        <p:attrNameLst>
                                          <p:attrName>ppt_x</p:attrName>
                                          <p:attrName>ppt_y</p:attrName>
                                        </p:attrNameLst>
                                      </p:cBhvr>
                                    </p:animMotion>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Co-design decisions</a:t>
            </a:r>
            <a:endParaRPr lang="en-US" dirty="0"/>
          </a:p>
        </p:txBody>
      </p:sp>
      <p:sp>
        <p:nvSpPr>
          <p:cNvPr id="8" name="Date Placeholder 7"/>
          <p:cNvSpPr>
            <a:spLocks noGrp="1"/>
          </p:cNvSpPr>
          <p:nvPr>
            <p:ph type="dt" sz="half" idx="10"/>
          </p:nvPr>
        </p:nvSpPr>
        <p:spPr/>
        <p:txBody>
          <a:bodyPr/>
          <a:lstStyle/>
          <a:p>
            <a:r>
              <a:rPr lang="en-US" smtClean="0"/>
              <a:t>503 11sp © UW CSE  • D. Notkin</a:t>
            </a:r>
            <a:endParaRPr lang="en-US"/>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21</a:t>
            </a:fld>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Allocation of function to physical vs. software components is critically important</a:t>
            </a:r>
          </a:p>
          <a:p>
            <a:r>
              <a:rPr lang="en-US" dirty="0" smtClean="0"/>
              <a:t>In some domains these decisions come from those with more know-how on the physical side</a:t>
            </a:r>
          </a:p>
          <a:p>
            <a:r>
              <a:rPr lang="en-US" dirty="0" smtClean="0"/>
              <a:t>Even more commonly, these decisions are made with a clear view that much complexity can and should be pushed into the software</a:t>
            </a:r>
          </a:p>
          <a:p>
            <a:pPr lvl="1"/>
            <a:r>
              <a:rPr lang="en-US" dirty="0" smtClean="0"/>
              <a:t>Thus, it is tautological that software would cause more problems in cyber-physical systems simply because it is “assigned” greater complexity.</a:t>
            </a:r>
          </a:p>
          <a:p>
            <a:r>
              <a:rPr lang="en-US" dirty="0" smtClean="0"/>
              <a:t>That is, Increasing the complexity of the software is (surely at times) a fine decision – but one should not then later be surprised at increased risks and costs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Lead time for physical manufacturing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Physical components generally require a long lead time for design and manufacture; for practical reasons, this is done concurrently with software production</a:t>
            </a:r>
          </a:p>
          <a:p>
            <a:r>
              <a:rPr lang="en-US" dirty="0" smtClean="0"/>
              <a:t>The physical components and their means of production necessarily and practically become more stable and more costly to change over time</a:t>
            </a:r>
          </a:p>
          <a:p>
            <a:pPr lvl="1"/>
            <a:r>
              <a:rPr lang="en-US" dirty="0" smtClean="0"/>
              <a:t>Changes made at later stages tend to be much more costly to fix</a:t>
            </a:r>
          </a:p>
          <a:p>
            <a:pPr lvl="1"/>
            <a:r>
              <a:rPr lang="en-US" dirty="0" smtClean="0"/>
              <a:t>Just like software </a:t>
            </a:r>
            <a:r>
              <a:rPr lang="en-US" dirty="0" smtClean="0">
                <a:sym typeface="Wingdings" pitchFamily="2" charset="2"/>
              </a:rPr>
              <a:t> but even </a:t>
            </a:r>
            <a:r>
              <a:rPr lang="en-US" i="1" dirty="0" smtClean="0">
                <a:sym typeface="Wingdings" pitchFamily="2" charset="2"/>
              </a:rPr>
              <a:t>more</a:t>
            </a:r>
            <a:r>
              <a:rPr lang="en-US" dirty="0" smtClean="0">
                <a:sym typeface="Wingdings" pitchFamily="2" charset="2"/>
              </a:rPr>
              <a:t> costly! </a:t>
            </a:r>
          </a:p>
          <a:p>
            <a:pPr lvl="1"/>
            <a:r>
              <a:rPr lang="en-US" dirty="0" smtClean="0">
                <a:sym typeface="Wingdings" pitchFamily="2" charset="2"/>
              </a:rPr>
              <a:t>If you really think software is too hard to change, try changing the physical components instead!</a:t>
            </a:r>
            <a:endParaRPr lang="en-US" dirty="0" smtClean="0"/>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22</a:t>
            </a:fld>
            <a:endParaRPr lang="en-US"/>
          </a:p>
        </p:txBody>
      </p:sp>
      <p:sp>
        <p:nvSpPr>
          <p:cNvPr id="8" name="Date Placeholder 7"/>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Changes to software requirements</a:t>
            </a:r>
            <a:endParaRPr lang="en-US" dirty="0"/>
          </a:p>
        </p:txBody>
      </p:sp>
      <p:sp>
        <p:nvSpPr>
          <p:cNvPr id="8" name="Date Placeholder 7"/>
          <p:cNvSpPr>
            <a:spLocks noGrp="1"/>
          </p:cNvSpPr>
          <p:nvPr>
            <p:ph type="dt" sz="half" idx="10"/>
          </p:nvPr>
        </p:nvSpPr>
        <p:spPr/>
        <p:txBody>
          <a:bodyPr/>
          <a:lstStyle/>
          <a:p>
            <a:r>
              <a:rPr lang="en-US" smtClean="0"/>
              <a:t>503 11sp © UW CSE  • D. Notkin</a:t>
            </a:r>
            <a:endParaRPr lang="en-US"/>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23</a:t>
            </a:fld>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So unexpected shortcomings on the physical side are often handled by changing the software requirements</a:t>
            </a:r>
          </a:p>
          <a:p>
            <a:r>
              <a:rPr lang="en-US" dirty="0" smtClean="0"/>
              <a:t>This adds complexity and cost to the software because numerous design and implementation decisions have already been made during the concurrent development </a:t>
            </a:r>
          </a:p>
          <a:p>
            <a:r>
              <a:rPr lang="en-US" dirty="0" smtClean="0"/>
              <a:t>To accommodate flaws in the engineering of the physical components, even more complexity is injected into the software</a:t>
            </a:r>
          </a:p>
          <a:p>
            <a:r>
              <a:rPr lang="en-US" dirty="0" smtClean="0"/>
              <a:t>“Better” software can generally overcome these flaws, but the need to do so is induced by weaknesses on the physical side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is last</a:t>
            </a:r>
            <a:endParaRPr lang="en-US" dirty="0"/>
          </a:p>
        </p:txBody>
      </p:sp>
      <p:sp>
        <p:nvSpPr>
          <p:cNvPr id="3" name="Content Placeholder 2"/>
          <p:cNvSpPr>
            <a:spLocks noGrp="1"/>
          </p:cNvSpPr>
          <p:nvPr>
            <p:ph sz="quarter" idx="1"/>
          </p:nvPr>
        </p:nvSpPr>
        <p:spPr/>
        <p:txBody>
          <a:bodyPr>
            <a:normAutofit fontScale="92500"/>
          </a:bodyPr>
          <a:lstStyle/>
          <a:p>
            <a:r>
              <a:rPr lang="en-US" dirty="0" smtClean="0"/>
              <a:t>Testing software on the physical system instead of on simulators, mockups, etc. may be cheaper and easier</a:t>
            </a:r>
          </a:p>
          <a:p>
            <a:r>
              <a:rPr lang="en-US" dirty="0" smtClean="0"/>
              <a:t>When software is changed to overcome physical flaws, the software is necessarily later</a:t>
            </a:r>
          </a:p>
          <a:p>
            <a:r>
              <a:rPr lang="en-US" dirty="0" smtClean="0"/>
              <a:t>There is, quite reasonably, a perception that software is indeed “soft” compare and thus it seems to be able to withstand changes until (and often after) the last moment</a:t>
            </a:r>
          </a:p>
          <a:p>
            <a:r>
              <a:rPr lang="en-US" dirty="0" smtClean="0"/>
              <a:t>But just because it is last doesn’t mean it is (entirely) at fault</a:t>
            </a:r>
          </a:p>
          <a:p>
            <a:endParaRPr lang="en-US" dirty="0"/>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24</a:t>
            </a:fld>
            <a:endParaRPr lang="en-US"/>
          </a:p>
        </p:txBody>
      </p:sp>
      <p:sp>
        <p:nvSpPr>
          <p:cNvPr id="8" name="Date Placeholder 7"/>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Software: breaking [Moore’s] law” [Wikipedia]</a:t>
            </a:r>
            <a:endParaRPr lang="en-US" dirty="0" smtClean="0"/>
          </a:p>
        </p:txBody>
      </p:sp>
      <p:sp>
        <p:nvSpPr>
          <p:cNvPr id="3" name="Content Placeholder 2"/>
          <p:cNvSpPr>
            <a:spLocks noGrp="1"/>
          </p:cNvSpPr>
          <p:nvPr>
            <p:ph sz="quarter" idx="1"/>
          </p:nvPr>
        </p:nvSpPr>
        <p:spPr>
          <a:xfrm>
            <a:off x="228600" y="1589567"/>
            <a:ext cx="3810000" cy="4893647"/>
          </a:xfrm>
          <a:ln>
            <a:solidFill>
              <a:schemeClr val="tx1"/>
            </a:solidFill>
          </a:ln>
        </p:spPr>
        <p:txBody>
          <a:bodyPr wrap="square">
            <a:spAutoFit/>
          </a:bodyPr>
          <a:lstStyle/>
          <a:p>
            <a:pPr marL="0">
              <a:buNone/>
            </a:pPr>
            <a:r>
              <a:rPr lang="en-US" sz="2400" dirty="0" smtClean="0"/>
              <a:t>“… exponentially improved hardware does not necessarily imply exponentially improved software performance to go with it. The productivity of software developers most assuredly does not increase exponentially with the improvement in hardware, but by most measures has increased only slowly and fitfully over the decades.”</a:t>
            </a:r>
          </a:p>
        </p:txBody>
      </p:sp>
      <p:sp>
        <p:nvSpPr>
          <p:cNvPr id="4" name="Content Placeholder 3"/>
          <p:cNvSpPr>
            <a:spLocks noGrp="1"/>
          </p:cNvSpPr>
          <p:nvPr>
            <p:ph sz="quarter" idx="2"/>
          </p:nvPr>
        </p:nvSpPr>
        <p:spPr>
          <a:xfrm>
            <a:off x="4038600" y="1589566"/>
            <a:ext cx="4876800" cy="4887434"/>
          </a:xfrm>
        </p:spPr>
        <p:txBody>
          <a:bodyPr wrap="square">
            <a:noAutofit/>
          </a:bodyPr>
          <a:lstStyle/>
          <a:p>
            <a:r>
              <a:rPr lang="en-US" sz="2400" dirty="0" smtClean="0"/>
              <a:t>The performance of software and software developers is compared to transistors on an integrated circuit</a:t>
            </a:r>
          </a:p>
          <a:p>
            <a:r>
              <a:rPr lang="en-US" sz="2400" dirty="0" smtClean="0"/>
              <a:t>What human activity has matched the growth of Moore’s Law? </a:t>
            </a:r>
          </a:p>
          <a:p>
            <a:pPr lvl="1"/>
            <a:r>
              <a:rPr lang="en-US" sz="2000" dirty="0" smtClean="0"/>
              <a:t>Do we (or should we) compare the performance of trains to their tracks?  Of train designers to their trains?</a:t>
            </a:r>
          </a:p>
          <a:p>
            <a:r>
              <a:rPr lang="en-US" sz="2400" dirty="0" smtClean="0"/>
              <a:t>What other technology has matched the growth of Moore’s Law?  Batteries, displays, ???  IC circuits are a (wonderful and probably) singular technology</a:t>
            </a:r>
          </a:p>
        </p:txBody>
      </p:sp>
      <p:sp>
        <p:nvSpPr>
          <p:cNvPr id="9" name="Slide Number Placeholder 8"/>
          <p:cNvSpPr>
            <a:spLocks noGrp="1"/>
          </p:cNvSpPr>
          <p:nvPr>
            <p:ph type="sldNum" sz="quarter" idx="16"/>
          </p:nvPr>
        </p:nvSpPr>
        <p:spPr/>
        <p:txBody>
          <a:bodyPr>
            <a:normAutofit fontScale="85000" lnSpcReduction="20000"/>
          </a:bodyPr>
          <a:lstStyle/>
          <a:p>
            <a:fld id="{B27B53E7-13BB-4CE7-ACCE-E032DFE7CA51}" type="slidenum">
              <a:rPr lang="en-US" smtClean="0"/>
              <a:pPr/>
              <a:t>25</a:t>
            </a:fld>
            <a:endParaRPr lang="en-US"/>
          </a:p>
        </p:txBody>
      </p:sp>
      <p:sp>
        <p:nvSpPr>
          <p:cNvPr id="6" name="Cloud Callout 5"/>
          <p:cNvSpPr/>
          <p:nvPr/>
        </p:nvSpPr>
        <p:spPr>
          <a:xfrm>
            <a:off x="304800" y="3611017"/>
            <a:ext cx="4800600" cy="2811066"/>
          </a:xfrm>
          <a:prstGeom prst="cloudCallout">
            <a:avLst>
              <a:gd name="adj1" fmla="val 60113"/>
              <a:gd name="adj2" fmla="val -8266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marL="274320" indent="-274320">
              <a:buFont typeface="Wingdings" pitchFamily="2" charset="2"/>
              <a:buChar char="v"/>
            </a:pPr>
            <a:r>
              <a:rPr lang="en-US" sz="2400" b="1" dirty="0" smtClean="0">
                <a:solidFill>
                  <a:schemeClr val="bg1"/>
                </a:solidFill>
                <a:cs typeface="Arial" pitchFamily="34" charset="0"/>
              </a:rPr>
              <a:t> Would you rather take the bus to work or your lunch?  </a:t>
            </a:r>
          </a:p>
          <a:p>
            <a:pPr marL="274320" indent="-274320">
              <a:buFont typeface="Wingdings" pitchFamily="2" charset="2"/>
              <a:buChar char="v"/>
            </a:pPr>
            <a:r>
              <a:rPr lang="en-US" sz="2400" b="1" dirty="0" smtClean="0">
                <a:solidFill>
                  <a:schemeClr val="bg1"/>
                </a:solidFill>
                <a:cs typeface="Arial" pitchFamily="34" charset="0"/>
              </a:rPr>
              <a:t> Would you rather be in love or in Tucson?</a:t>
            </a:r>
            <a:endParaRPr lang="en-US" sz="2400" b="1" dirty="0">
              <a:solidFill>
                <a:schemeClr val="bg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Blame isn’t the goal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Simply blaming software for the problems because it </a:t>
            </a:r>
            <a:r>
              <a:rPr lang="en-US" i="1" dirty="0" smtClean="0"/>
              <a:t>could</a:t>
            </a:r>
            <a:r>
              <a:rPr lang="en-US" dirty="0" smtClean="0"/>
              <a:t> fix the system and because it </a:t>
            </a:r>
            <a:r>
              <a:rPr lang="en-US" i="1" dirty="0" smtClean="0"/>
              <a:t>was</a:t>
            </a:r>
            <a:r>
              <a:rPr lang="en-US" dirty="0" smtClean="0"/>
              <a:t> (naturally) last to be stabilized </a:t>
            </a:r>
            <a:r>
              <a:rPr lang="en-US" b="1" i="1" dirty="0" smtClean="0"/>
              <a:t>cannot</a:t>
            </a:r>
            <a:r>
              <a:rPr lang="en-US" dirty="0" smtClean="0"/>
              <a:t> easily lead us to better solutions to costly fiascos</a:t>
            </a:r>
          </a:p>
          <a:p>
            <a:r>
              <a:rPr lang="en-US" dirty="0" smtClean="0"/>
              <a:t>Of course we as software engineering researchers and engineers must work hard to do better – indeed, much better</a:t>
            </a:r>
          </a:p>
          <a:p>
            <a:r>
              <a:rPr lang="en-US" dirty="0" smtClean="0"/>
              <a:t>We must not, however, let the playing ground be set in a way that is not helpful towards achieving critical goals</a:t>
            </a:r>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26</a:t>
            </a:fld>
            <a:endParaRPr lang="en-US"/>
          </a:p>
        </p:txBody>
      </p:sp>
      <p:sp>
        <p:nvSpPr>
          <p:cNvPr id="8" name="Date Placeholder 7"/>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missing from most discussions</a:t>
            </a:r>
            <a:endParaRPr lang="en-US" dirty="0"/>
          </a:p>
        </p:txBody>
      </p:sp>
      <p:sp>
        <p:nvSpPr>
          <p:cNvPr id="8" name="Date Placeholder 7"/>
          <p:cNvSpPr>
            <a:spLocks noGrp="1"/>
          </p:cNvSpPr>
          <p:nvPr>
            <p:ph type="dt" sz="half" idx="10"/>
          </p:nvPr>
        </p:nvSpPr>
        <p:spPr/>
        <p:txBody>
          <a:bodyPr/>
          <a:lstStyle/>
          <a:p>
            <a:r>
              <a:rPr lang="en-US" smtClean="0"/>
              <a:t>503 11sp © UW CSE  • D. Notkin</a:t>
            </a:r>
            <a:endParaRPr lang="en-US"/>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27</a:t>
            </a:fld>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Value is definitely hard to measure – but the world has surely agreed that software has value, or else companies that produce and sell it would not exist!</a:t>
            </a:r>
          </a:p>
          <a:p>
            <a:r>
              <a:rPr lang="en-US" dirty="0" smtClean="0"/>
              <a:t>We need much more work in this area</a:t>
            </a:r>
          </a:p>
          <a:p>
            <a:pPr lvl="1"/>
            <a:r>
              <a:rPr lang="en-US" dirty="0" smtClean="0"/>
              <a:t>Barry Boehm, Kevin Sullivan, Mary Shaw, and others have worked on software engineering economics – this is crucial but very difficult</a:t>
            </a:r>
          </a:p>
          <a:p>
            <a:r>
              <a:rPr lang="en-US" dirty="0" smtClean="0"/>
              <a:t>But we have to remember that the reason software is important is because it provides value – real value to society, to the economy, to people – and if it didn’t, nobody would care about cost, dependability, etc.</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Reprise: Standish ‘95: U.S. spends &gt; US$250B annually on IT application development</a:t>
            </a:r>
            <a:endParaRPr lang="en-US" sz="3200" dirty="0"/>
          </a:p>
        </p:txBody>
      </p:sp>
      <p:sp>
        <p:nvSpPr>
          <p:cNvPr id="3" name="Content Placeholder 2"/>
          <p:cNvSpPr>
            <a:spLocks noGrp="1"/>
          </p:cNvSpPr>
          <p:nvPr>
            <p:ph sz="quarter" idx="1"/>
          </p:nvPr>
        </p:nvSpPr>
        <p:spPr/>
        <p:txBody>
          <a:bodyPr>
            <a:normAutofit/>
          </a:bodyPr>
          <a:lstStyle/>
          <a:p>
            <a:r>
              <a:rPr lang="en-US" sz="2800" dirty="0" smtClean="0"/>
              <a:t>Software industry (2008, worldwide) US$304B </a:t>
            </a:r>
            <a:r>
              <a:rPr lang="en-US" sz="2000" dirty="0" err="1" smtClean="0"/>
              <a:t>DataMonitor</a:t>
            </a:r>
            <a:r>
              <a:rPr lang="en-US" sz="2000" dirty="0" smtClean="0"/>
              <a:t> via Wikipedia</a:t>
            </a:r>
            <a:endParaRPr lang="en-US" sz="2000" dirty="0" smtClean="0">
              <a:hlinkClick r:id="rId3"/>
            </a:endParaRPr>
          </a:p>
          <a:p>
            <a:r>
              <a:rPr lang="en-US" sz="2800" dirty="0" smtClean="0"/>
              <a:t>Advertising industry (2009, Worldwide) US$445B</a:t>
            </a:r>
            <a:br>
              <a:rPr lang="en-US" sz="2800" dirty="0" smtClean="0"/>
            </a:br>
            <a:r>
              <a:rPr lang="en-US" sz="1800" dirty="0" smtClean="0">
                <a:hlinkClick r:id="rId4"/>
              </a:rPr>
              <a:t>http://www.plunkettresearch.com/advertising%20branding%20market%20research/industry%20statistics</a:t>
            </a:r>
            <a:endParaRPr lang="en-US" sz="1800" dirty="0" smtClean="0">
              <a:hlinkClick r:id="rId3"/>
            </a:endParaRPr>
          </a:p>
          <a:p>
            <a:r>
              <a:rPr lang="en-US" sz="2800" dirty="0" smtClean="0"/>
              <a:t>Travel industry (2008, Worldwide) US$944B </a:t>
            </a:r>
            <a:r>
              <a:rPr lang="en-US" sz="2000" dirty="0" smtClean="0"/>
              <a:t>Wikipedia</a:t>
            </a:r>
          </a:p>
          <a:p>
            <a:r>
              <a:rPr lang="en-US" sz="2800" dirty="0" smtClean="0"/>
              <a:t>Porn industry (2004, Worldwide) US$57B </a:t>
            </a:r>
            <a:r>
              <a:rPr lang="en-US" sz="2000" dirty="0" smtClean="0">
                <a:hlinkClick r:id="rId3"/>
              </a:rPr>
              <a:t>http://www.toptenreviews.com/2-6-04.html</a:t>
            </a:r>
            <a:r>
              <a:rPr lang="en-US" sz="2000" dirty="0" smtClean="0"/>
              <a:t/>
            </a:r>
            <a:br>
              <a:rPr lang="en-US" sz="2000" dirty="0" smtClean="0"/>
            </a:br>
            <a:endParaRPr lang="en-US" sz="2000" dirty="0" smtClean="0"/>
          </a:p>
          <a:p>
            <a:r>
              <a:rPr lang="en-US" sz="2800" dirty="0" smtClean="0"/>
              <a:t>Size is an inherently limited way to assess how well an industry is doing…</a:t>
            </a:r>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28</a:t>
            </a:fld>
            <a:endParaRPr lang="en-US"/>
          </a:p>
        </p:txBody>
      </p:sp>
      <p:sp>
        <p:nvSpPr>
          <p:cNvPr id="8" name="Date Placeholder 7"/>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Different kinds of questions…</a:t>
            </a:r>
            <a:endParaRPr lang="en-US" dirty="0"/>
          </a:p>
        </p:txBody>
      </p:sp>
      <p:sp>
        <p:nvSpPr>
          <p:cNvPr id="5" name="Content Placeholder 4"/>
          <p:cNvSpPr>
            <a:spLocks noGrp="1"/>
          </p:cNvSpPr>
          <p:nvPr>
            <p:ph sz="quarter" idx="1"/>
          </p:nvPr>
        </p:nvSpPr>
        <p:spPr>
          <a:xfrm>
            <a:off x="381000" y="1600200"/>
            <a:ext cx="8305800" cy="4495800"/>
          </a:xfrm>
        </p:spPr>
        <p:txBody>
          <a:bodyPr>
            <a:noAutofit/>
          </a:bodyPr>
          <a:lstStyle/>
          <a:p>
            <a:pPr>
              <a:buNone/>
            </a:pPr>
            <a:r>
              <a:rPr lang="en-US" sz="2400" b="1" dirty="0" smtClean="0">
                <a:solidFill>
                  <a:srgbClr val="C00000"/>
                </a:solidFill>
              </a:rPr>
              <a:t>…that could and should drive software engineering research</a:t>
            </a:r>
          </a:p>
          <a:p>
            <a:r>
              <a:rPr lang="en-US" sz="2000" dirty="0" smtClean="0"/>
              <a:t>What </a:t>
            </a:r>
            <a:r>
              <a:rPr lang="en-US" sz="2000" u="sng" dirty="0" smtClean="0"/>
              <a:t>should</a:t>
            </a:r>
            <a:r>
              <a:rPr lang="en-US" sz="2000" dirty="0" smtClean="0"/>
              <a:t> software systems cost to design, build, maintain?  Can we find a useful lower bound?  </a:t>
            </a:r>
          </a:p>
          <a:p>
            <a:r>
              <a:rPr lang="en-US" sz="2000" dirty="0" smtClean="0"/>
              <a:t>If we had infinite cycles to help software engineers, what problems would </a:t>
            </a:r>
            <a:r>
              <a:rPr lang="en-US" sz="2000" u="sng" dirty="0" smtClean="0"/>
              <a:t>still</a:t>
            </a:r>
            <a:r>
              <a:rPr lang="en-US" sz="2000" dirty="0" smtClean="0"/>
              <a:t> exist?</a:t>
            </a:r>
          </a:p>
          <a:p>
            <a:r>
              <a:rPr lang="en-US" sz="2000" dirty="0" smtClean="0"/>
              <a:t>When changing software, we assume that new behavior can be arbitrarily far from old behavior.  What if we instead focused on the </a:t>
            </a:r>
            <a:r>
              <a:rPr lang="en-US" sz="2000" u="sng" dirty="0" smtClean="0"/>
              <a:t>common-case</a:t>
            </a:r>
            <a:r>
              <a:rPr lang="en-US" sz="2000" dirty="0"/>
              <a:t> </a:t>
            </a:r>
            <a:r>
              <a:rPr lang="en-US" sz="2000" dirty="0" smtClean="0"/>
              <a:t>– a small </a:t>
            </a:r>
            <a:r>
              <a:rPr lang="en-US" sz="2000" dirty="0" smtClean="0">
                <a:sym typeface="Symbol"/>
              </a:rPr>
              <a:t>?</a:t>
            </a:r>
            <a:endParaRPr lang="en-US" sz="2000" dirty="0" smtClean="0"/>
          </a:p>
          <a:p>
            <a:r>
              <a:rPr lang="en-US" sz="2000" dirty="0" smtClean="0"/>
              <a:t>Under what conditions is it reasonable/unreasonable to characterize a class of software systems as </a:t>
            </a:r>
            <a:r>
              <a:rPr lang="en-US" sz="2000" u="sng" dirty="0" smtClean="0"/>
              <a:t>similar/dissimilar</a:t>
            </a:r>
            <a:r>
              <a:rPr lang="en-US" sz="2000" dirty="0" smtClean="0"/>
              <a:t>?</a:t>
            </a:r>
          </a:p>
          <a:p>
            <a:pPr lvl="0">
              <a:defRPr/>
            </a:pPr>
            <a:r>
              <a:rPr lang="en-US" sz="2000" dirty="0" smtClean="0"/>
              <a:t>How should we </a:t>
            </a:r>
            <a:r>
              <a:rPr lang="en-US" sz="2000" u="sng" dirty="0" smtClean="0"/>
              <a:t>legitimately</a:t>
            </a:r>
            <a:r>
              <a:rPr lang="en-US" sz="2000" dirty="0" smtClean="0"/>
              <a:t> assess and achieve important properties that are – even if we dislike it – not binary, not efficiently computable, not even precisely defined, etc.?</a:t>
            </a:r>
          </a:p>
          <a:p>
            <a:r>
              <a:rPr lang="en-US" sz="2000" dirty="0" smtClean="0"/>
              <a:t>…</a:t>
            </a:r>
          </a:p>
        </p:txBody>
      </p:sp>
      <p:sp>
        <p:nvSpPr>
          <p:cNvPr id="8" name="Slide Number Placeholder 7"/>
          <p:cNvSpPr>
            <a:spLocks noGrp="1"/>
          </p:cNvSpPr>
          <p:nvPr>
            <p:ph type="sldNum" sz="quarter" idx="12"/>
          </p:nvPr>
        </p:nvSpPr>
        <p:spPr/>
        <p:txBody>
          <a:bodyPr>
            <a:normAutofit fontScale="85000" lnSpcReduction="20000"/>
          </a:bodyPr>
          <a:lstStyle/>
          <a:p>
            <a:fld id="{B27B53E7-13BB-4CE7-ACCE-E032DFE7CA51}" type="slidenum">
              <a:rPr lang="en-US" smtClean="0"/>
              <a:pPr/>
              <a:t>29</a:t>
            </a:fld>
            <a:endParaRPr lang="en-US"/>
          </a:p>
        </p:txBody>
      </p:sp>
      <p:sp>
        <p:nvSpPr>
          <p:cNvPr id="9" name="Date Placeholder 8"/>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When I say “software engineering”</a:t>
            </a:r>
            <a:endParaRPr lang="en-US" dirty="0"/>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B27B53E7-13BB-4CE7-ACCE-E032DFE7CA51}" type="slidenum">
              <a:rPr lang="en-US" smtClean="0"/>
              <a:pPr/>
              <a:t>3</a:t>
            </a:fld>
            <a:endParaRPr lang="en-US"/>
          </a:p>
        </p:txBody>
      </p:sp>
      <p:sp>
        <p:nvSpPr>
          <p:cNvPr id="8" name="Content Placeholder 7"/>
          <p:cNvSpPr>
            <a:spLocks noGrp="1"/>
          </p:cNvSpPr>
          <p:nvPr>
            <p:ph sz="quarter" idx="1"/>
          </p:nvPr>
        </p:nvSpPr>
        <p:spPr/>
        <p:txBody>
          <a:bodyPr/>
          <a:lstStyle/>
          <a:p>
            <a:r>
              <a:rPr lang="en-US" dirty="0" smtClean="0"/>
              <a:t>…what do you think of?</a:t>
            </a:r>
          </a:p>
          <a:p>
            <a:r>
              <a:rPr lang="en-US" dirty="0" smtClean="0"/>
              <a:t>Shout it out!  I’ll write them on the board…</a:t>
            </a:r>
          </a:p>
          <a:p>
            <a:r>
              <a:rPr lang="en-US" dirty="0" smtClean="0"/>
              <a:t>(Can somebody write these down and mail them to me?)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Coarse </a:t>
            </a:r>
            <a:r>
              <a:rPr lang="en-US" smtClean="0"/>
              <a:t>course expectations…</a:t>
            </a:r>
            <a:endParaRPr lang="en-US"/>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30</a:t>
            </a:fld>
            <a:endParaRPr lang="en-US"/>
          </a:p>
        </p:txBody>
      </p:sp>
      <p:sp>
        <p:nvSpPr>
          <p:cNvPr id="5" name="Content Placeholder 4"/>
          <p:cNvSpPr>
            <a:spLocks noGrp="1"/>
          </p:cNvSpPr>
          <p:nvPr>
            <p:ph sz="quarter" idx="1"/>
          </p:nvPr>
        </p:nvSpPr>
        <p:spPr/>
        <p:txBody>
          <a:bodyPr>
            <a:normAutofit fontScale="85000" lnSpcReduction="20000"/>
          </a:bodyPr>
          <a:lstStyle/>
          <a:p>
            <a:pPr marL="0" indent="0" algn="ctr">
              <a:buNone/>
            </a:pPr>
            <a:r>
              <a:rPr lang="en-US" b="1" i="1" dirty="0" smtClean="0"/>
              <a:t>Overall objective – allow you to focus</a:t>
            </a:r>
            <a:br>
              <a:rPr lang="en-US" b="1" i="1" dirty="0" smtClean="0"/>
            </a:br>
            <a:r>
              <a:rPr lang="en-US" b="1" i="1" dirty="0" smtClean="0"/>
              <a:t>on the subareas and dimensions of software engineering</a:t>
            </a:r>
            <a:br>
              <a:rPr lang="en-US" b="1" i="1" dirty="0" smtClean="0"/>
            </a:br>
            <a:r>
              <a:rPr lang="en-US" b="1" i="1" dirty="0" smtClean="0"/>
              <a:t>that you find most interesting and/or most beneficial to you</a:t>
            </a:r>
            <a:r>
              <a:rPr lang="en-US" i="1" dirty="0" smtClean="0"/>
              <a:t/>
            </a:r>
            <a:br>
              <a:rPr lang="en-US" i="1" dirty="0" smtClean="0"/>
            </a:br>
            <a:endParaRPr lang="en-US" i="1" dirty="0" smtClean="0"/>
          </a:p>
          <a:p>
            <a:r>
              <a:rPr lang="en-US" dirty="0" smtClean="0"/>
              <a:t>“History” assignments (#1 and #2)</a:t>
            </a:r>
          </a:p>
          <a:p>
            <a:r>
              <a:rPr lang="en-US" dirty="0" smtClean="0"/>
              <a:t>Project #1: Tool use and evaluation (research) </a:t>
            </a:r>
            <a:r>
              <a:rPr lang="en-US" b="1" dirty="0" smtClean="0">
                <a:solidFill>
                  <a:srgbClr val="C00000"/>
                </a:solidFill>
              </a:rPr>
              <a:t>or </a:t>
            </a:r>
            <a:r>
              <a:rPr lang="en-US" dirty="0" smtClean="0"/>
              <a:t>software building (development)</a:t>
            </a:r>
          </a:p>
          <a:p>
            <a:r>
              <a:rPr lang="en-US" dirty="0" smtClean="0"/>
              <a:t>Project #2: Primary research project </a:t>
            </a:r>
            <a:r>
              <a:rPr lang="en-US" b="1" dirty="0" smtClean="0">
                <a:solidFill>
                  <a:srgbClr val="C00000"/>
                </a:solidFill>
              </a:rPr>
              <a:t>or</a:t>
            </a:r>
            <a:r>
              <a:rPr lang="en-US" dirty="0" smtClean="0"/>
              <a:t> secondary research project</a:t>
            </a:r>
          </a:p>
          <a:p>
            <a:r>
              <a:rPr lang="en-US" dirty="0" smtClean="0"/>
              <a:t>Some assigned work TBA</a:t>
            </a:r>
          </a:p>
          <a:p>
            <a:r>
              <a:rPr lang="en-US" dirty="0" smtClean="0"/>
              <a:t>Course participation</a:t>
            </a:r>
          </a:p>
          <a:p>
            <a:r>
              <a:rPr lang="en-US" dirty="0" smtClean="0"/>
              <a:t>No examinations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to show some awareness…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31</a:t>
            </a:fld>
            <a:endParaRPr lang="en-US"/>
          </a:p>
        </p:txBody>
      </p:sp>
      <p:sp>
        <p:nvSpPr>
          <p:cNvPr id="5" name="Content Placeholder 4"/>
          <p:cNvSpPr>
            <a:spLocks noGrp="1"/>
          </p:cNvSpPr>
          <p:nvPr>
            <p:ph sz="quarter" idx="1"/>
          </p:nvPr>
        </p:nvSpPr>
        <p:spPr/>
        <p:txBody>
          <a:bodyPr>
            <a:noAutofit/>
          </a:bodyPr>
          <a:lstStyle/>
          <a:p>
            <a:pPr>
              <a:buNone/>
            </a:pPr>
            <a:r>
              <a:rPr lang="en-US" sz="1200" dirty="0" smtClean="0">
                <a:hlinkClick r:id="rId3"/>
              </a:rPr>
              <a:t>http://news.softpedia.com/news/SCADA-Software-Increasingly-Under-Scrutiny-by-Security-Researchers-191525.shtml</a:t>
            </a:r>
            <a:endParaRPr lang="en-US" sz="1200" dirty="0" smtClean="0"/>
          </a:p>
          <a:p>
            <a:pPr marL="0" indent="0">
              <a:buNone/>
            </a:pPr>
            <a:r>
              <a:rPr lang="en-US" sz="1800" dirty="0" smtClean="0"/>
              <a:t>“Supervisory control and data acquisition (SCADA) software is responsible for monitoring and controlling equipment in industrial facilities, including oil and gas refineries, power and water processing plants, factories, etc.</a:t>
            </a:r>
            <a:br>
              <a:rPr lang="en-US" sz="1800" dirty="0" smtClean="0"/>
            </a:br>
            <a:r>
              <a:rPr lang="en-US" sz="1800" dirty="0" smtClean="0"/>
              <a:t>     Attacks against SCADA software moved from theoretical to practical last year with the discovery of </a:t>
            </a:r>
            <a:r>
              <a:rPr lang="en-US" sz="1800" dirty="0" err="1" smtClean="0"/>
              <a:t>Stuxnet</a:t>
            </a:r>
            <a:r>
              <a:rPr lang="en-US" sz="1800" dirty="0" smtClean="0"/>
              <a:t>, a highly sophisticated industrial espionage malware whose purpose was to destroy uranium enrichment centrifuges at the Iran's </a:t>
            </a:r>
            <a:r>
              <a:rPr lang="en-US" sz="1800" dirty="0" err="1" smtClean="0"/>
              <a:t>Natanz</a:t>
            </a:r>
            <a:r>
              <a:rPr lang="en-US" sz="1800" dirty="0" smtClean="0"/>
              <a:t> nuclear plant. …</a:t>
            </a:r>
            <a:br>
              <a:rPr lang="en-US" sz="1800" dirty="0" smtClean="0"/>
            </a:br>
            <a:r>
              <a:rPr lang="en-US" sz="1800" dirty="0" smtClean="0"/>
              <a:t>     [Researcher] Rubén </a:t>
            </a:r>
            <a:r>
              <a:rPr lang="en-US" sz="1800" dirty="0" err="1" smtClean="0"/>
              <a:t>Santamarta</a:t>
            </a:r>
            <a:r>
              <a:rPr lang="en-US" sz="1800" dirty="0" smtClean="0"/>
              <a:t> released an exploit for a remote code execution vulnerability affecting a Web-based SCADA product called </a:t>
            </a:r>
            <a:r>
              <a:rPr lang="en-US" sz="1800" dirty="0" err="1" smtClean="0"/>
              <a:t>BroadWin</a:t>
            </a:r>
            <a:r>
              <a:rPr lang="en-US" sz="1800" dirty="0" smtClean="0"/>
              <a:t> </a:t>
            </a:r>
            <a:r>
              <a:rPr lang="en-US" sz="1800" dirty="0" err="1" smtClean="0"/>
              <a:t>WebAccess</a:t>
            </a:r>
            <a:r>
              <a:rPr lang="en-US" sz="1800" dirty="0" smtClean="0"/>
              <a:t>.</a:t>
            </a:r>
            <a:br>
              <a:rPr lang="en-US" sz="1800" dirty="0" smtClean="0"/>
            </a:br>
            <a:r>
              <a:rPr lang="en-US" sz="1800" dirty="0" smtClean="0"/>
              <a:t>     His decision to go public was the result of the vendor denying the existence of a problem. ‘</a:t>
            </a:r>
            <a:r>
              <a:rPr lang="en-US" sz="1800" i="1" dirty="0" smtClean="0"/>
              <a:t>I contacted ICS-CERT [Industrial Control Systems Cyber Emergency Response Team] to coordinate with Advantech but the vendor denied having a security flaw. So guys, the exploit I'm releasing does not exist. All is product of your </a:t>
            </a:r>
            <a:r>
              <a:rPr lang="en-US" sz="1800" i="1" smtClean="0"/>
              <a:t>mind</a:t>
            </a:r>
            <a:r>
              <a:rPr lang="en-US" sz="1800" smtClean="0"/>
              <a:t>,’ </a:t>
            </a:r>
            <a:r>
              <a:rPr lang="en-US" sz="1800" dirty="0" smtClean="0"/>
              <a:t>the researcher says ironically.   …”</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153400" cy="990600"/>
          </a:xfrm>
        </p:spPr>
        <p:txBody>
          <a:bodyPr/>
          <a:lstStyle/>
          <a:p>
            <a:r>
              <a:rPr lang="en-US" dirty="0" smtClean="0"/>
              <a:t>In the beginning</a:t>
            </a:r>
            <a:endParaRPr lang="en-US" dirty="0"/>
          </a:p>
        </p:txBody>
      </p:sp>
      <p:sp>
        <p:nvSpPr>
          <p:cNvPr id="14" name="Date Placeholder 13"/>
          <p:cNvSpPr>
            <a:spLocks noGrp="1"/>
          </p:cNvSpPr>
          <p:nvPr>
            <p:ph type="dt" sz="half" idx="10"/>
          </p:nvPr>
        </p:nvSpPr>
        <p:spPr/>
        <p:txBody>
          <a:bodyPr/>
          <a:lstStyle/>
          <a:p>
            <a:r>
              <a:rPr lang="en-US" smtClean="0"/>
              <a:t>503 11sp © UW CSE  • D. Notkin</a:t>
            </a:r>
            <a:endParaRPr lang="en-US"/>
          </a:p>
        </p:txBody>
      </p:sp>
      <p:sp>
        <p:nvSpPr>
          <p:cNvPr id="13" name="Slide Number Placeholder 12"/>
          <p:cNvSpPr>
            <a:spLocks noGrp="1"/>
          </p:cNvSpPr>
          <p:nvPr>
            <p:ph type="sldNum" sz="quarter" idx="12"/>
          </p:nvPr>
        </p:nvSpPr>
        <p:spPr/>
        <p:txBody>
          <a:bodyPr>
            <a:normAutofit fontScale="85000" lnSpcReduction="20000"/>
          </a:bodyPr>
          <a:lstStyle/>
          <a:p>
            <a:fld id="{B27B53E7-13BB-4CE7-ACCE-E032DFE7CA51}" type="slidenum">
              <a:rPr lang="en-US" smtClean="0"/>
              <a:pPr/>
              <a:t>4</a:t>
            </a:fld>
            <a:endParaRPr lang="en-US"/>
          </a:p>
        </p:txBody>
      </p:sp>
      <p:pic>
        <p:nvPicPr>
          <p:cNvPr id="10242" name="Picture 2" descr="IBM Key Punch machine"/>
          <p:cNvPicPr>
            <a:picLocks noChangeAspect="1" noChangeArrowheads="1"/>
          </p:cNvPicPr>
          <p:nvPr/>
        </p:nvPicPr>
        <p:blipFill>
          <a:blip r:embed="rId3" cstate="print"/>
          <a:srcRect/>
          <a:stretch>
            <a:fillRect/>
          </a:stretch>
        </p:blipFill>
        <p:spPr bwMode="auto">
          <a:xfrm>
            <a:off x="152400" y="863600"/>
            <a:ext cx="3048000" cy="2032000"/>
          </a:xfrm>
          <a:prstGeom prst="rect">
            <a:avLst/>
          </a:prstGeom>
          <a:noFill/>
        </p:spPr>
      </p:pic>
      <p:pic>
        <p:nvPicPr>
          <p:cNvPr id="10244" name="Picture 4" descr="Bank of toggle switches on a Data General Nova minicomputer"/>
          <p:cNvPicPr>
            <a:picLocks noChangeAspect="1" noChangeArrowheads="1"/>
          </p:cNvPicPr>
          <p:nvPr/>
        </p:nvPicPr>
        <p:blipFill>
          <a:blip r:embed="rId4" cstate="print"/>
          <a:srcRect/>
          <a:stretch>
            <a:fillRect/>
          </a:stretch>
        </p:blipFill>
        <p:spPr bwMode="auto">
          <a:xfrm>
            <a:off x="228600" y="2971800"/>
            <a:ext cx="2694214" cy="1257300"/>
          </a:xfrm>
          <a:prstGeom prst="rect">
            <a:avLst/>
          </a:prstGeom>
          <a:noFill/>
        </p:spPr>
      </p:pic>
      <p:pic>
        <p:nvPicPr>
          <p:cNvPr id="10246" name="Picture 6" descr="&quot;ì"/>
          <p:cNvPicPr>
            <a:picLocks noChangeAspect="1" noChangeArrowheads="1"/>
          </p:cNvPicPr>
          <p:nvPr/>
        </p:nvPicPr>
        <p:blipFill>
          <a:blip r:embed="rId5" cstate="print"/>
          <a:srcRect/>
          <a:stretch>
            <a:fillRect/>
          </a:stretch>
        </p:blipFill>
        <p:spPr bwMode="auto">
          <a:xfrm>
            <a:off x="228600" y="4419600"/>
            <a:ext cx="6683232" cy="2209800"/>
          </a:xfrm>
          <a:prstGeom prst="rect">
            <a:avLst/>
          </a:prstGeom>
          <a:noFill/>
          <a:ln w="9525">
            <a:solidFill>
              <a:schemeClr val="accent2"/>
            </a:solidFill>
            <a:miter lim="800000"/>
            <a:headEnd/>
            <a:tailEnd/>
          </a:ln>
        </p:spPr>
      </p:pic>
      <p:sp>
        <p:nvSpPr>
          <p:cNvPr id="8" name="Rectangle 7"/>
          <p:cNvSpPr/>
          <p:nvPr/>
        </p:nvSpPr>
        <p:spPr>
          <a:xfrm>
            <a:off x="1078247" y="5206425"/>
            <a:ext cx="3950953" cy="584775"/>
          </a:xfrm>
          <a:prstGeom prst="rect">
            <a:avLst/>
          </a:prstGeom>
          <a:solidFill>
            <a:schemeClr val="bg1">
              <a:alpha val="75000"/>
            </a:schemeClr>
          </a:solidFill>
          <a:ln>
            <a:solidFill>
              <a:schemeClr val="tx1"/>
            </a:solidFill>
          </a:ln>
        </p:spPr>
        <p:txBody>
          <a:bodyPr wrap="none">
            <a:spAutoFit/>
          </a:bodyPr>
          <a:lstStyle/>
          <a:p>
            <a:r>
              <a:rPr lang="en-US" sz="1600" dirty="0" smtClean="0">
                <a:latin typeface="Arial Black" pitchFamily="34" charset="0"/>
              </a:rPr>
              <a:t>csc.colstate.edu/</a:t>
            </a:r>
            <a:r>
              <a:rPr lang="en-US" sz="1600" dirty="0" err="1" smtClean="0">
                <a:latin typeface="Arial Black" pitchFamily="34" charset="0"/>
              </a:rPr>
              <a:t>bosworth</a:t>
            </a:r>
            <a:r>
              <a:rPr lang="en-US" sz="1600" dirty="0" smtClean="0">
                <a:latin typeface="Arial Black" pitchFamily="34" charset="0"/>
              </a:rPr>
              <a:t>/Talks/</a:t>
            </a:r>
            <a:br>
              <a:rPr lang="en-US" sz="1600" dirty="0" smtClean="0">
                <a:latin typeface="Arial Black" pitchFamily="34" charset="0"/>
              </a:rPr>
            </a:br>
            <a:r>
              <a:rPr lang="en-US" sz="1600" dirty="0" smtClean="0">
                <a:latin typeface="Arial Black" pitchFamily="34" charset="0"/>
              </a:rPr>
              <a:t>WhyStudyAssemblyLanguage.doc</a:t>
            </a:r>
            <a:endParaRPr lang="en-US" sz="2000" dirty="0">
              <a:latin typeface="Arial Black" pitchFamily="34" charset="0"/>
            </a:endParaRPr>
          </a:p>
        </p:txBody>
      </p:sp>
      <p:pic>
        <p:nvPicPr>
          <p:cNvPr id="10248" name="Picture 8" descr="http://i.cmpnet.com/dspdesignline/2006/11/440figure13b.gif"/>
          <p:cNvPicPr>
            <a:picLocks noChangeAspect="1" noChangeArrowheads="1"/>
          </p:cNvPicPr>
          <p:nvPr/>
        </p:nvPicPr>
        <p:blipFill>
          <a:blip r:embed="rId6" cstate="print"/>
          <a:srcRect/>
          <a:stretch>
            <a:fillRect/>
          </a:stretch>
        </p:blipFill>
        <p:spPr bwMode="auto">
          <a:xfrm>
            <a:off x="6268969" y="1000124"/>
            <a:ext cx="2875031" cy="5857876"/>
          </a:xfrm>
          <a:prstGeom prst="rect">
            <a:avLst/>
          </a:prstGeom>
          <a:noFill/>
          <a:ln>
            <a:solidFill>
              <a:schemeClr val="tx1"/>
            </a:solidFill>
          </a:ln>
        </p:spPr>
      </p:pic>
      <p:pic>
        <p:nvPicPr>
          <p:cNvPr id="10250" name="Picture 10" descr="http://www.funke.no/ITkonsulent.lnk/main02achievements/cdc/paper_tape.jpg"/>
          <p:cNvPicPr>
            <a:picLocks noChangeAspect="1" noChangeArrowheads="1"/>
          </p:cNvPicPr>
          <p:nvPr/>
        </p:nvPicPr>
        <p:blipFill>
          <a:blip r:embed="rId7" cstate="print"/>
          <a:srcRect/>
          <a:stretch>
            <a:fillRect/>
          </a:stretch>
        </p:blipFill>
        <p:spPr bwMode="auto">
          <a:xfrm>
            <a:off x="3505200" y="2249102"/>
            <a:ext cx="2477183" cy="1865698"/>
          </a:xfrm>
          <a:prstGeom prst="rect">
            <a:avLst/>
          </a:prstGeom>
          <a:noFill/>
        </p:spPr>
      </p:pic>
      <p:pic>
        <p:nvPicPr>
          <p:cNvPr id="10254" name="Picture 14" descr="http://t3.gstatic.com/images?q=tbn:ANd9GcQ9VblN6afhmy1z4lyyuDx92muXB1pMpHLTXkneeHKIn3Si1enO"/>
          <p:cNvPicPr>
            <a:picLocks noChangeAspect="1" noChangeArrowheads="1"/>
          </p:cNvPicPr>
          <p:nvPr/>
        </p:nvPicPr>
        <p:blipFill>
          <a:blip r:embed="rId8" cstate="print"/>
          <a:srcRect/>
          <a:stretch>
            <a:fillRect/>
          </a:stretch>
        </p:blipFill>
        <p:spPr bwMode="auto">
          <a:xfrm>
            <a:off x="3352800" y="838200"/>
            <a:ext cx="2924175" cy="134282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Story:</a:t>
            </a:r>
            <a:br>
              <a:rPr lang="en-US" dirty="0" smtClean="0"/>
            </a:br>
            <a:r>
              <a:rPr lang="en-US" dirty="0" smtClean="0"/>
              <a:t>How much does software weigh?</a:t>
            </a:r>
            <a:endParaRPr lang="en-US" dirty="0"/>
          </a:p>
        </p:txBody>
      </p:sp>
      <p:pic>
        <p:nvPicPr>
          <p:cNvPr id="4" name="Picture 14" descr="http://t3.gstatic.com/images?q=tbn:ANd9GcQ9VblN6afhmy1z4lyyuDx92muXB1pMpHLTXkneeHKIn3Si1enO"/>
          <p:cNvPicPr>
            <a:picLocks noChangeAspect="1" noChangeArrowheads="1"/>
          </p:cNvPicPr>
          <p:nvPr/>
        </p:nvPicPr>
        <p:blipFill>
          <a:blip r:embed="rId3" cstate="print"/>
          <a:srcRect/>
          <a:stretch>
            <a:fillRect/>
          </a:stretch>
        </p:blipFill>
        <p:spPr bwMode="auto">
          <a:xfrm>
            <a:off x="381000" y="5181600"/>
            <a:ext cx="2924175" cy="1342824"/>
          </a:xfrm>
          <a:prstGeom prst="rect">
            <a:avLst/>
          </a:prstGeom>
          <a:noFill/>
        </p:spPr>
      </p:pic>
      <p:pic>
        <p:nvPicPr>
          <p:cNvPr id="10242" name="Picture 2" descr="http://yalibnan.com/site/archives/2006/5/img/israeli%20F16.jpg"/>
          <p:cNvPicPr>
            <a:picLocks noChangeAspect="1" noChangeArrowheads="1"/>
          </p:cNvPicPr>
          <p:nvPr/>
        </p:nvPicPr>
        <p:blipFill>
          <a:blip r:embed="rId4" cstate="print"/>
          <a:srcRect/>
          <a:stretch>
            <a:fillRect/>
          </a:stretch>
        </p:blipFill>
        <p:spPr bwMode="auto">
          <a:xfrm>
            <a:off x="2743200" y="1828800"/>
            <a:ext cx="4800600" cy="3686737"/>
          </a:xfrm>
          <a:prstGeom prst="rect">
            <a:avLst/>
          </a:prstGeom>
          <a:noFill/>
          <a:ln>
            <a:solidFill>
              <a:schemeClr val="accent1">
                <a:lumMod val="60000"/>
                <a:lumOff val="40000"/>
              </a:schemeClr>
            </a:solidFill>
          </a:ln>
        </p:spPr>
      </p:pic>
      <p:sp>
        <p:nvSpPr>
          <p:cNvPr id="8" name="Slide Number Placeholder 7"/>
          <p:cNvSpPr>
            <a:spLocks noGrp="1"/>
          </p:cNvSpPr>
          <p:nvPr>
            <p:ph type="sldNum" sz="quarter" idx="12"/>
          </p:nvPr>
        </p:nvSpPr>
        <p:spPr/>
        <p:txBody>
          <a:bodyPr>
            <a:normAutofit fontScale="85000" lnSpcReduction="20000"/>
          </a:bodyPr>
          <a:lstStyle/>
          <a:p>
            <a:fld id="{B27B53E7-13BB-4CE7-ACCE-E032DFE7CA51}" type="slidenum">
              <a:rPr lang="en-US" smtClean="0"/>
              <a:pPr/>
              <a:t>5</a:t>
            </a:fld>
            <a:endParaRPr lang="en-US"/>
          </a:p>
        </p:txBody>
      </p:sp>
      <p:sp>
        <p:nvSpPr>
          <p:cNvPr id="9" name="Date Placeholder 8"/>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beginning</a:t>
            </a:r>
            <a:endParaRPr lang="en-US" dirty="0"/>
          </a:p>
        </p:txBody>
      </p:sp>
      <p:sp>
        <p:nvSpPr>
          <p:cNvPr id="3" name="Content Placeholder 2"/>
          <p:cNvSpPr>
            <a:spLocks noGrp="1"/>
          </p:cNvSpPr>
          <p:nvPr>
            <p:ph sz="quarter" idx="1"/>
          </p:nvPr>
        </p:nvSpPr>
        <p:spPr/>
        <p:txBody>
          <a:bodyPr>
            <a:normAutofit/>
          </a:bodyPr>
          <a:lstStyle/>
          <a:p>
            <a:r>
              <a:rPr lang="en-US" sz="3200" dirty="0" smtClean="0"/>
              <a:t>Computers were a more precious resource than were people – “it’s the money, honey”</a:t>
            </a:r>
          </a:p>
          <a:p>
            <a:r>
              <a:rPr lang="en-US" sz="3200" dirty="0" smtClean="0"/>
              <a:t>Working in ways that optimized the use of the computer, even at the cost of significant human effort, was sensible</a:t>
            </a:r>
            <a:br>
              <a:rPr lang="en-US" sz="3200" dirty="0" smtClean="0"/>
            </a:br>
            <a:r>
              <a:rPr lang="en-US" sz="3200" dirty="0" smtClean="0"/>
              <a:t/>
            </a:r>
            <a:br>
              <a:rPr lang="en-US" sz="3200" dirty="0" smtClean="0"/>
            </a:br>
            <a:r>
              <a:rPr lang="en-US" sz="3200" dirty="0" smtClean="0">
                <a:solidFill>
                  <a:srgbClr val="7030A0"/>
                </a:solidFill>
              </a:rPr>
              <a:t>Aside: What was the most precious computing resource – cycles, memory, bandwidth, …?</a:t>
            </a:r>
          </a:p>
          <a:p>
            <a:endParaRPr lang="en-US" dirty="0" smtClean="0"/>
          </a:p>
          <a:p>
            <a:endParaRPr lang="en-US" dirty="0"/>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6</a:t>
            </a:fld>
            <a:endParaRPr lang="en-US"/>
          </a:p>
        </p:txBody>
      </p:sp>
      <p:sp>
        <p:nvSpPr>
          <p:cNvPr id="8" name="Date Placeholder 7"/>
          <p:cNvSpPr>
            <a:spLocks noGrp="1"/>
          </p:cNvSpPr>
          <p:nvPr>
            <p:ph type="dt" sz="half" idx="10"/>
          </p:nvPr>
        </p:nvSpPr>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Towards the present</a:t>
            </a:r>
            <a:endParaRPr lang="en-US" dirty="0"/>
          </a:p>
        </p:txBody>
      </p:sp>
      <p:sp>
        <p:nvSpPr>
          <p:cNvPr id="8" name="Date Placeholder 7"/>
          <p:cNvSpPr>
            <a:spLocks noGrp="1"/>
          </p:cNvSpPr>
          <p:nvPr>
            <p:ph type="dt" sz="half" idx="10"/>
          </p:nvPr>
        </p:nvSpPr>
        <p:spPr/>
        <p:txBody>
          <a:bodyPr/>
          <a:lstStyle/>
          <a:p>
            <a:r>
              <a:rPr lang="en-US" smtClean="0"/>
              <a:t>503 11sp © UW CSE  • D. Notkin</a:t>
            </a:r>
            <a:endParaRPr lang="en-US"/>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7</a:t>
            </a:fld>
            <a:endParaRPr lang="en-US"/>
          </a:p>
        </p:txBody>
      </p:sp>
      <p:sp>
        <p:nvSpPr>
          <p:cNvPr id="3" name="Content Placeholder 2"/>
          <p:cNvSpPr>
            <a:spLocks noGrp="1"/>
          </p:cNvSpPr>
          <p:nvPr>
            <p:ph sz="quarter" idx="1"/>
          </p:nvPr>
        </p:nvSpPr>
        <p:spPr>
          <a:xfrm>
            <a:off x="612648" y="1600200"/>
            <a:ext cx="8153400" cy="3521477"/>
          </a:xfrm>
        </p:spPr>
        <p:txBody>
          <a:bodyPr>
            <a:spAutoFit/>
          </a:bodyPr>
          <a:lstStyle/>
          <a:p>
            <a:r>
              <a:rPr lang="en-US" sz="2800" dirty="0" smtClean="0"/>
              <a:t>1968 and 1969 </a:t>
            </a:r>
            <a:r>
              <a:rPr lang="en-US" sz="2800" dirty="0" smtClean="0">
                <a:hlinkClick r:id="rId3"/>
              </a:rPr>
              <a:t>NATO conferences</a:t>
            </a:r>
            <a:r>
              <a:rPr lang="en-US" sz="2800" dirty="0" smtClean="0"/>
              <a:t> on software engineering</a:t>
            </a:r>
          </a:p>
          <a:p>
            <a:pPr lvl="1"/>
            <a:r>
              <a:rPr lang="en-US" sz="2400" dirty="0" smtClean="0"/>
              <a:t>Friedrich Bauer chaired it in 1968, with about 50 attendees including Turing Award winners Alan Perlis, </a:t>
            </a:r>
            <a:r>
              <a:rPr lang="en-US" sz="2400" dirty="0" err="1" smtClean="0"/>
              <a:t>Edsger</a:t>
            </a:r>
            <a:r>
              <a:rPr lang="en-US" sz="2400" dirty="0" smtClean="0"/>
              <a:t> </a:t>
            </a:r>
            <a:r>
              <a:rPr lang="en-US" sz="2400" dirty="0" err="1" smtClean="0"/>
              <a:t>Dijkstra</a:t>
            </a:r>
            <a:r>
              <a:rPr lang="en-US" sz="2400" dirty="0" smtClean="0"/>
              <a:t> and Peter </a:t>
            </a:r>
            <a:r>
              <a:rPr lang="en-US" sz="2400" dirty="0" err="1" smtClean="0"/>
              <a:t>Naur</a:t>
            </a:r>
            <a:endParaRPr lang="en-US" sz="2400" dirty="0" smtClean="0"/>
          </a:p>
          <a:p>
            <a:r>
              <a:rPr lang="en-US" sz="2800" dirty="0" smtClean="0"/>
              <a:t>There were increasing difficulties and costs in developing software – the “human” vs. “computer” tradeoff had to be reconsidered</a:t>
            </a:r>
          </a:p>
        </p:txBody>
      </p:sp>
      <p:sp>
        <p:nvSpPr>
          <p:cNvPr id="6" name="Content Placeholder 2"/>
          <p:cNvSpPr txBox="1">
            <a:spLocks/>
          </p:cNvSpPr>
          <p:nvPr/>
        </p:nvSpPr>
        <p:spPr>
          <a:xfrm>
            <a:off x="533400" y="5181600"/>
            <a:ext cx="8153400" cy="1059264"/>
          </a:xfrm>
          <a:prstGeom prst="rect">
            <a:avLst/>
          </a:prstGeom>
          <a:solidFill>
            <a:srgbClr val="0070C0"/>
          </a:solidFill>
          <a:ln w="19050">
            <a:solidFill>
              <a:schemeClr val="tx1"/>
            </a:solidFill>
          </a:ln>
        </p:spPr>
        <p:txBody>
          <a:bodyPr vert="horz">
            <a:spAutoFit/>
          </a:bodyPr>
          <a:lstStyle/>
          <a:p>
            <a:pPr marL="320040" lvl="0" indent="-320040">
              <a:spcBef>
                <a:spcPts val="700"/>
              </a:spcBef>
              <a:buClr>
                <a:schemeClr val="accent2"/>
              </a:buClr>
              <a:buSzPct val="60000"/>
            </a:pPr>
            <a:r>
              <a:rPr kumimoji="0" lang="en-US" sz="2900" b="1" i="0" u="none" strike="noStrike" kern="1200" cap="none" spc="0" normalizeH="0" baseline="0" noProof="0" dirty="0" smtClean="0">
                <a:ln>
                  <a:noFill/>
                </a:ln>
                <a:solidFill>
                  <a:schemeClr val="tx1"/>
                </a:solidFill>
                <a:effectLst/>
                <a:uLnTx/>
                <a:uFillTx/>
                <a:latin typeface="+mn-lt"/>
                <a:ea typeface="+mn-ea"/>
                <a:cs typeface="+mn-cs"/>
                <a:hlinkClick r:id="rId4"/>
              </a:rPr>
              <a:t>Perlis epigrams</a:t>
            </a:r>
            <a:r>
              <a:rPr kumimoji="0" lang="en-US" sz="29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a:t>
            </a:r>
            <a:r>
              <a:rPr lang="en-US" sz="2400" b="1" dirty="0" smtClean="0"/>
              <a:t>http://www.cs.yale.edu/quotes.html)</a:t>
            </a:r>
            <a:endParaRPr lang="en-US" sz="2800" b="1" dirty="0" smtClean="0"/>
          </a:p>
          <a:p>
            <a:pPr marL="320040" indent="-320040">
              <a:spcBef>
                <a:spcPts val="700"/>
              </a:spcBef>
              <a:buClr>
                <a:schemeClr val="accent2"/>
              </a:buClr>
              <a:buSzPct val="60000"/>
              <a:buFont typeface="Wingdings" pitchFamily="2" charset="2"/>
              <a:buChar char="q"/>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a:t>
            </a:r>
            <a:r>
              <a:rPr lang="en-US" sz="2800" b="1" dirty="0" smtClean="0"/>
              <a:t>Syntactic sugar causes cancer of the semicolon.”</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Quotations from the 1968 “Highlights”</a:t>
            </a:r>
            <a:endParaRPr lang="en-US" dirty="0"/>
          </a:p>
        </p:txBody>
      </p:sp>
      <p:sp>
        <p:nvSpPr>
          <p:cNvPr id="3" name="Content Placeholder 2"/>
          <p:cNvSpPr>
            <a:spLocks noGrp="1"/>
          </p:cNvSpPr>
          <p:nvPr>
            <p:ph sz="quarter" idx="1"/>
          </p:nvPr>
        </p:nvSpPr>
        <p:spPr>
          <a:xfrm>
            <a:off x="228601" y="1600200"/>
            <a:ext cx="2666999" cy="4726935"/>
          </a:xfrm>
          <a:ln>
            <a:solidFill>
              <a:srgbClr val="FFD700"/>
            </a:solidFill>
          </a:ln>
        </p:spPr>
        <p:txBody>
          <a:bodyPr wrap="square">
            <a:spAutoFit/>
          </a:bodyPr>
          <a:lstStyle/>
          <a:p>
            <a:pPr marL="0" indent="0">
              <a:spcBef>
                <a:spcPts val="0"/>
              </a:spcBef>
              <a:buNone/>
            </a:pPr>
            <a:r>
              <a:rPr lang="en-US" sz="2400" dirty="0" smtClean="0"/>
              <a:t>The discussions cover all aspects of software including</a:t>
            </a:r>
          </a:p>
          <a:p>
            <a:r>
              <a:rPr lang="en-US" sz="2000" dirty="0" smtClean="0"/>
              <a:t>relation of software to the hardware of computers</a:t>
            </a:r>
          </a:p>
          <a:p>
            <a:r>
              <a:rPr lang="en-US" sz="2000" dirty="0" smtClean="0"/>
              <a:t>design of software</a:t>
            </a:r>
          </a:p>
          <a:p>
            <a:r>
              <a:rPr lang="en-US" sz="2000" dirty="0" smtClean="0"/>
              <a:t>production, or implementation of software</a:t>
            </a:r>
          </a:p>
          <a:p>
            <a:r>
              <a:rPr lang="en-US" sz="2000" dirty="0" smtClean="0"/>
              <a:t>distribution of software</a:t>
            </a:r>
          </a:p>
          <a:p>
            <a:r>
              <a:rPr lang="en-US" sz="2000" dirty="0" smtClean="0"/>
              <a:t>service on software.</a:t>
            </a:r>
          </a:p>
        </p:txBody>
      </p:sp>
      <p:sp>
        <p:nvSpPr>
          <p:cNvPr id="4" name="Content Placeholder 3"/>
          <p:cNvSpPr>
            <a:spLocks noGrp="1"/>
          </p:cNvSpPr>
          <p:nvPr>
            <p:ph sz="quarter" idx="2"/>
          </p:nvPr>
        </p:nvSpPr>
        <p:spPr>
          <a:xfrm>
            <a:off x="3124200" y="1600200"/>
            <a:ext cx="5791200" cy="4844403"/>
          </a:xfrm>
          <a:ln>
            <a:solidFill>
              <a:srgbClr val="7030A0"/>
            </a:solidFill>
          </a:ln>
        </p:spPr>
        <p:txBody>
          <a:bodyPr wrap="square">
            <a:spAutoFit/>
          </a:bodyPr>
          <a:lstStyle/>
          <a:p>
            <a:pPr marL="0" indent="0">
              <a:lnSpc>
                <a:spcPct val="120000"/>
              </a:lnSpc>
              <a:spcBef>
                <a:spcPts val="0"/>
              </a:spcBef>
              <a:buNone/>
            </a:pPr>
            <a:r>
              <a:rPr lang="en-US" sz="2000" dirty="0" smtClean="0"/>
              <a:t>[</a:t>
            </a:r>
            <a:r>
              <a:rPr lang="en-US" sz="2400" dirty="0" smtClean="0"/>
              <a:t>T]he report also contains sections on …</a:t>
            </a:r>
          </a:p>
          <a:p>
            <a:pPr>
              <a:lnSpc>
                <a:spcPct val="120000"/>
              </a:lnSpc>
            </a:pPr>
            <a:r>
              <a:rPr lang="en-US" sz="2000" dirty="0" smtClean="0"/>
              <a:t>the problems of achieving sufficient reliability in the data systems which are becoming increasingly  integrated into the central activities of modern society</a:t>
            </a:r>
          </a:p>
          <a:p>
            <a:pPr>
              <a:lnSpc>
                <a:spcPct val="120000"/>
              </a:lnSpc>
            </a:pPr>
            <a:r>
              <a:rPr lang="en-US" sz="2000" dirty="0" smtClean="0"/>
              <a:t>the difficulties of meeting schedules and specifications on large software projects</a:t>
            </a:r>
          </a:p>
          <a:p>
            <a:pPr>
              <a:lnSpc>
                <a:spcPct val="120000"/>
              </a:lnSpc>
            </a:pPr>
            <a:r>
              <a:rPr lang="en-US" sz="2000" dirty="0" smtClean="0"/>
              <a:t>the education of software (or data systems) engineers</a:t>
            </a:r>
          </a:p>
          <a:p>
            <a:pPr>
              <a:lnSpc>
                <a:spcPct val="120000"/>
              </a:lnSpc>
            </a:pPr>
            <a:r>
              <a:rPr lang="en-US" sz="2000" dirty="0" smtClean="0"/>
              <a:t>the highly controversial question of whether software should be priced separately from hardware</a:t>
            </a:r>
          </a:p>
        </p:txBody>
      </p:sp>
      <p:sp>
        <p:nvSpPr>
          <p:cNvPr id="8" name="Slide Number Placeholder 7"/>
          <p:cNvSpPr>
            <a:spLocks noGrp="1"/>
          </p:cNvSpPr>
          <p:nvPr>
            <p:ph type="sldNum" sz="quarter" idx="16"/>
          </p:nvPr>
        </p:nvSpPr>
        <p:spPr/>
        <p:txBody>
          <a:bodyPr>
            <a:normAutofit fontScale="85000" lnSpcReduction="20000"/>
          </a:bodyPr>
          <a:lstStyle/>
          <a:p>
            <a:fld id="{B27B53E7-13BB-4CE7-ACCE-E032DFE7CA51}" type="slidenum">
              <a:rPr lang="en-US" smtClean="0"/>
              <a:pPr/>
              <a:t>8</a:t>
            </a:fld>
            <a:endParaRPr lang="en-US"/>
          </a:p>
        </p:txBody>
      </p:sp>
      <p:sp>
        <p:nvSpPr>
          <p:cNvPr id="9" name="Date Placeholder 8"/>
          <p:cNvSpPr>
            <a:spLocks noGrp="1"/>
          </p:cNvSpPr>
          <p:nvPr>
            <p:ph type="dt" sz="half" idx="15"/>
          </p:nvPr>
        </p:nvSpPr>
        <p:spPr>
          <a:xfrm>
            <a:off x="6096000" y="6492875"/>
            <a:ext cx="2667000" cy="365125"/>
          </a:xfrm>
        </p:spPr>
        <p:txBody>
          <a:bodyPr/>
          <a:lstStyle/>
          <a:p>
            <a:r>
              <a:rPr lang="en-US" smtClean="0"/>
              <a:t>503 11sp © UW CSE  • D. Notkin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Quotations on growth rate of software</a:t>
            </a:r>
            <a:endParaRPr lang="en-US" dirty="0"/>
          </a:p>
        </p:txBody>
      </p:sp>
      <p:sp>
        <p:nvSpPr>
          <p:cNvPr id="9" name="Date Placeholder 8"/>
          <p:cNvSpPr>
            <a:spLocks noGrp="1"/>
          </p:cNvSpPr>
          <p:nvPr>
            <p:ph type="dt" sz="half" idx="10"/>
          </p:nvPr>
        </p:nvSpPr>
        <p:spPr/>
        <p:txBody>
          <a:bodyPr/>
          <a:lstStyle/>
          <a:p>
            <a:r>
              <a:rPr lang="en-US" smtClean="0"/>
              <a:t>503 11sp © UW CSE  • D. Notkin</a:t>
            </a:r>
            <a:endParaRPr lang="en-US"/>
          </a:p>
        </p:txBody>
      </p:sp>
      <p:sp>
        <p:nvSpPr>
          <p:cNvPr id="8" name="Slide Number Placeholder 7"/>
          <p:cNvSpPr>
            <a:spLocks noGrp="1"/>
          </p:cNvSpPr>
          <p:nvPr>
            <p:ph type="sldNum" sz="quarter" idx="12"/>
          </p:nvPr>
        </p:nvSpPr>
        <p:spPr/>
        <p:txBody>
          <a:bodyPr>
            <a:normAutofit fontScale="85000" lnSpcReduction="20000"/>
          </a:bodyPr>
          <a:lstStyle/>
          <a:p>
            <a:fld id="{B27B53E7-13BB-4CE7-ACCE-E032DFE7CA51}" type="slidenum">
              <a:rPr lang="en-US" smtClean="0"/>
              <a:pPr/>
              <a:t>9</a:t>
            </a:fld>
            <a:endParaRPr lang="en-US"/>
          </a:p>
        </p:txBody>
      </p:sp>
      <p:sp>
        <p:nvSpPr>
          <p:cNvPr id="5" name="Content Placeholder 4"/>
          <p:cNvSpPr>
            <a:spLocks noGrp="1"/>
          </p:cNvSpPr>
          <p:nvPr>
            <p:ph sz="quarter" idx="1"/>
          </p:nvPr>
        </p:nvSpPr>
        <p:spPr/>
        <p:txBody>
          <a:bodyPr>
            <a:noAutofit/>
          </a:bodyPr>
          <a:lstStyle/>
          <a:p>
            <a:r>
              <a:rPr lang="en-US" sz="2000" dirty="0" smtClean="0"/>
              <a:t>Helms: In Europe alone there are about 10,000 installed computers — this number is increasing at a rate of anywhere  from 25 per cent to 50 per cent per year. The quality of software provided for these computers will soon affect  more than a quarter of a million analysts and programmers.</a:t>
            </a:r>
          </a:p>
          <a:p>
            <a:r>
              <a:rPr lang="en-US" sz="2000" dirty="0" smtClean="0"/>
              <a:t>David: …OS/360 cost IBM over $50 million dollars a year during its preparation, and at least 5000 man-years’ investment. TSS/360 is said to be in the 1000 man-year category. It has been said, too, that development costs for software equal the development costs for hardware in establishing a new machine line.</a:t>
            </a:r>
          </a:p>
          <a:p>
            <a:r>
              <a:rPr lang="en-US" sz="2000" dirty="0" err="1" smtClean="0"/>
              <a:t>d’Agapeyeff</a:t>
            </a:r>
            <a:r>
              <a:rPr lang="en-US" sz="2000" dirty="0" smtClean="0"/>
              <a:t>: In 1958 a European general purpose computer manufacturer often had less than 50 software programmers, now they probably number 1,000-2,000 people; what will be needed in 1978?</a:t>
            </a:r>
            <a:br>
              <a:rPr lang="en-US" sz="2000" dirty="0" smtClean="0"/>
            </a:br>
            <a:endParaRPr lang="en-US" sz="2000" dirty="0" smtClean="0"/>
          </a:p>
          <a:p>
            <a:r>
              <a:rPr lang="en-US" sz="2400" b="1" dirty="0" smtClean="0"/>
              <a:t>[This] growth rate was viewed with more alarm than pride</a:t>
            </a:r>
            <a:endParaRPr lang="en-US" sz="2000"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2956</TotalTime>
  <Words>2674</Words>
  <Application>Microsoft Office PowerPoint</Application>
  <PresentationFormat>On-screen Show (4:3)</PresentationFormat>
  <Paragraphs>259</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Median</vt:lpstr>
      <vt:lpstr>CSE503: Software Engineering Introduction</vt:lpstr>
      <vt:lpstr>My favorite software pundit</vt:lpstr>
      <vt:lpstr>When I say “software engineering”</vt:lpstr>
      <vt:lpstr>In the beginning</vt:lpstr>
      <vt:lpstr>A Story: How much does software weigh?</vt:lpstr>
      <vt:lpstr>Back to the beginning</vt:lpstr>
      <vt:lpstr>Towards the present</vt:lpstr>
      <vt:lpstr>Quotations from the 1968 “Highlights”</vt:lpstr>
      <vt:lpstr>Quotations on growth rate of software</vt:lpstr>
      <vt:lpstr>The “usual” questions…</vt:lpstr>
      <vt:lpstr>Standish Report 1995 http://www.spinroot.com/spin/Doc/course/Standish_Survey.htm</vt:lpstr>
      <vt:lpstr>“Software’s Chronic Crisis” by Gibbs Scientific American September 1994</vt:lpstr>
      <vt:lpstr>Standish Group redux http://www.infoq.com/articles/Interview-Johnson-Standish-CHAOS</vt:lpstr>
      <vt:lpstr>Software lifecycle costs</vt:lpstr>
      <vt:lpstr>So, these data show that…</vt:lpstr>
      <vt:lpstr>But how do we measure “too”?</vt:lpstr>
      <vt:lpstr>Per-phase “pie” charts: what do they have in common?</vt:lpstr>
      <vt:lpstr>Testing and evolution</vt:lpstr>
      <vt:lpstr>Cyber-physical systems</vt:lpstr>
      <vt:lpstr>Mars Polar Lander: $100M lost (plus opportunity costs)</vt:lpstr>
      <vt:lpstr>Co-design decisions</vt:lpstr>
      <vt:lpstr>Lead time for physical manufacturing</vt:lpstr>
      <vt:lpstr>Changes to software requirements</vt:lpstr>
      <vt:lpstr>Software is last</vt:lpstr>
      <vt:lpstr>Software: breaking [Moore’s] law” [Wikipedia]</vt:lpstr>
      <vt:lpstr>Blame isn’t the goal</vt:lpstr>
      <vt:lpstr>Value: missing from most discussions</vt:lpstr>
      <vt:lpstr>Reprise: Standish ‘95: U.S. spends &gt; US$250B annually on IT application development</vt:lpstr>
      <vt:lpstr>Different kinds of questions…</vt:lpstr>
      <vt:lpstr>Coarse course expectations…</vt:lpstr>
      <vt:lpstr>Just to show some awareness…</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cse</cp:lastModifiedBy>
  <cp:revision>82</cp:revision>
  <dcterms:created xsi:type="dcterms:W3CDTF">2011-02-08T23:59:54Z</dcterms:created>
  <dcterms:modified xsi:type="dcterms:W3CDTF">2011-03-29T16:33:36Z</dcterms:modified>
</cp:coreProperties>
</file>