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58" r:id="rId7"/>
    <p:sldId id="266" r:id="rId8"/>
    <p:sldId id="264" r:id="rId9"/>
    <p:sldId id="263" r:id="rId10"/>
    <p:sldId id="265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90" autoAdjust="0"/>
    <p:restoredTop sz="94758" autoAdjust="0"/>
  </p:normalViewPr>
  <p:slideViewPr>
    <p:cSldViewPr>
      <p:cViewPr>
        <p:scale>
          <a:sx n="91" d="100"/>
          <a:sy n="91" d="100"/>
        </p:scale>
        <p:origin x="-48" y="-3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7543B-A057-4D5D-910D-C37A5AFA6D44}" type="doc">
      <dgm:prSet loTypeId="urn:microsoft.com/office/officeart/2005/8/layout/cycle8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C3CB8C8-5AEB-4127-8B47-08EC1DC08624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E8303A34-A469-4707-8C6C-4D81158B4289}" type="parTrans" cxnId="{C2BAC3B5-83B7-444D-BF2E-AE8915D078FF}">
      <dgm:prSet/>
      <dgm:spPr/>
      <dgm:t>
        <a:bodyPr/>
        <a:lstStyle/>
        <a:p>
          <a:endParaRPr lang="en-US"/>
        </a:p>
      </dgm:t>
    </dgm:pt>
    <dgm:pt modelId="{54A5AB8B-96B9-414D-BED7-7A6373F4D4D6}" type="sibTrans" cxnId="{C2BAC3B5-83B7-444D-BF2E-AE8915D078FF}">
      <dgm:prSet/>
      <dgm:spPr/>
      <dgm:t>
        <a:bodyPr/>
        <a:lstStyle/>
        <a:p>
          <a:endParaRPr lang="en-US"/>
        </a:p>
      </dgm:t>
    </dgm:pt>
    <dgm:pt modelId="{AC8FD1DA-0E35-4607-AB11-537DC3434CE2}">
      <dgm:prSet phldrT="[Text]"/>
      <dgm:spPr/>
      <dgm:t>
        <a:bodyPr/>
        <a:lstStyle/>
        <a:p>
          <a:r>
            <a:rPr lang="en-US" dirty="0" smtClean="0"/>
            <a:t>Programming languages</a:t>
          </a:r>
          <a:endParaRPr lang="en-US" dirty="0"/>
        </a:p>
      </dgm:t>
    </dgm:pt>
    <dgm:pt modelId="{B0FDF9A2-8714-4044-9CCD-FC517800C775}" type="parTrans" cxnId="{66F8DC79-C171-45E1-98F3-E08851973AF0}">
      <dgm:prSet/>
      <dgm:spPr/>
      <dgm:t>
        <a:bodyPr/>
        <a:lstStyle/>
        <a:p>
          <a:endParaRPr lang="en-US"/>
        </a:p>
      </dgm:t>
    </dgm:pt>
    <dgm:pt modelId="{A7B8E3A0-879C-47EB-A254-E6B401A4FDB6}" type="sibTrans" cxnId="{66F8DC79-C171-45E1-98F3-E08851973AF0}">
      <dgm:prSet/>
      <dgm:spPr/>
      <dgm:t>
        <a:bodyPr/>
        <a:lstStyle/>
        <a:p>
          <a:endParaRPr lang="en-US"/>
        </a:p>
      </dgm:t>
    </dgm:pt>
    <dgm:pt modelId="{B146166B-76FC-43F0-9841-4B63BD0897F3}">
      <dgm:prSet phldrT="[Text]"/>
      <dgm:spPr/>
      <dgm:t>
        <a:bodyPr/>
        <a:lstStyle/>
        <a:p>
          <a:r>
            <a:rPr lang="en-US" dirty="0" smtClean="0"/>
            <a:t>Operating systems</a:t>
          </a:r>
          <a:endParaRPr lang="en-US" dirty="0"/>
        </a:p>
      </dgm:t>
    </dgm:pt>
    <dgm:pt modelId="{0ADFCF3C-FCC9-47F3-8000-585A4F4B3032}" type="parTrans" cxnId="{F0EC6C49-8624-4D46-9A44-B17B16FE82EA}">
      <dgm:prSet/>
      <dgm:spPr/>
      <dgm:t>
        <a:bodyPr/>
        <a:lstStyle/>
        <a:p>
          <a:endParaRPr lang="en-US"/>
        </a:p>
      </dgm:t>
    </dgm:pt>
    <dgm:pt modelId="{DD29AE97-55CE-4123-822A-4E79548A98FD}" type="sibTrans" cxnId="{F0EC6C49-8624-4D46-9A44-B17B16FE82EA}">
      <dgm:prSet/>
      <dgm:spPr/>
      <dgm:t>
        <a:bodyPr/>
        <a:lstStyle/>
        <a:p>
          <a:endParaRPr lang="en-US"/>
        </a:p>
      </dgm:t>
    </dgm:pt>
    <dgm:pt modelId="{33CFE807-0F2B-426B-ABC5-8F9311AF8619}" type="pres">
      <dgm:prSet presAssocID="{EF87543B-A057-4D5D-910D-C37A5AFA6D4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D880B5-39B2-4DE8-9782-5D943D23D028}" type="pres">
      <dgm:prSet presAssocID="{EF87543B-A057-4D5D-910D-C37A5AFA6D44}" presName="wedge1" presStyleLbl="node1" presStyleIdx="0" presStyleCnt="3" custScaleX="74025" custScaleY="76765"/>
      <dgm:spPr/>
      <dgm:t>
        <a:bodyPr/>
        <a:lstStyle/>
        <a:p>
          <a:endParaRPr lang="en-US"/>
        </a:p>
      </dgm:t>
    </dgm:pt>
    <dgm:pt modelId="{2A0956C4-CD32-42EA-8E39-0CA31EB6AD82}" type="pres">
      <dgm:prSet presAssocID="{EF87543B-A057-4D5D-910D-C37A5AFA6D44}" presName="dummy1a" presStyleCnt="0"/>
      <dgm:spPr/>
    </dgm:pt>
    <dgm:pt modelId="{025EDFCA-9E69-4585-B696-05615E59BCF6}" type="pres">
      <dgm:prSet presAssocID="{EF87543B-A057-4D5D-910D-C37A5AFA6D44}" presName="dummy1b" presStyleCnt="0"/>
      <dgm:spPr/>
    </dgm:pt>
    <dgm:pt modelId="{D659042D-25BC-4957-BB51-055767392D5B}" type="pres">
      <dgm:prSet presAssocID="{EF87543B-A057-4D5D-910D-C37A5AFA6D4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C7E07-ECAD-4285-B310-28F3B7D91F93}" type="pres">
      <dgm:prSet presAssocID="{EF87543B-A057-4D5D-910D-C37A5AFA6D44}" presName="wedge2" presStyleLbl="node1" presStyleIdx="1" presStyleCnt="3" custScaleX="82035" custScaleY="78290"/>
      <dgm:spPr/>
      <dgm:t>
        <a:bodyPr/>
        <a:lstStyle/>
        <a:p>
          <a:endParaRPr lang="en-US"/>
        </a:p>
      </dgm:t>
    </dgm:pt>
    <dgm:pt modelId="{C68994E6-F112-445F-8235-B3D5B508E6FF}" type="pres">
      <dgm:prSet presAssocID="{EF87543B-A057-4D5D-910D-C37A5AFA6D44}" presName="dummy2a" presStyleCnt="0"/>
      <dgm:spPr/>
    </dgm:pt>
    <dgm:pt modelId="{B9ABCBF6-8D4C-490B-9DA9-7BC2E891FC9B}" type="pres">
      <dgm:prSet presAssocID="{EF87543B-A057-4D5D-910D-C37A5AFA6D44}" presName="dummy2b" presStyleCnt="0"/>
      <dgm:spPr/>
    </dgm:pt>
    <dgm:pt modelId="{D485BC03-BFFA-4F33-8CFB-896ADB6E215F}" type="pres">
      <dgm:prSet presAssocID="{EF87543B-A057-4D5D-910D-C37A5AFA6D4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E5594-D942-4BBB-872B-8B87AC39992B}" type="pres">
      <dgm:prSet presAssocID="{EF87543B-A057-4D5D-910D-C37A5AFA6D44}" presName="wedge3" presStyleLbl="node1" presStyleIdx="2" presStyleCnt="3" custScaleX="77916" custScaleY="74718"/>
      <dgm:spPr/>
      <dgm:t>
        <a:bodyPr/>
        <a:lstStyle/>
        <a:p>
          <a:endParaRPr lang="en-US"/>
        </a:p>
      </dgm:t>
    </dgm:pt>
    <dgm:pt modelId="{C5E17B5B-4780-47D1-8221-4CC9AC089272}" type="pres">
      <dgm:prSet presAssocID="{EF87543B-A057-4D5D-910D-C37A5AFA6D44}" presName="dummy3a" presStyleCnt="0"/>
      <dgm:spPr/>
    </dgm:pt>
    <dgm:pt modelId="{24223B8C-2B67-4ABA-A575-C5249900580D}" type="pres">
      <dgm:prSet presAssocID="{EF87543B-A057-4D5D-910D-C37A5AFA6D44}" presName="dummy3b" presStyleCnt="0"/>
      <dgm:spPr/>
    </dgm:pt>
    <dgm:pt modelId="{83EA4843-06E9-442C-AA72-9178831A2527}" type="pres">
      <dgm:prSet presAssocID="{EF87543B-A057-4D5D-910D-C37A5AFA6D4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6B120-8334-4DB6-829D-8B8DB00B10B9}" type="pres">
      <dgm:prSet presAssocID="{54A5AB8B-96B9-414D-BED7-7A6373F4D4D6}" presName="arrowWedge1" presStyleLbl="fgSibTrans2D1" presStyleIdx="0" presStyleCnt="3"/>
      <dgm:spPr/>
    </dgm:pt>
    <dgm:pt modelId="{3BDB6865-D59A-4659-883F-A126F6E3515B}" type="pres">
      <dgm:prSet presAssocID="{A7B8E3A0-879C-47EB-A254-E6B401A4FDB6}" presName="arrowWedge2" presStyleLbl="fgSibTrans2D1" presStyleIdx="1" presStyleCnt="3"/>
      <dgm:spPr/>
    </dgm:pt>
    <dgm:pt modelId="{7BC59388-284C-4A07-B13A-F520DA711A44}" type="pres">
      <dgm:prSet presAssocID="{DD29AE97-55CE-4123-822A-4E79548A98FD}" presName="arrowWedge3" presStyleLbl="fgSibTrans2D1" presStyleIdx="2" presStyleCnt="3"/>
      <dgm:spPr/>
    </dgm:pt>
  </dgm:ptLst>
  <dgm:cxnLst>
    <dgm:cxn modelId="{84907195-E7C8-46AE-8EC5-58AACB3955A1}" type="presOf" srcId="{B146166B-76FC-43F0-9841-4B63BD0897F3}" destId="{83EA4843-06E9-442C-AA72-9178831A2527}" srcOrd="1" destOrd="0" presId="urn:microsoft.com/office/officeart/2005/8/layout/cycle8"/>
    <dgm:cxn modelId="{FD72C8A5-E980-467E-858A-5DDBD9DD7B17}" type="presOf" srcId="{AC8FD1DA-0E35-4607-AB11-537DC3434CE2}" destId="{FB2C7E07-ECAD-4285-B310-28F3B7D91F93}" srcOrd="0" destOrd="0" presId="urn:microsoft.com/office/officeart/2005/8/layout/cycle8"/>
    <dgm:cxn modelId="{53EF2AC0-0EA7-43AB-8787-7A020526E6B4}" type="presOf" srcId="{DC3CB8C8-5AEB-4127-8B47-08EC1DC08624}" destId="{D659042D-25BC-4957-BB51-055767392D5B}" srcOrd="1" destOrd="0" presId="urn:microsoft.com/office/officeart/2005/8/layout/cycle8"/>
    <dgm:cxn modelId="{07E420A9-5356-42FA-8719-18A3C73E1FD4}" type="presOf" srcId="{EF87543B-A057-4D5D-910D-C37A5AFA6D44}" destId="{33CFE807-0F2B-426B-ABC5-8F9311AF8619}" srcOrd="0" destOrd="0" presId="urn:microsoft.com/office/officeart/2005/8/layout/cycle8"/>
    <dgm:cxn modelId="{C2BAC3B5-83B7-444D-BF2E-AE8915D078FF}" srcId="{EF87543B-A057-4D5D-910D-C37A5AFA6D44}" destId="{DC3CB8C8-5AEB-4127-8B47-08EC1DC08624}" srcOrd="0" destOrd="0" parTransId="{E8303A34-A469-4707-8C6C-4D81158B4289}" sibTransId="{54A5AB8B-96B9-414D-BED7-7A6373F4D4D6}"/>
    <dgm:cxn modelId="{1647E9D5-6DD4-40EF-8F07-D67BD8F680DA}" type="presOf" srcId="{DC3CB8C8-5AEB-4127-8B47-08EC1DC08624}" destId="{EAD880B5-39B2-4DE8-9782-5D943D23D028}" srcOrd="0" destOrd="0" presId="urn:microsoft.com/office/officeart/2005/8/layout/cycle8"/>
    <dgm:cxn modelId="{66F8DC79-C171-45E1-98F3-E08851973AF0}" srcId="{EF87543B-A057-4D5D-910D-C37A5AFA6D44}" destId="{AC8FD1DA-0E35-4607-AB11-537DC3434CE2}" srcOrd="1" destOrd="0" parTransId="{B0FDF9A2-8714-4044-9CCD-FC517800C775}" sibTransId="{A7B8E3A0-879C-47EB-A254-E6B401A4FDB6}"/>
    <dgm:cxn modelId="{7FC2726E-D080-4DA9-B9AC-81DB2C9FBFDA}" type="presOf" srcId="{AC8FD1DA-0E35-4607-AB11-537DC3434CE2}" destId="{D485BC03-BFFA-4F33-8CFB-896ADB6E215F}" srcOrd="1" destOrd="0" presId="urn:microsoft.com/office/officeart/2005/8/layout/cycle8"/>
    <dgm:cxn modelId="{2A8BFF9A-51E5-4F65-887B-37E1C2E5ED63}" type="presOf" srcId="{B146166B-76FC-43F0-9841-4B63BD0897F3}" destId="{425E5594-D942-4BBB-872B-8B87AC39992B}" srcOrd="0" destOrd="0" presId="urn:microsoft.com/office/officeart/2005/8/layout/cycle8"/>
    <dgm:cxn modelId="{F0EC6C49-8624-4D46-9A44-B17B16FE82EA}" srcId="{EF87543B-A057-4D5D-910D-C37A5AFA6D44}" destId="{B146166B-76FC-43F0-9841-4B63BD0897F3}" srcOrd="2" destOrd="0" parTransId="{0ADFCF3C-FCC9-47F3-8000-585A4F4B3032}" sibTransId="{DD29AE97-55CE-4123-822A-4E79548A98FD}"/>
    <dgm:cxn modelId="{728319C0-7189-4859-A183-A05697CC1F0B}" type="presParOf" srcId="{33CFE807-0F2B-426B-ABC5-8F9311AF8619}" destId="{EAD880B5-39B2-4DE8-9782-5D943D23D028}" srcOrd="0" destOrd="0" presId="urn:microsoft.com/office/officeart/2005/8/layout/cycle8"/>
    <dgm:cxn modelId="{3EA5C45B-9580-4FC3-B4A0-6DF4E5F69031}" type="presParOf" srcId="{33CFE807-0F2B-426B-ABC5-8F9311AF8619}" destId="{2A0956C4-CD32-42EA-8E39-0CA31EB6AD82}" srcOrd="1" destOrd="0" presId="urn:microsoft.com/office/officeart/2005/8/layout/cycle8"/>
    <dgm:cxn modelId="{042EB9D1-C7B0-43B2-BEA4-63002D9B289D}" type="presParOf" srcId="{33CFE807-0F2B-426B-ABC5-8F9311AF8619}" destId="{025EDFCA-9E69-4585-B696-05615E59BCF6}" srcOrd="2" destOrd="0" presId="urn:microsoft.com/office/officeart/2005/8/layout/cycle8"/>
    <dgm:cxn modelId="{9AC4C45D-C83B-4A68-848E-61B652B6E80C}" type="presParOf" srcId="{33CFE807-0F2B-426B-ABC5-8F9311AF8619}" destId="{D659042D-25BC-4957-BB51-055767392D5B}" srcOrd="3" destOrd="0" presId="urn:microsoft.com/office/officeart/2005/8/layout/cycle8"/>
    <dgm:cxn modelId="{F2B5B443-D561-4CEF-A3A0-AF9B2A7C1BAF}" type="presParOf" srcId="{33CFE807-0F2B-426B-ABC5-8F9311AF8619}" destId="{FB2C7E07-ECAD-4285-B310-28F3B7D91F93}" srcOrd="4" destOrd="0" presId="urn:microsoft.com/office/officeart/2005/8/layout/cycle8"/>
    <dgm:cxn modelId="{C1D1C345-EE8B-4E8A-BAF4-D0205FA6D49B}" type="presParOf" srcId="{33CFE807-0F2B-426B-ABC5-8F9311AF8619}" destId="{C68994E6-F112-445F-8235-B3D5B508E6FF}" srcOrd="5" destOrd="0" presId="urn:microsoft.com/office/officeart/2005/8/layout/cycle8"/>
    <dgm:cxn modelId="{1D8D25FA-E9B1-480F-BEEE-0663B65640AE}" type="presParOf" srcId="{33CFE807-0F2B-426B-ABC5-8F9311AF8619}" destId="{B9ABCBF6-8D4C-490B-9DA9-7BC2E891FC9B}" srcOrd="6" destOrd="0" presId="urn:microsoft.com/office/officeart/2005/8/layout/cycle8"/>
    <dgm:cxn modelId="{73F6E373-3524-43CC-A54A-69086A9E3FA9}" type="presParOf" srcId="{33CFE807-0F2B-426B-ABC5-8F9311AF8619}" destId="{D485BC03-BFFA-4F33-8CFB-896ADB6E215F}" srcOrd="7" destOrd="0" presId="urn:microsoft.com/office/officeart/2005/8/layout/cycle8"/>
    <dgm:cxn modelId="{711B9598-0F65-4857-906D-9064B8CEBAC7}" type="presParOf" srcId="{33CFE807-0F2B-426B-ABC5-8F9311AF8619}" destId="{425E5594-D942-4BBB-872B-8B87AC39992B}" srcOrd="8" destOrd="0" presId="urn:microsoft.com/office/officeart/2005/8/layout/cycle8"/>
    <dgm:cxn modelId="{0E3C7738-37C8-4F53-B75E-001BCD251359}" type="presParOf" srcId="{33CFE807-0F2B-426B-ABC5-8F9311AF8619}" destId="{C5E17B5B-4780-47D1-8221-4CC9AC089272}" srcOrd="9" destOrd="0" presId="urn:microsoft.com/office/officeart/2005/8/layout/cycle8"/>
    <dgm:cxn modelId="{BBF194CD-C0D8-40CC-BBE3-501F83E0148A}" type="presParOf" srcId="{33CFE807-0F2B-426B-ABC5-8F9311AF8619}" destId="{24223B8C-2B67-4ABA-A575-C5249900580D}" srcOrd="10" destOrd="0" presId="urn:microsoft.com/office/officeart/2005/8/layout/cycle8"/>
    <dgm:cxn modelId="{9A0C380E-6930-48A2-A41A-D41F9001D510}" type="presParOf" srcId="{33CFE807-0F2B-426B-ABC5-8F9311AF8619}" destId="{83EA4843-06E9-442C-AA72-9178831A2527}" srcOrd="11" destOrd="0" presId="urn:microsoft.com/office/officeart/2005/8/layout/cycle8"/>
    <dgm:cxn modelId="{EF3BB494-D88D-4EA1-A718-19EC3F7E1BFC}" type="presParOf" srcId="{33CFE807-0F2B-426B-ABC5-8F9311AF8619}" destId="{6536B120-8334-4DB6-829D-8B8DB00B10B9}" srcOrd="12" destOrd="0" presId="urn:microsoft.com/office/officeart/2005/8/layout/cycle8"/>
    <dgm:cxn modelId="{37335B1C-532C-407F-8C06-FC75FCA40D60}" type="presParOf" srcId="{33CFE807-0F2B-426B-ABC5-8F9311AF8619}" destId="{3BDB6865-D59A-4659-883F-A126F6E3515B}" srcOrd="13" destOrd="0" presId="urn:microsoft.com/office/officeart/2005/8/layout/cycle8"/>
    <dgm:cxn modelId="{FC3C2D54-5586-462F-B4DB-12127CC52DCE}" type="presParOf" srcId="{33CFE807-0F2B-426B-ABC5-8F9311AF8619}" destId="{7BC59388-284C-4A07-B13A-F520DA711A4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880B5-39B2-4DE8-9782-5D943D23D028}">
      <dsp:nvSpPr>
        <dsp:cNvPr id="0" name=""/>
        <dsp:cNvSpPr/>
      </dsp:nvSpPr>
      <dsp:spPr>
        <a:xfrm>
          <a:off x="2601018" y="734554"/>
          <a:ext cx="2200297" cy="228174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alpha val="100000"/>
                <a:satMod val="160000"/>
                <a:lumMod val="105000"/>
              </a:schemeClr>
            </a:gs>
            <a:gs pos="41000">
              <a:schemeClr val="accent3">
                <a:hueOff val="0"/>
                <a:satOff val="0"/>
                <a:lumOff val="0"/>
                <a:alphaOff val="0"/>
                <a:tint val="57000"/>
                <a:satMod val="180000"/>
                <a:lumMod val="99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0000"/>
                <a:satMod val="200000"/>
                <a:lumMod val="104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xmlns:mc="http://schemas.openxmlformats.org/markup-compatibility/2006" xmlns:a14="http://schemas.microsoft.com/office/drawing/2010/main" val="000000" mc:Ignorable="">
              <a:alpha val="2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Security</a:t>
          </a:r>
          <a:endParaRPr lang="en-US" sz="1500" kern="1200" dirty="0"/>
        </a:p>
      </dsp:txBody>
      <dsp:txXfrm>
        <a:off x="3760627" y="1218066"/>
        <a:ext cx="785820" cy="679089"/>
      </dsp:txXfrm>
    </dsp:sp>
    <dsp:sp modelId="{FB2C7E07-ECAD-4285-B310-28F3B7D91F93}">
      <dsp:nvSpPr>
        <dsp:cNvPr id="0" name=""/>
        <dsp:cNvSpPr/>
      </dsp:nvSpPr>
      <dsp:spPr>
        <a:xfrm>
          <a:off x="2420757" y="818046"/>
          <a:ext cx="2438384" cy="2327069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4500961"/>
                <a:satOff val="407"/>
                <a:lumOff val="-4315"/>
                <a:alphaOff val="0"/>
                <a:tint val="50000"/>
                <a:alpha val="100000"/>
                <a:satMod val="160000"/>
                <a:lumMod val="105000"/>
              </a:schemeClr>
            </a:gs>
            <a:gs pos="41000">
              <a:schemeClr val="accent3">
                <a:hueOff val="4500961"/>
                <a:satOff val="407"/>
                <a:lumOff val="-4315"/>
                <a:alphaOff val="0"/>
                <a:tint val="57000"/>
                <a:satMod val="180000"/>
                <a:lumMod val="99000"/>
              </a:schemeClr>
            </a:gs>
            <a:gs pos="100000">
              <a:schemeClr val="accent3">
                <a:hueOff val="4500961"/>
                <a:satOff val="407"/>
                <a:lumOff val="-4315"/>
                <a:alphaOff val="0"/>
                <a:tint val="80000"/>
                <a:satMod val="200000"/>
                <a:lumMod val="104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xmlns:mc="http://schemas.openxmlformats.org/markup-compatibility/2006" xmlns:a14="http://schemas.microsoft.com/office/drawing/2010/main" val="000000" mc:Ignorable="">
              <a:alpha val="2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Programming languages</a:t>
          </a:r>
          <a:endParaRPr lang="en-US" sz="1500" kern="1200" dirty="0"/>
        </a:p>
      </dsp:txBody>
      <dsp:txXfrm>
        <a:off x="3001325" y="2327870"/>
        <a:ext cx="1306277" cy="609470"/>
      </dsp:txXfrm>
    </dsp:sp>
    <dsp:sp modelId="{425E5594-D942-4BBB-872B-8B87AC39992B}">
      <dsp:nvSpPr>
        <dsp:cNvPr id="0" name=""/>
        <dsp:cNvSpPr/>
      </dsp:nvSpPr>
      <dsp:spPr>
        <a:xfrm>
          <a:off x="2420757" y="764976"/>
          <a:ext cx="2315952" cy="2220896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3">
                <a:hueOff val="9001922"/>
                <a:satOff val="813"/>
                <a:lumOff val="-8631"/>
                <a:alphaOff val="0"/>
                <a:tint val="50000"/>
                <a:alpha val="100000"/>
                <a:satMod val="160000"/>
                <a:lumMod val="105000"/>
              </a:schemeClr>
            </a:gs>
            <a:gs pos="41000">
              <a:schemeClr val="accent3">
                <a:hueOff val="9001922"/>
                <a:satOff val="813"/>
                <a:lumOff val="-8631"/>
                <a:alphaOff val="0"/>
                <a:tint val="57000"/>
                <a:satMod val="180000"/>
                <a:lumMod val="99000"/>
              </a:schemeClr>
            </a:gs>
            <a:gs pos="100000">
              <a:schemeClr val="accent3">
                <a:hueOff val="9001922"/>
                <a:satOff val="813"/>
                <a:lumOff val="-8631"/>
                <a:alphaOff val="0"/>
                <a:tint val="80000"/>
                <a:satMod val="200000"/>
                <a:lumMod val="104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xmlns:mc="http://schemas.openxmlformats.org/markup-compatibility/2006" xmlns:a14="http://schemas.microsoft.com/office/drawing/2010/main" val="000000" mc:Ignorable="">
              <a:alpha val="2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Operating systems</a:t>
          </a:r>
          <a:endParaRPr lang="en-US" sz="1500" kern="1200" dirty="0"/>
        </a:p>
      </dsp:txBody>
      <dsp:txXfrm>
        <a:off x="2689021" y="1235595"/>
        <a:ext cx="827125" cy="660981"/>
      </dsp:txXfrm>
    </dsp:sp>
    <dsp:sp modelId="{6536B120-8334-4DB6-829D-8B8DB00B10B9}">
      <dsp:nvSpPr>
        <dsp:cNvPr id="0" name=""/>
        <dsp:cNvSpPr/>
      </dsp:nvSpPr>
      <dsp:spPr>
        <a:xfrm>
          <a:off x="2035898" y="209417"/>
          <a:ext cx="3340378" cy="334037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alpha val="100000"/>
                <a:satMod val="160000"/>
                <a:lumMod val="105000"/>
              </a:schemeClr>
            </a:gs>
            <a:gs pos="41000">
              <a:schemeClr val="accent3">
                <a:hueOff val="0"/>
                <a:satOff val="0"/>
                <a:lumOff val="0"/>
                <a:alphaOff val="0"/>
                <a:tint val="57000"/>
                <a:satMod val="180000"/>
                <a:lumMod val="99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0000"/>
                <a:satMod val="200000"/>
                <a:lumMod val="104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xmlns:mc="http://schemas.openxmlformats.org/markup-compatibility/2006" xmlns:a14="http://schemas.microsoft.com/office/drawing/2010/main" val="000000" mc:Ignorable="">
              <a:alpha val="2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DB6865-D59A-4659-883F-A126F6E3515B}">
      <dsp:nvSpPr>
        <dsp:cNvPr id="0" name=""/>
        <dsp:cNvSpPr/>
      </dsp:nvSpPr>
      <dsp:spPr>
        <a:xfrm>
          <a:off x="1972994" y="315111"/>
          <a:ext cx="3340378" cy="334037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3">
                <a:hueOff val="4500961"/>
                <a:satOff val="407"/>
                <a:lumOff val="-4315"/>
                <a:alphaOff val="0"/>
                <a:tint val="50000"/>
                <a:alpha val="100000"/>
                <a:satMod val="160000"/>
                <a:lumMod val="105000"/>
              </a:schemeClr>
            </a:gs>
            <a:gs pos="41000">
              <a:schemeClr val="accent3">
                <a:hueOff val="4500961"/>
                <a:satOff val="407"/>
                <a:lumOff val="-4315"/>
                <a:alphaOff val="0"/>
                <a:tint val="57000"/>
                <a:satMod val="180000"/>
                <a:lumMod val="99000"/>
              </a:schemeClr>
            </a:gs>
            <a:gs pos="100000">
              <a:schemeClr val="accent3">
                <a:hueOff val="4500961"/>
                <a:satOff val="407"/>
                <a:lumOff val="-4315"/>
                <a:alphaOff val="0"/>
                <a:tint val="80000"/>
                <a:satMod val="200000"/>
                <a:lumMod val="104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xmlns:mc="http://schemas.openxmlformats.org/markup-compatibility/2006" xmlns:a14="http://schemas.microsoft.com/office/drawing/2010/main" val="000000" mc:Ignorable="">
              <a:alpha val="2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BC59388-284C-4A07-B13A-F520DA711A44}">
      <dsp:nvSpPr>
        <dsp:cNvPr id="0" name=""/>
        <dsp:cNvSpPr/>
      </dsp:nvSpPr>
      <dsp:spPr>
        <a:xfrm>
          <a:off x="1912273" y="209786"/>
          <a:ext cx="3340378" cy="334037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3">
                <a:hueOff val="9001922"/>
                <a:satOff val="813"/>
                <a:lumOff val="-8631"/>
                <a:alphaOff val="0"/>
                <a:tint val="50000"/>
                <a:alpha val="100000"/>
                <a:satMod val="160000"/>
                <a:lumMod val="105000"/>
              </a:schemeClr>
            </a:gs>
            <a:gs pos="41000">
              <a:schemeClr val="accent3">
                <a:hueOff val="9001922"/>
                <a:satOff val="813"/>
                <a:lumOff val="-8631"/>
                <a:alphaOff val="0"/>
                <a:tint val="57000"/>
                <a:satMod val="180000"/>
                <a:lumMod val="99000"/>
              </a:schemeClr>
            </a:gs>
            <a:gs pos="100000">
              <a:schemeClr val="accent3">
                <a:hueOff val="9001922"/>
                <a:satOff val="813"/>
                <a:lumOff val="-8631"/>
                <a:alphaOff val="0"/>
                <a:tint val="80000"/>
                <a:satMod val="200000"/>
                <a:lumMod val="104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xmlns:mc="http://schemas.openxmlformats.org/markup-compatibility/2006" xmlns:a14="http://schemas.microsoft.com/office/drawing/2010/main" val="000000" mc:Ignorable="">
              <a:alpha val="2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0E726-5AEE-4F4B-AF74-60D67D6F7090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24C99-8EAB-4EAD-8634-E3207FB0C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52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CFB4-FBA4-4104-9844-E7542F6FA560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89EA1-4697-4D4F-AEAC-869628E443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CFB4-FBA4-4104-9844-E7542F6FA560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EA1-4697-4D4F-AEAC-869628E4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CFB4-FBA4-4104-9844-E7542F6FA560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EA1-4697-4D4F-AEAC-869628E4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CFB4-FBA4-4104-9844-E7542F6FA560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EA1-4697-4D4F-AEAC-869628E4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CFB4-FBA4-4104-9844-E7542F6FA560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EA1-4697-4D4F-AEAC-869628E4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CFB4-FBA4-4104-9844-E7542F6FA560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EA1-4697-4D4F-AEAC-869628E443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CFB4-FBA4-4104-9844-E7542F6FA560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EA1-4697-4D4F-AEAC-869628E443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CFB4-FBA4-4104-9844-E7542F6FA560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EA1-4697-4D4F-AEAC-869628E4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CFB4-FBA4-4104-9844-E7542F6FA560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EA1-4697-4D4F-AEAC-869628E4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CFB4-FBA4-4104-9844-E7542F6FA560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EA1-4697-4D4F-AEAC-869628E4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CFB4-FBA4-4104-9844-E7542F6FA560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EA1-4697-4D4F-AEAC-869628E4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E66CFB4-FBA4-4104-9844-E7542F6FA560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F489EA1-4697-4D4F-AEAC-869628E443F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ivshits@microsoft.com" TargetMode="External"/><Relationship Id="rId2" Type="http://schemas.openxmlformats.org/officeDocument/2006/relationships/hyperlink" Target="http://www.cs.washington.edu/education/courses/cse504/10sp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s.gmu.edu/~offutt/classes/phd/Hints-pres-2.pdf" TargetMode="External"/><Relationship Id="rId13" Type="http://schemas.openxmlformats.org/officeDocument/2006/relationships/hyperlink" Target="http://www.cs.wisc.edu/~markhill/conference-talk.html" TargetMode="External"/><Relationship Id="rId3" Type="http://schemas.openxmlformats.org/officeDocument/2006/relationships/hyperlink" Target="http://pag.csail.mit.edu/~mernst/advice/" TargetMode="External"/><Relationship Id="rId7" Type="http://schemas.openxmlformats.org/officeDocument/2006/relationships/hyperlink" Target="http://infolab.stanford.edu/~widom/" TargetMode="External"/><Relationship Id="rId12" Type="http://schemas.openxmlformats.org/officeDocument/2006/relationships/hyperlink" Target="http://swig.stanford.edu/~fox/paper_writing.html" TargetMode="External"/><Relationship Id="rId2" Type="http://schemas.openxmlformats.org/officeDocument/2006/relationships/hyperlink" Target="http://pag.csail.mit.edu/~mernst/advice/giving-tal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folab.stanford.edu/~widom/conference-talks.html" TargetMode="External"/><Relationship Id="rId11" Type="http://schemas.openxmlformats.org/officeDocument/2006/relationships/hyperlink" Target="http://www.brics.dk/~danvy/issues.html" TargetMode="External"/><Relationship Id="rId5" Type="http://schemas.openxmlformats.org/officeDocument/2006/relationships/hyperlink" Target="http://tlau.org/" TargetMode="External"/><Relationship Id="rId10" Type="http://schemas.openxmlformats.org/officeDocument/2006/relationships/hyperlink" Target="http://www.brics.dk/~danvy/talk.html" TargetMode="External"/><Relationship Id="rId4" Type="http://schemas.openxmlformats.org/officeDocument/2006/relationships/hyperlink" Target="http://tlau.org/advice/quals-practice.html" TargetMode="External"/><Relationship Id="rId9" Type="http://schemas.openxmlformats.org/officeDocument/2006/relationships/hyperlink" Target="http://www.cs.gmu.edu/~offutt/classes/phd/" TargetMode="External"/><Relationship Id="rId14" Type="http://schemas.openxmlformats.org/officeDocument/2006/relationships/hyperlink" Target="http://people.engr.ncsu.edu/txie/advice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7315200" cy="2595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Program Analysis for 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sz="6700" dirty="0" smtClean="0">
                <a:latin typeface="Calibri" pitchFamily="34" charset="0"/>
                <a:cs typeface="Calibri" pitchFamily="34" charset="0"/>
              </a:rPr>
              <a:t>Software and Web </a:t>
            </a:r>
            <a:r>
              <a:rPr lang="en-US" sz="54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5400" dirty="0" smtClean="0">
                <a:latin typeface="Calibri" pitchFamily="34" charset="0"/>
                <a:cs typeface="Calibri" pitchFamily="34" charset="0"/>
              </a:rPr>
            </a:br>
            <a:r>
              <a:rPr lang="en-US" sz="9800" dirty="0" smtClean="0">
                <a:latin typeface="Calibri" pitchFamily="34" charset="0"/>
                <a:cs typeface="Calibri" pitchFamily="34" charset="0"/>
              </a:rPr>
              <a:t>Security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615270"/>
          </a:xfrm>
        </p:spPr>
        <p:txBody>
          <a:bodyPr>
            <a:normAutofit lnSpcReduction="10000"/>
          </a:bodyPr>
          <a:lstStyle/>
          <a:p>
            <a:pPr algn="r"/>
            <a:r>
              <a:rPr lang="en-US" b="1" dirty="0" smtClean="0">
                <a:latin typeface="Calibri" pitchFamily="34" charset="0"/>
                <a:cs typeface="Calibri" pitchFamily="34" charset="0"/>
              </a:rPr>
              <a:t>CSE 504</a:t>
            </a:r>
          </a:p>
          <a:p>
            <a:pPr algn="r"/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n-US" b="1" dirty="0" smtClean="0">
                <a:latin typeface="Calibri" pitchFamily="34" charset="0"/>
                <a:cs typeface="Calibri" pitchFamily="34" charset="0"/>
              </a:rPr>
              <a:t>Ben Livshits 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n-US" b="1" dirty="0" smtClean="0">
                <a:latin typeface="Calibri" pitchFamily="34" charset="0"/>
                <a:cs typeface="Calibri" pitchFamily="34" charset="0"/>
              </a:rPr>
              <a:t>Microsoft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Research and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UW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53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Industry Perspective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features of the course will the a focus on how many of the techniques are used in the industry</a:t>
            </a:r>
          </a:p>
          <a:p>
            <a:r>
              <a:rPr lang="en-US" dirty="0" smtClean="0"/>
              <a:t>Will have several external speakers from MSR and Microsoft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6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65303"/>
            <a:ext cx="7315200" cy="1154097"/>
          </a:xfrm>
        </p:spPr>
        <p:txBody>
          <a:bodyPr/>
          <a:lstStyle/>
          <a:p>
            <a:r>
              <a:rPr lang="en-US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Questions?</a:t>
            </a:r>
            <a:endParaRPr lang="en-US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971800"/>
            <a:ext cx="6172200" cy="32125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Check out the course home page:</a:t>
            </a:r>
          </a:p>
          <a:p>
            <a:pPr marL="320040" lvl="1" indent="0" algn="ctr">
              <a:buNone/>
            </a:pPr>
            <a:endParaRPr lang="en-US" dirty="0">
              <a:solidFill>
                <a:schemeClr val="bg1"/>
              </a:solidFill>
              <a:hlinkClick r:id="rId2"/>
            </a:endParaRPr>
          </a:p>
          <a:p>
            <a:pPr marL="320040" lvl="1" indent="0">
              <a:buNone/>
            </a:pPr>
            <a:r>
              <a:rPr lang="en-US" sz="1200" dirty="0" smtClean="0">
                <a:solidFill>
                  <a:schemeClr val="bg1"/>
                </a:solidFill>
                <a:hlinkClick r:id="rId2"/>
              </a:rPr>
              <a:t>http</a:t>
            </a:r>
            <a:r>
              <a:rPr lang="en-US" sz="1200" dirty="0">
                <a:solidFill>
                  <a:schemeClr val="bg1"/>
                </a:solidFill>
                <a:hlinkClick r:id="rId2"/>
              </a:rPr>
              <a:t>://www.cs.washington.edu/education/courses/cse504/10sp/</a:t>
            </a:r>
            <a:endParaRPr lang="en-US" sz="1200" dirty="0">
              <a:solidFill>
                <a:schemeClr val="bg1"/>
              </a:solidFill>
            </a:endParaRPr>
          </a:p>
          <a:p>
            <a:pPr marL="4572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4572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Email the instructor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Ben Livshits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hlinkClick r:id="rId3"/>
              </a:rPr>
              <a:t>livshits@microsoft.com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392" y="1143000"/>
            <a:ext cx="2986608" cy="55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5029200" y="3505200"/>
            <a:ext cx="1066800" cy="6096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33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Course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Target audience:</a:t>
            </a:r>
          </a:p>
          <a:p>
            <a:pPr lvl="1"/>
            <a:r>
              <a:rPr lang="en-US" dirty="0" smtClean="0"/>
              <a:t>Ph.D. and Master’s students</a:t>
            </a:r>
          </a:p>
          <a:p>
            <a:pPr lvl="1"/>
            <a:r>
              <a:rPr lang="en-US" dirty="0" smtClean="0"/>
              <a:t>Advanced undergrads are welcome</a:t>
            </a:r>
          </a:p>
          <a:p>
            <a:pPr lvl="1"/>
            <a:r>
              <a:rPr lang="en-US" dirty="0" smtClean="0"/>
              <a:t>If you are an </a:t>
            </a:r>
            <a:r>
              <a:rPr lang="en-US" i="1" dirty="0" smtClean="0"/>
              <a:t>undergrad</a:t>
            </a:r>
            <a:r>
              <a:rPr lang="en-US" dirty="0" smtClean="0"/>
              <a:t> considering this course, please consult the instructor prior to enrolment</a:t>
            </a:r>
          </a:p>
          <a:p>
            <a:endParaRPr lang="en-US" dirty="0" smtClean="0"/>
          </a:p>
          <a:p>
            <a:r>
              <a:rPr lang="en-US" dirty="0" smtClean="0"/>
              <a:t>Primarily a paper </a:t>
            </a:r>
            <a:r>
              <a:rPr lang="en-US" dirty="0"/>
              <a:t>reading </a:t>
            </a:r>
            <a:r>
              <a:rPr lang="en-US" dirty="0" smtClean="0"/>
              <a:t>course</a:t>
            </a:r>
          </a:p>
          <a:p>
            <a:endParaRPr lang="en-US" dirty="0"/>
          </a:p>
          <a:p>
            <a:r>
              <a:rPr lang="en-US" dirty="0" smtClean="0"/>
              <a:t>Will have external presentations by research and industry leaders</a:t>
            </a:r>
          </a:p>
          <a:p>
            <a:endParaRPr lang="en-US" dirty="0"/>
          </a:p>
          <a:p>
            <a:r>
              <a:rPr lang="en-US" dirty="0" smtClean="0"/>
              <a:t>Students are expected to read, discuss, and present research papers</a:t>
            </a:r>
          </a:p>
          <a:p>
            <a:endParaRPr lang="en-US" dirty="0" smtClean="0"/>
          </a:p>
          <a:p>
            <a:r>
              <a:rPr lang="en-US" dirty="0" smtClean="0"/>
              <a:t>Designed to familiarize students with research in program analysis for security in the past 10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9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Course Topics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83399"/>
              </p:ext>
            </p:extLst>
          </p:nvPr>
        </p:nvGraphicFramePr>
        <p:xfrm>
          <a:off x="914400" y="2770188"/>
          <a:ext cx="7315200" cy="3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xplosion 1 5"/>
          <p:cNvSpPr/>
          <p:nvPr/>
        </p:nvSpPr>
        <p:spPr>
          <a:xfrm>
            <a:off x="609600" y="4038600"/>
            <a:ext cx="2057400" cy="1219200"/>
          </a:xfrm>
          <a:prstGeom prst="irregularSeal1">
            <a:avLst/>
          </a:prstGeom>
          <a:solidFill>
            <a:srgbClr xmlns:mc="http://schemas.openxmlformats.org/markup-compatibility/2006" xmlns:a14="http://schemas.microsoft.com/office/drawing/2010/main" val="002060" mc:Ignorable="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compilers</a:t>
            </a:r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>
            <a:off x="5867400" y="2209800"/>
            <a:ext cx="2057400" cy="1219200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browsers</a:t>
            </a:r>
            <a:endParaRPr lang="en-US" dirty="0"/>
          </a:p>
        </p:txBody>
      </p:sp>
      <p:sp>
        <p:nvSpPr>
          <p:cNvPr id="8" name="Explosion 1 7"/>
          <p:cNvSpPr/>
          <p:nvPr/>
        </p:nvSpPr>
        <p:spPr>
          <a:xfrm>
            <a:off x="6477000" y="4615872"/>
            <a:ext cx="2057400" cy="1556328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runtime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75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1143001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Which Techniques Will I See?</a:t>
            </a:r>
            <a:endParaRPr lang="en-US" sz="4400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" t="414"/>
          <a:stretch/>
        </p:blipFill>
        <p:spPr bwMode="auto">
          <a:xfrm>
            <a:off x="457200" y="2265285"/>
            <a:ext cx="8155797" cy="2531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4267200" y="2112885"/>
            <a:ext cx="2819400" cy="1143000"/>
          </a:xfrm>
          <a:prstGeom prst="wedgeRoundRectCallout">
            <a:avLst>
              <a:gd name="adj1" fmla="val -80852"/>
              <a:gd name="adj2" fmla="val 8824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 systems and </a:t>
            </a:r>
          </a:p>
          <a:p>
            <a:pPr algn="ctr"/>
            <a:r>
              <a:rPr lang="en-US" dirty="0" smtClean="0"/>
              <a:t>static analysis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505200" y="4246485"/>
            <a:ext cx="2819400" cy="1143000"/>
          </a:xfrm>
          <a:prstGeom prst="wedgeRoundRectCallout">
            <a:avLst>
              <a:gd name="adj1" fmla="val -90544"/>
              <a:gd name="adj2" fmla="val -5704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04800" y="5163513"/>
            <a:ext cx="2819400" cy="1143000"/>
          </a:xfrm>
          <a:prstGeom prst="wedgeRoundRectCallout">
            <a:avLst>
              <a:gd name="adj1" fmla="val 41423"/>
              <a:gd name="adj2" fmla="val -9382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Symbolic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985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15200" cy="1154097"/>
          </a:xfrm>
        </p:spPr>
        <p:txBody>
          <a:bodyPr/>
          <a:lstStyle/>
          <a:p>
            <a:r>
              <a:rPr lang="en-US" b="1" dirty="0"/>
              <a:t>Which Techniques Will I See</a:t>
            </a:r>
            <a:r>
              <a:rPr lang="en-US" b="1" dirty="0" smtClean="0"/>
              <a:t>? (2)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11023"/>
            <a:ext cx="7315200" cy="325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4495800" y="5486400"/>
            <a:ext cx="2819400" cy="1143000"/>
          </a:xfrm>
          <a:prstGeom prst="wedgeRoundRectCallout">
            <a:avLst>
              <a:gd name="adj1" fmla="val -117758"/>
              <a:gd name="adj2" fmla="val -8554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Aspect languages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657600" y="2743200"/>
            <a:ext cx="2819400" cy="1143000"/>
          </a:xfrm>
          <a:prstGeom prst="wedgeRoundRectCallout">
            <a:avLst>
              <a:gd name="adj1" fmla="val -83461"/>
              <a:gd name="adj2" fmla="val 4870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Points-to analysis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739055" y="4191000"/>
            <a:ext cx="2819400" cy="1143000"/>
          </a:xfrm>
          <a:prstGeom prst="wedgeRoundRectCallout">
            <a:avLst>
              <a:gd name="adj1" fmla="val -88307"/>
              <a:gd name="adj2" fmla="val -186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Browser hacking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3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315200" cy="1154097"/>
          </a:xfrm>
        </p:spPr>
        <p:txBody>
          <a:bodyPr/>
          <a:lstStyle/>
          <a:p>
            <a:r>
              <a:rPr lang="en-US" b="1" dirty="0" smtClean="0"/>
              <a:t>Expected Workload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799"/>
            <a:ext cx="7315200" cy="46482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Students </a:t>
            </a:r>
            <a:r>
              <a:rPr lang="en-US" dirty="0"/>
              <a:t>are </a:t>
            </a:r>
            <a:r>
              <a:rPr lang="en-US" dirty="0" smtClean="0"/>
              <a:t>responsible for</a:t>
            </a:r>
          </a:p>
          <a:p>
            <a:pPr lvl="1"/>
            <a:r>
              <a:rPr lang="en-US" dirty="0" smtClean="0"/>
              <a:t>Reading one paper per class and writing a very short summary</a:t>
            </a:r>
          </a:p>
          <a:p>
            <a:pPr lvl="1"/>
            <a:r>
              <a:rPr lang="en-US" dirty="0" smtClean="0"/>
              <a:t>Be actively involved in in-class discussions</a:t>
            </a:r>
          </a:p>
          <a:p>
            <a:pPr lvl="1"/>
            <a:r>
              <a:rPr lang="en-US" dirty="0" smtClean="0"/>
              <a:t>Leading 2- 3 presentations done in </a:t>
            </a:r>
            <a:r>
              <a:rPr lang="en-US" dirty="0" smtClean="0"/>
              <a:t>pairs, if enough people register</a:t>
            </a:r>
            <a:endParaRPr lang="en-US" dirty="0" smtClean="0"/>
          </a:p>
          <a:p>
            <a:pPr lvl="1"/>
            <a:r>
              <a:rPr lang="en-US" dirty="0" smtClean="0"/>
              <a:t>These typically involve more preparation and discussions with the instructor</a:t>
            </a:r>
          </a:p>
          <a:p>
            <a:endParaRPr lang="en-US" dirty="0" smtClean="0"/>
          </a:p>
          <a:p>
            <a:r>
              <a:rPr lang="en-US" dirty="0" smtClean="0"/>
              <a:t>Paper response template: to be submitted individually before class</a:t>
            </a:r>
          </a:p>
          <a:p>
            <a:pPr lvl="1"/>
            <a:r>
              <a:rPr lang="en-US" dirty="0" smtClean="0"/>
              <a:t>Contributions (3-5 points, no more than 1 line each)</a:t>
            </a:r>
          </a:p>
          <a:p>
            <a:pPr lvl="1"/>
            <a:r>
              <a:rPr lang="en-US" dirty="0" smtClean="0"/>
              <a:t>Cons/weaknesses (3-5 points, no more than 1 line each)</a:t>
            </a:r>
          </a:p>
          <a:p>
            <a:pPr lvl="1"/>
            <a:r>
              <a:rPr lang="en-US" dirty="0" smtClean="0"/>
              <a:t>Follow-up work /mini-projects (3-5 points, no more than 1 line each)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come to class prepared: </a:t>
            </a:r>
          </a:p>
          <a:p>
            <a:pPr lvl="1"/>
            <a:r>
              <a:rPr lang="en-US" dirty="0" smtClean="0"/>
              <a:t>Carefully read the paper and get as much as you can out of it on your own</a:t>
            </a:r>
          </a:p>
          <a:p>
            <a:pPr lvl="1"/>
            <a:r>
              <a:rPr lang="en-US" dirty="0" smtClean="0"/>
              <a:t>There will almost always be parts you don’t fully understand</a:t>
            </a:r>
          </a:p>
          <a:p>
            <a:pPr lvl="1"/>
            <a:r>
              <a:rPr lang="en-US" dirty="0" smtClean="0"/>
              <a:t>This is to be expected, this is what class discussions are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8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One of the goals of the course is </a:t>
            </a:r>
            <a:r>
              <a:rPr lang="en-US" dirty="0" smtClean="0"/>
              <a:t>for you to </a:t>
            </a:r>
            <a:r>
              <a:rPr lang="en-US" dirty="0"/>
              <a:t>develop strong presentations skills</a:t>
            </a:r>
          </a:p>
          <a:p>
            <a:pPr lvl="1"/>
            <a:r>
              <a:rPr lang="en-US" dirty="0"/>
              <a:t>Don’t expect to get it right the first time around</a:t>
            </a:r>
          </a:p>
          <a:p>
            <a:pPr lvl="1"/>
            <a:r>
              <a:rPr lang="en-US" dirty="0"/>
              <a:t>Expect to benefit from these skills for years to come</a:t>
            </a:r>
          </a:p>
          <a:p>
            <a:pPr lvl="1"/>
            <a:r>
              <a:rPr lang="en-US" dirty="0"/>
              <a:t>It’s okay to look at other people’s presentations of these papers, it’s not okay to copy them verbatim</a:t>
            </a:r>
          </a:p>
          <a:p>
            <a:pPr lvl="1"/>
            <a:r>
              <a:rPr lang="en-US" dirty="0"/>
              <a:t>Expect to iterate over your </a:t>
            </a:r>
            <a:r>
              <a:rPr lang="en-US" dirty="0" smtClean="0"/>
              <a:t>slides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Expectations:</a:t>
            </a:r>
          </a:p>
          <a:p>
            <a:pPr lvl="1"/>
            <a:r>
              <a:rPr lang="en-US" dirty="0" smtClean="0"/>
              <a:t>A good presentation involves a lot of work</a:t>
            </a:r>
          </a:p>
          <a:p>
            <a:pPr lvl="1"/>
            <a:r>
              <a:rPr lang="en-US" dirty="0" smtClean="0"/>
              <a:t>Presentations are to be done in teams</a:t>
            </a:r>
          </a:p>
          <a:p>
            <a:pPr lvl="1"/>
            <a:r>
              <a:rPr lang="en-US" dirty="0" smtClean="0"/>
              <a:t>Expect to spend several hours preparing</a:t>
            </a:r>
          </a:p>
          <a:p>
            <a:pPr lvl="1"/>
            <a:r>
              <a:rPr lang="en-US" dirty="0" smtClean="0"/>
              <a:t>Figure out how your want to subdivide the work</a:t>
            </a:r>
          </a:p>
          <a:p>
            <a:pPr lvl="1"/>
            <a:r>
              <a:rPr lang="en-US" dirty="0" smtClean="0"/>
              <a:t>You will need to read more (optional papers) and address them in your presentation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Office hours </a:t>
            </a:r>
          </a:p>
          <a:p>
            <a:pPr lvl="1"/>
            <a:r>
              <a:rPr lang="en-US" dirty="0" smtClean="0"/>
              <a:t>After class</a:t>
            </a:r>
          </a:p>
          <a:p>
            <a:pPr lvl="1"/>
            <a:r>
              <a:rPr lang="en-US" dirty="0" smtClean="0"/>
              <a:t>Have your presentation ready for a dry run one class meeting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Presenting Technical Papers in 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7848600" cy="353952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Presentation Zen </a:t>
            </a:r>
            <a:r>
              <a:rPr lang="en-US" dirty="0" smtClean="0"/>
              <a:t>by Garr Reynolds</a:t>
            </a:r>
          </a:p>
          <a:p>
            <a:endParaRPr lang="en-US" dirty="0" smtClean="0"/>
          </a:p>
          <a:p>
            <a:r>
              <a:rPr lang="en-US" b="1" dirty="0"/>
              <a:t>Presentation advice: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Giving a talk</a:t>
            </a:r>
            <a:r>
              <a:rPr lang="en-US" dirty="0"/>
              <a:t> by </a:t>
            </a:r>
            <a:r>
              <a:rPr lang="en-US" dirty="0">
                <a:hlinkClick r:id="rId3"/>
              </a:rPr>
              <a:t>Mike Ernst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Advice on giving talks</a:t>
            </a:r>
            <a:r>
              <a:rPr lang="en-US" dirty="0"/>
              <a:t> by </a:t>
            </a:r>
            <a:r>
              <a:rPr lang="en-US" dirty="0">
                <a:hlinkClick r:id="rId5"/>
              </a:rPr>
              <a:t>Tessa Lau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Tips for a Good Conference Talk</a:t>
            </a:r>
            <a:r>
              <a:rPr lang="en-US" dirty="0"/>
              <a:t>  by </a:t>
            </a:r>
            <a:r>
              <a:rPr lang="en-US" dirty="0">
                <a:hlinkClick r:id="rId7"/>
              </a:rPr>
              <a:t>Jennifer </a:t>
            </a:r>
            <a:r>
              <a:rPr lang="en-US" dirty="0" err="1">
                <a:hlinkClick r:id="rId7"/>
              </a:rPr>
              <a:t>Widom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Hints on making presentations</a:t>
            </a:r>
            <a:r>
              <a:rPr lang="en-US" dirty="0"/>
              <a:t> by </a:t>
            </a:r>
            <a:r>
              <a:rPr lang="en-US" dirty="0">
                <a:hlinkClick r:id="rId9"/>
              </a:rPr>
              <a:t>Jeff Offutt</a:t>
            </a:r>
            <a:endParaRPr lang="en-US" dirty="0"/>
          </a:p>
          <a:p>
            <a:pPr lvl="1"/>
            <a:r>
              <a:rPr lang="en-US" dirty="0">
                <a:hlinkClick r:id="rId10"/>
              </a:rPr>
              <a:t>Some Advice on giving a Talk</a:t>
            </a:r>
            <a:r>
              <a:rPr lang="en-US" dirty="0"/>
              <a:t>, by Olivier </a:t>
            </a:r>
            <a:r>
              <a:rPr lang="en-US" dirty="0" err="1"/>
              <a:t>Danvy</a:t>
            </a:r>
            <a:r>
              <a:rPr lang="en-US" dirty="0"/>
              <a:t>. </a:t>
            </a:r>
            <a:r>
              <a:rPr lang="en-US" dirty="0">
                <a:hlinkClick r:id="rId11"/>
              </a:rPr>
              <a:t>Issues in making an oral presentation</a:t>
            </a:r>
            <a:endParaRPr lang="en-US" dirty="0"/>
          </a:p>
          <a:p>
            <a:pPr lvl="1"/>
            <a:r>
              <a:rPr lang="en-US" dirty="0">
                <a:hlinkClick r:id="rId12"/>
              </a:rPr>
              <a:t>Presentation advice</a:t>
            </a:r>
            <a:r>
              <a:rPr lang="en-US" dirty="0"/>
              <a:t> by Armando Fox</a:t>
            </a:r>
          </a:p>
          <a:p>
            <a:pPr lvl="1"/>
            <a:r>
              <a:rPr lang="en-US" dirty="0">
                <a:hlinkClick r:id="rId13"/>
              </a:rPr>
              <a:t>Conference talk advice</a:t>
            </a:r>
            <a:r>
              <a:rPr lang="en-US" dirty="0"/>
              <a:t> from Mark Hill.</a:t>
            </a:r>
          </a:p>
          <a:p>
            <a:pPr marL="45720" indent="0" algn="r">
              <a:buNone/>
            </a:pPr>
            <a:r>
              <a:rPr lang="en-US" dirty="0" smtClean="0"/>
              <a:t>from </a:t>
            </a:r>
            <a:r>
              <a:rPr lang="en-US" dirty="0">
                <a:hlinkClick r:id="rId14"/>
              </a:rPr>
              <a:t>http://</a:t>
            </a:r>
            <a:r>
              <a:rPr lang="en-US" dirty="0" smtClean="0">
                <a:hlinkClick r:id="rId14"/>
              </a:rPr>
              <a:t>people.engr.ncsu.edu/txie/advice.htm</a:t>
            </a:r>
            <a:endParaRPr lang="en-US" dirty="0" smtClean="0"/>
          </a:p>
          <a:p>
            <a:endParaRPr lang="en-US" dirty="0" smtClean="0"/>
          </a:p>
          <a:p>
            <a:pPr marL="4572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14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  <a:p>
            <a:pPr lvl="1"/>
            <a:r>
              <a:rPr lang="en-US" dirty="0"/>
              <a:t>Presentations</a:t>
            </a:r>
          </a:p>
          <a:p>
            <a:pPr lvl="1"/>
            <a:r>
              <a:rPr lang="en-US" dirty="0"/>
              <a:t>Paper reports</a:t>
            </a:r>
          </a:p>
          <a:p>
            <a:pPr lvl="1"/>
            <a:r>
              <a:rPr lang="en-US" dirty="0"/>
              <a:t>Class participation</a:t>
            </a:r>
          </a:p>
          <a:p>
            <a:pPr lvl="1"/>
            <a:r>
              <a:rPr lang="en-US" dirty="0"/>
              <a:t>Project (to be decided)</a:t>
            </a:r>
          </a:p>
          <a:p>
            <a:endParaRPr lang="en-US" dirty="0" smtClean="0"/>
          </a:p>
          <a:p>
            <a:r>
              <a:rPr lang="en-US" dirty="0" smtClean="0"/>
              <a:t>Exact breakdown is 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2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Metro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E5B6F" mc:Ignorable=""/>
      </a:dk2>
      <a:lt2>
        <a:srgbClr xmlns:mc="http://schemas.openxmlformats.org/markup-compatibility/2006" xmlns:a14="http://schemas.microsoft.com/office/drawing/2010/main" val="D6ECFF" mc:Ignorable=""/>
      </a:lt2>
      <a:accent1>
        <a:srgbClr xmlns:mc="http://schemas.openxmlformats.org/markup-compatibility/2006" xmlns:a14="http://schemas.microsoft.com/office/drawing/2010/main" val="7FD13B" mc:Ignorable=""/>
      </a:accent1>
      <a:accent2>
        <a:srgbClr xmlns:mc="http://schemas.openxmlformats.org/markup-compatibility/2006" xmlns:a14="http://schemas.microsoft.com/office/drawing/2010/main" val="EA157A" mc:Ignorable=""/>
      </a:accent2>
      <a:accent3>
        <a:srgbClr xmlns:mc="http://schemas.openxmlformats.org/markup-compatibility/2006" xmlns:a14="http://schemas.microsoft.com/office/drawing/2010/main" val="FEB80A" mc:Ignorable=""/>
      </a:accent3>
      <a:accent4>
        <a:srgbClr xmlns:mc="http://schemas.openxmlformats.org/markup-compatibility/2006" xmlns:a14="http://schemas.microsoft.com/office/drawing/2010/main" val="00ADDC" mc:Ignorable=""/>
      </a:accent4>
      <a:accent5>
        <a:srgbClr xmlns:mc="http://schemas.openxmlformats.org/markup-compatibility/2006" xmlns:a14="http://schemas.microsoft.com/office/drawing/2010/main" val="738AC8" mc:Ignorable=""/>
      </a:accent5>
      <a:accent6>
        <a:srgbClr xmlns:mc="http://schemas.openxmlformats.org/markup-compatibility/2006" xmlns:a14="http://schemas.microsoft.com/office/drawing/2010/main" val="1AB39F" mc:Ignorable=""/>
      </a:accent6>
      <a:hlink>
        <a:srgbClr xmlns:mc="http://schemas.openxmlformats.org/markup-compatibility/2006" xmlns:a14="http://schemas.microsoft.com/office/drawing/2010/main" val="EB8803" mc:Ignorable=""/>
      </a:hlink>
      <a:folHlink>
        <a:srgbClr xmlns:mc="http://schemas.openxmlformats.org/markup-compatibility/2006" xmlns:a14="http://schemas.microsoft.com/office/drawing/2010/main" val="5F7791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xmlns:mc="http://schemas.openxmlformats.org/markup-compatibility/2006" xmlns:a14="http://schemas.microsoft.com/office/drawing/2010/main" val="000000" mc:Ignorable="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365</TotalTime>
  <Words>474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Perspective</vt:lpstr>
      <vt:lpstr>Program Analysis for  Software and Web  Security</vt:lpstr>
      <vt:lpstr>Course Summary</vt:lpstr>
      <vt:lpstr>Course Topics </vt:lpstr>
      <vt:lpstr>Which Techniques Will I See?</vt:lpstr>
      <vt:lpstr>Which Techniques Will I See? (2)</vt:lpstr>
      <vt:lpstr>Expected Workload</vt:lpstr>
      <vt:lpstr>Presentations</vt:lpstr>
      <vt:lpstr>Presenting Technical Papers in CS</vt:lpstr>
      <vt:lpstr>Grading</vt:lpstr>
      <vt:lpstr>Industry Perspective</vt:lpstr>
      <vt:lpstr>Questions?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Livshits</dc:creator>
  <cp:lastModifiedBy>Ben Livshits</cp:lastModifiedBy>
  <cp:revision>33</cp:revision>
  <dcterms:created xsi:type="dcterms:W3CDTF">2010-03-12T21:57:14Z</dcterms:created>
  <dcterms:modified xsi:type="dcterms:W3CDTF">2010-03-28T03:18:33Z</dcterms:modified>
</cp:coreProperties>
</file>