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7"/>
  </p:notesMasterIdLst>
  <p:sldIdLst>
    <p:sldId id="256" r:id="rId2"/>
    <p:sldId id="257" r:id="rId3"/>
    <p:sldId id="296" r:id="rId4"/>
    <p:sldId id="271" r:id="rId5"/>
    <p:sldId id="272" r:id="rId6"/>
    <p:sldId id="273" r:id="rId7"/>
    <p:sldId id="274" r:id="rId8"/>
    <p:sldId id="270" r:id="rId9"/>
    <p:sldId id="275" r:id="rId10"/>
    <p:sldId id="276" r:id="rId11"/>
    <p:sldId id="258" r:id="rId12"/>
    <p:sldId id="277" r:id="rId13"/>
    <p:sldId id="269" r:id="rId14"/>
    <p:sldId id="259" r:id="rId15"/>
    <p:sldId id="278" r:id="rId16"/>
    <p:sldId id="286" r:id="rId17"/>
    <p:sldId id="279" r:id="rId18"/>
    <p:sldId id="280" r:id="rId19"/>
    <p:sldId id="281" r:id="rId20"/>
    <p:sldId id="282" r:id="rId21"/>
    <p:sldId id="283" r:id="rId22"/>
    <p:sldId id="284" r:id="rId23"/>
    <p:sldId id="285" r:id="rId24"/>
    <p:sldId id="290" r:id="rId25"/>
    <p:sldId id="287" r:id="rId26"/>
    <p:sldId id="288" r:id="rId27"/>
    <p:sldId id="289" r:id="rId28"/>
    <p:sldId id="291" r:id="rId29"/>
    <p:sldId id="292" r:id="rId30"/>
    <p:sldId id="294" r:id="rId31"/>
    <p:sldId id="298" r:id="rId32"/>
    <p:sldId id="297" r:id="rId33"/>
    <p:sldId id="295" r:id="rId34"/>
    <p:sldId id="293" r:id="rId35"/>
    <p:sldId id="299" r:id="rId36"/>
    <p:sldId id="301" r:id="rId37"/>
    <p:sldId id="300" r:id="rId38"/>
    <p:sldId id="305" r:id="rId39"/>
    <p:sldId id="302" r:id="rId40"/>
    <p:sldId id="303" r:id="rId41"/>
    <p:sldId id="304" r:id="rId42"/>
    <p:sldId id="306" r:id="rId43"/>
    <p:sldId id="307" r:id="rId44"/>
    <p:sldId id="308" r:id="rId45"/>
    <p:sldId id="309"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00"/>
    <a:srgbClr val="007A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autoAdjust="0"/>
    <p:restoredTop sz="94653" autoAdjust="0"/>
  </p:normalViewPr>
  <p:slideViewPr>
    <p:cSldViewPr>
      <p:cViewPr>
        <p:scale>
          <a:sx n="100" d="100"/>
          <a:sy n="100" d="100"/>
        </p:scale>
        <p:origin x="-96" y="-30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B2C084-F72D-471A-BAE5-FC1590564E4E}" type="datetimeFigureOut">
              <a:rPr lang="en-US"/>
              <a:pPr>
                <a:defRPr/>
              </a:pPr>
              <a:t>4/19/2010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2A0A6A4-C679-413A-8530-E3E971BFF4C8}" type="slidenum">
              <a:rPr lang="en-US"/>
              <a:pPr>
                <a:defRPr/>
              </a:pPr>
              <a:t>‹#›</a:t>
            </a:fld>
            <a:endParaRPr lang="en-US"/>
          </a:p>
        </p:txBody>
      </p:sp>
    </p:spTree>
    <p:extLst>
      <p:ext uri="{BB962C8B-B14F-4D97-AF65-F5344CB8AC3E}">
        <p14:creationId xmlns:p14="http://schemas.microsoft.com/office/powerpoint/2010/main" val="2419860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motivation is usually to steal cookies or other user information.</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F5C6CA54-25C9-4800-AD4E-89458FEC1AE0}" type="slidenum">
              <a:rPr lang="en-US">
                <a:latin typeface="Calibri" pitchFamily="34" charset="0"/>
              </a:rPr>
              <a:pPr fontAlgn="base">
                <a:spcBef>
                  <a:spcPct val="0"/>
                </a:spcBef>
                <a:spcAft>
                  <a:spcPct val="0"/>
                </a:spcAft>
              </a:pPr>
              <a:t>4</a:t>
            </a:fld>
            <a:endParaRPr 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This table is a bit confusing, but as far as I can tell, Inst Pts are basically the program points that have to be checked. Some of the numbers don’t match the table a couple of slides ago because apparently this was a different experiment?</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70B0F577-C751-4DD6-ACC5-EA131EE17344}" type="slidenum">
              <a:rPr lang="en-US">
                <a:latin typeface="Calibri" pitchFamily="34" charset="0"/>
              </a:rPr>
              <a:pPr fontAlgn="base">
                <a:spcBef>
                  <a:spcPct val="0"/>
                </a:spcBef>
                <a:spcAft>
                  <a:spcPct val="0"/>
                </a:spcAft>
              </a:pPr>
              <a:t>32</a:t>
            </a:fld>
            <a:endParaRPr 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Turns out there is!</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99D8D6DE-1ACB-445F-84C9-155AD57851FE}" type="slidenum">
              <a:rPr lang="en-US">
                <a:latin typeface="Calibri" pitchFamily="34" charset="0"/>
              </a:rPr>
              <a:pPr fontAlgn="base">
                <a:spcBef>
                  <a:spcPct val="0"/>
                </a:spcBef>
                <a:spcAft>
                  <a:spcPct val="0"/>
                </a:spcAft>
              </a:pPr>
              <a:t>35</a:t>
            </a:fld>
            <a:endParaRPr 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paper seems to provide relatively little backup for why the propagation graph assumptions are valid – a couple of other specification inference techniques are referenced and a single standard specification is used as an example. Another approximation used to tame the exponential nature of the propagation graph is to treat paths as triples of &lt;source, sanitizer, sink&gt;.</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E54A801A-F55B-4FAC-92EE-03BAD862AE3C}" type="slidenum">
              <a:rPr lang="en-US">
                <a:latin typeface="Calibri" pitchFamily="34" charset="0"/>
              </a:rPr>
              <a:pPr fontAlgn="base">
                <a:spcBef>
                  <a:spcPct val="0"/>
                </a:spcBef>
                <a:spcAft>
                  <a:spcPct val="0"/>
                </a:spcAft>
              </a:pPr>
              <a:t>38</a:t>
            </a:fld>
            <a:endParaRPr 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Notice how the calls to common functions are reduced into a single path in the propagation graph.</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2B567C76-5F29-4FAE-9984-9125545B7D89}" type="slidenum">
              <a:rPr lang="en-US">
                <a:latin typeface="Calibri" pitchFamily="34" charset="0"/>
              </a:rPr>
              <a:pPr fontAlgn="base">
                <a:spcBef>
                  <a:spcPct val="0"/>
                </a:spcBef>
                <a:spcAft>
                  <a:spcPct val="0"/>
                </a:spcAft>
              </a:pPr>
              <a:t>40</a:t>
            </a:fld>
            <a:endParaRPr 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I’m going to have to wave my hands a bit about this factor graph. If you know what it is, that’s great. If you don’t, it’s a structure that’s used to expedite the probabilistic inference step, and that’s probably as deep as I’m going to go into it.</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EF65DBF8-3663-42B5-AC1D-8F9BDC97AC4B}" type="slidenum">
              <a:rPr lang="en-US">
                <a:latin typeface="Calibri" pitchFamily="34" charset="0"/>
              </a:rPr>
              <a:pPr fontAlgn="base">
                <a:spcBef>
                  <a:spcPct val="0"/>
                </a:spcBef>
                <a:spcAft>
                  <a:spcPct val="0"/>
                </a:spcAft>
              </a:pPr>
              <a:t>41</a:t>
            </a:fld>
            <a:endParaRPr 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“Maybe” specifications were those where it wasn’t obvious whether the specification was good or bad (the determination is a matter of interpretation). The average state-of-the-art false positive rate is over 90% according to the MERLIN paper.</a:t>
            </a: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1CBE9EDD-E08D-45A6-A906-D267B4236CE4}" type="slidenum">
              <a:rPr lang="en-US">
                <a:latin typeface="Calibri" pitchFamily="34" charset="0"/>
              </a:rPr>
              <a:pPr fontAlgn="base">
                <a:spcBef>
                  <a:spcPct val="0"/>
                </a:spcBef>
                <a:spcAft>
                  <a:spcPct val="0"/>
                </a:spcAft>
              </a:pPr>
              <a:t>42</a:t>
            </a:fld>
            <a:endParaRPr 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It would be interesting to see what happens if you use all the specifications, including the “maybe” and “bad” ones. This would simulate having more automation in the process.</a:t>
            </a: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67E5372C-FA8D-46A4-A63C-08F997EE5246}" type="slidenum">
              <a:rPr lang="en-US">
                <a:latin typeface="Calibri" pitchFamily="34" charset="0"/>
              </a:rPr>
              <a:pPr fontAlgn="base">
                <a:spcBef>
                  <a:spcPct val="0"/>
                </a:spcBef>
                <a:spcAft>
                  <a:spcPct val="0"/>
                </a:spcAft>
              </a:pPr>
              <a:t>43</a:t>
            </a:fld>
            <a:endParaRPr 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running time was calculated for each of the benchmark programs – I have just selected a few to highlight here.</a:t>
            </a:r>
          </a:p>
          <a:p>
            <a:pPr>
              <a:spcBef>
                <a:spcPct val="0"/>
              </a:spcBef>
            </a:pPr>
            <a:r>
              <a:rPr lang="en-US" smtClean="0"/>
              <a:t>Reasonable, anyway, if you don’t want to run CAT.NET (with MERLIN) frequently on a large program with many DLLs.</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B25E2366-A60D-428E-BFFA-F2EA0F0D9203}" type="slidenum">
              <a:rPr lang="en-US">
                <a:latin typeface="Calibri" pitchFamily="34" charset="0"/>
              </a:rPr>
              <a:pPr fontAlgn="base">
                <a:spcBef>
                  <a:spcPct val="0"/>
                </a:spcBef>
                <a:spcAft>
                  <a:spcPct val="0"/>
                </a:spcAft>
              </a:pPr>
              <a:t>44</a:t>
            </a:fld>
            <a:endParaRPr 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Programmers want to fix the holes quickly, analysts want to find security holes without having to do much.</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57281802-03E2-4A01-9062-132ECCC828BA}" type="slidenum">
              <a:rPr lang="en-US">
                <a:latin typeface="Calibri" pitchFamily="34" charset="0"/>
              </a:rPr>
              <a:pPr fontAlgn="base">
                <a:spcBef>
                  <a:spcPct val="0"/>
                </a:spcBef>
                <a:spcAft>
                  <a:spcPct val="0"/>
                </a:spcAft>
              </a:pPr>
              <a:t>45</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A917569C-5115-452F-9E10-743F826E7E6B}" type="slidenum">
              <a:rPr lang="en-US">
                <a:latin typeface="Calibri" pitchFamily="34" charset="0"/>
              </a:rPr>
              <a:pPr fontAlgn="base">
                <a:spcBef>
                  <a:spcPct val="0"/>
                </a:spcBef>
                <a:spcAft>
                  <a:spcPct val="0"/>
                </a:spcAft>
              </a:pPr>
              <a:t>5</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take-away point for this slide is that it’s really not that hard to accidentally introduce paths from source to sink which do not include sanitization due to time constraints or code complexity.</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320C8475-6C0D-4720-A6E7-5EEBD5C47352}" type="slidenum">
              <a:rPr lang="en-US">
                <a:latin typeface="Calibri" pitchFamily="34" charset="0"/>
              </a:rPr>
              <a:pPr fontAlgn="base">
                <a:spcBef>
                  <a:spcPct val="0"/>
                </a:spcBef>
                <a:spcAft>
                  <a:spcPct val="0"/>
                </a:spcAft>
              </a:pPr>
              <a:t>10</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42EB84AE-445A-450C-AE48-FD7D62DE9E82}" type="slidenum">
              <a:rPr lang="en-US">
                <a:latin typeface="Calibri" pitchFamily="34" charset="0"/>
              </a:rPr>
              <a:pPr fontAlgn="base">
                <a:spcBef>
                  <a:spcPct val="0"/>
                </a:spcBef>
                <a:spcAft>
                  <a:spcPct val="0"/>
                </a:spcAft>
              </a:pPr>
              <a:t>11</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Well, there is! ;)</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D32F2720-5BDE-455E-B045-2FAC1E605D5B}" type="slidenum">
              <a:rPr lang="en-US">
                <a:latin typeface="Calibri" pitchFamily="34" charset="0"/>
              </a:rPr>
              <a:pPr fontAlgn="base">
                <a:spcBef>
                  <a:spcPct val="0"/>
                </a:spcBef>
                <a:spcAft>
                  <a:spcPct val="0"/>
                </a:spcAft>
              </a:pPr>
              <a:t>13</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Abstract objects are used to represent specifically defined variables in the code.</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41E782DD-7348-4831-A61E-55737DBFD4F7}" type="slidenum">
              <a:rPr lang="en-US">
                <a:latin typeface="Calibri" pitchFamily="34" charset="0"/>
              </a:rPr>
              <a:pPr fontAlgn="base">
                <a:spcBef>
                  <a:spcPct val="0"/>
                </a:spcBef>
                <a:spcAft>
                  <a:spcPct val="0"/>
                </a:spcAft>
              </a:pPr>
              <a:t>17</a:t>
            </a:fld>
            <a:endParaRPr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This hints that there are patterns that can be exploited to track down other errors like these.</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4CF2A0E9-430E-471A-B6EB-F491DF83E204}" type="slidenum">
              <a:rPr lang="en-US">
                <a:latin typeface="Calibri" pitchFamily="34" charset="0"/>
              </a:rPr>
              <a:pPr fontAlgn="base">
                <a:spcBef>
                  <a:spcPct val="0"/>
                </a:spcBef>
                <a:spcAft>
                  <a:spcPct val="0"/>
                </a:spcAft>
              </a:pPr>
              <a:t>19</a:t>
            </a:fld>
            <a:endParaRPr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focus so far has been on the results of a static analysis of the code. Static analysis involves an approximate answer to the question “Can this program match this query?” Approximate, as the problem is in general undecidable.</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803FB9E7-0F93-4793-ADBD-3BD707563DDE}" type="slidenum">
              <a:rPr lang="en-US">
                <a:latin typeface="Calibri" pitchFamily="34" charset="0"/>
              </a:rPr>
              <a:pPr fontAlgn="base">
                <a:spcBef>
                  <a:spcPct val="0"/>
                </a:spcBef>
                <a:spcAft>
                  <a:spcPct val="0"/>
                </a:spcAft>
              </a:pPr>
              <a:t>24</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Program points that do not involve objects we are interested in for this query are irrelevant.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DB55012E-3DBC-46F0-8733-4FBD6D619960}" type="slidenum">
              <a:rPr lang="en-US">
                <a:latin typeface="Calibri" pitchFamily="34" charset="0"/>
              </a:rPr>
              <a:pPr fontAlgn="base">
                <a:spcBef>
                  <a:spcPct val="0"/>
                </a:spcBef>
                <a:spcAft>
                  <a:spcPct val="0"/>
                </a:spcAft>
              </a:pPr>
              <a:t>29</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E4121117-FCA4-4B5F-88CF-D55DBB91F74E}" type="datetimeFigureOut">
              <a:rPr lang="en-US"/>
              <a:pPr>
                <a:defRPr/>
              </a:pPr>
              <a:t>4/19/2010</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4CF81EB1-70CA-46C4-B60C-AC0C0793EAA8}" type="slidenum">
              <a:rPr lang="en-US"/>
              <a:pPr>
                <a:defRPr/>
              </a:pPr>
              <a:t>‹#›</a:t>
            </a:fld>
            <a:endParaRPr lang="en-US"/>
          </a:p>
        </p:txBody>
      </p:sp>
    </p:spTree>
    <p:extLst>
      <p:ext uri="{BB962C8B-B14F-4D97-AF65-F5344CB8AC3E}">
        <p14:creationId xmlns:p14="http://schemas.microsoft.com/office/powerpoint/2010/main" val="342036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7AC8A05-68FD-4275-901E-12F293D18702}" type="datetimeFigureOut">
              <a:rPr lang="en-US"/>
              <a:pPr>
                <a:defRPr/>
              </a:pPr>
              <a:t>4/19/2010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6C2399A-3421-4194-91D7-AFFFEB62C465}" type="slidenum">
              <a:rPr lang="en-US"/>
              <a:pPr>
                <a:defRPr/>
              </a:pPr>
              <a:t>‹#›</a:t>
            </a:fld>
            <a:endParaRPr lang="en-US"/>
          </a:p>
        </p:txBody>
      </p:sp>
    </p:spTree>
    <p:extLst>
      <p:ext uri="{BB962C8B-B14F-4D97-AF65-F5344CB8AC3E}">
        <p14:creationId xmlns:p14="http://schemas.microsoft.com/office/powerpoint/2010/main" val="998830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EB9468-0553-4295-A4F2-AC117935B392}" type="datetimeFigureOut">
              <a:rPr lang="en-US"/>
              <a:pPr>
                <a:defRPr/>
              </a:pPr>
              <a:t>4/19/2010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EAAAE26-42E1-408B-B6F8-2CC897A44CB8}" type="slidenum">
              <a:rPr lang="en-US"/>
              <a:pPr>
                <a:defRPr/>
              </a:pPr>
              <a:t>‹#›</a:t>
            </a:fld>
            <a:endParaRPr lang="en-US"/>
          </a:p>
        </p:txBody>
      </p:sp>
    </p:spTree>
    <p:extLst>
      <p:ext uri="{BB962C8B-B14F-4D97-AF65-F5344CB8AC3E}">
        <p14:creationId xmlns:p14="http://schemas.microsoft.com/office/powerpoint/2010/main" val="215842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B0B4AB4-E413-49AF-A429-9BA000618E5F}" type="datetimeFigureOut">
              <a:rPr lang="en-US"/>
              <a:pPr>
                <a:defRPr/>
              </a:pPr>
              <a:t>4/19/2010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227828E-8929-483A-BD0D-52C5D7D27073}" type="slidenum">
              <a:rPr lang="en-US"/>
              <a:pPr>
                <a:defRPr/>
              </a:pPr>
              <a:t>‹#›</a:t>
            </a:fld>
            <a:endParaRPr lang="en-US"/>
          </a:p>
        </p:txBody>
      </p:sp>
    </p:spTree>
    <p:extLst>
      <p:ext uri="{BB962C8B-B14F-4D97-AF65-F5344CB8AC3E}">
        <p14:creationId xmlns:p14="http://schemas.microsoft.com/office/powerpoint/2010/main" val="152502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E35A28F7-C30D-4E99-8C39-34D4A79CC9DC}" type="datetimeFigureOut">
              <a:rPr lang="en-US"/>
              <a:pPr>
                <a:defRPr/>
              </a:pPr>
              <a:t>4/19/2010</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0BFDD9ED-CEB3-4F03-8514-C160986198CC}" type="slidenum">
              <a:rPr lang="en-US"/>
              <a:pPr>
                <a:defRPr/>
              </a:pPr>
              <a:t>‹#›</a:t>
            </a:fld>
            <a:endParaRPr lang="en-US"/>
          </a:p>
        </p:txBody>
      </p:sp>
    </p:spTree>
    <p:extLst>
      <p:ext uri="{BB962C8B-B14F-4D97-AF65-F5344CB8AC3E}">
        <p14:creationId xmlns:p14="http://schemas.microsoft.com/office/powerpoint/2010/main" val="18121208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071FB0D-E015-4306-85D7-06B675ABAA68}" type="datetimeFigureOut">
              <a:rPr lang="en-US"/>
              <a:pPr>
                <a:defRPr/>
              </a:pPr>
              <a:t>4/19/2010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8EED28E-AF60-4EFD-BDFD-C9CEE39091DA}" type="slidenum">
              <a:rPr lang="en-US"/>
              <a:pPr>
                <a:defRPr/>
              </a:pPr>
              <a:t>‹#›</a:t>
            </a:fld>
            <a:endParaRPr lang="en-US"/>
          </a:p>
        </p:txBody>
      </p:sp>
    </p:spTree>
    <p:extLst>
      <p:ext uri="{BB962C8B-B14F-4D97-AF65-F5344CB8AC3E}">
        <p14:creationId xmlns:p14="http://schemas.microsoft.com/office/powerpoint/2010/main" val="352369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37101ADA-B1A1-4F5F-947C-C21BFE62AB9D}" type="datetimeFigureOut">
              <a:rPr lang="en-US"/>
              <a:pPr>
                <a:defRPr/>
              </a:pPr>
              <a:t>4/19/2010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00C540DD-9216-4B3D-90E8-B2AC170F05F7}" type="slidenum">
              <a:rPr lang="en-US"/>
              <a:pPr>
                <a:defRPr/>
              </a:pPr>
              <a:t>‹#›</a:t>
            </a:fld>
            <a:endParaRPr lang="en-US"/>
          </a:p>
        </p:txBody>
      </p:sp>
    </p:spTree>
    <p:extLst>
      <p:ext uri="{BB962C8B-B14F-4D97-AF65-F5344CB8AC3E}">
        <p14:creationId xmlns:p14="http://schemas.microsoft.com/office/powerpoint/2010/main" val="219783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517EB16D-CFA9-45D9-9DD2-25E1D8E5F42B}" type="datetimeFigureOut">
              <a:rPr lang="en-US"/>
              <a:pPr>
                <a:defRPr/>
              </a:pPr>
              <a:t>4/19/2010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43DDF0A8-FB74-4512-B0DE-50875A5AB424}" type="slidenum">
              <a:rPr lang="en-US"/>
              <a:pPr>
                <a:defRPr/>
              </a:pPr>
              <a:t>‹#›</a:t>
            </a:fld>
            <a:endParaRPr lang="en-US"/>
          </a:p>
        </p:txBody>
      </p:sp>
    </p:spTree>
    <p:extLst>
      <p:ext uri="{BB962C8B-B14F-4D97-AF65-F5344CB8AC3E}">
        <p14:creationId xmlns:p14="http://schemas.microsoft.com/office/powerpoint/2010/main" val="415429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B625829B-F25A-4897-B80C-993A39AEF8FA}" type="datetimeFigureOut">
              <a:rPr lang="en-US"/>
              <a:pPr>
                <a:defRPr/>
              </a:pPr>
              <a:t>4/19/2010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1595EDEE-CBD2-4D95-82E2-A3F72C1AE5B4}" type="slidenum">
              <a:rPr lang="en-US"/>
              <a:pPr>
                <a:defRPr/>
              </a:pPr>
              <a:t>‹#›</a:t>
            </a:fld>
            <a:endParaRPr lang="en-US"/>
          </a:p>
        </p:txBody>
      </p:sp>
    </p:spTree>
    <p:extLst>
      <p:ext uri="{BB962C8B-B14F-4D97-AF65-F5344CB8AC3E}">
        <p14:creationId xmlns:p14="http://schemas.microsoft.com/office/powerpoint/2010/main" val="32880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324ACDB5-0F45-45A8-B1FA-3F2BA6FC263F}" type="datetimeFigureOut">
              <a:rPr lang="en-US"/>
              <a:pPr>
                <a:defRPr/>
              </a:pPr>
              <a:t>4/19/2010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89BF60C8-0435-43C8-9FB5-10E73DFEE8A8}" type="slidenum">
              <a:rPr lang="en-US"/>
              <a:pPr>
                <a:defRPr/>
              </a:pPr>
              <a:t>‹#›</a:t>
            </a:fld>
            <a:endParaRPr lang="en-US"/>
          </a:p>
        </p:txBody>
      </p:sp>
    </p:spTree>
    <p:extLst>
      <p:ext uri="{BB962C8B-B14F-4D97-AF65-F5344CB8AC3E}">
        <p14:creationId xmlns:p14="http://schemas.microsoft.com/office/powerpoint/2010/main" val="3970491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7E9BA877-85D3-45C4-B126-D421AA4637AC}" type="datetimeFigureOut">
              <a:rPr lang="en-US"/>
              <a:pPr>
                <a:defRPr/>
              </a:pPr>
              <a:t>4/19/2010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C9388D8F-0B25-45F8-B229-2B3B9B0C4D84}" type="slidenum">
              <a:rPr lang="en-US"/>
              <a:pPr>
                <a:defRPr/>
              </a:pPr>
              <a:t>‹#›</a:t>
            </a:fld>
            <a:endParaRPr lang="en-US"/>
          </a:p>
        </p:txBody>
      </p:sp>
    </p:spTree>
    <p:extLst>
      <p:ext uri="{BB962C8B-B14F-4D97-AF65-F5344CB8AC3E}">
        <p14:creationId xmlns:p14="http://schemas.microsoft.com/office/powerpoint/2010/main" val="335480028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839D3CD-76EE-4443-97DE-0AB701E1F7E5}" type="datetimeFigureOut">
              <a:rPr lang="en-US"/>
              <a:pPr>
                <a:defRPr/>
              </a:pPr>
              <a:t>4/19/2010</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5B094706-8D72-4D41-B5A5-CC7E790642BD}"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3" r:id="rId2"/>
    <p:sldLayoutId id="2147483768" r:id="rId3"/>
    <p:sldLayoutId id="2147483764" r:id="rId4"/>
    <p:sldLayoutId id="2147483765" r:id="rId5"/>
    <p:sldLayoutId id="2147483769" r:id="rId6"/>
    <p:sldLayoutId id="2147483770" r:id="rId7"/>
    <p:sldLayoutId id="2147483771" r:id="rId8"/>
    <p:sldLayoutId id="2147483772" r:id="rId9"/>
    <p:sldLayoutId id="2147483766" r:id="rId10"/>
    <p:sldLayoutId id="2147483773"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hitehatsec.com/home/resource/stat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symantec.com/business/theme.jsp?themeid=threatrepor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research.microsoft.com/en-us/um/people/livshits/papers/ppt/oopsla0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research.microsoft.com/en-us/um/people/livshits/papers/ppt/usenixsec05.pp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research.microsoft.com/en-us/um/people/livshits/papers/pdf/pldi0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genuity.org/wordpress/2010/01/14/ngenuity-2010-001-zenoss-getjsoneventsinfo-sql-injection/" TargetMode="External"/><Relationship Id="rId2" Type="http://schemas.openxmlformats.org/officeDocument/2006/relationships/hyperlink" Target="http://www.zenos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p:txBody>
          <a:bodyPr/>
          <a:lstStyle/>
          <a:p>
            <a:r>
              <a:rPr lang="en-US" smtClean="0"/>
              <a:t>Securing Web Applications</a:t>
            </a:r>
          </a:p>
        </p:txBody>
      </p:sp>
      <p:sp>
        <p:nvSpPr>
          <p:cNvPr id="5" name="Subtitle 4"/>
          <p:cNvSpPr>
            <a:spLocks noGrp="1"/>
          </p:cNvSpPr>
          <p:nvPr>
            <p:ph type="subTitle" idx="1"/>
          </p:nvPr>
        </p:nvSpPr>
        <p:spPr/>
        <p:txBody>
          <a:bodyPr>
            <a:normAutofit/>
          </a:bodyPr>
          <a:lstStyle/>
          <a:p>
            <a:pPr fontAlgn="auto">
              <a:spcAft>
                <a:spcPts val="0"/>
              </a:spcAft>
              <a:buFont typeface="Wingdings 3"/>
              <a:buNone/>
              <a:defRPr/>
            </a:pPr>
            <a:r>
              <a:rPr lang="en-US" dirty="0" smtClean="0"/>
              <a:t>Static and Dynamic Information Flow Tracking</a:t>
            </a:r>
            <a:endParaRPr lang="en-US" dirty="0"/>
          </a:p>
        </p:txBody>
      </p:sp>
      <p:sp>
        <p:nvSpPr>
          <p:cNvPr id="6" name="TextBox 5"/>
          <p:cNvSpPr txBox="1"/>
          <p:nvPr/>
        </p:nvSpPr>
        <p:spPr>
          <a:xfrm>
            <a:off x="6477000" y="6096000"/>
            <a:ext cx="1844675" cy="584200"/>
          </a:xfrm>
          <a:prstGeom prst="rect">
            <a:avLst/>
          </a:prstGeom>
          <a:noFill/>
        </p:spPr>
        <p:txBody>
          <a:bodyPr wrap="none">
            <a:spAutoFit/>
          </a:bodyPr>
          <a:lstStyle/>
          <a:p>
            <a:pPr fontAlgn="auto">
              <a:spcBef>
                <a:spcPts val="0"/>
              </a:spcBef>
              <a:spcAft>
                <a:spcPts val="0"/>
              </a:spcAft>
              <a:defRPr/>
            </a:pPr>
            <a:r>
              <a:rPr lang="en-US" sz="1600" dirty="0">
                <a:latin typeface="+mj-lt"/>
                <a:cs typeface="+mn-cs"/>
              </a:rPr>
              <a:t>Jason </a:t>
            </a:r>
            <a:r>
              <a:rPr lang="en-US" sz="1600" dirty="0" err="1">
                <a:latin typeface="+mj-lt"/>
                <a:cs typeface="+mn-cs"/>
              </a:rPr>
              <a:t>Ganzhorn</a:t>
            </a:r>
            <a:endParaRPr lang="en-US" sz="1600" dirty="0">
              <a:latin typeface="+mj-lt"/>
              <a:cs typeface="+mn-cs"/>
            </a:endParaRPr>
          </a:p>
          <a:p>
            <a:pPr algn="r" fontAlgn="auto">
              <a:spcBef>
                <a:spcPts val="0"/>
              </a:spcBef>
              <a:spcAft>
                <a:spcPts val="0"/>
              </a:spcAft>
              <a:defRPr/>
            </a:pPr>
            <a:r>
              <a:rPr lang="en-US" sz="1600" dirty="0">
                <a:latin typeface="+mj-lt"/>
                <a:cs typeface="+mn-cs"/>
              </a:rPr>
              <a:t>4/12/2010</a:t>
            </a:r>
            <a:endParaRPr lang="en-US" sz="1600" dirty="0">
              <a:latin typeface="+mj-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Tainted Input (cont’d)	</a:t>
            </a:r>
          </a:p>
        </p:txBody>
      </p:sp>
      <p:sp>
        <p:nvSpPr>
          <p:cNvPr id="18435" name="Content Placeholder 2"/>
          <p:cNvSpPr>
            <a:spLocks noGrp="1"/>
          </p:cNvSpPr>
          <p:nvPr>
            <p:ph sz="quarter" idx="1"/>
          </p:nvPr>
        </p:nvSpPr>
        <p:spPr>
          <a:xfrm>
            <a:off x="457200" y="1219200"/>
            <a:ext cx="8229600" cy="4937125"/>
          </a:xfrm>
        </p:spPr>
        <p:txBody>
          <a:bodyPr/>
          <a:lstStyle/>
          <a:p>
            <a:r>
              <a:rPr lang="en-US" smtClean="0"/>
              <a:t>Consider this example:</a:t>
            </a:r>
            <a:br>
              <a:rPr lang="en-US" smtClean="0"/>
            </a:br>
            <a:r>
              <a:rPr lang="en-US" smtClean="0"/>
              <a:t>You are programming a networked application, and you decide to use the AwesomeNetwork™ library to handle your database connections.</a:t>
            </a:r>
            <a:br>
              <a:rPr lang="en-US" smtClean="0"/>
            </a:br>
            <a:r>
              <a:rPr lang="en-US" smtClean="0"/>
              <a:t/>
            </a:r>
            <a:br>
              <a:rPr lang="en-US" smtClean="0"/>
            </a:br>
            <a:r>
              <a:rPr lang="en-US" smtClean="0"/>
              <a:t>However, you are short on time and the documentation for the library is lacking, so you assume that it provides SQL sanitization.</a:t>
            </a:r>
            <a:br>
              <a:rPr lang="en-US" smtClean="0"/>
            </a:br>
            <a:r>
              <a:rPr lang="en-US" smtClean="0"/>
              <a:t/>
            </a:r>
            <a:br>
              <a:rPr lang="en-US" smtClean="0"/>
            </a:br>
            <a:r>
              <a:rPr lang="en-US" smtClean="0"/>
              <a:t>Voila, you have introduced a SQL injection vulnerability.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How Serious Is It, Really?</a:t>
            </a:r>
          </a:p>
        </p:txBody>
      </p:sp>
      <p:sp>
        <p:nvSpPr>
          <p:cNvPr id="19459" name="Content Placeholder 2"/>
          <p:cNvSpPr>
            <a:spLocks noGrp="1"/>
          </p:cNvSpPr>
          <p:nvPr>
            <p:ph sz="quarter" idx="1"/>
          </p:nvPr>
        </p:nvSpPr>
        <p:spPr>
          <a:xfrm>
            <a:off x="457200" y="1219200"/>
            <a:ext cx="8229600" cy="4937125"/>
          </a:xfrm>
        </p:spPr>
        <p:txBody>
          <a:bodyPr/>
          <a:lstStyle/>
          <a:p>
            <a:r>
              <a:rPr lang="en-US" smtClean="0"/>
              <a:t>According to the WhiteHat Website Security Statistics Report released in fall 2009, approximately 64% of the 1,364 scanned websites have at least one serious vulnerability.</a:t>
            </a:r>
          </a:p>
          <a:p>
            <a:r>
              <a:rPr lang="en-US" smtClean="0"/>
              <a:t>There is an average of 6.5 severe unresolved vulnerabilities per website.</a:t>
            </a:r>
          </a:p>
          <a:p>
            <a:r>
              <a:rPr lang="en-US" smtClean="0">
                <a:hlinkClick r:id="rId3"/>
              </a:rPr>
              <a:t>http://www.whitehatsec.com/home/resource/stats.html</a:t>
            </a:r>
            <a:endParaRPr lang="en-US" smtClean="0"/>
          </a:p>
          <a:p>
            <a:r>
              <a:rPr lang="en-US" smtClean="0"/>
              <a:t>Further interesting reading:</a:t>
            </a:r>
            <a:br>
              <a:rPr lang="en-US" smtClean="0"/>
            </a:br>
            <a:r>
              <a:rPr lang="en-US" smtClean="0">
                <a:hlinkClick r:id="rId4"/>
              </a:rPr>
              <a:t>http://www.symantec.com/business/theme.jsp?themeid=threatreport</a:t>
            </a:r>
            <a:endParaRPr lang="en-US" smtClean="0"/>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Is There a Solution?</a:t>
            </a:r>
          </a:p>
        </p:txBody>
      </p:sp>
      <p:sp>
        <p:nvSpPr>
          <p:cNvPr id="20483" name="Content Placeholder 2"/>
          <p:cNvSpPr>
            <a:spLocks noGrp="1"/>
          </p:cNvSpPr>
          <p:nvPr>
            <p:ph sz="quarter" idx="1"/>
          </p:nvPr>
        </p:nvSpPr>
        <p:spPr>
          <a:xfrm>
            <a:off x="457200" y="1219200"/>
            <a:ext cx="8229600" cy="4937125"/>
          </a:xfrm>
        </p:spPr>
        <p:txBody>
          <a:bodyPr/>
          <a:lstStyle/>
          <a:p>
            <a:r>
              <a:rPr lang="en-US" smtClean="0"/>
              <a:t>One solution is to adopt the mindset that user data cannot be trusted and should be sanitized whenever you are passing it to a sink.</a:t>
            </a:r>
          </a:p>
          <a:p>
            <a:r>
              <a:rPr lang="en-US" smtClean="0"/>
              <a:t>You are still probably going to miss some subtle cases due to lengthy code paths.</a:t>
            </a:r>
          </a:p>
          <a:p>
            <a:r>
              <a:rPr lang="en-US" smtClean="0"/>
              <a:t>Wouldn’t it be nice if there was an automated way to check for common vulnerability patterns?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US" smtClean="0"/>
              <a:t>Program Query Language</a:t>
            </a:r>
          </a:p>
        </p:txBody>
      </p:sp>
      <p:sp>
        <p:nvSpPr>
          <p:cNvPr id="5" name="Text Placeholder 4"/>
          <p:cNvSpPr>
            <a:spLocks noGrp="1"/>
          </p:cNvSpPr>
          <p:nvPr>
            <p:ph type="body" idx="1"/>
          </p:nvPr>
        </p:nvSpPr>
        <p:spPr/>
        <p:txBody>
          <a:bodyPr>
            <a:normAutofit/>
          </a:bodyPr>
          <a:lstStyle/>
          <a:p>
            <a:pPr fontAlgn="auto">
              <a:spcAft>
                <a:spcPts val="0"/>
              </a:spcAft>
              <a:buFont typeface="Wingdings 3"/>
              <a:buNone/>
              <a:defRPr/>
            </a:pPr>
            <a:r>
              <a:rPr lang="en-US" dirty="0" smtClean="0"/>
              <a:t>Securing Web Applications with Static and Dynamic Information Flow Tracking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One Possible Solution</a:t>
            </a:r>
          </a:p>
        </p:txBody>
      </p:sp>
      <p:sp>
        <p:nvSpPr>
          <p:cNvPr id="22531" name="Content Placeholder 2"/>
          <p:cNvSpPr>
            <a:spLocks noGrp="1"/>
          </p:cNvSpPr>
          <p:nvPr>
            <p:ph sz="quarter" idx="1"/>
          </p:nvPr>
        </p:nvSpPr>
        <p:spPr>
          <a:xfrm>
            <a:off x="457200" y="1219200"/>
            <a:ext cx="8229600" cy="4937125"/>
          </a:xfrm>
        </p:spPr>
        <p:txBody>
          <a:bodyPr/>
          <a:lstStyle/>
          <a:p>
            <a:r>
              <a:rPr lang="en-US" smtClean="0"/>
              <a:t>PQL – Program Query Language</a:t>
            </a:r>
          </a:p>
          <a:p>
            <a:r>
              <a:rPr lang="en-US" smtClean="0"/>
              <a:t>Basic Idea</a:t>
            </a:r>
          </a:p>
          <a:p>
            <a:pPr lvl="1"/>
            <a:r>
              <a:rPr lang="en-US" smtClean="0"/>
              <a:t>Represent a class of information flow as a pattern, or specification.</a:t>
            </a:r>
          </a:p>
          <a:p>
            <a:pPr lvl="1"/>
            <a:r>
              <a:rPr lang="en-US" smtClean="0"/>
              <a:t>Use static and dynamic analysis to identify matches against a specification.</a:t>
            </a:r>
          </a:p>
          <a:p>
            <a:pPr lvl="1"/>
            <a:r>
              <a:rPr lang="en-US" smtClean="0"/>
              <a:t>Allow program to recover from errors gracefully and defend against security breaches.</a:t>
            </a:r>
          </a:p>
          <a:p>
            <a:pPr lvl="1"/>
            <a:r>
              <a:rPr lang="en-US" smtClean="0"/>
              <a:t>Make this as simple as possible for the programmer.</a:t>
            </a:r>
          </a:p>
          <a:p>
            <a:pPr lvl="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PQL System Architecture</a:t>
            </a:r>
          </a:p>
        </p:txBody>
      </p:sp>
      <p:grpSp>
        <p:nvGrpSpPr>
          <p:cNvPr id="23555" name="Group 24"/>
          <p:cNvGrpSpPr>
            <a:grpSpLocks/>
          </p:cNvGrpSpPr>
          <p:nvPr/>
        </p:nvGrpSpPr>
        <p:grpSpPr bwMode="auto">
          <a:xfrm>
            <a:off x="1617663" y="1371600"/>
            <a:ext cx="5908675" cy="4429125"/>
            <a:chOff x="762000" y="1371600"/>
            <a:chExt cx="5907107" cy="4428530"/>
          </a:xfrm>
        </p:grpSpPr>
        <p:sp>
          <p:nvSpPr>
            <p:cNvPr id="7" name="Down Arrow 6"/>
            <p:cNvSpPr/>
            <p:nvPr/>
          </p:nvSpPr>
          <p:spPr>
            <a:xfrm>
              <a:off x="4229767" y="1752549"/>
              <a:ext cx="228539" cy="609518"/>
            </a:xfrm>
            <a:prstGeom prst="downArrow">
              <a:avLst>
                <a:gd name="adj1" fmla="val 21786"/>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3" name="Down Arrow 12"/>
            <p:cNvSpPr/>
            <p:nvPr/>
          </p:nvSpPr>
          <p:spPr>
            <a:xfrm>
              <a:off x="4229767" y="2743016"/>
              <a:ext cx="228539" cy="53332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 name="TextBox 5"/>
            <p:cNvSpPr txBox="1"/>
            <p:nvPr/>
          </p:nvSpPr>
          <p:spPr>
            <a:xfrm>
              <a:off x="3790146" y="1371600"/>
              <a:ext cx="1107781"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Question</a:t>
              </a:r>
              <a:endParaRPr lang="en-US" dirty="0"/>
            </a:p>
          </p:txBody>
        </p:sp>
        <p:sp>
          <p:nvSpPr>
            <p:cNvPr id="8" name="TextBox 7"/>
            <p:cNvSpPr txBox="1"/>
            <p:nvPr/>
          </p:nvSpPr>
          <p:spPr>
            <a:xfrm>
              <a:off x="3679051" y="2362067"/>
              <a:ext cx="1329972"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PQL Query</a:t>
              </a:r>
              <a:endParaRPr lang="en-US" dirty="0"/>
            </a:p>
          </p:txBody>
        </p:sp>
        <p:sp>
          <p:nvSpPr>
            <p:cNvPr id="17" name="Down Arrow 16"/>
            <p:cNvSpPr/>
            <p:nvPr/>
          </p:nvSpPr>
          <p:spPr>
            <a:xfrm rot="16200000">
              <a:off x="2209401" y="3238314"/>
              <a:ext cx="228569" cy="990337"/>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5" name="TextBox 14"/>
            <p:cNvSpPr txBox="1"/>
            <p:nvPr/>
          </p:nvSpPr>
          <p:spPr>
            <a:xfrm>
              <a:off x="762000" y="3549357"/>
              <a:ext cx="1069691"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Program</a:t>
              </a:r>
              <a:endParaRPr lang="en-US" dirty="0"/>
            </a:p>
          </p:txBody>
        </p:sp>
        <p:sp>
          <p:nvSpPr>
            <p:cNvPr id="21" name="Down Arrow 20"/>
            <p:cNvSpPr/>
            <p:nvPr/>
          </p:nvSpPr>
          <p:spPr>
            <a:xfrm rot="1782957">
              <a:off x="2931536" y="4117606"/>
              <a:ext cx="228539" cy="82062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2" name="Down Arrow 21"/>
            <p:cNvSpPr/>
            <p:nvPr/>
          </p:nvSpPr>
          <p:spPr>
            <a:xfrm rot="18986097">
              <a:off x="5594654" y="3969989"/>
              <a:ext cx="228539" cy="107141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3" name="Down Arrow 22"/>
            <p:cNvSpPr/>
            <p:nvPr/>
          </p:nvSpPr>
          <p:spPr>
            <a:xfrm rot="18802237">
              <a:off x="3967884" y="3990694"/>
              <a:ext cx="228569" cy="1079214"/>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4" name="Down Arrow 23"/>
            <p:cNvSpPr/>
            <p:nvPr/>
          </p:nvSpPr>
          <p:spPr>
            <a:xfrm rot="1212167">
              <a:off x="4667800" y="4108082"/>
              <a:ext cx="228539" cy="792057"/>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grpSp>
          <p:nvGrpSpPr>
            <p:cNvPr id="23566" name="Group 13"/>
            <p:cNvGrpSpPr>
              <a:grpSpLocks/>
            </p:cNvGrpSpPr>
            <p:nvPr/>
          </p:nvGrpSpPr>
          <p:grpSpPr bwMode="auto">
            <a:xfrm>
              <a:off x="2819400" y="3276600"/>
              <a:ext cx="3048000" cy="914400"/>
              <a:chOff x="2819400" y="3276600"/>
              <a:chExt cx="3048000" cy="914400"/>
            </a:xfrm>
          </p:grpSpPr>
          <p:sp>
            <p:nvSpPr>
              <p:cNvPr id="9" name="Rectangle 8"/>
              <p:cNvSpPr/>
              <p:nvPr/>
            </p:nvSpPr>
            <p:spPr>
              <a:xfrm>
                <a:off x="2818854" y="3276344"/>
                <a:ext cx="3048778" cy="91427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23571" name="TextBox 10"/>
              <p:cNvSpPr txBox="1">
                <a:spLocks noChangeArrowheads="1"/>
              </p:cNvSpPr>
              <p:nvPr/>
            </p:nvSpPr>
            <p:spPr bwMode="auto">
              <a:xfrm>
                <a:off x="2895600" y="3810000"/>
                <a:ext cx="11785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instrumenter</a:t>
                </a:r>
              </a:p>
            </p:txBody>
          </p:sp>
          <p:sp>
            <p:nvSpPr>
              <p:cNvPr id="23572" name="TextBox 11"/>
              <p:cNvSpPr txBox="1">
                <a:spLocks noChangeArrowheads="1"/>
              </p:cNvSpPr>
              <p:nvPr/>
            </p:nvSpPr>
            <p:spPr bwMode="auto">
              <a:xfrm>
                <a:off x="4419600" y="3810000"/>
                <a:ext cx="1371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static analyzer</a:t>
                </a:r>
              </a:p>
            </p:txBody>
          </p:sp>
          <p:sp>
            <p:nvSpPr>
              <p:cNvPr id="23573" name="TextBox 9"/>
              <p:cNvSpPr txBox="1">
                <a:spLocks noChangeArrowheads="1"/>
              </p:cNvSpPr>
              <p:nvPr/>
            </p:nvSpPr>
            <p:spPr bwMode="auto">
              <a:xfrm>
                <a:off x="3657600" y="3352800"/>
                <a:ext cx="14200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a:t>PQL Engine</a:t>
                </a:r>
              </a:p>
            </p:txBody>
          </p:sp>
        </p:grpSp>
        <p:sp>
          <p:nvSpPr>
            <p:cNvPr id="18" name="TextBox 17"/>
            <p:cNvSpPr txBox="1"/>
            <p:nvPr/>
          </p:nvSpPr>
          <p:spPr>
            <a:xfrm>
              <a:off x="2057056" y="4876329"/>
              <a:ext cx="1531530" cy="646026"/>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endParaRPr lang="en-US" dirty="0"/>
            </a:p>
          </p:txBody>
        </p:sp>
        <p:sp>
          <p:nvSpPr>
            <p:cNvPr id="19" name="TextBox 18"/>
            <p:cNvSpPr txBox="1"/>
            <p:nvPr/>
          </p:nvSpPr>
          <p:spPr>
            <a:xfrm>
              <a:off x="3886958" y="4876329"/>
              <a:ext cx="1529944" cy="923801"/>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Optimized</a:t>
              </a:r>
            </a:p>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p>
          </p:txBody>
        </p:sp>
        <p:sp>
          <p:nvSpPr>
            <p:cNvPr id="20" name="TextBox 19"/>
            <p:cNvSpPr txBox="1"/>
            <p:nvPr/>
          </p:nvSpPr>
          <p:spPr>
            <a:xfrm>
              <a:off x="5715272" y="4876329"/>
              <a:ext cx="953835" cy="646026"/>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Static</a:t>
              </a:r>
            </a:p>
            <a:p>
              <a:pPr algn="ctr" fontAlgn="auto">
                <a:spcBef>
                  <a:spcPts val="0"/>
                </a:spcBef>
                <a:spcAft>
                  <a:spcPts val="0"/>
                </a:spcAft>
                <a:defRPr/>
              </a:pPr>
              <a:r>
                <a:rPr lang="en-US" dirty="0"/>
                <a:t>Results</a:t>
              </a:r>
              <a:endParaRPr lang="en-US"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Programs and PQL Queries</a:t>
            </a:r>
          </a:p>
        </p:txBody>
      </p:sp>
      <p:grpSp>
        <p:nvGrpSpPr>
          <p:cNvPr id="24579" name="Group 24"/>
          <p:cNvGrpSpPr>
            <a:grpSpLocks/>
          </p:cNvGrpSpPr>
          <p:nvPr/>
        </p:nvGrpSpPr>
        <p:grpSpPr bwMode="auto">
          <a:xfrm>
            <a:off x="1617663" y="1371600"/>
            <a:ext cx="5908675" cy="4429125"/>
            <a:chOff x="762000" y="1371600"/>
            <a:chExt cx="5907107" cy="4428530"/>
          </a:xfrm>
        </p:grpSpPr>
        <p:sp>
          <p:nvSpPr>
            <p:cNvPr id="7" name="Down Arrow 6"/>
            <p:cNvSpPr/>
            <p:nvPr/>
          </p:nvSpPr>
          <p:spPr>
            <a:xfrm>
              <a:off x="4229767" y="1752549"/>
              <a:ext cx="228539" cy="609518"/>
            </a:xfrm>
            <a:prstGeom prst="downArrow">
              <a:avLst>
                <a:gd name="adj1" fmla="val 21786"/>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3" name="Down Arrow 12"/>
            <p:cNvSpPr/>
            <p:nvPr/>
          </p:nvSpPr>
          <p:spPr>
            <a:xfrm>
              <a:off x="4229767" y="2743016"/>
              <a:ext cx="228539" cy="53332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 name="TextBox 5"/>
            <p:cNvSpPr txBox="1"/>
            <p:nvPr/>
          </p:nvSpPr>
          <p:spPr>
            <a:xfrm>
              <a:off x="3790146" y="1371600"/>
              <a:ext cx="1107781"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Question</a:t>
              </a:r>
              <a:endParaRPr lang="en-US" dirty="0"/>
            </a:p>
          </p:txBody>
        </p:sp>
        <p:sp>
          <p:nvSpPr>
            <p:cNvPr id="8" name="TextBox 7"/>
            <p:cNvSpPr txBox="1"/>
            <p:nvPr/>
          </p:nvSpPr>
          <p:spPr>
            <a:xfrm>
              <a:off x="3679051" y="2362067"/>
              <a:ext cx="1329972" cy="369838"/>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fontAlgn="auto">
                <a:spcBef>
                  <a:spcPts val="0"/>
                </a:spcBef>
                <a:spcAft>
                  <a:spcPts val="0"/>
                </a:spcAft>
                <a:defRPr/>
              </a:pPr>
              <a:r>
                <a:rPr lang="en-US" dirty="0"/>
                <a:t>PQL Query</a:t>
              </a:r>
              <a:endParaRPr lang="en-US" dirty="0"/>
            </a:p>
          </p:txBody>
        </p:sp>
        <p:sp>
          <p:nvSpPr>
            <p:cNvPr id="17" name="Down Arrow 16"/>
            <p:cNvSpPr/>
            <p:nvPr/>
          </p:nvSpPr>
          <p:spPr>
            <a:xfrm rot="16200000">
              <a:off x="2209401" y="3238314"/>
              <a:ext cx="228569" cy="990337"/>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5" name="TextBox 14"/>
            <p:cNvSpPr txBox="1"/>
            <p:nvPr/>
          </p:nvSpPr>
          <p:spPr>
            <a:xfrm>
              <a:off x="762000" y="3549357"/>
              <a:ext cx="1069691" cy="369838"/>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fontAlgn="auto">
                <a:spcBef>
                  <a:spcPts val="0"/>
                </a:spcBef>
                <a:spcAft>
                  <a:spcPts val="0"/>
                </a:spcAft>
                <a:defRPr/>
              </a:pPr>
              <a:r>
                <a:rPr lang="en-US" dirty="0"/>
                <a:t>Program</a:t>
              </a:r>
              <a:endParaRPr lang="en-US" dirty="0"/>
            </a:p>
          </p:txBody>
        </p:sp>
        <p:sp>
          <p:nvSpPr>
            <p:cNvPr id="21" name="Down Arrow 20"/>
            <p:cNvSpPr/>
            <p:nvPr/>
          </p:nvSpPr>
          <p:spPr>
            <a:xfrm rot="1782957">
              <a:off x="2931536" y="4117606"/>
              <a:ext cx="228539" cy="82062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2" name="Down Arrow 21"/>
            <p:cNvSpPr/>
            <p:nvPr/>
          </p:nvSpPr>
          <p:spPr>
            <a:xfrm rot="18986097">
              <a:off x="5594654" y="3969989"/>
              <a:ext cx="228539" cy="107141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3" name="Down Arrow 22"/>
            <p:cNvSpPr/>
            <p:nvPr/>
          </p:nvSpPr>
          <p:spPr>
            <a:xfrm rot="18802237">
              <a:off x="3967884" y="3990694"/>
              <a:ext cx="228569" cy="1079214"/>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4" name="Down Arrow 23"/>
            <p:cNvSpPr/>
            <p:nvPr/>
          </p:nvSpPr>
          <p:spPr>
            <a:xfrm rot="1212167">
              <a:off x="4667800" y="4108082"/>
              <a:ext cx="228539" cy="792057"/>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grpSp>
          <p:nvGrpSpPr>
            <p:cNvPr id="24590" name="Group 13"/>
            <p:cNvGrpSpPr>
              <a:grpSpLocks/>
            </p:cNvGrpSpPr>
            <p:nvPr/>
          </p:nvGrpSpPr>
          <p:grpSpPr bwMode="auto">
            <a:xfrm>
              <a:off x="2819400" y="3276600"/>
              <a:ext cx="3048000" cy="914400"/>
              <a:chOff x="2819400" y="3276600"/>
              <a:chExt cx="3048000" cy="914400"/>
            </a:xfrm>
          </p:grpSpPr>
          <p:sp>
            <p:nvSpPr>
              <p:cNvPr id="9" name="Rectangle 8"/>
              <p:cNvSpPr/>
              <p:nvPr/>
            </p:nvSpPr>
            <p:spPr>
              <a:xfrm>
                <a:off x="2818854" y="3276344"/>
                <a:ext cx="3048778" cy="91427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24595" name="TextBox 10"/>
              <p:cNvSpPr txBox="1">
                <a:spLocks noChangeArrowheads="1"/>
              </p:cNvSpPr>
              <p:nvPr/>
            </p:nvSpPr>
            <p:spPr bwMode="auto">
              <a:xfrm>
                <a:off x="2895600" y="3810000"/>
                <a:ext cx="11785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instrumenter</a:t>
                </a:r>
              </a:p>
            </p:txBody>
          </p:sp>
          <p:sp>
            <p:nvSpPr>
              <p:cNvPr id="24596" name="TextBox 11"/>
              <p:cNvSpPr txBox="1">
                <a:spLocks noChangeArrowheads="1"/>
              </p:cNvSpPr>
              <p:nvPr/>
            </p:nvSpPr>
            <p:spPr bwMode="auto">
              <a:xfrm>
                <a:off x="4419600" y="3810000"/>
                <a:ext cx="1371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static analyzer</a:t>
                </a:r>
              </a:p>
            </p:txBody>
          </p:sp>
          <p:sp>
            <p:nvSpPr>
              <p:cNvPr id="24597" name="TextBox 9"/>
              <p:cNvSpPr txBox="1">
                <a:spLocks noChangeArrowheads="1"/>
              </p:cNvSpPr>
              <p:nvPr/>
            </p:nvSpPr>
            <p:spPr bwMode="auto">
              <a:xfrm>
                <a:off x="3657600" y="3352800"/>
                <a:ext cx="14200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a:t>PQL Engine</a:t>
                </a:r>
              </a:p>
            </p:txBody>
          </p:sp>
        </p:grpSp>
        <p:sp>
          <p:nvSpPr>
            <p:cNvPr id="18" name="TextBox 17"/>
            <p:cNvSpPr txBox="1"/>
            <p:nvPr/>
          </p:nvSpPr>
          <p:spPr>
            <a:xfrm>
              <a:off x="2057056" y="4876329"/>
              <a:ext cx="1531530" cy="646026"/>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endParaRPr lang="en-US" dirty="0"/>
            </a:p>
          </p:txBody>
        </p:sp>
        <p:sp>
          <p:nvSpPr>
            <p:cNvPr id="19" name="TextBox 18"/>
            <p:cNvSpPr txBox="1"/>
            <p:nvPr/>
          </p:nvSpPr>
          <p:spPr>
            <a:xfrm>
              <a:off x="3886958" y="4876329"/>
              <a:ext cx="1529944" cy="923801"/>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Optimized</a:t>
              </a:r>
            </a:p>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p>
          </p:txBody>
        </p:sp>
        <p:sp>
          <p:nvSpPr>
            <p:cNvPr id="20" name="TextBox 19"/>
            <p:cNvSpPr txBox="1"/>
            <p:nvPr/>
          </p:nvSpPr>
          <p:spPr>
            <a:xfrm>
              <a:off x="5715272" y="4876329"/>
              <a:ext cx="953835" cy="646026"/>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Static</a:t>
              </a:r>
            </a:p>
            <a:p>
              <a:pPr algn="ctr" fontAlgn="auto">
                <a:spcBef>
                  <a:spcPts val="0"/>
                </a:spcBef>
                <a:spcAft>
                  <a:spcPts val="0"/>
                </a:spcAft>
                <a:defRPr/>
              </a:pPr>
              <a:r>
                <a:rPr lang="en-US" dirty="0"/>
                <a:t>Results</a:t>
              </a:r>
              <a:endParaRPr lang="en-US"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Execution Trace Example</a:t>
            </a:r>
          </a:p>
        </p:txBody>
      </p:sp>
      <p:sp>
        <p:nvSpPr>
          <p:cNvPr id="25603" name="Content Placeholder 2"/>
          <p:cNvSpPr>
            <a:spLocks noGrp="1"/>
          </p:cNvSpPr>
          <p:nvPr>
            <p:ph sz="quarter" idx="1"/>
          </p:nvPr>
        </p:nvSpPr>
        <p:spPr>
          <a:xfrm>
            <a:off x="457200" y="1219200"/>
            <a:ext cx="8229600" cy="4937125"/>
          </a:xfrm>
        </p:spPr>
        <p:txBody>
          <a:bodyPr/>
          <a:lstStyle/>
          <a:p>
            <a:pPr marL="273050" lvl="1">
              <a:spcBef>
                <a:spcPts val="600"/>
              </a:spcBef>
              <a:buClr>
                <a:schemeClr val="accent1"/>
              </a:buClr>
            </a:pPr>
            <a:r>
              <a:rPr lang="en-US" sz="2400" smtClean="0">
                <a:solidFill>
                  <a:schemeClr val="tx1"/>
                </a:solidFill>
              </a:rPr>
              <a:t>Here is an extremely simple example of an SQL injection:</a:t>
            </a:r>
            <a:r>
              <a:rPr lang="en-US" smtClean="0"/>
              <a:t/>
            </a:r>
            <a:br>
              <a:rPr lang="en-US" smtClean="0"/>
            </a:br>
            <a:r>
              <a:rPr lang="en-US" sz="1800" smtClean="0">
                <a:latin typeface="Courier New" pitchFamily="49" charset="0"/>
                <a:cs typeface="Courier New" pitchFamily="49" charset="0"/>
              </a:rPr>
              <a:t>HttpServletRequest req = /* ...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java.sql.Connection conn = /* ...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String q = req.getParameter(“QUERY”);</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conn.execute(q);</a:t>
            </a:r>
          </a:p>
          <a:p>
            <a:pPr marL="273050" lvl="1">
              <a:spcBef>
                <a:spcPts val="600"/>
              </a:spcBef>
              <a:buClr>
                <a:schemeClr val="accent1"/>
              </a:buClr>
            </a:pPr>
            <a:r>
              <a:rPr lang="en-US" sz="2400" smtClean="0">
                <a:solidFill>
                  <a:schemeClr val="tx1"/>
                </a:solidFill>
              </a:rPr>
              <a:t>The corresponding abstract execution trace:</a:t>
            </a:r>
          </a:p>
          <a:p>
            <a:pPr marL="547688" lvl="2">
              <a:spcBef>
                <a:spcPts val="600"/>
              </a:spcBef>
              <a:buClr>
                <a:schemeClr val="accent1"/>
              </a:buClr>
            </a:pPr>
            <a:r>
              <a:rPr lang="en-US" sz="1800" smtClean="0">
                <a:solidFill>
                  <a:schemeClr val="tx2"/>
                </a:solidFill>
                <a:latin typeface="Courier New" pitchFamily="49" charset="0"/>
              </a:rPr>
              <a:t>CALL	</a:t>
            </a:r>
            <a:r>
              <a:rPr lang="en-US" sz="1800" i="1" smtClean="0">
                <a:solidFill>
                  <a:schemeClr val="tx2"/>
                </a:solidFill>
                <a:latin typeface="Courier New" pitchFamily="49" charset="0"/>
              </a:rPr>
              <a:t>o</a:t>
            </a:r>
            <a:r>
              <a:rPr lang="en-US" sz="1800" i="1" baseline="-25000" smtClean="0">
                <a:solidFill>
                  <a:schemeClr val="tx2"/>
                </a:solidFill>
                <a:latin typeface="Courier New" pitchFamily="49" charset="0"/>
              </a:rPr>
              <a:t>1</a:t>
            </a:r>
            <a:r>
              <a:rPr lang="en-US" sz="1800" smtClean="0">
                <a:solidFill>
                  <a:schemeClr val="tx2"/>
                </a:solidFill>
                <a:latin typeface="Courier New" pitchFamily="49" charset="0"/>
              </a:rPr>
              <a:t>.getParameter(</a:t>
            </a:r>
            <a:r>
              <a:rPr lang="en-US" sz="1800" i="1" smtClean="0">
                <a:solidFill>
                  <a:schemeClr val="tx2"/>
                </a:solidFill>
                <a:latin typeface="Courier New" pitchFamily="49" charset="0"/>
              </a:rPr>
              <a:t>o</a:t>
            </a:r>
            <a:r>
              <a:rPr lang="en-US" sz="1800" i="1" baseline="-25000" smtClean="0">
                <a:solidFill>
                  <a:schemeClr val="tx2"/>
                </a:solidFill>
                <a:latin typeface="Courier New" pitchFamily="49" charset="0"/>
              </a:rPr>
              <a:t>2</a:t>
            </a:r>
            <a:r>
              <a:rPr lang="en-US" sz="1800" smtClean="0">
                <a:solidFill>
                  <a:schemeClr val="tx2"/>
                </a:solidFill>
                <a:latin typeface="Courier New" pitchFamily="49" charset="0"/>
              </a:rPr>
              <a:t>)</a:t>
            </a:r>
          </a:p>
          <a:p>
            <a:pPr marL="547688" lvl="2">
              <a:spcBef>
                <a:spcPts val="600"/>
              </a:spcBef>
              <a:buClr>
                <a:schemeClr val="accent1"/>
              </a:buClr>
            </a:pPr>
            <a:r>
              <a:rPr lang="en-US" sz="1800" smtClean="0">
                <a:solidFill>
                  <a:schemeClr val="tx2"/>
                </a:solidFill>
                <a:latin typeface="Courier New" pitchFamily="49" charset="0"/>
              </a:rPr>
              <a:t>RET	</a:t>
            </a:r>
            <a:r>
              <a:rPr lang="en-US" sz="1800" i="1" smtClean="0">
                <a:solidFill>
                  <a:schemeClr val="tx2"/>
                </a:solidFill>
                <a:latin typeface="Courier New" pitchFamily="49" charset="0"/>
              </a:rPr>
              <a:t>o</a:t>
            </a:r>
            <a:r>
              <a:rPr lang="en-US" sz="1800" i="1" baseline="-25000" smtClean="0">
                <a:solidFill>
                  <a:schemeClr val="tx2"/>
                </a:solidFill>
                <a:latin typeface="Courier New" pitchFamily="49" charset="0"/>
              </a:rPr>
              <a:t>2</a:t>
            </a:r>
          </a:p>
          <a:p>
            <a:pPr marL="547688" lvl="2">
              <a:spcBef>
                <a:spcPts val="600"/>
              </a:spcBef>
              <a:buClr>
                <a:schemeClr val="accent1"/>
              </a:buClr>
            </a:pPr>
            <a:r>
              <a:rPr lang="en-US" sz="1800" smtClean="0">
                <a:solidFill>
                  <a:schemeClr val="tx2"/>
                </a:solidFill>
                <a:latin typeface="Courier New" pitchFamily="49" charset="0"/>
              </a:rPr>
              <a:t>CALL	</a:t>
            </a:r>
            <a:r>
              <a:rPr lang="en-US" sz="1800" i="1" smtClean="0">
                <a:solidFill>
                  <a:schemeClr val="tx2"/>
                </a:solidFill>
                <a:latin typeface="Courier New" pitchFamily="49" charset="0"/>
              </a:rPr>
              <a:t>o</a:t>
            </a:r>
            <a:r>
              <a:rPr lang="en-US" sz="1800" i="1" baseline="-25000" smtClean="0">
                <a:solidFill>
                  <a:schemeClr val="tx2"/>
                </a:solidFill>
                <a:latin typeface="Courier New" pitchFamily="49" charset="0"/>
              </a:rPr>
              <a:t>3</a:t>
            </a:r>
            <a:r>
              <a:rPr lang="en-US" sz="1800" smtClean="0">
                <a:solidFill>
                  <a:schemeClr val="tx2"/>
                </a:solidFill>
                <a:latin typeface="Courier New" pitchFamily="49" charset="0"/>
              </a:rPr>
              <a:t>.execute(</a:t>
            </a:r>
            <a:r>
              <a:rPr lang="en-US" sz="1800" i="1" smtClean="0">
                <a:solidFill>
                  <a:schemeClr val="tx2"/>
                </a:solidFill>
                <a:latin typeface="Courier New" pitchFamily="49" charset="0"/>
              </a:rPr>
              <a:t>o</a:t>
            </a:r>
            <a:r>
              <a:rPr lang="en-US" sz="1800" i="1" baseline="-25000" smtClean="0">
                <a:solidFill>
                  <a:schemeClr val="tx2"/>
                </a:solidFill>
                <a:latin typeface="Courier New" pitchFamily="49" charset="0"/>
              </a:rPr>
              <a:t>2</a:t>
            </a:r>
            <a:r>
              <a:rPr lang="en-US" sz="1800" smtClean="0">
                <a:solidFill>
                  <a:schemeClr val="tx2"/>
                </a:solidFill>
                <a:latin typeface="Courier New" pitchFamily="49" charset="0"/>
              </a:rPr>
              <a:t>)</a:t>
            </a:r>
          </a:p>
          <a:p>
            <a:pPr marL="547688" lvl="2">
              <a:spcBef>
                <a:spcPts val="600"/>
              </a:spcBef>
              <a:buClr>
                <a:schemeClr val="accent1"/>
              </a:buClr>
            </a:pPr>
            <a:r>
              <a:rPr lang="en-US" sz="1800" smtClean="0">
                <a:solidFill>
                  <a:schemeClr val="tx2"/>
                </a:solidFill>
                <a:latin typeface="Courier New" pitchFamily="49" charset="0"/>
              </a:rPr>
              <a:t>RET	</a:t>
            </a:r>
            <a:r>
              <a:rPr lang="en-US" sz="1800" i="1" smtClean="0">
                <a:solidFill>
                  <a:schemeClr val="tx2"/>
                </a:solidFill>
                <a:latin typeface="Courier New" pitchFamily="49" charset="0"/>
              </a:rPr>
              <a:t>o</a:t>
            </a:r>
            <a:r>
              <a:rPr lang="en-US" sz="1800" i="1" baseline="-25000" smtClean="0">
                <a:solidFill>
                  <a:schemeClr val="tx2"/>
                </a:solidFill>
                <a:latin typeface="Courier New" pitchFamily="49" charset="0"/>
              </a:rPr>
              <a:t>4</a:t>
            </a:r>
            <a:endParaRPr lang="en-US" sz="1800" smtClean="0">
              <a:solidFill>
                <a:schemeClr val="tx2"/>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Another Execution Trace</a:t>
            </a:r>
          </a:p>
        </p:txBody>
      </p:sp>
      <p:sp>
        <p:nvSpPr>
          <p:cNvPr id="26627" name="Content Placeholder 2"/>
          <p:cNvSpPr>
            <a:spLocks noGrp="1"/>
          </p:cNvSpPr>
          <p:nvPr>
            <p:ph sz="quarter" idx="1"/>
          </p:nvPr>
        </p:nvSpPr>
        <p:spPr>
          <a:xfrm>
            <a:off x="457200" y="1219200"/>
            <a:ext cx="8229600" cy="4937125"/>
          </a:xfrm>
        </p:spPr>
        <p:txBody>
          <a:bodyPr/>
          <a:lstStyle/>
          <a:p>
            <a:r>
              <a:rPr lang="en-US" sz="2400" smtClean="0">
                <a:cs typeface="Courier New" pitchFamily="49" charset="0"/>
              </a:rPr>
              <a:t>Another simple SQL injection example:</a:t>
            </a:r>
            <a:r>
              <a:rPr lang="en-US" sz="1800" smtClean="0">
                <a:latin typeface="Courier New" pitchFamily="49" charset="0"/>
                <a:cs typeface="Courier New" pitchFamily="49" charset="0"/>
              </a:rPr>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String read()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HttpServletRequest req = /* ...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return req.getParameter(“QUERY”);</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java.sql.Connection conn = /* ...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conn.execute(read());</a:t>
            </a:r>
          </a:p>
          <a:p>
            <a:r>
              <a:rPr lang="en-US" sz="2400" smtClean="0"/>
              <a:t>The corresponding abstract execution trace:</a:t>
            </a:r>
            <a:br>
              <a:rPr lang="en-US" sz="2400" smtClean="0"/>
            </a:br>
            <a:r>
              <a:rPr lang="en-US" sz="1800" smtClean="0">
                <a:latin typeface="Courier New" pitchFamily="49" charset="0"/>
              </a:rPr>
              <a:t>CALL	read()</a:t>
            </a:r>
            <a:br>
              <a:rPr lang="en-US" sz="1800" smtClean="0">
                <a:latin typeface="Courier New" pitchFamily="49" charset="0"/>
              </a:rPr>
            </a:br>
            <a:r>
              <a:rPr lang="en-US" sz="1800" smtClean="0">
                <a:latin typeface="Courier New" pitchFamily="49" charset="0"/>
              </a:rPr>
              <a:t>CALL	</a:t>
            </a:r>
            <a:r>
              <a:rPr lang="en-US" sz="1800" i="1" smtClean="0">
                <a:latin typeface="Courier New" pitchFamily="49" charset="0"/>
              </a:rPr>
              <a:t>o</a:t>
            </a:r>
            <a:r>
              <a:rPr lang="en-US" sz="1800" i="1" baseline="-25000" smtClean="0">
                <a:latin typeface="Courier New" pitchFamily="49" charset="0"/>
              </a:rPr>
              <a:t>1</a:t>
            </a:r>
            <a:r>
              <a:rPr lang="en-US" sz="1800" smtClean="0">
                <a:latin typeface="Courier New" pitchFamily="49" charset="0"/>
              </a:rPr>
              <a:t>.getParameter(</a:t>
            </a:r>
            <a:r>
              <a:rPr lang="en-US" sz="1800" i="1" smtClean="0">
                <a:latin typeface="Courier New" pitchFamily="49" charset="0"/>
              </a:rPr>
              <a:t>o</a:t>
            </a:r>
            <a:r>
              <a:rPr lang="en-US" sz="1800" i="1" baseline="-25000" smtClean="0">
                <a:latin typeface="Courier New" pitchFamily="49" charset="0"/>
              </a:rPr>
              <a:t>2</a:t>
            </a:r>
            <a:r>
              <a:rPr lang="en-US" sz="1800" smtClean="0">
                <a:latin typeface="Courier New" pitchFamily="49" charset="0"/>
              </a:rPr>
              <a:t>)</a:t>
            </a:r>
            <a:br>
              <a:rPr lang="en-US" sz="1800" smtClean="0">
                <a:latin typeface="Courier New" pitchFamily="49" charset="0"/>
              </a:rPr>
            </a:br>
            <a:r>
              <a:rPr lang="en-US" sz="1800" smtClean="0">
                <a:latin typeface="Courier New" pitchFamily="49" charset="0"/>
              </a:rPr>
              <a:t>RET	</a:t>
            </a:r>
            <a:r>
              <a:rPr lang="en-US" sz="1800" i="1" smtClean="0">
                <a:latin typeface="Courier New" pitchFamily="49" charset="0"/>
              </a:rPr>
              <a:t>o</a:t>
            </a:r>
            <a:r>
              <a:rPr lang="en-US" sz="1800" i="1" baseline="-25000" smtClean="0">
                <a:latin typeface="Courier New" pitchFamily="49" charset="0"/>
              </a:rPr>
              <a:t>3</a:t>
            </a:r>
            <a:r>
              <a:rPr lang="en-US" sz="1800" i="1" smtClean="0">
                <a:latin typeface="Courier New" pitchFamily="49" charset="0"/>
              </a:rPr>
              <a:t/>
            </a:r>
            <a:br>
              <a:rPr lang="en-US" sz="1800" i="1" smtClean="0">
                <a:latin typeface="Courier New" pitchFamily="49" charset="0"/>
              </a:rPr>
            </a:br>
            <a:r>
              <a:rPr lang="en-US" sz="1800" smtClean="0">
                <a:latin typeface="Courier New" pitchFamily="49" charset="0"/>
              </a:rPr>
              <a:t>RET	</a:t>
            </a:r>
            <a:r>
              <a:rPr lang="en-US" sz="1800" i="1" smtClean="0">
                <a:latin typeface="Courier New" pitchFamily="49" charset="0"/>
              </a:rPr>
              <a:t>o</a:t>
            </a:r>
            <a:r>
              <a:rPr lang="en-US" sz="1800" i="1" baseline="-25000" smtClean="0">
                <a:latin typeface="Courier New" pitchFamily="49" charset="0"/>
              </a:rPr>
              <a:t>3</a:t>
            </a:r>
            <a:r>
              <a:rPr lang="en-US" sz="1800" i="1" smtClean="0">
                <a:latin typeface="Courier New" pitchFamily="49" charset="0"/>
              </a:rPr>
              <a:t/>
            </a:r>
            <a:br>
              <a:rPr lang="en-US" sz="1800" i="1" smtClean="0">
                <a:latin typeface="Courier New" pitchFamily="49" charset="0"/>
              </a:rPr>
            </a:br>
            <a:r>
              <a:rPr lang="en-US" sz="1800" smtClean="0">
                <a:latin typeface="Courier New" pitchFamily="49" charset="0"/>
              </a:rPr>
              <a:t>CALL	</a:t>
            </a:r>
            <a:r>
              <a:rPr lang="en-US" sz="1800" i="1" smtClean="0">
                <a:latin typeface="Courier New" pitchFamily="49" charset="0"/>
              </a:rPr>
              <a:t>o</a:t>
            </a:r>
            <a:r>
              <a:rPr lang="en-US" sz="1800" i="1" baseline="-25000" smtClean="0">
                <a:latin typeface="Courier New" pitchFamily="49" charset="0"/>
              </a:rPr>
              <a:t>4</a:t>
            </a:r>
            <a:r>
              <a:rPr lang="en-US" sz="1800" smtClean="0">
                <a:latin typeface="Courier New" pitchFamily="49" charset="0"/>
              </a:rPr>
              <a:t>.execute(</a:t>
            </a:r>
            <a:r>
              <a:rPr lang="en-US" sz="1800" i="1" smtClean="0">
                <a:latin typeface="Courier New" pitchFamily="49" charset="0"/>
              </a:rPr>
              <a:t>o</a:t>
            </a:r>
            <a:r>
              <a:rPr lang="en-US" sz="1800" i="1" baseline="-25000" smtClean="0">
                <a:latin typeface="Courier New" pitchFamily="49" charset="0"/>
              </a:rPr>
              <a:t>3</a:t>
            </a:r>
            <a:r>
              <a:rPr lang="en-US" sz="1800" smtClean="0">
                <a:latin typeface="Courier New" pitchFamily="49" charset="0"/>
              </a:rPr>
              <a:t>)</a:t>
            </a:r>
            <a:br>
              <a:rPr lang="en-US" sz="1800" smtClean="0">
                <a:latin typeface="Courier New" pitchFamily="49" charset="0"/>
              </a:rPr>
            </a:br>
            <a:r>
              <a:rPr lang="en-US" sz="1800" smtClean="0">
                <a:latin typeface="Courier New" pitchFamily="49" charset="0"/>
              </a:rPr>
              <a:t>RET	</a:t>
            </a:r>
            <a:r>
              <a:rPr lang="en-US" sz="1800" i="1" smtClean="0">
                <a:latin typeface="Courier New" pitchFamily="49" charset="0"/>
              </a:rPr>
              <a:t>o</a:t>
            </a:r>
            <a:r>
              <a:rPr lang="en-US" sz="1800" i="1" baseline="-25000" smtClean="0">
                <a:latin typeface="Courier New" pitchFamily="49" charset="0"/>
              </a:rPr>
              <a:t>5</a:t>
            </a:r>
            <a:endParaRPr lang="en-US" sz="1800" smtClean="0">
              <a:latin typeface="Courier New" pitchFamily="49" charset="0"/>
            </a:endParaRPr>
          </a:p>
          <a:p>
            <a:endParaRPr 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429000"/>
            <a:ext cx="7696200" cy="685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US"/>
          </a:p>
        </p:txBody>
      </p:sp>
      <p:sp>
        <p:nvSpPr>
          <p:cNvPr id="7" name="Rectangle 6"/>
          <p:cNvSpPr/>
          <p:nvPr/>
        </p:nvSpPr>
        <p:spPr>
          <a:xfrm>
            <a:off x="609600" y="2362200"/>
            <a:ext cx="7696200" cy="685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US"/>
          </a:p>
        </p:txBody>
      </p:sp>
      <p:sp>
        <p:nvSpPr>
          <p:cNvPr id="27652" name="Title 1"/>
          <p:cNvSpPr>
            <a:spLocks noGrp="1"/>
          </p:cNvSpPr>
          <p:nvPr>
            <p:ph type="title"/>
          </p:nvPr>
        </p:nvSpPr>
        <p:spPr/>
        <p:txBody>
          <a:bodyPr/>
          <a:lstStyle/>
          <a:p>
            <a:r>
              <a:rPr lang="en-US" smtClean="0"/>
              <a:t>Trace Similarities</a:t>
            </a:r>
          </a:p>
        </p:txBody>
      </p:sp>
      <p:sp>
        <p:nvSpPr>
          <p:cNvPr id="27653" name="Content Placeholder 2"/>
          <p:cNvSpPr>
            <a:spLocks noGrp="1"/>
          </p:cNvSpPr>
          <p:nvPr>
            <p:ph sz="quarter" idx="1"/>
          </p:nvPr>
        </p:nvSpPr>
        <p:spPr>
          <a:xfrm>
            <a:off x="457200" y="1219200"/>
            <a:ext cx="8229600" cy="533400"/>
          </a:xfrm>
        </p:spPr>
        <p:txBody>
          <a:bodyPr/>
          <a:lstStyle/>
          <a:p>
            <a:r>
              <a:rPr lang="en-US" smtClean="0"/>
              <a:t>Note how the traces are similar:</a:t>
            </a:r>
          </a:p>
        </p:txBody>
      </p:sp>
      <p:sp>
        <p:nvSpPr>
          <p:cNvPr id="27654" name="Rectangle 3"/>
          <p:cNvSpPr txBox="1">
            <a:spLocks noChangeArrowheads="1"/>
          </p:cNvSpPr>
          <p:nvPr/>
        </p:nvSpPr>
        <p:spPr bwMode="auto">
          <a:xfrm>
            <a:off x="685800" y="1981200"/>
            <a:ext cx="3810000"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a:spcBef>
                <a:spcPts val="600"/>
              </a:spcBef>
              <a:buClr>
                <a:schemeClr val="accent1"/>
              </a:buClr>
              <a:buSzPct val="76000"/>
              <a:buFont typeface="Wingdings" pitchFamily="2" charset="2"/>
              <a:buNone/>
            </a:pPr>
            <a:endParaRPr lang="en-US">
              <a:latin typeface="Courier New" pitchFamily="49" charset="0"/>
            </a:endParaRPr>
          </a:p>
          <a:p>
            <a:pPr>
              <a:spcBef>
                <a:spcPts val="600"/>
              </a:spcBef>
              <a:buClr>
                <a:schemeClr val="accent1"/>
              </a:buClr>
              <a:buSzPct val="76000"/>
              <a:buFont typeface="Wingdings" pitchFamily="2" charset="2"/>
              <a:buNone/>
            </a:pPr>
            <a:r>
              <a:rPr lang="en-US">
                <a:latin typeface="Courier New" pitchFamily="49" charset="0"/>
              </a:rPr>
              <a:t>1 CALL	</a:t>
            </a:r>
            <a:r>
              <a:rPr lang="en-US" i="1">
                <a:latin typeface="Courier New" pitchFamily="49" charset="0"/>
              </a:rPr>
              <a:t>o</a:t>
            </a:r>
            <a:r>
              <a:rPr lang="en-US" i="1" baseline="-25000">
                <a:latin typeface="Courier New" pitchFamily="49" charset="0"/>
              </a:rPr>
              <a:t>1</a:t>
            </a:r>
            <a:r>
              <a:rPr lang="en-US">
                <a:latin typeface="Courier New" pitchFamily="49" charset="0"/>
              </a:rPr>
              <a:t>.getParameter(</a:t>
            </a:r>
            <a:r>
              <a:rPr lang="en-US" i="1">
                <a:latin typeface="Courier New" pitchFamily="49" charset="0"/>
              </a:rPr>
              <a:t>o</a:t>
            </a:r>
            <a:r>
              <a:rPr lang="en-US" i="1" baseline="-25000">
                <a:latin typeface="Courier New" pitchFamily="49" charset="0"/>
              </a:rPr>
              <a:t>2</a:t>
            </a:r>
            <a:r>
              <a:rPr lang="en-US">
                <a:latin typeface="Courier New" pitchFamily="49" charset="0"/>
              </a:rPr>
              <a:t>)</a:t>
            </a:r>
          </a:p>
          <a:p>
            <a:pPr>
              <a:spcBef>
                <a:spcPts val="600"/>
              </a:spcBef>
              <a:buClr>
                <a:schemeClr val="accent1"/>
              </a:buClr>
              <a:buSzPct val="76000"/>
              <a:buFont typeface="Wingdings" pitchFamily="2" charset="2"/>
              <a:buNone/>
            </a:pPr>
            <a:r>
              <a:rPr lang="en-US">
                <a:latin typeface="Courier New" pitchFamily="49" charset="0"/>
              </a:rPr>
              <a:t>2 RET	</a:t>
            </a:r>
            <a:r>
              <a:rPr lang="en-US" i="1">
                <a:latin typeface="Courier New" pitchFamily="49" charset="0"/>
              </a:rPr>
              <a:t>o</a:t>
            </a:r>
            <a:r>
              <a:rPr lang="en-US" i="1" baseline="-25000">
                <a:latin typeface="Courier New" pitchFamily="49" charset="0"/>
              </a:rPr>
              <a:t>3</a:t>
            </a:r>
            <a:r>
              <a:rPr lang="en-US" i="1">
                <a:latin typeface="Courier New" pitchFamily="49" charset="0"/>
              </a:rPr>
              <a:t>		</a:t>
            </a:r>
            <a:endParaRPr lang="en-US">
              <a:latin typeface="Courier New" pitchFamily="49" charset="0"/>
            </a:endParaRPr>
          </a:p>
          <a:p>
            <a:pPr>
              <a:spcBef>
                <a:spcPts val="600"/>
              </a:spcBef>
              <a:buClr>
                <a:schemeClr val="accent1"/>
              </a:buClr>
              <a:buSzPct val="76000"/>
              <a:buFont typeface="Wingdings" pitchFamily="2" charset="2"/>
              <a:buNone/>
            </a:pPr>
            <a:endParaRPr lang="en-US">
              <a:latin typeface="Courier New" pitchFamily="49" charset="0"/>
            </a:endParaRPr>
          </a:p>
          <a:p>
            <a:pPr>
              <a:spcBef>
                <a:spcPts val="600"/>
              </a:spcBef>
              <a:buClr>
                <a:schemeClr val="accent1"/>
              </a:buClr>
              <a:buSzPct val="76000"/>
              <a:buFont typeface="Wingdings" pitchFamily="2" charset="2"/>
              <a:buNone/>
            </a:pPr>
            <a:r>
              <a:rPr lang="en-US">
                <a:latin typeface="Courier New" pitchFamily="49" charset="0"/>
              </a:rPr>
              <a:t>3 CALL	</a:t>
            </a:r>
            <a:r>
              <a:rPr lang="en-US" i="1">
                <a:latin typeface="Courier New" pitchFamily="49" charset="0"/>
              </a:rPr>
              <a:t>o</a:t>
            </a:r>
            <a:r>
              <a:rPr lang="en-US" i="1" baseline="-25000">
                <a:latin typeface="Courier New" pitchFamily="49" charset="0"/>
              </a:rPr>
              <a:t>4</a:t>
            </a:r>
            <a:r>
              <a:rPr lang="en-US">
                <a:latin typeface="Courier New" pitchFamily="49" charset="0"/>
              </a:rPr>
              <a:t>.execute(</a:t>
            </a:r>
            <a:r>
              <a:rPr lang="en-US" i="1">
                <a:latin typeface="Courier New" pitchFamily="49" charset="0"/>
              </a:rPr>
              <a:t>o</a:t>
            </a:r>
            <a:r>
              <a:rPr lang="en-US" i="1" baseline="-25000">
                <a:latin typeface="Courier New" pitchFamily="49" charset="0"/>
              </a:rPr>
              <a:t>3</a:t>
            </a:r>
            <a:r>
              <a:rPr lang="en-US">
                <a:latin typeface="Courier New" pitchFamily="49" charset="0"/>
              </a:rPr>
              <a:t>)</a:t>
            </a:r>
          </a:p>
          <a:p>
            <a:pPr>
              <a:spcBef>
                <a:spcPts val="600"/>
              </a:spcBef>
              <a:buClr>
                <a:schemeClr val="accent1"/>
              </a:buClr>
              <a:buSzPct val="76000"/>
              <a:buFont typeface="Wingdings" pitchFamily="2" charset="2"/>
              <a:buNone/>
            </a:pPr>
            <a:r>
              <a:rPr lang="en-US">
                <a:latin typeface="Courier New" pitchFamily="49" charset="0"/>
              </a:rPr>
              <a:t>4 RET	</a:t>
            </a:r>
            <a:r>
              <a:rPr lang="en-US" i="1">
                <a:latin typeface="Courier New" pitchFamily="49" charset="0"/>
              </a:rPr>
              <a:t>o</a:t>
            </a:r>
            <a:r>
              <a:rPr lang="en-US" i="1" baseline="-25000">
                <a:latin typeface="Courier New" pitchFamily="49" charset="0"/>
              </a:rPr>
              <a:t>5</a:t>
            </a:r>
            <a:r>
              <a:rPr lang="en-US" i="1">
                <a:latin typeface="Courier New" pitchFamily="49" charset="0"/>
              </a:rPr>
              <a:t>		</a:t>
            </a:r>
            <a:endParaRPr lang="en-US"/>
          </a:p>
        </p:txBody>
      </p:sp>
      <p:sp>
        <p:nvSpPr>
          <p:cNvPr id="27655" name="Rectangle 4"/>
          <p:cNvSpPr txBox="1">
            <a:spLocks noChangeArrowheads="1"/>
          </p:cNvSpPr>
          <p:nvPr/>
        </p:nvSpPr>
        <p:spPr bwMode="auto">
          <a:xfrm>
            <a:off x="4648200" y="1981200"/>
            <a:ext cx="3810000"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a:spcBef>
                <a:spcPts val="600"/>
              </a:spcBef>
              <a:buClr>
                <a:schemeClr val="accent1"/>
              </a:buClr>
              <a:buSzPct val="76000"/>
              <a:buFont typeface="Wingdings" pitchFamily="2" charset="2"/>
              <a:buNone/>
            </a:pPr>
            <a:r>
              <a:rPr lang="en-US">
                <a:latin typeface="Courier New" pitchFamily="49" charset="0"/>
              </a:rPr>
              <a:t>1 CALL	read()</a:t>
            </a:r>
          </a:p>
          <a:p>
            <a:pPr>
              <a:spcBef>
                <a:spcPts val="600"/>
              </a:spcBef>
              <a:buClr>
                <a:schemeClr val="accent1"/>
              </a:buClr>
              <a:buSzPct val="76000"/>
              <a:buFont typeface="Wingdings" pitchFamily="2" charset="2"/>
              <a:buNone/>
            </a:pPr>
            <a:r>
              <a:rPr lang="en-US">
                <a:latin typeface="Courier New" pitchFamily="49" charset="0"/>
              </a:rPr>
              <a:t>2 CALL	</a:t>
            </a:r>
            <a:r>
              <a:rPr lang="en-US" i="1">
                <a:latin typeface="Courier New" pitchFamily="49" charset="0"/>
              </a:rPr>
              <a:t>o</a:t>
            </a:r>
            <a:r>
              <a:rPr lang="en-US" i="1" baseline="-25000">
                <a:latin typeface="Courier New" pitchFamily="49" charset="0"/>
              </a:rPr>
              <a:t>1</a:t>
            </a:r>
            <a:r>
              <a:rPr lang="en-US">
                <a:latin typeface="Courier New" pitchFamily="49" charset="0"/>
              </a:rPr>
              <a:t>.getParameter(</a:t>
            </a:r>
            <a:r>
              <a:rPr lang="en-US" i="1">
                <a:latin typeface="Courier New" pitchFamily="49" charset="0"/>
              </a:rPr>
              <a:t>o</a:t>
            </a:r>
            <a:r>
              <a:rPr lang="en-US" i="1" baseline="-25000">
                <a:latin typeface="Courier New" pitchFamily="49" charset="0"/>
              </a:rPr>
              <a:t>2</a:t>
            </a:r>
            <a:r>
              <a:rPr lang="en-US">
                <a:latin typeface="Courier New" pitchFamily="49" charset="0"/>
              </a:rPr>
              <a:t>)</a:t>
            </a:r>
          </a:p>
          <a:p>
            <a:pPr>
              <a:spcBef>
                <a:spcPts val="600"/>
              </a:spcBef>
              <a:buClr>
                <a:schemeClr val="accent1"/>
              </a:buClr>
              <a:buSzPct val="76000"/>
              <a:buFont typeface="Wingdings" pitchFamily="2" charset="2"/>
              <a:buNone/>
            </a:pPr>
            <a:r>
              <a:rPr lang="en-US">
                <a:latin typeface="Courier New" pitchFamily="49" charset="0"/>
              </a:rPr>
              <a:t>3 RET	</a:t>
            </a:r>
            <a:r>
              <a:rPr lang="en-US" i="1">
                <a:latin typeface="Courier New" pitchFamily="49" charset="0"/>
              </a:rPr>
              <a:t>o</a:t>
            </a:r>
            <a:r>
              <a:rPr lang="en-US" i="1" baseline="-25000">
                <a:latin typeface="Courier New" pitchFamily="49" charset="0"/>
              </a:rPr>
              <a:t>3	</a:t>
            </a:r>
            <a:r>
              <a:rPr lang="en-US" i="1">
                <a:latin typeface="Courier New" pitchFamily="49" charset="0"/>
              </a:rPr>
              <a:t>	</a:t>
            </a:r>
          </a:p>
          <a:p>
            <a:pPr>
              <a:spcBef>
                <a:spcPts val="600"/>
              </a:spcBef>
              <a:buClr>
                <a:schemeClr val="accent1"/>
              </a:buClr>
              <a:buSzPct val="76000"/>
              <a:buFont typeface="Wingdings" pitchFamily="2" charset="2"/>
              <a:buNone/>
            </a:pPr>
            <a:r>
              <a:rPr lang="en-US">
                <a:latin typeface="Courier New" pitchFamily="49" charset="0"/>
              </a:rPr>
              <a:t>4 RET	</a:t>
            </a:r>
            <a:r>
              <a:rPr lang="en-US" i="1">
                <a:latin typeface="Courier New" pitchFamily="49" charset="0"/>
              </a:rPr>
              <a:t>o</a:t>
            </a:r>
            <a:r>
              <a:rPr lang="en-US" i="1" baseline="-25000">
                <a:latin typeface="Courier New" pitchFamily="49" charset="0"/>
              </a:rPr>
              <a:t>3</a:t>
            </a:r>
            <a:r>
              <a:rPr lang="en-US" i="1">
                <a:latin typeface="Courier New" pitchFamily="49" charset="0"/>
              </a:rPr>
              <a:t>		</a:t>
            </a:r>
            <a:endParaRPr lang="en-US">
              <a:latin typeface="Courier New" pitchFamily="49" charset="0"/>
            </a:endParaRPr>
          </a:p>
          <a:p>
            <a:pPr>
              <a:spcBef>
                <a:spcPts val="600"/>
              </a:spcBef>
              <a:buClr>
                <a:schemeClr val="accent1"/>
              </a:buClr>
              <a:buSzPct val="76000"/>
              <a:buFont typeface="Wingdings" pitchFamily="2" charset="2"/>
              <a:buNone/>
            </a:pPr>
            <a:r>
              <a:rPr lang="en-US">
                <a:latin typeface="Courier New" pitchFamily="49" charset="0"/>
              </a:rPr>
              <a:t>5 CALL	</a:t>
            </a:r>
            <a:r>
              <a:rPr lang="en-US" i="1">
                <a:latin typeface="Courier New" pitchFamily="49" charset="0"/>
              </a:rPr>
              <a:t>o</a:t>
            </a:r>
            <a:r>
              <a:rPr lang="en-US" i="1" baseline="-25000">
                <a:latin typeface="Courier New" pitchFamily="49" charset="0"/>
              </a:rPr>
              <a:t>4</a:t>
            </a:r>
            <a:r>
              <a:rPr lang="en-US">
                <a:latin typeface="Courier New" pitchFamily="49" charset="0"/>
              </a:rPr>
              <a:t>.execute(</a:t>
            </a:r>
            <a:r>
              <a:rPr lang="en-US" i="1">
                <a:latin typeface="Courier New" pitchFamily="49" charset="0"/>
              </a:rPr>
              <a:t>o</a:t>
            </a:r>
            <a:r>
              <a:rPr lang="en-US" i="1" baseline="-25000">
                <a:latin typeface="Courier New" pitchFamily="49" charset="0"/>
              </a:rPr>
              <a:t>3</a:t>
            </a:r>
            <a:r>
              <a:rPr lang="en-US">
                <a:latin typeface="Courier New" pitchFamily="49" charset="0"/>
              </a:rPr>
              <a:t>)</a:t>
            </a:r>
          </a:p>
          <a:p>
            <a:pPr>
              <a:spcBef>
                <a:spcPts val="600"/>
              </a:spcBef>
              <a:buClr>
                <a:schemeClr val="accent1"/>
              </a:buClr>
              <a:buSzPct val="76000"/>
              <a:buFont typeface="Wingdings" pitchFamily="2" charset="2"/>
              <a:buNone/>
            </a:pPr>
            <a:r>
              <a:rPr lang="en-US">
                <a:latin typeface="Courier New" pitchFamily="49" charset="0"/>
              </a:rPr>
              <a:t>6 RET	</a:t>
            </a:r>
            <a:r>
              <a:rPr lang="en-US" i="1">
                <a:latin typeface="Courier New" pitchFamily="49" charset="0"/>
              </a:rPr>
              <a:t>o</a:t>
            </a:r>
            <a:r>
              <a:rPr lang="en-US" i="1" baseline="-25000">
                <a:latin typeface="Courier New" pitchFamily="49" charset="0"/>
              </a:rPr>
              <a:t>5</a:t>
            </a:r>
            <a:r>
              <a:rPr lang="en-US" i="1">
                <a:latin typeface="Courier New" pitchFamily="49" charset="0"/>
              </a:rPr>
              <a:t>		</a:t>
            </a:r>
            <a:endParaRPr lang="en-US">
              <a:latin typeface="Courier New" pitchFamily="49" charset="0"/>
            </a:endParaRPr>
          </a:p>
          <a:p>
            <a:pPr>
              <a:spcBef>
                <a:spcPts val="600"/>
              </a:spcBef>
              <a:buClr>
                <a:schemeClr val="accent1"/>
              </a:buClr>
              <a:buSzPct val="76000"/>
              <a:buFont typeface="Wingdings" pitchFamily="2" charset="2"/>
              <a:buNone/>
            </a:pPr>
            <a:endParaRPr lang="en-US"/>
          </a:p>
        </p:txBody>
      </p:sp>
      <p:sp>
        <p:nvSpPr>
          <p:cNvPr id="27656" name="Content Placeholder 2"/>
          <p:cNvSpPr txBox="1">
            <a:spLocks/>
          </p:cNvSpPr>
          <p:nvPr/>
        </p:nvSpPr>
        <p:spPr bwMode="auto">
          <a:xfrm>
            <a:off x="457200" y="4495800"/>
            <a:ext cx="8229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a:spcBef>
                <a:spcPts val="600"/>
              </a:spcBef>
              <a:buClr>
                <a:schemeClr val="accent1"/>
              </a:buClr>
              <a:buSzPct val="76000"/>
              <a:buFont typeface="Wingdings 3" pitchFamily="18" charset="2"/>
              <a:buChar char=""/>
            </a:pPr>
            <a:r>
              <a:rPr lang="en-US" sz="2600"/>
              <a:t>PQL can be used to construct queries to look for patterns like these.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The Issues</a:t>
            </a:r>
          </a:p>
        </p:txBody>
      </p:sp>
      <p:sp>
        <p:nvSpPr>
          <p:cNvPr id="10243" name="Content Placeholder 2"/>
          <p:cNvSpPr>
            <a:spLocks noGrp="1"/>
          </p:cNvSpPr>
          <p:nvPr>
            <p:ph sz="quarter" idx="1"/>
          </p:nvPr>
        </p:nvSpPr>
        <p:spPr>
          <a:xfrm>
            <a:off x="457200" y="1219200"/>
            <a:ext cx="8229600" cy="4937125"/>
          </a:xfrm>
        </p:spPr>
        <p:txBody>
          <a:bodyPr/>
          <a:lstStyle/>
          <a:p>
            <a:r>
              <a:rPr lang="en-US" smtClean="0"/>
              <a:t>SQL Injection</a:t>
            </a:r>
          </a:p>
          <a:p>
            <a:r>
              <a:rPr lang="en-US" smtClean="0"/>
              <a:t>Cross-site Scripting (XSS)</a:t>
            </a:r>
          </a:p>
          <a:p>
            <a:r>
              <a:rPr lang="en-US" smtClean="0"/>
              <a:t>Other problems, such as HTTP response splitting…</a:t>
            </a:r>
          </a:p>
          <a:p>
            <a:r>
              <a:rPr lang="en-US" smtClean="0"/>
              <a:t>Common Theme</a:t>
            </a:r>
          </a:p>
          <a:p>
            <a:pPr lvl="1"/>
            <a:r>
              <a:rPr lang="en-US" smtClean="0"/>
              <a:t>Unchecked (or “tainted”) data from user reaches security-sensitive operations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Constructing the Specification</a:t>
            </a:r>
          </a:p>
        </p:txBody>
      </p:sp>
      <p:sp>
        <p:nvSpPr>
          <p:cNvPr id="28675" name="Content Placeholder 2"/>
          <p:cNvSpPr>
            <a:spLocks noGrp="1"/>
          </p:cNvSpPr>
          <p:nvPr>
            <p:ph sz="quarter" idx="1"/>
          </p:nvPr>
        </p:nvSpPr>
        <p:spPr>
          <a:xfrm>
            <a:off x="457200" y="1219200"/>
            <a:ext cx="8229600" cy="4937125"/>
          </a:xfrm>
        </p:spPr>
        <p:txBody>
          <a:bodyPr/>
          <a:lstStyle/>
          <a:p>
            <a:r>
              <a:rPr lang="en-US" smtClean="0"/>
              <a:t>The pattern, specified in PQL:</a:t>
            </a:r>
            <a:br>
              <a:rPr lang="en-US" smtClean="0"/>
            </a:br>
            <a:r>
              <a:rPr lang="en-US" sz="1800" smtClean="0">
                <a:latin typeface="Courier New" pitchFamily="49" charset="0"/>
              </a:rPr>
              <a:t>query main()</a:t>
            </a:r>
            <a:br>
              <a:rPr lang="en-US" sz="1800" smtClean="0">
                <a:latin typeface="Courier New" pitchFamily="49" charset="0"/>
              </a:rPr>
            </a:br>
            <a:r>
              <a:rPr lang="en-US" sz="1800" smtClean="0">
                <a:latin typeface="Courier New" pitchFamily="49" charset="0"/>
              </a:rPr>
              <a:t>uses String x;</a:t>
            </a:r>
            <a:br>
              <a:rPr lang="en-US" sz="1800" smtClean="0">
                <a:latin typeface="Courier New" pitchFamily="49" charset="0"/>
              </a:rPr>
            </a:br>
            <a:r>
              <a:rPr lang="en-US" sz="1800" smtClean="0">
                <a:latin typeface="Courier New" pitchFamily="49" charset="0"/>
              </a:rPr>
              <a:t>matches {</a:t>
            </a:r>
            <a:br>
              <a:rPr lang="en-US" sz="1800" smtClean="0">
                <a:latin typeface="Courier New" pitchFamily="49" charset="0"/>
              </a:rPr>
            </a:br>
            <a:r>
              <a:rPr lang="en-US" sz="1800" smtClean="0">
                <a:latin typeface="Courier New" pitchFamily="49" charset="0"/>
              </a:rPr>
              <a:t>	x = HttpServletRequest.getParameter(_);</a:t>
            </a:r>
            <a:br>
              <a:rPr lang="en-US" sz="1800" smtClean="0">
                <a:latin typeface="Courier New" pitchFamily="49" charset="0"/>
              </a:rPr>
            </a:br>
            <a:r>
              <a:rPr lang="en-US" sz="1800" smtClean="0">
                <a:latin typeface="Courier New" pitchFamily="49" charset="0"/>
              </a:rPr>
              <a:t>	Connection.execute(x);</a:t>
            </a:r>
            <a:br>
              <a:rPr lang="en-US" sz="1800" smtClean="0">
                <a:latin typeface="Courier New" pitchFamily="49" charset="0"/>
              </a:rPr>
            </a:br>
            <a:r>
              <a:rPr lang="en-US" sz="1800" smtClean="0">
                <a:latin typeface="Courier New" pitchFamily="49" charset="0"/>
              </a:rPr>
              <a:t>}</a:t>
            </a:r>
          </a:p>
          <a:p>
            <a:r>
              <a:rPr lang="en-US" smtClean="0"/>
              <a:t>The specification is simple, and works for non-adjacent lines of code</a:t>
            </a:r>
          </a:p>
          <a:p>
            <a:r>
              <a:rPr lang="en-US" smtClean="0"/>
              <a:t>Not complete, however, as it does not match against code that executes a string derived from a parameter.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Things Get More Complicated</a:t>
            </a:r>
          </a:p>
        </p:txBody>
      </p:sp>
      <p:sp>
        <p:nvSpPr>
          <p:cNvPr id="3" name="Content Placeholder 2"/>
          <p:cNvSpPr>
            <a:spLocks noGrp="1"/>
          </p:cNvSpPr>
          <p:nvPr>
            <p:ph sz="quarter" idx="1"/>
          </p:nvPr>
        </p:nvSpPr>
        <p:spPr>
          <a:xfrm>
            <a:off x="457200" y="1219200"/>
            <a:ext cx="8229600" cy="4937125"/>
          </a:xfrm>
        </p:spPr>
        <p:txBody>
          <a:bodyPr>
            <a:normAutofit/>
          </a:bodyPr>
          <a:lstStyle/>
          <a:p>
            <a:pPr marL="609600" indent="-609600" fontAlgn="auto">
              <a:lnSpc>
                <a:spcPct val="90000"/>
              </a:lnSpc>
              <a:spcAft>
                <a:spcPts val="0"/>
              </a:spcAft>
              <a:buFont typeface="Wingdings 3"/>
              <a:buChar char=""/>
              <a:defRPr/>
            </a:pPr>
            <a:r>
              <a:rPr lang="en-US" dirty="0" smtClean="0"/>
              <a:t>Need to handle derived strings as in this case:</a:t>
            </a:r>
            <a:br>
              <a:rPr lang="en-US" dirty="0" smtClean="0"/>
            </a:br>
            <a:r>
              <a:rPr lang="en-US" sz="1800" dirty="0" err="1" smtClean="0">
                <a:latin typeface="Courier New" pitchFamily="49" charset="0"/>
              </a:rPr>
              <a:t>HttpServletRequest</a:t>
            </a:r>
            <a:r>
              <a:rPr lang="en-US" sz="1800" dirty="0" smtClean="0">
                <a:latin typeface="Courier New" pitchFamily="49" charset="0"/>
              </a:rPr>
              <a:t> </a:t>
            </a:r>
            <a:r>
              <a:rPr lang="en-US" sz="1800" dirty="0" err="1" smtClean="0">
                <a:latin typeface="Courier New" pitchFamily="49" charset="0"/>
              </a:rPr>
              <a:t>req</a:t>
            </a:r>
            <a:r>
              <a:rPr lang="en-US" sz="1800" dirty="0" smtClean="0">
                <a:latin typeface="Courier New" pitchFamily="49" charset="0"/>
              </a:rPr>
              <a:t> = /* ... */;</a:t>
            </a:r>
            <a:br>
              <a:rPr lang="en-US" sz="1800" dirty="0" smtClean="0">
                <a:latin typeface="Courier New" pitchFamily="49" charset="0"/>
              </a:rPr>
            </a:br>
            <a:r>
              <a:rPr lang="en-US" sz="1800" dirty="0" smtClean="0">
                <a:latin typeface="Courier New" pitchFamily="49" charset="0"/>
              </a:rPr>
              <a:t>n = </a:t>
            </a:r>
            <a:r>
              <a:rPr lang="en-US" sz="1800" dirty="0" err="1" smtClean="0">
                <a:latin typeface="Courier New" pitchFamily="49" charset="0"/>
              </a:rPr>
              <a:t>req.getParameter</a:t>
            </a:r>
            <a:r>
              <a:rPr lang="en-US" sz="1800" dirty="0" smtClean="0">
                <a:latin typeface="Courier New" pitchFamily="49" charset="0"/>
              </a:rPr>
              <a:t>(“NAME”);</a:t>
            </a:r>
            <a:br>
              <a:rPr lang="en-US" sz="1800" dirty="0" smtClean="0">
                <a:latin typeface="Courier New" pitchFamily="49" charset="0"/>
              </a:rPr>
            </a:br>
            <a:r>
              <a:rPr lang="en-US" sz="1800" dirty="0" smtClean="0">
                <a:latin typeface="Courier New" pitchFamily="49" charset="0"/>
              </a:rPr>
              <a:t>p = </a:t>
            </a:r>
            <a:r>
              <a:rPr lang="en-US" sz="1800" dirty="0" err="1" smtClean="0">
                <a:latin typeface="Courier New" pitchFamily="49" charset="0"/>
              </a:rPr>
              <a:t>req.getParameter</a:t>
            </a:r>
            <a:r>
              <a:rPr lang="en-US" sz="1800" dirty="0" smtClean="0">
                <a:latin typeface="Courier New" pitchFamily="49" charset="0"/>
              </a:rPr>
              <a:t>(“PASSWORD”);</a:t>
            </a:r>
            <a:br>
              <a:rPr lang="en-US" sz="1800" dirty="0" smtClean="0">
                <a:latin typeface="Courier New" pitchFamily="49" charset="0"/>
              </a:rPr>
            </a:br>
            <a:r>
              <a:rPr lang="en-US" sz="1800" dirty="0" err="1" smtClean="0">
                <a:latin typeface="Courier New" pitchFamily="49" charset="0"/>
              </a:rPr>
              <a:t>conn.execute</a:t>
            </a:r>
            <a:r>
              <a:rPr lang="en-US" sz="1800" dirty="0" smtClean="0">
                <a:latin typeface="Courier New" pitchFamily="49" charset="0"/>
              </a:rPr>
              <a:t>(</a:t>
            </a:r>
            <a:br>
              <a:rPr lang="en-US" sz="1800" dirty="0" smtClean="0">
                <a:latin typeface="Courier New" pitchFamily="49" charset="0"/>
              </a:rPr>
            </a:br>
            <a:r>
              <a:rPr lang="en-US" sz="1800" dirty="0" smtClean="0">
                <a:latin typeface="Courier New" pitchFamily="49" charset="0"/>
              </a:rPr>
              <a:t>	“SELECT * FROM logins WHERE name=” + </a:t>
            </a:r>
            <a:br>
              <a:rPr lang="en-US" sz="1800" dirty="0" smtClean="0">
                <a:latin typeface="Courier New" pitchFamily="49" charset="0"/>
              </a:rPr>
            </a:br>
            <a:r>
              <a:rPr lang="en-US" sz="1800" dirty="0" smtClean="0">
                <a:latin typeface="Courier New" pitchFamily="49" charset="0"/>
              </a:rPr>
              <a:t>	n +</a:t>
            </a:r>
            <a:br>
              <a:rPr lang="en-US" sz="1800" dirty="0" smtClean="0">
                <a:latin typeface="Courier New" pitchFamily="49" charset="0"/>
              </a:rPr>
            </a:br>
            <a:r>
              <a:rPr lang="en-US" sz="1800" dirty="0" smtClean="0">
                <a:latin typeface="Courier New" pitchFamily="49" charset="0"/>
              </a:rPr>
              <a:t>	“ AND </a:t>
            </a:r>
            <a:r>
              <a:rPr lang="en-US" sz="1800" dirty="0" err="1" smtClean="0">
                <a:latin typeface="Courier New" pitchFamily="49" charset="0"/>
              </a:rPr>
              <a:t>passwd</a:t>
            </a:r>
            <a:r>
              <a:rPr lang="en-US" sz="1800" dirty="0" smtClean="0">
                <a:latin typeface="Courier New" pitchFamily="49" charset="0"/>
              </a:rPr>
              <a:t>=” + </a:t>
            </a:r>
            <a:br>
              <a:rPr lang="en-US" sz="1800" dirty="0" smtClean="0">
                <a:latin typeface="Courier New" pitchFamily="49" charset="0"/>
              </a:rPr>
            </a:br>
            <a:r>
              <a:rPr lang="en-US" sz="1800" dirty="0" smtClean="0">
                <a:latin typeface="Courier New" pitchFamily="49" charset="0"/>
              </a:rPr>
              <a:t>	p</a:t>
            </a:r>
          </a:p>
          <a:p>
            <a:pPr marL="609600" indent="-609600" fontAlgn="auto">
              <a:lnSpc>
                <a:spcPct val="90000"/>
              </a:lnSpc>
              <a:spcAft>
                <a:spcPts val="0"/>
              </a:spcAft>
              <a:buFont typeface="Wingdings" pitchFamily="2" charset="2"/>
              <a:buNone/>
              <a:defRPr/>
            </a:pPr>
            <a:r>
              <a:rPr lang="en-US" sz="1800" dirty="0" smtClean="0">
                <a:latin typeface="Courier New" pitchFamily="49" charset="0"/>
              </a:rPr>
              <a:t>	);</a:t>
            </a:r>
          </a:p>
          <a:p>
            <a:pPr marL="274320" indent="-274320" fontAlgn="auto">
              <a:spcAft>
                <a:spcPts val="0"/>
              </a:spcAft>
              <a:buFont typeface="Wingdings 3"/>
              <a:buChar char=""/>
              <a:defRPr/>
            </a:pPr>
            <a:r>
              <a:rPr lang="en-US" dirty="0" smtClean="0"/>
              <a:t>The PQL specification will have to be more complicated.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New PQL Query, Part 1</a:t>
            </a:r>
          </a:p>
        </p:txBody>
      </p:sp>
      <p:sp>
        <p:nvSpPr>
          <p:cNvPr id="30723" name="Content Placeholder 2"/>
          <p:cNvSpPr>
            <a:spLocks noGrp="1"/>
          </p:cNvSpPr>
          <p:nvPr>
            <p:ph sz="quarter" idx="1"/>
          </p:nvPr>
        </p:nvSpPr>
        <p:spPr>
          <a:xfrm>
            <a:off x="457200" y="1219200"/>
            <a:ext cx="8229600" cy="4937125"/>
          </a:xfrm>
        </p:spPr>
        <p:txBody>
          <a:bodyPr/>
          <a:lstStyle/>
          <a:p>
            <a:r>
              <a:rPr lang="en-US" smtClean="0"/>
              <a:t>The sub-query to check whether one string is derived from another:</a:t>
            </a:r>
            <a:br>
              <a:rPr lang="en-US" smtClean="0"/>
            </a:br>
            <a:r>
              <a:rPr lang="en-US" sz="1800" smtClean="0">
                <a:latin typeface="Courier New" pitchFamily="49" charset="0"/>
              </a:rPr>
              <a:t>query derived (Object x)</a:t>
            </a:r>
            <a:br>
              <a:rPr lang="en-US" sz="1800" smtClean="0">
                <a:latin typeface="Courier New" pitchFamily="49" charset="0"/>
              </a:rPr>
            </a:br>
            <a:r>
              <a:rPr lang="en-US" sz="1800" smtClean="0">
                <a:latin typeface="Courier New" pitchFamily="49" charset="0"/>
              </a:rPr>
              <a:t>uses Object temp;</a:t>
            </a:r>
            <a:br>
              <a:rPr lang="en-US" sz="1800" smtClean="0">
                <a:latin typeface="Courier New" pitchFamily="49" charset="0"/>
              </a:rPr>
            </a:br>
            <a:r>
              <a:rPr lang="en-US" sz="1800" smtClean="0">
                <a:latin typeface="Courier New" pitchFamily="49" charset="0"/>
              </a:rPr>
              <a:t>returns Object d;</a:t>
            </a:r>
            <a:br>
              <a:rPr lang="en-US" sz="1800" smtClean="0">
                <a:latin typeface="Courier New" pitchFamily="49" charset="0"/>
              </a:rPr>
            </a:br>
            <a:r>
              <a:rPr lang="en-US" sz="1800" smtClean="0">
                <a:latin typeface="Courier New" pitchFamily="49" charset="0"/>
              </a:rPr>
              <a:t>matches {</a:t>
            </a:r>
            <a:br>
              <a:rPr lang="en-US" sz="1800" smtClean="0">
                <a:latin typeface="Courier New" pitchFamily="49" charset="0"/>
              </a:rPr>
            </a:br>
            <a:r>
              <a:rPr lang="en-US" sz="1800" smtClean="0">
                <a:latin typeface="Courier New" pitchFamily="49" charset="0"/>
              </a:rPr>
              <a:t>	{ temp.append(x); d := derived(temp); }</a:t>
            </a:r>
            <a:br>
              <a:rPr lang="en-US" sz="1800" smtClean="0">
                <a:latin typeface="Courier New" pitchFamily="49" charset="0"/>
              </a:rPr>
            </a:br>
            <a:r>
              <a:rPr lang="en-US" sz="1800" smtClean="0">
                <a:latin typeface="Courier New" pitchFamily="49" charset="0"/>
              </a:rPr>
              <a:t>	| { temp = x.toString(); d := derived(temp); }</a:t>
            </a:r>
            <a:br>
              <a:rPr lang="en-US" sz="1800" smtClean="0">
                <a:latin typeface="Courier New" pitchFamily="49" charset="0"/>
              </a:rPr>
            </a:br>
            <a:r>
              <a:rPr lang="en-US" sz="1800" smtClean="0">
                <a:latin typeface="Courier New" pitchFamily="49" charset="0"/>
              </a:rPr>
              <a:t>	| { d := x; }</a:t>
            </a:r>
            <a:br>
              <a:rPr lang="en-US" sz="1800" smtClean="0">
                <a:latin typeface="Courier New" pitchFamily="49" charset="0"/>
              </a:rPr>
            </a:br>
            <a:r>
              <a:rPr lang="en-US" sz="1800" smtClean="0">
                <a:latin typeface="Courier New" pitchFamily="49" charset="0"/>
              </a:rPr>
              <a:t>}</a:t>
            </a:r>
          </a:p>
          <a:p>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New PQL Query, Part 2</a:t>
            </a:r>
          </a:p>
        </p:txBody>
      </p:sp>
      <p:sp>
        <p:nvSpPr>
          <p:cNvPr id="31747" name="Content Placeholder 2"/>
          <p:cNvSpPr>
            <a:spLocks noGrp="1"/>
          </p:cNvSpPr>
          <p:nvPr>
            <p:ph sz="quarter" idx="1"/>
          </p:nvPr>
        </p:nvSpPr>
        <p:spPr>
          <a:xfrm>
            <a:off x="457200" y="1219200"/>
            <a:ext cx="8229600" cy="4937125"/>
          </a:xfrm>
        </p:spPr>
        <p:txBody>
          <a:bodyPr/>
          <a:lstStyle/>
          <a:p>
            <a:r>
              <a:rPr lang="en-US" smtClean="0"/>
              <a:t>The new main query:</a:t>
            </a:r>
            <a:br>
              <a:rPr lang="en-US" smtClean="0"/>
            </a:br>
            <a:r>
              <a:rPr lang="en-US" sz="1800" smtClean="0">
                <a:latin typeface="Courier New" pitchFamily="49" charset="0"/>
              </a:rPr>
              <a:t>query main()</a:t>
            </a:r>
            <a:br>
              <a:rPr lang="en-US" sz="1800" smtClean="0">
                <a:latin typeface="Courier New" pitchFamily="49" charset="0"/>
              </a:rPr>
            </a:br>
            <a:r>
              <a:rPr lang="en-US" sz="1800" smtClean="0">
                <a:latin typeface="Courier New" pitchFamily="49" charset="0"/>
              </a:rPr>
              <a:t>uses String x, final;</a:t>
            </a:r>
            <a:br>
              <a:rPr lang="en-US" sz="1800" smtClean="0">
                <a:latin typeface="Courier New" pitchFamily="49" charset="0"/>
              </a:rPr>
            </a:br>
            <a:r>
              <a:rPr lang="en-US" sz="1800" smtClean="0">
                <a:latin typeface="Courier New" pitchFamily="49" charset="0"/>
              </a:rPr>
              <a:t>matches {</a:t>
            </a:r>
            <a:br>
              <a:rPr lang="en-US" sz="1800" smtClean="0">
                <a:latin typeface="Courier New" pitchFamily="49" charset="0"/>
              </a:rPr>
            </a:br>
            <a:r>
              <a:rPr lang="en-US" sz="1800" smtClean="0">
                <a:latin typeface="Courier New" pitchFamily="49" charset="0"/>
              </a:rPr>
              <a:t>	x = HttpServletRequest.getParameter(_);</a:t>
            </a:r>
            <a:br>
              <a:rPr lang="en-US" sz="1800" smtClean="0">
                <a:latin typeface="Courier New" pitchFamily="49" charset="0"/>
              </a:rPr>
            </a:br>
            <a:r>
              <a:rPr lang="en-US" sz="1800" smtClean="0">
                <a:latin typeface="Courier New" pitchFamily="49" charset="0"/>
              </a:rPr>
              <a:t>	| x = HttpServletRequest.getHeader(_);</a:t>
            </a:r>
            <a:br>
              <a:rPr lang="en-US" sz="1800" smtClean="0">
                <a:latin typeface="Courier New" pitchFamily="49" charset="0"/>
              </a:rPr>
            </a:br>
            <a:r>
              <a:rPr lang="en-US" sz="1800" smtClean="0">
                <a:latin typeface="Courier New" pitchFamily="49" charset="0"/>
              </a:rPr>
              <a:t>	final := derived(x);</a:t>
            </a:r>
            <a:br>
              <a:rPr lang="en-US" sz="1800" smtClean="0">
                <a:latin typeface="Courier New" pitchFamily="49" charset="0"/>
              </a:rPr>
            </a:br>
            <a:r>
              <a:rPr lang="en-US" sz="1800" smtClean="0">
                <a:latin typeface="Courier New" pitchFamily="49" charset="0"/>
              </a:rPr>
              <a:t>	Connection.execute(final);</a:t>
            </a:r>
            <a:br>
              <a:rPr lang="en-US" sz="1800" smtClean="0">
                <a:latin typeface="Courier New" pitchFamily="49" charset="0"/>
              </a:rPr>
            </a:br>
            <a:r>
              <a:rPr lang="en-US" sz="1800" smtClean="0">
                <a:latin typeface="Courier New" pitchFamily="49" charset="0"/>
              </a:rPr>
              <a:t>}</a:t>
            </a:r>
          </a:p>
          <a:p>
            <a:r>
              <a:rPr lang="en-US" smtClean="0"/>
              <a:t>The new query is a bit more complex, but it does match quite a few more instances of an SQL injection.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Where Are We Right Now?</a:t>
            </a:r>
          </a:p>
        </p:txBody>
      </p:sp>
      <p:grpSp>
        <p:nvGrpSpPr>
          <p:cNvPr id="32771" name="Group 24"/>
          <p:cNvGrpSpPr>
            <a:grpSpLocks/>
          </p:cNvGrpSpPr>
          <p:nvPr/>
        </p:nvGrpSpPr>
        <p:grpSpPr bwMode="auto">
          <a:xfrm>
            <a:off x="1617663" y="1371600"/>
            <a:ext cx="5908675" cy="4429125"/>
            <a:chOff x="762000" y="1371600"/>
            <a:chExt cx="5907107" cy="4428530"/>
          </a:xfrm>
        </p:grpSpPr>
        <p:sp>
          <p:nvSpPr>
            <p:cNvPr id="7" name="Down Arrow 6"/>
            <p:cNvSpPr/>
            <p:nvPr/>
          </p:nvSpPr>
          <p:spPr>
            <a:xfrm>
              <a:off x="4229767" y="1752549"/>
              <a:ext cx="228539" cy="609518"/>
            </a:xfrm>
            <a:prstGeom prst="downArrow">
              <a:avLst>
                <a:gd name="adj1" fmla="val 21786"/>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3" name="Down Arrow 12"/>
            <p:cNvSpPr/>
            <p:nvPr/>
          </p:nvSpPr>
          <p:spPr>
            <a:xfrm>
              <a:off x="4229767" y="2743016"/>
              <a:ext cx="228539" cy="53332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 name="TextBox 5"/>
            <p:cNvSpPr txBox="1"/>
            <p:nvPr/>
          </p:nvSpPr>
          <p:spPr>
            <a:xfrm>
              <a:off x="3790146" y="1371600"/>
              <a:ext cx="1107781"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Question</a:t>
              </a:r>
              <a:endParaRPr lang="en-US" dirty="0"/>
            </a:p>
          </p:txBody>
        </p:sp>
        <p:sp>
          <p:nvSpPr>
            <p:cNvPr id="8" name="TextBox 7"/>
            <p:cNvSpPr txBox="1"/>
            <p:nvPr/>
          </p:nvSpPr>
          <p:spPr>
            <a:xfrm>
              <a:off x="3679051" y="2362067"/>
              <a:ext cx="1329972"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PQL Query</a:t>
              </a:r>
              <a:endParaRPr lang="en-US" dirty="0"/>
            </a:p>
          </p:txBody>
        </p:sp>
        <p:sp>
          <p:nvSpPr>
            <p:cNvPr id="17" name="Down Arrow 16"/>
            <p:cNvSpPr/>
            <p:nvPr/>
          </p:nvSpPr>
          <p:spPr>
            <a:xfrm rot="16200000">
              <a:off x="2209401" y="3238314"/>
              <a:ext cx="228569" cy="990337"/>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5" name="TextBox 14"/>
            <p:cNvSpPr txBox="1"/>
            <p:nvPr/>
          </p:nvSpPr>
          <p:spPr>
            <a:xfrm>
              <a:off x="762000" y="3549357"/>
              <a:ext cx="1069691"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Program</a:t>
              </a:r>
              <a:endParaRPr lang="en-US" dirty="0"/>
            </a:p>
          </p:txBody>
        </p:sp>
        <p:sp>
          <p:nvSpPr>
            <p:cNvPr id="21" name="Down Arrow 20"/>
            <p:cNvSpPr/>
            <p:nvPr/>
          </p:nvSpPr>
          <p:spPr>
            <a:xfrm rot="1782957">
              <a:off x="2931536" y="4117606"/>
              <a:ext cx="228539" cy="82062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2" name="Down Arrow 21"/>
            <p:cNvSpPr/>
            <p:nvPr/>
          </p:nvSpPr>
          <p:spPr>
            <a:xfrm rot="18986097">
              <a:off x="5594654" y="3969989"/>
              <a:ext cx="228539" cy="107141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3" name="Down Arrow 22"/>
            <p:cNvSpPr/>
            <p:nvPr/>
          </p:nvSpPr>
          <p:spPr>
            <a:xfrm rot="18802237">
              <a:off x="3967884" y="3990694"/>
              <a:ext cx="228569" cy="1079214"/>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4" name="Down Arrow 23"/>
            <p:cNvSpPr/>
            <p:nvPr/>
          </p:nvSpPr>
          <p:spPr>
            <a:xfrm rot="1212167">
              <a:off x="4667800" y="4108082"/>
              <a:ext cx="228539" cy="792057"/>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grpSp>
          <p:nvGrpSpPr>
            <p:cNvPr id="32782" name="Group 13"/>
            <p:cNvGrpSpPr>
              <a:grpSpLocks/>
            </p:cNvGrpSpPr>
            <p:nvPr/>
          </p:nvGrpSpPr>
          <p:grpSpPr bwMode="auto">
            <a:xfrm>
              <a:off x="2819400" y="3276600"/>
              <a:ext cx="3048000" cy="914400"/>
              <a:chOff x="2819400" y="3276600"/>
              <a:chExt cx="3048000" cy="914400"/>
            </a:xfrm>
          </p:grpSpPr>
          <p:sp>
            <p:nvSpPr>
              <p:cNvPr id="9" name="Rectangle 8"/>
              <p:cNvSpPr/>
              <p:nvPr/>
            </p:nvSpPr>
            <p:spPr>
              <a:xfrm>
                <a:off x="2818854" y="3276344"/>
                <a:ext cx="3048778" cy="91427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32787" name="TextBox 10"/>
              <p:cNvSpPr txBox="1">
                <a:spLocks noChangeArrowheads="1"/>
              </p:cNvSpPr>
              <p:nvPr/>
            </p:nvSpPr>
            <p:spPr bwMode="auto">
              <a:xfrm>
                <a:off x="2895600" y="3810000"/>
                <a:ext cx="11785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instrumenter</a:t>
                </a:r>
              </a:p>
            </p:txBody>
          </p:sp>
          <p:sp>
            <p:nvSpPr>
              <p:cNvPr id="32788" name="TextBox 11"/>
              <p:cNvSpPr txBox="1">
                <a:spLocks noChangeArrowheads="1"/>
              </p:cNvSpPr>
              <p:nvPr/>
            </p:nvSpPr>
            <p:spPr bwMode="auto">
              <a:xfrm>
                <a:off x="4419600" y="3810000"/>
                <a:ext cx="1371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static analyzer</a:t>
                </a:r>
              </a:p>
            </p:txBody>
          </p:sp>
          <p:sp>
            <p:nvSpPr>
              <p:cNvPr id="32789" name="TextBox 9"/>
              <p:cNvSpPr txBox="1">
                <a:spLocks noChangeArrowheads="1"/>
              </p:cNvSpPr>
              <p:nvPr/>
            </p:nvSpPr>
            <p:spPr bwMode="auto">
              <a:xfrm>
                <a:off x="3657600" y="3352800"/>
                <a:ext cx="14200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a:t>PQL Engine</a:t>
                </a:r>
              </a:p>
            </p:txBody>
          </p:sp>
        </p:grpSp>
        <p:sp>
          <p:nvSpPr>
            <p:cNvPr id="18" name="TextBox 17"/>
            <p:cNvSpPr txBox="1"/>
            <p:nvPr/>
          </p:nvSpPr>
          <p:spPr>
            <a:xfrm>
              <a:off x="2057056" y="4876329"/>
              <a:ext cx="1531530" cy="646026"/>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endParaRPr lang="en-US" dirty="0"/>
            </a:p>
          </p:txBody>
        </p:sp>
        <p:sp>
          <p:nvSpPr>
            <p:cNvPr id="19" name="TextBox 18"/>
            <p:cNvSpPr txBox="1"/>
            <p:nvPr/>
          </p:nvSpPr>
          <p:spPr>
            <a:xfrm>
              <a:off x="3886958" y="4876329"/>
              <a:ext cx="1529944" cy="923801"/>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Optimized</a:t>
              </a:r>
            </a:p>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p>
          </p:txBody>
        </p:sp>
        <p:sp>
          <p:nvSpPr>
            <p:cNvPr id="20" name="TextBox 19"/>
            <p:cNvSpPr txBox="1"/>
            <p:nvPr/>
          </p:nvSpPr>
          <p:spPr>
            <a:xfrm>
              <a:off x="5715272" y="4876329"/>
              <a:ext cx="953835" cy="646026"/>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ctr" fontAlgn="auto">
                <a:spcBef>
                  <a:spcPts val="0"/>
                </a:spcBef>
                <a:spcAft>
                  <a:spcPts val="0"/>
                </a:spcAft>
                <a:defRPr/>
              </a:pPr>
              <a:r>
                <a:rPr lang="en-US" dirty="0"/>
                <a:t>Static</a:t>
              </a:r>
            </a:p>
            <a:p>
              <a:pPr algn="ctr" fontAlgn="auto">
                <a:spcBef>
                  <a:spcPts val="0"/>
                </a:spcBef>
                <a:spcAft>
                  <a:spcPts val="0"/>
                </a:spcAft>
                <a:defRPr/>
              </a:pPr>
              <a:r>
                <a:rPr lang="en-US" dirty="0"/>
                <a:t>Results</a:t>
              </a:r>
              <a:endParaRPr lang="en-US" dirty="0"/>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Benefits So Far</a:t>
            </a:r>
          </a:p>
        </p:txBody>
      </p:sp>
      <p:sp>
        <p:nvSpPr>
          <p:cNvPr id="33795" name="Content Placeholder 2"/>
          <p:cNvSpPr>
            <a:spLocks noGrp="1"/>
          </p:cNvSpPr>
          <p:nvPr>
            <p:ph sz="quarter" idx="1"/>
          </p:nvPr>
        </p:nvSpPr>
        <p:spPr>
          <a:xfrm>
            <a:off x="457200" y="1219200"/>
            <a:ext cx="8229600" cy="4937125"/>
          </a:xfrm>
        </p:spPr>
        <p:txBody>
          <a:bodyPr/>
          <a:lstStyle/>
          <a:p>
            <a:r>
              <a:rPr lang="en-US" smtClean="0"/>
              <a:t>Difficult for programmers to do analysis (either they don’t like it or they don’t know it).</a:t>
            </a:r>
          </a:p>
          <a:p>
            <a:r>
              <a:rPr lang="en-US" smtClean="0"/>
              <a:t>However, they are familiar with the program code.</a:t>
            </a:r>
          </a:p>
          <a:p>
            <a:r>
              <a:rPr lang="en-US" smtClean="0"/>
              <a:t>Analysis specialists are good with analysis, but they don’t know the specific program code.</a:t>
            </a:r>
          </a:p>
          <a:p>
            <a:r>
              <a:rPr lang="en-US" smtClean="0"/>
              <a:t>Analysts can use PQL to generate generic specifications to catch security flaws.</a:t>
            </a:r>
          </a:p>
          <a:p>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Building More Robust Applications</a:t>
            </a:r>
          </a:p>
        </p:txBody>
      </p:sp>
      <p:sp>
        <p:nvSpPr>
          <p:cNvPr id="34819" name="Content Placeholder 2"/>
          <p:cNvSpPr>
            <a:spLocks noGrp="1"/>
          </p:cNvSpPr>
          <p:nvPr>
            <p:ph sz="quarter" idx="1"/>
          </p:nvPr>
        </p:nvSpPr>
        <p:spPr>
          <a:xfrm>
            <a:off x="457200" y="1219200"/>
            <a:ext cx="8229600" cy="4937125"/>
          </a:xfrm>
        </p:spPr>
        <p:txBody>
          <a:bodyPr/>
          <a:lstStyle/>
          <a:p>
            <a:r>
              <a:rPr lang="en-US" smtClean="0"/>
              <a:t>So far we’ve seen PQL queries used to detect vulnerabilities in essentially a static fashion.</a:t>
            </a:r>
          </a:p>
          <a:p>
            <a:r>
              <a:rPr lang="en-US" smtClean="0"/>
              <a:t>PQL can be used to integrate a specialized query matcher into the executable.</a:t>
            </a:r>
          </a:p>
          <a:p>
            <a:r>
              <a:rPr lang="en-US" smtClean="0"/>
              <a:t>A match can trigger special code designed to sanitize possibly unsafe input.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Graceful Match Handling with PQL</a:t>
            </a:r>
          </a:p>
        </p:txBody>
      </p:sp>
      <p:sp>
        <p:nvSpPr>
          <p:cNvPr id="35843" name="Content Placeholder 2"/>
          <p:cNvSpPr>
            <a:spLocks noGrp="1"/>
          </p:cNvSpPr>
          <p:nvPr>
            <p:ph sz="quarter" idx="1"/>
          </p:nvPr>
        </p:nvSpPr>
        <p:spPr>
          <a:xfrm>
            <a:off x="457200" y="1219200"/>
            <a:ext cx="8229600" cy="4937125"/>
          </a:xfrm>
        </p:spPr>
        <p:txBody>
          <a:bodyPr/>
          <a:lstStyle/>
          <a:p>
            <a:r>
              <a:rPr lang="en-US" smtClean="0"/>
              <a:t>Here is an example of how to trigger a function on a match in PQL:</a:t>
            </a:r>
            <a:br>
              <a:rPr lang="en-US" smtClean="0"/>
            </a:br>
            <a:r>
              <a:rPr lang="en-US" sz="1800" smtClean="0">
                <a:latin typeface="Courier New" pitchFamily="49" charset="0"/>
              </a:rPr>
              <a:t>query main()</a:t>
            </a:r>
            <a:br>
              <a:rPr lang="en-US" sz="1800" smtClean="0">
                <a:latin typeface="Courier New" pitchFamily="49" charset="0"/>
              </a:rPr>
            </a:br>
            <a:r>
              <a:rPr lang="en-US" sz="1800" smtClean="0">
                <a:latin typeface="Courier New" pitchFamily="49" charset="0"/>
              </a:rPr>
              <a:t>uses String x, final;</a:t>
            </a:r>
            <a:br>
              <a:rPr lang="en-US" sz="1800" smtClean="0">
                <a:latin typeface="Courier New" pitchFamily="49" charset="0"/>
              </a:rPr>
            </a:br>
            <a:r>
              <a:rPr lang="en-US" sz="1800" smtClean="0">
                <a:latin typeface="Courier New" pitchFamily="49" charset="0"/>
              </a:rPr>
              <a:t>matches {</a:t>
            </a:r>
            <a:br>
              <a:rPr lang="en-US" sz="1800" smtClean="0">
                <a:latin typeface="Courier New" pitchFamily="49" charset="0"/>
              </a:rPr>
            </a:br>
            <a:r>
              <a:rPr lang="en-US" sz="1800" smtClean="0">
                <a:latin typeface="Courier New" pitchFamily="49" charset="0"/>
              </a:rPr>
              <a:t>    x = HttpServletRequest.getParameter(_)</a:t>
            </a:r>
            <a:br>
              <a:rPr lang="en-US" sz="1800" smtClean="0">
                <a:latin typeface="Courier New" pitchFamily="49" charset="0"/>
              </a:rPr>
            </a:br>
            <a:r>
              <a:rPr lang="en-US" sz="1800" smtClean="0">
                <a:latin typeface="Courier New" pitchFamily="49" charset="0"/>
              </a:rPr>
              <a:t>  | x = HttpServletRequest.getHeader(_);</a:t>
            </a:r>
            <a:br>
              <a:rPr lang="en-US" sz="1800" smtClean="0">
                <a:latin typeface="Courier New" pitchFamily="49" charset="0"/>
              </a:rPr>
            </a:br>
            <a:r>
              <a:rPr lang="en-US" sz="1800" smtClean="0">
                <a:latin typeface="Courier New" pitchFamily="49" charset="0"/>
              </a:rPr>
              <a:t>    final := derived(x);</a:t>
            </a:r>
          </a:p>
          <a:p>
            <a:pPr>
              <a:buFont typeface="Wingdings" pitchFamily="2" charset="2"/>
              <a:buNone/>
            </a:pPr>
            <a:r>
              <a:rPr lang="en-US" sz="1800" smtClean="0">
                <a:latin typeface="Courier New" pitchFamily="49" charset="0"/>
              </a:rPr>
              <a:t>  }</a:t>
            </a:r>
            <a:br>
              <a:rPr lang="en-US" sz="1800" smtClean="0">
                <a:latin typeface="Courier New" pitchFamily="49" charset="0"/>
              </a:rPr>
            </a:br>
            <a:r>
              <a:rPr lang="en-US" sz="1800" smtClean="0">
                <a:solidFill>
                  <a:srgbClr val="0070C0"/>
                </a:solidFill>
                <a:latin typeface="Courier New" pitchFamily="49" charset="0"/>
              </a:rPr>
              <a:t>replaces Connection.execute(final) with</a:t>
            </a:r>
          </a:p>
          <a:p>
            <a:pPr>
              <a:buFont typeface="Wingdings" pitchFamily="2" charset="2"/>
              <a:buNone/>
            </a:pPr>
            <a:r>
              <a:rPr lang="en-US" sz="1800" smtClean="0">
                <a:solidFill>
                  <a:srgbClr val="0070C0"/>
                </a:solidFill>
                <a:latin typeface="Courier New" pitchFamily="49" charset="0"/>
              </a:rPr>
              <a:t>      SQLUtil.safeExecute(x, final);</a:t>
            </a:r>
          </a:p>
          <a:p>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Going Deeper</a:t>
            </a:r>
          </a:p>
        </p:txBody>
      </p:sp>
      <p:sp>
        <p:nvSpPr>
          <p:cNvPr id="36867" name="Content Placeholder 2"/>
          <p:cNvSpPr>
            <a:spLocks noGrp="1"/>
          </p:cNvSpPr>
          <p:nvPr>
            <p:ph sz="quarter" idx="1"/>
          </p:nvPr>
        </p:nvSpPr>
        <p:spPr>
          <a:xfrm>
            <a:off x="457200" y="1219200"/>
            <a:ext cx="8229600" cy="1981200"/>
          </a:xfrm>
        </p:spPr>
        <p:txBody>
          <a:bodyPr/>
          <a:lstStyle/>
          <a:p>
            <a:r>
              <a:rPr lang="en-US" smtClean="0"/>
              <a:t>How does PQL do this dynamic analysis?</a:t>
            </a:r>
          </a:p>
          <a:p>
            <a:r>
              <a:rPr lang="en-US" smtClean="0"/>
              <a:t>A naïve dynamic analysis would translate the queries into state machines that would digest a program’s full abstract execution trace:</a:t>
            </a:r>
          </a:p>
          <a:p>
            <a:endParaRPr lang="en-US" smtClean="0"/>
          </a:p>
        </p:txBody>
      </p:sp>
      <p:sp>
        <p:nvSpPr>
          <p:cNvPr id="7" name="TextBox 6"/>
          <p:cNvSpPr txBox="1"/>
          <p:nvPr/>
        </p:nvSpPr>
        <p:spPr>
          <a:xfrm>
            <a:off x="7467600" y="4064000"/>
            <a:ext cx="1057275" cy="36988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Matches</a:t>
            </a:r>
            <a:endParaRPr lang="en-US" dirty="0"/>
          </a:p>
        </p:txBody>
      </p:sp>
      <p:sp>
        <p:nvSpPr>
          <p:cNvPr id="8" name="Right Arrow 7"/>
          <p:cNvSpPr/>
          <p:nvPr/>
        </p:nvSpPr>
        <p:spPr>
          <a:xfrm>
            <a:off x="2438400" y="4002088"/>
            <a:ext cx="762000" cy="484187"/>
          </a:xfrm>
          <a:prstGeom prst="right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9" name="Right Arrow 8"/>
          <p:cNvSpPr/>
          <p:nvPr/>
        </p:nvSpPr>
        <p:spPr>
          <a:xfrm>
            <a:off x="4724400" y="4002088"/>
            <a:ext cx="762000" cy="484187"/>
          </a:xfrm>
          <a:prstGeom prst="right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0" name="Right Arrow 9"/>
          <p:cNvSpPr/>
          <p:nvPr/>
        </p:nvSpPr>
        <p:spPr>
          <a:xfrm>
            <a:off x="6705600" y="4002088"/>
            <a:ext cx="762000" cy="484187"/>
          </a:xfrm>
          <a:prstGeom prst="right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4" name="TextBox 3"/>
          <p:cNvSpPr txBox="1"/>
          <p:nvPr/>
        </p:nvSpPr>
        <p:spPr>
          <a:xfrm>
            <a:off x="685800" y="3925888"/>
            <a:ext cx="1838325" cy="64611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Entire Abstract</a:t>
            </a:r>
            <a:br>
              <a:rPr lang="en-US" dirty="0"/>
            </a:br>
            <a:r>
              <a:rPr lang="en-US" dirty="0"/>
              <a:t>Execution Trace</a:t>
            </a:r>
            <a:endParaRPr lang="en-US" dirty="0"/>
          </a:p>
        </p:txBody>
      </p:sp>
      <p:sp>
        <p:nvSpPr>
          <p:cNvPr id="5" name="TextBox 4"/>
          <p:cNvSpPr txBox="1"/>
          <p:nvPr/>
        </p:nvSpPr>
        <p:spPr>
          <a:xfrm>
            <a:off x="3160713" y="3925888"/>
            <a:ext cx="1684337" cy="64611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Query-Derived</a:t>
            </a:r>
          </a:p>
          <a:p>
            <a:pPr algn="ctr" fontAlgn="auto">
              <a:spcBef>
                <a:spcPts val="0"/>
              </a:spcBef>
              <a:spcAft>
                <a:spcPts val="0"/>
              </a:spcAft>
              <a:defRPr/>
            </a:pPr>
            <a:r>
              <a:rPr lang="en-US" dirty="0"/>
              <a:t>State Machine</a:t>
            </a:r>
            <a:endParaRPr lang="en-US" dirty="0"/>
          </a:p>
        </p:txBody>
      </p:sp>
      <p:sp>
        <p:nvSpPr>
          <p:cNvPr id="6" name="TextBox 5"/>
          <p:cNvSpPr txBox="1"/>
          <p:nvPr/>
        </p:nvSpPr>
        <p:spPr>
          <a:xfrm>
            <a:off x="5480050" y="3925888"/>
            <a:ext cx="1352550" cy="64611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Query</a:t>
            </a:r>
          </a:p>
          <a:p>
            <a:pPr algn="ctr" fontAlgn="auto">
              <a:spcBef>
                <a:spcPts val="0"/>
              </a:spcBef>
              <a:spcAft>
                <a:spcPts val="0"/>
              </a:spcAft>
              <a:defRPr/>
            </a:pPr>
            <a:r>
              <a:rPr lang="en-US" dirty="0"/>
              <a:t>Recognizer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More Efficient Dynamic Analysis</a:t>
            </a:r>
          </a:p>
        </p:txBody>
      </p:sp>
      <p:sp>
        <p:nvSpPr>
          <p:cNvPr id="37891" name="Content Placeholder 2"/>
          <p:cNvSpPr>
            <a:spLocks noGrp="1"/>
          </p:cNvSpPr>
          <p:nvPr>
            <p:ph sz="quarter" idx="1"/>
          </p:nvPr>
        </p:nvSpPr>
        <p:spPr>
          <a:xfrm>
            <a:off x="457200" y="1219200"/>
            <a:ext cx="8229600" cy="1828800"/>
          </a:xfrm>
        </p:spPr>
        <p:txBody>
          <a:bodyPr/>
          <a:lstStyle/>
          <a:p>
            <a:r>
              <a:rPr lang="en-US" smtClean="0"/>
              <a:t>Leverage results from static analysis</a:t>
            </a:r>
          </a:p>
          <a:p>
            <a:pPr lvl="1"/>
            <a:r>
              <a:rPr lang="en-US" smtClean="0"/>
              <a:t>Reduce number of objects that need to be checked</a:t>
            </a:r>
          </a:p>
          <a:p>
            <a:pPr lvl="1"/>
            <a:r>
              <a:rPr lang="en-US" smtClean="0"/>
              <a:t>Reduce number of points at which objects must be checked</a:t>
            </a:r>
          </a:p>
        </p:txBody>
      </p:sp>
      <p:grpSp>
        <p:nvGrpSpPr>
          <p:cNvPr id="37892" name="Group 26"/>
          <p:cNvGrpSpPr>
            <a:grpSpLocks/>
          </p:cNvGrpSpPr>
          <p:nvPr/>
        </p:nvGrpSpPr>
        <p:grpSpPr bwMode="auto">
          <a:xfrm>
            <a:off x="3962400" y="2667000"/>
            <a:ext cx="4038600" cy="3057525"/>
            <a:chOff x="2685247" y="2743200"/>
            <a:chExt cx="4038600" cy="3056930"/>
          </a:xfrm>
        </p:grpSpPr>
        <p:sp>
          <p:nvSpPr>
            <p:cNvPr id="16" name="Down Arrow 15"/>
            <p:cNvSpPr/>
            <p:nvPr/>
          </p:nvSpPr>
          <p:spPr>
            <a:xfrm>
              <a:off x="5085547" y="2743200"/>
              <a:ext cx="228600" cy="533296"/>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7" name="Down Arrow 16"/>
            <p:cNvSpPr/>
            <p:nvPr/>
          </p:nvSpPr>
          <p:spPr>
            <a:xfrm rot="16200000">
              <a:off x="3066269" y="3238307"/>
              <a:ext cx="228556" cy="990600"/>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8" name="Down Arrow 17"/>
            <p:cNvSpPr/>
            <p:nvPr/>
          </p:nvSpPr>
          <p:spPr>
            <a:xfrm rot="1782957">
              <a:off x="3788560" y="4117707"/>
              <a:ext cx="228600" cy="82057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9" name="Down Arrow 18"/>
            <p:cNvSpPr/>
            <p:nvPr/>
          </p:nvSpPr>
          <p:spPr>
            <a:xfrm rot="18986097">
              <a:off x="6452385" y="3970099"/>
              <a:ext cx="228600" cy="1071353"/>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0" name="Down Arrow 19"/>
            <p:cNvSpPr/>
            <p:nvPr/>
          </p:nvSpPr>
          <p:spPr>
            <a:xfrm rot="18802237">
              <a:off x="4823632" y="3990627"/>
              <a:ext cx="228556" cy="1079500"/>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1" name="Down Arrow 20"/>
            <p:cNvSpPr/>
            <p:nvPr/>
          </p:nvSpPr>
          <p:spPr>
            <a:xfrm rot="1212167">
              <a:off x="5525285" y="4106598"/>
              <a:ext cx="228600" cy="793596"/>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2" name="Rectangle 21"/>
            <p:cNvSpPr/>
            <p:nvPr/>
          </p:nvSpPr>
          <p:spPr>
            <a:xfrm>
              <a:off x="3675847" y="3276496"/>
              <a:ext cx="3048000" cy="914222"/>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37901" name="TextBox 22"/>
            <p:cNvSpPr txBox="1">
              <a:spLocks noChangeArrowheads="1"/>
            </p:cNvSpPr>
            <p:nvPr/>
          </p:nvSpPr>
          <p:spPr bwMode="auto">
            <a:xfrm>
              <a:off x="3752047" y="3810000"/>
              <a:ext cx="11785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instrumenter</a:t>
              </a:r>
            </a:p>
          </p:txBody>
        </p:sp>
        <p:sp>
          <p:nvSpPr>
            <p:cNvPr id="37902" name="TextBox 23"/>
            <p:cNvSpPr txBox="1">
              <a:spLocks noChangeArrowheads="1"/>
            </p:cNvSpPr>
            <p:nvPr/>
          </p:nvSpPr>
          <p:spPr bwMode="auto">
            <a:xfrm>
              <a:off x="5276047" y="3810000"/>
              <a:ext cx="1371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static analyzer</a:t>
              </a:r>
            </a:p>
          </p:txBody>
        </p:sp>
        <p:sp>
          <p:nvSpPr>
            <p:cNvPr id="37903" name="TextBox 24"/>
            <p:cNvSpPr txBox="1">
              <a:spLocks noChangeArrowheads="1"/>
            </p:cNvSpPr>
            <p:nvPr/>
          </p:nvSpPr>
          <p:spPr bwMode="auto">
            <a:xfrm>
              <a:off x="4514047" y="3352800"/>
              <a:ext cx="14200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a:t>PQL Engine</a:t>
              </a:r>
            </a:p>
          </p:txBody>
        </p:sp>
        <p:sp>
          <p:nvSpPr>
            <p:cNvPr id="26" name="TextBox 25"/>
            <p:cNvSpPr txBox="1"/>
            <p:nvPr/>
          </p:nvSpPr>
          <p:spPr>
            <a:xfrm>
              <a:off x="4742647" y="4876385"/>
              <a:ext cx="1531938" cy="92374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ctr" fontAlgn="auto">
                <a:spcBef>
                  <a:spcPts val="0"/>
                </a:spcBef>
                <a:spcAft>
                  <a:spcPts val="0"/>
                </a:spcAft>
                <a:defRPr/>
              </a:pPr>
              <a:r>
                <a:rPr lang="en-US" dirty="0"/>
                <a:t>Optimized</a:t>
              </a:r>
            </a:p>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p>
          </p:txBody>
        </p:sp>
      </p:grpSp>
      <p:sp>
        <p:nvSpPr>
          <p:cNvPr id="37893" name="TextBox 27"/>
          <p:cNvSpPr txBox="1">
            <a:spLocks noChangeArrowheads="1"/>
          </p:cNvSpPr>
          <p:nvPr/>
        </p:nvSpPr>
        <p:spPr bwMode="auto">
          <a:xfrm>
            <a:off x="533400" y="4572000"/>
            <a:ext cx="342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a:t>A much more complete</a:t>
            </a:r>
          </a:p>
          <a:p>
            <a:r>
              <a:rPr lang="en-US"/>
              <a:t>description of how PQL’s</a:t>
            </a:r>
          </a:p>
          <a:p>
            <a:r>
              <a:rPr lang="en-US"/>
              <a:t>dynamic analysis is done</a:t>
            </a:r>
          </a:p>
          <a:p>
            <a:r>
              <a:rPr lang="en-US"/>
              <a:t>can be found </a:t>
            </a:r>
            <a:r>
              <a:rPr lang="en-US">
                <a:hlinkClick r:id="rId3"/>
              </a:rPr>
              <a:t>here</a:t>
            </a:r>
            <a:r>
              <a:rPr lang="en-US"/>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a:lstStyle/>
          <a:p>
            <a:r>
              <a:rPr lang="en-US" smtClean="0"/>
              <a:t>Quick Vulnerability Review</a:t>
            </a:r>
          </a:p>
        </p:txBody>
      </p:sp>
      <p:sp>
        <p:nvSpPr>
          <p:cNvPr id="5" name="Text Placeholder 4"/>
          <p:cNvSpPr>
            <a:spLocks noGrp="1"/>
          </p:cNvSpPr>
          <p:nvPr>
            <p:ph type="body" idx="1"/>
          </p:nvPr>
        </p:nvSpPr>
        <p:spPr/>
        <p:txBody>
          <a:bodyPr>
            <a:normAutofit/>
          </a:bodyPr>
          <a:lstStyle/>
          <a:p>
            <a:pPr fontAlgn="auto">
              <a:spcAft>
                <a:spcPts val="0"/>
              </a:spcAft>
              <a:buFont typeface="Wingdings 3"/>
              <a:buNone/>
              <a:defRPr/>
            </a:pP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Experimental Results – Error Catching</a:t>
            </a:r>
          </a:p>
        </p:txBody>
      </p:sp>
      <p:pic>
        <p:nvPicPr>
          <p:cNvPr id="38915" name="Content Placeholder 3" descr="vulnerability_report1.jpg"/>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457200" y="2438400"/>
            <a:ext cx="8229600" cy="3416300"/>
          </a:xfrm>
        </p:spPr>
      </p:pic>
      <p:sp>
        <p:nvSpPr>
          <p:cNvPr id="38916" name="TextBox 4"/>
          <p:cNvSpPr txBox="1">
            <a:spLocks noChangeArrowheads="1"/>
          </p:cNvSpPr>
          <p:nvPr/>
        </p:nvSpPr>
        <p:spPr bwMode="auto">
          <a:xfrm>
            <a:off x="609600" y="1447800"/>
            <a:ext cx="8001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2000"/>
              <a:t>PQL queries targeting different vulnerabilities were run on several open-source applications. The paper has a description of what each of these applications are for.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Experimental Results – False Positives</a:t>
            </a:r>
          </a:p>
        </p:txBody>
      </p:sp>
      <p:sp>
        <p:nvSpPr>
          <p:cNvPr id="39939" name="Content Placeholder 2"/>
          <p:cNvSpPr>
            <a:spLocks noGrp="1"/>
          </p:cNvSpPr>
          <p:nvPr>
            <p:ph sz="quarter" idx="1"/>
          </p:nvPr>
        </p:nvSpPr>
        <p:spPr>
          <a:xfrm>
            <a:off x="457200" y="1219200"/>
            <a:ext cx="8229600" cy="4937125"/>
          </a:xfrm>
        </p:spPr>
        <p:txBody>
          <a:bodyPr/>
          <a:lstStyle/>
          <a:p>
            <a:r>
              <a:rPr lang="en-US" smtClean="0"/>
              <a:t>The false positive rate was very high at first.</a:t>
            </a:r>
          </a:p>
          <a:p>
            <a:r>
              <a:rPr lang="en-US" smtClean="0"/>
              <a:t>Improvements to the underlying mechanics of the static analysis greatly decreased the number of false positives (from about 380 to 0 false positives in roller).</a:t>
            </a:r>
          </a:p>
          <a:p>
            <a:r>
              <a:rPr lang="en-US" smtClean="0"/>
              <a:t>More details about the improvements can be found in the Usenix ‘05 presentation slides </a:t>
            </a:r>
            <a:r>
              <a:rPr lang="en-US" smtClean="0">
                <a:hlinkClick r:id="rId2"/>
              </a:rPr>
              <a:t>here</a:t>
            </a:r>
            <a:r>
              <a:rPr lang="en-US"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Experimental Results</a:t>
            </a:r>
            <a:br>
              <a:rPr lang="en-US" dirty="0" smtClean="0"/>
            </a:br>
            <a:r>
              <a:rPr lang="en-US" dirty="0" smtClean="0"/>
              <a:t>PQL Dynamic Analysis Overhead</a:t>
            </a:r>
            <a:endParaRPr lang="en-US" dirty="0"/>
          </a:p>
        </p:txBody>
      </p:sp>
      <p:sp>
        <p:nvSpPr>
          <p:cNvPr id="40963" name="Content Placeholder 2"/>
          <p:cNvSpPr>
            <a:spLocks noGrp="1"/>
          </p:cNvSpPr>
          <p:nvPr>
            <p:ph sz="quarter" idx="1"/>
          </p:nvPr>
        </p:nvSpPr>
        <p:spPr>
          <a:xfrm>
            <a:off x="457200" y="1219200"/>
            <a:ext cx="8229600" cy="1828800"/>
          </a:xfrm>
        </p:spPr>
        <p:txBody>
          <a:bodyPr/>
          <a:lstStyle/>
          <a:p>
            <a:r>
              <a:rPr lang="en-US" smtClean="0"/>
              <a:t>Not a lot is mentioned about the overhead on a per-application basis.</a:t>
            </a:r>
          </a:p>
          <a:p>
            <a:r>
              <a:rPr lang="en-US" smtClean="0"/>
              <a:t>In general, the number of program points that have to be checked appears to be indicative of overhead.</a:t>
            </a:r>
          </a:p>
          <a:p>
            <a:pPr>
              <a:buFont typeface="Wingdings 3" pitchFamily="18" charset="2"/>
              <a:buNone/>
            </a:pPr>
            <a:endParaRPr lang="en-US" smtClean="0"/>
          </a:p>
        </p:txBody>
      </p:sp>
      <p:pic>
        <p:nvPicPr>
          <p:cNvPr id="40964" name="Picture 3" descr="program_point_summar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971800"/>
            <a:ext cx="5589588" cy="3352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Related Work</a:t>
            </a:r>
          </a:p>
        </p:txBody>
      </p:sp>
      <p:sp>
        <p:nvSpPr>
          <p:cNvPr id="41987" name="Content Placeholder 2"/>
          <p:cNvSpPr>
            <a:spLocks noGrp="1"/>
          </p:cNvSpPr>
          <p:nvPr>
            <p:ph sz="quarter" idx="1"/>
          </p:nvPr>
        </p:nvSpPr>
        <p:spPr>
          <a:xfrm>
            <a:off x="457200" y="1219200"/>
            <a:ext cx="8229600" cy="4937125"/>
          </a:xfrm>
        </p:spPr>
        <p:txBody>
          <a:bodyPr/>
          <a:lstStyle/>
          <a:p>
            <a:r>
              <a:rPr lang="en-US" smtClean="0"/>
              <a:t>Static error-detection tools (SABER and WebSSARI are examples)</a:t>
            </a:r>
          </a:p>
          <a:p>
            <a:r>
              <a:rPr lang="en-US" smtClean="0"/>
              <a:t>Event-based Analysis</a:t>
            </a:r>
          </a:p>
          <a:p>
            <a:r>
              <a:rPr lang="en-US" smtClean="0"/>
              <a:t>Other Program Query Languages like ASTLOG and Jquery</a:t>
            </a:r>
          </a:p>
          <a:p>
            <a:r>
              <a:rPr lang="en-US" smtClean="0"/>
              <a:t>Analysis Generators</a:t>
            </a:r>
          </a:p>
          <a:p>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Benefits of PQL</a:t>
            </a:r>
          </a:p>
        </p:txBody>
      </p:sp>
      <p:sp>
        <p:nvSpPr>
          <p:cNvPr id="43011" name="Content Placeholder 2"/>
          <p:cNvSpPr>
            <a:spLocks noGrp="1"/>
          </p:cNvSpPr>
          <p:nvPr>
            <p:ph sz="quarter" idx="1"/>
          </p:nvPr>
        </p:nvSpPr>
        <p:spPr>
          <a:xfrm>
            <a:off x="457200" y="1219200"/>
            <a:ext cx="8229600" cy="4937125"/>
          </a:xfrm>
        </p:spPr>
        <p:txBody>
          <a:bodyPr/>
          <a:lstStyle/>
          <a:p>
            <a:r>
              <a:rPr lang="en-US" smtClean="0"/>
              <a:t>Division of labor between analysts and programmers.</a:t>
            </a:r>
          </a:p>
          <a:p>
            <a:pPr lvl="1"/>
            <a:r>
              <a:rPr lang="en-US" smtClean="0"/>
              <a:t>Analysts can write PQL queries, programmers can run them and find bugs.</a:t>
            </a:r>
          </a:p>
          <a:p>
            <a:r>
              <a:rPr lang="en-US" smtClean="0"/>
              <a:t>The results indicate that it does help track down security bugs.</a:t>
            </a:r>
          </a:p>
          <a:p>
            <a:r>
              <a:rPr lang="en-US" smtClean="0"/>
              <a:t>The overhead of the dynamic analysis and protection is manageable enough that it can be run in real time.</a:t>
            </a:r>
          </a:p>
          <a:p>
            <a:r>
              <a:rPr lang="en-US" smtClean="0"/>
              <a:t>However… Humans still have to come up with the specifications. Wouldn’t it be great if there were a way to infer specifications from program code?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US" smtClean="0"/>
              <a:t>MERLIN</a:t>
            </a:r>
          </a:p>
        </p:txBody>
      </p:sp>
      <p:sp>
        <p:nvSpPr>
          <p:cNvPr id="5" name="Text Placeholder 4"/>
          <p:cNvSpPr>
            <a:spLocks noGrp="1"/>
          </p:cNvSpPr>
          <p:nvPr>
            <p:ph type="body" idx="1"/>
          </p:nvPr>
        </p:nvSpPr>
        <p:spPr/>
        <p:txBody>
          <a:bodyPr>
            <a:normAutofit/>
          </a:bodyPr>
          <a:lstStyle/>
          <a:p>
            <a:pPr fontAlgn="auto">
              <a:spcAft>
                <a:spcPts val="0"/>
              </a:spcAft>
              <a:buFont typeface="Wingdings 3"/>
              <a:buNone/>
              <a:defRPr/>
            </a:pPr>
            <a:r>
              <a:rPr lang="en-US" dirty="0" smtClean="0"/>
              <a:t>Speciﬁcation Inference for</a:t>
            </a:r>
          </a:p>
          <a:p>
            <a:pPr fontAlgn="auto">
              <a:spcAft>
                <a:spcPts val="0"/>
              </a:spcAft>
              <a:buFont typeface="Wingdings 3"/>
              <a:buNone/>
              <a:defRPr/>
            </a:pPr>
            <a:r>
              <a:rPr lang="en-US" dirty="0" smtClean="0"/>
              <a:t>Explicit Information Flow Problems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title"/>
          </p:nvPr>
        </p:nvSpPr>
        <p:spPr/>
        <p:txBody>
          <a:bodyPr/>
          <a:lstStyle/>
          <a:p>
            <a:r>
              <a:rPr lang="en-US" smtClean="0"/>
              <a:t>Overview of MERLIN</a:t>
            </a:r>
          </a:p>
        </p:txBody>
      </p:sp>
      <p:sp>
        <p:nvSpPr>
          <p:cNvPr id="45059" name="Content Placeholder 4"/>
          <p:cNvSpPr>
            <a:spLocks noGrp="1"/>
          </p:cNvSpPr>
          <p:nvPr>
            <p:ph sz="quarter" idx="1"/>
          </p:nvPr>
        </p:nvSpPr>
        <p:spPr>
          <a:xfrm>
            <a:off x="457200" y="1219200"/>
            <a:ext cx="8229600" cy="533400"/>
          </a:xfrm>
        </p:spPr>
        <p:txBody>
          <a:bodyPr/>
          <a:lstStyle/>
          <a:p>
            <a:r>
              <a:rPr lang="en-US" smtClean="0"/>
              <a:t>Schematic of the MERLIN internal architecture:</a:t>
            </a:r>
          </a:p>
        </p:txBody>
      </p:sp>
      <p:pic>
        <p:nvPicPr>
          <p:cNvPr id="45060" name="Picture 5" descr="merlin_diagram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57363"/>
            <a:ext cx="9144000" cy="311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Content Placeholder 4"/>
          <p:cNvSpPr txBox="1">
            <a:spLocks/>
          </p:cNvSpPr>
          <p:nvPr/>
        </p:nvSpPr>
        <p:spPr bwMode="auto">
          <a:xfrm>
            <a:off x="457200" y="52578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a:spcBef>
                <a:spcPts val="600"/>
              </a:spcBef>
              <a:buClr>
                <a:schemeClr val="accent1"/>
              </a:buClr>
              <a:buSzPct val="76000"/>
              <a:buFont typeface="Wingdings 3" pitchFamily="18" charset="2"/>
              <a:buChar char=""/>
            </a:pPr>
            <a:r>
              <a:rPr lang="en-US" sz="2600"/>
              <a:t>MERLIN can be integrated into the PQL architecture we have seen before.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own Arrow 31"/>
          <p:cNvSpPr/>
          <p:nvPr/>
        </p:nvSpPr>
        <p:spPr>
          <a:xfrm rot="16200000">
            <a:off x="3467100" y="1790700"/>
            <a:ext cx="228600" cy="1828800"/>
          </a:xfrm>
          <a:prstGeom prst="downArrow">
            <a:avLst>
              <a:gd name="adj1" fmla="val 28840"/>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US"/>
          </a:p>
        </p:txBody>
      </p:sp>
      <p:sp>
        <p:nvSpPr>
          <p:cNvPr id="31" name="Down Arrow 30"/>
          <p:cNvSpPr/>
          <p:nvPr/>
        </p:nvSpPr>
        <p:spPr>
          <a:xfrm rot="10800000">
            <a:off x="2057400" y="2895600"/>
            <a:ext cx="228600" cy="838200"/>
          </a:xfrm>
          <a:prstGeom prst="downArrow">
            <a:avLst>
              <a:gd name="adj1" fmla="val 28840"/>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US"/>
          </a:p>
        </p:txBody>
      </p:sp>
      <p:sp>
        <p:nvSpPr>
          <p:cNvPr id="30" name="Down Arrow 29"/>
          <p:cNvSpPr/>
          <p:nvPr/>
        </p:nvSpPr>
        <p:spPr>
          <a:xfrm>
            <a:off x="2057400" y="2133600"/>
            <a:ext cx="228600" cy="381000"/>
          </a:xfrm>
          <a:prstGeom prst="downArrow">
            <a:avLst>
              <a:gd name="adj1" fmla="val 28840"/>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US"/>
          </a:p>
        </p:txBody>
      </p:sp>
      <p:sp>
        <p:nvSpPr>
          <p:cNvPr id="29" name="Down Arrow 28"/>
          <p:cNvSpPr/>
          <p:nvPr/>
        </p:nvSpPr>
        <p:spPr>
          <a:xfrm rot="5400000">
            <a:off x="3581400" y="762000"/>
            <a:ext cx="228600" cy="1905000"/>
          </a:xfrm>
          <a:prstGeom prst="downArrow">
            <a:avLst>
              <a:gd name="adj1" fmla="val 28840"/>
              <a:gd name="adj2" fmla="val 50000"/>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US"/>
          </a:p>
        </p:txBody>
      </p:sp>
      <p:sp>
        <p:nvSpPr>
          <p:cNvPr id="46086" name="Title 3"/>
          <p:cNvSpPr>
            <a:spLocks noGrp="1"/>
          </p:cNvSpPr>
          <p:nvPr>
            <p:ph type="title"/>
          </p:nvPr>
        </p:nvSpPr>
        <p:spPr/>
        <p:txBody>
          <a:bodyPr/>
          <a:lstStyle/>
          <a:p>
            <a:r>
              <a:rPr lang="en-US" smtClean="0"/>
              <a:t>MERLIN and the PQL Architecture</a:t>
            </a:r>
          </a:p>
        </p:txBody>
      </p:sp>
      <p:grpSp>
        <p:nvGrpSpPr>
          <p:cNvPr id="46087" name="Group 5"/>
          <p:cNvGrpSpPr>
            <a:grpSpLocks/>
          </p:cNvGrpSpPr>
          <p:nvPr/>
        </p:nvGrpSpPr>
        <p:grpSpPr bwMode="auto">
          <a:xfrm>
            <a:off x="1600200" y="1524000"/>
            <a:ext cx="5907088" cy="4429125"/>
            <a:chOff x="762000" y="1371600"/>
            <a:chExt cx="5907107" cy="4428530"/>
          </a:xfrm>
        </p:grpSpPr>
        <p:sp>
          <p:nvSpPr>
            <p:cNvPr id="8" name="Down Arrow 7"/>
            <p:cNvSpPr/>
            <p:nvPr/>
          </p:nvSpPr>
          <p:spPr>
            <a:xfrm>
              <a:off x="4229111" y="2743016"/>
              <a:ext cx="228601" cy="53332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9" name="TextBox 8"/>
            <p:cNvSpPr txBox="1"/>
            <p:nvPr/>
          </p:nvSpPr>
          <p:spPr>
            <a:xfrm>
              <a:off x="3789373" y="1371600"/>
              <a:ext cx="1108079"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Question</a:t>
              </a:r>
              <a:endParaRPr lang="en-US" dirty="0"/>
            </a:p>
          </p:txBody>
        </p:sp>
        <p:sp>
          <p:nvSpPr>
            <p:cNvPr id="10" name="TextBox 9"/>
            <p:cNvSpPr txBox="1"/>
            <p:nvPr/>
          </p:nvSpPr>
          <p:spPr>
            <a:xfrm>
              <a:off x="3678247" y="2362067"/>
              <a:ext cx="1330329"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PQL Query</a:t>
              </a:r>
              <a:endParaRPr lang="en-US" dirty="0"/>
            </a:p>
          </p:txBody>
        </p:sp>
        <p:sp>
          <p:nvSpPr>
            <p:cNvPr id="11" name="Down Arrow 10"/>
            <p:cNvSpPr/>
            <p:nvPr/>
          </p:nvSpPr>
          <p:spPr>
            <a:xfrm rot="16200000">
              <a:off x="2209820" y="3238181"/>
              <a:ext cx="228569" cy="990603"/>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2" name="TextBox 11"/>
            <p:cNvSpPr txBox="1"/>
            <p:nvPr/>
          </p:nvSpPr>
          <p:spPr>
            <a:xfrm>
              <a:off x="762000" y="3549357"/>
              <a:ext cx="1069978" cy="3698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dirty="0"/>
                <a:t>Program</a:t>
              </a:r>
              <a:endParaRPr lang="en-US" dirty="0"/>
            </a:p>
          </p:txBody>
        </p:sp>
        <p:sp>
          <p:nvSpPr>
            <p:cNvPr id="13" name="Down Arrow 12"/>
            <p:cNvSpPr/>
            <p:nvPr/>
          </p:nvSpPr>
          <p:spPr>
            <a:xfrm rot="1782957">
              <a:off x="2932120" y="4117606"/>
              <a:ext cx="228601" cy="82062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Down Arrow 13"/>
            <p:cNvSpPr/>
            <p:nvPr/>
          </p:nvSpPr>
          <p:spPr>
            <a:xfrm rot="18986097">
              <a:off x="5595954" y="3969989"/>
              <a:ext cx="228601" cy="1071418"/>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5" name="Down Arrow 14"/>
            <p:cNvSpPr/>
            <p:nvPr/>
          </p:nvSpPr>
          <p:spPr>
            <a:xfrm rot="18802237">
              <a:off x="3967189" y="3990549"/>
              <a:ext cx="228569" cy="1079503"/>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6" name="Down Arrow 15"/>
            <p:cNvSpPr/>
            <p:nvPr/>
          </p:nvSpPr>
          <p:spPr>
            <a:xfrm rot="1212167">
              <a:off x="4668851" y="4108082"/>
              <a:ext cx="228601" cy="792057"/>
            </a:xfrm>
            <a:prstGeom prst="downArrow">
              <a:avLst>
                <a:gd name="adj1" fmla="val 28840"/>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grpSp>
          <p:nvGrpSpPr>
            <p:cNvPr id="46099" name="Group 16"/>
            <p:cNvGrpSpPr>
              <a:grpSpLocks/>
            </p:cNvGrpSpPr>
            <p:nvPr/>
          </p:nvGrpSpPr>
          <p:grpSpPr bwMode="auto">
            <a:xfrm>
              <a:off x="2819400" y="3276600"/>
              <a:ext cx="3048000" cy="914400"/>
              <a:chOff x="2819400" y="3276600"/>
              <a:chExt cx="3048000" cy="914400"/>
            </a:xfrm>
          </p:grpSpPr>
          <p:sp>
            <p:nvSpPr>
              <p:cNvPr id="21" name="Rectangle 20"/>
              <p:cNvSpPr/>
              <p:nvPr/>
            </p:nvSpPr>
            <p:spPr>
              <a:xfrm>
                <a:off x="2819407" y="3276344"/>
                <a:ext cx="3048010" cy="91427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46104" name="TextBox 21"/>
              <p:cNvSpPr txBox="1">
                <a:spLocks noChangeArrowheads="1"/>
              </p:cNvSpPr>
              <p:nvPr/>
            </p:nvSpPr>
            <p:spPr bwMode="auto">
              <a:xfrm>
                <a:off x="2895600" y="3810000"/>
                <a:ext cx="11785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instrumenter</a:t>
                </a:r>
              </a:p>
            </p:txBody>
          </p:sp>
          <p:sp>
            <p:nvSpPr>
              <p:cNvPr id="46105" name="TextBox 22"/>
              <p:cNvSpPr txBox="1">
                <a:spLocks noChangeArrowheads="1"/>
              </p:cNvSpPr>
              <p:nvPr/>
            </p:nvSpPr>
            <p:spPr bwMode="auto">
              <a:xfrm>
                <a:off x="4419600" y="3810000"/>
                <a:ext cx="1371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sz="1400"/>
                  <a:t>static analyzer</a:t>
                </a:r>
              </a:p>
            </p:txBody>
          </p:sp>
          <p:sp>
            <p:nvSpPr>
              <p:cNvPr id="46106" name="TextBox 23"/>
              <p:cNvSpPr txBox="1">
                <a:spLocks noChangeArrowheads="1"/>
              </p:cNvSpPr>
              <p:nvPr/>
            </p:nvSpPr>
            <p:spPr bwMode="auto">
              <a:xfrm>
                <a:off x="3657600" y="3352800"/>
                <a:ext cx="14200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r>
                  <a:rPr lang="en-US"/>
                  <a:t>PQL Engine</a:t>
                </a:r>
              </a:p>
            </p:txBody>
          </p:sp>
        </p:grpSp>
        <p:sp>
          <p:nvSpPr>
            <p:cNvPr id="18" name="TextBox 17"/>
            <p:cNvSpPr txBox="1"/>
            <p:nvPr/>
          </p:nvSpPr>
          <p:spPr>
            <a:xfrm>
              <a:off x="2057404" y="4876329"/>
              <a:ext cx="1531943" cy="646026"/>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endParaRPr lang="en-US" dirty="0"/>
            </a:p>
          </p:txBody>
        </p:sp>
        <p:sp>
          <p:nvSpPr>
            <p:cNvPr id="19" name="TextBox 18"/>
            <p:cNvSpPr txBox="1"/>
            <p:nvPr/>
          </p:nvSpPr>
          <p:spPr>
            <a:xfrm>
              <a:off x="3886210" y="4876329"/>
              <a:ext cx="1531943" cy="923801"/>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Optimized</a:t>
              </a:r>
            </a:p>
            <a:p>
              <a:pPr algn="ctr" fontAlgn="auto">
                <a:spcBef>
                  <a:spcPts val="0"/>
                </a:spcBef>
                <a:spcAft>
                  <a:spcPts val="0"/>
                </a:spcAft>
                <a:defRPr/>
              </a:pPr>
              <a:r>
                <a:rPr lang="en-US" dirty="0"/>
                <a:t>Instrumented</a:t>
              </a:r>
            </a:p>
            <a:p>
              <a:pPr algn="ctr" fontAlgn="auto">
                <a:spcBef>
                  <a:spcPts val="0"/>
                </a:spcBef>
                <a:spcAft>
                  <a:spcPts val="0"/>
                </a:spcAft>
                <a:defRPr/>
              </a:pPr>
              <a:r>
                <a:rPr lang="en-US" dirty="0"/>
                <a:t>Program</a:t>
              </a:r>
            </a:p>
          </p:txBody>
        </p:sp>
        <p:sp>
          <p:nvSpPr>
            <p:cNvPr id="20" name="TextBox 19"/>
            <p:cNvSpPr txBox="1"/>
            <p:nvPr/>
          </p:nvSpPr>
          <p:spPr>
            <a:xfrm>
              <a:off x="5715016" y="4876329"/>
              <a:ext cx="954091" cy="646026"/>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fontAlgn="auto">
                <a:spcBef>
                  <a:spcPts val="0"/>
                </a:spcBef>
                <a:spcAft>
                  <a:spcPts val="0"/>
                </a:spcAft>
                <a:defRPr/>
              </a:pPr>
              <a:r>
                <a:rPr lang="en-US" dirty="0"/>
                <a:t>Static</a:t>
              </a:r>
            </a:p>
            <a:p>
              <a:pPr algn="ctr" fontAlgn="auto">
                <a:spcBef>
                  <a:spcPts val="0"/>
                </a:spcBef>
                <a:spcAft>
                  <a:spcPts val="0"/>
                </a:spcAft>
                <a:defRPr/>
              </a:pPr>
              <a:r>
                <a:rPr lang="en-US" dirty="0"/>
                <a:t>Results</a:t>
              </a:r>
              <a:endParaRPr lang="en-US" dirty="0"/>
            </a:p>
          </p:txBody>
        </p:sp>
      </p:grpSp>
      <p:sp>
        <p:nvSpPr>
          <p:cNvPr id="25" name="TextBox 24"/>
          <p:cNvSpPr txBox="1"/>
          <p:nvPr/>
        </p:nvSpPr>
        <p:spPr>
          <a:xfrm>
            <a:off x="1620838" y="2514600"/>
            <a:ext cx="1055687" cy="369888"/>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fontAlgn="auto">
              <a:spcBef>
                <a:spcPts val="0"/>
              </a:spcBef>
              <a:spcAft>
                <a:spcPts val="0"/>
              </a:spcAft>
              <a:defRPr/>
            </a:pPr>
            <a:r>
              <a:rPr lang="en-US" dirty="0"/>
              <a:t>MERLIN</a:t>
            </a:r>
            <a:endParaRPr lang="en-US" dirty="0"/>
          </a:p>
        </p:txBody>
      </p:sp>
      <p:sp>
        <p:nvSpPr>
          <p:cNvPr id="27" name="TextBox 26"/>
          <p:cNvSpPr txBox="1"/>
          <p:nvPr/>
        </p:nvSpPr>
        <p:spPr>
          <a:xfrm>
            <a:off x="1524000" y="1524000"/>
            <a:ext cx="1249363" cy="646113"/>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fontAlgn="auto">
              <a:spcBef>
                <a:spcPts val="0"/>
              </a:spcBef>
              <a:spcAft>
                <a:spcPts val="0"/>
              </a:spcAft>
              <a:defRPr/>
            </a:pPr>
            <a:r>
              <a:rPr lang="en-US" dirty="0"/>
              <a:t>Initial PQL</a:t>
            </a:r>
          </a:p>
          <a:p>
            <a:pPr algn="ctr" fontAlgn="auto">
              <a:spcBef>
                <a:spcPts val="0"/>
              </a:spcBef>
              <a:spcAft>
                <a:spcPts val="0"/>
              </a:spcAft>
              <a:defRPr/>
            </a:pPr>
            <a:r>
              <a:rPr lang="en-US" dirty="0"/>
              <a:t>Query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MERLIN Structure</a:t>
            </a:r>
          </a:p>
        </p:txBody>
      </p:sp>
      <p:sp>
        <p:nvSpPr>
          <p:cNvPr id="3" name="Content Placeholder 2"/>
          <p:cNvSpPr>
            <a:spLocks noGrp="1"/>
          </p:cNvSpPr>
          <p:nvPr>
            <p:ph sz="quarter" idx="1"/>
          </p:nvPr>
        </p:nvSpPr>
        <p:spPr>
          <a:xfrm>
            <a:off x="457200" y="1219200"/>
            <a:ext cx="8229600" cy="4937125"/>
          </a:xfrm>
        </p:spPr>
        <p:txBody>
          <a:bodyPr>
            <a:normAutofit fontScale="92500" lnSpcReduction="10000"/>
          </a:bodyPr>
          <a:lstStyle/>
          <a:p>
            <a:pPr marL="274320" indent="-274320" fontAlgn="auto">
              <a:spcAft>
                <a:spcPts val="0"/>
              </a:spcAft>
              <a:buFont typeface="Wingdings 3"/>
              <a:buChar char=""/>
              <a:defRPr/>
            </a:pPr>
            <a:r>
              <a:rPr lang="en-US" dirty="0" smtClean="0"/>
              <a:t>Probabilistic inference is the core of MERLIN.</a:t>
            </a:r>
          </a:p>
          <a:p>
            <a:pPr marL="274320" indent="-274320" fontAlgn="auto">
              <a:spcAft>
                <a:spcPts val="0"/>
              </a:spcAft>
              <a:buFont typeface="Wingdings 3"/>
              <a:buChar char=""/>
              <a:defRPr/>
            </a:pPr>
            <a:r>
              <a:rPr lang="en-US" dirty="0" smtClean="0"/>
              <a:t>Used to solve a set of probabilistic constraints to generate a specification</a:t>
            </a:r>
          </a:p>
          <a:p>
            <a:pPr marL="274320" indent="-274320" fontAlgn="auto">
              <a:spcAft>
                <a:spcPts val="0"/>
              </a:spcAft>
              <a:buFont typeface="Wingdings 3"/>
              <a:buChar char=""/>
              <a:defRPr/>
            </a:pPr>
            <a:r>
              <a:rPr lang="en-US" dirty="0" smtClean="0"/>
              <a:t>Relies on assumptions about the nature of propagation graphs for most programs.</a:t>
            </a:r>
          </a:p>
          <a:p>
            <a:pPr marL="548640" lvl="1" indent="-274320" fontAlgn="auto">
              <a:spcAft>
                <a:spcPts val="0"/>
              </a:spcAft>
              <a:buFont typeface="Wingdings 3"/>
              <a:buChar char=""/>
              <a:defRPr/>
            </a:pPr>
            <a:r>
              <a:rPr lang="en-US" dirty="0" smtClean="0"/>
              <a:t>Errors are rare.</a:t>
            </a:r>
          </a:p>
          <a:p>
            <a:pPr marL="548640" lvl="1" indent="-274320" fontAlgn="auto">
              <a:spcAft>
                <a:spcPts val="0"/>
              </a:spcAft>
              <a:buFont typeface="Wingdings 3"/>
              <a:buChar char=""/>
              <a:defRPr/>
            </a:pPr>
            <a:r>
              <a:rPr lang="en-US" dirty="0" smtClean="0"/>
              <a:t>There are only a few sanitizers.</a:t>
            </a:r>
          </a:p>
          <a:p>
            <a:pPr marL="274320" indent="-274320" fontAlgn="auto">
              <a:spcAft>
                <a:spcPts val="0"/>
              </a:spcAft>
              <a:buFont typeface="Wingdings 3"/>
              <a:buChar char=""/>
              <a:defRPr/>
            </a:pPr>
            <a:r>
              <a:rPr lang="en-US" dirty="0" smtClean="0"/>
              <a:t>The assumptions can lead to contradictory constraints inferred from different paths.</a:t>
            </a:r>
          </a:p>
          <a:p>
            <a:pPr marL="548640" lvl="1" indent="-274320" fontAlgn="auto">
              <a:spcAft>
                <a:spcPts val="0"/>
              </a:spcAft>
              <a:buFont typeface="Wingdings 3"/>
              <a:buChar char=""/>
              <a:defRPr/>
            </a:pPr>
            <a:r>
              <a:rPr lang="en-US" dirty="0" smtClean="0"/>
              <a:t>Thus, constraints are </a:t>
            </a:r>
            <a:r>
              <a:rPr lang="en-US" dirty="0" err="1" smtClean="0"/>
              <a:t>parametrized</a:t>
            </a:r>
            <a:r>
              <a:rPr lang="en-US" dirty="0" smtClean="0"/>
              <a:t> with the probability of their satisfaction, based on a set of rules.</a:t>
            </a:r>
          </a:p>
          <a:p>
            <a:pPr marL="548640" lvl="1" indent="-274320" fontAlgn="auto">
              <a:spcAft>
                <a:spcPts val="0"/>
              </a:spcAft>
              <a:buFont typeface="Wingdings 3"/>
              <a:buChar char=""/>
              <a:defRPr/>
            </a:pPr>
            <a:r>
              <a:rPr lang="en-US" dirty="0" smtClean="0"/>
              <a:t>The MERLIN paper has much more information and can be found </a:t>
            </a:r>
            <a:r>
              <a:rPr lang="en-US" dirty="0" smtClean="0">
                <a:hlinkClick r:id="rId3"/>
              </a:rPr>
              <a:t>here</a:t>
            </a:r>
            <a:r>
              <a:rPr lang="en-US" dirty="0" smtClean="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MERLIN Structure</a:t>
            </a:r>
          </a:p>
        </p:txBody>
      </p:sp>
      <p:sp>
        <p:nvSpPr>
          <p:cNvPr id="48131" name="Content Placeholder 2"/>
          <p:cNvSpPr>
            <a:spLocks noGrp="1"/>
          </p:cNvSpPr>
          <p:nvPr>
            <p:ph sz="quarter" idx="1"/>
          </p:nvPr>
        </p:nvSpPr>
        <p:spPr>
          <a:xfrm>
            <a:off x="457200" y="1219200"/>
            <a:ext cx="8229600" cy="4937125"/>
          </a:xfrm>
        </p:spPr>
        <p:txBody>
          <a:bodyPr/>
          <a:lstStyle/>
          <a:p>
            <a:r>
              <a:rPr lang="en-US" smtClean="0"/>
              <a:t>Control flow inside MERLIN starts with a propagation graph.</a:t>
            </a:r>
          </a:p>
          <a:p>
            <a:r>
              <a:rPr lang="en-US" smtClean="0"/>
              <a:t>Informally, propagation graphs describe the flow of information between methods.</a:t>
            </a:r>
          </a:p>
          <a:p>
            <a:r>
              <a:rPr lang="en-US" smtClean="0"/>
              <a:t>Generated by static analysis of the code.</a:t>
            </a:r>
          </a:p>
          <a:p>
            <a:r>
              <a:rPr lang="en-US" smtClean="0"/>
              <a:t>Approximate.</a:t>
            </a:r>
          </a:p>
          <a:p>
            <a:pPr lvl="1"/>
            <a:r>
              <a:rPr lang="en-US" smtClean="0"/>
              <a:t>Pointer analysis is involved.</a:t>
            </a:r>
          </a:p>
          <a:p>
            <a:pPr lvl="1"/>
            <a:r>
              <a:rPr lang="en-US" smtClean="0"/>
              <a:t>Cycles in the propagation graph are removed for simplification.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What is Cross-Site Scripting?</a:t>
            </a:r>
          </a:p>
        </p:txBody>
      </p:sp>
      <p:sp>
        <p:nvSpPr>
          <p:cNvPr id="12291" name="Content Placeholder 2"/>
          <p:cNvSpPr>
            <a:spLocks noGrp="1"/>
          </p:cNvSpPr>
          <p:nvPr>
            <p:ph sz="quarter" idx="1"/>
          </p:nvPr>
        </p:nvSpPr>
        <p:spPr>
          <a:xfrm>
            <a:off x="457200" y="1219200"/>
            <a:ext cx="8229600" cy="4937125"/>
          </a:xfrm>
        </p:spPr>
        <p:txBody>
          <a:bodyPr/>
          <a:lstStyle/>
          <a:p>
            <a:r>
              <a:rPr lang="en-US" smtClean="0"/>
              <a:t>Cross-site scripting, in a nutshell, refers to a malicious practice in which code from an evil server is injected into a legitimate page and then run by hapless victims who view the page.</a:t>
            </a:r>
          </a:p>
          <a:p>
            <a:r>
              <a:rPr lang="en-US" smtClean="0"/>
              <a:t>There are complex variants on this theme, but we won’t be discussing that, since this isn’t a presentation on XSS.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Propagation Graph Example</a:t>
            </a:r>
          </a:p>
        </p:txBody>
      </p:sp>
      <p:pic>
        <p:nvPicPr>
          <p:cNvPr id="49155" name="Content Placeholder 3" descr="prop_graph_example1.jpg"/>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00200" y="1828800"/>
            <a:ext cx="5924550" cy="2933700"/>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MERLIN Structure</a:t>
            </a:r>
          </a:p>
        </p:txBody>
      </p:sp>
      <p:sp>
        <p:nvSpPr>
          <p:cNvPr id="50179" name="Content Placeholder 2"/>
          <p:cNvSpPr>
            <a:spLocks noGrp="1"/>
          </p:cNvSpPr>
          <p:nvPr>
            <p:ph sz="quarter" idx="1"/>
          </p:nvPr>
        </p:nvSpPr>
        <p:spPr>
          <a:xfrm>
            <a:off x="457200" y="1219200"/>
            <a:ext cx="8229600" cy="4937125"/>
          </a:xfrm>
        </p:spPr>
        <p:txBody>
          <a:bodyPr/>
          <a:lstStyle/>
          <a:p>
            <a:r>
              <a:rPr lang="en-US" smtClean="0"/>
              <a:t>The construction of the factor graph and the probabilistic inference that follows is fairly involved.</a:t>
            </a:r>
          </a:p>
          <a:p>
            <a:r>
              <a:rPr lang="en-US" smtClean="0"/>
              <a:t>Key points:</a:t>
            </a:r>
          </a:p>
          <a:p>
            <a:pPr lvl="1"/>
            <a:r>
              <a:rPr lang="en-US" smtClean="0"/>
              <a:t>Probabilistic constraints are generated from the propagation graph.</a:t>
            </a:r>
          </a:p>
          <a:p>
            <a:pPr lvl="1"/>
            <a:r>
              <a:rPr lang="en-US" smtClean="0"/>
              <a:t>The conjunction of the constraints can be used to construct a factor graph.</a:t>
            </a:r>
          </a:p>
          <a:p>
            <a:pPr lvl="1"/>
            <a:r>
              <a:rPr lang="en-US" smtClean="0"/>
              <a:t>The factor graph is used in the probabilistic inference to measure the odds that propagation graph nodes are sources, sanitizers, or sinks.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Experimental Results</a:t>
            </a:r>
          </a:p>
        </p:txBody>
      </p:sp>
      <p:sp>
        <p:nvSpPr>
          <p:cNvPr id="51203" name="Content Placeholder 2"/>
          <p:cNvSpPr>
            <a:spLocks noGrp="1"/>
          </p:cNvSpPr>
          <p:nvPr>
            <p:ph sz="quarter" idx="1"/>
          </p:nvPr>
        </p:nvSpPr>
        <p:spPr>
          <a:xfrm>
            <a:off x="457200" y="1219200"/>
            <a:ext cx="8229600" cy="4937125"/>
          </a:xfrm>
        </p:spPr>
        <p:txBody>
          <a:bodyPr/>
          <a:lstStyle/>
          <a:p>
            <a:r>
              <a:rPr lang="en-US" smtClean="0"/>
              <a:t>MERLIN is built as an add-on on top of CAT.NET, a publicly available static analysis tool.</a:t>
            </a:r>
          </a:p>
          <a:p>
            <a:r>
              <a:rPr lang="en-US" smtClean="0"/>
              <a:t>CAT.NET ships with an out-of-the-box specification, which MERLIN’s results are compared to.</a:t>
            </a:r>
          </a:p>
          <a:p>
            <a:r>
              <a:rPr lang="en-US" smtClean="0"/>
              <a:t>10 different benchmark programs used in test.</a:t>
            </a:r>
          </a:p>
          <a:p>
            <a:r>
              <a:rPr lang="en-US" smtClean="0"/>
              <a:t>MERLIN specifications:</a:t>
            </a:r>
            <a:br>
              <a:rPr lang="en-US" smtClean="0"/>
            </a:br>
            <a:r>
              <a:rPr lang="en-US" smtClean="0"/>
              <a:t>	</a:t>
            </a:r>
            <a:r>
              <a:rPr lang="en-US" smtClean="0">
                <a:solidFill>
                  <a:srgbClr val="007A03"/>
                </a:solidFill>
                <a:latin typeface="Courier New" pitchFamily="49" charset="0"/>
                <a:cs typeface="Courier New" pitchFamily="49" charset="0"/>
              </a:rPr>
              <a:t>GOOD		</a:t>
            </a:r>
            <a:r>
              <a:rPr lang="en-US" smtClean="0">
                <a:solidFill>
                  <a:srgbClr val="7A7A00"/>
                </a:solidFill>
                <a:latin typeface="Courier New" pitchFamily="49" charset="0"/>
                <a:cs typeface="Courier New" pitchFamily="49" charset="0"/>
              </a:rPr>
              <a:t>MAYBE</a:t>
            </a:r>
            <a:r>
              <a:rPr lang="en-US" smtClean="0">
                <a:solidFill>
                  <a:srgbClr val="007A03"/>
                </a:solidFill>
                <a:latin typeface="Courier New" pitchFamily="49" charset="0"/>
                <a:cs typeface="Courier New" pitchFamily="49" charset="0"/>
              </a:rPr>
              <a:t>	</a:t>
            </a:r>
            <a:r>
              <a:rPr lang="en-US" smtClean="0">
                <a:solidFill>
                  <a:srgbClr val="C00000"/>
                </a:solidFill>
                <a:latin typeface="Courier New" pitchFamily="49" charset="0"/>
                <a:cs typeface="Courier New" pitchFamily="49" charset="0"/>
              </a:rPr>
              <a:t>BAD</a:t>
            </a:r>
            <a:r>
              <a:rPr lang="en-US" smtClean="0">
                <a:solidFill>
                  <a:srgbClr val="007A03"/>
                </a:solidFill>
                <a:latin typeface="Courier New" pitchFamily="49" charset="0"/>
                <a:cs typeface="Courier New" pitchFamily="49" charset="0"/>
              </a:rPr>
              <a:t/>
            </a:r>
            <a:br>
              <a:rPr lang="en-US" smtClean="0">
                <a:solidFill>
                  <a:srgbClr val="007A03"/>
                </a:solidFill>
                <a:latin typeface="Courier New" pitchFamily="49" charset="0"/>
                <a:cs typeface="Courier New" pitchFamily="49" charset="0"/>
              </a:rPr>
            </a:br>
            <a:r>
              <a:rPr lang="en-US" smtClean="0">
                <a:solidFill>
                  <a:srgbClr val="007A03"/>
                </a:solidFill>
                <a:latin typeface="Courier New" pitchFamily="49" charset="0"/>
                <a:cs typeface="Courier New" pitchFamily="49" charset="0"/>
              </a:rPr>
              <a:t>	167		</a:t>
            </a:r>
            <a:r>
              <a:rPr lang="en-US" smtClean="0">
                <a:solidFill>
                  <a:srgbClr val="7A7A00"/>
                </a:solidFill>
                <a:latin typeface="Courier New" pitchFamily="49" charset="0"/>
                <a:cs typeface="Courier New" pitchFamily="49" charset="0"/>
              </a:rPr>
              <a:t>127</a:t>
            </a:r>
            <a:r>
              <a:rPr lang="en-US" smtClean="0">
                <a:solidFill>
                  <a:srgbClr val="007A03"/>
                </a:solidFill>
                <a:latin typeface="Courier New" pitchFamily="49" charset="0"/>
                <a:cs typeface="Courier New" pitchFamily="49" charset="0"/>
              </a:rPr>
              <a:t>		</a:t>
            </a:r>
            <a:r>
              <a:rPr lang="en-US" smtClean="0">
                <a:solidFill>
                  <a:srgbClr val="C00000"/>
                </a:solidFill>
                <a:latin typeface="Courier New" pitchFamily="49" charset="0"/>
                <a:cs typeface="Courier New" pitchFamily="49" charset="0"/>
              </a:rPr>
              <a:t>87</a:t>
            </a:r>
          </a:p>
          <a:p>
            <a:r>
              <a:rPr lang="en-US" smtClean="0"/>
              <a:t>This yields a false-positive rate of approximately 22%, which is quite decent.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Experimental Results (cont’d)</a:t>
            </a:r>
          </a:p>
        </p:txBody>
      </p:sp>
      <p:sp>
        <p:nvSpPr>
          <p:cNvPr id="52227" name="Content Placeholder 2"/>
          <p:cNvSpPr>
            <a:spLocks noGrp="1"/>
          </p:cNvSpPr>
          <p:nvPr>
            <p:ph sz="quarter" idx="1"/>
          </p:nvPr>
        </p:nvSpPr>
        <p:spPr>
          <a:xfrm>
            <a:off x="457200" y="1219200"/>
            <a:ext cx="8229600" cy="4937125"/>
          </a:xfrm>
        </p:spPr>
        <p:txBody>
          <a:bodyPr/>
          <a:lstStyle/>
          <a:p>
            <a:r>
              <a:rPr lang="en-US" smtClean="0"/>
              <a:t>When the good specifications generated by MERLIN were used to analyze the benchmark program code, fewer false positives were found.</a:t>
            </a:r>
          </a:p>
          <a:p>
            <a:r>
              <a:rPr lang="en-US" smtClean="0"/>
              <a:t>CAT.NET’s false positive rate was 48% (43/89), MERLIN’s false positive rate was 1% (3/342).</a:t>
            </a:r>
          </a:p>
          <a:p>
            <a:r>
              <a:rPr lang="en-US" smtClean="0"/>
              <a:t>MERLIN specifications also eliminated 13 former false positives.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Experimental Results (cont’d)</a:t>
            </a:r>
          </a:p>
        </p:txBody>
      </p:sp>
      <p:sp>
        <p:nvSpPr>
          <p:cNvPr id="53251" name="Content Placeholder 2"/>
          <p:cNvSpPr>
            <a:spLocks noGrp="1"/>
          </p:cNvSpPr>
          <p:nvPr>
            <p:ph sz="quarter" idx="1"/>
          </p:nvPr>
        </p:nvSpPr>
        <p:spPr>
          <a:xfrm>
            <a:off x="457200" y="1219200"/>
            <a:ext cx="8229600" cy="4937125"/>
          </a:xfrm>
        </p:spPr>
        <p:txBody>
          <a:bodyPr/>
          <a:lstStyle/>
          <a:p>
            <a:r>
              <a:rPr lang="en-US" smtClean="0"/>
              <a:t>CAT.NET + MERLIN Running Time</a:t>
            </a:r>
            <a:br>
              <a:rPr lang="en-US" smtClean="0"/>
            </a:br>
            <a:r>
              <a:rPr lang="en-US" smtClean="0"/>
              <a:t/>
            </a:r>
            <a:br>
              <a:rPr lang="en-US" smtClean="0"/>
            </a:br>
            <a:r>
              <a:rPr lang="en-US" smtClean="0">
                <a:solidFill>
                  <a:srgbClr val="C00000"/>
                </a:solidFill>
              </a:rPr>
              <a:t>LoC			# DLLs	Time (s)</a:t>
            </a:r>
            <a:r>
              <a:rPr lang="en-US" smtClean="0"/>
              <a:t/>
            </a:r>
            <a:br>
              <a:rPr lang="en-US" smtClean="0"/>
            </a:br>
            <a:r>
              <a:rPr lang="en-US" smtClean="0"/>
              <a:t>10,812		3		9.86</a:t>
            </a:r>
            <a:br>
              <a:rPr lang="en-US" smtClean="0"/>
            </a:br>
            <a:r>
              <a:rPr lang="en-US" smtClean="0"/>
              <a:t>66,385		14		151.05</a:t>
            </a:r>
            <a:br>
              <a:rPr lang="en-US" smtClean="0"/>
            </a:br>
            <a:r>
              <a:rPr lang="en-US" smtClean="0"/>
              <a:t>1,810,585		5		209.45</a:t>
            </a:r>
            <a:br>
              <a:rPr lang="en-US" smtClean="0"/>
            </a:br>
            <a:endParaRPr lang="en-US" smtClean="0"/>
          </a:p>
          <a:p>
            <a:r>
              <a:rPr lang="en-US" smtClean="0"/>
              <a:t>The analysis seems to scale quite well, and the running times are fairly reasonable.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Summary</a:t>
            </a:r>
          </a:p>
        </p:txBody>
      </p:sp>
      <p:sp>
        <p:nvSpPr>
          <p:cNvPr id="54275" name="Content Placeholder 2"/>
          <p:cNvSpPr>
            <a:spLocks noGrp="1"/>
          </p:cNvSpPr>
          <p:nvPr>
            <p:ph sz="quarter" idx="1"/>
          </p:nvPr>
        </p:nvSpPr>
        <p:spPr>
          <a:xfrm>
            <a:off x="457200" y="1219200"/>
            <a:ext cx="8229600" cy="4937125"/>
          </a:xfrm>
        </p:spPr>
        <p:txBody>
          <a:bodyPr/>
          <a:lstStyle/>
          <a:p>
            <a:r>
              <a:rPr lang="en-US" smtClean="0"/>
              <a:t>PQL</a:t>
            </a:r>
          </a:p>
          <a:p>
            <a:pPr lvl="1"/>
            <a:r>
              <a:rPr lang="en-US" smtClean="0"/>
              <a:t>Language to write abstract specifications in.</a:t>
            </a:r>
          </a:p>
          <a:p>
            <a:pPr lvl="1"/>
            <a:r>
              <a:rPr lang="en-US" smtClean="0"/>
              <a:t>Allows for a division of labor between programmer and security analyst.</a:t>
            </a:r>
          </a:p>
          <a:p>
            <a:pPr lvl="1"/>
            <a:r>
              <a:rPr lang="en-US" smtClean="0"/>
              <a:t>Includes the tools necessary to perform static and dynamic analyses using these specifications.</a:t>
            </a:r>
          </a:p>
          <a:p>
            <a:r>
              <a:rPr lang="en-US" smtClean="0"/>
              <a:t>MERLIN</a:t>
            </a:r>
          </a:p>
          <a:p>
            <a:pPr lvl="1"/>
            <a:r>
              <a:rPr lang="en-US" smtClean="0"/>
              <a:t>Program to infer specifications automatically from program code.</a:t>
            </a:r>
          </a:p>
          <a:p>
            <a:r>
              <a:rPr lang="en-US" smtClean="0"/>
              <a:t>The combination of these two has a lot of potential.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HTTP Response Splitting</a:t>
            </a:r>
          </a:p>
        </p:txBody>
      </p:sp>
      <p:sp>
        <p:nvSpPr>
          <p:cNvPr id="13315" name="Content Placeholder 2"/>
          <p:cNvSpPr>
            <a:spLocks noGrp="1"/>
          </p:cNvSpPr>
          <p:nvPr>
            <p:ph sz="quarter" idx="1"/>
          </p:nvPr>
        </p:nvSpPr>
        <p:spPr>
          <a:xfrm>
            <a:off x="457200" y="1219200"/>
            <a:ext cx="8229600" cy="4937125"/>
          </a:xfrm>
        </p:spPr>
        <p:txBody>
          <a:bodyPr/>
          <a:lstStyle/>
          <a:p>
            <a:r>
              <a:rPr lang="en-US" smtClean="0"/>
              <a:t>The basic idea behind HTTP response splitting is that the attacker attempts to divide an HTTP header such that the target interprets the response as two.</a:t>
            </a:r>
          </a:p>
          <a:p>
            <a:r>
              <a:rPr lang="en-US" smtClean="0"/>
              <a:t>Involves an insertion of user-supplied data into the HTTP header.</a:t>
            </a:r>
          </a:p>
          <a:p>
            <a:r>
              <a:rPr lang="en-US" smtClean="0"/>
              <a:t>If this insertion is successful, the attacker completely controls the content of the second header, which can be used to perform a cache poisoning attack (among other attacks).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SQL Injection</a:t>
            </a:r>
          </a:p>
        </p:txBody>
      </p:sp>
      <p:sp>
        <p:nvSpPr>
          <p:cNvPr id="14339" name="Content Placeholder 2"/>
          <p:cNvSpPr>
            <a:spLocks noGrp="1"/>
          </p:cNvSpPr>
          <p:nvPr>
            <p:ph sz="quarter" idx="1"/>
          </p:nvPr>
        </p:nvSpPr>
        <p:spPr>
          <a:xfrm>
            <a:off x="457200" y="1219200"/>
            <a:ext cx="8229600" cy="4937125"/>
          </a:xfrm>
        </p:spPr>
        <p:txBody>
          <a:bodyPr/>
          <a:lstStyle/>
          <a:p>
            <a:r>
              <a:rPr lang="en-US" smtClean="0"/>
              <a:t>Basic idea: input from user is incorporated into query on database.</a:t>
            </a:r>
          </a:p>
          <a:p>
            <a:r>
              <a:rPr lang="en-US" smtClean="0"/>
              <a:t>If the input is unchecked, a malicious attacker can perform nefarious acts such as examining the database structure, reading or writing to database tables, or completely discarding tables.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SQL Injection in the wild</a:t>
            </a:r>
          </a:p>
        </p:txBody>
      </p:sp>
      <p:sp>
        <p:nvSpPr>
          <p:cNvPr id="3" name="Content Placeholder 2"/>
          <p:cNvSpPr>
            <a:spLocks noGrp="1"/>
          </p:cNvSpPr>
          <p:nvPr>
            <p:ph sz="quarter" idx="1"/>
          </p:nvPr>
        </p:nvSpPr>
        <p:spPr>
          <a:xfrm>
            <a:off x="457200" y="1600200"/>
            <a:ext cx="7315200" cy="4525963"/>
          </a:xfrm>
        </p:spPr>
        <p:txBody>
          <a:bodyPr>
            <a:normAutofit fontScale="77500" lnSpcReduction="20000"/>
          </a:bodyPr>
          <a:lstStyle/>
          <a:p>
            <a:pPr marL="274320" indent="-274320" fontAlgn="auto">
              <a:spcAft>
                <a:spcPts val="0"/>
              </a:spcAft>
              <a:buFont typeface="Wingdings 3"/>
              <a:buNone/>
              <a:defRPr/>
            </a:pPr>
            <a:r>
              <a:rPr lang="en-US" dirty="0" smtClean="0"/>
              <a:t>	From a recent (Jan. 14, 2010) security advisory for a product called </a:t>
            </a:r>
            <a:r>
              <a:rPr lang="en-US" dirty="0" err="1" smtClean="0"/>
              <a:t>Zenoss</a:t>
            </a:r>
            <a:r>
              <a:rPr lang="en-US" dirty="0" smtClean="0"/>
              <a:t> Core (</a:t>
            </a:r>
            <a:r>
              <a:rPr lang="en-US" dirty="0" smtClean="0">
                <a:hlinkClick r:id="rId2"/>
              </a:rPr>
              <a:t>http://www.zenoss.com</a:t>
            </a:r>
            <a:r>
              <a:rPr lang="en-US" dirty="0" smtClean="0"/>
              <a:t>):</a:t>
            </a:r>
            <a:br>
              <a:rPr lang="en-US" dirty="0" smtClean="0"/>
            </a:br>
            <a:r>
              <a:rPr lang="en-US" dirty="0" smtClean="0"/>
              <a:t/>
            </a:r>
            <a:br>
              <a:rPr lang="en-US" dirty="0" smtClean="0"/>
            </a:br>
            <a:r>
              <a:rPr lang="en-US" dirty="0" err="1" smtClean="0"/>
              <a:t>getJSONEventsInfo</a:t>
            </a:r>
            <a:r>
              <a:rPr lang="en-US" dirty="0" smtClean="0"/>
              <a:t> contains multiple SQL Injection vulnerabilities due to improperly sanitized user provided input. The following URL parameters are </a:t>
            </a:r>
            <a:r>
              <a:rPr lang="en-US" dirty="0" err="1" smtClean="0"/>
              <a:t>injectable</a:t>
            </a:r>
            <a:r>
              <a:rPr lang="en-US" dirty="0" smtClean="0"/>
              <a:t>: severity, state, filter, offset, and count.</a:t>
            </a:r>
            <a:br>
              <a:rPr lang="en-US" dirty="0" smtClean="0"/>
            </a:br>
            <a:r>
              <a:rPr lang="en-US" dirty="0" smtClean="0"/>
              <a:t/>
            </a:r>
            <a:br>
              <a:rPr lang="en-US" dirty="0" smtClean="0"/>
            </a:br>
            <a:r>
              <a:rPr lang="en-US" dirty="0" smtClean="0"/>
              <a:t>A proof of concept request might look like this: </a:t>
            </a:r>
            <a:br>
              <a:rPr lang="en-US" dirty="0" smtClean="0"/>
            </a:br>
            <a:r>
              <a:rPr lang="en-US" dirty="0" smtClean="0"/>
              <a:t/>
            </a:r>
            <a:br>
              <a:rPr lang="en-US" dirty="0" smtClean="0"/>
            </a:b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zport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dmd</a:t>
            </a:r>
            <a:r>
              <a:rPr lang="en-US" dirty="0" smtClean="0">
                <a:latin typeface="Courier New" pitchFamily="49" charset="0"/>
                <a:cs typeface="Courier New" pitchFamily="49" charset="0"/>
              </a:rPr>
              <a:t>/Events/</a:t>
            </a:r>
            <a:r>
              <a:rPr lang="en-US" dirty="0" err="1" smtClean="0">
                <a:latin typeface="Courier New" pitchFamily="49" charset="0"/>
                <a:cs typeface="Courier New" pitchFamily="49" charset="0"/>
              </a:rPr>
              <a:t>getJSONEventsInfo?severity</a:t>
            </a:r>
            <a:r>
              <a:rPr lang="en-US" dirty="0" smtClean="0">
                <a:latin typeface="Courier New" pitchFamily="49" charset="0"/>
                <a:cs typeface="Courier New" pitchFamily="49" charset="0"/>
              </a:rPr>
              <a:t>=1&amp;state=1&amp;filter=&amp; offset=0&amp;count=60 into </a:t>
            </a:r>
            <a:r>
              <a:rPr lang="en-US" dirty="0" err="1" smtClean="0">
                <a:latin typeface="Courier New" pitchFamily="49" charset="0"/>
                <a:cs typeface="Courier New" pitchFamily="49" charset="0"/>
              </a:rPr>
              <a:t>outfile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tmp</a:t>
            </a:r>
            <a:r>
              <a:rPr lang="en-US" dirty="0" smtClean="0">
                <a:latin typeface="Courier New" pitchFamily="49" charset="0"/>
                <a:cs typeface="Courier New" pitchFamily="49" charset="0"/>
              </a:rPr>
              <a:t>/z“</a:t>
            </a:r>
          </a:p>
          <a:p>
            <a:pPr marL="274320" indent="-274320" fontAlgn="auto">
              <a:spcAft>
                <a:spcPts val="0"/>
              </a:spcAft>
              <a:buFont typeface="Wingdings 3"/>
              <a:buNone/>
              <a:defRPr/>
            </a:pPr>
            <a:endParaRPr lang="en-US" dirty="0" smtClean="0">
              <a:latin typeface="Courier New" pitchFamily="49" charset="0"/>
              <a:cs typeface="Courier New" pitchFamily="49" charset="0"/>
            </a:endParaRPr>
          </a:p>
          <a:p>
            <a:pPr marL="274320" indent="-274320" fontAlgn="auto">
              <a:spcAft>
                <a:spcPts val="0"/>
              </a:spcAft>
              <a:buFont typeface="Wingdings 3"/>
              <a:buNone/>
              <a:defRPr/>
            </a:pPr>
            <a:r>
              <a:rPr lang="en-US" dirty="0" smtClean="0">
                <a:cs typeface="Courier New" pitchFamily="49" charset="0"/>
              </a:rPr>
              <a:t>	Obtained from:</a:t>
            </a:r>
            <a:br>
              <a:rPr lang="en-US" dirty="0" smtClean="0">
                <a:cs typeface="Courier New" pitchFamily="49" charset="0"/>
              </a:rPr>
            </a:br>
            <a:r>
              <a:rPr lang="en-US" dirty="0" smtClean="0">
                <a:cs typeface="Courier New" pitchFamily="49" charset="0"/>
                <a:hlinkClick r:id="rId3"/>
              </a:rPr>
              <a:t>http://www.ngenuity.org/wordpress/2010/01/14/ngenuity-2010-001-zenoss-getjsoneventsinfo-sql-injection/</a:t>
            </a:r>
            <a:endParaRPr lang="en-US" dirty="0" smtClean="0">
              <a:cs typeface="Courier New" pitchFamily="49"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SQL Injection</a:t>
            </a:r>
          </a:p>
        </p:txBody>
      </p:sp>
      <p:pic>
        <p:nvPicPr>
          <p:cNvPr id="16387" name="Content Placeholder 3" descr="licence plate camera sql injection_2.jpg"/>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457200" y="1447800"/>
            <a:ext cx="5867400" cy="440055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Tainted Input</a:t>
            </a:r>
          </a:p>
        </p:txBody>
      </p:sp>
      <p:sp>
        <p:nvSpPr>
          <p:cNvPr id="17411" name="Content Placeholder 2"/>
          <p:cNvSpPr>
            <a:spLocks noGrp="1"/>
          </p:cNvSpPr>
          <p:nvPr>
            <p:ph sz="quarter" idx="1"/>
          </p:nvPr>
        </p:nvSpPr>
        <p:spPr>
          <a:xfrm>
            <a:off x="457200" y="1219200"/>
            <a:ext cx="8229600" cy="4937125"/>
          </a:xfrm>
        </p:spPr>
        <p:txBody>
          <a:bodyPr/>
          <a:lstStyle/>
          <a:p>
            <a:r>
              <a:rPr lang="en-US" smtClean="0"/>
              <a:t>The root of many of these problems is that user-specified (or “tainted”) data is passed into critical code without being checked.</a:t>
            </a:r>
          </a:p>
          <a:p>
            <a:r>
              <a:rPr lang="en-US" smtClean="0"/>
              <a:t>Why isn’t it being checked?</a:t>
            </a:r>
          </a:p>
          <a:p>
            <a:r>
              <a:rPr lang="en-US" smtClean="0"/>
              <a:t>Sometimes the source of the data and the “sink” (e.g. a query construction) are widely separated and the connection is not obvious.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1326</TotalTime>
  <Words>2044</Words>
  <Application>Microsoft Office PowerPoint</Application>
  <PresentationFormat>On-screen Show (4:3)</PresentationFormat>
  <Paragraphs>288</Paragraphs>
  <Slides>45</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Gill Sans MT</vt:lpstr>
      <vt:lpstr>Arial</vt:lpstr>
      <vt:lpstr>Bookman Old Style</vt:lpstr>
      <vt:lpstr>Wingdings 3</vt:lpstr>
      <vt:lpstr>Wingdings</vt:lpstr>
      <vt:lpstr>Calibri</vt:lpstr>
      <vt:lpstr>Courier New</vt:lpstr>
      <vt:lpstr>Origin</vt:lpstr>
      <vt:lpstr>Securing Web Applications</vt:lpstr>
      <vt:lpstr>The Issues</vt:lpstr>
      <vt:lpstr>Quick Vulnerability Review</vt:lpstr>
      <vt:lpstr>What is Cross-Site Scripting?</vt:lpstr>
      <vt:lpstr>HTTP Response Splitting</vt:lpstr>
      <vt:lpstr>SQL Injection</vt:lpstr>
      <vt:lpstr>SQL Injection in the wild</vt:lpstr>
      <vt:lpstr>SQL Injection</vt:lpstr>
      <vt:lpstr>Tainted Input</vt:lpstr>
      <vt:lpstr>Tainted Input (cont’d) </vt:lpstr>
      <vt:lpstr>How Serious Is It, Really?</vt:lpstr>
      <vt:lpstr>Is There a Solution?</vt:lpstr>
      <vt:lpstr>Program Query Language</vt:lpstr>
      <vt:lpstr>One Possible Solution</vt:lpstr>
      <vt:lpstr>PQL System Architecture</vt:lpstr>
      <vt:lpstr>Programs and PQL Queries</vt:lpstr>
      <vt:lpstr>Execution Trace Example</vt:lpstr>
      <vt:lpstr>Another Execution Trace</vt:lpstr>
      <vt:lpstr>Trace Similarities</vt:lpstr>
      <vt:lpstr>Constructing the Specification</vt:lpstr>
      <vt:lpstr>Things Get More Complicated</vt:lpstr>
      <vt:lpstr>New PQL Query, Part 1</vt:lpstr>
      <vt:lpstr>New PQL Query, Part 2</vt:lpstr>
      <vt:lpstr>Where Are We Right Now?</vt:lpstr>
      <vt:lpstr>Benefits So Far</vt:lpstr>
      <vt:lpstr>Building More Robust Applications</vt:lpstr>
      <vt:lpstr>Graceful Match Handling with PQL</vt:lpstr>
      <vt:lpstr>Going Deeper</vt:lpstr>
      <vt:lpstr>More Efficient Dynamic Analysis</vt:lpstr>
      <vt:lpstr>Experimental Results – Error Catching</vt:lpstr>
      <vt:lpstr>Experimental Results – False Positives</vt:lpstr>
      <vt:lpstr>Experimental Results PQL Dynamic Analysis Overhead</vt:lpstr>
      <vt:lpstr>Related Work</vt:lpstr>
      <vt:lpstr>Benefits of PQL</vt:lpstr>
      <vt:lpstr>MERLIN</vt:lpstr>
      <vt:lpstr>Overview of MERLIN</vt:lpstr>
      <vt:lpstr>MERLIN and the PQL Architecture</vt:lpstr>
      <vt:lpstr>MERLIN Structure</vt:lpstr>
      <vt:lpstr>MERLIN Structure</vt:lpstr>
      <vt:lpstr>Propagation Graph Example</vt:lpstr>
      <vt:lpstr>MERLIN Structure</vt:lpstr>
      <vt:lpstr>Experimental Results</vt:lpstr>
      <vt:lpstr>Experimental Results (cont’d)</vt:lpstr>
      <vt:lpstr>Experimental Results (cont’d)</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Securing Web Applications</dc:title>
  <dc:creator>Jason</dc:creator>
  <cp:lastModifiedBy>Ben Livshits</cp:lastModifiedBy>
  <cp:revision>119</cp:revision>
  <dcterms:created xsi:type="dcterms:W3CDTF">2010-04-07T05:15:17Z</dcterms:created>
  <dcterms:modified xsi:type="dcterms:W3CDTF">2010-04-20T01:58:48Z</dcterms:modified>
</cp:coreProperties>
</file>