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48.xml" ContentType="application/vnd.openxmlformats-officedocument.presentationml.notesSlid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56.xml" ContentType="application/vnd.openxmlformats-officedocument.presentationml.notesSlide+xml"/>
  <Default Extension="pdf" ContentType="application/pdf"/>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aveSubsetFonts="1" autoCompressPictures="0">
  <p:sldMasterIdLst>
    <p:sldMasterId id="2147483648" r:id="rId1"/>
  </p:sldMasterIdLst>
  <p:notesMasterIdLst>
    <p:notesMasterId r:id="rId58"/>
  </p:notesMasterIdLst>
  <p:handoutMasterIdLst>
    <p:handoutMasterId r:id="rId59"/>
  </p:handoutMasterIdLst>
  <p:sldIdLst>
    <p:sldId id="256" r:id="rId2"/>
    <p:sldId id="257" r:id="rId3"/>
    <p:sldId id="306" r:id="rId4"/>
    <p:sldId id="258" r:id="rId5"/>
    <p:sldId id="288" r:id="rId6"/>
    <p:sldId id="289" r:id="rId7"/>
    <p:sldId id="259" r:id="rId8"/>
    <p:sldId id="290" r:id="rId9"/>
    <p:sldId id="307" r:id="rId10"/>
    <p:sldId id="308" r:id="rId11"/>
    <p:sldId id="309" r:id="rId12"/>
    <p:sldId id="310" r:id="rId13"/>
    <p:sldId id="311" r:id="rId14"/>
    <p:sldId id="312" r:id="rId15"/>
    <p:sldId id="261" r:id="rId16"/>
    <p:sldId id="262" r:id="rId17"/>
    <p:sldId id="313" r:id="rId18"/>
    <p:sldId id="291" r:id="rId19"/>
    <p:sldId id="268" r:id="rId20"/>
    <p:sldId id="315" r:id="rId21"/>
    <p:sldId id="327" r:id="rId22"/>
    <p:sldId id="266" r:id="rId23"/>
    <p:sldId id="271" r:id="rId24"/>
    <p:sldId id="272" r:id="rId25"/>
    <p:sldId id="273" r:id="rId26"/>
    <p:sldId id="329" r:id="rId27"/>
    <p:sldId id="275" r:id="rId28"/>
    <p:sldId id="295" r:id="rId29"/>
    <p:sldId id="276" r:id="rId30"/>
    <p:sldId id="277" r:id="rId31"/>
    <p:sldId id="278" r:id="rId32"/>
    <p:sldId id="330" r:id="rId33"/>
    <p:sldId id="332" r:id="rId34"/>
    <p:sldId id="333" r:id="rId35"/>
    <p:sldId id="335" r:id="rId36"/>
    <p:sldId id="300" r:id="rId37"/>
    <p:sldId id="318" r:id="rId38"/>
    <p:sldId id="319" r:id="rId39"/>
    <p:sldId id="320" r:id="rId40"/>
    <p:sldId id="279" r:id="rId41"/>
    <p:sldId id="301" r:id="rId42"/>
    <p:sldId id="305" r:id="rId43"/>
    <p:sldId id="280" r:id="rId44"/>
    <p:sldId id="282" r:id="rId45"/>
    <p:sldId id="302" r:id="rId46"/>
    <p:sldId id="303" r:id="rId47"/>
    <p:sldId id="304" r:id="rId48"/>
    <p:sldId id="286" r:id="rId49"/>
    <p:sldId id="326" r:id="rId50"/>
    <p:sldId id="328" r:id="rId51"/>
    <p:sldId id="316" r:id="rId52"/>
    <p:sldId id="317" r:id="rId53"/>
    <p:sldId id="336" r:id="rId54"/>
    <p:sldId id="337" r:id="rId55"/>
    <p:sldId id="322" r:id="rId56"/>
    <p:sldId id="32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Ben Livshits" initials="BL" lastIdx="2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xmlns:mc="http://schemas.openxmlformats.org/markup-compatibility/2006" xmlns:a14="http://schemas.microsoft.com/office/drawing/2010/main" val="FF0000" mc:Ignorable=""/>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5620"/>
    <p:restoredTop sz="94660"/>
  </p:normalViewPr>
  <p:slideViewPr>
    <p:cSldViewPr snapToGrid="0" snapToObjects="1">
      <p:cViewPr varScale="1">
        <p:scale>
          <a:sx n="109" d="100"/>
          <a:sy n="109" d="100"/>
        </p:scale>
        <p:origin x="-8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5E33E6-3A6D-6B46-9D04-83B8CC6F7E52}" type="datetimeFigureOut">
              <a:rPr lang="en-US" smtClean="0"/>
              <a:pPr/>
              <a:t>4/15/10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22CD06-98BB-4440-A4E6-42BCF69F25F4}"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8558A-EDCD-CA46-A987-260716B834E2}" type="datetimeFigureOut">
              <a:rPr lang="en-US" smtClean="0"/>
              <a:pPr/>
              <a:t>4/15/10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2248F-2711-6449-9437-6C457A3B007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21112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what ranges mean and how we check the ranges</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dataflow here, outline of technique… takes c code, parses over  it to generate these range constraints for statements, collects range constraints,</a:t>
            </a:r>
            <a:r>
              <a:rPr lang="en-US" baseline="0" dirty="0" smtClean="0"/>
              <a:t> combines them to have one range for a variable, produces warnings</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Walk through</a:t>
            </a:r>
            <a:r>
              <a:rPr lang="en-US" baseline="0" dirty="0" smtClean="0"/>
              <a:t> the pop ups</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attackers first abused buffer overflows to exploit programs, then</a:t>
            </a:r>
            <a:r>
              <a:rPr lang="en-US" baseline="0" dirty="0" smtClean="0"/>
              <a:t> when a program is buffer overrun free, they can use double free’s to exploit programs.</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19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Pointer aliasing</a:t>
            </a:r>
          </a:p>
          <a:p>
            <a:pPr lvl="1"/>
            <a:r>
              <a:rPr lang="en-US" dirty="0" smtClean="0"/>
              <a:t>No alias analysis, so some writes/reads are missed</a:t>
            </a:r>
          </a:p>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a:t>
            </a:r>
            <a:r>
              <a:rPr lang="en-US" sz="1200" i="1" kern="1200" dirty="0" smtClean="0">
                <a:solidFill>
                  <a:schemeClr val="tx1"/>
                </a:solidFill>
                <a:latin typeface="+mn-lt"/>
                <a:ea typeface="+mn-ea"/>
                <a:cs typeface="+mn-cs"/>
              </a:rPr>
              <a:t>linear invariant is a simple, linear relationship between program variables—such as xyor alloc bufbuflen— that holds in all program executions.)</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29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on our next alloc,</a:t>
            </a:r>
            <a:r>
              <a:rPr lang="en-US" baseline="0" dirty="0" smtClean="0"/>
              <a:t> the allocator will follow the pointers to get free memory for the program and we can write to the memory locations we previously wrote into the chunk</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simple container class that lets you set and get the object it contains</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holds holds the object</a:t>
            </a:r>
            <a:r>
              <a:rPr lang="en-US" baseline="0" dirty="0" smtClean="0"/>
              <a:t> with a pointer</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36</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set the internal pointer with the construct, and delete it in the destructor. Already we are making assumptions about who should delete the object. The container didn’t alloc the memory, but it is deleting it</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we get to the complex functions like set, that copies a new pointer into e and deletes the old one, get that gives out the pointer to e where other people might delete it, and replace that sets e to a new values but *doesn’t* delete the old value</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Motivating example, this is a buffer overflow, we all know this, but how do</a:t>
            </a:r>
            <a:r>
              <a:rPr lang="en-US" baseline="0" dirty="0" smtClean="0"/>
              <a:t> we go about detecting or preventing it?</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39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41</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43</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44</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45</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46</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47</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system does not yet model ownerships for the following C and C++ language features: aliases to the address of a pointer mem- ber field in a class, concurrent execution, exception handling, the use of unsafe typecasts, pointer arithmetic, and function pointers. The use of any of these features may prevent our system from iden- tifying all potential leaks. </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a:t>
            </a:r>
            <a:r>
              <a:rPr lang="en-US" baseline="0" dirty="0" smtClean="0"/>
              <a:t> if you ignore all other sources of buffer overruns and just focus on string functions, the modern str n functions don’t magically fix all the problems. The programmer still has to use them correctly and the various str n functions have slightly different semantics and calling conventions. So used correctly they can limit buffer overruns, but they still have to be used correctly.</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49</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50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51</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52</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53</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54</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55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why this is important… Buffer</a:t>
            </a:r>
            <a:r>
              <a:rPr lang="en-US" baseline="0" dirty="0" smtClean="0"/>
              <a:t> overruns are common, we need to prevent them</a:t>
            </a:r>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248F-2711-6449-9437-6C457A3B0077}"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468A5-35D5-764C-B87A-BABEFD882318}" type="datetime1">
              <a:rPr lang="en-US" smtClean="0"/>
              <a:pPr/>
              <a:t>4/15/10</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
        <p:nvSpPr>
          <p:cNvPr id="6" name="Slide Number Placeholder 5"/>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90562-CAA3-484E-94D9-D30F159565D9}" type="datetime1">
              <a:rPr lang="en-US" smtClean="0"/>
              <a:pPr/>
              <a:t>4/15/10</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
        <p:nvSpPr>
          <p:cNvPr id="6" name="Slide Number Placeholder 5"/>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A8917-7AA4-3D47-8E1C-BFCBA0F90A6B}" type="datetime1">
              <a:rPr lang="en-US" smtClean="0"/>
              <a:pPr/>
              <a:t>4/15/10</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
        <p:nvSpPr>
          <p:cNvPr id="6" name="Slide Number Placeholder 5"/>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E84E7-D45A-2D41-B461-09EBF7D3D583}" type="datetime1">
              <a:rPr lang="en-US" smtClean="0"/>
              <a:pPr/>
              <a:t>4/15/10</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
        <p:nvSpPr>
          <p:cNvPr id="6" name="Slide Number Placeholder 5"/>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B906E-9DED-9748-9F3B-BB08F39A7F54}" type="datetime1">
              <a:rPr lang="en-US" smtClean="0"/>
              <a:pPr/>
              <a:t>4/15/10</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
        <p:nvSpPr>
          <p:cNvPr id="6" name="Slide Number Placeholder 5"/>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60EEF7-5AEC-5547-A0F7-839BBCC183EE}" type="datetime1">
              <a:rPr lang="en-US" smtClean="0"/>
              <a:pPr/>
              <a:t>4/15/10</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
        <p:nvSpPr>
          <p:cNvPr id="7" name="Slide Number Placeholder 6"/>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CFEB8A-89DA-0544-A939-CFD819009D98}" type="datetime1">
              <a:rPr lang="en-US" smtClean="0"/>
              <a:pPr/>
              <a:t>4/15/10</a:t>
            </a:fld>
            <a:endParaRPr lang="en-US" dirty="0"/>
          </a:p>
        </p:txBody>
      </p:sp>
      <p:sp>
        <p:nvSpPr>
          <p:cNvPr id="8" name="Footer Placeholder 7"/>
          <p:cNvSpPr>
            <a:spLocks noGrp="1"/>
          </p:cNvSpPr>
          <p:nvPr>
            <p:ph type="ftr" sz="quarter" idx="11"/>
          </p:nvPr>
        </p:nvSpPr>
        <p:spPr/>
        <p:txBody>
          <a:bodyPr/>
          <a:lstStyle/>
          <a:p>
            <a:r>
              <a:rPr lang="en-US" dirty="0" smtClean="0"/>
              <a:t>CSE 504 -- 2010-04-14</a:t>
            </a:r>
            <a:endParaRPr lang="en-US" dirty="0"/>
          </a:p>
        </p:txBody>
      </p:sp>
      <p:sp>
        <p:nvSpPr>
          <p:cNvPr id="9" name="Slide Number Placeholder 8"/>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21D81A-63B8-2D4A-B52E-2A22A5A9EE45}" type="datetime1">
              <a:rPr lang="en-US" smtClean="0"/>
              <a:pPr/>
              <a:t>4/15/10</a:t>
            </a:fld>
            <a:endParaRPr lang="en-US" dirty="0"/>
          </a:p>
        </p:txBody>
      </p:sp>
      <p:sp>
        <p:nvSpPr>
          <p:cNvPr id="4" name="Footer Placeholder 3"/>
          <p:cNvSpPr>
            <a:spLocks noGrp="1"/>
          </p:cNvSpPr>
          <p:nvPr>
            <p:ph type="ftr" sz="quarter" idx="11"/>
          </p:nvPr>
        </p:nvSpPr>
        <p:spPr/>
        <p:txBody>
          <a:bodyPr/>
          <a:lstStyle/>
          <a:p>
            <a:r>
              <a:rPr lang="en-US" dirty="0" smtClean="0"/>
              <a:t>CSE 504 -- 2010-04-14</a:t>
            </a:r>
            <a:endParaRPr lang="en-US" dirty="0"/>
          </a:p>
        </p:txBody>
      </p:sp>
      <p:sp>
        <p:nvSpPr>
          <p:cNvPr id="5" name="Slide Number Placeholder 4"/>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38600-ACC6-8E48-B234-820C4F67BAFF}" type="datetime1">
              <a:rPr lang="en-US" smtClean="0"/>
              <a:pPr/>
              <a:t>4/15/10</a:t>
            </a:fld>
            <a:endParaRPr lang="en-US" dirty="0"/>
          </a:p>
        </p:txBody>
      </p:sp>
      <p:sp>
        <p:nvSpPr>
          <p:cNvPr id="3" name="Footer Placeholder 2"/>
          <p:cNvSpPr>
            <a:spLocks noGrp="1"/>
          </p:cNvSpPr>
          <p:nvPr>
            <p:ph type="ftr" sz="quarter" idx="11"/>
          </p:nvPr>
        </p:nvSpPr>
        <p:spPr/>
        <p:txBody>
          <a:bodyPr/>
          <a:lstStyle/>
          <a:p>
            <a:r>
              <a:rPr lang="en-US" dirty="0" smtClean="0"/>
              <a:t>CSE 504 -- 2010-04-14</a:t>
            </a:r>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A2C87-DB04-714E-810C-96D07D63F69D}" type="datetime1">
              <a:rPr lang="en-US" smtClean="0"/>
              <a:pPr/>
              <a:t>4/15/10</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
        <p:nvSpPr>
          <p:cNvPr id="7" name="Slide Number Placeholder 6"/>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F0E98-E8C4-D64B-8156-6E48FF0BD7AA}" type="datetime1">
              <a:rPr lang="en-US" smtClean="0"/>
              <a:pPr/>
              <a:t>4/15/10</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
        <p:nvSpPr>
          <p:cNvPr id="7" name="Slide Number Placeholder 6"/>
          <p:cNvSpPr>
            <a:spLocks noGrp="1"/>
          </p:cNvSpPr>
          <p:nvPr>
            <p:ph type="sldNum" sz="quarter" idx="12"/>
          </p:nvPr>
        </p:nvSpPr>
        <p:spPr/>
        <p:txBody>
          <a:bodyPr/>
          <a:lstStyle/>
          <a:p>
            <a:fld id="{62DA964D-914A-DF4F-AC9D-C42ACB3E17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4A149-0336-BE41-B3A5-1F083BC2E7B7}" type="datetime1">
              <a:rPr lang="en-US" smtClean="0"/>
              <a:pPr/>
              <a:t>4/15/10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CSE 504 -- 2010-04-14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A964D-914A-DF4F-AC9D-C42ACB3E17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5" Type="http://schemas.openxmlformats.org/officeDocument/2006/relationships/image" Target="../media/image8.pdf"/><Relationship Id="rId6" Type="http://schemas.openxmlformats.org/officeDocument/2006/relationships/image" Target="../media/image9.png"/><Relationship Id="rId7" Type="http://schemas.openxmlformats.org/officeDocument/2006/relationships/image" Target="../media/image10.pdf"/><Relationship Id="rId8" Type="http://schemas.openxmlformats.org/officeDocument/2006/relationships/image" Target="../media/image11.png"/><Relationship Id="rId9" Type="http://schemas.openxmlformats.org/officeDocument/2006/relationships/image" Target="../media/image12.pdf"/><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df"/><Relationship Id="rId4" Type="http://schemas.openxmlformats.org/officeDocument/2006/relationships/image" Target="../media/image15.png"/><Relationship Id="rId5" Type="http://schemas.openxmlformats.org/officeDocument/2006/relationships/image" Target="../media/image16.pdf"/><Relationship Id="rId6" Type="http://schemas.openxmlformats.org/officeDocument/2006/relationships/image" Target="../media/image131.png"/><Relationship Id="rId7" Type="http://schemas.openxmlformats.org/officeDocument/2006/relationships/image" Target="../media/image17.pdf"/><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df"/><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Static Analysis for Memory Safety</a:t>
            </a:r>
            <a:endParaRPr lang="en-US" dirty="0"/>
          </a:p>
        </p:txBody>
      </p:sp>
      <p:sp>
        <p:nvSpPr>
          <p:cNvPr id="3" name="Subtitle 2"/>
          <p:cNvSpPr>
            <a:spLocks noGrp="1"/>
          </p:cNvSpPr>
          <p:nvPr>
            <p:ph type="subTitle" idx="1"/>
          </p:nvPr>
        </p:nvSpPr>
        <p:spPr/>
        <p:txBody>
          <a:bodyPr/>
          <a:lstStyle/>
          <a:p>
            <a:r>
              <a:rPr lang="en-US" dirty="0" smtClean="0"/>
              <a:t>Salvatore Guarnieri</a:t>
            </a:r>
          </a:p>
          <a:p>
            <a:r>
              <a:rPr lang="en-US" dirty="0" smtClean="0"/>
              <a:t>sammyg@cs.washington.edu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457200" y="1863775"/>
            <a:ext cx="4802066"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latin typeface="Courier"/>
                <a:cs typeface="Courier"/>
              </a:rPr>
              <a:t>char *array = malloc(10);</a:t>
            </a:r>
          </a:p>
          <a:p>
            <a:endParaRPr lang="en-US" sz="2400" dirty="0"/>
          </a:p>
        </p:txBody>
      </p:sp>
      <p:sp>
        <p:nvSpPr>
          <p:cNvPr id="5" name="TextBox 4"/>
          <p:cNvSpPr txBox="1"/>
          <p:nvPr/>
        </p:nvSpPr>
        <p:spPr>
          <a:xfrm>
            <a:off x="457200" y="2694772"/>
            <a:ext cx="295510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array[1] = ‘h’;</a:t>
            </a:r>
          </a:p>
          <a:p>
            <a:endParaRPr lang="en-US" sz="2400" dirty="0"/>
          </a:p>
        </p:txBody>
      </p:sp>
      <p:sp>
        <p:nvSpPr>
          <p:cNvPr id="6" name="TextBox 5"/>
          <p:cNvSpPr txBox="1"/>
          <p:nvPr/>
        </p:nvSpPr>
        <p:spPr>
          <a:xfrm>
            <a:off x="457200" y="3525769"/>
            <a:ext cx="313980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array[9] = ‘\0’;</a:t>
            </a:r>
          </a:p>
          <a:p>
            <a:endParaRPr lang="en-US" sz="2400" dirty="0"/>
          </a:p>
        </p:txBody>
      </p:sp>
      <p:sp>
        <p:nvSpPr>
          <p:cNvPr id="7" name="TextBox 6"/>
          <p:cNvSpPr txBox="1"/>
          <p:nvPr/>
        </p:nvSpPr>
        <p:spPr>
          <a:xfrm>
            <a:off x="457185" y="4356766"/>
            <a:ext cx="591024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strcpy(array, “0123456789012”);</a:t>
            </a:r>
          </a:p>
          <a:p>
            <a:endParaRPr lang="en-US" sz="2400" dirty="0"/>
          </a:p>
        </p:txBody>
      </p:sp>
      <p:sp>
        <p:nvSpPr>
          <p:cNvPr id="8" name="TextBox 7"/>
          <p:cNvSpPr txBox="1"/>
          <p:nvPr/>
        </p:nvSpPr>
        <p:spPr>
          <a:xfrm>
            <a:off x="1818523" y="5958887"/>
            <a:ext cx="2394405"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len(array) = 0 </a:t>
            </a:r>
            <a:endParaRPr lang="en-US" sz="3200" dirty="0"/>
          </a:p>
        </p:txBody>
      </p:sp>
      <p:sp>
        <p:nvSpPr>
          <p:cNvPr id="9" name="TextBox 8"/>
          <p:cNvSpPr txBox="1"/>
          <p:nvPr/>
        </p:nvSpPr>
        <p:spPr>
          <a:xfrm>
            <a:off x="4273800" y="5958887"/>
            <a:ext cx="2863284"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alloc(array) = 10 </a:t>
            </a:r>
            <a:endParaRPr lang="en-US" sz="3200" dirty="0"/>
          </a:p>
        </p:txBody>
      </p:sp>
      <p:sp>
        <p:nvSpPr>
          <p:cNvPr id="10" name="Slide Number Placeholder 9"/>
          <p:cNvSpPr>
            <a:spLocks noGrp="1"/>
          </p:cNvSpPr>
          <p:nvPr>
            <p:ph type="sldNum" sz="quarter" idx="12"/>
          </p:nvPr>
        </p:nvSpPr>
        <p:spPr/>
        <p:txBody>
          <a:bodyPr/>
          <a:lstStyle/>
          <a:p>
            <a:fld id="{62DA964D-914A-DF4F-AC9D-C42ACB3E1726}" type="slidenum">
              <a:rPr lang="en-US" smtClean="0"/>
              <a:pPr/>
              <a:t>9</a:t>
            </a:fld>
            <a:endParaRPr lang="en-US" dirty="0"/>
          </a:p>
        </p:txBody>
      </p:sp>
      <p:sp>
        <p:nvSpPr>
          <p:cNvPr id="11" name="Footer Placeholder 10"/>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457200" y="1863775"/>
            <a:ext cx="480206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char *array = malloc(10);</a:t>
            </a:r>
          </a:p>
          <a:p>
            <a:endParaRPr lang="en-US" sz="2400" dirty="0"/>
          </a:p>
        </p:txBody>
      </p:sp>
      <p:sp>
        <p:nvSpPr>
          <p:cNvPr id="5" name="TextBox 4"/>
          <p:cNvSpPr txBox="1"/>
          <p:nvPr/>
        </p:nvSpPr>
        <p:spPr>
          <a:xfrm>
            <a:off x="457200" y="2694772"/>
            <a:ext cx="2955106"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latin typeface="Courier"/>
                <a:cs typeface="Courier"/>
              </a:rPr>
              <a:t>array[1] = ‘h’;</a:t>
            </a:r>
          </a:p>
          <a:p>
            <a:endParaRPr lang="en-US" sz="2400" dirty="0"/>
          </a:p>
        </p:txBody>
      </p:sp>
      <p:sp>
        <p:nvSpPr>
          <p:cNvPr id="6" name="TextBox 5"/>
          <p:cNvSpPr txBox="1"/>
          <p:nvPr/>
        </p:nvSpPr>
        <p:spPr>
          <a:xfrm>
            <a:off x="457200" y="3525769"/>
            <a:ext cx="313980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array[9] = ‘\0’;</a:t>
            </a:r>
          </a:p>
          <a:p>
            <a:endParaRPr lang="en-US" sz="2400" dirty="0"/>
          </a:p>
        </p:txBody>
      </p:sp>
      <p:sp>
        <p:nvSpPr>
          <p:cNvPr id="7" name="TextBox 6"/>
          <p:cNvSpPr txBox="1"/>
          <p:nvPr/>
        </p:nvSpPr>
        <p:spPr>
          <a:xfrm>
            <a:off x="457200" y="4356766"/>
            <a:ext cx="591024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strcpy(array, “0123456789012”);</a:t>
            </a:r>
          </a:p>
          <a:p>
            <a:endParaRPr lang="en-US" sz="2400" dirty="0"/>
          </a:p>
        </p:txBody>
      </p:sp>
      <p:sp>
        <p:nvSpPr>
          <p:cNvPr id="8" name="TextBox 7"/>
          <p:cNvSpPr txBox="1"/>
          <p:nvPr/>
        </p:nvSpPr>
        <p:spPr>
          <a:xfrm>
            <a:off x="1818523" y="5958887"/>
            <a:ext cx="2394405"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len(array) = 2 </a:t>
            </a:r>
            <a:endParaRPr lang="en-US" sz="3200" dirty="0"/>
          </a:p>
        </p:txBody>
      </p:sp>
      <p:sp>
        <p:nvSpPr>
          <p:cNvPr id="9" name="TextBox 8"/>
          <p:cNvSpPr txBox="1"/>
          <p:nvPr/>
        </p:nvSpPr>
        <p:spPr>
          <a:xfrm>
            <a:off x="4273800" y="5958887"/>
            <a:ext cx="2863284"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alloc(array) = 10 </a:t>
            </a:r>
            <a:endParaRPr lang="en-US" sz="3200" dirty="0"/>
          </a:p>
        </p:txBody>
      </p:sp>
      <p:sp>
        <p:nvSpPr>
          <p:cNvPr id="10" name="Slide Number Placeholder 9"/>
          <p:cNvSpPr>
            <a:spLocks noGrp="1"/>
          </p:cNvSpPr>
          <p:nvPr>
            <p:ph type="sldNum" sz="quarter" idx="12"/>
          </p:nvPr>
        </p:nvSpPr>
        <p:spPr/>
        <p:txBody>
          <a:bodyPr/>
          <a:lstStyle/>
          <a:p>
            <a:fld id="{62DA964D-914A-DF4F-AC9D-C42ACB3E1726}" type="slidenum">
              <a:rPr lang="en-US" smtClean="0"/>
              <a:pPr/>
              <a:t>10</a:t>
            </a:fld>
            <a:endParaRPr lang="en-US" dirty="0"/>
          </a:p>
        </p:txBody>
      </p:sp>
      <p:sp>
        <p:nvSpPr>
          <p:cNvPr id="11" name="Footer Placeholder 10"/>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457200" y="1863775"/>
            <a:ext cx="480206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char *array = malloc(10);</a:t>
            </a:r>
          </a:p>
          <a:p>
            <a:endParaRPr lang="en-US" sz="2400" dirty="0"/>
          </a:p>
        </p:txBody>
      </p:sp>
      <p:sp>
        <p:nvSpPr>
          <p:cNvPr id="5" name="TextBox 4"/>
          <p:cNvSpPr txBox="1"/>
          <p:nvPr/>
        </p:nvSpPr>
        <p:spPr>
          <a:xfrm>
            <a:off x="457200" y="2694772"/>
            <a:ext cx="295510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array[1] = ‘h’;</a:t>
            </a:r>
          </a:p>
          <a:p>
            <a:endParaRPr lang="en-US" sz="2400" dirty="0"/>
          </a:p>
        </p:txBody>
      </p:sp>
      <p:sp>
        <p:nvSpPr>
          <p:cNvPr id="6" name="TextBox 5"/>
          <p:cNvSpPr txBox="1"/>
          <p:nvPr/>
        </p:nvSpPr>
        <p:spPr>
          <a:xfrm>
            <a:off x="457200" y="3507982"/>
            <a:ext cx="3139802"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latin typeface="Courier"/>
                <a:cs typeface="Courier"/>
              </a:rPr>
              <a:t>array[9] = ‘\0’;</a:t>
            </a:r>
          </a:p>
          <a:p>
            <a:endParaRPr lang="en-US" sz="2400" dirty="0"/>
          </a:p>
        </p:txBody>
      </p:sp>
      <p:sp>
        <p:nvSpPr>
          <p:cNvPr id="7" name="TextBox 6"/>
          <p:cNvSpPr txBox="1"/>
          <p:nvPr/>
        </p:nvSpPr>
        <p:spPr>
          <a:xfrm>
            <a:off x="457185" y="4338979"/>
            <a:ext cx="591024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strcpy(array, “0123456789012”);</a:t>
            </a:r>
          </a:p>
          <a:p>
            <a:endParaRPr lang="en-US" sz="2400" dirty="0"/>
          </a:p>
        </p:txBody>
      </p:sp>
      <p:sp>
        <p:nvSpPr>
          <p:cNvPr id="8" name="TextBox 7"/>
          <p:cNvSpPr txBox="1"/>
          <p:nvPr/>
        </p:nvSpPr>
        <p:spPr>
          <a:xfrm>
            <a:off x="1818523" y="5958887"/>
            <a:ext cx="2602395"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len(array) = 10 </a:t>
            </a:r>
            <a:endParaRPr lang="en-US" sz="3200" dirty="0"/>
          </a:p>
        </p:txBody>
      </p:sp>
      <p:sp>
        <p:nvSpPr>
          <p:cNvPr id="9" name="TextBox 8"/>
          <p:cNvSpPr txBox="1"/>
          <p:nvPr/>
        </p:nvSpPr>
        <p:spPr>
          <a:xfrm>
            <a:off x="4420918" y="5958887"/>
            <a:ext cx="2863284"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alloc(array) = 10 </a:t>
            </a:r>
            <a:endParaRPr lang="en-US" sz="3200" dirty="0"/>
          </a:p>
        </p:txBody>
      </p:sp>
      <p:sp>
        <p:nvSpPr>
          <p:cNvPr id="10" name="Slide Number Placeholder 9"/>
          <p:cNvSpPr>
            <a:spLocks noGrp="1"/>
          </p:cNvSpPr>
          <p:nvPr>
            <p:ph type="sldNum" sz="quarter" idx="12"/>
          </p:nvPr>
        </p:nvSpPr>
        <p:spPr/>
        <p:txBody>
          <a:bodyPr/>
          <a:lstStyle/>
          <a:p>
            <a:fld id="{62DA964D-914A-DF4F-AC9D-C42ACB3E1726}" type="slidenum">
              <a:rPr lang="en-US" smtClean="0"/>
              <a:pPr/>
              <a:t>11</a:t>
            </a:fld>
            <a:endParaRPr lang="en-US" dirty="0"/>
          </a:p>
        </p:txBody>
      </p:sp>
      <p:sp>
        <p:nvSpPr>
          <p:cNvPr id="11" name="Footer Placeholder 10"/>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457200" y="1863775"/>
            <a:ext cx="480206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char *array = malloc(10);</a:t>
            </a:r>
          </a:p>
          <a:p>
            <a:endParaRPr lang="en-US" sz="2400" dirty="0"/>
          </a:p>
        </p:txBody>
      </p:sp>
      <p:sp>
        <p:nvSpPr>
          <p:cNvPr id="5" name="TextBox 4"/>
          <p:cNvSpPr txBox="1"/>
          <p:nvPr/>
        </p:nvSpPr>
        <p:spPr>
          <a:xfrm>
            <a:off x="457200" y="2694772"/>
            <a:ext cx="295510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array[1] = ‘h’;</a:t>
            </a:r>
          </a:p>
          <a:p>
            <a:endParaRPr lang="en-US" sz="2400" dirty="0"/>
          </a:p>
        </p:txBody>
      </p:sp>
      <p:sp>
        <p:nvSpPr>
          <p:cNvPr id="6" name="TextBox 5"/>
          <p:cNvSpPr txBox="1"/>
          <p:nvPr/>
        </p:nvSpPr>
        <p:spPr>
          <a:xfrm>
            <a:off x="457200" y="3507982"/>
            <a:ext cx="313980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array[9] = ‘\0’;</a:t>
            </a:r>
          </a:p>
          <a:p>
            <a:endParaRPr lang="en-US" sz="2400" dirty="0"/>
          </a:p>
        </p:txBody>
      </p:sp>
      <p:sp>
        <p:nvSpPr>
          <p:cNvPr id="7" name="TextBox 6"/>
          <p:cNvSpPr txBox="1"/>
          <p:nvPr/>
        </p:nvSpPr>
        <p:spPr>
          <a:xfrm>
            <a:off x="457185" y="4338979"/>
            <a:ext cx="5910242"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latin typeface="Courier"/>
                <a:cs typeface="Courier"/>
              </a:rPr>
              <a:t>strcpy(array, “0123456789012”);</a:t>
            </a:r>
          </a:p>
          <a:p>
            <a:endParaRPr lang="en-US" sz="2400" dirty="0"/>
          </a:p>
        </p:txBody>
      </p:sp>
      <p:sp>
        <p:nvSpPr>
          <p:cNvPr id="8" name="TextBox 7"/>
          <p:cNvSpPr txBox="1"/>
          <p:nvPr/>
        </p:nvSpPr>
        <p:spPr>
          <a:xfrm>
            <a:off x="1818523" y="5958887"/>
            <a:ext cx="2602395"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len(array) = 14 </a:t>
            </a:r>
            <a:endParaRPr lang="en-US" sz="3200" dirty="0"/>
          </a:p>
        </p:txBody>
      </p:sp>
      <p:sp>
        <p:nvSpPr>
          <p:cNvPr id="9" name="TextBox 8"/>
          <p:cNvSpPr txBox="1"/>
          <p:nvPr/>
        </p:nvSpPr>
        <p:spPr>
          <a:xfrm>
            <a:off x="4420918" y="5958887"/>
            <a:ext cx="2863284"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alloc(array) = 10 </a:t>
            </a:r>
            <a:endParaRPr lang="en-US" sz="3200" dirty="0"/>
          </a:p>
        </p:txBody>
      </p:sp>
      <p:sp>
        <p:nvSpPr>
          <p:cNvPr id="10" name="Left Arrow 9"/>
          <p:cNvSpPr/>
          <p:nvPr/>
        </p:nvSpPr>
        <p:spPr>
          <a:xfrm rot="19473671">
            <a:off x="4364660" y="3626827"/>
            <a:ext cx="1166118" cy="563922"/>
          </a:xfrm>
          <a:prstGeom prst="leftArrow">
            <a:avLst>
              <a:gd name="adj1" fmla="val 25954"/>
              <a:gd name="adj2" fmla="val 603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5035006" y="2940993"/>
            <a:ext cx="3284473" cy="584776"/>
          </a:xfrm>
          <a:prstGeom prst="rect">
            <a:avLst/>
          </a:prstGeom>
          <a:noFill/>
        </p:spPr>
        <p:txBody>
          <a:bodyPr wrap="none" rtlCol="0">
            <a:spAutoFit/>
          </a:bodyPr>
          <a:lstStyle/>
          <a:p>
            <a:r>
              <a:rPr lang="en-US" sz="3200" dirty="0" smtClean="0"/>
              <a:t>len(dest) = len(src)</a:t>
            </a:r>
            <a:endParaRPr lang="en-US" sz="3200" dirty="0"/>
          </a:p>
        </p:txBody>
      </p:sp>
      <p:sp>
        <p:nvSpPr>
          <p:cNvPr id="12" name="Slide Number Placeholder 11"/>
          <p:cNvSpPr>
            <a:spLocks noGrp="1"/>
          </p:cNvSpPr>
          <p:nvPr>
            <p:ph type="sldNum" sz="quarter" idx="12"/>
          </p:nvPr>
        </p:nvSpPr>
        <p:spPr/>
        <p:txBody>
          <a:bodyPr/>
          <a:lstStyle/>
          <a:p>
            <a:fld id="{62DA964D-914A-DF4F-AC9D-C42ACB3E1726}" type="slidenum">
              <a:rPr lang="en-US" smtClean="0"/>
              <a:pPr/>
              <a:t>12</a:t>
            </a:fld>
            <a:endParaRPr lang="en-US" dirty="0"/>
          </a:p>
        </p:txBody>
      </p:sp>
      <p:sp>
        <p:nvSpPr>
          <p:cNvPr id="13" name="Footer Placeholder 12"/>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457200" y="1863775"/>
            <a:ext cx="480206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char *array = malloc(10);</a:t>
            </a:r>
          </a:p>
          <a:p>
            <a:endParaRPr lang="en-US" sz="2400" dirty="0"/>
          </a:p>
        </p:txBody>
      </p:sp>
      <p:sp>
        <p:nvSpPr>
          <p:cNvPr id="5" name="TextBox 4"/>
          <p:cNvSpPr txBox="1"/>
          <p:nvPr/>
        </p:nvSpPr>
        <p:spPr>
          <a:xfrm>
            <a:off x="457200" y="2694772"/>
            <a:ext cx="295510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array[1] = ‘h’;</a:t>
            </a:r>
          </a:p>
          <a:p>
            <a:endParaRPr lang="en-US" sz="2400" dirty="0"/>
          </a:p>
        </p:txBody>
      </p:sp>
      <p:sp>
        <p:nvSpPr>
          <p:cNvPr id="6" name="TextBox 5"/>
          <p:cNvSpPr txBox="1"/>
          <p:nvPr/>
        </p:nvSpPr>
        <p:spPr>
          <a:xfrm>
            <a:off x="457200" y="3507982"/>
            <a:ext cx="313980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array[9] = ‘\0’;</a:t>
            </a:r>
          </a:p>
          <a:p>
            <a:endParaRPr lang="en-US" sz="2400" dirty="0"/>
          </a:p>
        </p:txBody>
      </p:sp>
      <p:sp>
        <p:nvSpPr>
          <p:cNvPr id="7" name="TextBox 6"/>
          <p:cNvSpPr txBox="1"/>
          <p:nvPr/>
        </p:nvSpPr>
        <p:spPr>
          <a:xfrm>
            <a:off x="457185" y="4338979"/>
            <a:ext cx="5910242"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latin typeface="Courier"/>
                <a:cs typeface="Courier"/>
              </a:rPr>
              <a:t>strcpy(array, “0123456789012”);</a:t>
            </a:r>
          </a:p>
          <a:p>
            <a:endParaRPr lang="en-US" sz="2400" dirty="0"/>
          </a:p>
        </p:txBody>
      </p:sp>
      <p:sp>
        <p:nvSpPr>
          <p:cNvPr id="8" name="TextBox 7"/>
          <p:cNvSpPr txBox="1"/>
          <p:nvPr/>
        </p:nvSpPr>
        <p:spPr>
          <a:xfrm>
            <a:off x="1818523" y="5958887"/>
            <a:ext cx="2602395"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len(array) = 14 </a:t>
            </a:r>
            <a:endParaRPr lang="en-US" sz="3200" dirty="0"/>
          </a:p>
        </p:txBody>
      </p:sp>
      <p:sp>
        <p:nvSpPr>
          <p:cNvPr id="9" name="TextBox 8"/>
          <p:cNvSpPr txBox="1"/>
          <p:nvPr/>
        </p:nvSpPr>
        <p:spPr>
          <a:xfrm>
            <a:off x="4420918" y="5958887"/>
            <a:ext cx="2863284"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alloc(array) = 10 </a:t>
            </a:r>
            <a:endParaRPr lang="en-US" sz="3200" dirty="0"/>
          </a:p>
        </p:txBody>
      </p:sp>
      <p:sp>
        <p:nvSpPr>
          <p:cNvPr id="10" name="Left Arrow 9"/>
          <p:cNvSpPr/>
          <p:nvPr/>
        </p:nvSpPr>
        <p:spPr>
          <a:xfrm rot="19473671">
            <a:off x="4364660" y="3626827"/>
            <a:ext cx="1166118" cy="563922"/>
          </a:xfrm>
          <a:prstGeom prst="leftArrow">
            <a:avLst>
              <a:gd name="adj1" fmla="val 25954"/>
              <a:gd name="adj2" fmla="val 603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5035006" y="2940993"/>
            <a:ext cx="3284473" cy="584776"/>
          </a:xfrm>
          <a:prstGeom prst="rect">
            <a:avLst/>
          </a:prstGeom>
          <a:noFill/>
        </p:spPr>
        <p:txBody>
          <a:bodyPr wrap="none" rtlCol="0">
            <a:spAutoFit/>
          </a:bodyPr>
          <a:lstStyle/>
          <a:p>
            <a:r>
              <a:rPr lang="en-US" sz="3200" dirty="0" smtClean="0"/>
              <a:t>len(dest) = len(src)</a:t>
            </a:r>
            <a:endParaRPr lang="en-US" sz="3200" dirty="0"/>
          </a:p>
        </p:txBody>
      </p:sp>
      <p:sp>
        <p:nvSpPr>
          <p:cNvPr id="12" name="TextBox 11"/>
          <p:cNvSpPr txBox="1"/>
          <p:nvPr/>
        </p:nvSpPr>
        <p:spPr>
          <a:xfrm>
            <a:off x="3073283" y="4816033"/>
            <a:ext cx="2695269"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800" dirty="0" smtClean="0"/>
              <a:t>OVERRUN</a:t>
            </a:r>
            <a:endParaRPr lang="en-US" sz="4800" dirty="0"/>
          </a:p>
        </p:txBody>
      </p:sp>
      <p:sp>
        <p:nvSpPr>
          <p:cNvPr id="13" name="Slide Number Placeholder 12"/>
          <p:cNvSpPr>
            <a:spLocks noGrp="1"/>
          </p:cNvSpPr>
          <p:nvPr>
            <p:ph type="sldNum" sz="quarter" idx="12"/>
          </p:nvPr>
        </p:nvSpPr>
        <p:spPr/>
        <p:txBody>
          <a:bodyPr/>
          <a:lstStyle/>
          <a:p>
            <a:fld id="{62DA964D-914A-DF4F-AC9D-C42ACB3E1726}" type="slidenum">
              <a:rPr lang="en-US" smtClean="0"/>
              <a:pPr/>
              <a:t>13</a:t>
            </a:fld>
            <a:endParaRPr lang="en-US" dirty="0"/>
          </a:p>
        </p:txBody>
      </p:sp>
      <p:sp>
        <p:nvSpPr>
          <p:cNvPr id="14" name="Footer Placeholder 13"/>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that simple</a:t>
            </a:r>
            <a:endParaRPr lang="en-US" dirty="0"/>
          </a:p>
        </p:txBody>
      </p:sp>
      <p:sp>
        <p:nvSpPr>
          <p:cNvPr id="3" name="Content Placeholder 2"/>
          <p:cNvSpPr>
            <a:spLocks noGrp="1"/>
          </p:cNvSpPr>
          <p:nvPr>
            <p:ph idx="1"/>
          </p:nvPr>
        </p:nvSpPr>
        <p:spPr>
          <a:xfrm>
            <a:off x="457200" y="4873425"/>
            <a:ext cx="8229600" cy="1252738"/>
          </a:xfrm>
        </p:spPr>
        <p:txBody>
          <a:bodyPr>
            <a:normAutofit/>
          </a:bodyPr>
          <a:lstStyle/>
          <a:p>
            <a:pPr>
              <a:buNone/>
            </a:pPr>
            <a:endParaRPr lang="en-US" dirty="0" smtClean="0"/>
          </a:p>
          <a:p>
            <a:pPr>
              <a:buFontTx/>
              <a:buChar char="•"/>
            </a:pPr>
            <a:r>
              <a:rPr lang="en-US" dirty="0" smtClean="0"/>
              <a:t>What is len(array)? What is alloc(array)?</a:t>
            </a:r>
          </a:p>
        </p:txBody>
      </p:sp>
      <p:sp>
        <p:nvSpPr>
          <p:cNvPr id="4" name="TextBox 3"/>
          <p:cNvSpPr txBox="1"/>
          <p:nvPr/>
        </p:nvSpPr>
        <p:spPr>
          <a:xfrm>
            <a:off x="1435706" y="1826437"/>
            <a:ext cx="6279634" cy="304698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buNone/>
            </a:pPr>
            <a:r>
              <a:rPr lang="en-US" sz="2400" b="1" dirty="0" smtClean="0">
                <a:latin typeface="Courier"/>
                <a:cs typeface="Courier"/>
              </a:rPr>
              <a:t>char *array = malloc(10);</a:t>
            </a:r>
          </a:p>
          <a:p>
            <a:pPr>
              <a:buNone/>
            </a:pPr>
            <a:r>
              <a:rPr lang="en-US" sz="2400" b="1" dirty="0" smtClean="0">
                <a:latin typeface="Courier"/>
                <a:cs typeface="Courier"/>
              </a:rPr>
              <a:t>if (k == 7) {</a:t>
            </a:r>
          </a:p>
          <a:p>
            <a:pPr>
              <a:buNone/>
            </a:pPr>
            <a:r>
              <a:rPr lang="en-US" sz="2400" b="1" dirty="0" smtClean="0">
                <a:latin typeface="Courier"/>
                <a:cs typeface="Courier"/>
              </a:rPr>
              <a:t>  strcpy(array, “hello”);</a:t>
            </a:r>
          </a:p>
          <a:p>
            <a:pPr>
              <a:buNone/>
            </a:pPr>
            <a:r>
              <a:rPr lang="en-US" sz="2400" b="1" dirty="0" smtClean="0">
                <a:latin typeface="Courier"/>
                <a:cs typeface="Courier"/>
              </a:rPr>
              <a:t>} else {</a:t>
            </a:r>
          </a:p>
          <a:p>
            <a:pPr>
              <a:buNone/>
            </a:pPr>
            <a:r>
              <a:rPr lang="en-US" sz="2400" b="1" dirty="0" smtClean="0">
                <a:latin typeface="Courier"/>
                <a:cs typeface="Courier"/>
              </a:rPr>
              <a:t>  free(array); array = malloc(3);</a:t>
            </a:r>
          </a:p>
          <a:p>
            <a:pPr>
              <a:buNone/>
            </a:pPr>
            <a:r>
              <a:rPr lang="en-US" sz="2400" b="1" dirty="0" smtClean="0">
                <a:latin typeface="Courier"/>
                <a:cs typeface="Courier"/>
              </a:rPr>
              <a:t>  strcpy(array, “world!”);</a:t>
            </a:r>
          </a:p>
          <a:p>
            <a:pPr>
              <a:buNone/>
            </a:pPr>
            <a:r>
              <a:rPr lang="en-US" sz="2400" b="1" dirty="0" smtClean="0">
                <a:latin typeface="Courier"/>
                <a:cs typeface="Courier"/>
              </a:rPr>
              <a:t>}</a:t>
            </a:r>
          </a:p>
          <a:p>
            <a:endParaRPr lang="en-US" sz="2400" dirty="0"/>
          </a:p>
        </p:txBody>
      </p:sp>
      <p:sp>
        <p:nvSpPr>
          <p:cNvPr id="5" name="Slide Number Placeholder 4"/>
          <p:cNvSpPr>
            <a:spLocks noGrp="1"/>
          </p:cNvSpPr>
          <p:nvPr>
            <p:ph type="sldNum" sz="quarter" idx="12"/>
          </p:nvPr>
        </p:nvSpPr>
        <p:spPr/>
        <p:txBody>
          <a:bodyPr/>
          <a:lstStyle/>
          <a:p>
            <a:fld id="{62DA964D-914A-DF4F-AC9D-C42ACB3E1726}"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Ranges</a:t>
            </a:r>
            <a:endParaRPr lang="en-US" dirty="0"/>
          </a:p>
        </p:txBody>
      </p:sp>
      <p:sp>
        <p:nvSpPr>
          <p:cNvPr id="3" name="Content Placeholder 2"/>
          <p:cNvSpPr>
            <a:spLocks noGrp="1"/>
          </p:cNvSpPr>
          <p:nvPr>
            <p:ph idx="1"/>
          </p:nvPr>
        </p:nvSpPr>
        <p:spPr>
          <a:xfrm>
            <a:off x="457200" y="4873425"/>
            <a:ext cx="8229600" cy="1252738"/>
          </a:xfrm>
        </p:spPr>
        <p:txBody>
          <a:bodyPr>
            <a:normAutofit/>
          </a:bodyPr>
          <a:lstStyle/>
          <a:p>
            <a:r>
              <a:rPr lang="en-US" dirty="0" smtClean="0"/>
              <a:t>len(array) = [5, 6], alloc(array) = [3,10]</a:t>
            </a:r>
          </a:p>
          <a:p>
            <a:r>
              <a:rPr lang="en-US" dirty="0" smtClean="0"/>
              <a:t>5&gt;3 so we have a possible overrun</a:t>
            </a:r>
          </a:p>
        </p:txBody>
      </p:sp>
      <p:sp>
        <p:nvSpPr>
          <p:cNvPr id="4" name="TextBox 3"/>
          <p:cNvSpPr txBox="1"/>
          <p:nvPr/>
        </p:nvSpPr>
        <p:spPr>
          <a:xfrm>
            <a:off x="1435706" y="1826437"/>
            <a:ext cx="6279634" cy="304698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buNone/>
            </a:pPr>
            <a:r>
              <a:rPr lang="en-US" sz="2400" b="1" dirty="0" smtClean="0">
                <a:latin typeface="Courier"/>
                <a:cs typeface="Courier"/>
              </a:rPr>
              <a:t>char *array = malloc(10);</a:t>
            </a:r>
          </a:p>
          <a:p>
            <a:pPr>
              <a:buNone/>
            </a:pPr>
            <a:r>
              <a:rPr lang="en-US" sz="2400" b="1" dirty="0" smtClean="0">
                <a:latin typeface="Courier"/>
                <a:cs typeface="Courier"/>
              </a:rPr>
              <a:t>if (k == 7) {</a:t>
            </a:r>
          </a:p>
          <a:p>
            <a:pPr>
              <a:buNone/>
            </a:pPr>
            <a:r>
              <a:rPr lang="en-US" sz="2400" b="1" dirty="0" smtClean="0">
                <a:latin typeface="Courier"/>
                <a:cs typeface="Courier"/>
              </a:rPr>
              <a:t>  strcpy(array, “hello”);</a:t>
            </a:r>
          </a:p>
          <a:p>
            <a:pPr>
              <a:buNone/>
            </a:pPr>
            <a:r>
              <a:rPr lang="en-US" sz="2400" b="1" dirty="0" smtClean="0">
                <a:latin typeface="Courier"/>
                <a:cs typeface="Courier"/>
              </a:rPr>
              <a:t>} else {</a:t>
            </a:r>
          </a:p>
          <a:p>
            <a:pPr>
              <a:buNone/>
            </a:pPr>
            <a:r>
              <a:rPr lang="en-US" sz="2400" b="1" dirty="0" smtClean="0">
                <a:latin typeface="Courier"/>
                <a:cs typeface="Courier"/>
              </a:rPr>
              <a:t>  free(array); array = malloc(3);</a:t>
            </a:r>
          </a:p>
          <a:p>
            <a:pPr>
              <a:buNone/>
            </a:pPr>
            <a:r>
              <a:rPr lang="en-US" sz="2400" b="1" dirty="0" smtClean="0">
                <a:latin typeface="Courier"/>
                <a:cs typeface="Courier"/>
              </a:rPr>
              <a:t>  strcpy(array, “world!”);</a:t>
            </a:r>
          </a:p>
          <a:p>
            <a:pPr>
              <a:buNone/>
            </a:pPr>
            <a:r>
              <a:rPr lang="en-US" sz="2400" b="1" dirty="0" smtClean="0">
                <a:latin typeface="Courier"/>
                <a:cs typeface="Courier"/>
              </a:rPr>
              <a:t>}</a:t>
            </a:r>
          </a:p>
          <a:p>
            <a:endParaRPr lang="en-US" sz="2400" dirty="0"/>
          </a:p>
        </p:txBody>
      </p:sp>
      <p:sp>
        <p:nvSpPr>
          <p:cNvPr id="5" name="Slide Number Placeholder 4"/>
          <p:cNvSpPr>
            <a:spLocks noGrp="1"/>
          </p:cNvSpPr>
          <p:nvPr>
            <p:ph type="sldNum" sz="quarter" idx="12"/>
          </p:nvPr>
        </p:nvSpPr>
        <p:spPr/>
        <p:txBody>
          <a:bodyPr/>
          <a:lstStyle/>
          <a:p>
            <a:fld id="{62DA964D-914A-DF4F-AC9D-C42ACB3E1726}"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1808442" y="1600200"/>
          <a:ext cx="6878358" cy="370840"/>
        </p:xfrm>
        <a:graphic>
          <a:graphicData uri="http://schemas.openxmlformats.org/drawingml/2006/table">
            <a:tbl>
              <a:tblPr firstRow="1" bandRow="1">
                <a:tableStyleId>{5940675A-B579-460E-94D1-54222C63F5DA}</a:tableStyleId>
              </a:tblPr>
              <a:tblGrid>
                <a:gridCol w="764262"/>
                <a:gridCol w="764262"/>
                <a:gridCol w="764262"/>
                <a:gridCol w="764262"/>
                <a:gridCol w="764262"/>
                <a:gridCol w="764262"/>
                <a:gridCol w="764262"/>
                <a:gridCol w="764262"/>
                <a:gridCol w="764262"/>
              </a:tblGrid>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MIN</a:t>
                      </a:r>
                      <a:endParaRPr lang="en-US" dirty="0"/>
                    </a:p>
                  </a:txBody>
                  <a:tcPr/>
                </a:tc>
                <a:tc>
                  <a:txBody>
                    <a:bodyPr/>
                    <a:lstStyle/>
                    <a:p>
                      <a:r>
                        <a:rPr lang="en-US" dirty="0" smtClean="0"/>
                        <a:t>-</a:t>
                      </a:r>
                      <a:endParaRPr lang="en-US" dirty="0"/>
                    </a:p>
                  </a:txBody>
                  <a:tcPr/>
                </a:tc>
                <a:tc>
                  <a:txBody>
                    <a:bodyPr/>
                    <a:lstStyle/>
                    <a:p>
                      <a:r>
                        <a:rPr lang="en-US" dirty="0" smtClean="0"/>
                        <a:t>MAX</a:t>
                      </a:r>
                      <a:endParaRPr lang="en-US" dirty="0"/>
                    </a:p>
                  </a:txBody>
                  <a:tcPr/>
                </a:tc>
                <a:tc>
                  <a:txBody>
                    <a:bodyPr/>
                    <a:lstStyle/>
                    <a:p>
                      <a:r>
                        <a:rPr lang="en-US" dirty="0" smtClean="0"/>
                        <a:t>-</a:t>
                      </a:r>
                      <a:endParaRPr lang="en-US" dirty="0"/>
                    </a:p>
                  </a:txBody>
                  <a:tcPr/>
                </a:tc>
              </a:tr>
            </a:tbl>
          </a:graphicData>
        </a:graphic>
      </p:graphicFrame>
      <p:sp>
        <p:nvSpPr>
          <p:cNvPr id="5" name="TextBox 4"/>
          <p:cNvSpPr txBox="1"/>
          <p:nvPr/>
        </p:nvSpPr>
        <p:spPr>
          <a:xfrm>
            <a:off x="457200" y="1601708"/>
            <a:ext cx="904214" cy="461665"/>
          </a:xfrm>
          <a:prstGeom prst="rect">
            <a:avLst/>
          </a:prstGeom>
          <a:noFill/>
        </p:spPr>
        <p:txBody>
          <a:bodyPr wrap="none" rtlCol="0">
            <a:spAutoFit/>
          </a:bodyPr>
          <a:lstStyle/>
          <a:p>
            <a:r>
              <a:rPr lang="en-US" sz="2400" dirty="0" smtClean="0"/>
              <a:t>len(a)</a:t>
            </a:r>
            <a:endParaRPr lang="en-US" sz="2400" dirty="0"/>
          </a:p>
        </p:txBody>
      </p:sp>
      <p:graphicFrame>
        <p:nvGraphicFramePr>
          <p:cNvPr id="6" name="Content Placeholder 3"/>
          <p:cNvGraphicFramePr>
            <a:graphicFrameLocks/>
          </p:cNvGraphicFramePr>
          <p:nvPr/>
        </p:nvGraphicFramePr>
        <p:xfrm>
          <a:off x="1808442" y="2946844"/>
          <a:ext cx="6878358" cy="370840"/>
        </p:xfrm>
        <a:graphic>
          <a:graphicData uri="http://schemas.openxmlformats.org/drawingml/2006/table">
            <a:tbl>
              <a:tblPr firstRow="1" bandRow="1">
                <a:tableStyleId>{5940675A-B579-460E-94D1-54222C63F5DA}</a:tableStyleId>
              </a:tblPr>
              <a:tblGrid>
                <a:gridCol w="764262"/>
                <a:gridCol w="764262"/>
                <a:gridCol w="764262"/>
                <a:gridCol w="764262"/>
                <a:gridCol w="764262"/>
                <a:gridCol w="764262"/>
                <a:gridCol w="764262"/>
                <a:gridCol w="764262"/>
                <a:gridCol w="764262"/>
              </a:tblGrid>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MIN</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MAX</a:t>
                      </a:r>
                      <a:endParaRPr lang="en-US" dirty="0"/>
                    </a:p>
                  </a:txBody>
                  <a:tcPr/>
                </a:tc>
              </a:tr>
            </a:tbl>
          </a:graphicData>
        </a:graphic>
      </p:graphicFrame>
      <p:sp>
        <p:nvSpPr>
          <p:cNvPr id="7" name="TextBox 6"/>
          <p:cNvSpPr txBox="1"/>
          <p:nvPr/>
        </p:nvSpPr>
        <p:spPr>
          <a:xfrm>
            <a:off x="457200" y="2948352"/>
            <a:ext cx="1099880" cy="461665"/>
          </a:xfrm>
          <a:prstGeom prst="rect">
            <a:avLst/>
          </a:prstGeom>
          <a:noFill/>
        </p:spPr>
        <p:txBody>
          <a:bodyPr wrap="none" rtlCol="0">
            <a:spAutoFit/>
          </a:bodyPr>
          <a:lstStyle/>
          <a:p>
            <a:r>
              <a:rPr lang="en-US" sz="2400" dirty="0" smtClean="0"/>
              <a:t>alloc(a)</a:t>
            </a:r>
            <a:endParaRPr lang="en-US" sz="2400" dirty="0"/>
          </a:p>
        </p:txBody>
      </p:sp>
      <p:sp>
        <p:nvSpPr>
          <p:cNvPr id="8" name="TextBox 7"/>
          <p:cNvSpPr txBox="1"/>
          <p:nvPr/>
        </p:nvSpPr>
        <p:spPr>
          <a:xfrm>
            <a:off x="5788476" y="1984062"/>
            <a:ext cx="298617" cy="369332"/>
          </a:xfrm>
          <a:prstGeom prst="rect">
            <a:avLst/>
          </a:prstGeom>
          <a:noFill/>
        </p:spPr>
        <p:txBody>
          <a:bodyPr wrap="none" rtlCol="0">
            <a:spAutoFit/>
          </a:bodyPr>
          <a:lstStyle/>
          <a:p>
            <a:r>
              <a:rPr lang="en-US" b="1" dirty="0" smtClean="0"/>
              <a:t>a</a:t>
            </a:r>
            <a:endParaRPr lang="en-US" b="1" dirty="0"/>
          </a:p>
        </p:txBody>
      </p:sp>
      <p:sp>
        <p:nvSpPr>
          <p:cNvPr id="9" name="TextBox 8"/>
          <p:cNvSpPr txBox="1"/>
          <p:nvPr/>
        </p:nvSpPr>
        <p:spPr>
          <a:xfrm>
            <a:off x="7398291" y="1966917"/>
            <a:ext cx="305943" cy="369332"/>
          </a:xfrm>
          <a:prstGeom prst="rect">
            <a:avLst/>
          </a:prstGeom>
          <a:noFill/>
        </p:spPr>
        <p:txBody>
          <a:bodyPr wrap="none" rtlCol="0">
            <a:spAutoFit/>
          </a:bodyPr>
          <a:lstStyle/>
          <a:p>
            <a:r>
              <a:rPr lang="en-US" b="1" dirty="0" smtClean="0"/>
              <a:t>b</a:t>
            </a:r>
            <a:endParaRPr lang="en-US" b="1" dirty="0"/>
          </a:p>
        </p:txBody>
      </p:sp>
      <p:sp>
        <p:nvSpPr>
          <p:cNvPr id="10" name="TextBox 9"/>
          <p:cNvSpPr txBox="1"/>
          <p:nvPr/>
        </p:nvSpPr>
        <p:spPr>
          <a:xfrm>
            <a:off x="4311839" y="3313561"/>
            <a:ext cx="282274" cy="369332"/>
          </a:xfrm>
          <a:prstGeom prst="rect">
            <a:avLst/>
          </a:prstGeom>
          <a:noFill/>
        </p:spPr>
        <p:txBody>
          <a:bodyPr wrap="none" rtlCol="0">
            <a:spAutoFit/>
          </a:bodyPr>
          <a:lstStyle/>
          <a:p>
            <a:r>
              <a:rPr lang="en-US" b="1" dirty="0" smtClean="0"/>
              <a:t>c</a:t>
            </a:r>
            <a:endParaRPr lang="en-US" b="1" dirty="0"/>
          </a:p>
        </p:txBody>
      </p:sp>
      <p:sp>
        <p:nvSpPr>
          <p:cNvPr id="11" name="TextBox 10"/>
          <p:cNvSpPr txBox="1"/>
          <p:nvPr/>
        </p:nvSpPr>
        <p:spPr>
          <a:xfrm>
            <a:off x="8160729" y="3337675"/>
            <a:ext cx="305943" cy="369332"/>
          </a:xfrm>
          <a:prstGeom prst="rect">
            <a:avLst/>
          </a:prstGeom>
          <a:noFill/>
        </p:spPr>
        <p:txBody>
          <a:bodyPr wrap="none" rtlCol="0">
            <a:spAutoFit/>
          </a:bodyPr>
          <a:lstStyle/>
          <a:p>
            <a:r>
              <a:rPr lang="en-US" b="1" dirty="0" smtClean="0"/>
              <a:t>d</a:t>
            </a:r>
            <a:endParaRPr lang="en-US" b="1" dirty="0"/>
          </a:p>
        </p:txBody>
      </p:sp>
      <p:sp>
        <p:nvSpPr>
          <p:cNvPr id="12" name="Rectangle 11"/>
          <p:cNvSpPr/>
          <p:nvPr/>
        </p:nvSpPr>
        <p:spPr>
          <a:xfrm>
            <a:off x="1062976" y="3779349"/>
            <a:ext cx="7009336" cy="2062103"/>
          </a:xfrm>
          <a:prstGeom prst="rect">
            <a:avLst/>
          </a:prstGeom>
        </p:spPr>
        <p:txBody>
          <a:bodyPr wrap="square">
            <a:spAutoFit/>
          </a:bodyPr>
          <a:lstStyle/>
          <a:p>
            <a:pPr>
              <a:buFont typeface="Arial"/>
              <a:buChar char="•"/>
            </a:pPr>
            <a:r>
              <a:rPr lang="en-US" sz="3200" dirty="0" smtClean="0"/>
              <a:t> If b &lt;= c, </a:t>
            </a:r>
            <a:r>
              <a:rPr lang="en-US" sz="3200" b="1" dirty="0" smtClean="0"/>
              <a:t>no overrun</a:t>
            </a:r>
          </a:p>
          <a:p>
            <a:pPr>
              <a:buFont typeface="Arial"/>
              <a:buChar char="•"/>
            </a:pPr>
            <a:r>
              <a:rPr lang="en-US" sz="3200" dirty="0" smtClean="0"/>
              <a:t> If a &gt; d, </a:t>
            </a:r>
            <a:r>
              <a:rPr lang="en-US" sz="3200" b="1" dirty="0" smtClean="0"/>
              <a:t>definite overrun</a:t>
            </a:r>
          </a:p>
          <a:p>
            <a:pPr>
              <a:buFont typeface="Arial"/>
              <a:buChar char="•"/>
            </a:pPr>
            <a:r>
              <a:rPr lang="en-US" sz="3200" dirty="0" smtClean="0"/>
              <a:t> Otherwise the ranges overlap and there </a:t>
            </a:r>
            <a:r>
              <a:rPr lang="en-US" sz="3200" b="1" dirty="0" smtClean="0"/>
              <a:t>may be an overrun</a:t>
            </a:r>
            <a:endParaRPr lang="en-US" sz="3200" b="1" dirty="0"/>
          </a:p>
        </p:txBody>
      </p:sp>
      <p:sp>
        <p:nvSpPr>
          <p:cNvPr id="13" name="Slide Number Placeholder 12"/>
          <p:cNvSpPr>
            <a:spLocks noGrp="1"/>
          </p:cNvSpPr>
          <p:nvPr>
            <p:ph type="sldNum" sz="quarter" idx="12"/>
          </p:nvPr>
        </p:nvSpPr>
        <p:spPr/>
        <p:txBody>
          <a:bodyPr/>
          <a:lstStyle/>
          <a:p>
            <a:fld id="{62DA964D-914A-DF4F-AC9D-C42ACB3E1726}" type="slidenum">
              <a:rPr lang="en-US" smtClean="0"/>
              <a:pPr/>
              <a:t>16</a:t>
            </a:fld>
            <a:endParaRPr lang="en-US" dirty="0"/>
          </a:p>
        </p:txBody>
      </p:sp>
      <p:sp>
        <p:nvSpPr>
          <p:cNvPr id="14" name="Footer Placeholder 13"/>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Overview</a:t>
            </a:r>
            <a:endParaRPr lang="en-US" dirty="0"/>
          </a:p>
        </p:txBody>
      </p:sp>
      <p:pic>
        <p:nvPicPr>
          <p:cNvPr id="5" name="Content Placeholder 4" descr="paper1flow.pdf"/>
          <p:cNvPicPr>
            <a:picLocks noGrp="1" noChangeAspect="1"/>
          </p:cNvPicPr>
          <p:nvPr>
            <p:ph idx="1"/>
          </p:nvPr>
        </p:nvPicPr>
        <mc:AlternateContent>
          <mc:Choice xmlns:ma="http://schemas.microsoft.com/office/mac/drawingml/2008/main" Requires="ma">
            <p:blipFill>
              <a:blip r:embed="rId3"/>
              <a:srcRect t="-119755" b="-119755"/>
              <a:stretch>
                <a:fillRect/>
              </a:stretch>
            </p:blipFill>
          </mc:Choice>
          <mc:Fallback>
            <p:blipFill>
              <a:blip r:embed="rId4"/>
              <a:srcRect t="-119755" b="-119755"/>
              <a:stretch>
                <a:fillRect/>
              </a:stretch>
            </p:blipFill>
          </mc:Fallback>
        </mc:AlternateContent>
        <p:spPr/>
      </p:pic>
      <p:sp>
        <p:nvSpPr>
          <p:cNvPr id="4" name="Slide Number Placeholder 3"/>
          <p:cNvSpPr>
            <a:spLocks noGrp="1"/>
          </p:cNvSpPr>
          <p:nvPr>
            <p:ph type="sldNum" sz="quarter" idx="12"/>
          </p:nvPr>
        </p:nvSpPr>
        <p:spPr/>
        <p:txBody>
          <a:bodyPr/>
          <a:lstStyle/>
          <a:p>
            <a:fld id="{62DA964D-914A-DF4F-AC9D-C42ACB3E1726}" type="slidenum">
              <a:rPr lang="en-US" smtClean="0"/>
              <a:pPr/>
              <a:t>17</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Generation</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129856" y="1417638"/>
            <a:ext cx="6889742" cy="4532190"/>
          </a:xfrm>
          <a:prstGeom prst="rect">
            <a:avLst/>
          </a:prstGeom>
        </p:spPr>
      </p:pic>
      <p:sp>
        <p:nvSpPr>
          <p:cNvPr id="5" name="TextBox 4"/>
          <p:cNvSpPr txBox="1"/>
          <p:nvPr/>
        </p:nvSpPr>
        <p:spPr>
          <a:xfrm>
            <a:off x="1324399" y="2739169"/>
            <a:ext cx="697224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latin typeface="Courier"/>
                <a:cs typeface="Courier"/>
              </a:rPr>
              <a:t>strlen(str) :: returns len(s) – 1</a:t>
            </a:r>
          </a:p>
          <a:p>
            <a:r>
              <a:rPr lang="en-US" b="1" dirty="0" smtClean="0">
                <a:latin typeface="Courier"/>
                <a:cs typeface="Courier"/>
              </a:rPr>
              <a:t>Length of the string without its null character</a:t>
            </a:r>
          </a:p>
        </p:txBody>
      </p:sp>
      <p:sp>
        <p:nvSpPr>
          <p:cNvPr id="7" name="TextBox 6"/>
          <p:cNvSpPr txBox="1"/>
          <p:nvPr/>
        </p:nvSpPr>
        <p:spPr>
          <a:xfrm>
            <a:off x="1324398" y="4011837"/>
            <a:ext cx="697224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latin typeface="Courier"/>
                <a:cs typeface="Courier"/>
              </a:rPr>
              <a:t>strncat(s,suffix,n) :: adds given constraint</a:t>
            </a:r>
          </a:p>
          <a:p>
            <a:r>
              <a:rPr lang="en-US" b="1" dirty="0" smtClean="0">
                <a:latin typeface="Courier"/>
                <a:cs typeface="Courier"/>
              </a:rPr>
              <a:t>len(s) – initial length of s</a:t>
            </a:r>
          </a:p>
          <a:p>
            <a:r>
              <a:rPr lang="en-US" b="1" dirty="0" smtClean="0">
                <a:latin typeface="Courier"/>
                <a:cs typeface="Courier"/>
              </a:rPr>
              <a:t>min(len(suffix)-1,n) – min of length of suffix </a:t>
            </a:r>
          </a:p>
          <a:p>
            <a:r>
              <a:rPr lang="en-US" b="1" dirty="0" smtClean="0">
                <a:latin typeface="Courier"/>
                <a:cs typeface="Courier"/>
              </a:rPr>
              <a:t>	without null or max length of n</a:t>
            </a:r>
            <a:endParaRPr lang="en-US" b="1" dirty="0">
              <a:latin typeface="Courier"/>
              <a:cs typeface="Courier"/>
            </a:endParaRPr>
          </a:p>
        </p:txBody>
      </p:sp>
      <p:sp>
        <p:nvSpPr>
          <p:cNvPr id="8" name="TextBox 7"/>
          <p:cNvSpPr txBox="1"/>
          <p:nvPr/>
        </p:nvSpPr>
        <p:spPr>
          <a:xfrm>
            <a:off x="1324399" y="5287597"/>
            <a:ext cx="6972244"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latin typeface="Courier"/>
                <a:cs typeface="Courier"/>
              </a:rPr>
              <a:t>p[n] = NULL :: Sets the new effective length of p</a:t>
            </a:r>
          </a:p>
          <a:p>
            <a:r>
              <a:rPr lang="en-US" b="1" dirty="0" smtClean="0">
                <a:latin typeface="Courier"/>
                <a:cs typeface="Courier"/>
              </a:rPr>
              <a:t>The min doesn’t really make sense here</a:t>
            </a:r>
          </a:p>
        </p:txBody>
      </p:sp>
      <p:sp>
        <p:nvSpPr>
          <p:cNvPr id="9" name="Rectangle 8"/>
          <p:cNvSpPr/>
          <p:nvPr/>
        </p:nvSpPr>
        <p:spPr>
          <a:xfrm>
            <a:off x="1324399" y="1974220"/>
            <a:ext cx="6695199" cy="179475"/>
          </a:xfrm>
          <a:prstGeom prst="rect">
            <a:avLst/>
          </a:prstGeom>
          <a:gradFill flip="none" rotWithShape="1">
            <a:gsLst>
              <a:gs pos="0">
                <a:schemeClr val="accent3">
                  <a:tint val="100000"/>
                  <a:shade val="100000"/>
                  <a:satMod val="130000"/>
                  <a:alpha val="21000"/>
                </a:schemeClr>
              </a:gs>
              <a:gs pos="100000">
                <a:schemeClr val="accent3">
                  <a:tint val="50000"/>
                  <a:shade val="100000"/>
                  <a:satMod val="350000"/>
                  <a:alpha val="21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0" name="Rectangle 9"/>
          <p:cNvSpPr/>
          <p:nvPr/>
        </p:nvSpPr>
        <p:spPr>
          <a:xfrm>
            <a:off x="1324399" y="3482142"/>
            <a:ext cx="6695199" cy="179475"/>
          </a:xfrm>
          <a:prstGeom prst="rect">
            <a:avLst/>
          </a:prstGeom>
          <a:gradFill flip="none" rotWithShape="1">
            <a:gsLst>
              <a:gs pos="0">
                <a:schemeClr val="accent3">
                  <a:tint val="100000"/>
                  <a:shade val="100000"/>
                  <a:satMod val="130000"/>
                  <a:alpha val="21000"/>
                </a:schemeClr>
              </a:gs>
              <a:gs pos="100000">
                <a:schemeClr val="accent3">
                  <a:tint val="50000"/>
                  <a:shade val="100000"/>
                  <a:satMod val="350000"/>
                  <a:alpha val="21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1" name="Rectangle 10"/>
          <p:cNvSpPr/>
          <p:nvPr/>
        </p:nvSpPr>
        <p:spPr>
          <a:xfrm>
            <a:off x="1324399" y="5032691"/>
            <a:ext cx="6695199" cy="179475"/>
          </a:xfrm>
          <a:prstGeom prst="rect">
            <a:avLst/>
          </a:prstGeom>
          <a:gradFill flip="none" rotWithShape="1">
            <a:gsLst>
              <a:gs pos="0">
                <a:schemeClr val="accent3">
                  <a:tint val="100000"/>
                  <a:shade val="100000"/>
                  <a:satMod val="130000"/>
                  <a:alpha val="21000"/>
                </a:schemeClr>
              </a:gs>
              <a:gs pos="100000">
                <a:schemeClr val="accent3">
                  <a:tint val="50000"/>
                  <a:shade val="100000"/>
                  <a:satMod val="350000"/>
                  <a:alpha val="21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62DA964D-914A-DF4F-AC9D-C42ACB3E1726}" type="slidenum">
              <a:rPr lang="en-US" smtClean="0"/>
              <a:pPr/>
              <a:t>18</a:t>
            </a:fld>
            <a:endParaRPr lang="en-US" dirty="0"/>
          </a:p>
        </p:txBody>
      </p:sp>
      <p:sp>
        <p:nvSpPr>
          <p:cNvPr id="13" name="Footer Placeholder 12"/>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9" grpId="0" animBg="1"/>
      <p:bldP spid="9" grpId="1" animBg="1"/>
      <p:bldP spid="10" grpId="1" animBg="1"/>
      <p:bldP spid="10" grpId="2" animBg="1"/>
      <p:bldP spid="11"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a:t>
            </a:r>
            <a:endParaRPr lang="en-US" dirty="0"/>
          </a:p>
        </p:txBody>
      </p:sp>
      <p:sp>
        <p:nvSpPr>
          <p:cNvPr id="3" name="Content Placeholder 2"/>
          <p:cNvSpPr>
            <a:spLocks noGrp="1"/>
          </p:cNvSpPr>
          <p:nvPr>
            <p:ph idx="1"/>
          </p:nvPr>
        </p:nvSpPr>
        <p:spPr/>
        <p:txBody>
          <a:bodyPr>
            <a:normAutofit fontScale="92500"/>
          </a:bodyPr>
          <a:lstStyle/>
          <a:p>
            <a:r>
              <a:rPr lang="en-US" dirty="0" smtClean="0"/>
              <a:t>A First Step Towards Automated Detection of Buffer Overrun Vulnerabilities</a:t>
            </a:r>
          </a:p>
          <a:p>
            <a:pPr lvl="1"/>
            <a:r>
              <a:rPr lang="en-US" b="1" dirty="0" smtClean="0"/>
              <a:t>Using static analysis and integer range analysis to </a:t>
            </a:r>
            <a:r>
              <a:rPr lang="en-US" b="1" dirty="0" smtClean="0">
                <a:solidFill>
                  <a:srgbClr val="FF0000"/>
                </a:solidFill>
              </a:rPr>
              <a:t>find buffer overflows</a:t>
            </a:r>
          </a:p>
          <a:p>
            <a:pPr lvl="1"/>
            <a:endParaRPr lang="en-US" dirty="0" smtClean="0"/>
          </a:p>
          <a:p>
            <a:r>
              <a:rPr lang="en-US" dirty="0" smtClean="0"/>
              <a:t>A Practical Flow-Sensitive and Context Sensitive C and C++ Memory Leak Detector</a:t>
            </a:r>
          </a:p>
          <a:p>
            <a:pPr lvl="1"/>
            <a:r>
              <a:rPr lang="en-US" b="1" dirty="0" smtClean="0">
                <a:solidFill>
                  <a:srgbClr val="FF0000"/>
                </a:solidFill>
              </a:rPr>
              <a:t>Identifying memory ownership</a:t>
            </a:r>
            <a:r>
              <a:rPr lang="en-US" b="1" dirty="0" smtClean="0"/>
              <a:t> with static analysis</a:t>
            </a:r>
          </a:p>
          <a:p>
            <a:pPr lvl="1"/>
            <a:r>
              <a:rPr lang="en-US" b="1" dirty="0" smtClean="0"/>
              <a:t>Detecting double frees</a:t>
            </a:r>
            <a:endParaRPr lang="en-US" b="1"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a:xfrm>
            <a:off x="457200" y="4873425"/>
            <a:ext cx="8229600" cy="1252738"/>
          </a:xfrm>
        </p:spPr>
        <p:txBody>
          <a:bodyPr>
            <a:normAutofit/>
          </a:bodyPr>
          <a:lstStyle/>
          <a:p>
            <a:pPr>
              <a:buNone/>
            </a:pPr>
            <a:r>
              <a:rPr lang="en-US" dirty="0" smtClean="0"/>
              <a:t>len = [5,6]</a:t>
            </a:r>
          </a:p>
          <a:p>
            <a:pPr>
              <a:buNone/>
            </a:pPr>
            <a:r>
              <a:rPr lang="en-US" dirty="0" smtClean="0"/>
              <a:t>alloc = [3,10]</a:t>
            </a:r>
          </a:p>
        </p:txBody>
      </p:sp>
      <p:sp>
        <p:nvSpPr>
          <p:cNvPr id="4" name="TextBox 3"/>
          <p:cNvSpPr txBox="1"/>
          <p:nvPr/>
        </p:nvSpPr>
        <p:spPr>
          <a:xfrm>
            <a:off x="84464" y="1826437"/>
            <a:ext cx="9059535"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None/>
            </a:pPr>
            <a:r>
              <a:rPr lang="en-US" sz="2400" b="1" dirty="0" smtClean="0">
                <a:latin typeface="Courier"/>
                <a:cs typeface="Courier"/>
              </a:rPr>
              <a:t>char *array = malloc(10);</a:t>
            </a:r>
          </a:p>
          <a:p>
            <a:pPr>
              <a:buNone/>
            </a:pPr>
            <a:r>
              <a:rPr lang="en-US" sz="2400" b="1" dirty="0" smtClean="0">
                <a:latin typeface="Courier"/>
                <a:cs typeface="Courier"/>
              </a:rPr>
              <a:t>if (k == 7) {</a:t>
            </a:r>
          </a:p>
          <a:p>
            <a:pPr>
              <a:buNone/>
            </a:pPr>
            <a:r>
              <a:rPr lang="en-US" sz="2400" b="1" dirty="0" smtClean="0">
                <a:latin typeface="Courier"/>
                <a:cs typeface="Courier"/>
              </a:rPr>
              <a:t>  strcpy(array, “hello”);</a:t>
            </a:r>
          </a:p>
          <a:p>
            <a:pPr>
              <a:buNone/>
            </a:pPr>
            <a:r>
              <a:rPr lang="en-US" sz="2400" b="1" dirty="0" smtClean="0">
                <a:latin typeface="Courier"/>
                <a:cs typeface="Courier"/>
              </a:rPr>
              <a:t>} else {</a:t>
            </a:r>
          </a:p>
          <a:p>
            <a:pPr>
              <a:buNone/>
            </a:pPr>
            <a:r>
              <a:rPr lang="en-US" sz="2400" b="1" dirty="0" smtClean="0">
                <a:latin typeface="Courier"/>
                <a:cs typeface="Courier"/>
              </a:rPr>
              <a:t>  free(array); array = malloc(3);</a:t>
            </a:r>
          </a:p>
          <a:p>
            <a:pPr>
              <a:buNone/>
            </a:pPr>
            <a:r>
              <a:rPr lang="en-US" sz="2400" b="1" dirty="0" smtClean="0">
                <a:latin typeface="Courier"/>
                <a:cs typeface="Courier"/>
              </a:rPr>
              <a:t>  strcpy(array, “world!”);</a:t>
            </a:r>
          </a:p>
          <a:p>
            <a:pPr>
              <a:buNone/>
            </a:pPr>
            <a:r>
              <a:rPr lang="en-US" sz="2400" b="1" dirty="0" smtClean="0">
                <a:latin typeface="Courier"/>
                <a:cs typeface="Courier"/>
              </a:rPr>
              <a:t>}</a:t>
            </a:r>
          </a:p>
          <a:p>
            <a:endParaRPr lang="en-US" sz="2400" dirty="0"/>
          </a:p>
        </p:txBody>
      </p:sp>
      <p:pic>
        <p:nvPicPr>
          <p:cNvPr id="7" name="Picture 6"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624220" y="1965415"/>
            <a:ext cx="2407166" cy="271005"/>
          </a:xfrm>
          <a:prstGeom prst="rect">
            <a:avLst/>
          </a:prstGeom>
          <a:noFill/>
        </p:spPr>
      </p:pic>
      <p:pic>
        <p:nvPicPr>
          <p:cNvPr id="8" name="Picture 7" descr="latex-image-1.pdf"/>
          <p:cNvPicPr>
            <a:picLocks noChangeAspect="1"/>
          </p:cNvPicPr>
          <p:nvPr/>
        </p:nvPicPr>
        <mc:AlternateContent>
          <mc:Choice xmlns:ma="http://schemas.microsoft.com/office/mac/drawingml/2008/main" Requires="ma">
            <p:blipFill>
              <a:blip r:embed="rId5">
                <a:alphaModFix/>
              </a:blip>
              <a:stretch>
                <a:fillRect/>
              </a:stretch>
            </p:blipFill>
          </mc:Choice>
          <mc:Fallback>
            <p:blipFill>
              <a:blip r:embed="rId6">
                <a:alphaModFix/>
              </a:blip>
              <a:stretch>
                <a:fillRect/>
              </a:stretch>
            </p:blipFill>
          </mc:Fallback>
        </mc:AlternateContent>
        <p:spPr>
          <a:xfrm>
            <a:off x="5244508" y="2745774"/>
            <a:ext cx="3786878" cy="282975"/>
          </a:xfrm>
          <a:prstGeom prst="rect">
            <a:avLst/>
          </a:prstGeom>
          <a:noFill/>
        </p:spPr>
      </p:pic>
      <p:pic>
        <p:nvPicPr>
          <p:cNvPr id="9" name="Picture 8"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133236" y="3824189"/>
            <a:ext cx="3898150" cy="279614"/>
          </a:xfrm>
          <a:prstGeom prst="rect">
            <a:avLst/>
          </a:prstGeom>
          <a:noFill/>
        </p:spPr>
      </p:pic>
      <p:pic>
        <p:nvPicPr>
          <p:cNvPr id="10" name="Picture 9"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572548" y="3411082"/>
            <a:ext cx="2458838" cy="293335"/>
          </a:xfrm>
          <a:prstGeom prst="rect">
            <a:avLst/>
          </a:prstGeom>
        </p:spPr>
      </p:pic>
      <p:sp>
        <p:nvSpPr>
          <p:cNvPr id="11" name="Slide Number Placeholder 10"/>
          <p:cNvSpPr>
            <a:spLocks noGrp="1"/>
          </p:cNvSpPr>
          <p:nvPr>
            <p:ph type="sldNum" sz="quarter" idx="12"/>
          </p:nvPr>
        </p:nvSpPr>
        <p:spPr/>
        <p:txBody>
          <a:bodyPr/>
          <a:lstStyle/>
          <a:p>
            <a:fld id="{62DA964D-914A-DF4F-AC9D-C42ACB3E1726}" type="slidenum">
              <a:rPr lang="en-US" smtClean="0"/>
              <a:pPr/>
              <a:t>19</a:t>
            </a:fld>
            <a:endParaRPr lang="en-US" dirty="0"/>
          </a:p>
        </p:txBody>
      </p:sp>
      <p:sp>
        <p:nvSpPr>
          <p:cNvPr id="12" name="Footer Placeholder 11"/>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Double pointer</a:t>
            </a:r>
          </a:p>
          <a:p>
            <a:pPr lvl="1"/>
            <a:r>
              <a:rPr lang="en-US" dirty="0" smtClean="0"/>
              <a:t>Doesn’t fit in with their method</a:t>
            </a:r>
          </a:p>
          <a:p>
            <a:r>
              <a:rPr lang="en-US" dirty="0" smtClean="0"/>
              <a:t>Function pointers and union types</a:t>
            </a:r>
          </a:p>
          <a:p>
            <a:pPr lvl="1"/>
            <a:r>
              <a:rPr lang="en-US" dirty="0" smtClean="0"/>
              <a:t>Ignored</a:t>
            </a:r>
          </a:p>
          <a:p>
            <a:r>
              <a:rPr lang="en-US" dirty="0" smtClean="0"/>
              <a:t>Structs</a:t>
            </a:r>
          </a:p>
          <a:p>
            <a:pPr lvl="1"/>
            <a:r>
              <a:rPr lang="en-US" dirty="0" smtClean="0"/>
              <a:t>All structs of same “type” are aliased</a:t>
            </a:r>
          </a:p>
          <a:p>
            <a:pPr lvl="1"/>
            <a:r>
              <a:rPr lang="en-US" dirty="0" smtClean="0"/>
              <a:t>Struct members are treated as unique memory addresses</a:t>
            </a:r>
          </a:p>
          <a:p>
            <a:r>
              <a:rPr lang="en-US" dirty="0" smtClean="0"/>
              <a:t>Flow Insensitive</a:t>
            </a:r>
          </a:p>
        </p:txBody>
      </p:sp>
      <p:sp>
        <p:nvSpPr>
          <p:cNvPr id="4" name="Slide Number Placeholder 3"/>
          <p:cNvSpPr>
            <a:spLocks noGrp="1"/>
          </p:cNvSpPr>
          <p:nvPr>
            <p:ph type="sldNum" sz="quarter" idx="12"/>
          </p:nvPr>
        </p:nvSpPr>
        <p:spPr/>
        <p:txBody>
          <a:bodyPr/>
          <a:lstStyle/>
          <a:p>
            <a:fld id="{62DA964D-914A-DF4F-AC9D-C42ACB3E1726}"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 Alias Limitations</a:t>
            </a:r>
            <a:endParaRPr lang="en-US" dirty="0"/>
          </a:p>
        </p:txBody>
      </p:sp>
      <p:sp>
        <p:nvSpPr>
          <p:cNvPr id="3" name="Content Placeholder 2"/>
          <p:cNvSpPr>
            <a:spLocks noGrp="1"/>
          </p:cNvSpPr>
          <p:nvPr>
            <p:ph idx="1"/>
          </p:nvPr>
        </p:nvSpPr>
        <p:spPr/>
        <p:txBody>
          <a:bodyPr>
            <a:normAutofit/>
          </a:bodyPr>
          <a:lstStyle/>
          <a:p>
            <a:pPr>
              <a:buNone/>
            </a:pPr>
            <a:r>
              <a:rPr lang="en-US" b="1" dirty="0" smtClean="0">
                <a:latin typeface="Courier"/>
                <a:cs typeface="Courier"/>
              </a:rPr>
              <a:t>char s[20], *p, t[10];</a:t>
            </a:r>
          </a:p>
          <a:p>
            <a:pPr>
              <a:buNone/>
            </a:pPr>
            <a:r>
              <a:rPr lang="en-US" b="1" dirty="0" smtClean="0">
                <a:latin typeface="Courier"/>
                <a:cs typeface="Courier"/>
              </a:rPr>
              <a:t>strcpy(s, “Hello”);</a:t>
            </a:r>
          </a:p>
          <a:p>
            <a:pPr>
              <a:buNone/>
            </a:pPr>
            <a:r>
              <a:rPr lang="en-US" b="1" dirty="0" smtClean="0">
                <a:latin typeface="Courier"/>
                <a:cs typeface="Courier"/>
              </a:rPr>
              <a:t>p = s + 5;</a:t>
            </a:r>
          </a:p>
          <a:p>
            <a:pPr>
              <a:buNone/>
            </a:pPr>
            <a:r>
              <a:rPr lang="en-US" b="1" dirty="0" smtClean="0">
                <a:latin typeface="Courier"/>
                <a:cs typeface="Courier"/>
              </a:rPr>
              <a:t>strcpy(p, “ world!”);</a:t>
            </a:r>
          </a:p>
          <a:p>
            <a:pPr>
              <a:buNone/>
            </a:pPr>
            <a:r>
              <a:rPr lang="en-US" b="1" dirty="0" smtClean="0">
                <a:latin typeface="Courier"/>
                <a:cs typeface="Courier"/>
              </a:rPr>
              <a:t>strcpy(t, s);</a:t>
            </a:r>
          </a:p>
          <a:p>
            <a:pPr>
              <a:buNone/>
            </a:pPr>
            <a:endParaRPr lang="en-US" b="1" dirty="0" smtClean="0">
              <a:latin typeface="Courier"/>
              <a:cs typeface="Courier"/>
            </a:endParaRPr>
          </a:p>
          <a:p>
            <a:pPr>
              <a:buFontTx/>
              <a:buChar char="•"/>
            </a:pPr>
            <a:r>
              <a:rPr lang="en-US" dirty="0" smtClean="0">
                <a:cs typeface="Courier"/>
              </a:rPr>
              <a:t>What is len(s)?</a:t>
            </a:r>
          </a:p>
          <a:p>
            <a:pPr>
              <a:buFontTx/>
              <a:buChar char="•"/>
            </a:pPr>
            <a:endParaRPr lang="en-US" b="1" dirty="0" smtClean="0">
              <a:latin typeface="Courier"/>
              <a:cs typeface="Courier"/>
            </a:endParaRPr>
          </a:p>
        </p:txBody>
      </p:sp>
      <p:sp>
        <p:nvSpPr>
          <p:cNvPr id="4" name="Slide Number Placeholder 3"/>
          <p:cNvSpPr>
            <a:spLocks noGrp="1"/>
          </p:cNvSpPr>
          <p:nvPr>
            <p:ph type="sldNum" sz="quarter" idx="12"/>
          </p:nvPr>
        </p:nvSpPr>
        <p:spPr/>
        <p:txBody>
          <a:bodyPr/>
          <a:lstStyle/>
          <a:p>
            <a:fld id="{62DA964D-914A-DF4F-AC9D-C42ACB3E1726}"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Run tool on programs from ~3kloc to ~35kloc</a:t>
            </a:r>
          </a:p>
          <a:p>
            <a:r>
              <a:rPr lang="en-US" dirty="0" smtClean="0"/>
              <a:t>Does it find new bugs?</a:t>
            </a:r>
          </a:p>
          <a:p>
            <a:r>
              <a:rPr lang="en-US" dirty="0" smtClean="0"/>
              <a:t>Does it find old bugs?</a:t>
            </a:r>
          </a:p>
          <a:p>
            <a:r>
              <a:rPr lang="en-US" dirty="0" smtClean="0"/>
              <a:t>What is the false positive rate?</a:t>
            </a:r>
          </a:p>
          <a:p>
            <a:r>
              <a:rPr lang="en-US" dirty="0" smtClean="0"/>
              <a:t>Are there any false negatives in practice?</a:t>
            </a:r>
          </a:p>
          <a:p>
            <a:r>
              <a:rPr lang="en-US" dirty="0" smtClean="0"/>
              <a:t>How long does it take to execute on CPU?</a:t>
            </a:r>
          </a:p>
          <a:p>
            <a:r>
              <a:rPr lang="en-US" dirty="0" smtClean="0"/>
              <a:t>How long does it take the user to use the tool?</a:t>
            </a:r>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nettools</a:t>
            </a:r>
            <a:endParaRPr lang="en-US" dirty="0"/>
          </a:p>
        </p:txBody>
      </p:sp>
      <p:sp>
        <p:nvSpPr>
          <p:cNvPr id="3" name="Content Placeholder 2"/>
          <p:cNvSpPr>
            <a:spLocks noGrp="1"/>
          </p:cNvSpPr>
          <p:nvPr>
            <p:ph idx="1"/>
          </p:nvPr>
        </p:nvSpPr>
        <p:spPr/>
        <p:txBody>
          <a:bodyPr/>
          <a:lstStyle/>
          <a:p>
            <a:r>
              <a:rPr lang="en-US" dirty="0" smtClean="0"/>
              <a:t>Total 3.5kloc with another 3.5kloc in a support library</a:t>
            </a:r>
          </a:p>
          <a:p>
            <a:r>
              <a:rPr lang="en-US" dirty="0" smtClean="0"/>
              <a:t>Recently hand audited</a:t>
            </a:r>
          </a:p>
          <a:p>
            <a:r>
              <a:rPr lang="en-US" dirty="0" smtClean="0"/>
              <a:t>Found several serious new buffer overruns</a:t>
            </a:r>
          </a:p>
          <a:p>
            <a:endParaRPr lang="en-US" dirty="0" smtClean="0"/>
          </a:p>
          <a:p>
            <a:r>
              <a:rPr lang="en-US" b="1" dirty="0" smtClean="0"/>
              <a:t>They don’t talk about the bugs that they find</a:t>
            </a:r>
            <a:endParaRPr lang="en-US" b="1"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Sendmail</a:t>
            </a:r>
            <a:endParaRPr lang="en-US" dirty="0"/>
          </a:p>
        </p:txBody>
      </p:sp>
      <p:sp>
        <p:nvSpPr>
          <p:cNvPr id="3" name="Content Placeholder 2"/>
          <p:cNvSpPr>
            <a:spLocks noGrp="1"/>
          </p:cNvSpPr>
          <p:nvPr>
            <p:ph idx="1"/>
          </p:nvPr>
        </p:nvSpPr>
        <p:spPr/>
        <p:txBody>
          <a:bodyPr>
            <a:normAutofit lnSpcReduction="10000"/>
          </a:bodyPr>
          <a:lstStyle/>
          <a:p>
            <a:r>
              <a:rPr lang="en-US" dirty="0" smtClean="0"/>
              <a:t>~35 kloc</a:t>
            </a:r>
          </a:p>
          <a:p>
            <a:r>
              <a:rPr lang="en-US" dirty="0" smtClean="0"/>
              <a:t>Found </a:t>
            </a:r>
            <a:r>
              <a:rPr lang="en-US" b="1" dirty="0" smtClean="0"/>
              <a:t>several minor bugs </a:t>
            </a:r>
            <a:r>
              <a:rPr lang="en-US" dirty="0" smtClean="0"/>
              <a:t>in latest revision</a:t>
            </a:r>
          </a:p>
          <a:p>
            <a:r>
              <a:rPr lang="en-US" dirty="0" smtClean="0"/>
              <a:t>Found </a:t>
            </a:r>
            <a:r>
              <a:rPr lang="en-US" b="1" dirty="0" smtClean="0"/>
              <a:t>many already discovered</a:t>
            </a:r>
            <a:r>
              <a:rPr lang="en-US" dirty="0" smtClean="0"/>
              <a:t> buffer overruns in an old version</a:t>
            </a:r>
          </a:p>
          <a:p>
            <a:endParaRPr lang="en-US" dirty="0" smtClean="0"/>
          </a:p>
          <a:p>
            <a:r>
              <a:rPr lang="en-US" dirty="0" smtClean="0"/>
              <a:t>15 min to run for sendmail</a:t>
            </a:r>
          </a:p>
          <a:p>
            <a:pPr lvl="1"/>
            <a:r>
              <a:rPr lang="en-US" dirty="0" smtClean="0"/>
              <a:t>A few minutes to parse</a:t>
            </a:r>
          </a:p>
          <a:p>
            <a:pPr lvl="1"/>
            <a:r>
              <a:rPr lang="en-US" dirty="0" smtClean="0"/>
              <a:t>The rest for constraint generation</a:t>
            </a:r>
          </a:p>
          <a:p>
            <a:pPr lvl="1"/>
            <a:r>
              <a:rPr lang="en-US" dirty="0" smtClean="0"/>
              <a:t>A few seconds to solve constraint system</a:t>
            </a:r>
          </a:p>
          <a:p>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Sendmail findings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 unchecked sprintf() from the results of a DNS lookup to a 200-byte stack-resident buffer; exploitable from remote hosts with long DNS records. (Fixed in sendmail 8.7.6.)</a:t>
            </a:r>
          </a:p>
          <a:p>
            <a:r>
              <a:rPr lang="en-US" dirty="0" smtClean="0"/>
              <a:t>An unchecked strcpy() to a 64-byte buffer when parsing stdin; locally exploitable by “echo /canon aaaaa... | sendmail -bt”. (Fixed in 8.7.6)</a:t>
            </a:r>
          </a:p>
          <a:p>
            <a:r>
              <a:rPr lang="en-US" dirty="0" smtClean="0"/>
              <a:t>An unchecked copy into a 512-byte buffer from stdin; try “echo /parse aaaaa... | sendmail -bt”. (Fixed in 8.8.6.)</a:t>
            </a:r>
          </a:p>
          <a:p>
            <a:r>
              <a:rPr lang="en-US" dirty="0" smtClean="0"/>
              <a:t>An unchecked strcpy() to a (static) 514-byte buffer from a DNS lookup; possibly remotely exploitable with long DNS records, but the buffer doesn’t live on the stack, so the simplest attacks probably wouldn’t work. </a:t>
            </a:r>
          </a:p>
          <a:p>
            <a:r>
              <a:rPr lang="en-US" dirty="0" smtClean="0"/>
              <a:t>Several places where the results of a NIS network query is blindly copied into a fixed-size buffer on the stack; probably remotely exploitable with long NIS records. (Fixed in 8.7.6 and 8.8.6.)</a:t>
            </a:r>
          </a:p>
          <a:p>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Experience </a:t>
            </a:r>
            <a:endParaRPr lang="en-US" dirty="0"/>
          </a:p>
        </p:txBody>
      </p:sp>
      <p:sp>
        <p:nvSpPr>
          <p:cNvPr id="3" name="Content Placeholder 2"/>
          <p:cNvSpPr>
            <a:spLocks noGrp="1"/>
          </p:cNvSpPr>
          <p:nvPr>
            <p:ph idx="1"/>
          </p:nvPr>
        </p:nvSpPr>
        <p:spPr/>
        <p:txBody>
          <a:bodyPr/>
          <a:lstStyle/>
          <a:p>
            <a:r>
              <a:rPr lang="en-US" dirty="0" smtClean="0"/>
              <a:t>15 minutes to run…</a:t>
            </a:r>
          </a:p>
          <a:p>
            <a:r>
              <a:rPr lang="en-US" dirty="0" smtClean="0"/>
              <a:t>44 warnings to investigate</a:t>
            </a:r>
          </a:p>
          <a:p>
            <a:r>
              <a:rPr lang="en-US" dirty="0" smtClean="0"/>
              <a:t>4 real bugs</a:t>
            </a:r>
          </a:p>
          <a:p>
            <a:endParaRPr lang="en-US" dirty="0" smtClean="0"/>
          </a:p>
          <a:p>
            <a:r>
              <a:rPr lang="en-US" dirty="0" smtClean="0"/>
              <a:t>Without tool you would have to investigate </a:t>
            </a:r>
            <a:r>
              <a:rPr lang="en-US" b="1" dirty="0" smtClean="0"/>
              <a:t>695 potentially unsafe call sites</a:t>
            </a:r>
            <a:endParaRPr lang="en-US" b="1"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paper1_0.pdf"/>
          <p:cNvPicPr>
            <a:picLocks noGrp="1" noChangeAspect="1"/>
          </p:cNvPicPr>
          <p:nvPr>
            <p:ph idx="1"/>
          </p:nvPr>
        </p:nvPicPr>
        <mc:AlternateContent>
          <mc:Choice xmlns:ma="http://schemas.microsoft.com/office/mac/drawingml/2008/main" Requires="ma">
            <p:blipFill>
              <a:blip r:embed="rId3"/>
              <a:srcRect t="-12271" b="-12271"/>
              <a:stretch>
                <a:fillRect/>
              </a:stretch>
            </p:blipFill>
          </mc:Choice>
          <mc:Fallback>
            <p:blipFill>
              <a:blip r:embed="rId4"/>
              <a:srcRect t="-12271" b="-12271"/>
              <a:stretch>
                <a:fillRect/>
              </a:stretch>
            </p:blipFill>
          </mc:Fallback>
        </mc:AlternateContent>
        <p:spPr/>
      </p:pic>
      <p:grpSp>
        <p:nvGrpSpPr>
          <p:cNvPr id="16" name="Group 15"/>
          <p:cNvGrpSpPr/>
          <p:nvPr/>
        </p:nvGrpSpPr>
        <p:grpSpPr>
          <a:xfrm>
            <a:off x="3717026" y="2207466"/>
            <a:ext cx="5182564" cy="1078082"/>
            <a:chOff x="3717026" y="2207466"/>
            <a:chExt cx="5182564" cy="1078082"/>
          </a:xfrm>
        </p:grpSpPr>
        <p:pic>
          <p:nvPicPr>
            <p:cNvPr id="8" name="Picture 7" descr="paper1_1.pdf"/>
            <p:cNvPicPr>
              <a:picLocks noChangeAspect="1"/>
            </p:cNvPicPr>
            <p:nvPr/>
          </p:nvPicPr>
          <mc:AlternateContent xmlns:ma="http://schemas.microsoft.com/office/mac/drawingml/2008/main">
            <mc:Choice Requires="ma">
              <p:blipFill>
                <a:blip r:embed="rId5"/>
                <a:stretch>
                  <a:fillRect/>
                </a:stretch>
              </p:blipFill>
            </mc:Choice>
            <mc:Fallback xmlns:ma="http://schemas.microsoft.com/office/mac/drawingml/2008/main" xmlns="" xmlns:a="http://schemas.openxmlformats.org/drawingml/2006/main" xmlns:r="http://schemas.openxmlformats.org/officeDocument/2006/relationships" xmlns:p="http://schemas.openxmlformats.org/presentationml/2006/main" xmlns:mc="http://schemas.openxmlformats.org/markup-compatibility/2006" xmlns:mv="urn:schemas-microsoft-com:mac:vml">
              <p:blipFill>
                <a:blip r:embed="rId6"/>
                <a:stretch>
                  <a:fillRect/>
                </a:stretch>
              </p:blipFill>
            </mc:Fallback>
          </mc:AlternateContent>
          <p:spPr>
            <a:xfrm>
              <a:off x="5813490" y="2207466"/>
              <a:ext cx="3086100" cy="711200"/>
            </a:xfrm>
            <a:prstGeom prst="rect">
              <a:avLst/>
            </a:prstGeom>
            <a:solidFill>
              <a:srgbClr val="FFFFFF"/>
            </a:solidFill>
            <a:ln w="88900" cap="sq" cmpd="thickThin">
              <a:solidFill>
                <a:srgbClr val="000000"/>
              </a:solidFill>
              <a:prstDash val="solid"/>
              <a:miter lim="800000"/>
            </a:ln>
            <a:effectLst>
              <a:innerShdw blurRad="76200">
                <a:srgbClr val="000000"/>
              </a:innerShdw>
            </a:effectLst>
          </p:spPr>
        </p:pic>
        <p:cxnSp>
          <p:nvCxnSpPr>
            <p:cNvPr id="11" name="Straight Arrow Connector 10"/>
            <p:cNvCxnSpPr>
              <a:stCxn id="8" idx="1"/>
            </p:cNvCxnSpPr>
            <p:nvPr/>
          </p:nvCxnSpPr>
          <p:spPr>
            <a:xfrm rot="10800000" flipV="1">
              <a:off x="3717026" y="2563065"/>
              <a:ext cx="2096464" cy="722483"/>
            </a:xfrm>
            <a:prstGeom prst="straightConnector1">
              <a:avLst/>
            </a:prstGeom>
            <a:ln w="5397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637544" y="4415685"/>
            <a:ext cx="4262046" cy="1049274"/>
            <a:chOff x="4637544" y="4415685"/>
            <a:chExt cx="4262046" cy="1049274"/>
          </a:xfrm>
        </p:grpSpPr>
        <p:pic>
          <p:nvPicPr>
            <p:cNvPr id="9" name="Picture 8" descr="paper1_2.pdf"/>
            <p:cNvPicPr>
              <a:picLocks noChangeAspect="1"/>
            </p:cNvPicPr>
            <p:nvPr/>
          </p:nvPicPr>
          <mc:AlternateContent xmlns:ma="http://schemas.microsoft.com/office/mac/drawingml/2008/main">
            <mc:Choice Requires="ma">
              <p:blipFill>
                <a:blip r:embed="rId7"/>
                <a:stretch>
                  <a:fillRect/>
                </a:stretch>
              </p:blipFill>
            </mc:Choice>
            <mc:Fallback xmlns:ma="http://schemas.microsoft.com/office/mac/drawingml/2008/main" xmlns="" xmlns:a="http://schemas.openxmlformats.org/drawingml/2006/main" xmlns:r="http://schemas.openxmlformats.org/officeDocument/2006/relationships" xmlns:p="http://schemas.openxmlformats.org/presentationml/2006/main" xmlns:mc="http://schemas.openxmlformats.org/markup-compatibility/2006" xmlns:mv="urn:schemas-microsoft-com:mac:vml">
              <p:blipFill>
                <a:blip r:embed="rId8"/>
                <a:stretch>
                  <a:fillRect/>
                </a:stretch>
              </p:blipFill>
            </mc:Fallback>
          </mc:AlternateContent>
          <p:spPr>
            <a:xfrm>
              <a:off x="5876990" y="4652159"/>
              <a:ext cx="3022600" cy="812800"/>
            </a:xfrm>
            <a:prstGeom prst="rect">
              <a:avLst/>
            </a:prstGeom>
            <a:solidFill>
              <a:srgbClr val="FFFFFF"/>
            </a:solidFill>
            <a:ln w="88900" cap="sq" cmpd="thickThin">
              <a:solidFill>
                <a:srgbClr val="000000"/>
              </a:solidFill>
              <a:prstDash val="solid"/>
              <a:miter lim="800000"/>
            </a:ln>
            <a:effectLst>
              <a:innerShdw blurRad="76200">
                <a:srgbClr val="000000"/>
              </a:innerShdw>
            </a:effectLst>
          </p:spPr>
        </p:pic>
        <p:cxnSp>
          <p:nvCxnSpPr>
            <p:cNvPr id="12" name="Straight Arrow Connector 11"/>
            <p:cNvCxnSpPr>
              <a:stCxn id="9" idx="1"/>
            </p:cNvCxnSpPr>
            <p:nvPr/>
          </p:nvCxnSpPr>
          <p:spPr>
            <a:xfrm rot="10800000">
              <a:off x="4637544" y="4415685"/>
              <a:ext cx="1239447" cy="642875"/>
            </a:xfrm>
            <a:prstGeom prst="straightConnector1">
              <a:avLst/>
            </a:prstGeom>
            <a:ln w="5397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0" name="Slide Number Placeholder 9"/>
          <p:cNvSpPr>
            <a:spLocks noGrp="1"/>
          </p:cNvSpPr>
          <p:nvPr>
            <p:ph type="sldNum" sz="quarter" idx="12"/>
          </p:nvPr>
        </p:nvSpPr>
        <p:spPr/>
        <p:txBody>
          <a:bodyPr/>
          <a:lstStyle/>
          <a:p>
            <a:fld id="{62DA964D-914A-DF4F-AC9D-C42ACB3E1726}" type="slidenum">
              <a:rPr lang="en-US" smtClean="0"/>
              <a:pPr/>
              <a:t>27</a:t>
            </a:fld>
            <a:endParaRPr lang="en-US" dirty="0"/>
          </a:p>
        </p:txBody>
      </p:sp>
      <p:sp>
        <p:nvSpPr>
          <p:cNvPr id="13" name="Footer Placeholder 12"/>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graphicFrame>
        <p:nvGraphicFramePr>
          <p:cNvPr id="5" name="Content Placeholder 4"/>
          <p:cNvGraphicFramePr>
            <a:graphicFrameLocks noGrp="1"/>
          </p:cNvGraphicFramePr>
          <p:nvPr>
            <p:ph idx="1"/>
          </p:nvPr>
        </p:nvGraphicFramePr>
        <p:xfrm>
          <a:off x="457200" y="1600200"/>
          <a:ext cx="7969510" cy="2666999"/>
        </p:xfrm>
        <a:graphic>
          <a:graphicData uri="http://schemas.openxmlformats.org/drawingml/2006/table">
            <a:tbl>
              <a:tblPr firstRow="1" bandRow="1">
                <a:tableStyleId>{5C22544A-7EE6-4342-B048-85BDC9FD1C3A}</a:tableStyleId>
              </a:tblPr>
              <a:tblGrid>
                <a:gridCol w="5689014"/>
                <a:gridCol w="2280496"/>
              </a:tblGrid>
              <a:tr h="370840">
                <a:tc>
                  <a:txBody>
                    <a:bodyPr/>
                    <a:lstStyle/>
                    <a:p>
                      <a:r>
                        <a:rPr lang="en-US" dirty="0" smtClean="0"/>
                        <a:t>Improved Analysis</a:t>
                      </a:r>
                      <a:endParaRPr lang="en-US" dirty="0"/>
                    </a:p>
                  </a:txBody>
                  <a:tcPr/>
                </a:tc>
                <a:tc>
                  <a:txBody>
                    <a:bodyPr/>
                    <a:lstStyle/>
                    <a:p>
                      <a:r>
                        <a:rPr lang="en-US" dirty="0" smtClean="0"/>
                        <a:t>False alarms that</a:t>
                      </a:r>
                      <a:r>
                        <a:rPr lang="en-US" baseline="0" dirty="0" smtClean="0"/>
                        <a:t> would be removed</a:t>
                      </a:r>
                      <a:endParaRPr lang="en-US" dirty="0"/>
                    </a:p>
                  </a:txBody>
                  <a:tcPr/>
                </a:tc>
              </a:tr>
              <a:tr h="370840">
                <a:tc>
                  <a:txBody>
                    <a:bodyPr/>
                    <a:lstStyle/>
                    <a:p>
                      <a:r>
                        <a:rPr lang="en-US" dirty="0" smtClean="0"/>
                        <a:t>Flow-sensitive</a:t>
                      </a:r>
                      <a:endParaRPr lang="en-US" dirty="0"/>
                    </a:p>
                  </a:txBody>
                  <a:tcPr/>
                </a:tc>
                <a:tc>
                  <a:txBody>
                    <a:bodyPr/>
                    <a:lstStyle/>
                    <a:p>
                      <a:r>
                        <a:rPr lang="en-US" dirty="0" smtClean="0"/>
                        <a:t>19/40 (</a:t>
                      </a:r>
                      <a:r>
                        <a:rPr lang="en-US" b="1" dirty="0" smtClean="0"/>
                        <a:t>47%</a:t>
                      </a:r>
                      <a:r>
                        <a:rPr lang="en-US" dirty="0" smtClean="0"/>
                        <a:t>)</a:t>
                      </a:r>
                      <a:endParaRPr lang="en-US" dirty="0"/>
                    </a:p>
                  </a:txBody>
                  <a:tcPr/>
                </a:tc>
              </a:tr>
              <a:tr h="370840">
                <a:tc>
                  <a:txBody>
                    <a:bodyPr/>
                    <a:lstStyle/>
                    <a:p>
                      <a:r>
                        <a:rPr lang="en-US" dirty="0" smtClean="0"/>
                        <a:t>Flow-sensitive with pointer</a:t>
                      </a:r>
                      <a:r>
                        <a:rPr lang="en-US" baseline="0" dirty="0" smtClean="0"/>
                        <a:t> analysis</a:t>
                      </a:r>
                      <a:endParaRPr lang="en-US" dirty="0"/>
                    </a:p>
                  </a:txBody>
                  <a:tcPr/>
                </a:tc>
                <a:tc>
                  <a:txBody>
                    <a:bodyPr/>
                    <a:lstStyle/>
                    <a:p>
                      <a:r>
                        <a:rPr lang="en-US" dirty="0" smtClean="0"/>
                        <a:t>25/40 (</a:t>
                      </a:r>
                      <a:r>
                        <a:rPr lang="en-US" b="1" dirty="0" smtClean="0"/>
                        <a:t>62%</a:t>
                      </a:r>
                      <a:r>
                        <a:rPr lang="en-US" dirty="0" smtClean="0"/>
                        <a:t>)</a:t>
                      </a:r>
                      <a:endParaRPr lang="en-US" dirty="0"/>
                    </a:p>
                  </a:txBody>
                  <a:tcPr/>
                </a:tc>
              </a:tr>
              <a:tr h="370840">
                <a:tc>
                  <a:txBody>
                    <a:bodyPr/>
                    <a:lstStyle/>
                    <a:p>
                      <a:r>
                        <a:rPr lang="en-US" dirty="0" smtClean="0"/>
                        <a:t>Flow and context sensitive with linear invariants</a:t>
                      </a:r>
                      <a:endParaRPr lang="en-US" dirty="0"/>
                    </a:p>
                  </a:txBody>
                  <a:tcPr/>
                </a:tc>
                <a:tc>
                  <a:txBody>
                    <a:bodyPr/>
                    <a:lstStyle/>
                    <a:p>
                      <a:r>
                        <a:rPr lang="en-US" dirty="0" smtClean="0"/>
                        <a:t>28/40 (</a:t>
                      </a:r>
                      <a:r>
                        <a:rPr lang="en-US" b="1" dirty="0" smtClean="0"/>
                        <a:t>70%</a:t>
                      </a:r>
                      <a:r>
                        <a:rPr lang="en-US" b="0" dirty="0" smtClean="0"/>
                        <a:t>)</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Flow and context sensitive with linear invariants and pointer</a:t>
                      </a:r>
                      <a:r>
                        <a:rPr lang="en-US" baseline="0" dirty="0" smtClean="0"/>
                        <a:t> analysis</a:t>
                      </a:r>
                      <a:endParaRPr lang="en-US" dirty="0" smtClean="0"/>
                    </a:p>
                    <a:p>
                      <a:endParaRPr lang="en-US" dirty="0"/>
                    </a:p>
                  </a:txBody>
                  <a:tcPr/>
                </a:tc>
                <a:tc>
                  <a:txBody>
                    <a:bodyPr/>
                    <a:lstStyle/>
                    <a:p>
                      <a:r>
                        <a:rPr lang="en-US" dirty="0" smtClean="0"/>
                        <a:t>38/40 (</a:t>
                      </a:r>
                      <a:r>
                        <a:rPr lang="en-US" b="1" dirty="0" smtClean="0"/>
                        <a:t>95%</a:t>
                      </a:r>
                      <a:r>
                        <a:rPr lang="en-US" b="0" dirty="0" smtClean="0"/>
                        <a:t>)</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62DA964D-914A-DF4F-AC9D-C42ACB3E1726}" type="slidenum">
              <a:rPr lang="en-US" smtClean="0"/>
              <a:pPr/>
              <a:t>28</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 First Step Towards Automated Detection of Buffer Overrun Vulnerabilities</a:t>
            </a:r>
            <a:br>
              <a:rPr lang="en-US" dirty="0" smtClean="0"/>
            </a:br>
            <a:endParaRPr lang="en-US" dirty="0"/>
          </a:p>
        </p:txBody>
      </p:sp>
      <p:sp>
        <p:nvSpPr>
          <p:cNvPr id="3" name="Content Placeholder 2"/>
          <p:cNvSpPr>
            <a:spLocks noGrp="1"/>
          </p:cNvSpPr>
          <p:nvPr>
            <p:ph type="body" idx="1"/>
          </p:nvPr>
        </p:nvSpPr>
        <p:spPr/>
        <p:txBody>
          <a:bodyPr/>
          <a:lstStyle/>
          <a:p>
            <a:endParaRPr lang="en-US" b="1" dirty="0"/>
          </a:p>
        </p:txBody>
      </p:sp>
      <p:sp>
        <p:nvSpPr>
          <p:cNvPr id="5" name="Slide Number Placeholder 4"/>
          <p:cNvSpPr>
            <a:spLocks noGrp="1"/>
          </p:cNvSpPr>
          <p:nvPr>
            <p:ph type="sldNum" sz="quarter" idx="12"/>
          </p:nvPr>
        </p:nvSpPr>
        <p:spPr/>
        <p:txBody>
          <a:bodyPr/>
          <a:lstStyle/>
          <a:p>
            <a:fld id="{62DA964D-914A-DF4F-AC9D-C42ACB3E1726}"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Memory Ownership</a:t>
            </a:r>
            <a:br>
              <a:rPr lang="en-US" dirty="0" smtClean="0"/>
            </a:br>
            <a:r>
              <a:rPr lang="en-US" dirty="0" smtClean="0"/>
              <a:t> -- Clouseau</a:t>
            </a:r>
            <a:endParaRPr lang="en-US" dirty="0"/>
          </a:p>
        </p:txBody>
      </p:sp>
      <p:sp>
        <p:nvSpPr>
          <p:cNvPr id="4" name="Text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2DA964D-914A-DF4F-AC9D-C42ACB3E1726}" type="slidenum">
              <a:rPr lang="en-US" smtClean="0"/>
              <a:pPr/>
              <a:t>29</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overruns to memory errors</a:t>
            </a:r>
            <a:endParaRPr lang="en-US" dirty="0"/>
          </a:p>
        </p:txBody>
      </p:sp>
      <p:sp>
        <p:nvSpPr>
          <p:cNvPr id="3" name="Content Placeholder 2"/>
          <p:cNvSpPr>
            <a:spLocks noGrp="1"/>
          </p:cNvSpPr>
          <p:nvPr>
            <p:ph idx="1"/>
          </p:nvPr>
        </p:nvSpPr>
        <p:spPr/>
        <p:txBody>
          <a:bodyPr>
            <a:normAutofit lnSpcReduction="10000"/>
          </a:bodyPr>
          <a:lstStyle/>
          <a:p>
            <a:r>
              <a:rPr lang="en-US" dirty="0" smtClean="0"/>
              <a:t>Memory Leaks</a:t>
            </a:r>
          </a:p>
          <a:p>
            <a:pPr lvl="1"/>
            <a:r>
              <a:rPr lang="en-US" dirty="0" smtClean="0"/>
              <a:t>Bloat</a:t>
            </a:r>
          </a:p>
          <a:p>
            <a:pPr lvl="1"/>
            <a:r>
              <a:rPr lang="en-US" dirty="0" smtClean="0"/>
              <a:t>Slow performance</a:t>
            </a:r>
          </a:p>
          <a:p>
            <a:pPr lvl="1"/>
            <a:r>
              <a:rPr lang="en-US" dirty="0"/>
              <a:t>C</a:t>
            </a:r>
            <a:r>
              <a:rPr lang="en-US" dirty="0" smtClean="0"/>
              <a:t>rashes</a:t>
            </a:r>
          </a:p>
          <a:p>
            <a:endParaRPr lang="en-US" dirty="0" smtClean="0"/>
          </a:p>
          <a:p>
            <a:r>
              <a:rPr lang="en-US" dirty="0" smtClean="0"/>
              <a:t>Dangling pointers/Double free</a:t>
            </a:r>
          </a:p>
          <a:p>
            <a:pPr lvl="1"/>
            <a:r>
              <a:rPr lang="en-US" dirty="0" smtClean="0"/>
              <a:t>Crashes</a:t>
            </a:r>
          </a:p>
          <a:p>
            <a:pPr lvl="1"/>
            <a:r>
              <a:rPr lang="en-US" dirty="0" smtClean="0"/>
              <a:t>Unexpected behavior </a:t>
            </a:r>
          </a:p>
          <a:p>
            <a:pPr lvl="1"/>
            <a:r>
              <a:rPr lang="en-US" b="1" dirty="0" smtClean="0"/>
              <a:t>Exploits</a:t>
            </a:r>
            <a:endParaRPr lang="en-US" b="1"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Free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192278" y="1843725"/>
            <a:ext cx="6261100" cy="4038600"/>
          </a:xfrm>
          <a:prstGeom prst="rect">
            <a:avLst/>
          </a:prstGeom>
        </p:spPr>
      </p:pic>
      <p:sp>
        <p:nvSpPr>
          <p:cNvPr id="5" name="Slide Number Placeholder 4"/>
          <p:cNvSpPr>
            <a:spLocks noGrp="1"/>
          </p:cNvSpPr>
          <p:nvPr>
            <p:ph type="sldNum" sz="quarter" idx="12"/>
          </p:nvPr>
        </p:nvSpPr>
        <p:spPr/>
        <p:txBody>
          <a:bodyPr/>
          <a:lstStyle/>
          <a:p>
            <a:fld id="{62DA964D-914A-DF4F-AC9D-C42ACB3E1726}"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Normal Free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486150" y="2203450"/>
            <a:ext cx="2171700" cy="2451100"/>
          </a:xfrm>
          <a:prstGeom prst="rect">
            <a:avLst/>
          </a:prstGeom>
        </p:spPr>
      </p:pic>
      <p:sp>
        <p:nvSpPr>
          <p:cNvPr id="5" name="Slide Number Placeholder 4"/>
          <p:cNvSpPr>
            <a:spLocks noGrp="1"/>
          </p:cNvSpPr>
          <p:nvPr>
            <p:ph type="sldNum" sz="quarter" idx="12"/>
          </p:nvPr>
        </p:nvSpPr>
        <p:spPr/>
        <p:txBody>
          <a:bodyPr/>
          <a:lstStyle/>
          <a:p>
            <a:fld id="{62DA964D-914A-DF4F-AC9D-C42ACB3E1726}" type="slidenum">
              <a:rPr lang="en-US" smtClean="0"/>
              <a:pPr/>
              <a:t>32</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Double Free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644900" y="2203450"/>
            <a:ext cx="1854200" cy="2451100"/>
          </a:xfrm>
          <a:prstGeom prst="rect">
            <a:avLst/>
          </a:prstGeom>
        </p:spPr>
      </p:pic>
      <p:sp>
        <p:nvSpPr>
          <p:cNvPr id="5" name="Slide Number Placeholder 4"/>
          <p:cNvSpPr>
            <a:spLocks noGrp="1"/>
          </p:cNvSpPr>
          <p:nvPr>
            <p:ph type="sldNum" sz="quarter" idx="12"/>
          </p:nvPr>
        </p:nvSpPr>
        <p:spPr/>
        <p:txBody>
          <a:bodyPr/>
          <a:lstStyle/>
          <a:p>
            <a:fld id="{62DA964D-914A-DF4F-AC9D-C42ACB3E1726}" type="slidenum">
              <a:rPr lang="en-US" smtClean="0"/>
              <a:pPr/>
              <a:t>33</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Alloc same size chunk again and get same memory. Write 8 bytes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644900" y="2203450"/>
            <a:ext cx="1854200" cy="2451100"/>
          </a:xfrm>
          <a:prstGeom prst="rect">
            <a:avLst/>
          </a:prstGeom>
        </p:spPr>
      </p:pic>
      <p:sp>
        <p:nvSpPr>
          <p:cNvPr id="5" name="Slide Number Placeholder 4"/>
          <p:cNvSpPr>
            <a:spLocks noGrp="1"/>
          </p:cNvSpPr>
          <p:nvPr>
            <p:ph type="sldNum" sz="quarter" idx="12"/>
          </p:nvPr>
        </p:nvSpPr>
        <p:spPr/>
        <p:txBody>
          <a:bodyPr/>
          <a:lstStyle/>
          <a:p>
            <a:fld id="{62DA964D-914A-DF4F-AC9D-C42ACB3E1726}" type="slidenum">
              <a:rPr lang="en-US" smtClean="0"/>
              <a:pPr/>
              <a:t>34</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pic>
        <p:nvPicPr>
          <p:cNvPr id="5" name="Content Placeholder 4" descr="paper2_0.pdf"/>
          <p:cNvPicPr>
            <a:picLocks noGrp="1" noChangeAspect="1"/>
          </p:cNvPicPr>
          <p:nvPr>
            <p:ph idx="1"/>
          </p:nvPr>
        </p:nvPicPr>
        <mc:AlternateContent>
          <mc:Choice xmlns:ma="http://schemas.microsoft.com/office/mac/drawingml/2008/main" Requires="ma">
            <p:blipFill>
              <a:blip r:embed="rId3"/>
              <a:srcRect l="-80517" r="-80517"/>
              <a:stretch>
                <a:fillRect/>
              </a:stretch>
            </p:blipFill>
          </mc:Choice>
          <mc:Fallback>
            <p:blipFill>
              <a:blip r:embed="rId4"/>
              <a:srcRect l="-80517" r="-80517"/>
              <a:stretch>
                <a:fillRect/>
              </a:stretch>
            </p:blipFill>
          </mc:Fallback>
        </mc:AlternateContent>
        <p:spPr/>
      </p:pic>
      <p:sp>
        <p:nvSpPr>
          <p:cNvPr id="6" name="Rectangle 5"/>
          <p:cNvSpPr/>
          <p:nvPr/>
        </p:nvSpPr>
        <p:spPr>
          <a:xfrm>
            <a:off x="2843116" y="2108810"/>
            <a:ext cx="3507288" cy="421761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62DA964D-914A-DF4F-AC9D-C42ACB3E1726}" type="slidenum">
              <a:rPr lang="en-US" smtClean="0"/>
              <a:pPr/>
              <a:t>35</a:t>
            </a:fld>
            <a:endParaRPr lang="en-US" dirty="0"/>
          </a:p>
        </p:txBody>
      </p:sp>
      <p:sp>
        <p:nvSpPr>
          <p:cNvPr id="8" name="Footer Placeholder 7"/>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pic>
        <p:nvPicPr>
          <p:cNvPr id="5" name="Content Placeholder 4" descr="paper2_0.pdf"/>
          <p:cNvPicPr>
            <a:picLocks noGrp="1" noChangeAspect="1"/>
          </p:cNvPicPr>
          <p:nvPr>
            <p:ph idx="1"/>
          </p:nvPr>
        </p:nvPicPr>
        <mc:AlternateContent>
          <mc:Choice xmlns:ma="http://schemas.microsoft.com/office/mac/drawingml/2008/main" Requires="ma">
            <p:blipFill>
              <a:blip r:embed="rId3"/>
              <a:srcRect l="-80517" r="-80517"/>
              <a:stretch>
                <a:fillRect/>
              </a:stretch>
            </p:blipFill>
          </mc:Choice>
          <mc:Fallback>
            <p:blipFill>
              <a:blip r:embed="rId4"/>
              <a:srcRect l="-80517" r="-80517"/>
              <a:stretch>
                <a:fillRect/>
              </a:stretch>
            </p:blipFill>
          </mc:Fallback>
        </mc:AlternateContent>
        <p:spPr/>
      </p:pic>
      <p:sp>
        <p:nvSpPr>
          <p:cNvPr id="6" name="Rectangle 5"/>
          <p:cNvSpPr/>
          <p:nvPr/>
        </p:nvSpPr>
        <p:spPr>
          <a:xfrm>
            <a:off x="2843116" y="2306875"/>
            <a:ext cx="3507288" cy="25632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62DA964D-914A-DF4F-AC9D-C42ACB3E1726}" type="slidenum">
              <a:rPr lang="en-US" smtClean="0"/>
              <a:pPr/>
              <a:t>36</a:t>
            </a:fld>
            <a:endParaRPr lang="en-US" dirty="0"/>
          </a:p>
        </p:txBody>
      </p:sp>
      <p:sp>
        <p:nvSpPr>
          <p:cNvPr id="8" name="Footer Placeholder 7"/>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pic>
        <p:nvPicPr>
          <p:cNvPr id="5" name="Content Placeholder 4" descr="paper2_0.pdf"/>
          <p:cNvPicPr>
            <a:picLocks noGrp="1" noChangeAspect="1"/>
          </p:cNvPicPr>
          <p:nvPr>
            <p:ph idx="1"/>
          </p:nvPr>
        </p:nvPicPr>
        <mc:AlternateContent>
          <mc:Choice xmlns:ma="http://schemas.microsoft.com/office/mac/drawingml/2008/main" Requires="ma">
            <p:blipFill>
              <a:blip r:embed="rId3"/>
              <a:srcRect l="-80517" r="-80517"/>
              <a:stretch>
                <a:fillRect/>
              </a:stretch>
            </p:blipFill>
          </mc:Choice>
          <mc:Fallback>
            <p:blipFill>
              <a:blip r:embed="rId4"/>
              <a:srcRect l="-80517" r="-80517"/>
              <a:stretch>
                <a:fillRect/>
              </a:stretch>
            </p:blipFill>
          </mc:Fallback>
        </mc:AlternateContent>
        <p:spPr/>
      </p:pic>
      <p:sp>
        <p:nvSpPr>
          <p:cNvPr id="6" name="Rectangle 5"/>
          <p:cNvSpPr/>
          <p:nvPr/>
        </p:nvSpPr>
        <p:spPr>
          <a:xfrm>
            <a:off x="2843116" y="2703003"/>
            <a:ext cx="3507288" cy="582545"/>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p:nvSpPr>
        <p:spPr>
          <a:xfrm>
            <a:off x="2843116" y="5267135"/>
            <a:ext cx="3507288" cy="582545"/>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62DA964D-914A-DF4F-AC9D-C42ACB3E1726}" type="slidenum">
              <a:rPr lang="en-US" smtClean="0"/>
              <a:pPr/>
              <a:t>37</a:t>
            </a:fld>
            <a:endParaRPr lang="en-US" dirty="0"/>
          </a:p>
        </p:txBody>
      </p:sp>
      <p:sp>
        <p:nvSpPr>
          <p:cNvPr id="9" name="Footer Placeholder 8"/>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pic>
        <p:nvPicPr>
          <p:cNvPr id="5" name="Content Placeholder 4" descr="paper2_0.pdf"/>
          <p:cNvPicPr>
            <a:picLocks noGrp="1" noChangeAspect="1"/>
          </p:cNvPicPr>
          <p:nvPr>
            <p:ph idx="1"/>
          </p:nvPr>
        </p:nvPicPr>
        <mc:AlternateContent>
          <mc:Choice xmlns:ma="http://schemas.microsoft.com/office/mac/drawingml/2008/main" Requires="ma">
            <p:blipFill>
              <a:blip r:embed="rId3"/>
              <a:srcRect l="-80517" r="-80517"/>
              <a:stretch>
                <a:fillRect/>
              </a:stretch>
            </p:blipFill>
          </mc:Choice>
          <mc:Fallback>
            <p:blipFill>
              <a:blip r:embed="rId4"/>
              <a:srcRect l="-80517" r="-80517"/>
              <a:stretch>
                <a:fillRect/>
              </a:stretch>
            </p:blipFill>
          </mc:Fallback>
        </mc:AlternateContent>
        <p:spPr/>
      </p:pic>
      <p:sp>
        <p:nvSpPr>
          <p:cNvPr id="6" name="Rectangle 5"/>
          <p:cNvSpPr/>
          <p:nvPr/>
        </p:nvSpPr>
        <p:spPr>
          <a:xfrm>
            <a:off x="3215984" y="3215641"/>
            <a:ext cx="3507288" cy="210881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62DA964D-914A-DF4F-AC9D-C42ACB3E1726}" type="slidenum">
              <a:rPr lang="en-US" smtClean="0"/>
              <a:pPr/>
              <a:t>38</a:t>
            </a:fld>
            <a:endParaRPr lang="en-US" dirty="0"/>
          </a:p>
        </p:txBody>
      </p:sp>
      <p:sp>
        <p:nvSpPr>
          <p:cNvPr id="8" name="Footer Placeholder 7"/>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pPr>
              <a:buNone/>
            </a:pPr>
            <a:r>
              <a:rPr lang="en-US" b="1" dirty="0" smtClean="0">
                <a:latin typeface="Courier"/>
                <a:cs typeface="Courier"/>
              </a:rPr>
              <a:t>char s[10];</a:t>
            </a:r>
          </a:p>
          <a:p>
            <a:pPr>
              <a:buNone/>
            </a:pPr>
            <a:r>
              <a:rPr lang="en-US" b="1" dirty="0" smtClean="0">
                <a:latin typeface="Courier"/>
                <a:cs typeface="Courier"/>
              </a:rPr>
              <a:t>strcpy(s, “Hello world!”);</a:t>
            </a:r>
          </a:p>
          <a:p>
            <a:pPr>
              <a:buNone/>
            </a:pPr>
            <a:endParaRPr lang="en-US" b="1" dirty="0" smtClean="0">
              <a:latin typeface="Courier"/>
              <a:cs typeface="Courier"/>
            </a:endParaRPr>
          </a:p>
          <a:p>
            <a:pPr>
              <a:buFontTx/>
              <a:buChar char="•"/>
            </a:pPr>
            <a:r>
              <a:rPr lang="en-US" dirty="0" smtClean="0">
                <a:cs typeface="Courier"/>
              </a:rPr>
              <a:t>“Hello world!” is 12 + 1 characters</a:t>
            </a:r>
          </a:p>
          <a:p>
            <a:pPr>
              <a:buFontTx/>
              <a:buChar char="•"/>
            </a:pPr>
            <a:r>
              <a:rPr lang="en-US" dirty="0" smtClean="0">
                <a:cs typeface="Courier"/>
              </a:rPr>
              <a:t>s only holds 10 characters</a:t>
            </a:r>
          </a:p>
          <a:p>
            <a:pPr>
              <a:buFontTx/>
              <a:buChar char="•"/>
            </a:pPr>
            <a:r>
              <a:rPr lang="en-US" dirty="0" smtClean="0">
                <a:cs typeface="Courier"/>
              </a:rPr>
              <a:t>How do we </a:t>
            </a:r>
            <a:r>
              <a:rPr lang="en-US" b="1" dirty="0" smtClean="0">
                <a:cs typeface="Courier"/>
              </a:rPr>
              <a:t>detect </a:t>
            </a:r>
            <a:r>
              <a:rPr lang="en-US" dirty="0" smtClean="0">
                <a:cs typeface="Courier"/>
              </a:rPr>
              <a:t>or prevent this buffer overflow?</a:t>
            </a:r>
          </a:p>
          <a:p>
            <a:pPr>
              <a:buFontTx/>
              <a:buChar char="•"/>
            </a:pPr>
            <a:endParaRPr lang="en-US" b="1" dirty="0">
              <a:latin typeface="Courier"/>
              <a:cs typeface="Courier"/>
            </a:endParaRPr>
          </a:p>
        </p:txBody>
      </p:sp>
      <p:sp>
        <p:nvSpPr>
          <p:cNvPr id="4" name="Slide Number Placeholder 3"/>
          <p:cNvSpPr>
            <a:spLocks noGrp="1"/>
          </p:cNvSpPr>
          <p:nvPr>
            <p:ph type="sldNum" sz="quarter" idx="12"/>
          </p:nvPr>
        </p:nvSpPr>
        <p:spPr/>
        <p:txBody>
          <a:bodyPr/>
          <a:lstStyle/>
          <a:p>
            <a:fld id="{62DA964D-914A-DF4F-AC9D-C42ACB3E1726}"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Introduce </a:t>
            </a:r>
            <a:r>
              <a:rPr lang="en-US" b="1" dirty="0" smtClean="0"/>
              <a:t>ownership </a:t>
            </a:r>
            <a:r>
              <a:rPr lang="en-US" dirty="0" smtClean="0"/>
              <a:t>to identify who is </a:t>
            </a:r>
            <a:r>
              <a:rPr lang="en-US" b="1" dirty="0" smtClean="0"/>
              <a:t>allowed and responsible to free memory</a:t>
            </a:r>
          </a:p>
          <a:p>
            <a:endParaRPr lang="en-US" dirty="0" smtClean="0"/>
          </a:p>
          <a:p>
            <a:r>
              <a:rPr lang="en-US" dirty="0" smtClean="0"/>
              <a:t>PROPERTY 1. </a:t>
            </a:r>
            <a:r>
              <a:rPr lang="en-US" i="1" dirty="0" smtClean="0"/>
              <a:t>There exists one and only one owning pointer to every object allocated but not deleted.</a:t>
            </a:r>
          </a:p>
          <a:p>
            <a:endParaRPr lang="en-US" i="1" dirty="0" smtClean="0"/>
          </a:p>
          <a:p>
            <a:r>
              <a:rPr lang="en-US" dirty="0" smtClean="0"/>
              <a:t>PROPERTY 2. </a:t>
            </a:r>
            <a:r>
              <a:rPr lang="en-US" i="1" dirty="0" smtClean="0"/>
              <a:t>A delete operation can only be applied to an owning pointer.</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62DA964D-914A-DF4F-AC9D-C42ACB3E1726}"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Design Choices</a:t>
            </a:r>
            <a:endParaRPr lang="en-US" dirty="0"/>
          </a:p>
        </p:txBody>
      </p:sp>
      <p:sp>
        <p:nvSpPr>
          <p:cNvPr id="3" name="Content Placeholder 2"/>
          <p:cNvSpPr>
            <a:spLocks noGrp="1"/>
          </p:cNvSpPr>
          <p:nvPr>
            <p:ph idx="1"/>
          </p:nvPr>
        </p:nvSpPr>
        <p:spPr/>
        <p:txBody>
          <a:bodyPr>
            <a:normAutofit/>
          </a:bodyPr>
          <a:lstStyle/>
          <a:p>
            <a:r>
              <a:rPr lang="en-US" dirty="0" smtClean="0"/>
              <a:t>Ownership is connected with the pointer variable, not the object</a:t>
            </a:r>
          </a:p>
          <a:p>
            <a:r>
              <a:rPr lang="en-US" dirty="0" smtClean="0"/>
              <a:t>Ownership is tracked as 0 (non-owning) or 1 (owning)</a:t>
            </a:r>
          </a:p>
          <a:p>
            <a:pPr lvl="1"/>
            <a:r>
              <a:rPr lang="en-US" dirty="0" smtClean="0"/>
              <a:t>Partially to make solving the linear inequality constraints easier</a:t>
            </a:r>
          </a:p>
          <a:p>
            <a:r>
              <a:rPr lang="en-US" dirty="0" smtClean="0"/>
              <a:t>Rank warnings with heuristics to minimize impact of false positives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Overview</a:t>
            </a:r>
            <a:endParaRPr lang="en-US" dirty="0"/>
          </a:p>
        </p:txBody>
      </p:sp>
      <p:sp>
        <p:nvSpPr>
          <p:cNvPr id="3" name="Content Placeholder 2"/>
          <p:cNvSpPr>
            <a:spLocks noGrp="1"/>
          </p:cNvSpPr>
          <p:nvPr>
            <p:ph idx="1"/>
          </p:nvPr>
        </p:nvSpPr>
        <p:spPr/>
        <p:txBody>
          <a:bodyPr/>
          <a:lstStyle/>
          <a:p>
            <a:pPr>
              <a:buNone/>
            </a:pP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3670300" y="1629620"/>
            <a:ext cx="1803400" cy="4241800"/>
          </a:xfrm>
          <a:prstGeom prst="rect">
            <a:avLst/>
          </a:prstGeom>
        </p:spPr>
      </p:pic>
      <p:sp>
        <p:nvSpPr>
          <p:cNvPr id="5" name="Slide Number Placeholder 4"/>
          <p:cNvSpPr>
            <a:spLocks noGrp="1"/>
          </p:cNvSpPr>
          <p:nvPr>
            <p:ph type="sldNum" sz="quarter" idx="12"/>
          </p:nvPr>
        </p:nvSpPr>
        <p:spPr/>
        <p:txBody>
          <a:bodyPr/>
          <a:lstStyle/>
          <a:p>
            <a:fld id="{62DA964D-914A-DF4F-AC9D-C42ACB3E1726}" type="slidenum">
              <a:rPr lang="en-US" smtClean="0"/>
              <a:pPr/>
              <a:t>41</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Sensitive Analysis</a:t>
            </a:r>
            <a:endParaRPr lang="en-US" dirty="0"/>
          </a:p>
        </p:txBody>
      </p:sp>
      <p:sp>
        <p:nvSpPr>
          <p:cNvPr id="3" name="Content Placeholder 2"/>
          <p:cNvSpPr>
            <a:spLocks noGrp="1"/>
          </p:cNvSpPr>
          <p:nvPr>
            <p:ph idx="1"/>
          </p:nvPr>
        </p:nvSpPr>
        <p:spPr/>
        <p:txBody>
          <a:bodyPr/>
          <a:lstStyle/>
          <a:p>
            <a:pPr>
              <a:buNone/>
            </a:pPr>
            <a:r>
              <a:rPr lang="en-US" sz="2000" b="1" dirty="0" smtClean="0">
                <a:latin typeface="Courier"/>
                <a:cs typeface="Courier"/>
              </a:rPr>
              <a:t>u = new int; //u is the owner</a:t>
            </a:r>
          </a:p>
          <a:p>
            <a:pPr>
              <a:buNone/>
            </a:pPr>
            <a:r>
              <a:rPr lang="en-US" sz="2000" b="1" dirty="0" smtClean="0">
                <a:latin typeface="Courier"/>
                <a:cs typeface="Courier"/>
              </a:rPr>
              <a:t>z = u;</a:t>
            </a:r>
          </a:p>
          <a:p>
            <a:pPr>
              <a:buNone/>
            </a:pPr>
            <a:r>
              <a:rPr lang="en-US" sz="2000" b="1" dirty="0" smtClean="0">
                <a:latin typeface="Courier"/>
                <a:cs typeface="Courier"/>
              </a:rPr>
              <a:t>delete z; //right before this line z is the owner</a:t>
            </a:r>
          </a:p>
          <a:p>
            <a:pPr>
              <a:buNone/>
            </a:pPr>
            <a:endParaRPr lang="en-US" dirty="0" smtClean="0"/>
          </a:p>
          <a:p>
            <a:pPr>
              <a:buFontTx/>
              <a:buChar char="•"/>
            </a:pPr>
            <a:r>
              <a:rPr lang="en-US" dirty="0" smtClean="0"/>
              <a:t>Order of instructions matters</a:t>
            </a:r>
          </a:p>
          <a:p>
            <a:pPr>
              <a:buFontTx/>
              <a:buChar char="•"/>
            </a:pPr>
            <a:r>
              <a:rPr lang="en-US" dirty="0" smtClean="0"/>
              <a:t>Analysis identifies line 2 as a possible ownership transfer point</a:t>
            </a:r>
          </a:p>
          <a:p>
            <a:pPr>
              <a:buFontTx/>
              <a:buChar char="•"/>
            </a:pPr>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Solving Problem</a:t>
            </a:r>
            <a:endParaRPr lang="en-US" dirty="0"/>
          </a:p>
        </p:txBody>
      </p:sp>
      <p:sp>
        <p:nvSpPr>
          <p:cNvPr id="3" name="Content Placeholder 2"/>
          <p:cNvSpPr>
            <a:spLocks noGrp="1"/>
          </p:cNvSpPr>
          <p:nvPr>
            <p:ph idx="1"/>
          </p:nvPr>
        </p:nvSpPr>
        <p:spPr/>
        <p:txBody>
          <a:bodyPr/>
          <a:lstStyle/>
          <a:p>
            <a:pPr>
              <a:buNone/>
            </a:pPr>
            <a:r>
              <a:rPr lang="en-US" sz="2000" b="1" dirty="0" smtClean="0">
                <a:latin typeface="Courier"/>
                <a:cs typeface="Courier"/>
              </a:rPr>
              <a:t>u = new int; //u is the owner</a:t>
            </a:r>
          </a:p>
          <a:p>
            <a:pPr>
              <a:buNone/>
            </a:pPr>
            <a:r>
              <a:rPr lang="en-US" sz="2000" b="1" dirty="0" smtClean="0">
                <a:latin typeface="Courier"/>
                <a:cs typeface="Courier"/>
              </a:rPr>
              <a:t>z = u;</a:t>
            </a:r>
          </a:p>
          <a:p>
            <a:pPr>
              <a:buNone/>
            </a:pPr>
            <a:r>
              <a:rPr lang="en-US" sz="2000" b="1" dirty="0" smtClean="0">
                <a:latin typeface="Courier"/>
                <a:cs typeface="Courier"/>
              </a:rPr>
              <a:t>delete z; //right before this line z is the owner</a:t>
            </a:r>
          </a:p>
          <a:p>
            <a:pPr>
              <a:buFontTx/>
              <a:buChar char="•"/>
            </a:pPr>
            <a:r>
              <a:rPr lang="en-US" dirty="0" smtClean="0"/>
              <a:t>Constructors indicate ownership</a:t>
            </a:r>
          </a:p>
          <a:p>
            <a:pPr>
              <a:buFontTx/>
              <a:buChar char="•"/>
            </a:pPr>
            <a:r>
              <a:rPr lang="en-US" dirty="0" smtClean="0"/>
              <a:t>Deletion indicates desired/intended ownership</a:t>
            </a:r>
          </a:p>
          <a:p>
            <a:pPr>
              <a:buFontTx/>
              <a:buChar char="•"/>
            </a:pPr>
            <a:r>
              <a:rPr lang="en-US" dirty="0" smtClean="0"/>
              <a:t>Generate all other constraints from assignments</a:t>
            </a:r>
          </a:p>
          <a:p>
            <a:pPr>
              <a:buFontTx/>
              <a:buChar char="•"/>
            </a:pPr>
            <a:r>
              <a:rPr lang="en-US" dirty="0" smtClean="0"/>
              <a:t>Solve to identify owners</a:t>
            </a:r>
          </a:p>
          <a:p>
            <a:pPr>
              <a:buFontTx/>
              <a:buChar char="•"/>
            </a:pPr>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pic>
        <p:nvPicPr>
          <p:cNvPr id="5" name="Content Placeholder 4" descr="paper2_1.pdf"/>
          <p:cNvPicPr>
            <a:picLocks noGrp="1" noChangeAspect="1"/>
          </p:cNvPicPr>
          <p:nvPr>
            <p:ph idx="1"/>
          </p:nvPr>
        </p:nvPicPr>
        <mc:AlternateContent>
          <mc:Choice xmlns:ma="http://schemas.microsoft.com/office/mac/drawingml/2008/main" Requires="ma">
            <p:blipFill>
              <a:blip r:embed="rId3"/>
              <a:srcRect l="-8525" r="-8525"/>
              <a:stretch>
                <a:fillRect/>
              </a:stretch>
            </p:blipFill>
          </mc:Choice>
          <mc:Fallback>
            <p:blipFill>
              <a:blip r:embed="rId4"/>
              <a:srcRect l="-8525" r="-8525"/>
              <a:stretch>
                <a:fillRect/>
              </a:stretch>
            </p:blipFill>
          </mc:Fallback>
        </mc:AlternateContent>
        <p:spPr/>
      </p:pic>
      <p:sp>
        <p:nvSpPr>
          <p:cNvPr id="4" name="Slide Number Placeholder 3"/>
          <p:cNvSpPr>
            <a:spLocks noGrp="1"/>
          </p:cNvSpPr>
          <p:nvPr>
            <p:ph type="sldNum" sz="quarter" idx="12"/>
          </p:nvPr>
        </p:nvSpPr>
        <p:spPr/>
        <p:txBody>
          <a:bodyPr/>
          <a:lstStyle/>
          <a:p>
            <a:fld id="{62DA964D-914A-DF4F-AC9D-C42ACB3E1726}" type="slidenum">
              <a:rPr lang="en-US" smtClean="0"/>
              <a:pPr/>
              <a:t>44</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 C</a:t>
            </a:r>
            <a:endParaRPr lang="en-US" dirty="0"/>
          </a:p>
        </p:txBody>
      </p:sp>
      <p:pic>
        <p:nvPicPr>
          <p:cNvPr id="5" name="Content Placeholder 4" descr="paper2_2.pdf"/>
          <p:cNvPicPr>
            <a:picLocks noGrp="1" noChangeAspect="1"/>
          </p:cNvPicPr>
          <p:nvPr>
            <p:ph idx="1"/>
          </p:nvPr>
        </p:nvPicPr>
        <mc:AlternateContent>
          <mc:Choice xmlns:ma="http://schemas.microsoft.com/office/mac/drawingml/2008/main" Requires="ma">
            <p:blipFill>
              <a:blip r:embed="rId3"/>
              <a:srcRect t="-9849" b="-9849"/>
              <a:stretch>
                <a:fillRect/>
              </a:stretch>
            </p:blipFill>
          </mc:Choice>
          <mc:Fallback>
            <p:blipFill>
              <a:blip r:embed="rId4"/>
              <a:srcRect t="-9849" b="-9849"/>
              <a:stretch>
                <a:fillRect/>
              </a:stretch>
            </p:blipFill>
          </mc:Fallback>
        </mc:AlternateContent>
        <p:spPr/>
      </p:pic>
      <p:sp>
        <p:nvSpPr>
          <p:cNvPr id="6" name="TextBox 5"/>
          <p:cNvSpPr txBox="1"/>
          <p:nvPr/>
        </p:nvSpPr>
        <p:spPr>
          <a:xfrm>
            <a:off x="827301" y="5572165"/>
            <a:ext cx="7631817" cy="584776"/>
          </a:xfrm>
          <a:prstGeom prst="rect">
            <a:avLst/>
          </a:prstGeom>
          <a:noFill/>
        </p:spPr>
        <p:txBody>
          <a:bodyPr wrap="none" rtlCol="0">
            <a:spAutoFit/>
          </a:bodyPr>
          <a:lstStyle/>
          <a:p>
            <a:r>
              <a:rPr lang="en-US" sz="3200" b="1" dirty="0" smtClean="0">
                <a:solidFill>
                  <a:srgbClr val="FF0000"/>
                </a:solidFill>
              </a:rPr>
              <a:t>85 bugs / 362 warnings = 23% true positives</a:t>
            </a:r>
            <a:endParaRPr lang="en-US" sz="3200" b="1" dirty="0">
              <a:solidFill>
                <a:srgbClr val="FF0000"/>
              </a:solidFill>
            </a:endParaRPr>
          </a:p>
        </p:txBody>
      </p:sp>
      <p:sp>
        <p:nvSpPr>
          <p:cNvPr id="7" name="Slide Number Placeholder 6"/>
          <p:cNvSpPr>
            <a:spLocks noGrp="1"/>
          </p:cNvSpPr>
          <p:nvPr>
            <p:ph type="sldNum" sz="quarter" idx="12"/>
          </p:nvPr>
        </p:nvSpPr>
        <p:spPr/>
        <p:txBody>
          <a:bodyPr/>
          <a:lstStyle/>
          <a:p>
            <a:fld id="{62DA964D-914A-DF4F-AC9D-C42ACB3E1726}" type="slidenum">
              <a:rPr lang="en-US" smtClean="0"/>
              <a:pPr/>
              <a:t>45</a:t>
            </a:fld>
            <a:endParaRPr lang="en-US" dirty="0"/>
          </a:p>
        </p:txBody>
      </p:sp>
      <p:sp>
        <p:nvSpPr>
          <p:cNvPr id="8" name="Footer Placeholder 7"/>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 C++</a:t>
            </a:r>
            <a:endParaRPr lang="en-US" dirty="0"/>
          </a:p>
        </p:txBody>
      </p:sp>
      <p:pic>
        <p:nvPicPr>
          <p:cNvPr id="5" name="Content Placeholder 4" descr="paper2_3.pdf"/>
          <p:cNvPicPr>
            <a:picLocks noGrp="1" noChangeAspect="1"/>
          </p:cNvPicPr>
          <p:nvPr>
            <p:ph idx="1"/>
          </p:nvPr>
        </p:nvPicPr>
        <mc:AlternateContent>
          <mc:Choice xmlns:ma="http://schemas.microsoft.com/office/mac/drawingml/2008/main" Requires="ma">
            <p:blipFill>
              <a:blip r:embed="rId3"/>
              <a:srcRect t="-72328" b="-72328"/>
              <a:stretch>
                <a:fillRect/>
              </a:stretch>
            </p:blipFill>
          </mc:Choice>
          <mc:Fallback>
            <p:blipFill>
              <a:blip r:embed="rId4"/>
              <a:srcRect t="-72328" b="-72328"/>
              <a:stretch>
                <a:fillRect/>
              </a:stretch>
            </p:blipFill>
          </mc:Fallback>
        </mc:AlternateContent>
        <p:spPr/>
      </p:pic>
      <p:sp>
        <p:nvSpPr>
          <p:cNvPr id="4" name="Slide Number Placeholder 3"/>
          <p:cNvSpPr>
            <a:spLocks noGrp="1"/>
          </p:cNvSpPr>
          <p:nvPr>
            <p:ph type="sldNum" sz="quarter" idx="12"/>
          </p:nvPr>
        </p:nvSpPr>
        <p:spPr/>
        <p:txBody>
          <a:bodyPr/>
          <a:lstStyle/>
          <a:p>
            <a:fld id="{62DA964D-914A-DF4F-AC9D-C42ACB3E1726}" type="slidenum">
              <a:rPr lang="en-US" smtClean="0"/>
              <a:pPr/>
              <a:t>46</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Positives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C</a:t>
            </a:r>
          </a:p>
          <a:p>
            <a:r>
              <a:rPr lang="en-US" dirty="0" smtClean="0"/>
              <a:t>85 errors for 362 warnings – </a:t>
            </a:r>
            <a:r>
              <a:rPr lang="en-US" b="1" dirty="0" smtClean="0">
                <a:solidFill>
                  <a:srgbClr val="FF0000"/>
                </a:solidFill>
              </a:rPr>
              <a:t>23% accuracy</a:t>
            </a:r>
          </a:p>
          <a:p>
            <a:r>
              <a:rPr lang="en-US" dirty="0" smtClean="0"/>
              <a:t>Many errors due to abnormal flow paths</a:t>
            </a:r>
          </a:p>
          <a:p>
            <a:pPr lvl="1"/>
            <a:r>
              <a:rPr lang="en-US" dirty="0" smtClean="0"/>
              <a:t>breaks, error conditions, etc.</a:t>
            </a:r>
          </a:p>
          <a:p>
            <a:endParaRPr lang="en-US" dirty="0" smtClean="0"/>
          </a:p>
          <a:p>
            <a:r>
              <a:rPr lang="en-US" dirty="0" smtClean="0"/>
              <a:t>For C++</a:t>
            </a:r>
          </a:p>
          <a:p>
            <a:r>
              <a:rPr lang="en-US" dirty="0" smtClean="0"/>
              <a:t>777 errors out of 1111 warnings – minor</a:t>
            </a:r>
          </a:p>
          <a:p>
            <a:r>
              <a:rPr lang="en-US" dirty="0" smtClean="0"/>
              <a:t>49 errors out of 390 warnings – </a:t>
            </a:r>
            <a:r>
              <a:rPr lang="en-US" b="1" dirty="0" smtClean="0">
                <a:solidFill>
                  <a:srgbClr val="FF0000"/>
                </a:solidFill>
              </a:rPr>
              <a:t>12.5% accuracy</a:t>
            </a:r>
          </a:p>
          <a:p>
            <a:pPr lvl="1"/>
            <a:r>
              <a:rPr lang="en-US" dirty="0" smtClean="0"/>
              <a:t>Double deletes, incorrect destructors</a:t>
            </a:r>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END.</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9191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“Modern” String Functions Don’t Fix the Problem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strn*() calls behave dissimilarly</a:t>
            </a:r>
          </a:p>
          <a:p>
            <a:r>
              <a:rPr lang="en-US" dirty="0" smtClean="0"/>
              <a:t>Inconsistency makes it harder for the programmer to remember how to use the “safe” primitives safely.</a:t>
            </a:r>
          </a:p>
          <a:p>
            <a:r>
              <a:rPr lang="en-US" dirty="0" smtClean="0"/>
              <a:t>strncpy() may leave the target buffer unterminated.</a:t>
            </a:r>
          </a:p>
          <a:p>
            <a:r>
              <a:rPr lang="en-US" dirty="0" smtClean="0"/>
              <a:t>strncat() and snprintf() always append a terminating ’\0’ byte</a:t>
            </a:r>
          </a:p>
          <a:p>
            <a:r>
              <a:rPr lang="en-US" dirty="0" smtClean="0"/>
              <a:t>strncpy() has performance implications: it zero-fills the target buffer</a:t>
            </a:r>
          </a:p>
          <a:p>
            <a:r>
              <a:rPr lang="en-US" dirty="0" smtClean="0"/>
              <a:t>strncpy() and strncat() encourage off-by- one bugs (Null character)</a:t>
            </a:r>
          </a:p>
        </p:txBody>
      </p:sp>
      <p:sp>
        <p:nvSpPr>
          <p:cNvPr id="4" name="Slide Number Placeholder 3"/>
          <p:cNvSpPr>
            <a:spLocks noGrp="1"/>
          </p:cNvSpPr>
          <p:nvPr>
            <p:ph type="sldNum" sz="quarter" idx="12"/>
          </p:nvPr>
        </p:nvSpPr>
        <p:spPr/>
        <p:txBody>
          <a:bodyPr/>
          <a:lstStyle/>
          <a:p>
            <a:fld id="{62DA964D-914A-DF4F-AC9D-C42ACB3E1726}"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Flow Insensitive</a:t>
            </a:r>
            <a:endParaRPr lang="en-US" dirty="0"/>
          </a:p>
        </p:txBody>
      </p:sp>
      <p:sp>
        <p:nvSpPr>
          <p:cNvPr id="3" name="Content Placeholder 2"/>
          <p:cNvSpPr>
            <a:spLocks noGrp="1"/>
          </p:cNvSpPr>
          <p:nvPr>
            <p:ph idx="1"/>
          </p:nvPr>
        </p:nvSpPr>
        <p:spPr/>
        <p:txBody>
          <a:bodyPr/>
          <a:lstStyle/>
          <a:p>
            <a:r>
              <a:rPr lang="en-US" dirty="0" smtClean="0"/>
              <a:t>Instruction order doesn’t matter</a:t>
            </a:r>
          </a:p>
          <a:p>
            <a:pPr>
              <a:buNone/>
            </a:pPr>
            <a:r>
              <a:rPr lang="en-US" sz="1800" b="1" dirty="0" smtClean="0">
                <a:latin typeface="Courier"/>
                <a:cs typeface="Courier"/>
              </a:rPr>
              <a:t>char *a; a=malloc(10); strcpy(a, “hello”); a=malloc(3);</a:t>
            </a:r>
          </a:p>
          <a:p>
            <a:pPr>
              <a:buNone/>
            </a:pPr>
            <a:r>
              <a:rPr lang="en-US" dirty="0" smtClean="0">
                <a:cs typeface="Courier"/>
              </a:rPr>
              <a:t>Is analyzed the same as</a:t>
            </a:r>
          </a:p>
          <a:p>
            <a:pPr>
              <a:buNone/>
            </a:pPr>
            <a:r>
              <a:rPr lang="en-US" sz="1800" b="1" dirty="0" smtClean="0">
                <a:latin typeface="Courier"/>
                <a:cs typeface="Courier"/>
              </a:rPr>
              <a:t>char *a; a=malloc(3); strcpy(a, “hello”); a=malloc(10);</a:t>
            </a:r>
          </a:p>
          <a:p>
            <a:pPr>
              <a:buNone/>
            </a:pPr>
            <a:endParaRPr lang="en-US" sz="1800" b="1" dirty="0">
              <a:cs typeface="Courier"/>
            </a:endParaRPr>
          </a:p>
        </p:txBody>
      </p:sp>
      <p:sp>
        <p:nvSpPr>
          <p:cNvPr id="4" name="Slide Number Placeholder 3"/>
          <p:cNvSpPr>
            <a:spLocks noGrp="1"/>
          </p:cNvSpPr>
          <p:nvPr>
            <p:ph type="sldNum" sz="quarter" idx="12"/>
          </p:nvPr>
        </p:nvSpPr>
        <p:spPr/>
        <p:txBody>
          <a:bodyPr/>
          <a:lstStyle/>
          <a:p>
            <a:fld id="{62DA964D-914A-DF4F-AC9D-C42ACB3E1726}"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Sound and Not Complete</a:t>
            </a:r>
            <a:endParaRPr lang="en-US" dirty="0"/>
          </a:p>
        </p:txBody>
      </p:sp>
      <p:sp>
        <p:nvSpPr>
          <p:cNvPr id="3" name="Content Placeholder 2"/>
          <p:cNvSpPr>
            <a:spLocks noGrp="1"/>
          </p:cNvSpPr>
          <p:nvPr>
            <p:ph idx="1"/>
          </p:nvPr>
        </p:nvSpPr>
        <p:spPr/>
        <p:txBody>
          <a:bodyPr/>
          <a:lstStyle/>
          <a:p>
            <a:r>
              <a:rPr lang="en-US" dirty="0" smtClean="0"/>
              <a:t>Lack of pointer treatment makes this unsound</a:t>
            </a:r>
          </a:p>
          <a:p>
            <a:pPr lvl="1"/>
            <a:r>
              <a:rPr lang="en-US" dirty="0" smtClean="0"/>
              <a:t>True positives can be missed</a:t>
            </a:r>
          </a:p>
          <a:p>
            <a:pPr lvl="1"/>
            <a:endParaRPr lang="en-US" dirty="0" smtClean="0"/>
          </a:p>
          <a:p>
            <a:r>
              <a:rPr lang="en-US" dirty="0" smtClean="0"/>
              <a:t>Already an imprecise algorithm, so it is incomplete</a:t>
            </a:r>
          </a:p>
          <a:p>
            <a:pPr lvl="1"/>
            <a:r>
              <a:rPr lang="en-US" dirty="0" smtClean="0"/>
              <a:t>False positives could be generated </a:t>
            </a:r>
          </a:p>
          <a:p>
            <a:pPr lvl="1"/>
            <a:endParaRPr lang="en-US" dirty="0" smtClean="0"/>
          </a:p>
          <a:p>
            <a:r>
              <a:rPr lang="en-US" dirty="0" smtClean="0"/>
              <a:t>Evaluation will be very important</a:t>
            </a:r>
          </a:p>
        </p:txBody>
      </p:sp>
      <p:sp>
        <p:nvSpPr>
          <p:cNvPr id="4" name="Slide Number Placeholder 3"/>
          <p:cNvSpPr>
            <a:spLocks noGrp="1"/>
          </p:cNvSpPr>
          <p:nvPr>
            <p:ph type="sldNum" sz="quarter" idx="12"/>
          </p:nvPr>
        </p:nvSpPr>
        <p:spPr/>
        <p:txBody>
          <a:bodyPr/>
          <a:lstStyle/>
          <a:p>
            <a:fld id="{62DA964D-914A-DF4F-AC9D-C42ACB3E1726}"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Sendmail findings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An unchecked sprintf() from the results of a DNS lookup to a 200-byte stack-resident buffer; exploitable from remote hosts with long DNS records. (Fixed in sendmail 8.7.6.)</a:t>
            </a:r>
          </a:p>
          <a:p>
            <a:r>
              <a:rPr lang="en-US" dirty="0" smtClean="0"/>
              <a:t>An unchecked sprintf() to a 5-byte buffer from a command-line argument (indirectly, via several other variables); exploitable by local users with “sendmail -h65534 ...”. (Fixed in 8.7.6.)</a:t>
            </a:r>
          </a:p>
          <a:p>
            <a:r>
              <a:rPr lang="en-US" dirty="0" smtClean="0"/>
              <a:t>An unchecked strcpy() to a 64-byte buffer when parsing stdin; locally exploitable by “echo /canon aaaaa... | sendmail -bt”. (Fixed in 8.7.6)</a:t>
            </a:r>
          </a:p>
          <a:p>
            <a:r>
              <a:rPr lang="en-US" dirty="0" smtClean="0"/>
              <a:t>An unchecked copy into a 512-byte buffer from stdin; try “echo /parse aaaaa... | sendmail -bt”. (Fixed in 8.8.6.)</a:t>
            </a:r>
          </a:p>
          <a:p>
            <a:r>
              <a:rPr lang="en-US" dirty="0" smtClean="0"/>
              <a:t>An unchecked sprintf() to a 257-byte buffer from a filename; probably not easily exploitable. (Fixed in 8.7.6.)</a:t>
            </a:r>
          </a:p>
          <a:p>
            <a:r>
              <a:rPr lang="en-US" dirty="0" smtClean="0"/>
              <a:t>A call to bcopy() could create an unterminated string, because the programmer forgot to explicitly add a ’\0’; probably not exploitable. (Fixed by 8.8.6.)</a:t>
            </a:r>
          </a:p>
          <a:p>
            <a:r>
              <a:rPr lang="en-US" dirty="0" smtClean="0"/>
              <a:t>An unchecked strcpy() in a very frequently used utility function. (Fixed in 8.7.6.)</a:t>
            </a:r>
          </a:p>
          <a:p>
            <a:r>
              <a:rPr lang="en-US" dirty="0" smtClean="0"/>
              <a:t>An unchecked strcpy() to a (static) 514-byte buffer from a DNS lookup; possibly remotely exploitable with long DNS records, but the buffer doesn’t live on the stack, so the simplest attacks probably wouldn’t work. </a:t>
            </a:r>
          </a:p>
          <a:p>
            <a:r>
              <a:rPr lang="en-US" dirty="0" smtClean="0"/>
              <a:t>Also, there is at least one other place where the result of a DNS lookup is blindly copied into a static fixed-size buffer. (Fixed in 8.7.6.)</a:t>
            </a:r>
          </a:p>
          <a:p>
            <a:r>
              <a:rPr lang="en-US" dirty="0" smtClean="0"/>
              <a:t>Several places where the results of a NIS network query is blindly copied into a fixed-size buffer on the stack; probably remotely exploitable with long NIS records. (Fixed in 8.7.6 and 8.8.6.)</a:t>
            </a:r>
          </a:p>
          <a:p>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Free Exploit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Freeing a memory block twice </a:t>
            </a:r>
            <a:r>
              <a:rPr lang="en-US" b="1" dirty="0" smtClean="0"/>
              <a:t>corrupts allocation structures</a:t>
            </a:r>
          </a:p>
          <a:p>
            <a:r>
              <a:rPr lang="en-US" dirty="0" smtClean="0"/>
              <a:t>First free puts block back in list</a:t>
            </a:r>
          </a:p>
          <a:p>
            <a:r>
              <a:rPr lang="en-US" dirty="0" smtClean="0"/>
              <a:t>Second free mucks with forward and back pointers so they point to the same block (the current block)</a:t>
            </a:r>
          </a:p>
          <a:p>
            <a:r>
              <a:rPr lang="en-US" dirty="0" smtClean="0"/>
              <a:t>Now future requests for blocks of that size will always return the same block</a:t>
            </a:r>
          </a:p>
          <a:p>
            <a:r>
              <a:rPr lang="en-US" dirty="0" smtClean="0"/>
              <a:t>Write two memory addresses (8 bytes) to this chunk</a:t>
            </a:r>
          </a:p>
          <a:p>
            <a:r>
              <a:rPr lang="en-US" dirty="0" smtClean="0"/>
              <a:t>Make another request of the same block size, same block will be used but since we just filled in data for forward and back pointers, we can write to any memory we want</a:t>
            </a:r>
          </a:p>
        </p:txBody>
      </p:sp>
      <p:sp>
        <p:nvSpPr>
          <p:cNvPr id="4" name="Slide Number Placeholder 3"/>
          <p:cNvSpPr>
            <a:spLocks noGrp="1"/>
          </p:cNvSpPr>
          <p:nvPr>
            <p:ph type="sldNum" sz="quarter" idx="12"/>
          </p:nvPr>
        </p:nvSpPr>
        <p:spPr/>
        <p:txBody>
          <a:bodyPr/>
          <a:lstStyle/>
          <a:p>
            <a:fld id="{62DA964D-914A-DF4F-AC9D-C42ACB3E1726}"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a:t>
            </a:r>
            <a:endParaRPr lang="en-US" dirty="0"/>
          </a:p>
        </p:txBody>
      </p:sp>
      <p:sp>
        <p:nvSpPr>
          <p:cNvPr id="3" name="Content Placeholder 2"/>
          <p:cNvSpPr>
            <a:spLocks noGrp="1"/>
          </p:cNvSpPr>
          <p:nvPr>
            <p:ph idx="1"/>
          </p:nvPr>
        </p:nvSpPr>
        <p:spPr/>
        <p:txBody>
          <a:bodyPr/>
          <a:lstStyle/>
          <a:p>
            <a:r>
              <a:rPr lang="en-US" dirty="0" smtClean="0"/>
              <a:t>Enforce ownership with a type system</a:t>
            </a:r>
          </a:p>
          <a:p>
            <a:pPr lvl="1"/>
            <a:r>
              <a:rPr lang="en-US" b="1" dirty="0" smtClean="0"/>
              <a:t>Infer types from code</a:t>
            </a:r>
          </a:p>
          <a:p>
            <a:pPr lvl="1"/>
            <a:r>
              <a:rPr lang="en-US" dirty="0" smtClean="0"/>
              <a:t>No user provided annotations</a:t>
            </a:r>
          </a:p>
          <a:p>
            <a:pPr lvl="1"/>
            <a:r>
              <a:rPr lang="en-US" dirty="0" smtClean="0"/>
              <a:t>Sound</a:t>
            </a:r>
          </a:p>
          <a:p>
            <a:pPr lvl="1"/>
            <a:r>
              <a:rPr lang="en-US" dirty="0" smtClean="0"/>
              <a:t>Minimizes false positives by prioritizing constraints</a:t>
            </a:r>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Escape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Escaping violations refer to possible transfers of ownership to pointers stored in structures, arrays or indirectly accessed variables. While these warnings tell the users which data structures in the program may hold owning pointers, they leave the user with much of the burden of determining whether any of these pointers leak. Users are not expected to examine the escaping warnings, so we only examined the non-escaping warnings to find program errors.</a:t>
            </a:r>
          </a:p>
          <a:p>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 Errors in 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First, many classes with owning member fields do not have their own copy constructors and copy operators; the default implementations are incorrect because copying owning fields will create multiple owners to the same object. Even if copy constructors and copy operators are not used in the current code, they should be properly defined in case they are used in the future. </a:t>
            </a:r>
          </a:p>
          <a:p>
            <a:r>
              <a:rPr lang="en-US" dirty="0" smtClean="0"/>
              <a:t>Second, 578 of the 864 interprocedural warnings reported for SUIF2 are caused by leaks that occur just before the program finds an assertion violation and aborts. We have implemented a simple interprocedural analysis that can catch these cases and suppress the generation of such errors if desired.</a:t>
            </a:r>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Untitled.pdf"/>
          <p:cNvPicPr>
            <a:picLocks noGrp="1" noChangeAspect="1"/>
          </p:cNvPicPr>
          <p:nvPr>
            <p:ph idx="1"/>
          </p:nvPr>
        </p:nvPicPr>
        <mc:AlternateContent>
          <mc:Choice xmlns:ma="http://schemas.microsoft.com/office/mac/drawingml/2008/main" Requires="ma">
            <p:blipFill>
              <a:blip r:embed="rId3"/>
              <a:srcRect t="-10303" b="-10303"/>
              <a:stretch>
                <a:fillRect/>
              </a:stretch>
            </p:blipFill>
          </mc:Choice>
          <mc:Fallback>
            <p:blipFill>
              <a:blip r:embed="rId4"/>
              <a:srcRect t="-10303" b="-10303"/>
              <a:stretch>
                <a:fillRect/>
              </a:stretch>
            </p:blipFill>
          </mc:Fallback>
        </mc:AlternateContent>
        <p:spPr/>
      </p:pic>
      <p:sp>
        <p:nvSpPr>
          <p:cNvPr id="4" name="Slide Number Placeholder 3"/>
          <p:cNvSpPr>
            <a:spLocks noGrp="1"/>
          </p:cNvSpPr>
          <p:nvPr>
            <p:ph type="sldNum" sz="quarter" idx="12"/>
          </p:nvPr>
        </p:nvSpPr>
        <p:spPr/>
        <p:txBody>
          <a:bodyPr/>
          <a:lstStyle/>
          <a:p>
            <a:fld id="{62DA964D-914A-DF4F-AC9D-C42ACB3E1726}"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a:t>
            </a:r>
            <a:endParaRPr lang="en-US" dirty="0"/>
          </a:p>
        </p:txBody>
      </p:sp>
      <p:sp>
        <p:nvSpPr>
          <p:cNvPr id="3" name="Content Placeholder 2"/>
          <p:cNvSpPr>
            <a:spLocks noGrp="1"/>
          </p:cNvSpPr>
          <p:nvPr>
            <p:ph idx="1"/>
          </p:nvPr>
        </p:nvSpPr>
        <p:spPr>
          <a:xfrm>
            <a:off x="457200" y="1600200"/>
            <a:ext cx="8229600" cy="1064307"/>
          </a:xfrm>
        </p:spPr>
        <p:txBody>
          <a:bodyPr>
            <a:normAutofit lnSpcReduction="10000"/>
          </a:bodyPr>
          <a:lstStyle/>
          <a:p>
            <a:r>
              <a:rPr lang="en-US" dirty="0" smtClean="0"/>
              <a:t>We care about when we write past the end of an array</a:t>
            </a:r>
          </a:p>
        </p:txBody>
      </p:sp>
      <p:sp>
        <p:nvSpPr>
          <p:cNvPr id="4" name="TextBox 3"/>
          <p:cNvSpPr txBox="1"/>
          <p:nvPr/>
        </p:nvSpPr>
        <p:spPr>
          <a:xfrm>
            <a:off x="687069" y="2664507"/>
            <a:ext cx="2031626"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latin typeface="Courier"/>
                <a:cs typeface="Courier"/>
              </a:rPr>
              <a:t>a[i] = ... </a:t>
            </a:r>
          </a:p>
          <a:p>
            <a:endParaRPr lang="en-US" sz="2400" dirty="0"/>
          </a:p>
        </p:txBody>
      </p:sp>
      <p:sp>
        <p:nvSpPr>
          <p:cNvPr id="5" name="TextBox 4"/>
          <p:cNvSpPr txBox="1"/>
          <p:nvPr/>
        </p:nvSpPr>
        <p:spPr>
          <a:xfrm>
            <a:off x="687069" y="4307390"/>
            <a:ext cx="3878586" cy="156966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buNone/>
            </a:pPr>
            <a:r>
              <a:rPr lang="en-US" sz="2400" b="1" dirty="0" smtClean="0">
                <a:latin typeface="Courier"/>
                <a:cs typeface="Courier"/>
                <a:sym typeface="Wingdings"/>
              </a:rPr>
              <a:t>if (i &lt; sizeof(a)) {</a:t>
            </a:r>
          </a:p>
          <a:p>
            <a:pPr>
              <a:buNone/>
            </a:pPr>
            <a:r>
              <a:rPr lang="en-US" sz="2400" b="1" dirty="0" smtClean="0">
                <a:latin typeface="Courier"/>
                <a:cs typeface="Courier"/>
                <a:sym typeface="Wingdings"/>
              </a:rPr>
              <a:t>  a[i] = ...</a:t>
            </a:r>
          </a:p>
          <a:p>
            <a:pPr>
              <a:buNone/>
            </a:pPr>
            <a:r>
              <a:rPr lang="en-US" sz="2400" b="1" dirty="0" smtClean="0">
                <a:latin typeface="Courier"/>
                <a:cs typeface="Courier"/>
                <a:sym typeface="Wingdings"/>
              </a:rPr>
              <a:t>} else {error}</a:t>
            </a:r>
            <a:endParaRPr lang="en-US" sz="2400" b="1" dirty="0" smtClean="0">
              <a:latin typeface="Courier"/>
              <a:cs typeface="Courier"/>
            </a:endParaRPr>
          </a:p>
          <a:p>
            <a:endParaRPr lang="en-US" sz="2400" dirty="0"/>
          </a:p>
        </p:txBody>
      </p:sp>
      <p:sp>
        <p:nvSpPr>
          <p:cNvPr id="6" name="TextBox 5"/>
          <p:cNvSpPr txBox="1"/>
          <p:nvPr/>
        </p:nvSpPr>
        <p:spPr>
          <a:xfrm>
            <a:off x="687069" y="3603226"/>
            <a:ext cx="1843173" cy="584776"/>
          </a:xfrm>
          <a:prstGeom prst="rect">
            <a:avLst/>
          </a:prstGeom>
          <a:noFill/>
        </p:spPr>
        <p:txBody>
          <a:bodyPr wrap="none" rtlCol="0">
            <a:spAutoFit/>
          </a:bodyPr>
          <a:lstStyle/>
          <a:p>
            <a:r>
              <a:rPr lang="en-US" sz="3200" dirty="0" smtClean="0">
                <a:sym typeface="Wingdings"/>
              </a:rPr>
              <a:t>Should be </a:t>
            </a:r>
          </a:p>
        </p:txBody>
      </p:sp>
      <p:sp>
        <p:nvSpPr>
          <p:cNvPr id="7" name="Slide Number Placeholder 6"/>
          <p:cNvSpPr>
            <a:spLocks noGrp="1"/>
          </p:cNvSpPr>
          <p:nvPr>
            <p:ph type="sldNum" sz="quarter" idx="12"/>
          </p:nvPr>
        </p:nvSpPr>
        <p:spPr/>
        <p:txBody>
          <a:bodyPr/>
          <a:lstStyle/>
          <a:p>
            <a:fld id="{62DA964D-914A-DF4F-AC9D-C42ACB3E1726}" type="slidenum">
              <a:rPr lang="en-US" smtClean="0"/>
              <a:pPr/>
              <a:t>6</a:t>
            </a:fld>
            <a:endParaRPr lang="en-US" dirty="0"/>
          </a:p>
        </p:txBody>
      </p:sp>
      <p:sp>
        <p:nvSpPr>
          <p:cNvPr id="8" name="Footer Placeholder 7"/>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Approach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Treat C strings as an abstract data type</a:t>
            </a:r>
          </a:p>
          <a:p>
            <a:pPr lvl="1"/>
            <a:r>
              <a:rPr lang="en-US" dirty="0" smtClean="0"/>
              <a:t>Ignore everything but str* library functions</a:t>
            </a:r>
          </a:p>
          <a:p>
            <a:endParaRPr lang="en-US" dirty="0" smtClean="0"/>
          </a:p>
          <a:p>
            <a:r>
              <a:rPr lang="en-US" dirty="0" smtClean="0"/>
              <a:t>Model buffers as a pair integer ranges</a:t>
            </a:r>
          </a:p>
          <a:p>
            <a:pPr lvl="1"/>
            <a:r>
              <a:rPr lang="en-US" b="1" dirty="0" smtClean="0">
                <a:latin typeface="Courier"/>
                <a:cs typeface="Courier"/>
              </a:rPr>
              <a:t>len(a) </a:t>
            </a:r>
            <a:r>
              <a:rPr lang="en-US" dirty="0" smtClean="0"/>
              <a:t>is </a:t>
            </a:r>
            <a:r>
              <a:rPr lang="en-US" b="1" dirty="0" smtClean="0"/>
              <a:t>how far into the array </a:t>
            </a:r>
            <a:r>
              <a:rPr lang="en-US" dirty="0" smtClean="0"/>
              <a:t>the program accesses</a:t>
            </a:r>
          </a:p>
          <a:p>
            <a:pPr lvl="1"/>
            <a:r>
              <a:rPr lang="en-US" b="1" dirty="0" smtClean="0">
                <a:latin typeface="Courier"/>
                <a:cs typeface="Courier"/>
              </a:rPr>
              <a:t>alloc(a) </a:t>
            </a:r>
            <a:r>
              <a:rPr lang="en-US" dirty="0" smtClean="0"/>
              <a:t>is </a:t>
            </a:r>
            <a:r>
              <a:rPr lang="en-US" b="1" dirty="0" smtClean="0"/>
              <a:t>how large </a:t>
            </a:r>
            <a:r>
              <a:rPr lang="en-US" dirty="0" smtClean="0"/>
              <a:t>the array is</a:t>
            </a:r>
          </a:p>
          <a:p>
            <a:pPr lvl="1"/>
            <a:endParaRPr lang="en-US" dirty="0" smtClean="0"/>
          </a:p>
          <a:p>
            <a:r>
              <a:rPr lang="en-US" dirty="0" smtClean="0"/>
              <a:t>If </a:t>
            </a:r>
            <a:r>
              <a:rPr lang="en-US" b="1" dirty="0" smtClean="0">
                <a:latin typeface="Courier"/>
                <a:cs typeface="Courier"/>
              </a:rPr>
              <a:t>len(a) &gt; alloc(a)</a:t>
            </a:r>
            <a:r>
              <a:rPr lang="en-US" dirty="0" smtClean="0"/>
              <a:t>, there is a buffer overrun</a:t>
            </a:r>
          </a:p>
          <a:p>
            <a:pPr>
              <a:buNone/>
            </a:pPr>
            <a:endParaRPr lang="en-US" dirty="0"/>
          </a:p>
        </p:txBody>
      </p:sp>
      <p:sp>
        <p:nvSpPr>
          <p:cNvPr id="4" name="Slide Number Placeholder 3"/>
          <p:cNvSpPr>
            <a:spLocks noGrp="1"/>
          </p:cNvSpPr>
          <p:nvPr>
            <p:ph type="sldNum" sz="quarter" idx="12"/>
          </p:nvPr>
        </p:nvSpPr>
        <p:spPr/>
        <p:txBody>
          <a:bodyPr/>
          <a:lstStyle/>
          <a:p>
            <a:fld id="{62DA964D-914A-DF4F-AC9D-C42ACB3E1726}"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457200" y="1863775"/>
            <a:ext cx="480206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char *array = malloc(10);</a:t>
            </a:r>
          </a:p>
          <a:p>
            <a:endParaRPr lang="en-US" sz="2400" dirty="0"/>
          </a:p>
        </p:txBody>
      </p:sp>
      <p:sp>
        <p:nvSpPr>
          <p:cNvPr id="5" name="TextBox 4"/>
          <p:cNvSpPr txBox="1"/>
          <p:nvPr/>
        </p:nvSpPr>
        <p:spPr>
          <a:xfrm>
            <a:off x="457200" y="2694772"/>
            <a:ext cx="2955106"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array[1] = ‘h’;</a:t>
            </a:r>
          </a:p>
          <a:p>
            <a:endParaRPr lang="en-US" sz="2400" dirty="0"/>
          </a:p>
        </p:txBody>
      </p:sp>
      <p:sp>
        <p:nvSpPr>
          <p:cNvPr id="6" name="TextBox 5"/>
          <p:cNvSpPr txBox="1"/>
          <p:nvPr/>
        </p:nvSpPr>
        <p:spPr>
          <a:xfrm>
            <a:off x="457200" y="3525769"/>
            <a:ext cx="313980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array[9] = ‘\0’;</a:t>
            </a:r>
          </a:p>
          <a:p>
            <a:endParaRPr lang="en-US" sz="2400" dirty="0"/>
          </a:p>
        </p:txBody>
      </p:sp>
      <p:sp>
        <p:nvSpPr>
          <p:cNvPr id="7" name="TextBox 6"/>
          <p:cNvSpPr txBox="1"/>
          <p:nvPr/>
        </p:nvSpPr>
        <p:spPr>
          <a:xfrm>
            <a:off x="457185" y="4356766"/>
            <a:ext cx="591024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latin typeface="Courier"/>
                <a:cs typeface="Courier"/>
              </a:rPr>
              <a:t>strcpy(array, “0123456789012”);</a:t>
            </a:r>
          </a:p>
          <a:p>
            <a:endParaRPr lang="en-US" sz="2400" dirty="0"/>
          </a:p>
        </p:txBody>
      </p:sp>
      <p:sp>
        <p:nvSpPr>
          <p:cNvPr id="8" name="TextBox 7"/>
          <p:cNvSpPr txBox="1"/>
          <p:nvPr/>
        </p:nvSpPr>
        <p:spPr>
          <a:xfrm>
            <a:off x="1818523" y="5958887"/>
            <a:ext cx="2093642"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len(array) = </a:t>
            </a:r>
            <a:endParaRPr lang="en-US" sz="3200" dirty="0"/>
          </a:p>
        </p:txBody>
      </p:sp>
      <p:sp>
        <p:nvSpPr>
          <p:cNvPr id="9" name="TextBox 8"/>
          <p:cNvSpPr txBox="1"/>
          <p:nvPr/>
        </p:nvSpPr>
        <p:spPr>
          <a:xfrm>
            <a:off x="4273800" y="5958887"/>
            <a:ext cx="2354531"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dirty="0" smtClean="0"/>
              <a:t>alloc(array) = </a:t>
            </a:r>
            <a:endParaRPr lang="en-US" sz="3200" dirty="0"/>
          </a:p>
        </p:txBody>
      </p:sp>
      <p:sp>
        <p:nvSpPr>
          <p:cNvPr id="10" name="Slide Number Placeholder 9"/>
          <p:cNvSpPr>
            <a:spLocks noGrp="1"/>
          </p:cNvSpPr>
          <p:nvPr>
            <p:ph type="sldNum" sz="quarter" idx="12"/>
          </p:nvPr>
        </p:nvSpPr>
        <p:spPr/>
        <p:txBody>
          <a:bodyPr/>
          <a:lstStyle/>
          <a:p>
            <a:fld id="{62DA964D-914A-DF4F-AC9D-C42ACB3E1726}" type="slidenum">
              <a:rPr lang="en-US" smtClean="0"/>
              <a:pPr/>
              <a:t>8</a:t>
            </a:fld>
            <a:endParaRPr lang="en-US" dirty="0"/>
          </a:p>
        </p:txBody>
      </p:sp>
      <p:sp>
        <p:nvSpPr>
          <p:cNvPr id="11" name="Footer Placeholder 10"/>
          <p:cNvSpPr>
            <a:spLocks noGrp="1"/>
          </p:cNvSpPr>
          <p:nvPr>
            <p:ph type="ftr" sz="quarter" idx="11"/>
          </p:nvPr>
        </p:nvSpPr>
        <p:spPr/>
        <p:txBody>
          <a:bodyPr/>
          <a:lstStyle/>
          <a:p>
            <a:r>
              <a:rPr lang="en-US" dirty="0" smtClean="0"/>
              <a:t>CSE 504 -- 2010-04-14</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2083</TotalTime>
  <Words>3663</Words>
  <Application>Microsoft Macintosh PowerPoint</Application>
  <PresentationFormat>On-screen Show (4:3)</PresentationFormat>
  <Paragraphs>493</Paragraphs>
  <Slides>56</Slides>
  <Notes>56</Notes>
  <HiddenSlides>0</HiddenSlides>
  <MMClips>0</MMClips>
  <ScaleCrop>false</ScaleCrop>
  <HeadingPairs>
    <vt:vector size="4" baseType="variant">
      <vt:variant>
        <vt:lpstr>Design Template</vt:lpstr>
      </vt:variant>
      <vt:variant>
        <vt:i4>1</vt:i4>
      </vt:variant>
      <vt:variant>
        <vt:lpstr>Slide Titles</vt:lpstr>
      </vt:variant>
      <vt:variant>
        <vt:i4>56</vt:i4>
      </vt:variant>
    </vt:vector>
  </HeadingPairs>
  <TitlesOfParts>
    <vt:vector size="57" baseType="lpstr">
      <vt:lpstr>Office Theme</vt:lpstr>
      <vt:lpstr>Static Analysis for Memory Safety</vt:lpstr>
      <vt:lpstr>Papers</vt:lpstr>
      <vt:lpstr>A First Step Towards Automated Detection of Buffer Overrun Vulnerabilities </vt:lpstr>
      <vt:lpstr>Problem</vt:lpstr>
      <vt:lpstr>“Modern” String Functions Don’t Fix the Problem</vt:lpstr>
      <vt:lpstr>Slide 5</vt:lpstr>
      <vt:lpstr>Insight</vt:lpstr>
      <vt:lpstr>Basic Approach</vt:lpstr>
      <vt:lpstr>Slide 8</vt:lpstr>
      <vt:lpstr>Slide 9</vt:lpstr>
      <vt:lpstr>Slide 10</vt:lpstr>
      <vt:lpstr>Slide 11</vt:lpstr>
      <vt:lpstr>Slide 12</vt:lpstr>
      <vt:lpstr>Slide 13</vt:lpstr>
      <vt:lpstr>It’s not that simple</vt:lpstr>
      <vt:lpstr>Use Ranges</vt:lpstr>
      <vt:lpstr>Slide 16</vt:lpstr>
      <vt:lpstr>Implementation Overview</vt:lpstr>
      <vt:lpstr>Constraint Generation</vt:lpstr>
      <vt:lpstr>Constraints</vt:lpstr>
      <vt:lpstr>Limitations</vt:lpstr>
      <vt:lpstr>Pointer Alias Limitations</vt:lpstr>
      <vt:lpstr>Evaluation</vt:lpstr>
      <vt:lpstr>Linux nettools</vt:lpstr>
      <vt:lpstr>Sendmail</vt:lpstr>
      <vt:lpstr>Sendmail findings</vt:lpstr>
      <vt:lpstr>Human Experience </vt:lpstr>
      <vt:lpstr>Slide 27</vt:lpstr>
      <vt:lpstr>Improvements</vt:lpstr>
      <vt:lpstr>Identifying Memory Ownership  -- Clouseau</vt:lpstr>
      <vt:lpstr>From overruns to memory errors</vt:lpstr>
      <vt:lpstr>Double Free</vt:lpstr>
      <vt:lpstr>After Normal Free</vt:lpstr>
      <vt:lpstr>After Double Free</vt:lpstr>
      <vt:lpstr>Alloc same size chunk again and get same memory. Write 8 bytes</vt:lpstr>
      <vt:lpstr>Motivating Example</vt:lpstr>
      <vt:lpstr>Motivating Example</vt:lpstr>
      <vt:lpstr>Motivating Example</vt:lpstr>
      <vt:lpstr>Motivating Example</vt:lpstr>
      <vt:lpstr>Ownership</vt:lpstr>
      <vt:lpstr>Key Design Choices</vt:lpstr>
      <vt:lpstr>System Overview</vt:lpstr>
      <vt:lpstr>Flow Sensitive Analysis</vt:lpstr>
      <vt:lpstr>Constraint Solving Problem</vt:lpstr>
      <vt:lpstr>Evaluation</vt:lpstr>
      <vt:lpstr>Evaluation -- C</vt:lpstr>
      <vt:lpstr>Evaluation – C++</vt:lpstr>
      <vt:lpstr>False Positives</vt:lpstr>
      <vt:lpstr>END.</vt:lpstr>
      <vt:lpstr>Flow Insensitive</vt:lpstr>
      <vt:lpstr>Not Sound and Not Complete</vt:lpstr>
      <vt:lpstr>Sendmail findings</vt:lpstr>
      <vt:lpstr>Double Free Exploit</vt:lpstr>
      <vt:lpstr>cut</vt:lpstr>
      <vt:lpstr>Definition of Escape</vt:lpstr>
      <vt:lpstr>Minor Errors in 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Buffer Overruns</dc:title>
  <dc:creator>Sam</dc:creator>
  <cp:lastModifiedBy>Sam</cp:lastModifiedBy>
  <cp:revision>307</cp:revision>
  <cp:lastPrinted>2010-04-14T16:22:08Z</cp:lastPrinted>
  <dcterms:created xsi:type="dcterms:W3CDTF">2010-04-15T22:23:35Z</dcterms:created>
  <dcterms:modified xsi:type="dcterms:W3CDTF">2010-04-15T22:27:07Z</dcterms:modified>
</cp:coreProperties>
</file>