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6" y="-30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49257DE3-95BD-4059-A6DF-668E7E24AC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61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0B1FD6-1C50-45E8-B3C5-81B2DDAB04CB}" type="slidenum">
              <a:rPr lang="en-US"/>
              <a:pPr/>
              <a:t>1</a:t>
            </a:fld>
            <a:endParaRPr lang="en-US"/>
          </a:p>
        </p:txBody>
      </p:sp>
      <p:sp>
        <p:nvSpPr>
          <p:cNvPr id="481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239C09-2B06-4C3A-B35D-57EF7B9AC9FA}" type="slidenum">
              <a:rPr lang="en-US"/>
              <a:pPr/>
              <a:t>10</a:t>
            </a:fld>
            <a:endParaRPr lang="en-US"/>
          </a:p>
        </p:txBody>
      </p:sp>
      <p:sp>
        <p:nvSpPr>
          <p:cNvPr id="573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89E171-52B4-44EB-BA89-3AFE41544983}" type="slidenum">
              <a:rPr lang="en-US"/>
              <a:pPr/>
              <a:t>11</a:t>
            </a:fld>
            <a:endParaRPr lang="en-US"/>
          </a:p>
        </p:txBody>
      </p:sp>
      <p:sp>
        <p:nvSpPr>
          <p:cNvPr id="583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EA2EF9-8D66-4810-B8C6-1AA23A8A4394}" type="slidenum">
              <a:rPr lang="en-US"/>
              <a:pPr/>
              <a:t>12</a:t>
            </a:fld>
            <a:endParaRPr lang="en-US"/>
          </a:p>
        </p:txBody>
      </p:sp>
      <p:sp>
        <p:nvSpPr>
          <p:cNvPr id="593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19AA8CB4-4430-4E10-9945-FF89D7A45457}" type="slidenum">
              <a:rPr lang="en-US" sz="1200"/>
              <a:pPr algn="r">
                <a:buClrTx/>
                <a:buFontTx/>
                <a:buNone/>
              </a:pPr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73B238-6D36-4EC9-9E9A-B61A2CEE8F67}" type="slidenum">
              <a:rPr lang="en-US"/>
              <a:pPr/>
              <a:t>13</a:t>
            </a:fld>
            <a:endParaRPr lang="en-US"/>
          </a:p>
        </p:txBody>
      </p:sp>
      <p:sp>
        <p:nvSpPr>
          <p:cNvPr id="604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52B676-5EEE-4471-91C2-ABA5D8101D63}" type="slidenum">
              <a:rPr lang="en-US"/>
              <a:pPr/>
              <a:t>14</a:t>
            </a:fld>
            <a:endParaRPr lang="en-US"/>
          </a:p>
        </p:txBody>
      </p:sp>
      <p:sp>
        <p:nvSpPr>
          <p:cNvPr id="614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34CD5CC-5EED-4F3B-926A-A2ABB77B2982}" type="slidenum">
              <a:rPr lang="en-US" sz="1200"/>
              <a:pPr algn="r">
                <a:buClrTx/>
                <a:buFontTx/>
                <a:buNone/>
              </a:pPr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C35099-080B-4060-8FE3-0262953CB3A1}" type="slidenum">
              <a:rPr lang="en-US"/>
              <a:pPr/>
              <a:t>15</a:t>
            </a:fld>
            <a:endParaRPr lang="en-US"/>
          </a:p>
        </p:txBody>
      </p:sp>
      <p:sp>
        <p:nvSpPr>
          <p:cNvPr id="624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853D2897-4EF4-40E1-A0A9-CDBF5D4B9E05}" type="slidenum">
              <a:rPr lang="en-US" sz="1200"/>
              <a:pPr algn="r">
                <a:buClrTx/>
                <a:buFontTx/>
                <a:buNone/>
              </a:pPr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8882B3-17CA-43EB-A1CC-A5C1B2E5FBE2}" type="slidenum">
              <a:rPr lang="en-US"/>
              <a:pPr/>
              <a:t>16</a:t>
            </a:fld>
            <a:endParaRPr lang="en-US"/>
          </a:p>
        </p:txBody>
      </p:sp>
      <p:sp>
        <p:nvSpPr>
          <p:cNvPr id="634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CE3C97-87EE-4E79-9C7F-4DED30DC54BF}" type="slidenum">
              <a:rPr lang="en-US"/>
              <a:pPr/>
              <a:t>17</a:t>
            </a:fld>
            <a:endParaRPr lang="en-US"/>
          </a:p>
        </p:txBody>
      </p:sp>
      <p:sp>
        <p:nvSpPr>
          <p:cNvPr id="645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800595F-5C84-47A7-B510-2FCEE22FB307}" type="slidenum">
              <a:rPr lang="en-US" sz="1200"/>
              <a:pPr algn="r">
                <a:buClrTx/>
                <a:buFontTx/>
                <a:buNone/>
              </a:pPr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FCBD0B-3BFE-4199-95D4-F6C683E184E3}" type="slidenum">
              <a:rPr lang="en-US"/>
              <a:pPr/>
              <a:t>18</a:t>
            </a:fld>
            <a:endParaRPr lang="en-US"/>
          </a:p>
        </p:txBody>
      </p:sp>
      <p:sp>
        <p:nvSpPr>
          <p:cNvPr id="655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82B4A12-B0B5-40E3-BA9C-BF9D6AC0A391}" type="slidenum">
              <a:rPr lang="en-US" sz="1200"/>
              <a:pPr algn="r">
                <a:buClrTx/>
                <a:buFontTx/>
                <a:buNone/>
              </a:pPr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482CDB-686B-4564-91B1-74751210D2AE}" type="slidenum">
              <a:rPr lang="en-US"/>
              <a:pPr/>
              <a:t>19</a:t>
            </a:fld>
            <a:endParaRPr lang="en-US"/>
          </a:p>
        </p:txBody>
      </p:sp>
      <p:sp>
        <p:nvSpPr>
          <p:cNvPr id="665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017D3C1-6BA2-49D7-969D-CD6FC4A648A3}" type="slidenum">
              <a:rPr lang="en-US" sz="1200"/>
              <a:pPr algn="r">
                <a:buClrTx/>
                <a:buFontTx/>
                <a:buNone/>
              </a:pPr>
              <a:t>19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965FCC-F0BF-48D3-BBAF-32A72ECBB811}" type="slidenum">
              <a:rPr lang="en-US"/>
              <a:pPr/>
              <a:t>2</a:t>
            </a:fld>
            <a:endParaRPr lang="en-US"/>
          </a:p>
        </p:txBody>
      </p:sp>
      <p:sp>
        <p:nvSpPr>
          <p:cNvPr id="49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8B644BB4-C879-4F5A-AD2A-7106D65812CD}" type="slidenum">
              <a:rPr lang="en-US" sz="1200"/>
              <a:pPr algn="r">
                <a:buClrTx/>
                <a:buFontTx/>
                <a:buNone/>
              </a:pPr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CBCB00-7C4D-4A1E-8315-98E699E4DEB4}" type="slidenum">
              <a:rPr lang="en-US"/>
              <a:pPr/>
              <a:t>20</a:t>
            </a:fld>
            <a:endParaRPr lang="en-US"/>
          </a:p>
        </p:txBody>
      </p:sp>
      <p:sp>
        <p:nvSpPr>
          <p:cNvPr id="675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3E817C-0031-4040-8A88-4016FE4E818D}" type="slidenum">
              <a:rPr lang="en-US"/>
              <a:pPr/>
              <a:t>21</a:t>
            </a:fld>
            <a:endParaRPr lang="en-US"/>
          </a:p>
        </p:txBody>
      </p:sp>
      <p:sp>
        <p:nvSpPr>
          <p:cNvPr id="686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172D2E-2C82-4642-93FF-2356C9086607}" type="slidenum">
              <a:rPr lang="en-US"/>
              <a:pPr/>
              <a:t>22</a:t>
            </a:fld>
            <a:endParaRPr lang="en-US"/>
          </a:p>
        </p:txBody>
      </p:sp>
      <p:sp>
        <p:nvSpPr>
          <p:cNvPr id="696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B8DFED-C0E1-477F-AA26-CF5DAE9E2C79}" type="slidenum">
              <a:rPr lang="en-US"/>
              <a:pPr/>
              <a:t>23</a:t>
            </a:fld>
            <a:endParaRPr lang="en-US"/>
          </a:p>
        </p:txBody>
      </p:sp>
      <p:sp>
        <p:nvSpPr>
          <p:cNvPr id="706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8749C2-8333-41F6-BAE3-A6E90E7FDB26}" type="slidenum">
              <a:rPr lang="en-US"/>
              <a:pPr/>
              <a:t>24</a:t>
            </a:fld>
            <a:endParaRPr lang="en-US"/>
          </a:p>
        </p:txBody>
      </p:sp>
      <p:sp>
        <p:nvSpPr>
          <p:cNvPr id="716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939F54B-3564-4C7E-853B-C28EB5E78899}" type="slidenum">
              <a:rPr lang="en-US" sz="1200"/>
              <a:pPr algn="r">
                <a:buClrTx/>
                <a:buFontTx/>
                <a:buNone/>
              </a:pPr>
              <a:t>24</a:t>
            </a:fld>
            <a:endParaRPr 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9D75B9-0ED8-4EB6-B781-FBA17A2019D9}" type="slidenum">
              <a:rPr lang="en-US"/>
              <a:pPr/>
              <a:t>25</a:t>
            </a:fld>
            <a:endParaRPr lang="en-US"/>
          </a:p>
        </p:txBody>
      </p:sp>
      <p:sp>
        <p:nvSpPr>
          <p:cNvPr id="727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131E78-AF7C-4329-9153-AD22BA1DED26}" type="slidenum">
              <a:rPr lang="en-US"/>
              <a:pPr/>
              <a:t>26</a:t>
            </a:fld>
            <a:endParaRPr lang="en-US"/>
          </a:p>
        </p:txBody>
      </p:sp>
      <p:sp>
        <p:nvSpPr>
          <p:cNvPr id="737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F8978E-C98F-4A36-AD6A-A9643BA32360}" type="slidenum">
              <a:rPr lang="en-US"/>
              <a:pPr/>
              <a:t>27</a:t>
            </a:fld>
            <a:endParaRPr lang="en-US"/>
          </a:p>
        </p:txBody>
      </p:sp>
      <p:sp>
        <p:nvSpPr>
          <p:cNvPr id="747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1C873B-35B4-4BF9-95F3-D3F594442E6F}" type="slidenum">
              <a:rPr lang="en-US"/>
              <a:pPr/>
              <a:t>28</a:t>
            </a:fld>
            <a:endParaRPr lang="en-US"/>
          </a:p>
        </p:txBody>
      </p:sp>
      <p:sp>
        <p:nvSpPr>
          <p:cNvPr id="757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676D47-C9AC-4BBF-8143-16F2595D738B}" type="slidenum">
              <a:rPr lang="en-US"/>
              <a:pPr/>
              <a:t>29</a:t>
            </a:fld>
            <a:endParaRPr lang="en-US"/>
          </a:p>
        </p:txBody>
      </p:sp>
      <p:sp>
        <p:nvSpPr>
          <p:cNvPr id="768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CA12D4-FD4A-4F05-9B9C-6B0E8094CA4C}" type="slidenum">
              <a:rPr lang="en-US"/>
              <a:pPr/>
              <a:t>3</a:t>
            </a:fld>
            <a:endParaRPr lang="en-US"/>
          </a:p>
        </p:txBody>
      </p:sp>
      <p:sp>
        <p:nvSpPr>
          <p:cNvPr id="501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ABB072-147B-4D27-881B-DE5C4125510B}" type="slidenum">
              <a:rPr lang="en-US"/>
              <a:pPr/>
              <a:t>30</a:t>
            </a:fld>
            <a:endParaRPr lang="en-US"/>
          </a:p>
        </p:txBody>
      </p:sp>
      <p:sp>
        <p:nvSpPr>
          <p:cNvPr id="778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7C3D46-015C-4929-8CDF-A531D903CD80}" type="slidenum">
              <a:rPr lang="en-US"/>
              <a:pPr/>
              <a:t>31</a:t>
            </a:fld>
            <a:endParaRPr lang="en-US"/>
          </a:p>
        </p:txBody>
      </p:sp>
      <p:sp>
        <p:nvSpPr>
          <p:cNvPr id="788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687DBF-1394-4B13-8210-26AA1373B6B3}" type="slidenum">
              <a:rPr lang="en-US"/>
              <a:pPr/>
              <a:t>32</a:t>
            </a:fld>
            <a:endParaRPr lang="en-US"/>
          </a:p>
        </p:txBody>
      </p:sp>
      <p:sp>
        <p:nvSpPr>
          <p:cNvPr id="798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CE8F5E-CD3D-4687-8F4C-DD256CAA8F39}" type="slidenum">
              <a:rPr lang="en-US"/>
              <a:pPr/>
              <a:t>33</a:t>
            </a:fld>
            <a:endParaRPr lang="en-US"/>
          </a:p>
        </p:txBody>
      </p:sp>
      <p:sp>
        <p:nvSpPr>
          <p:cNvPr id="808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D19EDA-7BE8-4A00-B9D3-4818AE4FEFEA}" type="slidenum">
              <a:rPr lang="en-US"/>
              <a:pPr/>
              <a:t>34</a:t>
            </a:fld>
            <a:endParaRPr lang="en-US"/>
          </a:p>
        </p:txBody>
      </p:sp>
      <p:sp>
        <p:nvSpPr>
          <p:cNvPr id="819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72AF9B-AE85-4021-BF70-555081A75AE4}" type="slidenum">
              <a:rPr lang="en-US"/>
              <a:pPr/>
              <a:t>35</a:t>
            </a:fld>
            <a:endParaRPr lang="en-US"/>
          </a:p>
        </p:txBody>
      </p:sp>
      <p:sp>
        <p:nvSpPr>
          <p:cNvPr id="829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ACDADE-A6AE-4E9A-BB2B-AF673127D998}" type="slidenum">
              <a:rPr lang="en-US"/>
              <a:pPr/>
              <a:t>36</a:t>
            </a:fld>
            <a:endParaRPr lang="en-US"/>
          </a:p>
        </p:txBody>
      </p:sp>
      <p:sp>
        <p:nvSpPr>
          <p:cNvPr id="839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6F2D0F-C0C3-438F-BAA7-8A91576D1D8D}" type="slidenum">
              <a:rPr lang="en-US"/>
              <a:pPr/>
              <a:t>37</a:t>
            </a:fld>
            <a:endParaRPr lang="en-US"/>
          </a:p>
        </p:txBody>
      </p:sp>
      <p:sp>
        <p:nvSpPr>
          <p:cNvPr id="849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0E2055-8AA0-487B-AB4F-8D6FEC74519B}" type="slidenum">
              <a:rPr lang="en-US"/>
              <a:pPr/>
              <a:t>38</a:t>
            </a:fld>
            <a:endParaRPr lang="en-US"/>
          </a:p>
        </p:txBody>
      </p:sp>
      <p:sp>
        <p:nvSpPr>
          <p:cNvPr id="860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8AE4B3-D435-4248-9B22-3846B588B747}" type="slidenum">
              <a:rPr lang="en-US"/>
              <a:pPr/>
              <a:t>39</a:t>
            </a:fld>
            <a:endParaRPr lang="en-US"/>
          </a:p>
        </p:txBody>
      </p:sp>
      <p:sp>
        <p:nvSpPr>
          <p:cNvPr id="870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C8FB39-FBEB-4C86-AB01-FE14BF0D7D54}" type="slidenum">
              <a:rPr lang="en-US"/>
              <a:pPr/>
              <a:t>4</a:t>
            </a:fld>
            <a:endParaRPr lang="en-US"/>
          </a:p>
        </p:txBody>
      </p:sp>
      <p:sp>
        <p:nvSpPr>
          <p:cNvPr id="512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F5D242-F4FF-4EC8-9AC3-71825C97E46A}" type="slidenum">
              <a:rPr lang="en-US"/>
              <a:pPr/>
              <a:t>40</a:t>
            </a:fld>
            <a:endParaRPr lang="en-US"/>
          </a:p>
        </p:txBody>
      </p:sp>
      <p:sp>
        <p:nvSpPr>
          <p:cNvPr id="880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5E8D16-EC2F-42AF-8C2B-91617087165E}" type="slidenum">
              <a:rPr lang="en-US"/>
              <a:pPr/>
              <a:t>41</a:t>
            </a:fld>
            <a:endParaRPr lang="en-US"/>
          </a:p>
        </p:txBody>
      </p:sp>
      <p:sp>
        <p:nvSpPr>
          <p:cNvPr id="890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E62DD2-3134-4FC6-9BD4-134D5041075F}" type="slidenum">
              <a:rPr lang="en-US"/>
              <a:pPr/>
              <a:t>42</a:t>
            </a:fld>
            <a:endParaRPr lang="en-US"/>
          </a:p>
        </p:txBody>
      </p:sp>
      <p:sp>
        <p:nvSpPr>
          <p:cNvPr id="901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DAB9437-5897-4997-AE37-588BAADE554D}" type="slidenum">
              <a:rPr lang="en-US" sz="1200"/>
              <a:pPr algn="r">
                <a:buClrTx/>
                <a:buFontTx/>
                <a:buNone/>
              </a:pPr>
              <a:t>42</a:t>
            </a:fld>
            <a:endParaRPr lang="en-US" sz="120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B6B7B1-743F-47BF-A7DB-983A6C935150}" type="slidenum">
              <a:rPr lang="en-US"/>
              <a:pPr/>
              <a:t>43</a:t>
            </a:fld>
            <a:endParaRPr lang="en-US"/>
          </a:p>
        </p:txBody>
      </p:sp>
      <p:sp>
        <p:nvSpPr>
          <p:cNvPr id="911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0EDA53-A1CA-4A8A-B969-9E184479C7E6}" type="slidenum">
              <a:rPr lang="en-US"/>
              <a:pPr/>
              <a:t>44</a:t>
            </a:fld>
            <a:endParaRPr lang="en-US"/>
          </a:p>
        </p:txBody>
      </p:sp>
      <p:sp>
        <p:nvSpPr>
          <p:cNvPr id="921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E6AE0D-CC87-49E3-A7EE-E594C795FE2C}" type="slidenum">
              <a:rPr lang="en-US"/>
              <a:pPr/>
              <a:t>5</a:t>
            </a:fld>
            <a:endParaRPr lang="en-US"/>
          </a:p>
        </p:txBody>
      </p:sp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0F75DE-6A0C-4656-BD3B-2FFD48EBCA99}" type="slidenum">
              <a:rPr lang="en-US"/>
              <a:pPr/>
              <a:t>6</a:t>
            </a:fld>
            <a:endParaRPr lang="en-US"/>
          </a:p>
        </p:txBody>
      </p:sp>
      <p:sp>
        <p:nvSpPr>
          <p:cNvPr id="532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32BA20-2CEA-4291-9101-D8AC222C6030}" type="slidenum">
              <a:rPr lang="en-US"/>
              <a:pPr/>
              <a:t>7</a:t>
            </a:fld>
            <a:endParaRPr lang="en-US"/>
          </a:p>
        </p:txBody>
      </p:sp>
      <p:sp>
        <p:nvSpPr>
          <p:cNvPr id="542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39AF4B-50D4-4CA7-A9E6-D852D7820CFD}" type="slidenum">
              <a:rPr lang="en-US"/>
              <a:pPr/>
              <a:t>8</a:t>
            </a:fld>
            <a:endParaRPr lang="en-US"/>
          </a:p>
        </p:txBody>
      </p:sp>
      <p:sp>
        <p:nvSpPr>
          <p:cNvPr id="552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17AB0E-7053-440C-9288-D503312FD5A9}" type="slidenum">
              <a:rPr lang="en-US"/>
              <a:pPr/>
              <a:t>9</a:t>
            </a:fld>
            <a:endParaRPr lang="en-US"/>
          </a:p>
        </p:txBody>
      </p:sp>
      <p:sp>
        <p:nvSpPr>
          <p:cNvPr id="563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2010-04-26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Runtime Memory Safety - CSE 504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47FADD-AA52-4726-B828-B7AA00B4D7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2010-04-26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Runtime Memory Safety - CSE 504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7F98C7-538F-4472-B157-3D5F8542F2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7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2010-04-26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Runtime Memory Safety - CSE 504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067388-BB5B-44DA-A179-6E73FC94E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5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2010-04-26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Runtime Memory Safety - CSE 504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6F7DED-8C8A-43B1-99D9-D519A3A002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8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2010-04-26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Runtime Memory Safety - CSE 504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5A1CBF-CE0A-4B77-8B36-94DB8E3BD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9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2010-04-26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Runtime Memory Safety - CSE 504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D69FC1-9A1D-49D5-B70D-A53EFAA35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6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2010-04-26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Runtime Memory Safety - CSE 504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932EAC-7EC7-4CD3-9BDC-520EF585FE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2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2010-04-26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Runtime Memory Safety - CSE 504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C06223-0314-49C0-8009-7F4E9422E7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7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2010-04-26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Runtime Memory Safety - CSE 504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ACC166-A965-4459-BDB8-B299005D42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1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2010-04-26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Runtime Memory Safety - CSE 504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9A3D2A2-96FF-45CD-B8F7-D6D112E0E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1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2010-04-26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Runtime Memory Safety - CSE 504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99FCAB-E252-4F81-B0DD-D325AB117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5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73825"/>
            <a:ext cx="2130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2010-04-26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38888"/>
            <a:ext cx="2892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Runtime Memory Safety - CSE 504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905500" y="6473825"/>
            <a:ext cx="2130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73FC4DE6-7CEB-450F-9E35-4171F1E412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Verdana" pitchFamily="32" charset="0"/>
          <a:cs typeface="Verdana" pitchFamily="32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Verdana" pitchFamily="32" charset="0"/>
          <a:cs typeface="Verdana" pitchFamily="32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Verdana" pitchFamily="32" charset="0"/>
          <a:cs typeface="Verdana" pitchFamily="32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Verdana" pitchFamily="32" charset="0"/>
          <a:cs typeface="Verdana" pitchFamily="32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Verdana" pitchFamily="32" charset="0"/>
          <a:cs typeface="Verdana" pitchFamily="32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Verdana" pitchFamily="32" charset="0"/>
          <a:cs typeface="Verdana" pitchFamily="32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Verdana" pitchFamily="32" charset="0"/>
          <a:cs typeface="Verdana" pitchFamily="32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Verdana" pitchFamily="32" charset="0"/>
          <a:cs typeface="Verdana" pitchFamily="32" charset="0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685800" y="1997075"/>
            <a:ext cx="7772400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600">
                <a:latin typeface="Arial" charset="0"/>
              </a:rPr>
              <a:t>Memory Safety Through</a:t>
            </a:r>
            <a:br>
              <a:rPr lang="en-US" sz="3600">
                <a:latin typeface="Arial" charset="0"/>
              </a:rPr>
            </a:br>
            <a:r>
              <a:rPr lang="en-US" sz="3600">
                <a:latin typeface="Arial" charset="0"/>
              </a:rPr>
              <a:t>Runtime Analysis</a:t>
            </a:r>
            <a:br>
              <a:rPr lang="en-US" sz="3600">
                <a:latin typeface="Arial" charset="0"/>
              </a:rPr>
            </a:br>
            <a:endParaRPr lang="en-US" sz="3600">
              <a:latin typeface="Arial" charset="0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spcBef>
                <a:spcPts val="700"/>
              </a:spcBef>
              <a:buClrTx/>
              <a:buFontTx/>
              <a:buNone/>
            </a:pPr>
            <a:r>
              <a:rPr lang="en-US" sz="2800">
                <a:solidFill>
                  <a:srgbClr val="898989"/>
                </a:solidFill>
                <a:latin typeface="Arial" charset="0"/>
              </a:rPr>
              <a:t>Justin Samuel for CSE 504, Spring ‘10</a:t>
            </a:r>
          </a:p>
          <a:p>
            <a:pPr algn="ctr">
              <a:spcBef>
                <a:spcPts val="700"/>
              </a:spcBef>
              <a:buClrTx/>
              <a:buFontTx/>
              <a:buNone/>
            </a:pPr>
            <a:r>
              <a:rPr lang="en-US" sz="2800">
                <a:solidFill>
                  <a:srgbClr val="898989"/>
                </a:solidFill>
                <a:latin typeface="Arial" charset="0"/>
              </a:rPr>
              <a:t>Instructor: Ben Livshits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Static Analysis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968375" indent="-5111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Two stages:</a:t>
            </a:r>
          </a:p>
          <a:p>
            <a:pPr lvl="1">
              <a:spcBef>
                <a:spcPts val="600"/>
              </a:spcBef>
              <a:buFont typeface="Arial" charset="0"/>
              <a:buAutoNum type="arabicPeriod"/>
            </a:pPr>
            <a:r>
              <a:rPr lang="en-US" sz="2400">
                <a:latin typeface="Arial" charset="0"/>
              </a:rPr>
              <a:t>Points-to analysis</a:t>
            </a:r>
          </a:p>
          <a:p>
            <a:pPr lvl="1">
              <a:spcBef>
                <a:spcPts val="600"/>
              </a:spcBef>
              <a:buFont typeface="Arial" charset="0"/>
              <a:buAutoNum type="arabicPeriod"/>
            </a:pPr>
            <a:r>
              <a:rPr lang="en-US" sz="2400">
                <a:latin typeface="Arial" charset="0"/>
              </a:rPr>
              <a:t>Write safety analysis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Goal: Create a color table.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Give each unsafe object a different color.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Give each write instruction the same color as the objects it can write.</a:t>
            </a:r>
          </a:p>
          <a:p>
            <a:pPr lvl="1">
              <a:spcBef>
                <a:spcPts val="600"/>
              </a:spcBef>
              <a:buClrTx/>
              <a:buFontTx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25951D2-AC73-4679-8091-58BE8B63ACDB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10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Static Step 1: Points-to Analysis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Compute the set of objects that can be modified by each program instruction.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In the example: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Set </a:t>
            </a:r>
            <a:r>
              <a:rPr lang="en-US" sz="2400" b="1">
                <a:latin typeface="Arial" charset="0"/>
              </a:rPr>
              <a:t>{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>
                <a:latin typeface="Arial" charset="0"/>
              </a:rPr>
              <a:t>}</a:t>
            </a:r>
            <a:r>
              <a:rPr lang="en-US" sz="2400">
                <a:latin typeface="Arial" charset="0"/>
              </a:rPr>
              <a:t> for the instructions at lines 5 and 8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Set </a:t>
            </a:r>
            <a:r>
              <a:rPr lang="en-US" sz="2400" b="1">
                <a:latin typeface="Arial" charset="0"/>
              </a:rPr>
              <a:t>{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cgiCommand</a:t>
            </a:r>
            <a:r>
              <a:rPr lang="en-US" sz="2400" b="1">
                <a:latin typeface="Arial" charset="0"/>
              </a:rPr>
              <a:t>}</a:t>
            </a:r>
            <a:r>
              <a:rPr lang="en-US" sz="2400">
                <a:latin typeface="Arial" charset="0"/>
              </a:rPr>
              <a:t> for the instruction at line 7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92A1A1A-0027-4AE4-930D-96E1B8D7AA27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11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057400" y="4002088"/>
            <a:ext cx="6629400" cy="226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275"/>
              </a:spcBef>
              <a:buClrTx/>
              <a:buFontTx/>
              <a:buNone/>
            </a:pPr>
            <a:r>
              <a:rPr lang="en-US" sz="1100">
                <a:latin typeface="Courier New" pitchFamily="49" charset="0"/>
                <a:cs typeface="Courier New" pitchFamily="49" charset="0"/>
              </a:rPr>
              <a:t>1:  char cgiCommand[1024];</a:t>
            </a:r>
          </a:p>
          <a:p>
            <a:pPr>
              <a:lnSpc>
                <a:spcPct val="80000"/>
              </a:lnSpc>
              <a:spcBef>
                <a:spcPts val="275"/>
              </a:spcBef>
              <a:buClrTx/>
              <a:buFontTx/>
              <a:buNone/>
            </a:pPr>
            <a:r>
              <a:rPr lang="en-US" sz="1100">
                <a:latin typeface="Courier New" pitchFamily="49" charset="0"/>
                <a:cs typeface="Courier New" pitchFamily="49" charset="0"/>
              </a:rPr>
              <a:t>2:  char cgiDir[1024];</a:t>
            </a:r>
          </a:p>
          <a:p>
            <a:pPr>
              <a:lnSpc>
                <a:spcPct val="80000"/>
              </a:lnSpc>
              <a:spcBef>
                <a:spcPts val="275"/>
              </a:spcBef>
              <a:buClrTx/>
              <a:buFontTx/>
              <a:buNone/>
            </a:pPr>
            <a:r>
              <a:rPr lang="en-US" sz="1100">
                <a:latin typeface="Courier New" pitchFamily="49" charset="0"/>
                <a:cs typeface="Courier New" pitchFamily="49" charset="0"/>
              </a:rPr>
              <a:t>3:</a:t>
            </a:r>
          </a:p>
          <a:p>
            <a:pPr>
              <a:lnSpc>
                <a:spcPct val="80000"/>
              </a:lnSpc>
              <a:spcBef>
                <a:spcPts val="275"/>
              </a:spcBef>
              <a:buClrTx/>
              <a:buFontTx/>
              <a:buNone/>
            </a:pPr>
            <a:r>
              <a:rPr lang="en-US" sz="1100">
                <a:latin typeface="Courier New" pitchFamily="49" charset="0"/>
                <a:cs typeface="Courier New" pitchFamily="49" charset="0"/>
              </a:rPr>
              <a:t>4:  void ProcessCGIRequest(char* msg, int sz) {</a:t>
            </a:r>
          </a:p>
          <a:p>
            <a:pPr>
              <a:lnSpc>
                <a:spcPct val="80000"/>
              </a:lnSpc>
              <a:spcBef>
                <a:spcPts val="275"/>
              </a:spcBef>
              <a:buClrTx/>
              <a:buFontTx/>
              <a:buNone/>
            </a:pPr>
            <a:r>
              <a:rPr lang="en-US" sz="1100">
                <a:latin typeface="Courier New" pitchFamily="49" charset="0"/>
                <a:cs typeface="Courier New" pitchFamily="49" charset="0"/>
              </a:rPr>
              <a:t>5:      </a:t>
            </a:r>
            <a:r>
              <a:rPr lang="en-US" sz="1100" b="1">
                <a:latin typeface="Courier New" pitchFamily="49" charset="0"/>
                <a:cs typeface="Courier New" pitchFamily="49" charset="0"/>
              </a:rPr>
              <a:t>int i=0;</a:t>
            </a:r>
          </a:p>
          <a:p>
            <a:pPr>
              <a:lnSpc>
                <a:spcPct val="80000"/>
              </a:lnSpc>
              <a:spcBef>
                <a:spcPts val="275"/>
              </a:spcBef>
              <a:buClrTx/>
              <a:buFontTx/>
              <a:buNone/>
            </a:pPr>
            <a:r>
              <a:rPr lang="en-US" sz="1100">
                <a:latin typeface="Courier New" pitchFamily="49" charset="0"/>
                <a:cs typeface="Courier New" pitchFamily="49" charset="0"/>
              </a:rPr>
              <a:t>6:      while (i &lt; sz) {</a:t>
            </a:r>
          </a:p>
          <a:p>
            <a:pPr>
              <a:lnSpc>
                <a:spcPct val="80000"/>
              </a:lnSpc>
              <a:spcBef>
                <a:spcPts val="275"/>
              </a:spcBef>
              <a:buClrTx/>
              <a:buFontTx/>
              <a:buNone/>
            </a:pPr>
            <a:r>
              <a:rPr lang="en-US" sz="1100">
                <a:latin typeface="Courier New" pitchFamily="49" charset="0"/>
                <a:cs typeface="Courier New" pitchFamily="49" charset="0"/>
              </a:rPr>
              <a:t>7:          </a:t>
            </a:r>
            <a:r>
              <a:rPr lang="en-US" sz="1100" b="1">
                <a:latin typeface="Courier New" pitchFamily="49" charset="0"/>
                <a:cs typeface="Courier New" pitchFamily="49" charset="0"/>
              </a:rPr>
              <a:t>cgiCommand[i] = msg[i];</a:t>
            </a:r>
          </a:p>
          <a:p>
            <a:pPr>
              <a:lnSpc>
                <a:spcPct val="80000"/>
              </a:lnSpc>
              <a:spcBef>
                <a:spcPts val="275"/>
              </a:spcBef>
              <a:buClrTx/>
              <a:buFontTx/>
              <a:buNone/>
            </a:pPr>
            <a:r>
              <a:rPr lang="en-US" sz="1100">
                <a:latin typeface="Courier New" pitchFamily="49" charset="0"/>
                <a:cs typeface="Courier New" pitchFamily="49" charset="0"/>
              </a:rPr>
              <a:t>8:          </a:t>
            </a:r>
            <a:r>
              <a:rPr lang="en-US" sz="1100" b="1">
                <a:latin typeface="Courier New" pitchFamily="49" charset="0"/>
                <a:cs typeface="Courier New" pitchFamily="49" charset="0"/>
              </a:rPr>
              <a:t>i++;</a:t>
            </a:r>
          </a:p>
          <a:p>
            <a:pPr>
              <a:lnSpc>
                <a:spcPct val="80000"/>
              </a:lnSpc>
              <a:spcBef>
                <a:spcPts val="275"/>
              </a:spcBef>
              <a:buClrTx/>
              <a:buFontTx/>
              <a:buNone/>
            </a:pPr>
            <a:r>
              <a:rPr lang="en-US" sz="1100">
                <a:latin typeface="Courier New" pitchFamily="49" charset="0"/>
                <a:cs typeface="Courier New" pitchFamily="49" charset="0"/>
              </a:rPr>
              <a:t>9:      }</a:t>
            </a:r>
          </a:p>
          <a:p>
            <a:pPr>
              <a:lnSpc>
                <a:spcPct val="80000"/>
              </a:lnSpc>
              <a:spcBef>
                <a:spcPts val="275"/>
              </a:spcBef>
              <a:buClrTx/>
              <a:buFontTx/>
              <a:buNone/>
            </a:pPr>
            <a:r>
              <a:rPr lang="en-US" sz="1100">
                <a:latin typeface="Courier New" pitchFamily="49" charset="0"/>
                <a:cs typeface="Courier New" pitchFamily="49" charset="0"/>
              </a:rPr>
              <a:t>10:</a:t>
            </a:r>
          </a:p>
          <a:p>
            <a:pPr>
              <a:lnSpc>
                <a:spcPct val="80000"/>
              </a:lnSpc>
              <a:spcBef>
                <a:spcPts val="275"/>
              </a:spcBef>
              <a:buClrTx/>
              <a:buFontTx/>
              <a:buNone/>
            </a:pPr>
            <a:r>
              <a:rPr lang="en-US" sz="1100">
                <a:latin typeface="Courier New" pitchFamily="49" charset="0"/>
                <a:cs typeface="Courier New" pitchFamily="49" charset="0"/>
              </a:rPr>
              <a:t>11:     ExecuteRequest(cgiDir, cgiCommand);</a:t>
            </a:r>
          </a:p>
          <a:p>
            <a:pPr>
              <a:lnSpc>
                <a:spcPct val="80000"/>
              </a:lnSpc>
              <a:spcBef>
                <a:spcPts val="275"/>
              </a:spcBef>
              <a:buClrTx/>
              <a:buFontTx/>
              <a:buNone/>
            </a:pPr>
            <a:r>
              <a:rPr lang="en-US" sz="1100">
                <a:latin typeface="Courier New" pitchFamily="49" charset="0"/>
                <a:cs typeface="Courier New" pitchFamily="49" charset="0"/>
              </a:rPr>
              <a:t>12: 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Static Step 2: Write Safety Analysis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Purpose: runtime efficiency.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For all instructions and objects, determine whether safe or unsafe.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 b="1">
                <a:latin typeface="Arial" charset="0"/>
              </a:rPr>
              <a:t>Safe instruction</a:t>
            </a:r>
            <a:r>
              <a:rPr lang="en-US" sz="2400">
                <a:latin typeface="Arial" charset="0"/>
              </a:rPr>
              <a:t>: cannot violate write integrity.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No destination operand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Operand is temporary, local, or global variable.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 b="1">
                <a:latin typeface="Arial" charset="0"/>
              </a:rPr>
              <a:t>Safe object</a:t>
            </a:r>
            <a:r>
              <a:rPr lang="en-US" sz="2400">
                <a:latin typeface="Arial" charset="0"/>
              </a:rPr>
              <a:t>: all instructions that can modify it are safe.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0DEB0EC-76D2-494D-BAFF-1AF0A6F8188D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12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Safe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1:  char cgiCommand[1024];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2:  char cgiDir[1024];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3: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4:  void ProcessCGIRequest(</a:t>
            </a:r>
            <a:r>
              <a:rPr lang="en-US" sz="22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char* msg</a:t>
            </a:r>
            <a:r>
              <a:rPr lang="en-US" sz="220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 sz</a:t>
            </a:r>
            <a:r>
              <a:rPr lang="en-US" sz="220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5:      </a:t>
            </a:r>
            <a:r>
              <a:rPr lang="en-US" sz="22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 i=0;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6:      while (i &lt; sz) {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7:          cgiCommand[i] = msg[i];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8:          </a:t>
            </a:r>
            <a:r>
              <a:rPr lang="en-US" sz="22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i++;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9:      }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10: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11:     ExecuteRequest(cgiDir, cgiCommand);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12: }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5C5A4CD-F755-4FDA-83C9-322F5BE35607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13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Not Safe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1:  char cgiCommand[1024];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2:  char cgiDir[1024];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3: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4:  void ProcessCGIRequest(char* msg, int sz) {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5:      int i=0;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6:      while (i &lt; sz) {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7:          </a:t>
            </a:r>
            <a:r>
              <a:rPr lang="en-US" sz="22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cgiCommand[i] = msg[i];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8:          i++;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9:      }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10: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11:     ExecuteRequest(cgiDir, cgiCommand);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12: }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7B7739DE-5284-4F22-A421-31AD450B3EEA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14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Example Color Table</a:t>
            </a:r>
          </a:p>
        </p:txBody>
      </p:sp>
      <p:graphicFrame>
        <p:nvGraphicFramePr>
          <p:cNvPr id="17410" name="Group 2"/>
          <p:cNvGraphicFramePr>
            <a:graphicFrameLocks noGrp="1"/>
          </p:cNvGraphicFramePr>
          <p:nvPr/>
        </p:nvGraphicFramePr>
        <p:xfrm>
          <a:off x="457200" y="3170238"/>
          <a:ext cx="8231188" cy="1889404"/>
        </p:xfrm>
        <a:graphic>
          <a:graphicData uri="http://schemas.openxmlformats.org/drawingml/2006/table">
            <a:tbl>
              <a:tblPr/>
              <a:tblGrid>
                <a:gridCol w="2743200"/>
                <a:gridCol w="2744788"/>
                <a:gridCol w="2743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Color</a:t>
                      </a:r>
                    </a:p>
                  </a:txBody>
                  <a:tcPr marL="90000" marR="90000" marT="1073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Instructions</a:t>
                      </a:r>
                    </a:p>
                  </a:txBody>
                  <a:tcPr marL="90000" marR="90000" marT="1073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Objects</a:t>
                      </a:r>
                    </a:p>
                  </a:txBody>
                  <a:tcPr marL="90000" marR="90000" marT="1073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1073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Lines 5, 8</a:t>
                      </a:r>
                    </a:p>
                  </a:txBody>
                  <a:tcPr marL="90000" marR="90000" marT="1073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msg, sz, i</a:t>
                      </a:r>
                    </a:p>
                  </a:txBody>
                  <a:tcPr marL="90000" marR="90000" marT="1073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46C0A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1073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46C0A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Line 7</a:t>
                      </a:r>
                    </a:p>
                  </a:txBody>
                  <a:tcPr marL="90000" marR="90000" marT="1073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46C0A"/>
                          </a:solidFill>
                          <a:effectLst/>
                          <a:latin typeface="Arial" charset="0"/>
                          <a:cs typeface="Arial" charset="0"/>
                        </a:rPr>
                        <a:t>cgiCommand</a:t>
                      </a:r>
                    </a:p>
                  </a:txBody>
                  <a:tcPr marL="90000" marR="90000" marT="1073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1073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1073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cgiDir</a:t>
                      </a:r>
                    </a:p>
                  </a:txBody>
                  <a:tcPr marL="90000" marR="90000" marT="1073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457200" y="1600200"/>
            <a:ext cx="8229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800">
                <a:latin typeface="Arial" charset="0"/>
              </a:rPr>
              <a:t>Record the color of each memory location.</a:t>
            </a:r>
          </a:p>
          <a:p>
            <a:pPr>
              <a:buFont typeface="Arial" charset="0"/>
              <a:buChar char="•"/>
            </a:pPr>
            <a:r>
              <a:rPr lang="en-US" sz="2800">
                <a:latin typeface="Arial" charset="0"/>
              </a:rPr>
              <a:t>Color 0 is used for safe objects.</a:t>
            </a:r>
          </a:p>
          <a:p>
            <a:pPr>
              <a:buClrTx/>
              <a:buFontTx/>
              <a:buNone/>
            </a:pPr>
            <a:endParaRPr lang="en-US" sz="2800">
              <a:latin typeface="Arial" charset="0"/>
            </a:endParaRPr>
          </a:p>
        </p:txBody>
      </p:sp>
      <p:sp>
        <p:nvSpPr>
          <p:cNvPr id="17455" name="Text Box 47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C215FBD-8FFE-49F9-80ED-DBAA844FBD15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15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Function Colors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Compute possible indirect function calls.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Colors assigned to functions are disjoint from those assigned to objects.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Prevents: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Unsafe instructions from overwriting code.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Control transfers outside code regions.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82D06BF-908D-4D83-8FEE-FF8A4B15B4A2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16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400" b="1">
                <a:latin typeface="Arial" charset="0"/>
              </a:rPr>
              <a:t>Instrumentation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575050" y="1447800"/>
            <a:ext cx="511175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Use information from static analysis.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Add instrumentation during compilation.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2800">
              <a:latin typeface="Arial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6FAADFA-C066-435A-96E7-81244F934A77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17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Insert guards.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Maintain color table.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Check writes.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Check indirect calls.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16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400" b="1">
                <a:latin typeface="Arial" charset="0"/>
              </a:rPr>
              <a:t>Instrumentation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575050" y="1447800"/>
            <a:ext cx="511175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Points-to analysis is imprecise.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False negatives possible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Insert guards between unsafe objects.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Guard objects have color 0 (safe objects).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981D50E-480C-41C2-B4AB-19EA846245E1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18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 b="1">
                <a:latin typeface="Arial" charset="0"/>
              </a:rPr>
              <a:t>Insert guards.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Maintain color table.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Check writes.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Check indirect calls.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16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400" b="1">
                <a:latin typeface="Arial" charset="0"/>
              </a:rPr>
              <a:t>Instrumentation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575050" y="1447800"/>
            <a:ext cx="511175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648200" y="1371600"/>
            <a:ext cx="2971800" cy="1524000"/>
          </a:xfrm>
          <a:prstGeom prst="rect">
            <a:avLst/>
          </a:prstGeom>
          <a:gradFill rotWithShape="0">
            <a:gsLst>
              <a:gs pos="0">
                <a:srgbClr val="7B57A8"/>
              </a:gs>
              <a:gs pos="100000">
                <a:srgbClr val="5D417E"/>
              </a:gs>
            </a:gsLst>
            <a:lin ang="16200000" scaled="1"/>
          </a:gradFill>
          <a:ln w="9360">
            <a:solidFill>
              <a:srgbClr val="7D60A0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cgiDir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[1024]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648200" y="3505200"/>
            <a:ext cx="2971800" cy="1524000"/>
          </a:xfrm>
          <a:prstGeom prst="rect">
            <a:avLst/>
          </a:prstGeom>
          <a:gradFill rotWithShape="0">
            <a:gsLst>
              <a:gs pos="0">
                <a:srgbClr val="FF8F26"/>
              </a:gs>
              <a:gs pos="100000">
                <a:srgbClr val="CB6C1D"/>
              </a:gs>
            </a:gsLst>
            <a:lin ang="16200000" scaled="1"/>
          </a:gradFill>
          <a:ln w="9360">
            <a:solidFill>
              <a:srgbClr val="F69240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cgiCommand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[1024]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648200" y="838200"/>
            <a:ext cx="2971800" cy="457200"/>
          </a:xfrm>
          <a:prstGeom prst="rect">
            <a:avLst/>
          </a:prstGeom>
          <a:gradFill rotWithShape="0">
            <a:gsLst>
              <a:gs pos="0">
                <a:srgbClr val="9CC746"/>
              </a:gs>
              <a:gs pos="100000">
                <a:srgbClr val="769535"/>
              </a:gs>
            </a:gsLst>
            <a:lin ang="16200000" scaled="1"/>
          </a:gradFill>
          <a:ln w="9360">
            <a:solidFill>
              <a:srgbClr val="98B954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GUARD (8 bytes)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648200" y="2971800"/>
            <a:ext cx="2971800" cy="457200"/>
          </a:xfrm>
          <a:prstGeom prst="rect">
            <a:avLst/>
          </a:prstGeom>
          <a:gradFill rotWithShape="0">
            <a:gsLst>
              <a:gs pos="0">
                <a:srgbClr val="9CC746"/>
              </a:gs>
              <a:gs pos="100000">
                <a:srgbClr val="769535"/>
              </a:gs>
            </a:gsLst>
            <a:lin ang="16200000" scaled="1"/>
          </a:gradFill>
          <a:ln w="9360">
            <a:solidFill>
              <a:srgbClr val="98B954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GUARD (8 bytes)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648200" y="5105400"/>
            <a:ext cx="2971800" cy="457200"/>
          </a:xfrm>
          <a:prstGeom prst="rect">
            <a:avLst/>
          </a:prstGeom>
          <a:gradFill rotWithShape="0">
            <a:gsLst>
              <a:gs pos="0">
                <a:srgbClr val="9CC746"/>
              </a:gs>
              <a:gs pos="100000">
                <a:srgbClr val="769535"/>
              </a:gs>
            </a:gsLst>
            <a:lin ang="16200000" scaled="1"/>
          </a:gradFill>
          <a:ln w="9360">
            <a:solidFill>
              <a:srgbClr val="98B954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GUARD (8 bytes)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C4EFA1E-3E3A-419B-9128-351C2AB45E8F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19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 b="1">
                <a:latin typeface="Arial" charset="0"/>
              </a:rPr>
              <a:t>Insert guards.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Maintain color table.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Check writes.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Check indirect calls.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16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600">
                <a:latin typeface="Arial" charset="0"/>
              </a:rPr>
              <a:t>(A Few) Runtime Safety Approaches</a:t>
            </a:r>
          </a:p>
        </p:txBody>
      </p:sp>
      <p:graphicFrame>
        <p:nvGraphicFramePr>
          <p:cNvPr id="4098" name="Group 2"/>
          <p:cNvGraphicFramePr>
            <a:graphicFrameLocks noGrp="1"/>
          </p:cNvGraphicFramePr>
          <p:nvPr/>
        </p:nvGraphicFramePr>
        <p:xfrm>
          <a:off x="457200" y="1600200"/>
          <a:ext cx="8002588" cy="4597402"/>
        </p:xfrm>
        <a:graphic>
          <a:graphicData uri="http://schemas.openxmlformats.org/drawingml/2006/table">
            <a:tbl>
              <a:tblPr/>
              <a:tblGrid>
                <a:gridCol w="1752600"/>
                <a:gridCol w="685800"/>
                <a:gridCol w="55641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Approach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Summary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SFI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1994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Software Fault Isolation.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Bounds checking C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1995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Jones and Kelly, CRED.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StackGuard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1998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Canaries.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ASLR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2001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Address Space Layout Randomization (e.g. PAX).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Program Shepherding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2002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Run through an interpreter and verify branch instructions.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PointGuard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2003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Pointers encrypted in memory and decrypted at time of use.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CFI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2005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Control-Flow Integrity.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DieHard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2005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Multiple, large heaps with different allocation.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DFI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2006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Data-Flow Integrity.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WIT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 Integrity Testing.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NaCL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Native Client. Uses SFI. Performs CFI.</a:t>
                      </a:r>
                    </a:p>
                  </a:txBody>
                  <a:tcPr marL="90000" marR="90000" marT="8197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22" name="Text Box 126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4223" name="Text Box 127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4224" name="Text Box 128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EFD77B1-E50C-441C-990F-35446FFD2D1A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400" b="1">
                <a:latin typeface="Arial" charset="0"/>
              </a:rPr>
              <a:t>Instrumentation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575050" y="1447800"/>
            <a:ext cx="511175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Different for the stack, heap, and global data.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Heap allocator’s header used as a guard by setting its color to 1.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5597CD64-4143-49A0-89FF-9B62D22DBB74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20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 b="1">
                <a:latin typeface="Arial" charset="0"/>
              </a:rPr>
              <a:t>Insert guards.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Maintain color table.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Check writes.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Check indirect calls.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16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400" b="1">
                <a:latin typeface="Arial" charset="0"/>
              </a:rPr>
              <a:t>Instrumentation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575050" y="1447800"/>
            <a:ext cx="511175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Tricky guard case: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Function arguments written by unsafe instruction.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Solution: Copy argument to local variable, guard that, and rewrite instructions to refer to the copy.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AFA2D61-EF87-41CE-BB75-05F8387331BD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21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 b="1">
                <a:latin typeface="Arial" charset="0"/>
              </a:rPr>
              <a:t>Insert guards.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Maintain color table.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Check writes.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Check indirect calls.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16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400" b="1">
                <a:latin typeface="Arial" charset="0"/>
              </a:rPr>
              <a:t>Instrumentation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575050" y="1447800"/>
            <a:ext cx="511175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8-bit color for each 8-byte memory slot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Space overhead is 12.5%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Pad generated code.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Instrument function prologues and epilogues to set and reset color table entries.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Wrappers for allocation functions (</a:t>
            </a:r>
            <a:r>
              <a:rPr lang="en-US" sz="280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800">
                <a:latin typeface="Arial" charset="0"/>
              </a:rPr>
              <a:t>, </a:t>
            </a:r>
            <a:r>
              <a:rPr lang="en-US" sz="280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2800">
                <a:latin typeface="Arial" charset="0"/>
              </a:rPr>
              <a:t>, </a:t>
            </a:r>
            <a:r>
              <a:rPr lang="en-US" sz="2800"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sz="2800">
                <a:latin typeface="Arial" charset="0"/>
              </a:rPr>
              <a:t>).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1FB61F20-5DA5-4969-BE09-7F513057AAC5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22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Insert guards.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 b="1">
                <a:latin typeface="Arial" charset="0"/>
              </a:rPr>
              <a:t>Maintain color table.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Check writes.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Check indirect calls.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16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400" b="1">
                <a:latin typeface="Arial" charset="0"/>
              </a:rPr>
              <a:t>Instrumentation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575050" y="1447800"/>
            <a:ext cx="511175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Only check writes by unsafe instructions.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Compare color of instruction to destination operand.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If they do not match, raise an exception.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5EB0798D-FBAD-4812-9BD0-D3D2FB211D84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23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Insert guards.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Maintain color table.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 b="1">
                <a:latin typeface="Arial" charset="0"/>
              </a:rPr>
              <a:t>Check writes.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Check indirect calls.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16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400" b="1">
                <a:latin typeface="Arial" charset="0"/>
              </a:rPr>
              <a:t>Instrumentation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575050" y="1447800"/>
            <a:ext cx="511175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Lookup the color of the target function.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Compare with the color of the indirect call instruction.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If they do not match, raise an exception.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Zero last three bits of function pointer value to ensure 16-byte aligned, which should normally be the case.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F0B6BFB-2B12-444D-A703-66CFA285C2B6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24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Insert guards.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Maintain color table.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>
                <a:latin typeface="Arial" charset="0"/>
              </a:rPr>
              <a:t>Check writes.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1600" b="1">
                <a:latin typeface="Arial" charset="0"/>
              </a:rPr>
              <a:t>Check indirect calls.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1600" b="1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Prevented Attacks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WIT can prevent all attacks that violate write integrity.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Depends on precision of points-to analysis.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If two objects have the same color, WIT may fail to detect an attack.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Sequential overflow always prevented even if colors match.</a:t>
            </a:r>
          </a:p>
          <a:p>
            <a:pPr>
              <a:spcBef>
                <a:spcPts val="700"/>
              </a:spcBef>
              <a:buClr>
                <a:srgbClr val="7F7F7F"/>
              </a:buClr>
              <a:buFont typeface="Arial" charset="0"/>
              <a:buChar char="•"/>
            </a:pPr>
            <a:r>
              <a:rPr lang="en-US" sz="2800">
                <a:solidFill>
                  <a:srgbClr val="7F7F7F"/>
                </a:solidFill>
                <a:latin typeface="Arial" charset="0"/>
              </a:rPr>
              <a:t>What about reads?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2800">
              <a:solidFill>
                <a:srgbClr val="7F7F7F"/>
              </a:solidFill>
              <a:latin typeface="Arial" charset="0"/>
            </a:endParaRP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2800">
              <a:solidFill>
                <a:srgbClr val="7F7F7F"/>
              </a:solidFill>
              <a:latin typeface="Arial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63013D8-74C3-4CAF-AC94-1906B4783B80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25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Number of Writable Objects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213" y="5715000"/>
            <a:ext cx="35433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1295400"/>
            <a:ext cx="6191250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708662A-3B16-4BED-8FDC-0BEEA0ACFDE2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26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CPU Overhead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1824038"/>
            <a:ext cx="6105525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AB120E9-9E8F-41F0-B3E9-E664ED286D70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27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Memory Overhead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1819275"/>
            <a:ext cx="6086475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53946FF0-4980-47CE-BA5F-2BBB9C14752E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28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Testing with Vulnerabilities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Successful against benchmark of 18 control-data attacks that exploit buffer overflows.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000">
                <a:latin typeface="Arial" charset="0"/>
              </a:rPr>
              <a:t>All but one are detected when guard object overwritten. The other is detected when a corrupted pointer is used to overwrite a return address (color 0).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Tested with known vulnerabilities in real apps.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000">
                <a:latin typeface="Arial" charset="0"/>
              </a:rPr>
              <a:t>All detected when buffer overflow hit a guard object at the end of the buffer.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000">
                <a:latin typeface="Arial" charset="0"/>
              </a:rPr>
              <a:t>SQL Server sprintf overflow of stack buffer (Slammer).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000">
                <a:latin typeface="Arial" charset="0"/>
              </a:rPr>
              <a:t>Ghttpd vsprintf overflow of stack buffer.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000">
                <a:latin typeface="Arial" charset="0"/>
              </a:rPr>
              <a:t>Nullhttpd heap buffer overflow causes heap management data structures to be overwritten.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000">
                <a:latin typeface="Arial" charset="0"/>
              </a:rPr>
              <a:t>Stunnel vsprintf format string overflow of stack buffer.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000">
                <a:latin typeface="Arial" charset="0"/>
              </a:rPr>
              <a:t>Libpng stack buffer overflow.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en-US" sz="2000">
              <a:latin typeface="Arial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7815487-30CC-4127-978D-23F95341338E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29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CFI: Control-Flow Integrity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Ensure execution follows the control-flow graph (CFG).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Statically analyze binary to identify valid destinations of all control transfers.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Instrument code with: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Unique IDs at destinations.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Checking destination IDs before all instructions that transfer control.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Not concerned with read or write destinations.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2800"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0006E22-521F-4480-A0D0-D800C8902A39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3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Limitations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Libraries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WIT as just described doesn’t work for libraries.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WIT for libraries assigns the same well-known color to all unsafe objects allocated by libraries.</a:t>
            </a:r>
          </a:p>
          <a:p>
            <a:pPr lvl="2">
              <a:spcBef>
                <a:spcPts val="600"/>
              </a:spcBef>
              <a:buClr>
                <a:srgbClr val="7F7F7F"/>
              </a:buClr>
              <a:buFont typeface="Arial" charset="0"/>
              <a:buChar char="–"/>
            </a:pPr>
            <a:r>
              <a:rPr lang="en-US" sz="2400">
                <a:solidFill>
                  <a:srgbClr val="7F7F7F"/>
                </a:solidFill>
                <a:latin typeface="Arial" charset="0"/>
              </a:rPr>
              <a:t>Will WIT work without recompiled libraries?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9144B97-B9F8-4E49-AF39-630FC9012997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30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DieHard: Probabilistic Memory Safety for Unsafe Languages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spcBef>
                <a:spcPts val="700"/>
              </a:spcBef>
              <a:buClrTx/>
              <a:buFontTx/>
              <a:buNone/>
            </a:pPr>
            <a:r>
              <a:rPr lang="en-US" sz="2800">
                <a:solidFill>
                  <a:srgbClr val="898989"/>
                </a:solidFill>
                <a:latin typeface="Arial" charset="0"/>
              </a:rPr>
              <a:t>Emery D. Berger and</a:t>
            </a:r>
          </a:p>
          <a:p>
            <a:pPr algn="ctr">
              <a:spcBef>
                <a:spcPts val="700"/>
              </a:spcBef>
              <a:buClrTx/>
              <a:buFontTx/>
              <a:buNone/>
            </a:pPr>
            <a:r>
              <a:rPr lang="en-US" sz="2800">
                <a:solidFill>
                  <a:srgbClr val="898989"/>
                </a:solidFill>
                <a:latin typeface="Arial" charset="0"/>
              </a:rPr>
              <a:t>Benjamin G. Zorn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Non-fatal Memory Errors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Existing approaches either: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Abort when memory errors detected.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Continue anyways (!)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How about detecting the memory error and allowing the program to continue correctly?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DEE1660-7299-4281-9A0E-A9DA141A6877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32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DieHard in a Nutshell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Randomize object locations in a large heap.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Can operate in a replicated mode.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 Multiple replicas of the same application are run simultaneously. Require agreement on output.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33825"/>
            <a:ext cx="381952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7660CEB6-83BD-4CCA-B37F-0C1CA61C469C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33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Randomized Object Locations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Likely that buffer overflows end up overwriting only empty space.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Unlikely that a newly-freed object will soon be overwritten by a subsequent allocation.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D2E3C39-F8FC-4E6D-A52E-9500020D9D87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34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Replication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Stand-alone DieHard cannot detect uninitialized reads.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Solution: execute several replicas simultaneously.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2800">
              <a:latin typeface="Arial" charset="0"/>
            </a:endParaRP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2800">
              <a:latin typeface="Arial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7DC95C6-90BC-4E51-86BC-9FBD86E0F673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35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Detecting Uninitialized Reads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68325" indent="-514350">
              <a:tabLst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  <a:tab pos="97123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  <a:tab pos="97123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  <a:tab pos="97123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  <a:tab pos="97123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  <a:tab pos="97123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  <a:tab pos="97123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  <a:tab pos="97123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  <a:tab pos="97123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  <a:tab pos="97123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Times New Roman" charset="0"/>
              <a:buAutoNum type="arabicPeriod"/>
            </a:pPr>
            <a:r>
              <a:rPr lang="en-US" sz="2800">
                <a:latin typeface="Arial" charset="0"/>
              </a:rPr>
              <a:t>Fill allocated object with random values.</a:t>
            </a:r>
          </a:p>
          <a:p>
            <a:pPr>
              <a:spcBef>
                <a:spcPts val="700"/>
              </a:spcBef>
              <a:buFont typeface="Times New Roman" charset="0"/>
              <a:buAutoNum type="arabicPeriod"/>
            </a:pPr>
            <a:r>
              <a:rPr lang="en-US" sz="2800">
                <a:latin typeface="Arial" charset="0"/>
              </a:rPr>
              <a:t>Execute same program in multiple replicas.</a:t>
            </a:r>
          </a:p>
          <a:p>
            <a:pPr>
              <a:spcBef>
                <a:spcPts val="700"/>
              </a:spcBef>
              <a:buFont typeface="Times New Roman" charset="0"/>
              <a:buAutoNum type="arabicPeriod"/>
            </a:pPr>
            <a:r>
              <a:rPr lang="en-US" sz="2800">
                <a:latin typeface="Arial" charset="0"/>
              </a:rPr>
              <a:t>Compare outputs.</a:t>
            </a: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3352800"/>
            <a:ext cx="5514975" cy="307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8A7E1A7C-13DF-40BA-A598-078D49601A1E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36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Replica Communication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DieHard uses pipes and shared memory to communicate with replicas.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Each replica receives stdin from and writes stdout to DieHard.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DieHard compares output from replicas.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Support not implemented for programs that modify filesystems or perform network I/O.</a:t>
            </a:r>
          </a:p>
          <a:p>
            <a:pPr>
              <a:spcBef>
                <a:spcPts val="700"/>
              </a:spcBef>
              <a:buClr>
                <a:srgbClr val="A6A6A6"/>
              </a:buClr>
              <a:buFont typeface="Arial" charset="0"/>
              <a:buChar char="•"/>
            </a:pPr>
            <a:r>
              <a:rPr lang="en-US" sz="2800">
                <a:solidFill>
                  <a:srgbClr val="A6A6A6"/>
                </a:solidFill>
                <a:latin typeface="Arial" charset="0"/>
              </a:rPr>
              <a:t>How would you support non-deterministic programs?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280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39148EE-41BC-436A-B0E4-35397B4EDC1F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37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Avoiding Buffer Overflows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ClrTx/>
              <a:buFontTx/>
              <a:buNone/>
            </a:pPr>
            <a:r>
              <a:rPr lang="en-US" sz="2800">
                <a:latin typeface="Arial" charset="0"/>
              </a:rPr>
              <a:t>“…for our analysis, we model a buffer overflow as a write to any location in the heap.”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2800">
              <a:latin typeface="Arial" charset="0"/>
            </a:endParaRP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2895600"/>
            <a:ext cx="452437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6C70868-27B7-40E9-A796-3CEAA3056DAD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38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Avoiding Dangling Pointers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ClrTx/>
              <a:buFontTx/>
              <a:buNone/>
            </a:pPr>
            <a:r>
              <a:rPr lang="en-US" sz="2800">
                <a:latin typeface="Arial" charset="0"/>
              </a:rPr>
              <a:t>“…the likelihood that the object’s contents are not overwritten after A intervening allocations”</a:t>
            </a: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2743200"/>
            <a:ext cx="45339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5B27BE5E-98A2-4024-AA29-8BD1D12D4E34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39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DFI: Data-Flow Integrity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Restrict reads based on instructions that wrote the data.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Statically analyze source to identify the instructions that are allowed to write values that are read.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Instrument code to: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Maintain a table of the last instructions to write memory locations.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Check the last-write table on reads against computed allowed write instructions.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Not directly concerned with control flow.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2800">
              <a:latin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04E9F3B-D81E-44F1-B427-D39A9AA57701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4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Runtime on Linux</a:t>
            </a:r>
          </a:p>
        </p:txBody>
      </p:sp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1760538" y="1600200"/>
            <a:ext cx="5621337" cy="4524375"/>
            <a:chOff x="1109" y="1008"/>
            <a:chExt cx="3541" cy="2850"/>
          </a:xfrm>
        </p:grpSpPr>
        <p:pic>
          <p:nvPicPr>
            <p:cNvPr id="4301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" y="1008"/>
              <a:ext cx="3542" cy="2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3012" name="Text Box 4"/>
            <p:cNvSpPr txBox="1">
              <a:spLocks noChangeArrowheads="1"/>
            </p:cNvSpPr>
            <p:nvPr/>
          </p:nvSpPr>
          <p:spPr bwMode="auto">
            <a:xfrm>
              <a:off x="1109" y="1008"/>
              <a:ext cx="3542" cy="2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BCEC773-4FC8-4625-8F84-37DA499CF3A5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40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Other Approaches</a:t>
            </a: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57200" y="4267200"/>
            <a:ext cx="8229600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500"/>
              </a:spcBef>
              <a:buClrTx/>
              <a:buFontTx/>
              <a:buNone/>
            </a:pPr>
            <a:r>
              <a:rPr lang="en-US" sz="2000">
                <a:latin typeface="Arial" charset="0"/>
              </a:rPr>
              <a:t>Rx: rollback to a checkpoint, re-execute in a modified environment.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endParaRPr lang="en-US" sz="2000">
              <a:latin typeface="Arial" charset="0"/>
            </a:endParaRP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790700"/>
            <a:ext cx="80010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166DCEC0-0B7D-4000-8FDB-3F54C3FA8F8E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41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Comparison</a:t>
            </a:r>
          </a:p>
        </p:txBody>
      </p:sp>
      <p:graphicFrame>
        <p:nvGraphicFramePr>
          <p:cNvPr id="45058" name="Group 2"/>
          <p:cNvGraphicFramePr>
            <a:graphicFrameLocks noGrp="1"/>
          </p:cNvGraphicFramePr>
          <p:nvPr/>
        </p:nvGraphicFramePr>
        <p:xfrm>
          <a:off x="457200" y="1438275"/>
          <a:ext cx="8002588" cy="4411663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2744788"/>
                <a:gridCol w="1447800"/>
              </a:tblGrid>
              <a:tr h="322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Approach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Protections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Limitations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CPU Overhead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Memory-safe C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(CCured, Cyclone)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 memory errors.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 and runtime changes (e.g. garbage collector).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High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Taint analysis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Many memory errors.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Accuracy vs. automation.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2x WIT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Bounds checking C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 buffer overflows.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Doesn’t work with all programs. Protection granularity limited by compile-time information.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Up to 12x WIT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StackGuard, et al.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Specific targets (e.g. return address).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Only defend against specific attacks.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CFI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Control-flow.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 not protected.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15-45%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DFI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Some out-of-bounds reads and writes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guards against imprecise analysis.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104% over WIT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(so, 20-50%)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WIT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Incorrect writes.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Library incompatibility.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10-25%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DieHard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Probabilistic memory safety.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Large heap, only supports simple programs.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12-109%.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Dhurjati’s improvements on Jones and Kelly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Most out-of-bounds reads and writes.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protection of buffer overflow inside structures or use of freed pointers, 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30-125%</a:t>
                      </a:r>
                    </a:p>
                  </a:txBody>
                  <a:tcPr marL="90000" marR="90000" marT="7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93" name="Text Box 137"/>
          <p:cNvSpPr txBox="1">
            <a:spLocks noChangeArrowheads="1"/>
          </p:cNvSpPr>
          <p:nvPr/>
        </p:nvSpPr>
        <p:spPr bwMode="auto">
          <a:xfrm>
            <a:off x="533400" y="5943600"/>
            <a:ext cx="79248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400"/>
              <a:t>Most numbers from WIT’s paper. Don’t take the numbers too seriously, they’ve been adjusted to have about the same frame of reference. Protections and limitations also require grains of salt.</a:t>
            </a:r>
          </a:p>
        </p:txBody>
      </p:sp>
      <p:sp>
        <p:nvSpPr>
          <p:cNvPr id="45194" name="Text Box 138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45195" name="Text Box 139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45196" name="Text Box 140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7F6E0DB-EED7-44E3-8FE5-6F25FFBCD486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42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Summary: WIT and DieHard</a:t>
            </a: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WIT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Static analysis + instrumentation to protect writes.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Reasonably practical if everything compiled with WIT.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DieHard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Randomize heap object locations and run multiple copies of the program.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Replicas fairly impractical, just an interesting academic idea. (My uneducated opinion, of course.)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725B8F0-E6EE-472E-8535-4DA3A7A61131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43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References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350"/>
              </a:spcBef>
              <a:buFont typeface="Arial" charset="0"/>
              <a:buChar char="•"/>
            </a:pPr>
            <a:r>
              <a:rPr lang="en-US" sz="1400">
                <a:latin typeface="Arial" charset="0"/>
              </a:rPr>
              <a:t>Akritidis, P. and Cadar, C. and Raiciu, C. and Costa, M. and Castro, M. </a:t>
            </a:r>
            <a:r>
              <a:rPr lang="en-US" sz="1400" i="1">
                <a:latin typeface="Arial" charset="0"/>
              </a:rPr>
              <a:t>Preventing memory error exploits with WIT</a:t>
            </a:r>
            <a:r>
              <a:rPr lang="en-US" sz="1400">
                <a:latin typeface="Arial" charset="0"/>
              </a:rPr>
              <a:t>. (Oakland 2008)</a:t>
            </a:r>
          </a:p>
          <a:p>
            <a:pPr>
              <a:spcBef>
                <a:spcPts val="350"/>
              </a:spcBef>
              <a:buFont typeface="Arial" charset="0"/>
              <a:buChar char="•"/>
            </a:pPr>
            <a:r>
              <a:rPr lang="en-US" sz="1400">
                <a:latin typeface="Arial" charset="0"/>
              </a:rPr>
              <a:t>Abadi, M. and Budiu, M. and Erlingsson, U. and Ligatti, J. </a:t>
            </a:r>
            <a:r>
              <a:rPr lang="en-US" sz="1400" i="1">
                <a:latin typeface="Arial" charset="0"/>
              </a:rPr>
              <a:t>Control-flow integrity</a:t>
            </a:r>
            <a:r>
              <a:rPr lang="en-US" sz="1400">
                <a:latin typeface="Arial" charset="0"/>
              </a:rPr>
              <a:t>. (CCS 2005)</a:t>
            </a:r>
          </a:p>
          <a:p>
            <a:pPr>
              <a:spcBef>
                <a:spcPts val="350"/>
              </a:spcBef>
              <a:buFont typeface="Arial" charset="0"/>
              <a:buChar char="•"/>
            </a:pPr>
            <a:r>
              <a:rPr lang="en-US" sz="1400">
                <a:latin typeface="Arial" charset="0"/>
              </a:rPr>
              <a:t>Berger, E.D. and Zorn, B.G. </a:t>
            </a:r>
            <a:r>
              <a:rPr lang="en-US" sz="1400" i="1">
                <a:latin typeface="Arial" charset="0"/>
              </a:rPr>
              <a:t>DieHard: probabilistic memory safety for unsafe languages</a:t>
            </a:r>
            <a:r>
              <a:rPr lang="en-US" sz="1400">
                <a:latin typeface="Arial" charset="0"/>
              </a:rPr>
              <a:t>. (SIGPLAN  2006)</a:t>
            </a:r>
          </a:p>
          <a:p>
            <a:pPr>
              <a:spcBef>
                <a:spcPts val="350"/>
              </a:spcBef>
              <a:buFont typeface="Arial" charset="0"/>
              <a:buChar char="•"/>
            </a:pPr>
            <a:r>
              <a:rPr lang="en-US" sz="1400">
                <a:latin typeface="Arial" charset="0"/>
              </a:rPr>
              <a:t>Castro, M. and Costa, M. and Harris, T. </a:t>
            </a:r>
            <a:r>
              <a:rPr lang="en-US" sz="1400" i="1">
                <a:latin typeface="Arial" charset="0"/>
              </a:rPr>
              <a:t>Securing software by enforcing data-flow integrity</a:t>
            </a:r>
            <a:r>
              <a:rPr lang="en-US" sz="1400">
                <a:latin typeface="Arial" charset="0"/>
              </a:rPr>
              <a:t>. (OSDI 2006)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5C12615-B060-4B80-9CFF-08510897D655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44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Preventing memory error exploits with WIT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ts val="650"/>
              </a:spcBef>
              <a:buClrTx/>
              <a:buFontTx/>
              <a:buNone/>
            </a:pPr>
            <a:r>
              <a:rPr lang="en-US" sz="2600">
                <a:solidFill>
                  <a:srgbClr val="898989"/>
                </a:solidFill>
                <a:latin typeface="Arial" charset="0"/>
              </a:rPr>
              <a:t>Periklis Akritidis, Cristian Cada, Costin Raiciu, Manuel Costa, Miguel Castro</a:t>
            </a:r>
          </a:p>
          <a:p>
            <a:pPr algn="ctr">
              <a:lnSpc>
                <a:spcPct val="90000"/>
              </a:lnSpc>
              <a:spcBef>
                <a:spcPts val="650"/>
              </a:spcBef>
              <a:buClrTx/>
              <a:buFontTx/>
              <a:buNone/>
            </a:pPr>
            <a:endParaRPr lang="en-US" sz="2600">
              <a:solidFill>
                <a:srgbClr val="898989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ts val="650"/>
              </a:spcBef>
              <a:buClrTx/>
              <a:buFontTx/>
              <a:buNone/>
            </a:pPr>
            <a:r>
              <a:rPr lang="en-US" sz="2600">
                <a:solidFill>
                  <a:srgbClr val="898989"/>
                </a:solidFill>
                <a:latin typeface="Arial" charset="0"/>
              </a:rPr>
              <a:t>Microsoft Research, Cambridge UK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Example Vulnerable Code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1:  char cgiCommand[1024];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2:  char cgiDir[1024];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3: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4:  void ProcessCGIRequest(char* msg, int sz) {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5:      int i=0;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6:      while (i &lt; sz) {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7:          cgiCommand[i] = msg[i];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8:          i++;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9:      }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10: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11:     ExecuteRequest(cgiDir, cgiCommand);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12: }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6534E0E-38B2-4C34-8F71-7F927541FEAB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6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Data-modifying Commands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1:  char cgiCommand[1024];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2:  char cgiDir[1024];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3: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4:  void ProcessCGIRequest(char* msg, int sz) {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5:      </a:t>
            </a:r>
            <a:r>
              <a:rPr lang="en-US" sz="2200" b="1">
                <a:latin typeface="Courier New" pitchFamily="49" charset="0"/>
                <a:cs typeface="Courier New" pitchFamily="49" charset="0"/>
              </a:rPr>
              <a:t>int i=0;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6:      while (i &lt; sz) {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7:          </a:t>
            </a:r>
            <a:r>
              <a:rPr lang="en-US" sz="2200" b="1">
                <a:latin typeface="Courier New" pitchFamily="49" charset="0"/>
                <a:cs typeface="Courier New" pitchFamily="49" charset="0"/>
              </a:rPr>
              <a:t>cgiCommand[i] = msg[i];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8:          </a:t>
            </a:r>
            <a:r>
              <a:rPr lang="en-US" sz="2200" b="1">
                <a:latin typeface="Courier New" pitchFamily="49" charset="0"/>
                <a:cs typeface="Courier New" pitchFamily="49" charset="0"/>
              </a:rPr>
              <a:t>i++;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9:      }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10: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11:     ExecuteRequest(cgiDir, cgiCommand);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12: }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828800" y="2971800"/>
            <a:ext cx="1447800" cy="304800"/>
          </a:xfrm>
          <a:prstGeom prst="rect">
            <a:avLst/>
          </a:prstGeom>
          <a:noFill/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438400" y="3581400"/>
            <a:ext cx="4038600" cy="685800"/>
          </a:xfrm>
          <a:prstGeom prst="rect">
            <a:avLst/>
          </a:prstGeom>
          <a:noFill/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490F675-C520-46C3-97C6-0C25CA0D7245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7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Line 7’s Modified Objects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1:  </a:t>
            </a:r>
            <a:r>
              <a:rPr lang="en-US" sz="2200" b="1">
                <a:latin typeface="Courier New" pitchFamily="49" charset="0"/>
                <a:cs typeface="Courier New" pitchFamily="49" charset="0"/>
              </a:rPr>
              <a:t>char cgiCommand[1024];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2:  </a:t>
            </a:r>
            <a:r>
              <a:rPr lang="en-US" sz="2200" b="1">
                <a:latin typeface="Courier New" pitchFamily="49" charset="0"/>
                <a:cs typeface="Courier New" pitchFamily="49" charset="0"/>
              </a:rPr>
              <a:t>char cgiDir[1024];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3: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4:  void ProcessCGIRequest(char* msg, int sz) {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5:      int i=0;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6:      while (i &lt; sz) {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7:          </a:t>
            </a:r>
            <a:r>
              <a:rPr lang="en-US" sz="2200" b="1">
                <a:latin typeface="Courier New" pitchFamily="49" charset="0"/>
                <a:cs typeface="Courier New" pitchFamily="49" charset="0"/>
              </a:rPr>
              <a:t>cgiCommand[i] = msg[i];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8:          i++;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9:      }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10: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11:     ExecuteRequest(cgiDir, cgiCommand);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r>
              <a:rPr lang="en-US" sz="2200">
                <a:latin typeface="Courier New" pitchFamily="49" charset="0"/>
                <a:cs typeface="Courier New" pitchFamily="49" charset="0"/>
              </a:rPr>
              <a:t>12: }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438400" y="3581400"/>
            <a:ext cx="4038600" cy="409575"/>
          </a:xfrm>
          <a:prstGeom prst="rect">
            <a:avLst/>
          </a:prstGeom>
          <a:noFill/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143000" y="1600200"/>
            <a:ext cx="3886200" cy="325438"/>
          </a:xfrm>
          <a:prstGeom prst="rect">
            <a:avLst/>
          </a:prstGeom>
          <a:noFill/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143000" y="1981200"/>
            <a:ext cx="3886200" cy="290513"/>
          </a:xfrm>
          <a:prstGeom prst="rect">
            <a:avLst/>
          </a:prstGeom>
          <a:noFill/>
          <a:ln w="2556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DD176C4-B335-4220-B29B-143CC8834D0D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8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>
                <a:latin typeface="Arial" charset="0"/>
              </a:rPr>
              <a:t>WIT: </a:t>
            </a:r>
            <a:r>
              <a:rPr lang="en-US" sz="4000" u="sng">
                <a:latin typeface="Arial" charset="0"/>
              </a:rPr>
              <a:t>W</a:t>
            </a:r>
            <a:r>
              <a:rPr lang="en-US" sz="4000">
                <a:latin typeface="Arial" charset="0"/>
              </a:rPr>
              <a:t>rite </a:t>
            </a:r>
            <a:r>
              <a:rPr lang="en-US" sz="4000" u="sng">
                <a:latin typeface="Arial" charset="0"/>
              </a:rPr>
              <a:t>I</a:t>
            </a:r>
            <a:r>
              <a:rPr lang="en-US" sz="4000">
                <a:latin typeface="Arial" charset="0"/>
              </a:rPr>
              <a:t>ntegrity </a:t>
            </a:r>
            <a:r>
              <a:rPr lang="en-US" sz="4000" u="sng">
                <a:latin typeface="Arial" charset="0"/>
              </a:rPr>
              <a:t>T</a:t>
            </a:r>
            <a:r>
              <a:rPr lang="en-US" sz="4000">
                <a:latin typeface="Arial" charset="0"/>
              </a:rPr>
              <a:t>esting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 marL="968375" indent="-5111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Approach:</a:t>
            </a:r>
          </a:p>
          <a:p>
            <a:pPr lvl="1">
              <a:spcBef>
                <a:spcPts val="600"/>
              </a:spcBef>
              <a:buFont typeface="Arial" charset="0"/>
              <a:buAutoNum type="arabicPeriod"/>
            </a:pPr>
            <a:r>
              <a:rPr lang="en-US" sz="2400">
                <a:latin typeface="Arial" charset="0"/>
              </a:rPr>
              <a:t>Determine memory locations that individual instructions should legitimately be able to write to.</a:t>
            </a:r>
          </a:p>
          <a:p>
            <a:pPr lvl="1">
              <a:spcBef>
                <a:spcPts val="600"/>
              </a:spcBef>
              <a:buFont typeface="Arial" charset="0"/>
              <a:buAutoNum type="arabicPeriod"/>
            </a:pPr>
            <a:r>
              <a:rPr lang="en-US" sz="2400">
                <a:latin typeface="Arial" charset="0"/>
              </a:rPr>
              <a:t>Only allow a given instruction to write to those locations.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Memory errors to protect against: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Buffer overflows and underflows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Dangling pointers</a:t>
            </a:r>
          </a:p>
          <a:p>
            <a:pPr lvl="1">
              <a:spcBef>
                <a:spcPts val="600"/>
              </a:spcBef>
              <a:buFont typeface="Arial" charset="0"/>
              <a:buChar char="–"/>
            </a:pPr>
            <a:r>
              <a:rPr lang="en-US" sz="2400">
                <a:latin typeface="Arial" charset="0"/>
              </a:rPr>
              <a:t>Double frees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2010-04-26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4200" y="647700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200">
                <a:solidFill>
                  <a:srgbClr val="898989"/>
                </a:solidFill>
              </a:rPr>
              <a:t>Runtime Memory Safety - CSE 504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553200" y="64770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5ACDD7CA-911D-4175-8B33-E8F719D48FC1}" type="slidenum">
              <a:rPr lang="en-US" sz="1200">
                <a:solidFill>
                  <a:srgbClr val="898989"/>
                </a:solidFill>
              </a:rPr>
              <a:pPr algn="r">
                <a:buClrTx/>
                <a:buFontTx/>
                <a:buNone/>
              </a:pPr>
              <a:t>9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Verdana"/>
        <a:cs typeface="Verdana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5719</TotalTime>
  <Words>2451</Words>
  <Application>Microsoft Office PowerPoint</Application>
  <PresentationFormat>On-screen Show (4:3)</PresentationFormat>
  <Paragraphs>543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Times New Roman</vt:lpstr>
      <vt:lpstr>Arial</vt:lpstr>
      <vt:lpstr>Verdana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few approaches to memory safety that use runtime analysis</dc:title>
  <dc:creator>Windows User</dc:creator>
  <cp:lastModifiedBy>Ben Livshits</cp:lastModifiedBy>
  <cp:revision>304</cp:revision>
  <cp:lastPrinted>2010-04-21T23:56:01Z</cp:lastPrinted>
  <dcterms:created xsi:type="dcterms:W3CDTF">2010-04-20T16:49:05Z</dcterms:created>
  <dcterms:modified xsi:type="dcterms:W3CDTF">2010-04-26T23:58:09Z</dcterms:modified>
</cp:coreProperties>
</file>