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87" r:id="rId1"/>
    <p:sldMasterId id="2147483716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8" r:id="rId4"/>
    <p:sldId id="448" r:id="rId5"/>
    <p:sldId id="392" r:id="rId6"/>
    <p:sldId id="393" r:id="rId7"/>
    <p:sldId id="394" r:id="rId8"/>
    <p:sldId id="395" r:id="rId9"/>
    <p:sldId id="396" r:id="rId10"/>
    <p:sldId id="397" r:id="rId11"/>
    <p:sldId id="385" r:id="rId12"/>
    <p:sldId id="399" r:id="rId13"/>
    <p:sldId id="387" r:id="rId14"/>
    <p:sldId id="401" r:id="rId15"/>
    <p:sldId id="402" r:id="rId16"/>
    <p:sldId id="390" r:id="rId17"/>
    <p:sldId id="391" r:id="rId18"/>
    <p:sldId id="403" r:id="rId19"/>
    <p:sldId id="404" r:id="rId20"/>
    <p:sldId id="488" r:id="rId2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7751" autoAdjust="0"/>
    <p:restoredTop sz="90929"/>
  </p:normalViewPr>
  <p:slideViewPr>
    <p:cSldViewPr>
      <p:cViewPr varScale="1">
        <p:scale>
          <a:sx n="98" d="100"/>
          <a:sy n="98" d="100"/>
        </p:scale>
        <p:origin x="-1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159A6-B4BD-4AEF-B971-FA39447D9C88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0737E-1D04-0245-A1E2-E8FD1F311BA8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F91C4C-19A6-E04A-901D-A4E413FDF9F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7BBF1-8D71-0544-87BF-59EC2E655CB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01A5A-4A23-5547-A6B7-485F071B676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597CA-1B17-384E-A2B8-CA884D38D80A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F4288-D397-0E4F-A1E8-EAECD339F481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70EAE-B0C1-C144-B040-2920F00CC414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02045-F3A3-EC43-A191-C92C5C7F8DA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E174D-2993-344A-B9C2-3FB67A203FD4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552CC-A268-E847-8D5D-1E5E2FA0120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D1015-2297-644F-8CDF-574BBB734F8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5F8FB-4D39-3045-B8F8-4408CF793CD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40243-C941-2846-A69A-ECB93AE89A0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2CADD-4799-3747-97E9-5BA5FFABA80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E19E1-A48D-FC43-A888-DA763737B966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E161-82F8-1A4B-9E8B-83A2268BC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333BC-FD05-B748-A24B-597EB5C8720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54E6C-04DB-554B-B0F0-35EE6F1F8A3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E9DB-C1F7-8C4F-A1DB-4D644F77E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F55B-66A3-454A-9655-CE9C617A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9EBB-799E-4946-994E-0F2F4059F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2223-40B0-8342-A5DF-F2C2F1EC77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9EC-ACE5-DE4D-AE10-73ABC9AB9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8339-12DF-E64A-8435-CCA49B5F257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2" r:id="rId4"/>
    <p:sldLayoutId id="2147483693" r:id="rId5"/>
    <p:sldLayoutId id="2147483694" r:id="rId6"/>
    <p:sldLayoutId id="2147483697" r:id="rId7"/>
    <p:sldLayoutId id="2147483698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 544</a:t>
            </a:r>
            <a:br>
              <a:rPr lang="en-US" dirty="0" smtClean="0"/>
            </a:b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#3</a:t>
            </a:r>
          </a:p>
          <a:p>
            <a:pPr eaLnBrk="1" hangingPunct="1"/>
            <a:r>
              <a:rPr lang="en-US" dirty="0" smtClean="0"/>
              <a:t>Friday, January 13,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297A47-F144-43DD-B1A3-39F69F3AE49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7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A09518-CB41-1F4D-8929-93F8D6B06602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95266" name="Group 2"/>
          <p:cNvGraphicFramePr>
            <a:graphicFrameLocks noGrp="1"/>
          </p:cNvGraphicFramePr>
          <p:nvPr/>
        </p:nvGraphicFramePr>
        <p:xfrm>
          <a:off x="457200" y="2540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5283" name="Group 19"/>
          <p:cNvGraphicFramePr>
            <a:graphicFrameLocks noGrp="1"/>
          </p:cNvGraphicFramePr>
          <p:nvPr/>
        </p:nvGraphicFramePr>
        <p:xfrm>
          <a:off x="5029200" y="2540000"/>
          <a:ext cx="3352800" cy="2032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89" name="Rectangle 36"/>
          <p:cNvSpPr>
            <a:spLocks noChangeArrowheads="1"/>
          </p:cNvSpPr>
          <p:nvPr/>
        </p:nvSpPr>
        <p:spPr bwMode="auto">
          <a:xfrm>
            <a:off x="457200" y="2006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74790" name="Rectangle 37"/>
          <p:cNvSpPr>
            <a:spLocks noChangeArrowheads="1"/>
          </p:cNvSpPr>
          <p:nvPr/>
        </p:nvSpPr>
        <p:spPr bwMode="auto">
          <a:xfrm>
            <a:off x="5029200" y="20066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74791" name="Freeform 38"/>
          <p:cNvSpPr>
            <a:spLocks/>
          </p:cNvSpPr>
          <p:nvPr/>
        </p:nvSpPr>
        <p:spPr bwMode="auto">
          <a:xfrm>
            <a:off x="1752600" y="2438400"/>
            <a:ext cx="3810000" cy="838200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Foreign Key Constraints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A27930-0671-174A-B99F-328772D95BE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1600200" y="5570538"/>
            <a:ext cx="67137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category,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u="sng" dirty="0" smtClean="0">
                <a:solidFill>
                  <a:srgbClr val="000000"/>
                </a:solidFill>
                <a:latin typeface="Arial"/>
              </a:rPr>
              <a:t>, category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676400" y="1752600"/>
            <a:ext cx="6530303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  TABLE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Purchase(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buyer VARCHAR(50),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seller VARCHAR(50),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product CHAR(20),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category VAVRCHAR(20),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store VARCHAR(30),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FOREIGN KEY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(product, category)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REFERENCES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Product(name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);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7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happens during updates ?</a:t>
            </a:r>
          </a:p>
        </p:txBody>
      </p:sp>
      <p:sp>
        <p:nvSpPr>
          <p:cNvPr id="78888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Types of updates:</a:t>
            </a:r>
          </a:p>
          <a:p>
            <a:pPr eaLnBrk="1" hangingPunct="1"/>
            <a:r>
              <a:rPr lang="en-US"/>
              <a:t>In Purchase: insert/update</a:t>
            </a:r>
          </a:p>
          <a:p>
            <a:pPr eaLnBrk="1" hangingPunct="1"/>
            <a:r>
              <a:rPr lang="en-US"/>
              <a:t>In Product: delete/update</a:t>
            </a:r>
          </a:p>
        </p:txBody>
      </p:sp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EF149-DDB3-2445-A973-ACCB3839350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99362" name="Group 2"/>
          <p:cNvGraphicFramePr>
            <a:graphicFrameLocks noGrp="1"/>
          </p:cNvGraphicFramePr>
          <p:nvPr/>
        </p:nvGraphicFramePr>
        <p:xfrm>
          <a:off x="304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379" name="Group 19"/>
          <p:cNvGraphicFramePr>
            <a:graphicFrameLocks noGrp="1"/>
          </p:cNvGraphicFramePr>
          <p:nvPr/>
        </p:nvGraphicFramePr>
        <p:xfrm>
          <a:off x="4876800" y="44450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5" name="Rectangle 36"/>
          <p:cNvSpPr>
            <a:spLocks noChangeArrowheads="1"/>
          </p:cNvSpPr>
          <p:nvPr/>
        </p:nvSpPr>
        <p:spPr bwMode="auto">
          <a:xfrm>
            <a:off x="304800" y="3911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78886" name="Rectangle 37"/>
          <p:cNvSpPr>
            <a:spLocks noChangeArrowheads="1"/>
          </p:cNvSpPr>
          <p:nvPr/>
        </p:nvSpPr>
        <p:spPr bwMode="auto">
          <a:xfrm>
            <a:off x="4876800" y="39116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78889" name="Freeform 40"/>
          <p:cNvSpPr>
            <a:spLocks/>
          </p:cNvSpPr>
          <p:nvPr/>
        </p:nvSpPr>
        <p:spPr bwMode="auto">
          <a:xfrm>
            <a:off x="1371600" y="3962400"/>
            <a:ext cx="3962400" cy="1219200"/>
          </a:xfrm>
          <a:custGeom>
            <a:avLst/>
            <a:gdLst>
              <a:gd name="T0" fmla="*/ 2147483647 w 2352"/>
              <a:gd name="T1" fmla="*/ 2147483647 h 384"/>
              <a:gd name="T2" fmla="*/ 2147483647 w 2352"/>
              <a:gd name="T3" fmla="*/ 0 h 384"/>
              <a:gd name="T4" fmla="*/ 0 w 2352"/>
              <a:gd name="T5" fmla="*/ 2147483647 h 384"/>
              <a:gd name="T6" fmla="*/ 0 60000 65536"/>
              <a:gd name="T7" fmla="*/ 0 60000 65536"/>
              <a:gd name="T8" fmla="*/ 0 60000 65536"/>
              <a:gd name="T9" fmla="*/ 0 w 2352"/>
              <a:gd name="T10" fmla="*/ 0 h 384"/>
              <a:gd name="T11" fmla="*/ 2352 w 235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52" h="384">
                <a:moveTo>
                  <a:pt x="2352" y="384"/>
                </a:moveTo>
                <a:cubicBezTo>
                  <a:pt x="1924" y="192"/>
                  <a:pt x="1496" y="0"/>
                  <a:pt x="1104" y="0"/>
                </a:cubicBezTo>
                <a:cubicBezTo>
                  <a:pt x="712" y="0"/>
                  <a:pt x="356" y="192"/>
                  <a:pt x="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What happens during updates ?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charset="-128"/>
                <a:cs typeface="ＭＳ Ｐゴシック" charset="-128"/>
              </a:rPr>
              <a:t>SQL has three policies for maintaining referential integrity:</a:t>
            </a:r>
          </a:p>
          <a:p>
            <a:pPr eaLnBrk="1" hangingPunct="1">
              <a:lnSpc>
                <a:spcPct val="90000"/>
              </a:lnSpc>
            </a:pPr>
            <a:r>
              <a:rPr lang="en-US" u="sng">
                <a:ea typeface="ＭＳ Ｐゴシック" charset="-128"/>
                <a:cs typeface="ＭＳ Ｐゴシック" charset="-128"/>
              </a:rPr>
              <a:t>Reject</a:t>
            </a:r>
            <a:r>
              <a:rPr lang="en-US">
                <a:ea typeface="ＭＳ Ｐゴシック" charset="-128"/>
                <a:cs typeface="ＭＳ Ｐゴシック" charset="-128"/>
              </a:rPr>
              <a:t> violating modifications (default)</a:t>
            </a:r>
          </a:p>
          <a:p>
            <a:pPr eaLnBrk="1" hangingPunct="1">
              <a:lnSpc>
                <a:spcPct val="90000"/>
              </a:lnSpc>
            </a:pPr>
            <a:r>
              <a:rPr lang="en-US" u="sng">
                <a:ea typeface="ＭＳ Ｐゴシック" charset="-128"/>
                <a:cs typeface="ＭＳ Ｐゴシック" charset="-128"/>
              </a:rPr>
              <a:t>Cascade</a:t>
            </a:r>
            <a:r>
              <a:rPr lang="en-US">
                <a:ea typeface="ＭＳ Ｐゴシック" charset="-128"/>
                <a:cs typeface="ＭＳ Ｐゴシック" charset="-128"/>
              </a:rPr>
              <a:t>: after a delete/update do a delete/update</a:t>
            </a:r>
          </a:p>
          <a:p>
            <a:pPr eaLnBrk="1" hangingPunct="1">
              <a:lnSpc>
                <a:spcPct val="90000"/>
              </a:lnSpc>
            </a:pPr>
            <a:r>
              <a:rPr lang="en-US" u="sng">
                <a:ea typeface="ＭＳ Ｐゴシック" charset="-128"/>
                <a:cs typeface="ＭＳ Ｐゴシック" charset="-128"/>
              </a:rPr>
              <a:t>Set-null</a:t>
            </a:r>
            <a:r>
              <a:rPr lang="en-US">
                <a:ea typeface="ＭＳ Ｐゴシック" charset="-128"/>
                <a:cs typeface="ＭＳ Ｐゴシック" charset="-128"/>
              </a:rPr>
              <a:t> set foreign-key field to NULL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F25DA-23E9-1049-9AA8-8422BD1B966F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Constraints on Attributes and Tuples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7A379-D0E8-1B4F-B11F-88A19FE1BE8F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2667000"/>
            <a:ext cx="8127746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Purchase (   . . 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   store VARCHAR(30) 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NOT NULL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,  . . .  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3886200"/>
            <a:ext cx="8120557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Product (   . . 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price INT  </a:t>
            </a:r>
            <a:r>
              <a:rPr lang="en-US" sz="2800" dirty="0">
                <a:solidFill>
                  <a:srgbClr val="FF5050"/>
                </a:solidFill>
                <a:latin typeface="Arial"/>
              </a:rPr>
              <a:t>CHECK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(price &gt;0 and price &lt; 999))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981200"/>
            <a:ext cx="429594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Attribute level constraints: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029200"/>
            <a:ext cx="384359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Tuple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level constraints: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81000" y="6096000"/>
            <a:ext cx="7699945" cy="5847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. . . </a:t>
            </a:r>
            <a:r>
              <a:rPr lang="en-US" sz="3200" dirty="0" smtClean="0">
                <a:solidFill>
                  <a:srgbClr val="FF5050"/>
                </a:solidFill>
                <a:latin typeface="Arial"/>
              </a:rPr>
              <a:t>CHECK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 (price * quantity &lt; 10000)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9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D35D9-FE89-3847-BB87-BB9461E3D89A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381000" y="2667000"/>
            <a:ext cx="8318904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Purchase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prodName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CHAR(30)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CHECK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prodName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IN</a:t>
            </a:r>
            <a:br>
              <a:rPr lang="en-US" sz="3200" dirty="0">
                <a:solidFill>
                  <a:srgbClr val="000000"/>
                </a:solidFill>
                <a:latin typeface="Arial"/>
              </a:rPr>
            </a:br>
            <a:r>
              <a:rPr lang="en-US" sz="3200" dirty="0">
                <a:solidFill>
                  <a:srgbClr val="000000"/>
                </a:solidFill>
                <a:latin typeface="Arial"/>
              </a:rPr>
              <a:t>                         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Arial"/>
              </a:rPr>
            </a:br>
            <a:r>
              <a:rPr lang="en-US" sz="3200" dirty="0">
                <a:solidFill>
                  <a:srgbClr val="000000"/>
                </a:solidFill>
                <a:latin typeface="Arial"/>
              </a:rPr>
              <a:t>                                  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Product),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    	date DATETIME </a:t>
            </a:r>
            <a:r>
              <a:rPr lang="en-US" sz="3200" dirty="0">
                <a:solidFill>
                  <a:srgbClr val="FF5050"/>
                </a:solidFill>
                <a:latin typeface="Arial"/>
              </a:rPr>
              <a:t>NOT NULL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84996" name="AutoShape 3"/>
          <p:cNvSpPr>
            <a:spLocks noChangeArrowheads="1"/>
          </p:cNvSpPr>
          <p:nvPr/>
        </p:nvSpPr>
        <p:spPr bwMode="auto">
          <a:xfrm>
            <a:off x="4724400" y="228600"/>
            <a:ext cx="4293011" cy="1687889"/>
          </a:xfrm>
          <a:prstGeom prst="wedgeEllipseCallout">
            <a:avLst>
              <a:gd name="adj1" fmla="val -23765"/>
              <a:gd name="adj2" fmla="val 8781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is the difference from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Foreign-Key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General Assertions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0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29E42-29EB-8B4C-A88F-31F03642C267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228600" y="1981200"/>
            <a:ext cx="8482135" cy="31085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3333CC"/>
                </a:solidFill>
                <a:latin typeface="Arial"/>
              </a:rPr>
              <a:t>CREATE ASSERTION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myAssert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CHECK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NOT EXISTS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Product, Purchase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Purchase.prodName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GROUP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BY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HAVING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count(*) &gt; 200)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Comments on Constraints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Can give them names, and alter later</a:t>
            </a:r>
          </a:p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We need to understand exactly </a:t>
            </a:r>
            <a:r>
              <a:rPr lang="en-US" i="1">
                <a:ea typeface="ＭＳ Ｐゴシック" charset="-128"/>
                <a:cs typeface="ＭＳ Ｐゴシック" charset="-128"/>
              </a:rPr>
              <a:t>when</a:t>
            </a:r>
            <a:r>
              <a:rPr lang="en-US">
                <a:ea typeface="ＭＳ Ｐゴシック" charset="-128"/>
                <a:cs typeface="ＭＳ Ｐゴシック" charset="-128"/>
              </a:rPr>
              <a:t> they are checked</a:t>
            </a:r>
          </a:p>
          <a:p>
            <a:pPr eaLnBrk="1" hangingPunct="1"/>
            <a:endParaRPr lang="en-US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We need to understand exactly </a:t>
            </a:r>
            <a:r>
              <a:rPr lang="en-US" i="1">
                <a:ea typeface="ＭＳ Ｐゴシック" charset="-128"/>
                <a:cs typeface="ＭＳ Ｐゴシック" charset="-128"/>
              </a:rPr>
              <a:t>what</a:t>
            </a:r>
            <a:r>
              <a:rPr lang="en-US">
                <a:ea typeface="ＭＳ Ｐゴシック" charset="-128"/>
                <a:cs typeface="ＭＳ Ｐゴシック" charset="-128"/>
              </a:rPr>
              <a:t> actions are taken if they fail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7807F-A8C8-6D46-8050-D5217A951E3F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Semantic Optimization using Constraints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19895-306A-4D40-83D0-5C8BB5ED0E92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3124200"/>
            <a:ext cx="6880459" cy="1384995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Purchase.store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Product, Purchase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Purchase.product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09600" y="2133600"/>
            <a:ext cx="5385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5638800"/>
            <a:ext cx="4089757" cy="954107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Purchase.store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Purchase</a:t>
            </a:r>
          </a:p>
        </p:txBody>
      </p:sp>
      <p:sp>
        <p:nvSpPr>
          <p:cNvPr id="9" name="Down Arrow 8"/>
          <p:cNvSpPr/>
          <p:nvPr/>
        </p:nvSpPr>
        <p:spPr>
          <a:xfrm>
            <a:off x="2286000" y="4800600"/>
            <a:ext cx="457200" cy="5730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40" name="TextBox 9"/>
          <p:cNvSpPr txBox="1">
            <a:spLocks noChangeArrowheads="1"/>
          </p:cNvSpPr>
          <p:nvPr/>
        </p:nvSpPr>
        <p:spPr bwMode="auto">
          <a:xfrm>
            <a:off x="4343400" y="4953000"/>
            <a:ext cx="468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When can we rewrite the query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Semantic Optimization using Constraints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19895-306A-4D40-83D0-5C8BB5ED0E92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3124200"/>
            <a:ext cx="6880459" cy="1384995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Purchase.store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Product, Purchase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Purchase.product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09600" y="2133600"/>
            <a:ext cx="5385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5638800"/>
            <a:ext cx="4089757" cy="954107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Purchase.store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Purchase</a:t>
            </a:r>
          </a:p>
        </p:txBody>
      </p:sp>
      <p:sp>
        <p:nvSpPr>
          <p:cNvPr id="9" name="Down Arrow 8"/>
          <p:cNvSpPr/>
          <p:nvPr/>
        </p:nvSpPr>
        <p:spPr>
          <a:xfrm>
            <a:off x="2286000" y="4800600"/>
            <a:ext cx="457200" cy="57308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40" name="TextBox 9"/>
          <p:cNvSpPr txBox="1">
            <a:spLocks noChangeArrowheads="1"/>
          </p:cNvSpPr>
          <p:nvPr/>
        </p:nvSpPr>
        <p:spPr bwMode="auto">
          <a:xfrm>
            <a:off x="4343400" y="4953000"/>
            <a:ext cx="4683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When can we rewrite the query ?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0" y="5638800"/>
            <a:ext cx="3486501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Purchase.product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is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foreign key AND not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001000" cy="4114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Tuesday 1/18: </a:t>
            </a:r>
          </a:p>
          <a:p>
            <a:pPr lvl="1"/>
            <a:r>
              <a:rPr lang="en-US" dirty="0" smtClean="0"/>
              <a:t>Guest Lecturer: </a:t>
            </a:r>
            <a:r>
              <a:rPr lang="en-US" i="1" dirty="0" smtClean="0"/>
              <a:t>Bill Howe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Wednesday 1/19: </a:t>
            </a:r>
            <a:r>
              <a:rPr lang="en-US" dirty="0" smtClean="0"/>
              <a:t>9am-11:30am, </a:t>
            </a:r>
            <a:r>
              <a:rPr lang="en-US" i="1" dirty="0" smtClean="0"/>
              <a:t>Data Models</a:t>
            </a:r>
          </a:p>
          <a:p>
            <a:pPr lvl="1"/>
            <a:r>
              <a:rPr lang="en-US" dirty="0" smtClean="0"/>
              <a:t>Room: CSE 403,</a:t>
            </a:r>
          </a:p>
          <a:p>
            <a:pPr lvl="1"/>
            <a:r>
              <a:rPr lang="en-US" dirty="0" smtClean="0"/>
              <a:t>Two papers to reviews: </a:t>
            </a:r>
            <a:r>
              <a:rPr lang="en-US" i="1" dirty="0" smtClean="0"/>
              <a:t>What goes around comes around </a:t>
            </a:r>
            <a:r>
              <a:rPr lang="en-US" dirty="0" smtClean="0"/>
              <a:t> and </a:t>
            </a:r>
            <a:r>
              <a:rPr lang="en-US" i="1" dirty="0" smtClean="0"/>
              <a:t>Query answering using views </a:t>
            </a:r>
            <a:r>
              <a:rPr lang="en-US" dirty="0" smtClean="0"/>
              <a:t>(Sec. 1-3)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Thursday 1/19: </a:t>
            </a:r>
            <a:r>
              <a:rPr lang="en-US" i="1" dirty="0" smtClean="0"/>
              <a:t>Transactions</a:t>
            </a:r>
            <a:endParaRPr lang="en-US" dirty="0" smtClean="0"/>
          </a:p>
          <a:p>
            <a:pPr lvl="1"/>
            <a:r>
              <a:rPr lang="en-US" dirty="0" smtClean="0"/>
              <a:t>One paper to review (Sec. 1, 2.1, 2.2, 3.1, and 3.2)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Friday 1/21: </a:t>
            </a:r>
            <a:r>
              <a:rPr lang="en-US" dirty="0" smtClean="0"/>
              <a:t>11:30-1pm</a:t>
            </a:r>
          </a:p>
          <a:p>
            <a:pPr lvl="1"/>
            <a:r>
              <a:rPr lang="en-US" dirty="0" smtClean="0"/>
              <a:t>Sign up to meet with me to discuss your project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C93B61-5934-184B-A3E4-11DA1623777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and Reading Material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Constraints: </a:t>
            </a:r>
            <a:r>
              <a:rPr lang="en-US" dirty="0" smtClean="0"/>
              <a:t> Book 3.2, 3.3, 5.8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1D8E-26C9-0846-BF0D-BD3654174A3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Constraints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charset="-128"/>
                <a:cs typeface="ＭＳ Ｐゴシック" charset="-128"/>
              </a:rPr>
              <a:t>A constraint = a property that we’d like our database to hold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Enforce it by </a:t>
            </a:r>
            <a:r>
              <a:rPr lang="en-US" dirty="0">
                <a:ea typeface="ＭＳ Ｐゴシック" charset="-128"/>
                <a:cs typeface="ＭＳ Ｐゴシック" charset="-128"/>
              </a:rPr>
              <a:t>taking some actions: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r>
              <a:rPr lang="en-US" dirty="0" smtClean="0"/>
              <a:t>Forbid </a:t>
            </a:r>
            <a:r>
              <a:rPr lang="en-US" dirty="0"/>
              <a:t>an update</a:t>
            </a:r>
            <a:endParaRPr lang="en-US" dirty="0" smtClean="0"/>
          </a:p>
          <a:p>
            <a:pPr lvl="1" eaLnBrk="1" hangingPunct="1"/>
            <a:r>
              <a:rPr lang="en-US" dirty="0" smtClean="0"/>
              <a:t>Or </a:t>
            </a:r>
            <a:r>
              <a:rPr lang="en-US" dirty="0"/>
              <a:t>perform compensating </a:t>
            </a:r>
            <a:r>
              <a:rPr lang="en-US" dirty="0" smtClean="0"/>
              <a:t>updates</a:t>
            </a:r>
          </a:p>
          <a:p>
            <a:pPr eaLnBrk="1" hangingPunct="1"/>
            <a:r>
              <a:rPr lang="en-US" dirty="0" smtClean="0"/>
              <a:t>Two approaches:</a:t>
            </a:r>
          </a:p>
          <a:p>
            <a:pPr lvl="1" eaLnBrk="1" hangingPunct="1"/>
            <a:r>
              <a:rPr lang="en-US" dirty="0" smtClean="0"/>
              <a:t>Declarative integrity constraints</a:t>
            </a:r>
          </a:p>
          <a:p>
            <a:pPr lvl="1" eaLnBrk="1" hangingPunct="1"/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D507D-6A9C-B948-85F5-C9D5FE6337B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Constraints in SQL</a:t>
            </a:r>
            <a:endParaRPr lang="en-US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Keys, foreign keys</a:t>
            </a:r>
          </a:p>
          <a:p>
            <a:r>
              <a:rPr lang="en-US" dirty="0" smtClean="0"/>
              <a:t>Attribute-level constraints</a:t>
            </a:r>
          </a:p>
          <a:p>
            <a:r>
              <a:rPr lang="en-US" dirty="0" err="1" smtClean="0"/>
              <a:t>Tuple</a:t>
            </a:r>
            <a:r>
              <a:rPr lang="en-US" dirty="0" smtClean="0"/>
              <a:t>-level constraints</a:t>
            </a:r>
          </a:p>
          <a:p>
            <a:r>
              <a:rPr lang="en-US" dirty="0" smtClean="0"/>
              <a:t>Global constraints: assertions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more complex the constraint, the harder it is to check and to enforce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8DF5-A004-4D46-A40A-B1725DFE3DA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6705600" y="1676400"/>
            <a:ext cx="2209800" cy="609600"/>
          </a:xfrm>
          <a:prstGeom prst="wedgeEllipseCallout">
            <a:avLst>
              <a:gd name="adj1" fmla="val -61786"/>
              <a:gd name="adj2" fmla="val 3310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simple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10" name="AutoShape 5"/>
          <p:cNvSpPr>
            <a:spLocks noChangeArrowheads="1"/>
          </p:cNvSpPr>
          <p:nvPr/>
        </p:nvSpPr>
        <p:spPr bwMode="auto">
          <a:xfrm>
            <a:off x="6781800" y="3276600"/>
            <a:ext cx="1871234" cy="649188"/>
          </a:xfrm>
          <a:prstGeom prst="wedgeEllipseCallout">
            <a:avLst>
              <a:gd name="adj1" fmla="val -66261"/>
              <a:gd name="adj2" fmla="val 31413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complex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Keys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3429000"/>
            <a:ext cx="16002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OR: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0A019-1A66-CB41-8605-6AC4C669F62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914400" y="1752600"/>
            <a:ext cx="558909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name CHAR(30)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PRIMARY 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price  INT)</a:t>
            </a: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990600" y="4343400"/>
            <a:ext cx="377654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CREATE TABLE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name CHAR(30),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	price INT,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PRIMARY KEY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(name))</a:t>
            </a:r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5562600" y="3581400"/>
            <a:ext cx="3058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Keys with Multiple Attributes</a:t>
            </a:r>
          </a:p>
        </p:txBody>
      </p:sp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F6E78-184A-F846-A9B6-0FE611DB3066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133600"/>
            <a:ext cx="5970588" cy="2246313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CREATE TABLE</a:t>
            </a:r>
            <a:r>
              <a:rPr lang="en-US" sz="2800">
                <a:ea typeface="ＭＳ Ｐゴシック" charset="-128"/>
                <a:cs typeface="ＭＳ Ｐゴシック" charset="-128"/>
              </a:rPr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	price INT,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    </a:t>
            </a: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PRIMARY KEY</a:t>
            </a:r>
            <a:r>
              <a:rPr lang="en-US" sz="2800">
                <a:ea typeface="ＭＳ Ｐゴシック" charset="-128"/>
                <a:cs typeface="ＭＳ Ｐゴシック" charset="-128"/>
              </a:rPr>
              <a:t> (name, category))</a:t>
            </a:r>
          </a:p>
        </p:txBody>
      </p:sp>
      <p:graphicFrame>
        <p:nvGraphicFramePr>
          <p:cNvPr id="389124" name="Group 4"/>
          <p:cNvGraphicFramePr>
            <a:graphicFrameLocks noGrp="1"/>
          </p:cNvGraphicFramePr>
          <p:nvPr/>
        </p:nvGraphicFramePr>
        <p:xfrm>
          <a:off x="457200" y="4800600"/>
          <a:ext cx="4191000" cy="1701801"/>
        </p:xfrm>
        <a:graphic>
          <a:graphicData uri="http://schemas.openxmlformats.org/drawingml/2006/table">
            <a:tbl>
              <a:tblPr/>
              <a:tblGrid>
                <a:gridCol w="1397000"/>
                <a:gridCol w="1397000"/>
                <a:gridCol w="1397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4" name="Rectangle 33"/>
          <p:cNvSpPr>
            <a:spLocks noChangeArrowheads="1"/>
          </p:cNvSpPr>
          <p:nvPr/>
        </p:nvSpPr>
        <p:spPr bwMode="auto">
          <a:xfrm>
            <a:off x="4648200" y="4872335"/>
            <a:ext cx="4386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>
                <a:solidFill>
                  <a:srgbClr val="000000"/>
                </a:solidFill>
                <a:latin typeface="Arial"/>
              </a:rPr>
              <a:t>name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, category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Other Keys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6040438" cy="3513138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CREATE TABLE</a:t>
            </a:r>
            <a:r>
              <a:rPr lang="en-US">
                <a:ea typeface="ＭＳ Ｐゴシック" charset="-128"/>
                <a:cs typeface="ＭＳ Ｐゴシック" charset="-128"/>
              </a:rPr>
              <a:t> Product (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 	productID  CHAR(10),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	name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	category VARCHAR(20),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	price INT,</a:t>
            </a:r>
            <a:br>
              <a:rPr lang="en-US">
                <a:ea typeface="ＭＳ Ｐゴシック" charset="-128"/>
                <a:cs typeface="ＭＳ Ｐゴシック" charset="-128"/>
              </a:rPr>
            </a:br>
            <a:r>
              <a:rPr lang="en-US">
                <a:ea typeface="ＭＳ Ｐゴシック" charset="-128"/>
                <a:cs typeface="ＭＳ Ｐゴシック" charset="-128"/>
              </a:rPr>
              <a:t>    	</a:t>
            </a: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PRIMARY</a:t>
            </a:r>
            <a:r>
              <a:rPr lang="en-US">
                <a:ea typeface="ＭＳ Ｐゴシック" charset="-128"/>
                <a:cs typeface="ＭＳ Ｐゴシック" charset="-128"/>
              </a:rPr>
              <a:t> </a:t>
            </a: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KEY</a:t>
            </a:r>
            <a:r>
              <a:rPr lang="en-US">
                <a:ea typeface="ＭＳ Ｐゴシック" charset="-128"/>
                <a:cs typeface="ＭＳ Ｐゴシック" charset="-128"/>
              </a:rPr>
              <a:t> (productID),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    	</a:t>
            </a:r>
            <a:r>
              <a:rPr lang="en-US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UNIQUE</a:t>
            </a:r>
            <a:r>
              <a:rPr lang="en-US">
                <a:ea typeface="ＭＳ Ｐゴシック" charset="-128"/>
                <a:cs typeface="ＭＳ Ｐゴシック" charset="-128"/>
              </a:rPr>
              <a:t> (name, category))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A1343-B306-9C44-956D-6234797B30F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295400" y="5410200"/>
            <a:ext cx="52163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There is at most one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PRIMARY KEY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there can be many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Foreign Key Constraints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828800"/>
            <a:ext cx="8565541" cy="2308324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CREATE TABLE</a:t>
            </a:r>
            <a:r>
              <a:rPr lang="en-US" sz="2800">
                <a:ea typeface="ＭＳ Ｐゴシック" charset="-128"/>
                <a:cs typeface="ＭＳ Ｐゴシック" charset="-128"/>
              </a:rPr>
              <a:t> Purchase (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   buyer CHAR(30),</a:t>
            </a:r>
            <a:br>
              <a:rPr lang="en-US" sz="2800">
                <a:ea typeface="ＭＳ Ｐゴシック" charset="-128"/>
                <a:cs typeface="ＭＳ Ｐゴシック" charset="-128"/>
              </a:rPr>
            </a:br>
            <a:r>
              <a:rPr lang="en-US" sz="2800">
                <a:ea typeface="ＭＳ Ｐゴシック" charset="-128"/>
                <a:cs typeface="ＭＳ Ｐゴシック" charset="-128"/>
              </a:rPr>
              <a:t>   seller CHAR(30),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   product CHAR(30) </a:t>
            </a:r>
            <a:r>
              <a:rPr lang="en-US" sz="2800">
                <a:solidFill>
                  <a:schemeClr val="accent2"/>
                </a:solidFill>
                <a:ea typeface="ＭＳ Ｐゴシック" charset="-128"/>
                <a:cs typeface="ＭＳ Ｐゴシック" charset="-128"/>
              </a:rPr>
              <a:t>REFERENCES</a:t>
            </a:r>
            <a:r>
              <a:rPr lang="en-US" sz="2800">
                <a:ea typeface="ＭＳ Ｐゴシック" charset="-128"/>
                <a:cs typeface="ＭＳ Ｐゴシック" charset="-128"/>
              </a:rPr>
              <a:t> Product(name),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sz="2800">
                <a:ea typeface="ＭＳ Ｐゴシック" charset="-128"/>
                <a:cs typeface="ＭＳ Ｐゴシック" charset="-128"/>
              </a:rPr>
              <a:t>   store VARCHAR(30))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A155C-7565-DF46-A240-FFB273FC1F3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6309571" y="4724400"/>
            <a:ext cx="2520846" cy="649188"/>
          </a:xfrm>
          <a:prstGeom prst="wedgeEllipseCallout">
            <a:avLst>
              <a:gd name="adj1" fmla="val -88074"/>
              <a:gd name="adj2" fmla="val 6805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Foreign key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1905000" y="5334000"/>
            <a:ext cx="53851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Purchase(buyer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seller, product, store)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err="1" smtClean="0">
                <a:solidFill>
                  <a:srgbClr val="000000"/>
                </a:solidFill>
                <a:latin typeface="Arial"/>
              </a:rPr>
              <a:t>Product(</a:t>
            </a:r>
            <a:r>
              <a:rPr lang="en-US" u="sng" dirty="0" err="1" smtClean="0">
                <a:solidFill>
                  <a:srgbClr val="000000"/>
                </a:solidFill>
                <a:latin typeface="Arial"/>
              </a:rPr>
              <a:t>name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price)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5597</TotalTime>
  <Words>1044</Words>
  <Application>Microsoft Macintosh PowerPoint</Application>
  <PresentationFormat>On-screen Show (4:3)</PresentationFormat>
  <Paragraphs>213</Paragraphs>
  <Slides>19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CSE 544 Constraints</vt:lpstr>
      <vt:lpstr>Announcements</vt:lpstr>
      <vt:lpstr>Outline and Reading Material</vt:lpstr>
      <vt:lpstr>Constraints</vt:lpstr>
      <vt:lpstr>Integrity Constraints in SQL</vt:lpstr>
      <vt:lpstr>Keys</vt:lpstr>
      <vt:lpstr>Keys with Multiple Attributes</vt:lpstr>
      <vt:lpstr>Other Keys</vt:lpstr>
      <vt:lpstr>Foreign Key Constraints</vt:lpstr>
      <vt:lpstr>Slide 10</vt:lpstr>
      <vt:lpstr>Foreign Key Constraints</vt:lpstr>
      <vt:lpstr>What happens during updates ?</vt:lpstr>
      <vt:lpstr>What happens during updates ?</vt:lpstr>
      <vt:lpstr>Constraints on Attributes and Tuples</vt:lpstr>
      <vt:lpstr>Slide 15</vt:lpstr>
      <vt:lpstr>General Assertions</vt:lpstr>
      <vt:lpstr>Comments on Constraints</vt:lpstr>
      <vt:lpstr>Semantic Optimization using Constraints</vt:lpstr>
      <vt:lpstr>Semantic Optimization using Constraints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Prasang Upadhyaya</cp:lastModifiedBy>
  <cp:revision>791</cp:revision>
  <cp:lastPrinted>1998-09-26T21:35:18Z</cp:lastPrinted>
  <dcterms:created xsi:type="dcterms:W3CDTF">2011-01-18T06:21:50Z</dcterms:created>
  <dcterms:modified xsi:type="dcterms:W3CDTF">2011-01-18T06:22:09Z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