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slides/slide9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64.xml" ContentType="application/vnd.openxmlformats-officedocument.presentationml.notesSlide+xml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74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5.xml" ContentType="application/vnd.openxmlformats-officedocument.presentationml.slide+xml"/>
  <Override PartName="/ppt/slides/slide85.xml" ContentType="application/vnd.openxmlformats-officedocument.presentationml.slide+xml"/>
  <Override PartName="/ppt/slides/slide95.xml" ContentType="application/vnd.openxmlformats-officedocument.presentationml.slide+xml"/>
  <Default Extension="jpeg" ContentType="image/jpeg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42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80.xml" ContentType="application/vnd.openxmlformats-officedocument.presentationml.slide+xml"/>
  <Override PartName="/ppt/slides/slide48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slides/slide90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75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76.xml" ContentType="application/vnd.openxmlformats-officedocument.presentationml.slide+xml"/>
  <Override PartName="/ppt/slides/slide86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Default Extension="xml" ContentType="application/xml"/>
  <Override PartName="/ppt/slideLayouts/slideLayout6.xml" ContentType="application/vnd.openxmlformats-officedocument.presentationml.slideLayout+xml"/>
  <Override PartName="/ppt/tableStyles.xml" ContentType="application/vnd.openxmlformats-officedocument.presentationml.tableStyles+xml"/>
  <Override PartName="/ppt/slides/slide43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60.xml" ContentType="application/vnd.openxmlformats-officedocument.presentationml.notes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70.xml" ContentType="application/vnd.openxmlformats-officedocument.presentationml.notes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81.xml" ContentType="application/vnd.openxmlformats-officedocument.presentationml.slide+xml"/>
  <Override PartName="/ppt/slides/slide49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ppt/slides/slide91.xml" ContentType="application/vnd.openxmlformats-officedocument.presentationml.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ppt/slides/slide68.xml" ContentType="application/vnd.openxmlformats-officedocument.presentationml.slide+xml"/>
  <Override PartName="/ppt/theme/theme3.xml" ContentType="application/vnd.openxmlformats-officedocument.theme+xml"/>
  <Override PartName="/ppt/notesSlides/notesSlide76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77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notesSlides/notesSlide4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61.xml" ContentType="application/vnd.openxmlformats-officedocument.presentationml.notesSlide+xml"/>
  <Override PartName="/ppt/notesSlides/notesSlide29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71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80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82.xml" ContentType="application/vnd.openxmlformats-officedocument.presentationml.slide+xml"/>
  <Override PartName="/ppt/notesSlides/notesSlide58.xml" ContentType="application/vnd.openxmlformats-officedocument.presentationml.notesSlide+xml"/>
  <Override PartName="/ppt/slides/slide92.xml" ContentType="application/vnd.openxmlformats-officedocument.presentationml.slide+xml"/>
  <Override PartName="/ppt/slides/slide59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69.xml" ContentType="application/vnd.openxmlformats-officedocument.presentationml.slide+xml"/>
  <Override PartName="/ppt/notesSlides/notesSlide77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78.xml" ContentType="application/vnd.openxmlformats-officedocument.presentationml.slide+xml"/>
  <Override PartName="/ppt/slides/slide10.xml" ContentType="application/vnd.openxmlformats-officedocument.presentationml.slide+xml"/>
  <Override PartName="/ppt/slides/slide88.xml" ContentType="application/vnd.openxmlformats-officedocument.presentationml.slide+xml"/>
  <Override PartName="/ppt/slides/slide20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4.xml" ContentType="application/vnd.openxmlformats-officedocument.presentationml.notesSlide+xml"/>
  <Override PartName="/ppt/viewProps.xml" ContentType="application/vnd.openxmlformats-officedocument.presentationml.viewProps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notesSlides/notesSlide4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45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73.xml" ContentType="application/vnd.openxmlformats-officedocument.presentationml.slide+xml"/>
  <Override PartName="/ppt/notesSlides/notesSlide81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49.xml" ContentType="application/vnd.openxmlformats-officedocument.presentationml.notesSlide+xml"/>
  <Override PartName="/ppt/slides/slide83.xml" ContentType="application/vnd.openxmlformats-officedocument.presentationml.slide+xml"/>
  <Override PartName="/ppt/notesSlides/notesSlide59.xml" ContentType="application/vnd.openxmlformats-officedocument.presentationml.notesSlide+xml"/>
  <Override PartName="/ppt/slides/slide93.xml" ContentType="application/vnd.openxmlformats-officedocument.presentationml.slide+xml"/>
  <Override PartName="/ppt/notesSlides/notesSlide68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s/slide89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notesSlides/notesSlide4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73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74.xml" ContentType="application/vnd.openxmlformats-officedocument.presentationml.slide+xml"/>
  <Override PartName="/ppt/notesSlides/notesSlide82.xml" ContentType="application/vnd.openxmlformats-officedocument.presentationml.notesSlide+xml"/>
  <Override PartName="/ppt/slides/slide84.xml" ContentType="application/vnd.openxmlformats-officedocument.presentationml.slide+xml"/>
  <Override PartName="/ppt/slides/slide94.xml" ContentType="application/vnd.openxmlformats-officedocument.presentationml.slide+xml"/>
  <Override PartName="/ppt/notesSlides/notesSlide69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8"/>
  </p:notesMasterIdLst>
  <p:handoutMasterIdLst>
    <p:handoutMasterId r:id="rId99"/>
  </p:handoutMasterIdLst>
  <p:sldIdLst>
    <p:sldId id="256" r:id="rId2"/>
    <p:sldId id="379" r:id="rId3"/>
    <p:sldId id="338" r:id="rId4"/>
    <p:sldId id="339" r:id="rId5"/>
    <p:sldId id="340" r:id="rId6"/>
    <p:sldId id="342" r:id="rId7"/>
    <p:sldId id="343" r:id="rId8"/>
    <p:sldId id="369" r:id="rId9"/>
    <p:sldId id="344" r:id="rId10"/>
    <p:sldId id="345" r:id="rId11"/>
    <p:sldId id="370" r:id="rId12"/>
    <p:sldId id="346" r:id="rId13"/>
    <p:sldId id="347" r:id="rId14"/>
    <p:sldId id="371" r:id="rId15"/>
    <p:sldId id="348" r:id="rId16"/>
    <p:sldId id="372" r:id="rId17"/>
    <p:sldId id="349" r:id="rId18"/>
    <p:sldId id="373" r:id="rId19"/>
    <p:sldId id="350" r:id="rId20"/>
    <p:sldId id="351" r:id="rId21"/>
    <p:sldId id="374" r:id="rId22"/>
    <p:sldId id="352" r:id="rId23"/>
    <p:sldId id="353" r:id="rId24"/>
    <p:sldId id="354" r:id="rId25"/>
    <p:sldId id="355" r:id="rId26"/>
    <p:sldId id="376" r:id="rId27"/>
    <p:sldId id="356" r:id="rId28"/>
    <p:sldId id="375" r:id="rId29"/>
    <p:sldId id="357" r:id="rId30"/>
    <p:sldId id="365" r:id="rId31"/>
    <p:sldId id="380" r:id="rId32"/>
    <p:sldId id="366" r:id="rId33"/>
    <p:sldId id="367" r:id="rId34"/>
    <p:sldId id="368" r:id="rId35"/>
    <p:sldId id="257" r:id="rId36"/>
    <p:sldId id="258" r:id="rId37"/>
    <p:sldId id="259" r:id="rId38"/>
    <p:sldId id="260" r:id="rId39"/>
    <p:sldId id="261" r:id="rId40"/>
    <p:sldId id="262" r:id="rId41"/>
    <p:sldId id="263" r:id="rId42"/>
    <p:sldId id="264" r:id="rId43"/>
    <p:sldId id="265" r:id="rId44"/>
    <p:sldId id="266" r:id="rId45"/>
    <p:sldId id="267" r:id="rId46"/>
    <p:sldId id="268" r:id="rId47"/>
    <p:sldId id="269" r:id="rId48"/>
    <p:sldId id="270" r:id="rId49"/>
    <p:sldId id="271" r:id="rId50"/>
    <p:sldId id="272" r:id="rId51"/>
    <p:sldId id="273" r:id="rId52"/>
    <p:sldId id="274" r:id="rId53"/>
    <p:sldId id="275" r:id="rId54"/>
    <p:sldId id="276" r:id="rId55"/>
    <p:sldId id="277" r:id="rId56"/>
    <p:sldId id="278" r:id="rId57"/>
    <p:sldId id="279" r:id="rId58"/>
    <p:sldId id="280" r:id="rId59"/>
    <p:sldId id="281" r:id="rId60"/>
    <p:sldId id="282" r:id="rId61"/>
    <p:sldId id="283" r:id="rId62"/>
    <p:sldId id="284" r:id="rId63"/>
    <p:sldId id="285" r:id="rId64"/>
    <p:sldId id="286" r:id="rId65"/>
    <p:sldId id="287" r:id="rId66"/>
    <p:sldId id="288" r:id="rId67"/>
    <p:sldId id="289" r:id="rId68"/>
    <p:sldId id="290" r:id="rId69"/>
    <p:sldId id="291" r:id="rId70"/>
    <p:sldId id="292" r:id="rId71"/>
    <p:sldId id="294" r:id="rId72"/>
    <p:sldId id="377" r:id="rId73"/>
    <p:sldId id="296" r:id="rId74"/>
    <p:sldId id="378" r:id="rId75"/>
    <p:sldId id="297" r:id="rId76"/>
    <p:sldId id="299" r:id="rId77"/>
    <p:sldId id="300" r:id="rId78"/>
    <p:sldId id="301" r:id="rId79"/>
    <p:sldId id="302" r:id="rId80"/>
    <p:sldId id="316" r:id="rId81"/>
    <p:sldId id="317" r:id="rId82"/>
    <p:sldId id="318" r:id="rId83"/>
    <p:sldId id="319" r:id="rId84"/>
    <p:sldId id="323" r:id="rId85"/>
    <p:sldId id="324" r:id="rId86"/>
    <p:sldId id="325" r:id="rId87"/>
    <p:sldId id="326" r:id="rId88"/>
    <p:sldId id="327" r:id="rId89"/>
    <p:sldId id="328" r:id="rId90"/>
    <p:sldId id="329" r:id="rId91"/>
    <p:sldId id="330" r:id="rId92"/>
    <p:sldId id="331" r:id="rId93"/>
    <p:sldId id="332" r:id="rId94"/>
    <p:sldId id="333" r:id="rId95"/>
    <p:sldId id="334" r:id="rId96"/>
    <p:sldId id="335" r:id="rId9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D75C5B"/>
    <a:srgbClr val="EC6869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vertBarState="maximized">
    <p:restoredLeft sz="34573" autoAdjust="0"/>
    <p:restoredTop sz="80896" autoAdjust="0"/>
  </p:normalViewPr>
  <p:slideViewPr>
    <p:cSldViewPr snapToGrid="0" snapToObjects="1">
      <p:cViewPr varScale="1">
        <p:scale>
          <a:sx n="130" d="100"/>
          <a:sy n="130" d="100"/>
        </p:scale>
        <p:origin x="-1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800"/>
    </p:cViewPr>
  </p:sorterViewPr>
  <p:notesViewPr>
    <p:cSldViewPr snapToGrid="0" snapToObjects="1">
      <p:cViewPr varScale="1">
        <p:scale>
          <a:sx n="143" d="100"/>
          <a:sy n="143" d="100"/>
        </p:scale>
        <p:origin x="-454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presProps" Target="presProps.xml"/><Relationship Id="rId102" Type="http://schemas.openxmlformats.org/officeDocument/2006/relationships/viewProps" Target="viewProps.xml"/><Relationship Id="rId103" Type="http://schemas.openxmlformats.org/officeDocument/2006/relationships/theme" Target="theme/theme1.xml"/><Relationship Id="rId10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notesMaster" Target="notesMasters/notesMaster1.xml"/><Relationship Id="rId9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printerSettings" Target="printerSettings/printerSettings1.bin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D194D-7C13-E249-BC26-16D6CF89AB94}" type="datetimeFigureOut">
              <a:rPr lang="en-US" smtClean="0">
                <a:latin typeface="Arial"/>
              </a:rPr>
              <a:pPr/>
              <a:t>1/19/11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89DDC-23B2-864D-B5AF-42EE7FE665EF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811300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000941FE-8BFB-F743-9076-BC7062917E1E}" type="datetimeFigureOut">
              <a:rPr lang="en-US" smtClean="0"/>
              <a:pPr/>
              <a:t>1/19/11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E3AFF17D-FC73-FB49-9C17-BEC89D7B4C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28579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2.xml"/></Relationships>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5.xml"/></Relationships>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6159A6-B4BD-4AEF-B971-FA39447D9C88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CA0855-4EB2-BA42-8B29-0B116BFB693D}" type="slidenum">
              <a:rPr lang="en-US"/>
              <a:pPr/>
              <a:t>12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2C8A8A-38B3-D842-B0E6-6368A6BCFDCE}" type="slidenum">
              <a:rPr lang="en-US"/>
              <a:pPr/>
              <a:t>13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2C8A8A-38B3-D842-B0E6-6368A6BCFDCE}" type="slidenum">
              <a:rPr lang="en-US"/>
              <a:pPr/>
              <a:t>14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73AE5C-A3D8-B943-9014-1E8D6662570B}" type="slidenum">
              <a:rPr lang="en-US"/>
              <a:pPr/>
              <a:t>15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73AE5C-A3D8-B943-9014-1E8D6662570B}" type="slidenum">
              <a:rPr lang="en-US"/>
              <a:pPr/>
              <a:t>16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A20C2C-51FC-F14D-AD1A-607A10CB4DAB}" type="slidenum">
              <a:rPr lang="en-US"/>
              <a:pPr/>
              <a:t>17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A20C2C-51FC-F14D-AD1A-607A10CB4DAB}" type="slidenum">
              <a:rPr lang="en-US"/>
              <a:pPr/>
              <a:t>18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53FA5-D116-AE43-968A-8629BC78ED8F}" type="slidenum">
              <a:rPr lang="en-US"/>
              <a:pPr/>
              <a:t>19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E63D57-91CD-9244-8B5E-B9240817DF98}" type="slidenum">
              <a:rPr lang="en-US"/>
              <a:pPr/>
              <a:t>20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E63D57-91CD-9244-8B5E-B9240817DF98}" type="slidenum">
              <a:rPr lang="en-US"/>
              <a:pPr/>
              <a:t>21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17777E-5FFF-0D49-8EF6-E9528CFB3BA9}" type="slidenum">
              <a:rPr lang="en-US"/>
              <a:pPr/>
              <a:t>3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FA14C9-87C0-FB44-9922-90A4212F0543}" type="slidenum">
              <a:rPr lang="en-US"/>
              <a:pPr/>
              <a:t>22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3D44DD-45B1-5643-B1F3-EC1AF14701DD}" type="slidenum">
              <a:rPr lang="en-US"/>
              <a:pPr/>
              <a:t>23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B3EC49-4F50-FE49-8268-E31D5658C2AA}" type="slidenum">
              <a:rPr lang="en-US"/>
              <a:pPr/>
              <a:t>24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588F5-637C-FF49-916F-09693FF20E94}" type="slidenum">
              <a:rPr lang="en-US"/>
              <a:pPr/>
              <a:t>25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3CD69F-4D78-A04C-AA73-9B6AE4CB8866}" type="slidenum">
              <a:rPr lang="en-US"/>
              <a:pPr/>
              <a:t>27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3CD69F-4D78-A04C-AA73-9B6AE4CB8866}" type="slidenum">
              <a:rPr lang="en-US"/>
              <a:pPr/>
              <a:t>28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1113F-5475-1E4A-AD88-4CE27361DE03}" type="slidenum">
              <a:rPr lang="en-US"/>
              <a:pPr/>
              <a:t>29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B3EC49-4F50-FE49-8268-E31D5658C2AA}" type="slidenum">
              <a:rPr lang="en-US"/>
              <a:pPr/>
              <a:t>32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9DAE36-B0C8-D14F-932C-1F25F41C877C}" type="slidenum">
              <a:rPr lang="en-US"/>
              <a:pPr/>
              <a:t>34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DB2F0-BEA5-7E4A-93A2-474EBD3C6931}" type="slidenum">
              <a:rPr lang="en-US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30AF87-AB4A-B343-9A61-BB0D234BCC6B}" type="slidenum">
              <a:rPr lang="en-US"/>
              <a:pPr/>
              <a:t>5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EEF21D-A4FA-AC41-AA37-80DCDA1D3870}" type="slidenum">
              <a:rPr lang="en-US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35C84-B103-BB4B-BD91-EED7F5D008D4}" type="slidenum">
              <a:rPr lang="en-US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998914-1C6F-3444-B30D-6A32A5899C7B}" type="slidenum">
              <a:rPr lang="en-US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998914-1C6F-3444-B30D-6A32A5899C7B}" type="slidenum">
              <a:rPr lang="en-US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C20FBB-2CD4-9C49-BAEB-5DC6CB7BBC8C}" type="slidenum">
              <a:rPr lang="en-US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028AA-D68C-934D-9B2B-09F2BC0D4CA0}" type="slidenum">
              <a:rPr lang="en-US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C656C-9B29-2345-8EDD-637D9C298657}" type="slidenum">
              <a:rPr lang="en-US">
                <a:solidFill>
                  <a:prstClr val="black"/>
                </a:solidFill>
              </a:rPr>
              <a:pPr/>
              <a:t>42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57D48E-6007-054F-A7F6-F071D5E55F21}" type="slidenum">
              <a:rPr lang="en-US">
                <a:solidFill>
                  <a:prstClr val="black"/>
                </a:solidFill>
              </a:rPr>
              <a:pPr/>
              <a:t>43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586B7-37D8-0349-B8E8-2C7CFF86E7DC}" type="slidenum">
              <a:rPr lang="en-US">
                <a:solidFill>
                  <a:prstClr val="black"/>
                </a:solidFill>
              </a:rPr>
              <a:pPr/>
              <a:t>44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CAB30B-6112-634E-BBDD-EA11435622DB}" type="slidenum">
              <a:rPr lang="en-US">
                <a:solidFill>
                  <a:prstClr val="black"/>
                </a:solidFill>
              </a:rPr>
              <a:pPr/>
              <a:t>45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2128BB-D964-824B-BF21-011C1D1D5260}" type="slidenum">
              <a:rPr lang="en-US"/>
              <a:pPr/>
              <a:t>6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7DA0D2-717A-574E-A4ED-6CA4D48F523C}" type="slidenum">
              <a:rPr lang="en-US">
                <a:solidFill>
                  <a:prstClr val="black"/>
                </a:solidFill>
              </a:rPr>
              <a:pPr/>
              <a:t>46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E44CF5-F89F-8D40-B398-19A1516509C6}" type="slidenum">
              <a:rPr lang="en-US">
                <a:solidFill>
                  <a:prstClr val="black"/>
                </a:solidFill>
              </a:rPr>
              <a:pPr/>
              <a:t>47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E433F-6781-1A4F-8FCD-BED0A6297E71}" type="slidenum">
              <a:rPr lang="en-US">
                <a:solidFill>
                  <a:prstClr val="black"/>
                </a:solidFill>
              </a:rPr>
              <a:pPr/>
              <a:t>48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F59B30-304A-244A-91BD-1AEF348CBE17}" type="slidenum">
              <a:rPr lang="en-US">
                <a:solidFill>
                  <a:prstClr val="black"/>
                </a:solidFill>
              </a:rPr>
              <a:pPr/>
              <a:t>49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0E304-F39C-4E41-92EA-082E75E95294}" type="slidenum">
              <a:rPr lang="en-US">
                <a:solidFill>
                  <a:prstClr val="black"/>
                </a:solidFill>
              </a:rPr>
              <a:pPr/>
              <a:t>50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9186A5-89D9-B841-9EB5-428336B8F39B}" type="slidenum">
              <a:rPr lang="en-US">
                <a:solidFill>
                  <a:prstClr val="black"/>
                </a:solidFill>
              </a:rPr>
              <a:pPr/>
              <a:t>51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46B56-10B4-874E-A537-2F1A42676BBD}" type="slidenum">
              <a:rPr lang="en-US">
                <a:solidFill>
                  <a:prstClr val="black"/>
                </a:solidFill>
              </a:rPr>
              <a:pPr/>
              <a:t>52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Answer: ALL !  Because the system doesn’t know where the customers in seattle are.</a:t>
            </a: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46B56-10B4-874E-A537-2F1A42676BBD}" type="slidenum">
              <a:rPr lang="en-US">
                <a:solidFill>
                  <a:prstClr val="black"/>
                </a:solidFill>
              </a:rPr>
              <a:pPr/>
              <a:t>53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Answer: ALL !  Because the system doesn’t know where the customers in seattle are.</a:t>
            </a: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9186A5-89D9-B841-9EB5-428336B8F39B}" type="slidenum">
              <a:rPr lang="en-US">
                <a:solidFill>
                  <a:prstClr val="black"/>
                </a:solidFill>
              </a:rPr>
              <a:pPr/>
              <a:t>54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1428A2-660E-B04F-95C5-DE96CAB75DE2}" type="slidenum">
              <a:rPr lang="en-US">
                <a:solidFill>
                  <a:prstClr val="black"/>
                </a:solidFill>
              </a:rPr>
              <a:pPr/>
              <a:t>55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Answer: ALL !  The system doesn’t know where the customers in seattle are.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B816F-DB84-0649-B7F6-F2B2E9B035E8}" type="slidenum">
              <a:rPr lang="en-US"/>
              <a:pPr/>
              <a:t>7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A4DD73-4069-A949-B84C-EA9DAD383E65}" type="slidenum">
              <a:rPr lang="en-US">
                <a:solidFill>
                  <a:prstClr val="black"/>
                </a:solidFill>
              </a:rPr>
              <a:pPr/>
              <a:t>56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30C7B7-4397-A149-A4D4-74651F1B51C2}" type="slidenum">
              <a:rPr lang="en-US">
                <a:solidFill>
                  <a:prstClr val="black"/>
                </a:solidFill>
              </a:rPr>
              <a:pPr/>
              <a:t>58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30C7B7-4397-A149-A4D4-74651F1B51C2}" type="slidenum">
              <a:rPr lang="en-US">
                <a:solidFill>
                  <a:prstClr val="black"/>
                </a:solidFill>
              </a:rPr>
              <a:pPr/>
              <a:t>59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CC529-E241-8B47-9616-BF599068D615}" type="slidenum">
              <a:rPr lang="en-US">
                <a:solidFill>
                  <a:prstClr val="black"/>
                </a:solidFill>
              </a:rPr>
              <a:pPr/>
              <a:t>60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CC529-E241-8B47-9616-BF599068D615}" type="slidenum">
              <a:rPr lang="en-US">
                <a:solidFill>
                  <a:prstClr val="black"/>
                </a:solidFill>
              </a:rPr>
              <a:pPr/>
              <a:t>61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D50476-DF5E-FC49-87AB-C52390E0EE31}" type="slidenum">
              <a:rPr lang="en-US">
                <a:solidFill>
                  <a:prstClr val="black"/>
                </a:solidFill>
              </a:rPr>
              <a:pPr/>
              <a:t>63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F933F9-F90D-6346-8C80-01107BAD6134}" type="slidenum">
              <a:rPr lang="en-US">
                <a:solidFill>
                  <a:prstClr val="black"/>
                </a:solidFill>
              </a:rPr>
              <a:pPr/>
              <a:t>65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F933F9-F90D-6346-8C80-01107BAD6134}" type="slidenum">
              <a:rPr lang="en-US">
                <a:solidFill>
                  <a:prstClr val="black"/>
                </a:solidFill>
              </a:rPr>
              <a:pPr/>
              <a:t>66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F933F9-F90D-6346-8C80-01107BAD6134}" type="slidenum">
              <a:rPr lang="en-US">
                <a:solidFill>
                  <a:prstClr val="black"/>
                </a:solidFill>
              </a:rPr>
              <a:pPr/>
              <a:t>67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F933F9-F90D-6346-8C80-01107BAD6134}" type="slidenum">
              <a:rPr lang="en-US">
                <a:solidFill>
                  <a:prstClr val="black"/>
                </a:solidFill>
              </a:rPr>
              <a:pPr/>
              <a:t>68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B816F-DB84-0649-B7F6-F2B2E9B035E8}" type="slidenum">
              <a:rPr lang="en-US"/>
              <a:pPr/>
              <a:t>8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F933F9-F90D-6346-8C80-01107BAD6134}" type="slidenum">
              <a:rPr lang="en-US">
                <a:solidFill>
                  <a:prstClr val="black"/>
                </a:solidFill>
              </a:rPr>
              <a:pPr/>
              <a:t>69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75ADB2-4640-FB4F-91C4-03B905E168B6}" type="slidenum">
              <a:rPr lang="en-US">
                <a:solidFill>
                  <a:prstClr val="black"/>
                </a:solidFill>
              </a:rPr>
              <a:pPr/>
              <a:t>71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15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75ADB2-4640-FB4F-91C4-03B905E168B6}" type="slidenum">
              <a:rPr lang="en-US">
                <a:solidFill>
                  <a:prstClr val="black"/>
                </a:solidFill>
              </a:rPr>
              <a:pPr/>
              <a:t>72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15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628144-A069-2F45-AF8A-DF31D7FB5A2B}" type="slidenum">
              <a:rPr lang="en-US">
                <a:solidFill>
                  <a:prstClr val="black"/>
                </a:solidFill>
              </a:rPr>
              <a:pPr/>
              <a:t>73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628144-A069-2F45-AF8A-DF31D7FB5A2B}" type="slidenum">
              <a:rPr lang="en-US">
                <a:solidFill>
                  <a:prstClr val="black"/>
                </a:solidFill>
              </a:rPr>
              <a:pPr/>
              <a:t>74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ABA137-F905-1A40-B0A5-F7771A93D3A4}" type="slidenum">
              <a:rPr lang="en-US">
                <a:solidFill>
                  <a:prstClr val="black"/>
                </a:solidFill>
              </a:rPr>
              <a:pPr/>
              <a:t>75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56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A80772-22F2-7743-B75D-8AFFAAC9AAB5}" type="slidenum">
              <a:rPr lang="en-US">
                <a:solidFill>
                  <a:prstClr val="black"/>
                </a:solidFill>
              </a:rPr>
              <a:pPr/>
              <a:t>76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9C527E-762D-E243-A5A4-E820E4B368DD}" type="slidenum">
              <a:rPr lang="en-US">
                <a:solidFill>
                  <a:prstClr val="black"/>
                </a:solidFill>
              </a:rPr>
              <a:pPr/>
              <a:t>77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A80772-22F2-7743-B75D-8AFFAAC9AAB5}" type="slidenum">
              <a:rPr lang="en-US">
                <a:solidFill>
                  <a:prstClr val="black"/>
                </a:solidFill>
              </a:rPr>
              <a:pPr/>
              <a:t>78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9C527E-762D-E243-A5A4-E820E4B368DD}" type="slidenum">
              <a:rPr lang="en-US">
                <a:solidFill>
                  <a:prstClr val="black"/>
                </a:solidFill>
              </a:rPr>
              <a:pPr/>
              <a:t>79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014DCA-CDEE-3B41-BBF4-94BDA7C96DCD}" type="slidenum">
              <a:rPr lang="en-US"/>
              <a:pPr/>
              <a:t>9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C9A092-082B-A745-AAF7-A2D405CA8394}" type="slidenum">
              <a:rPr lang="en-US">
                <a:solidFill>
                  <a:prstClr val="black"/>
                </a:solidFill>
              </a:rPr>
              <a:pPr/>
              <a:t>81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029D3-A9D8-8147-913A-F5867AB4F536}" type="slidenum">
              <a:rPr lang="en-US">
                <a:solidFill>
                  <a:prstClr val="black"/>
                </a:solidFill>
              </a:rPr>
              <a:pPr/>
              <a:t>82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B38C3-1D51-D346-ABE9-C82BD31A407C}" type="slidenum">
              <a:rPr lang="en-US">
                <a:solidFill>
                  <a:prstClr val="black"/>
                </a:solidFill>
              </a:rPr>
              <a:pPr/>
              <a:t>83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17695-CA16-2D4C-83D2-850E8CCFE406}" type="slidenum">
              <a:rPr lang="en-US">
                <a:solidFill>
                  <a:prstClr val="black"/>
                </a:solidFill>
              </a:rPr>
              <a:pPr/>
              <a:t>84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0968CE-F954-584C-8A61-A524852FB549}" type="slidenum">
              <a:rPr lang="en-US">
                <a:solidFill>
                  <a:prstClr val="black"/>
                </a:solidFill>
              </a:rPr>
              <a:pPr/>
              <a:t>85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54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1BF202-46A2-9A4B-BE61-7754BA812A0C}" type="slidenum">
              <a:rPr lang="en-US">
                <a:solidFill>
                  <a:prstClr val="black"/>
                </a:solidFill>
              </a:rPr>
              <a:pPr/>
              <a:t>89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9A0BC2-E414-C94B-83F5-05885F844F37}" type="slidenum">
              <a:rPr lang="en-US">
                <a:solidFill>
                  <a:prstClr val="black"/>
                </a:solidFill>
              </a:rPr>
              <a:pPr/>
              <a:t>90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71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9E09E3-F74B-DF4D-AF8C-171484AC4A31}" type="slidenum">
              <a:rPr lang="en-US">
                <a:solidFill>
                  <a:prstClr val="black"/>
                </a:solidFill>
              </a:rPr>
              <a:pPr/>
              <a:t>91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92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9E09E3-F74B-DF4D-AF8C-171484AC4A31}" type="slidenum">
              <a:rPr lang="en-US">
                <a:solidFill>
                  <a:prstClr val="black"/>
                </a:solidFill>
              </a:rPr>
              <a:pPr/>
              <a:t>92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92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D0655-73EF-A349-9A53-6A264EA00AD5}" type="slidenum">
              <a:rPr lang="en-US">
                <a:solidFill>
                  <a:prstClr val="black"/>
                </a:solidFill>
              </a:rPr>
              <a:pPr/>
              <a:t>93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8A310E-47DB-B547-999F-B2D83BBA4B55}" type="slidenum">
              <a:rPr lang="en-US"/>
              <a:pPr/>
              <a:t>10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0CF43-DC24-EA40-B0D5-B270A6D1A776}" type="slidenum">
              <a:rPr lang="en-US">
                <a:solidFill>
                  <a:prstClr val="black"/>
                </a:solidFill>
              </a:rPr>
              <a:pPr/>
              <a:t>94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DA7675-C8DC-6947-807C-CB8A3D041C41}" type="slidenum">
              <a:rPr lang="en-US">
                <a:solidFill>
                  <a:prstClr val="black"/>
                </a:solidFill>
              </a:rPr>
              <a:pPr/>
              <a:t>95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D3D4A0-9434-5244-B75E-B63FEC3703F1}" type="slidenum">
              <a:rPr lang="en-US">
                <a:solidFill>
                  <a:prstClr val="black"/>
                </a:solidFill>
              </a:rPr>
              <a:pPr/>
              <a:t>96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8A310E-47DB-B547-999F-B2D83BBA4B55}" type="slidenum">
              <a:rPr lang="en-US"/>
              <a:pPr/>
              <a:t>11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Wayne State, 1/18/2011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Suciu: Queries on Probabilistic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8215-1D47-194A-B012-D702E5777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Wayne State, 1/18/2011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Suciu: Queries on Probabilistic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8215-1D47-194A-B012-D702E5777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Wayne State, 1/18/2011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Suciu: Queries on Probabilistic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8215-1D47-194A-B012-D702E5777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Wayne State, 1/18/2011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Suciu: Queries on Probabilistic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8215-1D47-194A-B012-D702E5777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Wayne State, 1/18/2011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Suciu: Queries on Probabilistic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8215-1D47-194A-B012-D702E5777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Wayne State, 1/18/2011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Suciu: Queries on Probabilistic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8215-1D47-194A-B012-D702E5777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Wayne State, 1/18/2011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Suciu: Queries on Probabilistic Data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8215-1D47-194A-B012-D702E5777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Wayne State, 1/18/2011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Suciu: Queries on Probabilistic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8215-1D47-194A-B012-D702E5777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Wayne State, 1/18/2011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Suciu: Queries on Probabilistic Data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8215-1D47-194A-B012-D702E5777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Wayne State, 1/18/2011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Suciu: Queries on Probabilistic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8215-1D47-194A-B012-D702E5777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Wayne State, 1/18/2011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Suciu: Queries on Probabilistic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8215-1D47-194A-B012-D702E5777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85430" y="6400413"/>
            <a:ext cx="2973140" cy="27699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Dan Suciu: Queries on Probabilistic Data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Wayne State, 1/18/2011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414E8215-1D47-194A-B012-D702E57772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Relationship Id="rId3" Type="http://schemas.openxmlformats.org/officeDocument/2006/relationships/slide" Target="slide2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8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9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8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0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CSE 544</a:t>
            </a:r>
            <a:br>
              <a:rPr lang="en-US" dirty="0" smtClean="0"/>
            </a:br>
            <a:r>
              <a:rPr lang="en-US" dirty="0" smtClean="0"/>
              <a:t>Data Models and Views</a:t>
            </a:r>
            <a:endParaRPr lang="en-US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Lecture #4</a:t>
            </a:r>
          </a:p>
          <a:p>
            <a:pPr eaLnBrk="1" hangingPunct="1"/>
            <a:r>
              <a:rPr lang="en-US" dirty="0" smtClean="0"/>
              <a:t>Wednesday, January 19,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297A47-F144-43DD-B1A3-39F69F3AE49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Proposal 1: IMS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419600"/>
          </a:xfrm>
        </p:spPr>
        <p:txBody>
          <a:bodyPr>
            <a:noAutofit/>
          </a:bodyPr>
          <a:lstStyle/>
          <a:p>
            <a:r>
              <a:rPr lang="en-US" dirty="0" smtClean="0"/>
              <a:t>What is it 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Proposal 1: IMS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4196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Hierarchical data model</a:t>
            </a:r>
          </a:p>
          <a:p>
            <a:endParaRPr lang="en-US" sz="2800" b="1" dirty="0">
              <a:solidFill>
                <a:srgbClr val="0000FF"/>
              </a:solidFill>
            </a:endParaRPr>
          </a:p>
          <a:p>
            <a:r>
              <a:rPr lang="en-US" sz="2800" b="1" dirty="0"/>
              <a:t>Record</a:t>
            </a:r>
            <a:endParaRPr lang="en-US" sz="2800" dirty="0"/>
          </a:p>
          <a:p>
            <a:pPr lvl="1"/>
            <a:r>
              <a:rPr lang="en-US" sz="2400" b="1" dirty="0"/>
              <a:t>Type</a:t>
            </a:r>
            <a:r>
              <a:rPr lang="en-US" sz="2400" dirty="0"/>
              <a:t>: collection of named fields with data </a:t>
            </a:r>
            <a:r>
              <a:rPr lang="en-US" sz="2400" dirty="0" smtClean="0"/>
              <a:t>types (+)</a:t>
            </a:r>
          </a:p>
          <a:p>
            <a:pPr lvl="1"/>
            <a:r>
              <a:rPr lang="en-US" sz="2400" b="1" dirty="0" smtClean="0"/>
              <a:t>Instance</a:t>
            </a:r>
            <a:r>
              <a:rPr lang="en-US" sz="2400" dirty="0" smtClean="0"/>
              <a:t>: must match type definition (+)</a:t>
            </a:r>
          </a:p>
          <a:p>
            <a:pPr lvl="1"/>
            <a:r>
              <a:rPr lang="en-US" sz="2400" dirty="0" smtClean="0"/>
              <a:t>Each </a:t>
            </a:r>
            <a:r>
              <a:rPr lang="en-US" sz="2400" dirty="0"/>
              <a:t>instance must have a </a:t>
            </a:r>
            <a:r>
              <a:rPr lang="en-US" sz="2400" b="1" dirty="0" smtClean="0"/>
              <a:t>key </a:t>
            </a:r>
            <a:r>
              <a:rPr lang="en-US" sz="2400" dirty="0" smtClean="0"/>
              <a:t>(+)</a:t>
            </a:r>
          </a:p>
          <a:p>
            <a:pPr lvl="1"/>
            <a:r>
              <a:rPr lang="en-US" sz="2400" dirty="0"/>
              <a:t>Record types must be arranged in a</a:t>
            </a:r>
            <a:r>
              <a:rPr lang="en-US" sz="2400" b="1" dirty="0"/>
              <a:t> </a:t>
            </a:r>
            <a:r>
              <a:rPr lang="en-US" sz="2400" b="1" dirty="0" smtClean="0"/>
              <a:t>tree </a:t>
            </a:r>
            <a:r>
              <a:rPr lang="en-US" sz="2400" dirty="0" smtClean="0"/>
              <a:t>(-)</a:t>
            </a:r>
          </a:p>
          <a:p>
            <a:pPr lvl="1"/>
            <a:endParaRPr lang="en-US" sz="2400" b="1" dirty="0"/>
          </a:p>
          <a:p>
            <a:r>
              <a:rPr lang="en-US" sz="2800" b="1" dirty="0"/>
              <a:t>IMS database</a:t>
            </a:r>
            <a:r>
              <a:rPr lang="en-US" sz="2800" dirty="0"/>
              <a:t> is collection of instances of record types organized in a tree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IMS Example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See Figure 2 in paper “What goes around comes around”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Manipulation Language: DL/1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740" y="1600200"/>
            <a:ext cx="86868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does a programmer retrieve data in IMS ?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Data Manipulation Language: DL/1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740" y="1600200"/>
            <a:ext cx="8686800" cy="4525963"/>
          </a:xfrm>
        </p:spPr>
        <p:txBody>
          <a:bodyPr>
            <a:noAutofit/>
          </a:bodyPr>
          <a:lstStyle/>
          <a:p>
            <a:r>
              <a:rPr lang="en-US" sz="2800" dirty="0"/>
              <a:t>Each record has a hierarchical sequence key (HSK)</a:t>
            </a:r>
          </a:p>
          <a:p>
            <a:pPr lvl="1"/>
            <a:r>
              <a:rPr lang="en-US" sz="2400" dirty="0"/>
              <a:t>Records are totally ordered: depth-first and left-to-right</a:t>
            </a:r>
          </a:p>
          <a:p>
            <a:endParaRPr lang="en-US" sz="2800" dirty="0"/>
          </a:p>
          <a:p>
            <a:r>
              <a:rPr lang="en-US" sz="2800" dirty="0"/>
              <a:t>HSK defines semantics of commands:</a:t>
            </a:r>
          </a:p>
          <a:p>
            <a:pPr lvl="1"/>
            <a:r>
              <a:rPr lang="en-US" sz="2400" dirty="0" err="1"/>
              <a:t>get_next</a:t>
            </a:r>
            <a:endParaRPr lang="en-US" sz="2400" dirty="0"/>
          </a:p>
          <a:p>
            <a:pPr lvl="1"/>
            <a:r>
              <a:rPr lang="en-US" sz="2400" dirty="0" err="1"/>
              <a:t>get_next_within_parent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sz="2800" b="1" dirty="0"/>
              <a:t>DL/1 is a </a:t>
            </a:r>
            <a:r>
              <a:rPr lang="en-US" sz="2800" b="1" dirty="0">
                <a:solidFill>
                  <a:srgbClr val="0000FF"/>
                </a:solidFill>
              </a:rPr>
              <a:t>record-at-a-time language</a:t>
            </a:r>
            <a:endParaRPr lang="en-US" sz="2800" dirty="0"/>
          </a:p>
          <a:p>
            <a:pPr lvl="1"/>
            <a:r>
              <a:rPr lang="en-US" sz="2400" dirty="0"/>
              <a:t>Programmer constructs an algorithm for solving the query</a:t>
            </a:r>
          </a:p>
          <a:p>
            <a:pPr lvl="1"/>
            <a:r>
              <a:rPr lang="en-US" sz="2400" dirty="0"/>
              <a:t>Programmer must worry about query optimization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storage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How is the data physically stored in IMS ?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storage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/>
              <a:t>Root records</a:t>
            </a:r>
          </a:p>
          <a:p>
            <a:pPr lvl="1">
              <a:lnSpc>
                <a:spcPct val="90000"/>
              </a:lnSpc>
            </a:pPr>
            <a:r>
              <a:rPr lang="en-US"/>
              <a:t>Stored sequentially (sorted on key)</a:t>
            </a:r>
          </a:p>
          <a:p>
            <a:pPr lvl="1">
              <a:lnSpc>
                <a:spcPct val="90000"/>
              </a:lnSpc>
            </a:pPr>
            <a:r>
              <a:rPr lang="en-US"/>
              <a:t>Indexed in a B-tree using the key of the record</a:t>
            </a:r>
          </a:p>
          <a:p>
            <a:pPr lvl="1">
              <a:lnSpc>
                <a:spcPct val="90000"/>
              </a:lnSpc>
            </a:pPr>
            <a:r>
              <a:rPr lang="en-US"/>
              <a:t>Hashed using the key of the record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Dependent records</a:t>
            </a:r>
          </a:p>
          <a:p>
            <a:pPr lvl="1">
              <a:lnSpc>
                <a:spcPct val="90000"/>
              </a:lnSpc>
            </a:pPr>
            <a:r>
              <a:rPr lang="en-US"/>
              <a:t>Physically sequential </a:t>
            </a:r>
          </a:p>
          <a:p>
            <a:pPr lvl="1">
              <a:lnSpc>
                <a:spcPct val="90000"/>
              </a:lnSpc>
            </a:pPr>
            <a:r>
              <a:rPr lang="en-US"/>
              <a:t>Various forms of pointers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FF"/>
                </a:solidFill>
              </a:rPr>
              <a:t>Selected organizations restrict DL/1 commands</a:t>
            </a:r>
          </a:p>
          <a:p>
            <a:pPr lvl="1">
              <a:lnSpc>
                <a:spcPct val="90000"/>
              </a:lnSpc>
            </a:pPr>
            <a:r>
              <a:rPr lang="en-US"/>
              <a:t>No updates allowed with sequential organization</a:t>
            </a:r>
          </a:p>
          <a:p>
            <a:pPr lvl="1">
              <a:lnSpc>
                <a:spcPct val="90000"/>
              </a:lnSpc>
            </a:pPr>
            <a:r>
              <a:rPr lang="en-US"/>
              <a:t>No “get-next” for hashed organization</a:t>
            </a:r>
            <a:endParaRPr lang="en-US"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Independence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What is it ?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Independence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Physical data independence</a:t>
            </a:r>
            <a:r>
              <a:rPr lang="en-US" sz="2400" dirty="0"/>
              <a:t>: Applications are insulated from changes in </a:t>
            </a:r>
            <a:r>
              <a:rPr lang="en-US" sz="2400" b="1" dirty="0"/>
              <a:t>physical storage details</a:t>
            </a:r>
            <a:endParaRPr lang="en-US" sz="2400" dirty="0"/>
          </a:p>
          <a:p>
            <a:endParaRPr lang="en-US" sz="2400" dirty="0"/>
          </a:p>
          <a:p>
            <a:r>
              <a:rPr lang="en-US" sz="2400" b="1" dirty="0">
                <a:solidFill>
                  <a:srgbClr val="0000FF"/>
                </a:solidFill>
              </a:rPr>
              <a:t>Logical data independence</a:t>
            </a:r>
            <a:r>
              <a:rPr lang="en-US" sz="2400" dirty="0"/>
              <a:t>: Applications are insulated from changes to </a:t>
            </a:r>
            <a:r>
              <a:rPr lang="en-US" sz="2400" b="1" dirty="0"/>
              <a:t>logical structure of the data</a:t>
            </a:r>
          </a:p>
          <a:p>
            <a:endParaRPr lang="en-US" sz="2400" b="1" dirty="0"/>
          </a:p>
          <a:p>
            <a:r>
              <a:rPr lang="en-US" sz="2400" b="1" dirty="0"/>
              <a:t>Why are these properties important?</a:t>
            </a:r>
          </a:p>
          <a:p>
            <a:pPr lvl="1"/>
            <a:r>
              <a:rPr lang="en-US" sz="2000" dirty="0"/>
              <a:t>Reduce program maintenance as</a:t>
            </a:r>
          </a:p>
          <a:p>
            <a:pPr lvl="1"/>
            <a:r>
              <a:rPr lang="en-US" sz="2000" dirty="0"/>
              <a:t>Logical database design changes over time</a:t>
            </a:r>
          </a:p>
          <a:p>
            <a:pPr lvl="1"/>
            <a:r>
              <a:rPr lang="en-US" sz="2000" dirty="0"/>
              <a:t>Physical database design tuned for performance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IMS Limitations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/>
              <a:t>Tree-structured data model</a:t>
            </a:r>
          </a:p>
          <a:p>
            <a:pPr lvl="1"/>
            <a:r>
              <a:rPr lang="en-US" sz="1800" b="1" dirty="0"/>
              <a:t>Redundant</a:t>
            </a:r>
            <a:r>
              <a:rPr lang="en-US" sz="1800" dirty="0"/>
              <a:t> data, existence </a:t>
            </a:r>
            <a:r>
              <a:rPr lang="en-US" sz="1800" b="1" dirty="0"/>
              <a:t>depends on parent, artificial structure</a:t>
            </a:r>
            <a:endParaRPr lang="en-US" sz="1800" dirty="0"/>
          </a:p>
          <a:p>
            <a:endParaRPr lang="en-US" sz="2000" dirty="0"/>
          </a:p>
          <a:p>
            <a:r>
              <a:rPr lang="en-US" sz="2000" b="1" dirty="0"/>
              <a:t>Record-at-a-time </a:t>
            </a:r>
            <a:r>
              <a:rPr lang="en-US" sz="2000" dirty="0"/>
              <a:t>user interface</a:t>
            </a:r>
          </a:p>
          <a:p>
            <a:pPr lvl="1"/>
            <a:r>
              <a:rPr lang="en-US" sz="1800" dirty="0"/>
              <a:t>User must </a:t>
            </a:r>
            <a:r>
              <a:rPr lang="en-US" sz="1800" dirty="0" smtClean="0"/>
              <a:t>specify </a:t>
            </a:r>
            <a:r>
              <a:rPr lang="en-US" sz="1800" b="1" dirty="0"/>
              <a:t>algorithm</a:t>
            </a:r>
            <a:r>
              <a:rPr lang="en-US" sz="1800" dirty="0"/>
              <a:t> to access data 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FF0000"/>
                </a:solidFill>
              </a:rPr>
              <a:t>Very limited physical independence</a:t>
            </a:r>
            <a:endParaRPr lang="en-US" sz="2000" dirty="0"/>
          </a:p>
          <a:p>
            <a:pPr lvl="1"/>
            <a:r>
              <a:rPr lang="en-US" sz="1800" dirty="0"/>
              <a:t>Phys. organization limits possible operations</a:t>
            </a:r>
          </a:p>
          <a:p>
            <a:pPr lvl="1"/>
            <a:r>
              <a:rPr lang="en-US" sz="1800" dirty="0"/>
              <a:t>Application programs break if organization changes</a:t>
            </a:r>
          </a:p>
          <a:p>
            <a:pPr lvl="1"/>
            <a:endParaRPr lang="en-US" sz="1800" dirty="0"/>
          </a:p>
          <a:p>
            <a:r>
              <a:rPr lang="en-US" sz="2000" dirty="0"/>
              <a:t>Provides </a:t>
            </a:r>
            <a:r>
              <a:rPr lang="en-US" sz="2000" b="1" dirty="0">
                <a:solidFill>
                  <a:srgbClr val="FF0000"/>
                </a:solidFill>
              </a:rPr>
              <a:t>some logical independence</a:t>
            </a:r>
            <a:endParaRPr lang="en-US" sz="2000" dirty="0"/>
          </a:p>
          <a:p>
            <a:pPr lvl="1"/>
            <a:r>
              <a:rPr lang="en-US" sz="1800" dirty="0"/>
              <a:t>DL/1 program runs on logical </a:t>
            </a:r>
            <a:r>
              <a:rPr lang="en-US" sz="1800" dirty="0" smtClean="0"/>
              <a:t>database </a:t>
            </a:r>
          </a:p>
          <a:p>
            <a:pPr lvl="1"/>
            <a:r>
              <a:rPr lang="en-US" sz="1800" dirty="0" smtClean="0"/>
              <a:t>Difficult to achieve good logical data independence with a tree model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Projects</a:t>
            </a:r>
            <a:r>
              <a:rPr lang="en-US" dirty="0" smtClean="0"/>
              <a:t>: please sign up to meet with me on Friday, between 11-1pm (need about 15’).  Before that do this:</a:t>
            </a:r>
          </a:p>
          <a:p>
            <a:pPr lvl="1"/>
            <a:r>
              <a:rPr lang="en-US" dirty="0" smtClean="0"/>
              <a:t>Form team</a:t>
            </a:r>
          </a:p>
          <a:p>
            <a:pPr lvl="1"/>
            <a:r>
              <a:rPr lang="en-US" dirty="0" smtClean="0"/>
              <a:t>Choose project</a:t>
            </a:r>
          </a:p>
          <a:p>
            <a:pPr lvl="1"/>
            <a:r>
              <a:rPr lang="en-US" dirty="0" smtClean="0"/>
              <a:t>Think, so we can have a meaningful discussion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Homework 1</a:t>
            </a:r>
            <a:r>
              <a:rPr lang="en-US" dirty="0" smtClean="0"/>
              <a:t>: due on Monday, 12pm (before the lecture)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Wayne State, 1/18/2011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Suciu: Queries on Probabilistic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8215-1D47-194A-B012-D702E577725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Proposal 2: CODASYL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0798" cy="45259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00"/>
                </a:solidFill>
              </a:rPr>
              <a:t>What is it ?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Proposal 2: CODASYL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0798" cy="4525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Networked data model</a:t>
            </a:r>
            <a:endParaRPr lang="en-US" dirty="0"/>
          </a:p>
          <a:p>
            <a:endParaRPr lang="en-US" dirty="0"/>
          </a:p>
          <a:p>
            <a:r>
              <a:rPr lang="en-US" dirty="0"/>
              <a:t>Primitives are also </a:t>
            </a:r>
            <a:r>
              <a:rPr lang="en-US" b="1" dirty="0"/>
              <a:t>record types</a:t>
            </a:r>
            <a:r>
              <a:rPr lang="en-US" dirty="0"/>
              <a:t> with </a:t>
            </a:r>
            <a:r>
              <a:rPr lang="en-US" b="1" dirty="0" smtClean="0"/>
              <a:t>keys </a:t>
            </a:r>
            <a:r>
              <a:rPr lang="en-US" dirty="0" smtClean="0"/>
              <a:t>(+)</a:t>
            </a:r>
          </a:p>
          <a:p>
            <a:r>
              <a:rPr lang="en-US" dirty="0" smtClean="0"/>
              <a:t>Network model is </a:t>
            </a:r>
            <a:r>
              <a:rPr lang="en-US" b="1" dirty="0" smtClean="0"/>
              <a:t>more flexible than hierarchy(+)</a:t>
            </a:r>
          </a:p>
          <a:p>
            <a:pPr lvl="1"/>
            <a:r>
              <a:rPr lang="en-US" dirty="0" smtClean="0"/>
              <a:t>Ex: no existence dependence</a:t>
            </a:r>
          </a:p>
          <a:p>
            <a:r>
              <a:rPr lang="en-US" dirty="0" smtClean="0"/>
              <a:t>Record </a:t>
            </a:r>
            <a:r>
              <a:rPr lang="en-US" dirty="0"/>
              <a:t>types are organized into </a:t>
            </a:r>
            <a:r>
              <a:rPr lang="en-US" b="1" dirty="0" smtClean="0"/>
              <a:t>network </a:t>
            </a:r>
            <a:r>
              <a:rPr lang="en-US" dirty="0" smtClean="0"/>
              <a:t>(-)</a:t>
            </a:r>
          </a:p>
          <a:p>
            <a:pPr lvl="1"/>
            <a:r>
              <a:rPr lang="en-US" dirty="0"/>
              <a:t>A record can have multiple parents</a:t>
            </a:r>
          </a:p>
          <a:p>
            <a:pPr lvl="1"/>
            <a:r>
              <a:rPr lang="en-US" dirty="0"/>
              <a:t>Arcs between records are named</a:t>
            </a:r>
          </a:p>
          <a:p>
            <a:pPr lvl="1"/>
            <a:r>
              <a:rPr lang="en-US" dirty="0"/>
              <a:t>At least one entry point to the network</a:t>
            </a:r>
            <a:endParaRPr lang="en-US" dirty="0" smtClean="0"/>
          </a:p>
          <a:p>
            <a:r>
              <a:rPr lang="en-US" b="1" dirty="0" smtClean="0"/>
              <a:t>Record</a:t>
            </a:r>
            <a:r>
              <a:rPr lang="en-US" b="1" dirty="0"/>
              <a:t>-at-a-time</a:t>
            </a:r>
            <a:r>
              <a:rPr lang="en-US" dirty="0"/>
              <a:t> data manipulation </a:t>
            </a:r>
            <a:r>
              <a:rPr lang="en-US" dirty="0" smtClean="0"/>
              <a:t>language (-)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CODASYL Example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See Figure 5 in paper “What goes around comes around”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CODASYL Limitations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No physical data independence</a:t>
            </a:r>
          </a:p>
          <a:p>
            <a:pPr lvl="1"/>
            <a:r>
              <a:rPr lang="en-US" sz="2000" dirty="0"/>
              <a:t>Application programs break if organization changes</a:t>
            </a:r>
            <a:endParaRPr lang="en-US" sz="2000" b="1" dirty="0">
              <a:solidFill>
                <a:srgbClr val="FF0000"/>
              </a:solidFill>
            </a:endParaRPr>
          </a:p>
          <a:p>
            <a:endParaRPr lang="en-US" sz="2400" dirty="0"/>
          </a:p>
          <a:p>
            <a:r>
              <a:rPr lang="en-US" sz="2400" b="1" dirty="0">
                <a:solidFill>
                  <a:srgbClr val="FF0000"/>
                </a:solidFill>
              </a:rPr>
              <a:t>No logical data independence</a:t>
            </a:r>
          </a:p>
          <a:p>
            <a:pPr lvl="1"/>
            <a:r>
              <a:rPr lang="en-US" sz="2000" dirty="0"/>
              <a:t>Application programs break if organization changes</a:t>
            </a:r>
          </a:p>
          <a:p>
            <a:pPr lvl="1"/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400" dirty="0"/>
              <a:t>Very </a:t>
            </a:r>
            <a:r>
              <a:rPr lang="en-US" sz="2400" b="1" dirty="0"/>
              <a:t>complex</a:t>
            </a:r>
            <a:endParaRPr lang="en-US" sz="2400" dirty="0"/>
          </a:p>
          <a:p>
            <a:r>
              <a:rPr lang="en-US" sz="2400" dirty="0"/>
              <a:t>Programs must “</a:t>
            </a:r>
            <a:r>
              <a:rPr lang="en-US" sz="2400" b="1" dirty="0"/>
              <a:t>navigate</a:t>
            </a:r>
            <a:r>
              <a:rPr lang="en-US" sz="2400" dirty="0"/>
              <a:t> the hyperspace”</a:t>
            </a:r>
          </a:p>
          <a:p>
            <a:r>
              <a:rPr lang="en-US" sz="2400" dirty="0"/>
              <a:t>Load and recover as </a:t>
            </a:r>
            <a:r>
              <a:rPr lang="en-US" sz="2400" b="1" dirty="0"/>
              <a:t>one gigantic object</a:t>
            </a:r>
            <a:r>
              <a:rPr lang="en-US" sz="2400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Different types of data</a:t>
            </a:r>
          </a:p>
          <a:p>
            <a:endParaRPr lang="en-US" dirty="0"/>
          </a:p>
          <a:p>
            <a:r>
              <a:rPr lang="en-US" dirty="0"/>
              <a:t>Early data models</a:t>
            </a:r>
          </a:p>
          <a:p>
            <a:pPr lvl="1"/>
            <a:r>
              <a:rPr lang="en-US" dirty="0"/>
              <a:t>IMS</a:t>
            </a:r>
          </a:p>
          <a:p>
            <a:pPr lvl="1"/>
            <a:r>
              <a:rPr lang="en-US" dirty="0"/>
              <a:t>CODASYL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660066"/>
                </a:solidFill>
              </a:rPr>
              <a:t>Physical and logical independence in the relational model</a:t>
            </a:r>
          </a:p>
          <a:p>
            <a:endParaRPr lang="en-US" dirty="0" smtClean="0">
              <a:solidFill>
                <a:srgbClr val="800080"/>
              </a:solidFill>
            </a:endParaRPr>
          </a:p>
          <a:p>
            <a:r>
              <a:rPr lang="en-US" dirty="0" smtClean="0"/>
              <a:t>Other data models</a:t>
            </a:r>
            <a:endParaRPr lang="en-US" dirty="0" smtClean="0">
              <a:solidFill>
                <a:srgbClr val="800080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Model Overview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419600"/>
          </a:xfrm>
        </p:spPr>
        <p:txBody>
          <a:bodyPr>
            <a:normAutofit/>
          </a:bodyPr>
          <a:lstStyle/>
          <a:p>
            <a:r>
              <a:rPr lang="en-US" sz="3600" dirty="0"/>
              <a:t>Proposed by Ted </a:t>
            </a:r>
            <a:r>
              <a:rPr lang="en-US" sz="3600" dirty="0" err="1"/>
              <a:t>Codd</a:t>
            </a:r>
            <a:r>
              <a:rPr lang="en-US" sz="3600" dirty="0"/>
              <a:t> in 1970</a:t>
            </a:r>
          </a:p>
          <a:p>
            <a:endParaRPr lang="en-US" sz="3600" dirty="0"/>
          </a:p>
          <a:p>
            <a:r>
              <a:rPr lang="en-US" sz="3600" dirty="0"/>
              <a:t>Motivation: </a:t>
            </a:r>
            <a:r>
              <a:rPr lang="en-US" sz="3600" dirty="0">
                <a:solidFill>
                  <a:srgbClr val="0000FF"/>
                </a:solidFill>
              </a:rPr>
              <a:t>better logical and physical data </a:t>
            </a:r>
            <a:r>
              <a:rPr lang="en-US" sz="3600" dirty="0" smtClean="0">
                <a:solidFill>
                  <a:srgbClr val="0000FF"/>
                </a:solidFill>
              </a:rPr>
              <a:t>independence</a:t>
            </a:r>
            <a:endParaRPr lang="en-US" sz="3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Model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logical schema only</a:t>
            </a:r>
          </a:p>
          <a:p>
            <a:pPr lvl="1"/>
            <a:r>
              <a:rPr lang="en-US" dirty="0" smtClean="0"/>
              <a:t>No physical schema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Set-at-a-time query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Wayne State, 1/18/2011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Suciu: Queries on Probabilistic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E8215-1D47-194A-B012-D702E577725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Independence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Definition: </a:t>
            </a:r>
            <a:r>
              <a:rPr lang="en-US" b="1">
                <a:solidFill>
                  <a:srgbClr val="0000FF"/>
                </a:solidFill>
              </a:rPr>
              <a:t>Applications are insulated from changes in physical storage details</a:t>
            </a:r>
            <a:endParaRPr lang="en-US"/>
          </a:p>
          <a:p>
            <a:endParaRPr lang="en-US"/>
          </a:p>
          <a:p>
            <a:r>
              <a:rPr lang="en-US"/>
              <a:t>Early models (IMS and CODASYL): No</a:t>
            </a:r>
          </a:p>
          <a:p>
            <a:endParaRPr lang="en-US"/>
          </a:p>
          <a:p>
            <a:r>
              <a:rPr lang="en-US"/>
              <a:t>Relational model: Yes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Yes through set-at-a-time language: algebra or calculus</a:t>
            </a:r>
            <a:endParaRPr lang="en-US"/>
          </a:p>
          <a:p>
            <a:pPr lvl="1"/>
            <a:r>
              <a:rPr lang="en-US"/>
              <a:t>No specification of what storage looks like</a:t>
            </a:r>
          </a:p>
          <a:p>
            <a:pPr lvl="1"/>
            <a:r>
              <a:rPr lang="en-US"/>
              <a:t>Administrator can optimize physical layout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8003-984A-074F-92BD-D4B2A6121BB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Independence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Definition: </a:t>
            </a:r>
            <a:r>
              <a:rPr lang="en-US" b="1">
                <a:solidFill>
                  <a:srgbClr val="0000FF"/>
                </a:solidFill>
              </a:rPr>
              <a:t>Applications are insulated from changes in physical storage details</a:t>
            </a:r>
            <a:endParaRPr lang="en-US"/>
          </a:p>
          <a:p>
            <a:endParaRPr lang="en-US"/>
          </a:p>
          <a:p>
            <a:r>
              <a:rPr lang="en-US"/>
              <a:t>Early models (IMS and CODASYL): No</a:t>
            </a:r>
          </a:p>
          <a:p>
            <a:endParaRPr lang="en-US"/>
          </a:p>
          <a:p>
            <a:r>
              <a:rPr lang="en-US"/>
              <a:t>Relational model: Yes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Yes through set-at-a-time language: algebra or calculus</a:t>
            </a:r>
            <a:endParaRPr lang="en-US"/>
          </a:p>
          <a:p>
            <a:pPr lvl="1"/>
            <a:r>
              <a:rPr lang="en-US"/>
              <a:t>No specification of what storage looks like</a:t>
            </a:r>
          </a:p>
          <a:p>
            <a:pPr lvl="1"/>
            <a:r>
              <a:rPr lang="en-US"/>
              <a:t>Administrator can optimize physical layout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8003-984A-074F-92BD-D4B2A6121BB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Independence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Definition: </a:t>
            </a:r>
            <a:r>
              <a:rPr lang="en-US" b="1">
                <a:solidFill>
                  <a:srgbClr val="0000FF"/>
                </a:solidFill>
              </a:rPr>
              <a:t>Applications are insulated from changes to logical structure of the data</a:t>
            </a:r>
          </a:p>
          <a:p>
            <a:pPr lvl="1"/>
            <a:endParaRPr lang="en-US"/>
          </a:p>
          <a:p>
            <a:r>
              <a:rPr lang="en-US"/>
              <a:t>Early models</a:t>
            </a:r>
          </a:p>
          <a:p>
            <a:pPr lvl="1"/>
            <a:r>
              <a:rPr lang="en-US"/>
              <a:t>IMS: some logical independence</a:t>
            </a:r>
          </a:p>
          <a:p>
            <a:pPr lvl="1"/>
            <a:r>
              <a:rPr lang="en-US"/>
              <a:t>CODASYL: no logical independence</a:t>
            </a:r>
          </a:p>
          <a:p>
            <a:endParaRPr lang="en-US"/>
          </a:p>
          <a:p>
            <a:r>
              <a:rPr lang="en-US"/>
              <a:t>Relational model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Yes through views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8003-984A-074F-92BD-D4B2A6121BB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M. </a:t>
            </a:r>
            <a:r>
              <a:rPr lang="en-US" dirty="0" err="1"/>
              <a:t>Stonebraker</a:t>
            </a:r>
            <a:r>
              <a:rPr lang="en-US" dirty="0"/>
              <a:t> and J. </a:t>
            </a:r>
            <a:r>
              <a:rPr lang="en-US" dirty="0" err="1"/>
              <a:t>Hellerstein</a:t>
            </a:r>
            <a:r>
              <a:rPr lang="en-US" dirty="0"/>
              <a:t>. What Goes Around Comes Around. In "Readings in Database Systems" (aka the Red Book). 4th </a:t>
            </a:r>
            <a:r>
              <a:rPr lang="en-US" dirty="0" smtClean="0"/>
              <a:t>ed.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45" y="1504790"/>
            <a:ext cx="8920871" cy="4419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 relational</a:t>
            </a:r>
          </a:p>
          <a:p>
            <a:pPr lvl="1"/>
            <a:r>
              <a:rPr lang="en-US" sz="2400" dirty="0" smtClean="0"/>
              <a:t>What where the arguments ?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Against relational</a:t>
            </a:r>
          </a:p>
          <a:p>
            <a:pPr lvl="1"/>
            <a:r>
              <a:rPr lang="en-US" sz="2400" dirty="0" smtClean="0"/>
              <a:t>What where the arguments ?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How was it settled ?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45" y="1504790"/>
            <a:ext cx="8920871" cy="4419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Pro relational</a:t>
            </a:r>
          </a:p>
          <a:p>
            <a:pPr lvl="1"/>
            <a:r>
              <a:rPr lang="en-US" sz="2000" dirty="0" smtClean="0"/>
              <a:t>CODASYL is too complex</a:t>
            </a:r>
          </a:p>
          <a:p>
            <a:pPr lvl="1"/>
            <a:r>
              <a:rPr lang="en-US" sz="2000" dirty="0" smtClean="0"/>
              <a:t>CODASYL does not provide sufficient data independence</a:t>
            </a:r>
          </a:p>
          <a:p>
            <a:pPr lvl="1"/>
            <a:r>
              <a:rPr lang="en-US" sz="2000" dirty="0" smtClean="0"/>
              <a:t>Record-at-a-time languages are too hard to optimize</a:t>
            </a:r>
          </a:p>
          <a:p>
            <a:pPr lvl="1"/>
            <a:r>
              <a:rPr lang="en-US" sz="2000" dirty="0" smtClean="0"/>
              <a:t>Trees/networks not flexible enough to represent common cases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Against relational</a:t>
            </a:r>
          </a:p>
          <a:p>
            <a:pPr lvl="1"/>
            <a:r>
              <a:rPr lang="en-US" sz="2000" dirty="0" smtClean="0"/>
              <a:t>COBOL programmers cannot understand relational languages</a:t>
            </a:r>
          </a:p>
          <a:p>
            <a:pPr lvl="1"/>
            <a:r>
              <a:rPr lang="en-US" sz="2000" dirty="0" smtClean="0"/>
              <a:t>Impossible to represent the relational model efficiently</a:t>
            </a:r>
          </a:p>
          <a:p>
            <a:pPr lvl="1"/>
            <a:r>
              <a:rPr lang="en-US" sz="2000" dirty="0" smtClean="0"/>
              <a:t>CODASYL can represent tables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Ultimately settled by the market place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Different types of data</a:t>
            </a:r>
          </a:p>
          <a:p>
            <a:endParaRPr lang="en-US" sz="2800" dirty="0"/>
          </a:p>
          <a:p>
            <a:r>
              <a:rPr lang="en-US" sz="2800" dirty="0"/>
              <a:t>Early data models</a:t>
            </a:r>
          </a:p>
          <a:p>
            <a:pPr lvl="1"/>
            <a:r>
              <a:rPr lang="en-US" sz="2400" dirty="0"/>
              <a:t>IMS</a:t>
            </a:r>
          </a:p>
          <a:p>
            <a:pPr lvl="1"/>
            <a:r>
              <a:rPr lang="en-US" sz="2400" dirty="0"/>
              <a:t>CODASYL</a:t>
            </a:r>
          </a:p>
          <a:p>
            <a:endParaRPr lang="en-US" sz="2800" dirty="0" smtClean="0"/>
          </a:p>
          <a:p>
            <a:r>
              <a:rPr lang="en-US" sz="2800" dirty="0" smtClean="0"/>
              <a:t>Physical and logical independence in the relational model</a:t>
            </a:r>
          </a:p>
          <a:p>
            <a:endParaRPr lang="en-US" sz="2800" dirty="0" smtClean="0">
              <a:solidFill>
                <a:srgbClr val="800080"/>
              </a:solidFill>
            </a:endParaRPr>
          </a:p>
          <a:p>
            <a:r>
              <a:rPr lang="en-US" sz="2800" dirty="0" smtClean="0">
                <a:solidFill>
                  <a:srgbClr val="800080"/>
                </a:solidFill>
              </a:rPr>
              <a:t>Other data models</a:t>
            </a:r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Data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Entity-Relationship</a:t>
            </a:r>
            <a:r>
              <a:rPr lang="en-US" dirty="0" smtClean="0"/>
              <a:t>: 1970’s</a:t>
            </a:r>
          </a:p>
          <a:p>
            <a:pPr lvl="1"/>
            <a:r>
              <a:rPr lang="en-US" dirty="0" smtClean="0"/>
              <a:t>Successful in logical database design (next lecture)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Extended Relational</a:t>
            </a:r>
            <a:r>
              <a:rPr lang="en-US" dirty="0" smtClean="0"/>
              <a:t>: 1980’s  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Semantic</a:t>
            </a:r>
            <a:r>
              <a:rPr lang="en-US" dirty="0" smtClean="0"/>
              <a:t>: late 1970’s and 1980’s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Object-oriented</a:t>
            </a:r>
            <a:r>
              <a:rPr lang="en-US" dirty="0" smtClean="0"/>
              <a:t>: late 1980’s and early 1990’s</a:t>
            </a:r>
          </a:p>
          <a:p>
            <a:pPr lvl="1"/>
            <a:r>
              <a:rPr lang="en-US" dirty="0" smtClean="0"/>
              <a:t>Address impedance mismatch: relational </a:t>
            </a:r>
            <a:r>
              <a:rPr lang="en-US" dirty="0" err="1" smtClean="0"/>
              <a:t>dbs</a:t>
            </a:r>
            <a:r>
              <a:rPr lang="en-US" dirty="0" smtClean="0"/>
              <a:t>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</a:t>
            </a:r>
            <a:r>
              <a:rPr lang="en-US" dirty="0" smtClean="0"/>
              <a:t> OO languages</a:t>
            </a:r>
          </a:p>
          <a:p>
            <a:pPr lvl="1"/>
            <a:r>
              <a:rPr lang="en-US" dirty="0" smtClean="0"/>
              <a:t>Interesting but ultimately failed (several reasons, see paper)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Object-relational</a:t>
            </a:r>
            <a:r>
              <a:rPr lang="en-US" dirty="0" smtClean="0"/>
              <a:t>: late 1980’s and early 1990’s</a:t>
            </a:r>
          </a:p>
          <a:p>
            <a:pPr lvl="1"/>
            <a:r>
              <a:rPr lang="en-US" dirty="0" smtClean="0"/>
              <a:t>User-defined types, ops, functions, and access methods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Semi-structured</a:t>
            </a:r>
            <a:r>
              <a:rPr lang="en-US" dirty="0" smtClean="0"/>
              <a:t>: late 1990’s to the present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Data independence is desirable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Both physical and logical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Early data models provided very limited data independence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Relational model facilitates data independence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Set-at-a-time languages facilitate phys. </a:t>
            </a:r>
            <a:r>
              <a:rPr lang="en-US" dirty="0" err="1"/>
              <a:t>indep</a:t>
            </a:r>
            <a:r>
              <a:rPr lang="en-US" dirty="0"/>
              <a:t>. [more next lecture]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Simple data models facilitate logical </a:t>
            </a:r>
            <a:r>
              <a:rPr lang="en-US" dirty="0" err="1"/>
              <a:t>indep</a:t>
            </a:r>
            <a:r>
              <a:rPr lang="en-US" dirty="0"/>
              <a:t>. [more next lecture</a:t>
            </a:r>
            <a:r>
              <a:rPr lang="en-US" dirty="0" smtClean="0"/>
              <a:t>]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Flat models are also simpler, more </a:t>
            </a:r>
            <a:r>
              <a:rPr lang="en-US" dirty="0" smtClean="0">
                <a:solidFill>
                  <a:srgbClr val="0000FF"/>
                </a:solidFill>
              </a:rPr>
              <a:t>flexible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User should specify what they </a:t>
            </a:r>
            <a:r>
              <a:rPr lang="en-US" dirty="0" smtClean="0">
                <a:solidFill>
                  <a:srgbClr val="0000FF"/>
                </a:solidFill>
              </a:rPr>
              <a:t>want not </a:t>
            </a:r>
            <a:r>
              <a:rPr lang="en-US" dirty="0">
                <a:solidFill>
                  <a:srgbClr val="0000FF"/>
                </a:solidFill>
              </a:rPr>
              <a:t>how to get it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Query optimizer does better job than </a:t>
            </a:r>
            <a:r>
              <a:rPr lang="en-US" dirty="0" smtClean="0"/>
              <a:t>human</a:t>
            </a:r>
          </a:p>
          <a:p>
            <a:pPr lvl="1">
              <a:lnSpc>
                <a:spcPct val="90000"/>
              </a:lnSpc>
            </a:pPr>
            <a:endParaRPr lang="en-US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</a:rPr>
              <a:t>New data model proposals must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Solve a “major pain” or provide significant performance gains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Views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42B1F2-9BAA-4140-94AA-866A479533FB}" type="slidenum">
              <a:rPr lang="en-US" smtClean="0">
                <a:solidFill>
                  <a:srgbClr val="000000"/>
                </a:solidFill>
              </a:rPr>
              <a:pPr/>
              <a:t>35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04800" y="1793875"/>
            <a:ext cx="6214913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Views are relations,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but may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not be physically stored.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For presenting different information to different users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3333CC"/>
                </a:solidFill>
                <a:latin typeface="Arial"/>
              </a:rPr>
              <a:t>Employee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(ssn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name, department, project, salary)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Payroll has access to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Employee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others only to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Developers</a:t>
            </a:r>
          </a:p>
        </p:txBody>
      </p:sp>
      <p:sp>
        <p:nvSpPr>
          <p:cNvPr id="461828" name="Rectangle 4"/>
          <p:cNvSpPr>
            <a:spLocks noChangeArrowheads="1"/>
          </p:cNvSpPr>
          <p:nvPr/>
        </p:nvSpPr>
        <p:spPr bwMode="auto">
          <a:xfrm>
            <a:off x="1521924" y="3366341"/>
            <a:ext cx="5518758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Developers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AS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name, project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Employee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WHERE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department = ‘Development’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6A2E98-8D70-FC4A-ABA3-5FF953D79D23}" type="slidenum">
              <a:rPr lang="en-US" smtClean="0">
                <a:solidFill>
                  <a:srgbClr val="000000"/>
                </a:solidFill>
              </a:rPr>
              <a:pPr/>
              <a:t>36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63874" name="Rectangle 2"/>
          <p:cNvSpPr>
            <a:spLocks noChangeArrowheads="1"/>
          </p:cNvSpPr>
          <p:nvPr/>
        </p:nvSpPr>
        <p:spPr bwMode="auto">
          <a:xfrm>
            <a:off x="1295400" y="2819400"/>
            <a:ext cx="7003239" cy="20621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3200" dirty="0" err="1">
                <a:solidFill>
                  <a:srgbClr val="FF5050"/>
                </a:solidFill>
                <a:latin typeface="Arial"/>
              </a:rPr>
              <a:t>CustomerPrice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 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x.customer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y.price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    Purchase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y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x.product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y.pname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533400" y="1425575"/>
            <a:ext cx="65936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32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152400" y="5410200"/>
            <a:ext cx="5954074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FF5050"/>
                </a:solidFill>
                <a:latin typeface="Arial"/>
              </a:rPr>
              <a:t>CustomerPrice(customer</a:t>
            </a:r>
            <a:r>
              <a:rPr lang="en-US" sz="3200" dirty="0">
                <a:solidFill>
                  <a:srgbClr val="FF5050"/>
                </a:solidFill>
                <a:latin typeface="Arial"/>
              </a:rPr>
              <a:t>, price)</a:t>
            </a: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6206491" y="5435024"/>
            <a:ext cx="2556509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“virtual table”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9D932F-F345-674D-B4C0-B5598DA377BD}" type="slidenum">
              <a:rPr lang="en-US" smtClean="0">
                <a:solidFill>
                  <a:srgbClr val="000000"/>
                </a:solidFill>
              </a:rPr>
              <a:pPr/>
              <a:t>37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65922" name="Text Box 2"/>
          <p:cNvSpPr txBox="1">
            <a:spLocks noChangeArrowheads="1"/>
          </p:cNvSpPr>
          <p:nvPr/>
        </p:nvSpPr>
        <p:spPr bwMode="auto">
          <a:xfrm>
            <a:off x="1143000" y="4191000"/>
            <a:ext cx="6672871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v.store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CustomerPrice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Purchase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100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533400" y="32766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We can later use the view: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65936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32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533400" y="1981200"/>
            <a:ext cx="5954074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FF5050"/>
                </a:solidFill>
                <a:latin typeface="Arial"/>
              </a:rPr>
              <a:t>CustomerPrice(customer</a:t>
            </a:r>
            <a:r>
              <a:rPr lang="en-US" sz="3200" dirty="0">
                <a:solidFill>
                  <a:srgbClr val="FF5050"/>
                </a:solidFill>
                <a:latin typeface="Arial"/>
              </a:rPr>
              <a:t>, price)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Types of Views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752600"/>
            <a:ext cx="8915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dirty="0"/>
              <a:t>Virtual</a:t>
            </a:r>
            <a:r>
              <a:rPr lang="en-US" dirty="0"/>
              <a:t> views: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Pros/cons ???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u="sng" dirty="0"/>
              <a:t>Materialized</a:t>
            </a:r>
            <a:r>
              <a:rPr lang="en-US" dirty="0"/>
              <a:t> views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Pros/cons ??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D37C11-E264-C049-9327-4949E8DFDDF6}" type="slidenum">
              <a:rPr lang="en-US" smtClean="0">
                <a:solidFill>
                  <a:srgbClr val="000000"/>
                </a:solidFill>
              </a:rPr>
              <a:pPr/>
              <a:t>38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Types of Views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752600"/>
            <a:ext cx="8915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dirty="0"/>
              <a:t>Virtual</a:t>
            </a:r>
            <a:r>
              <a:rPr lang="en-US" dirty="0"/>
              <a:t> views: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Used in databases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Computed only on-demand – slow at runtime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Always up to date</a:t>
            </a:r>
          </a:p>
          <a:p>
            <a:pPr eaLnBrk="1" hangingPunct="1">
              <a:lnSpc>
                <a:spcPct val="90000"/>
              </a:lnSpc>
            </a:pPr>
            <a:r>
              <a:rPr lang="en-US" u="sng" dirty="0"/>
              <a:t>Materialized</a:t>
            </a:r>
            <a:r>
              <a:rPr lang="en-US" dirty="0"/>
              <a:t> views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Used in data warehouses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Pre-computed offline – fast at runtime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May have stale </a:t>
            </a:r>
            <a:r>
              <a:rPr lang="en-US" dirty="0" smtClean="0"/>
              <a:t>data </a:t>
            </a:r>
            <a:r>
              <a:rPr lang="en-US" i="1" dirty="0" smtClean="0"/>
              <a:t>or</a:t>
            </a:r>
            <a:r>
              <a:rPr lang="en-US" dirty="0" smtClean="0"/>
              <a:t> expensive synchronization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D37C11-E264-C049-9327-4949E8DFDDF6}" type="slidenum">
              <a:rPr lang="en-US" smtClean="0">
                <a:solidFill>
                  <a:srgbClr val="000000"/>
                </a:solidFill>
              </a:rPr>
              <a:pPr/>
              <a:t>39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419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User is concerned with real-world data</a:t>
            </a:r>
          </a:p>
          <a:p>
            <a:pPr lvl="1"/>
            <a:r>
              <a:rPr lang="en-US" dirty="0" smtClean="0"/>
              <a:t>Data represents different aspects of user’s business</a:t>
            </a:r>
          </a:p>
          <a:p>
            <a:pPr lvl="1"/>
            <a:r>
              <a:rPr lang="en-US" dirty="0" smtClean="0"/>
              <a:t>Data typically includes entities and relationships between them</a:t>
            </a:r>
          </a:p>
          <a:p>
            <a:pPr lvl="1"/>
            <a:r>
              <a:rPr lang="en-US" dirty="0" smtClean="0"/>
              <a:t>Example entities are students, courses, products, clients</a:t>
            </a:r>
          </a:p>
          <a:p>
            <a:pPr lvl="1"/>
            <a:r>
              <a:rPr lang="en-US" dirty="0" smtClean="0"/>
              <a:t>Example relationships are course registrations, product purchases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User somehow needs to define data to be stored in DBMS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Data model </a:t>
            </a:r>
            <a:r>
              <a:rPr lang="en-US" dirty="0" smtClean="0"/>
              <a:t>enables a user to define the data </a:t>
            </a:r>
            <a:r>
              <a:rPr lang="en-US" dirty="0" smtClean="0">
                <a:solidFill>
                  <a:srgbClr val="FF0000"/>
                </a:solidFill>
              </a:rPr>
              <a:t>using high-level constructs </a:t>
            </a:r>
            <a:r>
              <a:rPr lang="en-US" dirty="0" smtClean="0">
                <a:solidFill>
                  <a:srgbClr val="000000"/>
                </a:solidFill>
              </a:rPr>
              <a:t>without worrying about many low-level details of how data will be stored on disk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Query </a:t>
            </a:r>
            <a:r>
              <a:rPr lang="en-US" dirty="0"/>
              <a:t>Modification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CC42F4-9B1A-A342-82A5-92606970994D}" type="slidenum">
              <a:rPr lang="en-US" smtClean="0">
                <a:solidFill>
                  <a:srgbClr val="000000"/>
                </a:solidFill>
              </a:rPr>
              <a:pPr/>
              <a:t>40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72067" name="Text Box 3"/>
          <p:cNvSpPr txBox="1">
            <a:spLocks noChangeArrowheads="1"/>
          </p:cNvSpPr>
          <p:nvPr/>
        </p:nvSpPr>
        <p:spPr bwMode="auto">
          <a:xfrm>
            <a:off x="1981200" y="4210050"/>
            <a:ext cx="6672871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v.store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CustomerPrice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Purchase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100</a:t>
            </a:r>
          </a:p>
        </p:txBody>
      </p:sp>
      <p:sp>
        <p:nvSpPr>
          <p:cNvPr id="472068" name="Rectangle 4"/>
          <p:cNvSpPr>
            <a:spLocks noChangeArrowheads="1"/>
          </p:cNvSpPr>
          <p:nvPr/>
        </p:nvSpPr>
        <p:spPr bwMode="auto">
          <a:xfrm>
            <a:off x="2057400" y="2133600"/>
            <a:ext cx="6150918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CustomerPrice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y.price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 Purchase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x.product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y.pname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381000" y="2667000"/>
            <a:ext cx="10562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View:</a:t>
            </a:r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312344" y="4419600"/>
            <a:ext cx="12622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Query: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6200" y="54114"/>
            <a:ext cx="41902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20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54114"/>
            <a:ext cx="37905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FF5050"/>
                </a:solidFill>
                <a:latin typeface="Arial"/>
              </a:rPr>
              <a:t>CustomerPrice(customer</a:t>
            </a:r>
            <a:r>
              <a:rPr lang="en-US" sz="2000" dirty="0">
                <a:solidFill>
                  <a:srgbClr val="FF5050"/>
                </a:solidFill>
                <a:latin typeface="Arial"/>
              </a:rPr>
              <a:t>, price)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Query Modification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7AAEA7-BC1E-2D4D-AC99-BDFC7F040B13}" type="slidenum">
              <a:rPr lang="en-US" smtClean="0">
                <a:solidFill>
                  <a:srgbClr val="000000"/>
                </a:solidFill>
              </a:rPr>
              <a:pPr/>
              <a:t>41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74115" name="Text Box 3"/>
          <p:cNvSpPr txBox="1">
            <a:spLocks noChangeArrowheads="1"/>
          </p:cNvSpPr>
          <p:nvPr/>
        </p:nvSpPr>
        <p:spPr bwMode="auto">
          <a:xfrm>
            <a:off x="76200" y="2895600"/>
            <a:ext cx="8868684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u.customer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v.store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(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y.price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 Purchase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x.product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y.pname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)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u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Purchase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u.customer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u.price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100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304800" y="2057400"/>
            <a:ext cx="26396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Modified query: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6200" y="54114"/>
            <a:ext cx="41902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20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181600" y="54114"/>
            <a:ext cx="37905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FF5050"/>
                </a:solidFill>
                <a:latin typeface="Arial"/>
              </a:rPr>
              <a:t>CustomerPrice(customer</a:t>
            </a:r>
            <a:r>
              <a:rPr lang="en-US" sz="2000" dirty="0">
                <a:solidFill>
                  <a:srgbClr val="FF5050"/>
                </a:solidFill>
                <a:latin typeface="Arial"/>
              </a:rPr>
              <a:t>, price)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Query Modification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A6BFF5-995B-BF4C-AC5C-40C4444C02DA}" type="slidenum">
              <a:rPr lang="en-US" smtClean="0">
                <a:solidFill>
                  <a:srgbClr val="000000"/>
                </a:solidFill>
              </a:rPr>
              <a:pPr/>
              <a:t>42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76163" name="Text Box 3"/>
          <p:cNvSpPr txBox="1">
            <a:spLocks noChangeArrowheads="1"/>
          </p:cNvSpPr>
          <p:nvPr/>
        </p:nvSpPr>
        <p:spPr bwMode="auto">
          <a:xfrm>
            <a:off x="914400" y="2971800"/>
            <a:ext cx="7295287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x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v.store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Purchase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x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, Product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Purchase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x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y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100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x.product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y.pname</a:t>
            </a:r>
            <a:endParaRPr lang="en-US" sz="2800" dirty="0">
              <a:solidFill>
                <a:srgbClr val="FF5050"/>
              </a:solidFill>
              <a:latin typeface="Arial"/>
            </a:endParaRP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304800" y="2057400"/>
            <a:ext cx="49157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Modified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unnested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query: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6200" y="54114"/>
            <a:ext cx="41902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20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181600" y="54114"/>
            <a:ext cx="37905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FF5050"/>
                </a:solidFill>
                <a:latin typeface="Arial"/>
              </a:rPr>
              <a:t>CustomerPrice(customer</a:t>
            </a:r>
            <a:r>
              <a:rPr lang="en-US" sz="2000" dirty="0">
                <a:solidFill>
                  <a:srgbClr val="FF5050"/>
                </a:solidFill>
                <a:latin typeface="Arial"/>
              </a:rPr>
              <a:t>, price)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119228-E6C9-604D-A1BC-B75636C690E6}" type="slidenum">
              <a:rPr lang="en-US" smtClean="0">
                <a:solidFill>
                  <a:srgbClr val="000000"/>
                </a:solidFill>
              </a:rPr>
              <a:pPr/>
              <a:t>43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78211" name="Line 3"/>
          <p:cNvSpPr>
            <a:spLocks noChangeShapeType="1"/>
          </p:cNvSpPr>
          <p:nvPr/>
        </p:nvSpPr>
        <p:spPr bwMode="auto">
          <a:xfrm>
            <a:off x="4114800" y="40386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8212" name="Text Box 4"/>
          <p:cNvSpPr txBox="1">
            <a:spLocks noChangeArrowheads="1"/>
          </p:cNvSpPr>
          <p:nvPr/>
        </p:nvSpPr>
        <p:spPr bwMode="auto">
          <a:xfrm>
            <a:off x="1143000" y="2133600"/>
            <a:ext cx="6672871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DISTINCT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v.store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CustomerPrice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Purchase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100</a:t>
            </a:r>
          </a:p>
        </p:txBody>
      </p:sp>
      <p:sp>
        <p:nvSpPr>
          <p:cNvPr id="33798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86200" y="4876800"/>
            <a:ext cx="8113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000" b="1" dirty="0">
                <a:solidFill>
                  <a:srgbClr val="000000"/>
                </a:solidFill>
                <a:latin typeface="Arial"/>
              </a:rPr>
              <a:t>??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6200" y="54114"/>
            <a:ext cx="41902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20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181600" y="54114"/>
            <a:ext cx="37905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FF5050"/>
                </a:solidFill>
                <a:latin typeface="Arial"/>
              </a:rPr>
              <a:t>CustomerPrice(customer</a:t>
            </a:r>
            <a:r>
              <a:rPr lang="en-US" sz="2000" dirty="0">
                <a:solidFill>
                  <a:srgbClr val="FF5050"/>
                </a:solidFill>
                <a:latin typeface="Arial"/>
              </a:rPr>
              <a:t>, price)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Answer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C410BD-4FF6-914D-80AB-2324456D2B4A}" type="slidenum">
              <a:rPr lang="en-US" smtClean="0">
                <a:solidFill>
                  <a:srgbClr val="000000"/>
                </a:solidFill>
              </a:rPr>
              <a:pPr/>
              <a:t>44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80259" name="Line 3"/>
          <p:cNvSpPr>
            <a:spLocks noChangeShapeType="1"/>
          </p:cNvSpPr>
          <p:nvPr/>
        </p:nvSpPr>
        <p:spPr bwMode="auto">
          <a:xfrm>
            <a:off x="4114800" y="40386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0260" name="Text Box 4"/>
          <p:cNvSpPr txBox="1">
            <a:spLocks noChangeArrowheads="1"/>
          </p:cNvSpPr>
          <p:nvPr/>
        </p:nvSpPr>
        <p:spPr bwMode="auto">
          <a:xfrm>
            <a:off x="1143000" y="2133600"/>
            <a:ext cx="6672871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DISTINCT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v.store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CustomerPrice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Purchase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u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100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6200" y="54114"/>
            <a:ext cx="41902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20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181600" y="54114"/>
            <a:ext cx="37905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solidFill>
                  <a:srgbClr val="FF5050"/>
                </a:solidFill>
                <a:latin typeface="Arial"/>
              </a:rPr>
              <a:t>CustomerPrice(customer</a:t>
            </a:r>
            <a:r>
              <a:rPr lang="en-US" sz="2000" dirty="0">
                <a:solidFill>
                  <a:srgbClr val="FF5050"/>
                </a:solidFill>
                <a:latin typeface="Arial"/>
              </a:rPr>
              <a:t>, price)</a:t>
            </a:r>
          </a:p>
        </p:txBody>
      </p:sp>
      <p:sp>
        <p:nvSpPr>
          <p:cNvPr id="480261" name="Text Box 5"/>
          <p:cNvSpPr txBox="1">
            <a:spLocks noChangeArrowheads="1"/>
          </p:cNvSpPr>
          <p:nvPr/>
        </p:nvSpPr>
        <p:spPr bwMode="auto">
          <a:xfrm>
            <a:off x="1219200" y="4468813"/>
            <a:ext cx="7295287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DISTINCT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x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v.store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Purchase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x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, Product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Purchase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x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v.customer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y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100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x.product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y.pname</a:t>
            </a:r>
            <a:endParaRPr lang="en-US" sz="2800" dirty="0">
              <a:solidFill>
                <a:srgbClr val="FF505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Applications of Virtual Views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Physical data independence. E.g.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Vertical data partitioning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Horizontal data partitioning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Security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view reveals only what the users are allowed to know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74F4B9-2D26-E54A-9F63-C2252DE6D0B1}" type="slidenum">
              <a:rPr lang="en-US" smtClean="0">
                <a:solidFill>
                  <a:srgbClr val="000000"/>
                </a:solidFill>
              </a:rPr>
              <a:pPr/>
              <a:t>45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Vertical Partitioning</a:t>
            </a:r>
          </a:p>
        </p:txBody>
      </p:sp>
      <p:graphicFrame>
        <p:nvGraphicFramePr>
          <p:cNvPr id="490499" name="Group 3"/>
          <p:cNvGraphicFramePr>
            <a:graphicFrameLocks noGrp="1"/>
          </p:cNvGraphicFramePr>
          <p:nvPr/>
        </p:nvGraphicFramePr>
        <p:xfrm>
          <a:off x="1828800" y="1600200"/>
          <a:ext cx="6781800" cy="2286000"/>
        </p:xfrm>
        <a:graphic>
          <a:graphicData uri="http://schemas.openxmlformats.org/drawingml/2006/table">
            <a:tbl>
              <a:tblPr/>
              <a:tblGrid>
                <a:gridCol w="1295400"/>
                <a:gridCol w="1143000"/>
                <a:gridCol w="1447800"/>
                <a:gridCol w="1447800"/>
                <a:gridCol w="1447800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Picture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Clob1…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Blob1…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Clob2…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Blob2…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345343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Clob3…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Blob3…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Portland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Clob4…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Blob4…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78" name="Rectangle 41"/>
          <p:cNvSpPr>
            <a:spLocks noChangeArrowheads="1"/>
          </p:cNvSpPr>
          <p:nvPr/>
        </p:nvSpPr>
        <p:spPr bwMode="auto">
          <a:xfrm>
            <a:off x="98832" y="1600200"/>
            <a:ext cx="17012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Resumes</a:t>
            </a:r>
          </a:p>
        </p:txBody>
      </p:sp>
      <p:graphicFrame>
        <p:nvGraphicFramePr>
          <p:cNvPr id="490538" name="Group 42"/>
          <p:cNvGraphicFramePr>
            <a:graphicFrameLocks noGrp="1"/>
          </p:cNvGraphicFramePr>
          <p:nvPr/>
        </p:nvGraphicFramePr>
        <p:xfrm>
          <a:off x="762000" y="4953000"/>
          <a:ext cx="2971800" cy="1463040"/>
        </p:xfrm>
        <a:graphic>
          <a:graphicData uri="http://schemas.openxmlformats.org/drawingml/2006/table">
            <a:tbl>
              <a:tblPr/>
              <a:tblGrid>
                <a:gridCol w="990600"/>
                <a:gridCol w="838200"/>
                <a:gridCol w="1143000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0560" name="Group 64"/>
          <p:cNvGraphicFramePr>
            <a:graphicFrameLocks noGrp="1"/>
          </p:cNvGraphicFramePr>
          <p:nvPr/>
        </p:nvGraphicFramePr>
        <p:xfrm>
          <a:off x="3962400" y="4940300"/>
          <a:ext cx="2209800" cy="1463040"/>
        </p:xfrm>
        <a:graphic>
          <a:graphicData uri="http://schemas.openxmlformats.org/drawingml/2006/table">
            <a:tbl>
              <a:tblPr/>
              <a:tblGrid>
                <a:gridCol w="990600"/>
                <a:gridCol w="1219200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Clob1…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Clob2…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0577" name="Group 81"/>
          <p:cNvGraphicFramePr>
            <a:graphicFrameLocks noGrp="1"/>
          </p:cNvGraphicFramePr>
          <p:nvPr/>
        </p:nvGraphicFramePr>
        <p:xfrm>
          <a:off x="6400800" y="4953000"/>
          <a:ext cx="2133600" cy="14630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Picture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Blob1…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Blob2…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035" name="Rectangle 98"/>
          <p:cNvSpPr>
            <a:spLocks noChangeArrowheads="1"/>
          </p:cNvSpPr>
          <p:nvPr/>
        </p:nvSpPr>
        <p:spPr bwMode="auto">
          <a:xfrm>
            <a:off x="685800" y="44196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T1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036" name="Rectangle 99"/>
          <p:cNvSpPr>
            <a:spLocks noChangeArrowheads="1"/>
          </p:cNvSpPr>
          <p:nvPr/>
        </p:nvSpPr>
        <p:spPr bwMode="auto">
          <a:xfrm>
            <a:off x="3886200" y="44958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T2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037" name="Rectangle 100"/>
          <p:cNvSpPr>
            <a:spLocks noChangeArrowheads="1"/>
          </p:cNvSpPr>
          <p:nvPr/>
        </p:nvSpPr>
        <p:spPr bwMode="auto">
          <a:xfrm>
            <a:off x="6400800" y="44958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T3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038" name="AutoShape 101"/>
          <p:cNvSpPr>
            <a:spLocks noChangeArrowheads="1"/>
          </p:cNvSpPr>
          <p:nvPr/>
        </p:nvSpPr>
        <p:spPr bwMode="auto">
          <a:xfrm>
            <a:off x="4191000" y="4005113"/>
            <a:ext cx="1143000" cy="52417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Vertical Partitioning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8CA95E-62FF-814E-9316-EA734464C398}" type="slidenum">
              <a:rPr lang="en-US" smtClean="0">
                <a:solidFill>
                  <a:srgbClr val="000000"/>
                </a:solidFill>
              </a:rPr>
              <a:pPr/>
              <a:t>47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92547" name="Rectangle 3"/>
          <p:cNvSpPr>
            <a:spLocks noChangeArrowheads="1"/>
          </p:cNvSpPr>
          <p:nvPr/>
        </p:nvSpPr>
        <p:spPr bwMode="auto">
          <a:xfrm>
            <a:off x="141501" y="2438400"/>
            <a:ext cx="8233644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Resumes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T1.ssn, T1.name, T1.address,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           T2.resume, T3.picture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 T1,T2,T3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T1.ssn=T2.ssn and T2.ssn=T3.ssn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Vertical Partitioning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BEF6ED-1C25-3C4B-B12E-CDA6846B50D5}" type="slidenum">
              <a:rPr lang="en-US" smtClean="0">
                <a:solidFill>
                  <a:srgbClr val="000000"/>
                </a:solidFill>
              </a:rPr>
              <a:pPr/>
              <a:t>48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94595" name="Text Box 3"/>
          <p:cNvSpPr txBox="1">
            <a:spLocks noChangeArrowheads="1"/>
          </p:cNvSpPr>
          <p:nvPr/>
        </p:nvSpPr>
        <p:spPr bwMode="auto">
          <a:xfrm>
            <a:off x="1143000" y="2133600"/>
            <a:ext cx="3913025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address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Resumes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name = ‘Sue’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2667000" y="4495800"/>
            <a:ext cx="48034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Which of the tables T1, T2, T3 will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be queried by the system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Vertical Partitioning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When to do this: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When some fields are large, rarely accessed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E.g. Picture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 distributed databases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Customer info site 1, customer orders at site 2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 data integration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T1 comes from one source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T2 comes from a different source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3CCD1D-9354-7041-8916-FD5D71A0BD83}" type="slidenum">
              <a:rPr lang="en-US" smtClean="0">
                <a:solidFill>
                  <a:srgbClr val="000000"/>
                </a:solidFill>
              </a:rPr>
              <a:pPr/>
              <a:t>49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Levels of Abstraction</a:t>
            </a:r>
          </a:p>
        </p:txBody>
      </p:sp>
      <p:sp>
        <p:nvSpPr>
          <p:cNvPr id="266243" name="AutoShape 3"/>
          <p:cNvSpPr>
            <a:spLocks noChangeArrowheads="1"/>
          </p:cNvSpPr>
          <p:nvPr/>
        </p:nvSpPr>
        <p:spPr bwMode="auto">
          <a:xfrm>
            <a:off x="3048000" y="5105400"/>
            <a:ext cx="2362200" cy="10668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/>
              <a:t>Disk</a:t>
            </a:r>
          </a:p>
        </p:txBody>
      </p:sp>
      <p:sp>
        <p:nvSpPr>
          <p:cNvPr id="266244" name="Rectangle 4"/>
          <p:cNvSpPr>
            <a:spLocks noChangeArrowheads="1"/>
          </p:cNvSpPr>
          <p:nvPr/>
        </p:nvSpPr>
        <p:spPr bwMode="auto">
          <a:xfrm>
            <a:off x="2667000" y="4191000"/>
            <a:ext cx="3124200" cy="533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/>
              <a:t>Physical Schema</a:t>
            </a:r>
          </a:p>
        </p:txBody>
      </p:sp>
      <p:sp>
        <p:nvSpPr>
          <p:cNvPr id="266245" name="Rectangle 5"/>
          <p:cNvSpPr>
            <a:spLocks noChangeArrowheads="1"/>
          </p:cNvSpPr>
          <p:nvPr/>
        </p:nvSpPr>
        <p:spPr bwMode="auto">
          <a:xfrm>
            <a:off x="2667000" y="3276600"/>
            <a:ext cx="3124200" cy="533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/>
              <a:t>Conceptual Schema</a:t>
            </a:r>
          </a:p>
        </p:txBody>
      </p:sp>
      <p:sp>
        <p:nvSpPr>
          <p:cNvPr id="266246" name="Rectangle 6"/>
          <p:cNvSpPr>
            <a:spLocks noChangeArrowheads="1"/>
          </p:cNvSpPr>
          <p:nvPr/>
        </p:nvSpPr>
        <p:spPr bwMode="auto">
          <a:xfrm>
            <a:off x="76200" y="1981200"/>
            <a:ext cx="2514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/>
              <a:t>External Schema</a:t>
            </a:r>
          </a:p>
        </p:txBody>
      </p:sp>
      <p:sp>
        <p:nvSpPr>
          <p:cNvPr id="266247" name="Rectangle 7"/>
          <p:cNvSpPr>
            <a:spLocks noChangeArrowheads="1"/>
          </p:cNvSpPr>
          <p:nvPr/>
        </p:nvSpPr>
        <p:spPr bwMode="auto">
          <a:xfrm>
            <a:off x="2971800" y="1981200"/>
            <a:ext cx="2514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/>
              <a:t>External Schema</a:t>
            </a:r>
          </a:p>
        </p:txBody>
      </p:sp>
      <p:sp>
        <p:nvSpPr>
          <p:cNvPr id="266248" name="Rectangle 8"/>
          <p:cNvSpPr>
            <a:spLocks noChangeArrowheads="1"/>
          </p:cNvSpPr>
          <p:nvPr/>
        </p:nvSpPr>
        <p:spPr bwMode="auto">
          <a:xfrm>
            <a:off x="5867400" y="1981200"/>
            <a:ext cx="2514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/>
              <a:t>External Schema</a:t>
            </a:r>
          </a:p>
        </p:txBody>
      </p:sp>
      <p:cxnSp>
        <p:nvCxnSpPr>
          <p:cNvPr id="266249" name="AutoShape 9"/>
          <p:cNvCxnSpPr>
            <a:cxnSpLocks noChangeShapeType="1"/>
            <a:stCxn id="266244" idx="2"/>
            <a:endCxn id="266243" idx="1"/>
          </p:cNvCxnSpPr>
          <p:nvPr/>
        </p:nvCxnSpPr>
        <p:spPr bwMode="auto">
          <a:xfrm>
            <a:off x="4229100" y="4724400"/>
            <a:ext cx="0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250" name="AutoShape 10"/>
          <p:cNvCxnSpPr>
            <a:cxnSpLocks noChangeShapeType="1"/>
            <a:stCxn id="266245" idx="2"/>
            <a:endCxn id="266244" idx="0"/>
          </p:cNvCxnSpPr>
          <p:nvPr/>
        </p:nvCxnSpPr>
        <p:spPr bwMode="auto">
          <a:xfrm>
            <a:off x="4229100" y="3810000"/>
            <a:ext cx="0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251" name="AutoShape 11"/>
          <p:cNvCxnSpPr>
            <a:cxnSpLocks noChangeShapeType="1"/>
            <a:stCxn id="266245" idx="0"/>
            <a:endCxn id="266246" idx="2"/>
          </p:cNvCxnSpPr>
          <p:nvPr/>
        </p:nvCxnSpPr>
        <p:spPr bwMode="auto">
          <a:xfrm flipH="1" flipV="1">
            <a:off x="1333500" y="2514600"/>
            <a:ext cx="2895600" cy="762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252" name="AutoShape 12"/>
          <p:cNvCxnSpPr>
            <a:cxnSpLocks noChangeShapeType="1"/>
            <a:stCxn id="266245" idx="0"/>
            <a:endCxn id="266247" idx="2"/>
          </p:cNvCxnSpPr>
          <p:nvPr/>
        </p:nvCxnSpPr>
        <p:spPr bwMode="auto">
          <a:xfrm flipV="1">
            <a:off x="4229100" y="2514600"/>
            <a:ext cx="0" cy="762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253" name="AutoShape 13"/>
          <p:cNvCxnSpPr>
            <a:cxnSpLocks noChangeShapeType="1"/>
            <a:stCxn id="266245" idx="0"/>
            <a:endCxn id="266248" idx="2"/>
          </p:cNvCxnSpPr>
          <p:nvPr/>
        </p:nvCxnSpPr>
        <p:spPr bwMode="auto">
          <a:xfrm flipV="1">
            <a:off x="4229100" y="2514600"/>
            <a:ext cx="2895600" cy="762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66254" name="Text Box 14"/>
          <p:cNvSpPr txBox="1">
            <a:spLocks noChangeArrowheads="1"/>
          </p:cNvSpPr>
          <p:nvPr/>
        </p:nvSpPr>
        <p:spPr bwMode="auto">
          <a:xfrm>
            <a:off x="5943600" y="3171825"/>
            <a:ext cx="320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a.k.a logical schema</a:t>
            </a:r>
          </a:p>
          <a:p>
            <a:r>
              <a:rPr lang="en-US" sz="2400"/>
              <a:t>describes stored data</a:t>
            </a:r>
          </a:p>
          <a:p>
            <a:r>
              <a:rPr lang="en-US" sz="2400"/>
              <a:t>in terms of data model</a:t>
            </a:r>
          </a:p>
        </p:txBody>
      </p:sp>
      <p:sp>
        <p:nvSpPr>
          <p:cNvPr id="266255" name="Text Box 15"/>
          <p:cNvSpPr txBox="1">
            <a:spLocks noChangeArrowheads="1"/>
          </p:cNvSpPr>
          <p:nvPr/>
        </p:nvSpPr>
        <p:spPr bwMode="auto">
          <a:xfrm>
            <a:off x="5638800" y="4908550"/>
            <a:ext cx="33702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includes storage details</a:t>
            </a:r>
          </a:p>
          <a:p>
            <a:r>
              <a:rPr lang="en-US" sz="2400"/>
              <a:t>file organization</a:t>
            </a:r>
          </a:p>
          <a:p>
            <a:r>
              <a:rPr lang="en-US" sz="2400"/>
              <a:t>indexes</a:t>
            </a:r>
          </a:p>
        </p:txBody>
      </p:sp>
      <p:sp>
        <p:nvSpPr>
          <p:cNvPr id="266256" name="Line 16"/>
          <p:cNvSpPr>
            <a:spLocks noChangeShapeType="1"/>
          </p:cNvSpPr>
          <p:nvPr/>
        </p:nvSpPr>
        <p:spPr bwMode="auto">
          <a:xfrm>
            <a:off x="5562600" y="44958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57" name="Line 17"/>
          <p:cNvSpPr>
            <a:spLocks noChangeShapeType="1"/>
          </p:cNvSpPr>
          <p:nvPr/>
        </p:nvSpPr>
        <p:spPr bwMode="auto">
          <a:xfrm flipV="1">
            <a:off x="5638800" y="35814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58" name="Text Box 18"/>
          <p:cNvSpPr txBox="1">
            <a:spLocks noChangeArrowheads="1"/>
          </p:cNvSpPr>
          <p:nvPr/>
        </p:nvSpPr>
        <p:spPr bwMode="auto">
          <a:xfrm>
            <a:off x="457200" y="3276600"/>
            <a:ext cx="18012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schema seen </a:t>
            </a:r>
          </a:p>
          <a:p>
            <a:r>
              <a:rPr lang="en-US" sz="2400" dirty="0" smtClean="0"/>
              <a:t>by apps</a:t>
            </a:r>
            <a:endParaRPr lang="en-US" sz="2400" dirty="0"/>
          </a:p>
        </p:txBody>
      </p:sp>
      <p:sp>
        <p:nvSpPr>
          <p:cNvPr id="266259" name="Line 19"/>
          <p:cNvSpPr>
            <a:spLocks noChangeShapeType="1"/>
          </p:cNvSpPr>
          <p:nvPr/>
        </p:nvSpPr>
        <p:spPr bwMode="auto">
          <a:xfrm flipH="1">
            <a:off x="914400" y="24384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8003-984A-074F-92BD-D4B2A6121BB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36006" y="5341203"/>
            <a:ext cx="2254794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Classical picture.</a:t>
            </a:r>
          </a:p>
          <a:p>
            <a:r>
              <a:rPr lang="en-US" sz="2400" dirty="0" smtClean="0"/>
              <a:t>Remember it 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Horizontal Partitioning</a:t>
            </a:r>
          </a:p>
        </p:txBody>
      </p:sp>
      <p:sp>
        <p:nvSpPr>
          <p:cNvPr id="481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679CA6-6207-C94D-A6DA-F291861E53EF}" type="slidenum">
              <a:rPr lang="en-US" smtClean="0">
                <a:solidFill>
                  <a:srgbClr val="000000"/>
                </a:solidFill>
              </a:rPr>
              <a:pPr/>
              <a:t>50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498691" name="Group 3"/>
          <p:cNvGraphicFramePr>
            <a:graphicFrameLocks noGrp="1"/>
          </p:cNvGraphicFramePr>
          <p:nvPr/>
        </p:nvGraphicFramePr>
        <p:xfrm>
          <a:off x="990600" y="2590800"/>
          <a:ext cx="3048000" cy="2650173"/>
        </p:xfrm>
        <a:graphic>
          <a:graphicData uri="http://schemas.openxmlformats.org/drawingml/2006/table">
            <a:tbl>
              <a:tblPr/>
              <a:tblGrid>
                <a:gridCol w="1054100"/>
                <a:gridCol w="850900"/>
                <a:gridCol w="1143000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345343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Portland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Spokane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Spokane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74" name="Rectangle 45"/>
          <p:cNvSpPr>
            <a:spLocks noChangeArrowheads="1"/>
          </p:cNvSpPr>
          <p:nvPr/>
        </p:nvSpPr>
        <p:spPr bwMode="auto">
          <a:xfrm>
            <a:off x="1143000" y="1676400"/>
            <a:ext cx="17923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Customers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239" name="AutoShape 110"/>
          <p:cNvSpPr>
            <a:spLocks noChangeArrowheads="1"/>
          </p:cNvSpPr>
          <p:nvPr/>
        </p:nvSpPr>
        <p:spPr bwMode="auto">
          <a:xfrm>
            <a:off x="4648200" y="3352800"/>
            <a:ext cx="685800" cy="917079"/>
          </a:xfrm>
          <a:prstGeom prst="rightArrow">
            <a:avLst>
              <a:gd name="adj1" fmla="val 50000"/>
              <a:gd name="adj2" fmla="val 35294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240" name="Oval 12"/>
          <p:cNvSpPr>
            <a:spLocks noChangeArrowheads="1"/>
          </p:cNvSpPr>
          <p:nvPr/>
        </p:nvSpPr>
        <p:spPr bwMode="auto">
          <a:xfrm>
            <a:off x="7467600" y="2286000"/>
            <a:ext cx="1219200" cy="64918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241" name="Oval 13"/>
          <p:cNvSpPr>
            <a:spLocks noChangeArrowheads="1"/>
          </p:cNvSpPr>
          <p:nvPr/>
        </p:nvSpPr>
        <p:spPr bwMode="auto">
          <a:xfrm>
            <a:off x="7467600" y="3810000"/>
            <a:ext cx="1219200" cy="64918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242" name="Oval 14"/>
          <p:cNvSpPr>
            <a:spLocks noChangeArrowheads="1"/>
          </p:cNvSpPr>
          <p:nvPr/>
        </p:nvSpPr>
        <p:spPr bwMode="auto">
          <a:xfrm>
            <a:off x="7467600" y="5334000"/>
            <a:ext cx="1219200" cy="64918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6" name="Group 46"/>
          <p:cNvGraphicFramePr>
            <a:graphicFrameLocks noGrp="1"/>
          </p:cNvGraphicFramePr>
          <p:nvPr/>
        </p:nvGraphicFramePr>
        <p:xfrm>
          <a:off x="5867400" y="2057400"/>
          <a:ext cx="2720833" cy="670560"/>
        </p:xfrm>
        <a:graphic>
          <a:graphicData uri="http://schemas.openxmlformats.org/drawingml/2006/table">
            <a:tbl>
              <a:tblPr/>
              <a:tblGrid>
                <a:gridCol w="907521"/>
                <a:gridCol w="800346"/>
                <a:gridCol w="1012966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63"/>
          <p:cNvSpPr>
            <a:spLocks noChangeArrowheads="1"/>
          </p:cNvSpPr>
          <p:nvPr/>
        </p:nvSpPr>
        <p:spPr bwMode="auto">
          <a:xfrm>
            <a:off x="5935663" y="1628775"/>
            <a:ext cx="26356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CustomersInHuston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" name="Group 64"/>
          <p:cNvGraphicFramePr>
            <a:graphicFrameLocks noGrp="1"/>
          </p:cNvGraphicFramePr>
          <p:nvPr/>
        </p:nvGraphicFramePr>
        <p:xfrm>
          <a:off x="5867400" y="3352800"/>
          <a:ext cx="2720833" cy="1005840"/>
        </p:xfrm>
        <a:graphic>
          <a:graphicData uri="http://schemas.openxmlformats.org/drawingml/2006/table">
            <a:tbl>
              <a:tblPr/>
              <a:tblGrid>
                <a:gridCol w="907521"/>
                <a:gridCol w="800346"/>
                <a:gridCol w="1012966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345345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345343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Rectangle 86"/>
          <p:cNvSpPr>
            <a:spLocks noChangeArrowheads="1"/>
          </p:cNvSpPr>
          <p:nvPr/>
        </p:nvSpPr>
        <p:spPr bwMode="auto">
          <a:xfrm>
            <a:off x="5935663" y="2892425"/>
            <a:ext cx="25934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CustomersInSeattle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0" name="Group 87"/>
          <p:cNvGraphicFramePr>
            <a:graphicFrameLocks noGrp="1"/>
          </p:cNvGraphicFramePr>
          <p:nvPr/>
        </p:nvGraphicFramePr>
        <p:xfrm>
          <a:off x="5867400" y="4876800"/>
          <a:ext cx="2720834" cy="1005840"/>
        </p:xfrm>
        <a:graphic>
          <a:graphicData uri="http://schemas.openxmlformats.org/drawingml/2006/table">
            <a:tbl>
              <a:tblPr/>
              <a:tblGrid>
                <a:gridCol w="746760"/>
                <a:gridCol w="829733"/>
                <a:gridCol w="1144341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Spokane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Spokane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Rectangle 109"/>
          <p:cNvSpPr>
            <a:spLocks noChangeArrowheads="1"/>
          </p:cNvSpPr>
          <p:nvPr/>
        </p:nvSpPr>
        <p:spPr bwMode="auto">
          <a:xfrm>
            <a:off x="5940425" y="4448175"/>
            <a:ext cx="26788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CustomersInCanada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Horizontal Partitioning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01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B2EEA9-9736-0542-9B32-AFB3211DA4AE}" type="slidenum">
              <a:rPr lang="en-US" smtClean="0">
                <a:solidFill>
                  <a:srgbClr val="000000"/>
                </a:solidFill>
              </a:rPr>
              <a:pPr/>
              <a:t>51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00739" name="Rectangle 3"/>
          <p:cNvSpPr>
            <a:spLocks noChangeArrowheads="1"/>
          </p:cNvSpPr>
          <p:nvPr/>
        </p:nvSpPr>
        <p:spPr bwMode="auto">
          <a:xfrm>
            <a:off x="304800" y="2514600"/>
            <a:ext cx="5226060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Customers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CustomersInHuston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UNION ALL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CustomersInSeattle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UNION ALL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. . .</a:t>
            </a:r>
          </a:p>
        </p:txBody>
      </p:sp>
      <p:graphicFrame>
        <p:nvGraphicFramePr>
          <p:cNvPr id="6" name="Group 46"/>
          <p:cNvGraphicFramePr>
            <a:graphicFrameLocks noGrp="1"/>
          </p:cNvGraphicFramePr>
          <p:nvPr/>
        </p:nvGraphicFramePr>
        <p:xfrm>
          <a:off x="5867400" y="2057400"/>
          <a:ext cx="2720833" cy="670560"/>
        </p:xfrm>
        <a:graphic>
          <a:graphicData uri="http://schemas.openxmlformats.org/drawingml/2006/table">
            <a:tbl>
              <a:tblPr/>
              <a:tblGrid>
                <a:gridCol w="907521"/>
                <a:gridCol w="800346"/>
                <a:gridCol w="1012966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3"/>
          <p:cNvSpPr>
            <a:spLocks noChangeArrowheads="1"/>
          </p:cNvSpPr>
          <p:nvPr/>
        </p:nvSpPr>
        <p:spPr bwMode="auto">
          <a:xfrm>
            <a:off x="5935663" y="1628775"/>
            <a:ext cx="26356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CustomersInHuston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" name="Group 64"/>
          <p:cNvGraphicFramePr>
            <a:graphicFrameLocks noGrp="1"/>
          </p:cNvGraphicFramePr>
          <p:nvPr/>
        </p:nvGraphicFramePr>
        <p:xfrm>
          <a:off x="5867400" y="3352800"/>
          <a:ext cx="2720833" cy="1005840"/>
        </p:xfrm>
        <a:graphic>
          <a:graphicData uri="http://schemas.openxmlformats.org/drawingml/2006/table">
            <a:tbl>
              <a:tblPr/>
              <a:tblGrid>
                <a:gridCol w="907521"/>
                <a:gridCol w="800346"/>
                <a:gridCol w="1012966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345345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345343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86"/>
          <p:cNvSpPr>
            <a:spLocks noChangeArrowheads="1"/>
          </p:cNvSpPr>
          <p:nvPr/>
        </p:nvSpPr>
        <p:spPr bwMode="auto">
          <a:xfrm>
            <a:off x="5935663" y="2892425"/>
            <a:ext cx="25934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CustomersInSeattle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0" name="Group 87"/>
          <p:cNvGraphicFramePr>
            <a:graphicFrameLocks noGrp="1"/>
          </p:cNvGraphicFramePr>
          <p:nvPr/>
        </p:nvGraphicFramePr>
        <p:xfrm>
          <a:off x="5867400" y="4876800"/>
          <a:ext cx="2720834" cy="1005840"/>
        </p:xfrm>
        <a:graphic>
          <a:graphicData uri="http://schemas.openxmlformats.org/drawingml/2006/table">
            <a:tbl>
              <a:tblPr/>
              <a:tblGrid>
                <a:gridCol w="746760"/>
                <a:gridCol w="829733"/>
                <a:gridCol w="1144341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Spokane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Spokane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09"/>
          <p:cNvSpPr>
            <a:spLocks noChangeArrowheads="1"/>
          </p:cNvSpPr>
          <p:nvPr/>
        </p:nvSpPr>
        <p:spPr bwMode="auto">
          <a:xfrm>
            <a:off x="5940425" y="4448175"/>
            <a:ext cx="26788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CustomersInCanada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Horizontal Partitioning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2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8FFD35-BFC4-8247-BD1D-4815D0277A0F}" type="slidenum">
              <a:rPr lang="en-US" smtClean="0">
                <a:solidFill>
                  <a:srgbClr val="000000"/>
                </a:solidFill>
              </a:rPr>
              <a:pPr/>
              <a:t>52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02787" name="Text Box 3"/>
          <p:cNvSpPr txBox="1">
            <a:spLocks noChangeArrowheads="1"/>
          </p:cNvSpPr>
          <p:nvPr/>
        </p:nvSpPr>
        <p:spPr bwMode="auto">
          <a:xfrm>
            <a:off x="838200" y="2514600"/>
            <a:ext cx="4032424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name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Cusotmers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city = ‘Seattle’</a:t>
            </a:r>
          </a:p>
        </p:txBody>
      </p:sp>
      <p:graphicFrame>
        <p:nvGraphicFramePr>
          <p:cNvPr id="8" name="Group 46"/>
          <p:cNvGraphicFramePr>
            <a:graphicFrameLocks noGrp="1"/>
          </p:cNvGraphicFramePr>
          <p:nvPr/>
        </p:nvGraphicFramePr>
        <p:xfrm>
          <a:off x="5867400" y="2057400"/>
          <a:ext cx="2720833" cy="670560"/>
        </p:xfrm>
        <a:graphic>
          <a:graphicData uri="http://schemas.openxmlformats.org/drawingml/2006/table">
            <a:tbl>
              <a:tblPr/>
              <a:tblGrid>
                <a:gridCol w="907521"/>
                <a:gridCol w="800346"/>
                <a:gridCol w="1012966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63"/>
          <p:cNvSpPr>
            <a:spLocks noChangeArrowheads="1"/>
          </p:cNvSpPr>
          <p:nvPr/>
        </p:nvSpPr>
        <p:spPr bwMode="auto">
          <a:xfrm>
            <a:off x="5935663" y="1628775"/>
            <a:ext cx="26356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CustomersInHuston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0" name="Group 64"/>
          <p:cNvGraphicFramePr>
            <a:graphicFrameLocks noGrp="1"/>
          </p:cNvGraphicFramePr>
          <p:nvPr/>
        </p:nvGraphicFramePr>
        <p:xfrm>
          <a:off x="5867400" y="3352800"/>
          <a:ext cx="2720833" cy="1005840"/>
        </p:xfrm>
        <a:graphic>
          <a:graphicData uri="http://schemas.openxmlformats.org/drawingml/2006/table">
            <a:tbl>
              <a:tblPr/>
              <a:tblGrid>
                <a:gridCol w="907521"/>
                <a:gridCol w="800346"/>
                <a:gridCol w="1012966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345345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345343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86"/>
          <p:cNvSpPr>
            <a:spLocks noChangeArrowheads="1"/>
          </p:cNvSpPr>
          <p:nvPr/>
        </p:nvSpPr>
        <p:spPr bwMode="auto">
          <a:xfrm>
            <a:off x="5935663" y="2892425"/>
            <a:ext cx="25934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CustomersInSeattle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2" name="Group 87"/>
          <p:cNvGraphicFramePr>
            <a:graphicFrameLocks noGrp="1"/>
          </p:cNvGraphicFramePr>
          <p:nvPr/>
        </p:nvGraphicFramePr>
        <p:xfrm>
          <a:off x="5867400" y="4876800"/>
          <a:ext cx="2720834" cy="1005840"/>
        </p:xfrm>
        <a:graphic>
          <a:graphicData uri="http://schemas.openxmlformats.org/drawingml/2006/table">
            <a:tbl>
              <a:tblPr/>
              <a:tblGrid>
                <a:gridCol w="746760"/>
                <a:gridCol w="829733"/>
                <a:gridCol w="1144341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Spokane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Spokane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Rectangle 109"/>
          <p:cNvSpPr>
            <a:spLocks noChangeArrowheads="1"/>
          </p:cNvSpPr>
          <p:nvPr/>
        </p:nvSpPr>
        <p:spPr bwMode="auto">
          <a:xfrm>
            <a:off x="5940425" y="4448175"/>
            <a:ext cx="26788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CustomersInCanada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838200" y="4343400"/>
            <a:ext cx="32640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Which tables are inspected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en-US" sz="2000" dirty="0" smtClean="0">
                <a:solidFill>
                  <a:srgbClr val="000000"/>
                </a:solidFill>
                <a:latin typeface="Arial"/>
              </a:rPr>
            </a:b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by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the system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Horizontal Partitioning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2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8FFD35-BFC4-8247-BD1D-4815D0277A0F}" type="slidenum">
              <a:rPr lang="en-US" smtClean="0">
                <a:solidFill>
                  <a:srgbClr val="000000"/>
                </a:solidFill>
              </a:rPr>
              <a:pPr/>
              <a:t>53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02787" name="Text Box 3"/>
          <p:cNvSpPr txBox="1">
            <a:spLocks noChangeArrowheads="1"/>
          </p:cNvSpPr>
          <p:nvPr/>
        </p:nvSpPr>
        <p:spPr bwMode="auto">
          <a:xfrm>
            <a:off x="838200" y="2514600"/>
            <a:ext cx="4032424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name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Cusotmers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city = ‘Seattle’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838200" y="4343400"/>
            <a:ext cx="32640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Which tables are inspected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en-US" sz="2000" dirty="0" smtClean="0">
                <a:solidFill>
                  <a:srgbClr val="000000"/>
                </a:solidFill>
                <a:latin typeface="Arial"/>
              </a:rPr>
            </a:b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by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the system ?</a:t>
            </a:r>
          </a:p>
        </p:txBody>
      </p:sp>
      <p:graphicFrame>
        <p:nvGraphicFramePr>
          <p:cNvPr id="8" name="Group 46"/>
          <p:cNvGraphicFramePr>
            <a:graphicFrameLocks noGrp="1"/>
          </p:cNvGraphicFramePr>
          <p:nvPr/>
        </p:nvGraphicFramePr>
        <p:xfrm>
          <a:off x="5867400" y="2057400"/>
          <a:ext cx="2720833" cy="670560"/>
        </p:xfrm>
        <a:graphic>
          <a:graphicData uri="http://schemas.openxmlformats.org/drawingml/2006/table">
            <a:tbl>
              <a:tblPr/>
              <a:tblGrid>
                <a:gridCol w="907521"/>
                <a:gridCol w="800346"/>
                <a:gridCol w="1012966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63"/>
          <p:cNvSpPr>
            <a:spLocks noChangeArrowheads="1"/>
          </p:cNvSpPr>
          <p:nvPr/>
        </p:nvSpPr>
        <p:spPr bwMode="auto">
          <a:xfrm>
            <a:off x="5935663" y="1628775"/>
            <a:ext cx="26356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CustomersInHuston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0" name="Group 64"/>
          <p:cNvGraphicFramePr>
            <a:graphicFrameLocks noGrp="1"/>
          </p:cNvGraphicFramePr>
          <p:nvPr/>
        </p:nvGraphicFramePr>
        <p:xfrm>
          <a:off x="5867400" y="3352800"/>
          <a:ext cx="2720833" cy="1005840"/>
        </p:xfrm>
        <a:graphic>
          <a:graphicData uri="http://schemas.openxmlformats.org/drawingml/2006/table">
            <a:tbl>
              <a:tblPr/>
              <a:tblGrid>
                <a:gridCol w="907521"/>
                <a:gridCol w="800346"/>
                <a:gridCol w="1012966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345345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345343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86"/>
          <p:cNvSpPr>
            <a:spLocks noChangeArrowheads="1"/>
          </p:cNvSpPr>
          <p:nvPr/>
        </p:nvSpPr>
        <p:spPr bwMode="auto">
          <a:xfrm>
            <a:off x="5935663" y="2892425"/>
            <a:ext cx="25934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CustomersInSeattle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2" name="Group 87"/>
          <p:cNvGraphicFramePr>
            <a:graphicFrameLocks noGrp="1"/>
          </p:cNvGraphicFramePr>
          <p:nvPr/>
        </p:nvGraphicFramePr>
        <p:xfrm>
          <a:off x="5867400" y="4876800"/>
          <a:ext cx="2720834" cy="1005840"/>
        </p:xfrm>
        <a:graphic>
          <a:graphicData uri="http://schemas.openxmlformats.org/drawingml/2006/table">
            <a:tbl>
              <a:tblPr/>
              <a:tblGrid>
                <a:gridCol w="746760"/>
                <a:gridCol w="829733"/>
                <a:gridCol w="1144341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Spokane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Spokane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Rectangle 109"/>
          <p:cNvSpPr>
            <a:spLocks noChangeArrowheads="1"/>
          </p:cNvSpPr>
          <p:nvPr/>
        </p:nvSpPr>
        <p:spPr bwMode="auto">
          <a:xfrm>
            <a:off x="5940425" y="4448175"/>
            <a:ext cx="26788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CustomersInCanada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5410200"/>
            <a:ext cx="291545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>
                <a:latin typeface="Arial"/>
                <a:cs typeface="Arial"/>
              </a:rPr>
              <a:t>All ! The system doesn’t </a:t>
            </a:r>
            <a:br>
              <a:rPr lang="en-US" sz="2000" dirty="0" smtClean="0">
                <a:latin typeface="Arial"/>
                <a:cs typeface="Arial"/>
              </a:rPr>
            </a:br>
            <a:r>
              <a:rPr lang="en-US" sz="2000" dirty="0" smtClean="0">
                <a:latin typeface="Arial"/>
                <a:cs typeface="Arial"/>
              </a:rPr>
              <a:t>know where ‘Seattle’ is </a:t>
            </a:r>
            <a:endParaRPr lang="en-US"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Better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01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B2EEA9-9736-0542-9B32-AFB3211DA4AE}" type="slidenum">
              <a:rPr lang="en-US" smtClean="0">
                <a:solidFill>
                  <a:srgbClr val="000000"/>
                </a:solidFill>
              </a:rPr>
              <a:pPr/>
              <a:t>54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00739" name="Rectangle 3"/>
          <p:cNvSpPr>
            <a:spLocks noChangeArrowheads="1"/>
          </p:cNvSpPr>
          <p:nvPr/>
        </p:nvSpPr>
        <p:spPr bwMode="auto">
          <a:xfrm>
            <a:off x="381000" y="1600200"/>
            <a:ext cx="5226060" cy="35394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Customers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Arial"/>
              </a:rPr>
              <a:t>SELECT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*, ‘Huston’ AS City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2800" dirty="0" smtClean="0">
                <a:solidFill>
                  <a:srgbClr val="0000FF"/>
                </a:solidFill>
                <a:latin typeface="Arial"/>
              </a:rPr>
              <a:t>FROM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CustomersInHuston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UNION ALL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Arial"/>
              </a:rPr>
              <a:t>SELECT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*, ‘Seattle’ AS City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2800" dirty="0" smtClean="0">
                <a:solidFill>
                  <a:srgbClr val="0000FF"/>
                </a:solidFill>
                <a:latin typeface="Arial"/>
              </a:rPr>
              <a:t>FROM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CustomersInSeattle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UNION ALL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. . .</a:t>
            </a:r>
          </a:p>
        </p:txBody>
      </p:sp>
      <p:graphicFrame>
        <p:nvGraphicFramePr>
          <p:cNvPr id="6" name="Group 46"/>
          <p:cNvGraphicFramePr>
            <a:graphicFrameLocks noGrp="1"/>
          </p:cNvGraphicFramePr>
          <p:nvPr/>
        </p:nvGraphicFramePr>
        <p:xfrm>
          <a:off x="5867400" y="2057400"/>
          <a:ext cx="2720833" cy="670560"/>
        </p:xfrm>
        <a:graphic>
          <a:graphicData uri="http://schemas.openxmlformats.org/drawingml/2006/table">
            <a:tbl>
              <a:tblPr/>
              <a:tblGrid>
                <a:gridCol w="907521"/>
                <a:gridCol w="800346"/>
                <a:gridCol w="1012966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3"/>
          <p:cNvSpPr>
            <a:spLocks noChangeArrowheads="1"/>
          </p:cNvSpPr>
          <p:nvPr/>
        </p:nvSpPr>
        <p:spPr bwMode="auto">
          <a:xfrm>
            <a:off x="5935663" y="1628775"/>
            <a:ext cx="26356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CustomersInHuston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" name="Group 64"/>
          <p:cNvGraphicFramePr>
            <a:graphicFrameLocks noGrp="1"/>
          </p:cNvGraphicFramePr>
          <p:nvPr/>
        </p:nvGraphicFramePr>
        <p:xfrm>
          <a:off x="5867400" y="3352800"/>
          <a:ext cx="2720833" cy="1005840"/>
        </p:xfrm>
        <a:graphic>
          <a:graphicData uri="http://schemas.openxmlformats.org/drawingml/2006/table">
            <a:tbl>
              <a:tblPr/>
              <a:tblGrid>
                <a:gridCol w="907521"/>
                <a:gridCol w="800346"/>
                <a:gridCol w="1012966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345345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345343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86"/>
          <p:cNvSpPr>
            <a:spLocks noChangeArrowheads="1"/>
          </p:cNvSpPr>
          <p:nvPr/>
        </p:nvSpPr>
        <p:spPr bwMode="auto">
          <a:xfrm>
            <a:off x="5935663" y="2892425"/>
            <a:ext cx="25934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CustomersInSeattle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0" name="Group 87"/>
          <p:cNvGraphicFramePr>
            <a:graphicFrameLocks noGrp="1"/>
          </p:cNvGraphicFramePr>
          <p:nvPr/>
        </p:nvGraphicFramePr>
        <p:xfrm>
          <a:off x="5867400" y="4876800"/>
          <a:ext cx="2720834" cy="1005840"/>
        </p:xfrm>
        <a:graphic>
          <a:graphicData uri="http://schemas.openxmlformats.org/drawingml/2006/table">
            <a:tbl>
              <a:tblPr/>
              <a:tblGrid>
                <a:gridCol w="746760"/>
                <a:gridCol w="829733"/>
                <a:gridCol w="1144341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Spokane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Spokane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09"/>
          <p:cNvSpPr>
            <a:spLocks noChangeArrowheads="1"/>
          </p:cNvSpPr>
          <p:nvPr/>
        </p:nvSpPr>
        <p:spPr bwMode="auto">
          <a:xfrm>
            <a:off x="5940425" y="4448175"/>
            <a:ext cx="26788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CustomersInCanada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63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B080A2-AE64-2C41-A65A-7A8D0C13D6C9}" type="slidenum">
              <a:rPr lang="en-US" smtClean="0">
                <a:solidFill>
                  <a:srgbClr val="000000"/>
                </a:solidFill>
              </a:rPr>
              <a:pPr/>
              <a:t>55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06883" name="Text Box 3"/>
          <p:cNvSpPr txBox="1">
            <a:spLocks noChangeArrowheads="1"/>
          </p:cNvSpPr>
          <p:nvPr/>
        </p:nvSpPr>
        <p:spPr bwMode="auto">
          <a:xfrm>
            <a:off x="1295400" y="2057400"/>
            <a:ext cx="4032424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name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Cusotmers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city = ‘Seattle’</a:t>
            </a:r>
          </a:p>
        </p:txBody>
      </p:sp>
      <p:sp>
        <p:nvSpPr>
          <p:cNvPr id="56325" name="AutoShape 4"/>
          <p:cNvSpPr>
            <a:spLocks noChangeArrowheads="1"/>
          </p:cNvSpPr>
          <p:nvPr/>
        </p:nvSpPr>
        <p:spPr bwMode="auto">
          <a:xfrm>
            <a:off x="3124200" y="3946475"/>
            <a:ext cx="366832" cy="550962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6885" name="Text Box 5"/>
          <p:cNvSpPr txBox="1">
            <a:spLocks noChangeArrowheads="1"/>
          </p:cNvSpPr>
          <p:nvPr/>
        </p:nvSpPr>
        <p:spPr bwMode="auto">
          <a:xfrm>
            <a:off x="1524000" y="5105400"/>
            <a:ext cx="4794051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name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</a:t>
            </a:r>
            <a:r>
              <a:rPr lang="en-US" sz="2800" dirty="0" err="1">
                <a:solidFill>
                  <a:srgbClr val="FF5050"/>
                </a:solidFill>
                <a:latin typeface="Arial"/>
              </a:rPr>
              <a:t>CusotmersInSeattle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Horizontal Partitioning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Applications:</a:t>
            </a:r>
          </a:p>
          <a:p>
            <a:pPr eaLnBrk="1" hangingPunct="1"/>
            <a:r>
              <a:rPr lang="en-US"/>
              <a:t>Optimizations:</a:t>
            </a:r>
          </a:p>
          <a:p>
            <a:pPr lvl="1" eaLnBrk="1" hangingPunct="1"/>
            <a:r>
              <a:rPr lang="en-US"/>
              <a:t>E.g. archived applications and active applications</a:t>
            </a:r>
          </a:p>
          <a:p>
            <a:pPr eaLnBrk="1" hangingPunct="1"/>
            <a:r>
              <a:rPr lang="en-US"/>
              <a:t>Distributed databases</a:t>
            </a:r>
          </a:p>
          <a:p>
            <a:pPr eaLnBrk="1" hangingPunct="1"/>
            <a:r>
              <a:rPr lang="en-US"/>
              <a:t>Data integration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8D22F3-2580-314F-AAB2-ED3068B703E5}" type="slidenum">
              <a:rPr lang="en-US" smtClean="0">
                <a:solidFill>
                  <a:srgbClr val="000000"/>
                </a:solidFill>
              </a:rPr>
              <a:pPr/>
              <a:t>56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Security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Discretionary access control:</a:t>
            </a:r>
          </a:p>
          <a:p>
            <a:pPr lvl="1"/>
            <a:r>
              <a:rPr lang="en-US" dirty="0" smtClean="0"/>
              <a:t>Users × Tables × {SELECT, INSERT, UPDATE, …}</a:t>
            </a:r>
          </a:p>
          <a:p>
            <a:pPr lvl="1"/>
            <a:r>
              <a:rPr lang="en-US" dirty="0" smtClean="0"/>
              <a:t>GRANT and REVOKE commands</a:t>
            </a:r>
          </a:p>
          <a:p>
            <a:r>
              <a:rPr lang="en-US" dirty="0" smtClean="0"/>
              <a:t>Coarse grained !  Now row-level access control:</a:t>
            </a:r>
          </a:p>
          <a:p>
            <a:pPr lvl="1"/>
            <a:r>
              <a:rPr lang="en-US" dirty="0" smtClean="0"/>
              <a:t>Each customer is allowed to see his/her own records</a:t>
            </a:r>
          </a:p>
          <a:p>
            <a:r>
              <a:rPr lang="en-US" dirty="0" smtClean="0"/>
              <a:t>Views are quick fix to that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33BC-FD05-B748-A24B-597EB5C8720C}" type="slidenum">
              <a:rPr lang="en-US" smtClean="0">
                <a:solidFill>
                  <a:srgbClr val="000000"/>
                </a:solidFill>
              </a:rPr>
              <a:pPr/>
              <a:t>57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Views and Security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04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D9D7C8-A13A-0D40-98AB-69BA0CC05F72}" type="slidenum">
              <a:rPr lang="en-US" smtClean="0">
                <a:solidFill>
                  <a:srgbClr val="000000"/>
                </a:solidFill>
              </a:rPr>
              <a:pPr/>
              <a:t>58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510980" name="Group 4"/>
          <p:cNvGraphicFramePr>
            <a:graphicFrameLocks noGrp="1"/>
          </p:cNvGraphicFramePr>
          <p:nvPr/>
        </p:nvGraphicFramePr>
        <p:xfrm>
          <a:off x="2286000" y="2667000"/>
          <a:ext cx="4572000" cy="2286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Balance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450.99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333.25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Ann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Portland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0448" name="Rectangle 31"/>
          <p:cNvSpPr>
            <a:spLocks noChangeArrowheads="1"/>
          </p:cNvSpPr>
          <p:nvPr/>
        </p:nvSpPr>
        <p:spPr bwMode="auto">
          <a:xfrm>
            <a:off x="2209800" y="2009775"/>
            <a:ext cx="2179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Arial"/>
              </a:rPr>
              <a:t>Customers:</a:t>
            </a:r>
          </a:p>
        </p:txBody>
      </p:sp>
      <p:sp>
        <p:nvSpPr>
          <p:cNvPr id="60449" name="AutoShape 32"/>
          <p:cNvSpPr>
            <a:spLocks noChangeArrowheads="1"/>
          </p:cNvSpPr>
          <p:nvPr/>
        </p:nvSpPr>
        <p:spPr bwMode="auto">
          <a:xfrm>
            <a:off x="6992925" y="1438543"/>
            <a:ext cx="2003453" cy="1428214"/>
          </a:xfrm>
          <a:prstGeom prst="wedgeEllipseCallout">
            <a:avLst>
              <a:gd name="adj1" fmla="val -74806"/>
              <a:gd name="adj2" fmla="val 95931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Arial"/>
              </a:rPr>
              <a:t>Fred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is not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allowed to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see this</a:t>
            </a:r>
          </a:p>
        </p:txBody>
      </p:sp>
      <p:sp>
        <p:nvSpPr>
          <p:cNvPr id="10" name="Rectangle 31"/>
          <p:cNvSpPr>
            <a:spLocks noChangeArrowheads="1"/>
          </p:cNvSpPr>
          <p:nvPr/>
        </p:nvSpPr>
        <p:spPr bwMode="auto">
          <a:xfrm>
            <a:off x="2133600" y="5410200"/>
            <a:ext cx="493448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How do we grant Fred access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only to Name/Address ?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Views and Security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04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D9D7C8-A13A-0D40-98AB-69BA0CC05F72}" type="slidenum">
              <a:rPr lang="en-US" smtClean="0">
                <a:solidFill>
                  <a:srgbClr val="000000"/>
                </a:solidFill>
              </a:rPr>
              <a:pPr/>
              <a:t>59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510980" name="Group 4"/>
          <p:cNvGraphicFramePr>
            <a:graphicFrameLocks noGrp="1"/>
          </p:cNvGraphicFramePr>
          <p:nvPr/>
        </p:nvGraphicFramePr>
        <p:xfrm>
          <a:off x="2286000" y="2667000"/>
          <a:ext cx="4572000" cy="2286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Balance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450.99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333.25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Ann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Portland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0447" name="AutoShape 30"/>
          <p:cNvSpPr>
            <a:spLocks noChangeArrowheads="1"/>
          </p:cNvSpPr>
          <p:nvPr/>
        </p:nvSpPr>
        <p:spPr bwMode="auto">
          <a:xfrm>
            <a:off x="187134" y="4492397"/>
            <a:ext cx="1783147" cy="1861006"/>
          </a:xfrm>
          <a:prstGeom prst="wedgeEllipseCallout">
            <a:avLst>
              <a:gd name="adj1" fmla="val 61154"/>
              <a:gd name="adj2" fmla="val 1407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Grant </a:t>
            </a:r>
            <a:br>
              <a:rPr lang="en-US" sz="2000" dirty="0" smtClean="0">
                <a:solidFill>
                  <a:srgbClr val="000000"/>
                </a:solidFill>
                <a:latin typeface="Arial"/>
              </a:rPr>
            </a:b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Fred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Arial"/>
              </a:rPr>
            </a:b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access to</a:t>
            </a:r>
            <a:br>
              <a:rPr lang="en-US" sz="2000" dirty="0" smtClean="0">
                <a:solidFill>
                  <a:srgbClr val="000000"/>
                </a:solidFill>
                <a:latin typeface="Arial"/>
              </a:rPr>
            </a:b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this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448" name="Rectangle 31"/>
          <p:cNvSpPr>
            <a:spLocks noChangeArrowheads="1"/>
          </p:cNvSpPr>
          <p:nvPr/>
        </p:nvSpPr>
        <p:spPr bwMode="auto">
          <a:xfrm>
            <a:off x="2209800" y="2009775"/>
            <a:ext cx="2179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Arial"/>
              </a:rPr>
              <a:t>Customers:</a:t>
            </a:r>
          </a:p>
        </p:txBody>
      </p:sp>
      <p:sp>
        <p:nvSpPr>
          <p:cNvPr id="60449" name="AutoShape 32"/>
          <p:cNvSpPr>
            <a:spLocks noChangeArrowheads="1"/>
          </p:cNvSpPr>
          <p:nvPr/>
        </p:nvSpPr>
        <p:spPr bwMode="auto">
          <a:xfrm>
            <a:off x="6992925" y="1438543"/>
            <a:ext cx="2003453" cy="1428214"/>
          </a:xfrm>
          <a:prstGeom prst="wedgeEllipseCallout">
            <a:avLst>
              <a:gd name="adj1" fmla="val -74806"/>
              <a:gd name="adj2" fmla="val 95931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Arial"/>
              </a:rPr>
              <a:t>Fred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is not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allowed to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see this</a:t>
            </a:r>
          </a:p>
        </p:txBody>
      </p:sp>
      <p:sp>
        <p:nvSpPr>
          <p:cNvPr id="510979" name="Rectangle 3"/>
          <p:cNvSpPr>
            <a:spLocks noChangeArrowheads="1"/>
          </p:cNvSpPr>
          <p:nvPr/>
        </p:nvSpPr>
        <p:spPr bwMode="auto">
          <a:xfrm>
            <a:off x="2209800" y="5257800"/>
            <a:ext cx="4694013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CREATE VIEW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PublicCustomers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SELECT Name, Address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FROM Customers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800080"/>
                </a:solidFill>
              </a:rPr>
              <a:t>Different types of data</a:t>
            </a:r>
          </a:p>
          <a:p>
            <a:endParaRPr lang="en-US" dirty="0"/>
          </a:p>
          <a:p>
            <a:r>
              <a:rPr lang="en-US" dirty="0"/>
              <a:t>Early data models</a:t>
            </a:r>
          </a:p>
          <a:p>
            <a:pPr lvl="1"/>
            <a:r>
              <a:rPr lang="en-US" dirty="0"/>
              <a:t>IMS</a:t>
            </a:r>
          </a:p>
          <a:p>
            <a:pPr lvl="1"/>
            <a:r>
              <a:rPr lang="en-US" dirty="0"/>
              <a:t>CODASYL</a:t>
            </a:r>
          </a:p>
          <a:p>
            <a:endParaRPr lang="en-US" dirty="0" smtClean="0"/>
          </a:p>
          <a:p>
            <a:r>
              <a:rPr lang="en-US" dirty="0" smtClean="0"/>
              <a:t>Physical and logical independence in the relational model</a:t>
            </a:r>
          </a:p>
          <a:p>
            <a:endParaRPr lang="en-US" dirty="0" smtClean="0"/>
          </a:p>
          <a:p>
            <a:r>
              <a:rPr lang="en-US" dirty="0" smtClean="0"/>
              <a:t>Other data models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Views and Security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758F7C-41F1-CE47-83CD-4198EAAE73A9}" type="slidenum">
              <a:rPr lang="en-US" smtClean="0">
                <a:solidFill>
                  <a:srgbClr val="000000"/>
                </a:solidFill>
              </a:rPr>
              <a:pPr/>
              <a:t>60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513027" name="Group 3"/>
          <p:cNvGraphicFramePr>
            <a:graphicFrameLocks noGrp="1"/>
          </p:cNvGraphicFramePr>
          <p:nvPr/>
        </p:nvGraphicFramePr>
        <p:xfrm>
          <a:off x="304800" y="2362200"/>
          <a:ext cx="4572000" cy="2286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Balance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450.99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333.25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Ann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Portland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495" name="Rectangle 30"/>
          <p:cNvSpPr>
            <a:spLocks noChangeArrowheads="1"/>
          </p:cNvSpPr>
          <p:nvPr/>
        </p:nvSpPr>
        <p:spPr bwMode="auto">
          <a:xfrm>
            <a:off x="304800" y="1828800"/>
            <a:ext cx="2179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Arial"/>
              </a:rPr>
              <a:t>Customers:</a:t>
            </a:r>
          </a:p>
        </p:txBody>
      </p:sp>
      <p:sp>
        <p:nvSpPr>
          <p:cNvPr id="62496" name="AutoShape 31"/>
          <p:cNvSpPr>
            <a:spLocks noChangeArrowheads="1"/>
          </p:cNvSpPr>
          <p:nvPr/>
        </p:nvSpPr>
        <p:spPr bwMode="auto">
          <a:xfrm>
            <a:off x="5484864" y="1523772"/>
            <a:ext cx="2084285" cy="1861006"/>
          </a:xfrm>
          <a:prstGeom prst="wedgeEllipseCallout">
            <a:avLst>
              <a:gd name="adj1" fmla="val -82417"/>
              <a:gd name="adj2" fmla="val 32204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Arial"/>
              </a:rPr>
              <a:t>John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is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not allowed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to see &gt;0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balances</a:t>
            </a:r>
          </a:p>
        </p:txBody>
      </p:sp>
      <p:sp>
        <p:nvSpPr>
          <p:cNvPr id="9" name="Rectangle 31"/>
          <p:cNvSpPr>
            <a:spLocks noChangeArrowheads="1"/>
          </p:cNvSpPr>
          <p:nvPr/>
        </p:nvSpPr>
        <p:spPr bwMode="auto">
          <a:xfrm>
            <a:off x="2133600" y="5105400"/>
            <a:ext cx="497481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How do we grant John access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only to delinquent accounts ?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Views and Security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758F7C-41F1-CE47-83CD-4198EAAE73A9}" type="slidenum">
              <a:rPr lang="en-US" smtClean="0">
                <a:solidFill>
                  <a:srgbClr val="000000"/>
                </a:solidFill>
              </a:rPr>
              <a:pPr/>
              <a:t>61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513027" name="Group 3"/>
          <p:cNvGraphicFramePr>
            <a:graphicFrameLocks noGrp="1"/>
          </p:cNvGraphicFramePr>
          <p:nvPr/>
        </p:nvGraphicFramePr>
        <p:xfrm>
          <a:off x="304800" y="2362200"/>
          <a:ext cx="4572000" cy="2286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Balance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450.99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333.25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Ann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Portland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495" name="Rectangle 30"/>
          <p:cNvSpPr>
            <a:spLocks noChangeArrowheads="1"/>
          </p:cNvSpPr>
          <p:nvPr/>
        </p:nvSpPr>
        <p:spPr bwMode="auto">
          <a:xfrm>
            <a:off x="304800" y="1828800"/>
            <a:ext cx="2179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Arial"/>
              </a:rPr>
              <a:t>Customers:</a:t>
            </a:r>
          </a:p>
        </p:txBody>
      </p:sp>
      <p:sp>
        <p:nvSpPr>
          <p:cNvPr id="62496" name="AutoShape 31"/>
          <p:cNvSpPr>
            <a:spLocks noChangeArrowheads="1"/>
          </p:cNvSpPr>
          <p:nvPr/>
        </p:nvSpPr>
        <p:spPr bwMode="auto">
          <a:xfrm>
            <a:off x="5484864" y="1523772"/>
            <a:ext cx="2084285" cy="1861006"/>
          </a:xfrm>
          <a:prstGeom prst="wedgeEllipseCallout">
            <a:avLst>
              <a:gd name="adj1" fmla="val -82417"/>
              <a:gd name="adj2" fmla="val 32204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Arial"/>
              </a:rPr>
              <a:t>John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is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not allowed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to see &gt;0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balances</a:t>
            </a:r>
          </a:p>
        </p:txBody>
      </p:sp>
      <p:sp>
        <p:nvSpPr>
          <p:cNvPr id="513053" name="Rectangle 29"/>
          <p:cNvSpPr>
            <a:spLocks noChangeArrowheads="1"/>
          </p:cNvSpPr>
          <p:nvPr/>
        </p:nvSpPr>
        <p:spPr bwMode="auto">
          <a:xfrm>
            <a:off x="2667000" y="5029200"/>
            <a:ext cx="5224357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CREATE VIEW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BadCreditCustomers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SELECT *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FROM Customers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WHERE Balance &lt;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Technical Problems in Virtual Views</a:t>
            </a:r>
          </a:p>
        </p:txBody>
      </p:sp>
      <p:sp>
        <p:nvSpPr>
          <p:cNvPr id="14950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Simplifying queries over virtual views</a:t>
            </a:r>
          </a:p>
          <a:p>
            <a:endParaRPr lang="en-US" dirty="0" smtClean="0"/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Updating virtual views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950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CAC8A3-82FE-9F42-B2C8-69BB791F0019}" type="slidenum">
              <a:rPr lang="en-US" smtClean="0">
                <a:solidFill>
                  <a:srgbClr val="000000"/>
                </a:solidFill>
              </a:rPr>
              <a:pPr/>
              <a:t>62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Set v.s. Bag Semantics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54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02F136-5C9A-8C4F-A691-76A9A8EAEDB3}" type="slidenum">
              <a:rPr lang="en-US" smtClean="0">
                <a:solidFill>
                  <a:srgbClr val="000000"/>
                </a:solidFill>
              </a:rPr>
              <a:pPr/>
              <a:t>63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60803" name="Text Box 3"/>
          <p:cNvSpPr txBox="1">
            <a:spLocks noChangeArrowheads="1"/>
          </p:cNvSpPr>
          <p:nvPr/>
        </p:nvSpPr>
        <p:spPr bwMode="auto">
          <a:xfrm>
            <a:off x="1143000" y="2182813"/>
            <a:ext cx="3799237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SELECT   DISTINCT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FROM      R, S,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0805" name="Text Box 5"/>
          <p:cNvSpPr txBox="1">
            <a:spLocks noChangeArrowheads="1"/>
          </p:cNvSpPr>
          <p:nvPr/>
        </p:nvSpPr>
        <p:spPr bwMode="auto">
          <a:xfrm>
            <a:off x="1219200" y="4038600"/>
            <a:ext cx="2550247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SELECT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FROM      R, S,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478" name="Oval 6"/>
          <p:cNvSpPr>
            <a:spLocks noChangeArrowheads="1"/>
          </p:cNvSpPr>
          <p:nvPr/>
        </p:nvSpPr>
        <p:spPr bwMode="auto">
          <a:xfrm>
            <a:off x="5159586" y="2347169"/>
            <a:ext cx="2977729" cy="649188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Set semantics</a:t>
            </a:r>
          </a:p>
        </p:txBody>
      </p:sp>
      <p:sp>
        <p:nvSpPr>
          <p:cNvPr id="105479" name="Oval 8"/>
          <p:cNvSpPr>
            <a:spLocks noChangeArrowheads="1"/>
          </p:cNvSpPr>
          <p:nvPr/>
        </p:nvSpPr>
        <p:spPr bwMode="auto">
          <a:xfrm>
            <a:off x="5139046" y="4404569"/>
            <a:ext cx="3098183" cy="649188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Bag semantics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Unnesting</a:t>
            </a:r>
            <a:r>
              <a:rPr lang="en-US" dirty="0" smtClean="0"/>
              <a:t> Queries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Inner query: set/bag semantics</a:t>
            </a:r>
          </a:p>
          <a:p>
            <a:endParaRPr lang="en-US" dirty="0" smtClean="0"/>
          </a:p>
          <a:p>
            <a:r>
              <a:rPr lang="en-US" dirty="0" smtClean="0"/>
              <a:t>Outer query: set/bag semantics</a:t>
            </a:r>
          </a:p>
          <a:p>
            <a:endParaRPr lang="en-US" dirty="0" smtClean="0"/>
          </a:p>
          <a:p>
            <a:r>
              <a:rPr lang="en-US" dirty="0" smtClean="0"/>
              <a:t>When can we </a:t>
            </a:r>
            <a:r>
              <a:rPr lang="en-US" dirty="0" err="1" smtClean="0"/>
              <a:t>unnest</a:t>
            </a:r>
            <a:r>
              <a:rPr lang="en-US" dirty="0" smtClean="0"/>
              <a:t> 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1D8E-26C9-0846-BF0D-BD3654174A3D}" type="slidenum">
              <a:rPr lang="en-US" smtClean="0">
                <a:solidFill>
                  <a:srgbClr val="000000"/>
                </a:solidFill>
              </a:rPr>
              <a:pPr/>
              <a:t>64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7" name="Text Box 3"/>
          <p:cNvSpPr txBox="1">
            <a:spLocks noChangeArrowheads="1"/>
          </p:cNvSpPr>
          <p:nvPr/>
        </p:nvSpPr>
        <p:spPr bwMode="auto">
          <a:xfrm>
            <a:off x="228600" y="177800"/>
            <a:ext cx="437889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(SELECT DISTINCT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u,v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              FROM R,S WHERE …),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WHERE   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525" name="AutoShape 4"/>
          <p:cNvSpPr>
            <a:spLocks noChangeArrowheads="1"/>
          </p:cNvSpPr>
          <p:nvPr/>
        </p:nvSpPr>
        <p:spPr bwMode="auto">
          <a:xfrm>
            <a:off x="4876800" y="381000"/>
            <a:ext cx="609600" cy="9170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8600" y="1896533"/>
            <a:ext cx="437889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SELECT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u,v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FROM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R,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S WHERE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…),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876800" y="2108200"/>
            <a:ext cx="609600" cy="9170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4314001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SELECT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u,v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FROM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R,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S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WHERE …),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4876800" y="5562600"/>
            <a:ext cx="609600" cy="9170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28600" y="3615266"/>
            <a:ext cx="437889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SELECT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u,v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FROM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R,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S 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WHERE …),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4876800" y="3835400"/>
            <a:ext cx="609600" cy="9170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7" name="Text Box 3"/>
          <p:cNvSpPr txBox="1">
            <a:spLocks noChangeArrowheads="1"/>
          </p:cNvSpPr>
          <p:nvPr/>
        </p:nvSpPr>
        <p:spPr bwMode="auto">
          <a:xfrm>
            <a:off x="228600" y="177800"/>
            <a:ext cx="437889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(SELECT DISTINCT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u,v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              FROM R,S WHERE …),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WHERE   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525" name="AutoShape 4"/>
          <p:cNvSpPr>
            <a:spLocks noChangeArrowheads="1"/>
          </p:cNvSpPr>
          <p:nvPr/>
        </p:nvSpPr>
        <p:spPr bwMode="auto">
          <a:xfrm>
            <a:off x="4876800" y="381000"/>
            <a:ext cx="609600" cy="9170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1829" name="Text Box 5"/>
          <p:cNvSpPr txBox="1">
            <a:spLocks noChangeArrowheads="1"/>
          </p:cNvSpPr>
          <p:nvPr/>
        </p:nvSpPr>
        <p:spPr bwMode="auto">
          <a:xfrm>
            <a:off x="5715000" y="304800"/>
            <a:ext cx="3196809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    R, S,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8600" y="1896533"/>
            <a:ext cx="437889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SELECT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u,v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FROM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R,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S WHERE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…),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876800" y="2108200"/>
            <a:ext cx="609600" cy="9170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4314001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SELECT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u,v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FROM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R,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S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WHERE …),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4876800" y="5562600"/>
            <a:ext cx="609600" cy="9170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28600" y="3615266"/>
            <a:ext cx="437889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SELECT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u,v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FROM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R,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S 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WHERE …),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4876800" y="3835400"/>
            <a:ext cx="609600" cy="9170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7" name="Text Box 3"/>
          <p:cNvSpPr txBox="1">
            <a:spLocks noChangeArrowheads="1"/>
          </p:cNvSpPr>
          <p:nvPr/>
        </p:nvSpPr>
        <p:spPr bwMode="auto">
          <a:xfrm>
            <a:off x="228600" y="177800"/>
            <a:ext cx="437889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(SELECT DISTINCT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u,v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              FROM R,S WHERE …),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WHERE   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525" name="AutoShape 4"/>
          <p:cNvSpPr>
            <a:spLocks noChangeArrowheads="1"/>
          </p:cNvSpPr>
          <p:nvPr/>
        </p:nvSpPr>
        <p:spPr bwMode="auto">
          <a:xfrm>
            <a:off x="4876800" y="381000"/>
            <a:ext cx="609600" cy="9170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1829" name="Text Box 5"/>
          <p:cNvSpPr txBox="1">
            <a:spLocks noChangeArrowheads="1"/>
          </p:cNvSpPr>
          <p:nvPr/>
        </p:nvSpPr>
        <p:spPr bwMode="auto">
          <a:xfrm>
            <a:off x="5715000" y="304800"/>
            <a:ext cx="3196809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    R, S,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8600" y="1896533"/>
            <a:ext cx="437889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SELECT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u,v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FROM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R,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S WHERE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…),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876800" y="2108200"/>
            <a:ext cx="609600" cy="9170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791200" y="2136663"/>
            <a:ext cx="3196809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    R, S,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4314001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SELECT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u,v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FROM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R,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S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WHERE …),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4876800" y="5562600"/>
            <a:ext cx="609600" cy="9170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28600" y="3615266"/>
            <a:ext cx="437889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SELECT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u,v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FROM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R,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S 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WHERE …),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4876800" y="3835400"/>
            <a:ext cx="609600" cy="9170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7" name="Text Box 3"/>
          <p:cNvSpPr txBox="1">
            <a:spLocks noChangeArrowheads="1"/>
          </p:cNvSpPr>
          <p:nvPr/>
        </p:nvSpPr>
        <p:spPr bwMode="auto">
          <a:xfrm>
            <a:off x="228600" y="177800"/>
            <a:ext cx="437889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(SELECT DISTINCT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u,v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              FROM R,S WHERE …),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WHERE   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525" name="AutoShape 4"/>
          <p:cNvSpPr>
            <a:spLocks noChangeArrowheads="1"/>
          </p:cNvSpPr>
          <p:nvPr/>
        </p:nvSpPr>
        <p:spPr bwMode="auto">
          <a:xfrm>
            <a:off x="4876800" y="381000"/>
            <a:ext cx="609600" cy="9170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1829" name="Text Box 5"/>
          <p:cNvSpPr txBox="1">
            <a:spLocks noChangeArrowheads="1"/>
          </p:cNvSpPr>
          <p:nvPr/>
        </p:nvSpPr>
        <p:spPr bwMode="auto">
          <a:xfrm>
            <a:off x="5715000" y="304800"/>
            <a:ext cx="3196809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    R, S,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8600" y="1896533"/>
            <a:ext cx="437889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SELECT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u,v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FROM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R,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S WHERE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…),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876800" y="2108200"/>
            <a:ext cx="609600" cy="9170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791200" y="2136663"/>
            <a:ext cx="3196809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    R, S,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4314001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SELECT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u,v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FROM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R,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S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WHERE …),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4876800" y="5562600"/>
            <a:ext cx="609600" cy="9170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28600" y="3615266"/>
            <a:ext cx="437889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SELECT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u,v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FROM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R,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S 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WHERE …),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4876800" y="3835400"/>
            <a:ext cx="609600" cy="9170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6477000" y="3968526"/>
            <a:ext cx="946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000" b="1" dirty="0">
                <a:solidFill>
                  <a:srgbClr val="000000"/>
                </a:solidFill>
                <a:latin typeface="Arial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7" name="Text Box 3"/>
          <p:cNvSpPr txBox="1">
            <a:spLocks noChangeArrowheads="1"/>
          </p:cNvSpPr>
          <p:nvPr/>
        </p:nvSpPr>
        <p:spPr bwMode="auto">
          <a:xfrm>
            <a:off x="228600" y="177800"/>
            <a:ext cx="437889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(SELECT DISTINCT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u,v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              FROM R,S WHERE …),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WHERE   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525" name="AutoShape 4"/>
          <p:cNvSpPr>
            <a:spLocks noChangeArrowheads="1"/>
          </p:cNvSpPr>
          <p:nvPr/>
        </p:nvSpPr>
        <p:spPr bwMode="auto">
          <a:xfrm>
            <a:off x="4876800" y="381000"/>
            <a:ext cx="609600" cy="9170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1829" name="Text Box 5"/>
          <p:cNvSpPr txBox="1">
            <a:spLocks noChangeArrowheads="1"/>
          </p:cNvSpPr>
          <p:nvPr/>
        </p:nvSpPr>
        <p:spPr bwMode="auto">
          <a:xfrm>
            <a:off x="5715000" y="304800"/>
            <a:ext cx="3196809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    R, S,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8600" y="1896533"/>
            <a:ext cx="437889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SELECT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u,v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FROM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R,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S WHERE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…),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876800" y="2108200"/>
            <a:ext cx="609600" cy="9170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791200" y="2136663"/>
            <a:ext cx="3196809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    R, S,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4314001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SELECT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u,v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FROM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R,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S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WHERE …),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4876800" y="5562600"/>
            <a:ext cx="609600" cy="9170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324600" y="5486400"/>
            <a:ext cx="2159566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    R, S,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28600" y="3615266"/>
            <a:ext cx="437889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SELECT  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a,b,c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FROM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SELECT DISTINCT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u,v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FROM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R,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S 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WHERE …),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WHERE    . . .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4876800" y="3835400"/>
            <a:ext cx="609600" cy="9170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6477000" y="3968526"/>
            <a:ext cx="946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000" b="1" dirty="0">
                <a:solidFill>
                  <a:srgbClr val="000000"/>
                </a:solidFill>
                <a:latin typeface="Arial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Types of Data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419600"/>
          </a:xfrm>
        </p:spPr>
        <p:txBody>
          <a:bodyPr>
            <a:normAutofit/>
          </a:bodyPr>
          <a:lstStyle/>
          <a:p>
            <a:r>
              <a:rPr lang="en-US" b="1" dirty="0"/>
              <a:t>Structured data</a:t>
            </a:r>
            <a:endParaRPr lang="en-US" dirty="0" smtClean="0"/>
          </a:p>
          <a:p>
            <a:pPr lvl="1"/>
            <a:r>
              <a:rPr lang="en-US" dirty="0" smtClean="0"/>
              <a:t>What is this ?  Examples ?</a:t>
            </a:r>
          </a:p>
          <a:p>
            <a:r>
              <a:rPr lang="en-US" b="1" dirty="0" err="1"/>
              <a:t>Semistructured</a:t>
            </a:r>
            <a:r>
              <a:rPr lang="en-US" b="1" dirty="0"/>
              <a:t> data</a:t>
            </a:r>
            <a:endParaRPr lang="en-US" dirty="0" smtClean="0"/>
          </a:p>
          <a:p>
            <a:pPr lvl="1"/>
            <a:r>
              <a:rPr lang="en-US" dirty="0" smtClean="0"/>
              <a:t>What is this ? </a:t>
            </a:r>
          </a:p>
          <a:p>
            <a:pPr lvl="1"/>
            <a:r>
              <a:rPr lang="en-US" dirty="0" smtClean="0"/>
              <a:t>Examples ?</a:t>
            </a:r>
          </a:p>
          <a:p>
            <a:r>
              <a:rPr lang="en-US" b="1" dirty="0"/>
              <a:t>Unstructured data</a:t>
            </a:r>
            <a:endParaRPr lang="en-US" b="1" dirty="0" smtClean="0"/>
          </a:p>
          <a:p>
            <a:pPr lvl="1"/>
            <a:r>
              <a:rPr lang="en-US" dirty="0" smtClean="0"/>
              <a:t>What is this ? Examples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Virtual Views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V(A1, A2, ..) = view over R1, R2, …</a:t>
            </a:r>
          </a:p>
          <a:p>
            <a:endParaRPr lang="en-US" dirty="0" smtClean="0"/>
          </a:p>
          <a:p>
            <a:r>
              <a:rPr lang="en-US" dirty="0" smtClean="0"/>
              <a:t>Insert/modify/delete in/from V</a:t>
            </a:r>
          </a:p>
          <a:p>
            <a:endParaRPr lang="en-US" dirty="0" smtClean="0"/>
          </a:p>
          <a:p>
            <a:r>
              <a:rPr lang="en-US" dirty="0" smtClean="0"/>
              <a:t>Can we push this to R1, R2, … ?</a:t>
            </a:r>
          </a:p>
          <a:p>
            <a:pPr lvl="1"/>
            <a:r>
              <a:rPr lang="en-US" dirty="0" smtClean="0"/>
              <a:t>Updatable view = yes.</a:t>
            </a:r>
          </a:p>
          <a:p>
            <a:pPr lvl="1"/>
            <a:r>
              <a:rPr lang="en-US" dirty="0" smtClean="0"/>
              <a:t>Non-updatable view = no.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1D8E-26C9-0846-BF0D-BD3654174A3D}" type="slidenum">
              <a:rPr lang="en-US" smtClean="0">
                <a:solidFill>
                  <a:srgbClr val="000000"/>
                </a:solidFill>
              </a:rPr>
              <a:pPr/>
              <a:t>70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Updatable View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0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7B0B7D-6121-684F-8832-80282FF9C974}" type="slidenum">
              <a:rPr lang="en-US" smtClean="0">
                <a:solidFill>
                  <a:srgbClr val="000000"/>
                </a:solidFill>
              </a:rPr>
              <a:pPr/>
              <a:t>71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76835" name="Rectangle 3"/>
          <p:cNvSpPr>
            <a:spLocks noChangeArrowheads="1"/>
          </p:cNvSpPr>
          <p:nvPr/>
        </p:nvSpPr>
        <p:spPr bwMode="auto">
          <a:xfrm>
            <a:off x="152400" y="3276600"/>
            <a:ext cx="5515602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400" dirty="0">
                <a:solidFill>
                  <a:srgbClr val="FF5050"/>
                </a:solidFill>
                <a:latin typeface="Arial"/>
              </a:rPr>
              <a:t>Expensive-Product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pname</a:t>
            </a:r>
            <a:endParaRPr lang="en-US" sz="24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   Product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 price &gt; 100</a:t>
            </a:r>
          </a:p>
        </p:txBody>
      </p:sp>
      <p:sp>
        <p:nvSpPr>
          <p:cNvPr id="150536" name="Text Box 9"/>
          <p:cNvSpPr txBox="1">
            <a:spLocks noChangeArrowheads="1"/>
          </p:cNvSpPr>
          <p:nvPr/>
        </p:nvSpPr>
        <p:spPr bwMode="auto">
          <a:xfrm>
            <a:off x="457200" y="1447800"/>
            <a:ext cx="65936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32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410200" y="2057400"/>
            <a:ext cx="3583032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INSERT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INTO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>
                <a:solidFill>
                  <a:srgbClr val="FF5050"/>
                </a:solidFill>
                <a:latin typeface="Arial"/>
              </a:rPr>
              <a:t>Expensive-Product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br>
              <a:rPr lang="en-US" sz="2400" dirty="0">
                <a:solidFill>
                  <a:srgbClr val="000000"/>
                </a:solidFill>
                <a:latin typeface="Arial"/>
              </a:rPr>
            </a:br>
            <a:r>
              <a:rPr lang="en-US" sz="2400" dirty="0" err="1">
                <a:solidFill>
                  <a:srgbClr val="3333CC"/>
                </a:solidFill>
                <a:latin typeface="Arial"/>
              </a:rPr>
              <a:t>VALUES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(‘Gizmo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Updatable View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0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7B0B7D-6121-684F-8832-80282FF9C974}" type="slidenum">
              <a:rPr lang="en-US" smtClean="0">
                <a:solidFill>
                  <a:srgbClr val="000000"/>
                </a:solidFill>
              </a:rPr>
              <a:pPr/>
              <a:t>72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76835" name="Rectangle 3"/>
          <p:cNvSpPr>
            <a:spLocks noChangeArrowheads="1"/>
          </p:cNvSpPr>
          <p:nvPr/>
        </p:nvSpPr>
        <p:spPr bwMode="auto">
          <a:xfrm>
            <a:off x="152400" y="3276600"/>
            <a:ext cx="5515602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400" dirty="0">
                <a:solidFill>
                  <a:srgbClr val="FF5050"/>
                </a:solidFill>
                <a:latin typeface="Arial"/>
              </a:rPr>
              <a:t>Expensive-Product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pname</a:t>
            </a:r>
            <a:endParaRPr lang="en-US" sz="24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   Product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 price &gt; 100</a:t>
            </a:r>
          </a:p>
        </p:txBody>
      </p:sp>
      <p:sp>
        <p:nvSpPr>
          <p:cNvPr id="376838" name="Rectangle 6"/>
          <p:cNvSpPr>
            <a:spLocks noChangeArrowheads="1"/>
          </p:cNvSpPr>
          <p:nvPr/>
        </p:nvSpPr>
        <p:spPr bwMode="auto">
          <a:xfrm>
            <a:off x="5410200" y="5056188"/>
            <a:ext cx="3565249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INSERT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INTO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Product </a:t>
            </a:r>
            <a:br>
              <a:rPr lang="en-US" sz="2400" dirty="0">
                <a:solidFill>
                  <a:srgbClr val="000000"/>
                </a:solidFill>
                <a:latin typeface="Arial"/>
              </a:rPr>
            </a:br>
            <a:r>
              <a:rPr lang="en-US" sz="2400" dirty="0" err="1">
                <a:solidFill>
                  <a:srgbClr val="3333CC"/>
                </a:solidFill>
                <a:latin typeface="Arial"/>
              </a:rPr>
              <a:t>VALUES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(‘Gizmo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’, NULL)</a:t>
            </a:r>
          </a:p>
        </p:txBody>
      </p:sp>
      <p:sp>
        <p:nvSpPr>
          <p:cNvPr id="376839" name="AutoShape 7"/>
          <p:cNvSpPr>
            <a:spLocks noChangeArrowheads="1"/>
          </p:cNvSpPr>
          <p:nvPr/>
        </p:nvSpPr>
        <p:spPr bwMode="auto">
          <a:xfrm>
            <a:off x="7315200" y="3733800"/>
            <a:ext cx="381000" cy="5063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536" name="Text Box 9"/>
          <p:cNvSpPr txBox="1">
            <a:spLocks noChangeArrowheads="1"/>
          </p:cNvSpPr>
          <p:nvPr/>
        </p:nvSpPr>
        <p:spPr bwMode="auto">
          <a:xfrm>
            <a:off x="457200" y="1447800"/>
            <a:ext cx="65936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32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410200" y="2057400"/>
            <a:ext cx="3583032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INSERT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INTO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>
                <a:solidFill>
                  <a:srgbClr val="FF5050"/>
                </a:solidFill>
                <a:latin typeface="Arial"/>
              </a:rPr>
              <a:t>Expensive-Product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br>
              <a:rPr lang="en-US" sz="2400" dirty="0">
                <a:solidFill>
                  <a:srgbClr val="000000"/>
                </a:solidFill>
                <a:latin typeface="Arial"/>
              </a:rPr>
            </a:br>
            <a:r>
              <a:rPr lang="en-US" sz="2400" dirty="0" err="1">
                <a:solidFill>
                  <a:srgbClr val="3333CC"/>
                </a:solidFill>
                <a:latin typeface="Arial"/>
              </a:rPr>
              <a:t>VALUES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(‘Gizmo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Updatable View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2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04C35B-7F66-3B41-ADD4-9D39925D34C2}" type="slidenum">
              <a:rPr lang="en-US" smtClean="0">
                <a:solidFill>
                  <a:srgbClr val="000000"/>
                </a:solidFill>
              </a:rPr>
              <a:pPr/>
              <a:t>73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78882" name="Rectangle 2"/>
          <p:cNvSpPr>
            <a:spLocks noChangeArrowheads="1"/>
          </p:cNvSpPr>
          <p:nvPr/>
        </p:nvSpPr>
        <p:spPr bwMode="auto">
          <a:xfrm>
            <a:off x="76200" y="3344924"/>
            <a:ext cx="5087901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400" dirty="0" err="1">
                <a:solidFill>
                  <a:srgbClr val="FF5050"/>
                </a:solidFill>
                <a:latin typeface="Arial"/>
              </a:rPr>
              <a:t>AcmePurchase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customer, product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   Purchase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 store = ‘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AcmeStore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’</a:t>
            </a:r>
          </a:p>
        </p:txBody>
      </p:sp>
      <p:sp>
        <p:nvSpPr>
          <p:cNvPr id="378884" name="Rectangle 4"/>
          <p:cNvSpPr>
            <a:spLocks noChangeArrowheads="1"/>
          </p:cNvSpPr>
          <p:nvPr/>
        </p:nvSpPr>
        <p:spPr bwMode="auto">
          <a:xfrm>
            <a:off x="5216525" y="2362200"/>
            <a:ext cx="3411361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INSERT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INTO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5050"/>
                </a:solidFill>
                <a:latin typeface="Arial"/>
              </a:rPr>
              <a:t>AcmePurchase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br>
              <a:rPr lang="en-US" sz="2400" dirty="0">
                <a:solidFill>
                  <a:srgbClr val="000000"/>
                </a:solidFill>
                <a:latin typeface="Arial"/>
              </a:rPr>
            </a:br>
            <a:r>
              <a:rPr lang="en-US" sz="2400" dirty="0" err="1">
                <a:solidFill>
                  <a:srgbClr val="3333CC"/>
                </a:solidFill>
                <a:latin typeface="Arial"/>
              </a:rPr>
              <a:t>VALUES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(‘Joe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’, ‘Gizmo’)</a:t>
            </a:r>
          </a:p>
        </p:txBody>
      </p:sp>
      <p:sp>
        <p:nvSpPr>
          <p:cNvPr id="378886" name="AutoShape 6"/>
          <p:cNvSpPr>
            <a:spLocks noChangeArrowheads="1"/>
          </p:cNvSpPr>
          <p:nvPr/>
        </p:nvSpPr>
        <p:spPr bwMode="auto">
          <a:xfrm>
            <a:off x="6934200" y="3705466"/>
            <a:ext cx="381000" cy="893706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585" name="Text Box 9"/>
          <p:cNvSpPr txBox="1">
            <a:spLocks noChangeArrowheads="1"/>
          </p:cNvSpPr>
          <p:nvPr/>
        </p:nvSpPr>
        <p:spPr bwMode="auto">
          <a:xfrm>
            <a:off x="381000" y="1524000"/>
            <a:ext cx="65936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32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Updatable View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2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04C35B-7F66-3B41-ADD4-9D39925D34C2}" type="slidenum">
              <a:rPr lang="en-US" smtClean="0">
                <a:solidFill>
                  <a:srgbClr val="000000"/>
                </a:solidFill>
              </a:rPr>
              <a:pPr/>
              <a:t>74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78882" name="Rectangle 2"/>
          <p:cNvSpPr>
            <a:spLocks noChangeArrowheads="1"/>
          </p:cNvSpPr>
          <p:nvPr/>
        </p:nvSpPr>
        <p:spPr bwMode="auto">
          <a:xfrm>
            <a:off x="76200" y="3344924"/>
            <a:ext cx="5087901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400" dirty="0" err="1">
                <a:solidFill>
                  <a:srgbClr val="FF5050"/>
                </a:solidFill>
                <a:latin typeface="Arial"/>
              </a:rPr>
              <a:t>AcmePurchase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customer, product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   Purchase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 store = ‘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AcmeStore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’</a:t>
            </a:r>
          </a:p>
        </p:txBody>
      </p:sp>
      <p:sp>
        <p:nvSpPr>
          <p:cNvPr id="378884" name="Rectangle 4"/>
          <p:cNvSpPr>
            <a:spLocks noChangeArrowheads="1"/>
          </p:cNvSpPr>
          <p:nvPr/>
        </p:nvSpPr>
        <p:spPr bwMode="auto">
          <a:xfrm>
            <a:off x="5216525" y="2362200"/>
            <a:ext cx="3411361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INSERT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INTO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5050"/>
                </a:solidFill>
                <a:latin typeface="Arial"/>
              </a:rPr>
              <a:t>AcmePurchase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br>
              <a:rPr lang="en-US" sz="2400" dirty="0">
                <a:solidFill>
                  <a:srgbClr val="000000"/>
                </a:solidFill>
                <a:latin typeface="Arial"/>
              </a:rPr>
            </a:br>
            <a:r>
              <a:rPr lang="en-US" sz="2400" dirty="0" err="1">
                <a:solidFill>
                  <a:srgbClr val="3333CC"/>
                </a:solidFill>
                <a:latin typeface="Arial"/>
              </a:rPr>
              <a:t>VALUES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(‘Joe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’, ‘Gizmo’)</a:t>
            </a:r>
          </a:p>
        </p:txBody>
      </p:sp>
      <p:sp>
        <p:nvSpPr>
          <p:cNvPr id="378885" name="Rectangle 5"/>
          <p:cNvSpPr>
            <a:spLocks noChangeArrowheads="1"/>
          </p:cNvSpPr>
          <p:nvPr/>
        </p:nvSpPr>
        <p:spPr bwMode="auto">
          <a:xfrm>
            <a:off x="4832350" y="4894601"/>
            <a:ext cx="4198235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INSERT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INTO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Purchase</a:t>
            </a:r>
            <a:br>
              <a:rPr lang="en-US" sz="2400" dirty="0" smtClean="0">
                <a:solidFill>
                  <a:srgbClr val="000000"/>
                </a:solidFill>
                <a:latin typeface="Arial"/>
              </a:rPr>
            </a:br>
            <a:r>
              <a:rPr lang="en-US" sz="2400" dirty="0" err="1">
                <a:solidFill>
                  <a:srgbClr val="3333CC"/>
                </a:solidFill>
                <a:latin typeface="Arial"/>
              </a:rPr>
              <a:t>VALUES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(‘Joe’,’Gizmo’,NULL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378886" name="AutoShape 6"/>
          <p:cNvSpPr>
            <a:spLocks noChangeArrowheads="1"/>
          </p:cNvSpPr>
          <p:nvPr/>
        </p:nvSpPr>
        <p:spPr bwMode="auto">
          <a:xfrm>
            <a:off x="6934200" y="3705466"/>
            <a:ext cx="381000" cy="893706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8887" name="AutoShape 7"/>
          <p:cNvSpPr>
            <a:spLocks noChangeArrowheads="1"/>
          </p:cNvSpPr>
          <p:nvPr/>
        </p:nvSpPr>
        <p:spPr bwMode="auto">
          <a:xfrm>
            <a:off x="7512936" y="4157455"/>
            <a:ext cx="1173864" cy="1168539"/>
          </a:xfrm>
          <a:prstGeom prst="wedgeEllipseCallout">
            <a:avLst>
              <a:gd name="adj1" fmla="val 14210"/>
              <a:gd name="adj2" fmla="val 70951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Note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this</a:t>
            </a:r>
          </a:p>
        </p:txBody>
      </p:sp>
      <p:sp>
        <p:nvSpPr>
          <p:cNvPr id="152585" name="Text Box 9"/>
          <p:cNvSpPr txBox="1">
            <a:spLocks noChangeArrowheads="1"/>
          </p:cNvSpPr>
          <p:nvPr/>
        </p:nvSpPr>
        <p:spPr bwMode="auto">
          <a:xfrm>
            <a:off x="381000" y="1524000"/>
            <a:ext cx="65936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32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a typeface="ＭＳ Ｐゴシック" charset="-128"/>
                <a:cs typeface="ＭＳ Ｐゴシック" charset="-128"/>
              </a:rPr>
              <a:t>Nonupdatable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Views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4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B5C1AC-6055-1540-93C0-FEFBB143CA62}" type="slidenum">
              <a:rPr lang="en-US" smtClean="0">
                <a:solidFill>
                  <a:srgbClr val="000000"/>
                </a:solidFill>
              </a:rPr>
              <a:pPr/>
              <a:t>75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4800600" y="2362200"/>
            <a:ext cx="4238059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INSERT INTO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5050"/>
                </a:solidFill>
                <a:latin typeface="Arial"/>
              </a:rPr>
              <a:t>CustomerPrice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br>
              <a:rPr lang="en-US" sz="2400" dirty="0">
                <a:solidFill>
                  <a:srgbClr val="000000"/>
                </a:solidFill>
                <a:latin typeface="Arial"/>
              </a:rPr>
            </a:br>
            <a:r>
              <a:rPr lang="en-US" sz="2400" dirty="0" err="1">
                <a:solidFill>
                  <a:srgbClr val="3333CC"/>
                </a:solidFill>
                <a:latin typeface="Arial"/>
              </a:rPr>
              <a:t>VALUES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(‘Joe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’, 200)</a:t>
            </a:r>
          </a:p>
        </p:txBody>
      </p:sp>
      <p:sp>
        <p:nvSpPr>
          <p:cNvPr id="380933" name="Rectangle 5"/>
          <p:cNvSpPr>
            <a:spLocks noChangeArrowheads="1"/>
          </p:cNvSpPr>
          <p:nvPr/>
        </p:nvSpPr>
        <p:spPr bwMode="auto">
          <a:xfrm>
            <a:off x="6934200" y="4638675"/>
            <a:ext cx="138256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? ? ? ? ?</a:t>
            </a:r>
          </a:p>
        </p:txBody>
      </p:sp>
      <p:sp>
        <p:nvSpPr>
          <p:cNvPr id="154630" name="AutoShape 6"/>
          <p:cNvSpPr>
            <a:spLocks noChangeArrowheads="1"/>
          </p:cNvSpPr>
          <p:nvPr/>
        </p:nvSpPr>
        <p:spPr bwMode="auto">
          <a:xfrm>
            <a:off x="7354888" y="3594944"/>
            <a:ext cx="381000" cy="5063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632" name="Rectangle 9"/>
          <p:cNvSpPr>
            <a:spLocks noChangeArrowheads="1"/>
          </p:cNvSpPr>
          <p:nvPr/>
        </p:nvSpPr>
        <p:spPr bwMode="auto">
          <a:xfrm>
            <a:off x="2476677" y="5525354"/>
            <a:ext cx="2323923" cy="830997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Most views are</a:t>
            </a:r>
            <a:br>
              <a:rPr lang="en-US" sz="2400" dirty="0">
                <a:solidFill>
                  <a:srgbClr val="000000"/>
                </a:solidFill>
                <a:latin typeface="Arial"/>
              </a:rPr>
            </a:br>
            <a:r>
              <a:rPr lang="en-US" sz="2400" dirty="0">
                <a:solidFill>
                  <a:srgbClr val="000000"/>
                </a:solidFill>
                <a:latin typeface="Arial"/>
              </a:rPr>
              <a:t>non-updateable</a:t>
            </a:r>
          </a:p>
        </p:txBody>
      </p:sp>
      <p:sp>
        <p:nvSpPr>
          <p:cNvPr id="380938" name="Rectangle 10"/>
          <p:cNvSpPr>
            <a:spLocks noChangeArrowheads="1"/>
          </p:cNvSpPr>
          <p:nvPr/>
        </p:nvSpPr>
        <p:spPr bwMode="auto">
          <a:xfrm>
            <a:off x="228600" y="3276600"/>
            <a:ext cx="5298596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400" dirty="0" err="1">
                <a:solidFill>
                  <a:srgbClr val="FF5050"/>
                </a:solidFill>
                <a:latin typeface="Arial"/>
              </a:rPr>
              <a:t>CustomerPrice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x.customer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y.price</a:t>
            </a:r>
            <a:endParaRPr lang="en-US" sz="24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   Purchase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y</a:t>
            </a:r>
            <a:endParaRPr lang="en-US" sz="24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x.product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y.pname</a:t>
            </a:r>
            <a:endParaRPr lang="en-US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634" name="Text Box 11"/>
          <p:cNvSpPr txBox="1">
            <a:spLocks noChangeArrowheads="1"/>
          </p:cNvSpPr>
          <p:nvPr/>
        </p:nvSpPr>
        <p:spPr bwMode="auto">
          <a:xfrm>
            <a:off x="381000" y="1524000"/>
            <a:ext cx="65936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32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000" dirty="0">
                <a:ea typeface="ＭＳ Ｐゴシック" charset="-128"/>
                <a:cs typeface="ＭＳ Ｐゴシック" charset="-128"/>
              </a:rPr>
              <a:t>Query Minimization under Bag Semantics</a:t>
            </a:r>
          </a:p>
        </p:txBody>
      </p:sp>
      <p:sp>
        <p:nvSpPr>
          <p:cNvPr id="1617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dirty="0">
                <a:ea typeface="ＭＳ Ｐゴシック" charset="-128"/>
                <a:cs typeface="ＭＳ Ｐゴシック" charset="-128"/>
              </a:rPr>
              <a:t>Rule 1:</a:t>
            </a:r>
            <a:r>
              <a:rPr lang="en-US" dirty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If:</a:t>
            </a:r>
          </a:p>
          <a:p>
            <a:pPr eaLnBrk="1" hangingPunct="1"/>
            <a:r>
              <a:rPr lang="en-US" dirty="0" err="1" smtClean="0">
                <a:ea typeface="ＭＳ Ｐゴシック" charset="-128"/>
                <a:cs typeface="ＭＳ Ｐゴシック" charset="-128"/>
              </a:rPr>
              <a:t>x</a:t>
            </a:r>
            <a:r>
              <a:rPr lang="en-US" dirty="0">
                <a:ea typeface="ＭＳ Ｐゴシック" charset="-128"/>
                <a:cs typeface="ＭＳ Ｐゴシック" charset="-128"/>
              </a:rPr>
              <a:t>,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y</a:t>
            </a:r>
            <a:r>
              <a:rPr lang="en-US" dirty="0">
                <a:ea typeface="ＭＳ Ｐゴシック" charset="-128"/>
                <a:cs typeface="ＭＳ Ｐゴシック" charset="-128"/>
              </a:rPr>
              <a:t> are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tuple</a:t>
            </a:r>
            <a:r>
              <a:rPr lang="en-US" dirty="0">
                <a:ea typeface="ＭＳ Ｐゴシック" charset="-128"/>
                <a:cs typeface="ＭＳ Ｐゴシック" charset="-128"/>
              </a:rPr>
              <a:t> variables over the same table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and: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The condition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x.key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>
                <a:ea typeface="ＭＳ Ｐゴシック" charset="-128"/>
                <a:cs typeface="ＭＳ Ｐゴシック" charset="-128"/>
              </a:rPr>
              <a:t>=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y.key</a:t>
            </a:r>
            <a:r>
              <a:rPr lang="en-US" dirty="0" smtClean="0"/>
              <a:t> is in the WHERE clause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Then </a:t>
            </a:r>
            <a:r>
              <a:rPr lang="en-US" dirty="0">
                <a:ea typeface="ＭＳ Ｐゴシック" charset="-128"/>
                <a:cs typeface="ＭＳ Ｐゴシック" charset="-128"/>
              </a:rPr>
              <a:t>combine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x</a:t>
            </a:r>
            <a:r>
              <a:rPr lang="en-US" dirty="0">
                <a:ea typeface="ＭＳ Ｐゴシック" charset="-128"/>
                <a:cs typeface="ＭＳ Ｐゴシック" charset="-128"/>
              </a:rPr>
              <a:t>,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y</a:t>
            </a:r>
            <a:r>
              <a:rPr lang="en-US" dirty="0">
                <a:ea typeface="ＭＳ Ｐゴシック" charset="-128"/>
                <a:cs typeface="ＭＳ Ｐゴシック" charset="-128"/>
              </a:rPr>
              <a:t> into a single variable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query 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1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8AE7E2-E7E7-E74D-B780-CF691CD10CC5}" type="slidenum">
              <a:rPr lang="en-US" smtClean="0">
                <a:solidFill>
                  <a:srgbClr val="000000"/>
                </a:solidFill>
              </a:rPr>
              <a:pPr/>
              <a:t>76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Query Minimization under Bag Semantics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61155" name="Rectangle 3"/>
          <p:cNvSpPr>
            <a:spLocks noChangeArrowheads="1"/>
          </p:cNvSpPr>
          <p:nvPr/>
        </p:nvSpPr>
        <p:spPr bwMode="auto">
          <a:xfrm>
            <a:off x="228600" y="2743200"/>
            <a:ext cx="7788911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y.name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x.date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Order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y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, Order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z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x.pid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y.pid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y.price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&lt;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99 and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y.pid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z.pid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sz="2400" dirty="0" smtClean="0">
                <a:solidFill>
                  <a:srgbClr val="000000"/>
                </a:solidFill>
                <a:latin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     and 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x.cid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z.cid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z.weight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&gt; 150</a:t>
            </a:r>
          </a:p>
        </p:txBody>
      </p:sp>
      <p:sp>
        <p:nvSpPr>
          <p:cNvPr id="157701" name="Text Box 4"/>
          <p:cNvSpPr txBox="1">
            <a:spLocks noChangeArrowheads="1"/>
          </p:cNvSpPr>
          <p:nvPr/>
        </p:nvSpPr>
        <p:spPr bwMode="auto">
          <a:xfrm>
            <a:off x="228600" y="1634362"/>
            <a:ext cx="3982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 err="1">
                <a:solidFill>
                  <a:srgbClr val="3333CC"/>
                </a:solidFill>
                <a:latin typeface="Arial"/>
              </a:rPr>
              <a:t>Order(</a:t>
            </a:r>
            <a:r>
              <a:rPr lang="en-US" sz="2400" u="sng" dirty="0" err="1">
                <a:solidFill>
                  <a:srgbClr val="3333CC"/>
                </a:solidFill>
                <a:latin typeface="Arial"/>
              </a:rPr>
              <a:t>cid</a:t>
            </a:r>
            <a:r>
              <a:rPr lang="en-US" sz="2400" u="sng" dirty="0">
                <a:solidFill>
                  <a:srgbClr val="3333CC"/>
                </a:solidFill>
                <a:latin typeface="Arial"/>
              </a:rPr>
              <a:t>, </a:t>
            </a:r>
            <a:r>
              <a:rPr lang="en-US" sz="2400" u="sng" dirty="0" err="1">
                <a:solidFill>
                  <a:srgbClr val="3333CC"/>
                </a:solidFill>
                <a:latin typeface="Arial"/>
              </a:rPr>
              <a:t>pid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,</a:t>
            </a:r>
            <a:r>
              <a:rPr lang="en-US" sz="2400" dirty="0" smtClean="0">
                <a:solidFill>
                  <a:srgbClr val="3333CC"/>
                </a:solidFill>
                <a:latin typeface="Arial"/>
              </a:rPr>
              <a:t> weight, date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2400" u="sng" dirty="0" err="1">
                <a:solidFill>
                  <a:srgbClr val="3333CC"/>
                </a:solidFill>
                <a:latin typeface="Arial"/>
              </a:rPr>
              <a:t>pid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, name,</a:t>
            </a:r>
            <a:r>
              <a:rPr lang="en-US" sz="2400" dirty="0" smtClean="0">
                <a:solidFill>
                  <a:srgbClr val="3333CC"/>
                </a:solidFill>
                <a:latin typeface="Arial"/>
              </a:rPr>
              <a:t> price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)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28600" y="5048072"/>
            <a:ext cx="5476229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y.name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x.date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Order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y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x.pid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y.pid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y.price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&lt;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99</a:t>
            </a:r>
            <a:br>
              <a:rPr lang="en-US" sz="2400" dirty="0" smtClean="0">
                <a:solidFill>
                  <a:srgbClr val="000000"/>
                </a:solidFill>
                <a:latin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      and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x.weight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&gt; 150</a:t>
            </a:r>
          </a:p>
        </p:txBody>
      </p:sp>
      <p:sp>
        <p:nvSpPr>
          <p:cNvPr id="10" name="Down Arrow 9"/>
          <p:cNvSpPr/>
          <p:nvPr/>
        </p:nvSpPr>
        <p:spPr bwMode="auto">
          <a:xfrm>
            <a:off x="3048000" y="4343400"/>
            <a:ext cx="838200" cy="762000"/>
          </a:xfrm>
          <a:prstGeom prst="down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000" dirty="0">
                <a:ea typeface="ＭＳ Ｐゴシック" charset="-128"/>
                <a:cs typeface="ＭＳ Ｐゴシック" charset="-128"/>
              </a:rPr>
              <a:t>Query Minimization under Bag Semantics</a:t>
            </a:r>
          </a:p>
        </p:txBody>
      </p:sp>
      <p:sp>
        <p:nvSpPr>
          <p:cNvPr id="1617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ea typeface="ＭＳ Ｐゴシック" charset="-128"/>
                <a:cs typeface="ＭＳ Ｐゴシック" charset="-128"/>
              </a:rPr>
              <a:t>Rule </a:t>
            </a:r>
            <a:r>
              <a:rPr lang="en-US" b="1" dirty="0">
                <a:ea typeface="ＭＳ Ｐゴシック" charset="-128"/>
                <a:cs typeface="ＭＳ Ｐゴシック" charset="-128"/>
              </a:rPr>
              <a:t>2</a:t>
            </a:r>
            <a:r>
              <a:rPr lang="en-US" dirty="0">
                <a:ea typeface="ＭＳ Ｐゴシック" charset="-128"/>
                <a:cs typeface="ＭＳ Ｐゴシック" charset="-128"/>
              </a:rPr>
              <a:t>: If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</a:p>
          <a:p>
            <a:pPr eaLnBrk="1" hangingPunct="1"/>
            <a:r>
              <a:rPr lang="en-US" dirty="0" err="1" smtClean="0">
                <a:ea typeface="ＭＳ Ｐゴシック" charset="-128"/>
                <a:cs typeface="ＭＳ Ｐゴシック" charset="-128"/>
              </a:rPr>
              <a:t>x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>
                <a:ea typeface="ＭＳ Ｐゴシック" charset="-128"/>
                <a:cs typeface="ＭＳ Ｐゴシック" charset="-128"/>
              </a:rPr>
              <a:t>ranges over S,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y</a:t>
            </a:r>
            <a:r>
              <a:rPr lang="en-US" dirty="0">
                <a:ea typeface="ＭＳ Ｐゴシック" charset="-128"/>
                <a:cs typeface="ＭＳ Ｐゴシック" charset="-128"/>
              </a:rPr>
              <a:t> ranges over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T</a:t>
            </a:r>
            <a:r>
              <a:rPr lang="en-US" dirty="0" smtClean="0"/>
              <a:t>, and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The condition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x.fk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>
                <a:ea typeface="ＭＳ Ｐゴシック" charset="-128"/>
                <a:cs typeface="ＭＳ Ｐゴシック" charset="-128"/>
              </a:rPr>
              <a:t>=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y.key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is in the WHERE clause, and</a:t>
            </a:r>
          </a:p>
          <a:p>
            <a:pPr eaLnBrk="1" hangingPunct="1"/>
            <a:r>
              <a:rPr lang="en-US" dirty="0" smtClean="0"/>
              <a:t>there is a not null constraint on </a:t>
            </a:r>
            <a:r>
              <a:rPr lang="en-US" dirty="0" err="1" smtClean="0"/>
              <a:t>x.fk</a:t>
            </a:r>
            <a:endParaRPr lang="en-US" dirty="0" smtClean="0"/>
          </a:p>
          <a:p>
            <a:pPr eaLnBrk="1" hangingPunct="1"/>
            <a:r>
              <a:rPr lang="en-US" dirty="0" err="1" smtClean="0">
                <a:ea typeface="ＭＳ Ｐゴシック" charset="-128"/>
                <a:cs typeface="ＭＳ Ｐゴシック" charset="-128"/>
              </a:rPr>
              <a:t>y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>
                <a:ea typeface="ＭＳ Ｐゴシック" charset="-128"/>
                <a:cs typeface="ＭＳ Ｐゴシック" charset="-128"/>
              </a:rPr>
              <a:t>is not used anywhere else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, and</a:t>
            </a:r>
            <a:endParaRPr lang="en-US" dirty="0" smtClean="0"/>
          </a:p>
          <a:p>
            <a:pPr eaLnBrk="1" hangingPunct="1"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Then </a:t>
            </a:r>
            <a:r>
              <a:rPr lang="en-US" dirty="0">
                <a:ea typeface="ＭＳ Ｐゴシック" charset="-128"/>
                <a:cs typeface="ＭＳ Ｐゴシック" charset="-128"/>
              </a:rPr>
              <a:t>remove T (and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y</a:t>
            </a:r>
            <a:r>
              <a:rPr lang="en-US" dirty="0">
                <a:ea typeface="ＭＳ Ｐゴシック" charset="-128"/>
                <a:cs typeface="ＭＳ Ｐゴシック" charset="-128"/>
              </a:rPr>
              <a:t>) from the query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1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8AE7E2-E7E7-E74D-B780-CF691CD10CC5}" type="slidenum">
              <a:rPr lang="en-US" smtClean="0">
                <a:solidFill>
                  <a:srgbClr val="000000"/>
                </a:solidFill>
              </a:rPr>
              <a:pPr/>
              <a:t>78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Query Minimization under Bag Semantics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7701" name="Text Box 4"/>
          <p:cNvSpPr txBox="1">
            <a:spLocks noChangeArrowheads="1"/>
          </p:cNvSpPr>
          <p:nvPr/>
        </p:nvSpPr>
        <p:spPr bwMode="auto">
          <a:xfrm>
            <a:off x="228600" y="1771650"/>
            <a:ext cx="3982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3333CC"/>
                </a:solidFill>
                <a:latin typeface="Arial"/>
              </a:rPr>
              <a:t>Order(</a:t>
            </a:r>
            <a:r>
              <a:rPr lang="en-US" u="sng" dirty="0" err="1" smtClean="0">
                <a:solidFill>
                  <a:srgbClr val="3333CC"/>
                </a:solidFill>
                <a:latin typeface="Arial"/>
              </a:rPr>
              <a:t>cid</a:t>
            </a:r>
            <a:r>
              <a:rPr lang="en-US" u="sng" dirty="0" smtClean="0">
                <a:solidFill>
                  <a:srgbClr val="3333CC"/>
                </a:solidFill>
                <a:latin typeface="Arial"/>
              </a:rPr>
              <a:t>, </a:t>
            </a:r>
            <a:r>
              <a:rPr lang="en-US" u="sng" dirty="0" err="1" smtClean="0">
                <a:solidFill>
                  <a:srgbClr val="3333CC"/>
                </a:solidFill>
                <a:latin typeface="Arial"/>
              </a:rPr>
              <a:t>pid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, weight, date)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u="sng" dirty="0" err="1" smtClean="0">
                <a:solidFill>
                  <a:srgbClr val="3333CC"/>
                </a:solidFill>
                <a:latin typeface="Arial"/>
              </a:rPr>
              <a:t>pid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, name, price)</a:t>
            </a:r>
            <a:endParaRPr lang="en-US" dirty="0">
              <a:solidFill>
                <a:srgbClr val="3333CC"/>
              </a:solidFill>
              <a:latin typeface="Arial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28600" y="5048072"/>
            <a:ext cx="5854187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x.cid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x.date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    Order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x.weight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&gt; 20</a:t>
            </a:r>
          </a:p>
        </p:txBody>
      </p:sp>
      <p:sp>
        <p:nvSpPr>
          <p:cNvPr id="10" name="Down Arrow 9"/>
          <p:cNvSpPr/>
          <p:nvPr/>
        </p:nvSpPr>
        <p:spPr bwMode="auto">
          <a:xfrm>
            <a:off x="3048000" y="4114800"/>
            <a:ext cx="838200" cy="762000"/>
          </a:xfrm>
          <a:prstGeom prst="down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43200"/>
            <a:ext cx="5721638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x.cid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x.date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Order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y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x.pid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y.pid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and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x.weight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&gt; 20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80226" y="1371600"/>
            <a:ext cx="2920240" cy="1200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What constraints</a:t>
            </a:r>
            <a:br>
              <a:rPr lang="en-US" sz="2400" dirty="0" smtClean="0"/>
            </a:br>
            <a:r>
              <a:rPr lang="en-US" sz="2400" dirty="0" smtClean="0"/>
              <a:t>do we need to have</a:t>
            </a:r>
            <a:br>
              <a:rPr lang="en-US" sz="2400" dirty="0" smtClean="0"/>
            </a:br>
            <a:r>
              <a:rPr lang="en-US" sz="2400" dirty="0" smtClean="0"/>
              <a:t>for this optimization 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Types of Data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419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Structured data</a:t>
            </a:r>
            <a:endParaRPr lang="en-US" dirty="0"/>
          </a:p>
          <a:p>
            <a:pPr lvl="1"/>
            <a:r>
              <a:rPr lang="en-US" dirty="0"/>
              <a:t>All data conforms to a schema. Ex: business data</a:t>
            </a:r>
          </a:p>
          <a:p>
            <a:r>
              <a:rPr lang="en-US" b="1" dirty="0" err="1"/>
              <a:t>Semistructured</a:t>
            </a:r>
            <a:r>
              <a:rPr lang="en-US" b="1" dirty="0"/>
              <a:t> data</a:t>
            </a:r>
            <a:endParaRPr lang="en-US" dirty="0"/>
          </a:p>
          <a:p>
            <a:pPr lvl="1"/>
            <a:r>
              <a:rPr lang="en-US" dirty="0"/>
              <a:t>Some structure in the data but implicit and irregular</a:t>
            </a:r>
          </a:p>
          <a:p>
            <a:pPr lvl="1"/>
            <a:r>
              <a:rPr lang="en-US" dirty="0"/>
              <a:t>Ex: resume, ads</a:t>
            </a:r>
          </a:p>
          <a:p>
            <a:r>
              <a:rPr lang="en-US" b="1" dirty="0"/>
              <a:t>Unstructured data</a:t>
            </a:r>
          </a:p>
          <a:p>
            <a:pPr lvl="1"/>
            <a:r>
              <a:rPr lang="en-US" dirty="0"/>
              <a:t>No structure in data. Ex: text, sound, video, images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Our focus: structured data &amp; relational </a:t>
            </a:r>
            <a:r>
              <a:rPr lang="en-US" dirty="0" err="1" smtClean="0">
                <a:solidFill>
                  <a:srgbClr val="FF0000"/>
                </a:solidFill>
              </a:rPr>
              <a:t>DBMSs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Materialized Views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result of the view is materialized</a:t>
            </a:r>
          </a:p>
          <a:p>
            <a:endParaRPr lang="en-US" dirty="0" smtClean="0"/>
          </a:p>
          <a:p>
            <a:r>
              <a:rPr lang="en-US" dirty="0" smtClean="0"/>
              <a:t>May speed up query answering significantly</a:t>
            </a:r>
          </a:p>
          <a:p>
            <a:endParaRPr lang="en-US" dirty="0" smtClean="0"/>
          </a:p>
          <a:p>
            <a:r>
              <a:rPr lang="en-US" dirty="0" smtClean="0"/>
              <a:t>But the materialized view needs to be synchronized with the base data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1D8E-26C9-0846-BF0D-BD3654174A3D}" type="slidenum">
              <a:rPr lang="en-US" smtClean="0">
                <a:solidFill>
                  <a:srgbClr val="000000"/>
                </a:solidFill>
              </a:rPr>
              <a:pPr/>
              <a:t>80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Applications of Materialized Views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234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Indexes</a:t>
            </a:r>
          </a:p>
          <a:p>
            <a:pPr eaLnBrk="1" hangingPunct="1"/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 err="1" smtClean="0">
                <a:ea typeface="ＭＳ Ｐゴシック" charset="-128"/>
                <a:cs typeface="ＭＳ Ｐゴシック" charset="-128"/>
              </a:rPr>
              <a:t>Denormalization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Semantic caching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2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6BAEA2-91AF-E44C-B646-CD3E4AAF1404}" type="slidenum">
              <a:rPr lang="en-US" smtClean="0">
                <a:solidFill>
                  <a:srgbClr val="000000"/>
                </a:solidFill>
              </a:rPr>
              <a:pPr/>
              <a:t>81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Indexes</a:t>
            </a:r>
          </a:p>
        </p:txBody>
      </p:sp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4EC8DC-BB9F-1746-ADDC-3783B455A31B}" type="slidenum">
              <a:rPr lang="en-US" smtClean="0">
                <a:solidFill>
                  <a:srgbClr val="000000"/>
                </a:solidFill>
              </a:rPr>
              <a:pPr/>
              <a:t>82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Arial"/>
              </a:rPr>
              <a:t>REALLY</a:t>
            </a:r>
            <a:r>
              <a:rPr lang="en-US" sz="2400" b="1" dirty="0">
                <a:solidFill>
                  <a:srgbClr val="FF0066"/>
                </a:solidFill>
                <a:latin typeface="Aria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important to speed up query processing time.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             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24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24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24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24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533400" y="2971800"/>
            <a:ext cx="3611686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*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   Person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 name = 'Smith'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3400" y="5181600"/>
            <a:ext cx="6763991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CREATE INDEX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myindex05  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ON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Person(name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533400" y="2286000"/>
            <a:ext cx="3537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</a:rPr>
              <a:t>Person (name, age, city)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920" name="Rectangle 7"/>
          <p:cNvSpPr>
            <a:spLocks noChangeArrowheads="1"/>
          </p:cNvSpPr>
          <p:nvPr/>
        </p:nvSpPr>
        <p:spPr bwMode="auto">
          <a:xfrm>
            <a:off x="533400" y="4495800"/>
            <a:ext cx="6874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May take too long to scan the entire Person table</a:t>
            </a:r>
          </a:p>
        </p:txBody>
      </p:sp>
      <p:sp>
        <p:nvSpPr>
          <p:cNvPr id="38921" name="Rectangle 8"/>
          <p:cNvSpPr>
            <a:spLocks noChangeArrowheads="1"/>
          </p:cNvSpPr>
          <p:nvPr/>
        </p:nvSpPr>
        <p:spPr bwMode="auto">
          <a:xfrm>
            <a:off x="685800" y="6019800"/>
            <a:ext cx="72154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Now, when we rerun the query it will be much faster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B+ Tree Index</a:t>
            </a: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E99EC3-6688-224B-93ED-DC571499D07C}" type="slidenum">
              <a:rPr lang="en-US" smtClean="0">
                <a:solidFill>
                  <a:srgbClr val="000000"/>
                </a:solidFill>
              </a:rPr>
              <a:pPr/>
              <a:t>83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318468" name="Group 4"/>
          <p:cNvGraphicFramePr>
            <a:graphicFrameLocks noGrp="1"/>
          </p:cNvGraphicFramePr>
          <p:nvPr/>
        </p:nvGraphicFramePr>
        <p:xfrm>
          <a:off x="990600" y="3912729"/>
          <a:ext cx="7162800" cy="633872"/>
        </p:xfrm>
        <a:graphic>
          <a:graphicData uri="http://schemas.openxmlformats.org/drawingml/2006/table">
            <a:tbl>
              <a:tblPr/>
              <a:tblGrid>
                <a:gridCol w="1193800"/>
                <a:gridCol w="1193800"/>
                <a:gridCol w="1193800"/>
                <a:gridCol w="1193800"/>
                <a:gridCol w="1193800"/>
                <a:gridCol w="1193800"/>
              </a:tblGrid>
              <a:tr h="633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Adam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Betty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Charles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….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Smith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….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200400" y="2133600"/>
            <a:ext cx="1982788" cy="1373188"/>
            <a:chOff x="2016" y="1728"/>
            <a:chExt cx="1249" cy="865"/>
          </a:xfrm>
        </p:grpSpPr>
        <p:sp>
          <p:nvSpPr>
            <p:cNvPr id="40991" name="Oval 21"/>
            <p:cNvSpPr>
              <a:spLocks noChangeAspect="1" noChangeArrowheads="1"/>
            </p:cNvSpPr>
            <p:nvPr/>
          </p:nvSpPr>
          <p:spPr bwMode="auto">
            <a:xfrm>
              <a:off x="2688" y="1728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0992" name="Oval 22"/>
            <p:cNvSpPr>
              <a:spLocks noChangeAspect="1" noChangeArrowheads="1"/>
            </p:cNvSpPr>
            <p:nvPr/>
          </p:nvSpPr>
          <p:spPr bwMode="auto">
            <a:xfrm>
              <a:off x="2400" y="1968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0993" name="Oval 23"/>
            <p:cNvSpPr>
              <a:spLocks noChangeAspect="1" noChangeArrowheads="1"/>
            </p:cNvSpPr>
            <p:nvPr/>
          </p:nvSpPr>
          <p:spPr bwMode="auto">
            <a:xfrm>
              <a:off x="2928" y="1968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0994" name="Oval 24"/>
            <p:cNvSpPr>
              <a:spLocks noChangeAspect="1" noChangeArrowheads="1"/>
            </p:cNvSpPr>
            <p:nvPr/>
          </p:nvSpPr>
          <p:spPr bwMode="auto">
            <a:xfrm>
              <a:off x="2016" y="2208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0995" name="Oval 25"/>
            <p:cNvSpPr>
              <a:spLocks noChangeAspect="1" noChangeArrowheads="1"/>
            </p:cNvSpPr>
            <p:nvPr/>
          </p:nvSpPr>
          <p:spPr bwMode="auto">
            <a:xfrm>
              <a:off x="2352" y="2208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0996" name="Oval 26"/>
            <p:cNvSpPr>
              <a:spLocks noChangeAspect="1" noChangeArrowheads="1"/>
            </p:cNvSpPr>
            <p:nvPr/>
          </p:nvSpPr>
          <p:spPr bwMode="auto">
            <a:xfrm>
              <a:off x="2784" y="2208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0997" name="Oval 27"/>
            <p:cNvSpPr>
              <a:spLocks noChangeAspect="1" noChangeArrowheads="1"/>
            </p:cNvSpPr>
            <p:nvPr/>
          </p:nvSpPr>
          <p:spPr bwMode="auto">
            <a:xfrm>
              <a:off x="3168" y="2208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0998" name="Oval 28"/>
            <p:cNvSpPr>
              <a:spLocks noChangeAspect="1" noChangeArrowheads="1"/>
            </p:cNvSpPr>
            <p:nvPr/>
          </p:nvSpPr>
          <p:spPr bwMode="auto">
            <a:xfrm>
              <a:off x="2784" y="2496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0999" name="Oval 29"/>
            <p:cNvSpPr>
              <a:spLocks noChangeAspect="1" noChangeArrowheads="1"/>
            </p:cNvSpPr>
            <p:nvPr/>
          </p:nvSpPr>
          <p:spPr bwMode="auto">
            <a:xfrm>
              <a:off x="3168" y="2496"/>
              <a:ext cx="97" cy="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 smtClean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40981" name="Line 30"/>
          <p:cNvSpPr>
            <a:spLocks noChangeShapeType="1"/>
          </p:cNvSpPr>
          <p:nvPr/>
        </p:nvSpPr>
        <p:spPr bwMode="auto">
          <a:xfrm flipH="1">
            <a:off x="3962400" y="2286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82" name="Line 31"/>
          <p:cNvSpPr>
            <a:spLocks noChangeShapeType="1"/>
          </p:cNvSpPr>
          <p:nvPr/>
        </p:nvSpPr>
        <p:spPr bwMode="auto">
          <a:xfrm>
            <a:off x="4419600" y="2286000"/>
            <a:ext cx="228600" cy="2286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83" name="Line 32"/>
          <p:cNvSpPr>
            <a:spLocks noChangeShapeType="1"/>
          </p:cNvSpPr>
          <p:nvPr/>
        </p:nvSpPr>
        <p:spPr bwMode="auto">
          <a:xfrm flipH="1">
            <a:off x="3276600" y="2590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84" name="Line 33"/>
          <p:cNvSpPr>
            <a:spLocks noChangeShapeType="1"/>
          </p:cNvSpPr>
          <p:nvPr/>
        </p:nvSpPr>
        <p:spPr bwMode="auto">
          <a:xfrm flipH="1">
            <a:off x="3810000" y="2667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85" name="Line 34"/>
          <p:cNvSpPr>
            <a:spLocks noChangeShapeType="1"/>
          </p:cNvSpPr>
          <p:nvPr/>
        </p:nvSpPr>
        <p:spPr bwMode="auto">
          <a:xfrm flipH="1">
            <a:off x="4572000" y="2667000"/>
            <a:ext cx="152400" cy="2286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86" name="Line 35"/>
          <p:cNvSpPr>
            <a:spLocks noChangeShapeType="1"/>
          </p:cNvSpPr>
          <p:nvPr/>
        </p:nvSpPr>
        <p:spPr bwMode="auto">
          <a:xfrm>
            <a:off x="4800600" y="2667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87" name="Line 36"/>
          <p:cNvSpPr>
            <a:spLocks noChangeShapeType="1"/>
          </p:cNvSpPr>
          <p:nvPr/>
        </p:nvSpPr>
        <p:spPr bwMode="auto">
          <a:xfrm>
            <a:off x="4495800" y="3048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88" name="Line 37"/>
          <p:cNvSpPr>
            <a:spLocks noChangeShapeType="1"/>
          </p:cNvSpPr>
          <p:nvPr/>
        </p:nvSpPr>
        <p:spPr bwMode="auto">
          <a:xfrm>
            <a:off x="4572000" y="3048000"/>
            <a:ext cx="457200" cy="3048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89" name="Line 38"/>
          <p:cNvSpPr>
            <a:spLocks noChangeShapeType="1"/>
          </p:cNvSpPr>
          <p:nvPr/>
        </p:nvSpPr>
        <p:spPr bwMode="auto">
          <a:xfrm>
            <a:off x="5181600" y="3505200"/>
            <a:ext cx="1066800" cy="4572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90" name="Rectangle 39"/>
          <p:cNvSpPr>
            <a:spLocks noChangeArrowheads="1"/>
          </p:cNvSpPr>
          <p:nvPr/>
        </p:nvSpPr>
        <p:spPr bwMode="auto">
          <a:xfrm>
            <a:off x="1524000" y="5181600"/>
            <a:ext cx="65423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We will discuss them in detail in a later lecture.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Creating Indexes</a:t>
            </a:r>
          </a:p>
        </p:txBody>
      </p:sp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942238-144A-AC48-A66C-E895FF3348BA}" type="slidenum">
              <a:rPr lang="en-US" smtClean="0">
                <a:solidFill>
                  <a:srgbClr val="000000"/>
                </a:solidFill>
              </a:rPr>
              <a:pPr/>
              <a:t>84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71655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Indexes can be created on more than one attribute: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3071813"/>
            <a:ext cx="7143751" cy="1200150"/>
            <a:chOff x="432" y="1935"/>
            <a:chExt cx="4500" cy="756"/>
          </a:xfrm>
        </p:grpSpPr>
        <p:sp>
          <p:nvSpPr>
            <p:cNvPr id="324613" name="Rectangle 5"/>
            <p:cNvSpPr>
              <a:spLocks noChangeArrowheads="1"/>
            </p:cNvSpPr>
            <p:nvPr/>
          </p:nvSpPr>
          <p:spPr bwMode="auto">
            <a:xfrm>
              <a:off x="1584" y="1935"/>
              <a:ext cx="3348" cy="7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tx1">
                  <a:alpha val="75000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dirty="0">
                  <a:solidFill>
                    <a:srgbClr val="3333CC"/>
                  </a:solidFill>
                  <a:latin typeface="Arial"/>
                </a:rPr>
                <a:t>SELECT</a:t>
              </a:r>
              <a:r>
                <a:rPr lang="en-US" sz="2400" dirty="0">
                  <a:solidFill>
                    <a:srgbClr val="000000"/>
                  </a:solidFill>
                  <a:latin typeface="Arial"/>
                </a:rPr>
                <a:t> * </a:t>
              </a:r>
              <a:br>
                <a:rPr lang="en-US" sz="2400" dirty="0">
                  <a:solidFill>
                    <a:srgbClr val="000000"/>
                  </a:solidFill>
                  <a:latin typeface="Arial"/>
                </a:rPr>
              </a:br>
              <a:r>
                <a:rPr lang="en-US" sz="2400" dirty="0">
                  <a:solidFill>
                    <a:srgbClr val="3333CC"/>
                  </a:solidFill>
                  <a:latin typeface="Arial"/>
                </a:rPr>
                <a:t>FROM</a:t>
              </a:r>
              <a:r>
                <a:rPr lang="en-US" sz="2400" dirty="0">
                  <a:solidFill>
                    <a:srgbClr val="000000"/>
                  </a:solidFill>
                  <a:latin typeface="Arial"/>
                </a:rPr>
                <a:t>    Person </a:t>
              </a:r>
              <a:br>
                <a:rPr lang="en-US" sz="2400" dirty="0">
                  <a:solidFill>
                    <a:srgbClr val="000000"/>
                  </a:solidFill>
                  <a:latin typeface="Arial"/>
                </a:rPr>
              </a:br>
              <a:r>
                <a:rPr lang="en-US" sz="2400" dirty="0">
                  <a:solidFill>
                    <a:srgbClr val="3333CC"/>
                  </a:solidFill>
                  <a:latin typeface="Arial"/>
                </a:rPr>
                <a:t>WHERE</a:t>
              </a:r>
              <a:r>
                <a:rPr lang="en-US" sz="2400" dirty="0">
                  <a:solidFill>
                    <a:srgbClr val="000000"/>
                  </a:solidFill>
                  <a:latin typeface="Arial"/>
                </a:rPr>
                <a:t> age = 55 AND city = 'Seattle'</a:t>
              </a:r>
            </a:p>
          </p:txBody>
        </p:sp>
        <p:sp>
          <p:nvSpPr>
            <p:cNvPr id="43024" name="Rectangle 6"/>
            <p:cNvSpPr>
              <a:spLocks noChangeArrowheads="1"/>
            </p:cNvSpPr>
            <p:nvPr/>
          </p:nvSpPr>
          <p:spPr bwMode="auto">
            <a:xfrm>
              <a:off x="432" y="2195"/>
              <a:ext cx="87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dirty="0">
                  <a:solidFill>
                    <a:srgbClr val="000000"/>
                  </a:solidFill>
                  <a:latin typeface="Arial"/>
                </a:rPr>
                <a:t>Helps in: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85800" y="5557838"/>
            <a:ext cx="5132389" cy="1200150"/>
            <a:chOff x="432" y="3501"/>
            <a:chExt cx="3233" cy="756"/>
          </a:xfrm>
        </p:grpSpPr>
        <p:sp>
          <p:nvSpPr>
            <p:cNvPr id="324616" name="Rectangle 8"/>
            <p:cNvSpPr>
              <a:spLocks noChangeArrowheads="1"/>
            </p:cNvSpPr>
            <p:nvPr/>
          </p:nvSpPr>
          <p:spPr bwMode="auto">
            <a:xfrm>
              <a:off x="1584" y="3501"/>
              <a:ext cx="2081" cy="7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tx1">
                  <a:alpha val="75000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2400" dirty="0">
                  <a:solidFill>
                    <a:srgbClr val="3333CC"/>
                  </a:solidFill>
                  <a:latin typeface="Arial"/>
                </a:rPr>
                <a:t>SELECT</a:t>
              </a:r>
              <a:r>
                <a:rPr lang="en-US" sz="2400" dirty="0">
                  <a:solidFill>
                    <a:srgbClr val="000000"/>
                  </a:solidFill>
                  <a:latin typeface="Arial"/>
                </a:rPr>
                <a:t> * </a:t>
              </a:r>
              <a:br>
                <a:rPr lang="en-US" sz="2400" dirty="0">
                  <a:solidFill>
                    <a:srgbClr val="000000"/>
                  </a:solidFill>
                  <a:latin typeface="Arial"/>
                </a:rPr>
              </a:br>
              <a:r>
                <a:rPr lang="en-US" sz="2400" dirty="0">
                  <a:solidFill>
                    <a:srgbClr val="3333CC"/>
                  </a:solidFill>
                  <a:latin typeface="Arial"/>
                </a:rPr>
                <a:t>FROM</a:t>
              </a:r>
              <a:r>
                <a:rPr lang="en-US" sz="2400" dirty="0">
                  <a:solidFill>
                    <a:srgbClr val="000000"/>
                  </a:solidFill>
                  <a:latin typeface="Arial"/>
                </a:rPr>
                <a:t>    Person </a:t>
              </a:r>
              <a:br>
                <a:rPr lang="en-US" sz="2400" dirty="0">
                  <a:solidFill>
                    <a:srgbClr val="000000"/>
                  </a:solidFill>
                  <a:latin typeface="Arial"/>
                </a:rPr>
              </a:br>
              <a:r>
                <a:rPr lang="en-US" sz="2400" dirty="0">
                  <a:solidFill>
                    <a:srgbClr val="3333CC"/>
                  </a:solidFill>
                  <a:latin typeface="Arial"/>
                </a:rPr>
                <a:t>WHERE</a:t>
              </a:r>
              <a:r>
                <a:rPr lang="en-US" sz="2400" dirty="0">
                  <a:solidFill>
                    <a:srgbClr val="000000"/>
                  </a:solidFill>
                  <a:latin typeface="Arial"/>
                </a:rPr>
                <a:t> city = 'Seattle'</a:t>
              </a:r>
            </a:p>
          </p:txBody>
        </p:sp>
        <p:sp>
          <p:nvSpPr>
            <p:cNvPr id="43022" name="Rectangle 9"/>
            <p:cNvSpPr>
              <a:spLocks noChangeArrowheads="1"/>
            </p:cNvSpPr>
            <p:nvPr/>
          </p:nvSpPr>
          <p:spPr bwMode="auto">
            <a:xfrm>
              <a:off x="432" y="3696"/>
              <a:ext cx="98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dirty="0">
                  <a:solidFill>
                    <a:srgbClr val="000000"/>
                  </a:solidFill>
                  <a:latin typeface="Arial"/>
                </a:rPr>
                <a:t>But not in: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85800" y="2135189"/>
            <a:ext cx="7075488" cy="830263"/>
            <a:chOff x="432" y="1345"/>
            <a:chExt cx="4457" cy="523"/>
          </a:xfrm>
        </p:grpSpPr>
        <p:sp>
          <p:nvSpPr>
            <p:cNvPr id="324619" name="Rectangle 11"/>
            <p:cNvSpPr>
              <a:spLocks noChangeArrowheads="1"/>
            </p:cNvSpPr>
            <p:nvPr/>
          </p:nvSpPr>
          <p:spPr bwMode="auto">
            <a:xfrm>
              <a:off x="1584" y="1345"/>
              <a:ext cx="3305" cy="5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tx1">
                  <a:alpha val="75000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2400" dirty="0">
                  <a:solidFill>
                    <a:srgbClr val="3333CC"/>
                  </a:solidFill>
                  <a:latin typeface="Arial"/>
                </a:rPr>
                <a:t>CREATE INDEX</a:t>
              </a:r>
              <a:r>
                <a:rPr lang="en-US" sz="2400" dirty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Arial"/>
                </a:rPr>
                <a:t>doubleindex</a:t>
              </a:r>
              <a:r>
                <a:rPr lang="en-US" sz="2400" dirty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en-US" sz="2400" dirty="0">
                  <a:solidFill>
                    <a:srgbClr val="3333CC"/>
                  </a:solidFill>
                  <a:latin typeface="Arial"/>
                </a:rPr>
                <a:t>ON</a:t>
              </a:r>
              <a:br>
                <a:rPr lang="en-US" sz="2400" dirty="0">
                  <a:solidFill>
                    <a:srgbClr val="3333CC"/>
                  </a:solidFill>
                  <a:latin typeface="Arial"/>
                </a:rPr>
              </a:br>
              <a:r>
                <a:rPr lang="en-US" sz="2400" dirty="0">
                  <a:solidFill>
                    <a:srgbClr val="000000"/>
                  </a:solidFill>
                  <a:latin typeface="Arial"/>
                </a:rPr>
                <a:t>                               Person (age, city)</a:t>
              </a:r>
            </a:p>
          </p:txBody>
        </p:sp>
        <p:sp>
          <p:nvSpPr>
            <p:cNvPr id="43020" name="Text Box 12"/>
            <p:cNvSpPr txBox="1">
              <a:spLocks noChangeArrowheads="1"/>
            </p:cNvSpPr>
            <p:nvPr/>
          </p:nvSpPr>
          <p:spPr bwMode="auto">
            <a:xfrm>
              <a:off x="432" y="1445"/>
              <a:ext cx="9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2400" dirty="0">
                  <a:solidFill>
                    <a:srgbClr val="000000"/>
                  </a:solidFill>
                  <a:latin typeface="Arial"/>
                </a:rPr>
                <a:t>Example: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685800" y="4314825"/>
            <a:ext cx="4451351" cy="1200150"/>
            <a:chOff x="432" y="2718"/>
            <a:chExt cx="2804" cy="756"/>
          </a:xfrm>
        </p:grpSpPr>
        <p:sp>
          <p:nvSpPr>
            <p:cNvPr id="324622" name="Rectangle 14"/>
            <p:cNvSpPr>
              <a:spLocks noChangeArrowheads="1"/>
            </p:cNvSpPr>
            <p:nvPr/>
          </p:nvSpPr>
          <p:spPr bwMode="auto">
            <a:xfrm>
              <a:off x="1584" y="2718"/>
              <a:ext cx="1652" cy="7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tx1">
                  <a:alpha val="75000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dirty="0">
                  <a:solidFill>
                    <a:srgbClr val="3333CC"/>
                  </a:solidFill>
                  <a:latin typeface="Arial"/>
                </a:rPr>
                <a:t>SELECT</a:t>
              </a:r>
              <a:r>
                <a:rPr lang="en-US" sz="2400" dirty="0">
                  <a:solidFill>
                    <a:srgbClr val="000000"/>
                  </a:solidFill>
                  <a:latin typeface="Arial"/>
                </a:rPr>
                <a:t> * </a:t>
              </a:r>
              <a:br>
                <a:rPr lang="en-US" sz="2400" dirty="0">
                  <a:solidFill>
                    <a:srgbClr val="000000"/>
                  </a:solidFill>
                  <a:latin typeface="Arial"/>
                </a:rPr>
              </a:br>
              <a:r>
                <a:rPr lang="en-US" sz="2400" dirty="0">
                  <a:solidFill>
                    <a:srgbClr val="3333CC"/>
                  </a:solidFill>
                  <a:latin typeface="Arial"/>
                </a:rPr>
                <a:t>FROM</a:t>
              </a:r>
              <a:r>
                <a:rPr lang="en-US" sz="2400" dirty="0">
                  <a:solidFill>
                    <a:srgbClr val="000000"/>
                  </a:solidFill>
                  <a:latin typeface="Arial"/>
                </a:rPr>
                <a:t>    Person </a:t>
              </a:r>
              <a:br>
                <a:rPr lang="en-US" sz="2400" dirty="0">
                  <a:solidFill>
                    <a:srgbClr val="000000"/>
                  </a:solidFill>
                  <a:latin typeface="Arial"/>
                </a:rPr>
              </a:br>
              <a:r>
                <a:rPr lang="en-US" sz="2400" dirty="0">
                  <a:solidFill>
                    <a:srgbClr val="3333CC"/>
                  </a:solidFill>
                  <a:latin typeface="Arial"/>
                </a:rPr>
                <a:t>WHERE</a:t>
              </a:r>
              <a:r>
                <a:rPr lang="en-US" sz="2400" dirty="0">
                  <a:solidFill>
                    <a:srgbClr val="000000"/>
                  </a:solidFill>
                  <a:latin typeface="Arial"/>
                </a:rPr>
                <a:t> age = 55</a:t>
              </a:r>
            </a:p>
          </p:txBody>
        </p:sp>
        <p:sp>
          <p:nvSpPr>
            <p:cNvPr id="43018" name="Rectangle 15"/>
            <p:cNvSpPr>
              <a:spLocks noChangeArrowheads="1"/>
            </p:cNvSpPr>
            <p:nvPr/>
          </p:nvSpPr>
          <p:spPr bwMode="auto">
            <a:xfrm>
              <a:off x="432" y="2945"/>
              <a:ext cx="117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2400" dirty="0">
                  <a:solidFill>
                    <a:srgbClr val="000000"/>
                  </a:solidFill>
                  <a:latin typeface="Arial"/>
                </a:rPr>
                <a:t>and even in: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ChangeArrowheads="1"/>
          </p:cNvSpPr>
          <p:nvPr/>
        </p:nvSpPr>
        <p:spPr bwMode="auto">
          <a:xfrm>
            <a:off x="609600" y="2362200"/>
            <a:ext cx="4769004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3333CC"/>
                </a:solidFill>
                <a:latin typeface="Arial"/>
              </a:rPr>
              <a:t>CREATE INDEX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000" dirty="0">
                <a:solidFill>
                  <a:srgbClr val="FF5050"/>
                </a:solidFill>
                <a:latin typeface="Arial"/>
              </a:rPr>
              <a:t>W 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ON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Product(weight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3333CC"/>
                </a:solidFill>
                <a:latin typeface="Arial"/>
              </a:rPr>
              <a:t>CREATE INDEX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000" dirty="0">
                <a:solidFill>
                  <a:srgbClr val="FF5050"/>
                </a:solidFill>
                <a:latin typeface="Arial"/>
              </a:rPr>
              <a:t>P  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ON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Product(price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14438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Indexes are Materialized Views</a:t>
            </a:r>
          </a:p>
        </p:txBody>
      </p:sp>
      <p:sp>
        <p:nvSpPr>
          <p:cNvPr id="516100" name="Rectangle 4"/>
          <p:cNvSpPr>
            <a:spLocks noChangeArrowheads="1"/>
          </p:cNvSpPr>
          <p:nvPr/>
        </p:nvSpPr>
        <p:spPr bwMode="auto">
          <a:xfrm>
            <a:off x="152400" y="4737100"/>
            <a:ext cx="3690534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weight, price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3333CC"/>
                </a:solidFill>
                <a:latin typeface="Arial"/>
              </a:rPr>
              <a:t>FROM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Product</a:t>
            </a:r>
            <a:endParaRPr lang="en-US" sz="2800" dirty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weight &gt; 10 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      and price &lt; 100</a:t>
            </a:r>
          </a:p>
        </p:txBody>
      </p:sp>
      <p:sp>
        <p:nvSpPr>
          <p:cNvPr id="144390" name="Text Box 5"/>
          <p:cNvSpPr txBox="1">
            <a:spLocks noChangeArrowheads="1"/>
          </p:cNvSpPr>
          <p:nvPr/>
        </p:nvSpPr>
        <p:spPr bwMode="auto">
          <a:xfrm>
            <a:off x="609600" y="1752600"/>
            <a:ext cx="51795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 err="1">
                <a:solidFill>
                  <a:srgbClr val="000000"/>
                </a:solidFill>
                <a:latin typeface="Arial"/>
              </a:rPr>
              <a:t>Product(</a:t>
            </a:r>
            <a:r>
              <a:rPr lang="en-US" sz="2400" u="sng" dirty="0" err="1">
                <a:solidFill>
                  <a:srgbClr val="000000"/>
                </a:solidFill>
                <a:latin typeface="Arial"/>
              </a:rPr>
              <a:t>pid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, name, weight, price, …)</a:t>
            </a:r>
          </a:p>
        </p:txBody>
      </p:sp>
      <p:sp>
        <p:nvSpPr>
          <p:cNvPr id="144393" name="Text Box 5"/>
          <p:cNvSpPr txBox="1">
            <a:spLocks noChangeArrowheads="1"/>
          </p:cNvSpPr>
          <p:nvPr/>
        </p:nvSpPr>
        <p:spPr bwMode="auto">
          <a:xfrm>
            <a:off x="685800" y="3352800"/>
            <a:ext cx="247936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W(</a:t>
            </a:r>
            <a:r>
              <a:rPr lang="en-US" sz="2800" u="sng" dirty="0" err="1" smtClean="0">
                <a:solidFill>
                  <a:srgbClr val="000000"/>
                </a:solidFill>
                <a:latin typeface="Arial"/>
              </a:rPr>
              <a:t>pid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, weight)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P(</a:t>
            </a:r>
            <a:r>
              <a:rPr lang="en-US" sz="2800" u="sng" dirty="0" err="1" smtClean="0">
                <a:solidFill>
                  <a:srgbClr val="000000"/>
                </a:solidFill>
                <a:latin typeface="Arial"/>
              </a:rPr>
              <a:t>pid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, price)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800600" y="4419600"/>
            <a:ext cx="4222480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x.weight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3333CC"/>
                </a:solidFill>
                <a:latin typeface="Arial"/>
              </a:rPr>
              <a:t>FROM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W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P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</a:t>
            </a:r>
            <a:endParaRPr lang="en-US" sz="2800" dirty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x.weight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&gt; 10 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     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y.price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&lt; 100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      and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x.pid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y.pid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962400" y="5181600"/>
            <a:ext cx="762000" cy="91757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Denormalization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a view that is the join of several tables</a:t>
            </a:r>
          </a:p>
          <a:p>
            <a:r>
              <a:rPr lang="en-US" dirty="0" smtClean="0"/>
              <a:t>The view is now a relation that is not in normal form   WHY 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1D8E-26C9-0846-BF0D-BD3654174A3D}" type="slidenum">
              <a:rPr lang="en-US" smtClean="0">
                <a:solidFill>
                  <a:srgbClr val="000000"/>
                </a:solidFill>
              </a:rPr>
              <a:pPr/>
              <a:t>86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276600" y="5059740"/>
            <a:ext cx="5298596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400" dirty="0" err="1">
                <a:solidFill>
                  <a:srgbClr val="FF5050"/>
                </a:solidFill>
                <a:latin typeface="Arial"/>
              </a:rPr>
              <a:t>CustomerPrice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*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   Purchase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y</a:t>
            </a:r>
            <a:endParaRPr lang="en-US" sz="24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x.product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y.pname</a:t>
            </a:r>
            <a:endParaRPr lang="en-US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74854" y="4075093"/>
            <a:ext cx="57925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 err="1">
                <a:solidFill>
                  <a:srgbClr val="3333CC"/>
                </a:solidFill>
                <a:latin typeface="Arial"/>
              </a:rPr>
              <a:t>Purchase(customer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2800" u="sng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, price)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Semantic Caching</a:t>
            </a:r>
          </a:p>
        </p:txBody>
      </p:sp>
      <p:sp>
        <p:nvSpPr>
          <p:cNvPr id="14848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0772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Queries Q1, Q2, … have been executed, and their results are stored in main memory</a:t>
            </a:r>
          </a:p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Now we need to compute a new query Q</a:t>
            </a:r>
          </a:p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Sometimes we can use the prior results in answering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Q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These queries can be seen as materialized views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8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A40AF1-DC49-774A-82E0-96DBB63B24EB}" type="slidenum">
              <a:rPr lang="en-US" smtClean="0">
                <a:solidFill>
                  <a:srgbClr val="000000"/>
                </a:solidFill>
              </a:rPr>
              <a:pPr/>
              <a:t>87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Technical Challenges in Managing Views</a:t>
            </a:r>
          </a:p>
        </p:txBody>
      </p:sp>
      <p:sp>
        <p:nvSpPr>
          <p:cNvPr id="14950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Synchronizing materialized views</a:t>
            </a:r>
          </a:p>
          <a:p>
            <a:pPr lvl="1"/>
            <a:r>
              <a:rPr lang="en-US" dirty="0" smtClean="0">
                <a:cs typeface="ＭＳ Ｐゴシック" charset="-128"/>
              </a:rPr>
              <a:t>A.k.a. incremental view maintenance,</a:t>
            </a:r>
            <a:br>
              <a:rPr lang="en-US" dirty="0" smtClean="0">
                <a:cs typeface="ＭＳ Ｐゴシック" charset="-128"/>
              </a:rPr>
            </a:br>
            <a:r>
              <a:rPr lang="en-US" dirty="0" smtClean="0">
                <a:cs typeface="ＭＳ Ｐゴシック" charset="-128"/>
              </a:rPr>
              <a:t>or incremental view update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Answering queries using views</a:t>
            </a:r>
          </a:p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950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CAC8A3-82FE-9F42-B2C8-69BB791F0019}" type="slidenum">
              <a:rPr lang="en-US" smtClean="0">
                <a:solidFill>
                  <a:srgbClr val="000000"/>
                </a:solidFill>
              </a:rPr>
              <a:pPr/>
              <a:t>88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077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Synchronizing Materialized Views</a:t>
            </a:r>
          </a:p>
        </p:txBody>
      </p:sp>
      <p:sp>
        <p:nvSpPr>
          <p:cNvPr id="1740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Immediate synchronization = after each update</a:t>
            </a:r>
          </a:p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Deferred synchronization</a:t>
            </a:r>
          </a:p>
          <a:p>
            <a:pPr lvl="1" eaLnBrk="1" hangingPunct="1"/>
            <a:r>
              <a:rPr lang="en-US"/>
              <a:t>Lazy = at query time</a:t>
            </a:r>
          </a:p>
          <a:p>
            <a:pPr lvl="1" eaLnBrk="1" hangingPunct="1"/>
            <a:r>
              <a:rPr lang="en-US"/>
              <a:t>Periodic</a:t>
            </a:r>
          </a:p>
          <a:p>
            <a:pPr lvl="1" eaLnBrk="1" hangingPunct="1"/>
            <a:r>
              <a:rPr lang="en-US"/>
              <a:t>Forced = manual</a:t>
            </a:r>
          </a:p>
        </p:txBody>
      </p:sp>
      <p:sp>
        <p:nvSpPr>
          <p:cNvPr id="174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A5CAB-97C7-DF48-ADDA-A6236B07B529}" type="slidenum">
              <a:rPr lang="en-US" smtClean="0">
                <a:solidFill>
                  <a:srgbClr val="000000"/>
                </a:solidFill>
              </a:rPr>
              <a:pPr/>
              <a:t>89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74085" name="Rectangle 4"/>
          <p:cNvSpPr>
            <a:spLocks noChangeArrowheads="1"/>
          </p:cNvSpPr>
          <p:nvPr/>
        </p:nvSpPr>
        <p:spPr bwMode="auto">
          <a:xfrm>
            <a:off x="914400" y="5522893"/>
            <a:ext cx="649228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Which one is best for: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indexes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data warehouses, replication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544 - Fall 2009</a:t>
            </a:r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Different types of data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800080"/>
                </a:solidFill>
              </a:rPr>
              <a:t>Early data models</a:t>
            </a:r>
            <a:endParaRPr lang="en-US" sz="2800" dirty="0"/>
          </a:p>
          <a:p>
            <a:pPr lvl="1"/>
            <a:r>
              <a:rPr lang="en-US" sz="2400" dirty="0" smtClean="0"/>
              <a:t>IMS – late 1960’s and 1970’s</a:t>
            </a:r>
          </a:p>
          <a:p>
            <a:pPr lvl="1"/>
            <a:r>
              <a:rPr lang="en-US" sz="2400" dirty="0" smtClean="0"/>
              <a:t>CODASYL – 1970’s</a:t>
            </a:r>
          </a:p>
          <a:p>
            <a:endParaRPr lang="en-US" sz="2800" dirty="0" smtClean="0"/>
          </a:p>
          <a:p>
            <a:r>
              <a:rPr lang="en-US" sz="2800" dirty="0" smtClean="0"/>
              <a:t>Physical and logical independence in the relational model</a:t>
            </a:r>
          </a:p>
          <a:p>
            <a:endParaRPr lang="en-US" sz="2800" dirty="0" smtClean="0"/>
          </a:p>
          <a:p>
            <a:r>
              <a:rPr lang="en-US" sz="2800" dirty="0" smtClean="0"/>
              <a:t>Other data models</a:t>
            </a:r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A1B-1DDA-7445-8919-B750543ABD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Incremental View Update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61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095060-EE4F-3249-ACAF-185E2C6FB273}" type="slidenum">
              <a:rPr lang="en-US" smtClean="0">
                <a:solidFill>
                  <a:srgbClr val="000000"/>
                </a:solidFill>
              </a:rPr>
              <a:pPr/>
              <a:t>90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002" name="Rectangle 2"/>
          <p:cNvSpPr>
            <a:spLocks noChangeArrowheads="1"/>
          </p:cNvSpPr>
          <p:nvPr/>
        </p:nvSpPr>
        <p:spPr bwMode="auto">
          <a:xfrm>
            <a:off x="1371600" y="2621340"/>
            <a:ext cx="6137468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400" dirty="0" err="1">
                <a:solidFill>
                  <a:srgbClr val="FF5050"/>
                </a:solidFill>
                <a:latin typeface="Arial"/>
              </a:rPr>
              <a:t>FullOrder</a:t>
            </a:r>
            <a:r>
              <a:rPr lang="en-US" sz="2400" dirty="0">
                <a:solidFill>
                  <a:srgbClr val="FF5050"/>
                </a:solidFill>
                <a:latin typeface="Aria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x.cid,x.pid,x.date,y.name,y.price</a:t>
            </a:r>
            <a:endParaRPr lang="en-US" sz="24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   Order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, Product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y</a:t>
            </a:r>
            <a:endParaRPr lang="en-US" sz="24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x.pid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y.pid</a:t>
            </a:r>
            <a:endParaRPr lang="en-US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2004" name="Rectangle 4"/>
          <p:cNvSpPr>
            <a:spLocks noChangeArrowheads="1"/>
          </p:cNvSpPr>
          <p:nvPr/>
        </p:nvSpPr>
        <p:spPr bwMode="auto">
          <a:xfrm>
            <a:off x="270563" y="4438472"/>
            <a:ext cx="3158437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UPDATE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Product</a:t>
            </a:r>
            <a:endParaRPr lang="en-US" sz="2400" dirty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SET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price = price / 2</a:t>
            </a:r>
            <a:br>
              <a:rPr lang="en-US" sz="2400" dirty="0">
                <a:solidFill>
                  <a:srgbClr val="000000"/>
                </a:solidFill>
                <a:latin typeface="Arial"/>
              </a:rPr>
            </a:br>
            <a:r>
              <a:rPr lang="en-US" sz="24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pid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= ‘12345’</a:t>
            </a:r>
          </a:p>
        </p:txBody>
      </p:sp>
      <p:sp>
        <p:nvSpPr>
          <p:cNvPr id="176134" name="Text Box 7"/>
          <p:cNvSpPr txBox="1">
            <a:spLocks noChangeArrowheads="1"/>
          </p:cNvSpPr>
          <p:nvPr/>
        </p:nvSpPr>
        <p:spPr bwMode="auto">
          <a:xfrm>
            <a:off x="228600" y="1676400"/>
            <a:ext cx="36400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3333CC"/>
                </a:solidFill>
                <a:latin typeface="Arial"/>
              </a:rPr>
              <a:t>Order(</a:t>
            </a:r>
            <a:r>
              <a:rPr lang="en-US" u="sng" dirty="0" err="1">
                <a:solidFill>
                  <a:srgbClr val="3333CC"/>
                </a:solidFill>
                <a:latin typeface="Arial"/>
              </a:rPr>
              <a:t>cid</a:t>
            </a:r>
            <a:r>
              <a:rPr lang="en-US" u="sng" dirty="0">
                <a:solidFill>
                  <a:srgbClr val="3333CC"/>
                </a:solidFill>
                <a:latin typeface="Arial"/>
              </a:rPr>
              <a:t>, </a:t>
            </a:r>
            <a:r>
              <a:rPr lang="en-US" u="sng" dirty="0" err="1">
                <a:solidFill>
                  <a:srgbClr val="3333CC"/>
                </a:solidFill>
                <a:latin typeface="Arial"/>
              </a:rPr>
              <a:t>pid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date)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u="sng" dirty="0" err="1">
                <a:solidFill>
                  <a:srgbClr val="3333CC"/>
                </a:solidFill>
                <a:latin typeface="Arial"/>
              </a:rPr>
              <a:t>pid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name, price)</a:t>
            </a:r>
          </a:p>
        </p:txBody>
      </p:sp>
      <p:sp>
        <p:nvSpPr>
          <p:cNvPr id="176135" name="AutoShape 9"/>
          <p:cNvSpPr>
            <a:spLocks noChangeArrowheads="1"/>
          </p:cNvSpPr>
          <p:nvPr/>
        </p:nvSpPr>
        <p:spPr bwMode="auto">
          <a:xfrm>
            <a:off x="4114800" y="4648200"/>
            <a:ext cx="990600" cy="917079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2010" name="Rectangle 10"/>
          <p:cNvSpPr>
            <a:spLocks noChangeArrowheads="1"/>
          </p:cNvSpPr>
          <p:nvPr/>
        </p:nvSpPr>
        <p:spPr bwMode="auto">
          <a:xfrm>
            <a:off x="5562600" y="4438472"/>
            <a:ext cx="3158437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UPDATE </a:t>
            </a:r>
            <a:r>
              <a:rPr lang="en-US" sz="2400" dirty="0" err="1">
                <a:solidFill>
                  <a:srgbClr val="FF5050"/>
                </a:solidFill>
                <a:latin typeface="Arial"/>
              </a:rPr>
              <a:t>FullOrder</a:t>
            </a:r>
            <a:endParaRPr lang="en-US" sz="2400" dirty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SET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price = price / 2</a:t>
            </a:r>
            <a:br>
              <a:rPr lang="en-US" sz="2400" dirty="0">
                <a:solidFill>
                  <a:srgbClr val="000000"/>
                </a:solidFill>
                <a:latin typeface="Arial"/>
              </a:rPr>
            </a:br>
            <a:r>
              <a:rPr lang="en-US" sz="24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pid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= ‘12345’</a:t>
            </a:r>
          </a:p>
        </p:txBody>
      </p:sp>
      <p:sp>
        <p:nvSpPr>
          <p:cNvPr id="176137" name="Rectangle 11"/>
          <p:cNvSpPr>
            <a:spLocks noChangeArrowheads="1"/>
          </p:cNvSpPr>
          <p:nvPr/>
        </p:nvSpPr>
        <p:spPr bwMode="auto">
          <a:xfrm>
            <a:off x="1547948" y="5835127"/>
            <a:ext cx="63521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No need to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recompute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the entire view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Incremental View Update</a:t>
            </a:r>
          </a:p>
        </p:txBody>
      </p:sp>
      <p:sp>
        <p:nvSpPr>
          <p:cNvPr id="1781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DDAF19-4489-C34A-9822-E8FFEC0DF7FA}" type="slidenum">
              <a:rPr lang="en-US" smtClean="0">
                <a:solidFill>
                  <a:srgbClr val="000000"/>
                </a:solidFill>
              </a:rPr>
              <a:pPr/>
              <a:t>91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4050" name="Rectangle 2"/>
          <p:cNvSpPr>
            <a:spLocks noChangeArrowheads="1"/>
          </p:cNvSpPr>
          <p:nvPr/>
        </p:nvSpPr>
        <p:spPr bwMode="auto">
          <a:xfrm>
            <a:off x="2758288" y="2438400"/>
            <a:ext cx="5126824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Categories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DISTINCT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category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   Product</a:t>
            </a:r>
          </a:p>
        </p:txBody>
      </p:sp>
      <p:sp>
        <p:nvSpPr>
          <p:cNvPr id="514052" name="Rectangle 4"/>
          <p:cNvSpPr>
            <a:spLocks noChangeArrowheads="1"/>
          </p:cNvSpPr>
          <p:nvPr/>
        </p:nvSpPr>
        <p:spPr bwMode="auto">
          <a:xfrm>
            <a:off x="91288" y="4038600"/>
            <a:ext cx="3654065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DELETE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Product</a:t>
            </a:r>
            <a:endParaRPr lang="en-US" sz="2800" dirty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pid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‘12345’</a:t>
            </a:r>
          </a:p>
        </p:txBody>
      </p:sp>
      <p:sp>
        <p:nvSpPr>
          <p:cNvPr id="178182" name="Text Box 5"/>
          <p:cNvSpPr txBox="1">
            <a:spLocks noChangeArrowheads="1"/>
          </p:cNvSpPr>
          <p:nvPr/>
        </p:nvSpPr>
        <p:spPr bwMode="auto">
          <a:xfrm>
            <a:off x="228600" y="1771650"/>
            <a:ext cx="4968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u="sng" dirty="0" err="1">
                <a:solidFill>
                  <a:srgbClr val="3333CC"/>
                </a:solidFill>
                <a:latin typeface="Arial"/>
              </a:rPr>
              <a:t>pid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name, category, price)</a:t>
            </a:r>
          </a:p>
        </p:txBody>
      </p:sp>
      <p:sp>
        <p:nvSpPr>
          <p:cNvPr id="178183" name="AutoShape 6"/>
          <p:cNvSpPr>
            <a:spLocks noChangeArrowheads="1"/>
          </p:cNvSpPr>
          <p:nvPr/>
        </p:nvSpPr>
        <p:spPr bwMode="auto">
          <a:xfrm>
            <a:off x="3124200" y="4953000"/>
            <a:ext cx="1066800" cy="917079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4055" name="Rectangle 7"/>
          <p:cNvSpPr>
            <a:spLocks noChangeArrowheads="1"/>
          </p:cNvSpPr>
          <p:nvPr/>
        </p:nvSpPr>
        <p:spPr bwMode="auto">
          <a:xfrm>
            <a:off x="4243808" y="4038600"/>
            <a:ext cx="4684821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DELETE 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Categories</a:t>
            </a:r>
            <a:endParaRPr lang="en-US" sz="2800" dirty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category in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   (SELECT category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     FROM Product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      WHERE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pid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‘12345’)</a:t>
            </a:r>
          </a:p>
        </p:txBody>
      </p:sp>
      <p:sp>
        <p:nvSpPr>
          <p:cNvPr id="178185" name="Rectangle 8"/>
          <p:cNvSpPr>
            <a:spLocks noChangeArrowheads="1"/>
          </p:cNvSpPr>
          <p:nvPr/>
        </p:nvSpPr>
        <p:spPr bwMode="auto">
          <a:xfrm>
            <a:off x="1594786" y="6172200"/>
            <a:ext cx="5949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It doesn’t work ! Why ? How can we fix it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Incremental View Update</a:t>
            </a:r>
          </a:p>
        </p:txBody>
      </p:sp>
      <p:sp>
        <p:nvSpPr>
          <p:cNvPr id="1781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DDAF19-4489-C34A-9822-E8FFEC0DF7FA}" type="slidenum">
              <a:rPr lang="en-US" smtClean="0">
                <a:solidFill>
                  <a:srgbClr val="000000"/>
                </a:solidFill>
              </a:rPr>
              <a:pPr/>
              <a:t>92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4050" name="Rectangle 2"/>
          <p:cNvSpPr>
            <a:spLocks noChangeArrowheads="1"/>
          </p:cNvSpPr>
          <p:nvPr/>
        </p:nvSpPr>
        <p:spPr bwMode="auto">
          <a:xfrm>
            <a:off x="2743200" y="2286000"/>
            <a:ext cx="4860225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CREATE VIEW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400" dirty="0">
                <a:solidFill>
                  <a:srgbClr val="FF5050"/>
                </a:solidFill>
                <a:latin typeface="Arial"/>
              </a:rPr>
              <a:t>Categories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 category, count(*) as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c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4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Product</a:t>
            </a:r>
            <a:br>
              <a:rPr lang="en-US" sz="2400" dirty="0" smtClean="0">
                <a:solidFill>
                  <a:srgbClr val="000000"/>
                </a:solidFill>
                <a:latin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400" dirty="0" smtClean="0">
                <a:solidFill>
                  <a:srgbClr val="3333CC"/>
                </a:solidFill>
                <a:latin typeface="Arial"/>
              </a:rPr>
              <a:t>GROUP BY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category</a:t>
            </a:r>
            <a:endParaRPr lang="en-US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4052" name="Rectangle 4"/>
          <p:cNvSpPr>
            <a:spLocks noChangeArrowheads="1"/>
          </p:cNvSpPr>
          <p:nvPr/>
        </p:nvSpPr>
        <p:spPr bwMode="auto">
          <a:xfrm>
            <a:off x="228600" y="4038600"/>
            <a:ext cx="3158437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DELETE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Product</a:t>
            </a:r>
            <a:endParaRPr lang="en-US" sz="2400" dirty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pid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= ‘12345’</a:t>
            </a:r>
          </a:p>
        </p:txBody>
      </p:sp>
      <p:sp>
        <p:nvSpPr>
          <p:cNvPr id="178182" name="Text Box 5"/>
          <p:cNvSpPr txBox="1">
            <a:spLocks noChangeArrowheads="1"/>
          </p:cNvSpPr>
          <p:nvPr/>
        </p:nvSpPr>
        <p:spPr bwMode="auto">
          <a:xfrm>
            <a:off x="228600" y="1771650"/>
            <a:ext cx="4968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u="sng" dirty="0" err="1">
                <a:solidFill>
                  <a:srgbClr val="3333CC"/>
                </a:solidFill>
                <a:latin typeface="Arial"/>
              </a:rPr>
              <a:t>pid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name, category, price)</a:t>
            </a:r>
          </a:p>
        </p:txBody>
      </p:sp>
      <p:sp>
        <p:nvSpPr>
          <p:cNvPr id="178183" name="AutoShape 6"/>
          <p:cNvSpPr>
            <a:spLocks noChangeArrowheads="1"/>
          </p:cNvSpPr>
          <p:nvPr/>
        </p:nvSpPr>
        <p:spPr bwMode="auto">
          <a:xfrm>
            <a:off x="1676400" y="5029200"/>
            <a:ext cx="1066800" cy="917079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831370" y="4027944"/>
            <a:ext cx="4703030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UPDATE</a:t>
            </a:r>
            <a:r>
              <a:rPr lang="en-US" sz="2400" dirty="0" smtClean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2400" dirty="0" smtClean="0">
                <a:solidFill>
                  <a:srgbClr val="FF5050"/>
                </a:solidFill>
                <a:latin typeface="Arial"/>
              </a:rPr>
              <a:t>Categories</a:t>
            </a:r>
            <a:endParaRPr lang="en-US" sz="2400" dirty="0" smtClean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SET</a:t>
            </a:r>
            <a:r>
              <a:rPr lang="en-US" sz="2400" dirty="0" smtClean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= c-1  </a:t>
            </a:r>
            <a:r>
              <a:rPr lang="en-US" sz="2400" dirty="0" smtClean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category in</a:t>
            </a:r>
            <a:br>
              <a:rPr lang="en-US" sz="2400" dirty="0" smtClean="0">
                <a:solidFill>
                  <a:srgbClr val="000000"/>
                </a:solidFill>
                <a:latin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  (SELECT category </a:t>
            </a:r>
            <a:br>
              <a:rPr lang="en-US" sz="2400" dirty="0" smtClean="0">
                <a:solidFill>
                  <a:srgbClr val="000000"/>
                </a:solidFill>
                <a:latin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   FROM Product</a:t>
            </a:r>
            <a:br>
              <a:rPr lang="en-US" sz="2400" dirty="0" smtClean="0">
                <a:solidFill>
                  <a:srgbClr val="000000"/>
                </a:solidFill>
                <a:latin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   WHERE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pid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= ‘12345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’);</a:t>
            </a:r>
            <a:endParaRPr lang="en-US" sz="2400" dirty="0" smtClean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</a:rPr>
              <a:t>DELETE </a:t>
            </a:r>
            <a:r>
              <a:rPr lang="en-US" sz="2400" dirty="0" smtClean="0">
                <a:solidFill>
                  <a:srgbClr val="FF5050"/>
                </a:solidFill>
                <a:latin typeface="Arial"/>
              </a:rPr>
              <a:t>Categories</a:t>
            </a:r>
            <a:endParaRPr lang="en-US" sz="2400" dirty="0" smtClean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= 0</a:t>
            </a:r>
            <a:endParaRPr lang="en-US" sz="24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Answering Queries Using Views</a:t>
            </a:r>
          </a:p>
        </p:txBody>
      </p:sp>
      <p:sp>
        <p:nvSpPr>
          <p:cNvPr id="1802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ea typeface="ＭＳ Ｐゴシック" charset="-128"/>
                <a:cs typeface="ＭＳ Ｐゴシック" charset="-128"/>
              </a:rPr>
              <a:t>We have several materialized views:</a:t>
            </a:r>
          </a:p>
          <a:p>
            <a:pPr lvl="1" eaLnBrk="1" hangingPunct="1"/>
            <a:r>
              <a:rPr lang="en-US" sz="2400" dirty="0" smtClean="0">
                <a:ea typeface="ＭＳ Ｐゴシック" charset="-128"/>
                <a:cs typeface="ＭＳ Ｐゴシック" charset="-128"/>
              </a:rPr>
              <a:t>V1, V2, …, </a:t>
            </a:r>
            <a:r>
              <a:rPr lang="en-US" sz="2400" dirty="0" err="1" smtClean="0">
                <a:ea typeface="ＭＳ Ｐゴシック" charset="-128"/>
                <a:cs typeface="ＭＳ Ｐゴシック" charset="-128"/>
              </a:rPr>
              <a:t>Vn</a:t>
            </a:r>
            <a:endParaRPr lang="en-US" sz="2400" dirty="0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800" dirty="0" smtClean="0">
                <a:ea typeface="ＭＳ Ｐゴシック" charset="-128"/>
                <a:cs typeface="ＭＳ Ｐゴシック" charset="-128"/>
              </a:rPr>
              <a:t>Given a query Q</a:t>
            </a:r>
          </a:p>
          <a:p>
            <a:pPr lvl="1" eaLnBrk="1" hangingPunct="1"/>
            <a:r>
              <a:rPr lang="en-US" sz="2400" dirty="0" smtClean="0">
                <a:ea typeface="ＭＳ Ｐゴシック" charset="-128"/>
                <a:cs typeface="ＭＳ Ｐゴシック" charset="-128"/>
              </a:rPr>
              <a:t>Answer it by using views instead of base tables</a:t>
            </a:r>
          </a:p>
          <a:p>
            <a:pPr eaLnBrk="1" hangingPunct="1"/>
            <a:r>
              <a:rPr lang="en-US" sz="2800" dirty="0" smtClean="0">
                <a:ea typeface="ＭＳ Ｐゴシック" charset="-128"/>
                <a:cs typeface="ＭＳ Ｐゴシック" charset="-128"/>
              </a:rPr>
              <a:t>Variation:</a:t>
            </a:r>
            <a:r>
              <a:rPr lang="en-US" sz="2800" i="1" dirty="0" smtClean="0">
                <a:ea typeface="ＭＳ Ｐゴシック" charset="-128"/>
                <a:cs typeface="ＭＳ Ｐゴシック" charset="-128"/>
              </a:rPr>
              <a:t> Query rewriting using views</a:t>
            </a:r>
          </a:p>
          <a:p>
            <a:pPr lvl="1" eaLnBrk="1" hangingPunct="1"/>
            <a:r>
              <a:rPr lang="en-US" sz="2400" dirty="0" smtClean="0">
                <a:ea typeface="ＭＳ Ｐゴシック" charset="-128"/>
                <a:cs typeface="ＭＳ Ｐゴシック" charset="-128"/>
              </a:rPr>
              <a:t>Answer it by rewriting it to another query first</a:t>
            </a:r>
          </a:p>
          <a:p>
            <a:pPr eaLnBrk="1" hangingPunct="1"/>
            <a:r>
              <a:rPr lang="en-US" sz="2800" dirty="0" smtClean="0">
                <a:ea typeface="ＭＳ Ｐゴシック" charset="-128"/>
                <a:cs typeface="ＭＳ Ｐゴシック" charset="-128"/>
              </a:rPr>
              <a:t>Example: if the views are indexes, then we rewrite the query to use indexes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0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2405E2-89C3-934A-8FA2-AB1C5BB64D43}" type="slidenum">
              <a:rPr lang="en-US" smtClean="0">
                <a:solidFill>
                  <a:srgbClr val="000000"/>
                </a:solidFill>
              </a:rPr>
              <a:pPr/>
              <a:t>93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Rewriting Queries Using Views</a:t>
            </a:r>
          </a:p>
        </p:txBody>
      </p:sp>
      <p:sp>
        <p:nvSpPr>
          <p:cNvPr id="182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D1C1CF-77C5-874B-A8FC-EB5128DF5FAE}" type="slidenum">
              <a:rPr lang="en-US" smtClean="0">
                <a:solidFill>
                  <a:srgbClr val="000000"/>
                </a:solidFill>
              </a:rPr>
              <a:pPr/>
              <a:t>94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2276" name="Text Box 9"/>
          <p:cNvSpPr txBox="1">
            <a:spLocks noChangeArrowheads="1"/>
          </p:cNvSpPr>
          <p:nvPr/>
        </p:nvSpPr>
        <p:spPr bwMode="auto">
          <a:xfrm>
            <a:off x="304800" y="1600200"/>
            <a:ext cx="711865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000000"/>
                </a:solidFill>
                <a:latin typeface="Arial"/>
              </a:rPr>
              <a:t>Purchase(buyer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, seller, product,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 err="1">
                <a:solidFill>
                  <a:srgbClr val="000000"/>
                </a:solidFill>
                <a:latin typeface="Arial"/>
              </a:rPr>
              <a:t>Person(</a:t>
            </a:r>
            <a:r>
              <a:rPr lang="en-US" sz="3200" u="sng" dirty="0" err="1">
                <a:solidFill>
                  <a:srgbClr val="000000"/>
                </a:solidFill>
                <a:latin typeface="Arial"/>
              </a:rPr>
              <a:t>pname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, city)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198605" y="2895600"/>
            <a:ext cx="6792995" cy="17604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CREATE VIEW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SeattleView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AS</a:t>
            </a:r>
            <a:br>
              <a:rPr lang="en-US" sz="24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</a:br>
            <a:r>
              <a:rPr lang="en-US" sz="24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        SELECT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y.buyer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y.seller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y.product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y.store</a:t>
            </a:r>
            <a:endParaRPr lang="en-US" sz="2400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</a:t>
            </a:r>
            <a:r>
              <a:rPr lang="en-US" sz="24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FROM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Person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Purchase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</a:t>
            </a:r>
            <a:endParaRPr lang="en-US" sz="2400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</a:t>
            </a:r>
            <a:r>
              <a:rPr lang="en-US" sz="24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WHERE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x.city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= ‘Seattle’    AND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                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x.pname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y.buyer</a:t>
            </a:r>
            <a:endParaRPr lang="en-US" sz="2400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429000" y="4876800"/>
            <a:ext cx="4959861" cy="17604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SELECT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y.buyer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y.seller</a:t>
            </a:r>
            <a:endParaRPr lang="en-US" sz="2400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FROM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Person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Purchase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</a:t>
            </a:r>
            <a:endParaRPr lang="en-US" sz="2400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WHERE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x.city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= ‘Seattle’    AND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       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x..pname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y.buyer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AND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       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y.product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=‘gizmo’</a:t>
            </a:r>
          </a:p>
        </p:txBody>
      </p:sp>
      <p:sp>
        <p:nvSpPr>
          <p:cNvPr id="182279" name="TextBox 7"/>
          <p:cNvSpPr txBox="1">
            <a:spLocks noChangeArrowheads="1"/>
          </p:cNvSpPr>
          <p:nvPr/>
        </p:nvSpPr>
        <p:spPr bwMode="auto">
          <a:xfrm>
            <a:off x="173038" y="5105400"/>
            <a:ext cx="33491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Goal: rewrite this query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in terms of the view</a:t>
            </a:r>
          </a:p>
        </p:txBody>
      </p:sp>
      <p:sp>
        <p:nvSpPr>
          <p:cNvPr id="182280" name="TextBox 8"/>
          <p:cNvSpPr txBox="1">
            <a:spLocks noChangeArrowheads="1"/>
          </p:cNvSpPr>
          <p:nvPr/>
        </p:nvSpPr>
        <p:spPr bwMode="auto">
          <a:xfrm>
            <a:off x="228600" y="3276600"/>
            <a:ext cx="1856748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Have this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materialized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view: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Rewriting Queries Using Views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4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9103D0-A555-8847-9992-5D358AA63CB7}" type="slidenum">
              <a:rPr lang="en-US" smtClean="0">
                <a:solidFill>
                  <a:srgbClr val="000000"/>
                </a:solidFill>
              </a:rPr>
              <a:pPr/>
              <a:t>95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209800" y="1866580"/>
            <a:ext cx="5755727" cy="20385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SELECT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y.buyer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y.seller</a:t>
            </a:r>
            <a:endParaRPr lang="en-US" sz="2800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FROM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Person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Purchase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</a:t>
            </a:r>
            <a:endParaRPr lang="en-US" sz="2800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WHERE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x.city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= ‘Seattle’    AND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       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x..pname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=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y.buyer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AND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       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y.product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=‘gizmo’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86000" y="5029200"/>
            <a:ext cx="4431647" cy="12629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SELECT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buyer, seller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FROM      </a:t>
            </a:r>
            <a:r>
              <a:rPr lang="en-US" sz="2800" dirty="0" err="1" smtClean="0">
                <a:solidFill>
                  <a:srgbClr val="FF5050"/>
                </a:solidFill>
                <a:latin typeface="Arial"/>
                <a:ea typeface="ＭＳ Ｐゴシック" charset="-128"/>
                <a:cs typeface="ＭＳ Ｐゴシック" charset="-128"/>
              </a:rPr>
              <a:t>SeattleView</a:t>
            </a:r>
            <a:endParaRPr lang="en-US" sz="2800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WHERE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product= ‘gizmo’</a:t>
            </a:r>
          </a:p>
        </p:txBody>
      </p:sp>
      <p:sp>
        <p:nvSpPr>
          <p:cNvPr id="7" name="Down Arrow 6"/>
          <p:cNvSpPr/>
          <p:nvPr/>
        </p:nvSpPr>
        <p:spPr>
          <a:xfrm>
            <a:off x="3886200" y="4133850"/>
            <a:ext cx="533400" cy="59055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Rewriting is not always possible</a:t>
            </a:r>
          </a:p>
        </p:txBody>
      </p:sp>
      <p:sp>
        <p:nvSpPr>
          <p:cNvPr id="186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2E78A9-7FA0-964D-8740-D3B8C1471415}" type="slidenum">
              <a:rPr lang="en-US" smtClean="0">
                <a:solidFill>
                  <a:srgbClr val="000000"/>
                </a:solidFill>
              </a:rPr>
              <a:pPr/>
              <a:t>96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651132" y="1981200"/>
            <a:ext cx="6878506" cy="21729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CREATE VIEW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DifferentView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AS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         SELECT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y.buyer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y.seller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y.product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y.store</a:t>
            </a:r>
            <a:endParaRPr lang="en-US" sz="2400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</a:t>
            </a:r>
            <a:r>
              <a:rPr lang="en-US" sz="24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FROM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Person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Purchase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Product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z</a:t>
            </a:r>
            <a:endParaRPr lang="en-US" sz="2400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</a:t>
            </a:r>
            <a:r>
              <a:rPr lang="en-US" sz="24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WHERE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x.city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= ‘Seattle’    AND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                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x.pname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y.buyer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AND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                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y.product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z.name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AND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                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z.price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&lt; 100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9532" y="4343400"/>
            <a:ext cx="4959861" cy="17604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SELECT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y.buyer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y.seller</a:t>
            </a:r>
            <a:endParaRPr lang="en-US" sz="2400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FROM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Person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, Purchase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</a:t>
            </a:r>
            <a:endParaRPr lang="en-US" sz="2400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WHERE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x.city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= ‘Seattle’    AND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       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x..pname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y.buyer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AND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             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y.product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=‘gizmo’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154816" y="5638800"/>
            <a:ext cx="3824935" cy="109568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SELECT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buyer, seller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FROM      </a:t>
            </a:r>
            <a:r>
              <a:rPr lang="en-US" sz="2400" dirty="0" err="1" smtClean="0">
                <a:solidFill>
                  <a:srgbClr val="FF5050"/>
                </a:solidFill>
                <a:latin typeface="Arial"/>
                <a:ea typeface="ＭＳ Ｐゴシック" charset="-128"/>
                <a:cs typeface="ＭＳ Ｐゴシック" charset="-128"/>
              </a:rPr>
              <a:t>DifferentView</a:t>
            </a:r>
            <a:endParaRPr lang="en-US" sz="2400" dirty="0" smtClean="0">
              <a:solidFill>
                <a:srgbClr val="000000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33CC"/>
                </a:solidFill>
                <a:latin typeface="Arial"/>
                <a:ea typeface="ＭＳ Ｐゴシック" charset="-128"/>
                <a:cs typeface="ＭＳ Ｐゴシック" charset="-128"/>
              </a:rPr>
              <a:t>WHERE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   product= ‘gizmo’</a:t>
            </a:r>
          </a:p>
        </p:txBody>
      </p:sp>
      <p:sp>
        <p:nvSpPr>
          <p:cNvPr id="8" name="Bent Arrow 7"/>
          <p:cNvSpPr/>
          <p:nvPr/>
        </p:nvSpPr>
        <p:spPr>
          <a:xfrm rot="5400000">
            <a:off x="5473774" y="4635578"/>
            <a:ext cx="533399" cy="711050"/>
          </a:xfrm>
          <a:prstGeom prst="ben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376" name="TextBox 8"/>
          <p:cNvSpPr txBox="1">
            <a:spLocks noChangeArrowheads="1"/>
          </p:cNvSpPr>
          <p:nvPr/>
        </p:nvSpPr>
        <p:spPr bwMode="auto">
          <a:xfrm>
            <a:off x="6858000" y="4343400"/>
            <a:ext cx="16716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“Maximally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contained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rewriting”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9414</TotalTime>
  <Words>5735</Words>
  <Application>Microsoft Macintosh PowerPoint</Application>
  <PresentationFormat>On-screen Show (4:3)</PresentationFormat>
  <Paragraphs>1371</Paragraphs>
  <Slides>96</Slides>
  <Notes>82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97" baseType="lpstr">
      <vt:lpstr>Office Theme</vt:lpstr>
      <vt:lpstr>CSE 544 Data Models and Views</vt:lpstr>
      <vt:lpstr>Announcements</vt:lpstr>
      <vt:lpstr>References</vt:lpstr>
      <vt:lpstr>Data Model Motivation</vt:lpstr>
      <vt:lpstr>Levels of Abstraction</vt:lpstr>
      <vt:lpstr>Outline</vt:lpstr>
      <vt:lpstr>Different Types of Data</vt:lpstr>
      <vt:lpstr>Different Types of Data</vt:lpstr>
      <vt:lpstr>Outline</vt:lpstr>
      <vt:lpstr>Early Proposal 1: IMS</vt:lpstr>
      <vt:lpstr>Early Proposal 1: IMS</vt:lpstr>
      <vt:lpstr> IMS Example</vt:lpstr>
      <vt:lpstr>Data Manipulation Language: DL/1</vt:lpstr>
      <vt:lpstr>Data Manipulation Language: DL/1</vt:lpstr>
      <vt:lpstr>Data storage</vt:lpstr>
      <vt:lpstr>Data storage</vt:lpstr>
      <vt:lpstr>Data Independence</vt:lpstr>
      <vt:lpstr>Data Independence</vt:lpstr>
      <vt:lpstr>IMS Limitations</vt:lpstr>
      <vt:lpstr>Early Proposal 2: CODASYL</vt:lpstr>
      <vt:lpstr>Early Proposal 2: CODASYL</vt:lpstr>
      <vt:lpstr>CODASYL Example</vt:lpstr>
      <vt:lpstr>CODASYL Limitations</vt:lpstr>
      <vt:lpstr>Outline</vt:lpstr>
      <vt:lpstr>Relational Model Overview</vt:lpstr>
      <vt:lpstr>Relational Model Overview</vt:lpstr>
      <vt:lpstr>Physical Independence</vt:lpstr>
      <vt:lpstr>Physical Independence</vt:lpstr>
      <vt:lpstr>Logical Independence</vt:lpstr>
      <vt:lpstr>Great Debate</vt:lpstr>
      <vt:lpstr>Great Debate</vt:lpstr>
      <vt:lpstr>Outline</vt:lpstr>
      <vt:lpstr>Other Data Models</vt:lpstr>
      <vt:lpstr>Summary</vt:lpstr>
      <vt:lpstr>Views</vt:lpstr>
      <vt:lpstr>Example</vt:lpstr>
      <vt:lpstr>Slide 37</vt:lpstr>
      <vt:lpstr>Types of Views</vt:lpstr>
      <vt:lpstr>Types of Views</vt:lpstr>
      <vt:lpstr>Query Modification</vt:lpstr>
      <vt:lpstr>Query Modification</vt:lpstr>
      <vt:lpstr>Query Modification</vt:lpstr>
      <vt:lpstr>Another Example</vt:lpstr>
      <vt:lpstr>Answer</vt:lpstr>
      <vt:lpstr>Applications of Virtual Views</vt:lpstr>
      <vt:lpstr>Vertical Partitioning</vt:lpstr>
      <vt:lpstr>Vertical Partitioning</vt:lpstr>
      <vt:lpstr>Vertical Partitioning</vt:lpstr>
      <vt:lpstr>Vertical Partitioning</vt:lpstr>
      <vt:lpstr>Horizontal Partitioning</vt:lpstr>
      <vt:lpstr>Horizontal Partitioning</vt:lpstr>
      <vt:lpstr>Horizontal Partitioning</vt:lpstr>
      <vt:lpstr>Horizontal Partitioning</vt:lpstr>
      <vt:lpstr>Better</vt:lpstr>
      <vt:lpstr>Better</vt:lpstr>
      <vt:lpstr>Horizontal Partitioning</vt:lpstr>
      <vt:lpstr>SQL Security Model</vt:lpstr>
      <vt:lpstr>Views and Security</vt:lpstr>
      <vt:lpstr>Views and Security</vt:lpstr>
      <vt:lpstr>Views and Security</vt:lpstr>
      <vt:lpstr>Views and Security</vt:lpstr>
      <vt:lpstr>Technical Problems in Virtual Views</vt:lpstr>
      <vt:lpstr>Set v.s. Bag Semantics</vt:lpstr>
      <vt:lpstr>Unnesting Queries</vt:lpstr>
      <vt:lpstr>Slide 65</vt:lpstr>
      <vt:lpstr>Slide 66</vt:lpstr>
      <vt:lpstr>Slide 67</vt:lpstr>
      <vt:lpstr>Slide 68</vt:lpstr>
      <vt:lpstr>Slide 69</vt:lpstr>
      <vt:lpstr>Updating Virtual Views</vt:lpstr>
      <vt:lpstr>Updatable View</vt:lpstr>
      <vt:lpstr>Updatable View</vt:lpstr>
      <vt:lpstr>Updatable View</vt:lpstr>
      <vt:lpstr>Updatable View</vt:lpstr>
      <vt:lpstr>Nonupdatable Views</vt:lpstr>
      <vt:lpstr>Query Minimization under Bag Semantics</vt:lpstr>
      <vt:lpstr>Query Minimization under Bag Semantics</vt:lpstr>
      <vt:lpstr>Query Minimization under Bag Semantics</vt:lpstr>
      <vt:lpstr>Query Minimization under Bag Semantics</vt:lpstr>
      <vt:lpstr>Materialized Views</vt:lpstr>
      <vt:lpstr>Applications of Materialized Views</vt:lpstr>
      <vt:lpstr>Indexes</vt:lpstr>
      <vt:lpstr>B+ Tree Index</vt:lpstr>
      <vt:lpstr>Creating Indexes</vt:lpstr>
      <vt:lpstr>Indexes are Materialized Views</vt:lpstr>
      <vt:lpstr>Denormalization</vt:lpstr>
      <vt:lpstr>Semantic Caching</vt:lpstr>
      <vt:lpstr>Technical Challenges in Managing Views</vt:lpstr>
      <vt:lpstr>Synchronizing Materialized Views</vt:lpstr>
      <vt:lpstr>Incremental View Update</vt:lpstr>
      <vt:lpstr>Incremental View Update</vt:lpstr>
      <vt:lpstr>Incremental View Update</vt:lpstr>
      <vt:lpstr>Answering Queries Using Views</vt:lpstr>
      <vt:lpstr>Rewriting Queries Using Views</vt:lpstr>
      <vt:lpstr>Rewriting Queries Using Views</vt:lpstr>
      <vt:lpstr>Rewriting is not always possible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Querying Probabilistic Data</dc:title>
  <dc:creator>Dan Suciu</dc:creator>
  <cp:lastModifiedBy>Prasang Upadhyaya</cp:lastModifiedBy>
  <cp:revision>970</cp:revision>
  <cp:lastPrinted>2010-11-03T14:40:37Z</cp:lastPrinted>
  <dcterms:created xsi:type="dcterms:W3CDTF">2011-01-20T05:06:30Z</dcterms:created>
  <dcterms:modified xsi:type="dcterms:W3CDTF">2011-01-20T05:07:43Z</dcterms:modified>
</cp:coreProperties>
</file>