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81" r:id="rId2"/>
    <p:sldId id="442" r:id="rId3"/>
    <p:sldId id="443" r:id="rId4"/>
    <p:sldId id="444" r:id="rId5"/>
    <p:sldId id="510" r:id="rId6"/>
    <p:sldId id="532" r:id="rId7"/>
    <p:sldId id="511" r:id="rId8"/>
    <p:sldId id="533" r:id="rId9"/>
    <p:sldId id="516" r:id="rId10"/>
    <p:sldId id="451" r:id="rId11"/>
    <p:sldId id="449" r:id="rId12"/>
    <p:sldId id="452" r:id="rId13"/>
    <p:sldId id="453" r:id="rId14"/>
    <p:sldId id="454" r:id="rId15"/>
    <p:sldId id="523" r:id="rId16"/>
    <p:sldId id="524" r:id="rId17"/>
    <p:sldId id="525" r:id="rId18"/>
    <p:sldId id="526" r:id="rId19"/>
    <p:sldId id="527" r:id="rId20"/>
    <p:sldId id="518" r:id="rId21"/>
    <p:sldId id="457" r:id="rId22"/>
    <p:sldId id="458" r:id="rId23"/>
    <p:sldId id="534" r:id="rId24"/>
    <p:sldId id="459" r:id="rId25"/>
    <p:sldId id="535" r:id="rId26"/>
    <p:sldId id="462" r:id="rId27"/>
    <p:sldId id="517" r:id="rId28"/>
    <p:sldId id="519" r:id="rId29"/>
    <p:sldId id="477" r:id="rId30"/>
    <p:sldId id="528" r:id="rId31"/>
    <p:sldId id="522" r:id="rId32"/>
    <p:sldId id="536" r:id="rId33"/>
    <p:sldId id="521" r:id="rId34"/>
    <p:sldId id="537" r:id="rId35"/>
    <p:sldId id="530" r:id="rId36"/>
    <p:sldId id="529" r:id="rId37"/>
    <p:sldId id="520" r:id="rId38"/>
    <p:sldId id="482" r:id="rId39"/>
    <p:sldId id="531" r:id="rId40"/>
    <p:sldId id="492" r:id="rId41"/>
    <p:sldId id="546" r:id="rId42"/>
    <p:sldId id="483" r:id="rId43"/>
    <p:sldId id="493" r:id="rId44"/>
    <p:sldId id="494" r:id="rId45"/>
    <p:sldId id="495" r:id="rId46"/>
    <p:sldId id="496" r:id="rId47"/>
    <p:sldId id="541" r:id="rId48"/>
    <p:sldId id="540" r:id="rId49"/>
    <p:sldId id="543" r:id="rId50"/>
    <p:sldId id="542" r:id="rId51"/>
    <p:sldId id="547" r:id="rId52"/>
    <p:sldId id="498" r:id="rId53"/>
    <p:sldId id="499" r:id="rId54"/>
    <p:sldId id="500" r:id="rId55"/>
    <p:sldId id="501" r:id="rId56"/>
    <p:sldId id="502" r:id="rId57"/>
    <p:sldId id="538" r:id="rId58"/>
    <p:sldId id="503" r:id="rId59"/>
    <p:sldId id="504" r:id="rId60"/>
    <p:sldId id="545" r:id="rId61"/>
    <p:sldId id="505" r:id="rId62"/>
    <p:sldId id="549" r:id="rId63"/>
    <p:sldId id="550" r:id="rId64"/>
    <p:sldId id="506" r:id="rId65"/>
    <p:sldId id="507" r:id="rId66"/>
    <p:sldId id="548" r:id="rId67"/>
    <p:sldId id="508" r:id="rId68"/>
    <p:sldId id="551" r:id="rId69"/>
    <p:sldId id="552" r:id="rId70"/>
    <p:sldId id="554" r:id="rId71"/>
    <p:sldId id="553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CC"/>
    <a:srgbClr val="FF6600"/>
    <a:srgbClr val="0066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445" autoAdjust="0"/>
    <p:restoredTop sz="94660"/>
  </p:normalViewPr>
  <p:slideViewPr>
    <p:cSldViewPr>
      <p:cViewPr varScale="1">
        <p:scale>
          <a:sx n="98" d="100"/>
          <a:sy n="98" d="100"/>
        </p:scale>
        <p:origin x="-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0F5CF-1DD5-A143-AB85-E2B9337D4F2C}" type="datetimeFigureOut">
              <a:rPr lang="en-US" smtClean="0">
                <a:latin typeface="Arial"/>
              </a:rPr>
              <a:pPr/>
              <a:t>2/1/11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548B-CBE1-8D4F-B6C2-2870EF728E0F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447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fld id="{260A483E-56E6-2B40-9403-FF9A9495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368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7FB2E-0EF2-C442-B07E-F2731F5BDFD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365CC-F994-8D4C-8097-565E6E0CB8A4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8F7CC-9644-C84B-BBED-5F19CBE8B85E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9F673-A1FF-B64D-BB61-71086C7F421C}" type="slidenum">
              <a:rPr lang="en-US"/>
              <a:pPr/>
              <a:t>13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E8E6C-E97D-3D47-A960-00014B735E63}" type="slidenum">
              <a:rPr lang="en-US"/>
              <a:pPr/>
              <a:t>21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736A2-A668-7445-8BE3-8FCCFC8FC855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5" tIns="0" rIns="19035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 dirty="0">
                <a:latin typeface="Arial"/>
              </a:rPr>
              <a:t>4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256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05" tIns="46002" rIns="92005" bIns="46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414C9-A34B-0F41-BD6A-A7F90224C9EE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Were we UNDO the changes, writing back A=8, and B=8.  The transaction is atomic: none of its actions was executed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414C9-A34B-0F41-BD6A-A7F90224C9EE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Were we UNDO the changes, writing back A=8, and B=8.  The transaction is atomic: none of its actions was executed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7834F-9D6C-E945-A542-07B464DFB61F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Here we don’t need to do any recovery actions.  The transaction is still atomic: both actions have been executed.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7834F-9D6C-E945-A542-07B464DFB61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Here we don’t need to do any recovery actions.  The transaction is still atomic: both actions have been executed.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DCBBF-246B-1149-B37A-C9BF0E3803E4}" type="slidenum">
              <a:rPr lang="en-US"/>
              <a:pPr/>
              <a:t>26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DCBBF-246B-1149-B37A-C9BF0E3803E4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29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30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31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C5A0-341A-F542-94B9-45F1641AA3C0}" type="slidenum">
              <a:rPr lang="en-US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34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37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516C-BC99-2E49-A7D1-64F862EAE927}" type="slidenum">
              <a:rPr lang="en-US"/>
              <a:pPr/>
              <a:t>38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D0467-7F95-5243-BB36-D35E06E8C2A6}" type="slidenum">
              <a:rPr lang="en-US"/>
              <a:pPr/>
              <a:t>41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D0467-7F95-5243-BB36-D35E06E8C2A6}" type="slidenum">
              <a:rPr lang="en-US"/>
              <a:pPr/>
              <a:t>42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BEB89-0BE9-E14F-ABE4-D8CF55CAA9BF}" type="slidenum">
              <a:rPr lang="en-US"/>
              <a:pPr/>
              <a:t>43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20DF4-C9B0-2B44-BE92-C09272276D7D}" type="slidenum">
              <a:rPr lang="en-US"/>
              <a:pPr/>
              <a:t>44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140C7-59D7-9F48-9264-01FAF755FD69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46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47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48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49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50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9E804-0A1F-DB46-B765-53CF8E7E02E5}" type="slidenum">
              <a:rPr lang="en-US"/>
              <a:pPr/>
              <a:t>51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9E227-97FF-DE42-9EDE-3DF2E3BB9BD7}" type="slidenum">
              <a:rPr lang="en-US"/>
              <a:pPr/>
              <a:t>52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D1236-419A-3745-8D78-1B0739D5A3B3}" type="slidenum">
              <a:rPr lang="en-US"/>
              <a:pPr/>
              <a:t>53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9FD31-3D92-5247-A50F-4465B0F2E746}" type="slidenum">
              <a:rPr lang="en-US"/>
              <a:pPr/>
              <a:t>54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39F9C-1FAF-214C-9BC1-3CBB70211694}" type="slidenum">
              <a:rPr lang="en-US"/>
              <a:pPr/>
              <a:t>55</a:t>
            </a:fld>
            <a:endParaRPr lang="en-US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140C7-59D7-9F48-9264-01FAF755FD69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60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61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62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63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60AB6-338A-954F-91AA-C0C373F3C003}" type="slidenum">
              <a:rPr lang="en-US"/>
              <a:pPr/>
              <a:t>67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68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69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70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971CA-8817-AD45-AA99-4E0F739E4DD5}" type="slidenum">
              <a:rPr lang="en-US"/>
              <a:pPr/>
              <a:t>71</a:t>
            </a:fld>
            <a:endParaRPr lang="en-US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140C7-59D7-9F48-9264-01FAF755FD69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140C7-59D7-9F48-9264-01FAF755FD69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04849-E91B-AB45-A9A0-C6DD40734B8C}" type="slidenum">
              <a:rPr lang="en-US"/>
              <a:pPr/>
              <a:t>8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DE8AA-3FEA-8D4A-AED3-7C15C2E38829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DEF7-00D0-C845-A480-C7A6BFABF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F5ED6-0101-A744-A7F1-6917D36D2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47F22-C17F-C84A-B51B-D93A802CC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EF760-2FFC-714A-8DD8-FCA42DD03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53BA5-1885-9747-BA10-A4EBC52B4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12AD4-E0B3-194D-A44C-CA9EF8453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2BC36-FEAD-E54E-AE86-34A3D4FEA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8AE99-A973-5547-9538-98D25D1B1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F8BBF-ABD8-264F-A675-087740018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47E5-0936-C945-8ADA-E6269C86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AA327-6B0E-7649-8250-DF821E47A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85D890E1-78DB-4A4C-95AC-1E5D314579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2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BD47B-94CF-3043-B6B1-9B4A65681EC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CSE544</a:t>
            </a:r>
            <a:br>
              <a:rPr lang="en-US" dirty="0"/>
            </a:br>
            <a:r>
              <a:rPr lang="en-US" dirty="0"/>
              <a:t>Transactions: </a:t>
            </a:r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Thursday, January 27,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F3B49-541A-A44C-92A4-EF8AFD75D88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READ(X,t)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copy element X to transaction local variable 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WRITE(X,t)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copy transaction local variable t to element X</a:t>
            </a:r>
          </a:p>
          <a:p>
            <a:pPr lvl="1"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INPUT(X)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read element X to memory buffer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OUTPUT(X)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write element X to disk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E293E0-EF6C-D44D-89B4-9597222C508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Write-ahead log = </a:t>
            </a:r>
            <a:r>
              <a:rPr lang="en-US" sz="2800" b="1" u="sng" dirty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file that records every single action of</a:t>
            </a:r>
            <a:r>
              <a:rPr lang="en-US" sz="2800" dirty="0" smtClean="0"/>
              <a:t> all running transactions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i="1" dirty="0" smtClean="0"/>
              <a:t>Force</a:t>
            </a:r>
            <a:r>
              <a:rPr lang="en-US" sz="2800" dirty="0" smtClean="0"/>
              <a:t> log entry to disk</a:t>
            </a:r>
            <a:endParaRPr lang="en-US" sz="2800" i="1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After a crash, transaction manager reads the log and finds out exactly what the transactions did or did not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EE760-DB6B-B847-8B9B-4CF2E56D06B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5867400" y="2971800"/>
            <a:ext cx="32174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u="sng" dirty="0">
                <a:latin typeface="Arial"/>
              </a:rPr>
              <a:t>Atomicity</a:t>
            </a:r>
            <a:r>
              <a:rPr lang="en-US" sz="2800" dirty="0">
                <a:latin typeface="Arial"/>
              </a:rPr>
              <a:t>:</a:t>
            </a:r>
          </a:p>
          <a:p>
            <a:r>
              <a:rPr lang="en-US" sz="2800" dirty="0" smtClean="0">
                <a:latin typeface="Arial"/>
              </a:rPr>
              <a:t>Both A </a:t>
            </a:r>
            <a:r>
              <a:rPr lang="en-US" sz="2800" dirty="0">
                <a:latin typeface="Arial"/>
              </a:rPr>
              <a:t>and B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are multiplied by </a:t>
            </a:r>
            <a:r>
              <a:rPr lang="en-US" sz="2800" dirty="0" smtClean="0">
                <a:latin typeface="Arial"/>
              </a:rPr>
              <a:t>2,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or none is.</a:t>
            </a:r>
            <a:endParaRPr lang="en-US" sz="2800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4449763" cy="46783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/>
              <a:t>START TRANSACTION</a:t>
            </a:r>
          </a:p>
          <a:p>
            <a:pPr eaLnBrk="1" hangingPunct="1">
              <a:buFontTx/>
              <a:buNone/>
            </a:pPr>
            <a:r>
              <a:rPr lang="en-US"/>
              <a:t>READ(A,t); </a:t>
            </a:r>
          </a:p>
          <a:p>
            <a:pPr eaLnBrk="1" hangingPunct="1">
              <a:buFontTx/>
              <a:buNone/>
            </a:pPr>
            <a:r>
              <a:rPr lang="en-US"/>
              <a:t>t := t*2;</a:t>
            </a:r>
          </a:p>
          <a:p>
            <a:pPr eaLnBrk="1" hangingPunct="1">
              <a:buFontTx/>
              <a:buNone/>
            </a:pPr>
            <a:r>
              <a:rPr lang="en-US"/>
              <a:t>WRITE(A,t); </a:t>
            </a:r>
          </a:p>
          <a:p>
            <a:pPr eaLnBrk="1" hangingPunct="1">
              <a:buFontTx/>
              <a:buNone/>
            </a:pPr>
            <a:r>
              <a:rPr lang="en-US"/>
              <a:t>READ(B,t); </a:t>
            </a:r>
          </a:p>
          <a:p>
            <a:pPr eaLnBrk="1" hangingPunct="1">
              <a:buFontTx/>
              <a:buNone/>
            </a:pPr>
            <a:r>
              <a:rPr lang="en-US"/>
              <a:t>t := t*2;</a:t>
            </a:r>
          </a:p>
          <a:p>
            <a:pPr eaLnBrk="1" hangingPunct="1">
              <a:buFontTx/>
              <a:buNone/>
            </a:pPr>
            <a:r>
              <a:rPr lang="en-US"/>
              <a:t>WRITE(B,t)</a:t>
            </a:r>
          </a:p>
          <a:p>
            <a:pPr eaLnBrk="1" hangingPunct="1">
              <a:buFontTx/>
              <a:buNone/>
            </a:pPr>
            <a:r>
              <a:rPr lang="en-US"/>
              <a:t>COMMIT;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5091B-3687-5E49-B211-DB2C55BF73C6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5672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005006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42" name="Rectangle 89"/>
          <p:cNvSpPr>
            <a:spLocks noChangeArrowheads="1"/>
          </p:cNvSpPr>
          <p:nvPr/>
        </p:nvSpPr>
        <p:spPr bwMode="auto">
          <a:xfrm>
            <a:off x="3810000" y="762000"/>
            <a:ext cx="1420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/>
              </a:rPr>
              <a:t>Buffer pool</a:t>
            </a:r>
          </a:p>
        </p:txBody>
      </p:sp>
      <p:sp>
        <p:nvSpPr>
          <p:cNvPr id="49244" name="Rectangle 91"/>
          <p:cNvSpPr>
            <a:spLocks noChangeArrowheads="1"/>
          </p:cNvSpPr>
          <p:nvPr/>
        </p:nvSpPr>
        <p:spPr bwMode="auto">
          <a:xfrm>
            <a:off x="6705600" y="762000"/>
            <a:ext cx="684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/>
              </a:rPr>
              <a:t>Disk</a:t>
            </a:r>
          </a:p>
        </p:txBody>
      </p:sp>
      <p:sp>
        <p:nvSpPr>
          <p:cNvPr id="49246" name="Rectangle 93"/>
          <p:cNvSpPr>
            <a:spLocks noChangeArrowheads="1"/>
          </p:cNvSpPr>
          <p:nvPr/>
        </p:nvSpPr>
        <p:spPr bwMode="auto">
          <a:xfrm>
            <a:off x="1981200" y="762000"/>
            <a:ext cx="1515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/>
              </a:rPr>
              <a:t>Transaction</a:t>
            </a:r>
          </a:p>
        </p:txBody>
      </p:sp>
      <p:sp>
        <p:nvSpPr>
          <p:cNvPr id="567390" name="Rectangle 94"/>
          <p:cNvSpPr>
            <a:spLocks noChangeArrowheads="1"/>
          </p:cNvSpPr>
          <p:nvPr/>
        </p:nvSpPr>
        <p:spPr bwMode="auto">
          <a:xfrm>
            <a:off x="152400" y="76200"/>
            <a:ext cx="34401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800" dirty="0" err="1">
                <a:latin typeface="Arial"/>
              </a:rPr>
              <a:t>READ(A,t</a:t>
            </a:r>
            <a:r>
              <a:rPr lang="en-US" sz="1800" dirty="0">
                <a:latin typeface="Arial"/>
              </a:rPr>
              <a:t>);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 :=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*2; </a:t>
            </a:r>
            <a:r>
              <a:rPr lang="en-US" sz="1800" dirty="0" err="1">
                <a:latin typeface="Arial"/>
              </a:rPr>
              <a:t>WRITE(A,t</a:t>
            </a:r>
            <a:r>
              <a:rPr lang="en-US" sz="1800" dirty="0">
                <a:latin typeface="Arial"/>
              </a:rPr>
              <a:t>); </a:t>
            </a:r>
          </a:p>
          <a:p>
            <a:pPr marL="342900" indent="-342900"/>
            <a:r>
              <a:rPr lang="en-US" sz="1800" dirty="0" err="1">
                <a:latin typeface="Arial"/>
              </a:rPr>
              <a:t>READ(B,t</a:t>
            </a:r>
            <a:r>
              <a:rPr lang="en-US" sz="1800" dirty="0">
                <a:latin typeface="Arial"/>
              </a:rPr>
              <a:t>);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 :=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*2; </a:t>
            </a:r>
            <a:r>
              <a:rPr lang="en-US" sz="1800" dirty="0" err="1">
                <a:latin typeface="Arial"/>
              </a:rPr>
              <a:t>WRITE(B,t</a:t>
            </a:r>
            <a:r>
              <a:rPr lang="en-US" sz="1800" dirty="0">
                <a:latin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51345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007899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51345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2835011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4392485" y="533400"/>
            <a:ext cx="376091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Yes it’s bad: A=16, B=8….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19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56247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6696149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4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56247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8286095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3352800" y="533400"/>
            <a:ext cx="562560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Yes it’s bad: A=B=16, but not committed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83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47103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3466896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03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4584955" y="47103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9765790"/>
              </p:ext>
            </p:extLst>
          </p:nvPr>
        </p:nvGraphicFramePr>
        <p:xfrm>
          <a:off x="381000" y="1219200"/>
          <a:ext cx="7848600" cy="541020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5486400" y="533400"/>
            <a:ext cx="200938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No: that’s OK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29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Buffer Management in a DBMS</a:t>
            </a:r>
            <a:endParaRPr lang="en-US" dirty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95BF-FD7F-8744-AB5A-3B54054839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16363" y="4949825"/>
            <a:ext cx="1317625" cy="688975"/>
            <a:chOff x="2472" y="2966"/>
            <a:chExt cx="830" cy="434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4602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3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4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5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24601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Book Antiqua" charset="0"/>
                </a:rPr>
                <a:t>DB</a:t>
              </a:r>
            </a:p>
          </p:txBody>
        </p:sp>
      </p:grpSp>
      <p:sp>
        <p:nvSpPr>
          <p:cNvPr id="24589" name="Rectangle 29"/>
          <p:cNvSpPr>
            <a:spLocks noChangeArrowheads="1"/>
          </p:cNvSpPr>
          <p:nvPr/>
        </p:nvSpPr>
        <p:spPr bwMode="auto">
          <a:xfrm>
            <a:off x="914400" y="3200400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Book Antiqua" charset="0"/>
              </a:rPr>
              <a:t>disk page</a:t>
            </a:r>
          </a:p>
        </p:txBody>
      </p:sp>
      <p:sp>
        <p:nvSpPr>
          <p:cNvPr id="24590" name="Freeform 30"/>
          <p:cNvSpPr>
            <a:spLocks/>
          </p:cNvSpPr>
          <p:nvPr/>
        </p:nvSpPr>
        <p:spPr bwMode="auto">
          <a:xfrm>
            <a:off x="1676400" y="3662363"/>
            <a:ext cx="1039812" cy="300037"/>
          </a:xfrm>
          <a:custGeom>
            <a:avLst/>
            <a:gdLst>
              <a:gd name="T0" fmla="*/ 0 w 655"/>
              <a:gd name="T1" fmla="*/ 2147483647 h 189"/>
              <a:gd name="T2" fmla="*/ 2147483647 w 655"/>
              <a:gd name="T3" fmla="*/ 2147483647 h 189"/>
              <a:gd name="T4" fmla="*/ 2147483647 w 655"/>
              <a:gd name="T5" fmla="*/ 2147483647 h 189"/>
              <a:gd name="T6" fmla="*/ 2147483647 w 655"/>
              <a:gd name="T7" fmla="*/ 2147483647 h 189"/>
              <a:gd name="T8" fmla="*/ 2147483647 w 655"/>
              <a:gd name="T9" fmla="*/ 2147483647 h 189"/>
              <a:gd name="T10" fmla="*/ 2147483647 w 655"/>
              <a:gd name="T11" fmla="*/ 2147483647 h 189"/>
              <a:gd name="T12" fmla="*/ 2147483647 w 655"/>
              <a:gd name="T13" fmla="*/ 2147483647 h 189"/>
              <a:gd name="T14" fmla="*/ 2147483647 w 655"/>
              <a:gd name="T15" fmla="*/ 2147483647 h 189"/>
              <a:gd name="T16" fmla="*/ 2147483647 w 655"/>
              <a:gd name="T17" fmla="*/ 0 h 189"/>
              <a:gd name="T18" fmla="*/ 2147483647 w 655"/>
              <a:gd name="T19" fmla="*/ 0 h 189"/>
              <a:gd name="T20" fmla="*/ 2147483647 w 655"/>
              <a:gd name="T21" fmla="*/ 2147483647 h 189"/>
              <a:gd name="T22" fmla="*/ 2147483647 w 655"/>
              <a:gd name="T23" fmla="*/ 2147483647 h 189"/>
              <a:gd name="T24" fmla="*/ 2147483647 w 655"/>
              <a:gd name="T25" fmla="*/ 2147483647 h 189"/>
              <a:gd name="T26" fmla="*/ 2147483647 w 655"/>
              <a:gd name="T27" fmla="*/ 2147483647 h 189"/>
              <a:gd name="T28" fmla="*/ 2147483647 w 655"/>
              <a:gd name="T29" fmla="*/ 2147483647 h 189"/>
              <a:gd name="T30" fmla="*/ 2147483647 w 655"/>
              <a:gd name="T31" fmla="*/ 2147483647 h 189"/>
              <a:gd name="T32" fmla="*/ 2147483647 w 655"/>
              <a:gd name="T33" fmla="*/ 2147483647 h 189"/>
              <a:gd name="T34" fmla="*/ 2147483647 w 655"/>
              <a:gd name="T35" fmla="*/ 2147483647 h 189"/>
              <a:gd name="T36" fmla="*/ 2147483647 w 655"/>
              <a:gd name="T37" fmla="*/ 2147483647 h 189"/>
              <a:gd name="T38" fmla="*/ 2147483647 w 655"/>
              <a:gd name="T39" fmla="*/ 2147483647 h 189"/>
              <a:gd name="T40" fmla="*/ 2147483647 w 655"/>
              <a:gd name="T41" fmla="*/ 2147483647 h 189"/>
              <a:gd name="T42" fmla="*/ 2147483647 w 655"/>
              <a:gd name="T43" fmla="*/ 2147483647 h 189"/>
              <a:gd name="T44" fmla="*/ 2147483647 w 655"/>
              <a:gd name="T45" fmla="*/ 2147483647 h 189"/>
              <a:gd name="T46" fmla="*/ 2147483647 w 655"/>
              <a:gd name="T47" fmla="*/ 2147483647 h 189"/>
              <a:gd name="T48" fmla="*/ 2147483647 w 655"/>
              <a:gd name="T49" fmla="*/ 2147483647 h 189"/>
              <a:gd name="T50" fmla="*/ 2147483647 w 655"/>
              <a:gd name="T51" fmla="*/ 2147483647 h 189"/>
              <a:gd name="T52" fmla="*/ 2147483647 w 655"/>
              <a:gd name="T53" fmla="*/ 2147483647 h 189"/>
              <a:gd name="T54" fmla="*/ 2147483647 w 655"/>
              <a:gd name="T55" fmla="*/ 2147483647 h 189"/>
              <a:gd name="T56" fmla="*/ 2147483647 w 655"/>
              <a:gd name="T57" fmla="*/ 2147483647 h 189"/>
              <a:gd name="T58" fmla="*/ 2147483647 w 655"/>
              <a:gd name="T59" fmla="*/ 2147483647 h 189"/>
              <a:gd name="T60" fmla="*/ 2147483647 w 655"/>
              <a:gd name="T61" fmla="*/ 2147483647 h 1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5"/>
              <a:gd name="T94" fmla="*/ 0 h 189"/>
              <a:gd name="T95" fmla="*/ 655 w 655"/>
              <a:gd name="T96" fmla="*/ 189 h 18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1" name="Rectangle 31"/>
          <p:cNvSpPr>
            <a:spLocks noChangeArrowheads="1"/>
          </p:cNvSpPr>
          <p:nvPr/>
        </p:nvSpPr>
        <p:spPr bwMode="auto">
          <a:xfrm>
            <a:off x="10668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Book Antiqua" charset="0"/>
              </a:rPr>
              <a:t>free frame</a:t>
            </a:r>
          </a:p>
        </p:txBody>
      </p:sp>
      <p:sp>
        <p:nvSpPr>
          <p:cNvPr id="24594" name="Rectangle 34"/>
          <p:cNvSpPr>
            <a:spLocks noChangeArrowheads="1"/>
          </p:cNvSpPr>
          <p:nvPr/>
        </p:nvSpPr>
        <p:spPr bwMode="auto">
          <a:xfrm>
            <a:off x="2433638" y="2354263"/>
            <a:ext cx="174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Book Antiqua" charset="0"/>
              </a:rPr>
              <a:t>BUFFER POOL</a:t>
            </a:r>
          </a:p>
        </p:txBody>
      </p:sp>
      <p:sp>
        <p:nvSpPr>
          <p:cNvPr id="24598" name="AutoShape 38"/>
          <p:cNvSpPr>
            <a:spLocks noChangeArrowheads="1"/>
          </p:cNvSpPr>
          <p:nvPr/>
        </p:nvSpPr>
        <p:spPr bwMode="auto">
          <a:xfrm>
            <a:off x="7267666" y="1758881"/>
            <a:ext cx="1653993" cy="1168539"/>
          </a:xfrm>
          <a:prstGeom prst="wedgeEllipseCallout">
            <a:avLst>
              <a:gd name="adj1" fmla="val -137477"/>
              <a:gd name="adj2" fmla="val -475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READ</a:t>
            </a:r>
          </a:p>
          <a:p>
            <a:pPr algn="ctr"/>
            <a:r>
              <a:rPr lang="en-US" dirty="0">
                <a:latin typeface="Arial"/>
              </a:rPr>
              <a:t>WRITE</a:t>
            </a:r>
          </a:p>
        </p:txBody>
      </p:sp>
      <p:sp>
        <p:nvSpPr>
          <p:cNvPr id="24599" name="AutoShape 39"/>
          <p:cNvSpPr>
            <a:spLocks noChangeArrowheads="1"/>
          </p:cNvSpPr>
          <p:nvPr/>
        </p:nvSpPr>
        <p:spPr bwMode="auto">
          <a:xfrm>
            <a:off x="6941846" y="4175056"/>
            <a:ext cx="2030996" cy="1168539"/>
          </a:xfrm>
          <a:prstGeom prst="wedgeEllipseCallout">
            <a:avLst>
              <a:gd name="adj1" fmla="val -119144"/>
              <a:gd name="adj2" fmla="val -38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INPUT</a:t>
            </a:r>
          </a:p>
          <a:p>
            <a:pPr algn="ctr"/>
            <a:r>
              <a:rPr lang="en-US" dirty="0">
                <a:latin typeface="Arial"/>
              </a:rPr>
              <a:t>OUTUPT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90800" y="1066800"/>
            <a:ext cx="4191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latin typeface="Arial"/>
              </a:rPr>
              <a:t>Application</a:t>
            </a:r>
          </a:p>
          <a:p>
            <a:pPr algn="ctr"/>
            <a:r>
              <a:rPr lang="en-US" dirty="0" smtClean="0">
                <a:latin typeface="Arial"/>
              </a:rPr>
              <a:t>(Database server)</a:t>
            </a:r>
            <a:endParaRPr lang="en-US" dirty="0">
              <a:latin typeface="Arial"/>
            </a:endParaRPr>
          </a:p>
        </p:txBody>
      </p:sp>
      <p:cxnSp>
        <p:nvCxnSpPr>
          <p:cNvPr id="44" name="Straight Arrow Connector 43"/>
          <p:cNvCxnSpPr>
            <a:stCxn id="42" idx="2"/>
          </p:cNvCxnSpPr>
          <p:nvPr/>
        </p:nvCxnSpPr>
        <p:spPr bwMode="auto">
          <a:xfrm rot="5400000">
            <a:off x="4375152" y="2440518"/>
            <a:ext cx="618067" cy="4231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4600" y="2768601"/>
          <a:ext cx="4267200" cy="1727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88" name="Freeform 28"/>
          <p:cNvSpPr>
            <a:spLocks/>
          </p:cNvSpPr>
          <p:nvPr/>
        </p:nvSpPr>
        <p:spPr bwMode="auto">
          <a:xfrm>
            <a:off x="1676400" y="2971800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cxnSp>
        <p:nvCxnSpPr>
          <p:cNvPr id="54" name="Straight Arrow Connector 53"/>
          <p:cNvCxnSpPr>
            <a:endCxn id="24602" idx="0"/>
          </p:cNvCxnSpPr>
          <p:nvPr/>
        </p:nvCxnSpPr>
        <p:spPr bwMode="auto">
          <a:xfrm rot="5400000">
            <a:off x="4344458" y="4718051"/>
            <a:ext cx="462492" cy="105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" y="6091535"/>
            <a:ext cx="890304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Large gap between disk I/O and memory </a:t>
            </a:r>
            <a:r>
              <a:rPr lang="en-US" sz="2800" dirty="0" err="1" smtClean="0">
                <a:latin typeface="Arial"/>
                <a:sym typeface="Wingdings"/>
              </a:rPr>
              <a:t></a:t>
            </a:r>
            <a:r>
              <a:rPr lang="en-US" sz="2800" dirty="0" smtClean="0">
                <a:latin typeface="Arial"/>
                <a:sym typeface="Wingdings"/>
              </a:rPr>
              <a:t> Buffer pool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UNDO</a:t>
            </a:r>
            <a:r>
              <a:rPr lang="en-US" dirty="0" smtClean="0"/>
              <a:t> Log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8BBF-ABD8-264F-A675-0877400188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36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8D868-6C7F-6642-BE72-E2DB3617AE49}" type="slidenum">
              <a:rPr lang="en-US" smtClean="0"/>
              <a:pPr/>
              <a:t>21</a:t>
            </a:fld>
            <a:endParaRPr lang="en-US" smtClean="0"/>
          </a:p>
        </p:txBody>
      </p:sp>
      <p:graphicFrame>
        <p:nvGraphicFramePr>
          <p:cNvPr id="5713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868468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34F46-B0B2-7B45-A093-4DF7AA292AA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509" name="AutoShape 116"/>
          <p:cNvSpPr>
            <a:spLocks noChangeArrowheads="1"/>
          </p:cNvSpPr>
          <p:nvPr/>
        </p:nvSpPr>
        <p:spPr bwMode="auto">
          <a:xfrm>
            <a:off x="5715000" y="48627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6000"/>
                </a:schemeClr>
              </a:gs>
              <a:gs pos="35000">
                <a:schemeClr val="accent2">
                  <a:tint val="37000"/>
                  <a:satMod val="300000"/>
                  <a:alpha val="16000"/>
                </a:schemeClr>
              </a:gs>
              <a:gs pos="100000">
                <a:schemeClr val="accent2">
                  <a:tint val="15000"/>
                  <a:satMod val="350000"/>
                  <a:alpha val="16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9510" name="Rectangle 117"/>
          <p:cNvSpPr>
            <a:spLocks noChangeArrowheads="1"/>
          </p:cNvSpPr>
          <p:nvPr/>
        </p:nvSpPr>
        <p:spPr bwMode="auto">
          <a:xfrm>
            <a:off x="762000" y="6324600"/>
            <a:ext cx="299463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WHAT DO WE DO ?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1901954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34F46-B0B2-7B45-A093-4DF7AA292AA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9509" name="AutoShape 116"/>
          <p:cNvSpPr>
            <a:spLocks noChangeArrowheads="1"/>
          </p:cNvSpPr>
          <p:nvPr/>
        </p:nvSpPr>
        <p:spPr bwMode="auto">
          <a:xfrm>
            <a:off x="5715000" y="486276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6000"/>
                </a:schemeClr>
              </a:gs>
              <a:gs pos="35000">
                <a:schemeClr val="accent2">
                  <a:tint val="37000"/>
                  <a:satMod val="300000"/>
                  <a:alpha val="16000"/>
                </a:schemeClr>
              </a:gs>
              <a:gs pos="100000">
                <a:schemeClr val="accent2">
                  <a:tint val="15000"/>
                  <a:satMod val="350000"/>
                  <a:alpha val="16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9510" name="Rectangle 117"/>
          <p:cNvSpPr>
            <a:spLocks noChangeArrowheads="1"/>
          </p:cNvSpPr>
          <p:nvPr/>
        </p:nvSpPr>
        <p:spPr bwMode="auto">
          <a:xfrm>
            <a:off x="762000" y="6324600"/>
            <a:ext cx="299463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WHAT DO WE DO ?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9707292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17"/>
          <p:cNvSpPr>
            <a:spLocks noChangeArrowheads="1"/>
          </p:cNvSpPr>
          <p:nvPr/>
        </p:nvSpPr>
        <p:spPr bwMode="auto">
          <a:xfrm>
            <a:off x="3962400" y="6324600"/>
            <a:ext cx="490080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We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UNDO</a:t>
            </a:r>
            <a:r>
              <a:rPr lang="en-US" dirty="0" smtClean="0">
                <a:latin typeface="Arial"/>
              </a:rPr>
              <a:t> by setting B=8 and A=8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4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0075C-E994-CF4C-9E2B-9614B449F92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557" name="AutoShape 116"/>
          <p:cNvSpPr>
            <a:spLocks noChangeArrowheads="1"/>
          </p:cNvSpPr>
          <p:nvPr/>
        </p:nvSpPr>
        <p:spPr bwMode="auto">
          <a:xfrm>
            <a:off x="5651755" y="571500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1901954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17"/>
          <p:cNvSpPr>
            <a:spLocks noChangeArrowheads="1"/>
          </p:cNvSpPr>
          <p:nvPr/>
        </p:nvSpPr>
        <p:spPr bwMode="auto">
          <a:xfrm>
            <a:off x="762000" y="6324600"/>
            <a:ext cx="314446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What do we do now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0075C-E994-CF4C-9E2B-9614B449F92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557" name="AutoShape 116"/>
          <p:cNvSpPr>
            <a:spLocks noChangeArrowheads="1"/>
          </p:cNvSpPr>
          <p:nvPr/>
        </p:nvSpPr>
        <p:spPr bwMode="auto">
          <a:xfrm>
            <a:off x="5651755" y="571500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8497973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17"/>
          <p:cNvSpPr>
            <a:spLocks noChangeArrowheads="1"/>
          </p:cNvSpPr>
          <p:nvPr/>
        </p:nvSpPr>
        <p:spPr bwMode="auto">
          <a:xfrm>
            <a:off x="762000" y="6324600"/>
            <a:ext cx="314446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What do we do now ?</a:t>
            </a:r>
            <a:endParaRPr lang="en-US" dirty="0">
              <a:latin typeface="Arial"/>
            </a:endParaRPr>
          </a:p>
        </p:txBody>
      </p:sp>
      <p:sp>
        <p:nvSpPr>
          <p:cNvPr id="8" name="Rectangle 117"/>
          <p:cNvSpPr>
            <a:spLocks noChangeArrowheads="1"/>
          </p:cNvSpPr>
          <p:nvPr/>
        </p:nvSpPr>
        <p:spPr bwMode="auto">
          <a:xfrm>
            <a:off x="4452212" y="6324600"/>
            <a:ext cx="438698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Nothing: log contains COMMIT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63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Up-Down Arrow 17"/>
          <p:cNvSpPr/>
          <p:nvPr/>
        </p:nvSpPr>
        <p:spPr bwMode="auto">
          <a:xfrm>
            <a:off x="838200" y="4876800"/>
            <a:ext cx="366832" cy="1143000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6" name="Up-Down Arrow 5"/>
          <p:cNvSpPr/>
          <p:nvPr/>
        </p:nvSpPr>
        <p:spPr bwMode="auto">
          <a:xfrm>
            <a:off x="7772400" y="2631877"/>
            <a:ext cx="366832" cy="2549723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1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1901954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3276600" y="1066800"/>
            <a:ext cx="3212792" cy="1687889"/>
          </a:xfrm>
          <a:prstGeom prst="wedgeEllipseCallout">
            <a:avLst>
              <a:gd name="adj1" fmla="val 41562"/>
              <a:gd name="adj2" fmla="val 7713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When must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 force pages</a:t>
            </a:r>
            <a:b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to disk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79CBA-4B3F-C240-B08E-1584E5C90EED}" type="slidenum">
              <a:rPr lang="en-US" smtClean="0"/>
              <a:pPr/>
              <a:t>27</a:t>
            </a:fld>
            <a:endParaRPr lang="en-US" smtClean="0"/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381000" y="2609850"/>
            <a:ext cx="8382000" cy="2935286"/>
            <a:chOff x="240" y="1644"/>
            <a:chExt cx="5280" cy="1849"/>
          </a:xfrm>
        </p:grpSpPr>
        <p:sp>
          <p:nvSpPr>
            <p:cNvPr id="67709" name="Oval 117"/>
            <p:cNvSpPr>
              <a:spLocks noChangeArrowheads="1"/>
            </p:cNvSpPr>
            <p:nvPr/>
          </p:nvSpPr>
          <p:spPr bwMode="auto">
            <a:xfrm>
              <a:off x="240" y="3084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7710" name="Oval 118"/>
            <p:cNvSpPr>
              <a:spLocks noChangeArrowheads="1"/>
            </p:cNvSpPr>
            <p:nvPr/>
          </p:nvSpPr>
          <p:spPr bwMode="auto">
            <a:xfrm>
              <a:off x="4656" y="1644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cxnSp>
          <p:nvCxnSpPr>
            <p:cNvPr id="67711" name="AutoShape 119"/>
            <p:cNvCxnSpPr>
              <a:cxnSpLocks noChangeShapeType="1"/>
              <a:stCxn id="67710" idx="2"/>
              <a:endCxn id="67709" idx="7"/>
            </p:cNvCxnSpPr>
            <p:nvPr/>
          </p:nvCxnSpPr>
          <p:spPr bwMode="auto">
            <a:xfrm rot="10800000" flipV="1">
              <a:off x="977" y="1848"/>
              <a:ext cx="3679" cy="1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457200" y="4438648"/>
            <a:ext cx="8305800" cy="1563686"/>
            <a:chOff x="288" y="2796"/>
            <a:chExt cx="5232" cy="985"/>
          </a:xfrm>
        </p:grpSpPr>
        <p:sp>
          <p:nvSpPr>
            <p:cNvPr id="67706" name="Oval 121"/>
            <p:cNvSpPr>
              <a:spLocks noChangeArrowheads="1"/>
            </p:cNvSpPr>
            <p:nvPr/>
          </p:nvSpPr>
          <p:spPr bwMode="auto">
            <a:xfrm>
              <a:off x="4656" y="2796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67707" name="Oval 122"/>
            <p:cNvSpPr>
              <a:spLocks noChangeArrowheads="1"/>
            </p:cNvSpPr>
            <p:nvPr/>
          </p:nvSpPr>
          <p:spPr bwMode="auto">
            <a:xfrm>
              <a:off x="288" y="3372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cxnSp>
          <p:nvCxnSpPr>
            <p:cNvPr id="67708" name="AutoShape 123"/>
            <p:cNvCxnSpPr>
              <a:cxnSpLocks noChangeShapeType="1"/>
              <a:stCxn id="67706" idx="2"/>
              <a:endCxn id="67707" idx="6"/>
            </p:cNvCxnSpPr>
            <p:nvPr/>
          </p:nvCxnSpPr>
          <p:spPr bwMode="auto">
            <a:xfrm rot="10800000" flipV="1">
              <a:off x="1152" y="3000"/>
              <a:ext cx="3504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1627188" y="5767392"/>
            <a:ext cx="7059612" cy="649288"/>
            <a:chOff x="1025" y="3633"/>
            <a:chExt cx="4447" cy="409"/>
          </a:xfrm>
        </p:grpSpPr>
        <p:sp>
          <p:nvSpPr>
            <p:cNvPr id="67704" name="Oval 125"/>
            <p:cNvSpPr>
              <a:spLocks noChangeArrowheads="1"/>
            </p:cNvSpPr>
            <p:nvPr/>
          </p:nvSpPr>
          <p:spPr bwMode="auto">
            <a:xfrm>
              <a:off x="4608" y="3633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cxnSp>
          <p:nvCxnSpPr>
            <p:cNvPr id="67705" name="AutoShape 126"/>
            <p:cNvCxnSpPr>
              <a:cxnSpLocks noChangeShapeType="1"/>
              <a:stCxn id="67707" idx="5"/>
              <a:endCxn id="67704" idx="2"/>
            </p:cNvCxnSpPr>
            <p:nvPr/>
          </p:nvCxnSpPr>
          <p:spPr bwMode="auto">
            <a:xfrm rot="16200000" flipH="1">
              <a:off x="2759" y="1988"/>
              <a:ext cx="116" cy="35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1901954"/>
              </p:ext>
            </p:extLst>
          </p:nvPr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UNDO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117"/>
          <p:cNvSpPr>
            <a:spLocks noChangeArrowheads="1"/>
          </p:cNvSpPr>
          <p:nvPr/>
        </p:nvSpPr>
        <p:spPr bwMode="auto">
          <a:xfrm>
            <a:off x="1371600" y="6364648"/>
            <a:ext cx="715186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RULES: log entry </a:t>
            </a:r>
            <a:r>
              <a:rPr lang="en-US" i="1" u="sng" dirty="0" smtClean="0">
                <a:latin typeface="Arial"/>
              </a:rPr>
              <a:t>before</a:t>
            </a:r>
            <a:r>
              <a:rPr lang="en-US" dirty="0" smtClean="0">
                <a:latin typeface="Arial"/>
              </a:rPr>
              <a:t> OUTPUT </a:t>
            </a:r>
            <a:r>
              <a:rPr lang="en-US" i="1" u="sng" dirty="0" smtClean="0">
                <a:latin typeface="Arial"/>
              </a:rPr>
              <a:t>before</a:t>
            </a:r>
            <a:r>
              <a:rPr lang="en-US" dirty="0" smtClean="0">
                <a:latin typeface="Arial"/>
              </a:rPr>
              <a:t> COMMIT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30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REDO </a:t>
            </a:r>
            <a:r>
              <a:rPr lang="en-US" dirty="0" smtClean="0"/>
              <a:t>Log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8BBF-ABD8-264F-A675-0877400188D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42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2697762"/>
              </p:ext>
            </p:extLst>
          </p:nvPr>
        </p:nvGraphicFramePr>
        <p:xfrm>
          <a:off x="228600" y="914400"/>
          <a:ext cx="67945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88"/>
          <p:cNvSpPr>
            <a:spLocks noChangeArrowheads="1"/>
          </p:cNvSpPr>
          <p:nvPr/>
        </p:nvSpPr>
        <p:spPr bwMode="auto">
          <a:xfrm>
            <a:off x="4584955" y="48297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11" name="Rectangle 89"/>
          <p:cNvSpPr>
            <a:spLocks noChangeArrowheads="1"/>
          </p:cNvSpPr>
          <p:nvPr/>
        </p:nvSpPr>
        <p:spPr bwMode="auto">
          <a:xfrm>
            <a:off x="457200" y="2358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Page Replacement Policies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 LRU = expensive</a:t>
            </a:r>
          </a:p>
          <a:p>
            <a:pPr lvl="1"/>
            <a:r>
              <a:rPr lang="en-US" dirty="0" smtClean="0"/>
              <a:t>Next slide</a:t>
            </a:r>
          </a:p>
          <a:p>
            <a:r>
              <a:rPr lang="en-US" dirty="0" smtClean="0"/>
              <a:t> Clock algorithm = cheaper alternative</a:t>
            </a:r>
          </a:p>
          <a:p>
            <a:pPr lvl="1"/>
            <a:r>
              <a:rPr lang="en-US" dirty="0" smtClean="0"/>
              <a:t>Read in the book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Both work well in OS, but not always in DB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D2E12-61E3-6A4F-94AA-120BD4AC75C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2729195"/>
              </p:ext>
            </p:extLst>
          </p:nvPr>
        </p:nvGraphicFramePr>
        <p:xfrm>
          <a:off x="228600" y="914400"/>
          <a:ext cx="67945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88"/>
          <p:cNvSpPr>
            <a:spLocks noChangeArrowheads="1"/>
          </p:cNvSpPr>
          <p:nvPr/>
        </p:nvSpPr>
        <p:spPr bwMode="auto">
          <a:xfrm>
            <a:off x="4584955" y="48297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11" name="Rectangle 89"/>
          <p:cNvSpPr>
            <a:spLocks noChangeArrowheads="1"/>
          </p:cNvSpPr>
          <p:nvPr/>
        </p:nvSpPr>
        <p:spPr bwMode="auto">
          <a:xfrm>
            <a:off x="457200" y="2358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12" name="Rectangle 89"/>
          <p:cNvSpPr>
            <a:spLocks noChangeArrowheads="1"/>
          </p:cNvSpPr>
          <p:nvPr/>
        </p:nvSpPr>
        <p:spPr bwMode="auto">
          <a:xfrm>
            <a:off x="5359729" y="228600"/>
            <a:ext cx="343600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Yes, it’s bad: A=16, B=8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81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246968"/>
              </p:ext>
            </p:extLst>
          </p:nvPr>
        </p:nvGraphicFramePr>
        <p:xfrm>
          <a:off x="228600" y="914400"/>
          <a:ext cx="67945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88"/>
          <p:cNvSpPr>
            <a:spLocks noChangeArrowheads="1"/>
          </p:cNvSpPr>
          <p:nvPr/>
        </p:nvSpPr>
        <p:spPr bwMode="auto">
          <a:xfrm>
            <a:off x="4584955" y="441578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457200" y="2358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13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32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6291579"/>
              </p:ext>
            </p:extLst>
          </p:nvPr>
        </p:nvGraphicFramePr>
        <p:xfrm>
          <a:off x="228600" y="914400"/>
          <a:ext cx="67945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88"/>
          <p:cNvSpPr>
            <a:spLocks noChangeArrowheads="1"/>
          </p:cNvSpPr>
          <p:nvPr/>
        </p:nvSpPr>
        <p:spPr bwMode="auto">
          <a:xfrm>
            <a:off x="4584955" y="441578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457200" y="235803"/>
            <a:ext cx="18442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Is this bad ?</a:t>
            </a:r>
            <a:endParaRPr lang="en-US" dirty="0">
              <a:latin typeface="Arial"/>
            </a:endParaRPr>
          </a:p>
        </p:txBody>
      </p:sp>
      <p:sp>
        <p:nvSpPr>
          <p:cNvPr id="6" name="Rectangle 89"/>
          <p:cNvSpPr>
            <a:spLocks noChangeArrowheads="1"/>
          </p:cNvSpPr>
          <p:nvPr/>
        </p:nvSpPr>
        <p:spPr bwMode="auto">
          <a:xfrm>
            <a:off x="3276600" y="228600"/>
            <a:ext cx="537448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Yes, it’s bad: T committed but A=B=8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8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33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8079929"/>
              </p:ext>
            </p:extLst>
          </p:nvPr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3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4747756"/>
              </p:ext>
            </p:extLst>
          </p:nvPr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AutoShape 88"/>
          <p:cNvSpPr>
            <a:spLocks noChangeArrowheads="1"/>
          </p:cNvSpPr>
          <p:nvPr/>
        </p:nvSpPr>
        <p:spPr bwMode="auto">
          <a:xfrm>
            <a:off x="4584955" y="48297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609600" y="6172200"/>
            <a:ext cx="307563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How do we recover ?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07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35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0885171"/>
              </p:ext>
            </p:extLst>
          </p:nvPr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AutoShape 88"/>
          <p:cNvSpPr>
            <a:spLocks noChangeArrowheads="1"/>
          </p:cNvSpPr>
          <p:nvPr/>
        </p:nvSpPr>
        <p:spPr bwMode="auto">
          <a:xfrm>
            <a:off x="4584955" y="4829770"/>
            <a:ext cx="2882645" cy="1037630"/>
          </a:xfrm>
          <a:prstGeom prst="irregularSeal2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18000"/>
                </a:schemeClr>
              </a:gs>
              <a:gs pos="35000">
                <a:schemeClr val="accent2">
                  <a:tint val="37000"/>
                  <a:satMod val="300000"/>
                  <a:alpha val="18000"/>
                </a:schemeClr>
              </a:gs>
              <a:gs pos="100000">
                <a:schemeClr val="accent2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Arial"/>
              </a:rPr>
              <a:t>Crash !</a:t>
            </a:r>
          </a:p>
        </p:txBody>
      </p:sp>
      <p:sp>
        <p:nvSpPr>
          <p:cNvPr id="5" name="Rectangle 89"/>
          <p:cNvSpPr>
            <a:spLocks noChangeArrowheads="1"/>
          </p:cNvSpPr>
          <p:nvPr/>
        </p:nvSpPr>
        <p:spPr bwMode="auto">
          <a:xfrm>
            <a:off x="609600" y="6172200"/>
            <a:ext cx="307563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How do we recover ?</a:t>
            </a:r>
            <a:endParaRPr lang="en-US" dirty="0">
              <a:latin typeface="Arial"/>
            </a:endParaRPr>
          </a:p>
        </p:txBody>
      </p:sp>
      <p:sp>
        <p:nvSpPr>
          <p:cNvPr id="6" name="Rectangle 117"/>
          <p:cNvSpPr>
            <a:spLocks noChangeArrowheads="1"/>
          </p:cNvSpPr>
          <p:nvPr/>
        </p:nvSpPr>
        <p:spPr bwMode="auto">
          <a:xfrm>
            <a:off x="3765440" y="6172200"/>
            <a:ext cx="522616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We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REDO </a:t>
            </a:r>
            <a:r>
              <a:rPr lang="en-US" dirty="0" smtClean="0">
                <a:latin typeface="Arial"/>
              </a:rPr>
              <a:t>by setting A=16 and B=16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-Down Arrow 3"/>
          <p:cNvSpPr/>
          <p:nvPr/>
        </p:nvSpPr>
        <p:spPr bwMode="auto">
          <a:xfrm>
            <a:off x="838200" y="4994077"/>
            <a:ext cx="366832" cy="1025723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5" name="Up-Down Arrow 4"/>
          <p:cNvSpPr/>
          <p:nvPr/>
        </p:nvSpPr>
        <p:spPr bwMode="auto">
          <a:xfrm>
            <a:off x="7772400" y="2631877"/>
            <a:ext cx="366832" cy="1940123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36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8856786"/>
              </p:ext>
            </p:extLst>
          </p:nvPr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Callout 5"/>
          <p:cNvSpPr/>
          <p:nvPr/>
        </p:nvSpPr>
        <p:spPr bwMode="auto">
          <a:xfrm>
            <a:off x="3276600" y="1066800"/>
            <a:ext cx="3212792" cy="1687889"/>
          </a:xfrm>
          <a:prstGeom prst="wedgeEllipseCallout">
            <a:avLst>
              <a:gd name="adj1" fmla="val 33332"/>
              <a:gd name="adj2" fmla="val 6989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When must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 force pages</a:t>
            </a:r>
            <a:b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to disk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63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7381" name="Oval 100"/>
          <p:cNvSpPr>
            <a:spLocks noChangeArrowheads="1"/>
          </p:cNvSpPr>
          <p:nvPr/>
        </p:nvSpPr>
        <p:spPr bwMode="auto">
          <a:xfrm>
            <a:off x="381000" y="4895106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7382" name="Oval 101"/>
          <p:cNvSpPr>
            <a:spLocks noChangeArrowheads="1"/>
          </p:cNvSpPr>
          <p:nvPr/>
        </p:nvSpPr>
        <p:spPr bwMode="auto">
          <a:xfrm>
            <a:off x="7162800" y="4404569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97383" name="AutoShape 102"/>
          <p:cNvCxnSpPr>
            <a:cxnSpLocks noChangeShapeType="1"/>
            <a:stCxn id="97382" idx="2"/>
            <a:endCxn id="97381" idx="7"/>
          </p:cNvCxnSpPr>
          <p:nvPr/>
        </p:nvCxnSpPr>
        <p:spPr bwMode="auto">
          <a:xfrm rot="10800000" flipV="1">
            <a:off x="1551734" y="4729163"/>
            <a:ext cx="5611066" cy="2610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384" name="Oval 103"/>
          <p:cNvSpPr>
            <a:spLocks noChangeArrowheads="1"/>
          </p:cNvSpPr>
          <p:nvPr/>
        </p:nvSpPr>
        <p:spPr bwMode="auto">
          <a:xfrm>
            <a:off x="304800" y="5352306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cxnSp>
        <p:nvCxnSpPr>
          <p:cNvPr id="97385" name="AutoShape 104"/>
          <p:cNvCxnSpPr>
            <a:cxnSpLocks noChangeShapeType="1"/>
            <a:stCxn id="97382" idx="3"/>
            <a:endCxn id="97384" idx="6"/>
          </p:cNvCxnSpPr>
          <p:nvPr/>
        </p:nvCxnSpPr>
        <p:spPr bwMode="auto">
          <a:xfrm rot="5400000">
            <a:off x="4160926" y="2474160"/>
            <a:ext cx="718214" cy="56872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7345193"/>
              </p:ext>
            </p:extLst>
          </p:nvPr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REDO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Log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117"/>
          <p:cNvSpPr>
            <a:spLocks noChangeArrowheads="1"/>
          </p:cNvSpPr>
          <p:nvPr/>
        </p:nvSpPr>
        <p:spPr bwMode="auto">
          <a:xfrm>
            <a:off x="1828800" y="6172200"/>
            <a:ext cx="446789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RULE: OUTPUT </a:t>
            </a:r>
            <a:r>
              <a:rPr lang="en-US" i="1" u="sng" dirty="0" smtClean="0">
                <a:latin typeface="Arial"/>
              </a:rPr>
              <a:t>after</a:t>
            </a:r>
            <a:r>
              <a:rPr lang="en-US" dirty="0" smtClean="0">
                <a:latin typeface="Arial"/>
              </a:rPr>
              <a:t> COMMIT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20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ADDF3-E3D0-644F-A98E-B5EF84E33BD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Comparison Undo/Redo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/>
              <a:t>Undo </a:t>
            </a:r>
            <a:r>
              <a:rPr lang="en-US" sz="4000" dirty="0" smtClean="0"/>
              <a:t>logging: </a:t>
            </a:r>
            <a:r>
              <a:rPr lang="en-US" sz="3600" dirty="0" smtClean="0"/>
              <a:t>OUTPUT </a:t>
            </a:r>
            <a:r>
              <a:rPr lang="en-US" sz="3600" dirty="0"/>
              <a:t>must be done </a:t>
            </a:r>
            <a:r>
              <a:rPr lang="en-US" sz="3600" dirty="0" smtClean="0"/>
              <a:t>early: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Inefficient</a:t>
            </a:r>
            <a:endParaRPr lang="en-US" sz="3200" dirty="0"/>
          </a:p>
          <a:p>
            <a:pPr eaLnBrk="1" hangingPunct="1">
              <a:lnSpc>
                <a:spcPct val="90000"/>
              </a:lnSpc>
            </a:pPr>
            <a:endParaRPr lang="en-US" sz="4000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Redo logging: O</a:t>
            </a:r>
            <a:r>
              <a:rPr lang="en-US" sz="3600" dirty="0" smtClean="0"/>
              <a:t>UTPUT </a:t>
            </a:r>
            <a:r>
              <a:rPr lang="en-US" sz="3600" dirty="0"/>
              <a:t>must be done </a:t>
            </a:r>
            <a:r>
              <a:rPr lang="en-US" sz="3600" dirty="0" smtClean="0"/>
              <a:t>late: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Inflexible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ensure recovery we must read from the beginning of the log: this is too inefficient</a:t>
            </a:r>
          </a:p>
          <a:p>
            <a:endParaRPr lang="en-US" dirty="0"/>
          </a:p>
          <a:p>
            <a:r>
              <a:rPr lang="en-US" dirty="0" err="1" smtClean="0"/>
              <a:t>Checkpointing</a:t>
            </a:r>
            <a:r>
              <a:rPr lang="en-US" dirty="0" smtClean="0"/>
              <a:t>: periodically write information to the log to allow us to process only the tail of the 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442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Least Recently Used (LRU)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B6C7B-15EC-C34D-A481-AF5AD4AA50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990600" y="22860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P5, P2, P8, P4, P1, P9, P6, P3, P7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014515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351119" y="2895600"/>
            <a:ext cx="2111933" cy="649188"/>
          </a:xfrm>
          <a:prstGeom prst="wedgeEllipseCallout">
            <a:avLst>
              <a:gd name="adj1" fmla="val 66649"/>
              <a:gd name="adj2" fmla="val 29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Read(P6)</a:t>
            </a:r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5493" y="3733800"/>
            <a:ext cx="1124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Arial"/>
              </a:rPr>
              <a:t>??</a:t>
            </a:r>
            <a:endParaRPr lang="en-US" sz="6000" b="1" dirty="0">
              <a:latin typeface="Arial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94852" y="1447800"/>
            <a:ext cx="2531834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Most recent</a:t>
            </a:r>
            <a:endParaRPr lang="en-US" dirty="0">
              <a:latin typeface="Arial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6345962" y="1447800"/>
            <a:ext cx="2641512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Least recent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 Recovery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redo/undo log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Physiological logging</a:t>
            </a:r>
            <a:endParaRPr lang="en-US" sz="2800" dirty="0" smtClean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Physical logging for REDO</a:t>
            </a:r>
          </a:p>
          <a:p>
            <a:pPr lvl="1"/>
            <a:r>
              <a:rPr lang="en-US" sz="2400" dirty="0" smtClean="0">
                <a:latin typeface="Arial" charset="0"/>
              </a:rPr>
              <a:t>Logical logging for UNDO</a:t>
            </a:r>
            <a:endParaRPr lang="en-US" sz="2000" dirty="0" smtClean="0">
              <a:latin typeface="Arial" charset="0"/>
            </a:endParaRPr>
          </a:p>
          <a:p>
            <a:r>
              <a:rPr lang="en-US" dirty="0" smtClean="0"/>
              <a:t>Efficient </a:t>
            </a:r>
            <a:r>
              <a:rPr lang="en-US" dirty="0" err="1" smtClean="0"/>
              <a:t>checkpointing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Oval Callout 5"/>
          <p:cNvSpPr/>
          <p:nvPr/>
        </p:nvSpPr>
        <p:spPr bwMode="auto">
          <a:xfrm>
            <a:off x="5867400" y="3429000"/>
            <a:ext cx="1690623" cy="735747"/>
          </a:xfrm>
          <a:prstGeom prst="wedgeEllipseCallout">
            <a:avLst>
              <a:gd name="adj1" fmla="val -93822"/>
              <a:gd name="adj2" fmla="val -6974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Why 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72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92F017-56F9-BF46-A999-2CC8BD36D12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ARIES Recovery Manager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Log </a:t>
            </a:r>
            <a:r>
              <a:rPr lang="en-US" dirty="0" err="1" smtClean="0"/>
              <a:t>entryies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&lt;START T&gt;   -- when T begins</a:t>
            </a:r>
          </a:p>
          <a:p>
            <a:pPr eaLnBrk="1" hangingPunct="1"/>
            <a:r>
              <a:rPr lang="en-US" dirty="0" smtClean="0"/>
              <a:t>Update: &lt;</a:t>
            </a:r>
            <a:r>
              <a:rPr lang="en-US" dirty="0" err="1"/>
              <a:t>T,X,u,v</a:t>
            </a:r>
            <a:r>
              <a:rPr lang="en-US" dirty="0" smtClean="0"/>
              <a:t>&gt;</a:t>
            </a:r>
            <a:endParaRPr lang="en-US" dirty="0"/>
          </a:p>
          <a:p>
            <a:pPr lvl="1" eaLnBrk="1" hangingPunct="1"/>
            <a:r>
              <a:rPr lang="en-US" dirty="0" smtClean="0"/>
              <a:t>T updates X</a:t>
            </a:r>
            <a:r>
              <a:rPr lang="en-US" dirty="0"/>
              <a:t>, </a:t>
            </a:r>
            <a:r>
              <a:rPr lang="en-US" i="1" u="sng" dirty="0" smtClean="0"/>
              <a:t>old</a:t>
            </a:r>
            <a:r>
              <a:rPr lang="en-US" dirty="0" smtClean="0"/>
              <a:t> value=u</a:t>
            </a:r>
            <a:r>
              <a:rPr lang="en-US" dirty="0"/>
              <a:t>, </a:t>
            </a:r>
            <a:r>
              <a:rPr lang="en-US" i="1" u="sng" dirty="0" smtClean="0"/>
              <a:t>new</a:t>
            </a:r>
            <a:r>
              <a:rPr lang="en-US" dirty="0" smtClean="0"/>
              <a:t> value=v</a:t>
            </a:r>
          </a:p>
          <a:p>
            <a:pPr lvl="1" eaLnBrk="1" hangingPunct="1"/>
            <a:r>
              <a:rPr lang="en-US" dirty="0" smtClean="0"/>
              <a:t>In practice: </a:t>
            </a:r>
            <a:r>
              <a:rPr lang="en-US" i="1" u="sng" dirty="0" smtClean="0"/>
              <a:t>undo only</a:t>
            </a:r>
            <a:r>
              <a:rPr lang="en-US" dirty="0" smtClean="0"/>
              <a:t> and </a:t>
            </a:r>
            <a:r>
              <a:rPr lang="en-US" i="1" u="sng" dirty="0" smtClean="0"/>
              <a:t>redo only</a:t>
            </a:r>
            <a:r>
              <a:rPr lang="en-US" dirty="0" smtClean="0"/>
              <a:t> entries</a:t>
            </a:r>
          </a:p>
          <a:p>
            <a:pPr eaLnBrk="1" hangingPunct="1"/>
            <a:r>
              <a:rPr lang="en-US" dirty="0" smtClean="0"/>
              <a:t>&lt;COMMIT T&gt; or &lt;ABORT T&gt;</a:t>
            </a:r>
          </a:p>
          <a:p>
            <a:pPr eaLnBrk="1" hangingPunct="1"/>
            <a:r>
              <a:rPr lang="en-US" dirty="0" smtClean="0"/>
              <a:t>CLR’s – we’ll talk about them later.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8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92F017-56F9-BF46-A999-2CC8BD36D12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ARIES Recovery Manager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Rule: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dirty="0"/>
              <a:t>T modifies X, then &lt;</a:t>
            </a:r>
            <a:r>
              <a:rPr lang="en-US" dirty="0" err="1"/>
              <a:t>T,X,u,v</a:t>
            </a:r>
            <a:r>
              <a:rPr lang="en-US" dirty="0"/>
              <a:t>&gt; must be written to disk before OUTPUT(</a:t>
            </a:r>
            <a:r>
              <a:rPr lang="en-US" dirty="0" smtClean="0"/>
              <a:t>X)</a:t>
            </a:r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We </a:t>
            </a:r>
            <a:r>
              <a:rPr lang="en-US" dirty="0"/>
              <a:t>are free to OUTPUT early or </a:t>
            </a:r>
            <a:r>
              <a:rPr lang="en-US" dirty="0" smtClean="0"/>
              <a:t>late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1036CB-F206-9740-A04D-5AE7C8C625A5}" type="slidenum">
              <a:rPr lang="en-US"/>
              <a:pPr/>
              <a:t>43</a:t>
            </a:fld>
            <a:endParaRPr lang="en-US"/>
          </a:p>
        </p:txBody>
      </p:sp>
      <p:sp>
        <p:nvSpPr>
          <p:cNvPr id="171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LSN = Log Sequence Number</a:t>
            </a:r>
            <a:endParaRPr lang="en-US" dirty="0">
              <a:latin typeface="Arial" charset="0"/>
            </a:endParaRPr>
          </a:p>
        </p:txBody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r>
              <a:rPr lang="en-US" sz="3600" b="1" u="sng" dirty="0" smtClean="0">
                <a:latin typeface="Arial" charset="0"/>
              </a:rPr>
              <a:t>LSN </a:t>
            </a:r>
            <a:r>
              <a:rPr lang="en-US" sz="3600" dirty="0" smtClean="0">
                <a:latin typeface="Arial" charset="0"/>
              </a:rPr>
              <a:t>= identifier of a log entry</a:t>
            </a:r>
          </a:p>
          <a:p>
            <a:pPr lvl="1"/>
            <a:r>
              <a:rPr lang="en-US" dirty="0" smtClean="0">
                <a:latin typeface="Arial" charset="0"/>
              </a:rPr>
              <a:t>Log entries belonging to the same </a:t>
            </a:r>
            <a:r>
              <a:rPr lang="en-US" dirty="0" err="1" smtClean="0">
                <a:latin typeface="Arial" charset="0"/>
              </a:rPr>
              <a:t>txn</a:t>
            </a:r>
            <a:r>
              <a:rPr lang="en-US" dirty="0" smtClean="0">
                <a:latin typeface="Arial" charset="0"/>
              </a:rPr>
              <a:t> are linked</a:t>
            </a:r>
          </a:p>
          <a:p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US" sz="3600" dirty="0" smtClean="0">
                <a:solidFill>
                  <a:srgbClr val="660066"/>
                </a:solidFill>
                <a:latin typeface="Arial" charset="0"/>
              </a:rPr>
              <a:t>Each page contains a </a:t>
            </a:r>
            <a:r>
              <a:rPr lang="en-US" sz="3600" b="1" dirty="0" err="1" smtClean="0">
                <a:solidFill>
                  <a:srgbClr val="660066"/>
                </a:solidFill>
                <a:latin typeface="Arial" charset="0"/>
              </a:rPr>
              <a:t>pageLSN</a:t>
            </a:r>
            <a:r>
              <a:rPr lang="en-US" sz="3600" dirty="0" smtClean="0">
                <a:solidFill>
                  <a:srgbClr val="660066"/>
                </a:solidFill>
                <a:latin typeface="Arial" charset="0"/>
              </a:rPr>
              <a:t>:</a:t>
            </a:r>
            <a:endParaRPr lang="en-US" sz="3600" b="1" u="sng" dirty="0" smtClean="0">
              <a:solidFill>
                <a:srgbClr val="660066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LSN of </a:t>
            </a:r>
            <a:r>
              <a:rPr lang="en-US" dirty="0">
                <a:latin typeface="Arial" charset="0"/>
              </a:rPr>
              <a:t>log record for latest update to that page</a:t>
            </a:r>
          </a:p>
          <a:p>
            <a:pPr lvl="1"/>
            <a:r>
              <a:rPr lang="en-US" dirty="0">
                <a:latin typeface="Arial" charset="0"/>
              </a:rPr>
              <a:t>Will serve to determine if an update needs to be redone</a:t>
            </a:r>
          </a:p>
          <a:p>
            <a:endParaRPr lang="en-US" sz="3600" dirty="0" smtClean="0">
              <a:solidFill>
                <a:srgbClr val="0000FF"/>
              </a:solidFill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1710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70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4117D-9DB1-9D48-A1BE-4E1EEC016AB3}" type="slidenum">
              <a:rPr lang="en-US"/>
              <a:pPr/>
              <a:t>44</a:t>
            </a:fld>
            <a:endParaRPr lang="en-US"/>
          </a:p>
        </p:txBody>
      </p:sp>
      <p:sp>
        <p:nvSpPr>
          <p:cNvPr id="173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Data Structures</a:t>
            </a:r>
          </a:p>
        </p:txBody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Active Transactions Table</a:t>
            </a:r>
            <a:endParaRPr lang="en-US" sz="2800" b="1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Lists all running </a:t>
            </a:r>
            <a:r>
              <a:rPr lang="en-US" sz="2400" dirty="0" err="1" smtClean="0">
                <a:latin typeface="Arial" charset="0"/>
              </a:rPr>
              <a:t>txns</a:t>
            </a:r>
            <a:r>
              <a:rPr lang="en-US" sz="2400" dirty="0" smtClean="0">
                <a:latin typeface="Arial" charset="0"/>
              </a:rPr>
              <a:t> (</a:t>
            </a:r>
            <a:r>
              <a:rPr lang="en-US" sz="2400" dirty="0">
                <a:latin typeface="Arial" charset="0"/>
              </a:rPr>
              <a:t>active </a:t>
            </a:r>
            <a:r>
              <a:rPr lang="en-US" sz="2400" dirty="0" err="1" smtClean="0">
                <a:latin typeface="Arial" charset="0"/>
              </a:rPr>
              <a:t>txns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For each </a:t>
            </a:r>
            <a:r>
              <a:rPr lang="en-US" sz="2400" dirty="0" err="1">
                <a:latin typeface="Arial" charset="0"/>
              </a:rPr>
              <a:t>txn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lastLSN</a:t>
            </a:r>
            <a:r>
              <a:rPr lang="en-US" sz="2400" dirty="0">
                <a:latin typeface="Arial" charset="0"/>
              </a:rPr>
              <a:t> = most recent update </a:t>
            </a:r>
            <a:r>
              <a:rPr lang="en-US" sz="2400" dirty="0" smtClean="0">
                <a:latin typeface="Arial" charset="0"/>
              </a:rPr>
              <a:t>by </a:t>
            </a:r>
            <a:r>
              <a:rPr lang="en-US" sz="2400" dirty="0" err="1" smtClean="0">
                <a:latin typeface="Arial" charset="0"/>
              </a:rPr>
              <a:t>txn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Dirty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Page Table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Lists all dirty pages</a:t>
            </a:r>
          </a:p>
          <a:p>
            <a:pPr lvl="1"/>
            <a:r>
              <a:rPr lang="en-US" sz="2400" dirty="0">
                <a:latin typeface="Arial" charset="0"/>
              </a:rPr>
              <a:t>For each dirty page: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</a:rPr>
              <a:t>recoveryLSN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Arial" charset="0"/>
              </a:rPr>
              <a:t>recLSN</a:t>
            </a:r>
            <a:r>
              <a:rPr lang="en-US" sz="2400" dirty="0" smtClean="0">
                <a:latin typeface="Arial" charset="0"/>
              </a:rPr>
              <a:t>)= first </a:t>
            </a:r>
            <a:r>
              <a:rPr lang="en-US" sz="2400" dirty="0">
                <a:latin typeface="Arial" charset="0"/>
              </a:rPr>
              <a:t>LSN that caused page to become dirty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  <a:p>
            <a:r>
              <a:rPr lang="en-US" sz="2800" b="1" dirty="0">
                <a:solidFill>
                  <a:srgbClr val="006600"/>
                </a:solidFill>
                <a:latin typeface="Arial" charset="0"/>
              </a:rPr>
              <a:t>Write</a:t>
            </a:r>
            <a:r>
              <a:rPr lang="en-US" sz="2800" b="1" dirty="0" smtClean="0">
                <a:solidFill>
                  <a:srgbClr val="006600"/>
                </a:solidFill>
                <a:latin typeface="Arial" charset="0"/>
              </a:rPr>
              <a:t> Ahead Log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LSN, </a:t>
            </a:r>
            <a:r>
              <a:rPr lang="en-US" sz="2400" dirty="0" err="1">
                <a:solidFill>
                  <a:srgbClr val="006600"/>
                </a:solidFill>
                <a:latin typeface="Arial" charset="0"/>
              </a:rPr>
              <a:t>prevLSN</a:t>
            </a:r>
            <a:r>
              <a:rPr lang="en-US" sz="2400" dirty="0">
                <a:latin typeface="Arial" charset="0"/>
              </a:rPr>
              <a:t> = previous LSN for same </a:t>
            </a:r>
            <a:r>
              <a:rPr lang="en-US" sz="2400" dirty="0" err="1" smtClean="0">
                <a:latin typeface="Arial" charset="0"/>
              </a:rPr>
              <a:t>txn</a:t>
            </a:r>
            <a:endParaRPr lang="en-US" sz="2400" dirty="0">
              <a:latin typeface="Arial" charset="0"/>
            </a:endParaRPr>
          </a:p>
        </p:txBody>
      </p:sp>
      <p:sp>
        <p:nvSpPr>
          <p:cNvPr id="1730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17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ARIES Data Structures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7049093"/>
              </p:ext>
            </p:extLst>
          </p:nvPr>
        </p:nvGraphicFramePr>
        <p:xfrm>
          <a:off x="228600" y="2209800"/>
          <a:ext cx="2590800" cy="14859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9705533"/>
              </p:ext>
            </p:extLst>
          </p:nvPr>
        </p:nvGraphicFramePr>
        <p:xfrm>
          <a:off x="3276600" y="2181225"/>
          <a:ext cx="5562600" cy="1857375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  <a:gridCol w="1039092"/>
                <a:gridCol w="1046018"/>
                <a:gridCol w="157249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LSN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/>
                        </a:rPr>
                        <a:t>prevLSN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62" name="TextBox 6"/>
          <p:cNvSpPr txBox="1">
            <a:spLocks noChangeArrowheads="1"/>
          </p:cNvSpPr>
          <p:nvPr/>
        </p:nvSpPr>
        <p:spPr bwMode="auto">
          <a:xfrm>
            <a:off x="304800" y="1600200"/>
            <a:ext cx="1860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</a:rPr>
              <a:t>Dirty pages</a:t>
            </a:r>
          </a:p>
        </p:txBody>
      </p:sp>
      <p:sp>
        <p:nvSpPr>
          <p:cNvPr id="175163" name="TextBox 7"/>
          <p:cNvSpPr txBox="1">
            <a:spLocks noChangeArrowheads="1"/>
          </p:cNvSpPr>
          <p:nvPr/>
        </p:nvSpPr>
        <p:spPr bwMode="auto">
          <a:xfrm>
            <a:off x="3581400" y="1600200"/>
            <a:ext cx="172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/>
              </a:rPr>
              <a:t>Log (WAL)</a:t>
            </a:r>
            <a:endParaRPr lang="en-US" b="1" dirty="0">
              <a:solidFill>
                <a:srgbClr val="006600"/>
              </a:solidFill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482558"/>
              </p:ext>
            </p:extLst>
          </p:nvPr>
        </p:nvGraphicFramePr>
        <p:xfrm>
          <a:off x="228600" y="4724400"/>
          <a:ext cx="2362200" cy="1114425"/>
        </p:xfrm>
        <a:graphic>
          <a:graphicData uri="http://schemas.openxmlformats.org/drawingml/2006/table">
            <a:tbl>
              <a:tblPr/>
              <a:tblGrid>
                <a:gridCol w="1295400"/>
                <a:gridCol w="1066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78" name="TextBox 9"/>
          <p:cNvSpPr txBox="1">
            <a:spLocks noChangeArrowheads="1"/>
          </p:cNvSpPr>
          <p:nvPr/>
        </p:nvSpPr>
        <p:spPr bwMode="auto">
          <a:xfrm>
            <a:off x="381000" y="4114800"/>
            <a:ext cx="3024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/>
              </a:rPr>
              <a:t>Active transactions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2389113"/>
              </p:ext>
            </p:extLst>
          </p:nvPr>
        </p:nvGraphicFramePr>
        <p:xfrm>
          <a:off x="3505200" y="4572000"/>
          <a:ext cx="5086350" cy="2183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450"/>
                <a:gridCol w="1695450"/>
                <a:gridCol w="169545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</a:rPr>
                        <a:t>P8</a:t>
                      </a:r>
                      <a:endParaRPr lang="en-US" b="1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</a:rPr>
                        <a:t>P2</a:t>
                      </a:r>
                      <a:endParaRPr lang="en-US" b="1" dirty="0">
                        <a:latin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. . .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. . .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</a:rPr>
                        <a:t>P5</a:t>
                      </a:r>
                      <a:r>
                        <a:rPr lang="en-US" dirty="0" smtClean="0">
                          <a:latin typeface="Arial"/>
                        </a:rPr>
                        <a:t/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</a:rPr>
                        <a:t>P6</a:t>
                      </a:r>
                      <a:r>
                        <a:rPr lang="en-US" dirty="0" smtClean="0">
                          <a:latin typeface="Arial"/>
                        </a:rPr>
                        <a:t/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=103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</a:rPr>
                        <a:t>P7</a:t>
                      </a:r>
                      <a:r>
                        <a:rPr lang="en-US" dirty="0" smtClean="0">
                          <a:latin typeface="Arial"/>
                        </a:rPr>
                        <a:t/>
                      </a:r>
                      <a:br>
                        <a:rPr lang="en-US" dirty="0" smtClean="0">
                          <a:latin typeface="Arial"/>
                        </a:rPr>
                      </a:b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Arial"/>
                        </a:rPr>
                        <a:t>PageLSN</a:t>
                      </a:r>
                      <a:r>
                        <a:rPr lang="en-US" dirty="0" smtClean="0">
                          <a:latin typeface="Arial"/>
                        </a:rPr>
                        <a:t>=101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4343400" y="4110335"/>
            <a:ext cx="1843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Arial"/>
              </a:rPr>
              <a:t>Buffer Pool</a:t>
            </a:r>
            <a:endParaRPr lang="en-US" b="1" dirty="0">
              <a:latin typeface="Arial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" y="76200"/>
            <a:ext cx="1301007" cy="15081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None/>
            </a:pPr>
            <a:r>
              <a:rPr lang="en-US" sz="2000" dirty="0" smtClean="0"/>
              <a:t>W</a:t>
            </a:r>
            <a:r>
              <a:rPr lang="en-US" sz="2000" baseline="-25000" dirty="0" smtClean="0"/>
              <a:t>T100</a:t>
            </a:r>
            <a:r>
              <a:rPr lang="en-US" sz="2000" dirty="0" smtClean="0"/>
              <a:t>(P7)</a:t>
            </a:r>
          </a:p>
          <a:p>
            <a:pPr eaLnBrk="1" hangingPunct="1">
              <a:buNone/>
            </a:pPr>
            <a:r>
              <a:rPr lang="en-US" sz="2000" dirty="0" smtClean="0"/>
              <a:t>W</a:t>
            </a:r>
            <a:r>
              <a:rPr lang="en-US" sz="2000" baseline="-25000" dirty="0" smtClean="0"/>
              <a:t>T200</a:t>
            </a:r>
            <a:r>
              <a:rPr lang="en-US" sz="2000" dirty="0" smtClean="0"/>
              <a:t>(P5)</a:t>
            </a:r>
          </a:p>
          <a:p>
            <a:pPr eaLnBrk="1" hangingPunct="1">
              <a:buNone/>
            </a:pPr>
            <a:r>
              <a:rPr lang="en-US" sz="2000" dirty="0"/>
              <a:t>W</a:t>
            </a:r>
            <a:r>
              <a:rPr lang="en-US" sz="2000" baseline="-25000" dirty="0"/>
              <a:t>T200</a:t>
            </a:r>
            <a:r>
              <a:rPr lang="en-US" sz="2000" dirty="0"/>
              <a:t>(</a:t>
            </a:r>
            <a:r>
              <a:rPr lang="en-US" sz="2000" dirty="0" smtClean="0"/>
              <a:t>P6)</a:t>
            </a:r>
            <a:endParaRPr lang="en-US" sz="2000" dirty="0"/>
          </a:p>
          <a:p>
            <a:pPr eaLnBrk="1" hangingPunct="1">
              <a:buNone/>
            </a:pPr>
            <a:r>
              <a:rPr lang="en-US" sz="2000" dirty="0"/>
              <a:t>W</a:t>
            </a:r>
            <a:r>
              <a:rPr lang="en-US" sz="2000" baseline="-25000" dirty="0"/>
              <a:t>T100</a:t>
            </a:r>
            <a:r>
              <a:rPr lang="en-US" sz="2000" dirty="0"/>
              <a:t>(</a:t>
            </a:r>
            <a:r>
              <a:rPr lang="en-US" sz="2000" dirty="0" smtClean="0"/>
              <a:t>P5)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01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46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</a:t>
            </a:r>
            <a:r>
              <a:rPr lang="en-US" dirty="0" smtClean="0">
                <a:latin typeface="Arial" charset="0"/>
              </a:rPr>
              <a:t>Normal Operation</a:t>
            </a:r>
            <a:endParaRPr lang="en-US" dirty="0">
              <a:latin typeface="Arial" charset="0"/>
            </a:endParaRP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T writes page P</a:t>
            </a:r>
          </a:p>
          <a:p>
            <a:r>
              <a:rPr lang="en-US" dirty="0" smtClean="0">
                <a:latin typeface="Arial" charset="0"/>
              </a:rPr>
              <a:t>What do we do ?</a:t>
            </a: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1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47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Normal Operation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T writes page P</a:t>
            </a:r>
          </a:p>
          <a:p>
            <a:r>
              <a:rPr lang="en-US" dirty="0" smtClean="0">
                <a:latin typeface="Arial" charset="0"/>
              </a:rPr>
              <a:t>What do we do ?</a:t>
            </a:r>
          </a:p>
          <a:p>
            <a:pPr marL="342900" lvl="1" indent="-342900">
              <a:buFontTx/>
              <a:buChar char="•"/>
            </a:pPr>
            <a:endParaRPr lang="en-US" b="1" dirty="0" smtClean="0">
              <a:solidFill>
                <a:srgbClr val="660066"/>
              </a:solidFill>
              <a:latin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Write &lt;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T,P,u,v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&gt; in the 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Log</a:t>
            </a:r>
          </a:p>
          <a:p>
            <a:pPr marL="342900" lvl="1" indent="-342900">
              <a:buFontTx/>
              <a:buChar char="•"/>
            </a:pPr>
            <a:r>
              <a:rPr lang="en-US" b="1" dirty="0" err="1" smtClean="0">
                <a:solidFill>
                  <a:srgbClr val="660066"/>
                </a:solidFill>
                <a:latin typeface="Arial" charset="0"/>
              </a:rPr>
              <a:t>pageLSN</a:t>
            </a:r>
            <a:r>
              <a:rPr lang="en-US" dirty="0">
                <a:latin typeface="Arial" charset="0"/>
              </a:rPr>
              <a:t>=</a:t>
            </a:r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LSN</a:t>
            </a:r>
            <a:endParaRPr lang="en-US" dirty="0">
              <a:latin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en-US" b="1" dirty="0" err="1" smtClean="0">
                <a:solidFill>
                  <a:srgbClr val="0000FF"/>
                </a:solidFill>
                <a:latin typeface="Arial" charset="0"/>
              </a:rPr>
              <a:t>lastLSN</a:t>
            </a:r>
            <a:r>
              <a:rPr lang="en-US" dirty="0">
                <a:latin typeface="Arial" charset="0"/>
              </a:rPr>
              <a:t>=</a:t>
            </a:r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LSN</a:t>
            </a:r>
            <a:endParaRPr lang="en-US" dirty="0">
              <a:latin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en-US" b="1" dirty="0" err="1" smtClean="0">
                <a:solidFill>
                  <a:srgbClr val="FF0000"/>
                </a:solidFill>
                <a:latin typeface="Arial" charset="0"/>
              </a:rPr>
              <a:t>recLSN</a:t>
            </a:r>
            <a:r>
              <a:rPr lang="en-US" dirty="0">
                <a:latin typeface="Arial" charset="0"/>
              </a:rPr>
              <a:t>=if </a:t>
            </a:r>
            <a:r>
              <a:rPr lang="en-US" dirty="0" err="1">
                <a:latin typeface="Arial" charset="0"/>
              </a:rPr>
              <a:t>isNull</a:t>
            </a:r>
            <a:r>
              <a:rPr lang="en-US" dirty="0">
                <a:latin typeface="Arial" charset="0"/>
              </a:rPr>
              <a:t> then </a:t>
            </a:r>
            <a:r>
              <a:rPr lang="en-US" b="1" dirty="0">
                <a:solidFill>
                  <a:srgbClr val="008000"/>
                </a:solidFill>
                <a:latin typeface="Arial" charset="0"/>
              </a:rPr>
              <a:t>LSN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59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48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Normal Operation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Buffer manager wants to OUTPUT(P)</a:t>
            </a:r>
          </a:p>
          <a:p>
            <a:r>
              <a:rPr lang="en-US" dirty="0" smtClean="0">
                <a:latin typeface="Arial" charset="0"/>
              </a:rPr>
              <a:t>What do we do ?</a:t>
            </a:r>
          </a:p>
          <a:p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Buffer manager wants INPUT(P)</a:t>
            </a:r>
          </a:p>
          <a:p>
            <a:r>
              <a:rPr lang="en-US" dirty="0" smtClean="0">
                <a:latin typeface="Arial" charset="0"/>
              </a:rPr>
              <a:t>What do we do ?</a:t>
            </a: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1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49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Normal Operation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Buffer manager wants to OUTPUT(P)</a:t>
            </a:r>
          </a:p>
          <a:p>
            <a:r>
              <a:rPr lang="en-US" dirty="0">
                <a:latin typeface="Arial" charset="0"/>
              </a:rPr>
              <a:t>Flush log up to </a:t>
            </a:r>
            <a:r>
              <a:rPr lang="en-US" b="1" dirty="0" err="1">
                <a:solidFill>
                  <a:srgbClr val="660066"/>
                </a:solidFill>
                <a:latin typeface="Arial" charset="0"/>
              </a:rPr>
              <a:t>pageLSN</a:t>
            </a:r>
            <a:endParaRPr lang="en-US" b="1" dirty="0">
              <a:solidFill>
                <a:srgbClr val="660066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Remove P from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Dirty Pages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table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Buffer manager wants INPUT(P)</a:t>
            </a:r>
          </a:p>
          <a:p>
            <a:r>
              <a:rPr lang="en-US" dirty="0" smtClean="0">
                <a:latin typeface="Arial" charset="0"/>
              </a:rPr>
              <a:t>Create entry in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Dirty Pages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table</a:t>
            </a:r>
            <a:br>
              <a:rPr lang="en-US" dirty="0" smtClean="0">
                <a:latin typeface="Arial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Arial" charset="0"/>
              </a:rPr>
              <a:t>recLSN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NULL</a:t>
            </a: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5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Least Recently Used (LRU)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B6C7B-15EC-C34D-A481-AF5AD4AA50B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990600" y="22860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P5, P2, P8, P4, P1, P9, P6, P3, P7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014515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351119" y="2895600"/>
            <a:ext cx="2111933" cy="649188"/>
          </a:xfrm>
          <a:prstGeom prst="wedgeEllipseCallout">
            <a:avLst>
              <a:gd name="adj1" fmla="val 66649"/>
              <a:gd name="adj2" fmla="val 29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Read(P6)</a:t>
            </a:r>
            <a:endParaRPr lang="en-US" dirty="0">
              <a:latin typeface="Arial"/>
            </a:endParaRPr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1022350" y="36576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P6, P5, P2, P8, P4, P1, P9, P3, P7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943600" y="2286001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5" name="Shape 14"/>
          <p:cNvCxnSpPr>
            <a:stCxn id="11" idx="0"/>
            <a:endCxn id="539652" idx="1"/>
          </p:cNvCxnSpPr>
          <p:nvPr/>
        </p:nvCxnSpPr>
        <p:spPr bwMode="auto">
          <a:xfrm rot="16200000" flipH="1" flipV="1">
            <a:off x="3476967" y="-200366"/>
            <a:ext cx="323166" cy="5295900"/>
          </a:xfrm>
          <a:prstGeom prst="curvedConnector4">
            <a:avLst>
              <a:gd name="adj1" fmla="val -70738"/>
              <a:gd name="adj2" fmla="val 104317"/>
            </a:avLst>
          </a:prstGeom>
          <a:solidFill>
            <a:srgbClr val="C0C0C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94852" y="1447800"/>
            <a:ext cx="2531834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Most recent</a:t>
            </a:r>
            <a:endParaRPr lang="en-US" dirty="0">
              <a:latin typeface="Arial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345962" y="1447800"/>
            <a:ext cx="2641512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Least recent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68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50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Normal Operation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Transaction T starts</a:t>
            </a:r>
          </a:p>
          <a:p>
            <a:r>
              <a:rPr lang="en-US" dirty="0" smtClean="0">
                <a:latin typeface="Arial" charset="0"/>
              </a:rPr>
              <a:t>What do we do ?</a:t>
            </a:r>
          </a:p>
          <a:p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Transaction T </a:t>
            </a:r>
            <a:r>
              <a:rPr lang="en-US" dirty="0" smtClean="0">
                <a:latin typeface="Arial" charset="0"/>
              </a:rPr>
              <a:t>commits/aborts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What do we do ?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74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469C-CEC2-CA46-9901-400896D6CAC0}" type="slidenum">
              <a:rPr lang="en-US"/>
              <a:pPr/>
              <a:t>51</a:t>
            </a:fld>
            <a:endParaRPr lang="en-US"/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 Normal Operation</a:t>
            </a:r>
          </a:p>
        </p:txBody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Transaction T starts</a:t>
            </a:r>
          </a:p>
          <a:p>
            <a:r>
              <a:rPr lang="en-US" dirty="0" smtClean="0">
                <a:latin typeface="Arial" charset="0"/>
              </a:rPr>
              <a:t>Write &lt;START T&gt; in the 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log</a:t>
            </a:r>
          </a:p>
          <a:p>
            <a:r>
              <a:rPr lang="en-US" dirty="0" smtClean="0">
                <a:latin typeface="Arial" charset="0"/>
              </a:rPr>
              <a:t>New entry T in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Active TXN</a:t>
            </a:r>
            <a:r>
              <a:rPr lang="en-US" dirty="0" smtClean="0">
                <a:latin typeface="Arial" charset="0"/>
              </a:rPr>
              <a:t>; </a:t>
            </a:r>
            <a:br>
              <a:rPr lang="en-US" dirty="0" smtClean="0">
                <a:latin typeface="Arial" charset="0"/>
              </a:rPr>
            </a:b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lastLSN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null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Transaction T </a:t>
            </a:r>
            <a:r>
              <a:rPr lang="en-US" dirty="0" smtClean="0">
                <a:latin typeface="Arial" charset="0"/>
              </a:rPr>
              <a:t>commits/aborts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Write &lt;COMMIT T&gt;</a:t>
            </a:r>
          </a:p>
          <a:p>
            <a:r>
              <a:rPr lang="en-US" dirty="0" smtClean="0">
                <a:latin typeface="Arial" charset="0"/>
              </a:rPr>
              <a:t>Flush 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log</a:t>
            </a:r>
            <a:r>
              <a:rPr lang="en-US" dirty="0" smtClean="0">
                <a:latin typeface="Arial" charset="0"/>
              </a:rPr>
              <a:t> up to this entry</a:t>
            </a:r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176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65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1A477A-2C28-2140-A5A0-B9448FB79C6D}" type="slidenum">
              <a:rPr lang="en-US"/>
              <a:pPr/>
              <a:t>52</a:t>
            </a:fld>
            <a:endParaRPr lang="en-US"/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Checkpoints</a:t>
            </a: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Write into the log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Entire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active transactions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table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Entire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dirty pages table</a:t>
            </a:r>
          </a:p>
        </p:txBody>
      </p:sp>
      <p:sp>
        <p:nvSpPr>
          <p:cNvPr id="1781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920" y="4719935"/>
            <a:ext cx="874648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Recovery always starts by analyzing latest checkpoint</a:t>
            </a:r>
            <a:endParaRPr lang="en-US" sz="2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562600"/>
            <a:ext cx="824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Background process periodically flushes dirty pages to disk </a:t>
            </a:r>
            <a:endParaRPr lang="en-US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6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C8EE8-8858-EF43-BDFC-65C040C3C3FD}" type="slidenum">
              <a:rPr lang="en-US"/>
              <a:pPr/>
              <a:t>53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ARIES</a:t>
            </a:r>
            <a:r>
              <a:rPr lang="en-US" dirty="0" smtClean="0">
                <a:latin typeface="Arial" charset="0"/>
              </a:rPr>
              <a:t> Recovery</a:t>
            </a:r>
            <a:endParaRPr lang="en-US" dirty="0">
              <a:latin typeface="Arial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Analysis pass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Figure out what was going on at time of crash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List of dirty pages and active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Redo pass (repeating history principle)</a:t>
            </a:r>
            <a:endParaRPr lang="en-US" sz="2400" dirty="0" smtClean="0">
              <a:latin typeface="Arial" charset="0"/>
            </a:endParaRP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Redo all operations, even for transactions that will not commit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Get back to state at the moment of the crash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Undo pass</a:t>
            </a:r>
            <a:endParaRPr lang="en-US" sz="2400" b="1" dirty="0" smtClean="0">
              <a:solidFill>
                <a:srgbClr val="0000FF"/>
              </a:solidFill>
              <a:latin typeface="Arial" charset="0"/>
            </a:endParaRP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Remove effects of all uncommitted transactions</a:t>
            </a:r>
          </a:p>
          <a:p>
            <a:pPr marL="914400" lvl="1" indent="-457200"/>
            <a:r>
              <a:rPr lang="en-US" sz="2000" dirty="0" smtClean="0">
                <a:latin typeface="Arial" charset="0"/>
              </a:rPr>
              <a:t>Log changes during undo in case of another crash during undo </a:t>
            </a:r>
          </a:p>
        </p:txBody>
      </p:sp>
      <p:sp>
        <p:nvSpPr>
          <p:cNvPr id="16691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26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1B616-EE99-5640-90E7-34C3150D20CF}" type="slidenum">
              <a:rPr lang="en-US"/>
              <a:pPr/>
              <a:t>54</a:t>
            </a:fld>
            <a:endParaRPr lang="en-US"/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ARIES Method Illustration</a:t>
            </a:r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4262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685800" y="5726668"/>
            <a:ext cx="352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000000"/>
                </a:solidFill>
                <a:latin typeface="Arial"/>
              </a:rPr>
              <a:t>[Figure 3 from Franklin97]</a:t>
            </a:r>
          </a:p>
        </p:txBody>
      </p:sp>
      <p:sp>
        <p:nvSpPr>
          <p:cNvPr id="16896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1143000" y="3886200"/>
            <a:ext cx="1066800" cy="6858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1981200" y="3810000"/>
            <a:ext cx="1143000" cy="5334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57400" y="4572000"/>
            <a:ext cx="69306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First undo and first redo log entry might be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in reverse order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32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2CC92-07AC-324E-954C-2ED6A8EB04A8}" type="slidenum">
              <a:rPr lang="en-US"/>
              <a:pPr/>
              <a:t>55</a:t>
            </a:fld>
            <a:endParaRPr lang="en-US"/>
          </a:p>
        </p:txBody>
      </p:sp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</a:t>
            </a:r>
            <a:r>
              <a:rPr lang="en-US" dirty="0">
                <a:latin typeface="Arial" charset="0"/>
              </a:rPr>
              <a:t>Phase</a:t>
            </a: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958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Goal</a:t>
            </a:r>
          </a:p>
          <a:p>
            <a:pPr lvl="1"/>
            <a:r>
              <a:rPr lang="en-US" sz="2000" dirty="0">
                <a:latin typeface="Arial" charset="0"/>
              </a:rPr>
              <a:t>Determine point in log where to start REDO</a:t>
            </a:r>
          </a:p>
          <a:p>
            <a:pPr lvl="1"/>
            <a:r>
              <a:rPr lang="en-US" sz="2000" dirty="0">
                <a:latin typeface="Arial" charset="0"/>
              </a:rPr>
              <a:t>Determine set of dirty pages when crashed</a:t>
            </a:r>
          </a:p>
          <a:p>
            <a:pPr lvl="2"/>
            <a:r>
              <a:rPr lang="en-US" sz="1800" dirty="0">
                <a:latin typeface="Arial" charset="0"/>
              </a:rPr>
              <a:t>Conservative estimate of dirty pages</a:t>
            </a:r>
          </a:p>
          <a:p>
            <a:pPr lvl="1"/>
            <a:r>
              <a:rPr lang="en-US" sz="2000" dirty="0">
                <a:latin typeface="Arial" charset="0"/>
              </a:rPr>
              <a:t>Identify active transactions when crashed 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Approach</a:t>
            </a:r>
          </a:p>
          <a:p>
            <a:pPr lvl="1"/>
            <a:r>
              <a:rPr lang="en-US" sz="2000" dirty="0">
                <a:latin typeface="Arial" charset="0"/>
              </a:rPr>
              <a:t>Rebuild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active transactions 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table </a:t>
            </a:r>
            <a:r>
              <a:rPr lang="en-US" sz="2000" dirty="0">
                <a:latin typeface="Arial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dirty pages table</a:t>
            </a:r>
          </a:p>
          <a:p>
            <a:pPr lvl="1"/>
            <a:r>
              <a:rPr lang="en-US" sz="2000" dirty="0">
                <a:latin typeface="Arial" charset="0"/>
              </a:rPr>
              <a:t>Reprocess the log from the</a:t>
            </a:r>
            <a:r>
              <a:rPr lang="en-US" sz="2000" dirty="0" smtClean="0">
                <a:latin typeface="Arial" charset="0"/>
              </a:rPr>
              <a:t> checkpoint</a:t>
            </a:r>
          </a:p>
          <a:p>
            <a:pPr lvl="2"/>
            <a:r>
              <a:rPr lang="en-US" sz="1800" dirty="0">
                <a:latin typeface="Arial" charset="0"/>
              </a:rPr>
              <a:t>Only update the two data structures</a:t>
            </a:r>
            <a:endParaRPr lang="en-US" sz="1800" dirty="0" smtClean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Compute: </a:t>
            </a:r>
            <a:r>
              <a:rPr lang="en-US" sz="2000" b="1" dirty="0" err="1" smtClean="0">
                <a:latin typeface="Arial" charset="0"/>
              </a:rPr>
              <a:t>firstLSN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= smallest of all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recoveryLSN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02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9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Phase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14400" y="2514600"/>
            <a:ext cx="7010400" cy="1588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43800" y="1828800"/>
            <a:ext cx="114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(crash)</a:t>
            </a:r>
            <a:endParaRPr lang="en-US" dirty="0"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429000" y="2362200"/>
            <a:ext cx="3048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71800" y="1752600"/>
            <a:ext cx="172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Checkpoint</a:t>
            </a:r>
            <a:endParaRPr lang="en-US" dirty="0">
              <a:latin typeface="Arial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3581400"/>
            <a:ext cx="12224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Dirty</a:t>
            </a:r>
            <a:br>
              <a:rPr lang="en-US" b="1" dirty="0" smtClean="0">
                <a:solidFill>
                  <a:srgbClr val="FF0000"/>
                </a:solidFill>
                <a:latin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Arial"/>
              </a:rPr>
              <a:t>pages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5257800"/>
            <a:ext cx="12624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Active</a:t>
            </a:r>
            <a:br>
              <a:rPr lang="en-US" b="1" dirty="0" smtClean="0">
                <a:solidFill>
                  <a:srgbClr val="0000FF"/>
                </a:solidFill>
                <a:latin typeface="Arial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/>
              </a:rPr>
              <a:t>txn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45724" y="1676400"/>
            <a:ext cx="1030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3514311"/>
              </p:ext>
            </p:extLst>
          </p:nvPr>
        </p:nvGraphicFramePr>
        <p:xfrm>
          <a:off x="1371600" y="37795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0064936"/>
              </p:ext>
            </p:extLst>
          </p:nvPr>
        </p:nvGraphicFramePr>
        <p:xfrm>
          <a:off x="1524000" y="5227320"/>
          <a:ext cx="3200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  <a:gridCol w="10668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485900" y="2781300"/>
            <a:ext cx="533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08138" y="3048000"/>
            <a:ext cx="224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firstLSN</a:t>
            </a:r>
            <a:r>
              <a:rPr lang="en-US" dirty="0" smtClean="0">
                <a:latin typeface="Arial"/>
              </a:rPr>
              <a:t>=  ???</a:t>
            </a:r>
            <a:endParaRPr lang="en-US" b="1" dirty="0">
              <a:latin typeface="Arial"/>
            </a:endParaRPr>
          </a:p>
        </p:txBody>
      </p:sp>
      <p:sp>
        <p:nvSpPr>
          <p:cNvPr id="2" name="Oval Callout 1"/>
          <p:cNvSpPr/>
          <p:nvPr/>
        </p:nvSpPr>
        <p:spPr bwMode="auto">
          <a:xfrm>
            <a:off x="4953000" y="2743200"/>
            <a:ext cx="3468635" cy="1168539"/>
          </a:xfrm>
          <a:prstGeom prst="wedgeEllipseCallout">
            <a:avLst>
              <a:gd name="adj1" fmla="val -99046"/>
              <a:gd name="adj2" fmla="val -116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charset="0"/>
              </a:rPr>
              <a:t>Where do we start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</a:rPr>
              <a:t>the REDO phase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581400" y="2514600"/>
            <a:ext cx="0" cy="12192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98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Phase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14400" y="2514600"/>
            <a:ext cx="7010400" cy="1588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43800" y="1828800"/>
            <a:ext cx="114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(crash)</a:t>
            </a:r>
            <a:endParaRPr lang="en-US" dirty="0"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429000" y="2362200"/>
            <a:ext cx="3048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71800" y="1752600"/>
            <a:ext cx="172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Checkpoint</a:t>
            </a:r>
            <a:endParaRPr lang="en-US" dirty="0">
              <a:latin typeface="Arial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3581400"/>
            <a:ext cx="12224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Dirty</a:t>
            </a:r>
            <a:br>
              <a:rPr lang="en-US" b="1" dirty="0" smtClean="0">
                <a:solidFill>
                  <a:srgbClr val="FF0000"/>
                </a:solidFill>
                <a:latin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Arial"/>
              </a:rPr>
              <a:t>pages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5257800"/>
            <a:ext cx="12624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Active</a:t>
            </a:r>
            <a:br>
              <a:rPr lang="en-US" b="1" dirty="0" smtClean="0">
                <a:solidFill>
                  <a:srgbClr val="0000FF"/>
                </a:solidFill>
                <a:latin typeface="Arial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/>
              </a:rPr>
              <a:t>txn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45724" y="1676400"/>
            <a:ext cx="1030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693607"/>
              </p:ext>
            </p:extLst>
          </p:nvPr>
        </p:nvGraphicFramePr>
        <p:xfrm>
          <a:off x="1371600" y="37795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1488274"/>
              </p:ext>
            </p:extLst>
          </p:nvPr>
        </p:nvGraphicFramePr>
        <p:xfrm>
          <a:off x="1524000" y="5227320"/>
          <a:ext cx="3200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  <a:gridCol w="10668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485900" y="2781300"/>
            <a:ext cx="533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08138" y="3048000"/>
            <a:ext cx="3339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firstLSN</a:t>
            </a:r>
            <a:r>
              <a:rPr lang="en-US" dirty="0" smtClean="0">
                <a:latin typeface="Arial"/>
              </a:rPr>
              <a:t>=min(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recLSN</a:t>
            </a:r>
            <a:r>
              <a:rPr lang="en-US" dirty="0" smtClean="0">
                <a:latin typeface="Arial"/>
              </a:rPr>
              <a:t>)</a:t>
            </a:r>
            <a:endParaRPr lang="en-US" b="1" dirty="0">
              <a:latin typeface="Arial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667000" y="2895600"/>
            <a:ext cx="2353423" cy="1036208"/>
          </a:xfrm>
          <a:custGeom>
            <a:avLst/>
            <a:gdLst>
              <a:gd name="connsiteX0" fmla="*/ 1967034 w 2372316"/>
              <a:gd name="connsiteY0" fmla="*/ 1102340 h 1102340"/>
              <a:gd name="connsiteX1" fmla="*/ 2292292 w 2372316"/>
              <a:gd name="connsiteY1" fmla="*/ 808038 h 1102340"/>
              <a:gd name="connsiteX2" fmla="*/ 2152896 w 2372316"/>
              <a:gd name="connsiteY2" fmla="*/ 111008 h 1102340"/>
              <a:gd name="connsiteX3" fmla="*/ 975773 w 2372316"/>
              <a:gd name="connsiteY3" fmla="*/ 141987 h 1102340"/>
              <a:gd name="connsiteX4" fmla="*/ 0 w 2372316"/>
              <a:gd name="connsiteY4" fmla="*/ 296883 h 11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2316" h="1102340">
                <a:moveTo>
                  <a:pt x="1967034" y="1102340"/>
                </a:moveTo>
                <a:cubicBezTo>
                  <a:pt x="2114174" y="1037800"/>
                  <a:pt x="2261315" y="973260"/>
                  <a:pt x="2292292" y="808038"/>
                </a:cubicBezTo>
                <a:cubicBezTo>
                  <a:pt x="2323269" y="642816"/>
                  <a:pt x="2372316" y="222016"/>
                  <a:pt x="2152896" y="111008"/>
                </a:cubicBezTo>
                <a:cubicBezTo>
                  <a:pt x="1933476" y="0"/>
                  <a:pt x="1334589" y="111008"/>
                  <a:pt x="975773" y="141987"/>
                </a:cubicBezTo>
                <a:cubicBezTo>
                  <a:pt x="616957" y="172966"/>
                  <a:pt x="0" y="296883"/>
                  <a:pt x="0" y="2968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581400" y="2514600"/>
            <a:ext cx="0" cy="12192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48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1. Analysis Phase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14400" y="2514600"/>
            <a:ext cx="7010400" cy="1588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43800" y="1828800"/>
            <a:ext cx="114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(crash)</a:t>
            </a:r>
            <a:endParaRPr lang="en-US" dirty="0">
              <a:latin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429000" y="2362200"/>
            <a:ext cx="3048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71800" y="1752600"/>
            <a:ext cx="172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Checkpoint</a:t>
            </a:r>
            <a:endParaRPr lang="en-US" dirty="0">
              <a:latin typeface="Arial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3581400"/>
            <a:ext cx="12224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Dirty</a:t>
            </a:r>
            <a:br>
              <a:rPr lang="en-US" b="1" dirty="0" smtClean="0">
                <a:solidFill>
                  <a:srgbClr val="FF0000"/>
                </a:solidFill>
                <a:latin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Arial"/>
              </a:rPr>
              <a:t>pages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5257800"/>
            <a:ext cx="12624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Active</a:t>
            </a:r>
            <a:br>
              <a:rPr lang="en-US" b="1" dirty="0" smtClean="0">
                <a:solidFill>
                  <a:srgbClr val="0000FF"/>
                </a:solidFill>
                <a:latin typeface="Arial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/>
              </a:rPr>
              <a:t>txn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45724" y="1676400"/>
            <a:ext cx="1030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Arial"/>
              </a:rPr>
              <a:t>Log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669543"/>
              </p:ext>
            </p:extLst>
          </p:nvPr>
        </p:nvGraphicFramePr>
        <p:xfrm>
          <a:off x="1371600" y="37795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3946692"/>
              </p:ext>
            </p:extLst>
          </p:nvPr>
        </p:nvGraphicFramePr>
        <p:xfrm>
          <a:off x="1524000" y="5227320"/>
          <a:ext cx="3200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  <a:gridCol w="10668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4800600" y="4648200"/>
            <a:ext cx="1130808" cy="917079"/>
          </a:xfrm>
          <a:prstGeom prst="rightArrow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4034811"/>
              </p:ext>
            </p:extLst>
          </p:nvPr>
        </p:nvGraphicFramePr>
        <p:xfrm>
          <a:off x="5943600" y="3855720"/>
          <a:ext cx="3124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recLSN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pageID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7423365"/>
              </p:ext>
            </p:extLst>
          </p:nvPr>
        </p:nvGraphicFramePr>
        <p:xfrm>
          <a:off x="5638800" y="5455920"/>
          <a:ext cx="3352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lastLSN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transID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648200" y="3664803"/>
            <a:ext cx="1142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Replay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history</a:t>
            </a:r>
            <a:endParaRPr lang="en-US" dirty="0">
              <a:latin typeface="Arial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485900" y="2781300"/>
            <a:ext cx="533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08138" y="3048000"/>
            <a:ext cx="138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/>
              </a:rPr>
              <a:t>firstLSN</a:t>
            </a:r>
            <a:endParaRPr lang="en-US" b="1" dirty="0">
              <a:latin typeface="Arial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667000" y="2895600"/>
            <a:ext cx="2353423" cy="1036208"/>
          </a:xfrm>
          <a:custGeom>
            <a:avLst/>
            <a:gdLst>
              <a:gd name="connsiteX0" fmla="*/ 1967034 w 2372316"/>
              <a:gd name="connsiteY0" fmla="*/ 1102340 h 1102340"/>
              <a:gd name="connsiteX1" fmla="*/ 2292292 w 2372316"/>
              <a:gd name="connsiteY1" fmla="*/ 808038 h 1102340"/>
              <a:gd name="connsiteX2" fmla="*/ 2152896 w 2372316"/>
              <a:gd name="connsiteY2" fmla="*/ 111008 h 1102340"/>
              <a:gd name="connsiteX3" fmla="*/ 975773 w 2372316"/>
              <a:gd name="connsiteY3" fmla="*/ 141987 h 1102340"/>
              <a:gd name="connsiteX4" fmla="*/ 0 w 2372316"/>
              <a:gd name="connsiteY4" fmla="*/ 296883 h 11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2316" h="1102340">
                <a:moveTo>
                  <a:pt x="1967034" y="1102340"/>
                </a:moveTo>
                <a:cubicBezTo>
                  <a:pt x="2114174" y="1037800"/>
                  <a:pt x="2261315" y="973260"/>
                  <a:pt x="2292292" y="808038"/>
                </a:cubicBezTo>
                <a:cubicBezTo>
                  <a:pt x="2323269" y="642816"/>
                  <a:pt x="2372316" y="222016"/>
                  <a:pt x="2152896" y="111008"/>
                </a:cubicBezTo>
                <a:cubicBezTo>
                  <a:pt x="1933476" y="0"/>
                  <a:pt x="1334589" y="111008"/>
                  <a:pt x="975773" y="141987"/>
                </a:cubicBezTo>
                <a:cubicBezTo>
                  <a:pt x="616957" y="172966"/>
                  <a:pt x="0" y="296883"/>
                  <a:pt x="0" y="29688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581400" y="2514600"/>
            <a:ext cx="0" cy="12192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696200" y="2514600"/>
            <a:ext cx="0" cy="12192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21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 principle: replay history</a:t>
            </a:r>
          </a:p>
          <a:p>
            <a:r>
              <a:rPr lang="en-US" dirty="0" smtClean="0"/>
              <a:t>Process Log forward, starting from </a:t>
            </a:r>
            <a:r>
              <a:rPr lang="en-US" b="1" dirty="0" err="1" smtClean="0"/>
              <a:t>firstLSN</a:t>
            </a:r>
            <a:endParaRPr lang="en-US" b="1" dirty="0" smtClean="0"/>
          </a:p>
          <a:p>
            <a:r>
              <a:rPr lang="en-US" dirty="0" smtClean="0"/>
              <a:t>Read every log record, sequentially</a:t>
            </a:r>
          </a:p>
          <a:p>
            <a:r>
              <a:rPr lang="en-US" dirty="0" smtClean="0"/>
              <a:t>Redo actions are not recorded in the log</a:t>
            </a:r>
          </a:p>
          <a:p>
            <a:r>
              <a:rPr lang="en-US" dirty="0" smtClean="0"/>
              <a:t>Needs the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Dirty Page Table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B94D-4466-D540-8A5E-4CF7C0D6A3E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2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Least Recently Used (LRU)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B6C7B-15EC-C34D-A481-AF5AD4AA50B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990600" y="22860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P5, P2, P8, P4, P1, P9, P6, P3, P7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014515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351119" y="2895600"/>
            <a:ext cx="2111933" cy="649188"/>
          </a:xfrm>
          <a:prstGeom prst="wedgeEllipseCallout">
            <a:avLst>
              <a:gd name="adj1" fmla="val 66649"/>
              <a:gd name="adj2" fmla="val 29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Read(P6)</a:t>
            </a:r>
            <a:endParaRPr lang="en-US" dirty="0">
              <a:latin typeface="Arial"/>
            </a:endParaRPr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1022350" y="36576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P6, P5, P2, P8, P4, P1, P9, P3, P7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943600" y="2286001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5" name="Shape 14"/>
          <p:cNvCxnSpPr>
            <a:stCxn id="11" idx="0"/>
            <a:endCxn id="539652" idx="1"/>
          </p:cNvCxnSpPr>
          <p:nvPr/>
        </p:nvCxnSpPr>
        <p:spPr bwMode="auto">
          <a:xfrm rot="16200000" flipH="1" flipV="1">
            <a:off x="3476967" y="-200366"/>
            <a:ext cx="323166" cy="5295900"/>
          </a:xfrm>
          <a:prstGeom prst="curvedConnector4">
            <a:avLst>
              <a:gd name="adj1" fmla="val -70738"/>
              <a:gd name="adj2" fmla="val 104317"/>
            </a:avLst>
          </a:prstGeom>
          <a:solidFill>
            <a:srgbClr val="C0C0C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57600" y="4614714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110368" y="4495800"/>
            <a:ext cx="2352631" cy="649188"/>
          </a:xfrm>
          <a:prstGeom prst="wedgeEllipseCallout">
            <a:avLst>
              <a:gd name="adj1" fmla="val 59186"/>
              <a:gd name="adj2" fmla="val -181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Read(P10)</a:t>
            </a:r>
            <a:endParaRPr lang="en-US" dirty="0"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5257800"/>
            <a:ext cx="1124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Arial"/>
              </a:rPr>
              <a:t>??</a:t>
            </a:r>
            <a:endParaRPr lang="en-US" sz="6000" b="1" dirty="0">
              <a:latin typeface="Arial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94852" y="1447800"/>
            <a:ext cx="2531834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Most recent</a:t>
            </a:r>
            <a:endParaRPr lang="en-US" dirty="0">
              <a:latin typeface="Arial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345962" y="1447800"/>
            <a:ext cx="2641512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Least recent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89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60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Phase: Details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For </a:t>
            </a:r>
            <a:r>
              <a:rPr lang="en-US" dirty="0">
                <a:latin typeface="Arial" charset="0"/>
              </a:rPr>
              <a:t>each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Log </a:t>
            </a:r>
            <a:r>
              <a:rPr lang="en-US" dirty="0" smtClean="0">
                <a:latin typeface="Arial" charset="0"/>
              </a:rPr>
              <a:t>entry record 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LSN</a:t>
            </a:r>
            <a:r>
              <a:rPr lang="en-US" dirty="0" smtClean="0">
                <a:latin typeface="Arial" charset="0"/>
              </a:rPr>
              <a:t>: &lt;</a:t>
            </a:r>
            <a:r>
              <a:rPr lang="en-US" dirty="0" err="1" smtClean="0">
                <a:latin typeface="Arial" charset="0"/>
              </a:rPr>
              <a:t>T,P,u,v</a:t>
            </a:r>
            <a:r>
              <a:rPr lang="en-US" dirty="0">
                <a:latin typeface="Arial" charset="0"/>
              </a:rPr>
              <a:t>&gt;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Re-do the action P=u and WRITE(P)</a:t>
            </a:r>
          </a:p>
          <a:p>
            <a:r>
              <a:rPr lang="en-US" dirty="0" smtClean="0">
                <a:latin typeface="Arial" charset="0"/>
              </a:rPr>
              <a:t>But which actions can we skip, for efficiency ?</a:t>
            </a: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8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61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Phase: Details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For each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Log </a:t>
            </a:r>
            <a:r>
              <a:rPr lang="en-US" dirty="0">
                <a:latin typeface="Arial" charset="0"/>
              </a:rPr>
              <a:t>entry record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LSN</a:t>
            </a:r>
            <a:r>
              <a:rPr lang="en-US" dirty="0">
                <a:latin typeface="Arial" charset="0"/>
              </a:rPr>
              <a:t>: &lt;</a:t>
            </a:r>
            <a:r>
              <a:rPr lang="en-US" dirty="0" err="1">
                <a:latin typeface="Arial" charset="0"/>
              </a:rPr>
              <a:t>T</a:t>
            </a:r>
            <a:r>
              <a:rPr lang="en-US" dirty="0" err="1" smtClean="0">
                <a:latin typeface="Arial" charset="0"/>
              </a:rPr>
              <a:t>,P,</a:t>
            </a:r>
            <a:r>
              <a:rPr lang="en-US" dirty="0" err="1">
                <a:latin typeface="Arial" charset="0"/>
              </a:rPr>
              <a:t>u,v</a:t>
            </a:r>
            <a:r>
              <a:rPr lang="en-US" dirty="0" smtClean="0">
                <a:latin typeface="Arial" charset="0"/>
              </a:rPr>
              <a:t>&gt;</a:t>
            </a:r>
          </a:p>
          <a:p>
            <a:r>
              <a:rPr lang="en-US" dirty="0" smtClean="0">
                <a:latin typeface="Arial" charset="0"/>
              </a:rPr>
              <a:t>If P is not in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Dirty Page </a:t>
            </a:r>
            <a:r>
              <a:rPr lang="en-US" dirty="0" smtClean="0">
                <a:latin typeface="Arial" charset="0"/>
              </a:rPr>
              <a:t>then </a:t>
            </a:r>
            <a:r>
              <a:rPr lang="en-US" b="1" dirty="0" smtClean="0">
                <a:latin typeface="Arial" charset="0"/>
              </a:rPr>
              <a:t>no update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If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recLSN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&gt; 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LSN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>
                <a:latin typeface="Arial" charset="0"/>
              </a:rPr>
              <a:t>then </a:t>
            </a:r>
            <a:r>
              <a:rPr lang="en-US" b="1" dirty="0">
                <a:latin typeface="Arial" charset="0"/>
              </a:rPr>
              <a:t>no update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INPUT(P) (read page from disk):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If </a:t>
            </a:r>
            <a:r>
              <a:rPr lang="en-US" b="1" dirty="0" err="1" smtClean="0">
                <a:solidFill>
                  <a:srgbClr val="660066"/>
                </a:solidFill>
                <a:latin typeface="Arial" charset="0"/>
              </a:rPr>
              <a:t>pageLSN</a:t>
            </a:r>
            <a:r>
              <a:rPr lang="en-US" b="1" dirty="0" smtClean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&gt;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LSN</a:t>
            </a:r>
            <a:r>
              <a:rPr lang="en-US" dirty="0">
                <a:latin typeface="Arial" charset="0"/>
              </a:rPr>
              <a:t>, then </a:t>
            </a:r>
            <a:r>
              <a:rPr lang="en-US" b="1" dirty="0">
                <a:latin typeface="Arial" charset="0"/>
              </a:rPr>
              <a:t>no </a:t>
            </a:r>
            <a:r>
              <a:rPr lang="en-US" b="1" dirty="0" smtClean="0">
                <a:latin typeface="Arial" charset="0"/>
              </a:rPr>
              <a:t>update</a:t>
            </a:r>
            <a:endParaRPr lang="en-US" dirty="0" smtClean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Otherwise perform update</a:t>
            </a: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9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62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Phase: Details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What happens if system crashes during REDO ?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6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63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2. Redo Phase: Details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What happens if system crashes during REDO ?</a:t>
            </a:r>
          </a:p>
          <a:p>
            <a:pPr>
              <a:buNone/>
            </a:pPr>
            <a:endParaRPr lang="en-US" dirty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We REDO again !  Each REDO operation is </a:t>
            </a:r>
            <a:r>
              <a:rPr lang="en-US" i="1" u="sng" dirty="0" smtClean="0">
                <a:latin typeface="Arial" charset="0"/>
              </a:rPr>
              <a:t>idempotent</a:t>
            </a:r>
            <a:r>
              <a:rPr lang="en-US" dirty="0" smtClean="0">
                <a:latin typeface="Arial" charset="0"/>
              </a:rPr>
              <a:t>: doing it twice is the as as doing it once.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87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3. Undo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Main principle: “logical” undo</a:t>
            </a:r>
          </a:p>
          <a:p>
            <a:r>
              <a:rPr lang="en-US" sz="2800" dirty="0" smtClean="0"/>
              <a:t>Start from end of </a:t>
            </a:r>
            <a:r>
              <a:rPr lang="en-US" sz="2800" dirty="0" smtClean="0">
                <a:solidFill>
                  <a:srgbClr val="008000"/>
                </a:solidFill>
              </a:rPr>
              <a:t>Log</a:t>
            </a:r>
            <a:r>
              <a:rPr lang="en-US" sz="2800" dirty="0" smtClean="0"/>
              <a:t>, move backwards</a:t>
            </a:r>
          </a:p>
          <a:p>
            <a:r>
              <a:rPr lang="en-US" sz="2800" dirty="0" smtClean="0"/>
              <a:t>Read only affected log entries</a:t>
            </a:r>
          </a:p>
          <a:p>
            <a:r>
              <a:rPr lang="en-US" sz="2800" dirty="0" smtClean="0"/>
              <a:t>Undo actions </a:t>
            </a:r>
            <a:r>
              <a:rPr lang="en-US" sz="2800" i="1" dirty="0" smtClean="0"/>
              <a:t>are</a:t>
            </a:r>
            <a:r>
              <a:rPr lang="en-US" sz="2800" dirty="0" smtClean="0"/>
              <a:t> written in the Log as special entries: </a:t>
            </a:r>
            <a:r>
              <a:rPr lang="en-US" sz="2800" dirty="0" smtClean="0">
                <a:solidFill>
                  <a:srgbClr val="FF6600"/>
                </a:solidFill>
              </a:rPr>
              <a:t>CLR</a:t>
            </a:r>
            <a:r>
              <a:rPr lang="en-US" sz="2800" dirty="0" smtClean="0"/>
              <a:t> (Compensating Log Records)</a:t>
            </a:r>
          </a:p>
          <a:p>
            <a:r>
              <a:rPr lang="en-US" sz="2800" dirty="0" err="1" smtClean="0">
                <a:solidFill>
                  <a:srgbClr val="FF6600"/>
                </a:solidFill>
              </a:rPr>
              <a:t>CLRs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are redone, but never undone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9C7E-68ED-7542-8F8B-639725A973B1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94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3. Undo Phase: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“Loser transactions” = uncommitted transactions in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Active Transactions Table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err="1" smtClean="0">
                <a:solidFill>
                  <a:srgbClr val="FF6600"/>
                </a:solidFill>
              </a:rPr>
              <a:t>ToUndo</a:t>
            </a: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= set of </a:t>
            </a:r>
            <a:r>
              <a:rPr lang="en-US" sz="2800" dirty="0" err="1" smtClean="0">
                <a:solidFill>
                  <a:srgbClr val="0000FF"/>
                </a:solidFill>
              </a:rPr>
              <a:t>lastLSN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loser transactions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9C7E-68ED-7542-8F8B-639725A973B1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09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3. Undo Phase: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While </a:t>
            </a:r>
            <a:r>
              <a:rPr lang="en-US" sz="2800" b="1" dirty="0" err="1" smtClean="0">
                <a:solidFill>
                  <a:srgbClr val="FF6600"/>
                </a:solidFill>
              </a:rPr>
              <a:t>ToUndo</a:t>
            </a: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not empty:</a:t>
            </a:r>
          </a:p>
          <a:p>
            <a:r>
              <a:rPr lang="en-US" sz="2400" dirty="0" smtClean="0"/>
              <a:t>Choose most recent (largest) </a:t>
            </a:r>
            <a:r>
              <a:rPr lang="en-US" sz="2400" dirty="0" smtClean="0">
                <a:solidFill>
                  <a:srgbClr val="008000"/>
                </a:solidFill>
              </a:rPr>
              <a:t>LSN</a:t>
            </a:r>
            <a:r>
              <a:rPr lang="en-US" sz="2400" dirty="0" smtClean="0"/>
              <a:t> in </a:t>
            </a:r>
            <a:r>
              <a:rPr lang="en-US" sz="2400" b="1" dirty="0" err="1" smtClean="0">
                <a:solidFill>
                  <a:srgbClr val="FF6600"/>
                </a:solidFill>
              </a:rPr>
              <a:t>ToUndo</a:t>
            </a:r>
            <a:endParaRPr lang="en-US" sz="2400" b="1" dirty="0" smtClean="0">
              <a:solidFill>
                <a:srgbClr val="FF6600"/>
              </a:solidFill>
            </a:endParaRPr>
          </a:p>
          <a:p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8000"/>
                </a:solidFill>
              </a:rPr>
              <a:t>LSN </a:t>
            </a:r>
            <a:r>
              <a:rPr lang="en-US" sz="2400" dirty="0" smtClean="0"/>
              <a:t>= regular record &lt;</a:t>
            </a:r>
            <a:r>
              <a:rPr lang="en-US" sz="2400" dirty="0" err="1" smtClean="0"/>
              <a:t>T,P,u,v</a:t>
            </a:r>
            <a:r>
              <a:rPr lang="en-US" sz="2400" dirty="0" smtClean="0"/>
              <a:t>&gt;:</a:t>
            </a:r>
          </a:p>
          <a:p>
            <a:pPr lvl="1"/>
            <a:r>
              <a:rPr lang="en-US" sz="2000" dirty="0" smtClean="0"/>
              <a:t>Undo v</a:t>
            </a:r>
          </a:p>
          <a:p>
            <a:pPr lvl="1"/>
            <a:r>
              <a:rPr lang="en-US" sz="2000" dirty="0" smtClean="0"/>
              <a:t>Write a </a:t>
            </a:r>
            <a:r>
              <a:rPr lang="en-US" sz="2000" dirty="0" smtClean="0">
                <a:solidFill>
                  <a:srgbClr val="FF6600"/>
                </a:solidFill>
              </a:rPr>
              <a:t>CLR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6600"/>
                </a:solidFill>
              </a:rPr>
              <a:t>CLR</a:t>
            </a:r>
            <a:r>
              <a:rPr lang="en-US" sz="2000" dirty="0" err="1" smtClean="0"/>
              <a:t>.undoNextLSN</a:t>
            </a:r>
            <a:r>
              <a:rPr lang="en-US" sz="2000" dirty="0" smtClean="0"/>
              <a:t> = </a:t>
            </a:r>
            <a:r>
              <a:rPr lang="en-US" sz="2000" dirty="0" err="1" smtClean="0">
                <a:solidFill>
                  <a:srgbClr val="008000"/>
                </a:solidFill>
              </a:rPr>
              <a:t>LSN</a:t>
            </a:r>
            <a:r>
              <a:rPr lang="en-US" sz="2000" dirty="0" err="1" smtClean="0"/>
              <a:t>.prevLSN</a:t>
            </a:r>
            <a:endParaRPr lang="en-US" sz="2000" dirty="0" smtClean="0"/>
          </a:p>
          <a:p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8000"/>
                </a:solidFill>
              </a:rPr>
              <a:t>LSN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FF6600"/>
                </a:solidFill>
              </a:rPr>
              <a:t>CLR record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Don’t undo !</a:t>
            </a:r>
          </a:p>
          <a:p>
            <a:r>
              <a:rPr lang="en-US" sz="2400" dirty="0" smtClean="0"/>
              <a:t>if </a:t>
            </a:r>
            <a:r>
              <a:rPr lang="en-US" sz="2400" dirty="0" err="1" smtClean="0">
                <a:solidFill>
                  <a:srgbClr val="FF6600"/>
                </a:solidFill>
              </a:rPr>
              <a:t>CLR</a:t>
            </a:r>
            <a:r>
              <a:rPr lang="en-US" sz="2400" dirty="0" err="1" smtClean="0"/>
              <a:t>.</a:t>
            </a:r>
            <a:r>
              <a:rPr lang="en-US" sz="2400" b="1" dirty="0" err="1" smtClean="0"/>
              <a:t>undoNextLSN</a:t>
            </a:r>
            <a:r>
              <a:rPr lang="en-US" sz="2400" b="1" dirty="0" smtClean="0"/>
              <a:t> </a:t>
            </a:r>
            <a:r>
              <a:rPr lang="en-US" sz="2400" dirty="0" smtClean="0"/>
              <a:t>not null, insert in </a:t>
            </a:r>
            <a:r>
              <a:rPr lang="en-US" sz="2400" b="1" dirty="0" err="1" smtClean="0"/>
              <a:t>ToUndo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otherwise, write &lt;END TRANSACTION&gt; </a:t>
            </a:r>
            <a:r>
              <a:rPr lang="en-US" dirty="0" smtClean="0"/>
              <a:t>in log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9C7E-68ED-7542-8F8B-639725A973B1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63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F9E95-4AFD-AB48-8A6B-A05A7B218B30}" type="slidenum">
              <a:rPr lang="en-US"/>
              <a:pPr/>
              <a:t>67</a:t>
            </a:fld>
            <a:endParaRPr lang="en-US"/>
          </a:p>
        </p:txBody>
      </p:sp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010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3. Undo Phase: Details</a:t>
            </a:r>
          </a:p>
        </p:txBody>
      </p:sp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73225"/>
            <a:ext cx="8915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3523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000000"/>
                </a:solidFill>
                <a:latin typeface="Arial"/>
              </a:rPr>
              <a:t>[Figure 4 from Franklin97]</a:t>
            </a:r>
          </a:p>
        </p:txBody>
      </p:sp>
      <p:sp>
        <p:nvSpPr>
          <p:cNvPr id="18637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16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68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3. Undo Phase: Details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What happens if system crashes during UNDO ?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99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69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3. Undo Phase: Details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What happens if system crashes during UNDO ?</a:t>
            </a:r>
          </a:p>
          <a:p>
            <a:pPr>
              <a:buNone/>
            </a:pPr>
            <a:endParaRPr lang="en-US" dirty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We do not UNDO again !  Instead, each CLR is a REDO record: we simply redo the undo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33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Least Recently Used (LRU)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B6C7B-15EC-C34D-A481-AF5AD4AA50B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990600" y="22860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P5, P2, P8, P4, P1, P9, P6, P3, P7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014515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351119" y="2895600"/>
            <a:ext cx="2111933" cy="649188"/>
          </a:xfrm>
          <a:prstGeom prst="wedgeEllipseCallout">
            <a:avLst>
              <a:gd name="adj1" fmla="val 66649"/>
              <a:gd name="adj2" fmla="val 29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Read(P6)</a:t>
            </a:r>
            <a:endParaRPr lang="en-US" dirty="0">
              <a:latin typeface="Arial"/>
            </a:endParaRPr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1022350" y="36576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P6, P5, P2, P8, P4, P1, P9, P3, P7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57600" y="4614714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4954927" y="4471245"/>
            <a:ext cx="2280570" cy="649188"/>
          </a:xfrm>
          <a:prstGeom prst="wedgeEllipseCallout">
            <a:avLst>
              <a:gd name="adj1" fmla="val -71398"/>
              <a:gd name="adj2" fmla="val -897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Input(P10)</a:t>
            </a:r>
            <a:endParaRPr lang="en-US" dirty="0">
              <a:latin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90600" y="5334000"/>
            <a:ext cx="7575812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 smtClean="0">
                <a:latin typeface="Arial"/>
              </a:rPr>
              <a:t>P10, P6</a:t>
            </a:r>
            <a:r>
              <a:rPr lang="en-US" sz="3600" dirty="0">
                <a:latin typeface="Arial"/>
              </a:rPr>
              <a:t>, P5, P2, P8, P4, P1, P9, </a:t>
            </a:r>
            <a:r>
              <a:rPr lang="en-US" sz="3600" dirty="0" smtClean="0">
                <a:latin typeface="Arial"/>
              </a:rPr>
              <a:t>P3</a:t>
            </a:r>
            <a:endParaRPr lang="en-US" sz="3600" dirty="0">
              <a:latin typeface="Arial"/>
            </a:endParaRPr>
          </a:p>
        </p:txBody>
      </p:sp>
      <p:sp>
        <p:nvSpPr>
          <p:cNvPr id="20" name="Multiply 19"/>
          <p:cNvSpPr/>
          <p:nvPr/>
        </p:nvSpPr>
        <p:spPr bwMode="auto">
          <a:xfrm>
            <a:off x="7391400" y="3124200"/>
            <a:ext cx="1009769" cy="1718072"/>
          </a:xfrm>
          <a:prstGeom prst="mathMultiply">
            <a:avLst>
              <a:gd name="adj1" fmla="val 4886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1143000" y="5334000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110368" y="4495800"/>
            <a:ext cx="2352631" cy="649188"/>
          </a:xfrm>
          <a:prstGeom prst="wedgeEllipseCallout">
            <a:avLst>
              <a:gd name="adj1" fmla="val 59186"/>
              <a:gd name="adj2" fmla="val -181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Read(P10)</a:t>
            </a:r>
            <a:endParaRPr lang="en-US" dirty="0">
              <a:latin typeface="Arial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3600" y="2286001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24" name="Shape 14"/>
          <p:cNvCxnSpPr>
            <a:stCxn id="23" idx="0"/>
          </p:cNvCxnSpPr>
          <p:nvPr/>
        </p:nvCxnSpPr>
        <p:spPr bwMode="auto">
          <a:xfrm rot="16200000" flipH="1" flipV="1">
            <a:off x="3476967" y="-200366"/>
            <a:ext cx="323166" cy="5295900"/>
          </a:xfrm>
          <a:prstGeom prst="curvedConnector4">
            <a:avLst>
              <a:gd name="adj1" fmla="val -70738"/>
              <a:gd name="adj2" fmla="val 104317"/>
            </a:avLst>
          </a:prstGeom>
          <a:solidFill>
            <a:srgbClr val="C0C0C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94852" y="1447800"/>
            <a:ext cx="2531834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Most recent</a:t>
            </a:r>
            <a:endParaRPr lang="en-US" dirty="0">
              <a:latin typeface="Arial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6345962" y="1447800"/>
            <a:ext cx="2641512" cy="649188"/>
          </a:xfrm>
          <a:prstGeom prst="wedgeEllipseCallout">
            <a:avLst>
              <a:gd name="adj1" fmla="val 1637"/>
              <a:gd name="adj2" fmla="val 7918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Least recent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68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70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Physical </a:t>
            </a:r>
            <a:r>
              <a:rPr lang="en-US" dirty="0" err="1" smtClean="0">
                <a:latin typeface="Arial" charset="0"/>
              </a:rPr>
              <a:t>v.s</a:t>
            </a:r>
            <a:r>
              <a:rPr lang="en-US" dirty="0" smtClean="0">
                <a:latin typeface="Arial" charset="0"/>
              </a:rPr>
              <a:t>. Logical </a:t>
            </a:r>
            <a:r>
              <a:rPr lang="en-US" dirty="0" err="1" smtClean="0">
                <a:latin typeface="Arial" charset="0"/>
              </a:rPr>
              <a:t>Loging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Why are redo records </a:t>
            </a:r>
            <a:r>
              <a:rPr lang="en-US" i="1" u="sng" dirty="0" smtClean="0">
                <a:latin typeface="Arial" charset="0"/>
              </a:rPr>
              <a:t>physical</a:t>
            </a:r>
            <a:r>
              <a:rPr lang="en-US" dirty="0" smtClean="0">
                <a:latin typeface="Arial" charset="0"/>
              </a:rPr>
              <a:t> ?</a:t>
            </a:r>
          </a:p>
          <a:p>
            <a:pPr>
              <a:buNone/>
            </a:pPr>
            <a:endParaRPr lang="en-US" dirty="0">
              <a:latin typeface="Arial" charset="0"/>
            </a:endParaRPr>
          </a:p>
          <a:p>
            <a:pPr>
              <a:buNone/>
            </a:pPr>
            <a:endParaRPr lang="en-US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Why are undo records </a:t>
            </a:r>
            <a:r>
              <a:rPr lang="en-US" i="1" u="sng" dirty="0" smtClean="0">
                <a:latin typeface="Arial" charset="0"/>
              </a:rPr>
              <a:t>logical</a:t>
            </a:r>
            <a:r>
              <a:rPr lang="en-US" dirty="0" smtClean="0">
                <a:latin typeface="Arial" charset="0"/>
              </a:rPr>
              <a:t> ?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88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661D3-6F56-9F4C-B5F0-BC03D4B998D1}" type="slidenum">
              <a:rPr lang="en-US"/>
              <a:pPr/>
              <a:t>71</a:t>
            </a:fld>
            <a:endParaRPr lang="en-US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Physical </a:t>
            </a:r>
            <a:r>
              <a:rPr lang="en-US" dirty="0" err="1" smtClean="0">
                <a:latin typeface="Arial" charset="0"/>
              </a:rPr>
              <a:t>v.s</a:t>
            </a:r>
            <a:r>
              <a:rPr lang="en-US" dirty="0" smtClean="0">
                <a:latin typeface="Arial" charset="0"/>
              </a:rPr>
              <a:t>. Logical </a:t>
            </a:r>
            <a:r>
              <a:rPr lang="en-US" dirty="0" err="1" smtClean="0">
                <a:latin typeface="Arial" charset="0"/>
              </a:rPr>
              <a:t>Loging</a:t>
            </a:r>
            <a:endParaRPr lang="en-US" dirty="0">
              <a:latin typeface="Arial" charset="0"/>
            </a:endParaRP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Why are redo records </a:t>
            </a:r>
            <a:r>
              <a:rPr lang="en-US" i="1" u="sng" dirty="0" smtClean="0">
                <a:latin typeface="Arial" charset="0"/>
              </a:rPr>
              <a:t>physical</a:t>
            </a:r>
            <a:r>
              <a:rPr lang="en-US" dirty="0" smtClean="0">
                <a:latin typeface="Arial" charset="0"/>
              </a:rPr>
              <a:t> ?</a:t>
            </a:r>
          </a:p>
          <a:p>
            <a:r>
              <a:rPr lang="en-US" dirty="0" smtClean="0">
                <a:latin typeface="Arial" charset="0"/>
              </a:rPr>
              <a:t>Simplicity: replaying history is easy, and idempotent</a:t>
            </a:r>
            <a:endParaRPr lang="en-US" dirty="0">
              <a:latin typeface="Arial" charset="0"/>
            </a:endParaRPr>
          </a:p>
          <a:p>
            <a:pPr>
              <a:buNone/>
            </a:pPr>
            <a:endParaRPr lang="en-US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Why are undo records </a:t>
            </a:r>
            <a:r>
              <a:rPr lang="en-US" i="1" u="sng" dirty="0" smtClean="0">
                <a:latin typeface="Arial" charset="0"/>
              </a:rPr>
              <a:t>logical</a:t>
            </a:r>
            <a:r>
              <a:rPr lang="en-US" dirty="0" smtClean="0">
                <a:latin typeface="Arial" charset="0"/>
              </a:rPr>
              <a:t> ?</a:t>
            </a:r>
          </a:p>
          <a:p>
            <a:r>
              <a:rPr lang="en-US" dirty="0" smtClean="0">
                <a:latin typeface="Arial" charset="0"/>
              </a:rPr>
              <a:t>Required for transaction rollback: this not “undoing history”, but selective undo</a:t>
            </a:r>
            <a:endParaRPr lang="en-US" dirty="0">
              <a:latin typeface="Arial" charset="0"/>
            </a:endParaRPr>
          </a:p>
        </p:txBody>
      </p:sp>
      <p:sp>
        <p:nvSpPr>
          <p:cNvPr id="1822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44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D615-6835-4748-8EC3-0C29738B56D6}" type="slidenum">
              <a:rPr lang="en-US"/>
              <a:pPr/>
              <a:t>8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Transactions</a:t>
            </a:r>
            <a:endParaRPr lang="en-US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FORCE or NO-FORCE</a:t>
            </a:r>
            <a:endParaRPr lang="en-US" sz="2800" dirty="0"/>
          </a:p>
          <a:p>
            <a:pPr lvl="1"/>
            <a:r>
              <a:rPr lang="en-US" sz="2400" dirty="0"/>
              <a:t>Should all updates of a transaction be forced to disk before the transaction commits</a:t>
            </a:r>
            <a:r>
              <a:rPr lang="en-US" sz="2400" dirty="0" smtClean="0"/>
              <a:t>?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STEAL </a:t>
            </a:r>
            <a:r>
              <a:rPr lang="en-US" sz="2800" b="1" dirty="0">
                <a:solidFill>
                  <a:srgbClr val="0000FF"/>
                </a:solidFill>
              </a:rPr>
              <a:t>or NO-STEAL</a:t>
            </a:r>
            <a:endParaRPr lang="en-US" sz="2800" dirty="0"/>
          </a:p>
          <a:p>
            <a:pPr lvl="1"/>
            <a:r>
              <a:rPr lang="en-US" sz="2400" dirty="0"/>
              <a:t>Can an update made by an uncommitted transaction overwrite the most recent committed value of a data item on disk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6019800"/>
            <a:ext cx="740469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Performance (e.g. LRU): NO-FORCE+STEAL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191780"/>
            <a:ext cx="528900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Atomicity: FORCE + NO-STEAL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87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Atomic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NO-FORCE</a:t>
            </a:r>
            <a:r>
              <a:rPr lang="en-US" dirty="0" smtClean="0"/>
              <a:t>: Pages of committed transactions not yet written to disk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STEAL</a:t>
            </a:r>
            <a:r>
              <a:rPr lang="en-US" dirty="0" smtClean="0"/>
              <a:t>: Pages of uncommitted transactions already written to disk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749736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In either case, </a:t>
            </a:r>
            <a:r>
              <a:rPr lang="en-US" sz="3600" b="1" i="1" u="sng" dirty="0" smtClean="0">
                <a:latin typeface="Arial"/>
              </a:rPr>
              <a:t>Atomicity</a:t>
            </a:r>
            <a:r>
              <a:rPr lang="en-US" sz="3600" dirty="0" smtClean="0">
                <a:latin typeface="Arial"/>
              </a:rPr>
              <a:t> is violated</a:t>
            </a:r>
            <a:endParaRPr lang="en-US" sz="3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5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5279</Words>
  <Application>Microsoft Macintosh PowerPoint</Application>
  <PresentationFormat>On-screen Show (4:3)</PresentationFormat>
  <Paragraphs>1974</Paragraphs>
  <Slides>71</Slides>
  <Notes>58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Default Design</vt:lpstr>
      <vt:lpstr>CSE544 Transactions: Recovery</vt:lpstr>
      <vt:lpstr>Buffer Management in a DBMS</vt:lpstr>
      <vt:lpstr>Page Replacement Policies</vt:lpstr>
      <vt:lpstr>Least Recently Used (LRU)</vt:lpstr>
      <vt:lpstr>Least Recently Used (LRU)</vt:lpstr>
      <vt:lpstr>Least Recently Used (LRU)</vt:lpstr>
      <vt:lpstr>Least Recently Used (LRU)</vt:lpstr>
      <vt:lpstr>Atomic Transactions</vt:lpstr>
      <vt:lpstr>Atomic Transactions</vt:lpstr>
      <vt:lpstr>Notations</vt:lpstr>
      <vt:lpstr>Recovery</vt:lpstr>
      <vt:lpstr>Example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UNDO Log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REDO Log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Comparison Undo/Redo</vt:lpstr>
      <vt:lpstr>Checkpointing</vt:lpstr>
      <vt:lpstr>ARIES Recovery Manager</vt:lpstr>
      <vt:lpstr>ARIES Recovery Manager</vt:lpstr>
      <vt:lpstr>ARIES Recovery Manager</vt:lpstr>
      <vt:lpstr>LSN = Log Sequence Number</vt:lpstr>
      <vt:lpstr>ARIES Data Structures</vt:lpstr>
      <vt:lpstr>ARIES Data Structures</vt:lpstr>
      <vt:lpstr>ARIES Normal Operation</vt:lpstr>
      <vt:lpstr>ARIES Normal Operation</vt:lpstr>
      <vt:lpstr>ARIES Normal Operation</vt:lpstr>
      <vt:lpstr>ARIES Normal Operation</vt:lpstr>
      <vt:lpstr>ARIES Normal Operation</vt:lpstr>
      <vt:lpstr>ARIES Normal Operation</vt:lpstr>
      <vt:lpstr>Checkpoints</vt:lpstr>
      <vt:lpstr>ARIES Recovery</vt:lpstr>
      <vt:lpstr>ARIES Method Illustration</vt:lpstr>
      <vt:lpstr>1. Analysis Phase</vt:lpstr>
      <vt:lpstr>1. Analysis Phase</vt:lpstr>
      <vt:lpstr>1. Analysis Phase</vt:lpstr>
      <vt:lpstr>1. Analysis Phase</vt:lpstr>
      <vt:lpstr>2. Redo Phase</vt:lpstr>
      <vt:lpstr>2. Redo Phase: Details</vt:lpstr>
      <vt:lpstr>2. Redo Phase: Details</vt:lpstr>
      <vt:lpstr>2. Redo Phase: Details</vt:lpstr>
      <vt:lpstr>2. Redo Phase: Details</vt:lpstr>
      <vt:lpstr>3. Undo Phase</vt:lpstr>
      <vt:lpstr>3. Undo Phase: Details</vt:lpstr>
      <vt:lpstr>3. Undo Phase: Details</vt:lpstr>
      <vt:lpstr>3. Undo Phase: Details</vt:lpstr>
      <vt:lpstr>3. Undo Phase: Details</vt:lpstr>
      <vt:lpstr>3. Undo Phase: Details</vt:lpstr>
      <vt:lpstr>Physical v.s. Logical Loging</vt:lpstr>
      <vt:lpstr>Physical v.s. Logical Loging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Prasang Upadhyaya</cp:lastModifiedBy>
  <cp:revision>649</cp:revision>
  <dcterms:created xsi:type="dcterms:W3CDTF">2011-02-01T10:08:10Z</dcterms:created>
  <dcterms:modified xsi:type="dcterms:W3CDTF">2011-02-01T10:12:54Z</dcterms:modified>
</cp:coreProperties>
</file>