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notesSlides/notesSlide66.xml" ContentType="application/vnd.openxmlformats-officedocument.presentationml.notesSlide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9.xml" ContentType="application/vnd.openxmlformats-officedocument.presentationml.slide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59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27" r:id="rId1"/>
    <p:sldMasterId id="2147483739" r:id="rId2"/>
  </p:sldMasterIdLst>
  <p:notesMasterIdLst>
    <p:notesMasterId r:id="rId78"/>
  </p:notesMasterIdLst>
  <p:handoutMasterIdLst>
    <p:handoutMasterId r:id="rId79"/>
  </p:handoutMasterIdLst>
  <p:sldIdLst>
    <p:sldId id="432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512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52" r:id="rId22"/>
    <p:sldId id="453" r:id="rId23"/>
    <p:sldId id="454" r:id="rId24"/>
    <p:sldId id="455" r:id="rId25"/>
    <p:sldId id="456" r:id="rId26"/>
    <p:sldId id="457" r:id="rId27"/>
    <p:sldId id="513" r:id="rId28"/>
    <p:sldId id="514" r:id="rId29"/>
    <p:sldId id="458" r:id="rId30"/>
    <p:sldId id="459" r:id="rId31"/>
    <p:sldId id="460" r:id="rId32"/>
    <p:sldId id="461" r:id="rId33"/>
    <p:sldId id="462" r:id="rId34"/>
    <p:sldId id="463" r:id="rId35"/>
    <p:sldId id="464" r:id="rId36"/>
    <p:sldId id="465" r:id="rId37"/>
    <p:sldId id="515" r:id="rId38"/>
    <p:sldId id="466" r:id="rId39"/>
    <p:sldId id="467" r:id="rId40"/>
    <p:sldId id="468" r:id="rId41"/>
    <p:sldId id="469" r:id="rId42"/>
    <p:sldId id="470" r:id="rId43"/>
    <p:sldId id="471" r:id="rId44"/>
    <p:sldId id="472" r:id="rId45"/>
    <p:sldId id="473" r:id="rId46"/>
    <p:sldId id="477" r:id="rId47"/>
    <p:sldId id="478" r:id="rId48"/>
    <p:sldId id="479" r:id="rId49"/>
    <p:sldId id="480" r:id="rId50"/>
    <p:sldId id="481" r:id="rId51"/>
    <p:sldId id="482" r:id="rId52"/>
    <p:sldId id="483" r:id="rId53"/>
    <p:sldId id="484" r:id="rId54"/>
    <p:sldId id="519" r:id="rId55"/>
    <p:sldId id="520" r:id="rId56"/>
    <p:sldId id="516" r:id="rId57"/>
    <p:sldId id="517" r:id="rId58"/>
    <p:sldId id="518" r:id="rId59"/>
    <p:sldId id="522" r:id="rId60"/>
    <p:sldId id="523" r:id="rId61"/>
    <p:sldId id="524" r:id="rId62"/>
    <p:sldId id="488" r:id="rId63"/>
    <p:sldId id="489" r:id="rId64"/>
    <p:sldId id="490" r:id="rId65"/>
    <p:sldId id="521" r:id="rId66"/>
    <p:sldId id="491" r:id="rId67"/>
    <p:sldId id="492" r:id="rId68"/>
    <p:sldId id="493" r:id="rId69"/>
    <p:sldId id="494" r:id="rId70"/>
    <p:sldId id="495" r:id="rId71"/>
    <p:sldId id="496" r:id="rId72"/>
    <p:sldId id="497" r:id="rId73"/>
    <p:sldId id="498" r:id="rId74"/>
    <p:sldId id="499" r:id="rId75"/>
    <p:sldId id="500" r:id="rId76"/>
    <p:sldId id="501" r:id="rId7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6600"/>
    <a:srgbClr val="339933"/>
    <a:srgbClr val="FF0000"/>
    <a:srgbClr val="800080"/>
    <a:srgbClr val="6666FF"/>
    <a:srgbClr val="000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013" autoAdjust="0"/>
    <p:restoredTop sz="85389" autoAdjust="0"/>
  </p:normalViewPr>
  <p:slideViewPr>
    <p:cSldViewPr>
      <p:cViewPr varScale="1">
        <p:scale>
          <a:sx n="137" d="100"/>
          <a:sy n="137" d="100"/>
        </p:scale>
        <p:origin x="-14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3" d="100"/>
          <a:sy n="73" d="100"/>
        </p:scale>
        <p:origin x="-2584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notesMaster" Target="notesMasters/notesMaster1.xml"/><Relationship Id="rId79" Type="http://schemas.openxmlformats.org/officeDocument/2006/relationships/handoutMaster" Target="handoutMasters/handoutMaster1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27.xml"/><Relationship Id="rId12" Type="http://schemas.openxmlformats.org/officeDocument/2006/relationships/slide" Target="slides/slide28.xml"/><Relationship Id="rId13" Type="http://schemas.openxmlformats.org/officeDocument/2006/relationships/slide" Target="slides/slide29.xml"/><Relationship Id="rId14" Type="http://schemas.openxmlformats.org/officeDocument/2006/relationships/slide" Target="slides/slide30.xml"/><Relationship Id="rId15" Type="http://schemas.openxmlformats.org/officeDocument/2006/relationships/slide" Target="slides/slide31.xml"/><Relationship Id="rId16" Type="http://schemas.openxmlformats.org/officeDocument/2006/relationships/slide" Target="slides/slide32.xml"/><Relationship Id="rId17" Type="http://schemas.openxmlformats.org/officeDocument/2006/relationships/slide" Target="slides/slide33.xml"/><Relationship Id="rId18" Type="http://schemas.openxmlformats.org/officeDocument/2006/relationships/slide" Target="slides/slide34.xml"/><Relationship Id="rId19" Type="http://schemas.openxmlformats.org/officeDocument/2006/relationships/slide" Target="slides/slide35.xml"/><Relationship Id="rId1" Type="http://schemas.openxmlformats.org/officeDocument/2006/relationships/slide" Target="slides/slide4.xml"/><Relationship Id="rId2" Type="http://schemas.openxmlformats.org/officeDocument/2006/relationships/slide" Target="slides/slide5.xml"/><Relationship Id="rId3" Type="http://schemas.openxmlformats.org/officeDocument/2006/relationships/slide" Target="slides/slide6.xml"/><Relationship Id="rId4" Type="http://schemas.openxmlformats.org/officeDocument/2006/relationships/slide" Target="slides/slide7.xml"/><Relationship Id="rId5" Type="http://schemas.openxmlformats.org/officeDocument/2006/relationships/slide" Target="slides/slide8.xml"/><Relationship Id="rId6" Type="http://schemas.openxmlformats.org/officeDocument/2006/relationships/slide" Target="slides/slide12.xml"/><Relationship Id="rId7" Type="http://schemas.openxmlformats.org/officeDocument/2006/relationships/slide" Target="slides/slide18.xml"/><Relationship Id="rId8" Type="http://schemas.openxmlformats.org/officeDocument/2006/relationships/slide" Target="slides/slide19.xml"/><Relationship Id="rId9" Type="http://schemas.openxmlformats.org/officeDocument/2006/relationships/slide" Target="slides/slide20.xml"/><Relationship Id="rId10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AEDCC-6929-AF46-809C-0EAF36BB4F42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5171C-5920-0344-87F5-19EBC5444F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052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96BEBB-2A40-B847-B6A3-30E7EFD02A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705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E4201-6D59-2840-B230-FC24968C40FD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60528-9935-2948-AC78-AFBE368ABC3F}" type="slidenum">
              <a:rPr lang="en-US"/>
              <a:pPr/>
              <a:t>11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6CED0-744F-FA44-9350-8CE0E5152871}" type="slidenum">
              <a:rPr lang="en-US"/>
              <a:pPr/>
              <a:t>12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854D2-A455-D240-BDD5-C42D0CAE4DA9}" type="slidenum">
              <a:rPr lang="en-US"/>
              <a:pPr/>
              <a:t>13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A7863-3A1A-6849-9B95-596B9E9A5A8D}" type="slidenum">
              <a:rPr lang="en-US"/>
              <a:pPr/>
              <a:t>14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017D8-6875-EE4E-9C2D-77871933D89A}" type="slidenum">
              <a:rPr lang="en-US"/>
              <a:pPr/>
              <a:t>15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57952-04E7-C940-9586-416FFEE0DB84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74557-D04F-DA48-9EE8-E8BA17BC1E79}" type="slidenum">
              <a:rPr lang="en-US"/>
              <a:pPr/>
              <a:t>17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BC6B5-4EA7-D248-A5C8-34356639DC71}" type="slidenum">
              <a:rPr lang="en-US"/>
              <a:pPr/>
              <a:t>18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4BB06-4D39-8546-90BC-DE60709B5035}" type="slidenum">
              <a:rPr lang="en-US"/>
              <a:pPr/>
              <a:t>19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07EFE-409F-D845-B1A0-B4D8F2F7B6C0}" type="slidenum">
              <a:rPr lang="en-US"/>
              <a:pPr/>
              <a:t>20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4F776-23B7-8544-AF5D-DE62E2FC344B}" type="slidenum">
              <a:rPr lang="en-US"/>
              <a:pPr/>
              <a:t>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D4500-099F-F049-B4A0-0DF52E267BF9}" type="slidenum">
              <a:rPr lang="en-US"/>
              <a:pPr/>
              <a:t>21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16028-EDCE-B642-88F8-E16F3D773A14}" type="slidenum">
              <a:rPr lang="en-US"/>
              <a:pPr/>
              <a:t>22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2D9D6-0589-314B-A462-6789D56819BD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C28EE-B724-D743-83B3-69AAB063B56F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DE468-7A8C-A949-BA8A-BEEDED92E7DE}" type="slidenum">
              <a:rPr lang="en-US"/>
              <a:pPr/>
              <a:t>25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DE468-7A8C-A949-BA8A-BEEDED92E7DE}" type="slidenum">
              <a:rPr lang="en-US"/>
              <a:pPr/>
              <a:t>27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A33FE-89FE-4843-964C-6A14650313AD}" type="slidenum">
              <a:rPr lang="en-US"/>
              <a:pPr/>
              <a:t>28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251F0-D089-4E40-A7AA-9872ABE887A3}" type="slidenum">
              <a:rPr lang="en-US"/>
              <a:pPr/>
              <a:t>29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4A212-3A66-B147-95BE-9B6204DB655E}" type="slidenum">
              <a:rPr lang="en-US"/>
              <a:pPr/>
              <a:t>30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858D2-EB39-2F4A-8AF6-01E0C45B4693}" type="slidenum">
              <a:rPr lang="en-US"/>
              <a:pPr/>
              <a:t>31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40E73-6EEE-4F4E-9F1B-42A9335CB62F}" type="slidenum">
              <a:rPr lang="en-US"/>
              <a:pPr/>
              <a:t>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E739C-BB90-694B-BF02-E13F6CD6D7F7}" type="slidenum">
              <a:rPr lang="en-US"/>
              <a:pPr/>
              <a:t>32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14D77-4B13-CB45-8E0A-8B54686663ED}" type="slidenum">
              <a:rPr lang="en-US"/>
              <a:pPr/>
              <a:t>33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E3C8E-9197-3147-95AD-876807890181}" type="slidenum">
              <a:rPr lang="en-US"/>
              <a:pPr/>
              <a:t>34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F52C7-8234-BA49-8EFD-751FDE9D4B32}" type="slidenum">
              <a:rPr lang="en-US"/>
              <a:pPr/>
              <a:t>35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74557-D04F-DA48-9EE8-E8BA17BC1E79}" type="slidenum">
              <a:rPr lang="en-US"/>
              <a:pPr/>
              <a:t>36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1E135-C06D-434A-BB9B-32843E6812A1}" type="slidenum">
              <a:rPr lang="en-US"/>
              <a:pPr/>
              <a:t>37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D4CB5-1C28-C44D-99ED-2F1FF7A1D0DF}" type="slidenum">
              <a:rPr lang="en-US"/>
              <a:pPr/>
              <a:t>38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FD355-3099-EC40-8792-9F9DFB73E90F}" type="slidenum">
              <a:rPr lang="en-US"/>
              <a:pPr/>
              <a:t>39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C712F-61DB-2E43-BF88-F713CE7E8AAF}" type="slidenum">
              <a:rPr lang="en-US"/>
              <a:pPr/>
              <a:t>40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4DEF4-E866-4344-B6A4-2D51E6CCA700}" type="slidenum">
              <a:rPr lang="en-US"/>
              <a:pPr/>
              <a:t>41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C222C-5B6F-2A4A-B58E-F10D63AD38D8}" type="slidenum">
              <a:rPr lang="en-US"/>
              <a:pPr/>
              <a:t>5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829C8-758D-6C46-845D-644A2398A358}" type="slidenum">
              <a:rPr lang="en-US"/>
              <a:pPr/>
              <a:t>42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DA950-7DE1-EA41-A65B-40502BCBDE1A}" type="slidenum">
              <a:rPr lang="en-US"/>
              <a:pPr/>
              <a:t>43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EF395-C158-2C45-88A9-2A372A1B54BE}" type="slidenum">
              <a:rPr lang="en-US"/>
              <a:pPr/>
              <a:t>44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69234-4833-8A4B-A47C-02BEB7717358}" type="slidenum">
              <a:rPr lang="en-US"/>
              <a:pPr/>
              <a:t>45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03DB6-AEDB-8346-B9C1-3E227E816DD1}" type="slidenum">
              <a:rPr lang="en-US"/>
              <a:pPr/>
              <a:t>46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52163-E268-594F-987B-102CFADEC309}" type="slidenum">
              <a:rPr lang="en-US"/>
              <a:pPr/>
              <a:t>47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460F2-C253-C34E-9EFD-C73C19D8EA8B}" type="slidenum">
              <a:rPr lang="en-US"/>
              <a:pPr/>
              <a:t>48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C0EBC-8B65-0A48-BC7D-0608BAB1F62D}" type="slidenum">
              <a:rPr lang="en-US"/>
              <a:pPr/>
              <a:t>49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26CE4-2F2C-434C-A435-8A51CE46B05A}" type="slidenum">
              <a:rPr lang="en-US"/>
              <a:pPr/>
              <a:t>50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1B3B7-DD3D-FA4F-9E9E-70FD530AD162}" type="slidenum">
              <a:rPr lang="en-US"/>
              <a:pPr/>
              <a:t>51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5EE1E-EEDF-D447-B411-0A0B4A4E277F}" type="slidenum">
              <a:rPr lang="en-US"/>
              <a:pPr/>
              <a:t>6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7CEA3-7BED-0F43-BE46-106823EF36AD}" type="slidenum">
              <a:rPr lang="en-US"/>
              <a:pPr/>
              <a:t>52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7CEA3-7BED-0F43-BE46-106823EF36AD}" type="slidenum">
              <a:rPr lang="en-US"/>
              <a:pPr/>
              <a:t>53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7CEA3-7BED-0F43-BE46-106823EF36AD}" type="slidenum">
              <a:rPr lang="en-US"/>
              <a:pPr/>
              <a:t>54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7CEA3-7BED-0F43-BE46-106823EF36AD}" type="slidenum">
              <a:rPr lang="en-US"/>
              <a:pPr/>
              <a:t>59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CC4E4-B516-0E4D-923E-891A0D12354B}" type="slidenum">
              <a:rPr lang="en-US"/>
              <a:pPr/>
              <a:t>61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8C00F-0250-1B45-B310-E04AAEC4621D}" type="slidenum">
              <a:rPr lang="en-US"/>
              <a:pPr/>
              <a:t>62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6C66-A479-6D43-813E-360980AC4A92}" type="slidenum">
              <a:rPr lang="en-US"/>
              <a:pPr/>
              <a:t>63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6C66-A479-6D43-813E-360980AC4A92}" type="slidenum">
              <a:rPr lang="en-US"/>
              <a:pPr/>
              <a:t>64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C3FE7-3713-B247-B053-41EF5FD9066D}" type="slidenum">
              <a:rPr lang="en-US"/>
              <a:pPr/>
              <a:t>65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B58D2-0764-3149-AEFE-FDB63304408D}" type="slidenum">
              <a:rPr lang="en-US"/>
              <a:pPr/>
              <a:t>66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5A52E-3D6C-C841-8D06-14F6C8735A60}" type="slidenum">
              <a:rPr lang="en-US"/>
              <a:pPr/>
              <a:t>7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8A416-030E-0947-A406-E7AA2A6D6B79}" type="slidenum">
              <a:rPr lang="en-US"/>
              <a:pPr/>
              <a:t>67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8A0E9E-6EA8-8E4D-AE00-1C4EC92E5648}" type="slidenum">
              <a:rPr lang="en-US"/>
              <a:pPr/>
              <a:t>68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5E066-C103-5840-BE06-07AF07004E28}" type="slidenum">
              <a:rPr lang="en-US"/>
              <a:pPr/>
              <a:t>69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02585-9073-1643-90E6-7F8557B6CD42}" type="slidenum">
              <a:rPr lang="en-US"/>
              <a:pPr/>
              <a:t>70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4C119-D4C9-7941-8DA1-361FB07D40CD}" type="slidenum">
              <a:rPr lang="en-US"/>
              <a:pPr/>
              <a:t>71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A5A27-2638-FA4F-B915-A2FD5141C556}" type="slidenum">
              <a:rPr lang="en-US"/>
              <a:pPr/>
              <a:t>72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9622BA-6B44-8240-8DE2-5E14F0EC8BCA}" type="slidenum">
              <a:rPr lang="en-US"/>
              <a:pPr/>
              <a:t>73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EC53D-610C-B642-BE76-5A66A174FB82}" type="slidenum">
              <a:rPr lang="en-US"/>
              <a:pPr/>
              <a:t>74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B12FA-7C87-9C4A-8D47-70D3179F6E1B}" type="slidenum">
              <a:rPr lang="en-US"/>
              <a:pPr/>
              <a:t>75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7C1D8-0613-914E-95C7-C64DADE322C4}" type="slidenum">
              <a:rPr lang="en-US"/>
              <a:pPr/>
              <a:t>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F1C4F-29DB-8D4B-A164-76076771542B}" type="slidenum">
              <a:rPr lang="en-US"/>
              <a:pPr/>
              <a:t>9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60528-9935-2948-AC78-AFBE368ABC3F}" type="slidenum">
              <a:rPr lang="en-US"/>
              <a:pPr/>
              <a:t>10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7BD9-9992-4240-BA7D-4E059C0BD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7C4-6DC3-954F-96AB-D597D889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9C14-9296-134F-98C7-160C4151C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 544 - Fall 2009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395A72-8585-774E-A6D9-C880D4400F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A72-8585-774E-A6D9-C880D4400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D5D7-247A-C749-AE8A-55DFE122B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417D-1F6E-8B42-8D4E-B737E4BA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E383-1258-154B-9EBE-E335E4E78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B20-918E-B141-9139-B65C4638C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94DF-2D3D-EA42-A7EC-A6AAE628D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4DFE-39C9-B04E-A4E0-67EB48232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DCED-B257-FB41-8383-7451AE5CB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4997-910E-DA45-863F-413D5EDA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305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 544 - Fall 2009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06B94997-910E-DA45-863F-413D5EDA33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Osaka" charset="-128"/>
          <a:cs typeface="Osaka" charset="-128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Osaka" charset="-128"/>
          <a:cs typeface="Osaka" charset="-128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Osaka" charset="-128"/>
          <a:cs typeface="Osaka" charset="-128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CSE 544</a:t>
            </a:r>
            <a:br>
              <a:rPr lang="en-US" dirty="0" smtClean="0"/>
            </a:br>
            <a:r>
              <a:rPr lang="en-US" dirty="0" smtClean="0"/>
              <a:t>Theory of Query Languages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Tuesday, February 22</a:t>
            </a:r>
            <a:r>
              <a:rPr lang="en-US" baseline="30000" dirty="0" smtClean="0"/>
              <a:t>nd</a:t>
            </a:r>
            <a:r>
              <a:rPr lang="en-US" dirty="0" smtClean="0"/>
              <a:t>, 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       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7BD9-9992-4240-BA7D-4E059C0BD2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E03E-F8C0-F34A-9C11-28294E9B79D9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CQ and SQL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 CQ queries precisely the SELECT-DISTINCT-FROM-WHERE queries 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23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E03E-F8C0-F34A-9C11-28294E9B79D9}" type="slidenum">
              <a:rPr lang="en-US"/>
              <a:pPr/>
              <a:t>11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CQ and SQL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CQ queries precisely the SELECT-DISTINCT-FROM-WHERE queries 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No: CQ queries do not allow &lt;, ≤, ≠</a:t>
            </a:r>
          </a:p>
          <a:p>
            <a:endParaRPr lang="en-US" dirty="0"/>
          </a:p>
          <a:p>
            <a:r>
              <a:rPr lang="en-US" dirty="0" smtClean="0"/>
              <a:t>But we can extend CQ with inequality predicates, and usually write the extended language as CQ</a:t>
            </a:r>
            <a:r>
              <a:rPr lang="en-US" baseline="30000" dirty="0" smtClean="0"/>
              <a:t>&lt;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308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2827-63E4-8F41-A6F7-FCE7D135B357}" type="slidenum">
              <a:rPr lang="en-US"/>
              <a:pPr/>
              <a:t>12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CQ and 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819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Relational Algebra:</a:t>
            </a:r>
          </a:p>
          <a:p>
            <a:r>
              <a:rPr lang="en-US" dirty="0"/>
              <a:t>CQ correspond precisely to </a:t>
            </a:r>
            <a:r>
              <a:rPr lang="en-US" dirty="0" err="1">
                <a:latin typeface="Symbol" charset="0"/>
              </a:rPr>
              <a:t>s</a:t>
            </a:r>
            <a:r>
              <a:rPr lang="en-US" baseline="-25000" dirty="0" err="1"/>
              <a:t>C</a:t>
            </a:r>
            <a:r>
              <a:rPr lang="en-US" dirty="0"/>
              <a:t>, </a:t>
            </a:r>
            <a:r>
              <a:rPr lang="en-US" dirty="0">
                <a:latin typeface="Symbol" charset="0"/>
              </a:rPr>
              <a:t>P</a:t>
            </a:r>
            <a:r>
              <a:rPr lang="en-US" baseline="-25000" dirty="0"/>
              <a:t>A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</a:t>
            </a:r>
            <a:r>
              <a:rPr lang="en-US" dirty="0"/>
              <a:t>                               (missing: </a:t>
            </a:r>
            <a:r>
              <a:rPr lang="en-US" dirty="0">
                <a:sym typeface="Symbol" charset="0"/>
              </a:rPr>
              <a:t></a:t>
            </a:r>
            <a:r>
              <a:rPr lang="en-US" dirty="0"/>
              <a:t>, –</a:t>
            </a:r>
            <a:r>
              <a:rPr lang="en-US" dirty="0" smtClean="0"/>
              <a:t>) and where C has only =</a:t>
            </a:r>
            <a:endParaRPr lang="en-US" dirty="0"/>
          </a:p>
        </p:txBody>
      </p: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2362200" y="4789488"/>
            <a:ext cx="3678238" cy="1919287"/>
            <a:chOff x="1488" y="3089"/>
            <a:chExt cx="2317" cy="1209"/>
          </a:xfrm>
        </p:grpSpPr>
        <p:sp>
          <p:nvSpPr>
            <p:cNvPr id="9220" name="AutoShape 4"/>
            <p:cNvSpPr>
              <a:spLocks noChangeAspect="1" noChangeArrowheads="1"/>
            </p:cNvSpPr>
            <p:nvPr/>
          </p:nvSpPr>
          <p:spPr bwMode="auto">
            <a:xfrm rot="16200000">
              <a:off x="2269" y="3491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/>
              <a:endParaRPr lang="en-US" sz="2800" dirty="0">
                <a:latin typeface="Arial"/>
              </a:endParaRPr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208" y="3089"/>
              <a:ext cx="87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Symbol" charset="0"/>
                </a:rPr>
                <a:t>P</a:t>
              </a:r>
              <a:r>
                <a:rPr lang="en-US" baseline="-25000" dirty="0">
                  <a:latin typeface="Arial"/>
                </a:rPr>
                <a:t>$2.name</a:t>
              </a:r>
              <a:endParaRPr lang="en-US" dirty="0">
                <a:latin typeface="Symbol" charset="0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570" y="3728"/>
              <a:ext cx="9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dirty="0" err="1">
                  <a:latin typeface="Symbol" charset="0"/>
                </a:rPr>
                <a:t>s</a:t>
              </a:r>
              <a:r>
                <a:rPr lang="en-US" sz="2000" baseline="-25000" dirty="0" err="1">
                  <a:latin typeface="Arial"/>
                </a:rPr>
                <a:t>name</a:t>
              </a:r>
              <a:r>
                <a:rPr lang="en-US" sz="2000" baseline="-25000" dirty="0">
                  <a:latin typeface="Arial"/>
                </a:rPr>
                <a:t>=</a:t>
              </a:r>
              <a:r>
                <a:rPr lang="ja-JP" altLang="en-US" sz="2000" baseline="-25000" dirty="0">
                  <a:latin typeface="Arial"/>
                </a:rPr>
                <a:t>“</a:t>
              </a:r>
              <a:r>
                <a:rPr lang="en-US" sz="2000" baseline="-25000" dirty="0">
                  <a:latin typeface="Arial"/>
                </a:rPr>
                <a:t>Smith</a:t>
              </a:r>
              <a:r>
                <a:rPr lang="ja-JP" altLang="en-US" sz="2000" baseline="-25000" dirty="0">
                  <a:latin typeface="Arial"/>
                </a:rPr>
                <a:t>”</a:t>
              </a:r>
              <a:endParaRPr lang="en-US" sz="2000" dirty="0">
                <a:latin typeface="Symbol" charset="0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1488" y="4065"/>
              <a:ext cx="89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dirty="0" err="1">
                  <a:latin typeface="Arial"/>
                </a:rPr>
                <a:t>ManagedBy</a:t>
              </a:r>
              <a:endParaRPr lang="en-US" sz="1800" dirty="0">
                <a:latin typeface="Arial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2592" y="4065"/>
              <a:ext cx="89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dirty="0" err="1">
                  <a:latin typeface="Arial"/>
                </a:rPr>
                <a:t>ManagedBy</a:t>
              </a:r>
              <a:endParaRPr lang="en-US" sz="1800" dirty="0">
                <a:latin typeface="Arial"/>
              </a:endParaRP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2412" y="3603"/>
              <a:ext cx="139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dirty="0">
                  <a:latin typeface="Arial"/>
                </a:rPr>
                <a:t>$1.manager=$2.manager</a:t>
              </a:r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728" y="39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V="1">
              <a:off x="1776" y="3696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2448" y="3744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2334" y="335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838200" y="3962400"/>
            <a:ext cx="808654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A(x) :-  ManagedBy(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Smith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,y),   ManagedBy(x,y)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3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563A-3D1A-FD45-A956-B563A5D7D3AB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 of CQ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2235200"/>
            <a:ext cx="811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CQ</a:t>
            </a:r>
            <a:r>
              <a:rPr lang="en-US" sz="2800" baseline="30000">
                <a:sym typeface="Symbol" charset="0"/>
              </a:rPr>
              <a:t></a:t>
            </a:r>
            <a:endParaRPr lang="en-US" sz="280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838200" y="4114800"/>
            <a:ext cx="775084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A(y) :-  ManagedBy(x,y),   ManagedBy(z,y), x</a:t>
            </a:r>
            <a:r>
              <a:rPr lang="en-US" sz="2800">
                <a:sym typeface="Symbol" charset="0"/>
              </a:rPr>
              <a:t>z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85800" y="2895600"/>
            <a:ext cx="8068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Find managers that manage at least 2 employees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0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1CF-A10C-4A47-8D7E-AEB429FE9DA6}" type="slidenum">
              <a:rPr lang="en-US"/>
              <a:pPr/>
              <a:t>14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 of CQ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04800" y="2235200"/>
            <a:ext cx="814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CQ</a:t>
            </a:r>
            <a:r>
              <a:rPr lang="en-US" sz="2800" baseline="30000">
                <a:sym typeface="Symbol" charset="0"/>
              </a:rPr>
              <a:t>&lt;</a:t>
            </a:r>
            <a:endParaRPr lang="en-US" sz="280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28600" y="4495800"/>
            <a:ext cx="8707908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/>
              <a:t>A(y) :-  </a:t>
            </a:r>
            <a:r>
              <a:rPr lang="en-US" sz="2800" dirty="0" err="1"/>
              <a:t>ManagedBy</a:t>
            </a:r>
            <a:r>
              <a:rPr lang="en-US" sz="2800" dirty="0"/>
              <a:t>(</a:t>
            </a:r>
            <a:r>
              <a:rPr lang="en-US" sz="2800" dirty="0" err="1"/>
              <a:t>x,y</a:t>
            </a:r>
            <a:r>
              <a:rPr lang="en-US" sz="2800" dirty="0"/>
              <a:t>), Salary(</a:t>
            </a:r>
            <a:r>
              <a:rPr lang="en-US" sz="2800" dirty="0" err="1"/>
              <a:t>x,u</a:t>
            </a:r>
            <a:r>
              <a:rPr lang="en-US" sz="2800" dirty="0"/>
              <a:t>), Salary(</a:t>
            </a:r>
            <a:r>
              <a:rPr lang="en-US" sz="2800" dirty="0" err="1"/>
              <a:t>y,v</a:t>
            </a:r>
            <a:r>
              <a:rPr lang="en-US" sz="2800" dirty="0"/>
              <a:t>), u&gt;</a:t>
            </a:r>
            <a:r>
              <a:rPr lang="en-US" sz="2800" dirty="0" smtClean="0"/>
              <a:t>v</a:t>
            </a:r>
            <a:endParaRPr lang="en-US" sz="2800" dirty="0">
              <a:sym typeface="Symbol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8148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Find employees earning more than their manager: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17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D94B-8688-FF46-B2FF-6EF571967DAA}" type="slidenum">
              <a:rPr lang="en-US"/>
              <a:pPr/>
              <a:t>15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 of CQ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81000" y="2605088"/>
            <a:ext cx="64835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CQ</a:t>
            </a:r>
            <a:r>
              <a:rPr lang="en-US" sz="2800" baseline="30000" dirty="0" smtClean="0">
                <a:sym typeface="Symbol" charset="0"/>
              </a:rPr>
              <a:t></a:t>
            </a:r>
            <a:r>
              <a:rPr lang="en-US" dirty="0" smtClean="0"/>
              <a:t>: negation applied only to one atom </a:t>
            </a:r>
            <a:endParaRPr lang="en-US" sz="2800" dirty="0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533400" y="4419600"/>
            <a:ext cx="8123538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A(y) :-  Office(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Alice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,u), Office(y,u),</a:t>
            </a:r>
            <a:br>
              <a:rPr lang="en-US" sz="2800"/>
            </a:br>
            <a:r>
              <a:rPr lang="en-US" sz="2800"/>
              <a:t>             ManagedBy(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Alice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,x), </a:t>
            </a:r>
            <a:r>
              <a:rPr lang="en-US" sz="2800">
                <a:sym typeface="Symbol" charset="0"/>
              </a:rPr>
              <a:t></a:t>
            </a:r>
            <a:r>
              <a:rPr lang="en-US" sz="2800"/>
              <a:t>ManagedBy(x,y)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33400" y="3200400"/>
            <a:ext cx="81621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Find people sharing the same office with Alice, but</a:t>
            </a:r>
            <a:br>
              <a:rPr lang="en-US" dirty="0"/>
            </a:br>
            <a:r>
              <a:rPr lang="en-US" dirty="0"/>
              <a:t>not the same manager: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62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09C7-EAC9-044F-B007-20A3819881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 of CQ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92150" y="2071688"/>
            <a:ext cx="935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UCQ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04800" y="3962400"/>
            <a:ext cx="798988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dirty="0"/>
              <a:t>A(name) :-  Employee(name, </a:t>
            </a:r>
            <a:r>
              <a:rPr lang="en-US" sz="2400" dirty="0" err="1"/>
              <a:t>dept</a:t>
            </a:r>
            <a:r>
              <a:rPr lang="en-US" sz="2400" dirty="0"/>
              <a:t>, age, salary), age &gt; 50</a:t>
            </a:r>
            <a:br>
              <a:rPr lang="en-US" sz="2400" dirty="0"/>
            </a:br>
            <a:r>
              <a:rPr lang="en-US" sz="2400" dirty="0"/>
              <a:t>A(name) :-  </a:t>
            </a:r>
            <a:r>
              <a:rPr lang="en-US" sz="2400" dirty="0" err="1"/>
              <a:t>RetiredEmployee</a:t>
            </a:r>
            <a:r>
              <a:rPr lang="en-US" sz="2400" dirty="0"/>
              <a:t>(name, address)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063750" y="1981200"/>
            <a:ext cx="46956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Union of </a:t>
            </a:r>
            <a:r>
              <a:rPr lang="en-US" dirty="0" smtClean="0"/>
              <a:t>conjunctive </a:t>
            </a:r>
            <a:r>
              <a:rPr lang="en-US" dirty="0"/>
              <a:t>queries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457200" y="5410200"/>
            <a:ext cx="61695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Datalog</a:t>
            </a:r>
            <a:r>
              <a:rPr lang="en-US" dirty="0"/>
              <a:t> notation is very convenient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expressing unions (</a:t>
            </a:r>
            <a:r>
              <a:rPr lang="en-US" dirty="0"/>
              <a:t>no need for </a:t>
            </a:r>
            <a:r>
              <a:rPr lang="en-US" dirty="0">
                <a:sym typeface="Symbol" charset="0"/>
              </a:rPr>
              <a:t> )</a:t>
            </a:r>
            <a:endParaRPr lang="en-US" dirty="0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525463" y="3198813"/>
            <a:ext cx="123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Datalog: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85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450-8E94-3342-BC52-29E6528BAE9F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Extensions </a:t>
            </a:r>
            <a:r>
              <a:rPr lang="en-US" dirty="0"/>
              <a:t>of CQ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CQ</a:t>
            </a:r>
          </a:p>
          <a:p>
            <a:r>
              <a:rPr lang="en-US" dirty="0" smtClean="0"/>
              <a:t>CQ</a:t>
            </a:r>
            <a:r>
              <a:rPr lang="en-US" baseline="30000" dirty="0" smtClean="0"/>
              <a:t>≠</a:t>
            </a:r>
          </a:p>
          <a:p>
            <a:r>
              <a:rPr lang="en-US" dirty="0" smtClean="0"/>
              <a:t>CQ&lt;</a:t>
            </a:r>
          </a:p>
          <a:p>
            <a:r>
              <a:rPr lang="en-US" dirty="0" smtClean="0"/>
              <a:t>UCQ</a:t>
            </a:r>
          </a:p>
          <a:p>
            <a:r>
              <a:rPr lang="en-US" dirty="0"/>
              <a:t>CQ</a:t>
            </a:r>
            <a:r>
              <a:rPr lang="en-US" baseline="30000" dirty="0">
                <a:sym typeface="Symbol" charset="0"/>
              </a:rPr>
              <a:t>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of these classes contain only monotone queries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6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8AB-9774-1D45-AEE3-B7AF331FF01A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Query Equivalence and Containment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r>
              <a:rPr lang="en-US" sz="3600"/>
              <a:t>Justified by optimization needs</a:t>
            </a:r>
          </a:p>
          <a:p>
            <a:endParaRPr lang="en-US" sz="3600"/>
          </a:p>
          <a:p>
            <a:r>
              <a:rPr lang="en-US" sz="3600"/>
              <a:t>Intensively studied since 1977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71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9DAB-40F9-014D-B070-53F83BE8C793}" type="slidenum">
              <a:rPr lang="en-US"/>
              <a:pPr/>
              <a:t>19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Equivalence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/>
              <a:t>Queries q</a:t>
            </a:r>
            <a:r>
              <a:rPr lang="en-US" baseline="-25000"/>
              <a:t>1</a:t>
            </a:r>
            <a:r>
              <a:rPr lang="en-US"/>
              <a:t> and q</a:t>
            </a:r>
            <a:r>
              <a:rPr lang="en-US" baseline="-25000"/>
              <a:t>2</a:t>
            </a:r>
            <a:r>
              <a:rPr lang="en-US"/>
              <a:t> are </a:t>
            </a:r>
            <a:r>
              <a:rPr lang="en-US" b="1"/>
              <a:t>equivalent </a:t>
            </a:r>
            <a:r>
              <a:rPr lang="en-US"/>
              <a:t>if for every database </a:t>
            </a:r>
            <a:r>
              <a:rPr lang="en-US" b="1"/>
              <a:t>D</a:t>
            </a:r>
            <a:r>
              <a:rPr lang="en-US"/>
              <a:t>, q</a:t>
            </a:r>
            <a:r>
              <a:rPr lang="en-US" baseline="-25000"/>
              <a:t>1</a:t>
            </a:r>
            <a:r>
              <a:rPr lang="en-US"/>
              <a:t>(</a:t>
            </a:r>
            <a:r>
              <a:rPr lang="en-US" b="1"/>
              <a:t>D</a:t>
            </a:r>
            <a:r>
              <a:rPr lang="en-US"/>
              <a:t>) </a:t>
            </a:r>
            <a:r>
              <a:rPr lang="en-US">
                <a:sym typeface="Symbol" charset="0"/>
              </a:rPr>
              <a:t>= q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Symbol" charset="0"/>
              </a:rPr>
              <a:t>(</a:t>
            </a:r>
            <a:r>
              <a:rPr lang="en-US" b="1">
                <a:sym typeface="Symbol" charset="0"/>
              </a:rPr>
              <a:t>D</a:t>
            </a:r>
            <a:r>
              <a:rPr lang="en-US">
                <a:sym typeface="Symbol" charset="0"/>
              </a:rPr>
              <a:t>).</a:t>
            </a:r>
          </a:p>
          <a:p>
            <a:endParaRPr lang="en-US"/>
          </a:p>
          <a:p>
            <a:r>
              <a:rPr lang="en-US"/>
              <a:t>Notation: q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charset="0"/>
              </a:rPr>
              <a:t></a:t>
            </a:r>
            <a:r>
              <a:rPr lang="en-US"/>
              <a:t> q</a:t>
            </a:r>
            <a:r>
              <a:rPr lang="en-US" baseline="-25000"/>
              <a:t>2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25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8A76-C286-4C4A-8C51-4BAB74C5EF59}" type="slidenum">
              <a:rPr lang="en-US"/>
              <a:pPr/>
              <a:t>2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Conjunctive queries; </a:t>
            </a:r>
            <a:r>
              <a:rPr lang="en-US" dirty="0" smtClean="0"/>
              <a:t>containment</a:t>
            </a:r>
          </a:p>
          <a:p>
            <a:endParaRPr lang="en-US" dirty="0"/>
          </a:p>
          <a:p>
            <a:r>
              <a:rPr lang="en-US" dirty="0" err="1" smtClean="0"/>
              <a:t>Datalog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Query 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0894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52CD-536A-C344-A4FB-145FDB69C214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Containment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Query q</a:t>
            </a:r>
            <a:r>
              <a:rPr lang="en-US" sz="2800" baseline="-25000"/>
              <a:t>1</a:t>
            </a:r>
            <a:r>
              <a:rPr lang="en-US" sz="2800"/>
              <a:t> is </a:t>
            </a:r>
            <a:r>
              <a:rPr lang="en-US" sz="2800" b="1"/>
              <a:t>contained</a:t>
            </a:r>
            <a:r>
              <a:rPr lang="en-US" sz="2800"/>
              <a:t> in q</a:t>
            </a:r>
            <a:r>
              <a:rPr lang="en-US" sz="2800" baseline="-25000"/>
              <a:t>2</a:t>
            </a:r>
            <a:r>
              <a:rPr lang="en-US" sz="2800"/>
              <a:t> if for every database </a:t>
            </a:r>
            <a:r>
              <a:rPr lang="en-US" sz="2800" b="1"/>
              <a:t>D</a:t>
            </a:r>
            <a:r>
              <a:rPr lang="en-US" sz="2800"/>
              <a:t>, q</a:t>
            </a:r>
            <a:r>
              <a:rPr lang="en-US" sz="2800" baseline="-25000"/>
              <a:t>1</a:t>
            </a:r>
            <a:r>
              <a:rPr lang="en-US" sz="2800"/>
              <a:t>(</a:t>
            </a:r>
            <a:r>
              <a:rPr lang="en-US" sz="2800" b="1"/>
              <a:t>D</a:t>
            </a:r>
            <a:r>
              <a:rPr lang="en-US" sz="2800"/>
              <a:t>) </a:t>
            </a:r>
            <a:r>
              <a:rPr lang="en-US" sz="2800">
                <a:sym typeface="Symbol" charset="0"/>
              </a:rPr>
              <a:t> q</a:t>
            </a:r>
            <a:r>
              <a:rPr lang="en-US" sz="2800" baseline="-25000">
                <a:sym typeface="Symbol" charset="0"/>
              </a:rPr>
              <a:t>2</a:t>
            </a:r>
            <a:r>
              <a:rPr lang="en-US" sz="2800">
                <a:sym typeface="Symbol" charset="0"/>
              </a:rPr>
              <a:t>(</a:t>
            </a:r>
            <a:r>
              <a:rPr lang="en-US" sz="2800" b="1">
                <a:sym typeface="Symbol" charset="0"/>
              </a:rPr>
              <a:t>D</a:t>
            </a:r>
            <a:r>
              <a:rPr lang="en-US" sz="2800">
                <a:sym typeface="Symbol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sz="2800"/>
              <a:t>q</a:t>
            </a:r>
            <a:r>
              <a:rPr lang="en-US" sz="2800" baseline="-25000"/>
              <a:t>1</a:t>
            </a:r>
            <a:r>
              <a:rPr lang="en-US" sz="2800">
                <a:sym typeface="Symbol" charset="0"/>
              </a:rPr>
              <a:t> and </a:t>
            </a:r>
            <a:r>
              <a:rPr lang="en-US" sz="2800"/>
              <a:t>q</a:t>
            </a:r>
            <a:r>
              <a:rPr lang="en-US" sz="2800" baseline="-25000"/>
              <a:t>2</a:t>
            </a:r>
            <a:r>
              <a:rPr lang="en-US" sz="2800">
                <a:sym typeface="Symbol" charset="0"/>
              </a:rPr>
              <a:t> are </a:t>
            </a:r>
            <a:r>
              <a:rPr lang="en-US" sz="2800" b="1">
                <a:sym typeface="Symbol" charset="0"/>
              </a:rPr>
              <a:t>equivalent</a:t>
            </a:r>
            <a:r>
              <a:rPr lang="en-US" sz="2800">
                <a:sym typeface="Symbol" charset="0"/>
              </a:rPr>
              <a:t> if for every database </a:t>
            </a:r>
            <a:r>
              <a:rPr lang="en-US" sz="2800" b="1">
                <a:sym typeface="Symbol" charset="0"/>
              </a:rPr>
              <a:t>D</a:t>
            </a:r>
            <a:r>
              <a:rPr lang="en-US" sz="2800">
                <a:sym typeface="Symbol" charset="0"/>
              </a:rPr>
              <a:t>, </a:t>
            </a:r>
            <a:r>
              <a:rPr lang="en-US" sz="2800"/>
              <a:t>q</a:t>
            </a:r>
            <a:r>
              <a:rPr lang="en-US" sz="2800" baseline="-25000"/>
              <a:t>1</a:t>
            </a:r>
            <a:r>
              <a:rPr lang="en-US" sz="2800">
                <a:sym typeface="Symbol" charset="0"/>
              </a:rPr>
              <a:t>(</a:t>
            </a:r>
            <a:r>
              <a:rPr lang="en-US" sz="2800" b="1">
                <a:sym typeface="Symbol" charset="0"/>
              </a:rPr>
              <a:t>D</a:t>
            </a:r>
            <a:r>
              <a:rPr lang="en-US" sz="2800">
                <a:sym typeface="Symbol" charset="0"/>
              </a:rPr>
              <a:t>) = </a:t>
            </a:r>
            <a:r>
              <a:rPr lang="en-US" sz="2800"/>
              <a:t>q</a:t>
            </a:r>
            <a:r>
              <a:rPr lang="en-US" sz="2800" baseline="-25000"/>
              <a:t>2</a:t>
            </a:r>
            <a:r>
              <a:rPr lang="en-US" sz="2800">
                <a:sym typeface="Symbol" charset="0"/>
              </a:rPr>
              <a:t>(</a:t>
            </a:r>
            <a:r>
              <a:rPr lang="en-US" sz="2800" b="1">
                <a:sym typeface="Symbol" charset="0"/>
              </a:rPr>
              <a:t>D</a:t>
            </a:r>
            <a:r>
              <a:rPr lang="en-US" sz="2800">
                <a:sym typeface="Symbol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Notation: q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sz="2800">
                <a:sym typeface="Symbol" charset="0"/>
              </a:rPr>
              <a:t></a:t>
            </a:r>
            <a:r>
              <a:rPr lang="en-US" sz="2800"/>
              <a:t> q</a:t>
            </a:r>
            <a:r>
              <a:rPr lang="en-US" sz="2800" baseline="-25000"/>
              <a:t>2</a:t>
            </a:r>
            <a:r>
              <a:rPr lang="en-US" sz="2800"/>
              <a:t>, q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sz="2800">
                <a:sym typeface="Symbol" charset="0"/>
              </a:rPr>
              <a:t></a:t>
            </a:r>
            <a:r>
              <a:rPr lang="en-US" sz="2800"/>
              <a:t> q</a:t>
            </a:r>
            <a:r>
              <a:rPr lang="en-US" sz="2800" baseline="-25000"/>
              <a:t>2</a:t>
            </a:r>
          </a:p>
          <a:p>
            <a:pPr>
              <a:lnSpc>
                <a:spcPct val="90000"/>
              </a:lnSpc>
            </a:pPr>
            <a:endParaRPr lang="en-US" sz="2800" baseline="-25000"/>
          </a:p>
          <a:p>
            <a:pPr>
              <a:lnSpc>
                <a:spcPct val="90000"/>
              </a:lnSpc>
            </a:pPr>
            <a:r>
              <a:rPr lang="en-US" sz="2800"/>
              <a:t>Obviously: q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sz="2800">
                <a:sym typeface="Symbol" charset="0"/>
              </a:rPr>
              <a:t></a:t>
            </a:r>
            <a:r>
              <a:rPr lang="en-US" sz="2800"/>
              <a:t> q</a:t>
            </a:r>
            <a:r>
              <a:rPr lang="en-US" sz="2800" baseline="-25000"/>
              <a:t>2</a:t>
            </a:r>
            <a:r>
              <a:rPr lang="en-US" sz="2800"/>
              <a:t> and q</a:t>
            </a:r>
            <a:r>
              <a:rPr lang="en-US" sz="2800" baseline="-25000"/>
              <a:t>2</a:t>
            </a:r>
            <a:r>
              <a:rPr lang="en-US" sz="2800"/>
              <a:t> </a:t>
            </a:r>
            <a:r>
              <a:rPr lang="en-US" sz="2800">
                <a:sym typeface="Symbol" charset="0"/>
              </a:rPr>
              <a:t></a:t>
            </a:r>
            <a:r>
              <a:rPr lang="en-US" sz="2800"/>
              <a:t> q</a:t>
            </a:r>
            <a:r>
              <a:rPr lang="en-US" sz="2800" baseline="-25000"/>
              <a:t>1</a:t>
            </a:r>
            <a:r>
              <a:rPr lang="en-US" sz="2800"/>
              <a:t> iff q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sz="2800">
                <a:sym typeface="Symbol" charset="0"/>
              </a:rPr>
              <a:t></a:t>
            </a:r>
            <a:r>
              <a:rPr lang="en-US" sz="2800"/>
              <a:t> q</a:t>
            </a:r>
            <a:r>
              <a:rPr lang="en-US" sz="2800" baseline="-25000"/>
              <a:t>2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Conversely: q</a:t>
            </a:r>
            <a:r>
              <a:rPr lang="en-US" sz="2800" baseline="-25000"/>
              <a:t>1</a:t>
            </a:r>
            <a:r>
              <a:rPr lang="en-US" sz="2800">
                <a:sym typeface="Symbol" charset="0"/>
              </a:rPr>
              <a:t></a:t>
            </a:r>
            <a:r>
              <a:rPr lang="en-US" sz="2800"/>
              <a:t> q</a:t>
            </a:r>
            <a:r>
              <a:rPr lang="en-US" sz="2800" baseline="-25000"/>
              <a:t>2</a:t>
            </a:r>
            <a:r>
              <a:rPr lang="en-US" sz="2800"/>
              <a:t> </a:t>
            </a:r>
            <a:r>
              <a:rPr lang="en-US" sz="2800">
                <a:sym typeface="Symbol" charset="0"/>
              </a:rPr>
              <a:t></a:t>
            </a:r>
            <a:r>
              <a:rPr lang="en-US" sz="2800"/>
              <a:t> q</a:t>
            </a:r>
            <a:r>
              <a:rPr lang="en-US" sz="2800" baseline="-25000"/>
              <a:t>1</a:t>
            </a:r>
            <a:r>
              <a:rPr lang="en-US" sz="2800"/>
              <a:t> iff q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sz="2800">
                <a:sym typeface="Symbol" charset="0"/>
              </a:rPr>
              <a:t></a:t>
            </a:r>
            <a:r>
              <a:rPr lang="en-US" sz="2800"/>
              <a:t> q</a:t>
            </a:r>
            <a:r>
              <a:rPr lang="en-US" sz="280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219200" y="6096000"/>
            <a:ext cx="663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We will study the containment problem only.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29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Examples of Query Containments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50C6-D3A8-2A41-A412-7E8D75867935}" type="slidenum">
              <a:rPr lang="en-US"/>
              <a:pPr/>
              <a:t>21</a:t>
            </a:fld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905000" y="3124200"/>
            <a:ext cx="5367241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Arial"/>
              </a:rPr>
              <a:t>q</a:t>
            </a:r>
            <a:r>
              <a:rPr lang="en-US" sz="3200" baseline="-25000" dirty="0">
                <a:latin typeface="Arial"/>
              </a:rPr>
              <a:t>1</a:t>
            </a:r>
            <a:r>
              <a:rPr lang="en-US" sz="3200" dirty="0">
                <a:latin typeface="Arial"/>
              </a:rPr>
              <a:t>(x) :- R(</a:t>
            </a:r>
            <a:r>
              <a:rPr lang="en-US" sz="3200" dirty="0" err="1">
                <a:latin typeface="Arial"/>
              </a:rPr>
              <a:t>x,u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u,v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v,w</a:t>
            </a:r>
            <a:r>
              <a:rPr lang="en-US" sz="3200" dirty="0">
                <a:latin typeface="Arial"/>
              </a:rPr>
              <a:t>)</a:t>
            </a:r>
          </a:p>
          <a:p>
            <a:pPr eaLnBrk="1" hangingPunct="1"/>
            <a:r>
              <a:rPr lang="en-US" sz="3200" dirty="0">
                <a:latin typeface="Arial"/>
              </a:rPr>
              <a:t>q</a:t>
            </a:r>
            <a:r>
              <a:rPr lang="en-US" sz="3200" baseline="-25000" dirty="0">
                <a:latin typeface="Arial"/>
              </a:rPr>
              <a:t>2</a:t>
            </a:r>
            <a:r>
              <a:rPr lang="en-US" sz="3200" dirty="0">
                <a:latin typeface="Arial"/>
              </a:rPr>
              <a:t>(x) :- R(</a:t>
            </a:r>
            <a:r>
              <a:rPr lang="en-US" sz="3200" dirty="0" err="1">
                <a:latin typeface="Arial"/>
              </a:rPr>
              <a:t>x,u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u,v</a:t>
            </a:r>
            <a:r>
              <a:rPr lang="en-US" sz="3200" dirty="0">
                <a:latin typeface="Arial"/>
              </a:rPr>
              <a:t>)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050925" y="1849438"/>
            <a:ext cx="235546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Arial"/>
              </a:rPr>
              <a:t>Is q</a:t>
            </a:r>
            <a:r>
              <a:rPr lang="en-US" sz="3200" baseline="-25000" dirty="0">
                <a:latin typeface="Arial"/>
              </a:rPr>
              <a:t>1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>
                <a:latin typeface="Arial"/>
                <a:sym typeface="Symbol" charset="0"/>
              </a:rPr>
              <a:t></a:t>
            </a:r>
            <a:r>
              <a:rPr lang="en-US" sz="3200" dirty="0">
                <a:latin typeface="Arial"/>
              </a:rPr>
              <a:t>  q</a:t>
            </a:r>
            <a:r>
              <a:rPr lang="en-US" sz="3200" baseline="-25000" dirty="0">
                <a:latin typeface="Arial"/>
              </a:rPr>
              <a:t>2</a:t>
            </a:r>
            <a:r>
              <a:rPr lang="en-US" sz="3200" dirty="0">
                <a:latin typeface="Arial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04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9C80-2D1D-7C48-B2D6-503FFFEAAC8F}" type="slidenum">
              <a:rPr lang="en-US"/>
              <a:pPr/>
              <a:t>22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Examples of Query Containments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050925" y="1849438"/>
            <a:ext cx="235546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Arial"/>
              </a:rPr>
              <a:t>Is q</a:t>
            </a:r>
            <a:r>
              <a:rPr lang="en-US" sz="3200" baseline="-25000" dirty="0">
                <a:latin typeface="Arial"/>
              </a:rPr>
              <a:t>1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>
                <a:latin typeface="Arial"/>
                <a:sym typeface="Symbol" charset="0"/>
              </a:rPr>
              <a:t></a:t>
            </a:r>
            <a:r>
              <a:rPr lang="en-US" sz="3200" dirty="0">
                <a:latin typeface="Arial"/>
              </a:rPr>
              <a:t>  q</a:t>
            </a:r>
            <a:r>
              <a:rPr lang="en-US" sz="3200" baseline="-25000" dirty="0">
                <a:latin typeface="Arial"/>
              </a:rPr>
              <a:t>2</a:t>
            </a:r>
            <a:r>
              <a:rPr lang="en-US" sz="3200" dirty="0">
                <a:latin typeface="Arial"/>
              </a:rPr>
              <a:t> ?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05000" y="3124200"/>
            <a:ext cx="5268456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Arial"/>
              </a:rPr>
              <a:t>q</a:t>
            </a:r>
            <a:r>
              <a:rPr lang="en-US" sz="3200" baseline="-25000" dirty="0">
                <a:latin typeface="Arial"/>
              </a:rPr>
              <a:t>1</a:t>
            </a:r>
            <a:r>
              <a:rPr lang="en-US" sz="3200" dirty="0">
                <a:latin typeface="Arial"/>
              </a:rPr>
              <a:t>(x) :- R(</a:t>
            </a:r>
            <a:r>
              <a:rPr lang="en-US" sz="3200" dirty="0" err="1">
                <a:latin typeface="Arial"/>
              </a:rPr>
              <a:t>x,u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u,v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v,x</a:t>
            </a:r>
            <a:r>
              <a:rPr lang="en-US" sz="3200" dirty="0">
                <a:latin typeface="Arial"/>
              </a:rPr>
              <a:t>)</a:t>
            </a:r>
          </a:p>
          <a:p>
            <a:pPr eaLnBrk="1" hangingPunct="1"/>
            <a:r>
              <a:rPr lang="en-US" sz="3200" dirty="0">
                <a:latin typeface="Arial"/>
              </a:rPr>
              <a:t>q</a:t>
            </a:r>
            <a:r>
              <a:rPr lang="en-US" sz="3200" baseline="-25000" dirty="0">
                <a:latin typeface="Arial"/>
              </a:rPr>
              <a:t>2</a:t>
            </a:r>
            <a:r>
              <a:rPr lang="en-US" sz="3200" dirty="0">
                <a:latin typeface="Arial"/>
              </a:rPr>
              <a:t>(x) :- R(</a:t>
            </a:r>
            <a:r>
              <a:rPr lang="en-US" sz="3200" dirty="0" err="1">
                <a:latin typeface="Arial"/>
              </a:rPr>
              <a:t>x,u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u,x</a:t>
            </a:r>
            <a:r>
              <a:rPr lang="en-US" sz="3200" dirty="0"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86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5A3-2675-FD49-BC56-0BF691A809B3}" type="slidenum">
              <a:rPr lang="en-US"/>
              <a:pPr/>
              <a:t>23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Examples of Query Containments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050925" y="1849438"/>
            <a:ext cx="235546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Arial"/>
              </a:rPr>
              <a:t>Is q</a:t>
            </a:r>
            <a:r>
              <a:rPr lang="en-US" sz="3200" baseline="-25000" dirty="0">
                <a:latin typeface="Arial"/>
              </a:rPr>
              <a:t>1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>
                <a:latin typeface="Arial"/>
                <a:sym typeface="Symbol" charset="0"/>
              </a:rPr>
              <a:t></a:t>
            </a:r>
            <a:r>
              <a:rPr lang="en-US" sz="3200" dirty="0">
                <a:latin typeface="Arial"/>
              </a:rPr>
              <a:t>  q</a:t>
            </a:r>
            <a:r>
              <a:rPr lang="en-US" sz="3200" baseline="-25000" dirty="0">
                <a:latin typeface="Arial"/>
              </a:rPr>
              <a:t>2</a:t>
            </a:r>
            <a:r>
              <a:rPr lang="en-US" sz="3200" dirty="0">
                <a:latin typeface="Arial"/>
              </a:rPr>
              <a:t> ?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05000" y="3124200"/>
            <a:ext cx="5367241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Arial"/>
              </a:rPr>
              <a:t>q</a:t>
            </a:r>
            <a:r>
              <a:rPr lang="en-US" sz="3200" baseline="-25000" dirty="0">
                <a:latin typeface="Arial"/>
              </a:rPr>
              <a:t>1</a:t>
            </a:r>
            <a:r>
              <a:rPr lang="en-US" sz="3200" dirty="0">
                <a:latin typeface="Arial"/>
              </a:rPr>
              <a:t>(x) :- R(</a:t>
            </a:r>
            <a:r>
              <a:rPr lang="en-US" sz="3200" dirty="0" err="1">
                <a:latin typeface="Arial"/>
              </a:rPr>
              <a:t>x,u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u,u</a:t>
            </a:r>
            <a:r>
              <a:rPr lang="en-US" sz="3200" dirty="0">
                <a:latin typeface="Arial"/>
              </a:rPr>
              <a:t>)</a:t>
            </a:r>
          </a:p>
          <a:p>
            <a:pPr eaLnBrk="1" hangingPunct="1"/>
            <a:r>
              <a:rPr lang="en-US" sz="3200" dirty="0">
                <a:latin typeface="Arial"/>
              </a:rPr>
              <a:t>q</a:t>
            </a:r>
            <a:r>
              <a:rPr lang="en-US" sz="3200" baseline="-25000" dirty="0">
                <a:latin typeface="Arial"/>
              </a:rPr>
              <a:t>2</a:t>
            </a:r>
            <a:r>
              <a:rPr lang="en-US" sz="3200" dirty="0">
                <a:latin typeface="Arial"/>
              </a:rPr>
              <a:t>(x) :- R(</a:t>
            </a:r>
            <a:r>
              <a:rPr lang="en-US" sz="3200" dirty="0" err="1">
                <a:latin typeface="Arial"/>
              </a:rPr>
              <a:t>x,u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u,v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v,w</a:t>
            </a:r>
            <a:r>
              <a:rPr lang="en-US" sz="3200" dirty="0"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12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8CAB-7CB8-C649-86C0-11FABEBBCB8E}" type="slidenum">
              <a:rPr lang="en-US"/>
              <a:pPr/>
              <a:t>24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Examples of Query Containments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1050925" y="1849438"/>
            <a:ext cx="235546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Arial"/>
              </a:rPr>
              <a:t>Is q</a:t>
            </a:r>
            <a:r>
              <a:rPr lang="en-US" sz="3200" baseline="-25000" dirty="0">
                <a:latin typeface="Arial"/>
              </a:rPr>
              <a:t>1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>
                <a:latin typeface="Arial"/>
                <a:sym typeface="Symbol" charset="0"/>
              </a:rPr>
              <a:t></a:t>
            </a:r>
            <a:r>
              <a:rPr lang="en-US" sz="3200" dirty="0">
                <a:latin typeface="Arial"/>
              </a:rPr>
              <a:t>  q</a:t>
            </a:r>
            <a:r>
              <a:rPr lang="en-US" sz="3200" baseline="-25000" dirty="0">
                <a:latin typeface="Arial"/>
              </a:rPr>
              <a:t>2</a:t>
            </a:r>
            <a:r>
              <a:rPr lang="en-US" sz="3200" dirty="0">
                <a:latin typeface="Arial"/>
              </a:rPr>
              <a:t> ?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05000" y="3124200"/>
            <a:ext cx="5238600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Arial"/>
              </a:rPr>
              <a:t>q</a:t>
            </a:r>
            <a:r>
              <a:rPr lang="en-US" sz="3200" baseline="-25000" dirty="0">
                <a:latin typeface="Arial"/>
              </a:rPr>
              <a:t>1</a:t>
            </a:r>
            <a:r>
              <a:rPr lang="en-US" sz="3200" dirty="0">
                <a:latin typeface="Arial"/>
              </a:rPr>
              <a:t>(x) :- R(</a:t>
            </a:r>
            <a:r>
              <a:rPr lang="en-US" sz="3200" dirty="0" err="1">
                <a:latin typeface="Arial"/>
              </a:rPr>
              <a:t>x,u</a:t>
            </a:r>
            <a:r>
              <a:rPr lang="en-US" sz="3200" dirty="0">
                <a:latin typeface="Arial"/>
              </a:rPr>
              <a:t>), R(u,</a:t>
            </a:r>
            <a:r>
              <a:rPr lang="ja-JP" altLang="en-US" sz="3200" dirty="0">
                <a:latin typeface="Arial"/>
              </a:rPr>
              <a:t>”</a:t>
            </a:r>
            <a:r>
              <a:rPr lang="en-US" sz="3200" dirty="0">
                <a:latin typeface="Arial"/>
              </a:rPr>
              <a:t>Smith</a:t>
            </a:r>
            <a:r>
              <a:rPr lang="ja-JP" altLang="en-US" sz="3200" dirty="0">
                <a:latin typeface="Arial"/>
              </a:rPr>
              <a:t>”</a:t>
            </a:r>
            <a:r>
              <a:rPr lang="en-US" sz="3200" dirty="0">
                <a:latin typeface="Arial"/>
              </a:rPr>
              <a:t>)</a:t>
            </a:r>
          </a:p>
          <a:p>
            <a:pPr eaLnBrk="1" hangingPunct="1"/>
            <a:r>
              <a:rPr lang="en-US" sz="3200" dirty="0">
                <a:latin typeface="Arial"/>
              </a:rPr>
              <a:t>q</a:t>
            </a:r>
            <a:r>
              <a:rPr lang="en-US" sz="3200" baseline="-25000" dirty="0">
                <a:latin typeface="Arial"/>
              </a:rPr>
              <a:t>2</a:t>
            </a:r>
            <a:r>
              <a:rPr lang="en-US" sz="3200" dirty="0">
                <a:latin typeface="Arial"/>
              </a:rPr>
              <a:t>(x) :- R(</a:t>
            </a:r>
            <a:r>
              <a:rPr lang="en-US" sz="3200" dirty="0" err="1">
                <a:latin typeface="Arial"/>
              </a:rPr>
              <a:t>x,u</a:t>
            </a:r>
            <a:r>
              <a:rPr lang="en-US" sz="3200" dirty="0">
                <a:latin typeface="Arial"/>
              </a:rPr>
              <a:t>), R(</a:t>
            </a:r>
            <a:r>
              <a:rPr lang="en-US" sz="3200" dirty="0" err="1">
                <a:latin typeface="Arial"/>
              </a:rPr>
              <a:t>u,v</a:t>
            </a:r>
            <a:r>
              <a:rPr lang="en-US" sz="3200" dirty="0"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9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3423-8EB8-244C-9159-2DBB23831EDF}" type="slidenum">
              <a:rPr lang="en-US"/>
              <a:pPr/>
              <a:t>25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Containment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b="1"/>
              <a:t>Theorem</a:t>
            </a:r>
            <a:r>
              <a:rPr lang="en-US"/>
              <a:t> Query containment for FO is undecidable</a:t>
            </a:r>
          </a:p>
          <a:p>
            <a:endParaRPr lang="en-US"/>
          </a:p>
          <a:p>
            <a:r>
              <a:rPr lang="en-US" b="1"/>
              <a:t>Theorem</a:t>
            </a:r>
            <a:r>
              <a:rPr lang="en-US"/>
              <a:t> Query containment for CQ is decidable and NP-complete.</a:t>
            </a:r>
          </a:p>
          <a:p>
            <a:endParaRPr lang="en-US" b="1" i="1" u="sng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0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Trakhtenbrot’s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        </a:t>
            </a:r>
            <a:r>
              <a:rPr lang="en-US" smtClean="0"/>
              <a:t>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A72-8585-774E-A6D9-C880D4400FE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" y="5029200"/>
            <a:ext cx="853328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b="1" u="sng" dirty="0" smtClean="0">
                <a:latin typeface="Arial"/>
              </a:rPr>
              <a:t>Theorem</a:t>
            </a:r>
            <a:r>
              <a:rPr lang="en-US" dirty="0" smtClean="0">
                <a:latin typeface="Arial"/>
              </a:rPr>
              <a:t> The following problem is </a:t>
            </a:r>
            <a:r>
              <a:rPr lang="en-US" dirty="0" err="1" smtClean="0">
                <a:latin typeface="Arial"/>
              </a:rPr>
              <a:t>undecidable</a:t>
            </a:r>
            <a:r>
              <a:rPr lang="en-US" dirty="0" smtClean="0">
                <a:latin typeface="Arial"/>
              </a:rPr>
              <a:t>:</a:t>
            </a:r>
            <a:endParaRPr lang="en-US" dirty="0">
              <a:latin typeface="Arial"/>
            </a:endParaRPr>
          </a:p>
          <a:p>
            <a:pPr eaLnBrk="1" hangingPunct="1"/>
            <a:r>
              <a:rPr lang="en-US" dirty="0" smtClean="0">
                <a:latin typeface="Arial"/>
              </a:rPr>
              <a:t>Given FO sentence </a:t>
            </a:r>
            <a:r>
              <a:rPr lang="en-US" dirty="0" err="1" smtClean="0">
                <a:latin typeface="Arial"/>
              </a:rPr>
              <a:t>φ</a:t>
            </a:r>
            <a:r>
              <a:rPr lang="en-US" dirty="0" smtClean="0">
                <a:latin typeface="Arial"/>
              </a:rPr>
              <a:t>, check if </a:t>
            </a:r>
            <a:r>
              <a:rPr lang="en-US" dirty="0" err="1" smtClean="0">
                <a:latin typeface="Arial"/>
              </a:rPr>
              <a:t>φ</a:t>
            </a:r>
            <a:r>
              <a:rPr lang="en-US" dirty="0" smtClean="0">
                <a:latin typeface="Arial"/>
              </a:rPr>
              <a:t> is finitely </a:t>
            </a:r>
            <a:r>
              <a:rPr lang="en-US" dirty="0" err="1" smtClean="0">
                <a:latin typeface="Arial"/>
              </a:rPr>
              <a:t>satisfiable</a:t>
            </a:r>
            <a:endParaRPr lang="en-US" dirty="0">
              <a:latin typeface="Arial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1676400"/>
            <a:ext cx="8504176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b="1" u="sng" dirty="0" smtClean="0">
                <a:latin typeface="Arial"/>
              </a:rPr>
              <a:t>Definition</a:t>
            </a:r>
            <a:r>
              <a:rPr lang="en-US" dirty="0" smtClean="0">
                <a:latin typeface="Arial"/>
              </a:rPr>
              <a:t> A sentence </a:t>
            </a:r>
            <a:r>
              <a:rPr lang="en-US" dirty="0" err="1" smtClean="0">
                <a:latin typeface="Arial"/>
              </a:rPr>
              <a:t>φ</a:t>
            </a:r>
            <a:r>
              <a:rPr lang="en-US" dirty="0" smtClean="0">
                <a:latin typeface="Arial"/>
              </a:rPr>
              <a:t>, is called </a:t>
            </a:r>
            <a:r>
              <a:rPr lang="en-US" i="1" u="sng" dirty="0" smtClean="0">
                <a:latin typeface="Arial"/>
              </a:rPr>
              <a:t>finitely </a:t>
            </a:r>
            <a:r>
              <a:rPr lang="en-US" i="1" u="sng" dirty="0" err="1" smtClean="0">
                <a:latin typeface="Arial"/>
              </a:rPr>
              <a:t>satisfiable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if there exists a finite database instance D </a:t>
            </a:r>
            <a:r>
              <a:rPr lang="en-US" dirty="0" err="1" smtClean="0">
                <a:latin typeface="Arial"/>
              </a:rPr>
              <a:t>s.t.</a:t>
            </a:r>
            <a:r>
              <a:rPr lang="en-US" dirty="0" smtClean="0">
                <a:latin typeface="Arial"/>
              </a:rPr>
              <a:t> D |= </a:t>
            </a:r>
            <a:r>
              <a:rPr lang="en-US" dirty="0" err="1" smtClean="0">
                <a:latin typeface="Arial"/>
              </a:rPr>
              <a:t>φ</a:t>
            </a:r>
            <a:endParaRPr lang="en-US" dirty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200400"/>
            <a:ext cx="370997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Satisfiable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>
                <a:latin typeface="Arial"/>
                <a:sym typeface="Symbol" charset="0"/>
              </a:rPr>
              <a:t></a:t>
            </a:r>
            <a:r>
              <a:rPr lang="en-US" sz="2400" dirty="0" err="1" smtClean="0">
                <a:latin typeface="Arial"/>
                <a:sym typeface="Symbol" charset="0"/>
              </a:rPr>
              <a:t>x.y.</a:t>
            </a:r>
            <a:r>
              <a:rPr lang="en-US" sz="2400" dirty="0" err="1" smtClean="0">
                <a:sym typeface="Symbol" charset="0"/>
              </a:rPr>
              <a:t></a:t>
            </a:r>
            <a:r>
              <a:rPr lang="en-US" sz="2400" dirty="0" err="1">
                <a:latin typeface="Arial"/>
                <a:sym typeface="Symbol" charset="0"/>
              </a:rPr>
              <a:t>z</a:t>
            </a:r>
            <a:r>
              <a:rPr lang="en-US" sz="2400" dirty="0">
                <a:latin typeface="Arial"/>
                <a:sym typeface="Symbol" charset="0"/>
              </a:rPr>
              <a:t>.(R(</a:t>
            </a:r>
            <a:r>
              <a:rPr lang="en-US" sz="2400" dirty="0" err="1">
                <a:latin typeface="Arial"/>
                <a:sym typeface="Symbol" charset="0"/>
              </a:rPr>
              <a:t>x,z</a:t>
            </a:r>
            <a:r>
              <a:rPr lang="en-US" sz="2400" dirty="0">
                <a:latin typeface="Arial"/>
                <a:sym typeface="Symbol" charset="0"/>
              </a:rPr>
              <a:t>) </a:t>
            </a:r>
            <a:r>
              <a:rPr lang="en-US" sz="2400" dirty="0">
                <a:latin typeface="Arial"/>
                <a:sym typeface="Wingdings" charset="0"/>
              </a:rPr>
              <a:t> R(</a:t>
            </a:r>
            <a:r>
              <a:rPr lang="en-US" sz="2400" dirty="0" err="1">
                <a:latin typeface="Arial"/>
                <a:sym typeface="Wingdings" charset="0"/>
              </a:rPr>
              <a:t>y,z</a:t>
            </a:r>
            <a:r>
              <a:rPr lang="en-US" sz="2400" dirty="0">
                <a:latin typeface="Arial"/>
                <a:sym typeface="Wingdings" charset="0"/>
              </a:rPr>
              <a:t>))</a:t>
            </a:r>
            <a:r>
              <a:rPr lang="en-US" sz="2400" dirty="0">
                <a:latin typeface="Arial"/>
                <a:sym typeface="Symbol" charset="0"/>
              </a:rPr>
              <a:t> </a:t>
            </a:r>
            <a:r>
              <a:rPr lang="en-US" sz="2400" dirty="0" smtClean="0">
                <a:latin typeface="Arial"/>
                <a:sym typeface="Symbol" charset="0"/>
              </a:rPr>
              <a:t/>
            </a:r>
            <a:br>
              <a:rPr lang="en-US" sz="2400" dirty="0" smtClean="0">
                <a:latin typeface="Arial"/>
                <a:sym typeface="Symbol" charset="0"/>
              </a:rPr>
            </a:br>
            <a:r>
              <a:rPr lang="en-US" sz="2400" dirty="0">
                <a:latin typeface="Arial"/>
                <a:sym typeface="Symbol" charset="0"/>
              </a:rPr>
              <a:t>x.</a:t>
            </a:r>
            <a:r>
              <a:rPr lang="en-US" sz="2400" dirty="0" err="1">
                <a:latin typeface="Arial"/>
                <a:sym typeface="Symbol" charset="0"/>
              </a:rPr>
              <a:t>y.</a:t>
            </a:r>
            <a:r>
              <a:rPr lang="en-US" sz="2400" dirty="0" err="1" smtClean="0">
                <a:sym typeface="Symbol" charset="0"/>
              </a:rPr>
              <a:t>T</a:t>
            </a:r>
            <a:r>
              <a:rPr lang="en-US" sz="2400" dirty="0">
                <a:sym typeface="Symbol" charset="0"/>
              </a:rPr>
              <a:t>(x)  </a:t>
            </a:r>
            <a:r>
              <a:rPr lang="en-US" sz="2400" dirty="0">
                <a:latin typeface="Arial"/>
                <a:sym typeface="Symbol" charset="0"/>
              </a:rPr>
              <a:t></a:t>
            </a:r>
            <a:r>
              <a:rPr lang="en-US" sz="2400" dirty="0" err="1">
                <a:latin typeface="Arial"/>
                <a:sym typeface="Symbol" charset="0"/>
              </a:rPr>
              <a:t>z.S</a:t>
            </a:r>
            <a:r>
              <a:rPr lang="en-US" sz="2400" dirty="0">
                <a:latin typeface="Arial"/>
                <a:sym typeface="Symbol" charset="0"/>
              </a:rPr>
              <a:t>(</a:t>
            </a:r>
            <a:r>
              <a:rPr lang="en-US" sz="2400" dirty="0" err="1">
                <a:latin typeface="Arial"/>
                <a:sym typeface="Symbol" charset="0"/>
              </a:rPr>
              <a:t>x,z</a:t>
            </a:r>
            <a:r>
              <a:rPr lang="en-US" sz="2400" dirty="0" smtClean="0">
                <a:latin typeface="Arial"/>
                <a:sym typeface="Symbol" charset="0"/>
              </a:rPr>
              <a:t>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3200400"/>
            <a:ext cx="462007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Unsatisfiable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>
                <a:sym typeface="Symbol" charset="0"/>
              </a:rPr>
              <a:t></a:t>
            </a:r>
            <a:r>
              <a:rPr lang="en-US" sz="2400" dirty="0" err="1" smtClean="0">
                <a:sym typeface="Symbol" charset="0"/>
              </a:rPr>
              <a:t>x.y.</a:t>
            </a:r>
            <a:r>
              <a:rPr lang="en-US" sz="2400" dirty="0" err="1" smtClean="0">
                <a:latin typeface="Arial"/>
                <a:sym typeface="Symbol" charset="0"/>
              </a:rPr>
              <a:t>z</a:t>
            </a:r>
            <a:r>
              <a:rPr lang="en-US" sz="2400" dirty="0">
                <a:latin typeface="Arial"/>
                <a:sym typeface="Symbol" charset="0"/>
              </a:rPr>
              <a:t>.(R(</a:t>
            </a:r>
            <a:r>
              <a:rPr lang="en-US" sz="2400" dirty="0" err="1">
                <a:latin typeface="Arial"/>
                <a:sym typeface="Symbol" charset="0"/>
              </a:rPr>
              <a:t>x</a:t>
            </a:r>
            <a:r>
              <a:rPr lang="en-US" sz="2400" dirty="0" err="1" smtClean="0">
                <a:latin typeface="Arial"/>
                <a:sym typeface="Symbol" charset="0"/>
              </a:rPr>
              <a:t>,y</a:t>
            </a:r>
            <a:r>
              <a:rPr lang="en-US" sz="2400" dirty="0" smtClean="0">
                <a:latin typeface="Arial"/>
                <a:sym typeface="Symbol" charset="0"/>
              </a:rPr>
              <a:t>)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sz="2400" dirty="0" smtClean="0">
                <a:latin typeface="Arial"/>
                <a:sym typeface="Symbol" charset="0"/>
              </a:rPr>
              <a:t>R(</a:t>
            </a:r>
            <a:r>
              <a:rPr lang="en-US" sz="2400" dirty="0" err="1" smtClean="0">
                <a:latin typeface="Arial"/>
                <a:sym typeface="Symbol" charset="0"/>
              </a:rPr>
              <a:t>x,z</a:t>
            </a:r>
            <a:r>
              <a:rPr lang="en-US" sz="2400" dirty="0" smtClean="0">
                <a:latin typeface="Arial"/>
                <a:sym typeface="Symbol" charset="0"/>
              </a:rPr>
              <a:t>) </a:t>
            </a:r>
            <a:r>
              <a:rPr lang="en-US" sz="2400" dirty="0">
                <a:latin typeface="Arial"/>
                <a:sym typeface="Wingdings" charset="0"/>
              </a:rPr>
              <a:t> </a:t>
            </a:r>
            <a:r>
              <a:rPr lang="en-US" sz="2400" dirty="0" smtClean="0">
                <a:latin typeface="Arial"/>
                <a:sym typeface="Wingdings" charset="0"/>
              </a:rPr>
              <a:t>y=z)</a:t>
            </a:r>
            <a:r>
              <a:rPr lang="en-US" sz="2400" dirty="0" smtClean="0">
                <a:latin typeface="Arial"/>
                <a:sym typeface="Symbol" charset="0"/>
              </a:rPr>
              <a:t> </a:t>
            </a:r>
            <a:br>
              <a:rPr lang="en-US" sz="2400" dirty="0" smtClean="0">
                <a:latin typeface="Arial"/>
                <a:sym typeface="Symbol" charset="0"/>
              </a:rPr>
            </a:br>
            <a:r>
              <a:rPr lang="en-US" sz="2400" dirty="0" smtClean="0">
                <a:latin typeface="ＭＳ ゴシック"/>
                <a:ea typeface="ＭＳ ゴシック"/>
                <a:cs typeface="ＭＳ ゴシック"/>
                <a:sym typeface="Symbol" charset="0"/>
              </a:rPr>
              <a:t>∧</a:t>
            </a:r>
            <a:r>
              <a:rPr lang="en-US" sz="2400" dirty="0" smtClean="0">
                <a:latin typeface="Arial"/>
                <a:sym typeface="Symbol" charset="0"/>
              </a:rPr>
              <a:t>y.</a:t>
            </a:r>
            <a:r>
              <a:rPr lang="en-US" sz="2400" dirty="0">
                <a:sym typeface="Symbol" charset="0"/>
              </a:rPr>
              <a:t> x</a:t>
            </a:r>
            <a:r>
              <a:rPr lang="en-US" sz="2400" dirty="0" smtClean="0">
                <a:sym typeface="Symbol" charset="0"/>
              </a:rPr>
              <a:t>. not R</a:t>
            </a:r>
            <a:r>
              <a:rPr lang="en-US" sz="2400" dirty="0" smtClean="0">
                <a:latin typeface="Arial"/>
                <a:sym typeface="Symbol" charset="0"/>
              </a:rPr>
              <a:t>(</a:t>
            </a:r>
            <a:r>
              <a:rPr lang="en-US" sz="2400" dirty="0" err="1" smtClean="0">
                <a:latin typeface="Arial"/>
                <a:sym typeface="Symbol" charset="0"/>
              </a:rPr>
              <a:t>x,y</a:t>
            </a:r>
            <a:r>
              <a:rPr lang="en-US" sz="2400" dirty="0" smtClean="0">
                <a:latin typeface="Arial"/>
                <a:sym typeface="Symbol" charset="0"/>
              </a:rPr>
              <a:t>)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5543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3423-8EB8-244C-9159-2DBB23831EDF}" type="slidenum">
              <a:rPr lang="en-US"/>
              <a:pPr/>
              <a:t>27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Containment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Theorem</a:t>
            </a:r>
            <a:r>
              <a:rPr lang="en-US" dirty="0"/>
              <a:t> Query containment for FO is </a:t>
            </a:r>
            <a:r>
              <a:rPr lang="en-US" dirty="0" err="1" smtClean="0"/>
              <a:t>undecidable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Proof</a:t>
            </a:r>
            <a:r>
              <a:rPr lang="en-US" dirty="0" smtClean="0"/>
              <a:t>: By reduction from the finite </a:t>
            </a:r>
            <a:r>
              <a:rPr lang="en-US" dirty="0" err="1" smtClean="0"/>
              <a:t>satisfiability</a:t>
            </a:r>
            <a:r>
              <a:rPr lang="en-US" dirty="0" smtClean="0"/>
              <a:t> problem:</a:t>
            </a:r>
          </a:p>
          <a:p>
            <a:r>
              <a:rPr lang="en-US" dirty="0" smtClean="0"/>
              <a:t>Given a sentence </a:t>
            </a:r>
            <a:r>
              <a:rPr lang="en-US" dirty="0" err="1" smtClean="0"/>
              <a:t>φ</a:t>
            </a:r>
            <a:r>
              <a:rPr lang="en-US" dirty="0" smtClean="0"/>
              <a:t>, define two queries:</a:t>
            </a:r>
            <a:br>
              <a:rPr lang="en-US" dirty="0" smtClean="0"/>
            </a:br>
            <a:r>
              <a:rPr lang="en-US" dirty="0" smtClean="0"/>
              <a:t>q1(x) = R(x),  and q2(x) = R(x)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 err="1" smtClean="0"/>
              <a:t>φ</a:t>
            </a:r>
            <a:endParaRPr lang="en-US" dirty="0"/>
          </a:p>
          <a:p>
            <a:r>
              <a:rPr lang="en-US" dirty="0" smtClean="0"/>
              <a:t>Then q1 </a:t>
            </a:r>
            <a:r>
              <a:rPr lang="en-US" dirty="0">
                <a:sym typeface="Symbol" charset="0"/>
              </a:rPr>
              <a:t></a:t>
            </a:r>
            <a:r>
              <a:rPr lang="en-US" dirty="0"/>
              <a:t> </a:t>
            </a:r>
            <a:r>
              <a:rPr lang="en-US" dirty="0" smtClean="0"/>
              <a:t>q2 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φ</a:t>
            </a:r>
            <a:r>
              <a:rPr lang="en-US" dirty="0"/>
              <a:t> </a:t>
            </a:r>
            <a:r>
              <a:rPr lang="en-US" dirty="0" smtClean="0"/>
              <a:t>is not finitely </a:t>
            </a:r>
            <a:r>
              <a:rPr lang="en-US" dirty="0" err="1" smtClean="0"/>
              <a:t>satisfiable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56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D79B-C299-704E-AB90-6C4C5E22AD47}" type="slidenum">
              <a:rPr lang="en-US"/>
              <a:pPr/>
              <a:t>28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Containment Algorithm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How to check q</a:t>
            </a:r>
            <a:r>
              <a:rPr lang="en-US" sz="2800" baseline="-25000"/>
              <a:t>1</a:t>
            </a:r>
            <a:r>
              <a:rPr lang="en-US" sz="2800"/>
              <a:t> </a:t>
            </a:r>
            <a:r>
              <a:rPr lang="en-US" sz="2800">
                <a:sym typeface="Symbol" charset="0"/>
              </a:rPr>
              <a:t></a:t>
            </a:r>
            <a:r>
              <a:rPr lang="en-US" sz="2800"/>
              <a:t> q</a:t>
            </a:r>
            <a:r>
              <a:rPr lang="en-US" sz="2800" baseline="-25000"/>
              <a:t>2</a:t>
            </a: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r>
              <a:rPr lang="en-US" sz="2800" b="1"/>
              <a:t>Canonical database</a:t>
            </a:r>
            <a:r>
              <a:rPr lang="en-US" sz="2800"/>
              <a:t> for q</a:t>
            </a:r>
            <a:r>
              <a:rPr lang="en-US" sz="2800" baseline="-25000"/>
              <a:t>1</a:t>
            </a:r>
            <a:r>
              <a:rPr lang="en-US" sz="2800"/>
              <a:t> is:</a:t>
            </a:r>
            <a:br>
              <a:rPr lang="en-US" sz="2800"/>
            </a:br>
            <a:r>
              <a:rPr lang="en-US" sz="2800"/>
              <a:t>        </a:t>
            </a:r>
            <a:r>
              <a:rPr lang="en-US" sz="2800" b="1"/>
              <a:t>D</a:t>
            </a:r>
            <a:r>
              <a:rPr lang="en-US" sz="2800" b="1" baseline="-25000"/>
              <a:t>q1</a:t>
            </a:r>
            <a:r>
              <a:rPr lang="en-US" sz="2800"/>
              <a:t> = (D, R</a:t>
            </a:r>
            <a:r>
              <a:rPr lang="en-US" sz="2800" baseline="-25000"/>
              <a:t>1</a:t>
            </a:r>
            <a:r>
              <a:rPr lang="en-US" sz="2800" baseline="30000"/>
              <a:t>D</a:t>
            </a:r>
            <a:r>
              <a:rPr lang="en-US" sz="2800"/>
              <a:t>, …, R</a:t>
            </a:r>
            <a:r>
              <a:rPr lang="en-US" sz="2800" baseline="-25000"/>
              <a:t>k</a:t>
            </a:r>
            <a:r>
              <a:rPr lang="en-US" sz="2800" baseline="30000"/>
              <a:t>D</a:t>
            </a:r>
            <a:r>
              <a:rPr lang="en-US" sz="2800"/>
              <a:t>)</a:t>
            </a:r>
            <a:endParaRPr lang="en-US" sz="2800" b="1"/>
          </a:p>
          <a:p>
            <a:pPr lvl="1"/>
            <a:r>
              <a:rPr lang="en-US" sz="2400"/>
              <a:t>D = all variables and constants in q</a:t>
            </a:r>
            <a:r>
              <a:rPr lang="en-US" sz="2400" baseline="-25000"/>
              <a:t>1</a:t>
            </a:r>
          </a:p>
          <a:p>
            <a:pPr lvl="1"/>
            <a:r>
              <a:rPr lang="en-US" sz="2400"/>
              <a:t>R</a:t>
            </a:r>
            <a:r>
              <a:rPr lang="en-US" sz="2400" baseline="-25000"/>
              <a:t>1</a:t>
            </a:r>
            <a:r>
              <a:rPr lang="en-US" sz="2400" baseline="30000"/>
              <a:t>D</a:t>
            </a:r>
            <a:r>
              <a:rPr lang="en-US" sz="2400"/>
              <a:t>, …, R</a:t>
            </a:r>
            <a:r>
              <a:rPr lang="en-US" sz="2400" baseline="-25000"/>
              <a:t>k</a:t>
            </a:r>
            <a:r>
              <a:rPr lang="en-US" sz="2400" baseline="30000"/>
              <a:t>D</a:t>
            </a:r>
            <a:r>
              <a:rPr lang="en-US" sz="2400"/>
              <a:t> = the body of q</a:t>
            </a:r>
            <a:r>
              <a:rPr lang="en-US" sz="2400" baseline="-25000"/>
              <a:t>1</a:t>
            </a:r>
          </a:p>
          <a:p>
            <a:r>
              <a:rPr lang="en-US" sz="2800" b="1"/>
              <a:t>Canonical tuple </a:t>
            </a:r>
            <a:r>
              <a:rPr lang="en-US" sz="2800"/>
              <a:t>for q</a:t>
            </a:r>
            <a:r>
              <a:rPr lang="en-US" sz="2800" baseline="-25000"/>
              <a:t>1</a:t>
            </a:r>
            <a:r>
              <a:rPr lang="en-US" sz="2800"/>
              <a:t> is:</a:t>
            </a:r>
            <a:br>
              <a:rPr lang="en-US" sz="2800"/>
            </a:br>
            <a:r>
              <a:rPr lang="en-US" sz="2800"/>
              <a:t>         t</a:t>
            </a:r>
            <a:r>
              <a:rPr lang="en-US" sz="2800" baseline="-25000"/>
              <a:t>q1    </a:t>
            </a:r>
            <a:r>
              <a:rPr lang="en-US" sz="2800"/>
              <a:t>(the head of q</a:t>
            </a:r>
            <a:r>
              <a:rPr lang="en-US" sz="2800" baseline="-25000"/>
              <a:t>1</a:t>
            </a:r>
            <a:r>
              <a:rPr lang="en-US" sz="2800"/>
              <a:t>)</a:t>
            </a:r>
            <a:endParaRPr lang="en-US" sz="2800" baseline="-250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12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EA23-C885-424C-BBAF-B84B40DDD21A}" type="slidenum">
              <a:rPr lang="en-US"/>
              <a:pPr/>
              <a:t>29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Examples of Canonical Databases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  <a:p>
            <a:endParaRPr lang="en-US" sz="2400"/>
          </a:p>
          <a:p>
            <a:r>
              <a:rPr lang="en-US" sz="2400"/>
              <a:t>Canonical database: </a:t>
            </a:r>
            <a:r>
              <a:rPr lang="en-US" sz="2400" b="1"/>
              <a:t>D</a:t>
            </a:r>
            <a:r>
              <a:rPr lang="en-US" sz="2400" baseline="-25000"/>
              <a:t>q1</a:t>
            </a:r>
            <a:r>
              <a:rPr lang="en-US" sz="2400"/>
              <a:t> = (D, R</a:t>
            </a:r>
            <a:r>
              <a:rPr lang="en-US" sz="2400" baseline="30000"/>
              <a:t>D</a:t>
            </a:r>
            <a:r>
              <a:rPr lang="en-US" sz="2400"/>
              <a:t>)</a:t>
            </a:r>
            <a:endParaRPr lang="en-US" sz="2400" b="1"/>
          </a:p>
          <a:p>
            <a:pPr lvl="1"/>
            <a:r>
              <a:rPr lang="en-US" sz="2000"/>
              <a:t>D={x,y,u,v}</a:t>
            </a:r>
          </a:p>
          <a:p>
            <a:pPr lvl="1"/>
            <a:r>
              <a:rPr lang="en-US" sz="2000"/>
              <a:t>R</a:t>
            </a:r>
            <a:r>
              <a:rPr lang="en-US" sz="2000" baseline="30000"/>
              <a:t>D</a:t>
            </a:r>
            <a:r>
              <a:rPr lang="en-US" sz="2000"/>
              <a:t> =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Canonical tuple: t</a:t>
            </a:r>
            <a:r>
              <a:rPr lang="en-US" sz="2400" baseline="-25000"/>
              <a:t>q1</a:t>
            </a:r>
            <a:r>
              <a:rPr lang="en-US" sz="2400"/>
              <a:t> = (x,y)</a:t>
            </a:r>
          </a:p>
        </p:txBody>
      </p:sp>
      <p:graphicFrame>
        <p:nvGraphicFramePr>
          <p:cNvPr id="225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245446"/>
              </p:ext>
            </p:extLst>
          </p:nvPr>
        </p:nvGraphicFramePr>
        <p:xfrm>
          <a:off x="3124200" y="3276600"/>
          <a:ext cx="1981200" cy="118872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914400" y="1752600"/>
            <a:ext cx="4759336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latin typeface="Arial"/>
              </a:rPr>
              <a:t>q1(</a:t>
            </a:r>
            <a:r>
              <a:rPr lang="en-US" sz="2800" dirty="0" err="1">
                <a:latin typeface="Arial"/>
              </a:rPr>
              <a:t>x,y</a:t>
            </a:r>
            <a:r>
              <a:rPr lang="en-US" sz="2800" dirty="0">
                <a:latin typeface="Arial"/>
              </a:rPr>
              <a:t>) :- R(</a:t>
            </a:r>
            <a:r>
              <a:rPr lang="en-US" sz="2800" dirty="0" err="1">
                <a:latin typeface="Arial"/>
              </a:rPr>
              <a:t>x,u</a:t>
            </a:r>
            <a:r>
              <a:rPr lang="en-US" sz="2800" dirty="0">
                <a:latin typeface="Arial"/>
              </a:rPr>
              <a:t>),R(</a:t>
            </a:r>
            <a:r>
              <a:rPr lang="en-US" sz="2800" dirty="0" err="1">
                <a:latin typeface="Arial"/>
              </a:rPr>
              <a:t>v,u</a:t>
            </a:r>
            <a:r>
              <a:rPr lang="en-US" sz="2800" dirty="0">
                <a:latin typeface="Arial"/>
              </a:rPr>
              <a:t>),R(</a:t>
            </a:r>
            <a:r>
              <a:rPr lang="en-US" sz="2800" dirty="0" err="1">
                <a:latin typeface="Arial"/>
              </a:rPr>
              <a:t>v,y</a:t>
            </a:r>
            <a:r>
              <a:rPr lang="en-US" sz="2800" dirty="0"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57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A2BC-36D2-4942-BD3D-4B742EBF09A9}" type="slidenum">
              <a:rPr lang="en-US"/>
              <a:pPr/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Conjunctive Queries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subset of </a:t>
            </a:r>
            <a:r>
              <a:rPr lang="en-US" sz="2800" dirty="0" smtClean="0"/>
              <a:t>Relational Calculus (=FO)</a:t>
            </a:r>
            <a:endParaRPr lang="en-US" sz="2800" dirty="0"/>
          </a:p>
          <a:p>
            <a:r>
              <a:rPr lang="en-US" sz="2800" dirty="0"/>
              <a:t>Correspond to </a:t>
            </a:r>
            <a:br>
              <a:rPr lang="en-US" sz="2800" dirty="0"/>
            </a:br>
            <a:r>
              <a:rPr lang="en-US" sz="2800" dirty="0"/>
              <a:t>SELECT-DISTINCT-FROM-WHERE</a:t>
            </a:r>
          </a:p>
          <a:p>
            <a:r>
              <a:rPr lang="en-US" sz="2800" dirty="0"/>
              <a:t>Most queries in practice are conjunctive</a:t>
            </a:r>
          </a:p>
          <a:p>
            <a:r>
              <a:rPr lang="en-US" sz="2800" dirty="0"/>
              <a:t>Some optimizers handle only conjunctive queries - break larger queries into many CQs</a:t>
            </a:r>
          </a:p>
          <a:p>
            <a:r>
              <a:rPr lang="en-US" sz="2800" dirty="0"/>
              <a:t>CQ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s have more positive theoretical properties than arbitrary queries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39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9396-7890-3043-96D6-B518E2F53F07}" type="slidenum">
              <a:rPr lang="en-US"/>
              <a:pPr/>
              <a:t>30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Examples of Canonical Databases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D</a:t>
            </a:r>
            <a:r>
              <a:rPr lang="en-US" sz="2800" baseline="-25000"/>
              <a:t>q1</a:t>
            </a:r>
            <a:r>
              <a:rPr lang="en-US" sz="2800"/>
              <a:t> = (D, R)</a:t>
            </a:r>
            <a:endParaRPr lang="en-US" sz="2800" b="1"/>
          </a:p>
          <a:p>
            <a:pPr lvl="1">
              <a:lnSpc>
                <a:spcPct val="90000"/>
              </a:lnSpc>
            </a:pPr>
            <a:r>
              <a:rPr lang="en-US" sz="2400"/>
              <a:t>D={x,u,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Smith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,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Fred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}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 =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</a:t>
            </a:r>
            <a:r>
              <a:rPr lang="en-US" sz="2800" baseline="-25000"/>
              <a:t>q1</a:t>
            </a:r>
            <a:r>
              <a:rPr lang="en-US" sz="2800"/>
              <a:t> = (x)</a:t>
            </a: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6375384"/>
              </p:ext>
            </p:extLst>
          </p:nvPr>
        </p:nvGraphicFramePr>
        <p:xfrm>
          <a:off x="2438400" y="3657600"/>
          <a:ext cx="2514600" cy="158496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“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Smith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”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“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Fred</a:t>
                      </a:r>
                      <a:r>
                        <a:rPr kumimoji="0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”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609600" y="1828800"/>
            <a:ext cx="806515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latin typeface="Arial"/>
              </a:rPr>
              <a:t>q1(x) :- R(</a:t>
            </a:r>
            <a:r>
              <a:rPr lang="en-US" sz="2800" dirty="0" err="1">
                <a:latin typeface="Arial"/>
              </a:rPr>
              <a:t>x,u</a:t>
            </a:r>
            <a:r>
              <a:rPr lang="en-US" sz="2800" dirty="0">
                <a:latin typeface="Arial"/>
              </a:rPr>
              <a:t>), R(u,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>
                <a:latin typeface="Arial"/>
              </a:rPr>
              <a:t>Smith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>
                <a:latin typeface="Arial"/>
              </a:rPr>
              <a:t>), R(u,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>
                <a:latin typeface="Arial"/>
              </a:rPr>
              <a:t>Fred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>
                <a:latin typeface="Arial"/>
              </a:rPr>
              <a:t>), R(u, u)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06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06C1-7A5F-364A-A223-360DDE7A35D3}" type="slidenum">
              <a:rPr lang="en-US"/>
              <a:pPr/>
              <a:t>31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Containment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 b="1" i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Example: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	q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) :- R(</a:t>
            </a:r>
            <a:r>
              <a:rPr lang="en-US" sz="2400" dirty="0" err="1"/>
              <a:t>x,u</a:t>
            </a:r>
            <a:r>
              <a:rPr lang="en-US" sz="2400" dirty="0"/>
              <a:t>),R(</a:t>
            </a:r>
            <a:r>
              <a:rPr lang="en-US" sz="2400" dirty="0" err="1"/>
              <a:t>v,u</a:t>
            </a:r>
            <a:r>
              <a:rPr lang="en-US" sz="2400" dirty="0"/>
              <a:t>),R(</a:t>
            </a:r>
            <a:r>
              <a:rPr lang="en-US" sz="2400" dirty="0" err="1"/>
              <a:t>v,y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) :- R(</a:t>
            </a:r>
            <a:r>
              <a:rPr lang="en-US" sz="2400" dirty="0" err="1"/>
              <a:t>x,u</a:t>
            </a:r>
            <a:r>
              <a:rPr lang="en-US" sz="2400" dirty="0"/>
              <a:t>),R(</a:t>
            </a:r>
            <a:r>
              <a:rPr lang="en-US" sz="2400" dirty="0" err="1"/>
              <a:t>v,u</a:t>
            </a:r>
            <a:r>
              <a:rPr lang="en-US" sz="2400" dirty="0"/>
              <a:t>),R(</a:t>
            </a:r>
            <a:r>
              <a:rPr lang="en-US" sz="2400" dirty="0" err="1"/>
              <a:t>v,w</a:t>
            </a:r>
            <a:r>
              <a:rPr lang="en-US" sz="2400" dirty="0"/>
              <a:t>),R(</a:t>
            </a:r>
            <a:r>
              <a:rPr lang="en-US" sz="2400" dirty="0" err="1"/>
              <a:t>t,w</a:t>
            </a:r>
            <a:r>
              <a:rPr lang="en-US" sz="2400" dirty="0"/>
              <a:t>),R(</a:t>
            </a:r>
            <a:r>
              <a:rPr lang="en-US" sz="2400" dirty="0" err="1"/>
              <a:t>t,y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D={</a:t>
            </a:r>
            <a:r>
              <a:rPr lang="en-US" sz="2400" dirty="0" err="1"/>
              <a:t>x,y,u,v</a:t>
            </a:r>
            <a:r>
              <a:rPr lang="en-US" sz="2400" dirty="0"/>
              <a:t>}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 =					t</a:t>
            </a:r>
            <a:r>
              <a:rPr lang="en-US" sz="2400" baseline="-25000" dirty="0"/>
              <a:t>q1</a:t>
            </a:r>
            <a:r>
              <a:rPr lang="en-US" sz="2400" dirty="0"/>
              <a:t> = (</a:t>
            </a:r>
            <a:r>
              <a:rPr lang="en-US" sz="2400" dirty="0" err="1"/>
              <a:t>x,y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Yes, q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charset="0"/>
              </a:rPr>
              <a:t></a:t>
            </a:r>
            <a:r>
              <a:rPr lang="en-US" sz="2400" dirty="0"/>
              <a:t> q</a:t>
            </a:r>
            <a:r>
              <a:rPr lang="en-US" sz="2400" baseline="-25000" dirty="0"/>
              <a:t>2 </a:t>
            </a:r>
          </a:p>
        </p:txBody>
      </p:sp>
      <p:graphicFrame>
        <p:nvGraphicFramePr>
          <p:cNvPr id="245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9270774"/>
              </p:ext>
            </p:extLst>
          </p:nvPr>
        </p:nvGraphicFramePr>
        <p:xfrm>
          <a:off x="3200400" y="4983480"/>
          <a:ext cx="1981200" cy="118872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685800" y="1600200"/>
            <a:ext cx="537993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Theorem</a:t>
            </a:r>
            <a:r>
              <a:rPr lang="en-US" dirty="0"/>
              <a:t>: q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</a:t>
            </a:r>
            <a:r>
              <a:rPr lang="en-US" dirty="0"/>
              <a:t> q</a:t>
            </a:r>
            <a:r>
              <a:rPr lang="en-US" baseline="-25000" dirty="0"/>
              <a:t>2 </a:t>
            </a:r>
            <a:r>
              <a:rPr lang="en-US" dirty="0" err="1"/>
              <a:t>iff</a:t>
            </a:r>
            <a:r>
              <a:rPr lang="en-US" dirty="0"/>
              <a:t> t</a:t>
            </a:r>
            <a:r>
              <a:rPr lang="en-US" baseline="-25000" dirty="0"/>
              <a:t>q1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q</a:t>
            </a:r>
            <a:r>
              <a:rPr lang="en-US" baseline="-25000" dirty="0">
                <a:sym typeface="Symbol" charset="0"/>
              </a:rPr>
              <a:t>2</a:t>
            </a:r>
            <a:r>
              <a:rPr lang="en-US" dirty="0">
                <a:sym typeface="Symbol" charset="0"/>
              </a:rPr>
              <a:t>(</a:t>
            </a:r>
            <a:r>
              <a:rPr lang="en-US" b="1" dirty="0">
                <a:sym typeface="Symbol" charset="0"/>
              </a:rPr>
              <a:t>D</a:t>
            </a:r>
            <a:r>
              <a:rPr lang="en-US" baseline="-25000" dirty="0">
                <a:sym typeface="Symbol" charset="0"/>
              </a:rPr>
              <a:t>q1</a:t>
            </a:r>
            <a:r>
              <a:rPr lang="en-US" dirty="0">
                <a:sym typeface="Symbol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17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DF98-F131-7442-9550-182F6548566B}" type="slidenum">
              <a:rPr lang="en-US"/>
              <a:pPr/>
              <a:t>32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Homomorphisms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u="sng" dirty="0"/>
              <a:t>homomorphism</a:t>
            </a:r>
            <a:r>
              <a:rPr lang="en-US" dirty="0"/>
              <a:t> f : q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 q</a:t>
            </a:r>
            <a:r>
              <a:rPr lang="en-US" baseline="-25000" dirty="0">
                <a:sym typeface="Wingdings" charset="0"/>
              </a:rPr>
              <a:t>1</a:t>
            </a:r>
            <a:r>
              <a:rPr lang="en-US" dirty="0">
                <a:sym typeface="Wingdings" charset="0"/>
              </a:rPr>
              <a:t> is a function f: </a:t>
            </a:r>
            <a:r>
              <a:rPr lang="en-US" dirty="0" err="1">
                <a:sym typeface="Wingdings" charset="0"/>
              </a:rPr>
              <a:t>var</a:t>
            </a:r>
            <a:r>
              <a:rPr lang="en-US" dirty="0">
                <a:sym typeface="Wingdings" charset="0"/>
              </a:rPr>
              <a:t>(q</a:t>
            </a:r>
            <a:r>
              <a:rPr lang="en-US" baseline="-25000" dirty="0">
                <a:sym typeface="Wingdings" charset="0"/>
              </a:rPr>
              <a:t>2</a:t>
            </a:r>
            <a:r>
              <a:rPr lang="en-US" dirty="0">
                <a:sym typeface="Wingdings" charset="0"/>
              </a:rPr>
              <a:t>)  </a:t>
            </a:r>
            <a:r>
              <a:rPr lang="en-US" dirty="0" err="1">
                <a:sym typeface="Wingdings" charset="0"/>
              </a:rPr>
              <a:t>var</a:t>
            </a:r>
            <a:r>
              <a:rPr lang="en-US" dirty="0">
                <a:sym typeface="Wingdings" charset="0"/>
              </a:rPr>
              <a:t>(q</a:t>
            </a:r>
            <a:r>
              <a:rPr lang="en-US" baseline="-25000" dirty="0">
                <a:sym typeface="Wingdings" charset="0"/>
              </a:rPr>
              <a:t>1</a:t>
            </a:r>
            <a:r>
              <a:rPr lang="en-US" dirty="0">
                <a:sym typeface="Wingdings" charset="0"/>
              </a:rPr>
              <a:t>) </a:t>
            </a:r>
            <a:r>
              <a:rPr lang="en-US" dirty="0">
                <a:sym typeface="Symbol" charset="0"/>
              </a:rPr>
              <a:t></a:t>
            </a:r>
            <a:r>
              <a:rPr lang="en-US" dirty="0">
                <a:sym typeface="Wingdings" charset="0"/>
              </a:rPr>
              <a:t> </a:t>
            </a:r>
            <a:r>
              <a:rPr lang="en-US" dirty="0" err="1">
                <a:sym typeface="Wingdings" charset="0"/>
              </a:rPr>
              <a:t>const</a:t>
            </a:r>
            <a:r>
              <a:rPr lang="en-US" dirty="0">
                <a:sym typeface="Wingdings" charset="0"/>
              </a:rPr>
              <a:t>(q</a:t>
            </a:r>
            <a:r>
              <a:rPr lang="en-US" baseline="-25000" dirty="0">
                <a:sym typeface="Wingdings" charset="0"/>
              </a:rPr>
              <a:t>1</a:t>
            </a:r>
            <a:r>
              <a:rPr lang="en-US" dirty="0">
                <a:sym typeface="Wingdings" charset="0"/>
              </a:rPr>
              <a:t>)</a:t>
            </a:r>
            <a:br>
              <a:rPr lang="en-US" dirty="0">
                <a:sym typeface="Wingdings" charset="0"/>
              </a:rPr>
            </a:br>
            <a:r>
              <a:rPr lang="en-US" dirty="0">
                <a:sym typeface="Wingdings" charset="0"/>
              </a:rPr>
              <a:t>such that:</a:t>
            </a:r>
          </a:p>
          <a:p>
            <a:pPr lvl="1"/>
            <a:r>
              <a:rPr lang="en-US" dirty="0">
                <a:sym typeface="Wingdings" charset="0"/>
              </a:rPr>
              <a:t>f(body(q</a:t>
            </a:r>
            <a:r>
              <a:rPr lang="en-US" baseline="-25000" dirty="0">
                <a:sym typeface="Wingdings" charset="0"/>
              </a:rPr>
              <a:t>2</a:t>
            </a:r>
            <a:r>
              <a:rPr lang="en-US" dirty="0">
                <a:sym typeface="Wingdings" charset="0"/>
              </a:rPr>
              <a:t>)) </a:t>
            </a:r>
            <a:r>
              <a:rPr lang="en-US" dirty="0">
                <a:sym typeface="Symbol" charset="0"/>
              </a:rPr>
              <a:t> body(q</a:t>
            </a:r>
            <a:r>
              <a:rPr lang="en-US" baseline="-25000" dirty="0"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)</a:t>
            </a:r>
          </a:p>
          <a:p>
            <a:pPr lvl="1"/>
            <a:r>
              <a:rPr lang="en-US" dirty="0">
                <a:sym typeface="Symbol" charset="0"/>
              </a:rPr>
              <a:t>f(t</a:t>
            </a:r>
            <a:r>
              <a:rPr lang="en-US" baseline="-25000" dirty="0">
                <a:sym typeface="Symbol" charset="0"/>
              </a:rPr>
              <a:t>q1</a:t>
            </a:r>
            <a:r>
              <a:rPr lang="en-US" dirty="0">
                <a:sym typeface="Symbol" charset="0"/>
              </a:rPr>
              <a:t>) = t</a:t>
            </a:r>
            <a:r>
              <a:rPr lang="en-US" baseline="-25000" dirty="0">
                <a:sym typeface="Symbol" charset="0"/>
              </a:rPr>
              <a:t>q2</a:t>
            </a:r>
          </a:p>
          <a:p>
            <a:pPr lvl="1"/>
            <a:endParaRPr lang="en-US" baseline="-25000" dirty="0">
              <a:sym typeface="Symbol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533400" y="4876800"/>
            <a:ext cx="7770427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>
                <a:sym typeface="Wingdings" charset="0"/>
              </a:rPr>
              <a:t>The Homomorphism Theorem</a:t>
            </a:r>
            <a:r>
              <a:rPr lang="en-US" dirty="0">
                <a:sym typeface="Wingdings" charset="0"/>
              </a:rPr>
              <a:t> </a:t>
            </a:r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</a:t>
            </a:r>
            <a:r>
              <a:rPr lang="en-US" dirty="0"/>
              <a:t> q</a:t>
            </a:r>
            <a:r>
              <a:rPr lang="en-US" baseline="-25000" dirty="0"/>
              <a:t>2 </a:t>
            </a:r>
            <a:r>
              <a:rPr lang="en-US" dirty="0" err="1"/>
              <a:t>iff</a:t>
            </a:r>
            <a:r>
              <a:rPr lang="en-US" dirty="0"/>
              <a:t> there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exists a homomorphism f : 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charset="0"/>
              </a:rPr>
              <a:t> q</a:t>
            </a:r>
            <a:r>
              <a:rPr lang="en-US" baseline="-25000" dirty="0" smtClean="0">
                <a:sym typeface="Wingdings" charset="0"/>
              </a:rPr>
              <a:t>1</a:t>
            </a:r>
            <a:r>
              <a:rPr lang="en-US" dirty="0" smtClean="0">
                <a:sym typeface="Wingdings" charset="0"/>
              </a:rPr>
              <a:t> </a:t>
            </a:r>
            <a:endParaRPr lang="en-US" dirty="0"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81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2F0C-E496-A344-B381-7B50243894DA}" type="slidenum">
              <a:rPr lang="en-US"/>
              <a:pPr/>
              <a:t>33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/>
              <a:t>Example of Query Homeomorphism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var(q</a:t>
            </a:r>
            <a:r>
              <a:rPr lang="en-US" sz="2800" baseline="-25000"/>
              <a:t>1</a:t>
            </a:r>
            <a:r>
              <a:rPr lang="en-US" sz="2800"/>
              <a:t>) = {x, u, v, y}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var(q</a:t>
            </a:r>
            <a:r>
              <a:rPr lang="en-US" sz="2800" baseline="-25000"/>
              <a:t>2</a:t>
            </a:r>
            <a:r>
              <a:rPr lang="en-US" sz="2800"/>
              <a:t>) = {x, u, v, w, t, y}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q</a:t>
            </a:r>
            <a:r>
              <a:rPr lang="en-US" sz="2800" baseline="-25000"/>
              <a:t>1</a:t>
            </a:r>
            <a:r>
              <a:rPr lang="en-US" sz="2800"/>
              <a:t>(x,y) :- R(x,u),R(v,u),R(v,y)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q</a:t>
            </a:r>
            <a:r>
              <a:rPr lang="en-US" sz="2800" baseline="-25000"/>
              <a:t>2</a:t>
            </a:r>
            <a:r>
              <a:rPr lang="en-US" sz="2800"/>
              <a:t>(x,y) :- R(x,u),R(v,u),R(v,w),R(t,w),R(t,y)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V="1">
            <a:off x="25908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8100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 flipV="1">
            <a:off x="3886200" y="4267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 flipV="1">
            <a:off x="4114800" y="42672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 flipV="1">
            <a:off x="5257800" y="4343400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2743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3124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3505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 flipV="1">
            <a:off x="3505200" y="2514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 flipV="1">
            <a:off x="3505200" y="2514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 flipV="1">
            <a:off x="3886200" y="2514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1628775" y="42767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1866900" y="42957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2286000" y="6096000"/>
            <a:ext cx="255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Therefore   q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charset="0"/>
              </a:rPr>
              <a:t></a:t>
            </a:r>
            <a:r>
              <a:rPr lang="en-US"/>
              <a:t> q</a:t>
            </a:r>
            <a:r>
              <a:rPr lang="en-US" baseline="-25000"/>
              <a:t>2</a:t>
            </a:r>
            <a:r>
              <a:rPr lang="en-US" sz="3200" baseline="-25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85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9C5F-B976-3443-829A-8E4EA9011A96}" type="slidenum">
              <a:rPr lang="en-US"/>
              <a:pPr/>
              <a:t>34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Example of Query Homeomorphism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	var(q</a:t>
            </a:r>
            <a:r>
              <a:rPr lang="en-US" sz="2800" baseline="-25000"/>
              <a:t>1</a:t>
            </a:r>
            <a:r>
              <a:rPr lang="en-US" sz="2800"/>
              <a:t>) </a:t>
            </a:r>
            <a:r>
              <a:rPr lang="en-US">
                <a:sym typeface="Symbol" charset="0"/>
              </a:rPr>
              <a:t></a:t>
            </a:r>
            <a:r>
              <a:rPr lang="en-US" sz="2800"/>
              <a:t> const(q</a:t>
            </a:r>
            <a:r>
              <a:rPr lang="en-US" sz="2800" baseline="-25000"/>
              <a:t>1</a:t>
            </a:r>
            <a:r>
              <a:rPr lang="en-US" sz="2800"/>
              <a:t>) = {x,u,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Smith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}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			   var(q</a:t>
            </a:r>
            <a:r>
              <a:rPr lang="en-US" sz="2800" baseline="-25000"/>
              <a:t>2</a:t>
            </a:r>
            <a:r>
              <a:rPr lang="en-US" sz="2800"/>
              <a:t>) = {x,u,v,w}</a:t>
            </a:r>
            <a:br>
              <a:rPr lang="en-US" sz="2800"/>
            </a:br>
            <a:endParaRPr lang="en-US" sz="2800"/>
          </a:p>
          <a:p>
            <a:pPr>
              <a:buFontTx/>
              <a:buNone/>
            </a:pPr>
            <a:r>
              <a:rPr lang="en-US" sz="2800"/>
              <a:t>q</a:t>
            </a:r>
            <a:r>
              <a:rPr lang="en-US" sz="2800" baseline="-25000"/>
              <a:t>1</a:t>
            </a:r>
            <a:r>
              <a:rPr lang="en-US" sz="2800"/>
              <a:t>(x) :- R(x,u), R(u,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Smith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), R(u,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Fred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), R(u, u)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q</a:t>
            </a:r>
            <a:r>
              <a:rPr lang="en-US" sz="2800" baseline="-25000"/>
              <a:t>2</a:t>
            </a:r>
            <a:r>
              <a:rPr lang="en-US" sz="2800"/>
              <a:t>(x) :- R(x,u), R(u,v), R(u,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Smith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), R(w,u)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44958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4772025" y="25336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5029200" y="253365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 flipV="1">
            <a:off x="4800600" y="260985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1219200" y="449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21336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3429000" y="4572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 flipV="1">
            <a:off x="3657600" y="45720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V="1">
            <a:off x="6629400" y="4495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286000" y="6096000"/>
            <a:ext cx="255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Therefore   q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charset="0"/>
              </a:rPr>
              <a:t></a:t>
            </a:r>
            <a:r>
              <a:rPr lang="en-US"/>
              <a:t> q</a:t>
            </a:r>
            <a:r>
              <a:rPr lang="en-US" baseline="-25000"/>
              <a:t>2</a:t>
            </a:r>
            <a:r>
              <a:rPr lang="en-US" sz="3200" baseline="-25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219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Complexity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6A6B-DCB2-B148-8C40-DCAC1FAE6D80}" type="slidenum">
              <a:rPr lang="en-US"/>
              <a:pPr/>
              <a:t>35</a:t>
            </a:fld>
            <a:endParaRPr 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33400" y="3124200"/>
            <a:ext cx="8030564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200" b="1" dirty="0" smtClean="0">
                <a:sym typeface="Wingdings" charset="0"/>
              </a:rPr>
              <a:t>Theorem</a:t>
            </a:r>
            <a:r>
              <a:rPr lang="en-US" sz="3200" dirty="0" smtClean="0">
                <a:sym typeface="Wingdings" charset="0"/>
              </a:rPr>
              <a:t> </a:t>
            </a:r>
            <a:r>
              <a:rPr lang="en-US" sz="3200" dirty="0" smtClean="0"/>
              <a:t>Checking containment of two CQ</a:t>
            </a:r>
            <a:br>
              <a:rPr lang="en-US" sz="3200" dirty="0" smtClean="0"/>
            </a:br>
            <a:r>
              <a:rPr lang="en-US" sz="3200" dirty="0" smtClean="0"/>
              <a:t>queries is  NP-complete</a:t>
            </a:r>
            <a:endParaRPr lang="en-US" sz="3200" dirty="0"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450-8E94-3342-BC52-29E6528BAE9F}" type="slidenum">
              <a:rPr lang="en-US"/>
              <a:pPr/>
              <a:t>36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Containment for extensions of </a:t>
            </a:r>
            <a:r>
              <a:rPr lang="en-US" dirty="0"/>
              <a:t>CQ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CQ   -- NP complete</a:t>
            </a:r>
          </a:p>
          <a:p>
            <a:r>
              <a:rPr lang="en-US" dirty="0" smtClean="0"/>
              <a:t>CQ</a:t>
            </a:r>
            <a:r>
              <a:rPr lang="en-US" baseline="30000" dirty="0" smtClean="0"/>
              <a:t>≠ </a:t>
            </a:r>
            <a:r>
              <a:rPr lang="en-US" dirty="0"/>
              <a:t> -- </a:t>
            </a:r>
            <a:r>
              <a:rPr lang="en-US" dirty="0" smtClean="0"/>
              <a:t> ??</a:t>
            </a:r>
            <a:endParaRPr lang="en-US" baseline="30000" dirty="0" smtClean="0"/>
          </a:p>
          <a:p>
            <a:r>
              <a:rPr lang="en-US" dirty="0"/>
              <a:t>CQ</a:t>
            </a:r>
            <a:r>
              <a:rPr lang="en-US" baseline="30000" dirty="0" smtClean="0"/>
              <a:t>&lt;</a:t>
            </a:r>
            <a:r>
              <a:rPr lang="en-US" dirty="0" smtClean="0"/>
              <a:t>  -</a:t>
            </a:r>
            <a:r>
              <a:rPr lang="en-US" dirty="0"/>
              <a:t>-  ??</a:t>
            </a:r>
            <a:endParaRPr lang="en-US" dirty="0" smtClean="0"/>
          </a:p>
          <a:p>
            <a:r>
              <a:rPr lang="en-US" dirty="0"/>
              <a:t>UCQ </a:t>
            </a:r>
            <a:r>
              <a:rPr lang="en-US" dirty="0" smtClean="0"/>
              <a:t> -</a:t>
            </a:r>
            <a:r>
              <a:rPr lang="en-US" dirty="0"/>
              <a:t>-  ??</a:t>
            </a:r>
            <a:endParaRPr lang="en-US" dirty="0" smtClean="0"/>
          </a:p>
          <a:p>
            <a:r>
              <a:rPr lang="en-US" dirty="0"/>
              <a:t>CQ</a:t>
            </a:r>
            <a:r>
              <a:rPr lang="en-US" baseline="30000" dirty="0" smtClean="0">
                <a:sym typeface="Symbol" charset="0"/>
              </a:rPr>
              <a:t>    </a:t>
            </a:r>
            <a:r>
              <a:rPr lang="en-US" dirty="0" smtClean="0"/>
              <a:t>-</a:t>
            </a:r>
            <a:r>
              <a:rPr lang="en-US" dirty="0"/>
              <a:t>-  ??</a:t>
            </a:r>
            <a:endParaRPr lang="en-US" dirty="0" smtClean="0"/>
          </a:p>
          <a:p>
            <a:r>
              <a:rPr lang="en-US" dirty="0" smtClean="0"/>
              <a:t>Relational Calculus -- </a:t>
            </a:r>
            <a:r>
              <a:rPr lang="en-US" dirty="0" err="1" smtClean="0"/>
              <a:t>undecidable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21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EE95-40A7-6B45-AF03-23CFA218A24B}" type="slidenum">
              <a:rPr lang="en-US"/>
              <a:pPr/>
              <a:t>37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Containment for UCQ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q</a:t>
            </a:r>
            <a:r>
              <a:rPr lang="en-US" sz="2800" baseline="-25000" dirty="0"/>
              <a:t>1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q</a:t>
            </a:r>
            <a:r>
              <a:rPr lang="en-US" sz="2800" baseline="-25000" dirty="0"/>
              <a:t>2 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q</a:t>
            </a:r>
            <a:r>
              <a:rPr lang="en-US" sz="2800" baseline="-25000" dirty="0"/>
              <a:t>3 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. . . . </a:t>
            </a:r>
            <a:r>
              <a:rPr lang="en-US" sz="2800" dirty="0">
                <a:sym typeface="Symbol" charset="0"/>
              </a:rPr>
              <a:t></a:t>
            </a:r>
            <a:r>
              <a:rPr lang="en-US" sz="2800" dirty="0"/>
              <a:t> q</a:t>
            </a:r>
            <a:r>
              <a:rPr lang="en-US" sz="2800" baseline="-25000" dirty="0"/>
              <a:t>1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baseline="-25000" dirty="0"/>
              <a:t>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q</a:t>
            </a:r>
            <a:r>
              <a:rPr lang="en-US" sz="2800" baseline="-25000" dirty="0"/>
              <a:t>2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baseline="-25000" dirty="0"/>
              <a:t> 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q</a:t>
            </a:r>
            <a:r>
              <a:rPr lang="en-US" sz="2800" baseline="-25000" dirty="0"/>
              <a:t>3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baseline="-25000" dirty="0"/>
              <a:t> 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. . . .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Notice: q</a:t>
            </a:r>
            <a:r>
              <a:rPr lang="en-US" sz="2800" baseline="-25000" dirty="0"/>
              <a:t>1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q</a:t>
            </a:r>
            <a:r>
              <a:rPr lang="en-US" sz="2800" baseline="-25000" dirty="0"/>
              <a:t>2 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q</a:t>
            </a:r>
            <a:r>
              <a:rPr lang="en-US" sz="2800" baseline="-25000" dirty="0"/>
              <a:t>3 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. . . . </a:t>
            </a:r>
            <a:r>
              <a:rPr lang="en-US" sz="2800" dirty="0">
                <a:sym typeface="Symbol" charset="0"/>
              </a:rPr>
              <a:t></a:t>
            </a:r>
            <a:r>
              <a:rPr lang="en-US" sz="2800" dirty="0"/>
              <a:t> q  </a:t>
            </a:r>
            <a:r>
              <a:rPr lang="en-US" sz="2800" dirty="0" err="1"/>
              <a:t>iff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     q</a:t>
            </a:r>
            <a:r>
              <a:rPr lang="en-US" sz="2800" baseline="-25000" dirty="0"/>
              <a:t>1  </a:t>
            </a:r>
            <a:r>
              <a:rPr lang="en-US" sz="2800" dirty="0">
                <a:sym typeface="Symbol" charset="0"/>
              </a:rPr>
              <a:t></a:t>
            </a:r>
            <a:r>
              <a:rPr lang="en-US" sz="2800" dirty="0"/>
              <a:t> q  and q</a:t>
            </a:r>
            <a:r>
              <a:rPr lang="en-US" sz="2800" baseline="-25000" dirty="0"/>
              <a:t>2  </a:t>
            </a:r>
            <a:r>
              <a:rPr lang="en-US" sz="2800" dirty="0">
                <a:sym typeface="Symbol" charset="0"/>
              </a:rPr>
              <a:t></a:t>
            </a:r>
            <a:r>
              <a:rPr lang="en-US" sz="2800" dirty="0"/>
              <a:t> q  and q</a:t>
            </a:r>
            <a:r>
              <a:rPr lang="en-US" sz="2800" baseline="-25000" dirty="0"/>
              <a:t>3  </a:t>
            </a:r>
            <a:r>
              <a:rPr lang="en-US" sz="2800" dirty="0">
                <a:sym typeface="Symbol" charset="0"/>
              </a:rPr>
              <a:t></a:t>
            </a:r>
            <a:r>
              <a:rPr lang="en-US" sz="2800" dirty="0"/>
              <a:t> q and …. </a:t>
            </a:r>
            <a:br>
              <a:rPr lang="en-US" sz="2800" dirty="0"/>
            </a:b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Theorem</a:t>
            </a:r>
            <a:r>
              <a:rPr lang="en-US" sz="2800" dirty="0"/>
              <a:t>  q </a:t>
            </a:r>
            <a:r>
              <a:rPr lang="en-US" sz="2800" dirty="0">
                <a:sym typeface="Symbol" charset="0"/>
              </a:rPr>
              <a:t></a:t>
            </a:r>
            <a:r>
              <a:rPr lang="en-US" sz="2800" dirty="0"/>
              <a:t> q</a:t>
            </a:r>
            <a:r>
              <a:rPr lang="en-US" sz="2800" baseline="-25000" dirty="0"/>
              <a:t>1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baseline="-25000" dirty="0"/>
              <a:t>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q</a:t>
            </a:r>
            <a:r>
              <a:rPr lang="en-US" sz="2800" baseline="-25000" dirty="0"/>
              <a:t>2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baseline="-25000" dirty="0"/>
              <a:t> 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q</a:t>
            </a:r>
            <a:r>
              <a:rPr lang="en-US" sz="2800" baseline="-25000" dirty="0"/>
              <a:t>3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baseline="-25000" dirty="0"/>
              <a:t>  </a:t>
            </a:r>
            <a:r>
              <a:rPr lang="en-US" sz="2800" dirty="0">
                <a:sym typeface="Symbol" charset="0"/>
              </a:rPr>
              <a:t></a:t>
            </a:r>
            <a:r>
              <a:rPr lang="en-US" sz="2800" dirty="0"/>
              <a:t> . . . .   </a:t>
            </a:r>
            <a:r>
              <a:rPr lang="en-US" sz="2800" dirty="0" err="1"/>
              <a:t>Iff</a:t>
            </a:r>
            <a:r>
              <a:rPr lang="en-US" sz="2800" dirty="0"/>
              <a:t> there exists some k such that q </a:t>
            </a:r>
            <a:r>
              <a:rPr lang="en-US" sz="2800" dirty="0">
                <a:sym typeface="Symbol" charset="0"/>
              </a:rPr>
              <a:t></a:t>
            </a:r>
            <a:r>
              <a:rPr lang="en-US" sz="2800" dirty="0"/>
              <a:t> </a:t>
            </a:r>
            <a:r>
              <a:rPr lang="en-US" sz="2800" dirty="0" err="1"/>
              <a:t>q</a:t>
            </a:r>
            <a:r>
              <a:rPr lang="en-US" sz="2800" baseline="-25000" dirty="0" err="1"/>
              <a:t>k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baseline="-250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aseline="-25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It follows that containment for UCQ is decidable, NP-complete.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49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1D1-3B37-7B45-BF15-678345C06477}" type="slidenum">
              <a:rPr lang="en-US"/>
              <a:pPr/>
              <a:t>38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Containment for CQ</a:t>
            </a:r>
            <a:r>
              <a:rPr lang="en-US" baseline="30000"/>
              <a:t>&lt;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14400" y="2057400"/>
            <a:ext cx="3410066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latin typeface="Arial"/>
              </a:rPr>
              <a:t>q</a:t>
            </a:r>
            <a:r>
              <a:rPr lang="en-US" sz="2800" baseline="-25000" dirty="0">
                <a:latin typeface="Arial"/>
              </a:rPr>
              <a:t>1</a:t>
            </a:r>
            <a:r>
              <a:rPr lang="en-US" sz="2800" dirty="0">
                <a:latin typeface="Arial"/>
              </a:rPr>
              <a:t>() :- R(</a:t>
            </a:r>
            <a:r>
              <a:rPr lang="en-US" sz="2800" dirty="0" err="1">
                <a:latin typeface="Arial"/>
              </a:rPr>
              <a:t>x,y</a:t>
            </a:r>
            <a:r>
              <a:rPr lang="en-US" sz="2800" dirty="0">
                <a:latin typeface="Arial"/>
              </a:rPr>
              <a:t>), R(</a:t>
            </a:r>
            <a:r>
              <a:rPr lang="en-US" sz="2800" dirty="0" err="1">
                <a:latin typeface="Arial"/>
              </a:rPr>
              <a:t>y,x</a:t>
            </a:r>
            <a:r>
              <a:rPr lang="en-US" sz="2800" dirty="0">
                <a:latin typeface="Arial"/>
              </a:rPr>
              <a:t>)</a:t>
            </a:r>
          </a:p>
          <a:p>
            <a:pPr eaLnBrk="1" hangingPunct="1"/>
            <a:r>
              <a:rPr lang="en-US" sz="2800" dirty="0">
                <a:latin typeface="Arial"/>
              </a:rPr>
              <a:t>q</a:t>
            </a:r>
            <a:r>
              <a:rPr lang="en-US" sz="2800" baseline="-25000" dirty="0">
                <a:latin typeface="Arial"/>
              </a:rPr>
              <a:t>2</a:t>
            </a:r>
            <a:r>
              <a:rPr lang="en-US" sz="2800" dirty="0">
                <a:latin typeface="Arial"/>
              </a:rPr>
              <a:t>() :- R(</a:t>
            </a:r>
            <a:r>
              <a:rPr lang="en-US" sz="2800" dirty="0" err="1">
                <a:latin typeface="Arial"/>
              </a:rPr>
              <a:t>x,y</a:t>
            </a:r>
            <a:r>
              <a:rPr lang="en-US" sz="2800" dirty="0">
                <a:latin typeface="Arial"/>
              </a:rPr>
              <a:t>), x &lt;=  y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685800" y="3505200"/>
            <a:ext cx="7545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q</a:t>
            </a:r>
            <a:r>
              <a:rPr lang="en-US" sz="3200" baseline="-25000"/>
              <a:t>1</a:t>
            </a:r>
            <a:r>
              <a:rPr lang="en-US" sz="3200"/>
              <a:t> </a:t>
            </a:r>
            <a:r>
              <a:rPr lang="en-US" sz="3200">
                <a:sym typeface="Symbol" charset="0"/>
              </a:rPr>
              <a:t></a:t>
            </a:r>
            <a:r>
              <a:rPr lang="en-US" sz="3200"/>
              <a:t> q</a:t>
            </a:r>
            <a:r>
              <a:rPr lang="en-US" sz="3200" baseline="-25000"/>
              <a:t>2 </a:t>
            </a:r>
            <a:r>
              <a:rPr lang="en-US" sz="3200"/>
              <a:t>although there is no homomorphism !</a:t>
            </a:r>
            <a:endParaRPr lang="en-US" sz="3200" baseline="-250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066800" y="4343400"/>
            <a:ext cx="62706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To check containment do this:</a:t>
            </a:r>
          </a:p>
          <a:p>
            <a:pPr>
              <a:buFontTx/>
              <a:buChar char="-"/>
            </a:pPr>
            <a:r>
              <a:rPr lang="en-US"/>
              <a:t>Consider all possible orderings of variables in q1</a:t>
            </a:r>
          </a:p>
          <a:p>
            <a:pPr>
              <a:buFontTx/>
              <a:buChar char="-"/>
            </a:pPr>
            <a:r>
              <a:rPr lang="en-US"/>
              <a:t>For each of them check containment of q1 in q2</a:t>
            </a:r>
          </a:p>
          <a:p>
            <a:pPr>
              <a:buFontTx/>
              <a:buChar char="-"/>
            </a:pPr>
            <a:r>
              <a:rPr lang="en-US"/>
              <a:t>If all hold, then q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charset="0"/>
              </a:rPr>
              <a:t></a:t>
            </a:r>
            <a:r>
              <a:rPr lang="en-US"/>
              <a:t> q</a:t>
            </a:r>
            <a:r>
              <a:rPr lang="en-US" baseline="-25000"/>
              <a:t>2 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719138" y="6069013"/>
            <a:ext cx="598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Still decidable, but harder than NP:  now in </a:t>
            </a:r>
            <a:r>
              <a:rPr lang="en-US">
                <a:sym typeface="Symbol" charset="0"/>
              </a:rPr>
              <a:t></a:t>
            </a:r>
            <a:r>
              <a:rPr lang="en-US" baseline="30000"/>
              <a:t>p</a:t>
            </a:r>
            <a:r>
              <a:rPr lang="en-US" baseline="-2500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74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5FAD-D44D-A54F-9E84-3B9846BF2C7B}" type="slidenum">
              <a:rPr lang="en-US"/>
              <a:pPr/>
              <a:t>39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Minimization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Definition</a:t>
            </a:r>
            <a:r>
              <a:rPr lang="en-US"/>
              <a:t> A conjunctive query q is minimal if for every other conjunctive query q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s.t. q </a:t>
            </a:r>
            <a:r>
              <a:rPr lang="en-US">
                <a:sym typeface="Symbol" charset="0"/>
              </a:rPr>
              <a:t> q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>
                <a:sym typeface="Symbol" charset="0"/>
              </a:rPr>
              <a:t>, q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>
                <a:sym typeface="Symbol" charset="0"/>
              </a:rPr>
              <a:t> has at least as many predicates (</a:t>
            </a:r>
            <a:r>
              <a:rPr lang="ja-JP" altLang="en-US">
                <a:latin typeface="Arial"/>
                <a:sym typeface="Symbol" charset="0"/>
              </a:rPr>
              <a:t>‘</a:t>
            </a:r>
            <a:r>
              <a:rPr lang="en-US">
                <a:sym typeface="Symbol" charset="0"/>
              </a:rPr>
              <a:t>subgoals</a:t>
            </a:r>
            <a:r>
              <a:rPr lang="ja-JP" altLang="en-US">
                <a:latin typeface="Arial"/>
                <a:sym typeface="Symbol" charset="0"/>
              </a:rPr>
              <a:t>’</a:t>
            </a:r>
            <a:r>
              <a:rPr lang="en-US">
                <a:sym typeface="Symbol" charset="0"/>
              </a:rPr>
              <a:t>) as q</a:t>
            </a:r>
          </a:p>
          <a:p>
            <a:pPr>
              <a:buFontTx/>
              <a:buNone/>
            </a:pPr>
            <a:endParaRPr lang="en-US">
              <a:sym typeface="Symbol" charset="0"/>
            </a:endParaRP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Are these queries minimal ?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295400" y="5181600"/>
            <a:ext cx="4466187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  <a:sym typeface="Symbol" charset="0"/>
              </a:rPr>
              <a:t>q(x) :- R(</a:t>
            </a:r>
            <a:r>
              <a:rPr lang="en-US" dirty="0" err="1">
                <a:latin typeface="Arial"/>
                <a:sym typeface="Symbol" charset="0"/>
              </a:rPr>
              <a:t>x,y</a:t>
            </a:r>
            <a:r>
              <a:rPr lang="en-US" dirty="0">
                <a:latin typeface="Arial"/>
                <a:sym typeface="Symbol" charset="0"/>
              </a:rPr>
              <a:t>), R(</a:t>
            </a:r>
            <a:r>
              <a:rPr lang="en-US" dirty="0" err="1">
                <a:latin typeface="Arial"/>
                <a:sym typeface="Symbol" charset="0"/>
              </a:rPr>
              <a:t>y,z</a:t>
            </a:r>
            <a:r>
              <a:rPr lang="en-US" dirty="0">
                <a:latin typeface="Arial"/>
                <a:sym typeface="Symbol" charset="0"/>
              </a:rPr>
              <a:t>), R(</a:t>
            </a:r>
            <a:r>
              <a:rPr lang="en-US" dirty="0" err="1">
                <a:latin typeface="Arial"/>
                <a:sym typeface="Symbol" charset="0"/>
              </a:rPr>
              <a:t>x,x</a:t>
            </a:r>
            <a:r>
              <a:rPr lang="en-US" dirty="0">
                <a:latin typeface="Arial"/>
                <a:sym typeface="Symbol" charset="0"/>
              </a:rPr>
              <a:t>)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295400" y="6086475"/>
            <a:ext cx="5423305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  <a:sym typeface="Symbol" charset="0"/>
              </a:rPr>
              <a:t>q(x) :- R(</a:t>
            </a:r>
            <a:r>
              <a:rPr lang="en-US" dirty="0" err="1">
                <a:latin typeface="Arial"/>
                <a:sym typeface="Symbol" charset="0"/>
              </a:rPr>
              <a:t>x,y</a:t>
            </a:r>
            <a:r>
              <a:rPr lang="en-US" dirty="0">
                <a:latin typeface="Arial"/>
                <a:sym typeface="Symbol" charset="0"/>
              </a:rPr>
              <a:t>), R(</a:t>
            </a:r>
            <a:r>
              <a:rPr lang="en-US" dirty="0" err="1">
                <a:latin typeface="Arial"/>
                <a:sym typeface="Symbol" charset="0"/>
              </a:rPr>
              <a:t>y,z</a:t>
            </a:r>
            <a:r>
              <a:rPr lang="en-US" dirty="0">
                <a:latin typeface="Arial"/>
                <a:sym typeface="Symbol" charset="0"/>
              </a:rPr>
              <a:t>), R(x,</a:t>
            </a:r>
            <a:r>
              <a:rPr lang="ja-JP" altLang="en-US" dirty="0">
                <a:latin typeface="Arial"/>
                <a:sym typeface="Symbol" charset="0"/>
              </a:rPr>
              <a:t>’</a:t>
            </a:r>
            <a:r>
              <a:rPr lang="en-US" dirty="0">
                <a:latin typeface="Arial"/>
                <a:sym typeface="Symbol" charset="0"/>
              </a:rPr>
              <a:t>Alice</a:t>
            </a:r>
            <a:r>
              <a:rPr lang="ja-JP" altLang="en-US" dirty="0">
                <a:latin typeface="Arial"/>
                <a:sym typeface="Symbol" charset="0"/>
              </a:rPr>
              <a:t>’</a:t>
            </a:r>
            <a:r>
              <a:rPr lang="en-US" dirty="0">
                <a:latin typeface="Arial"/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6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68E4-6F1E-7247-9B3F-CEE4FBBD6616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Conjunctive Queries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b="1" dirty="0"/>
              <a:t>Definition </a:t>
            </a:r>
            <a:r>
              <a:rPr lang="en-US" dirty="0"/>
              <a:t>A conjunctive query is defined by: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missing are </a:t>
            </a:r>
            <a:r>
              <a:rPr lang="en-US" dirty="0">
                <a:sym typeface="Symbol" charset="0"/>
              </a:rPr>
              <a:t>, ,</a:t>
            </a:r>
            <a:r>
              <a:rPr lang="en-US" dirty="0"/>
              <a:t> </a:t>
            </a:r>
            <a:r>
              <a:rPr lang="en-US" dirty="0" smtClean="0">
                <a:sym typeface="Symbol" charset="0"/>
              </a:rPr>
              <a:t></a:t>
            </a:r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3048000"/>
            <a:ext cx="7930376" cy="5437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charset="0"/>
              <a:buChar char="j"/>
            </a:pPr>
            <a:r>
              <a:rPr lang="en-US" sz="3200" dirty="0">
                <a:latin typeface="Arial"/>
              </a:rPr>
              <a:t>::= R(t</a:t>
            </a:r>
            <a:r>
              <a:rPr lang="en-US" sz="3200" baseline="-25000" dirty="0">
                <a:latin typeface="Arial"/>
              </a:rPr>
              <a:t>1</a:t>
            </a:r>
            <a:r>
              <a:rPr lang="en-US" sz="3200" dirty="0">
                <a:latin typeface="Arial"/>
              </a:rPr>
              <a:t>, ..., </a:t>
            </a:r>
            <a:r>
              <a:rPr lang="en-US" sz="3200" dirty="0" err="1" smtClean="0">
                <a:latin typeface="Arial"/>
              </a:rPr>
              <a:t>t</a:t>
            </a:r>
            <a:r>
              <a:rPr lang="en-US" sz="3200" baseline="-25000" dirty="0" err="1" smtClean="0">
                <a:latin typeface="Arial"/>
              </a:rPr>
              <a:t>k</a:t>
            </a:r>
            <a:r>
              <a:rPr lang="en-US" sz="3200" dirty="0" smtClean="0">
                <a:latin typeface="Arial"/>
              </a:rPr>
              <a:t>)    </a:t>
            </a:r>
            <a:r>
              <a:rPr lang="en-US" sz="3200" dirty="0">
                <a:latin typeface="Arial"/>
              </a:rPr>
              <a:t>|    </a:t>
            </a:r>
            <a:r>
              <a:rPr lang="en-US" sz="3200" dirty="0" err="1">
                <a:latin typeface="Arial"/>
              </a:rPr>
              <a:t>t</a:t>
            </a:r>
            <a:r>
              <a:rPr lang="en-US" sz="3200" baseline="-25000" dirty="0" err="1">
                <a:latin typeface="Arial"/>
              </a:rPr>
              <a:t>i</a:t>
            </a:r>
            <a:r>
              <a:rPr lang="en-US" sz="3200" dirty="0">
                <a:latin typeface="Arial"/>
              </a:rPr>
              <a:t> = </a:t>
            </a:r>
            <a:r>
              <a:rPr lang="en-US" sz="3200" dirty="0" err="1">
                <a:latin typeface="Arial"/>
              </a:rPr>
              <a:t>t</a:t>
            </a:r>
            <a:r>
              <a:rPr lang="en-US" sz="3200" baseline="-25000" dirty="0" err="1">
                <a:latin typeface="Arial"/>
              </a:rPr>
              <a:t>j</a:t>
            </a:r>
            <a:r>
              <a:rPr lang="en-US" sz="3200" dirty="0">
                <a:latin typeface="Arial"/>
              </a:rPr>
              <a:t>   |  </a:t>
            </a:r>
            <a:r>
              <a:rPr lang="en-US" sz="3200" dirty="0">
                <a:latin typeface="Arial"/>
                <a:sym typeface="Symbol" charset="0"/>
              </a:rPr>
              <a:t>  </a:t>
            </a:r>
            <a:r>
              <a:rPr lang="ja-JP" altLang="en-US" sz="3200" dirty="0">
                <a:latin typeface="Arial"/>
                <a:sym typeface="Symbol" charset="0"/>
              </a:rPr>
              <a:t>’</a:t>
            </a:r>
            <a:r>
              <a:rPr lang="en-US" sz="3200" dirty="0">
                <a:latin typeface="Arial"/>
                <a:sym typeface="Symbol" charset="0"/>
              </a:rPr>
              <a:t>  |  x.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297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12EC-A468-AC48-BB79-04594531C407}" type="slidenum">
              <a:rPr lang="en-US"/>
              <a:pPr/>
              <a:t>40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Minimization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Query minimization algorithm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Choose a subgoal g of q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Remove g: let q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be the new query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We already know q </a:t>
            </a:r>
            <a:r>
              <a:rPr lang="en-US" sz="2000">
                <a:sym typeface="Symbol" charset="0"/>
              </a:rPr>
              <a:t></a:t>
            </a:r>
            <a:r>
              <a:rPr lang="en-US" sz="2000"/>
              <a:t>  q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 (why ?)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If q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 </a:t>
            </a:r>
            <a:r>
              <a:rPr lang="en-US" sz="2000">
                <a:sym typeface="Symbol" charset="0"/>
              </a:rPr>
              <a:t></a:t>
            </a:r>
            <a:r>
              <a:rPr lang="en-US" sz="2000"/>
              <a:t>  q then permanently remove g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Notice: the order in which we inspect subgoals doesn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t matter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657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F1ED-CC73-B14D-B8FB-347387D9A3EA}" type="slidenum">
              <a:rPr lang="en-US"/>
              <a:pPr/>
              <a:t>41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Minimization In Practice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 database system today performs minimization !!! </a:t>
            </a:r>
          </a:p>
          <a:p>
            <a:pPr>
              <a:lnSpc>
                <a:spcPct val="90000"/>
              </a:lnSpc>
            </a:pPr>
            <a:r>
              <a:rPr lang="en-US"/>
              <a:t>Reason:</a:t>
            </a:r>
          </a:p>
          <a:p>
            <a:pPr lvl="1">
              <a:lnSpc>
                <a:spcPct val="90000"/>
              </a:lnSpc>
            </a:pPr>
            <a:r>
              <a:rPr lang="en-US"/>
              <a:t>It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hard (NP-complete)</a:t>
            </a:r>
          </a:p>
          <a:p>
            <a:pPr lvl="1">
              <a:lnSpc>
                <a:spcPct val="90000"/>
              </a:lnSpc>
            </a:pPr>
            <a:r>
              <a:rPr lang="en-US"/>
              <a:t>Users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write non-minimal queries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However, non-minimal queries arise when using views intensively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98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DF5F-F5DC-9444-90A6-D58660D8E563}" type="slidenum">
              <a:rPr lang="en-US"/>
              <a:pPr/>
              <a:t>42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Minimization for Views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914400" y="2133600"/>
            <a:ext cx="7315800" cy="3108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  <a:sym typeface="Symbol" charset="0"/>
              </a:rPr>
              <a:t>CREATE VIEW </a:t>
            </a:r>
            <a:r>
              <a:rPr lang="en-US" dirty="0" err="1">
                <a:latin typeface="Arial"/>
                <a:sym typeface="Symbol" charset="0"/>
              </a:rPr>
              <a:t>HappyBoaters</a:t>
            </a:r>
            <a:r>
              <a:rPr lang="en-US" dirty="0">
                <a:latin typeface="Arial"/>
                <a:sym typeface="Symbol" charset="0"/>
              </a:rPr>
              <a:t/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/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   SELECT DISTINCT E1.name, E1.manager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   FROM Employee E1, Employee E2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   WHERE E1.manager = E2.name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           and E1.boater=</a:t>
            </a:r>
            <a:r>
              <a:rPr lang="ja-JP" altLang="en-US" dirty="0">
                <a:latin typeface="Arial"/>
                <a:sym typeface="Symbol" charset="0"/>
              </a:rPr>
              <a:t>‘</a:t>
            </a:r>
            <a:r>
              <a:rPr lang="en-US" dirty="0">
                <a:latin typeface="Arial"/>
                <a:sym typeface="Symbol" charset="0"/>
              </a:rPr>
              <a:t>YES</a:t>
            </a:r>
            <a:r>
              <a:rPr lang="ja-JP" altLang="en-US" dirty="0">
                <a:latin typeface="Arial"/>
                <a:sym typeface="Symbol" charset="0"/>
              </a:rPr>
              <a:t>’</a:t>
            </a:r>
            <a:r>
              <a:rPr lang="en-US" dirty="0">
                <a:latin typeface="Arial"/>
                <a:sym typeface="Symbol" charset="0"/>
              </a:rPr>
              <a:t/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           and E2.boater=</a:t>
            </a:r>
            <a:r>
              <a:rPr lang="ja-JP" altLang="en-US" dirty="0">
                <a:latin typeface="Arial"/>
                <a:sym typeface="Symbol" charset="0"/>
              </a:rPr>
              <a:t>‘</a:t>
            </a:r>
            <a:r>
              <a:rPr lang="en-US" dirty="0">
                <a:latin typeface="Arial"/>
                <a:sym typeface="Symbol" charset="0"/>
              </a:rPr>
              <a:t>YES</a:t>
            </a:r>
            <a:r>
              <a:rPr lang="ja-JP" altLang="en-US" dirty="0">
                <a:latin typeface="Arial"/>
                <a:sym typeface="Symbol" charset="0"/>
              </a:rPr>
              <a:t>’</a:t>
            </a:r>
            <a:endParaRPr lang="en-US" dirty="0">
              <a:latin typeface="Arial"/>
              <a:sym typeface="Symbol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316163" y="5781675"/>
            <a:ext cx="2868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This query is minimal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94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C1E1-7331-A94F-8B80-A1DF6559EB01}" type="slidenum">
              <a:rPr lang="en-US"/>
              <a:pPr/>
              <a:t>43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Minimization for Views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676400" y="2667000"/>
            <a:ext cx="7209376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  <a:sym typeface="Symbol" charset="0"/>
              </a:rPr>
              <a:t>SELECT DISTINCT  H1.name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FROM </a:t>
            </a:r>
            <a:r>
              <a:rPr lang="en-US" dirty="0" err="1">
                <a:latin typeface="Arial"/>
                <a:sym typeface="Symbol" charset="0"/>
              </a:rPr>
              <a:t>HappyBoaters</a:t>
            </a:r>
            <a:r>
              <a:rPr lang="en-US" dirty="0">
                <a:latin typeface="Arial"/>
                <a:sym typeface="Symbol" charset="0"/>
              </a:rPr>
              <a:t> H1, </a:t>
            </a:r>
            <a:r>
              <a:rPr lang="en-US" dirty="0" err="1">
                <a:latin typeface="Arial"/>
                <a:sym typeface="Symbol" charset="0"/>
              </a:rPr>
              <a:t>HappyBoaters</a:t>
            </a:r>
            <a:r>
              <a:rPr lang="en-US" dirty="0">
                <a:latin typeface="Arial"/>
                <a:sym typeface="Symbol" charset="0"/>
              </a:rPr>
              <a:t> H2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WHERE H1.manager = H2.name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433513" y="1812925"/>
            <a:ext cx="4983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Now compute the Very-Happy-Boaters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990600" y="5257800"/>
            <a:ext cx="5897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What happens in SQL when we run a query on</a:t>
            </a:r>
            <a:br>
              <a:rPr lang="en-US" dirty="0"/>
            </a:br>
            <a:r>
              <a:rPr lang="en-US" dirty="0"/>
              <a:t>a view ?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990600" y="4495800"/>
            <a:ext cx="343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This query is also minimal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93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E190-10E0-0B43-B034-676E6ED2524E}" type="slidenum">
              <a:rPr lang="en-US"/>
              <a:pPr/>
              <a:t>44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Minimization for Views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28600" y="2792413"/>
            <a:ext cx="8492830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1800" dirty="0">
                <a:latin typeface="Arial"/>
                <a:sym typeface="Symbol" charset="0"/>
              </a:rPr>
              <a:t>SELECT DISTINCT  E1.name</a:t>
            </a:r>
            <a:br>
              <a:rPr lang="en-US" sz="1800" dirty="0">
                <a:latin typeface="Arial"/>
                <a:sym typeface="Symbol" charset="0"/>
              </a:rPr>
            </a:br>
            <a:r>
              <a:rPr lang="en-US" sz="1800" dirty="0">
                <a:latin typeface="Arial"/>
                <a:sym typeface="Symbol" charset="0"/>
              </a:rPr>
              <a:t>FROM Employee E1, Employee E2, Employee E3, </a:t>
            </a:r>
            <a:r>
              <a:rPr lang="en-US" sz="1800" dirty="0" err="1">
                <a:latin typeface="Arial"/>
                <a:sym typeface="Symbol" charset="0"/>
              </a:rPr>
              <a:t>Empolyee</a:t>
            </a:r>
            <a:r>
              <a:rPr lang="en-US" sz="1800" dirty="0">
                <a:latin typeface="Arial"/>
                <a:sym typeface="Symbol" charset="0"/>
              </a:rPr>
              <a:t> E4</a:t>
            </a:r>
            <a:br>
              <a:rPr lang="en-US" sz="1800" dirty="0">
                <a:latin typeface="Arial"/>
                <a:sym typeface="Symbol" charset="0"/>
              </a:rPr>
            </a:br>
            <a:r>
              <a:rPr lang="en-US" sz="1800" dirty="0">
                <a:latin typeface="Arial"/>
                <a:sym typeface="Symbol" charset="0"/>
              </a:rPr>
              <a:t>WHERE E1.manager = E2.name and E1.boater = </a:t>
            </a:r>
            <a:r>
              <a:rPr lang="ja-JP" altLang="en-US" sz="1800" dirty="0">
                <a:latin typeface="Arial"/>
                <a:sym typeface="Symbol" charset="0"/>
              </a:rPr>
              <a:t>‘</a:t>
            </a:r>
            <a:r>
              <a:rPr lang="en-US" sz="1800" dirty="0">
                <a:latin typeface="Arial"/>
                <a:sym typeface="Symbol" charset="0"/>
              </a:rPr>
              <a:t>YES</a:t>
            </a:r>
            <a:r>
              <a:rPr lang="ja-JP" altLang="en-US" sz="1800" dirty="0">
                <a:latin typeface="Arial"/>
                <a:sym typeface="Symbol" charset="0"/>
              </a:rPr>
              <a:t>’</a:t>
            </a:r>
            <a:r>
              <a:rPr lang="en-US" sz="1800" dirty="0">
                <a:latin typeface="Arial"/>
                <a:sym typeface="Symbol" charset="0"/>
              </a:rPr>
              <a:t> and E2.boater = </a:t>
            </a:r>
            <a:r>
              <a:rPr lang="ja-JP" altLang="en-US" sz="1800" dirty="0">
                <a:latin typeface="Arial"/>
                <a:sym typeface="Symbol" charset="0"/>
              </a:rPr>
              <a:t>‘</a:t>
            </a:r>
            <a:r>
              <a:rPr lang="en-US" sz="1800" dirty="0">
                <a:latin typeface="Arial"/>
                <a:sym typeface="Symbol" charset="0"/>
              </a:rPr>
              <a:t>YES</a:t>
            </a:r>
            <a:r>
              <a:rPr lang="ja-JP" altLang="en-US" sz="1800" dirty="0">
                <a:latin typeface="Arial"/>
                <a:sym typeface="Symbol" charset="0"/>
              </a:rPr>
              <a:t>’</a:t>
            </a:r>
            <a:r>
              <a:rPr lang="en-US" sz="1800" dirty="0">
                <a:latin typeface="Arial"/>
                <a:sym typeface="Symbol" charset="0"/>
              </a:rPr>
              <a:t/>
            </a:r>
            <a:br>
              <a:rPr lang="en-US" sz="1800" dirty="0">
                <a:latin typeface="Arial"/>
                <a:sym typeface="Symbol" charset="0"/>
              </a:rPr>
            </a:br>
            <a:r>
              <a:rPr lang="en-US" sz="1800" dirty="0">
                <a:latin typeface="Arial"/>
                <a:sym typeface="Symbol" charset="0"/>
              </a:rPr>
              <a:t>      and E3.manager = E4.name and E3.boater = </a:t>
            </a:r>
            <a:r>
              <a:rPr lang="ja-JP" altLang="en-US" sz="1800" dirty="0">
                <a:latin typeface="Arial"/>
                <a:sym typeface="Symbol" charset="0"/>
              </a:rPr>
              <a:t>‘</a:t>
            </a:r>
            <a:r>
              <a:rPr lang="en-US" sz="1800" dirty="0">
                <a:latin typeface="Arial"/>
                <a:sym typeface="Symbol" charset="0"/>
              </a:rPr>
              <a:t>YES</a:t>
            </a:r>
            <a:r>
              <a:rPr lang="ja-JP" altLang="en-US" sz="1800" dirty="0">
                <a:latin typeface="Arial"/>
                <a:sym typeface="Symbol" charset="0"/>
              </a:rPr>
              <a:t>’</a:t>
            </a:r>
            <a:r>
              <a:rPr lang="en-US" sz="1800" dirty="0">
                <a:latin typeface="Arial"/>
                <a:sym typeface="Symbol" charset="0"/>
              </a:rPr>
              <a:t> and E4.boater = </a:t>
            </a:r>
            <a:r>
              <a:rPr lang="ja-JP" altLang="en-US" sz="1800" dirty="0">
                <a:latin typeface="Arial"/>
                <a:sym typeface="Symbol" charset="0"/>
              </a:rPr>
              <a:t>‘</a:t>
            </a:r>
            <a:r>
              <a:rPr lang="en-US" sz="1800" dirty="0">
                <a:latin typeface="Arial"/>
                <a:sym typeface="Symbol" charset="0"/>
              </a:rPr>
              <a:t>YES</a:t>
            </a:r>
            <a:r>
              <a:rPr lang="ja-JP" altLang="en-US" sz="1800" dirty="0">
                <a:latin typeface="Arial"/>
                <a:sym typeface="Symbol" charset="0"/>
              </a:rPr>
              <a:t>’</a:t>
            </a:r>
            <a:r>
              <a:rPr lang="en-US" sz="1800" dirty="0">
                <a:latin typeface="Arial"/>
                <a:sym typeface="Symbol" charset="0"/>
              </a:rPr>
              <a:t/>
            </a:r>
            <a:br>
              <a:rPr lang="en-US" sz="1800" dirty="0">
                <a:latin typeface="Arial"/>
                <a:sym typeface="Symbol" charset="0"/>
              </a:rPr>
            </a:br>
            <a:r>
              <a:rPr lang="en-US" sz="1800" dirty="0">
                <a:latin typeface="Arial"/>
                <a:sym typeface="Symbol" charset="0"/>
              </a:rPr>
              <a:t>      and E1.manager = E3.name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433513" y="1812925"/>
            <a:ext cx="220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View Expansion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76400" y="4800600"/>
            <a:ext cx="428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This query is no longer minimal !</a:t>
            </a: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 flipV="1">
            <a:off x="1371600" y="59436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2590800" y="5943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V="1">
            <a:off x="2667000" y="57150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3810000" y="571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1530350" y="5622925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E1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2879725" y="5349875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E3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4114800" y="5183188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E4</a:t>
            </a: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2686050" y="6029325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E2</a:t>
            </a: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5719763" y="6002338"/>
            <a:ext cx="209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E2 is redundant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83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A7E-611A-6349-ADE0-5773C71B54A2}" type="slidenum">
              <a:rPr lang="en-US"/>
              <a:pPr/>
              <a:t>45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Expressive Power of FO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queries cannot be expressed in </a:t>
            </a:r>
            <a:r>
              <a:rPr lang="en-US" dirty="0" smtClean="0"/>
              <a:t>Relational Calculus (FO):</a:t>
            </a:r>
            <a:endParaRPr lang="en-US" dirty="0"/>
          </a:p>
          <a:p>
            <a:endParaRPr lang="en-US" dirty="0"/>
          </a:p>
          <a:p>
            <a:r>
              <a:rPr lang="en-US" dirty="0"/>
              <a:t>Transitive closure:</a:t>
            </a:r>
          </a:p>
          <a:p>
            <a:pPr lvl="1" eaLnBrk="0" hangingPunct="0">
              <a:spcBef>
                <a:spcPct val="0"/>
              </a:spcBef>
            </a:pPr>
            <a:r>
              <a:rPr lang="en-US" sz="2400" dirty="0">
                <a:sym typeface="Symbol" charset="0"/>
              </a:rPr>
              <a:t></a:t>
            </a:r>
            <a:r>
              <a:rPr lang="en-US" sz="2400" dirty="0" err="1">
                <a:sym typeface="Symbol" charset="0"/>
              </a:rPr>
              <a:t>x.y</a:t>
            </a:r>
            <a:r>
              <a:rPr lang="en-US" sz="2400" dirty="0">
                <a:sym typeface="Symbol" charset="0"/>
              </a:rPr>
              <a:t>. there exists x</a:t>
            </a:r>
            <a:r>
              <a:rPr lang="en-US" sz="2400" baseline="-25000" dirty="0">
                <a:sym typeface="Symbol" charset="0"/>
              </a:rPr>
              <a:t>1</a:t>
            </a:r>
            <a:r>
              <a:rPr lang="en-US" sz="2400" dirty="0">
                <a:sym typeface="Symbol" charset="0"/>
              </a:rPr>
              <a:t>, ..., </a:t>
            </a:r>
            <a:r>
              <a:rPr lang="en-US" sz="2400" dirty="0" err="1">
                <a:sym typeface="Symbol" charset="0"/>
              </a:rPr>
              <a:t>x</a:t>
            </a:r>
            <a:r>
              <a:rPr lang="en-US" sz="2400" baseline="-25000" dirty="0" err="1">
                <a:sym typeface="Symbol" charset="0"/>
              </a:rPr>
              <a:t>n</a:t>
            </a:r>
            <a:r>
              <a:rPr lang="en-US" sz="2400" dirty="0">
                <a:sym typeface="Symbol" charset="0"/>
              </a:rPr>
              <a:t> </a:t>
            </a:r>
            <a:r>
              <a:rPr lang="en-US" sz="2400" dirty="0" err="1">
                <a:sym typeface="Symbol" charset="0"/>
              </a:rPr>
              <a:t>s.t.</a:t>
            </a:r>
            <a:r>
              <a:rPr lang="en-US" sz="2400" dirty="0">
                <a:sym typeface="Symbol" charset="0"/>
              </a:rPr>
              <a:t/>
            </a:r>
            <a:br>
              <a:rPr lang="en-US" sz="2400" dirty="0">
                <a:sym typeface="Symbol" charset="0"/>
              </a:rPr>
            </a:br>
            <a:r>
              <a:rPr lang="en-US" sz="2400" dirty="0">
                <a:sym typeface="Symbol" charset="0"/>
              </a:rPr>
              <a:t>R(x,x</a:t>
            </a:r>
            <a:r>
              <a:rPr lang="en-US" sz="2400" baseline="-25000" dirty="0">
                <a:sym typeface="Symbol" charset="0"/>
              </a:rPr>
              <a:t>1</a:t>
            </a:r>
            <a:r>
              <a:rPr lang="en-US" sz="2400" dirty="0">
                <a:sym typeface="Symbol" charset="0"/>
              </a:rPr>
              <a:t>)  R(x</a:t>
            </a:r>
            <a:r>
              <a:rPr lang="en-US" sz="2400" baseline="-25000" dirty="0">
                <a:sym typeface="Symbol" charset="0"/>
              </a:rPr>
              <a:t>1</a:t>
            </a:r>
            <a:r>
              <a:rPr lang="en-US" sz="2400" dirty="0">
                <a:sym typeface="Symbol" charset="0"/>
              </a:rPr>
              <a:t>,x</a:t>
            </a:r>
            <a:r>
              <a:rPr lang="en-US" sz="2400" baseline="-25000" dirty="0">
                <a:sym typeface="Symbol" charset="0"/>
              </a:rPr>
              <a:t>2</a:t>
            </a:r>
            <a:r>
              <a:rPr lang="en-US" sz="2400" dirty="0">
                <a:sym typeface="Symbol" charset="0"/>
              </a:rPr>
              <a:t>)  ...  R(x</a:t>
            </a:r>
            <a:r>
              <a:rPr lang="en-US" sz="2400" baseline="-25000" dirty="0">
                <a:sym typeface="Symbol" charset="0"/>
              </a:rPr>
              <a:t>n-1</a:t>
            </a:r>
            <a:r>
              <a:rPr lang="en-US" sz="2400" dirty="0">
                <a:sym typeface="Symbol" charset="0"/>
              </a:rPr>
              <a:t>,x</a:t>
            </a:r>
            <a:r>
              <a:rPr lang="en-US" sz="2400" baseline="-25000" dirty="0">
                <a:sym typeface="Symbol" charset="0"/>
              </a:rPr>
              <a:t>n</a:t>
            </a:r>
            <a:r>
              <a:rPr lang="en-US" sz="2400" dirty="0">
                <a:sym typeface="Symbol" charset="0"/>
              </a:rPr>
              <a:t>)  R(</a:t>
            </a:r>
            <a:r>
              <a:rPr lang="en-US" sz="2400" dirty="0" err="1">
                <a:sym typeface="Symbol" charset="0"/>
              </a:rPr>
              <a:t>x</a:t>
            </a:r>
            <a:r>
              <a:rPr lang="en-US" sz="2400" baseline="-25000" dirty="0" err="1">
                <a:sym typeface="Symbol" charset="0"/>
              </a:rPr>
              <a:t>n</a:t>
            </a:r>
            <a:r>
              <a:rPr lang="en-US" sz="2400" dirty="0" err="1">
                <a:sym typeface="Symbol" charset="0"/>
              </a:rPr>
              <a:t>,y</a:t>
            </a:r>
            <a:r>
              <a:rPr lang="en-US" sz="2400" dirty="0">
                <a:sym typeface="Symbol" charset="0"/>
              </a:rPr>
              <a:t>)</a:t>
            </a:r>
          </a:p>
          <a:p>
            <a:pPr eaLnBrk="0" hangingPunct="0">
              <a:spcBef>
                <a:spcPct val="0"/>
              </a:spcBef>
            </a:pPr>
            <a:endParaRPr lang="en-US" dirty="0">
              <a:sym typeface="Symbo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dirty="0">
                <a:sym typeface="Symbol" charset="0"/>
              </a:rPr>
              <a:t>Parity: the number of edges in R is even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59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A8BE-5E87-AF41-BC87-489A807C6DEF}" type="slidenum">
              <a:rPr lang="en-US"/>
              <a:pPr/>
              <a:t>46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Datalog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Adds recursion, so we can compute transitive closure</a:t>
            </a:r>
          </a:p>
          <a:p>
            <a:pPr>
              <a:lnSpc>
                <a:spcPct val="90000"/>
              </a:lnSpc>
            </a:pPr>
            <a:r>
              <a:rPr lang="en-US" sz="2800"/>
              <a:t>A datalog program (query) consists of several datalog rules: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	P</a:t>
            </a:r>
            <a:r>
              <a:rPr lang="en-US" sz="2800" baseline="-25000"/>
              <a:t>1</a:t>
            </a:r>
            <a:r>
              <a:rPr lang="en-US" sz="2800"/>
              <a:t>(t</a:t>
            </a:r>
            <a:r>
              <a:rPr lang="en-US" sz="2800" baseline="-25000"/>
              <a:t>1</a:t>
            </a:r>
            <a:r>
              <a:rPr lang="en-US" sz="2800"/>
              <a:t>) :- body</a:t>
            </a:r>
            <a:r>
              <a:rPr lang="en-US" sz="2800" baseline="-25000"/>
              <a:t>1</a:t>
            </a:r>
            <a:br>
              <a:rPr lang="en-US" sz="2800" baseline="-25000"/>
            </a:br>
            <a:r>
              <a:rPr lang="en-US" sz="2800" baseline="-25000"/>
              <a:t>	</a:t>
            </a:r>
            <a:r>
              <a:rPr lang="en-US" sz="2800"/>
              <a:t>P</a:t>
            </a:r>
            <a:r>
              <a:rPr lang="en-US" sz="2800" baseline="-25000"/>
              <a:t>2</a:t>
            </a:r>
            <a:r>
              <a:rPr lang="en-US" sz="2800"/>
              <a:t>(t</a:t>
            </a:r>
            <a:r>
              <a:rPr lang="en-US" sz="2800" baseline="-25000"/>
              <a:t>2</a:t>
            </a:r>
            <a:r>
              <a:rPr lang="en-US" sz="2800"/>
              <a:t>) :- body</a:t>
            </a:r>
            <a:r>
              <a:rPr lang="en-US" sz="2800" baseline="-25000"/>
              <a:t>2</a:t>
            </a:r>
            <a:br>
              <a:rPr lang="en-US" sz="2800" baseline="-25000"/>
            </a:br>
            <a:r>
              <a:rPr lang="en-US" sz="2800" baseline="-25000"/>
              <a:t>	.</a:t>
            </a:r>
            <a:r>
              <a:rPr lang="en-US" sz="2800"/>
              <a:t>. . .</a:t>
            </a:r>
            <a:br>
              <a:rPr lang="en-US" sz="2800"/>
            </a:br>
            <a:r>
              <a:rPr lang="en-US" sz="2800"/>
              <a:t>	P</a:t>
            </a:r>
            <a:r>
              <a:rPr lang="en-US" sz="2800" baseline="-25000"/>
              <a:t>n</a:t>
            </a:r>
            <a:r>
              <a:rPr lang="en-US" sz="2800"/>
              <a:t>(t</a:t>
            </a:r>
            <a:r>
              <a:rPr lang="en-US" sz="2800" baseline="-25000"/>
              <a:t>n</a:t>
            </a:r>
            <a:r>
              <a:rPr lang="en-US" sz="2800"/>
              <a:t>) :- body</a:t>
            </a:r>
            <a:r>
              <a:rPr lang="en-US" sz="2800" baseline="-25000"/>
              <a:t>n</a:t>
            </a:r>
            <a:br>
              <a:rPr lang="en-US" sz="2800" baseline="-25000"/>
            </a:br>
            <a:endParaRPr lang="en-US" sz="2800" baseline="-250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44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A1C6B-B453-5449-86B0-E5C730A71EAF}" type="slidenum">
              <a:rPr lang="en-US"/>
              <a:pPr/>
              <a:t>47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Datalog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Terminology:</a:t>
            </a:r>
          </a:p>
          <a:p>
            <a:r>
              <a:rPr lang="en-US"/>
              <a:t>EDB = extensional database predicates</a:t>
            </a:r>
          </a:p>
          <a:p>
            <a:pPr lvl="1"/>
            <a:r>
              <a:rPr lang="en-US"/>
              <a:t>The database predicates</a:t>
            </a:r>
          </a:p>
          <a:p>
            <a:r>
              <a:rPr lang="en-US"/>
              <a:t>IDB = intentional database predicates</a:t>
            </a:r>
          </a:p>
          <a:p>
            <a:pPr lvl="1"/>
            <a:r>
              <a:rPr lang="en-US"/>
              <a:t>The new predicates constructed by the program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04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5AD-C3D4-C043-A7B5-979EE057B842}" type="slidenum">
              <a:rPr lang="en-US"/>
              <a:pPr/>
              <a:t>48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Datalog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475" y="1711325"/>
            <a:ext cx="6491288" cy="519113"/>
          </a:xfr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Employee(x), ManagedBy(x,y), Manager(y)</a:t>
            </a:r>
            <a:endParaRPr 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62000" y="3657600"/>
            <a:ext cx="827301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Arial"/>
              </a:rPr>
              <a:t>HMngr</a:t>
            </a:r>
            <a:r>
              <a:rPr lang="en-US" sz="2400" dirty="0">
                <a:latin typeface="Arial"/>
              </a:rPr>
              <a:t>(x)  :- </a:t>
            </a:r>
            <a:r>
              <a:rPr lang="en-US" sz="2400" dirty="0">
                <a:solidFill>
                  <a:schemeClr val="accent2"/>
                </a:solidFill>
                <a:latin typeface="Arial"/>
              </a:rPr>
              <a:t>Manager</a:t>
            </a:r>
            <a:r>
              <a:rPr lang="en-US" sz="2400" dirty="0">
                <a:latin typeface="Arial"/>
              </a:rPr>
              <a:t>(x), </a:t>
            </a:r>
            <a:r>
              <a:rPr lang="en-US" sz="2400" dirty="0" err="1">
                <a:solidFill>
                  <a:schemeClr val="accent2"/>
                </a:solidFill>
                <a:latin typeface="Arial"/>
              </a:rPr>
              <a:t>ManagedBy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y,x</a:t>
            </a:r>
            <a:r>
              <a:rPr lang="en-US" sz="2400" dirty="0">
                <a:latin typeface="Arial"/>
              </a:rPr>
              <a:t>), </a:t>
            </a:r>
            <a:r>
              <a:rPr lang="en-US" sz="2400" dirty="0" err="1">
                <a:solidFill>
                  <a:schemeClr val="accent2"/>
                </a:solidFill>
                <a:latin typeface="Arial"/>
              </a:rPr>
              <a:t>ManagedBy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z,y</a:t>
            </a:r>
            <a:r>
              <a:rPr lang="en-US" sz="2400" dirty="0">
                <a:latin typeface="Arial"/>
              </a:rPr>
              <a:t>)</a:t>
            </a:r>
          </a:p>
          <a:p>
            <a:pPr eaLnBrk="1" hangingPunct="1"/>
            <a:r>
              <a:rPr lang="en-US" sz="2400" dirty="0">
                <a:latin typeface="Arial"/>
              </a:rPr>
              <a:t>Answer(x) :- </a:t>
            </a:r>
            <a:r>
              <a:rPr lang="en-US" sz="2400" dirty="0" err="1">
                <a:latin typeface="Arial"/>
              </a:rPr>
              <a:t>HMngr</a:t>
            </a:r>
            <a:r>
              <a:rPr lang="en-US" sz="2400" dirty="0">
                <a:latin typeface="Arial"/>
              </a:rPr>
              <a:t>(x), </a:t>
            </a:r>
            <a:r>
              <a:rPr lang="en-US" sz="2400" dirty="0">
                <a:solidFill>
                  <a:schemeClr val="accent2"/>
                </a:solidFill>
                <a:latin typeface="Arial"/>
              </a:rPr>
              <a:t>Employee</a:t>
            </a:r>
            <a:r>
              <a:rPr lang="en-US" sz="2400" dirty="0">
                <a:latin typeface="Arial"/>
              </a:rPr>
              <a:t>(x)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74697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All higher level managers that are employees: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7374262" y="2837289"/>
            <a:ext cx="1550339" cy="73574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>
                <a:latin typeface="Arial"/>
              </a:rPr>
              <a:t>EDBs</a:t>
            </a: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485923" y="5428089"/>
            <a:ext cx="1353842" cy="73574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>
                <a:latin typeface="Arial"/>
              </a:rPr>
              <a:t>IDBs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 flipH="1">
            <a:off x="3657600" y="3276600"/>
            <a:ext cx="388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 flipH="1">
            <a:off x="5715000" y="3429000"/>
            <a:ext cx="1981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H="1">
            <a:off x="7467600" y="35052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V="1">
            <a:off x="1143000" y="4648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 flipV="1">
            <a:off x="1447800" y="46482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54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7B1E-1A19-7141-9CE0-E8BB66D12F18}" type="slidenum">
              <a:rPr lang="en-US"/>
              <a:pPr/>
              <a:t>49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Datalog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209800"/>
            <a:ext cx="6491288" cy="519113"/>
          </a:xfr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Employee(x), ManagedBy(x,y), Manager(y)</a:t>
            </a:r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914400" y="4044950"/>
            <a:ext cx="4175317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Person(x)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Manager</a:t>
            </a:r>
            <a:r>
              <a:rPr lang="en-US" dirty="0">
                <a:latin typeface="Arial"/>
              </a:rPr>
              <a:t>(x) </a:t>
            </a:r>
          </a:p>
          <a:p>
            <a:pPr eaLnBrk="1" hangingPunct="1"/>
            <a:r>
              <a:rPr lang="en-US" dirty="0">
                <a:latin typeface="Arial"/>
              </a:rPr>
              <a:t>Person(x)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Employee</a:t>
            </a:r>
            <a:r>
              <a:rPr lang="en-US" dirty="0">
                <a:latin typeface="Arial"/>
              </a:rPr>
              <a:t>(x)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822325" y="3400425"/>
            <a:ext cx="206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All persons: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318125" y="4232275"/>
            <a:ext cx="3474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Manger </a:t>
            </a:r>
            <a:r>
              <a:rPr lang="en-US" dirty="0">
                <a:latin typeface="Arial"/>
                <a:sym typeface="Symbol" charset="0"/>
              </a:rPr>
              <a:t></a:t>
            </a:r>
            <a:r>
              <a:rPr lang="en-US" dirty="0">
                <a:latin typeface="Arial"/>
              </a:rPr>
              <a:t> Employee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1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E67B-56C1-8E48-923D-661E8CB3940B}" type="slidenum">
              <a:rPr lang="en-US"/>
              <a:pPr/>
              <a:t>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Conjunctive Queries, CQ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/>
              <a:t>Example of CQ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Examples of non-CQ: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371600" y="2743200"/>
            <a:ext cx="668707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latin typeface="Arial"/>
              </a:rPr>
              <a:t>q(</a:t>
            </a:r>
            <a:r>
              <a:rPr lang="en-US" sz="2800" dirty="0" err="1">
                <a:latin typeface="Arial"/>
              </a:rPr>
              <a:t>x,y</a:t>
            </a:r>
            <a:r>
              <a:rPr lang="en-US" sz="2800" dirty="0">
                <a:latin typeface="Arial"/>
              </a:rPr>
              <a:t>) = </a:t>
            </a:r>
            <a:r>
              <a:rPr lang="en-US" sz="2800" dirty="0">
                <a:latin typeface="Arial"/>
                <a:sym typeface="Symbol" charset="0"/>
              </a:rPr>
              <a:t>z.(R(</a:t>
            </a:r>
            <a:r>
              <a:rPr lang="en-US" sz="2800" dirty="0" err="1">
                <a:latin typeface="Arial"/>
                <a:sym typeface="Symbol" charset="0"/>
              </a:rPr>
              <a:t>x,z</a:t>
            </a:r>
            <a:r>
              <a:rPr lang="en-US" sz="2800" dirty="0">
                <a:latin typeface="Arial"/>
                <a:sym typeface="Symbol" charset="0"/>
              </a:rPr>
              <a:t>)  u.(R(</a:t>
            </a:r>
            <a:r>
              <a:rPr lang="en-US" sz="2800" dirty="0" err="1">
                <a:latin typeface="Arial"/>
                <a:sym typeface="Symbol" charset="0"/>
              </a:rPr>
              <a:t>z,u</a:t>
            </a:r>
            <a:r>
              <a:rPr lang="en-US" sz="2800" dirty="0">
                <a:latin typeface="Arial"/>
                <a:sym typeface="Symbol" charset="0"/>
              </a:rPr>
              <a:t>)  R(</a:t>
            </a:r>
            <a:r>
              <a:rPr lang="en-US" sz="2800" dirty="0" err="1">
                <a:latin typeface="Arial"/>
                <a:sym typeface="Symbol" charset="0"/>
              </a:rPr>
              <a:t>u,y</a:t>
            </a:r>
            <a:r>
              <a:rPr lang="en-US" sz="2800" dirty="0">
                <a:latin typeface="Arial"/>
                <a:sym typeface="Symbol" charset="0"/>
              </a:rPr>
              <a:t>)))</a:t>
            </a:r>
          </a:p>
          <a:p>
            <a:pPr eaLnBrk="1" hangingPunct="1"/>
            <a:endParaRPr lang="en-US" sz="2800" dirty="0">
              <a:latin typeface="Arial"/>
              <a:sym typeface="Symbol" charset="0"/>
            </a:endParaRPr>
          </a:p>
          <a:p>
            <a:pPr eaLnBrk="1" hangingPunct="1"/>
            <a:r>
              <a:rPr lang="en-US" sz="2800" dirty="0">
                <a:latin typeface="Arial"/>
                <a:sym typeface="Symbol" charset="0"/>
              </a:rPr>
              <a:t>q(x) = </a:t>
            </a:r>
            <a:r>
              <a:rPr lang="en-US" sz="2800" dirty="0" err="1">
                <a:latin typeface="Arial"/>
                <a:sym typeface="Symbol" charset="0"/>
              </a:rPr>
              <a:t>z.u</a:t>
            </a:r>
            <a:r>
              <a:rPr lang="en-US" sz="2800" dirty="0">
                <a:latin typeface="Arial"/>
                <a:sym typeface="Symbol" charset="0"/>
              </a:rPr>
              <a:t>.(R(</a:t>
            </a:r>
            <a:r>
              <a:rPr lang="en-US" sz="2800" dirty="0" err="1">
                <a:latin typeface="Arial"/>
                <a:sym typeface="Symbol" charset="0"/>
              </a:rPr>
              <a:t>x,z</a:t>
            </a:r>
            <a:r>
              <a:rPr lang="en-US" sz="2800" dirty="0">
                <a:latin typeface="Arial"/>
                <a:sym typeface="Symbol" charset="0"/>
              </a:rPr>
              <a:t>)  R(</a:t>
            </a:r>
            <a:r>
              <a:rPr lang="en-US" sz="2800" dirty="0" err="1">
                <a:latin typeface="Arial"/>
                <a:sym typeface="Symbol" charset="0"/>
              </a:rPr>
              <a:t>z,u</a:t>
            </a:r>
            <a:r>
              <a:rPr lang="en-US" sz="2800" dirty="0">
                <a:latin typeface="Arial"/>
                <a:sym typeface="Symbol" charset="0"/>
              </a:rPr>
              <a:t>)  R(</a:t>
            </a:r>
            <a:r>
              <a:rPr lang="en-US" sz="2800" dirty="0" err="1">
                <a:latin typeface="Arial"/>
                <a:sym typeface="Symbol" charset="0"/>
              </a:rPr>
              <a:t>u,y</a:t>
            </a:r>
            <a:r>
              <a:rPr lang="en-US" sz="2800" dirty="0">
                <a:latin typeface="Arial"/>
                <a:sym typeface="Symbol" charset="0"/>
              </a:rPr>
              <a:t>))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752600" y="5029200"/>
            <a:ext cx="4705159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latin typeface="Arial"/>
              </a:rPr>
              <a:t>q(</a:t>
            </a:r>
            <a:r>
              <a:rPr lang="en-US" sz="2800" dirty="0" err="1">
                <a:latin typeface="Arial"/>
              </a:rPr>
              <a:t>x,y</a:t>
            </a:r>
            <a:r>
              <a:rPr lang="en-US" sz="2800" dirty="0">
                <a:latin typeface="Arial"/>
              </a:rPr>
              <a:t>) = </a:t>
            </a:r>
            <a:r>
              <a:rPr lang="en-US" sz="2800" dirty="0">
                <a:sym typeface="Symbol" charset="0"/>
              </a:rPr>
              <a:t></a:t>
            </a:r>
            <a:r>
              <a:rPr lang="en-US" sz="2800" dirty="0">
                <a:latin typeface="Arial"/>
                <a:sym typeface="Symbol" charset="0"/>
              </a:rPr>
              <a:t>z.(R(</a:t>
            </a:r>
            <a:r>
              <a:rPr lang="en-US" sz="2800" dirty="0" err="1">
                <a:latin typeface="Arial"/>
                <a:sym typeface="Symbol" charset="0"/>
              </a:rPr>
              <a:t>x,z</a:t>
            </a:r>
            <a:r>
              <a:rPr lang="en-US" sz="2800" dirty="0">
                <a:latin typeface="Arial"/>
                <a:sym typeface="Symbol" charset="0"/>
              </a:rPr>
              <a:t>) </a:t>
            </a:r>
            <a:r>
              <a:rPr lang="en-US" sz="2800" dirty="0">
                <a:latin typeface="Arial"/>
                <a:sym typeface="Wingdings" charset="0"/>
              </a:rPr>
              <a:t> R(</a:t>
            </a:r>
            <a:r>
              <a:rPr lang="en-US" sz="2800" dirty="0" err="1">
                <a:latin typeface="Arial"/>
                <a:sym typeface="Wingdings" charset="0"/>
              </a:rPr>
              <a:t>y,z</a:t>
            </a:r>
            <a:r>
              <a:rPr lang="en-US" sz="2800" dirty="0">
                <a:latin typeface="Arial"/>
                <a:sym typeface="Wingdings" charset="0"/>
              </a:rPr>
              <a:t>))</a:t>
            </a:r>
            <a:r>
              <a:rPr lang="en-US" sz="2800" dirty="0">
                <a:latin typeface="Arial"/>
                <a:sym typeface="Symbol" charset="0"/>
              </a:rPr>
              <a:t> </a:t>
            </a:r>
            <a:br>
              <a:rPr lang="en-US" sz="2800" dirty="0">
                <a:latin typeface="Arial"/>
                <a:sym typeface="Symbol" charset="0"/>
              </a:rPr>
            </a:br>
            <a:r>
              <a:rPr lang="en-US" sz="2800" dirty="0">
                <a:latin typeface="Arial"/>
                <a:sym typeface="Symbol" charset="0"/>
              </a:rPr>
              <a:t/>
            </a:r>
            <a:br>
              <a:rPr lang="en-US" sz="2800" dirty="0">
                <a:latin typeface="Arial"/>
                <a:sym typeface="Symbol" charset="0"/>
              </a:rPr>
            </a:br>
            <a:r>
              <a:rPr lang="en-US" sz="2800" dirty="0">
                <a:latin typeface="Arial"/>
                <a:sym typeface="Symbol" charset="0"/>
              </a:rPr>
              <a:t>q(x) = </a:t>
            </a:r>
            <a:r>
              <a:rPr lang="en-US" sz="2800" dirty="0">
                <a:sym typeface="Symbol" charset="0"/>
              </a:rPr>
              <a:t>T(x)  </a:t>
            </a:r>
            <a:r>
              <a:rPr lang="en-US" sz="2800" dirty="0">
                <a:latin typeface="Arial"/>
                <a:sym typeface="Symbol" charset="0"/>
              </a:rPr>
              <a:t></a:t>
            </a:r>
            <a:r>
              <a:rPr lang="en-US" sz="2800" dirty="0" err="1">
                <a:latin typeface="Arial"/>
                <a:sym typeface="Symbol" charset="0"/>
              </a:rPr>
              <a:t>z.S</a:t>
            </a:r>
            <a:r>
              <a:rPr lang="en-US" sz="2800" dirty="0">
                <a:latin typeface="Arial"/>
                <a:sym typeface="Symbol" charset="0"/>
              </a:rPr>
              <a:t>(</a:t>
            </a:r>
            <a:r>
              <a:rPr lang="en-US" sz="2800" dirty="0" err="1">
                <a:latin typeface="Arial"/>
                <a:sym typeface="Symbol" charset="0"/>
              </a:rPr>
              <a:t>x,z</a:t>
            </a:r>
            <a:r>
              <a:rPr lang="en-US" sz="2800" dirty="0">
                <a:latin typeface="Arial"/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89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30C1-2754-684F-88D6-B5F3F797B4B6}" type="slidenum">
              <a:rPr lang="en-US"/>
              <a:pPr/>
              <a:t>50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Unfolding non-recursive rules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609600" y="2209800"/>
            <a:ext cx="2439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latin typeface="Arial"/>
              </a:rPr>
              <a:t>Graph: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  R(</a:t>
            </a:r>
            <a:r>
              <a:rPr lang="en-US" sz="2800" dirty="0" err="1">
                <a:solidFill>
                  <a:schemeClr val="accent2"/>
                </a:solidFill>
                <a:latin typeface="Arial"/>
              </a:rPr>
              <a:t>x,y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676400" y="3048000"/>
            <a:ext cx="4799135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P(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x,u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u,v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v,y</a:t>
            </a:r>
            <a:r>
              <a:rPr lang="en-US" dirty="0">
                <a:latin typeface="Arial"/>
              </a:rPr>
              <a:t>)</a:t>
            </a:r>
          </a:p>
          <a:p>
            <a:pPr eaLnBrk="1" hangingPunct="1"/>
            <a:r>
              <a:rPr lang="en-US" dirty="0">
                <a:latin typeface="Arial"/>
              </a:rPr>
              <a:t>A(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P(</a:t>
            </a:r>
            <a:r>
              <a:rPr lang="en-US" dirty="0" err="1">
                <a:latin typeface="Arial"/>
              </a:rPr>
              <a:t>x,u</a:t>
            </a:r>
            <a:r>
              <a:rPr lang="en-US" dirty="0">
                <a:latin typeface="Arial"/>
              </a:rPr>
              <a:t>), P(</a:t>
            </a:r>
            <a:r>
              <a:rPr lang="en-US" dirty="0" err="1">
                <a:latin typeface="Arial"/>
              </a:rPr>
              <a:t>u,y</a:t>
            </a:r>
            <a:r>
              <a:rPr lang="en-US" dirty="0">
                <a:latin typeface="Arial"/>
              </a:rPr>
              <a:t>)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746125" y="4308475"/>
            <a:ext cx="33179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Can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latin typeface="Arial"/>
              </a:rPr>
              <a:t>unfold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>
                <a:latin typeface="Arial"/>
              </a:rPr>
              <a:t> it into: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304800" y="5181600"/>
            <a:ext cx="8685115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A(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x,u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u,v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v,w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w,m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m,n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n,y</a:t>
            </a:r>
            <a:r>
              <a:rPr lang="en-US" dirty="0"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78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A78E-F1E6-F643-9F85-9096A101A9CA}" type="slidenum">
              <a:rPr lang="en-US"/>
              <a:pPr/>
              <a:t>51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Unfolding non-recursive rules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609600" y="2209800"/>
            <a:ext cx="2439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latin typeface="Arial"/>
              </a:rPr>
              <a:t>Graph: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  R(</a:t>
            </a:r>
            <a:r>
              <a:rPr lang="en-US" sz="2800" dirty="0" err="1">
                <a:solidFill>
                  <a:schemeClr val="accent2"/>
                </a:solidFill>
                <a:latin typeface="Arial"/>
              </a:rPr>
              <a:t>x,y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200400" y="2590800"/>
            <a:ext cx="3695443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P(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P(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x,u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u,y</a:t>
            </a:r>
            <a:r>
              <a:rPr lang="en-US" dirty="0">
                <a:latin typeface="Arial"/>
              </a:rPr>
              <a:t>)</a:t>
            </a:r>
          </a:p>
          <a:p>
            <a:pPr eaLnBrk="1" hangingPunct="1"/>
            <a:r>
              <a:rPr lang="en-US" dirty="0">
                <a:latin typeface="Arial"/>
              </a:rPr>
              <a:t>A(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P(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746125" y="4308475"/>
            <a:ext cx="51154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Now the unfolding has a union: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676400" y="5029200"/>
            <a:ext cx="6090605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A(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 </a:t>
            </a:r>
            <a:r>
              <a:rPr lang="en-US" dirty="0">
                <a:latin typeface="Arial"/>
                <a:sym typeface="Symbol" charset="0"/>
              </a:rPr>
              <a:t>  u(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x,u</a:t>
            </a:r>
            <a:r>
              <a:rPr lang="en-US" dirty="0">
                <a:latin typeface="Arial"/>
              </a:rPr>
              <a:t>) </a:t>
            </a:r>
            <a:r>
              <a:rPr lang="en-US" dirty="0">
                <a:latin typeface="Arial"/>
                <a:sym typeface="Symbol" charset="0"/>
              </a:rPr>
              <a:t>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u,y</a:t>
            </a:r>
            <a:r>
              <a:rPr lang="en-US" dirty="0">
                <a:latin typeface="Arial"/>
              </a:rPr>
              <a:t>))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6019800"/>
            <a:ext cx="628118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Non-recursive </a:t>
            </a:r>
            <a:r>
              <a:rPr lang="en-US" dirty="0" err="1" smtClean="0">
                <a:latin typeface="Arial"/>
              </a:rPr>
              <a:t>datalog</a:t>
            </a:r>
            <a:r>
              <a:rPr lang="en-US" dirty="0" smtClean="0">
                <a:latin typeface="Arial"/>
              </a:rPr>
              <a:t> = UCQ  (why ?)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35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962B-2EDA-D541-8A44-6367A4F6B198}" type="slidenum">
              <a:rPr lang="en-US"/>
              <a:pPr/>
              <a:t>52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in Datalog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09600" y="2209800"/>
            <a:ext cx="2439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latin typeface="Arial"/>
              </a:rPr>
              <a:t>Graph: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  R(</a:t>
            </a:r>
            <a:r>
              <a:rPr lang="en-US" sz="2800" dirty="0" err="1">
                <a:solidFill>
                  <a:schemeClr val="accent2"/>
                </a:solidFill>
                <a:latin typeface="Arial"/>
              </a:rPr>
              <a:t>x,y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962400" y="3124200"/>
            <a:ext cx="3675631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P(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</a:t>
            </a:r>
          </a:p>
          <a:p>
            <a:pPr eaLnBrk="1" hangingPunct="1"/>
            <a:r>
              <a:rPr lang="en-US" dirty="0">
                <a:latin typeface="Arial"/>
              </a:rPr>
              <a:t>P(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P(</a:t>
            </a:r>
            <a:r>
              <a:rPr lang="en-US" dirty="0" err="1">
                <a:latin typeface="Arial"/>
              </a:rPr>
              <a:t>x,u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u,y</a:t>
            </a:r>
            <a:r>
              <a:rPr lang="en-US" dirty="0">
                <a:latin typeface="Arial"/>
              </a:rPr>
              <a:t>)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746125" y="3013075"/>
            <a:ext cx="30847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Transitive closure: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978275" y="4502150"/>
            <a:ext cx="3655819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P(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</a:t>
            </a:r>
          </a:p>
          <a:p>
            <a:pPr eaLnBrk="1" hangingPunct="1"/>
            <a:r>
              <a:rPr lang="en-US" dirty="0">
                <a:latin typeface="Arial"/>
              </a:rPr>
              <a:t>P(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P(</a:t>
            </a:r>
            <a:r>
              <a:rPr lang="en-US" dirty="0" err="1">
                <a:latin typeface="Arial"/>
              </a:rPr>
              <a:t>x,u</a:t>
            </a:r>
            <a:r>
              <a:rPr lang="en-US" dirty="0">
                <a:latin typeface="Arial"/>
              </a:rPr>
              <a:t>), P(</a:t>
            </a:r>
            <a:r>
              <a:rPr lang="en-US" dirty="0" err="1">
                <a:latin typeface="Arial"/>
              </a:rPr>
              <a:t>u,y</a:t>
            </a:r>
            <a:r>
              <a:rPr lang="en-US" dirty="0">
                <a:latin typeface="Arial"/>
              </a:rPr>
              <a:t>)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62000" y="4391025"/>
            <a:ext cx="30847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Transitive closure: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4854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1</a:t>
            </a:r>
            <a:r>
              <a:rPr lang="en-US" dirty="0" smtClean="0"/>
              <a:t>: transitive 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94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962B-2EDA-D541-8A44-6367A4F6B198}" type="slidenum">
              <a:rPr lang="en-US"/>
              <a:pPr/>
              <a:t>53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in Datalog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09600" y="2209800"/>
            <a:ext cx="2439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latin typeface="Arial"/>
              </a:rPr>
              <a:t>Graph: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  R(</a:t>
            </a:r>
            <a:r>
              <a:rPr lang="en-US" sz="2800" dirty="0" err="1">
                <a:solidFill>
                  <a:schemeClr val="accent2"/>
                </a:solidFill>
                <a:latin typeface="Arial"/>
              </a:rPr>
              <a:t>x,y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676400" y="3276600"/>
            <a:ext cx="5205196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Sg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>
                <a:latin typeface="Arial"/>
              </a:rPr>
              <a:t>x,x</a:t>
            </a:r>
            <a:r>
              <a:rPr lang="en-US" dirty="0">
                <a:latin typeface="Arial"/>
              </a:rPr>
              <a:t>) :- R(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</a:t>
            </a:r>
          </a:p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Sg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>
                <a:latin typeface="Arial"/>
              </a:rPr>
              <a:t>y,y</a:t>
            </a:r>
            <a:r>
              <a:rPr lang="en-US" dirty="0">
                <a:latin typeface="Arial"/>
              </a:rPr>
              <a:t>) :- R(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</a:t>
            </a:r>
          </a:p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Sg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 smtClean="0">
                <a:latin typeface="Arial"/>
              </a:rPr>
              <a:t>R(</a:t>
            </a:r>
            <a:r>
              <a:rPr lang="en-US" dirty="0" err="1" smtClean="0">
                <a:latin typeface="Arial"/>
              </a:rPr>
              <a:t>x,u</a:t>
            </a:r>
            <a:r>
              <a:rPr lang="en-US" dirty="0" smtClean="0">
                <a:latin typeface="Arial"/>
              </a:rPr>
              <a:t>),</a:t>
            </a:r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Sg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>
                <a:latin typeface="Arial"/>
              </a:rPr>
              <a:t>u,v</a:t>
            </a:r>
            <a:r>
              <a:rPr lang="en-US" dirty="0">
                <a:latin typeface="Arial"/>
              </a:rPr>
              <a:t>),</a:t>
            </a:r>
            <a:r>
              <a:rPr lang="en-US" dirty="0" smtClean="0">
                <a:latin typeface="Arial"/>
              </a:rPr>
              <a:t>R(</a:t>
            </a:r>
            <a:r>
              <a:rPr lang="en-US" dirty="0" err="1" smtClean="0">
                <a:latin typeface="Arial"/>
              </a:rPr>
              <a:t>v,y</a:t>
            </a:r>
            <a:r>
              <a:rPr lang="en-US" dirty="0" smtClean="0">
                <a:latin typeface="Arial"/>
              </a:rPr>
              <a:t>)</a:t>
            </a:r>
            <a:endParaRPr lang="en-US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4835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2</a:t>
            </a:r>
            <a:r>
              <a:rPr lang="en-US" dirty="0" smtClean="0"/>
              <a:t>: same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36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962B-2EDA-D541-8A44-6367A4F6B198}" type="slidenum">
              <a:rPr lang="en-US"/>
              <a:pPr/>
              <a:t>54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in Datalog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533400" y="2590800"/>
            <a:ext cx="7900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latin typeface="Arial"/>
              </a:rPr>
              <a:t>Graph: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  </a:t>
            </a:r>
            <a:r>
              <a:rPr lang="en-US" sz="2800" dirty="0" smtClean="0">
                <a:solidFill>
                  <a:schemeClr val="accent2"/>
                </a:solidFill>
                <a:latin typeface="Arial"/>
              </a:rPr>
              <a:t>And(</a:t>
            </a:r>
            <a:r>
              <a:rPr lang="en-US" sz="2800" dirty="0" err="1" smtClean="0">
                <a:solidFill>
                  <a:schemeClr val="accent2"/>
                </a:solidFill>
                <a:latin typeface="Arial"/>
              </a:rPr>
              <a:t>y,z,x</a:t>
            </a:r>
            <a:r>
              <a:rPr lang="en-US" sz="2800" dirty="0" smtClean="0">
                <a:solidFill>
                  <a:schemeClr val="accent2"/>
                </a:solidFill>
                <a:latin typeface="Arial"/>
              </a:rPr>
              <a:t>), Not(</a:t>
            </a:r>
            <a:r>
              <a:rPr lang="en-US" sz="2800" dirty="0" err="1" smtClean="0">
                <a:solidFill>
                  <a:schemeClr val="accent2"/>
                </a:solidFill>
                <a:latin typeface="Arial"/>
              </a:rPr>
              <a:t>y,x</a:t>
            </a:r>
            <a:r>
              <a:rPr lang="en-US" sz="2800" dirty="0" smtClean="0">
                <a:solidFill>
                  <a:schemeClr val="accent2"/>
                </a:solidFill>
                <a:latin typeface="Arial"/>
              </a:rPr>
              <a:t>), Value0(x), Value1(x)</a:t>
            </a:r>
            <a:endParaRPr lang="en-US" sz="3200" dirty="0">
              <a:latin typeface="Arial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219200" y="3352800"/>
            <a:ext cx="6841887" cy="3108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isZero</a:t>
            </a:r>
            <a:r>
              <a:rPr lang="en-US" dirty="0">
                <a:latin typeface="Arial"/>
              </a:rPr>
              <a:t>(x) :- Value0(x)</a:t>
            </a:r>
          </a:p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isOne</a:t>
            </a:r>
            <a:r>
              <a:rPr lang="en-US" dirty="0">
                <a:latin typeface="Arial"/>
              </a:rPr>
              <a:t>(x)  :- Value1(x)</a:t>
            </a:r>
          </a:p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isZero</a:t>
            </a:r>
            <a:r>
              <a:rPr lang="en-US" dirty="0">
                <a:latin typeface="Arial"/>
              </a:rPr>
              <a:t>(x) :- And(</a:t>
            </a:r>
            <a:r>
              <a:rPr lang="en-US" dirty="0" err="1">
                <a:latin typeface="Arial"/>
              </a:rPr>
              <a:t>y,z,x</a:t>
            </a:r>
            <a:r>
              <a:rPr lang="en-US" dirty="0">
                <a:latin typeface="Arial"/>
              </a:rPr>
              <a:t>),</a:t>
            </a:r>
            <a:r>
              <a:rPr lang="en-US" dirty="0" err="1">
                <a:latin typeface="Arial"/>
              </a:rPr>
              <a:t>isZero</a:t>
            </a:r>
            <a:r>
              <a:rPr lang="en-US" dirty="0">
                <a:latin typeface="Arial"/>
              </a:rPr>
              <a:t>(y)</a:t>
            </a:r>
          </a:p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isZero</a:t>
            </a:r>
            <a:r>
              <a:rPr lang="en-US" dirty="0">
                <a:latin typeface="Arial"/>
              </a:rPr>
              <a:t>(x) :- And(</a:t>
            </a:r>
            <a:r>
              <a:rPr lang="en-US" dirty="0" err="1">
                <a:latin typeface="Arial"/>
              </a:rPr>
              <a:t>y,z,x</a:t>
            </a:r>
            <a:r>
              <a:rPr lang="en-US" dirty="0">
                <a:latin typeface="Arial"/>
              </a:rPr>
              <a:t>),</a:t>
            </a:r>
            <a:r>
              <a:rPr lang="en-US" dirty="0" err="1">
                <a:latin typeface="Arial"/>
              </a:rPr>
              <a:t>isZero</a:t>
            </a:r>
            <a:r>
              <a:rPr lang="en-US" dirty="0">
                <a:latin typeface="Arial"/>
              </a:rPr>
              <a:t>(z)</a:t>
            </a:r>
          </a:p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isOne</a:t>
            </a:r>
            <a:r>
              <a:rPr lang="en-US" dirty="0">
                <a:latin typeface="Arial"/>
              </a:rPr>
              <a:t>(x)  :- And(</a:t>
            </a:r>
            <a:r>
              <a:rPr lang="en-US" dirty="0" err="1">
                <a:latin typeface="Arial"/>
              </a:rPr>
              <a:t>y,z,x</a:t>
            </a:r>
            <a:r>
              <a:rPr lang="en-US" dirty="0">
                <a:latin typeface="Arial"/>
              </a:rPr>
              <a:t>),</a:t>
            </a:r>
            <a:r>
              <a:rPr lang="en-US" dirty="0" err="1">
                <a:latin typeface="Arial"/>
              </a:rPr>
              <a:t>isOne</a:t>
            </a:r>
            <a:r>
              <a:rPr lang="en-US" dirty="0">
                <a:latin typeface="Arial"/>
              </a:rPr>
              <a:t>(y),</a:t>
            </a:r>
            <a:r>
              <a:rPr lang="en-US" dirty="0" err="1">
                <a:latin typeface="Arial"/>
              </a:rPr>
              <a:t>isOne</a:t>
            </a:r>
            <a:r>
              <a:rPr lang="en-US" dirty="0">
                <a:latin typeface="Arial"/>
              </a:rPr>
              <a:t>(z)</a:t>
            </a:r>
          </a:p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isZero</a:t>
            </a:r>
            <a:r>
              <a:rPr lang="en-US" dirty="0">
                <a:latin typeface="Arial"/>
              </a:rPr>
              <a:t>(x) :- Not(</a:t>
            </a:r>
            <a:r>
              <a:rPr lang="en-US" dirty="0" err="1">
                <a:latin typeface="Arial"/>
              </a:rPr>
              <a:t>y,x</a:t>
            </a:r>
            <a:r>
              <a:rPr lang="en-US" dirty="0">
                <a:latin typeface="Arial"/>
              </a:rPr>
              <a:t>),</a:t>
            </a:r>
            <a:r>
              <a:rPr lang="en-US" dirty="0" err="1">
                <a:latin typeface="Arial"/>
              </a:rPr>
              <a:t>isOne</a:t>
            </a:r>
            <a:r>
              <a:rPr lang="en-US" dirty="0">
                <a:latin typeface="Arial"/>
              </a:rPr>
              <a:t>(y)</a:t>
            </a:r>
          </a:p>
          <a:p>
            <a:pPr eaLnBrk="1" hangingPunct="1"/>
            <a:r>
              <a:rPr lang="en-US" dirty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isOne</a:t>
            </a:r>
            <a:r>
              <a:rPr lang="en-US" dirty="0">
                <a:latin typeface="Arial"/>
              </a:rPr>
              <a:t>(x)  :- Not(</a:t>
            </a:r>
            <a:r>
              <a:rPr lang="en-US" dirty="0" err="1">
                <a:latin typeface="Arial"/>
              </a:rPr>
              <a:t>y,x</a:t>
            </a:r>
            <a:r>
              <a:rPr lang="en-US" dirty="0">
                <a:latin typeface="Arial"/>
              </a:rPr>
              <a:t>),</a:t>
            </a:r>
            <a:r>
              <a:rPr lang="en-US" dirty="0" err="1">
                <a:latin typeface="Arial"/>
              </a:rPr>
              <a:t>isZero</a:t>
            </a:r>
            <a:r>
              <a:rPr lang="en-US" dirty="0">
                <a:latin typeface="Arial"/>
              </a:rPr>
              <a:t>(x)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61854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3</a:t>
            </a:r>
            <a:r>
              <a:rPr lang="en-US" dirty="0" smtClean="0"/>
              <a:t>: </a:t>
            </a:r>
            <a:r>
              <a:rPr lang="en-US" dirty="0"/>
              <a:t>value of a Boolean circuit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And/Not gates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90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Semantics of a </a:t>
            </a:r>
            <a:r>
              <a:rPr lang="en-US" dirty="0" err="1" smtClean="0"/>
              <a:t>Datalog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Let:</a:t>
            </a:r>
          </a:p>
          <a:p>
            <a:pPr lvl="1"/>
            <a:r>
              <a:rPr lang="en-US" dirty="0" smtClean="0"/>
              <a:t>R = the EDB predicates = some input instance D</a:t>
            </a:r>
            <a:endParaRPr lang="en-US" dirty="0"/>
          </a:p>
          <a:p>
            <a:pPr lvl="1"/>
            <a:r>
              <a:rPr lang="en-US" dirty="0" smtClean="0"/>
              <a:t>S = the IDB predicates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datalog</a:t>
            </a:r>
            <a:r>
              <a:rPr lang="en-US" dirty="0" smtClean="0"/>
              <a:t> program P maps IDB predicate instances S to new IDB predicate instances S’:  S’ = P</a:t>
            </a:r>
            <a:r>
              <a:rPr lang="en-US" baseline="-25000" dirty="0" smtClean="0"/>
              <a:t>D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The function P</a:t>
            </a:r>
            <a:r>
              <a:rPr lang="en-US" baseline="-25000" dirty="0"/>
              <a:t>D</a:t>
            </a:r>
            <a:r>
              <a:rPr lang="en-US" dirty="0" smtClean="0"/>
              <a:t> is monotone (why ?)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Knaster-Tarski’s</a:t>
            </a:r>
            <a:r>
              <a:rPr lang="en-US" dirty="0" smtClean="0"/>
              <a:t> </a:t>
            </a:r>
            <a:r>
              <a:rPr lang="en-US" dirty="0" err="1" smtClean="0"/>
              <a:t>fixpoint</a:t>
            </a:r>
            <a:r>
              <a:rPr lang="en-US" dirty="0" smtClean="0"/>
              <a:t> Theorem, P</a:t>
            </a:r>
            <a:r>
              <a:rPr lang="en-US" baseline="-25000" dirty="0"/>
              <a:t>D</a:t>
            </a:r>
            <a:r>
              <a:rPr lang="en-US" dirty="0" smtClean="0"/>
              <a:t> has a least </a:t>
            </a:r>
            <a:r>
              <a:rPr lang="en-US" dirty="0" err="1" smtClean="0"/>
              <a:t>fixpoint</a:t>
            </a:r>
            <a:endParaRPr lang="en-US" dirty="0" smtClean="0"/>
          </a:p>
          <a:p>
            <a:r>
              <a:rPr lang="en-US" dirty="0" smtClean="0"/>
              <a:t>Definition: the meaning of P</a:t>
            </a:r>
            <a:r>
              <a:rPr lang="en-US" baseline="-25000" dirty="0"/>
              <a:t>D</a:t>
            </a:r>
            <a:r>
              <a:rPr lang="en-US" dirty="0" smtClean="0"/>
              <a:t> </a:t>
            </a:r>
            <a:r>
              <a:rPr lang="en-US" i="1" u="sng" dirty="0" smtClean="0"/>
              <a:t>is</a:t>
            </a:r>
            <a:r>
              <a:rPr lang="en-US" dirty="0" smtClean="0"/>
              <a:t> the least </a:t>
            </a:r>
            <a:r>
              <a:rPr lang="en-US" dirty="0" err="1" smtClean="0"/>
              <a:t>fixpoint</a:t>
            </a:r>
            <a:endParaRPr lang="en-US" dirty="0" smtClean="0"/>
          </a:p>
          <a:p>
            <a:r>
              <a:rPr lang="en-US" dirty="0" smtClean="0"/>
              <a:t>Alternatively: compute the meaning of P</a:t>
            </a:r>
            <a:r>
              <a:rPr lang="en-US" baseline="-25000" dirty="0"/>
              <a:t>D</a:t>
            </a:r>
            <a:r>
              <a:rPr lang="en-US" dirty="0" smtClean="0"/>
              <a:t> as follows: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dirty="0" err="1" smtClean="0"/>
              <a:t>emptyset</a:t>
            </a:r>
            <a:r>
              <a:rPr lang="en-US" dirty="0" smtClean="0"/>
              <a:t>;  S</a:t>
            </a:r>
            <a:r>
              <a:rPr lang="en-US" baseline="-25000" dirty="0" smtClean="0"/>
              <a:t>k+1</a:t>
            </a:r>
            <a:r>
              <a:rPr lang="en-US" dirty="0" smtClean="0"/>
              <a:t> = P(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meaning is:  P</a:t>
            </a:r>
            <a:r>
              <a:rPr lang="en-US" baseline="-25000" dirty="0" smtClean="0"/>
              <a:t>D</a:t>
            </a:r>
            <a:r>
              <a:rPr lang="en-US" dirty="0" smtClean="0"/>
              <a:t> = </a:t>
            </a: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∪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∪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∪ </a:t>
            </a:r>
            <a:r>
              <a:rPr lang="en-US" dirty="0" smtClean="0"/>
              <a:t>…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∪ </a:t>
            </a:r>
            <a:r>
              <a:rPr lang="en-US" dirty="0" smtClean="0"/>
              <a:t>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        </a:t>
            </a:r>
            <a:r>
              <a:rPr lang="en-US" smtClean="0"/>
              <a:t>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B20-918E-B141-9139-B65C4638CC6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66792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</a:t>
            </a:r>
            <a:r>
              <a:rPr lang="en-US" dirty="0" err="1" smtClean="0"/>
              <a:t>Datalog</a:t>
            </a:r>
            <a:r>
              <a:rPr lang="en-US" dirty="0" smtClean="0"/>
              <a:t>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Naïve evaluation algorithm:</a:t>
            </a:r>
          </a:p>
          <a:p>
            <a:pPr lvl="1"/>
            <a:r>
              <a:rPr lang="en-US" dirty="0" smtClean="0"/>
              <a:t>Start with S = </a:t>
            </a:r>
            <a:r>
              <a:rPr lang="en-US" dirty="0" err="1" smtClean="0"/>
              <a:t>emptyset</a:t>
            </a:r>
            <a:endParaRPr lang="en-US" dirty="0" smtClean="0"/>
          </a:p>
          <a:p>
            <a:pPr lvl="1"/>
            <a:r>
              <a:rPr lang="en-US" dirty="0" smtClean="0"/>
              <a:t>Evaluate P on the EDB, and on the current IDB S; new-S=P(S); note: S ⊆ new-S (why ?)</a:t>
            </a:r>
          </a:p>
          <a:p>
            <a:pPr lvl="1"/>
            <a:r>
              <a:rPr lang="en-US" dirty="0" smtClean="0"/>
              <a:t>Replace S with new-S; repeat;</a:t>
            </a:r>
          </a:p>
          <a:p>
            <a:pPr lvl="1"/>
            <a:r>
              <a:rPr lang="en-US" dirty="0" smtClean="0"/>
              <a:t>Stop when S = new-S</a:t>
            </a:r>
          </a:p>
          <a:p>
            <a:pPr lvl="1"/>
            <a:r>
              <a:rPr lang="en-US" dirty="0" smtClean="0"/>
              <a:t>What is the complexity ?</a:t>
            </a:r>
          </a:p>
          <a:p>
            <a:r>
              <a:rPr lang="en-US" dirty="0" smtClean="0"/>
              <a:t>Semi-naïve evaluation algorithm:</a:t>
            </a:r>
          </a:p>
          <a:p>
            <a:pPr lvl="1"/>
            <a:r>
              <a:rPr lang="en-US" dirty="0" smtClean="0"/>
              <a:t>Keep track of ΔS = new-S  - S</a:t>
            </a:r>
          </a:p>
          <a:p>
            <a:pPr lvl="1"/>
            <a:r>
              <a:rPr lang="en-US" dirty="0" smtClean="0"/>
              <a:t>Improve somewhat the computation of P(S)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        </a:t>
            </a:r>
            <a:r>
              <a:rPr lang="en-US" smtClean="0"/>
              <a:t>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A72-8585-774E-A6D9-C880D4400FE2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6172200"/>
            <a:ext cx="824171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What is the complexity of the naïve/ semi-naïve algorithm ?</a:t>
            </a:r>
            <a:endParaRPr lang="en-US" sz="2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882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Extensions of </a:t>
            </a:r>
            <a:r>
              <a:rPr lang="en-US" dirty="0" err="1" smtClean="0"/>
              <a:t>datalog</a:t>
            </a:r>
            <a:r>
              <a:rPr lang="en-US" dirty="0" smtClean="0"/>
              <a:t> with negation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negation: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S(x) :- R(x), not T(x)</a:t>
            </a:r>
            <a:br>
              <a:rPr lang="en-US" dirty="0" smtClean="0"/>
            </a:br>
            <a:r>
              <a:rPr lang="en-US" dirty="0" smtClean="0"/>
              <a:t>T(x) :- R(x), not S(x)</a:t>
            </a:r>
          </a:p>
          <a:p>
            <a:endParaRPr lang="en-US" dirty="0"/>
          </a:p>
          <a:p>
            <a:r>
              <a:rPr lang="en-US" dirty="0" smtClean="0"/>
              <a:t>There is no minimal </a:t>
            </a:r>
            <a:r>
              <a:rPr lang="en-US" dirty="0" err="1" smtClean="0"/>
              <a:t>fixpoint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        </a:t>
            </a:r>
            <a:r>
              <a:rPr lang="en-US" smtClean="0"/>
              <a:t>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A72-8585-774E-A6D9-C880D4400FE2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64317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Extensions of </a:t>
            </a:r>
            <a:r>
              <a:rPr lang="en-US" dirty="0" err="1" smtClean="0"/>
              <a:t>datalog</a:t>
            </a:r>
            <a:r>
              <a:rPr lang="en-US" dirty="0" smtClean="0"/>
              <a:t> with negation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Solution </a:t>
            </a:r>
            <a:r>
              <a:rPr lang="en-US" b="1" dirty="0" smtClean="0"/>
              <a:t>1: </a:t>
            </a:r>
            <a:r>
              <a:rPr lang="en-US" b="1" dirty="0"/>
              <a:t>Stratified </a:t>
            </a:r>
            <a:r>
              <a:rPr lang="en-US" b="1" dirty="0" err="1">
                <a:ea typeface="ＭＳ Ｐゴシック" charset="0"/>
              </a:rPr>
              <a:t>Datalog</a:t>
            </a:r>
            <a:r>
              <a:rPr lang="en-US" b="1" baseline="30000" dirty="0">
                <a:ea typeface="ＭＳ Ｐゴシック" charset="0"/>
                <a:sym typeface="Symbol" charset="0"/>
              </a:rPr>
              <a:t></a:t>
            </a:r>
            <a:endParaRPr lang="en-US" b="1" dirty="0">
              <a:ea typeface="ＭＳ Ｐゴシック" charset="0"/>
              <a:sym typeface="Symbol" charset="0"/>
            </a:endParaRPr>
          </a:p>
          <a:p>
            <a:pPr lvl="1"/>
            <a:r>
              <a:rPr lang="en-US" dirty="0"/>
              <a:t>Insist that the program be </a:t>
            </a:r>
            <a:r>
              <a:rPr lang="en-US" i="1" u="sng" dirty="0"/>
              <a:t>stratified</a:t>
            </a:r>
            <a:r>
              <a:rPr lang="en-US" dirty="0"/>
              <a:t>: rules are partitioned into strata, and an IDB predicate that occurs only in strata ≤ k may be negated in strata ≥ k+1</a:t>
            </a:r>
          </a:p>
          <a:p>
            <a:pPr lvl="0"/>
            <a:r>
              <a:rPr lang="en-US" b="1" dirty="0" smtClean="0"/>
              <a:t>Solution 2: Inflationary-</a:t>
            </a:r>
            <a:r>
              <a:rPr lang="en-US" b="1" dirty="0" err="1" smtClean="0"/>
              <a:t>fixpoint</a:t>
            </a:r>
            <a:r>
              <a:rPr lang="en-US" b="1" dirty="0" smtClean="0"/>
              <a:t> </a:t>
            </a:r>
            <a:r>
              <a:rPr lang="en-US" b="1" dirty="0" err="1">
                <a:ea typeface="ＭＳ Ｐゴシック" charset="0"/>
              </a:rPr>
              <a:t>Datalog</a:t>
            </a:r>
            <a:r>
              <a:rPr lang="en-US" b="1" baseline="30000" dirty="0" smtClean="0">
                <a:ea typeface="ＭＳ Ｐゴシック" charset="0"/>
                <a:sym typeface="Symbol" charset="0"/>
              </a:rPr>
              <a:t></a:t>
            </a:r>
            <a:endParaRPr lang="en-US" b="1" dirty="0" smtClean="0">
              <a:ea typeface="ＭＳ Ｐゴシック" charset="0"/>
              <a:sym typeface="Symbol" charset="0"/>
            </a:endParaRPr>
          </a:p>
          <a:p>
            <a:pPr lvl="1"/>
            <a:r>
              <a:rPr lang="en-US" dirty="0" smtClean="0"/>
              <a:t>Run the naïve algorithm substituting: S = S ∪ new-S</a:t>
            </a:r>
          </a:p>
          <a:p>
            <a:pPr lvl="1"/>
            <a:r>
              <a:rPr lang="en-US" dirty="0" smtClean="0"/>
              <a:t>Always terminates (why ?)</a:t>
            </a:r>
          </a:p>
          <a:p>
            <a:pPr lvl="0"/>
            <a:r>
              <a:rPr lang="en-US" b="1" dirty="0"/>
              <a:t>Solution </a:t>
            </a:r>
            <a:r>
              <a:rPr lang="en-US" b="1" dirty="0" smtClean="0"/>
              <a:t>3: Partial-</a:t>
            </a:r>
            <a:r>
              <a:rPr lang="en-US" b="1" dirty="0" err="1"/>
              <a:t>fixpoint</a:t>
            </a:r>
            <a:r>
              <a:rPr lang="en-US" b="1" dirty="0"/>
              <a:t> </a:t>
            </a:r>
            <a:r>
              <a:rPr lang="en-US" b="1" dirty="0" err="1">
                <a:ea typeface="ＭＳ Ｐゴシック" charset="0"/>
              </a:rPr>
              <a:t>Datalog</a:t>
            </a:r>
            <a:r>
              <a:rPr lang="en-US" b="1" baseline="30000" dirty="0" smtClean="0">
                <a:ea typeface="ＭＳ Ｐゴシック" charset="0"/>
                <a:sym typeface="Symbol" charset="0"/>
              </a:rPr>
              <a:t>,*</a:t>
            </a:r>
            <a:endParaRPr lang="en-US" b="1" dirty="0">
              <a:ea typeface="ＭＳ Ｐゴシック" charset="0"/>
              <a:sym typeface="Symbol" charset="0"/>
            </a:endParaRPr>
          </a:p>
          <a:p>
            <a:pPr lvl="1"/>
            <a:r>
              <a:rPr lang="en-US" dirty="0"/>
              <a:t>Run the naïve </a:t>
            </a:r>
            <a:r>
              <a:rPr lang="en-US" dirty="0" smtClean="0"/>
              <a:t>algorithm, </a:t>
            </a:r>
            <a:r>
              <a:rPr lang="en-US" dirty="0"/>
              <a:t>substituting S = </a:t>
            </a:r>
            <a:r>
              <a:rPr lang="en-US" dirty="0" smtClean="0"/>
              <a:t>new-S</a:t>
            </a:r>
          </a:p>
          <a:p>
            <a:pPr lvl="1"/>
            <a:r>
              <a:rPr lang="en-US" dirty="0" smtClean="0"/>
              <a:t>May not terminate (but we can detect that – how 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        </a:t>
            </a:r>
            <a:r>
              <a:rPr lang="en-US" smtClean="0"/>
              <a:t>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A72-8585-774E-A6D9-C880D4400FE2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21231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962B-2EDA-D541-8A44-6367A4F6B198}" type="slidenum">
              <a:rPr lang="en-US"/>
              <a:pPr/>
              <a:t>59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Datalog</a:t>
            </a:r>
            <a:r>
              <a:rPr lang="en-US" b="1" baseline="30000" dirty="0" smtClean="0">
                <a:ea typeface="ＭＳ Ｐゴシック" charset="0"/>
                <a:sym typeface="Symbol" charset="0"/>
              </a:rPr>
              <a:t>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09600" y="2209800"/>
            <a:ext cx="2439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 dirty="0">
                <a:latin typeface="Arial"/>
              </a:rPr>
              <a:t>Graph: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  R(</a:t>
            </a:r>
            <a:r>
              <a:rPr lang="en-US" sz="2800" dirty="0" err="1">
                <a:solidFill>
                  <a:schemeClr val="accent2"/>
                </a:solidFill>
                <a:latin typeface="Arial"/>
              </a:rPr>
              <a:t>x,y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828800" y="3124200"/>
            <a:ext cx="5677005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 smtClean="0">
                <a:latin typeface="Arial"/>
              </a:rPr>
              <a:t>Tc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</a:t>
            </a:r>
          </a:p>
          <a:p>
            <a:pPr eaLnBrk="1" hangingPunct="1"/>
            <a:r>
              <a:rPr lang="en-US" dirty="0" err="1" smtClean="0">
                <a:latin typeface="Arial"/>
              </a:rPr>
              <a:t>Tc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>
                <a:latin typeface="Arial"/>
              </a:rPr>
              <a:t>x,y</a:t>
            </a:r>
            <a:r>
              <a:rPr lang="en-US" dirty="0">
                <a:latin typeface="Arial"/>
              </a:rPr>
              <a:t>) :- </a:t>
            </a:r>
            <a:r>
              <a:rPr lang="en-US" dirty="0" err="1" smtClean="0">
                <a:latin typeface="Arial"/>
              </a:rPr>
              <a:t>Tc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>
                <a:latin typeface="Arial"/>
              </a:rPr>
              <a:t>x,u</a:t>
            </a:r>
            <a:r>
              <a:rPr lang="en-US" dirty="0">
                <a:latin typeface="Arial"/>
              </a:rPr>
              <a:t>),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>
                <a:latin typeface="Arial"/>
              </a:rPr>
              <a:t>(</a:t>
            </a:r>
            <a:r>
              <a:rPr lang="en-US" dirty="0" err="1">
                <a:latin typeface="Arial"/>
              </a:rPr>
              <a:t>u,y</a:t>
            </a:r>
            <a:r>
              <a:rPr lang="en-US" dirty="0" smtClean="0">
                <a:latin typeface="Arial"/>
              </a:rPr>
              <a:t>)</a:t>
            </a:r>
          </a:p>
          <a:p>
            <a:pPr eaLnBrk="1" hangingPunct="1"/>
            <a:r>
              <a:rPr lang="en-US" dirty="0" err="1" smtClean="0">
                <a:latin typeface="Arial"/>
              </a:rPr>
              <a:t>CTc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 smtClean="0">
                <a:latin typeface="Arial"/>
              </a:rPr>
              <a:t>x,y</a:t>
            </a:r>
            <a:r>
              <a:rPr lang="en-US" dirty="0" smtClean="0">
                <a:latin typeface="Arial"/>
              </a:rPr>
              <a:t>) :-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 smtClean="0">
                <a:latin typeface="Arial"/>
              </a:rPr>
              <a:t>x,u</a:t>
            </a:r>
            <a:r>
              <a:rPr lang="en-US" dirty="0" smtClean="0">
                <a:latin typeface="Arial"/>
              </a:rPr>
              <a:t>),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 smtClean="0">
                <a:latin typeface="Arial"/>
              </a:rPr>
              <a:t>v,y</a:t>
            </a:r>
            <a:r>
              <a:rPr lang="en-US" dirty="0" smtClean="0">
                <a:latin typeface="Arial"/>
              </a:rPr>
              <a:t>),not </a:t>
            </a:r>
            <a:r>
              <a:rPr lang="en-US" dirty="0" err="1" smtClean="0">
                <a:latin typeface="Arial"/>
              </a:rPr>
              <a:t>Tc</a:t>
            </a:r>
            <a:r>
              <a:rPr lang="en-US" dirty="0" smtClean="0">
                <a:latin typeface="Arial"/>
              </a:rPr>
              <a:t>(</a:t>
            </a:r>
            <a:r>
              <a:rPr lang="en-US" dirty="0" err="1" smtClean="0">
                <a:latin typeface="Arial"/>
              </a:rPr>
              <a:t>x,y</a:t>
            </a:r>
            <a:r>
              <a:rPr lang="en-US" dirty="0" smtClean="0">
                <a:latin typeface="Arial"/>
              </a:rPr>
              <a:t>)</a:t>
            </a:r>
            <a:endParaRPr lang="en-US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6610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</a:t>
            </a:r>
            <a:r>
              <a:rPr lang="en-US" dirty="0" smtClean="0"/>
              <a:t>: complement transitive closure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4876800"/>
            <a:ext cx="4127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stratified </a:t>
            </a:r>
            <a:r>
              <a:rPr lang="en-US" dirty="0" err="1" smtClean="0"/>
              <a:t>datalog</a:t>
            </a:r>
            <a:r>
              <a:rPr lang="en-US" b="1" baseline="30000" dirty="0">
                <a:ea typeface="ＭＳ Ｐゴシック" charset="0"/>
                <a:sym typeface="Symbol" charset="0"/>
              </a:rPr>
              <a:t>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5715000"/>
            <a:ext cx="695064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Challenge: express </a:t>
            </a:r>
            <a:r>
              <a:rPr lang="en-US" dirty="0" err="1" smtClean="0"/>
              <a:t>CTc</a:t>
            </a:r>
            <a:r>
              <a:rPr lang="en-US" dirty="0" smtClean="0"/>
              <a:t> in inflationary </a:t>
            </a:r>
            <a:r>
              <a:rPr lang="en-US" dirty="0" err="1"/>
              <a:t>datalog</a:t>
            </a:r>
            <a:r>
              <a:rPr lang="en-US" b="1" baseline="30000" dirty="0">
                <a:ea typeface="ＭＳ Ｐゴシック" charset="0"/>
                <a:sym typeface="Symbol" charset="0"/>
              </a:rPr>
              <a:t>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76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2CBD-B87D-9F4F-98C9-776B6AE91862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Conjunctive Queries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r>
              <a:rPr lang="en-US"/>
              <a:t>Any CQ query can be written as: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(i.e. all quantifiers are at the beginning)</a:t>
            </a:r>
            <a:br>
              <a:rPr lang="en-US"/>
            </a:br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Same in </a:t>
            </a:r>
            <a:r>
              <a:rPr lang="en-US" b="1">
                <a:sym typeface="Symbol" charset="0"/>
              </a:rPr>
              <a:t>Datalog</a:t>
            </a:r>
            <a:r>
              <a:rPr lang="en-US">
                <a:sym typeface="Symbol" charset="0"/>
              </a:rPr>
              <a:t> notation:</a:t>
            </a:r>
            <a:br>
              <a:rPr lang="en-US">
                <a:sym typeface="Symbol" charset="0"/>
              </a:rPr>
            </a:br>
            <a:endParaRPr lang="en-US">
              <a:sym typeface="Symbol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4300" y="2819400"/>
            <a:ext cx="88773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latin typeface="Arial"/>
                <a:sym typeface="Symbol" charset="0"/>
              </a:rPr>
              <a:t>q(x</a:t>
            </a:r>
            <a:r>
              <a:rPr lang="en-US" sz="2800" baseline="-25000" dirty="0">
                <a:latin typeface="Arial"/>
                <a:sym typeface="Symbol" charset="0"/>
              </a:rPr>
              <a:t>1</a:t>
            </a:r>
            <a:r>
              <a:rPr lang="en-US" sz="2800" dirty="0">
                <a:latin typeface="Arial"/>
                <a:sym typeface="Symbol" charset="0"/>
              </a:rPr>
              <a:t>,...,</a:t>
            </a:r>
            <a:r>
              <a:rPr lang="en-US" sz="2800" dirty="0" err="1">
                <a:latin typeface="Arial"/>
                <a:sym typeface="Symbol" charset="0"/>
              </a:rPr>
              <a:t>x</a:t>
            </a:r>
            <a:r>
              <a:rPr lang="en-US" sz="2800" baseline="-25000" dirty="0" err="1">
                <a:latin typeface="Arial"/>
                <a:sym typeface="Symbol" charset="0"/>
              </a:rPr>
              <a:t>n</a:t>
            </a:r>
            <a:r>
              <a:rPr lang="en-US" sz="2800" dirty="0">
                <a:latin typeface="Arial"/>
                <a:sym typeface="Symbol" charset="0"/>
              </a:rPr>
              <a:t>)  = y</a:t>
            </a:r>
            <a:r>
              <a:rPr lang="en-US" sz="2800" baseline="-25000" dirty="0">
                <a:latin typeface="Arial"/>
                <a:sym typeface="Symbol" charset="0"/>
              </a:rPr>
              <a:t>1</a:t>
            </a:r>
            <a:r>
              <a:rPr lang="en-US" sz="2800" dirty="0">
                <a:latin typeface="Arial"/>
                <a:sym typeface="Symbol" charset="0"/>
              </a:rPr>
              <a:t>.y</a:t>
            </a:r>
            <a:r>
              <a:rPr lang="en-US" sz="2800" baseline="-25000" dirty="0">
                <a:latin typeface="Arial"/>
                <a:sym typeface="Symbol" charset="0"/>
              </a:rPr>
              <a:t>2</a:t>
            </a:r>
            <a:r>
              <a:rPr lang="en-US" sz="2800" dirty="0">
                <a:latin typeface="Arial"/>
                <a:sym typeface="Symbol" charset="0"/>
              </a:rPr>
              <a:t>...</a:t>
            </a:r>
            <a:r>
              <a:rPr lang="en-US" sz="2800" dirty="0" err="1">
                <a:latin typeface="Arial"/>
                <a:sym typeface="Symbol" charset="0"/>
              </a:rPr>
              <a:t>y</a:t>
            </a:r>
            <a:r>
              <a:rPr lang="en-US" sz="2800" baseline="-25000" dirty="0" err="1">
                <a:latin typeface="Arial"/>
                <a:sym typeface="Symbol" charset="0"/>
              </a:rPr>
              <a:t>p</a:t>
            </a:r>
            <a:r>
              <a:rPr lang="en-US" sz="2800" dirty="0">
                <a:latin typeface="Arial"/>
                <a:sym typeface="Symbol" charset="0"/>
              </a:rPr>
              <a:t>.(R</a:t>
            </a:r>
            <a:r>
              <a:rPr lang="en-US" sz="2800" baseline="-25000" dirty="0">
                <a:latin typeface="Arial"/>
                <a:sym typeface="Symbol" charset="0"/>
              </a:rPr>
              <a:t>1</a:t>
            </a:r>
            <a:r>
              <a:rPr lang="en-US" sz="2800" dirty="0">
                <a:latin typeface="Arial"/>
                <a:sym typeface="Symbol" charset="0"/>
              </a:rPr>
              <a:t>(t</a:t>
            </a:r>
            <a:r>
              <a:rPr lang="en-US" sz="2800" baseline="-25000" dirty="0">
                <a:latin typeface="Arial"/>
                <a:sym typeface="Symbol" charset="0"/>
              </a:rPr>
              <a:t>11</a:t>
            </a:r>
            <a:r>
              <a:rPr lang="en-US" sz="2800" dirty="0">
                <a:latin typeface="Arial"/>
                <a:sym typeface="Symbol" charset="0"/>
              </a:rPr>
              <a:t>,...,t</a:t>
            </a:r>
            <a:r>
              <a:rPr lang="en-US" sz="2800" baseline="-25000" dirty="0">
                <a:latin typeface="Arial"/>
                <a:sym typeface="Symbol" charset="0"/>
              </a:rPr>
              <a:t>1m</a:t>
            </a:r>
            <a:r>
              <a:rPr lang="en-US" sz="2800" dirty="0">
                <a:latin typeface="Arial"/>
                <a:sym typeface="Symbol" charset="0"/>
              </a:rPr>
              <a:t>) ... </a:t>
            </a:r>
            <a:r>
              <a:rPr lang="en-US" sz="2800" dirty="0" err="1">
                <a:latin typeface="Arial"/>
                <a:sym typeface="Symbol" charset="0"/>
              </a:rPr>
              <a:t>R</a:t>
            </a:r>
            <a:r>
              <a:rPr lang="en-US" sz="2800" baseline="-25000" dirty="0" err="1">
                <a:latin typeface="Arial"/>
                <a:sym typeface="Symbol" charset="0"/>
              </a:rPr>
              <a:t>k</a:t>
            </a:r>
            <a:r>
              <a:rPr lang="en-US" sz="2800" dirty="0">
                <a:latin typeface="Arial"/>
                <a:sym typeface="Symbol" charset="0"/>
              </a:rPr>
              <a:t>(t</a:t>
            </a:r>
            <a:r>
              <a:rPr lang="en-US" sz="2800" baseline="-25000" dirty="0">
                <a:latin typeface="Arial"/>
                <a:sym typeface="Symbol" charset="0"/>
              </a:rPr>
              <a:t>k1</a:t>
            </a:r>
            <a:r>
              <a:rPr lang="en-US" sz="2800" dirty="0">
                <a:latin typeface="Arial"/>
                <a:sym typeface="Symbol" charset="0"/>
              </a:rPr>
              <a:t>,...,</a:t>
            </a:r>
            <a:r>
              <a:rPr lang="en-US" sz="2800" dirty="0" err="1">
                <a:latin typeface="Arial"/>
                <a:sym typeface="Symbol" charset="0"/>
              </a:rPr>
              <a:t>t</a:t>
            </a:r>
            <a:r>
              <a:rPr lang="en-US" sz="2800" baseline="-25000" dirty="0" err="1">
                <a:latin typeface="Arial"/>
                <a:sym typeface="Symbol" charset="0"/>
              </a:rPr>
              <a:t>km</a:t>
            </a:r>
            <a:r>
              <a:rPr lang="en-US" sz="2800" dirty="0">
                <a:latin typeface="Arial"/>
                <a:sym typeface="Symbol" charset="0"/>
              </a:rPr>
              <a:t>))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14400" y="5562600"/>
            <a:ext cx="728260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latin typeface="Arial"/>
                <a:sym typeface="Symbol" charset="0"/>
              </a:rPr>
              <a:t>q(x</a:t>
            </a:r>
            <a:r>
              <a:rPr lang="en-US" sz="2800" baseline="-25000" dirty="0">
                <a:latin typeface="Arial"/>
                <a:sym typeface="Symbol" charset="0"/>
              </a:rPr>
              <a:t>1</a:t>
            </a:r>
            <a:r>
              <a:rPr lang="en-US" sz="2800" dirty="0">
                <a:latin typeface="Arial"/>
                <a:sym typeface="Symbol" charset="0"/>
              </a:rPr>
              <a:t>,...,</a:t>
            </a:r>
            <a:r>
              <a:rPr lang="en-US" sz="2800" dirty="0" err="1">
                <a:latin typeface="Arial"/>
                <a:sym typeface="Symbol" charset="0"/>
              </a:rPr>
              <a:t>x</a:t>
            </a:r>
            <a:r>
              <a:rPr lang="en-US" sz="2800" baseline="-25000" dirty="0" err="1">
                <a:latin typeface="Arial"/>
                <a:sym typeface="Symbol" charset="0"/>
              </a:rPr>
              <a:t>n</a:t>
            </a:r>
            <a:r>
              <a:rPr lang="en-US" sz="2800" dirty="0">
                <a:latin typeface="Arial"/>
                <a:sym typeface="Symbol" charset="0"/>
              </a:rPr>
              <a:t>)   :-   R</a:t>
            </a:r>
            <a:r>
              <a:rPr lang="en-US" sz="2800" baseline="-25000" dirty="0">
                <a:latin typeface="Arial"/>
                <a:sym typeface="Symbol" charset="0"/>
              </a:rPr>
              <a:t>1</a:t>
            </a:r>
            <a:r>
              <a:rPr lang="en-US" sz="2800" dirty="0">
                <a:latin typeface="Arial"/>
                <a:sym typeface="Symbol" charset="0"/>
              </a:rPr>
              <a:t>(t</a:t>
            </a:r>
            <a:r>
              <a:rPr lang="en-US" sz="2800" baseline="-25000" dirty="0">
                <a:latin typeface="Arial"/>
                <a:sym typeface="Symbol" charset="0"/>
              </a:rPr>
              <a:t>11</a:t>
            </a:r>
            <a:r>
              <a:rPr lang="en-US" sz="2800" dirty="0">
                <a:latin typeface="Arial"/>
                <a:sym typeface="Symbol" charset="0"/>
              </a:rPr>
              <a:t>,...,t</a:t>
            </a:r>
            <a:r>
              <a:rPr lang="en-US" sz="2800" baseline="-25000" dirty="0">
                <a:latin typeface="Arial"/>
                <a:sym typeface="Symbol" charset="0"/>
              </a:rPr>
              <a:t>1m</a:t>
            </a:r>
            <a:r>
              <a:rPr lang="en-US" sz="2800" dirty="0">
                <a:latin typeface="Arial"/>
                <a:sym typeface="Symbol" charset="0"/>
              </a:rPr>
              <a:t>), ... , </a:t>
            </a:r>
            <a:r>
              <a:rPr lang="en-US" sz="2800" dirty="0" err="1">
                <a:latin typeface="Arial"/>
                <a:sym typeface="Symbol" charset="0"/>
              </a:rPr>
              <a:t>R</a:t>
            </a:r>
            <a:r>
              <a:rPr lang="en-US" sz="2800" baseline="-25000" dirty="0" err="1">
                <a:latin typeface="Arial"/>
                <a:sym typeface="Symbol" charset="0"/>
              </a:rPr>
              <a:t>k</a:t>
            </a:r>
            <a:r>
              <a:rPr lang="en-US" sz="2800" dirty="0">
                <a:latin typeface="Arial"/>
                <a:sym typeface="Symbol" charset="0"/>
              </a:rPr>
              <a:t>(t</a:t>
            </a:r>
            <a:r>
              <a:rPr lang="en-US" sz="2800" baseline="-25000" dirty="0">
                <a:latin typeface="Arial"/>
                <a:sym typeface="Symbol" charset="0"/>
              </a:rPr>
              <a:t>k1</a:t>
            </a:r>
            <a:r>
              <a:rPr lang="en-US" sz="2800" dirty="0">
                <a:latin typeface="Arial"/>
                <a:sym typeface="Symbol" charset="0"/>
              </a:rPr>
              <a:t>,...,</a:t>
            </a:r>
            <a:r>
              <a:rPr lang="en-US" sz="2800" dirty="0" err="1">
                <a:latin typeface="Arial"/>
                <a:sym typeface="Symbol" charset="0"/>
              </a:rPr>
              <a:t>t</a:t>
            </a:r>
            <a:r>
              <a:rPr lang="en-US" sz="2800" baseline="-25000" dirty="0" err="1">
                <a:latin typeface="Arial"/>
                <a:sym typeface="Symbol" charset="0"/>
              </a:rPr>
              <a:t>km</a:t>
            </a:r>
            <a:r>
              <a:rPr lang="en-US" sz="2800" dirty="0">
                <a:latin typeface="Arial"/>
                <a:sym typeface="Symbol" charset="0"/>
              </a:rPr>
              <a:t>))</a:t>
            </a:r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1676400" y="5791200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endParaRPr lang="en-US" dirty="0">
              <a:latin typeface="Arial"/>
            </a:endParaRPr>
          </a:p>
          <a:p>
            <a:pPr algn="ctr" eaLnBrk="1" hangingPunct="1"/>
            <a:r>
              <a:rPr lang="en-US" dirty="0">
                <a:latin typeface="Arial"/>
              </a:rPr>
              <a:t>head</a:t>
            </a:r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 rot="-5400000">
            <a:off x="5334000" y="4267200"/>
            <a:ext cx="228600" cy="4191000"/>
          </a:xfrm>
          <a:prstGeom prst="leftBrace">
            <a:avLst>
              <a:gd name="adj1" fmla="val 15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endParaRPr lang="en-US" dirty="0">
              <a:latin typeface="Arial"/>
            </a:endParaRPr>
          </a:p>
          <a:p>
            <a:pPr algn="ctr" eaLnBrk="1" hangingPunct="1"/>
            <a:r>
              <a:rPr lang="en-US" dirty="0">
                <a:latin typeface="Arial"/>
              </a:rPr>
              <a:t>body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6027264" y="4648200"/>
            <a:ext cx="2982272" cy="735747"/>
          </a:xfrm>
          <a:prstGeom prst="wedgeEllipseCallout">
            <a:avLst>
              <a:gd name="adj1" fmla="val -65801"/>
              <a:gd name="adj2" fmla="val 851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 err="1">
                <a:latin typeface="Arial"/>
              </a:rPr>
              <a:t>Datalog</a:t>
            </a:r>
            <a:r>
              <a:rPr lang="en-US" dirty="0">
                <a:latin typeface="Arial"/>
              </a:rPr>
              <a:t> rule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47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Expressive Power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Dan Suciu -- 544, Winter 2011        </a:t>
            </a:r>
            <a:r>
              <a:rPr lang="en-US" smtClean="0"/>
              <a:t>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2EB20-918E-B141-9139-B65C4638CC6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0" y="2590800"/>
            <a:ext cx="4070345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latin typeface="Arial"/>
              </a:rPr>
              <a:t>Theorem</a:t>
            </a:r>
            <a:r>
              <a:rPr lang="en-US" dirty="0" smtClean="0">
                <a:latin typeface="Arial"/>
              </a:rPr>
              <a:t>: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stratified-</a:t>
            </a:r>
            <a:r>
              <a:rPr lang="en-US" dirty="0" err="1" smtClean="0"/>
              <a:t>datalog</a:t>
            </a:r>
            <a:r>
              <a:rPr lang="en-US" b="1" baseline="30000" dirty="0" smtClean="0">
                <a:ea typeface="ＭＳ Ｐゴシック" charset="0"/>
                <a:sym typeface="Symbol" charset="0"/>
              </a:rPr>
              <a:t>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 smtClean="0">
                <a:latin typeface="Arial"/>
              </a:rPr>
              <a:t>⊊ 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    inflationary-</a:t>
            </a:r>
            <a:r>
              <a:rPr lang="en-US" dirty="0" err="1"/>
              <a:t>datalog</a:t>
            </a:r>
            <a:r>
              <a:rPr lang="en-US" b="1" baseline="30000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latin typeface="Arial"/>
              </a:rPr>
              <a:t>⊊ 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    partial-</a:t>
            </a:r>
            <a:r>
              <a:rPr lang="en-US" dirty="0" err="1"/>
              <a:t>datalog</a:t>
            </a:r>
            <a:r>
              <a:rPr lang="en-US" b="1" baseline="30000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latin typeface="Arial"/>
              </a:rPr>
              <a:t> 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8636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6D3A-C1F8-2746-AA60-BC109AD81A94}" type="slidenum">
              <a:rPr lang="en-US"/>
              <a:pPr/>
              <a:t>61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Variants of Datalog</a:t>
            </a:r>
          </a:p>
        </p:txBody>
      </p:sp>
      <p:graphicFrame>
        <p:nvGraphicFramePr>
          <p:cNvPr id="870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6338194"/>
              </p:ext>
            </p:extLst>
          </p:nvPr>
        </p:nvGraphicFramePr>
        <p:xfrm>
          <a:off x="228600" y="1981200"/>
          <a:ext cx="8534400" cy="3276600"/>
        </p:xfrm>
        <a:graphic>
          <a:graphicData uri="http://schemas.openxmlformats.org/drawingml/2006/table">
            <a:tbl>
              <a:tblPr/>
              <a:tblGrid>
                <a:gridCol w="1943477"/>
                <a:gridCol w="4020745"/>
                <a:gridCol w="2570178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without recursion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with recursion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without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sym typeface="Symbol" charset="0"/>
                        </a:rPr>
                        <a:t>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Non-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recursive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Datalog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=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UCQ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Datalog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with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sym typeface="Symbol" charset="0"/>
                        </a:rPr>
                        <a:t>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Non-recursive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Datalog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sym typeface="Symbol" charset="0"/>
                        </a:rPr>
                        <a:t>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sym typeface="Symbol" charset="0"/>
                        </a:rPr>
                        <a:t>= FO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Datalog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sym typeface="Symbol" charset="0"/>
                        </a:rPr>
                        <a:t>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sym typeface="Symbo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sym typeface="Symbol" charset="0"/>
                        </a:rPr>
                        <a:t>(three variants)</a:t>
                      </a:r>
                      <a:endParaRPr kumimoji="0" lang="en-US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sym typeface="Symbo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4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43B4-9E63-1048-8450-A7C352196F1B}" type="slidenum">
              <a:rPr lang="en-US"/>
              <a:pPr/>
              <a:t>62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Non-recursive Datalog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Union of Conjunctive Queries = UCQ</a:t>
            </a:r>
          </a:p>
          <a:p>
            <a:pPr lvl="1"/>
            <a:r>
              <a:rPr lang="en-US"/>
              <a:t>Containment is decidable, and NP-complete</a:t>
            </a:r>
          </a:p>
          <a:p>
            <a:pPr lvl="1"/>
            <a:endParaRPr lang="en-US"/>
          </a:p>
          <a:p>
            <a:r>
              <a:rPr lang="en-US"/>
              <a:t>Non-recursive Datalog</a:t>
            </a:r>
          </a:p>
          <a:p>
            <a:pPr lvl="1"/>
            <a:r>
              <a:rPr lang="en-US"/>
              <a:t>Is equivalent to UCQ</a:t>
            </a:r>
          </a:p>
          <a:p>
            <a:pPr lvl="1"/>
            <a:r>
              <a:rPr lang="en-US"/>
              <a:t>Hence containment is decidable here too</a:t>
            </a:r>
          </a:p>
          <a:p>
            <a:pPr lvl="1"/>
            <a:r>
              <a:rPr lang="en-US"/>
              <a:t>Is it still NP-complete 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23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9EFB-E554-F944-AB70-408ADCE1B5E3}" type="slidenum">
              <a:rPr lang="en-US"/>
              <a:pPr/>
              <a:t>63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Non-recursive Datalog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non-recursive datalog: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Its unfolding as a CQ: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How big is this query ?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419600" y="1828800"/>
            <a:ext cx="4218723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/>
              </a:rPr>
              <a:t>T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  :-  R(</a:t>
            </a:r>
            <a:r>
              <a:rPr lang="en-US" sz="2400" dirty="0" err="1">
                <a:latin typeface="Arial"/>
              </a:rPr>
              <a:t>x,u</a:t>
            </a:r>
            <a:r>
              <a:rPr lang="en-US" sz="2400" dirty="0">
                <a:latin typeface="Arial"/>
              </a:rPr>
              <a:t>), R(</a:t>
            </a:r>
            <a:r>
              <a:rPr lang="en-US" sz="2400" dirty="0" err="1">
                <a:latin typeface="Arial"/>
              </a:rPr>
              <a:t>u,y</a:t>
            </a:r>
            <a:r>
              <a:rPr lang="en-US" sz="2400" dirty="0">
                <a:latin typeface="Arial"/>
              </a:rPr>
              <a:t>)</a:t>
            </a:r>
          </a:p>
          <a:p>
            <a:pPr eaLnBrk="1" hangingPunct="1"/>
            <a:r>
              <a:rPr lang="en-US" sz="2400" dirty="0">
                <a:latin typeface="Arial"/>
              </a:rPr>
              <a:t>T</a:t>
            </a:r>
            <a:r>
              <a:rPr lang="en-US" sz="2400" baseline="-25000" dirty="0">
                <a:latin typeface="Arial"/>
              </a:rPr>
              <a:t>2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  :-  T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x,u</a:t>
            </a:r>
            <a:r>
              <a:rPr lang="en-US" sz="2400" dirty="0">
                <a:latin typeface="Arial"/>
              </a:rPr>
              <a:t>), T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u,y</a:t>
            </a:r>
            <a:r>
              <a:rPr lang="en-US" sz="2400" dirty="0">
                <a:latin typeface="Arial"/>
              </a:rPr>
              <a:t>)</a:t>
            </a:r>
          </a:p>
          <a:p>
            <a:pPr eaLnBrk="1" hangingPunct="1"/>
            <a:r>
              <a:rPr lang="en-US" sz="2400" dirty="0">
                <a:latin typeface="Arial"/>
              </a:rPr>
              <a:t>    .   .   .</a:t>
            </a:r>
          </a:p>
          <a:p>
            <a:pPr eaLnBrk="1" hangingPunct="1"/>
            <a:r>
              <a:rPr lang="en-US" sz="2400" dirty="0" err="1">
                <a:latin typeface="Arial"/>
              </a:rPr>
              <a:t>T</a:t>
            </a:r>
            <a:r>
              <a:rPr lang="en-US" sz="2400" baseline="-25000" dirty="0" err="1">
                <a:latin typeface="Arial"/>
              </a:rPr>
              <a:t>n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  :-  T</a:t>
            </a:r>
            <a:r>
              <a:rPr lang="en-US" sz="2400" baseline="-25000" dirty="0">
                <a:latin typeface="Arial"/>
              </a:rPr>
              <a:t>n-1</a:t>
            </a:r>
            <a:r>
              <a:rPr lang="en-US" sz="2400" dirty="0">
                <a:latin typeface="Arial"/>
              </a:rPr>
              <a:t> (</a:t>
            </a:r>
            <a:r>
              <a:rPr lang="en-US" sz="2400" dirty="0" err="1">
                <a:latin typeface="Arial"/>
              </a:rPr>
              <a:t>x,u</a:t>
            </a:r>
            <a:r>
              <a:rPr lang="en-US" sz="2400" dirty="0">
                <a:latin typeface="Arial"/>
              </a:rPr>
              <a:t>), T</a:t>
            </a:r>
            <a:r>
              <a:rPr lang="en-US" sz="2400" baseline="-25000" dirty="0">
                <a:latin typeface="Arial"/>
              </a:rPr>
              <a:t>n-1</a:t>
            </a:r>
            <a:r>
              <a:rPr lang="en-US" sz="2400" dirty="0">
                <a:latin typeface="Arial"/>
              </a:rPr>
              <a:t> (</a:t>
            </a:r>
            <a:r>
              <a:rPr lang="en-US" sz="2400" dirty="0" err="1">
                <a:latin typeface="Arial"/>
              </a:rPr>
              <a:t>u,y</a:t>
            </a:r>
            <a:r>
              <a:rPr lang="en-US" sz="2400" dirty="0">
                <a:latin typeface="Arial"/>
              </a:rPr>
              <a:t>)</a:t>
            </a:r>
          </a:p>
          <a:p>
            <a:pPr eaLnBrk="1" hangingPunct="1"/>
            <a:r>
              <a:rPr lang="en-US" sz="2400" dirty="0">
                <a:latin typeface="Arial"/>
              </a:rPr>
              <a:t>Answer(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:- </a:t>
            </a:r>
            <a:r>
              <a:rPr lang="en-US" sz="2400" dirty="0" err="1">
                <a:latin typeface="Arial"/>
              </a:rPr>
              <a:t>T</a:t>
            </a:r>
            <a:r>
              <a:rPr lang="en-US" sz="2400" baseline="-25000" dirty="0" err="1">
                <a:latin typeface="Arial"/>
              </a:rPr>
              <a:t>n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219200" y="4267200"/>
            <a:ext cx="759685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Arial"/>
              </a:rPr>
              <a:t>Anser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  :-  R(x,u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), R(u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, u</a:t>
            </a:r>
            <a:r>
              <a:rPr lang="en-US" sz="2400" baseline="-25000" dirty="0">
                <a:latin typeface="Arial"/>
              </a:rPr>
              <a:t>2</a:t>
            </a:r>
            <a:r>
              <a:rPr lang="en-US" sz="2400" dirty="0">
                <a:latin typeface="Arial"/>
              </a:rPr>
              <a:t>), R(u</a:t>
            </a:r>
            <a:r>
              <a:rPr lang="en-US" sz="2400" baseline="-25000" dirty="0">
                <a:latin typeface="Arial"/>
              </a:rPr>
              <a:t>2</a:t>
            </a:r>
            <a:r>
              <a:rPr lang="en-US" sz="2400" dirty="0">
                <a:latin typeface="Arial"/>
              </a:rPr>
              <a:t>, u</a:t>
            </a:r>
            <a:r>
              <a:rPr lang="en-US" sz="2400" baseline="-25000" dirty="0">
                <a:latin typeface="Arial"/>
              </a:rPr>
              <a:t>3</a:t>
            </a:r>
            <a:r>
              <a:rPr lang="en-US" sz="2400" dirty="0">
                <a:latin typeface="Arial"/>
              </a:rPr>
              <a:t>), . . . R(u</a:t>
            </a:r>
            <a:r>
              <a:rPr lang="en-US" sz="2400" baseline="-25000" dirty="0">
                <a:latin typeface="Arial"/>
              </a:rPr>
              <a:t>m</a:t>
            </a:r>
            <a:r>
              <a:rPr lang="en-US" sz="2400" dirty="0">
                <a:latin typeface="Arial"/>
              </a:rPr>
              <a:t>, y)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056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9EFB-E554-F944-AB70-408ADCE1B5E3}" type="slidenum">
              <a:rPr lang="en-US"/>
              <a:pPr/>
              <a:t>64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Non-recursive Datalog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non-recursive datalog: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Its unfolding as a CQ: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How big is this query ?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419600" y="1828800"/>
            <a:ext cx="4218723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/>
              </a:rPr>
              <a:t>T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  :-  R(</a:t>
            </a:r>
            <a:r>
              <a:rPr lang="en-US" sz="2400" dirty="0" err="1">
                <a:latin typeface="Arial"/>
              </a:rPr>
              <a:t>x,u</a:t>
            </a:r>
            <a:r>
              <a:rPr lang="en-US" sz="2400" dirty="0">
                <a:latin typeface="Arial"/>
              </a:rPr>
              <a:t>), R(</a:t>
            </a:r>
            <a:r>
              <a:rPr lang="en-US" sz="2400" dirty="0" err="1">
                <a:latin typeface="Arial"/>
              </a:rPr>
              <a:t>u,y</a:t>
            </a:r>
            <a:r>
              <a:rPr lang="en-US" sz="2400" dirty="0">
                <a:latin typeface="Arial"/>
              </a:rPr>
              <a:t>)</a:t>
            </a:r>
          </a:p>
          <a:p>
            <a:pPr eaLnBrk="1" hangingPunct="1"/>
            <a:r>
              <a:rPr lang="en-US" sz="2400" dirty="0">
                <a:latin typeface="Arial"/>
              </a:rPr>
              <a:t>T</a:t>
            </a:r>
            <a:r>
              <a:rPr lang="en-US" sz="2400" baseline="-25000" dirty="0">
                <a:latin typeface="Arial"/>
              </a:rPr>
              <a:t>2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  :-  T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x,u</a:t>
            </a:r>
            <a:r>
              <a:rPr lang="en-US" sz="2400" dirty="0">
                <a:latin typeface="Arial"/>
              </a:rPr>
              <a:t>), T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u,y</a:t>
            </a:r>
            <a:r>
              <a:rPr lang="en-US" sz="2400" dirty="0">
                <a:latin typeface="Arial"/>
              </a:rPr>
              <a:t>)</a:t>
            </a:r>
          </a:p>
          <a:p>
            <a:pPr eaLnBrk="1" hangingPunct="1"/>
            <a:r>
              <a:rPr lang="en-US" sz="2400" dirty="0">
                <a:latin typeface="Arial"/>
              </a:rPr>
              <a:t>    .   .   .</a:t>
            </a:r>
          </a:p>
          <a:p>
            <a:pPr eaLnBrk="1" hangingPunct="1"/>
            <a:r>
              <a:rPr lang="en-US" sz="2400" dirty="0" err="1">
                <a:latin typeface="Arial"/>
              </a:rPr>
              <a:t>T</a:t>
            </a:r>
            <a:r>
              <a:rPr lang="en-US" sz="2400" baseline="-25000" dirty="0" err="1">
                <a:latin typeface="Arial"/>
              </a:rPr>
              <a:t>n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  :-  T</a:t>
            </a:r>
            <a:r>
              <a:rPr lang="en-US" sz="2400" baseline="-25000" dirty="0">
                <a:latin typeface="Arial"/>
              </a:rPr>
              <a:t>n-1</a:t>
            </a:r>
            <a:r>
              <a:rPr lang="en-US" sz="2400" dirty="0">
                <a:latin typeface="Arial"/>
              </a:rPr>
              <a:t> (</a:t>
            </a:r>
            <a:r>
              <a:rPr lang="en-US" sz="2400" dirty="0" err="1">
                <a:latin typeface="Arial"/>
              </a:rPr>
              <a:t>x,u</a:t>
            </a:r>
            <a:r>
              <a:rPr lang="en-US" sz="2400" dirty="0">
                <a:latin typeface="Arial"/>
              </a:rPr>
              <a:t>), T</a:t>
            </a:r>
            <a:r>
              <a:rPr lang="en-US" sz="2400" baseline="-25000" dirty="0">
                <a:latin typeface="Arial"/>
              </a:rPr>
              <a:t>n-1</a:t>
            </a:r>
            <a:r>
              <a:rPr lang="en-US" sz="2400" dirty="0">
                <a:latin typeface="Arial"/>
              </a:rPr>
              <a:t> (</a:t>
            </a:r>
            <a:r>
              <a:rPr lang="en-US" sz="2400" dirty="0" err="1">
                <a:latin typeface="Arial"/>
              </a:rPr>
              <a:t>u,y</a:t>
            </a:r>
            <a:r>
              <a:rPr lang="en-US" sz="2400" dirty="0">
                <a:latin typeface="Arial"/>
              </a:rPr>
              <a:t>)</a:t>
            </a:r>
          </a:p>
          <a:p>
            <a:pPr eaLnBrk="1" hangingPunct="1"/>
            <a:r>
              <a:rPr lang="en-US" sz="2400" dirty="0">
                <a:latin typeface="Arial"/>
              </a:rPr>
              <a:t>Answer(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:- </a:t>
            </a:r>
            <a:r>
              <a:rPr lang="en-US" sz="2400" dirty="0" err="1">
                <a:latin typeface="Arial"/>
              </a:rPr>
              <a:t>T</a:t>
            </a:r>
            <a:r>
              <a:rPr lang="en-US" sz="2400" baseline="-25000" dirty="0" err="1">
                <a:latin typeface="Arial"/>
              </a:rPr>
              <a:t>n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219200" y="4267200"/>
            <a:ext cx="759685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Arial"/>
              </a:rPr>
              <a:t>Anser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  :-  R(x,u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), R(u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, u</a:t>
            </a:r>
            <a:r>
              <a:rPr lang="en-US" sz="2400" baseline="-25000" dirty="0">
                <a:latin typeface="Arial"/>
              </a:rPr>
              <a:t>2</a:t>
            </a:r>
            <a:r>
              <a:rPr lang="en-US" sz="2400" dirty="0">
                <a:latin typeface="Arial"/>
              </a:rPr>
              <a:t>), R(u</a:t>
            </a:r>
            <a:r>
              <a:rPr lang="en-US" sz="2400" baseline="-25000" dirty="0">
                <a:latin typeface="Arial"/>
              </a:rPr>
              <a:t>2</a:t>
            </a:r>
            <a:r>
              <a:rPr lang="en-US" sz="2400" dirty="0">
                <a:latin typeface="Arial"/>
              </a:rPr>
              <a:t>, u</a:t>
            </a:r>
            <a:r>
              <a:rPr lang="en-US" sz="2400" baseline="-25000" dirty="0">
                <a:latin typeface="Arial"/>
              </a:rPr>
              <a:t>3</a:t>
            </a:r>
            <a:r>
              <a:rPr lang="en-US" sz="2400" dirty="0">
                <a:latin typeface="Arial"/>
              </a:rPr>
              <a:t>), . . . R(u</a:t>
            </a:r>
            <a:r>
              <a:rPr lang="en-US" sz="2400" baseline="-25000" dirty="0">
                <a:latin typeface="Arial"/>
              </a:rPr>
              <a:t>m</a:t>
            </a:r>
            <a:r>
              <a:rPr lang="en-US" sz="2400" dirty="0">
                <a:latin typeface="Arial"/>
              </a:rPr>
              <a:t>, y)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5562600"/>
            <a:ext cx="6610979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Although non-recursive-</a:t>
            </a:r>
            <a:r>
              <a:rPr lang="en-US" dirty="0" err="1" smtClean="0">
                <a:latin typeface="Arial"/>
              </a:rPr>
              <a:t>datalog</a:t>
            </a:r>
            <a:r>
              <a:rPr lang="en-US" dirty="0" smtClean="0">
                <a:latin typeface="Arial"/>
              </a:rPr>
              <a:t> = UCQ,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the former is exponentially more concise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45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4C5-948F-1943-AAED-1C2A08D39B5C}" type="slidenum">
              <a:rPr lang="en-US"/>
              <a:pPr/>
              <a:t>65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Complexity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a query </a:t>
            </a:r>
            <a:r>
              <a:rPr lang="en-US" dirty="0">
                <a:sym typeface="Symbol" charset="0"/>
              </a:rPr>
              <a:t></a:t>
            </a:r>
            <a:r>
              <a:rPr lang="en-US" dirty="0"/>
              <a:t> in FO</a:t>
            </a:r>
          </a:p>
          <a:p>
            <a:endParaRPr lang="en-US" dirty="0"/>
          </a:p>
          <a:p>
            <a:r>
              <a:rPr lang="en-US" dirty="0"/>
              <a:t>And given a model </a:t>
            </a:r>
            <a:r>
              <a:rPr lang="en-US" sz="2800" b="1" dirty="0"/>
              <a:t>D</a:t>
            </a:r>
            <a:r>
              <a:rPr lang="en-US" sz="2800" dirty="0"/>
              <a:t> = (D, R</a:t>
            </a:r>
            <a:r>
              <a:rPr lang="en-US" sz="2800" baseline="-25000" dirty="0"/>
              <a:t>1</a:t>
            </a:r>
            <a:r>
              <a:rPr lang="en-US" sz="2800" baseline="30000" dirty="0"/>
              <a:t>D</a:t>
            </a:r>
            <a:r>
              <a:rPr lang="en-US" sz="2800" dirty="0"/>
              <a:t>, …, </a:t>
            </a:r>
            <a:r>
              <a:rPr lang="en-US" sz="2800" dirty="0" err="1"/>
              <a:t>R</a:t>
            </a:r>
            <a:r>
              <a:rPr lang="en-US" sz="2800" baseline="-25000" dirty="0" err="1"/>
              <a:t>k</a:t>
            </a:r>
            <a:r>
              <a:rPr lang="en-US" sz="2800" baseline="30000" dirty="0" err="1"/>
              <a:t>D</a:t>
            </a:r>
            <a:r>
              <a:rPr lang="en-US" sz="2800" dirty="0"/>
              <a:t>)</a:t>
            </a:r>
          </a:p>
          <a:p>
            <a:endParaRPr lang="en-US" dirty="0"/>
          </a:p>
          <a:p>
            <a:r>
              <a:rPr lang="en-US" dirty="0"/>
              <a:t>What is the complexity of computing the answer </a:t>
            </a:r>
            <a:r>
              <a:rPr lang="en-US" dirty="0">
                <a:sym typeface="Symbol" charset="0"/>
              </a:rPr>
              <a:t>(D)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73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9ED1-0074-9D42-9146-D31B95409CA4}" type="slidenum">
              <a:rPr lang="en-US"/>
              <a:pPr/>
              <a:t>66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Complexity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Vardi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</a:t>
            </a:r>
            <a:r>
              <a:rPr lang="en-US" sz="2400" dirty="0" smtClean="0"/>
              <a:t>taxonomy: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Data Complexity: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ym typeface="Symbol" charset="0"/>
              </a:rPr>
              <a:t>Fix . Compute (D) as a function of |D|</a:t>
            </a:r>
          </a:p>
          <a:p>
            <a:pPr lvl="1">
              <a:lnSpc>
                <a:spcPct val="90000"/>
              </a:lnSpc>
            </a:pPr>
            <a:endParaRPr lang="en-US" sz="2000" dirty="0">
              <a:sym typeface="Symbo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ym typeface="Symbol" charset="0"/>
              </a:rPr>
              <a:t>Query Complexity:</a:t>
            </a:r>
            <a:endParaRPr lang="en-US" sz="2400" dirty="0"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charset="0"/>
              </a:rPr>
              <a:t>Fix D. Compute (D) as a function of ||</a:t>
            </a:r>
          </a:p>
          <a:p>
            <a:pPr lvl="1">
              <a:lnSpc>
                <a:spcPct val="90000"/>
              </a:lnSpc>
            </a:pPr>
            <a:endParaRPr lang="en-US" sz="2000" dirty="0">
              <a:sym typeface="Symbo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ym typeface="Symbol" charset="0"/>
              </a:rPr>
              <a:t>Combined Complexity: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charset="0"/>
              </a:rPr>
              <a:t>Compute (D) as a function of |D| and ||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447800" y="6096000"/>
            <a:ext cx="6297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3300"/>
                </a:solidFill>
              </a:rPr>
              <a:t>Which is the most important in databases 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86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FE0F-9956-6247-85F0-FCBE85C898BE}" type="slidenum">
              <a:rPr lang="en-US"/>
              <a:pPr/>
              <a:t>67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990600" y="1981200"/>
            <a:ext cx="762017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  <a:sym typeface="Symbol" charset="0"/>
              </a:rPr>
              <a:t>(x)      u.(R(</a:t>
            </a:r>
            <a:r>
              <a:rPr lang="en-US" dirty="0" err="1">
                <a:latin typeface="Arial"/>
                <a:sym typeface="Symbol" charset="0"/>
              </a:rPr>
              <a:t>u,x</a:t>
            </a:r>
            <a:r>
              <a:rPr lang="en-US" dirty="0">
                <a:latin typeface="Arial"/>
                <a:sym typeface="Symbol" charset="0"/>
              </a:rPr>
              <a:t>)  y.(</a:t>
            </a:r>
            <a:r>
              <a:rPr lang="en-US" dirty="0" err="1">
                <a:latin typeface="Arial"/>
                <a:sym typeface="Symbol" charset="0"/>
              </a:rPr>
              <a:t>v.S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y,v</a:t>
            </a:r>
            <a:r>
              <a:rPr lang="en-US" dirty="0">
                <a:latin typeface="Arial"/>
                <a:sym typeface="Symbol" charset="0"/>
              </a:rPr>
              <a:t>)  R(</a:t>
            </a:r>
            <a:r>
              <a:rPr lang="en-US" dirty="0" err="1">
                <a:latin typeface="Arial"/>
                <a:sym typeface="Symbol" charset="0"/>
              </a:rPr>
              <a:t>x,y</a:t>
            </a:r>
            <a:r>
              <a:rPr lang="en-US" dirty="0">
                <a:latin typeface="Arial"/>
                <a:sym typeface="Symbol" charset="0"/>
              </a:rPr>
              <a:t>)))</a:t>
            </a:r>
          </a:p>
        </p:txBody>
      </p:sp>
      <p:graphicFrame>
        <p:nvGraphicFramePr>
          <p:cNvPr id="93188" name="Group 4"/>
          <p:cNvGraphicFramePr>
            <a:graphicFrameLocks noGrp="1"/>
          </p:cNvGraphicFramePr>
          <p:nvPr/>
        </p:nvGraphicFramePr>
        <p:xfrm>
          <a:off x="2286000" y="2971800"/>
          <a:ext cx="1295400" cy="3124203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09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89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98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220" name="Group 36"/>
          <p:cNvGraphicFramePr>
            <a:graphicFrameLocks noGrp="1"/>
          </p:cNvGraphicFramePr>
          <p:nvPr/>
        </p:nvGraphicFramePr>
        <p:xfrm>
          <a:off x="5715000" y="3124200"/>
          <a:ext cx="1295400" cy="243046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43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246" name="Rectangle 62"/>
          <p:cNvSpPr>
            <a:spLocks noChangeArrowheads="1"/>
          </p:cNvSpPr>
          <p:nvPr/>
        </p:nvSpPr>
        <p:spPr bwMode="auto">
          <a:xfrm>
            <a:off x="1274763" y="4221163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 =</a:t>
            </a:r>
          </a:p>
        </p:txBody>
      </p:sp>
      <p:sp>
        <p:nvSpPr>
          <p:cNvPr id="93247" name="Rectangle 63"/>
          <p:cNvSpPr>
            <a:spLocks noChangeArrowheads="1"/>
          </p:cNvSpPr>
          <p:nvPr/>
        </p:nvSpPr>
        <p:spPr bwMode="auto">
          <a:xfrm>
            <a:off x="4732338" y="4079875"/>
            <a:ext cx="60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 =</a:t>
            </a:r>
          </a:p>
        </p:txBody>
      </p:sp>
      <p:sp>
        <p:nvSpPr>
          <p:cNvPr id="93248" name="Rectangle 64"/>
          <p:cNvSpPr>
            <a:spLocks noChangeArrowheads="1"/>
          </p:cNvSpPr>
          <p:nvPr/>
        </p:nvSpPr>
        <p:spPr bwMode="auto">
          <a:xfrm>
            <a:off x="4484688" y="6029325"/>
            <a:ext cx="284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How do we proceed 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36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0A97-A85B-B14D-A9F3-5DF0CA0BC1DC}" type="slidenum">
              <a:rPr lang="en-US"/>
              <a:pPr/>
              <a:t>68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Evaluation Algorithm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04800" y="2133600"/>
            <a:ext cx="8297579" cy="15573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b="1" dirty="0"/>
              <a:t>for</a:t>
            </a:r>
            <a:r>
              <a:rPr lang="en-US" dirty="0"/>
              <a:t> every </a:t>
            </a:r>
            <a:r>
              <a:rPr lang="en-US" dirty="0" err="1"/>
              <a:t>subexpression</a:t>
            </a:r>
            <a:r>
              <a:rPr lang="en-US" dirty="0"/>
              <a:t> </a:t>
            </a:r>
            <a:r>
              <a:rPr lang="en-US" dirty="0">
                <a:latin typeface="Arial"/>
                <a:sym typeface="Symbol" charset="0"/>
              </a:rPr>
              <a:t></a:t>
            </a:r>
            <a:r>
              <a:rPr lang="en-US" baseline="-25000" dirty="0" err="1">
                <a:latin typeface="Arial"/>
                <a:sym typeface="Symbol" charset="0"/>
              </a:rPr>
              <a:t>i</a:t>
            </a:r>
            <a:r>
              <a:rPr lang="en-US" baseline="-25000" dirty="0">
                <a:latin typeface="Arial"/>
                <a:sym typeface="Symbol" charset="0"/>
              </a:rPr>
              <a:t> </a:t>
            </a:r>
            <a:r>
              <a:rPr lang="en-US" dirty="0">
                <a:latin typeface="Arial"/>
                <a:sym typeface="Symbol" charset="0"/>
              </a:rPr>
              <a:t>of , (</a:t>
            </a:r>
            <a:r>
              <a:rPr lang="en-US" dirty="0" err="1">
                <a:latin typeface="Arial"/>
                <a:sym typeface="Symbol" charset="0"/>
              </a:rPr>
              <a:t>i</a:t>
            </a:r>
            <a:r>
              <a:rPr lang="en-US" dirty="0">
                <a:latin typeface="Arial"/>
                <a:sym typeface="Symbol" charset="0"/>
              </a:rPr>
              <a:t> = 1, …, m)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  <a:sym typeface="Symbol" charset="0"/>
              </a:rPr>
              <a:t>    compute the answer to </a:t>
            </a:r>
            <a:r>
              <a:rPr lang="en-US" baseline="-25000" dirty="0" err="1">
                <a:latin typeface="Arial"/>
                <a:sym typeface="Symbol" charset="0"/>
              </a:rPr>
              <a:t>i</a:t>
            </a:r>
            <a:r>
              <a:rPr lang="en-US" baseline="-25000" dirty="0">
                <a:latin typeface="Arial"/>
                <a:sym typeface="Symbol" charset="0"/>
              </a:rPr>
              <a:t> </a:t>
            </a:r>
            <a:r>
              <a:rPr lang="en-US" dirty="0">
                <a:latin typeface="Arial"/>
                <a:sym typeface="Symbol" charset="0"/>
              </a:rPr>
              <a:t> as a table T</a:t>
            </a:r>
            <a:r>
              <a:rPr lang="en-US" baseline="-25000" dirty="0">
                <a:latin typeface="Arial"/>
                <a:sym typeface="Symbol" charset="0"/>
              </a:rPr>
              <a:t>i</a:t>
            </a:r>
            <a:r>
              <a:rPr lang="en-US" dirty="0">
                <a:latin typeface="Arial"/>
                <a:sym typeface="Symbol" charset="0"/>
              </a:rPr>
              <a:t>(x</a:t>
            </a:r>
            <a:r>
              <a:rPr lang="en-US" baseline="-25000" dirty="0">
                <a:latin typeface="Arial"/>
                <a:sym typeface="Symbol" charset="0"/>
              </a:rPr>
              <a:t>1</a:t>
            </a:r>
            <a:r>
              <a:rPr lang="en-US" dirty="0">
                <a:latin typeface="Arial"/>
                <a:sym typeface="Symbol" charset="0"/>
              </a:rPr>
              <a:t>, …, </a:t>
            </a:r>
            <a:r>
              <a:rPr lang="en-US" dirty="0" err="1">
                <a:latin typeface="Arial"/>
                <a:sym typeface="Symbol" charset="0"/>
              </a:rPr>
              <a:t>x</a:t>
            </a:r>
            <a:r>
              <a:rPr lang="en-US" baseline="-25000" dirty="0" err="1">
                <a:latin typeface="Arial"/>
                <a:sym typeface="Symbol" charset="0"/>
              </a:rPr>
              <a:t>n</a:t>
            </a:r>
            <a:r>
              <a:rPr lang="en-US" dirty="0">
                <a:latin typeface="Arial"/>
                <a:sym typeface="Symbol" charset="0"/>
              </a:rPr>
              <a:t>)</a:t>
            </a:r>
          </a:p>
          <a:p>
            <a:pPr eaLnBrk="1" hangingPunct="1">
              <a:spcBef>
                <a:spcPct val="20000"/>
              </a:spcBef>
            </a:pPr>
            <a:r>
              <a:rPr lang="en-US" b="1" dirty="0">
                <a:latin typeface="Arial"/>
                <a:sym typeface="Symbol" charset="0"/>
              </a:rPr>
              <a:t>return</a:t>
            </a:r>
            <a:r>
              <a:rPr lang="en-US" dirty="0">
                <a:latin typeface="Arial"/>
                <a:sym typeface="Symbol" charset="0"/>
              </a:rPr>
              <a:t> T</a:t>
            </a:r>
            <a:r>
              <a:rPr lang="en-US" baseline="-25000" dirty="0">
                <a:latin typeface="Arial"/>
                <a:sym typeface="Symbol" charset="0"/>
              </a:rPr>
              <a:t>m</a:t>
            </a:r>
            <a:endParaRPr lang="en-US" dirty="0">
              <a:latin typeface="Arial"/>
              <a:sym typeface="Symbol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838200" y="4343400"/>
            <a:ext cx="741180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b="1" dirty="0"/>
              <a:t>Theorem</a:t>
            </a:r>
            <a:r>
              <a:rPr lang="en-US" sz="3200" dirty="0"/>
              <a:t>.  If </a:t>
            </a:r>
            <a:r>
              <a:rPr lang="en-US" sz="3200" dirty="0">
                <a:latin typeface="Arial"/>
                <a:sym typeface="Symbol" charset="0"/>
              </a:rPr>
              <a:t> has k variables then o</a:t>
            </a:r>
            <a:r>
              <a:rPr lang="en-US" sz="3200" dirty="0"/>
              <a:t>ne </a:t>
            </a:r>
            <a:br>
              <a:rPr lang="en-US" sz="3200" dirty="0"/>
            </a:br>
            <a:r>
              <a:rPr lang="en-US" sz="3200" dirty="0"/>
              <a:t>can compute </a:t>
            </a:r>
            <a:r>
              <a:rPr lang="en-US" sz="3200" dirty="0">
                <a:latin typeface="Arial"/>
                <a:sym typeface="Symbol" charset="0"/>
              </a:rPr>
              <a:t>(D) in time O(||*|</a:t>
            </a:r>
            <a:r>
              <a:rPr lang="en-US" sz="3200" dirty="0" err="1">
                <a:latin typeface="Arial"/>
                <a:sym typeface="Symbol" charset="0"/>
              </a:rPr>
              <a:t>D|</a:t>
            </a:r>
            <a:r>
              <a:rPr lang="en-US" sz="3200" baseline="30000" dirty="0" err="1">
                <a:latin typeface="Arial"/>
                <a:sym typeface="Symbol" charset="0"/>
              </a:rPr>
              <a:t>k</a:t>
            </a:r>
            <a:r>
              <a:rPr lang="en-US" sz="3200" dirty="0">
                <a:latin typeface="Arial"/>
                <a:sym typeface="Symbol" charset="0"/>
              </a:rPr>
              <a:t>)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631825" y="5708650"/>
            <a:ext cx="71724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Data Complexity   = </a:t>
            </a:r>
            <a:r>
              <a:rPr lang="en-US" dirty="0">
                <a:latin typeface="Arial"/>
                <a:sym typeface="Symbol" charset="0"/>
              </a:rPr>
              <a:t>O(|</a:t>
            </a:r>
            <a:r>
              <a:rPr lang="en-US" dirty="0" err="1">
                <a:latin typeface="Arial"/>
                <a:sym typeface="Symbol" charset="0"/>
              </a:rPr>
              <a:t>D|</a:t>
            </a:r>
            <a:r>
              <a:rPr lang="en-US" baseline="30000" dirty="0" err="1">
                <a:latin typeface="Arial"/>
                <a:sym typeface="Symbol" charset="0"/>
              </a:rPr>
              <a:t>k</a:t>
            </a:r>
            <a:r>
              <a:rPr lang="en-US" dirty="0">
                <a:latin typeface="Arial"/>
                <a:sym typeface="Symbol" charset="0"/>
              </a:rPr>
              <a:t>) = in PTIME</a:t>
            </a:r>
          </a:p>
          <a:p>
            <a:r>
              <a:rPr lang="en-US" dirty="0"/>
              <a:t>Query Complexity = </a:t>
            </a:r>
            <a:r>
              <a:rPr lang="en-US" dirty="0">
                <a:latin typeface="Arial"/>
                <a:sym typeface="Symbol" charset="0"/>
              </a:rPr>
              <a:t>O(||*</a:t>
            </a:r>
            <a:r>
              <a:rPr lang="en-US" dirty="0" err="1">
                <a:latin typeface="Arial"/>
                <a:sym typeface="Symbol" charset="0"/>
              </a:rPr>
              <a:t>c</a:t>
            </a:r>
            <a:r>
              <a:rPr lang="en-US" baseline="30000" dirty="0" err="1">
                <a:latin typeface="Arial"/>
                <a:sym typeface="Symbol" charset="0"/>
              </a:rPr>
              <a:t>k</a:t>
            </a:r>
            <a:r>
              <a:rPr lang="en-US" dirty="0">
                <a:latin typeface="Arial"/>
                <a:sym typeface="Symbol" charset="0"/>
              </a:rPr>
              <a:t>) = in EXPTIME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12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84E1-98CE-6C47-843F-B3850AC2BB02}" type="slidenum">
              <a:rPr lang="en-US"/>
              <a:pPr/>
              <a:t>69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Evaluation Algorithm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04800" y="1752600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362200" y="3124200"/>
            <a:ext cx="5641705" cy="35394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  <a:sym typeface="Symbol" charset="0"/>
              </a:rPr>
              <a:t></a:t>
            </a:r>
            <a:r>
              <a:rPr lang="en-US" baseline="-25000" dirty="0">
                <a:latin typeface="Arial"/>
                <a:sym typeface="Symbol" charset="0"/>
              </a:rPr>
              <a:t>1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u,x</a:t>
            </a:r>
            <a:r>
              <a:rPr lang="en-US" dirty="0">
                <a:latin typeface="Arial"/>
                <a:sym typeface="Symbol" charset="0"/>
              </a:rPr>
              <a:t>)      R(</a:t>
            </a:r>
            <a:r>
              <a:rPr lang="en-US" dirty="0" err="1">
                <a:latin typeface="Arial"/>
                <a:sym typeface="Symbol" charset="0"/>
              </a:rPr>
              <a:t>u,x</a:t>
            </a:r>
            <a:r>
              <a:rPr lang="en-US" dirty="0">
                <a:latin typeface="Arial"/>
                <a:sym typeface="Symbol" charset="0"/>
              </a:rPr>
              <a:t>) 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</a:t>
            </a:r>
            <a:r>
              <a:rPr lang="en-US" baseline="-25000" dirty="0">
                <a:latin typeface="Arial"/>
                <a:sym typeface="Symbol" charset="0"/>
              </a:rPr>
              <a:t>2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y,v</a:t>
            </a:r>
            <a:r>
              <a:rPr lang="en-US" dirty="0">
                <a:latin typeface="Arial"/>
                <a:sym typeface="Symbol" charset="0"/>
              </a:rPr>
              <a:t>)      S(</a:t>
            </a:r>
            <a:r>
              <a:rPr lang="en-US" dirty="0" err="1">
                <a:latin typeface="Arial"/>
                <a:sym typeface="Symbol" charset="0"/>
              </a:rPr>
              <a:t>y,v</a:t>
            </a:r>
            <a:r>
              <a:rPr lang="en-US" dirty="0">
                <a:latin typeface="Arial"/>
                <a:sym typeface="Symbol" charset="0"/>
              </a:rPr>
              <a:t>) 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</a:t>
            </a:r>
            <a:r>
              <a:rPr lang="en-US" baseline="-25000" dirty="0">
                <a:latin typeface="Arial"/>
                <a:sym typeface="Symbol" charset="0"/>
              </a:rPr>
              <a:t>3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x,y</a:t>
            </a:r>
            <a:r>
              <a:rPr lang="en-US" dirty="0">
                <a:latin typeface="Arial"/>
                <a:sym typeface="Symbol" charset="0"/>
              </a:rPr>
              <a:t>)      R(</a:t>
            </a:r>
            <a:r>
              <a:rPr lang="en-US" dirty="0" err="1">
                <a:latin typeface="Arial"/>
                <a:sym typeface="Symbol" charset="0"/>
              </a:rPr>
              <a:t>x,y</a:t>
            </a:r>
            <a:r>
              <a:rPr lang="en-US" dirty="0">
                <a:latin typeface="Arial"/>
                <a:sym typeface="Symbol" charset="0"/>
              </a:rPr>
              <a:t>)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</a:t>
            </a:r>
            <a:r>
              <a:rPr lang="en-US" baseline="-25000" dirty="0">
                <a:latin typeface="Arial"/>
                <a:sym typeface="Symbol" charset="0"/>
              </a:rPr>
              <a:t>4</a:t>
            </a:r>
            <a:r>
              <a:rPr lang="en-US" dirty="0">
                <a:latin typeface="Arial"/>
                <a:sym typeface="Symbol" charset="0"/>
              </a:rPr>
              <a:t>(y)         v.</a:t>
            </a:r>
            <a:r>
              <a:rPr lang="en-US" baseline="-25000" dirty="0">
                <a:latin typeface="Arial"/>
                <a:sym typeface="Symbol" charset="0"/>
              </a:rPr>
              <a:t>2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y,v</a:t>
            </a:r>
            <a:r>
              <a:rPr lang="en-US" dirty="0">
                <a:latin typeface="Arial"/>
                <a:sym typeface="Symbol" charset="0"/>
              </a:rPr>
              <a:t>) 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</a:t>
            </a:r>
            <a:r>
              <a:rPr lang="en-US" baseline="-25000" dirty="0">
                <a:latin typeface="Arial"/>
                <a:sym typeface="Symbol" charset="0"/>
              </a:rPr>
              <a:t>5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x,y</a:t>
            </a:r>
            <a:r>
              <a:rPr lang="en-US" dirty="0">
                <a:latin typeface="Arial"/>
                <a:sym typeface="Symbol" charset="0"/>
              </a:rPr>
              <a:t>)      </a:t>
            </a:r>
            <a:r>
              <a:rPr lang="en-US" baseline="-25000" dirty="0">
                <a:latin typeface="Arial"/>
                <a:sym typeface="Symbol" charset="0"/>
              </a:rPr>
              <a:t>4</a:t>
            </a:r>
            <a:r>
              <a:rPr lang="en-US" dirty="0">
                <a:latin typeface="Arial"/>
                <a:sym typeface="Symbol" charset="0"/>
              </a:rPr>
              <a:t>(y)  </a:t>
            </a:r>
            <a:r>
              <a:rPr lang="en-US" baseline="-25000" dirty="0">
                <a:latin typeface="Arial"/>
                <a:sym typeface="Symbol" charset="0"/>
              </a:rPr>
              <a:t>3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x,y</a:t>
            </a:r>
            <a:r>
              <a:rPr lang="en-US" dirty="0">
                <a:latin typeface="Arial"/>
                <a:sym typeface="Symbol" charset="0"/>
              </a:rPr>
              <a:t>) 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</a:t>
            </a:r>
            <a:r>
              <a:rPr lang="en-US" baseline="-25000" dirty="0">
                <a:latin typeface="Arial"/>
                <a:sym typeface="Symbol" charset="0"/>
              </a:rPr>
              <a:t>6</a:t>
            </a:r>
            <a:r>
              <a:rPr lang="en-US" dirty="0">
                <a:latin typeface="Arial"/>
                <a:sym typeface="Symbol" charset="0"/>
              </a:rPr>
              <a:t>(x)         y. </a:t>
            </a:r>
            <a:r>
              <a:rPr lang="en-US" baseline="-25000" dirty="0">
                <a:latin typeface="Arial"/>
                <a:sym typeface="Symbol" charset="0"/>
              </a:rPr>
              <a:t>5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x,y</a:t>
            </a:r>
            <a:r>
              <a:rPr lang="en-US" dirty="0">
                <a:latin typeface="Arial"/>
                <a:sym typeface="Symbol" charset="0"/>
              </a:rPr>
              <a:t>) 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</a:t>
            </a:r>
            <a:r>
              <a:rPr lang="en-US" baseline="-25000" dirty="0">
                <a:latin typeface="Arial"/>
                <a:sym typeface="Symbol" charset="0"/>
              </a:rPr>
              <a:t>7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u,x</a:t>
            </a:r>
            <a:r>
              <a:rPr lang="en-US" dirty="0">
                <a:latin typeface="Arial"/>
                <a:sym typeface="Symbol" charset="0"/>
              </a:rPr>
              <a:t>)      </a:t>
            </a:r>
            <a:r>
              <a:rPr lang="en-US" baseline="-25000" dirty="0">
                <a:latin typeface="Arial"/>
                <a:sym typeface="Symbol" charset="0"/>
              </a:rPr>
              <a:t>1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u,x</a:t>
            </a:r>
            <a:r>
              <a:rPr lang="en-US" dirty="0">
                <a:latin typeface="Arial"/>
                <a:sym typeface="Symbol" charset="0"/>
              </a:rPr>
              <a:t>)  </a:t>
            </a:r>
            <a:r>
              <a:rPr lang="en-US" baseline="-25000" dirty="0">
                <a:latin typeface="Arial"/>
                <a:sym typeface="Symbol" charset="0"/>
              </a:rPr>
              <a:t>6</a:t>
            </a:r>
            <a:r>
              <a:rPr lang="en-US" dirty="0">
                <a:latin typeface="Arial"/>
                <a:sym typeface="Symbol" charset="0"/>
              </a:rPr>
              <a:t>(x) </a:t>
            </a:r>
            <a:br>
              <a:rPr lang="en-US" dirty="0">
                <a:latin typeface="Arial"/>
                <a:sym typeface="Symbol" charset="0"/>
              </a:rPr>
            </a:br>
            <a:r>
              <a:rPr lang="en-US" dirty="0">
                <a:latin typeface="Arial"/>
                <a:sym typeface="Symbol" charset="0"/>
              </a:rPr>
              <a:t></a:t>
            </a:r>
            <a:r>
              <a:rPr lang="en-US" baseline="-25000" dirty="0">
                <a:latin typeface="Arial"/>
                <a:sym typeface="Symbol" charset="0"/>
              </a:rPr>
              <a:t>8</a:t>
            </a:r>
            <a:r>
              <a:rPr lang="en-US" dirty="0">
                <a:latin typeface="Arial"/>
                <a:sym typeface="Symbol" charset="0"/>
              </a:rPr>
              <a:t>(x)         u. </a:t>
            </a:r>
            <a:r>
              <a:rPr lang="en-US" baseline="-25000" dirty="0">
                <a:latin typeface="Arial"/>
                <a:sym typeface="Symbol" charset="0"/>
              </a:rPr>
              <a:t>7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u,x</a:t>
            </a:r>
            <a:r>
              <a:rPr lang="en-US" dirty="0">
                <a:latin typeface="Arial"/>
                <a:sym typeface="Symbol" charset="0"/>
              </a:rPr>
              <a:t>)           (x) 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990600" y="2286000"/>
            <a:ext cx="762017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  <a:sym typeface="Symbol" charset="0"/>
              </a:rPr>
              <a:t>(x)      u.(R(</a:t>
            </a:r>
            <a:r>
              <a:rPr lang="en-US" dirty="0" err="1">
                <a:latin typeface="Arial"/>
                <a:sym typeface="Symbol" charset="0"/>
              </a:rPr>
              <a:t>u,x</a:t>
            </a:r>
            <a:r>
              <a:rPr lang="en-US" dirty="0">
                <a:latin typeface="Arial"/>
                <a:sym typeface="Symbol" charset="0"/>
              </a:rPr>
              <a:t>)  y.(</a:t>
            </a:r>
            <a:r>
              <a:rPr lang="en-US" dirty="0" err="1">
                <a:latin typeface="Arial"/>
                <a:sym typeface="Symbol" charset="0"/>
              </a:rPr>
              <a:t>v.S</a:t>
            </a:r>
            <a:r>
              <a:rPr lang="en-US" dirty="0">
                <a:latin typeface="Arial"/>
                <a:sym typeface="Symbol" charset="0"/>
              </a:rPr>
              <a:t>(</a:t>
            </a:r>
            <a:r>
              <a:rPr lang="en-US" dirty="0" err="1">
                <a:latin typeface="Arial"/>
                <a:sym typeface="Symbol" charset="0"/>
              </a:rPr>
              <a:t>y,v</a:t>
            </a:r>
            <a:r>
              <a:rPr lang="en-US" dirty="0">
                <a:latin typeface="Arial"/>
                <a:sym typeface="Symbol" charset="0"/>
              </a:rPr>
              <a:t>)  R(</a:t>
            </a:r>
            <a:r>
              <a:rPr lang="en-US" dirty="0" err="1">
                <a:latin typeface="Arial"/>
                <a:sym typeface="Symbol" charset="0"/>
              </a:rPr>
              <a:t>x,y</a:t>
            </a:r>
            <a:r>
              <a:rPr lang="en-US" dirty="0">
                <a:latin typeface="Arial"/>
                <a:sym typeface="Symbol" charset="0"/>
              </a:rPr>
              <a:t>)))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009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834C-37F9-0949-8597-36C0C5447E3E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Employee(x), ManagedBy(x,y), Manager(y)</a:t>
            </a:r>
          </a:p>
          <a:p>
            <a:endParaRPr lang="en-US" sz="2800"/>
          </a:p>
          <a:p>
            <a:r>
              <a:rPr lang="en-US" sz="2800"/>
              <a:t>Find all employees having the same manager as </a:t>
            </a:r>
            <a:br>
              <a:rPr lang="en-US" sz="2800"/>
            </a:b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Smith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: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2000" y="4800600"/>
            <a:ext cx="808654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A(x) :-  ManagedBy(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Smith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,y),   ManagedBy(x,y)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53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1149-3EEE-9E47-A9ED-FC7FEF98DB70}" type="slidenum">
              <a:rPr lang="en-US"/>
              <a:pPr/>
              <a:t>70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Complexity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Theorem</a:t>
            </a:r>
            <a:r>
              <a:rPr lang="en-US" dirty="0"/>
              <a:t>.  If </a:t>
            </a:r>
            <a:r>
              <a:rPr lang="en-US" dirty="0">
                <a:sym typeface="Symbol" charset="0"/>
              </a:rPr>
              <a:t> has k variables then o</a:t>
            </a:r>
            <a:r>
              <a:rPr lang="en-US" dirty="0"/>
              <a:t>ne can compute </a:t>
            </a:r>
            <a:r>
              <a:rPr lang="en-US" dirty="0">
                <a:sym typeface="Symbol" charset="0"/>
              </a:rPr>
              <a:t>(D) in time O(||*|</a:t>
            </a:r>
            <a:r>
              <a:rPr lang="en-US" dirty="0" err="1">
                <a:sym typeface="Symbol" charset="0"/>
              </a:rPr>
              <a:t>D|</a:t>
            </a:r>
            <a:r>
              <a:rPr lang="en-US" baseline="30000" dirty="0" err="1">
                <a:sym typeface="Symbol" charset="0"/>
              </a:rPr>
              <a:t>k</a:t>
            </a:r>
            <a:r>
              <a:rPr lang="en-US" dirty="0">
                <a:sym typeface="Symbol" charset="0"/>
              </a:rPr>
              <a:t>)</a:t>
            </a:r>
          </a:p>
          <a:p>
            <a:pPr>
              <a:buFontTx/>
              <a:buNone/>
            </a:pPr>
            <a:endParaRPr lang="en-US" dirty="0">
              <a:sym typeface="Symbol" charset="0"/>
            </a:endParaRPr>
          </a:p>
          <a:p>
            <a:pPr>
              <a:buFontTx/>
              <a:buNone/>
            </a:pPr>
            <a:endParaRPr lang="en-US" dirty="0">
              <a:sym typeface="Symbol" charset="0"/>
            </a:endParaRPr>
          </a:p>
          <a:p>
            <a:pPr>
              <a:buFontTx/>
              <a:buNone/>
            </a:pPr>
            <a:r>
              <a:rPr lang="en-US" b="1" dirty="0">
                <a:sym typeface="Symbol" charset="0"/>
              </a:rPr>
              <a:t>Remark</a:t>
            </a:r>
            <a:r>
              <a:rPr lang="en-US" dirty="0">
                <a:sym typeface="Symbol" charset="0"/>
              </a:rPr>
              <a:t>.  The number of variables matters 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39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6391-9389-1041-B67C-DF8CAB821709}" type="slidenum">
              <a:rPr lang="en-US"/>
              <a:pPr/>
              <a:t>71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Paying Attention to Variables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Compute all chains of length m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We used m+1 variables</a:t>
            </a:r>
          </a:p>
          <a:p>
            <a:r>
              <a:rPr lang="en-US"/>
              <a:t>Can you rewrite it with fewer variables ?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152400" y="2819400"/>
            <a:ext cx="796599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Arial"/>
              </a:rPr>
              <a:t>Chain</a:t>
            </a:r>
            <a:r>
              <a:rPr lang="en-US" sz="2400" baseline="-25000" dirty="0" err="1">
                <a:latin typeface="Arial"/>
              </a:rPr>
              <a:t>m</a:t>
            </a:r>
            <a:r>
              <a:rPr lang="en-US" sz="2400" dirty="0">
                <a:latin typeface="Arial"/>
              </a:rPr>
              <a:t>(</a:t>
            </a:r>
            <a:r>
              <a:rPr lang="en-US" sz="2400" dirty="0" err="1">
                <a:latin typeface="Arial"/>
              </a:rPr>
              <a:t>x,y</a:t>
            </a:r>
            <a:r>
              <a:rPr lang="en-US" sz="2400" dirty="0">
                <a:latin typeface="Arial"/>
              </a:rPr>
              <a:t>)   :-  R(x,u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), R(u</a:t>
            </a:r>
            <a:r>
              <a:rPr lang="en-US" sz="2400" baseline="-25000" dirty="0">
                <a:latin typeface="Arial"/>
              </a:rPr>
              <a:t>1</a:t>
            </a:r>
            <a:r>
              <a:rPr lang="en-US" sz="2400" dirty="0">
                <a:latin typeface="Arial"/>
              </a:rPr>
              <a:t>, u</a:t>
            </a:r>
            <a:r>
              <a:rPr lang="en-US" sz="2400" baseline="-25000" dirty="0">
                <a:latin typeface="Arial"/>
              </a:rPr>
              <a:t>2</a:t>
            </a:r>
            <a:r>
              <a:rPr lang="en-US" sz="2400" dirty="0">
                <a:latin typeface="Arial"/>
              </a:rPr>
              <a:t>), R(u</a:t>
            </a:r>
            <a:r>
              <a:rPr lang="en-US" sz="2400" baseline="-25000" dirty="0">
                <a:latin typeface="Arial"/>
              </a:rPr>
              <a:t>2</a:t>
            </a:r>
            <a:r>
              <a:rPr lang="en-US" sz="2400" dirty="0">
                <a:latin typeface="Arial"/>
              </a:rPr>
              <a:t>, u</a:t>
            </a:r>
            <a:r>
              <a:rPr lang="en-US" sz="2400" baseline="-25000" dirty="0">
                <a:latin typeface="Arial"/>
              </a:rPr>
              <a:t>3</a:t>
            </a:r>
            <a:r>
              <a:rPr lang="en-US" sz="2400" dirty="0">
                <a:latin typeface="Arial"/>
              </a:rPr>
              <a:t>), . . . R(u</a:t>
            </a:r>
            <a:r>
              <a:rPr lang="en-US" sz="2400" baseline="-25000" dirty="0">
                <a:latin typeface="Arial"/>
              </a:rPr>
              <a:t>m-1</a:t>
            </a:r>
            <a:r>
              <a:rPr lang="en-US" sz="2400" dirty="0">
                <a:latin typeface="Arial"/>
              </a:rPr>
              <a:t>, y)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32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2BCC-24E0-4E4C-BAD3-565DDCE5A88B}" type="slidenum">
              <a:rPr lang="en-US"/>
              <a:pPr/>
              <a:t>72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Variables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</a:t>
            </a:r>
            <a:r>
              <a:rPr lang="en-US" baseline="30000"/>
              <a:t>k</a:t>
            </a:r>
            <a:r>
              <a:rPr lang="en-US"/>
              <a:t>  =  FO restricted to variables x</a:t>
            </a:r>
            <a:r>
              <a:rPr lang="en-US" baseline="-25000"/>
              <a:t>1</a:t>
            </a:r>
            <a:r>
              <a:rPr lang="en-US"/>
              <a:t>,…, x</a:t>
            </a:r>
            <a:r>
              <a:rPr lang="en-US" baseline="-25000"/>
              <a:t>k</a:t>
            </a:r>
          </a:p>
          <a:p>
            <a:endParaRPr lang="en-US" baseline="-25000"/>
          </a:p>
          <a:p>
            <a:r>
              <a:rPr lang="en-US"/>
              <a:t>Write Chain</a:t>
            </a:r>
            <a:r>
              <a:rPr lang="en-US" baseline="-25000"/>
              <a:t>m</a:t>
            </a:r>
            <a:r>
              <a:rPr lang="en-US"/>
              <a:t> in FO</a:t>
            </a:r>
            <a:r>
              <a:rPr lang="en-US" baseline="30000"/>
              <a:t>3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57200" y="4114800"/>
            <a:ext cx="7752259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 err="1">
                <a:latin typeface="Arial"/>
              </a:rPr>
              <a:t>Chain</a:t>
            </a:r>
            <a:r>
              <a:rPr lang="en-US" sz="2000" baseline="-25000" dirty="0" err="1">
                <a:latin typeface="Arial"/>
              </a:rPr>
              <a:t>m</a:t>
            </a:r>
            <a:r>
              <a:rPr lang="en-US" sz="2000" dirty="0">
                <a:latin typeface="Arial"/>
              </a:rPr>
              <a:t>(</a:t>
            </a:r>
            <a:r>
              <a:rPr lang="en-US" sz="2000" dirty="0" err="1">
                <a:latin typeface="Arial"/>
              </a:rPr>
              <a:t>x,y</a:t>
            </a:r>
            <a:r>
              <a:rPr lang="en-US" sz="2000" dirty="0">
                <a:latin typeface="Arial"/>
              </a:rPr>
              <a:t>)   :- </a:t>
            </a:r>
            <a:r>
              <a:rPr lang="en-US" sz="2000" dirty="0">
                <a:latin typeface="Arial"/>
                <a:sym typeface="Symbol" charset="0"/>
              </a:rPr>
              <a:t></a:t>
            </a:r>
            <a:r>
              <a:rPr lang="en-US" sz="2000" dirty="0" err="1">
                <a:latin typeface="Arial"/>
                <a:sym typeface="Symbol" charset="0"/>
              </a:rPr>
              <a:t>u.</a:t>
            </a:r>
            <a:r>
              <a:rPr lang="en-US" sz="2000" dirty="0" err="1">
                <a:latin typeface="Arial"/>
              </a:rPr>
              <a:t>R</a:t>
            </a:r>
            <a:r>
              <a:rPr lang="en-US" sz="2000" dirty="0">
                <a:latin typeface="Arial"/>
              </a:rPr>
              <a:t>(</a:t>
            </a:r>
            <a:r>
              <a:rPr lang="en-US" sz="2000" dirty="0" err="1">
                <a:latin typeface="Arial"/>
              </a:rPr>
              <a:t>x,u</a:t>
            </a:r>
            <a:r>
              <a:rPr lang="en-US" sz="2000" dirty="0">
                <a:latin typeface="Arial"/>
              </a:rPr>
              <a:t>)</a:t>
            </a:r>
            <a:r>
              <a:rPr lang="en-US" sz="2000" dirty="0">
                <a:latin typeface="Arial"/>
                <a:sym typeface="Symbol" charset="0"/>
              </a:rPr>
              <a:t>(</a:t>
            </a:r>
            <a:r>
              <a:rPr lang="en-US" sz="2000" dirty="0" err="1">
                <a:latin typeface="Arial"/>
                <a:sym typeface="Symbol" charset="0"/>
              </a:rPr>
              <a:t>x.</a:t>
            </a:r>
            <a:r>
              <a:rPr lang="en-US" sz="2000" dirty="0" err="1">
                <a:latin typeface="Arial"/>
              </a:rPr>
              <a:t>R</a:t>
            </a:r>
            <a:r>
              <a:rPr lang="en-US" sz="2000" dirty="0">
                <a:latin typeface="Arial"/>
              </a:rPr>
              <a:t>(u, x)</a:t>
            </a:r>
            <a:r>
              <a:rPr lang="en-US" sz="2000" dirty="0">
                <a:latin typeface="Arial"/>
                <a:sym typeface="Symbol" charset="0"/>
              </a:rPr>
              <a:t>(</a:t>
            </a:r>
            <a:r>
              <a:rPr lang="en-US" sz="2000" dirty="0" err="1">
                <a:latin typeface="Arial"/>
                <a:sym typeface="Symbol" charset="0"/>
              </a:rPr>
              <a:t>u.</a:t>
            </a:r>
            <a:r>
              <a:rPr lang="en-US" sz="2000" dirty="0" err="1">
                <a:latin typeface="Arial"/>
              </a:rPr>
              <a:t>R</a:t>
            </a:r>
            <a:r>
              <a:rPr lang="en-US" sz="2000" dirty="0">
                <a:latin typeface="Arial"/>
              </a:rPr>
              <a:t>(</a:t>
            </a:r>
            <a:r>
              <a:rPr lang="en-US" sz="2000" dirty="0" err="1">
                <a:latin typeface="Arial"/>
              </a:rPr>
              <a:t>x,u</a:t>
            </a:r>
            <a:r>
              <a:rPr lang="en-US" sz="2000" dirty="0">
                <a:latin typeface="Arial"/>
              </a:rPr>
              <a:t>)…</a:t>
            </a:r>
            <a:r>
              <a:rPr lang="en-US" sz="2000" dirty="0">
                <a:latin typeface="Arial"/>
                <a:sym typeface="Symbol" charset="0"/>
              </a:rPr>
              <a:t>(u.</a:t>
            </a:r>
            <a:r>
              <a:rPr lang="en-US" sz="2000" dirty="0">
                <a:latin typeface="Arial"/>
              </a:rPr>
              <a:t> R(u, y)…))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56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A056-205F-E044-968E-0F7E8CCF9E67}" type="slidenum">
              <a:rPr lang="en-US"/>
              <a:pPr/>
              <a:t>73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Complexity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it suffices to investigate </a:t>
            </a:r>
            <a:r>
              <a:rPr lang="en-US" dirty="0" err="1"/>
              <a:t>boolean</a:t>
            </a:r>
            <a:r>
              <a:rPr lang="en-US" dirty="0"/>
              <a:t> queries only</a:t>
            </a:r>
          </a:p>
          <a:p>
            <a:pPr lvl="1"/>
            <a:r>
              <a:rPr lang="en-US" dirty="0">
                <a:sym typeface="Symbol" charset="0"/>
              </a:rPr>
              <a:t>If non-</a:t>
            </a:r>
            <a:r>
              <a:rPr lang="en-US" dirty="0" err="1">
                <a:sym typeface="Symbol" charset="0"/>
              </a:rPr>
              <a:t>boolean</a:t>
            </a:r>
            <a:r>
              <a:rPr lang="en-US" dirty="0">
                <a:sym typeface="Symbol" charset="0"/>
              </a:rPr>
              <a:t>, do this:</a:t>
            </a:r>
          </a:p>
          <a:p>
            <a:endParaRPr lang="en-US" dirty="0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533400" y="3657600"/>
            <a:ext cx="8417689" cy="15573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b="1" dirty="0">
                <a:latin typeface="Arial"/>
                <a:sym typeface="Symbol" charset="0"/>
              </a:rPr>
              <a:t>for</a:t>
            </a:r>
            <a:r>
              <a:rPr lang="en-US" dirty="0">
                <a:latin typeface="Arial"/>
                <a:sym typeface="Symbol" charset="0"/>
              </a:rPr>
              <a:t> a</a:t>
            </a:r>
            <a:r>
              <a:rPr lang="en-US" baseline="-25000" dirty="0">
                <a:latin typeface="Arial"/>
                <a:sym typeface="Symbol" charset="0"/>
              </a:rPr>
              <a:t>1</a:t>
            </a:r>
            <a:r>
              <a:rPr lang="en-US" dirty="0">
                <a:latin typeface="Arial"/>
                <a:sym typeface="Symbol" charset="0"/>
              </a:rPr>
              <a:t> in D, …, </a:t>
            </a:r>
            <a:r>
              <a:rPr lang="en-US" dirty="0" err="1">
                <a:latin typeface="Arial"/>
                <a:sym typeface="Symbol" charset="0"/>
              </a:rPr>
              <a:t>a</a:t>
            </a:r>
            <a:r>
              <a:rPr lang="en-US" baseline="-25000" dirty="0" err="1">
                <a:latin typeface="Arial"/>
                <a:sym typeface="Symbol" charset="0"/>
              </a:rPr>
              <a:t>k</a:t>
            </a:r>
            <a:r>
              <a:rPr lang="en-US" dirty="0">
                <a:latin typeface="Arial"/>
                <a:sym typeface="Symbol" charset="0"/>
              </a:rPr>
              <a:t> in D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  <a:sym typeface="Symbol" charset="0"/>
              </a:rPr>
              <a:t>      </a:t>
            </a:r>
            <a:r>
              <a:rPr lang="en-US" b="1" dirty="0">
                <a:latin typeface="Arial"/>
                <a:sym typeface="Symbol" charset="0"/>
              </a:rPr>
              <a:t>if</a:t>
            </a:r>
            <a:r>
              <a:rPr lang="en-US" dirty="0">
                <a:latin typeface="Arial"/>
                <a:sym typeface="Symbol" charset="0"/>
              </a:rPr>
              <a:t> (a</a:t>
            </a:r>
            <a:r>
              <a:rPr lang="en-US" baseline="-25000" dirty="0">
                <a:latin typeface="Arial"/>
                <a:sym typeface="Symbol" charset="0"/>
              </a:rPr>
              <a:t>1</a:t>
            </a:r>
            <a:r>
              <a:rPr lang="en-US" dirty="0">
                <a:latin typeface="Arial"/>
                <a:sym typeface="Symbol" charset="0"/>
              </a:rPr>
              <a:t>, …, </a:t>
            </a:r>
            <a:r>
              <a:rPr lang="en-US" dirty="0" err="1">
                <a:latin typeface="Arial"/>
                <a:sym typeface="Symbol" charset="0"/>
              </a:rPr>
              <a:t>a</a:t>
            </a:r>
            <a:r>
              <a:rPr lang="en-US" baseline="-25000" dirty="0" err="1">
                <a:latin typeface="Arial"/>
                <a:sym typeface="Symbol" charset="0"/>
              </a:rPr>
              <a:t>k</a:t>
            </a:r>
            <a:r>
              <a:rPr lang="en-US" dirty="0">
                <a:latin typeface="Arial"/>
                <a:sym typeface="Symbol" charset="0"/>
              </a:rPr>
              <a:t>) in (D)  /* this is a </a:t>
            </a:r>
            <a:r>
              <a:rPr lang="en-US" dirty="0" err="1">
                <a:latin typeface="Arial"/>
                <a:sym typeface="Symbol" charset="0"/>
              </a:rPr>
              <a:t>boolean</a:t>
            </a:r>
            <a:r>
              <a:rPr lang="en-US" dirty="0">
                <a:latin typeface="Arial"/>
                <a:sym typeface="Symbol" charset="0"/>
              </a:rPr>
              <a:t> query */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>
                <a:latin typeface="Arial"/>
              </a:rPr>
              <a:t>           </a:t>
            </a:r>
            <a:r>
              <a:rPr lang="en-US" b="1" dirty="0">
                <a:latin typeface="Arial"/>
              </a:rPr>
              <a:t>then</a:t>
            </a:r>
            <a:r>
              <a:rPr lang="en-US" dirty="0">
                <a:latin typeface="Arial"/>
              </a:rPr>
              <a:t> output (a</a:t>
            </a:r>
            <a:r>
              <a:rPr lang="en-US" baseline="-25000" dirty="0">
                <a:latin typeface="Arial"/>
              </a:rPr>
              <a:t>1</a:t>
            </a:r>
            <a:r>
              <a:rPr lang="en-US" dirty="0">
                <a:latin typeface="Arial"/>
              </a:rPr>
              <a:t>, …, </a:t>
            </a:r>
            <a:r>
              <a:rPr lang="en-US" dirty="0" err="1">
                <a:latin typeface="Arial"/>
              </a:rPr>
              <a:t>a</a:t>
            </a:r>
            <a:r>
              <a:rPr lang="en-US" baseline="-25000" dirty="0" err="1">
                <a:latin typeface="Arial"/>
              </a:rPr>
              <a:t>k</a:t>
            </a:r>
            <a:r>
              <a:rPr lang="en-US" dirty="0"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94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EB75-63FE-1944-8F6D-D84E1AA7CDB6}" type="slidenum">
              <a:rPr lang="en-US"/>
              <a:pPr/>
              <a:t>74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Computational</a:t>
            </a:r>
            <a:br>
              <a:rPr lang="en-US"/>
            </a:br>
            <a:r>
              <a:rPr lang="en-US"/>
              <a:t>Complexity Classes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Recall computational complexity classes:</a:t>
            </a:r>
          </a:p>
          <a:p>
            <a:pPr>
              <a:lnSpc>
                <a:spcPct val="90000"/>
              </a:lnSpc>
            </a:pPr>
            <a:r>
              <a:rPr lang="en-US" sz="1800"/>
              <a:t>AC</a:t>
            </a:r>
            <a:r>
              <a:rPr lang="en-US" sz="1800" baseline="30000"/>
              <a:t>0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1800"/>
              <a:t>LOGSPACE</a:t>
            </a:r>
          </a:p>
          <a:p>
            <a:pPr>
              <a:lnSpc>
                <a:spcPct val="90000"/>
              </a:lnSpc>
            </a:pPr>
            <a:r>
              <a:rPr lang="en-US" sz="1800"/>
              <a:t>NLOGSPACE</a:t>
            </a:r>
          </a:p>
          <a:p>
            <a:pPr>
              <a:lnSpc>
                <a:spcPct val="90000"/>
              </a:lnSpc>
            </a:pPr>
            <a:r>
              <a:rPr lang="en-US" sz="1800"/>
              <a:t>PTIME</a:t>
            </a:r>
          </a:p>
          <a:p>
            <a:pPr>
              <a:lnSpc>
                <a:spcPct val="90000"/>
              </a:lnSpc>
            </a:pPr>
            <a:r>
              <a:rPr lang="en-US" sz="1800"/>
              <a:t>NP</a:t>
            </a:r>
          </a:p>
          <a:p>
            <a:pPr>
              <a:lnSpc>
                <a:spcPct val="90000"/>
              </a:lnSpc>
            </a:pPr>
            <a:r>
              <a:rPr lang="en-US" sz="1800"/>
              <a:t>PSPACE</a:t>
            </a:r>
          </a:p>
          <a:p>
            <a:pPr>
              <a:lnSpc>
                <a:spcPct val="90000"/>
              </a:lnSpc>
            </a:pPr>
            <a:r>
              <a:rPr lang="en-US" sz="1800"/>
              <a:t>EXPTIME</a:t>
            </a:r>
          </a:p>
          <a:p>
            <a:pPr>
              <a:lnSpc>
                <a:spcPct val="90000"/>
              </a:lnSpc>
            </a:pPr>
            <a:r>
              <a:rPr lang="en-US" sz="1800"/>
              <a:t>EXPSPACE</a:t>
            </a:r>
          </a:p>
          <a:p>
            <a:pPr>
              <a:lnSpc>
                <a:spcPct val="90000"/>
              </a:lnSpc>
            </a:pPr>
            <a:r>
              <a:rPr lang="en-US" sz="1800"/>
              <a:t>(Kalmar) Elementary Functions</a:t>
            </a:r>
          </a:p>
          <a:p>
            <a:pPr>
              <a:lnSpc>
                <a:spcPct val="90000"/>
              </a:lnSpc>
            </a:pPr>
            <a:r>
              <a:rPr lang="en-US" sz="1800"/>
              <a:t>Turing Computable functions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4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697-A90E-BF4F-A116-2B6DF05064F6}" type="slidenum">
              <a:rPr lang="en-US"/>
              <a:pPr/>
              <a:t>75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Data Complexity of Query Languages</a:t>
            </a:r>
          </a:p>
        </p:txBody>
      </p:sp>
      <p:sp>
        <p:nvSpPr>
          <p:cNvPr id="101379" name="Oval 3"/>
          <p:cNvSpPr>
            <a:spLocks noChangeArrowheads="1"/>
          </p:cNvSpPr>
          <p:nvPr/>
        </p:nvSpPr>
        <p:spPr bwMode="auto">
          <a:xfrm>
            <a:off x="1525588" y="4113213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1295400" y="3200400"/>
            <a:ext cx="13716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Oval 5"/>
          <p:cNvSpPr>
            <a:spLocks noChangeArrowheads="1"/>
          </p:cNvSpPr>
          <p:nvPr/>
        </p:nvSpPr>
        <p:spPr bwMode="auto">
          <a:xfrm>
            <a:off x="1066800" y="2362200"/>
            <a:ext cx="18288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660525" y="4308475"/>
            <a:ext cx="816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AC</a:t>
            </a:r>
            <a:r>
              <a:rPr lang="en-US" baseline="30000" dirty="0">
                <a:latin typeface="Arial"/>
              </a:rPr>
              <a:t>0</a:t>
            </a:r>
            <a:endParaRPr lang="en-US" dirty="0">
              <a:latin typeface="Arial"/>
            </a:endParaRP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1524000" y="3505200"/>
            <a:ext cx="12818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PTIME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524000" y="2590800"/>
            <a:ext cx="1614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PSPACE</a:t>
            </a:r>
          </a:p>
        </p:txBody>
      </p:sp>
      <p:sp>
        <p:nvSpPr>
          <p:cNvPr id="101385" name="Oval 9"/>
          <p:cNvSpPr>
            <a:spLocks noChangeArrowheads="1"/>
          </p:cNvSpPr>
          <p:nvPr/>
        </p:nvSpPr>
        <p:spPr bwMode="auto">
          <a:xfrm>
            <a:off x="4725988" y="4113213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4495800" y="3200400"/>
            <a:ext cx="13716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Oval 11"/>
          <p:cNvSpPr>
            <a:spLocks noChangeArrowheads="1"/>
          </p:cNvSpPr>
          <p:nvPr/>
        </p:nvSpPr>
        <p:spPr bwMode="auto">
          <a:xfrm>
            <a:off x="4267200" y="2362200"/>
            <a:ext cx="18288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4860925" y="4308475"/>
            <a:ext cx="37584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FO = non-rec </a:t>
            </a:r>
            <a:r>
              <a:rPr lang="en-US" dirty="0" err="1">
                <a:latin typeface="Arial"/>
              </a:rPr>
              <a:t>datalog</a:t>
            </a:r>
            <a:r>
              <a:rPr lang="en-US" baseline="30000" dirty="0">
                <a:latin typeface="Arial"/>
                <a:sym typeface="Symbol" charset="0"/>
              </a:rPr>
              <a:t>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4724400" y="3505200"/>
            <a:ext cx="33388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FO(LFP) = </a:t>
            </a:r>
            <a:r>
              <a:rPr lang="en-US" dirty="0" err="1">
                <a:latin typeface="Arial"/>
              </a:rPr>
              <a:t>datalog</a:t>
            </a:r>
            <a:r>
              <a:rPr lang="en-US" baseline="30000" dirty="0">
                <a:latin typeface="Arial"/>
                <a:sym typeface="Symbol" charset="0"/>
              </a:rPr>
              <a:t>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4724400" y="2590800"/>
            <a:ext cx="3558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FO(PFP) = </a:t>
            </a:r>
            <a:r>
              <a:rPr lang="en-US" dirty="0" err="1">
                <a:latin typeface="Arial"/>
              </a:rPr>
              <a:t>datalog</a:t>
            </a:r>
            <a:r>
              <a:rPr lang="en-US" baseline="30000" dirty="0">
                <a:latin typeface="Arial"/>
                <a:sym typeface="Symbol" charset="0"/>
              </a:rPr>
              <a:t>,*</a:t>
            </a:r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 flipH="1">
            <a:off x="2286000" y="4572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 flipH="1">
            <a:off x="2590800" y="3810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 flipH="1">
            <a:off x="2895600" y="2895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228600" y="5791200"/>
            <a:ext cx="83470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>
                <a:latin typeface="Arial"/>
              </a:rPr>
              <a:t>The </a:t>
            </a:r>
            <a:r>
              <a:rPr lang="en-US" dirty="0">
                <a:latin typeface="Arial"/>
              </a:rPr>
              <a:t>more complex a QL, the harder it is to optimize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0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8C76-377A-EB4D-918B-2A9AEA5294D8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Employee(x), ManagedBy(x,y), Manager(y)</a:t>
            </a:r>
          </a:p>
          <a:p>
            <a:endParaRPr lang="en-US" sz="2800"/>
          </a:p>
          <a:p>
            <a:r>
              <a:rPr lang="en-US" sz="2800"/>
              <a:t>Find all employees having the same director as Smith: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0" y="4648200"/>
            <a:ext cx="786037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A(x) :- ManagedBy(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Smith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,y), ManagedBy(y,z),</a:t>
            </a:r>
            <a:br>
              <a:rPr lang="en-US" sz="2800"/>
            </a:br>
            <a:r>
              <a:rPr lang="en-US" sz="2800"/>
              <a:t>            ManagedBy(x,u), ManagedBy(u,z)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60525" y="6137275"/>
            <a:ext cx="334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CQs are useful in practice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91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0F89-812C-4B4E-BFA1-DE380401560F}" type="slidenum">
              <a:rPr lang="en-US"/>
              <a:pPr/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CQ and SQL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219200" y="4572000"/>
            <a:ext cx="6231920" cy="16507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distinct</a:t>
            </a:r>
            <a:r>
              <a:rPr lang="en-US" sz="2800" dirty="0">
                <a:latin typeface="Arial"/>
              </a:rPr>
              <a:t> m2.name</a:t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ManagedBy</a:t>
            </a:r>
            <a:r>
              <a:rPr lang="en-US" sz="2800" dirty="0">
                <a:latin typeface="Arial"/>
              </a:rPr>
              <a:t> m1, </a:t>
            </a:r>
            <a:r>
              <a:rPr lang="en-US" sz="2800" dirty="0" err="1">
                <a:latin typeface="Arial"/>
              </a:rPr>
              <a:t>ManagedBy</a:t>
            </a:r>
            <a:r>
              <a:rPr lang="en-US" sz="2800" dirty="0">
                <a:latin typeface="Arial"/>
              </a:rPr>
              <a:t> m2</a:t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m1.name=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>
                <a:latin typeface="Arial"/>
              </a:rPr>
              <a:t>Smith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>
                <a:latin typeface="Arial"/>
              </a:rPr>
              <a:t> AND</a:t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       m1.manager=m2.manager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2000" y="2819400"/>
            <a:ext cx="808654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A(x) :-  ManagedBy(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Smith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,y),   ManagedBy(x,y)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74725" y="1924050"/>
            <a:ext cx="862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CQ: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19200" y="3711575"/>
            <a:ext cx="1065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SQL: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5637213" y="3505200"/>
            <a:ext cx="1847850" cy="1136650"/>
          </a:xfrm>
          <a:prstGeom prst="wedgeEllipseCallout">
            <a:avLst>
              <a:gd name="adj1" fmla="val -163278"/>
              <a:gd name="adj2" fmla="val 413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Notice</a:t>
            </a:r>
            <a:br>
              <a:rPr lang="en-US"/>
            </a:br>
            <a:r>
              <a:rPr lang="ja-JP" altLang="en-US">
                <a:latin typeface="Arial"/>
              </a:rPr>
              <a:t>“</a:t>
            </a:r>
            <a:r>
              <a:rPr lang="en-US"/>
              <a:t>distinct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05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14528</TotalTime>
  <Words>5414</Words>
  <Application>Microsoft Macintosh PowerPoint</Application>
  <PresentationFormat>On-screen Show (4:3)</PresentationFormat>
  <Paragraphs>729</Paragraphs>
  <Slides>75</Slides>
  <Notes>68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75</vt:i4>
      </vt:variant>
    </vt:vector>
  </HeadingPairs>
  <TitlesOfParts>
    <vt:vector size="77" baseType="lpstr">
      <vt:lpstr>Office Theme</vt:lpstr>
      <vt:lpstr>Blank Presentation</vt:lpstr>
      <vt:lpstr>CSE 544 Theory of Query Languages</vt:lpstr>
      <vt:lpstr>Outline</vt:lpstr>
      <vt:lpstr>Conjunctive Queries</vt:lpstr>
      <vt:lpstr>Conjunctive Queries</vt:lpstr>
      <vt:lpstr>Conjunctive Queries, CQ</vt:lpstr>
      <vt:lpstr>Conjunctive Queries</vt:lpstr>
      <vt:lpstr>Examples</vt:lpstr>
      <vt:lpstr>Examples</vt:lpstr>
      <vt:lpstr>CQ and SQL</vt:lpstr>
      <vt:lpstr>CQ and SQL</vt:lpstr>
      <vt:lpstr>CQ and SQL</vt:lpstr>
      <vt:lpstr>CQ and RA</vt:lpstr>
      <vt:lpstr>Extensions of CQ</vt:lpstr>
      <vt:lpstr>Extensions of CQ</vt:lpstr>
      <vt:lpstr>Extensions of CQ</vt:lpstr>
      <vt:lpstr>Extensions of CQ</vt:lpstr>
      <vt:lpstr>Summary of Extensions of CQ</vt:lpstr>
      <vt:lpstr>Query Equivalence and Containment</vt:lpstr>
      <vt:lpstr>Query Equivalence</vt:lpstr>
      <vt:lpstr>Query Containment</vt:lpstr>
      <vt:lpstr>Examples of Query Containments</vt:lpstr>
      <vt:lpstr>Examples of Query Containments</vt:lpstr>
      <vt:lpstr>Examples of Query Containments</vt:lpstr>
      <vt:lpstr>Examples of Query Containments</vt:lpstr>
      <vt:lpstr>Query Containment</vt:lpstr>
      <vt:lpstr>Trakhtenbrot’s Theorem</vt:lpstr>
      <vt:lpstr>Query Containment</vt:lpstr>
      <vt:lpstr>Query Containment Algorithm</vt:lpstr>
      <vt:lpstr>Examples of Canonical Databases</vt:lpstr>
      <vt:lpstr>Examples of Canonical Databases</vt:lpstr>
      <vt:lpstr>Checking Containment</vt:lpstr>
      <vt:lpstr>Query Homomorphisms</vt:lpstr>
      <vt:lpstr>Example of Query Homeomorphism</vt:lpstr>
      <vt:lpstr>Example of Query Homeomorphism</vt:lpstr>
      <vt:lpstr>The Complexity</vt:lpstr>
      <vt:lpstr>Containment for extensions of CQ</vt:lpstr>
      <vt:lpstr>Query Containment for UCQ</vt:lpstr>
      <vt:lpstr>Query Containment for CQ&lt;</vt:lpstr>
      <vt:lpstr>Query Minimization</vt:lpstr>
      <vt:lpstr>Query Minimization</vt:lpstr>
      <vt:lpstr>Query Minimization In Practice</vt:lpstr>
      <vt:lpstr>Query Minimization for Views</vt:lpstr>
      <vt:lpstr>Query Minimization for Views</vt:lpstr>
      <vt:lpstr>Query Minimization for Views</vt:lpstr>
      <vt:lpstr>Expressive Power of FO</vt:lpstr>
      <vt:lpstr>Datalog</vt:lpstr>
      <vt:lpstr>Datalog</vt:lpstr>
      <vt:lpstr>Datalog</vt:lpstr>
      <vt:lpstr>Datalog</vt:lpstr>
      <vt:lpstr>Unfolding non-recursive rules</vt:lpstr>
      <vt:lpstr>Unfolding non-recursive rules</vt:lpstr>
      <vt:lpstr>Recursion in Datalog</vt:lpstr>
      <vt:lpstr>Recursion in Datalog</vt:lpstr>
      <vt:lpstr>Recursion in Datalog</vt:lpstr>
      <vt:lpstr>Semantics of a Datalog Program</vt:lpstr>
      <vt:lpstr>Evaluation of Datalog Programs</vt:lpstr>
      <vt:lpstr>Extensions of datalog with negation</vt:lpstr>
      <vt:lpstr>Extensions of datalog with negation</vt:lpstr>
      <vt:lpstr>Datalog</vt:lpstr>
      <vt:lpstr>Expressive Power</vt:lpstr>
      <vt:lpstr>Variants of Datalog</vt:lpstr>
      <vt:lpstr>Non-recursive Datalog</vt:lpstr>
      <vt:lpstr>Non-recursive Datalog</vt:lpstr>
      <vt:lpstr>Non-recursive Datalog</vt:lpstr>
      <vt:lpstr>Query Complexity</vt:lpstr>
      <vt:lpstr>Query Complexity</vt:lpstr>
      <vt:lpstr>Example</vt:lpstr>
      <vt:lpstr>General Evaluation Algorithm</vt:lpstr>
      <vt:lpstr>General Evaluation Algorithm</vt:lpstr>
      <vt:lpstr>Complexity</vt:lpstr>
      <vt:lpstr>Paying Attention to Variables</vt:lpstr>
      <vt:lpstr>Counting Variables</vt:lpstr>
      <vt:lpstr>Query Complexity</vt:lpstr>
      <vt:lpstr>Computational Complexity Classes</vt:lpstr>
      <vt:lpstr>Data Complexity of Query Languages</vt:lpstr>
    </vt:vector>
  </TitlesOfParts>
  <Company>Magdalena Balazinska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544 Principles of Database Management Systems</dc:title>
  <cp:lastModifiedBy>Prasang Upadhyaya</cp:lastModifiedBy>
  <cp:revision>1013</cp:revision>
  <cp:lastPrinted>2009-11-09T20:46:31Z</cp:lastPrinted>
  <dcterms:created xsi:type="dcterms:W3CDTF">2011-02-22T19:29:38Z</dcterms:created>
  <dcterms:modified xsi:type="dcterms:W3CDTF">2011-02-22T19:33:27Z</dcterms:modified>
</cp:coreProperties>
</file>