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7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8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9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10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11.xml" ContentType="application/vnd.openxmlformats-officedocument.presentationml.notesSlide+xml"/>
  <Override PartName="/ppt/tags/tag90.xml" ContentType="application/vnd.openxmlformats-officedocument.presentationml.tags+xml"/>
  <Override PartName="/ppt/notesSlides/notesSlide12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23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24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25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26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-5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49795-351A-B147-822E-D1D777DA7D43}" type="datetimeFigureOut">
              <a:rPr lang="en-US" smtClean="0"/>
              <a:t>2/24/14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8602A-7A0C-5C4D-A752-563001F40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0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6557CE-33E3-4EB7-B94C-77F79F415A7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1EB0C7-CA7B-4AE9-ADCC-1FBCED0D610B}" type="slidenum">
              <a:rPr lang="en-US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3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93923" name="Notes Placeholder 2"/>
          <p:cNvSpPr>
            <a:spLocks noGrp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</p:spPr>
        <p:txBody>
          <a:bodyPr lIns="91432" tIns="45716" rIns="91432" bIns="45716"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93924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5813" indent="-303213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08088" indent="-2413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92275" indent="-242888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4875" indent="-2413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AD2F8270-8B9C-4D59-8949-1635396F34BA}" type="slidenum">
              <a:rPr lang="de-CH" sz="1200" b="1">
                <a:solidFill>
                  <a:srgbClr val="EEECE1"/>
                </a:solidFill>
                <a:latin typeface="Trebuchet MS" pitchFamily="3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de-CH" sz="1200" b="1">
              <a:solidFill>
                <a:srgbClr val="EEECE1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6E9089-B36E-48B3-B6C3-FB8C310B32AD}" type="slidenum">
              <a:rPr lang="en-US">
                <a:solidFill>
                  <a:prstClr val="black"/>
                </a:solidFill>
                <a:latin typeface="Calibri"/>
              </a:rPr>
              <a:pPr/>
              <a:t>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5970" name="Rectangle 7"/>
          <p:cNvSpPr txBox="1">
            <a:spLocks noGrp="1" noChangeArrowheads="1"/>
          </p:cNvSpPr>
          <p:nvPr/>
        </p:nvSpPr>
        <p:spPr bwMode="auto">
          <a:xfrm>
            <a:off x="3884414" y="8687405"/>
            <a:ext cx="2972098" cy="45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2" tIns="48327" rIns="96652" bIns="48327" anchor="b"/>
          <a:lstStyle>
            <a:lvl1pPr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5813" indent="-303213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08088" indent="-241300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92275" indent="-242888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4875" indent="-241300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320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92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64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36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862FBE5-A68F-41B5-AE5E-98F7739263A5}" type="slidenum">
              <a:rPr lang="en-US" sz="1300">
                <a:solidFill>
                  <a:srgbClr val="000000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5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95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</p:spPr>
        <p:txBody>
          <a:bodyPr lIns="96652" tIns="48327" rIns="96652" bIns="48327"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608ED-37D9-F24B-BCD9-FD10A567CBE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71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</a:rPr>
              <a:t>Compare to the output of classifier to the actual label</a:t>
            </a:r>
          </a:p>
          <a:p>
            <a:r>
              <a:rPr lang="en-US" dirty="0">
                <a:latin typeface="Calibri" charset="0"/>
              </a:rPr>
              <a:t>In the case of binary classification, </a:t>
            </a:r>
            <a:r>
              <a:rPr lang="en-US" dirty="0" err="1">
                <a:latin typeface="Calibri" charset="0"/>
              </a:rPr>
              <a:t>postive</a:t>
            </a:r>
            <a:r>
              <a:rPr lang="en-US" dirty="0">
                <a:latin typeface="Calibri" charset="0"/>
              </a:rPr>
              <a:t> and negative</a:t>
            </a:r>
          </a:p>
          <a:p>
            <a:r>
              <a:rPr lang="en-US" dirty="0">
                <a:latin typeface="Calibri" charset="0"/>
              </a:rPr>
              <a:t>Confusion matrix, each entry show the frequency of will show actual value, predicted value.</a:t>
            </a:r>
          </a:p>
          <a:p>
            <a:r>
              <a:rPr lang="en-US" dirty="0">
                <a:latin typeface="Calibri" charset="0"/>
              </a:rPr>
              <a:t>True positive, the number of positive examples that has been correctly classified as positive. False positive, negative, positive</a:t>
            </a:r>
          </a:p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6B34F9-9ADA-F348-BF63-739A92972FE5}" type="slidenum">
              <a:rPr lang="en-US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EA2CF4-C81C-44D7-95DB-8009BB4A4C8C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1C77FB-3C66-49FE-9B46-60FFC930A9A1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84C9DE-B5AB-4AE4-80F6-9E2673B3697D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12EF53-188F-476D-B031-1B370B2D2971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6161" y="690941"/>
            <a:ext cx="4485680" cy="3416905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In general simple classifiers, while they are more efficient,  they are also weaker.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We could define a computational risk hierarchy (in analogy with structural risk minimization)…</a:t>
            </a:r>
          </a:p>
          <a:p>
            <a:pPr eaLnBrk="1" hangingPunct="1"/>
            <a:r>
              <a:rPr lang="en-US" smtClean="0"/>
              <a:t>  A nested set of  classifier classes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training process is reminiscent of boosting…</a:t>
            </a:r>
          </a:p>
          <a:p>
            <a:pPr eaLnBrk="1" hangingPunct="1"/>
            <a:r>
              <a:rPr lang="en-US" smtClean="0"/>
              <a:t>   - previous classifiers reweight the examples used to train subsequent classifiers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goal of the training process is different</a:t>
            </a:r>
          </a:p>
          <a:p>
            <a:pPr eaLnBrk="1" hangingPunct="1"/>
            <a:r>
              <a:rPr lang="en-US" smtClean="0"/>
              <a:t>   - instead of minimizing errors minimize false positives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F40C29-5DF3-4839-92EA-00F840C9A1B3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21329D-C39B-4D5B-816A-63F794147201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CC61A5-B041-40CA-B59E-9FD7E78C7BDB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64B208-FB4F-4EE9-A0CE-AC6C9A54CA79}" type="slidenum">
              <a:rPr lang="en-US">
                <a:solidFill>
                  <a:prstClr val="black"/>
                </a:solidFill>
                <a:latin typeface="Calibri"/>
              </a:rPr>
              <a:pPr/>
              <a:t>28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6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16451" name="Notes Placeholder 2"/>
          <p:cNvSpPr>
            <a:spLocks noGrp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</p:spPr>
        <p:txBody>
          <a:bodyPr lIns="91432" tIns="45716" rIns="91432" bIns="45716"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16452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5813" indent="-303213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08088" indent="-2413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92275" indent="-242888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4875" indent="-2413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2FA4A93A-65D8-468A-8447-ABEC06303692}" type="slidenum">
              <a:rPr lang="de-CH" sz="1200" b="1">
                <a:solidFill>
                  <a:srgbClr val="EEECE1"/>
                </a:solidFill>
                <a:latin typeface="Trebuchet MS" pitchFamily="3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de-CH" sz="1200" b="1">
              <a:solidFill>
                <a:srgbClr val="EEECE1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87B5A5-8592-45C0-B70A-60C90274E03F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6161" y="690941"/>
            <a:ext cx="4485680" cy="3416905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This situation with negative examples is actually quite common…  where negative examples are free.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47CF93-9A49-44A4-920E-851FBF3A0093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7806B5-D1EE-423C-A40E-B197ACBA4597}" type="slidenum">
              <a:rPr lang="en-US">
                <a:solidFill>
                  <a:prstClr val="black"/>
                </a:solidFill>
                <a:latin typeface="Calibri"/>
              </a:rPr>
              <a:pPr/>
              <a:t>34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0546" name="Rectangle 7"/>
          <p:cNvSpPr txBox="1">
            <a:spLocks noGrp="1" noChangeArrowheads="1"/>
          </p:cNvSpPr>
          <p:nvPr/>
        </p:nvSpPr>
        <p:spPr bwMode="auto">
          <a:xfrm>
            <a:off x="3884414" y="8687405"/>
            <a:ext cx="2972098" cy="45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2" tIns="48327" rIns="96652" bIns="48327" anchor="b"/>
          <a:lstStyle>
            <a:lvl1pPr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5813" indent="-303213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08088" indent="-241300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92275" indent="-242888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4875" indent="-241300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320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92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64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36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1C8DD9A-A8FD-48E3-9774-FD6438459B5F}" type="slidenum">
              <a:rPr lang="en-US" sz="1300">
                <a:solidFill>
                  <a:srgbClr val="000000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</p:spPr>
        <p:txBody>
          <a:bodyPr lIns="96652" tIns="48327" rIns="96652" bIns="48327"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35302E-4B77-4A9F-A5E1-8E7AD46636B3}" type="slidenum">
              <a:rPr lang="en-US">
                <a:solidFill>
                  <a:prstClr val="black"/>
                </a:solidFill>
                <a:latin typeface="Calibri"/>
              </a:rPr>
              <a:pPr/>
              <a:t>35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2594" name="Rectangle 7"/>
          <p:cNvSpPr txBox="1">
            <a:spLocks noGrp="1" noChangeArrowheads="1"/>
          </p:cNvSpPr>
          <p:nvPr/>
        </p:nvSpPr>
        <p:spPr bwMode="auto">
          <a:xfrm>
            <a:off x="3884414" y="8687405"/>
            <a:ext cx="2972098" cy="45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2" tIns="48327" rIns="96652" bIns="48327" anchor="b"/>
          <a:lstStyle>
            <a:lvl1pPr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5813" indent="-303213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08088" indent="-241300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92275" indent="-242888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4875" indent="-241300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320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92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64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36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541C994-F501-48F4-8C01-A9806440BBD6}" type="slidenum">
              <a:rPr lang="en-US" sz="1300">
                <a:solidFill>
                  <a:srgbClr val="000000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2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22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</p:spPr>
        <p:txBody>
          <a:bodyPr lIns="96652" tIns="48327" rIns="96652" bIns="48327"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E7A32B-DCBD-4AF4-9F45-17646A154127}" type="slidenum">
              <a:rPr lang="en-US">
                <a:solidFill>
                  <a:prstClr val="black"/>
                </a:solidFill>
                <a:latin typeface="Calibri"/>
              </a:rPr>
              <a:pPr/>
              <a:t>36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</p:spPr>
        <p:txBody>
          <a:bodyPr lIns="91432" tIns="45716" rIns="91432" bIns="45716"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A8DC23-A970-4EF4-BECC-E4971ECF9B9F}" type="slidenum">
              <a:rPr lang="en-US">
                <a:solidFill>
                  <a:prstClr val="black"/>
                </a:solidFill>
                <a:latin typeface="Calibri"/>
              </a:rPr>
              <a:pPr/>
              <a:t>37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26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</p:spPr>
        <p:txBody>
          <a:bodyPr lIns="91432" tIns="45716" rIns="91432" bIns="45716"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D07976-0B26-4938-BCF2-E93FFE4709E8}" type="slidenum">
              <a:rPr lang="en-US">
                <a:solidFill>
                  <a:prstClr val="black"/>
                </a:solidFill>
                <a:latin typeface="Calibri"/>
              </a:rPr>
              <a:pPr/>
              <a:t>38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</p:spPr>
        <p:txBody>
          <a:bodyPr lIns="91432" tIns="45716" rIns="91432" bIns="45716"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A1AE26-9DAB-4FB1-BA68-FA614A749E59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99BD17-FB12-4AF1-90F8-698AAB4D4942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4BABC1-11E5-46F6-AAB8-E72E62887842}" type="slidenum">
              <a:rPr lang="en-US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1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81635" name="Notes Placeholder 2"/>
          <p:cNvSpPr>
            <a:spLocks noGrp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</p:spPr>
        <p:txBody>
          <a:bodyPr lIns="91432" tIns="45716" rIns="91432" bIns="45716"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81636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5813" indent="-303213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08088" indent="-2413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92275" indent="-242888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4875" indent="-2413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EB15E8E2-A828-46BE-A9A7-F1CD75ECF7D7}" type="slidenum">
              <a:rPr lang="de-CH" sz="1200" b="1">
                <a:solidFill>
                  <a:srgbClr val="EEECE1"/>
                </a:solidFill>
                <a:latin typeface="Trebuchet MS" pitchFamily="3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de-CH" sz="1200" b="1">
              <a:solidFill>
                <a:srgbClr val="EEECE1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698C49-978E-4F32-87CD-F33064687765}" type="slidenum">
              <a:rPr lang="en-US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3682" name="Rectangle 7"/>
          <p:cNvSpPr txBox="1">
            <a:spLocks noGrp="1" noChangeArrowheads="1"/>
          </p:cNvSpPr>
          <p:nvPr/>
        </p:nvSpPr>
        <p:spPr bwMode="auto">
          <a:xfrm>
            <a:off x="3884414" y="8687405"/>
            <a:ext cx="2972098" cy="45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2" tIns="48327" rIns="96652" bIns="48327" anchor="b"/>
          <a:lstStyle>
            <a:lvl1pPr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5813" indent="-303213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08088" indent="-241300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92275" indent="-242888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4875" indent="-241300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320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92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64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36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FC71FD2C-2F05-41EC-B5D0-DC377D6BAD4E}" type="slidenum">
              <a:rPr lang="en-US" sz="1300">
                <a:solidFill>
                  <a:srgbClr val="000000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3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83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</p:spPr>
        <p:txBody>
          <a:bodyPr lIns="96652" tIns="48327" rIns="96652" bIns="48327"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36AB80-869A-434D-A4EB-C97162DC92B9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7E224C-32EE-44FB-AB02-2E336849A56D}" type="slidenum">
              <a:rPr lang="en-US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5730" name="Rectangle 7"/>
          <p:cNvSpPr txBox="1">
            <a:spLocks noGrp="1" noChangeArrowheads="1"/>
          </p:cNvSpPr>
          <p:nvPr/>
        </p:nvSpPr>
        <p:spPr bwMode="auto">
          <a:xfrm>
            <a:off x="3884414" y="8687405"/>
            <a:ext cx="2972098" cy="45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2" tIns="48327" rIns="96652" bIns="48327" anchor="b"/>
          <a:lstStyle>
            <a:lvl1pPr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5813" indent="-303213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08088" indent="-241300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92275" indent="-242888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4875" indent="-241300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320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92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64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36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D3CB8A2-C095-44CB-BB4C-7E0A5387187D}" type="slidenum">
              <a:rPr lang="en-US" sz="1300">
                <a:solidFill>
                  <a:srgbClr val="000000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5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85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</p:spPr>
        <p:txBody>
          <a:bodyPr lIns="96652" tIns="48327" rIns="96652" bIns="48327"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77A5AA-87FD-4EC9-8E92-B2FF5A3D7DB8}" type="slidenum">
              <a:rPr lang="en-US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9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89827" name="Notes Placeholder 2"/>
          <p:cNvSpPr>
            <a:spLocks noGrp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</p:spPr>
        <p:txBody>
          <a:bodyPr lIns="91432" tIns="45716" rIns="91432" bIns="45716"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89828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5813" indent="-303213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08088" indent="-2413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92275" indent="-242888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4875" indent="-2413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BCAE1B0C-2AAE-424D-AD6B-05DBC3691064}" type="slidenum">
              <a:rPr lang="de-CH" sz="1200" b="1">
                <a:solidFill>
                  <a:srgbClr val="EEECE1"/>
                </a:solidFill>
                <a:latin typeface="Trebuchet MS" pitchFamily="3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de-CH" sz="1200" b="1">
              <a:solidFill>
                <a:srgbClr val="EEECE1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CA4759-83D2-444F-8613-4B1DEA908FE5}" type="slidenum">
              <a:rPr lang="en-US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1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91875" name="Notes Placeholder 2"/>
          <p:cNvSpPr>
            <a:spLocks noGrp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</p:spPr>
        <p:txBody>
          <a:bodyPr lIns="91432" tIns="45716" rIns="91432" bIns="45716"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91876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5813" indent="-303213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08088" indent="-2413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92275" indent="-242888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4875" indent="-2413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6A6C6761-598D-49AA-A842-CFC4430AA93E}" type="slidenum">
              <a:rPr lang="de-CH" sz="1200" b="1">
                <a:solidFill>
                  <a:srgbClr val="EEECE1"/>
                </a:solidFill>
                <a:latin typeface="Trebuchet MS" pitchFamily="3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de-CH" sz="1200" b="1">
              <a:solidFill>
                <a:srgbClr val="EEECE1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928F-5AE3-9B4D-A06F-08E238DC561F}" type="datetimeFigureOut">
              <a:rPr lang="en-US" smtClean="0"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8E20-8FBB-2E42-97DA-266480C41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4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928F-5AE3-9B4D-A06F-08E238DC561F}" type="datetimeFigureOut">
              <a:rPr lang="en-US" smtClean="0"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8E20-8FBB-2E42-97DA-266480C41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03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928F-5AE3-9B4D-A06F-08E238DC561F}" type="datetimeFigureOut">
              <a:rPr lang="en-US" smtClean="0"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8E20-8FBB-2E42-97DA-266480C41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62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4198"/>
            <a:ext cx="8380412" cy="750205"/>
          </a:xfrm>
        </p:spPr>
        <p:txBody>
          <a:bodyPr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spc="-300" dirty="0">
                <a:ln w="3175">
                  <a:noFill/>
                </a:ln>
                <a:solidFill>
                  <a:schemeClr val="tx1"/>
                </a:solidFill>
                <a:effectLst/>
                <a:latin typeface="Kalinga" pitchFamily="34" charset="0"/>
                <a:ea typeface="+mn-ea"/>
                <a:cs typeface="Kaling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600062"/>
            <a:ext cx="8380412" cy="2076450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61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928F-5AE3-9B4D-A06F-08E238DC561F}" type="datetimeFigureOut">
              <a:rPr lang="en-US" smtClean="0"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8E20-8FBB-2E42-97DA-266480C41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3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928F-5AE3-9B4D-A06F-08E238DC561F}" type="datetimeFigureOut">
              <a:rPr lang="en-US" smtClean="0"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8E20-8FBB-2E42-97DA-266480C41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2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928F-5AE3-9B4D-A06F-08E238DC561F}" type="datetimeFigureOut">
              <a:rPr lang="en-US" smtClean="0"/>
              <a:t>2/24/14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8E20-8FBB-2E42-97DA-266480C41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29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928F-5AE3-9B4D-A06F-08E238DC561F}" type="datetimeFigureOut">
              <a:rPr lang="en-US" smtClean="0"/>
              <a:t>2/24/14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8E20-8FBB-2E42-97DA-266480C41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37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928F-5AE3-9B4D-A06F-08E238DC561F}" type="datetimeFigureOut">
              <a:rPr lang="en-US" smtClean="0"/>
              <a:t>2/24/14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8E20-8FBB-2E42-97DA-266480C41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05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928F-5AE3-9B4D-A06F-08E238DC561F}" type="datetimeFigureOut">
              <a:rPr lang="en-US" smtClean="0"/>
              <a:t>2/24/14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8E20-8FBB-2E42-97DA-266480C41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4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928F-5AE3-9B4D-A06F-08E238DC561F}" type="datetimeFigureOut">
              <a:rPr lang="en-US" smtClean="0"/>
              <a:t>2/24/14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8E20-8FBB-2E42-97DA-266480C41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42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928F-5AE3-9B4D-A06F-08E238DC561F}" type="datetimeFigureOut">
              <a:rPr lang="en-US" smtClean="0"/>
              <a:t>2/24/14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E8E20-8FBB-2E42-97DA-266480C41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51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D928F-5AE3-9B4D-A06F-08E238DC561F}" type="datetimeFigureOut">
              <a:rPr lang="en-US" smtClean="0"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E8E20-8FBB-2E42-97DA-266480C41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056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slideLayout" Target="../slideLayouts/slideLayout7.xml"/><Relationship Id="rId7" Type="http://schemas.openxmlformats.org/officeDocument/2006/relationships/notesSlide" Target="../notesSlides/notesSlide5.xml"/><Relationship Id="rId8" Type="http://schemas.openxmlformats.org/officeDocument/2006/relationships/image" Target="../media/image12.png"/><Relationship Id="rId1" Type="http://schemas.openxmlformats.org/officeDocument/2006/relationships/tags" Target="../tags/tag9.xml"/><Relationship Id="rId2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27.xml"/><Relationship Id="rId14" Type="http://schemas.openxmlformats.org/officeDocument/2006/relationships/tags" Target="../tags/tag28.xml"/><Relationship Id="rId15" Type="http://schemas.openxmlformats.org/officeDocument/2006/relationships/tags" Target="../tags/tag29.xml"/><Relationship Id="rId16" Type="http://schemas.openxmlformats.org/officeDocument/2006/relationships/tags" Target="../tags/tag30.xml"/><Relationship Id="rId17" Type="http://schemas.openxmlformats.org/officeDocument/2006/relationships/tags" Target="../tags/tag31.xml"/><Relationship Id="rId18" Type="http://schemas.openxmlformats.org/officeDocument/2006/relationships/tags" Target="../tags/tag32.xml"/><Relationship Id="rId19" Type="http://schemas.openxmlformats.org/officeDocument/2006/relationships/tags" Target="../tags/tag33.xml"/><Relationship Id="rId50" Type="http://schemas.openxmlformats.org/officeDocument/2006/relationships/tags" Target="../tags/tag64.xml"/><Relationship Id="rId51" Type="http://schemas.openxmlformats.org/officeDocument/2006/relationships/tags" Target="../tags/tag65.xml"/><Relationship Id="rId52" Type="http://schemas.openxmlformats.org/officeDocument/2006/relationships/tags" Target="../tags/tag66.xml"/><Relationship Id="rId53" Type="http://schemas.openxmlformats.org/officeDocument/2006/relationships/slideLayout" Target="../slideLayouts/slideLayout7.xml"/><Relationship Id="rId54" Type="http://schemas.openxmlformats.org/officeDocument/2006/relationships/notesSlide" Target="../notesSlides/notesSlide7.xml"/><Relationship Id="rId55" Type="http://schemas.openxmlformats.org/officeDocument/2006/relationships/image" Target="../media/image9.png"/><Relationship Id="rId56" Type="http://schemas.openxmlformats.org/officeDocument/2006/relationships/image" Target="../media/image13.png"/><Relationship Id="rId57" Type="http://schemas.openxmlformats.org/officeDocument/2006/relationships/image" Target="../media/image12.png"/><Relationship Id="rId58" Type="http://schemas.openxmlformats.org/officeDocument/2006/relationships/image" Target="../media/image14.png"/><Relationship Id="rId40" Type="http://schemas.openxmlformats.org/officeDocument/2006/relationships/tags" Target="../tags/tag54.xml"/><Relationship Id="rId41" Type="http://schemas.openxmlformats.org/officeDocument/2006/relationships/tags" Target="../tags/tag55.xml"/><Relationship Id="rId42" Type="http://schemas.openxmlformats.org/officeDocument/2006/relationships/tags" Target="../tags/tag56.xml"/><Relationship Id="rId43" Type="http://schemas.openxmlformats.org/officeDocument/2006/relationships/tags" Target="../tags/tag57.xml"/><Relationship Id="rId44" Type="http://schemas.openxmlformats.org/officeDocument/2006/relationships/tags" Target="../tags/tag58.xml"/><Relationship Id="rId45" Type="http://schemas.openxmlformats.org/officeDocument/2006/relationships/tags" Target="../tags/tag59.xml"/><Relationship Id="rId46" Type="http://schemas.openxmlformats.org/officeDocument/2006/relationships/tags" Target="../tags/tag60.xml"/><Relationship Id="rId47" Type="http://schemas.openxmlformats.org/officeDocument/2006/relationships/tags" Target="../tags/tag61.xml"/><Relationship Id="rId48" Type="http://schemas.openxmlformats.org/officeDocument/2006/relationships/tags" Target="../tags/tag62.xml"/><Relationship Id="rId49" Type="http://schemas.openxmlformats.org/officeDocument/2006/relationships/tags" Target="../tags/tag63.xml"/><Relationship Id="rId1" Type="http://schemas.openxmlformats.org/officeDocument/2006/relationships/tags" Target="../tags/tag15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Relationship Id="rId8" Type="http://schemas.openxmlformats.org/officeDocument/2006/relationships/tags" Target="../tags/tag22.xml"/><Relationship Id="rId9" Type="http://schemas.openxmlformats.org/officeDocument/2006/relationships/tags" Target="../tags/tag23.xml"/><Relationship Id="rId30" Type="http://schemas.openxmlformats.org/officeDocument/2006/relationships/tags" Target="../tags/tag44.xml"/><Relationship Id="rId31" Type="http://schemas.openxmlformats.org/officeDocument/2006/relationships/tags" Target="../tags/tag45.xml"/><Relationship Id="rId32" Type="http://schemas.openxmlformats.org/officeDocument/2006/relationships/tags" Target="../tags/tag46.xml"/><Relationship Id="rId33" Type="http://schemas.openxmlformats.org/officeDocument/2006/relationships/tags" Target="../tags/tag47.xml"/><Relationship Id="rId34" Type="http://schemas.openxmlformats.org/officeDocument/2006/relationships/tags" Target="../tags/tag48.xml"/><Relationship Id="rId35" Type="http://schemas.openxmlformats.org/officeDocument/2006/relationships/tags" Target="../tags/tag49.xml"/><Relationship Id="rId36" Type="http://schemas.openxmlformats.org/officeDocument/2006/relationships/tags" Target="../tags/tag50.xml"/><Relationship Id="rId37" Type="http://schemas.openxmlformats.org/officeDocument/2006/relationships/tags" Target="../tags/tag51.xml"/><Relationship Id="rId38" Type="http://schemas.openxmlformats.org/officeDocument/2006/relationships/tags" Target="../tags/tag52.xml"/><Relationship Id="rId39" Type="http://schemas.openxmlformats.org/officeDocument/2006/relationships/tags" Target="../tags/tag53.xml"/><Relationship Id="rId20" Type="http://schemas.openxmlformats.org/officeDocument/2006/relationships/tags" Target="../tags/tag34.xml"/><Relationship Id="rId21" Type="http://schemas.openxmlformats.org/officeDocument/2006/relationships/tags" Target="../tags/tag35.xml"/><Relationship Id="rId22" Type="http://schemas.openxmlformats.org/officeDocument/2006/relationships/tags" Target="../tags/tag36.xml"/><Relationship Id="rId23" Type="http://schemas.openxmlformats.org/officeDocument/2006/relationships/tags" Target="../tags/tag37.xml"/><Relationship Id="rId24" Type="http://schemas.openxmlformats.org/officeDocument/2006/relationships/tags" Target="../tags/tag38.xml"/><Relationship Id="rId25" Type="http://schemas.openxmlformats.org/officeDocument/2006/relationships/tags" Target="../tags/tag39.xml"/><Relationship Id="rId26" Type="http://schemas.openxmlformats.org/officeDocument/2006/relationships/tags" Target="../tags/tag40.xml"/><Relationship Id="rId27" Type="http://schemas.openxmlformats.org/officeDocument/2006/relationships/tags" Target="../tags/tag41.xml"/><Relationship Id="rId28" Type="http://schemas.openxmlformats.org/officeDocument/2006/relationships/tags" Target="../tags/tag42.xml"/><Relationship Id="rId29" Type="http://schemas.openxmlformats.org/officeDocument/2006/relationships/tags" Target="../tags/tag43.xml"/><Relationship Id="rId10" Type="http://schemas.openxmlformats.org/officeDocument/2006/relationships/tags" Target="../tags/tag24.xml"/><Relationship Id="rId11" Type="http://schemas.openxmlformats.org/officeDocument/2006/relationships/tags" Target="../tags/tag25.xml"/><Relationship Id="rId12" Type="http://schemas.openxmlformats.org/officeDocument/2006/relationships/tags" Target="../tags/tag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4" Type="http://schemas.openxmlformats.org/officeDocument/2006/relationships/tags" Target="../tags/tag70.xml"/><Relationship Id="rId5" Type="http://schemas.openxmlformats.org/officeDocument/2006/relationships/tags" Target="../tags/tag71.xml"/><Relationship Id="rId6" Type="http://schemas.openxmlformats.org/officeDocument/2006/relationships/tags" Target="../tags/tag72.xml"/><Relationship Id="rId7" Type="http://schemas.openxmlformats.org/officeDocument/2006/relationships/tags" Target="../tags/tag73.xml"/><Relationship Id="rId8" Type="http://schemas.openxmlformats.org/officeDocument/2006/relationships/slideLayout" Target="../slideLayouts/slideLayout7.xml"/><Relationship Id="rId9" Type="http://schemas.openxmlformats.org/officeDocument/2006/relationships/notesSlide" Target="../notesSlides/notesSlide8.xml"/><Relationship Id="rId10" Type="http://schemas.openxmlformats.org/officeDocument/2006/relationships/image" Target="../media/image15.png"/><Relationship Id="rId1" Type="http://schemas.openxmlformats.org/officeDocument/2006/relationships/tags" Target="../tags/tag67.xml"/><Relationship Id="rId2" Type="http://schemas.openxmlformats.org/officeDocument/2006/relationships/tags" Target="../tags/tag6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9.xml"/><Relationship Id="rId6" Type="http://schemas.openxmlformats.org/officeDocument/2006/relationships/image" Target="../media/image15.png"/><Relationship Id="rId1" Type="http://schemas.openxmlformats.org/officeDocument/2006/relationships/tags" Target="../tags/tag74.xml"/><Relationship Id="rId2" Type="http://schemas.openxmlformats.org/officeDocument/2006/relationships/tags" Target="../tags/tag7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4" Type="http://schemas.openxmlformats.org/officeDocument/2006/relationships/tags" Target="../tags/tag80.xml"/><Relationship Id="rId5" Type="http://schemas.openxmlformats.org/officeDocument/2006/relationships/tags" Target="../tags/tag81.xml"/><Relationship Id="rId6" Type="http://schemas.openxmlformats.org/officeDocument/2006/relationships/slideLayout" Target="../slideLayouts/slideLayout7.xml"/><Relationship Id="rId7" Type="http://schemas.openxmlformats.org/officeDocument/2006/relationships/notesSlide" Target="../notesSlides/notesSlide10.xml"/><Relationship Id="rId8" Type="http://schemas.openxmlformats.org/officeDocument/2006/relationships/image" Target="../media/image15.png"/><Relationship Id="rId1" Type="http://schemas.openxmlformats.org/officeDocument/2006/relationships/tags" Target="../tags/tag77.xml"/><Relationship Id="rId2" Type="http://schemas.openxmlformats.org/officeDocument/2006/relationships/tags" Target="../tags/tag7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82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5.png"/><Relationship Id="rId1" Type="http://schemas.openxmlformats.org/officeDocument/2006/relationships/tags" Target="../tags/tag83.xml"/><Relationship Id="rId2" Type="http://schemas.openxmlformats.org/officeDocument/2006/relationships/tags" Target="../tags/tag84.xml"/><Relationship Id="rId3" Type="http://schemas.openxmlformats.org/officeDocument/2006/relationships/tags" Target="../tags/tag85.xml"/><Relationship Id="rId4" Type="http://schemas.openxmlformats.org/officeDocument/2006/relationships/tags" Target="../tags/tag86.xml"/><Relationship Id="rId5" Type="http://schemas.openxmlformats.org/officeDocument/2006/relationships/tags" Target="../tags/tag87.xml"/><Relationship Id="rId6" Type="http://schemas.openxmlformats.org/officeDocument/2006/relationships/tags" Target="../tags/tag88.xml"/><Relationship Id="rId7" Type="http://schemas.openxmlformats.org/officeDocument/2006/relationships/tags" Target="../tags/tag89.xml"/><Relationship Id="rId8" Type="http://schemas.openxmlformats.org/officeDocument/2006/relationships/slideLayout" Target="../slideLayouts/slideLayout7.xml"/><Relationship Id="rId9" Type="http://schemas.openxmlformats.org/officeDocument/2006/relationships/notesSlide" Target="../notesSlides/notesSlide11.xml"/><Relationship Id="rId10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19.png"/><Relationship Id="rId5" Type="http://schemas.openxmlformats.org/officeDocument/2006/relationships/image" Target="../media/image15.png"/><Relationship Id="rId1" Type="http://schemas.openxmlformats.org/officeDocument/2006/relationships/tags" Target="../tags/tag90.x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hyperlink" Target="http://vision.ucsd.edu/~bbabenko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4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6" Type="http://schemas.openxmlformats.org/officeDocument/2006/relationships/image" Target="../media/image9.png"/><Relationship Id="rId7" Type="http://schemas.openxmlformats.org/officeDocument/2006/relationships/image" Target="../media/image20.png"/><Relationship Id="rId1" Type="http://schemas.openxmlformats.org/officeDocument/2006/relationships/tags" Target="../tags/tag91.xml"/><Relationship Id="rId2" Type="http://schemas.openxmlformats.org/officeDocument/2006/relationships/tags" Target="../tags/tag9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8.xml.rels><?xml version="1.0" encoding="UTF-8" standalone="yes"?>
<Relationships xmlns="http://schemas.openxmlformats.org/package/2006/relationships"><Relationship Id="rId20" Type="http://schemas.openxmlformats.org/officeDocument/2006/relationships/tags" Target="../tags/tag113.xml"/><Relationship Id="rId21" Type="http://schemas.openxmlformats.org/officeDocument/2006/relationships/tags" Target="../tags/tag114.xml"/><Relationship Id="rId22" Type="http://schemas.openxmlformats.org/officeDocument/2006/relationships/tags" Target="../tags/tag115.xml"/><Relationship Id="rId23" Type="http://schemas.openxmlformats.org/officeDocument/2006/relationships/tags" Target="../tags/tag116.xml"/><Relationship Id="rId24" Type="http://schemas.openxmlformats.org/officeDocument/2006/relationships/tags" Target="../tags/tag117.xml"/><Relationship Id="rId25" Type="http://schemas.openxmlformats.org/officeDocument/2006/relationships/tags" Target="../tags/tag118.xml"/><Relationship Id="rId26" Type="http://schemas.openxmlformats.org/officeDocument/2006/relationships/tags" Target="../tags/tag119.xml"/><Relationship Id="rId27" Type="http://schemas.openxmlformats.org/officeDocument/2006/relationships/tags" Target="../tags/tag120.xml"/><Relationship Id="rId28" Type="http://schemas.openxmlformats.org/officeDocument/2006/relationships/tags" Target="../tags/tag121.xml"/><Relationship Id="rId29" Type="http://schemas.openxmlformats.org/officeDocument/2006/relationships/tags" Target="../tags/tag122.xml"/><Relationship Id="rId1" Type="http://schemas.openxmlformats.org/officeDocument/2006/relationships/tags" Target="../tags/tag94.xml"/><Relationship Id="rId2" Type="http://schemas.openxmlformats.org/officeDocument/2006/relationships/tags" Target="../tags/tag95.xml"/><Relationship Id="rId3" Type="http://schemas.openxmlformats.org/officeDocument/2006/relationships/tags" Target="../tags/tag96.xml"/><Relationship Id="rId4" Type="http://schemas.openxmlformats.org/officeDocument/2006/relationships/tags" Target="../tags/tag97.xml"/><Relationship Id="rId5" Type="http://schemas.openxmlformats.org/officeDocument/2006/relationships/tags" Target="../tags/tag98.xml"/><Relationship Id="rId30" Type="http://schemas.openxmlformats.org/officeDocument/2006/relationships/tags" Target="../tags/tag123.xml"/><Relationship Id="rId31" Type="http://schemas.openxmlformats.org/officeDocument/2006/relationships/slideLayout" Target="../slideLayouts/slideLayout7.xml"/><Relationship Id="rId32" Type="http://schemas.openxmlformats.org/officeDocument/2006/relationships/notesSlide" Target="../notesSlides/notesSlide20.xml"/><Relationship Id="rId9" Type="http://schemas.openxmlformats.org/officeDocument/2006/relationships/tags" Target="../tags/tag102.xml"/><Relationship Id="rId6" Type="http://schemas.openxmlformats.org/officeDocument/2006/relationships/tags" Target="../tags/tag99.xml"/><Relationship Id="rId7" Type="http://schemas.openxmlformats.org/officeDocument/2006/relationships/tags" Target="../tags/tag100.xml"/><Relationship Id="rId8" Type="http://schemas.openxmlformats.org/officeDocument/2006/relationships/tags" Target="../tags/tag101.xml"/><Relationship Id="rId33" Type="http://schemas.openxmlformats.org/officeDocument/2006/relationships/image" Target="../media/image14.png"/><Relationship Id="rId34" Type="http://schemas.openxmlformats.org/officeDocument/2006/relationships/image" Target="../media/image22.png"/><Relationship Id="rId35" Type="http://schemas.openxmlformats.org/officeDocument/2006/relationships/image" Target="../media/image23.jpeg"/><Relationship Id="rId36" Type="http://schemas.openxmlformats.org/officeDocument/2006/relationships/image" Target="../media/image24.png"/><Relationship Id="rId10" Type="http://schemas.openxmlformats.org/officeDocument/2006/relationships/tags" Target="../tags/tag103.xml"/><Relationship Id="rId11" Type="http://schemas.openxmlformats.org/officeDocument/2006/relationships/tags" Target="../tags/tag104.xml"/><Relationship Id="rId12" Type="http://schemas.openxmlformats.org/officeDocument/2006/relationships/tags" Target="../tags/tag105.xml"/><Relationship Id="rId13" Type="http://schemas.openxmlformats.org/officeDocument/2006/relationships/tags" Target="../tags/tag106.xml"/><Relationship Id="rId14" Type="http://schemas.openxmlformats.org/officeDocument/2006/relationships/tags" Target="../tags/tag107.xml"/><Relationship Id="rId15" Type="http://schemas.openxmlformats.org/officeDocument/2006/relationships/tags" Target="../tags/tag108.xml"/><Relationship Id="rId16" Type="http://schemas.openxmlformats.org/officeDocument/2006/relationships/tags" Target="../tags/tag109.xml"/><Relationship Id="rId17" Type="http://schemas.openxmlformats.org/officeDocument/2006/relationships/tags" Target="../tags/tag110.xml"/><Relationship Id="rId18" Type="http://schemas.openxmlformats.org/officeDocument/2006/relationships/tags" Target="../tags/tag111.xml"/><Relationship Id="rId19" Type="http://schemas.openxmlformats.org/officeDocument/2006/relationships/tags" Target="../tags/tag112.xml"/><Relationship Id="rId37" Type="http://schemas.openxmlformats.org/officeDocument/2006/relationships/image" Target="../media/image25.png"/><Relationship Id="rId38" Type="http://schemas.openxmlformats.org/officeDocument/2006/relationships/image" Target="../media/image26.jpeg"/><Relationship Id="rId39" Type="http://schemas.openxmlformats.org/officeDocument/2006/relationships/image" Target="../media/image27.png"/><Relationship Id="rId40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tags" Target="../tags/tag124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tags" Target="../tags/tag125.xml"/><Relationship Id="rId2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23.xml"/><Relationship Id="rId5" Type="http://schemas.openxmlformats.org/officeDocument/2006/relationships/image" Target="../media/image28.png"/><Relationship Id="rId1" Type="http://schemas.openxmlformats.org/officeDocument/2006/relationships/tags" Target="../tags/tag126.xml"/><Relationship Id="rId2" Type="http://schemas.openxmlformats.org/officeDocument/2006/relationships/tags" Target="../tags/tag1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24.xml"/><Relationship Id="rId5" Type="http://schemas.openxmlformats.org/officeDocument/2006/relationships/image" Target="../media/image33.png"/><Relationship Id="rId1" Type="http://schemas.openxmlformats.org/officeDocument/2006/relationships/tags" Target="../tags/tag128.xml"/><Relationship Id="rId2" Type="http://schemas.openxmlformats.org/officeDocument/2006/relationships/tags" Target="../tags/tag1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25.xml"/><Relationship Id="rId6" Type="http://schemas.openxmlformats.org/officeDocument/2006/relationships/image" Target="../media/image34.jpeg"/><Relationship Id="rId7" Type="http://schemas.openxmlformats.org/officeDocument/2006/relationships/image" Target="../media/image35.jpeg"/><Relationship Id="rId1" Type="http://schemas.openxmlformats.org/officeDocument/2006/relationships/tags" Target="../tags/tag130.xml"/><Relationship Id="rId2" Type="http://schemas.openxmlformats.org/officeDocument/2006/relationships/tags" Target="../tags/tag13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4" Type="http://schemas.openxmlformats.org/officeDocument/2006/relationships/tags" Target="../tags/tag136.xml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26.xml"/><Relationship Id="rId7" Type="http://schemas.openxmlformats.org/officeDocument/2006/relationships/image" Target="../media/image36.jpeg"/><Relationship Id="rId8" Type="http://schemas.openxmlformats.org/officeDocument/2006/relationships/image" Target="../media/image37.jpeg"/><Relationship Id="rId1" Type="http://schemas.openxmlformats.org/officeDocument/2006/relationships/tags" Target="../tags/tag133.xml"/><Relationship Id="rId2" Type="http://schemas.openxmlformats.org/officeDocument/2006/relationships/tags" Target="../tags/tag13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4" Type="http://schemas.openxmlformats.org/officeDocument/2006/relationships/tags" Target="../tags/tag140.xml"/><Relationship Id="rId5" Type="http://schemas.openxmlformats.org/officeDocument/2006/relationships/tags" Target="../tags/tag141.xml"/><Relationship Id="rId6" Type="http://schemas.openxmlformats.org/officeDocument/2006/relationships/tags" Target="../tags/tag142.xml"/><Relationship Id="rId7" Type="http://schemas.openxmlformats.org/officeDocument/2006/relationships/slideLayout" Target="../slideLayouts/slideLayout7.xml"/><Relationship Id="rId8" Type="http://schemas.openxmlformats.org/officeDocument/2006/relationships/notesSlide" Target="../notesSlides/notesSlide27.xml"/><Relationship Id="rId9" Type="http://schemas.openxmlformats.org/officeDocument/2006/relationships/image" Target="../media/image38.jpeg"/><Relationship Id="rId10" Type="http://schemas.openxmlformats.org/officeDocument/2006/relationships/image" Target="../media/image39.jpeg"/><Relationship Id="rId11" Type="http://schemas.openxmlformats.org/officeDocument/2006/relationships/image" Target="../media/image40.jpeg"/><Relationship Id="rId1" Type="http://schemas.openxmlformats.org/officeDocument/2006/relationships/tags" Target="../tags/tag137.xml"/><Relationship Id="rId2" Type="http://schemas.openxmlformats.org/officeDocument/2006/relationships/tags" Target="../tags/tag1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Relationship Id="rId9" Type="http://schemas.openxmlformats.org/officeDocument/2006/relationships/slideLayout" Target="../slideLayouts/slideLayout7.xml"/><Relationship Id="rId10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Face Detection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CSE 576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089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876801" y="1919484"/>
            <a:ext cx="828753" cy="3332648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Sums of rectangular regions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471029"/>
              </p:ext>
            </p:extLst>
          </p:nvPr>
        </p:nvGraphicFramePr>
        <p:xfrm>
          <a:off x="4876800" y="1921374"/>
          <a:ext cx="3327816" cy="416727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</a:tblGrid>
              <a:tr h="277818"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7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7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8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0" y="2362200"/>
            <a:ext cx="3657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dirty="0">
                <a:solidFill>
                  <a:prstClr val="black"/>
                </a:solidFill>
                <a:latin typeface="Calibri"/>
              </a:rPr>
              <a:t>Solution is found using:</a:t>
            </a:r>
          </a:p>
          <a:p>
            <a:pPr defTabSz="914400"/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defTabSz="914400"/>
            <a:r>
              <a:rPr lang="en-US" sz="3600" i="1" dirty="0">
                <a:solidFill>
                  <a:prstClr val="black"/>
                </a:solidFill>
                <a:latin typeface="Calibri"/>
              </a:rPr>
              <a:t>A + D – B - C</a:t>
            </a:r>
          </a:p>
        </p:txBody>
      </p:sp>
      <p:sp>
        <p:nvSpPr>
          <p:cNvPr id="6" name="Rectangle 5"/>
          <p:cNvSpPr/>
          <p:nvPr/>
        </p:nvSpPr>
        <p:spPr>
          <a:xfrm>
            <a:off x="4876800" y="1919484"/>
            <a:ext cx="2770279" cy="3333278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76801" y="1919484"/>
            <a:ext cx="828754" cy="1390493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76799" y="1919484"/>
            <a:ext cx="2770909" cy="1390493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15000" y="3292974"/>
            <a:ext cx="1932079" cy="19597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44958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alibri"/>
              </a:rPr>
              <a:t>What if the position of the box lies between pixels?</a:t>
            </a:r>
          </a:p>
        </p:txBody>
      </p:sp>
    </p:spTree>
    <p:extLst>
      <p:ext uri="{BB962C8B-B14F-4D97-AF65-F5344CB8AC3E}">
        <p14:creationId xmlns:p14="http://schemas.microsoft.com/office/powerpoint/2010/main" val="161518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128961" y="6262688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de-DE" dirty="0">
                <a:latin typeface="Trebuchet MS"/>
              </a:rPr>
              <a:t>K. </a:t>
            </a:r>
            <a:r>
              <a:rPr lang="de-DE" dirty="0" err="1">
                <a:latin typeface="Trebuchet MS"/>
              </a:rPr>
              <a:t>Grauman</a:t>
            </a:r>
            <a:r>
              <a:rPr lang="de-DE" dirty="0">
                <a:latin typeface="Trebuchet MS"/>
              </a:rPr>
              <a:t>, B. Leibe</a:t>
            </a:r>
          </a:p>
        </p:txBody>
      </p:sp>
      <p:sp>
        <p:nvSpPr>
          <p:cNvPr id="582659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0" y="381000"/>
            <a:ext cx="7315200" cy="609600"/>
          </a:xfrm>
        </p:spPr>
        <p:txBody>
          <a:bodyPr>
            <a:normAutofit fontScale="90000"/>
          </a:bodyPr>
          <a:lstStyle/>
          <a:p>
            <a:r>
              <a:rPr lang="en-US"/>
              <a:t>Large library of filters</a:t>
            </a:r>
          </a:p>
        </p:txBody>
      </p:sp>
      <p:pic>
        <p:nvPicPr>
          <p:cNvPr id="582658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2" t="38298" r="24236" b="10341"/>
          <a:stretch>
            <a:fillRect/>
          </a:stretch>
        </p:blipFill>
        <p:spPr bwMode="auto">
          <a:xfrm>
            <a:off x="446088" y="982663"/>
            <a:ext cx="6180137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2660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726238" y="1311275"/>
            <a:ext cx="2417762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1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100" b="1">
                <a:solidFill>
                  <a:srgbClr val="000000"/>
                </a:solidFill>
                <a:latin typeface="Trebuchet MS" pitchFamily="34" charset="0"/>
              </a:rPr>
              <a:t>Considering all possible filter parameters: position, scale, and type: 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100" b="1">
                <a:solidFill>
                  <a:srgbClr val="000000"/>
                </a:solidFill>
                <a:latin typeface="Trebuchet MS" pitchFamily="34" charset="0"/>
              </a:rPr>
              <a:t>180,000+ possible features associated with each 24 x 24 window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 sz="2100" b="1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41463" y="5108575"/>
            <a:ext cx="64992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>
                <a:solidFill>
                  <a:srgbClr val="000000"/>
                </a:solidFill>
                <a:latin typeface="Trebuchet MS" pitchFamily="34" charset="0"/>
              </a:rPr>
              <a:t>Use AdaBoost both to select the informative features and to form the classifier</a:t>
            </a:r>
          </a:p>
        </p:txBody>
      </p:sp>
      <p:sp>
        <p:nvSpPr>
          <p:cNvPr id="582662" name="Text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2600" y="6350000"/>
            <a:ext cx="3074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000000"/>
                </a:solidFill>
                <a:latin typeface="Trebuchet MS" pitchFamily="34" charset="0"/>
              </a:rPr>
              <a:t>Viola &amp; Jones, CVPR 2001</a:t>
            </a:r>
          </a:p>
        </p:txBody>
      </p:sp>
    </p:spTree>
    <p:extLst>
      <p:ext uri="{BB962C8B-B14F-4D97-AF65-F5344CB8AC3E}">
        <p14:creationId xmlns:p14="http://schemas.microsoft.com/office/powerpoint/2010/main" val="2857677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Feature selection</a:t>
            </a:r>
          </a:p>
        </p:txBody>
      </p:sp>
      <p:sp>
        <p:nvSpPr>
          <p:cNvPr id="135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/>
              <a:t>For a 24x24 detection region, the number of possible rectangle features is ~160,000!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/>
              <a:t>At test time, it is impractical to evaluate the entire feature set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/>
              <a:t>Can we create a good classifier using just a small subset of all possible features?</a:t>
            </a:r>
          </a:p>
          <a:p>
            <a:pPr>
              <a:buFontTx/>
              <a:buChar char="•"/>
            </a:pPr>
            <a:r>
              <a:rPr lang="en-US" dirty="0" smtClean="0"/>
              <a:t>How to select such a subset?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21199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ooter Placeholder 59"/>
          <p:cNvSpPr>
            <a:spLocks noGrp="1"/>
          </p:cNvSpPr>
          <p:nvPr>
            <p:ph type="ftr" sz="quarter" idx="11"/>
          </p:nvPr>
        </p:nvSpPr>
        <p:spPr>
          <a:xfrm>
            <a:off x="6070145" y="63500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de-DE" dirty="0">
                <a:latin typeface="Trebuchet MS"/>
              </a:rPr>
              <a:t>K. </a:t>
            </a:r>
            <a:r>
              <a:rPr lang="de-DE" dirty="0" err="1">
                <a:latin typeface="Trebuchet MS"/>
              </a:rPr>
              <a:t>Grauman</a:t>
            </a:r>
            <a:r>
              <a:rPr lang="de-DE" dirty="0">
                <a:latin typeface="Trebuchet MS"/>
              </a:rPr>
              <a:t>, B. Leibe</a:t>
            </a:r>
          </a:p>
        </p:txBody>
      </p:sp>
      <p:sp>
        <p:nvSpPr>
          <p:cNvPr id="584707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0" y="381000"/>
            <a:ext cx="7948613" cy="609600"/>
          </a:xfrm>
        </p:spPr>
        <p:txBody>
          <a:bodyPr>
            <a:normAutofit fontScale="90000"/>
          </a:bodyPr>
          <a:lstStyle/>
          <a:p>
            <a:r>
              <a:rPr lang="en-US"/>
              <a:t>AdaBoost for feature+classifier selection</a:t>
            </a:r>
          </a:p>
        </p:txBody>
      </p:sp>
      <p:sp>
        <p:nvSpPr>
          <p:cNvPr id="584708" name="Rectangle 3"/>
          <p:cNvSpPr>
            <a:spLocks noGrp="1" noChangeArrowheads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0" y="1066800"/>
            <a:ext cx="7772400" cy="1095375"/>
          </a:xfrm>
        </p:spPr>
        <p:txBody>
          <a:bodyPr/>
          <a:lstStyle/>
          <a:p>
            <a:r>
              <a:rPr lang="en-US" sz="2100" dirty="0"/>
              <a:t>Want to select the single rectangle feature and threshold that best separates </a:t>
            </a:r>
            <a:r>
              <a:rPr lang="en-US" sz="2100" dirty="0">
                <a:solidFill>
                  <a:srgbClr val="FF0000"/>
                </a:solidFill>
              </a:rPr>
              <a:t>positive</a:t>
            </a:r>
            <a:r>
              <a:rPr lang="en-US" sz="2100" dirty="0"/>
              <a:t> (faces) and </a:t>
            </a:r>
            <a:r>
              <a:rPr lang="en-US" sz="2100" dirty="0">
                <a:solidFill>
                  <a:schemeClr val="accent2"/>
                </a:solidFill>
              </a:rPr>
              <a:t>negative</a:t>
            </a:r>
            <a:r>
              <a:rPr lang="en-US" sz="2100" dirty="0"/>
              <a:t> (non-faces) training examples, in terms of </a:t>
            </a:r>
            <a:r>
              <a:rPr lang="en-US" sz="2100" i="1" dirty="0"/>
              <a:t>weighted</a:t>
            </a:r>
            <a:r>
              <a:rPr lang="en-US" sz="2100" dirty="0"/>
              <a:t> error.</a:t>
            </a:r>
          </a:p>
        </p:txBody>
      </p:sp>
      <p:cxnSp>
        <p:nvCxnSpPr>
          <p:cNvPr id="61" name="Straight Arrow Connector 60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>
            <a:off x="1906588" y="4941888"/>
            <a:ext cx="1533525" cy="1587"/>
          </a:xfrm>
          <a:prstGeom prst="straightConnector1">
            <a:avLst/>
          </a:prstGeom>
          <a:noFill/>
          <a:ln w="12700" cap="sq" algn="ctr">
            <a:solidFill>
              <a:schemeClr val="bg2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5173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6" t="76900" r="54482" b="13509"/>
          <a:stretch>
            <a:fillRect/>
          </a:stretch>
        </p:blipFill>
        <p:spPr bwMode="auto">
          <a:xfrm>
            <a:off x="5046663" y="3298825"/>
            <a:ext cx="360045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6006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95413" y="5160963"/>
            <a:ext cx="2373312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  <a:latin typeface="Trebuchet MS" pitchFamily="34" charset="0"/>
              </a:rPr>
              <a:t>Outputs of a possible rectangle feature on faces and non-faces.</a:t>
            </a:r>
          </a:p>
        </p:txBody>
      </p:sp>
      <p:pic>
        <p:nvPicPr>
          <p:cNvPr id="896015" name="Picture 10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7" t="78464" r="60167" b="17628"/>
          <a:stretch>
            <a:fillRect/>
          </a:stretch>
        </p:blipFill>
        <p:spPr bwMode="auto">
          <a:xfrm>
            <a:off x="2381250" y="4759325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2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482600" y="2824163"/>
            <a:ext cx="4052888" cy="600075"/>
            <a:chOff x="482544" y="2735253"/>
            <a:chExt cx="4052942" cy="600698"/>
          </a:xfrm>
        </p:grpSpPr>
        <p:pic>
          <p:nvPicPr>
            <p:cNvPr id="584716" name="Picture 4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77" t="28741" r="55986" b="68793"/>
            <a:stretch>
              <a:fillRect/>
            </a:stretch>
          </p:blipFill>
          <p:spPr bwMode="auto">
            <a:xfrm>
              <a:off x="4024305" y="2954331"/>
              <a:ext cx="259976" cy="207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17" name="Picture 4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28" t="23193" r="55421" b="74649"/>
            <a:stretch>
              <a:fillRect/>
            </a:stretch>
          </p:blipFill>
          <p:spPr bwMode="auto">
            <a:xfrm>
              <a:off x="2344707" y="2954331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18" name="Picture 4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77" t="28741" r="55986" b="68793"/>
            <a:stretch>
              <a:fillRect/>
            </a:stretch>
          </p:blipFill>
          <p:spPr bwMode="auto">
            <a:xfrm>
              <a:off x="1870038" y="2943234"/>
              <a:ext cx="259976" cy="207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19" name="Picture 4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77" t="28741" r="55986" b="68793"/>
            <a:stretch>
              <a:fillRect/>
            </a:stretch>
          </p:blipFill>
          <p:spPr bwMode="auto">
            <a:xfrm>
              <a:off x="3257532" y="2954331"/>
              <a:ext cx="259976" cy="207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20" name="Picture 4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77" t="28741" r="55986" b="68793"/>
            <a:stretch>
              <a:fillRect/>
            </a:stretch>
          </p:blipFill>
          <p:spPr bwMode="auto">
            <a:xfrm>
              <a:off x="3476610" y="2954331"/>
              <a:ext cx="259976" cy="207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21" name="Picture 4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65" t="29050" r="55986" b="68793"/>
            <a:stretch>
              <a:fillRect/>
            </a:stretch>
          </p:blipFill>
          <p:spPr bwMode="auto">
            <a:xfrm>
              <a:off x="3805227" y="2979747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22" name="Picture 4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28" t="23193" r="55421" b="74649"/>
            <a:stretch>
              <a:fillRect/>
            </a:stretch>
          </p:blipFill>
          <p:spPr bwMode="auto">
            <a:xfrm>
              <a:off x="1577934" y="2954331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23" name="Picture 4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28" t="23193" r="55421" b="74649"/>
            <a:stretch>
              <a:fillRect/>
            </a:stretch>
          </p:blipFill>
          <p:spPr bwMode="auto">
            <a:xfrm>
              <a:off x="1285830" y="2954331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24" name="Picture 4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28" t="23193" r="55421" b="74649"/>
            <a:stretch>
              <a:fillRect/>
            </a:stretch>
          </p:blipFill>
          <p:spPr bwMode="auto">
            <a:xfrm>
              <a:off x="2855889" y="2954331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25" name="Picture 4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56" t="70761" r="69067" b="16591"/>
            <a:stretch>
              <a:fillRect/>
            </a:stretch>
          </p:blipFill>
          <p:spPr bwMode="auto">
            <a:xfrm>
              <a:off x="482544" y="2735253"/>
              <a:ext cx="620721" cy="600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84726" name="Straight Arrow Connector 54"/>
            <p:cNvCxnSpPr>
              <a:cxnSpLocks noChangeShapeType="1"/>
            </p:cNvCxnSpPr>
            <p:nvPr>
              <p:custDataLst>
                <p:tags r:id="rId52"/>
              </p:custDataLst>
            </p:nvPr>
          </p:nvCxnSpPr>
          <p:spPr bwMode="auto">
            <a:xfrm rot="10800000" flipH="1" flipV="1">
              <a:off x="1285829" y="3045322"/>
              <a:ext cx="3249657" cy="18547"/>
            </a:xfrm>
            <a:prstGeom prst="straightConnector1">
              <a:avLst/>
            </a:prstGeom>
            <a:noFill/>
            <a:ln w="12700" cap="sq" algn="ctr">
              <a:solidFill>
                <a:schemeClr val="bg2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63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19113" y="3481388"/>
            <a:ext cx="3979862" cy="547687"/>
            <a:chOff x="519057" y="3392487"/>
            <a:chExt cx="3979917" cy="547695"/>
          </a:xfrm>
        </p:grpSpPr>
        <p:pic>
          <p:nvPicPr>
            <p:cNvPr id="584728" name="Picture 4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02" t="56004" r="36253" b="31348"/>
            <a:stretch>
              <a:fillRect/>
            </a:stretch>
          </p:blipFill>
          <p:spPr bwMode="auto">
            <a:xfrm>
              <a:off x="519057" y="3392487"/>
              <a:ext cx="547695" cy="547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29" name="Picture 4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77" t="28741" r="55986" b="68793"/>
            <a:stretch>
              <a:fillRect/>
            </a:stretch>
          </p:blipFill>
          <p:spPr bwMode="auto">
            <a:xfrm>
              <a:off x="4019920" y="3586149"/>
              <a:ext cx="259976" cy="207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30" name="Picture 4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28" t="23193" r="55421" b="74649"/>
            <a:stretch>
              <a:fillRect/>
            </a:stretch>
          </p:blipFill>
          <p:spPr bwMode="auto">
            <a:xfrm>
              <a:off x="2136726" y="3575052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31" name="Picture 4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77" t="28741" r="55986" b="68793"/>
            <a:stretch>
              <a:fillRect/>
            </a:stretch>
          </p:blipFill>
          <p:spPr bwMode="auto">
            <a:xfrm>
              <a:off x="3074967" y="3575052"/>
              <a:ext cx="259976" cy="207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32" name="Picture 4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77" t="28741" r="55986" b="68793"/>
            <a:stretch>
              <a:fillRect/>
            </a:stretch>
          </p:blipFill>
          <p:spPr bwMode="auto">
            <a:xfrm>
              <a:off x="2376835" y="3575052"/>
              <a:ext cx="259976" cy="207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33" name="Picture 4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77" t="28741" r="55986" b="68793"/>
            <a:stretch>
              <a:fillRect/>
            </a:stretch>
          </p:blipFill>
          <p:spPr bwMode="auto">
            <a:xfrm>
              <a:off x="3362686" y="3575052"/>
              <a:ext cx="259976" cy="207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34" name="Picture 4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65" t="29050" r="55986" b="68793"/>
            <a:stretch>
              <a:fillRect/>
            </a:stretch>
          </p:blipFill>
          <p:spPr bwMode="auto">
            <a:xfrm>
              <a:off x="1870038" y="3611565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35" name="Picture 4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28" t="23193" r="55421" b="74649"/>
            <a:stretch>
              <a:fillRect/>
            </a:stretch>
          </p:blipFill>
          <p:spPr bwMode="auto">
            <a:xfrm>
              <a:off x="3805227" y="3575052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36" name="Picture 4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28" t="23193" r="55421" b="74649"/>
            <a:stretch>
              <a:fillRect/>
            </a:stretch>
          </p:blipFill>
          <p:spPr bwMode="auto">
            <a:xfrm>
              <a:off x="1281445" y="3586149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37" name="Picture 4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28" t="23193" r="55421" b="74649"/>
            <a:stretch>
              <a:fillRect/>
            </a:stretch>
          </p:blipFill>
          <p:spPr bwMode="auto">
            <a:xfrm>
              <a:off x="2851504" y="3586149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84738" name="Straight Arrow Connector 55"/>
            <p:cNvCxnSpPr>
              <a:cxnSpLocks noChangeShapeType="1"/>
            </p:cNvCxnSpPr>
            <p:nvPr>
              <p:custDataLst>
                <p:tags r:id="rId41"/>
              </p:custDataLst>
            </p:nvPr>
          </p:nvCxnSpPr>
          <p:spPr bwMode="auto">
            <a:xfrm rot="10800000" flipH="1" flipV="1">
              <a:off x="1249317" y="3666043"/>
              <a:ext cx="3249657" cy="18547"/>
            </a:xfrm>
            <a:prstGeom prst="straightConnector1">
              <a:avLst/>
            </a:prstGeom>
            <a:noFill/>
            <a:ln w="12700" cap="sq" algn="ctr">
              <a:solidFill>
                <a:schemeClr val="bg2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64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519113" y="4102100"/>
            <a:ext cx="4016375" cy="1570038"/>
            <a:chOff x="519057" y="4013208"/>
            <a:chExt cx="4016431" cy="1570058"/>
          </a:xfrm>
        </p:grpSpPr>
        <p:pic>
          <p:nvPicPr>
            <p:cNvPr id="584740" name="Picture 4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26" t="56004" r="58130" b="31348"/>
            <a:stretch>
              <a:fillRect/>
            </a:stretch>
          </p:blipFill>
          <p:spPr bwMode="auto">
            <a:xfrm>
              <a:off x="519057" y="4013208"/>
              <a:ext cx="584208" cy="584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741" name="TextBox 34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 rot="5400000">
              <a:off x="379933" y="4882592"/>
              <a:ext cx="985851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100" b="1">
                  <a:solidFill>
                    <a:srgbClr val="000000"/>
                  </a:solidFill>
                  <a:latin typeface="Trebuchet MS" pitchFamily="34" charset="0"/>
                </a:rPr>
                <a:t>…</a:t>
              </a:r>
            </a:p>
          </p:txBody>
        </p:sp>
        <p:pic>
          <p:nvPicPr>
            <p:cNvPr id="584742" name="Picture 4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77" t="28741" r="55986" b="68793"/>
            <a:stretch>
              <a:fillRect/>
            </a:stretch>
          </p:blipFill>
          <p:spPr bwMode="auto">
            <a:xfrm>
              <a:off x="4056433" y="4206870"/>
              <a:ext cx="259976" cy="207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43" name="Picture 4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28" t="23193" r="55421" b="74649"/>
            <a:stretch>
              <a:fillRect/>
            </a:stretch>
          </p:blipFill>
          <p:spPr bwMode="auto">
            <a:xfrm>
              <a:off x="2595913" y="4206870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44" name="Picture 4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77" t="28741" r="55986" b="68793"/>
            <a:stretch>
              <a:fillRect/>
            </a:stretch>
          </p:blipFill>
          <p:spPr bwMode="auto">
            <a:xfrm>
              <a:off x="1902166" y="4195773"/>
              <a:ext cx="259976" cy="207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45" name="Picture 4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77" t="28741" r="55986" b="68793"/>
            <a:stretch>
              <a:fillRect/>
            </a:stretch>
          </p:blipFill>
          <p:spPr bwMode="auto">
            <a:xfrm>
              <a:off x="2230783" y="4195773"/>
              <a:ext cx="259976" cy="207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46" name="Picture 4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77" t="28741" r="55986" b="68793"/>
            <a:stretch>
              <a:fillRect/>
            </a:stretch>
          </p:blipFill>
          <p:spPr bwMode="auto">
            <a:xfrm>
              <a:off x="3508738" y="4206870"/>
              <a:ext cx="259976" cy="207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47" name="Picture 4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65" t="29050" r="55986" b="68793"/>
            <a:stretch>
              <a:fillRect/>
            </a:stretch>
          </p:blipFill>
          <p:spPr bwMode="auto">
            <a:xfrm>
              <a:off x="3001941" y="4232286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48" name="Picture 4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28" t="23193" r="55421" b="74649"/>
            <a:stretch>
              <a:fillRect/>
            </a:stretch>
          </p:blipFill>
          <p:spPr bwMode="auto">
            <a:xfrm>
              <a:off x="1610062" y="4206870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49" name="Picture 4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28" t="23193" r="55421" b="74649"/>
            <a:stretch>
              <a:fillRect/>
            </a:stretch>
          </p:blipFill>
          <p:spPr bwMode="auto">
            <a:xfrm>
              <a:off x="1317958" y="4206870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50" name="Picture 4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28" t="23193" r="55421" b="74649"/>
            <a:stretch>
              <a:fillRect/>
            </a:stretch>
          </p:blipFill>
          <p:spPr bwMode="auto">
            <a:xfrm>
              <a:off x="3268629" y="4232868"/>
              <a:ext cx="207981" cy="18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84751" name="Straight Arrow Connector 56"/>
            <p:cNvCxnSpPr>
              <a:cxnSpLocks noChangeShapeType="1"/>
            </p:cNvCxnSpPr>
            <p:nvPr>
              <p:custDataLst>
                <p:tags r:id="rId30"/>
              </p:custDataLst>
            </p:nvPr>
          </p:nvCxnSpPr>
          <p:spPr bwMode="auto">
            <a:xfrm rot="10800000" flipH="1" flipV="1">
              <a:off x="1285831" y="4305312"/>
              <a:ext cx="3249657" cy="18547"/>
            </a:xfrm>
            <a:prstGeom prst="straightConnector1">
              <a:avLst/>
            </a:prstGeom>
            <a:noFill/>
            <a:ln w="12700" cap="sq" algn="ctr">
              <a:solidFill>
                <a:schemeClr val="bg2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70" name="Picture 2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2" r="60495" b="90565"/>
          <a:stretch>
            <a:fillRect/>
          </a:stretch>
        </p:blipFill>
        <p:spPr bwMode="auto">
          <a:xfrm>
            <a:off x="5353050" y="3189288"/>
            <a:ext cx="40163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71" name="Picture 52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7" t="78839" r="63316" b="17628"/>
          <a:stretch>
            <a:fillRect/>
          </a:stretch>
        </p:blipFill>
        <p:spPr bwMode="auto">
          <a:xfrm>
            <a:off x="665163" y="2459038"/>
            <a:ext cx="2190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71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3208338" y="2495550"/>
            <a:ext cx="414337" cy="1042988"/>
            <a:chOff x="1688269" y="2406636"/>
            <a:chExt cx="413543" cy="1042974"/>
          </a:xfrm>
        </p:grpSpPr>
        <p:cxnSp>
          <p:nvCxnSpPr>
            <p:cNvPr id="584758" name="Straight Connector 13"/>
            <p:cNvCxnSpPr>
              <a:cxnSpLocks noChangeShapeType="1"/>
            </p:cNvCxnSpPr>
            <p:nvPr>
              <p:custDataLst>
                <p:tags r:id="rId17"/>
              </p:custDataLst>
            </p:nvPr>
          </p:nvCxnSpPr>
          <p:spPr bwMode="auto">
            <a:xfrm rot="16200000" flipH="1">
              <a:off x="1209643" y="2959084"/>
              <a:ext cx="969152" cy="11900"/>
            </a:xfrm>
            <a:prstGeom prst="line">
              <a:avLst/>
            </a:prstGeom>
            <a:noFill/>
            <a:ln w="38100" algn="ctr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584759" name="Picture 55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91" t="78464" r="55251" b="16847"/>
            <a:stretch>
              <a:fillRect/>
            </a:stretch>
          </p:blipFill>
          <p:spPr bwMode="auto">
            <a:xfrm>
              <a:off x="1797012" y="2406636"/>
              <a:ext cx="304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5" name="Text Box 5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572000" y="2552700"/>
            <a:ext cx="42354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100" b="1">
                <a:solidFill>
                  <a:srgbClr val="000000"/>
                </a:solidFill>
                <a:latin typeface="Trebuchet MS" pitchFamily="34" charset="0"/>
              </a:rPr>
              <a:t>Resulting weak classifier:</a:t>
            </a:r>
          </a:p>
        </p:txBody>
      </p:sp>
      <p:sp>
        <p:nvSpPr>
          <p:cNvPr id="76" name="Rectangle 7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27013" y="2406650"/>
            <a:ext cx="4600575" cy="1095375"/>
          </a:xfrm>
          <a:prstGeom prst="rect">
            <a:avLst/>
          </a:prstGeom>
          <a:noFill/>
          <a:ln w="38100" cap="sq" algn="ctr">
            <a:solidFill>
              <a:srgbClr val="FFC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0" name="Text Box 5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046663" y="4560888"/>
            <a:ext cx="42354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100" b="1">
                <a:solidFill>
                  <a:srgbClr val="000000"/>
                </a:solidFill>
                <a:latin typeface="Trebuchet MS" pitchFamily="34" charset="0"/>
              </a:rPr>
              <a:t>For next round, reweight the examples according to errors, choose another filter/threshold combo.</a:t>
            </a:r>
          </a:p>
        </p:txBody>
      </p:sp>
      <p:sp>
        <p:nvSpPr>
          <p:cNvPr id="584763" name="TextBox 8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82600" y="6350000"/>
            <a:ext cx="3074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000000"/>
                </a:solidFill>
                <a:latin typeface="Trebuchet MS" pitchFamily="34" charset="0"/>
              </a:rPr>
              <a:t>Viola &amp; Jones, CVPR 2001</a:t>
            </a:r>
          </a:p>
        </p:txBody>
      </p:sp>
    </p:spTree>
    <p:extLst>
      <p:ext uri="{BB962C8B-B14F-4D97-AF65-F5344CB8AC3E}">
        <p14:creationId xmlns:p14="http://schemas.microsoft.com/office/powerpoint/2010/main" val="2068103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6006" grpId="0"/>
      <p:bldP spid="75" grpId="0"/>
      <p:bldP spid="75" grpId="1"/>
      <p:bldP spid="76" grpId="0" animBg="1"/>
      <p:bldP spid="8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Title 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0" y="381000"/>
            <a:ext cx="7315200" cy="609600"/>
          </a:xfrm>
        </p:spPr>
        <p:txBody>
          <a:bodyPr>
            <a:normAutofit fontScale="90000"/>
          </a:bodyPr>
          <a:lstStyle/>
          <a:p>
            <a:r>
              <a:rPr lang="en-US"/>
              <a:t>AdaBoost: Intuition</a:t>
            </a:r>
          </a:p>
        </p:txBody>
      </p:sp>
      <p:sp>
        <p:nvSpPr>
          <p:cNvPr id="588804" name="Footer Placeholder 4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2376488" y="6553200"/>
            <a:ext cx="457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>
                <a:solidFill>
                  <a:srgbClr val="000000"/>
                </a:solidFill>
                <a:latin typeface="Trebuchet MS" pitchFamily="34" charset="0"/>
              </a:rPr>
              <a:t>K. Grauman, B. Leibe</a:t>
            </a:r>
          </a:p>
        </p:txBody>
      </p:sp>
      <p:pic>
        <p:nvPicPr>
          <p:cNvPr id="588805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2" t="39386" r="43803" b="38367"/>
          <a:stretch>
            <a:fillRect/>
          </a:stretch>
        </p:blipFill>
        <p:spPr bwMode="auto">
          <a:xfrm>
            <a:off x="452438" y="1128713"/>
            <a:ext cx="3973512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8806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6572304"/>
            <a:ext cx="61198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Trebuchet MS" pitchFamily="34" charset="0"/>
              </a:rPr>
              <a:t>Figure adapted from Freund and Schapire</a:t>
            </a:r>
          </a:p>
        </p:txBody>
      </p:sp>
      <p:sp>
        <p:nvSpPr>
          <p:cNvPr id="11" name="TextBox 1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54563" y="1530350"/>
            <a:ext cx="357822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>
                <a:solidFill>
                  <a:srgbClr val="000000"/>
                </a:solidFill>
                <a:latin typeface="Trebuchet MS" pitchFamily="34" charset="0"/>
              </a:rPr>
              <a:t>Consider a 2-d feature space with </a:t>
            </a:r>
            <a:r>
              <a:rPr lang="en-US" sz="2100" b="1">
                <a:solidFill>
                  <a:srgbClr val="FF0000"/>
                </a:solidFill>
                <a:latin typeface="Trebuchet MS" pitchFamily="34" charset="0"/>
              </a:rPr>
              <a:t>positive</a:t>
            </a:r>
            <a:r>
              <a:rPr lang="en-US" sz="2100" b="1">
                <a:solidFill>
                  <a:srgbClr val="000000"/>
                </a:solidFill>
                <a:latin typeface="Trebuchet MS" pitchFamily="34" charset="0"/>
              </a:rPr>
              <a:t> and </a:t>
            </a:r>
            <a:r>
              <a:rPr lang="en-US" sz="2100" b="1">
                <a:solidFill>
                  <a:srgbClr val="000099"/>
                </a:solidFill>
                <a:latin typeface="Trebuchet MS" pitchFamily="34" charset="0"/>
              </a:rPr>
              <a:t>negative</a:t>
            </a:r>
            <a:r>
              <a:rPr lang="en-US" sz="2100" b="1">
                <a:solidFill>
                  <a:srgbClr val="000000"/>
                </a:solidFill>
                <a:latin typeface="Trebuchet MS" pitchFamily="34" charset="0"/>
              </a:rPr>
              <a:t> examples.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>
              <a:solidFill>
                <a:srgbClr val="000000"/>
              </a:solidFill>
              <a:latin typeface="Trebuchet MS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>
                <a:solidFill>
                  <a:srgbClr val="000000"/>
                </a:solidFill>
                <a:latin typeface="Trebuchet MS" pitchFamily="34" charset="0"/>
              </a:rPr>
              <a:t>Each weak classifier splits the training examples with at least 50% accuracy.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>
              <a:solidFill>
                <a:srgbClr val="000000"/>
              </a:solidFill>
              <a:latin typeface="Trebuchet MS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>
                <a:solidFill>
                  <a:srgbClr val="000000"/>
                </a:solidFill>
                <a:latin typeface="Trebuchet MS" pitchFamily="34" charset="0"/>
              </a:rPr>
              <a:t>Examples misclassified by a previous weak learner are given more emphasis at future rounds.</a:t>
            </a:r>
          </a:p>
        </p:txBody>
      </p:sp>
      <p:cxnSp>
        <p:nvCxnSpPr>
          <p:cNvPr id="588808" name="Straight Arrow Connector 14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>
            <a:off x="2235200" y="3319463"/>
            <a:ext cx="1935163" cy="1587"/>
          </a:xfrm>
          <a:prstGeom prst="straightConnector1">
            <a:avLst/>
          </a:prstGeom>
          <a:noFill/>
          <a:ln w="12700" cap="sq" algn="ctr">
            <a:solidFill>
              <a:schemeClr val="bg2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8809" name="Straight Arrow Connector 16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 rot="5400000" flipH="1" flipV="1">
            <a:off x="1266825" y="2351088"/>
            <a:ext cx="1935163" cy="1587"/>
          </a:xfrm>
          <a:prstGeom prst="straightConnector1">
            <a:avLst/>
          </a:prstGeom>
          <a:noFill/>
          <a:ln w="12700" cap="sq" algn="ctr">
            <a:solidFill>
              <a:schemeClr val="bg2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89748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Title 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0" y="381000"/>
            <a:ext cx="7315200" cy="609600"/>
          </a:xfrm>
        </p:spPr>
        <p:txBody>
          <a:bodyPr>
            <a:normAutofit fontScale="90000"/>
          </a:bodyPr>
          <a:lstStyle/>
          <a:p>
            <a:r>
              <a:rPr lang="en-US"/>
              <a:t>AdaBoost: Intuition</a:t>
            </a:r>
          </a:p>
        </p:txBody>
      </p:sp>
      <p:sp>
        <p:nvSpPr>
          <p:cNvPr id="590852" name="Footer Placeholder 4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2376488" y="6553200"/>
            <a:ext cx="457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>
                <a:solidFill>
                  <a:srgbClr val="000000"/>
                </a:solidFill>
                <a:latin typeface="Trebuchet MS" pitchFamily="34" charset="0"/>
              </a:rPr>
              <a:t>K. Grauman, B. Leibe</a:t>
            </a:r>
          </a:p>
        </p:txBody>
      </p:sp>
      <p:pic>
        <p:nvPicPr>
          <p:cNvPr id="590853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2" t="39386" r="17517" b="36481"/>
          <a:stretch>
            <a:fillRect/>
          </a:stretch>
        </p:blipFill>
        <p:spPr bwMode="auto">
          <a:xfrm>
            <a:off x="452438" y="1128713"/>
            <a:ext cx="8135937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744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Title 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0" y="381000"/>
            <a:ext cx="7315200" cy="609600"/>
          </a:xfrm>
        </p:spPr>
        <p:txBody>
          <a:bodyPr>
            <a:normAutofit fontScale="90000"/>
          </a:bodyPr>
          <a:lstStyle/>
          <a:p>
            <a:r>
              <a:rPr lang="en-US"/>
              <a:t>AdaBoost: Intuition</a:t>
            </a:r>
          </a:p>
        </p:txBody>
      </p:sp>
      <p:sp>
        <p:nvSpPr>
          <p:cNvPr id="592901" name="Footer Placeholder 4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2376488" y="6553200"/>
            <a:ext cx="457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>
                <a:solidFill>
                  <a:srgbClr val="000000"/>
                </a:solidFill>
                <a:latin typeface="Trebuchet MS" pitchFamily="34" charset="0"/>
              </a:rPr>
              <a:t>K. Grauman, B. Leibe</a:t>
            </a:r>
          </a:p>
        </p:txBody>
      </p:sp>
      <p:pic>
        <p:nvPicPr>
          <p:cNvPr id="59290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2" t="39386" r="17517" b="12282"/>
          <a:stretch>
            <a:fillRect/>
          </a:stretch>
        </p:blipFill>
        <p:spPr bwMode="auto">
          <a:xfrm>
            <a:off x="452438" y="1128713"/>
            <a:ext cx="8135937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2903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45733" y="4311651"/>
            <a:ext cx="2625967" cy="149701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90000" tIns="46800" rIns="90000" bIns="4680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92904" name="Text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54162" y="4356102"/>
            <a:ext cx="3140075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Final classifier is combination of the weak classifiers</a:t>
            </a:r>
          </a:p>
        </p:txBody>
      </p:sp>
    </p:spTree>
    <p:extLst>
      <p:ext uri="{BB962C8B-B14F-4D97-AF65-F5344CB8AC3E}">
        <p14:creationId xmlns:p14="http://schemas.microsoft.com/office/powerpoint/2010/main" val="1257886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Trebuchet MS"/>
              </a:rPr>
              <a:t>K. Grauman, B. Leibe</a:t>
            </a:r>
            <a:endParaRPr lang="de-DE">
              <a:latin typeface="Trebuchet MS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95400" y="3497184"/>
            <a:ext cx="723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99">
                    <a:lumMod val="60000"/>
                    <a:lumOff val="40000"/>
                  </a:srgbClr>
                </a:solidFill>
                <a:latin typeface="Trebuchet MS" pitchFamily="34" charset="0"/>
              </a:rPr>
              <a:t>Final classifier is combination of the weak ones, weighted according to error they had.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701694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440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6"/>
          <a:stretch/>
        </p:blipFill>
        <p:spPr bwMode="auto">
          <a:xfrm>
            <a:off x="0" y="578896"/>
            <a:ext cx="5038776" cy="3002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02"/>
          <a:stretch/>
        </p:blipFill>
        <p:spPr bwMode="auto">
          <a:xfrm>
            <a:off x="-283" y="3581400"/>
            <a:ext cx="5158864" cy="328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4946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4608513" y="0"/>
            <a:ext cx="4535487" cy="609600"/>
          </a:xfrm>
        </p:spPr>
        <p:txBody>
          <a:bodyPr/>
          <a:lstStyle/>
          <a:p>
            <a:r>
              <a:rPr lang="en-US" sz="2800" dirty="0" err="1"/>
              <a:t>AdaBoost</a:t>
            </a:r>
            <a:r>
              <a:rPr lang="en-US" sz="2800" dirty="0"/>
              <a:t> Algorithm</a:t>
            </a:r>
          </a:p>
        </p:txBody>
      </p:sp>
      <p:sp>
        <p:nvSpPr>
          <p:cNvPr id="133124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65401" y="741788"/>
            <a:ext cx="18716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srgbClr val="0066FF">
                    <a:lumMod val="50000"/>
                  </a:srgbClr>
                </a:solidFill>
                <a:latin typeface="Trebuchet MS" pitchFamily="34" charset="0"/>
              </a:rPr>
              <a:t>Start with uniform weights on training examples</a:t>
            </a:r>
          </a:p>
        </p:txBody>
      </p:sp>
      <p:sp>
        <p:nvSpPr>
          <p:cNvPr id="133126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67400" y="3962400"/>
            <a:ext cx="299279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66FF">
                    <a:lumMod val="50000"/>
                  </a:srgbClr>
                </a:solidFill>
                <a:latin typeface="Trebuchet MS" pitchFamily="34" charset="0"/>
              </a:rPr>
              <a:t>Find the best threshold and polarity for each feature, and return error.</a:t>
            </a:r>
            <a:endParaRPr lang="en-US" sz="1400" dirty="0">
              <a:solidFill>
                <a:srgbClr val="0066FF">
                  <a:lumMod val="50000"/>
                </a:srgbClr>
              </a:solidFill>
              <a:latin typeface="Trebuchet MS" pitchFamily="34" charset="0"/>
            </a:endParaRPr>
          </a:p>
        </p:txBody>
      </p:sp>
      <p:sp>
        <p:nvSpPr>
          <p:cNvPr id="133128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22887" y="5535633"/>
            <a:ext cx="337379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66FF">
                    <a:lumMod val="50000"/>
                  </a:srgbClr>
                </a:solidFill>
                <a:latin typeface="Trebuchet MS" pitchFamily="34" charset="0"/>
              </a:rPr>
              <a:t>Re-weight the examples: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66FF">
                    <a:lumMod val="50000"/>
                  </a:srgbClr>
                </a:solidFill>
                <a:latin typeface="Trebuchet MS" pitchFamily="34" charset="0"/>
              </a:rPr>
              <a:t>Incorrectly classified -&gt; more weight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66FF">
                    <a:lumMod val="50000"/>
                  </a:srgbClr>
                </a:solidFill>
                <a:latin typeface="Trebuchet MS" pitchFamily="34" charset="0"/>
              </a:rPr>
              <a:t>Correctly classified -&gt; less weight</a:t>
            </a:r>
          </a:p>
        </p:txBody>
      </p:sp>
      <p:pic>
        <p:nvPicPr>
          <p:cNvPr id="594961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01" t="42026" r="44916" b="38367"/>
          <a:stretch>
            <a:fillRect/>
          </a:stretch>
        </p:blipFill>
        <p:spPr bwMode="auto">
          <a:xfrm>
            <a:off x="7597775" y="609600"/>
            <a:ext cx="11588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962" name="TextBox 2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591930" y="1716232"/>
            <a:ext cx="132346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{x</a:t>
            </a:r>
            <a:r>
              <a:rPr lang="en-US" sz="2100" b="1" baseline="-25000" dirty="0">
                <a:solidFill>
                  <a:srgbClr val="000000"/>
                </a:solidFill>
                <a:latin typeface="Trebuchet MS" pitchFamily="34" charset="0"/>
              </a:rPr>
              <a:t>1</a:t>
            </a: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,…</a:t>
            </a:r>
            <a:r>
              <a:rPr lang="en-US" sz="2100" b="1" dirty="0" err="1">
                <a:solidFill>
                  <a:srgbClr val="000000"/>
                </a:solidFill>
                <a:latin typeface="Trebuchet MS" pitchFamily="34" charset="0"/>
              </a:rPr>
              <a:t>x</a:t>
            </a:r>
            <a:r>
              <a:rPr lang="en-US" sz="2100" b="1" baseline="-25000" dirty="0" err="1">
                <a:solidFill>
                  <a:srgbClr val="000000"/>
                </a:solidFill>
                <a:latin typeface="Trebuchet MS" pitchFamily="34" charset="0"/>
              </a:rPr>
              <a:t>n</a:t>
            </a: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}</a:t>
            </a:r>
          </a:p>
        </p:txBody>
      </p:sp>
      <p:sp>
        <p:nvSpPr>
          <p:cNvPr id="20" name="Text Box 2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26507" y="2161684"/>
            <a:ext cx="1949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800" dirty="0">
                <a:solidFill>
                  <a:srgbClr val="0066FF">
                    <a:lumMod val="50000"/>
                  </a:srgbClr>
                </a:solidFill>
                <a:latin typeface="Trebuchet MS" pitchFamily="34" charset="0"/>
              </a:rPr>
              <a:t>For T rounds</a:t>
            </a:r>
          </a:p>
        </p:txBody>
      </p:sp>
      <p:sp>
        <p:nvSpPr>
          <p:cNvPr id="4" name="Right Arrow 3"/>
          <p:cNvSpPr/>
          <p:nvPr/>
        </p:nvSpPr>
        <p:spPr bwMode="auto">
          <a:xfrm rot="10800000">
            <a:off x="5367962" y="4211615"/>
            <a:ext cx="423238" cy="30479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 rot="10800000">
            <a:off x="5367961" y="5752565"/>
            <a:ext cx="423238" cy="30479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834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4" grpId="0"/>
      <p:bldP spid="133126" grpId="0"/>
      <p:bldP spid="133128" grpId="0"/>
      <p:bldP spid="20" grpId="0"/>
      <p:bldP spid="4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488" y="217250"/>
            <a:ext cx="9085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Recall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7375" y="1236602"/>
            <a:ext cx="3434091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Classification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NN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Naïve Bayes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Logistic Regression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Boosting</a:t>
            </a:r>
          </a:p>
          <a:p>
            <a:pPr marL="742950" lvl="1" indent="-285750">
              <a:buFont typeface="Arial"/>
              <a:buChar char="•"/>
            </a:pPr>
            <a:endParaRPr lang="en-US" sz="2400" dirty="0"/>
          </a:p>
          <a:p>
            <a:pPr marL="742950" lvl="1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	</a:t>
            </a:r>
            <a:r>
              <a:rPr lang="en-US" sz="2400" dirty="0" smtClean="0"/>
              <a:t>Face Detection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Simple Features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Integral Images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Boosting</a:t>
            </a:r>
          </a:p>
          <a:p>
            <a:pPr marL="742950" lvl="1" indent="-285750">
              <a:buFont typeface="Arial"/>
              <a:buChar char="•"/>
            </a:pPr>
            <a:endParaRPr lang="en-US" sz="2400" dirty="0" smtClean="0"/>
          </a:p>
          <a:p>
            <a:pPr marL="742950" lvl="1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endParaRPr lang="en-US" sz="24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5537" y="4018946"/>
            <a:ext cx="1015147" cy="625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493148" y="4927929"/>
            <a:ext cx="157955" cy="635182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737180"/>
              </p:ext>
            </p:extLst>
          </p:nvPr>
        </p:nvGraphicFramePr>
        <p:xfrm>
          <a:off x="3493146" y="4929819"/>
          <a:ext cx="634272" cy="79425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52856"/>
                <a:gridCol w="52856"/>
                <a:gridCol w="52856"/>
                <a:gridCol w="52856"/>
                <a:gridCol w="52856"/>
                <a:gridCol w="52856"/>
                <a:gridCol w="52856"/>
                <a:gridCol w="52856"/>
                <a:gridCol w="52856"/>
                <a:gridCol w="52856"/>
                <a:gridCol w="52856"/>
                <a:gridCol w="52856"/>
              </a:tblGrid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b="1" i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" b="1" i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b="1" i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3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" b="1" i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1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50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493147" y="4927929"/>
            <a:ext cx="527998" cy="635302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93147" y="4927929"/>
            <a:ext cx="157955" cy="265019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93146" y="4927930"/>
            <a:ext cx="528119" cy="265020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40" t="39386" r="43803" b="38367"/>
          <a:stretch/>
        </p:blipFill>
        <p:spPr bwMode="auto">
          <a:xfrm>
            <a:off x="2970312" y="5627045"/>
            <a:ext cx="1042888" cy="103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930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Face detection</a:t>
            </a:r>
          </a:p>
        </p:txBody>
      </p:sp>
      <p:pic>
        <p:nvPicPr>
          <p:cNvPr id="8" name="Picture 7" descr="fas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47967" y="1700497"/>
            <a:ext cx="4692721" cy="3519541"/>
          </a:xfrm>
          <a:prstGeom prst="rect">
            <a:avLst/>
          </a:prstGeom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001990" y="5735078"/>
            <a:ext cx="51122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 smtClean="0"/>
              <a:t>State-of-the-art face detection demo</a:t>
            </a:r>
          </a:p>
          <a:p>
            <a:pPr algn="ctr"/>
            <a:r>
              <a:rPr lang="en-US" b="0" dirty="0" smtClean="0"/>
              <a:t>(Courtesy </a:t>
            </a:r>
            <a:r>
              <a:rPr lang="en-US" b="0" dirty="0" smtClean="0">
                <a:hlinkClick r:id="rId4"/>
              </a:rPr>
              <a:t>Boris </a:t>
            </a:r>
            <a:r>
              <a:rPr lang="en-US" b="0" dirty="0" err="1" smtClean="0">
                <a:hlinkClick r:id="rId4"/>
              </a:rPr>
              <a:t>Babenko</a:t>
            </a:r>
            <a:r>
              <a:rPr lang="en-US" b="0" dirty="0" smtClean="0"/>
              <a:t>)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807704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Trebuchet MS"/>
              </a:rPr>
              <a:t>K. Grauman, B. Leibe</a:t>
            </a:r>
            <a:endParaRPr lang="de-DE">
              <a:latin typeface="Trebuchet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286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dirty="0">
                <a:solidFill>
                  <a:srgbClr val="000000"/>
                </a:solidFill>
                <a:latin typeface="Trebuchet MS"/>
              </a:rPr>
              <a:t>Picking the best classifier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70761" r="69067" b="16591"/>
          <a:stretch>
            <a:fillRect/>
          </a:stretch>
        </p:blipFill>
        <p:spPr bwMode="auto">
          <a:xfrm>
            <a:off x="1212850" y="2456048"/>
            <a:ext cx="6207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54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>
            <a:off x="2016124" y="2756085"/>
            <a:ext cx="5756276" cy="3876"/>
          </a:xfrm>
          <a:prstGeom prst="straightConnector1">
            <a:avLst/>
          </a:prstGeom>
          <a:noFill/>
          <a:ln w="12700" cap="sq" algn="ctr">
            <a:solidFill>
              <a:schemeClr val="bg2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" name="Picture 5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7" t="78839" r="63316" b="17628"/>
          <a:stretch>
            <a:fillRect/>
          </a:stretch>
        </p:blipFill>
        <p:spPr bwMode="auto">
          <a:xfrm>
            <a:off x="1395413" y="2090923"/>
            <a:ext cx="2190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Oval 25"/>
          <p:cNvSpPr/>
          <p:nvPr/>
        </p:nvSpPr>
        <p:spPr bwMode="auto">
          <a:xfrm>
            <a:off x="2133600" y="2678390"/>
            <a:ext cx="152400" cy="15539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3742624" y="2678390"/>
            <a:ext cx="152400" cy="15539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6215950" y="2615799"/>
            <a:ext cx="290647" cy="280567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096000" y="2720927"/>
            <a:ext cx="76200" cy="77695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3429000" y="2678388"/>
            <a:ext cx="152400" cy="15539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4002703" y="2696968"/>
            <a:ext cx="120912" cy="11823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5050318" y="2654914"/>
            <a:ext cx="201521" cy="195223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3048000" y="2643233"/>
            <a:ext cx="234562" cy="233085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4635713" y="2720927"/>
            <a:ext cx="76200" cy="77695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6592502" y="2674830"/>
            <a:ext cx="152400" cy="15539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7162800" y="2693410"/>
            <a:ext cx="120912" cy="11823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4287631" y="2658473"/>
            <a:ext cx="201521" cy="195223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5448951" y="2639542"/>
            <a:ext cx="234562" cy="233085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5892554" y="2717236"/>
            <a:ext cx="76200" cy="77695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6895077" y="2678388"/>
            <a:ext cx="152400" cy="15539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2819400" y="2700659"/>
            <a:ext cx="120912" cy="11823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4803992" y="2662163"/>
            <a:ext cx="201521" cy="195223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2514600" y="2643232"/>
            <a:ext cx="234562" cy="233085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40143" y="1436135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srgbClr val="000000"/>
                </a:solidFill>
                <a:latin typeface="Trebuchet MS"/>
              </a:rPr>
              <a:t>Efficient single pass approach: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92413" y="3526947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srgbClr val="000000"/>
                </a:solidFill>
                <a:latin typeface="Trebuchet MS"/>
              </a:rPr>
              <a:t>At each sample compute: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43000" y="4709286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srgbClr val="000000"/>
                </a:solidFill>
                <a:latin typeface="Trebuchet MS"/>
              </a:rPr>
              <a:t>Find the minimum value of   , and use the value of the corresponding sample as the threshold. 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809" y="4744552"/>
            <a:ext cx="204842" cy="28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2073152" y="4038600"/>
            <a:ext cx="5520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dirty="0">
                <a:solidFill>
                  <a:srgbClr val="000000"/>
                </a:solidFill>
                <a:latin typeface="Trebuchet MS"/>
              </a:rPr>
              <a:t> = min ( </a:t>
            </a:r>
            <a:r>
              <a:rPr lang="en-US" sz="2800" dirty="0">
                <a:solidFill>
                  <a:srgbClr val="0066FF"/>
                </a:solidFill>
                <a:latin typeface="Trebuchet MS"/>
              </a:rPr>
              <a:t>S</a:t>
            </a:r>
            <a:r>
              <a:rPr lang="en-US" sz="2800" dirty="0">
                <a:solidFill>
                  <a:srgbClr val="000000"/>
                </a:solidFill>
                <a:latin typeface="Trebuchet MS"/>
              </a:rPr>
              <a:t> + (</a:t>
            </a:r>
            <a:r>
              <a:rPr lang="en-US" sz="2800" dirty="0">
                <a:solidFill>
                  <a:srgbClr val="FF0000"/>
                </a:solidFill>
                <a:latin typeface="Trebuchet MS"/>
              </a:rPr>
              <a:t>T</a:t>
            </a:r>
            <a:r>
              <a:rPr lang="en-US" sz="2800" dirty="0">
                <a:solidFill>
                  <a:srgbClr val="000000"/>
                </a:solidFill>
                <a:latin typeface="Trebuchet MS"/>
              </a:rPr>
              <a:t> – </a:t>
            </a:r>
            <a:r>
              <a:rPr lang="en-US" sz="2800" dirty="0">
                <a:solidFill>
                  <a:srgbClr val="FF0000"/>
                </a:solidFill>
                <a:latin typeface="Trebuchet MS"/>
              </a:rPr>
              <a:t>S</a:t>
            </a:r>
            <a:r>
              <a:rPr lang="en-US" sz="2800" dirty="0">
                <a:solidFill>
                  <a:srgbClr val="000000"/>
                </a:solidFill>
                <a:latin typeface="Trebuchet MS"/>
              </a:rPr>
              <a:t>), </a:t>
            </a:r>
            <a:r>
              <a:rPr lang="en-US" sz="2800" dirty="0">
                <a:solidFill>
                  <a:srgbClr val="FF0000"/>
                </a:solidFill>
                <a:latin typeface="Trebuchet MS"/>
              </a:rPr>
              <a:t>S</a:t>
            </a:r>
            <a:r>
              <a:rPr lang="en-US" sz="2800" dirty="0">
                <a:solidFill>
                  <a:srgbClr val="000000"/>
                </a:solidFill>
                <a:latin typeface="Trebuchet MS"/>
              </a:rPr>
              <a:t> + (</a:t>
            </a:r>
            <a:r>
              <a:rPr lang="en-US" sz="2800" dirty="0">
                <a:solidFill>
                  <a:srgbClr val="0066FF"/>
                </a:solidFill>
                <a:latin typeface="Trebuchet MS"/>
              </a:rPr>
              <a:t>T</a:t>
            </a:r>
            <a:r>
              <a:rPr lang="en-US" sz="2800" dirty="0">
                <a:solidFill>
                  <a:srgbClr val="000000"/>
                </a:solidFill>
                <a:latin typeface="Trebuchet MS"/>
              </a:rPr>
              <a:t> – </a:t>
            </a:r>
            <a:r>
              <a:rPr lang="en-US" sz="2800" dirty="0">
                <a:solidFill>
                  <a:srgbClr val="0066FF"/>
                </a:solidFill>
                <a:latin typeface="Trebuchet MS"/>
              </a:rPr>
              <a:t>S</a:t>
            </a:r>
            <a:r>
              <a:rPr lang="en-US" sz="2800" dirty="0">
                <a:solidFill>
                  <a:srgbClr val="000000"/>
                </a:solidFill>
                <a:latin typeface="Trebuchet MS"/>
              </a:rPr>
              <a:t>) )</a:t>
            </a:r>
          </a:p>
        </p:txBody>
      </p: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388" y="4098691"/>
            <a:ext cx="315269" cy="44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1170321" y="55626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srgbClr val="000000"/>
                </a:solidFill>
                <a:latin typeface="Trebuchet MS"/>
              </a:rPr>
              <a:t>S = sum of samples below the current sample</a:t>
            </a:r>
          </a:p>
          <a:p>
            <a:pPr defTabSz="914400"/>
            <a:r>
              <a:rPr lang="en-US" dirty="0">
                <a:solidFill>
                  <a:srgbClr val="000000"/>
                </a:solidFill>
                <a:latin typeface="Trebuchet MS"/>
              </a:rPr>
              <a:t>T = total sum of all samples</a:t>
            </a:r>
          </a:p>
        </p:txBody>
      </p:sp>
      <p:cxnSp>
        <p:nvCxnSpPr>
          <p:cNvPr id="52" name="Straight Connector 51"/>
          <p:cNvCxnSpPr/>
          <p:nvPr/>
        </p:nvCxnSpPr>
        <p:spPr bwMode="auto">
          <a:xfrm>
            <a:off x="5359967" y="2167123"/>
            <a:ext cx="0" cy="118567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31223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3" grpId="0"/>
      <p:bldP spid="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alibri" charset="0"/>
              </a:rPr>
              <a:t>Measuring classification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5791200" cy="57150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Confusion matrix</a:t>
            </a:r>
            <a:br>
              <a:rPr lang="en-US" dirty="0" smtClean="0"/>
            </a:br>
            <a:endParaRPr lang="en-US" dirty="0" smtClean="0"/>
          </a:p>
          <a:p>
            <a:pPr>
              <a:defRPr/>
            </a:pPr>
            <a:r>
              <a:rPr lang="en-US" dirty="0"/>
              <a:t>Accuracy</a:t>
            </a:r>
          </a:p>
          <a:p>
            <a:pPr lvl="1">
              <a:defRPr/>
            </a:pPr>
            <a:r>
              <a:rPr lang="en-US" dirty="0"/>
              <a:t>(TP+TN)/</a:t>
            </a:r>
            <a:br>
              <a:rPr lang="en-US" dirty="0"/>
            </a:br>
            <a:r>
              <a:rPr lang="en-US" dirty="0"/>
              <a:t>(TP+TN+FP+FN)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True Positive Rate=Recall</a:t>
            </a:r>
          </a:p>
          <a:p>
            <a:pPr lvl="1">
              <a:defRPr/>
            </a:pPr>
            <a:r>
              <a:rPr lang="en-US" dirty="0" smtClean="0"/>
              <a:t>TP/(TP+FN)</a:t>
            </a:r>
          </a:p>
          <a:p>
            <a:pPr>
              <a:defRPr/>
            </a:pPr>
            <a:r>
              <a:rPr lang="en-US" dirty="0" smtClean="0"/>
              <a:t>False Positive Rate</a:t>
            </a:r>
          </a:p>
          <a:p>
            <a:pPr lvl="1">
              <a:defRPr/>
            </a:pPr>
            <a:r>
              <a:rPr lang="en-US" dirty="0" smtClean="0"/>
              <a:t>FP/(FP+TN)</a:t>
            </a:r>
          </a:p>
          <a:p>
            <a:pPr>
              <a:defRPr/>
            </a:pPr>
            <a:r>
              <a:rPr lang="en-US" dirty="0" smtClean="0"/>
              <a:t>Precision</a:t>
            </a:r>
          </a:p>
          <a:p>
            <a:pPr lvl="1">
              <a:defRPr/>
            </a:pPr>
            <a:r>
              <a:rPr lang="en-US" dirty="0" smtClean="0"/>
              <a:t>TP/(TP+FP)</a:t>
            </a:r>
          </a:p>
          <a:p>
            <a:pPr>
              <a:defRPr/>
            </a:pPr>
            <a:r>
              <a:rPr lang="en-US" dirty="0" smtClean="0"/>
              <a:t>F1 Score</a:t>
            </a:r>
          </a:p>
          <a:p>
            <a:pPr lvl="1">
              <a:defRPr/>
            </a:pPr>
            <a:r>
              <a:rPr lang="en-US" dirty="0" smtClean="0"/>
              <a:t>2*Recall*Precision/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Recall+Precision</a:t>
            </a:r>
            <a:r>
              <a:rPr lang="en-US" dirty="0" smtClean="0"/>
              <a:t>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241898"/>
              </p:ext>
            </p:extLst>
          </p:nvPr>
        </p:nvGraphicFramePr>
        <p:xfrm>
          <a:off x="4893736" y="1092200"/>
          <a:ext cx="4089396" cy="2142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3844"/>
                <a:gridCol w="791915"/>
                <a:gridCol w="817879"/>
                <a:gridCol w="817879"/>
                <a:gridCol w="817879"/>
              </a:tblGrid>
              <a:tr h="428413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7893" marR="77893" marT="38947" marB="38947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7893" marR="77893" marT="38947" marB="38947"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2000" dirty="0" smtClean="0"/>
                        <a:t>Predicted class</a:t>
                      </a:r>
                      <a:endParaRPr lang="en-US" sz="2000" dirty="0"/>
                    </a:p>
                  </a:txBody>
                  <a:tcPr marL="77893" marR="77893" marT="38947" marB="38947"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28413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7893" marR="77893" marT="38947" marB="38947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7893" marR="77893" marT="38947" marB="38947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Class1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Class2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Class3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</a:tr>
              <a:tr h="428413">
                <a:tc rowSpan="3"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FFFF"/>
                          </a:solidFill>
                        </a:rPr>
                        <a:t>Actual</a:t>
                      </a:r>
                    </a:p>
                    <a:p>
                      <a:r>
                        <a:rPr lang="en-US" sz="2000" b="1" dirty="0" smtClean="0">
                          <a:solidFill>
                            <a:srgbClr val="FFFFFF"/>
                          </a:solidFill>
                        </a:rPr>
                        <a:t>class</a:t>
                      </a:r>
                      <a:endParaRPr lang="en-US" sz="2000" b="1" dirty="0">
                        <a:solidFill>
                          <a:srgbClr val="FFFFFF"/>
                        </a:solidFill>
                      </a:endParaRPr>
                    </a:p>
                  </a:txBody>
                  <a:tcPr marL="77893" marR="77893" marT="38947" marB="3894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Class</a:t>
                      </a:r>
                      <a:r>
                        <a:rPr lang="en-US" sz="1500" baseline="0" dirty="0" smtClean="0"/>
                        <a:t>1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40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6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</a:tr>
              <a:tr h="4284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Class2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25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7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</a:tr>
              <a:tr h="42841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Class3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9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10</a:t>
                      </a:r>
                      <a:endParaRPr lang="en-US" sz="1500" dirty="0"/>
                    </a:p>
                  </a:txBody>
                  <a:tcPr marL="77893" marR="77893" marT="38947" marB="38947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774139"/>
              </p:ext>
            </p:extLst>
          </p:nvPr>
        </p:nvGraphicFramePr>
        <p:xfrm>
          <a:off x="4639734" y="4207934"/>
          <a:ext cx="4343400" cy="2110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850"/>
                <a:gridCol w="1085850"/>
                <a:gridCol w="1085850"/>
                <a:gridCol w="1085850"/>
              </a:tblGrid>
              <a:tr h="45708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400" dirty="0" smtClean="0"/>
                        <a:t>Predicted</a:t>
                      </a:r>
                      <a:endParaRPr lang="en-US" sz="2400" dirty="0"/>
                    </a:p>
                  </a:txBody>
                  <a:tcPr marT="45708" marB="45708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287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Positive</a:t>
                      </a:r>
                      <a:endParaRPr lang="en-US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Negative</a:t>
                      </a:r>
                      <a:endParaRPr lang="en-US" sz="1800" dirty="0"/>
                    </a:p>
                  </a:txBody>
                  <a:tcPr marT="45708" marB="45708"/>
                </a:tc>
              </a:tr>
              <a:tr h="639917">
                <a:tc rowSpan="2"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FFFF"/>
                          </a:solidFill>
                        </a:rPr>
                        <a:t>Actual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 marT="45708" marB="45708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Positive</a:t>
                      </a:r>
                      <a:endParaRPr lang="en-US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True</a:t>
                      </a:r>
                      <a:r>
                        <a:rPr lang="en-US" sz="1800" baseline="0" dirty="0" smtClean="0"/>
                        <a:t> Positive</a:t>
                      </a:r>
                      <a:endParaRPr lang="en-US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False Negative</a:t>
                      </a:r>
                      <a:endParaRPr lang="en-US" sz="1800" dirty="0"/>
                    </a:p>
                  </a:txBody>
                  <a:tcPr marT="45708" marB="45708"/>
                </a:tc>
              </a:tr>
              <a:tr h="63991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Negative</a:t>
                      </a:r>
                      <a:endParaRPr lang="en-US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False Positive</a:t>
                      </a:r>
                      <a:endParaRPr lang="en-US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True Negative</a:t>
                      </a:r>
                      <a:endParaRPr lang="en-US" sz="1800" dirty="0"/>
                    </a:p>
                  </a:txBody>
                  <a:tcPr marT="45708" marB="4570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5477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Boosting for face detection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914400"/>
            <a:ext cx="7772400" cy="56388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•"/>
            </a:pPr>
            <a:r>
              <a:rPr lang="en-US" smtClean="0"/>
              <a:t>First two features selected by boosting: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This feature combination can yield 100% detection rate and 50% false positive rate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524000"/>
            <a:ext cx="6477000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9564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Boosting for face detection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4582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A 200-feature classifier can yield 95% detection rate and a false positive rate of 1 in 14084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989138"/>
            <a:ext cx="5257800" cy="429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97667" y="3725333"/>
            <a:ext cx="3995004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Is this good enough?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6630" name="Text Box 65"/>
          <p:cNvSpPr txBox="1">
            <a:spLocks noChangeArrowheads="1"/>
          </p:cNvSpPr>
          <p:nvPr/>
        </p:nvSpPr>
        <p:spPr bwMode="auto">
          <a:xfrm>
            <a:off x="2057400" y="6411913"/>
            <a:ext cx="487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0"/>
              <a:t>Receiver operating characteristic (ROC) curve</a:t>
            </a:r>
          </a:p>
        </p:txBody>
      </p:sp>
    </p:spTree>
    <p:extLst>
      <p:ext uri="{BB962C8B-B14F-4D97-AF65-F5344CB8AC3E}">
        <p14:creationId xmlns:p14="http://schemas.microsoft.com/office/powerpoint/2010/main" val="3301621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Attentional cascade</a:t>
            </a:r>
          </a:p>
        </p:txBody>
      </p:sp>
      <p:sp>
        <p:nvSpPr>
          <p:cNvPr id="1263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We start with simple classifiers which reject many of the negative sub-windows while detecting almost all positive sub-windows</a:t>
            </a:r>
          </a:p>
          <a:p>
            <a:pPr>
              <a:buFontTx/>
              <a:buChar char="•"/>
            </a:pPr>
            <a:r>
              <a:rPr lang="en-US" smtClean="0"/>
              <a:t>Positive response from the first classifier triggers the evaluation of a second (more complex) classifier, and so on</a:t>
            </a:r>
          </a:p>
          <a:p>
            <a:pPr>
              <a:buFontTx/>
              <a:buChar char="•"/>
            </a:pPr>
            <a:r>
              <a:rPr lang="en-US" smtClean="0"/>
              <a:t>A negative outcome at any point leads to the immediate rejection of the sub-window</a:t>
            </a:r>
          </a:p>
        </p:txBody>
      </p:sp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914400" y="5291138"/>
            <a:ext cx="7016750" cy="1338262"/>
            <a:chOff x="576" y="3333"/>
            <a:chExt cx="4420" cy="843"/>
          </a:xfrm>
        </p:grpSpPr>
        <p:sp>
          <p:nvSpPr>
            <p:cNvPr id="27653" name="Text Box 60"/>
            <p:cNvSpPr txBox="1">
              <a:spLocks noChangeArrowheads="1"/>
            </p:cNvSpPr>
            <p:nvPr/>
          </p:nvSpPr>
          <p:spPr bwMode="auto">
            <a:xfrm>
              <a:off x="4512" y="3417"/>
              <a:ext cx="4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0">
                  <a:latin typeface="Times New Roman" pitchFamily="18" charset="0"/>
                </a:rPr>
                <a:t>FACE</a:t>
              </a:r>
            </a:p>
          </p:txBody>
        </p:sp>
        <p:sp>
          <p:nvSpPr>
            <p:cNvPr id="27654" name="Text Box 61"/>
            <p:cNvSpPr txBox="1">
              <a:spLocks noChangeArrowheads="1"/>
            </p:cNvSpPr>
            <p:nvPr/>
          </p:nvSpPr>
          <p:spPr bwMode="auto">
            <a:xfrm>
              <a:off x="576" y="3427"/>
              <a:ext cx="863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0">
                  <a:latin typeface="Times New Roman" pitchFamily="18" charset="0"/>
                </a:rPr>
                <a:t>IMAGE</a:t>
              </a:r>
            </a:p>
            <a:p>
              <a:r>
                <a:rPr lang="en-US" sz="1400" b="0">
                  <a:latin typeface="Times New Roman" pitchFamily="18" charset="0"/>
                </a:rPr>
                <a:t>SUB-WINDOW</a:t>
              </a:r>
            </a:p>
          </p:txBody>
        </p:sp>
        <p:sp>
          <p:nvSpPr>
            <p:cNvPr id="27655" name="Line 62"/>
            <p:cNvSpPr>
              <a:spLocks noChangeShapeType="1"/>
            </p:cNvSpPr>
            <p:nvPr/>
          </p:nvSpPr>
          <p:spPr bwMode="auto">
            <a:xfrm>
              <a:off x="1296" y="3571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6" name="Text Box 63"/>
            <p:cNvSpPr txBox="1">
              <a:spLocks noChangeArrowheads="1"/>
            </p:cNvSpPr>
            <p:nvPr/>
          </p:nvSpPr>
          <p:spPr bwMode="auto">
            <a:xfrm>
              <a:off x="1632" y="3496"/>
              <a:ext cx="55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0">
                  <a:latin typeface="Times New Roman" pitchFamily="18" charset="0"/>
                </a:rPr>
                <a:t>Classifier 1</a:t>
              </a:r>
            </a:p>
          </p:txBody>
        </p:sp>
        <p:sp>
          <p:nvSpPr>
            <p:cNvPr id="27657" name="Line 64"/>
            <p:cNvSpPr>
              <a:spLocks noChangeShapeType="1"/>
            </p:cNvSpPr>
            <p:nvPr/>
          </p:nvSpPr>
          <p:spPr bwMode="auto">
            <a:xfrm>
              <a:off x="2271" y="3571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Line 65"/>
            <p:cNvSpPr>
              <a:spLocks noChangeShapeType="1"/>
            </p:cNvSpPr>
            <p:nvPr/>
          </p:nvSpPr>
          <p:spPr bwMode="auto">
            <a:xfrm>
              <a:off x="1914" y="3811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Text Box 66"/>
            <p:cNvSpPr txBox="1">
              <a:spLocks noChangeArrowheads="1"/>
            </p:cNvSpPr>
            <p:nvPr/>
          </p:nvSpPr>
          <p:spPr bwMode="auto">
            <a:xfrm>
              <a:off x="2322" y="3379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27660" name="Oval 67"/>
            <p:cNvSpPr>
              <a:spLocks noChangeArrowheads="1"/>
            </p:cNvSpPr>
            <p:nvPr/>
          </p:nvSpPr>
          <p:spPr bwMode="auto">
            <a:xfrm>
              <a:off x="3553" y="3342"/>
              <a:ext cx="659" cy="45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1" name="Text Box 68"/>
            <p:cNvSpPr txBox="1">
              <a:spLocks noChangeArrowheads="1"/>
            </p:cNvSpPr>
            <p:nvPr/>
          </p:nvSpPr>
          <p:spPr bwMode="auto">
            <a:xfrm>
              <a:off x="3607" y="3474"/>
              <a:ext cx="55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latin typeface="Times New Roman" pitchFamily="18" charset="0"/>
                </a:rPr>
                <a:t>Classifier 3</a:t>
              </a:r>
            </a:p>
          </p:txBody>
        </p:sp>
        <p:sp>
          <p:nvSpPr>
            <p:cNvPr id="27662" name="Line 69"/>
            <p:cNvSpPr>
              <a:spLocks noChangeShapeType="1"/>
            </p:cNvSpPr>
            <p:nvPr/>
          </p:nvSpPr>
          <p:spPr bwMode="auto">
            <a:xfrm>
              <a:off x="4218" y="357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3" name="Text Box 70"/>
            <p:cNvSpPr txBox="1">
              <a:spLocks noChangeArrowheads="1"/>
            </p:cNvSpPr>
            <p:nvPr/>
          </p:nvSpPr>
          <p:spPr bwMode="auto">
            <a:xfrm>
              <a:off x="4266" y="3378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27664" name="Line 71"/>
            <p:cNvSpPr>
              <a:spLocks noChangeShapeType="1"/>
            </p:cNvSpPr>
            <p:nvPr/>
          </p:nvSpPr>
          <p:spPr bwMode="auto">
            <a:xfrm>
              <a:off x="3873" y="3811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Text Box 72"/>
            <p:cNvSpPr txBox="1">
              <a:spLocks noChangeArrowheads="1"/>
            </p:cNvSpPr>
            <p:nvPr/>
          </p:nvSpPr>
          <p:spPr bwMode="auto">
            <a:xfrm>
              <a:off x="3863" y="3784"/>
              <a:ext cx="17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F</a:t>
              </a:r>
            </a:p>
          </p:txBody>
        </p:sp>
        <p:sp>
          <p:nvSpPr>
            <p:cNvPr id="27666" name="Text Box 73"/>
            <p:cNvSpPr txBox="1">
              <a:spLocks noChangeArrowheads="1"/>
            </p:cNvSpPr>
            <p:nvPr/>
          </p:nvSpPr>
          <p:spPr bwMode="auto">
            <a:xfrm>
              <a:off x="3592" y="4003"/>
              <a:ext cx="6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latin typeface="Times New Roman" pitchFamily="18" charset="0"/>
                </a:rPr>
                <a:t>NON-FACE</a:t>
              </a:r>
            </a:p>
          </p:txBody>
        </p:sp>
        <p:sp>
          <p:nvSpPr>
            <p:cNvPr id="27667" name="Line 74"/>
            <p:cNvSpPr>
              <a:spLocks noChangeShapeType="1"/>
            </p:cNvSpPr>
            <p:nvPr/>
          </p:nvSpPr>
          <p:spPr bwMode="auto">
            <a:xfrm>
              <a:off x="2269" y="357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8" name="Text Box 75"/>
            <p:cNvSpPr txBox="1">
              <a:spLocks noChangeArrowheads="1"/>
            </p:cNvSpPr>
            <p:nvPr/>
          </p:nvSpPr>
          <p:spPr bwMode="auto">
            <a:xfrm>
              <a:off x="2320" y="3378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27669" name="Text Box 76"/>
            <p:cNvSpPr txBox="1">
              <a:spLocks noChangeArrowheads="1"/>
            </p:cNvSpPr>
            <p:nvPr/>
          </p:nvSpPr>
          <p:spPr bwMode="auto">
            <a:xfrm>
              <a:off x="2673" y="3474"/>
              <a:ext cx="55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latin typeface="Times New Roman" pitchFamily="18" charset="0"/>
                </a:rPr>
                <a:t>Classifier 2</a:t>
              </a:r>
            </a:p>
          </p:txBody>
        </p:sp>
        <p:sp>
          <p:nvSpPr>
            <p:cNvPr id="27670" name="Line 77"/>
            <p:cNvSpPr>
              <a:spLocks noChangeShapeType="1"/>
            </p:cNvSpPr>
            <p:nvPr/>
          </p:nvSpPr>
          <p:spPr bwMode="auto">
            <a:xfrm>
              <a:off x="3249" y="357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1" name="Text Box 78"/>
            <p:cNvSpPr txBox="1">
              <a:spLocks noChangeArrowheads="1"/>
            </p:cNvSpPr>
            <p:nvPr/>
          </p:nvSpPr>
          <p:spPr bwMode="auto">
            <a:xfrm>
              <a:off x="3312" y="3378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27672" name="Line 79"/>
            <p:cNvSpPr>
              <a:spLocks noChangeShapeType="1"/>
            </p:cNvSpPr>
            <p:nvPr/>
          </p:nvSpPr>
          <p:spPr bwMode="auto">
            <a:xfrm>
              <a:off x="2954" y="3789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3" name="Text Box 80"/>
            <p:cNvSpPr txBox="1">
              <a:spLocks noChangeArrowheads="1"/>
            </p:cNvSpPr>
            <p:nvPr/>
          </p:nvSpPr>
          <p:spPr bwMode="auto">
            <a:xfrm>
              <a:off x="2944" y="3762"/>
              <a:ext cx="17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F</a:t>
              </a:r>
            </a:p>
          </p:txBody>
        </p:sp>
        <p:sp>
          <p:nvSpPr>
            <p:cNvPr id="27674" name="Text Box 81"/>
            <p:cNvSpPr txBox="1">
              <a:spLocks noChangeArrowheads="1"/>
            </p:cNvSpPr>
            <p:nvPr/>
          </p:nvSpPr>
          <p:spPr bwMode="auto">
            <a:xfrm>
              <a:off x="2673" y="3981"/>
              <a:ext cx="6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latin typeface="Times New Roman" pitchFamily="18" charset="0"/>
                </a:rPr>
                <a:t>NON-FACE</a:t>
              </a:r>
            </a:p>
          </p:txBody>
        </p:sp>
        <p:sp>
          <p:nvSpPr>
            <p:cNvPr id="27675" name="Oval 82"/>
            <p:cNvSpPr>
              <a:spLocks noChangeArrowheads="1"/>
            </p:cNvSpPr>
            <p:nvPr/>
          </p:nvSpPr>
          <p:spPr bwMode="auto">
            <a:xfrm>
              <a:off x="2592" y="3333"/>
              <a:ext cx="659" cy="459"/>
            </a:xfrm>
            <a:prstGeom prst="ellips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6" name="Oval 83"/>
            <p:cNvSpPr>
              <a:spLocks noChangeArrowheads="1"/>
            </p:cNvSpPr>
            <p:nvPr/>
          </p:nvSpPr>
          <p:spPr bwMode="auto">
            <a:xfrm>
              <a:off x="1584" y="3333"/>
              <a:ext cx="659" cy="459"/>
            </a:xfrm>
            <a:prstGeom prst="ellips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7" name="Line 84"/>
            <p:cNvSpPr>
              <a:spLocks noChangeShapeType="1"/>
            </p:cNvSpPr>
            <p:nvPr/>
          </p:nvSpPr>
          <p:spPr bwMode="auto">
            <a:xfrm>
              <a:off x="1913" y="3811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8" name="Text Box 85"/>
            <p:cNvSpPr txBox="1">
              <a:spLocks noChangeArrowheads="1"/>
            </p:cNvSpPr>
            <p:nvPr/>
          </p:nvSpPr>
          <p:spPr bwMode="auto">
            <a:xfrm>
              <a:off x="1903" y="3784"/>
              <a:ext cx="17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F</a:t>
              </a:r>
            </a:p>
          </p:txBody>
        </p:sp>
        <p:sp>
          <p:nvSpPr>
            <p:cNvPr id="27679" name="Text Box 86"/>
            <p:cNvSpPr txBox="1">
              <a:spLocks noChangeArrowheads="1"/>
            </p:cNvSpPr>
            <p:nvPr/>
          </p:nvSpPr>
          <p:spPr bwMode="auto">
            <a:xfrm>
              <a:off x="1632" y="4003"/>
              <a:ext cx="6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latin typeface="Times New Roman" pitchFamily="18" charset="0"/>
                </a:rPr>
                <a:t>NON-FACE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89872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361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Attentional cascade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5562600" cy="2057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Chain classifiers that are progressively more complex and have lower false positive rates:</a:t>
            </a:r>
          </a:p>
          <a:p>
            <a:pPr>
              <a:buFontTx/>
              <a:buChar char="•"/>
            </a:pPr>
            <a:endParaRPr lang="en-US" smtClean="0"/>
          </a:p>
          <a:p>
            <a:pPr>
              <a:buFontTx/>
              <a:buChar char="•"/>
            </a:pPr>
            <a:endParaRPr lang="en-US" smtClean="0"/>
          </a:p>
        </p:txBody>
      </p:sp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5943600" y="1981200"/>
            <a:ext cx="2984500" cy="2887663"/>
            <a:chOff x="3744" y="1248"/>
            <a:chExt cx="1880" cy="1819"/>
          </a:xfrm>
        </p:grpSpPr>
        <p:sp>
          <p:nvSpPr>
            <p:cNvPr id="28711" name="Rectangle 5"/>
            <p:cNvSpPr>
              <a:spLocks noChangeArrowheads="1"/>
            </p:cNvSpPr>
            <p:nvPr/>
          </p:nvSpPr>
          <p:spPr bwMode="auto">
            <a:xfrm>
              <a:off x="4056" y="1616"/>
              <a:ext cx="11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vs</a:t>
              </a:r>
              <a:endParaRPr lang="en-US" sz="3200" b="0">
                <a:latin typeface="Times New Roman" pitchFamily="18" charset="0"/>
              </a:endParaRPr>
            </a:p>
          </p:txBody>
        </p:sp>
        <p:sp>
          <p:nvSpPr>
            <p:cNvPr id="28712" name="Rectangle 6"/>
            <p:cNvSpPr>
              <a:spLocks noChangeArrowheads="1"/>
            </p:cNvSpPr>
            <p:nvPr/>
          </p:nvSpPr>
          <p:spPr bwMode="auto">
            <a:xfrm>
              <a:off x="4158" y="1616"/>
              <a:ext cx="30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 false </a:t>
              </a:r>
              <a:endParaRPr lang="en-US" sz="3200" b="0">
                <a:latin typeface="Times New Roman" pitchFamily="18" charset="0"/>
              </a:endParaRPr>
            </a:p>
          </p:txBody>
        </p:sp>
        <p:sp>
          <p:nvSpPr>
            <p:cNvPr id="28713" name="Rectangle 7"/>
            <p:cNvSpPr>
              <a:spLocks noChangeArrowheads="1"/>
            </p:cNvSpPr>
            <p:nvPr/>
          </p:nvSpPr>
          <p:spPr bwMode="auto">
            <a:xfrm>
              <a:off x="4454" y="1616"/>
              <a:ext cx="21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neg </a:t>
              </a:r>
              <a:endParaRPr lang="en-US" sz="3200" b="0">
                <a:latin typeface="Times New Roman" pitchFamily="18" charset="0"/>
              </a:endParaRPr>
            </a:p>
          </p:txBody>
        </p:sp>
        <p:sp>
          <p:nvSpPr>
            <p:cNvPr id="28714" name="Rectangle 8"/>
            <p:cNvSpPr>
              <a:spLocks noChangeArrowheads="1"/>
            </p:cNvSpPr>
            <p:nvPr/>
          </p:nvSpPr>
          <p:spPr bwMode="auto">
            <a:xfrm>
              <a:off x="4649" y="1616"/>
              <a:ext cx="73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determined by</a:t>
              </a:r>
              <a:endParaRPr lang="en-US" sz="3200" b="0">
                <a:latin typeface="Times New Roman" pitchFamily="18" charset="0"/>
              </a:endParaRPr>
            </a:p>
          </p:txBody>
        </p:sp>
        <p:sp>
          <p:nvSpPr>
            <p:cNvPr id="28715" name="Rectangle 9"/>
            <p:cNvSpPr>
              <a:spLocks noChangeArrowheads="1"/>
            </p:cNvSpPr>
            <p:nvPr/>
          </p:nvSpPr>
          <p:spPr bwMode="auto">
            <a:xfrm>
              <a:off x="3775" y="1279"/>
              <a:ext cx="1849" cy="1788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6" name="Rectangle 10"/>
            <p:cNvSpPr>
              <a:spLocks noChangeArrowheads="1"/>
            </p:cNvSpPr>
            <p:nvPr/>
          </p:nvSpPr>
          <p:spPr bwMode="auto">
            <a:xfrm>
              <a:off x="3744" y="1248"/>
              <a:ext cx="1842" cy="17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7" name="Rectangle 11"/>
            <p:cNvSpPr>
              <a:spLocks noChangeArrowheads="1"/>
            </p:cNvSpPr>
            <p:nvPr/>
          </p:nvSpPr>
          <p:spPr bwMode="auto">
            <a:xfrm>
              <a:off x="4143" y="1616"/>
              <a:ext cx="1412" cy="132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8" name="Rectangle 12"/>
            <p:cNvSpPr>
              <a:spLocks noChangeArrowheads="1"/>
            </p:cNvSpPr>
            <p:nvPr/>
          </p:nvSpPr>
          <p:spPr bwMode="auto">
            <a:xfrm>
              <a:off x="4527" y="1279"/>
              <a:ext cx="522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9" name="Rectangle 13"/>
            <p:cNvSpPr>
              <a:spLocks noChangeArrowheads="1"/>
            </p:cNvSpPr>
            <p:nvPr/>
          </p:nvSpPr>
          <p:spPr bwMode="auto">
            <a:xfrm>
              <a:off x="4573" y="1302"/>
              <a:ext cx="46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0">
                  <a:solidFill>
                    <a:srgbClr val="000000"/>
                  </a:solidFill>
                  <a:latin typeface="Times New Roman" pitchFamily="18" charset="0"/>
                </a:rPr>
                <a:t>% False Pos</a:t>
              </a:r>
              <a:endParaRPr lang="en-US" sz="3200" b="0">
                <a:latin typeface="Times New Roman" pitchFamily="18" charset="0"/>
              </a:endParaRPr>
            </a:p>
          </p:txBody>
        </p:sp>
        <p:sp>
          <p:nvSpPr>
            <p:cNvPr id="28720" name="Rectangle 14"/>
            <p:cNvSpPr>
              <a:spLocks noChangeArrowheads="1"/>
            </p:cNvSpPr>
            <p:nvPr/>
          </p:nvSpPr>
          <p:spPr bwMode="auto">
            <a:xfrm rot="-5400000">
              <a:off x="3611" y="2248"/>
              <a:ext cx="47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0">
                  <a:solidFill>
                    <a:srgbClr val="000000"/>
                  </a:solidFill>
                  <a:latin typeface="Times New Roman" pitchFamily="18" charset="0"/>
                </a:rPr>
                <a:t>% Detection</a:t>
              </a:r>
              <a:endParaRPr lang="en-US" sz="3200" b="0">
                <a:latin typeface="Times New Roman" pitchFamily="18" charset="0"/>
              </a:endParaRPr>
            </a:p>
          </p:txBody>
        </p:sp>
        <p:sp>
          <p:nvSpPr>
            <p:cNvPr id="28721" name="Rectangle 15"/>
            <p:cNvSpPr>
              <a:spLocks noChangeArrowheads="1"/>
            </p:cNvSpPr>
            <p:nvPr/>
          </p:nvSpPr>
          <p:spPr bwMode="auto">
            <a:xfrm>
              <a:off x="4673" y="2076"/>
              <a:ext cx="77" cy="18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2" name="Rectangle 16"/>
            <p:cNvSpPr>
              <a:spLocks noChangeArrowheads="1"/>
            </p:cNvSpPr>
            <p:nvPr/>
          </p:nvSpPr>
          <p:spPr bwMode="auto">
            <a:xfrm>
              <a:off x="4143" y="1462"/>
              <a:ext cx="1389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3" name="Rectangle 17"/>
            <p:cNvSpPr>
              <a:spLocks noChangeArrowheads="1"/>
            </p:cNvSpPr>
            <p:nvPr/>
          </p:nvSpPr>
          <p:spPr bwMode="auto">
            <a:xfrm>
              <a:off x="4226" y="1486"/>
              <a:ext cx="98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0">
                  <a:solidFill>
                    <a:srgbClr val="000000"/>
                  </a:solidFill>
                  <a:latin typeface="Times New Roman" pitchFamily="18" charset="0"/>
                </a:rPr>
                <a:t>0                                       </a:t>
              </a:r>
              <a:endParaRPr lang="en-US" sz="3200" b="0">
                <a:latin typeface="Times New Roman" pitchFamily="18" charset="0"/>
              </a:endParaRPr>
            </a:p>
          </p:txBody>
        </p:sp>
        <p:sp>
          <p:nvSpPr>
            <p:cNvPr id="28724" name="Rectangle 18"/>
            <p:cNvSpPr>
              <a:spLocks noChangeArrowheads="1"/>
            </p:cNvSpPr>
            <p:nvPr/>
          </p:nvSpPr>
          <p:spPr bwMode="auto">
            <a:xfrm>
              <a:off x="5234" y="1486"/>
              <a:ext cx="12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0">
                  <a:solidFill>
                    <a:srgbClr val="000000"/>
                  </a:solidFill>
                  <a:latin typeface="Times New Roman" pitchFamily="18" charset="0"/>
                </a:rPr>
                <a:t>     </a:t>
              </a:r>
              <a:endParaRPr lang="en-US" sz="3200" b="0">
                <a:latin typeface="Times New Roman" pitchFamily="18" charset="0"/>
              </a:endParaRPr>
            </a:p>
          </p:txBody>
        </p:sp>
        <p:sp>
          <p:nvSpPr>
            <p:cNvPr id="28725" name="Rectangle 19"/>
            <p:cNvSpPr>
              <a:spLocks noChangeArrowheads="1"/>
            </p:cNvSpPr>
            <p:nvPr/>
          </p:nvSpPr>
          <p:spPr bwMode="auto">
            <a:xfrm>
              <a:off x="5372" y="1486"/>
              <a:ext cx="12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0">
                  <a:solidFill>
                    <a:srgbClr val="000000"/>
                  </a:solidFill>
                  <a:latin typeface="Times New Roman" pitchFamily="18" charset="0"/>
                </a:rPr>
                <a:t> 50</a:t>
              </a:r>
              <a:endParaRPr lang="en-US" sz="3200" b="0">
                <a:latin typeface="Times New Roman" pitchFamily="18" charset="0"/>
              </a:endParaRPr>
            </a:p>
          </p:txBody>
        </p:sp>
        <p:sp>
          <p:nvSpPr>
            <p:cNvPr id="28726" name="Rectangle 20"/>
            <p:cNvSpPr>
              <a:spLocks noChangeArrowheads="1"/>
            </p:cNvSpPr>
            <p:nvPr/>
          </p:nvSpPr>
          <p:spPr bwMode="auto">
            <a:xfrm rot="-5400000">
              <a:off x="3462" y="2194"/>
              <a:ext cx="116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0">
                  <a:solidFill>
                    <a:srgbClr val="000000"/>
                  </a:solidFill>
                  <a:latin typeface="Times New Roman" pitchFamily="18" charset="0"/>
                </a:rPr>
                <a:t>0                                        100</a:t>
              </a:r>
              <a:endParaRPr lang="en-US" sz="3200" b="0">
                <a:latin typeface="Times New Roman" pitchFamily="18" charset="0"/>
              </a:endParaRPr>
            </a:p>
          </p:txBody>
        </p:sp>
      </p:grpSp>
      <p:sp>
        <p:nvSpPr>
          <p:cNvPr id="28677" name="Text Box 23"/>
          <p:cNvSpPr txBox="1">
            <a:spLocks noChangeArrowheads="1"/>
          </p:cNvSpPr>
          <p:nvPr/>
        </p:nvSpPr>
        <p:spPr bwMode="auto">
          <a:xfrm>
            <a:off x="7162800" y="5424488"/>
            <a:ext cx="76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latin typeface="Times New Roman" pitchFamily="18" charset="0"/>
              </a:rPr>
              <a:t>FACE</a:t>
            </a:r>
          </a:p>
        </p:txBody>
      </p:sp>
      <p:sp>
        <p:nvSpPr>
          <p:cNvPr id="28678" name="Text Box 24"/>
          <p:cNvSpPr txBox="1">
            <a:spLocks noChangeArrowheads="1"/>
          </p:cNvSpPr>
          <p:nvPr/>
        </p:nvSpPr>
        <p:spPr bwMode="auto">
          <a:xfrm>
            <a:off x="914400" y="5440363"/>
            <a:ext cx="13700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>
                <a:latin typeface="Times New Roman" pitchFamily="18" charset="0"/>
              </a:rPr>
              <a:t>IMAGE</a:t>
            </a:r>
          </a:p>
          <a:p>
            <a:r>
              <a:rPr lang="en-US" sz="1400" b="0">
                <a:latin typeface="Times New Roman" pitchFamily="18" charset="0"/>
              </a:rPr>
              <a:t>SUB-WINDOW</a:t>
            </a:r>
          </a:p>
        </p:txBody>
      </p:sp>
      <p:sp>
        <p:nvSpPr>
          <p:cNvPr id="28679" name="Line 25"/>
          <p:cNvSpPr>
            <a:spLocks noChangeShapeType="1"/>
          </p:cNvSpPr>
          <p:nvPr/>
        </p:nvSpPr>
        <p:spPr bwMode="auto">
          <a:xfrm>
            <a:off x="2057400" y="566896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0" name="Text Box 28"/>
          <p:cNvSpPr txBox="1">
            <a:spLocks noChangeArrowheads="1"/>
          </p:cNvSpPr>
          <p:nvPr/>
        </p:nvSpPr>
        <p:spPr bwMode="auto">
          <a:xfrm>
            <a:off x="2590800" y="5549900"/>
            <a:ext cx="884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0">
                <a:latin typeface="Times New Roman" pitchFamily="18" charset="0"/>
              </a:rPr>
              <a:t>Classifier 1</a:t>
            </a:r>
          </a:p>
        </p:txBody>
      </p:sp>
      <p:sp>
        <p:nvSpPr>
          <p:cNvPr id="28681" name="Line 29"/>
          <p:cNvSpPr>
            <a:spLocks noChangeShapeType="1"/>
          </p:cNvSpPr>
          <p:nvPr/>
        </p:nvSpPr>
        <p:spPr bwMode="auto">
          <a:xfrm>
            <a:off x="3605213" y="566896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2" name="Line 30"/>
          <p:cNvSpPr>
            <a:spLocks noChangeShapeType="1"/>
          </p:cNvSpPr>
          <p:nvPr/>
        </p:nvSpPr>
        <p:spPr bwMode="auto">
          <a:xfrm>
            <a:off x="3038475" y="60499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3" name="Text Box 32"/>
          <p:cNvSpPr txBox="1">
            <a:spLocks noChangeArrowheads="1"/>
          </p:cNvSpPr>
          <p:nvPr/>
        </p:nvSpPr>
        <p:spPr bwMode="auto">
          <a:xfrm>
            <a:off x="3686175" y="5364163"/>
            <a:ext cx="285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T</a:t>
            </a:r>
          </a:p>
        </p:txBody>
      </p:sp>
      <p:sp>
        <p:nvSpPr>
          <p:cNvPr id="28684" name="Oval 34"/>
          <p:cNvSpPr>
            <a:spLocks noChangeArrowheads="1"/>
          </p:cNvSpPr>
          <p:nvPr/>
        </p:nvSpPr>
        <p:spPr bwMode="auto">
          <a:xfrm>
            <a:off x="5640388" y="5305425"/>
            <a:ext cx="1046162" cy="7286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Text Box 35"/>
          <p:cNvSpPr txBox="1">
            <a:spLocks noChangeArrowheads="1"/>
          </p:cNvSpPr>
          <p:nvPr/>
        </p:nvSpPr>
        <p:spPr bwMode="auto">
          <a:xfrm>
            <a:off x="5726113" y="5514975"/>
            <a:ext cx="8842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latin typeface="Times New Roman" pitchFamily="18" charset="0"/>
              </a:rPr>
              <a:t>Classifier 3</a:t>
            </a:r>
          </a:p>
        </p:txBody>
      </p:sp>
      <p:sp>
        <p:nvSpPr>
          <p:cNvPr id="28686" name="Line 36"/>
          <p:cNvSpPr>
            <a:spLocks noChangeShapeType="1"/>
          </p:cNvSpPr>
          <p:nvPr/>
        </p:nvSpPr>
        <p:spPr bwMode="auto">
          <a:xfrm>
            <a:off x="6696075" y="56673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7" name="Text Box 37"/>
          <p:cNvSpPr txBox="1">
            <a:spLocks noChangeArrowheads="1"/>
          </p:cNvSpPr>
          <p:nvPr/>
        </p:nvSpPr>
        <p:spPr bwMode="auto">
          <a:xfrm>
            <a:off x="6772275" y="5362575"/>
            <a:ext cx="285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T</a:t>
            </a:r>
          </a:p>
        </p:txBody>
      </p:sp>
      <p:sp>
        <p:nvSpPr>
          <p:cNvPr id="28688" name="Line 38"/>
          <p:cNvSpPr>
            <a:spLocks noChangeShapeType="1"/>
          </p:cNvSpPr>
          <p:nvPr/>
        </p:nvSpPr>
        <p:spPr bwMode="auto">
          <a:xfrm>
            <a:off x="6148388" y="60499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9" name="Text Box 39"/>
          <p:cNvSpPr txBox="1">
            <a:spLocks noChangeArrowheads="1"/>
          </p:cNvSpPr>
          <p:nvPr/>
        </p:nvSpPr>
        <p:spPr bwMode="auto">
          <a:xfrm>
            <a:off x="6132513" y="6007100"/>
            <a:ext cx="277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F</a:t>
            </a:r>
          </a:p>
        </p:txBody>
      </p:sp>
      <p:sp>
        <p:nvSpPr>
          <p:cNvPr id="28690" name="Text Box 40"/>
          <p:cNvSpPr txBox="1">
            <a:spLocks noChangeArrowheads="1"/>
          </p:cNvSpPr>
          <p:nvPr/>
        </p:nvSpPr>
        <p:spPr bwMode="auto">
          <a:xfrm>
            <a:off x="5702300" y="6354763"/>
            <a:ext cx="952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latin typeface="Times New Roman" pitchFamily="18" charset="0"/>
              </a:rPr>
              <a:t>NON-FACE</a:t>
            </a:r>
          </a:p>
        </p:txBody>
      </p:sp>
      <p:sp>
        <p:nvSpPr>
          <p:cNvPr id="28691" name="Line 41"/>
          <p:cNvSpPr>
            <a:spLocks noChangeShapeType="1"/>
          </p:cNvSpPr>
          <p:nvPr/>
        </p:nvSpPr>
        <p:spPr bwMode="auto">
          <a:xfrm>
            <a:off x="3602038" y="56673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92" name="Text Box 44"/>
          <p:cNvSpPr txBox="1">
            <a:spLocks noChangeArrowheads="1"/>
          </p:cNvSpPr>
          <p:nvPr/>
        </p:nvSpPr>
        <p:spPr bwMode="auto">
          <a:xfrm>
            <a:off x="3683000" y="5362575"/>
            <a:ext cx="285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T</a:t>
            </a:r>
          </a:p>
        </p:txBody>
      </p:sp>
      <p:sp>
        <p:nvSpPr>
          <p:cNvPr id="28693" name="Text Box 47"/>
          <p:cNvSpPr txBox="1">
            <a:spLocks noChangeArrowheads="1"/>
          </p:cNvSpPr>
          <p:nvPr/>
        </p:nvSpPr>
        <p:spPr bwMode="auto">
          <a:xfrm>
            <a:off x="4243388" y="5514975"/>
            <a:ext cx="8842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latin typeface="Times New Roman" pitchFamily="18" charset="0"/>
              </a:rPr>
              <a:t>Classifier 2</a:t>
            </a:r>
          </a:p>
        </p:txBody>
      </p:sp>
      <p:sp>
        <p:nvSpPr>
          <p:cNvPr id="28694" name="Line 48"/>
          <p:cNvSpPr>
            <a:spLocks noChangeShapeType="1"/>
          </p:cNvSpPr>
          <p:nvPr/>
        </p:nvSpPr>
        <p:spPr bwMode="auto">
          <a:xfrm>
            <a:off x="5157788" y="56673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95" name="Text Box 49"/>
          <p:cNvSpPr txBox="1">
            <a:spLocks noChangeArrowheads="1"/>
          </p:cNvSpPr>
          <p:nvPr/>
        </p:nvSpPr>
        <p:spPr bwMode="auto">
          <a:xfrm>
            <a:off x="5257800" y="5362575"/>
            <a:ext cx="285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T</a:t>
            </a:r>
          </a:p>
        </p:txBody>
      </p:sp>
      <p:sp>
        <p:nvSpPr>
          <p:cNvPr id="28696" name="Line 50"/>
          <p:cNvSpPr>
            <a:spLocks noChangeShapeType="1"/>
          </p:cNvSpPr>
          <p:nvPr/>
        </p:nvSpPr>
        <p:spPr bwMode="auto">
          <a:xfrm>
            <a:off x="4689475" y="60150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97" name="Text Box 51"/>
          <p:cNvSpPr txBox="1">
            <a:spLocks noChangeArrowheads="1"/>
          </p:cNvSpPr>
          <p:nvPr/>
        </p:nvSpPr>
        <p:spPr bwMode="auto">
          <a:xfrm>
            <a:off x="4673600" y="5972175"/>
            <a:ext cx="277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F</a:t>
            </a:r>
          </a:p>
        </p:txBody>
      </p:sp>
      <p:sp>
        <p:nvSpPr>
          <p:cNvPr id="28698" name="Text Box 52"/>
          <p:cNvSpPr txBox="1">
            <a:spLocks noChangeArrowheads="1"/>
          </p:cNvSpPr>
          <p:nvPr/>
        </p:nvSpPr>
        <p:spPr bwMode="auto">
          <a:xfrm>
            <a:off x="4243388" y="6319838"/>
            <a:ext cx="952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latin typeface="Times New Roman" pitchFamily="18" charset="0"/>
              </a:rPr>
              <a:t>NON-FACE</a:t>
            </a:r>
          </a:p>
        </p:txBody>
      </p:sp>
      <p:sp>
        <p:nvSpPr>
          <p:cNvPr id="28699" name="Freeform 53"/>
          <p:cNvSpPr>
            <a:spLocks/>
          </p:cNvSpPr>
          <p:nvPr/>
        </p:nvSpPr>
        <p:spPr bwMode="auto">
          <a:xfrm>
            <a:off x="6621463" y="2563813"/>
            <a:ext cx="2143125" cy="2044700"/>
          </a:xfrm>
          <a:custGeom>
            <a:avLst/>
            <a:gdLst>
              <a:gd name="T0" fmla="*/ 0 w 1056"/>
              <a:gd name="T1" fmla="*/ 2147483647 h 1008"/>
              <a:gd name="T2" fmla="*/ 2147483647 w 1056"/>
              <a:gd name="T3" fmla="*/ 2147483647 h 1008"/>
              <a:gd name="T4" fmla="*/ 2147483647 w 1056"/>
              <a:gd name="T5" fmla="*/ 2147483647 h 1008"/>
              <a:gd name="T6" fmla="*/ 2147483647 w 1056"/>
              <a:gd name="T7" fmla="*/ 2147483647 h 1008"/>
              <a:gd name="T8" fmla="*/ 2147483647 w 1056"/>
              <a:gd name="T9" fmla="*/ 0 h 1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56"/>
              <a:gd name="T16" fmla="*/ 0 h 1008"/>
              <a:gd name="T17" fmla="*/ 1056 w 1056"/>
              <a:gd name="T18" fmla="*/ 1008 h 10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56" h="1008">
                <a:moveTo>
                  <a:pt x="0" y="1008"/>
                </a:moveTo>
                <a:cubicBezTo>
                  <a:pt x="0" y="832"/>
                  <a:pt x="0" y="656"/>
                  <a:pt x="48" y="528"/>
                </a:cubicBezTo>
                <a:cubicBezTo>
                  <a:pt x="96" y="400"/>
                  <a:pt x="192" y="320"/>
                  <a:pt x="288" y="240"/>
                </a:cubicBezTo>
                <a:cubicBezTo>
                  <a:pt x="384" y="160"/>
                  <a:pt x="496" y="88"/>
                  <a:pt x="624" y="48"/>
                </a:cubicBezTo>
                <a:cubicBezTo>
                  <a:pt x="752" y="8"/>
                  <a:pt x="904" y="4"/>
                  <a:pt x="1056" y="0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700" name="Oval 54"/>
          <p:cNvSpPr>
            <a:spLocks noChangeArrowheads="1"/>
          </p:cNvSpPr>
          <p:nvPr/>
        </p:nvSpPr>
        <p:spPr bwMode="auto">
          <a:xfrm>
            <a:off x="2819400" y="3581400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701" name="Freeform 55"/>
          <p:cNvSpPr>
            <a:spLocks/>
          </p:cNvSpPr>
          <p:nvPr/>
        </p:nvSpPr>
        <p:spPr bwMode="auto">
          <a:xfrm>
            <a:off x="6581775" y="2536825"/>
            <a:ext cx="2197100" cy="2128838"/>
          </a:xfrm>
          <a:custGeom>
            <a:avLst/>
            <a:gdLst>
              <a:gd name="T0" fmla="*/ 2147483647 w 1879"/>
              <a:gd name="T1" fmla="*/ 2147483647 h 1821"/>
              <a:gd name="T2" fmla="*/ 2147483647 w 1879"/>
              <a:gd name="T3" fmla="*/ 2147483647 h 1821"/>
              <a:gd name="T4" fmla="*/ 2147483647 w 1879"/>
              <a:gd name="T5" fmla="*/ 2147483647 h 1821"/>
              <a:gd name="T6" fmla="*/ 2147483647 w 1879"/>
              <a:gd name="T7" fmla="*/ 2147483647 h 1821"/>
              <a:gd name="T8" fmla="*/ 2147483647 w 1879"/>
              <a:gd name="T9" fmla="*/ 2147483647 h 18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9"/>
              <a:gd name="T16" fmla="*/ 0 h 1821"/>
              <a:gd name="T17" fmla="*/ 1879 w 1879"/>
              <a:gd name="T18" fmla="*/ 1821 h 18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9" h="1821">
                <a:moveTo>
                  <a:pt x="35" y="1821"/>
                </a:moveTo>
                <a:cubicBezTo>
                  <a:pt x="36" y="1682"/>
                  <a:pt x="0" y="1236"/>
                  <a:pt x="45" y="983"/>
                </a:cubicBezTo>
                <a:cubicBezTo>
                  <a:pt x="90" y="730"/>
                  <a:pt x="174" y="454"/>
                  <a:pt x="305" y="298"/>
                </a:cubicBezTo>
                <a:cubicBezTo>
                  <a:pt x="436" y="142"/>
                  <a:pt x="572" y="88"/>
                  <a:pt x="834" y="44"/>
                </a:cubicBezTo>
                <a:cubicBezTo>
                  <a:pt x="1096" y="0"/>
                  <a:pt x="1661" y="36"/>
                  <a:pt x="1879" y="34"/>
                </a:cubicBezTo>
              </a:path>
            </a:pathLst>
          </a:custGeom>
          <a:noFill/>
          <a:ln w="28575">
            <a:solidFill>
              <a:srgbClr val="33CC33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702" name="Oval 56"/>
          <p:cNvSpPr>
            <a:spLocks noChangeArrowheads="1"/>
          </p:cNvSpPr>
          <p:nvPr/>
        </p:nvSpPr>
        <p:spPr bwMode="auto">
          <a:xfrm>
            <a:off x="2286000" y="3124200"/>
            <a:ext cx="1524000" cy="1295400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03" name="Freeform 57"/>
          <p:cNvSpPr>
            <a:spLocks/>
          </p:cNvSpPr>
          <p:nvPr/>
        </p:nvSpPr>
        <p:spPr bwMode="auto">
          <a:xfrm>
            <a:off x="6546850" y="2565400"/>
            <a:ext cx="2284413" cy="2108200"/>
          </a:xfrm>
          <a:custGeom>
            <a:avLst/>
            <a:gdLst>
              <a:gd name="T0" fmla="*/ 2147483647 w 1953"/>
              <a:gd name="T1" fmla="*/ 2147483647 h 1803"/>
              <a:gd name="T2" fmla="*/ 2147483647 w 1953"/>
              <a:gd name="T3" fmla="*/ 2147483647 h 1803"/>
              <a:gd name="T4" fmla="*/ 2147483647 w 1953"/>
              <a:gd name="T5" fmla="*/ 2147483647 h 1803"/>
              <a:gd name="T6" fmla="*/ 2147483647 w 1953"/>
              <a:gd name="T7" fmla="*/ 2147483647 h 1803"/>
              <a:gd name="T8" fmla="*/ 2147483647 w 1953"/>
              <a:gd name="T9" fmla="*/ 2147483647 h 18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53"/>
              <a:gd name="T16" fmla="*/ 0 h 1803"/>
              <a:gd name="T17" fmla="*/ 1953 w 1953"/>
              <a:gd name="T18" fmla="*/ 1803 h 18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53" h="1803">
                <a:moveTo>
                  <a:pt x="36" y="1803"/>
                </a:moveTo>
                <a:cubicBezTo>
                  <a:pt x="57" y="1408"/>
                  <a:pt x="14" y="1045"/>
                  <a:pt x="31" y="750"/>
                </a:cubicBezTo>
                <a:cubicBezTo>
                  <a:pt x="0" y="478"/>
                  <a:pt x="108" y="266"/>
                  <a:pt x="222" y="152"/>
                </a:cubicBezTo>
                <a:cubicBezTo>
                  <a:pt x="336" y="37"/>
                  <a:pt x="277" y="61"/>
                  <a:pt x="558" y="9"/>
                </a:cubicBezTo>
                <a:cubicBezTo>
                  <a:pt x="861" y="0"/>
                  <a:pt x="1755" y="22"/>
                  <a:pt x="1953" y="11"/>
                </a:cubicBezTo>
              </a:path>
            </a:pathLst>
          </a:custGeom>
          <a:noFill/>
          <a:ln w="28575">
            <a:solidFill>
              <a:srgbClr val="FF0F0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4" name="Oval 58"/>
          <p:cNvSpPr>
            <a:spLocks noChangeArrowheads="1"/>
          </p:cNvSpPr>
          <p:nvPr/>
        </p:nvSpPr>
        <p:spPr bwMode="auto">
          <a:xfrm>
            <a:off x="1676400" y="2971800"/>
            <a:ext cx="2819400" cy="1905000"/>
          </a:xfrm>
          <a:prstGeom prst="ellips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05" name="Oval 60"/>
          <p:cNvSpPr>
            <a:spLocks noChangeArrowheads="1"/>
          </p:cNvSpPr>
          <p:nvPr/>
        </p:nvSpPr>
        <p:spPr bwMode="auto">
          <a:xfrm>
            <a:off x="4114800" y="5291138"/>
            <a:ext cx="1046163" cy="728662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6" name="Oval 61"/>
          <p:cNvSpPr>
            <a:spLocks noChangeArrowheads="1"/>
          </p:cNvSpPr>
          <p:nvPr/>
        </p:nvSpPr>
        <p:spPr bwMode="auto">
          <a:xfrm>
            <a:off x="2514600" y="5291138"/>
            <a:ext cx="1046163" cy="728662"/>
          </a:xfrm>
          <a:prstGeom prst="ellips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7" name="Line 62"/>
          <p:cNvSpPr>
            <a:spLocks noChangeShapeType="1"/>
          </p:cNvSpPr>
          <p:nvPr/>
        </p:nvSpPr>
        <p:spPr bwMode="auto">
          <a:xfrm>
            <a:off x="3036888" y="60499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708" name="Text Box 63"/>
          <p:cNvSpPr txBox="1">
            <a:spLocks noChangeArrowheads="1"/>
          </p:cNvSpPr>
          <p:nvPr/>
        </p:nvSpPr>
        <p:spPr bwMode="auto">
          <a:xfrm>
            <a:off x="3021013" y="6007100"/>
            <a:ext cx="277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F</a:t>
            </a:r>
          </a:p>
        </p:txBody>
      </p:sp>
      <p:sp>
        <p:nvSpPr>
          <p:cNvPr id="28709" name="Text Box 64"/>
          <p:cNvSpPr txBox="1">
            <a:spLocks noChangeArrowheads="1"/>
          </p:cNvSpPr>
          <p:nvPr/>
        </p:nvSpPr>
        <p:spPr bwMode="auto">
          <a:xfrm>
            <a:off x="2590800" y="6354763"/>
            <a:ext cx="952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latin typeface="Times New Roman" pitchFamily="18" charset="0"/>
              </a:rPr>
              <a:t>NON-FACE</a:t>
            </a:r>
          </a:p>
        </p:txBody>
      </p:sp>
      <p:sp>
        <p:nvSpPr>
          <p:cNvPr id="28710" name="Text Box 65"/>
          <p:cNvSpPr txBox="1">
            <a:spLocks noChangeArrowheads="1"/>
          </p:cNvSpPr>
          <p:nvPr/>
        </p:nvSpPr>
        <p:spPr bwMode="auto">
          <a:xfrm>
            <a:off x="5927725" y="1295400"/>
            <a:ext cx="2911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0"/>
              <a:t>Receiver operating characteristic</a:t>
            </a:r>
          </a:p>
        </p:txBody>
      </p:sp>
    </p:spTree>
    <p:extLst>
      <p:ext uri="{BB962C8B-B14F-4D97-AF65-F5344CB8AC3E}">
        <p14:creationId xmlns:p14="http://schemas.microsoft.com/office/powerpoint/2010/main" val="3332530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Attentional cascade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0772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The detection rate and the false positive rate of the cascade are found by multiplying the respective rates of the individual stages</a:t>
            </a:r>
          </a:p>
          <a:p>
            <a:pPr>
              <a:buFontTx/>
              <a:buChar char="•"/>
            </a:pPr>
            <a:r>
              <a:rPr lang="en-US" smtClean="0"/>
              <a:t>A detection rate of 0.9 and a false positive rate on the order of 10</a:t>
            </a:r>
            <a:r>
              <a:rPr lang="en-US" baseline="30000" smtClean="0"/>
              <a:t>-6</a:t>
            </a:r>
            <a:r>
              <a:rPr lang="en-US" smtClean="0"/>
              <a:t> can be achieved by a </a:t>
            </a:r>
            <a:br>
              <a:rPr lang="en-US" smtClean="0"/>
            </a:br>
            <a:r>
              <a:rPr lang="en-US" smtClean="0"/>
              <a:t>10-stage cascade if each stage has a detection rate of 0.99 (0.99</a:t>
            </a:r>
            <a:r>
              <a:rPr lang="en-US" baseline="30000" smtClean="0"/>
              <a:t>10</a:t>
            </a:r>
            <a:r>
              <a:rPr lang="en-US" smtClean="0"/>
              <a:t> ≈ 0.9) and a false positive rate of about 0.30 (0.3</a:t>
            </a:r>
            <a:r>
              <a:rPr lang="en-US" baseline="30000" smtClean="0"/>
              <a:t>10</a:t>
            </a:r>
            <a:r>
              <a:rPr lang="en-US" smtClean="0"/>
              <a:t> ≈ 6×10</a:t>
            </a:r>
            <a:r>
              <a:rPr lang="en-US" baseline="30000" smtClean="0"/>
              <a:t>-6</a:t>
            </a:r>
            <a:r>
              <a:rPr lang="en-US" smtClean="0"/>
              <a:t>) </a:t>
            </a:r>
          </a:p>
          <a:p>
            <a:endParaRPr lang="en-US" smtClean="0"/>
          </a:p>
        </p:txBody>
      </p:sp>
      <p:sp>
        <p:nvSpPr>
          <p:cNvPr id="29700" name="Text Box 23"/>
          <p:cNvSpPr txBox="1">
            <a:spLocks noChangeArrowheads="1"/>
          </p:cNvSpPr>
          <p:nvPr/>
        </p:nvSpPr>
        <p:spPr bwMode="auto">
          <a:xfrm>
            <a:off x="7162800" y="5424488"/>
            <a:ext cx="76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latin typeface="Times New Roman" pitchFamily="18" charset="0"/>
              </a:rPr>
              <a:t>FACE</a:t>
            </a:r>
          </a:p>
        </p:txBody>
      </p:sp>
      <p:sp>
        <p:nvSpPr>
          <p:cNvPr id="29701" name="Text Box 24"/>
          <p:cNvSpPr txBox="1">
            <a:spLocks noChangeArrowheads="1"/>
          </p:cNvSpPr>
          <p:nvPr/>
        </p:nvSpPr>
        <p:spPr bwMode="auto">
          <a:xfrm>
            <a:off x="914400" y="5440363"/>
            <a:ext cx="13700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>
                <a:latin typeface="Times New Roman" pitchFamily="18" charset="0"/>
              </a:rPr>
              <a:t>IMAGE</a:t>
            </a:r>
          </a:p>
          <a:p>
            <a:r>
              <a:rPr lang="en-US" sz="1400" b="0">
                <a:latin typeface="Times New Roman" pitchFamily="18" charset="0"/>
              </a:rPr>
              <a:t>SUB-WINDOW</a:t>
            </a:r>
          </a:p>
        </p:txBody>
      </p:sp>
      <p:sp>
        <p:nvSpPr>
          <p:cNvPr id="29702" name="Line 25"/>
          <p:cNvSpPr>
            <a:spLocks noChangeShapeType="1"/>
          </p:cNvSpPr>
          <p:nvPr/>
        </p:nvSpPr>
        <p:spPr bwMode="auto">
          <a:xfrm>
            <a:off x="2057400" y="566896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3" name="Text Box 28"/>
          <p:cNvSpPr txBox="1">
            <a:spLocks noChangeArrowheads="1"/>
          </p:cNvSpPr>
          <p:nvPr/>
        </p:nvSpPr>
        <p:spPr bwMode="auto">
          <a:xfrm>
            <a:off x="2590800" y="5549900"/>
            <a:ext cx="884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0">
                <a:latin typeface="Times New Roman" pitchFamily="18" charset="0"/>
              </a:rPr>
              <a:t>Classifier 1</a:t>
            </a:r>
          </a:p>
        </p:txBody>
      </p:sp>
      <p:sp>
        <p:nvSpPr>
          <p:cNvPr id="29704" name="Line 29"/>
          <p:cNvSpPr>
            <a:spLocks noChangeShapeType="1"/>
          </p:cNvSpPr>
          <p:nvPr/>
        </p:nvSpPr>
        <p:spPr bwMode="auto">
          <a:xfrm>
            <a:off x="3605213" y="566896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5" name="Line 30"/>
          <p:cNvSpPr>
            <a:spLocks noChangeShapeType="1"/>
          </p:cNvSpPr>
          <p:nvPr/>
        </p:nvSpPr>
        <p:spPr bwMode="auto">
          <a:xfrm>
            <a:off x="3038475" y="60499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6" name="Text Box 32"/>
          <p:cNvSpPr txBox="1">
            <a:spLocks noChangeArrowheads="1"/>
          </p:cNvSpPr>
          <p:nvPr/>
        </p:nvSpPr>
        <p:spPr bwMode="auto">
          <a:xfrm>
            <a:off x="3686175" y="5364163"/>
            <a:ext cx="285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T</a:t>
            </a:r>
          </a:p>
        </p:txBody>
      </p:sp>
      <p:sp>
        <p:nvSpPr>
          <p:cNvPr id="29707" name="Oval 34"/>
          <p:cNvSpPr>
            <a:spLocks noChangeArrowheads="1"/>
          </p:cNvSpPr>
          <p:nvPr/>
        </p:nvSpPr>
        <p:spPr bwMode="auto">
          <a:xfrm>
            <a:off x="5640388" y="5305425"/>
            <a:ext cx="1046162" cy="7286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Text Box 35"/>
          <p:cNvSpPr txBox="1">
            <a:spLocks noChangeArrowheads="1"/>
          </p:cNvSpPr>
          <p:nvPr/>
        </p:nvSpPr>
        <p:spPr bwMode="auto">
          <a:xfrm>
            <a:off x="5726113" y="5514975"/>
            <a:ext cx="8842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latin typeface="Times New Roman" pitchFamily="18" charset="0"/>
              </a:rPr>
              <a:t>Classifier 3</a:t>
            </a:r>
          </a:p>
        </p:txBody>
      </p:sp>
      <p:sp>
        <p:nvSpPr>
          <p:cNvPr id="29709" name="Line 36"/>
          <p:cNvSpPr>
            <a:spLocks noChangeShapeType="1"/>
          </p:cNvSpPr>
          <p:nvPr/>
        </p:nvSpPr>
        <p:spPr bwMode="auto">
          <a:xfrm>
            <a:off x="6696075" y="56673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0" name="Text Box 37"/>
          <p:cNvSpPr txBox="1">
            <a:spLocks noChangeArrowheads="1"/>
          </p:cNvSpPr>
          <p:nvPr/>
        </p:nvSpPr>
        <p:spPr bwMode="auto">
          <a:xfrm>
            <a:off x="6772275" y="5362575"/>
            <a:ext cx="285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T</a:t>
            </a:r>
          </a:p>
        </p:txBody>
      </p:sp>
      <p:sp>
        <p:nvSpPr>
          <p:cNvPr id="29711" name="Line 38"/>
          <p:cNvSpPr>
            <a:spLocks noChangeShapeType="1"/>
          </p:cNvSpPr>
          <p:nvPr/>
        </p:nvSpPr>
        <p:spPr bwMode="auto">
          <a:xfrm>
            <a:off x="6148388" y="60499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2" name="Text Box 39"/>
          <p:cNvSpPr txBox="1">
            <a:spLocks noChangeArrowheads="1"/>
          </p:cNvSpPr>
          <p:nvPr/>
        </p:nvSpPr>
        <p:spPr bwMode="auto">
          <a:xfrm>
            <a:off x="6132513" y="6007100"/>
            <a:ext cx="277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F</a:t>
            </a:r>
          </a:p>
        </p:txBody>
      </p:sp>
      <p:sp>
        <p:nvSpPr>
          <p:cNvPr id="29713" name="Text Box 40"/>
          <p:cNvSpPr txBox="1">
            <a:spLocks noChangeArrowheads="1"/>
          </p:cNvSpPr>
          <p:nvPr/>
        </p:nvSpPr>
        <p:spPr bwMode="auto">
          <a:xfrm>
            <a:off x="5702300" y="6354763"/>
            <a:ext cx="952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latin typeface="Times New Roman" pitchFamily="18" charset="0"/>
              </a:rPr>
              <a:t>NON-FACE</a:t>
            </a:r>
          </a:p>
        </p:txBody>
      </p:sp>
      <p:sp>
        <p:nvSpPr>
          <p:cNvPr id="29714" name="Line 41"/>
          <p:cNvSpPr>
            <a:spLocks noChangeShapeType="1"/>
          </p:cNvSpPr>
          <p:nvPr/>
        </p:nvSpPr>
        <p:spPr bwMode="auto">
          <a:xfrm>
            <a:off x="3602038" y="56673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5" name="Text Box 44"/>
          <p:cNvSpPr txBox="1">
            <a:spLocks noChangeArrowheads="1"/>
          </p:cNvSpPr>
          <p:nvPr/>
        </p:nvSpPr>
        <p:spPr bwMode="auto">
          <a:xfrm>
            <a:off x="3683000" y="5362575"/>
            <a:ext cx="285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T</a:t>
            </a:r>
          </a:p>
        </p:txBody>
      </p:sp>
      <p:sp>
        <p:nvSpPr>
          <p:cNvPr id="29716" name="Text Box 47"/>
          <p:cNvSpPr txBox="1">
            <a:spLocks noChangeArrowheads="1"/>
          </p:cNvSpPr>
          <p:nvPr/>
        </p:nvSpPr>
        <p:spPr bwMode="auto">
          <a:xfrm>
            <a:off x="4243388" y="5514975"/>
            <a:ext cx="8842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latin typeface="Times New Roman" pitchFamily="18" charset="0"/>
              </a:rPr>
              <a:t>Classifier 2</a:t>
            </a:r>
          </a:p>
        </p:txBody>
      </p:sp>
      <p:sp>
        <p:nvSpPr>
          <p:cNvPr id="29717" name="Line 48"/>
          <p:cNvSpPr>
            <a:spLocks noChangeShapeType="1"/>
          </p:cNvSpPr>
          <p:nvPr/>
        </p:nvSpPr>
        <p:spPr bwMode="auto">
          <a:xfrm>
            <a:off x="5157788" y="56673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8" name="Text Box 49"/>
          <p:cNvSpPr txBox="1">
            <a:spLocks noChangeArrowheads="1"/>
          </p:cNvSpPr>
          <p:nvPr/>
        </p:nvSpPr>
        <p:spPr bwMode="auto">
          <a:xfrm>
            <a:off x="5257800" y="5362575"/>
            <a:ext cx="285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T</a:t>
            </a:r>
          </a:p>
        </p:txBody>
      </p:sp>
      <p:sp>
        <p:nvSpPr>
          <p:cNvPr id="29719" name="Line 50"/>
          <p:cNvSpPr>
            <a:spLocks noChangeShapeType="1"/>
          </p:cNvSpPr>
          <p:nvPr/>
        </p:nvSpPr>
        <p:spPr bwMode="auto">
          <a:xfrm>
            <a:off x="4689475" y="60150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20" name="Text Box 51"/>
          <p:cNvSpPr txBox="1">
            <a:spLocks noChangeArrowheads="1"/>
          </p:cNvSpPr>
          <p:nvPr/>
        </p:nvSpPr>
        <p:spPr bwMode="auto">
          <a:xfrm>
            <a:off x="4673600" y="5972175"/>
            <a:ext cx="277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F</a:t>
            </a:r>
          </a:p>
        </p:txBody>
      </p:sp>
      <p:sp>
        <p:nvSpPr>
          <p:cNvPr id="29721" name="Text Box 52"/>
          <p:cNvSpPr txBox="1">
            <a:spLocks noChangeArrowheads="1"/>
          </p:cNvSpPr>
          <p:nvPr/>
        </p:nvSpPr>
        <p:spPr bwMode="auto">
          <a:xfrm>
            <a:off x="4243388" y="6319838"/>
            <a:ext cx="952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latin typeface="Times New Roman" pitchFamily="18" charset="0"/>
              </a:rPr>
              <a:t>NON-FACE</a:t>
            </a:r>
          </a:p>
        </p:txBody>
      </p:sp>
      <p:sp>
        <p:nvSpPr>
          <p:cNvPr id="29722" name="Oval 60"/>
          <p:cNvSpPr>
            <a:spLocks noChangeArrowheads="1"/>
          </p:cNvSpPr>
          <p:nvPr/>
        </p:nvSpPr>
        <p:spPr bwMode="auto">
          <a:xfrm>
            <a:off x="4114800" y="5291138"/>
            <a:ext cx="1046163" cy="728662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3" name="Oval 61"/>
          <p:cNvSpPr>
            <a:spLocks noChangeArrowheads="1"/>
          </p:cNvSpPr>
          <p:nvPr/>
        </p:nvSpPr>
        <p:spPr bwMode="auto">
          <a:xfrm>
            <a:off x="2514600" y="5291138"/>
            <a:ext cx="1046163" cy="728662"/>
          </a:xfrm>
          <a:prstGeom prst="ellips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4" name="Line 62"/>
          <p:cNvSpPr>
            <a:spLocks noChangeShapeType="1"/>
          </p:cNvSpPr>
          <p:nvPr/>
        </p:nvSpPr>
        <p:spPr bwMode="auto">
          <a:xfrm>
            <a:off x="3036888" y="60499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25" name="Text Box 63"/>
          <p:cNvSpPr txBox="1">
            <a:spLocks noChangeArrowheads="1"/>
          </p:cNvSpPr>
          <p:nvPr/>
        </p:nvSpPr>
        <p:spPr bwMode="auto">
          <a:xfrm>
            <a:off x="3021013" y="6007100"/>
            <a:ext cx="277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F</a:t>
            </a:r>
          </a:p>
        </p:txBody>
      </p:sp>
      <p:sp>
        <p:nvSpPr>
          <p:cNvPr id="29726" name="Text Box 64"/>
          <p:cNvSpPr txBox="1">
            <a:spLocks noChangeArrowheads="1"/>
          </p:cNvSpPr>
          <p:nvPr/>
        </p:nvSpPr>
        <p:spPr bwMode="auto">
          <a:xfrm>
            <a:off x="2590800" y="6354763"/>
            <a:ext cx="952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latin typeface="Times New Roman" pitchFamily="18" charset="0"/>
              </a:rPr>
              <a:t>NON-FACE</a:t>
            </a:r>
          </a:p>
        </p:txBody>
      </p:sp>
    </p:spTree>
    <p:extLst>
      <p:ext uri="{BB962C8B-B14F-4D97-AF65-F5344CB8AC3E}">
        <p14:creationId xmlns:p14="http://schemas.microsoft.com/office/powerpoint/2010/main" val="13074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Training the cascade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001000" cy="5943600"/>
          </a:xfrm>
        </p:spPr>
        <p:txBody>
          <a:bodyPr>
            <a:normAutofit fontScale="92500"/>
          </a:bodyPr>
          <a:lstStyle/>
          <a:p>
            <a:pPr>
              <a:buFontTx/>
              <a:buChar char="•"/>
            </a:pPr>
            <a:r>
              <a:rPr lang="en-US" dirty="0" smtClean="0"/>
              <a:t>Set target detection and false positive rates for each stage</a:t>
            </a:r>
          </a:p>
          <a:p>
            <a:pPr>
              <a:buFontTx/>
              <a:buChar char="•"/>
            </a:pPr>
            <a:r>
              <a:rPr lang="en-US" dirty="0" smtClean="0"/>
              <a:t>Keep adding features to the current stage until its target rates have been met </a:t>
            </a:r>
          </a:p>
          <a:p>
            <a:pPr lvl="1"/>
            <a:r>
              <a:rPr lang="en-US" dirty="0" smtClean="0"/>
              <a:t>Need to lower </a:t>
            </a:r>
            <a:r>
              <a:rPr lang="en-US" dirty="0" err="1" smtClean="0"/>
              <a:t>AdaBoost</a:t>
            </a:r>
            <a:r>
              <a:rPr lang="en-US" dirty="0" smtClean="0"/>
              <a:t> threshold to maximize detection </a:t>
            </a:r>
            <a:br>
              <a:rPr lang="en-US" dirty="0" smtClean="0"/>
            </a:br>
            <a:r>
              <a:rPr lang="en-US" dirty="0" smtClean="0"/>
              <a:t>(as opposed to minimizing total classification error)</a:t>
            </a:r>
          </a:p>
          <a:p>
            <a:pPr lvl="1"/>
            <a:r>
              <a:rPr lang="en-US" dirty="0" smtClean="0"/>
              <a:t>Test on a </a:t>
            </a:r>
            <a:r>
              <a:rPr lang="en-US" i="1" dirty="0" smtClean="0"/>
              <a:t>validation set</a:t>
            </a:r>
          </a:p>
          <a:p>
            <a:pPr>
              <a:buFontTx/>
              <a:buChar char="•"/>
            </a:pPr>
            <a:r>
              <a:rPr lang="en-US" dirty="0" smtClean="0"/>
              <a:t>If the overall false positive rate is not low enough, then add another stage</a:t>
            </a:r>
          </a:p>
          <a:p>
            <a:pPr>
              <a:buFontTx/>
              <a:buChar char="•"/>
            </a:pPr>
            <a:r>
              <a:rPr lang="en-US" dirty="0" smtClean="0"/>
              <a:t>Use false positives from current stage as the negative training examples for the next stage</a:t>
            </a:r>
          </a:p>
        </p:txBody>
      </p:sp>
    </p:spTree>
    <p:extLst>
      <p:ext uri="{BB962C8B-B14F-4D97-AF65-F5344CB8AC3E}">
        <p14:creationId xmlns:p14="http://schemas.microsoft.com/office/powerpoint/2010/main" val="3979611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Trebuchet MS"/>
              </a:rPr>
              <a:t>K. Grauman, B. Leibe</a:t>
            </a:r>
          </a:p>
        </p:txBody>
      </p:sp>
      <p:sp>
        <p:nvSpPr>
          <p:cNvPr id="615428" name="Title 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38421" y="135467"/>
            <a:ext cx="8864600" cy="609600"/>
          </a:xfrm>
        </p:spPr>
        <p:txBody>
          <a:bodyPr/>
          <a:lstStyle/>
          <a:p>
            <a:r>
              <a:rPr lang="en-US" dirty="0"/>
              <a:t>Viola-Jones Face Detector: Summary</a:t>
            </a:r>
          </a:p>
        </p:txBody>
      </p:sp>
      <p:sp>
        <p:nvSpPr>
          <p:cNvPr id="615429" name="Content Placeholder 6"/>
          <p:cNvSpPr>
            <a:spLocks noGrp="1"/>
          </p:cNvSpPr>
          <p:nvPr>
            <p:ph idx="4294967295"/>
            <p:custDataLst>
              <p:tags r:id="rId2"/>
            </p:custDataLst>
          </p:nvPr>
        </p:nvSpPr>
        <p:spPr>
          <a:xfrm>
            <a:off x="457200" y="4760913"/>
            <a:ext cx="8686800" cy="1954212"/>
          </a:xfrm>
        </p:spPr>
        <p:txBody>
          <a:bodyPr/>
          <a:lstStyle/>
          <a:p>
            <a:r>
              <a:rPr lang="en-US" sz="2100" dirty="0"/>
              <a:t>Train with 5K positives, 350M negatives</a:t>
            </a:r>
          </a:p>
          <a:p>
            <a:r>
              <a:rPr lang="en-US" sz="2100" dirty="0"/>
              <a:t>Real-time detector using 38 layer cascade</a:t>
            </a:r>
          </a:p>
          <a:p>
            <a:r>
              <a:rPr lang="en-US" sz="2100" dirty="0"/>
              <a:t>6061 features in final layer</a:t>
            </a:r>
          </a:p>
          <a:p>
            <a:r>
              <a:rPr lang="en-US" sz="1800" dirty="0"/>
              <a:t>[Implementation available in </a:t>
            </a:r>
            <a:r>
              <a:rPr lang="en-US" sz="1800" dirty="0" err="1"/>
              <a:t>OpenCV</a:t>
            </a:r>
            <a:r>
              <a:rPr lang="en-US" sz="1800" dirty="0"/>
              <a:t>: http://</a:t>
            </a:r>
            <a:r>
              <a:rPr lang="en-US" sz="1800" dirty="0" err="1"/>
              <a:t>www.intel.com</a:t>
            </a:r>
            <a:r>
              <a:rPr lang="en-US" sz="1800" dirty="0"/>
              <a:t>/technology/computing/</a:t>
            </a:r>
            <a:r>
              <a:rPr lang="en-US" sz="1800" dirty="0" err="1"/>
              <a:t>opencv</a:t>
            </a:r>
            <a:r>
              <a:rPr lang="en-US" sz="1800" dirty="0"/>
              <a:t>/]</a:t>
            </a:r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</p:txBody>
      </p:sp>
      <p:sp>
        <p:nvSpPr>
          <p:cNvPr id="72" name="Rectangle 7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09863" y="3063875"/>
            <a:ext cx="2373312" cy="1606550"/>
          </a:xfrm>
          <a:prstGeom prst="rect">
            <a:avLst/>
          </a:prstGeom>
          <a:solidFill>
            <a:schemeClr val="tx1"/>
          </a:solidFill>
          <a:ln w="12700" cap="sq" algn="ctr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 wrap="none" lIns="90000" tIns="46800" rIns="90000" bIns="4680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15427" name="Rectangle 6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55625" y="1201738"/>
            <a:ext cx="1752600" cy="3505200"/>
          </a:xfrm>
          <a:prstGeom prst="rect">
            <a:avLst/>
          </a:prstGeom>
          <a:solidFill>
            <a:schemeClr val="tx1"/>
          </a:solidFill>
          <a:ln w="12700" cap="sq" algn="ctr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 wrap="none" lIns="90000" tIns="46800" rIns="90000" bIns="4680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615432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311275"/>
            <a:ext cx="1420812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pSp>
        <p:nvGrpSpPr>
          <p:cNvPr id="615433" name="Group 17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738188" y="2954338"/>
            <a:ext cx="1423987" cy="1447800"/>
            <a:chOff x="3330558" y="1384272"/>
            <a:chExt cx="4538043" cy="3870378"/>
          </a:xfrm>
        </p:grpSpPr>
        <p:pic>
          <p:nvPicPr>
            <p:cNvPr id="615434" name="Picture 12" descr="untitled.bmp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43" r="33049" b="7195"/>
            <a:stretch>
              <a:fillRect/>
            </a:stretch>
          </p:blipFill>
          <p:spPr bwMode="auto">
            <a:xfrm>
              <a:off x="3330558" y="1384272"/>
              <a:ext cx="4538043" cy="3870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35" name="Picture 13" descr="untitled.bmp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92" t="1443" r="53766" b="85777"/>
            <a:stretch>
              <a:fillRect/>
            </a:stretch>
          </p:blipFill>
          <p:spPr bwMode="auto">
            <a:xfrm rot="5400000">
              <a:off x="3345641" y="2866223"/>
              <a:ext cx="511182" cy="541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36" name="Picture 14" descr="untitled.bmp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92" t="1443" r="53766" b="85777"/>
            <a:stretch>
              <a:fillRect/>
            </a:stretch>
          </p:blipFill>
          <p:spPr bwMode="auto">
            <a:xfrm>
              <a:off x="3805227" y="3282948"/>
              <a:ext cx="511182" cy="541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37" name="Picture 15" descr="untitled.bmp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92" t="1443" r="53766" b="85777"/>
            <a:stretch>
              <a:fillRect/>
            </a:stretch>
          </p:blipFill>
          <p:spPr bwMode="auto">
            <a:xfrm rot="-5400000">
              <a:off x="4294346" y="2851771"/>
              <a:ext cx="489753" cy="518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38" name="Picture 17" descr="untitled.bmp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8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59" t="24715" r="42899" b="64079"/>
            <a:stretch>
              <a:fillRect/>
            </a:stretch>
          </p:blipFill>
          <p:spPr bwMode="auto">
            <a:xfrm>
              <a:off x="6689754" y="1895454"/>
              <a:ext cx="511182" cy="474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39" name="Picture 18" descr="untitled.bmp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8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59" t="24715" r="42899" b="64079"/>
            <a:stretch>
              <a:fillRect/>
            </a:stretch>
          </p:blipFill>
          <p:spPr bwMode="auto">
            <a:xfrm>
              <a:off x="7200936" y="1420785"/>
              <a:ext cx="511182" cy="474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440" name="Isosceles Triangle 19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03584" y="2479662"/>
              <a:ext cx="365130" cy="292104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12700" cap="sq" algn="ctr">
              <a:solidFill>
                <a:schemeClr val="bg2"/>
              </a:solidFill>
              <a:round/>
              <a:headEnd type="none" w="sm" len="sm"/>
              <a:tailEnd type="triangle" w="sm" len="sm"/>
            </a:ln>
          </p:spPr>
          <p:txBody>
            <a:bodyPr wrap="none" lIns="90000" tIns="46800" rIns="90000" bIns="4680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100" b="1">
                <a:solidFill>
                  <a:srgbClr val="000000"/>
                </a:solidFill>
                <a:latin typeface="Trebuchet MS"/>
              </a:endParaRPr>
            </a:p>
          </p:txBody>
        </p:sp>
        <p:sp>
          <p:nvSpPr>
            <p:cNvPr id="615441" name="Isosceles Triangle 20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827591" y="1968480"/>
              <a:ext cx="365130" cy="292104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12700" cap="sq" algn="ctr">
              <a:solidFill>
                <a:schemeClr val="bg2"/>
              </a:solidFill>
              <a:round/>
              <a:headEnd type="none" w="sm" len="sm"/>
              <a:tailEnd type="triangle" w="sm" len="sm"/>
            </a:ln>
          </p:spPr>
          <p:txBody>
            <a:bodyPr wrap="none" lIns="90000" tIns="46800" rIns="90000" bIns="4680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100" b="1">
                <a:solidFill>
                  <a:srgbClr val="000000"/>
                </a:solidFill>
                <a:latin typeface="Trebuchet MS"/>
              </a:endParaRPr>
            </a:p>
          </p:txBody>
        </p:sp>
        <p:sp>
          <p:nvSpPr>
            <p:cNvPr id="615442" name="Isosceles Triangle 21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448312" y="4278894"/>
              <a:ext cx="219078" cy="829704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12700" cap="sq" algn="ctr">
              <a:solidFill>
                <a:schemeClr val="bg2"/>
              </a:solidFill>
              <a:round/>
              <a:headEnd type="none" w="sm" len="sm"/>
              <a:tailEnd type="triangle" w="sm" len="sm"/>
            </a:ln>
          </p:spPr>
          <p:txBody>
            <a:bodyPr lIns="90000" tIns="46800" rIns="90000" bIns="4680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100" b="1">
                <a:solidFill>
                  <a:srgbClr val="000000"/>
                </a:solidFill>
                <a:latin typeface="Trebuchet MS"/>
              </a:endParaRPr>
            </a:p>
          </p:txBody>
        </p:sp>
        <p:sp>
          <p:nvSpPr>
            <p:cNvPr id="615443" name="Isosceles Triangle 22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799293" y="4341825"/>
              <a:ext cx="365130" cy="292104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12700" cap="sq" algn="ctr">
              <a:solidFill>
                <a:schemeClr val="bg2"/>
              </a:solidFill>
              <a:round/>
              <a:headEnd type="none" w="sm" len="sm"/>
              <a:tailEnd type="triangle" w="sm" len="sm"/>
            </a:ln>
          </p:spPr>
          <p:txBody>
            <a:bodyPr wrap="none" lIns="90000" tIns="46800" rIns="90000" bIns="4680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100" b="1">
                <a:solidFill>
                  <a:srgbClr val="000000"/>
                </a:solidFill>
                <a:latin typeface="Trebuchet MS"/>
              </a:endParaRPr>
            </a:p>
          </p:txBody>
        </p:sp>
      </p:grpSp>
      <p:sp>
        <p:nvSpPr>
          <p:cNvPr id="615444" name="Text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39825" y="2662238"/>
            <a:ext cx="723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Trebuchet MS" pitchFamily="34" charset="0"/>
              </a:rPr>
              <a:t>Faces</a:t>
            </a:r>
          </a:p>
        </p:txBody>
      </p:sp>
      <p:sp>
        <p:nvSpPr>
          <p:cNvPr id="615445" name="Text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76313" y="4357688"/>
            <a:ext cx="1287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Trebuchet MS" pitchFamily="34" charset="0"/>
              </a:rPr>
              <a:t>Non-faces</a:t>
            </a:r>
          </a:p>
        </p:txBody>
      </p:sp>
      <p:sp>
        <p:nvSpPr>
          <p:cNvPr id="24" name="TextBox 2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454275" y="1490663"/>
            <a:ext cx="2811463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>
                <a:solidFill>
                  <a:srgbClr val="000000"/>
                </a:solidFill>
                <a:latin typeface="Trebuchet MS" pitchFamily="34" charset="0"/>
              </a:rPr>
              <a:t>Train cascade of classifiers with AdaBoost</a:t>
            </a:r>
          </a:p>
        </p:txBody>
      </p:sp>
      <p:sp>
        <p:nvSpPr>
          <p:cNvPr id="25" name="Rounded Rectangle 2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36838" y="1311275"/>
            <a:ext cx="2446337" cy="1314450"/>
          </a:xfrm>
          <a:prstGeom prst="roundRect">
            <a:avLst>
              <a:gd name="adj" fmla="val 16667"/>
            </a:avLst>
          </a:prstGeom>
          <a:noFill/>
          <a:ln w="12700" cap="sq" algn="ctr">
            <a:solidFill>
              <a:schemeClr val="bg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65" name="Picture 4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2" t="38298" r="24236" b="16170"/>
          <a:stretch>
            <a:fillRect/>
          </a:stretch>
        </p:blipFill>
        <p:spPr bwMode="auto">
          <a:xfrm>
            <a:off x="3001963" y="3100388"/>
            <a:ext cx="171608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Right Arrow 67"/>
          <p:cNvSpPr/>
          <p:nvPr>
            <p:custDataLst>
              <p:tags r:id="rId12"/>
            </p:custDataLst>
          </p:nvPr>
        </p:nvSpPr>
        <p:spPr bwMode="auto">
          <a:xfrm>
            <a:off x="2198688" y="1530350"/>
            <a:ext cx="438150" cy="830263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12700" cap="rnd" cmpd="sng" algn="ctr">
            <a:solidFill>
              <a:schemeClr val="bg2"/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 lIns="90000" tIns="46800" rIns="90000" bIns="4680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100" b="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0" name="Right Arrow 69"/>
          <p:cNvSpPr/>
          <p:nvPr>
            <p:custDataLst>
              <p:tags r:id="rId13"/>
            </p:custDataLst>
          </p:nvPr>
        </p:nvSpPr>
        <p:spPr bwMode="auto">
          <a:xfrm rot="5400000">
            <a:off x="3549651" y="2430462"/>
            <a:ext cx="438150" cy="828675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12700" cap="rnd" cmpd="sng" algn="ctr">
            <a:solidFill>
              <a:schemeClr val="bg2"/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 lIns="90000" tIns="46800" rIns="90000" bIns="4680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100" b="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1" name="TextBox 7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819400" y="4159250"/>
            <a:ext cx="2154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Trebuchet MS" pitchFamily="34" charset="0"/>
              </a:rPr>
              <a:t>Selected features, thresholds, and weights</a:t>
            </a:r>
          </a:p>
        </p:txBody>
      </p:sp>
      <p:pic>
        <p:nvPicPr>
          <p:cNvPr id="74" name="Picture 28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87" t="42818" r="24835" b="40144"/>
          <a:stretch>
            <a:fillRect/>
          </a:stretch>
        </p:blipFill>
        <p:spPr bwMode="auto">
          <a:xfrm>
            <a:off x="5849938" y="1165225"/>
            <a:ext cx="22637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TextBox 7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886450" y="2771775"/>
            <a:ext cx="21542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Trebuchet MS" pitchFamily="34" charset="0"/>
              </a:rPr>
              <a:t>New image</a:t>
            </a:r>
          </a:p>
        </p:txBody>
      </p:sp>
      <p:sp>
        <p:nvSpPr>
          <p:cNvPr id="78" name="Rectangle 7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886450" y="1238250"/>
            <a:ext cx="365125" cy="417513"/>
          </a:xfrm>
          <a:prstGeom prst="rect">
            <a:avLst/>
          </a:prstGeom>
          <a:noFill/>
          <a:ln w="38100" cap="sq" algn="ctr">
            <a:solidFill>
              <a:srgbClr val="FFFF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>
              <a:solidFill>
                <a:srgbClr val="000000"/>
              </a:solidFill>
              <a:latin typeface="Trebuchet MS"/>
            </a:endParaRPr>
          </a:p>
        </p:txBody>
      </p:sp>
      <p:grpSp>
        <p:nvGrpSpPr>
          <p:cNvPr id="3" name="Group 79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5083175" y="1566863"/>
            <a:ext cx="766763" cy="2405062"/>
            <a:chOff x="5083182" y="1566450"/>
            <a:chExt cx="766773" cy="2405781"/>
          </a:xfrm>
        </p:grpSpPr>
        <p:sp>
          <p:nvSpPr>
            <p:cNvPr id="77" name="Up Arrow 76"/>
            <p:cNvSpPr/>
            <p:nvPr>
              <p:custDataLst>
                <p:tags r:id="rId19"/>
              </p:custDataLst>
            </p:nvPr>
          </p:nvSpPr>
          <p:spPr bwMode="auto">
            <a:xfrm rot="1715709">
              <a:off x="5083182" y="1634732"/>
              <a:ext cx="766773" cy="2337499"/>
            </a:xfrm>
            <a:prstGeom prst="upArrow">
              <a:avLst/>
            </a:prstGeom>
            <a:solidFill>
              <a:schemeClr val="tx1">
                <a:lumMod val="65000"/>
              </a:schemeClr>
            </a:solidFill>
            <a:ln w="12700" cap="sq" cmpd="sng" algn="ctr">
              <a:solidFill>
                <a:schemeClr val="bg2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00" b="1">
                <a:solidFill>
                  <a:srgbClr val="000000"/>
                </a:solidFill>
                <a:latin typeface="Trebuchet MS"/>
              </a:endParaRPr>
            </a:p>
          </p:txBody>
        </p:sp>
        <p:sp>
          <p:nvSpPr>
            <p:cNvPr id="615457" name="TextBox 78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 rot="-3602014">
              <a:off x="4449764" y="2369452"/>
              <a:ext cx="219078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000000"/>
                  </a:solidFill>
                  <a:latin typeface="Trebuchet MS" pitchFamily="34" charset="0"/>
                </a:rPr>
                <a:t>Apply to each subwindow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9447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948 -0.00254 0.18976 -0.00508 0.18872 -0.00277 C 0.18768 -0.00046 0.00278 0.0081 -0.00607 0.01365 C -0.01493 0.0192 0.11164 0.0273 0.13507 0.03008 " pathEditMode="relative" ptsTypes="aaaA">
                                      <p:cBhvr>
                                        <p:cTn id="3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24" grpId="0"/>
      <p:bldP spid="25" grpId="0" animBg="1"/>
      <p:bldP spid="68" grpId="0" animBg="1"/>
      <p:bldP spid="70" grpId="0" animBg="1"/>
      <p:bldP spid="71" grpId="0"/>
      <p:bldP spid="75" grpId="0"/>
      <p:bldP spid="78" grpId="0" animBg="1"/>
      <p:bldP spid="78" grpId="1" animBg="1"/>
      <p:bldP spid="78" grpId="2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implemented system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7772400" cy="4876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Training Data</a:t>
            </a:r>
          </a:p>
          <a:p>
            <a:pPr lvl="1"/>
            <a:r>
              <a:rPr lang="en-US" smtClean="0"/>
              <a:t>5000 faces</a:t>
            </a:r>
          </a:p>
          <a:p>
            <a:pPr lvl="2"/>
            <a:r>
              <a:rPr lang="en-US" smtClean="0"/>
              <a:t>All frontal, rescaled to </a:t>
            </a:r>
            <a:br>
              <a:rPr lang="en-US" smtClean="0"/>
            </a:br>
            <a:r>
              <a:rPr lang="en-US" smtClean="0"/>
              <a:t>24x24 pixels</a:t>
            </a:r>
          </a:p>
          <a:p>
            <a:pPr lvl="1"/>
            <a:r>
              <a:rPr lang="en-US" smtClean="0"/>
              <a:t>300 million non-faces</a:t>
            </a:r>
          </a:p>
          <a:p>
            <a:pPr lvl="2"/>
            <a:r>
              <a:rPr lang="en-US" smtClean="0"/>
              <a:t>9500 non-face images</a:t>
            </a:r>
          </a:p>
          <a:p>
            <a:pPr lvl="1"/>
            <a:r>
              <a:rPr lang="en-US" smtClean="0"/>
              <a:t>Faces are normalized</a:t>
            </a:r>
          </a:p>
          <a:p>
            <a:pPr lvl="2"/>
            <a:r>
              <a:rPr lang="en-US" smtClean="0"/>
              <a:t>Scale, translation</a:t>
            </a:r>
          </a:p>
          <a:p>
            <a:pPr>
              <a:buFontTx/>
              <a:buChar char="•"/>
            </a:pPr>
            <a:r>
              <a:rPr lang="en-US" smtClean="0"/>
              <a:t>Many variations</a:t>
            </a:r>
          </a:p>
          <a:p>
            <a:pPr lvl="1"/>
            <a:r>
              <a:rPr lang="en-US" smtClean="0"/>
              <a:t>Across individuals</a:t>
            </a:r>
          </a:p>
          <a:p>
            <a:pPr lvl="1"/>
            <a:r>
              <a:rPr lang="en-US" smtClean="0"/>
              <a:t>Illumination</a:t>
            </a:r>
          </a:p>
          <a:p>
            <a:pPr lvl="1"/>
            <a:r>
              <a:rPr lang="en-US" smtClean="0"/>
              <a:t>Pose</a:t>
            </a:r>
          </a:p>
          <a:p>
            <a:pPr>
              <a:buFontTx/>
              <a:buChar char="•"/>
            </a:pPr>
            <a:endParaRPr lang="en-US" smtClean="0"/>
          </a:p>
        </p:txBody>
      </p:sp>
      <p:pic>
        <p:nvPicPr>
          <p:cNvPr id="31748" name="Picture 4" descr="training_fac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19200"/>
            <a:ext cx="426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7912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362200"/>
            <a:ext cx="39449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4165" name="AutoShape 5"/>
          <p:cNvSpPr>
            <a:spLocks noChangeArrowheads="1"/>
          </p:cNvSpPr>
          <p:nvPr/>
        </p:nvSpPr>
        <p:spPr bwMode="auto">
          <a:xfrm>
            <a:off x="457200" y="2438400"/>
            <a:ext cx="623888" cy="6858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Face detection and recognition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979863" y="3276600"/>
            <a:ext cx="1295400" cy="838200"/>
          </a:xfrm>
          <a:prstGeom prst="rightArrow">
            <a:avLst>
              <a:gd name="adj1" fmla="val 50000"/>
              <a:gd name="adj2" fmla="val 38636"/>
            </a:avLst>
          </a:prstGeom>
          <a:solidFill>
            <a:srgbClr val="FF99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 dirty="0"/>
              <a:t>Detection</a:t>
            </a:r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5351463" y="3200400"/>
          <a:ext cx="9779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Image" r:id="rId5" imgW="977778" imgH="1002821" progId="Photoshop.Image.10">
                  <p:embed/>
                </p:oleObj>
              </mc:Choice>
              <mc:Fallback>
                <p:oleObj name="Image" r:id="rId5" imgW="977778" imgH="1002821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1463" y="3200400"/>
                        <a:ext cx="9779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6494463" y="3276600"/>
            <a:ext cx="1447800" cy="838200"/>
          </a:xfrm>
          <a:prstGeom prst="rightArrow">
            <a:avLst>
              <a:gd name="adj1" fmla="val 50000"/>
              <a:gd name="adj2" fmla="val 43182"/>
            </a:avLst>
          </a:prstGeom>
          <a:solidFill>
            <a:srgbClr val="FF99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Recognition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8018463" y="3505200"/>
            <a:ext cx="1049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“Sally”</a:t>
            </a:r>
          </a:p>
        </p:txBody>
      </p:sp>
    </p:spTree>
    <p:extLst>
      <p:ext uri="{BB962C8B-B14F-4D97-AF65-F5344CB8AC3E}">
        <p14:creationId xmlns:p14="http://schemas.microsoft.com/office/powerpoint/2010/main" val="3423630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7 -0.01204 L 0.36424 -0.01204 L 0.36337 0.03958 L -0.00504 0.03958 L -0.00504 0.0956 L 0.18073 0.09537 " pathEditMode="relative" rAng="0" ptsTypes="AAAAAA">
                                      <p:cBhvr>
                                        <p:cTn id="9" dur="2000" fill="hold"/>
                                        <p:tgtEl>
                                          <p:spTgt spid="1244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00" y="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4165" grpId="0" animBg="1"/>
      <p:bldP spid="1244165" grpId="1" animBg="1"/>
      <p:bldP spid="6" grpId="0" animBg="1"/>
      <p:bldP spid="8" grpId="0" animBg="1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 performance</a:t>
            </a:r>
          </a:p>
        </p:txBody>
      </p:sp>
      <p:sp>
        <p:nvSpPr>
          <p:cNvPr id="136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Training time: “weeks” on 466 MHz Sun workstation</a:t>
            </a:r>
          </a:p>
          <a:p>
            <a:pPr>
              <a:buFontTx/>
              <a:buChar char="•"/>
            </a:pPr>
            <a:r>
              <a:rPr lang="en-US" smtClean="0"/>
              <a:t>38 layers, total of 6061 features</a:t>
            </a:r>
          </a:p>
          <a:p>
            <a:pPr>
              <a:buFontTx/>
              <a:buChar char="•"/>
            </a:pPr>
            <a:r>
              <a:rPr lang="en-US" smtClean="0"/>
              <a:t>Average of 10 features evaluated per window on test set</a:t>
            </a:r>
          </a:p>
          <a:p>
            <a:pPr>
              <a:buFontTx/>
              <a:buChar char="•"/>
            </a:pPr>
            <a:r>
              <a:rPr lang="en-US" smtClean="0"/>
              <a:t>“On a 700 Mhz Pentium III processor, the face detector can process a 384 by 288 pixel image in about .067 seconds” </a:t>
            </a:r>
          </a:p>
          <a:p>
            <a:pPr lvl="1"/>
            <a:r>
              <a:rPr lang="en-US" smtClean="0"/>
              <a:t>15 Hz</a:t>
            </a:r>
          </a:p>
          <a:p>
            <a:pPr lvl="1"/>
            <a:r>
              <a:rPr lang="en-US" smtClean="0"/>
              <a:t>15 times faster than previous detector of comparable accuracy (Rowley et al., 1998)</a:t>
            </a:r>
          </a:p>
        </p:txBody>
      </p:sp>
    </p:spTree>
    <p:extLst>
      <p:ext uri="{BB962C8B-B14F-4D97-AF65-F5344CB8AC3E}">
        <p14:creationId xmlns:p14="http://schemas.microsoft.com/office/powerpoint/2010/main" val="641164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601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57200" y="381000"/>
            <a:ext cx="7315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 defTabSz="914400"/>
            <a:r>
              <a:rPr lang="en-US" dirty="0" smtClean="0">
                <a:solidFill>
                  <a:srgbClr val="000099"/>
                </a:solidFill>
                <a:latin typeface="Trebuchet MS"/>
              </a:rPr>
              <a:t>Non-maximal suppression (NMS)</a:t>
            </a:r>
            <a:endParaRPr lang="en-US" dirty="0">
              <a:solidFill>
                <a:srgbClr val="000099"/>
              </a:solidFill>
              <a:latin typeface="Trebuchet MS"/>
            </a:endParaRPr>
          </a:p>
        </p:txBody>
      </p:sp>
      <p:pic>
        <p:nvPicPr>
          <p:cNvPr id="6146" name="Picture 2" descr="C:\larryz\classes\UW576S11\Assignment4\query\Befo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666875"/>
            <a:ext cx="47815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9800" y="56388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srgbClr val="000000"/>
                </a:solidFill>
                <a:latin typeface="Trebuchet MS"/>
              </a:rPr>
              <a:t>Many detections above threshold.</a:t>
            </a:r>
          </a:p>
        </p:txBody>
      </p:sp>
    </p:spTree>
    <p:extLst>
      <p:ext uri="{BB962C8B-B14F-4D97-AF65-F5344CB8AC3E}">
        <p14:creationId xmlns:p14="http://schemas.microsoft.com/office/powerpoint/2010/main" val="187842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57200" y="381000"/>
            <a:ext cx="7315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 defTabSz="914400"/>
            <a:r>
              <a:rPr lang="en-US" dirty="0" smtClean="0">
                <a:solidFill>
                  <a:srgbClr val="000099"/>
                </a:solidFill>
                <a:latin typeface="Trebuchet MS"/>
              </a:rPr>
              <a:t>Non-maximal suppression (NMS)</a:t>
            </a:r>
            <a:endParaRPr lang="en-US" dirty="0">
              <a:solidFill>
                <a:srgbClr val="000099"/>
              </a:solidFill>
              <a:latin typeface="Trebuchet MS"/>
            </a:endParaRPr>
          </a:p>
        </p:txBody>
      </p:sp>
      <p:pic>
        <p:nvPicPr>
          <p:cNvPr id="6146" name="Picture 2" descr="C:\larryz\classes\UW576S11\Assignment4\query\Befo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666875"/>
            <a:ext cx="47815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larryz\classes\UW576S11\Assignment4\query\Af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666875"/>
            <a:ext cx="47815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781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6286500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0" y="5848350"/>
            <a:ext cx="3429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srgbClr val="C00000"/>
                </a:solidFill>
                <a:latin typeface="Trebuchet MS"/>
              </a:rPr>
              <a:t>Similar accuracy, but 10x faster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62561" y="188247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srgbClr val="0066FF">
                    <a:lumMod val="75000"/>
                  </a:srgbClr>
                </a:solidFill>
                <a:latin typeface="Trebuchet MS"/>
              </a:rPr>
              <a:t>Is this good?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2705100" y="1524000"/>
            <a:ext cx="685800" cy="48946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63727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Trebuchet MS"/>
              </a:rPr>
              <a:t>K. Grauman, B. Leibe</a:t>
            </a:r>
          </a:p>
        </p:txBody>
      </p:sp>
      <p:pic>
        <p:nvPicPr>
          <p:cNvPr id="61952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0" t="39484" r="24835" b="8292"/>
          <a:stretch>
            <a:fillRect/>
          </a:stretch>
        </p:blipFill>
        <p:spPr bwMode="auto">
          <a:xfrm>
            <a:off x="1066800" y="1165225"/>
            <a:ext cx="7119938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9523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457200" y="287863"/>
            <a:ext cx="7315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3200" b="1" dirty="0">
                <a:solidFill>
                  <a:srgbClr val="000099"/>
                </a:solidFill>
                <a:latin typeface="Trebuchet MS" pitchFamily="34" charset="0"/>
              </a:rPr>
              <a:t>Viola-Jones Face Detector: Results</a:t>
            </a:r>
          </a:p>
        </p:txBody>
      </p:sp>
    </p:spTree>
    <p:extLst>
      <p:ext uri="{BB962C8B-B14F-4D97-AF65-F5344CB8AC3E}">
        <p14:creationId xmlns:p14="http://schemas.microsoft.com/office/powerpoint/2010/main" val="2982568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Trebuchet MS"/>
              </a:rPr>
              <a:t>K. Grauman, B. Leibe</a:t>
            </a:r>
          </a:p>
        </p:txBody>
      </p:sp>
      <p:pic>
        <p:nvPicPr>
          <p:cNvPr id="621570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2" t="36972" r="24269" b="8212"/>
          <a:stretch>
            <a:fillRect/>
          </a:stretch>
        </p:blipFill>
        <p:spPr bwMode="auto">
          <a:xfrm>
            <a:off x="665163" y="982663"/>
            <a:ext cx="7812087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1571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457200" y="381000"/>
            <a:ext cx="7315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3200" b="1">
                <a:solidFill>
                  <a:srgbClr val="000099"/>
                </a:solidFill>
                <a:latin typeface="Trebuchet MS" pitchFamily="34" charset="0"/>
              </a:rPr>
              <a:t>Viola-Jones Face Detector: Results</a:t>
            </a:r>
          </a:p>
        </p:txBody>
      </p:sp>
    </p:spTree>
    <p:extLst>
      <p:ext uri="{BB962C8B-B14F-4D97-AF65-F5344CB8AC3E}">
        <p14:creationId xmlns:p14="http://schemas.microsoft.com/office/powerpoint/2010/main" val="2052313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Trebuchet MS"/>
              </a:rPr>
              <a:t>K. Grauman, B. Leibe</a:t>
            </a:r>
          </a:p>
        </p:txBody>
      </p:sp>
      <p:pic>
        <p:nvPicPr>
          <p:cNvPr id="623618" name="Picture 3" descr="thre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238250"/>
            <a:ext cx="4914900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3619" name="Picture 4" descr="brez-out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1231900"/>
            <a:ext cx="3200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3620" name="Title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609600" y="361950"/>
            <a:ext cx="77231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3200" b="1">
                <a:solidFill>
                  <a:srgbClr val="000099"/>
                </a:solidFill>
                <a:latin typeface="Trebuchet MS" pitchFamily="34" charset="0"/>
              </a:rPr>
              <a:t>Viola-Jones Face Detector: Results</a:t>
            </a:r>
          </a:p>
        </p:txBody>
      </p:sp>
    </p:spTree>
    <p:extLst>
      <p:ext uri="{BB962C8B-B14F-4D97-AF65-F5344CB8AC3E}">
        <p14:creationId xmlns:p14="http://schemas.microsoft.com/office/powerpoint/2010/main" val="2632717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Trebuchet MS"/>
              </a:rPr>
              <a:t>K. Grauman, B. Leibe</a:t>
            </a:r>
          </a:p>
        </p:txBody>
      </p:sp>
      <p:sp>
        <p:nvSpPr>
          <p:cNvPr id="625666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0" y="381000"/>
            <a:ext cx="7315200" cy="609600"/>
          </a:xfrm>
        </p:spPr>
        <p:txBody>
          <a:bodyPr/>
          <a:lstStyle/>
          <a:p>
            <a:r>
              <a:rPr lang="en-US"/>
              <a:t>Detecting profile faces?</a:t>
            </a:r>
          </a:p>
        </p:txBody>
      </p:sp>
      <p:pic>
        <p:nvPicPr>
          <p:cNvPr id="44035" name="Picture 4" descr="features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67"/>
          <a:stretch>
            <a:fillRect/>
          </a:stretch>
        </p:blipFill>
        <p:spPr bwMode="auto">
          <a:xfrm>
            <a:off x="4572000" y="2260600"/>
            <a:ext cx="37338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20750" y="1238250"/>
            <a:ext cx="74850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>
                <a:solidFill>
                  <a:srgbClr val="000000"/>
                </a:solidFill>
                <a:latin typeface="Trebuchet MS" pitchFamily="34" charset="0"/>
              </a:rPr>
              <a:t>Detecting profile faces requires training separate detector with profile examples.</a:t>
            </a:r>
          </a:p>
        </p:txBody>
      </p:sp>
      <p:pic>
        <p:nvPicPr>
          <p:cNvPr id="44037" name="Picture 3" descr="examples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78" b="3342"/>
          <a:stretch>
            <a:fillRect/>
          </a:stretch>
        </p:blipFill>
        <p:spPr bwMode="auto">
          <a:xfrm>
            <a:off x="957263" y="2187575"/>
            <a:ext cx="3268662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351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Trebuchet MS"/>
              </a:rPr>
              <a:t>K. Grauman, B. Leibe</a:t>
            </a:r>
          </a:p>
        </p:txBody>
      </p:sp>
      <p:grpSp>
        <p:nvGrpSpPr>
          <p:cNvPr id="627714" name="Group 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38188" y="1384300"/>
            <a:ext cx="4125912" cy="2606675"/>
            <a:chOff x="1322343" y="3611565"/>
            <a:chExt cx="4125969" cy="2606675"/>
          </a:xfrm>
        </p:grpSpPr>
        <p:pic>
          <p:nvPicPr>
            <p:cNvPr id="627715" name="Picture 3" descr="fdr-out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5369" y="3684591"/>
              <a:ext cx="4052943" cy="2432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7716" name="Picture 4" descr="fdr-right-out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158"/>
            <a:stretch>
              <a:fillRect/>
            </a:stretch>
          </p:blipFill>
          <p:spPr bwMode="auto">
            <a:xfrm>
              <a:off x="1322343" y="3611565"/>
              <a:ext cx="1600200" cy="260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27717" name="Picture 5" descr="olym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1493838"/>
            <a:ext cx="3030538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7718" name="Text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6553200"/>
            <a:ext cx="3352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FF"/>
                </a:solidFill>
                <a:latin typeface="Arial" pitchFamily="34" charset="0"/>
              </a:rPr>
              <a:t>Paul Viola, ICCV tutorial</a:t>
            </a:r>
          </a:p>
        </p:txBody>
      </p:sp>
      <p:sp>
        <p:nvSpPr>
          <p:cNvPr id="627719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609600" y="361950"/>
            <a:ext cx="77231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3200" b="1">
                <a:solidFill>
                  <a:srgbClr val="000099"/>
                </a:solidFill>
                <a:latin typeface="Trebuchet MS" pitchFamily="34" charset="0"/>
              </a:rPr>
              <a:t>Viola-Jones Face Detector: Results</a:t>
            </a:r>
          </a:p>
        </p:txBody>
      </p:sp>
    </p:spTree>
    <p:extLst>
      <p:ext uri="{BB962C8B-B14F-4D97-AF65-F5344CB8AC3E}">
        <p14:creationId xmlns:p14="http://schemas.microsoft.com/office/powerpoint/2010/main" val="627253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Summary: Viola/Jones detector</a:t>
            </a:r>
          </a:p>
        </p:txBody>
      </p:sp>
      <p:sp>
        <p:nvSpPr>
          <p:cNvPr id="136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Rectangle features</a:t>
            </a:r>
          </a:p>
          <a:p>
            <a:pPr>
              <a:buFontTx/>
              <a:buChar char="•"/>
            </a:pPr>
            <a:r>
              <a:rPr lang="en-US" smtClean="0"/>
              <a:t>Integral images for fast computation</a:t>
            </a:r>
          </a:p>
          <a:p>
            <a:pPr>
              <a:buFontTx/>
              <a:buChar char="•"/>
            </a:pPr>
            <a:r>
              <a:rPr lang="en-US" smtClean="0"/>
              <a:t>Boosting for feature selection</a:t>
            </a:r>
          </a:p>
          <a:p>
            <a:pPr>
              <a:buFontTx/>
              <a:buChar char="•"/>
            </a:pPr>
            <a:r>
              <a:rPr lang="en-US" smtClean="0"/>
              <a:t>Attentional cascade for fast rejection of negative windows</a:t>
            </a:r>
          </a:p>
        </p:txBody>
      </p:sp>
    </p:spTree>
    <p:extLst>
      <p:ext uri="{BB962C8B-B14F-4D97-AF65-F5344CB8AC3E}">
        <p14:creationId xmlns:p14="http://schemas.microsoft.com/office/powerpoint/2010/main" val="3997528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39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are the faces? </a:t>
            </a:r>
            <a:endParaRPr lang="en-US" dirty="0"/>
          </a:p>
        </p:txBody>
      </p:sp>
      <p:pic>
        <p:nvPicPr>
          <p:cNvPr id="6146" name="Picture 2" descr="http://scien.stanford.edu/pages/labsite/2007/psych221/projects/07/face%20detection/images/shuttle2_face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147" y="2057400"/>
            <a:ext cx="5158653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543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kind of features?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kind of classifiers?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868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838200"/>
          </a:xfrm>
        </p:spPr>
        <p:txBody>
          <a:bodyPr/>
          <a:lstStyle/>
          <a:p>
            <a:r>
              <a:rPr lang="en-US" smtClean="0"/>
              <a:t>Image Features</a:t>
            </a:r>
          </a:p>
        </p:txBody>
      </p:sp>
      <p:pic>
        <p:nvPicPr>
          <p:cNvPr id="12291" name="Picture 4" descr="featu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447800"/>
            <a:ext cx="3429000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517525" y="1600200"/>
            <a:ext cx="35210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Arial" charset="0"/>
                <a:cs typeface="Arial" charset="0"/>
              </a:rPr>
              <a:t>“Rectangle filters”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2293" name="Picture 6" descr="que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1447800"/>
            <a:ext cx="1600200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6393" name="Text Box 9"/>
          <p:cNvSpPr txBox="1">
            <a:spLocks noChangeArrowheads="1"/>
          </p:cNvSpPr>
          <p:nvPr/>
        </p:nvSpPr>
        <p:spPr bwMode="auto">
          <a:xfrm>
            <a:off x="685800" y="4248150"/>
            <a:ext cx="4541838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i="1">
                <a:solidFill>
                  <a:srgbClr val="000000"/>
                </a:solidFill>
                <a:latin typeface="Arial" charset="0"/>
                <a:cs typeface="Arial" charset="0"/>
              </a:rPr>
              <a:t>Value =  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i="1">
                <a:solidFill>
                  <a:srgbClr val="000000"/>
                </a:solidFill>
                <a:latin typeface="Arial" charset="0"/>
                <a:cs typeface="Arial" charset="0"/>
              </a:rPr>
              <a:t>∑ (pixels in white area) – </a:t>
            </a:r>
            <a:br>
              <a:rPr lang="en-US" sz="2800" i="1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2800" i="1">
                <a:solidFill>
                  <a:srgbClr val="000000"/>
                </a:solidFill>
                <a:latin typeface="Arial" charset="0"/>
                <a:cs typeface="Arial" charset="0"/>
              </a:rPr>
              <a:t>∑ (pixels in black area)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 sz="2800" i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15664" y="1502819"/>
            <a:ext cx="367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+1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6149614" y="1507702"/>
            <a:ext cx="367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-1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51983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63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Title 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0" y="381000"/>
            <a:ext cx="7315200" cy="609600"/>
          </a:xfrm>
        </p:spPr>
        <p:txBody>
          <a:bodyPr>
            <a:normAutofit fontScale="90000"/>
          </a:bodyPr>
          <a:lstStyle/>
          <a:p>
            <a:r>
              <a:rPr lang="en-US"/>
              <a:t>Feature extraction</a:t>
            </a:r>
          </a:p>
        </p:txBody>
      </p:sp>
      <p:sp>
        <p:nvSpPr>
          <p:cNvPr id="580612" name="Footer Placeholder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2376488" y="6553200"/>
            <a:ext cx="457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>
                <a:solidFill>
                  <a:srgbClr val="000000"/>
                </a:solidFill>
                <a:latin typeface="Trebuchet MS" pitchFamily="34" charset="0"/>
              </a:rPr>
              <a:t>K. Grauman, B. Leibe</a:t>
            </a:r>
          </a:p>
        </p:txBody>
      </p:sp>
      <p:pic>
        <p:nvPicPr>
          <p:cNvPr id="580613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6" t="38481" r="18179" b="29387"/>
          <a:stretch>
            <a:fillRect/>
          </a:stretch>
        </p:blipFill>
        <p:spPr bwMode="auto">
          <a:xfrm>
            <a:off x="628650" y="1530350"/>
            <a:ext cx="1390650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0614" name="Text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14775" y="1528763"/>
            <a:ext cx="485616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defTabSz="9144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2100" b="1">
                <a:solidFill>
                  <a:srgbClr val="000000"/>
                </a:solidFill>
                <a:latin typeface="Trebuchet MS" pitchFamily="34" charset="0"/>
              </a:rPr>
              <a:t>Feature output is difference between adjacent regions</a:t>
            </a:r>
          </a:p>
        </p:txBody>
      </p:sp>
      <p:sp>
        <p:nvSpPr>
          <p:cNvPr id="580615" name="Text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2600" y="6350000"/>
            <a:ext cx="3074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000000"/>
                </a:solidFill>
                <a:latin typeface="Trebuchet MS" pitchFamily="34" charset="0"/>
              </a:rPr>
              <a:t>Viola &amp; Jones, CVPR 2001</a:t>
            </a:r>
          </a:p>
        </p:txBody>
      </p:sp>
      <p:pic>
        <p:nvPicPr>
          <p:cNvPr id="580618" name="Picture 10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84" t="41776" r="17699" b="7678"/>
          <a:stretch>
            <a:fillRect/>
          </a:stretch>
        </p:blipFill>
        <p:spPr bwMode="auto">
          <a:xfrm>
            <a:off x="2198688" y="1530350"/>
            <a:ext cx="1579562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92138" y="3502025"/>
            <a:ext cx="3286125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defTabSz="914400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Efficiently computable with integral image: any sum can be computed in constant time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Avoid scaling images </a:t>
            </a:r>
            <a:r>
              <a:rPr lang="en-US" sz="2100" b="1" dirty="0" smtClean="0">
                <a:solidFill>
                  <a:srgbClr val="000000"/>
                </a:solidFill>
                <a:latin typeface="Trebuchet MS" pitchFamily="34" charset="0"/>
                <a:sym typeface="Wingdings" pitchFamily="2" charset="2"/>
              </a:rPr>
              <a:t>scale </a:t>
            </a: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  <a:sym typeface="Wingdings" pitchFamily="2" charset="2"/>
              </a:rPr>
              <a:t>features directly for same cost</a:t>
            </a:r>
            <a:endParaRPr lang="en-US" sz="2100" b="1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580620" name="Text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28650" y="1092200"/>
            <a:ext cx="32496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>
                <a:solidFill>
                  <a:srgbClr val="000000"/>
                </a:solidFill>
                <a:latin typeface="Trebuchet MS" pitchFamily="34" charset="0"/>
              </a:rPr>
              <a:t>“Rectangular” filters</a:t>
            </a:r>
          </a:p>
        </p:txBody>
      </p:sp>
    </p:spTree>
    <p:extLst>
      <p:ext uri="{BB962C8B-B14F-4D97-AF65-F5344CB8AC3E}">
        <p14:creationId xmlns:p14="http://schemas.microsoft.com/office/powerpoint/2010/main" val="3873413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Sums of rectangular regions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000982"/>
              </p:ext>
            </p:extLst>
          </p:nvPr>
        </p:nvGraphicFramePr>
        <p:xfrm>
          <a:off x="4876800" y="1921374"/>
          <a:ext cx="3327816" cy="416727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</a:tblGrid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600" smtClean="0">
                          <a:solidFill>
                            <a:schemeClr val="tx1"/>
                          </a:solidFill>
                        </a:rPr>
                        <a:t>243</a:t>
                      </a:r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185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188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152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196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182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186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184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154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143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193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144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161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149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190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148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168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715000" y="3292974"/>
            <a:ext cx="1932079" cy="19597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930273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dirty="0">
                <a:solidFill>
                  <a:prstClr val="black"/>
                </a:solidFill>
                <a:latin typeface="Calibri"/>
              </a:rPr>
              <a:t>How do we compute the sum of the pixels in the red box?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29718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dirty="0">
                <a:solidFill>
                  <a:prstClr val="black"/>
                </a:solidFill>
                <a:latin typeface="Calibri"/>
              </a:rPr>
              <a:t>After some pre-computation, this can be done in constant time for any box.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800" y="5334000"/>
            <a:ext cx="365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dirty="0">
                <a:solidFill>
                  <a:prstClr val="black"/>
                </a:solidFill>
                <a:latin typeface="Calibri"/>
              </a:rPr>
              <a:t>This “trick” is commonly used for computing </a:t>
            </a:r>
            <a:r>
              <a:rPr lang="en-US" sz="1400" dirty="0" err="1">
                <a:solidFill>
                  <a:prstClr val="black"/>
                </a:solidFill>
                <a:latin typeface="Calibri"/>
              </a:rPr>
              <a:t>Haar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wavelets (a </a:t>
            </a:r>
            <a:r>
              <a:rPr lang="en-US" sz="1400" dirty="0" err="1">
                <a:solidFill>
                  <a:prstClr val="black"/>
                </a:solidFill>
                <a:latin typeface="Calibri"/>
              </a:rPr>
              <a:t>fundemental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building block of many object recognition approaches.)</a:t>
            </a:r>
          </a:p>
        </p:txBody>
      </p:sp>
    </p:spTree>
    <p:extLst>
      <p:ext uri="{BB962C8B-B14F-4D97-AF65-F5344CB8AC3E}">
        <p14:creationId xmlns:p14="http://schemas.microsoft.com/office/powerpoint/2010/main" val="289745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Sums of rectangular regions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252133"/>
              </p:ext>
            </p:extLst>
          </p:nvPr>
        </p:nvGraphicFramePr>
        <p:xfrm>
          <a:off x="4876800" y="1921374"/>
          <a:ext cx="3327816" cy="416727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</a:tblGrid>
              <a:tr h="277818"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876800" y="1930273"/>
            <a:ext cx="1932079" cy="19597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930273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dirty="0">
                <a:solidFill>
                  <a:prstClr val="black"/>
                </a:solidFill>
                <a:latin typeface="Calibri"/>
              </a:rPr>
              <a:t>The trick is to compute an “integral image.”  Every pixel is the sum of its neighbors to the upper left.</a:t>
            </a:r>
          </a:p>
          <a:p>
            <a:pPr defTabSz="914400"/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defTabSz="914400"/>
            <a:r>
              <a:rPr lang="en-US" sz="2000" dirty="0">
                <a:solidFill>
                  <a:prstClr val="black"/>
                </a:solidFill>
                <a:latin typeface="Calibri"/>
              </a:rPr>
              <a:t>Sequentially compute using:</a:t>
            </a:r>
          </a:p>
        </p:txBody>
      </p:sp>
      <p:sp>
        <p:nvSpPr>
          <p:cNvPr id="9" name="Rectangle 8"/>
          <p:cNvSpPr/>
          <p:nvPr/>
        </p:nvSpPr>
        <p:spPr>
          <a:xfrm>
            <a:off x="4876801" y="1930273"/>
            <a:ext cx="1387974" cy="2770196"/>
          </a:xfrm>
          <a:prstGeom prst="rect">
            <a:avLst/>
          </a:prstGeom>
          <a:noFill/>
          <a:ln w="76200">
            <a:solidFill>
              <a:srgbClr val="00B05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76800" y="1930273"/>
            <a:ext cx="2778466" cy="828041"/>
          </a:xfrm>
          <a:prstGeom prst="rect">
            <a:avLst/>
          </a:prstGeom>
          <a:noFill/>
          <a:ln w="76200">
            <a:solidFill>
              <a:srgbClr val="0070C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23"/>
          <a:stretch/>
        </p:blipFill>
        <p:spPr bwMode="auto">
          <a:xfrm>
            <a:off x="914400" y="3886200"/>
            <a:ext cx="1077532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r="28732"/>
          <a:stretch/>
        </p:blipFill>
        <p:spPr bwMode="auto">
          <a:xfrm>
            <a:off x="1219200" y="4308248"/>
            <a:ext cx="2942831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7"/>
          <a:stretch/>
        </p:blipFill>
        <p:spPr bwMode="auto">
          <a:xfrm>
            <a:off x="1148006" y="4734305"/>
            <a:ext cx="1687851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23"/>
          <a:stretch/>
        </p:blipFill>
        <p:spPr bwMode="auto">
          <a:xfrm>
            <a:off x="2057400" y="3891936"/>
            <a:ext cx="1077532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4" r="54783"/>
          <a:stretch/>
        </p:blipFill>
        <p:spPr bwMode="auto">
          <a:xfrm>
            <a:off x="2859114" y="3903679"/>
            <a:ext cx="275818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214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|0.1|0.2|0.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2756</TotalTime>
  <Words>1693</Words>
  <Application>Microsoft Macintosh PowerPoint</Application>
  <PresentationFormat>On-screen Show (4:3)</PresentationFormat>
  <Paragraphs>530</Paragraphs>
  <Slides>39</Slides>
  <Notes>28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Image</vt:lpstr>
      <vt:lpstr>Face Detection</vt:lpstr>
      <vt:lpstr>Face detection</vt:lpstr>
      <vt:lpstr>Face detection and recognition</vt:lpstr>
      <vt:lpstr>Face detection</vt:lpstr>
      <vt:lpstr>Face Detection</vt:lpstr>
      <vt:lpstr>Image Features</vt:lpstr>
      <vt:lpstr>Feature extraction</vt:lpstr>
      <vt:lpstr>Sums of rectangular regions</vt:lpstr>
      <vt:lpstr>Sums of rectangular regions</vt:lpstr>
      <vt:lpstr>Sums of rectangular regions</vt:lpstr>
      <vt:lpstr>Large library of filters</vt:lpstr>
      <vt:lpstr>Feature selection</vt:lpstr>
      <vt:lpstr>AdaBoost for feature+classifier selection</vt:lpstr>
      <vt:lpstr>AdaBoost: Intuition</vt:lpstr>
      <vt:lpstr>AdaBoost: Intuition</vt:lpstr>
      <vt:lpstr>AdaBoost: Intuition</vt:lpstr>
      <vt:lpstr>PowerPoint Presentation</vt:lpstr>
      <vt:lpstr>AdaBoost Algorithm</vt:lpstr>
      <vt:lpstr>PowerPoint Presentation</vt:lpstr>
      <vt:lpstr>PowerPoint Presentation</vt:lpstr>
      <vt:lpstr>Measuring classification performance</vt:lpstr>
      <vt:lpstr>Boosting for face detection</vt:lpstr>
      <vt:lpstr>Boosting for face detection</vt:lpstr>
      <vt:lpstr>Attentional cascade</vt:lpstr>
      <vt:lpstr>Attentional cascade</vt:lpstr>
      <vt:lpstr>Attentional cascade</vt:lpstr>
      <vt:lpstr>Training the cascade</vt:lpstr>
      <vt:lpstr>Viola-Jones Face Detector: Summary</vt:lpstr>
      <vt:lpstr>The implemented system</vt:lpstr>
      <vt:lpstr>System performance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Detecting profile faces?</vt:lpstr>
      <vt:lpstr>PowerPoint Presentation</vt:lpstr>
      <vt:lpstr>Summary: Viola/Jones detector</vt:lpstr>
    </vt:vector>
  </TitlesOfParts>
  <Company>UW CSE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Face Detection</dc:title>
  <dc:creator>Ali Farhadi</dc:creator>
  <cp:lastModifiedBy>Ali Farhadi</cp:lastModifiedBy>
  <cp:revision>3</cp:revision>
  <dcterms:created xsi:type="dcterms:W3CDTF">2014-02-19T20:27:31Z</dcterms:created>
  <dcterms:modified xsi:type="dcterms:W3CDTF">2014-02-26T17:07:19Z</dcterms:modified>
</cp:coreProperties>
</file>