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23" r:id="rId18"/>
    <p:sldId id="272" r:id="rId19"/>
    <p:sldId id="273" r:id="rId20"/>
    <p:sldId id="274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24" r:id="rId51"/>
    <p:sldId id="314" r:id="rId52"/>
    <p:sldId id="315" r:id="rId53"/>
    <p:sldId id="316" r:id="rId54"/>
    <p:sldId id="317" r:id="rId55"/>
    <p:sldId id="318" r:id="rId56"/>
    <p:sldId id="319" r:id="rId57"/>
    <p:sldId id="325" r:id="rId58"/>
    <p:sldId id="320" r:id="rId59"/>
    <p:sldId id="321" r:id="rId60"/>
    <p:sldId id="322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96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wmf"/><Relationship Id="rId5" Type="http://schemas.openxmlformats.org/officeDocument/2006/relationships/image" Target="../media/image78.w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4" Type="http://schemas.openxmlformats.org/officeDocument/2006/relationships/image" Target="../media/image68.wmf"/><Relationship Id="rId5" Type="http://schemas.openxmlformats.org/officeDocument/2006/relationships/image" Target="../media/image69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7EA9-4EDF-B44E-95C2-86504621AD7B}" type="datetimeFigureOut">
              <a:rPr lang="en-US" smtClean="0"/>
              <a:t>3/5/14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0B16-EBFD-CB42-B2B3-603A9DB7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1BD5C-5A58-4A38-A231-09F690531BD3}" type="slidenum">
              <a:rPr lang="en-US"/>
              <a:pPr/>
              <a:t>27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2DEB6-FA69-4FC9-A6E6-E0D7A07129F6}" type="slidenum">
              <a:rPr lang="en-US"/>
              <a:pPr/>
              <a:t>28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D4A77-0B29-4ECC-A4A7-8696496E28FC}" type="slidenum">
              <a:rPr lang="en-US"/>
              <a:pPr/>
              <a:t>29</a:t>
            </a:fld>
            <a:endParaRPr lang="en-US"/>
          </a:p>
        </p:txBody>
      </p:sp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C63C3C-F369-4BFC-8C85-EEBD6097CDA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40B16-EBFD-CB42-B2B3-603A9DB7A9A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22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23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24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8174D-DF17-4FFF-A6F4-7271E9C9C91B}" type="slidenum">
              <a:rPr lang="en-US"/>
              <a:pPr/>
              <a:t>25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E6CBF-5547-4E76-8C76-712CCB6BDA86}" type="slidenum">
              <a:rPr lang="en-US"/>
              <a:pPr/>
              <a:t>26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3BE3-3A0A-0D4F-BC32-3282D07DB409}" type="datetimeFigureOut">
              <a:rPr lang="en-US" smtClean="0"/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57D-8177-8548-99B7-0529A15C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hyperlink" Target="http://graphics.cs.cmu.edu/courses/15-463/2005_fall/www/Papers/face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hyperlink" Target="http://graphics.cs.cmu.edu/courses/15-463/2005_fall/www/Papers/faces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hyperlink" Target="http://www.beautycheck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hyperlink" Target="http://www.beautycheck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teseerx.ist.psu.edu/viewdoc/download?doi=10.1.1.10.3247&amp;rep=rep1&amp;type=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6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6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2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7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7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75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76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7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72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7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69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81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67.w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e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vt.org/FRVT2006/docs/FRVT2006andICE2006LargeScaleReport.pdf" TargetMode="External"/><Relationship Id="rId3" Type="http://schemas.openxmlformats.org/officeDocument/2006/relationships/image" Target="../media/image8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bcs/sinha/papers/20Results_2005.pdf" TargetMode="External"/><Relationship Id="rId4" Type="http://schemas.openxmlformats.org/officeDocument/2006/relationships/hyperlink" Target="http://www.cs.uiuc.edu/homes/dhoiem/courses/cs598_spring09/slides/spring09_jianchao_biologicalInspiredComputerVisio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Relationship Id="rId3" Type="http://schemas.openxmlformats.org/officeDocument/2006/relationships/image" Target="../media/image10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0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2076"/>
            <a:ext cx="6400800" cy="1752600"/>
          </a:xfrm>
        </p:spPr>
        <p:txBody>
          <a:bodyPr/>
          <a:lstStyle/>
          <a:p>
            <a:r>
              <a:rPr lang="en-US" dirty="0" smtClean="0"/>
              <a:t>CSE 576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2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8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dea: construct a low-dimensional linear subspace that best explains the variation in the set of face images</a:t>
            </a:r>
          </a:p>
        </p:txBody>
      </p:sp>
    </p:spTree>
    <p:extLst>
      <p:ext uri="{BB962C8B-B14F-4D97-AF65-F5344CB8AC3E}">
        <p14:creationId xmlns:p14="http://schemas.microsoft.com/office/powerpoint/2010/main" val="244041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748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Linear subspaces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366838" y="990600"/>
            <a:ext cx="2820987" cy="2820988"/>
            <a:chOff x="0" y="0"/>
            <a:chExt cx="1776" cy="1776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>
              <a:off x="0" y="1775"/>
              <a:ext cx="1776" cy="1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0" cy="17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</p:grpSp>
      <p:pic>
        <p:nvPicPr>
          <p:cNvPr id="4199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2254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900488"/>
            <a:ext cx="2111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Oval 8"/>
          <p:cNvSpPr>
            <a:spLocks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3" name="Oval 9"/>
          <p:cNvSpPr>
            <a:spLocks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4" name="Oval 10"/>
          <p:cNvSpPr>
            <a:spLocks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5" name="Oval 11"/>
          <p:cNvSpPr>
            <a:spLocks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6" name="Oval 12"/>
          <p:cNvSpPr>
            <a:spLocks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7" name="Oval 13"/>
          <p:cNvSpPr>
            <a:spLocks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8" name="Oval 14"/>
          <p:cNvSpPr>
            <a:spLocks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1999" name="Oval 15"/>
          <p:cNvSpPr>
            <a:spLocks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0" name="Oval 16"/>
          <p:cNvSpPr>
            <a:spLocks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1" name="Oval 17"/>
          <p:cNvSpPr>
            <a:spLocks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2" name="Oval 18"/>
          <p:cNvSpPr>
            <a:spLocks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3" name="Oval 19"/>
          <p:cNvSpPr>
            <a:spLocks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4" name="Oval 20"/>
          <p:cNvSpPr>
            <a:spLocks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5" name="Oval 21"/>
          <p:cNvSpPr>
            <a:spLocks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6" name="Oval 22"/>
          <p:cNvSpPr>
            <a:spLocks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7" name="Oval 23"/>
          <p:cNvSpPr>
            <a:spLocks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8" name="Oval 24"/>
          <p:cNvSpPr>
            <a:spLocks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09" name="Oval 25"/>
          <p:cNvSpPr>
            <a:spLocks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0" name="Oval 26"/>
          <p:cNvSpPr>
            <a:spLocks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1" name="Oval 27"/>
          <p:cNvSpPr>
            <a:spLocks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2" name="Oval 28"/>
          <p:cNvSpPr>
            <a:spLocks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3" name="Oval 29"/>
          <p:cNvSpPr>
            <a:spLocks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4" name="Oval 30"/>
          <p:cNvSpPr>
            <a:spLocks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5" name="Oval 31"/>
          <p:cNvSpPr>
            <a:spLocks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6" name="Oval 32"/>
          <p:cNvSpPr>
            <a:spLocks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7" name="Oval 33"/>
          <p:cNvSpPr>
            <a:spLocks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8" name="Oval 34"/>
          <p:cNvSpPr>
            <a:spLocks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19" name="Oval 35"/>
          <p:cNvSpPr>
            <a:spLocks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0" name="Oval 36"/>
          <p:cNvSpPr>
            <a:spLocks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1" name="Oval 37"/>
          <p:cNvSpPr>
            <a:spLocks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2" name="Oval 38"/>
          <p:cNvSpPr>
            <a:spLocks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3" name="Oval 39"/>
          <p:cNvSpPr>
            <a:spLocks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4" name="Oval 40"/>
          <p:cNvSpPr>
            <a:spLocks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5" name="Oval 41"/>
          <p:cNvSpPr>
            <a:spLocks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6" name="Oval 42"/>
          <p:cNvSpPr>
            <a:spLocks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7" name="Oval 43"/>
          <p:cNvSpPr>
            <a:spLocks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8" name="Oval 44"/>
          <p:cNvSpPr>
            <a:spLocks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29" name="Oval 45"/>
          <p:cNvSpPr>
            <a:spLocks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0" name="Oval 46"/>
          <p:cNvSpPr>
            <a:spLocks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1" name="Oval 47"/>
          <p:cNvSpPr>
            <a:spLocks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2" name="Oval 48"/>
          <p:cNvSpPr>
            <a:spLocks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3" name="Oval 49"/>
          <p:cNvSpPr>
            <a:spLocks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4" name="Oval 50"/>
          <p:cNvSpPr>
            <a:spLocks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rgbClr val="0000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5" name="Oval 51"/>
          <p:cNvSpPr>
            <a:spLocks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6" name="Oval 52"/>
          <p:cNvSpPr>
            <a:spLocks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7" name="Oval 53"/>
          <p:cNvSpPr>
            <a:spLocks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38" name="Oval 54"/>
          <p:cNvSpPr>
            <a:spLocks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pic>
        <p:nvPicPr>
          <p:cNvPr id="42039" name="Picture 5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45" name="Group 61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0" y="0"/>
            <a:chExt cx="576" cy="428"/>
          </a:xfrm>
        </p:grpSpPr>
        <p:pic>
          <p:nvPicPr>
            <p:cNvPr id="42040" name="Picture 5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 rot="10800000" flipH="1">
              <a:off x="240" y="53"/>
              <a:ext cx="240" cy="24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 rot="10800000">
              <a:off x="0" y="53"/>
              <a:ext cx="240" cy="24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pic>
          <p:nvPicPr>
            <p:cNvPr id="42043" name="Picture 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9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44" name="Picture 6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0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42047" name="Rectangle 63"/>
          <p:cNvSpPr>
            <a:spLocks/>
          </p:cNvSpPr>
          <p:nvPr/>
        </p:nvSpPr>
        <p:spPr bwMode="auto">
          <a:xfrm>
            <a:off x="4616450" y="1050925"/>
            <a:ext cx="393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Consider the variation along direction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among all of the orange points:</a:t>
            </a:r>
          </a:p>
        </p:txBody>
      </p:sp>
      <p:sp>
        <p:nvSpPr>
          <p:cNvPr id="42048" name="Rectangle 64"/>
          <p:cNvSpPr>
            <a:spLocks/>
          </p:cNvSpPr>
          <p:nvPr/>
        </p:nvSpPr>
        <p:spPr bwMode="auto">
          <a:xfrm>
            <a:off x="4616450" y="2406650"/>
            <a:ext cx="32035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 unit vector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minimizes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var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?</a:t>
            </a:r>
          </a:p>
        </p:txBody>
      </p:sp>
      <p:pic>
        <p:nvPicPr>
          <p:cNvPr id="42049" name="Picture 6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50" name="Rectangle 66"/>
          <p:cNvSpPr>
            <a:spLocks/>
          </p:cNvSpPr>
          <p:nvPr/>
        </p:nvSpPr>
        <p:spPr bwMode="auto">
          <a:xfrm>
            <a:off x="4648200" y="3092450"/>
            <a:ext cx="3259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What unit vector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maximizes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var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?</a:t>
            </a:r>
          </a:p>
        </p:txBody>
      </p:sp>
      <p:sp>
        <p:nvSpPr>
          <p:cNvPr id="42051" name="Rectangle 67"/>
          <p:cNvSpPr>
            <a:spLocks/>
          </p:cNvSpPr>
          <p:nvPr/>
        </p:nvSpPr>
        <p:spPr bwMode="auto">
          <a:xfrm>
            <a:off x="1143000" y="6096000"/>
            <a:ext cx="5214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Solution:	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1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is eigenvector of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with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largest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eigenvalue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             	v</a:t>
            </a:r>
            <a:r>
              <a:rPr lang="en-US" sz="1600" baseline="-25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is eigenvector of </a:t>
            </a:r>
            <a:r>
              <a:rPr lang="en-US" sz="16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with </a:t>
            </a:r>
            <a:r>
              <a:rPr lang="en-US" sz="1600">
                <a:solidFill>
                  <a:srgbClr val="000000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smallest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eigenvalue</a:t>
            </a:r>
          </a:p>
        </p:txBody>
      </p:sp>
      <p:pic>
        <p:nvPicPr>
          <p:cNvPr id="42052" name="Picture 6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3" name="Picture 6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4" name="Picture 7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5" name="Picture 7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8" grpId="0" build="p" autoUpdateAnimBg="0"/>
      <p:bldP spid="42050" grpId="0" build="p" autoUpdateAnimBg="0"/>
      <p:bldP spid="42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The eigenvectors of 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/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eigenvector with largest eigenvalue captures the most variation among training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50031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4572000" y="3367088"/>
            <a:ext cx="2514600" cy="595312"/>
            <a:chOff x="0" y="0"/>
            <a:chExt cx="1584" cy="375"/>
          </a:xfrm>
        </p:grpSpPr>
        <p:sp>
          <p:nvSpPr>
            <p:cNvPr id="44045" name="Rectangle 13"/>
            <p:cNvSpPr>
              <a:spLocks/>
            </p:cNvSpPr>
            <p:nvPr/>
          </p:nvSpPr>
          <p:spPr bwMode="auto">
            <a:xfrm>
              <a:off x="816" y="2"/>
              <a:ext cx="24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  <p:sp>
          <p:nvSpPr>
            <p:cNvPr id="44046" name="Rectangle 14"/>
            <p:cNvSpPr>
              <a:spLocks/>
            </p:cNvSpPr>
            <p:nvPr/>
          </p:nvSpPr>
          <p:spPr bwMode="auto">
            <a:xfrm>
              <a:off x="0" y="0"/>
              <a:ext cx="24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=</a:t>
              </a:r>
            </a:p>
          </p:txBody>
        </p:sp>
        <p:pic>
          <p:nvPicPr>
            <p:cNvPr id="44047" name="Pictur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2"/>
              <a:ext cx="44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62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/>
              <a:t>The set of faces is a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subspace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/>
              <a:t>This is like fitting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hyper-plane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spanned by vectors 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>
                <a:latin typeface="Arial Bold" charset="0"/>
                <a:cs typeface="Arial Bold" charset="0"/>
                <a:sym typeface="Arial Bold" charset="0"/>
              </a:rPr>
              <a:t>, ..., v</a:t>
            </a:r>
            <a:r>
              <a:rPr lang="en-US" sz="1600" baseline="-25000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47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528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Given a new image (to be recognized) 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/>
              <a:t>, calculate K coefficients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/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/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nearest-neighbor 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</p:spTree>
    <p:extLst>
      <p:ext uri="{BB962C8B-B14F-4D97-AF65-F5344CB8AC3E}">
        <p14:creationId xmlns:p14="http://schemas.microsoft.com/office/powerpoint/2010/main" val="363310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9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</p:spTree>
    <p:extLst>
      <p:ext uri="{BB962C8B-B14F-4D97-AF65-F5344CB8AC3E}">
        <p14:creationId xmlns:p14="http://schemas.microsoft.com/office/powerpoint/2010/main" val="143516856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</p:spTree>
    <p:extLst>
      <p:ext uri="{BB962C8B-B14F-4D97-AF65-F5344CB8AC3E}">
        <p14:creationId xmlns:p14="http://schemas.microsoft.com/office/powerpoint/2010/main" val="33408309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73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1143000"/>
            <a:ext cx="3779838" cy="4724400"/>
            <a:chOff x="432" y="720"/>
            <a:chExt cx="2381" cy="2976"/>
          </a:xfrm>
        </p:grpSpPr>
        <p:pic>
          <p:nvPicPr>
            <p:cNvPr id="98202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720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2025" name="Text Box 9"/>
            <p:cNvSpPr txBox="1">
              <a:spLocks noChangeArrowheads="1"/>
            </p:cNvSpPr>
            <p:nvPr/>
          </p:nvSpPr>
          <p:spPr bwMode="auto">
            <a:xfrm>
              <a:off x="480" y="72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left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90800" y="1143000"/>
            <a:ext cx="3779838" cy="4724400"/>
            <a:chOff x="2947" y="720"/>
            <a:chExt cx="2381" cy="2976"/>
          </a:xfrm>
        </p:grpSpPr>
        <p:pic>
          <p:nvPicPr>
            <p:cNvPr id="9820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7" y="720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2026" name="Text Box 10"/>
            <p:cNvSpPr txBox="1">
              <a:spLocks noChangeArrowheads="1"/>
            </p:cNvSpPr>
            <p:nvPr/>
          </p:nvSpPr>
          <p:spPr bwMode="auto">
            <a:xfrm>
              <a:off x="2976" y="729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141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pic>
        <p:nvPicPr>
          <p:cNvPr id="984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4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4069" name="Text Box 5"/>
          <p:cNvSpPr txBox="1">
            <a:spLocks noChangeArrowheads="1"/>
          </p:cNvSpPr>
          <p:nvPr/>
        </p:nvSpPr>
        <p:spPr bwMode="auto">
          <a:xfrm>
            <a:off x="5943600" y="58674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attractive</a:t>
            </a:r>
          </a:p>
        </p:txBody>
      </p:sp>
      <p:sp>
        <p:nvSpPr>
          <p:cNvPr id="984070" name="Text Box 6"/>
          <p:cNvSpPr txBox="1">
            <a:spLocks noChangeArrowheads="1"/>
          </p:cNvSpPr>
          <p:nvPr/>
        </p:nvSpPr>
        <p:spPr bwMode="auto">
          <a:xfrm>
            <a:off x="846138" y="5867400"/>
            <a:ext cx="349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0.5(attractive + average)</a:t>
            </a:r>
          </a:p>
        </p:txBody>
      </p:sp>
    </p:spTree>
    <p:extLst>
      <p:ext uri="{BB962C8B-B14F-4D97-AF65-F5344CB8AC3E}">
        <p14:creationId xmlns:p14="http://schemas.microsoft.com/office/powerpoint/2010/main" val="37285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8168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hlinkClick r:id="rId5"/>
              </a:rPr>
              <a:t>http://www.beautycheck.de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4476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14600" y="1219200"/>
            <a:ext cx="3779838" cy="4724400"/>
            <a:chOff x="432" y="768"/>
            <a:chExt cx="2381" cy="2976"/>
          </a:xfrm>
        </p:grpSpPr>
        <p:pic>
          <p:nvPicPr>
            <p:cNvPr id="9902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768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0214" name="Text Box 6"/>
            <p:cNvSpPr txBox="1">
              <a:spLocks noChangeArrowheads="1"/>
            </p:cNvSpPr>
            <p:nvPr/>
          </p:nvSpPr>
          <p:spPr bwMode="auto">
            <a:xfrm>
              <a:off x="460" y="76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left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14600" y="1219200"/>
            <a:ext cx="3779838" cy="4724400"/>
            <a:chOff x="2928" y="768"/>
            <a:chExt cx="2381" cy="2976"/>
          </a:xfrm>
        </p:grpSpPr>
        <p:pic>
          <p:nvPicPr>
            <p:cNvPr id="9902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768"/>
              <a:ext cx="2381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0215" name="Text Box 7"/>
            <p:cNvSpPr txBox="1">
              <a:spLocks noChangeArrowheads="1"/>
            </p:cNvSpPr>
            <p:nvPr/>
          </p:nvSpPr>
          <p:spPr bwMode="auto">
            <a:xfrm>
              <a:off x="2956" y="7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4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face is more attractive?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192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1377950" y="5943600"/>
            <a:ext cx="227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0.5(adult+child)</a:t>
            </a:r>
          </a:p>
        </p:txBody>
      </p:sp>
      <p:sp>
        <p:nvSpPr>
          <p:cNvPr id="998407" name="Text Box 7"/>
          <p:cNvSpPr txBox="1">
            <a:spLocks noChangeArrowheads="1"/>
          </p:cNvSpPr>
          <p:nvPr/>
        </p:nvSpPr>
        <p:spPr bwMode="auto">
          <a:xfrm>
            <a:off x="6088063" y="5943600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139810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3199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The direction of maximum variance is not always good for classification</a:t>
            </a:r>
            <a:endParaRPr lang="el-GR" dirty="0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5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Linear Discriminants </a:t>
            </a:r>
            <a:r>
              <a:rPr lang="en-US" dirty="0" smtClean="0">
                <a:sym typeface="Wingdings" pitchFamily="2" charset="2"/>
              </a:rPr>
              <a:t> “Fisher Faces”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PCA preserves maximum variance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dirty="0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Reference: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Eigenfaces vs. 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Fisherfaces</a:t>
            </a:r>
            <a:r>
              <a:rPr lang="en-US" dirty="0">
                <a:solidFill>
                  <a:prstClr val="black"/>
                </a:solidFill>
                <a:hlinkClick r:id="rId2"/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2"/>
              </a:rPr>
              <a:t>Belheumer</a:t>
            </a:r>
            <a:r>
              <a:rPr lang="en-US" dirty="0">
                <a:solidFill>
                  <a:prstClr val="black"/>
                </a:solidFill>
                <a:hlinkClick r:id="rId2"/>
              </a:rPr>
              <a:t> et al., PAMI 1997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/>
              </a:rPr>
              <a:t>Illustration of the Projection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5257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GB" sz="2800">
                <a:solidFill>
                  <a:srgbClr val="40458C"/>
                </a:solidFill>
                <a:latin typeface="Arial" charset="0"/>
              </a:rPr>
              <a:t>        Poor Projection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752600" y="48006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752600" y="22860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3434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3716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222500" y="27051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362200" y="2590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2133600" y="3048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2667000" y="2743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847975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048000" y="2971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9718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514600" y="3276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743200" y="31242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171700" y="3048000"/>
            <a:ext cx="0" cy="1752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247900" y="2743200"/>
            <a:ext cx="0" cy="20574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400300" y="2667000"/>
            <a:ext cx="0" cy="2133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705100" y="2819400"/>
            <a:ext cx="0" cy="1981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2133600" y="477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22352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6797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2387600" y="4762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578100" y="3352800"/>
            <a:ext cx="0" cy="14478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2870200" y="3048000"/>
            <a:ext cx="2540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781300" y="3200400"/>
            <a:ext cx="0" cy="1600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3048000" y="3352800"/>
            <a:ext cx="0" cy="14478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3124200" y="3048000"/>
            <a:ext cx="0" cy="1752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5273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30099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31115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2743200" y="4724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1981200" y="4648200"/>
            <a:ext cx="8382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6" name="Oval 36"/>
          <p:cNvSpPr>
            <a:spLocks noChangeArrowheads="1"/>
          </p:cNvSpPr>
          <p:nvPr/>
        </p:nvSpPr>
        <p:spPr bwMode="auto">
          <a:xfrm>
            <a:off x="2438400" y="4572000"/>
            <a:ext cx="990600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56388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 flipV="1">
            <a:off x="56388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3" name="Rectangle 39"/>
          <p:cNvSpPr>
            <a:spLocks noChangeArrowheads="1"/>
          </p:cNvSpPr>
          <p:nvPr/>
        </p:nvSpPr>
        <p:spPr bwMode="auto">
          <a:xfrm>
            <a:off x="8229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149544" name="Rectangle 40"/>
          <p:cNvSpPr>
            <a:spLocks noChangeArrowheads="1"/>
          </p:cNvSpPr>
          <p:nvPr/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149545" name="Oval 41"/>
          <p:cNvSpPr>
            <a:spLocks noChangeArrowheads="1"/>
          </p:cNvSpPr>
          <p:nvPr/>
        </p:nvSpPr>
        <p:spPr bwMode="auto">
          <a:xfrm>
            <a:off x="61087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6" name="Oval 42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7" name="Oval 43"/>
          <p:cNvSpPr>
            <a:spLocks noChangeArrowheads="1"/>
          </p:cNvSpPr>
          <p:nvPr/>
        </p:nvSpPr>
        <p:spPr bwMode="auto">
          <a:xfrm>
            <a:off x="60198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8" name="Oval 44"/>
          <p:cNvSpPr>
            <a:spLocks noChangeArrowheads="1"/>
          </p:cNvSpPr>
          <p:nvPr/>
        </p:nvSpPr>
        <p:spPr bwMode="auto">
          <a:xfrm>
            <a:off x="65532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49" name="Rectangle 45"/>
          <p:cNvSpPr>
            <a:spLocks noChangeArrowheads="1"/>
          </p:cNvSpPr>
          <p:nvPr/>
        </p:nvSpPr>
        <p:spPr bwMode="auto">
          <a:xfrm>
            <a:off x="6677025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0" name="Rectangle 46"/>
          <p:cNvSpPr>
            <a:spLocks noChangeArrowheads="1"/>
          </p:cNvSpPr>
          <p:nvPr/>
        </p:nvSpPr>
        <p:spPr bwMode="auto">
          <a:xfrm>
            <a:off x="69342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1" name="Rectangle 47"/>
          <p:cNvSpPr>
            <a:spLocks noChangeArrowheads="1"/>
          </p:cNvSpPr>
          <p:nvPr/>
        </p:nvSpPr>
        <p:spPr bwMode="auto">
          <a:xfrm>
            <a:off x="6858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2" name="Rectangle 48"/>
          <p:cNvSpPr>
            <a:spLocks noChangeArrowheads="1"/>
          </p:cNvSpPr>
          <p:nvPr/>
        </p:nvSpPr>
        <p:spPr bwMode="auto">
          <a:xfrm>
            <a:off x="64008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3" name="Rectangle 49"/>
          <p:cNvSpPr>
            <a:spLocks noChangeArrowheads="1"/>
          </p:cNvSpPr>
          <p:nvPr/>
        </p:nvSpPr>
        <p:spPr bwMode="auto">
          <a:xfrm>
            <a:off x="66294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4" name="Line 50"/>
          <p:cNvSpPr>
            <a:spLocks noChangeShapeType="1"/>
          </p:cNvSpPr>
          <p:nvPr/>
        </p:nvSpPr>
        <p:spPr bwMode="auto">
          <a:xfrm flipH="1">
            <a:off x="58801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 flipH="1">
            <a:off x="57912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6" name="Line 52"/>
          <p:cNvSpPr>
            <a:spLocks noChangeShapeType="1"/>
          </p:cNvSpPr>
          <p:nvPr/>
        </p:nvSpPr>
        <p:spPr bwMode="auto">
          <a:xfrm flipH="1">
            <a:off x="58674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7" name="Line 53"/>
          <p:cNvSpPr>
            <a:spLocks noChangeShapeType="1"/>
          </p:cNvSpPr>
          <p:nvPr/>
        </p:nvSpPr>
        <p:spPr bwMode="auto">
          <a:xfrm flipH="1">
            <a:off x="60960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8" name="Oval 54"/>
          <p:cNvSpPr>
            <a:spLocks noChangeArrowheads="1"/>
          </p:cNvSpPr>
          <p:nvPr/>
        </p:nvSpPr>
        <p:spPr bwMode="auto">
          <a:xfrm>
            <a:off x="57277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59" name="Oval 55"/>
          <p:cNvSpPr>
            <a:spLocks noChangeArrowheads="1"/>
          </p:cNvSpPr>
          <p:nvPr/>
        </p:nvSpPr>
        <p:spPr bwMode="auto">
          <a:xfrm>
            <a:off x="58674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0" name="Oval 56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1" name="Oval 57"/>
          <p:cNvSpPr>
            <a:spLocks noChangeArrowheads="1"/>
          </p:cNvSpPr>
          <p:nvPr/>
        </p:nvSpPr>
        <p:spPr bwMode="auto">
          <a:xfrm>
            <a:off x="58039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2" name="Line 58"/>
          <p:cNvSpPr>
            <a:spLocks noChangeShapeType="1"/>
          </p:cNvSpPr>
          <p:nvPr/>
        </p:nvSpPr>
        <p:spPr bwMode="auto">
          <a:xfrm flipH="1">
            <a:off x="62484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3" name="Line 59"/>
          <p:cNvSpPr>
            <a:spLocks noChangeShapeType="1"/>
          </p:cNvSpPr>
          <p:nvPr/>
        </p:nvSpPr>
        <p:spPr bwMode="auto">
          <a:xfrm flipH="1">
            <a:off x="6248400" y="3124200"/>
            <a:ext cx="431800" cy="5334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 flipH="1">
            <a:off x="63246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5" name="Line 61"/>
          <p:cNvSpPr>
            <a:spLocks noChangeShapeType="1"/>
          </p:cNvSpPr>
          <p:nvPr/>
        </p:nvSpPr>
        <p:spPr bwMode="auto">
          <a:xfrm flipH="1">
            <a:off x="64770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6" name="Line 62"/>
          <p:cNvSpPr>
            <a:spLocks noChangeShapeType="1"/>
          </p:cNvSpPr>
          <p:nvPr/>
        </p:nvSpPr>
        <p:spPr bwMode="auto">
          <a:xfrm flipH="1">
            <a:off x="64500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7" name="Rectangle 63"/>
          <p:cNvSpPr>
            <a:spLocks noChangeArrowheads="1"/>
          </p:cNvSpPr>
          <p:nvPr/>
        </p:nvSpPr>
        <p:spPr bwMode="auto">
          <a:xfrm>
            <a:off x="62230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63119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69" name="Rectangle 65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>
            <a:off x="6248400" y="36576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>
            <a:off x="64008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2" name="Oval 68"/>
          <p:cNvSpPr>
            <a:spLocks noChangeArrowheads="1"/>
          </p:cNvSpPr>
          <p:nvPr/>
        </p:nvSpPr>
        <p:spPr bwMode="auto">
          <a:xfrm rot="2592405">
            <a:off x="55149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3" name="Oval 69"/>
          <p:cNvSpPr>
            <a:spLocks noChangeArrowheads="1"/>
          </p:cNvSpPr>
          <p:nvPr/>
        </p:nvSpPr>
        <p:spPr bwMode="auto">
          <a:xfrm rot="2304131">
            <a:off x="60960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9574" name="Line 70"/>
          <p:cNvSpPr>
            <a:spLocks noChangeShapeType="1"/>
          </p:cNvSpPr>
          <p:nvPr/>
        </p:nvSpPr>
        <p:spPr bwMode="auto">
          <a:xfrm>
            <a:off x="51816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31" name="Rectangle 7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6764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itchFamily="2" charset="2"/>
              <a:buChar char="w"/>
            </a:pPr>
            <a:r>
              <a:rPr lang="en-GB" sz="2400">
                <a:solidFill>
                  <a:srgbClr val="40458C"/>
                </a:solidFill>
                <a:latin typeface="Arial" charset="0"/>
              </a:rPr>
              <a:t>Using two classes as example:</a:t>
            </a:r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6248400" y="5334000"/>
            <a:ext cx="109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40458C"/>
                </a:solidFill>
                <a:latin typeface="Arial" charset="0"/>
              </a:rPr>
              <a:t>Good</a:t>
            </a:r>
            <a:endParaRPr lang="en-US" sz="2800">
              <a:solidFill>
                <a:srgbClr val="40458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34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1" grpId="0" animBg="1"/>
      <p:bldP spid="149542" grpId="0" animBg="1"/>
      <p:bldP spid="149543" grpId="0"/>
      <p:bldP spid="149544" grpId="0"/>
      <p:bldP spid="149545" grpId="0" animBg="1"/>
      <p:bldP spid="149546" grpId="0" animBg="1"/>
      <p:bldP spid="149547" grpId="0" animBg="1"/>
      <p:bldP spid="149548" grpId="0" animBg="1"/>
      <p:bldP spid="149549" grpId="0" animBg="1"/>
      <p:bldP spid="149550" grpId="0" animBg="1"/>
      <p:bldP spid="149551" grpId="0" animBg="1"/>
      <p:bldP spid="149552" grpId="0" animBg="1"/>
      <p:bldP spid="149553" grpId="0" animBg="1"/>
      <p:bldP spid="149554" grpId="0" animBg="1"/>
      <p:bldP spid="149555" grpId="0" animBg="1"/>
      <p:bldP spid="149556" grpId="0" animBg="1"/>
      <p:bldP spid="149557" grpId="0" animBg="1"/>
      <p:bldP spid="149558" grpId="0" animBg="1"/>
      <p:bldP spid="149559" grpId="0" animBg="1"/>
      <p:bldP spid="149560" grpId="0" animBg="1"/>
      <p:bldP spid="149561" grpId="0" animBg="1"/>
      <p:bldP spid="149562" grpId="0" animBg="1"/>
      <p:bldP spid="149563" grpId="0" animBg="1"/>
      <p:bldP spid="149564" grpId="0" animBg="1"/>
      <p:bldP spid="149565" grpId="0" animBg="1"/>
      <p:bldP spid="149566" grpId="0" animBg="1"/>
      <p:bldP spid="149567" grpId="0" animBg="1"/>
      <p:bldP spid="149568" grpId="0" animBg="1"/>
      <p:bldP spid="149569" grpId="0" animBg="1"/>
      <p:bldP spid="149570" grpId="0" animBg="1"/>
      <p:bldP spid="149571" grpId="0" animBg="1"/>
      <p:bldP spid="149572" grpId="0" animBg="1"/>
      <p:bldP spid="149573" grpId="0" animBg="1"/>
      <p:bldP spid="149574" grpId="0" animBg="1"/>
      <p:bldP spid="1495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5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zh-CN" altLang="en-US" sz="3200">
              <a:solidFill>
                <a:srgbClr val="40458C"/>
              </a:solidFill>
              <a:latin typeface="Arial" charset="0"/>
              <a:ea typeface="宋体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N Sample images: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c classes: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Average of each class: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  <a:latin typeface="Arial" charset="0"/>
                <a:ea typeface="宋体"/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Equation" r:id="rId3" imgW="1460160" imgH="368280" progId="Equation.3">
                  <p:embed/>
                </p:oleObj>
              </mc:Choice>
              <mc:Fallback>
                <p:oleObj name="Equation" r:id="rId3" imgW="1460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5001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Equation" r:id="rId5" imgW="1422360" imgH="380880" progId="Equation.3">
                  <p:embed/>
                </p:oleObj>
              </mc:Choice>
              <mc:Fallback>
                <p:oleObj name="Equation" r:id="rId5" imgW="1422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813050"/>
                        <a:ext cx="14620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Equation" r:id="rId7" imgW="1866600" imgH="799920" progId="Equation.3">
                  <p:embed/>
                </p:oleObj>
              </mc:Choice>
              <mc:Fallback>
                <p:oleObj name="Equation" r:id="rId7" imgW="18666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9192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9" imgW="1562040" imgH="749160" progId="Equation.3">
                  <p:embed/>
                </p:oleObj>
              </mc:Choice>
              <mc:Fallback>
                <p:oleObj name="Equation" r:id="rId9" imgW="156204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521200"/>
                        <a:ext cx="16049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20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  <a:latin typeface="Arial" charset="0"/>
                <a:ea typeface="宋体"/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3" imgW="1612800" imgH="380880" progId="Equation.3">
                  <p:embed/>
                </p:oleObj>
              </mc:Choice>
              <mc:Fallback>
                <p:oleObj name="Equation" r:id="rId3" imgW="16128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38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13970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886200"/>
                        <a:ext cx="36020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  <a:latin typeface="Arial" charset="0"/>
                <a:ea typeface="宋体"/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  <a:latin typeface="Arial" charset="0"/>
                <a:ea typeface="宋体"/>
              </a:rPr>
              <a:t>Between class scatter:</a:t>
            </a:r>
          </a:p>
        </p:txBody>
      </p:sp>
    </p:spTree>
    <p:extLst>
      <p:ext uri="{BB962C8B-B14F-4D97-AF65-F5344CB8AC3E}">
        <p14:creationId xmlns:p14="http://schemas.microsoft.com/office/powerpoint/2010/main" val="395157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40458C"/>
                </a:solidFill>
                <a:latin typeface="Arial" charset="0"/>
                <a:ea typeface="宋体"/>
              </a:rPr>
              <a:t>Within class scatter</a:t>
            </a:r>
            <a:endParaRPr lang="en-US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>
                <a:solidFill>
                  <a:srgbClr val="40458C"/>
                </a:solidFill>
                <a:latin typeface="Arial" charset="0"/>
                <a:ea typeface="宋体"/>
              </a:rPr>
              <a:t>Between class scatter</a:t>
            </a:r>
          </a:p>
        </p:txBody>
      </p:sp>
    </p:spTree>
    <p:extLst>
      <p:ext uri="{BB962C8B-B14F-4D97-AF65-F5344CB8AC3E}">
        <p14:creationId xmlns:p14="http://schemas.microsoft.com/office/powerpoint/2010/main" val="204714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After projection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Between class scatter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Within class scatter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Objective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Solution: Generalized Eigenvectors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latin typeface="Arial" charset="0"/>
              <a:ea typeface="宋体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Rank of </a:t>
            </a:r>
            <a:r>
              <a:rPr lang="en-US" altLang="zh-CN" sz="2800" b="1" i="1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W</a:t>
            </a:r>
            <a:r>
              <a:rPr lang="en-US" altLang="zh-CN" sz="2800" b="1" i="1" baseline="-250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opt</a:t>
            </a: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 is limited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B</a:t>
            </a: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) &lt;= |C|-1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W</a:t>
            </a: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4874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905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0" name="Equation" r:id="rId7" imgW="1955520" imgH="444240" progId="Equation.3">
                  <p:embed/>
                </p:oleObj>
              </mc:Choice>
              <mc:Fallback>
                <p:oleObj name="Equation" r:id="rId7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00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Equation" r:id="rId9" imgW="5181480" imgH="1066680" progId="Equation.3">
                  <p:embed/>
                </p:oleObj>
              </mc:Choice>
              <mc:Fallback>
                <p:oleObj name="Equation" r:id="rId9" imgW="518148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53260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Equation" r:id="rId11" imgW="4216320" imgH="380880" progId="Equation.3">
                  <p:embed/>
                </p:oleObj>
              </mc:Choice>
              <mc:Fallback>
                <p:oleObj name="Equation" r:id="rId11" imgW="42163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335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352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solidFill>
                  <a:srgbClr val="660066"/>
                </a:solidFill>
                <a:latin typeface="Arial" charset="0"/>
                <a:ea typeface="宋体"/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  <a:ea typeface="宋体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>
          <a:xfrm>
            <a:off x="457200" y="108340"/>
            <a:ext cx="8229600" cy="1143000"/>
          </a:xfrm>
        </p:spPr>
        <p:txBody>
          <a:bodyPr/>
          <a:lstStyle/>
          <a:p>
            <a:r>
              <a:rPr lang="en-US" dirty="0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</a:p>
          <a:p>
            <a:endParaRPr lang="en-US" dirty="0" smtClean="0"/>
          </a:p>
          <a:p>
            <a:r>
              <a:rPr lang="en-US" dirty="0" smtClean="0"/>
              <a:t>Compute within-class and between-class scatter matrices for PCA coefficients</a:t>
            </a:r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0059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3" imgW="1562040" imgH="533160" progId="Equation.3">
                  <p:embed/>
                </p:oleObj>
              </mc:Choice>
              <mc:Fallback>
                <p:oleObj name="Equation" r:id="rId3" imgW="15620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252913"/>
                        <a:ext cx="22748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5313"/>
                        <a:ext cx="336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12483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Equation" r:id="rId7" imgW="1612800" imgH="380880" progId="Equation.3">
                  <p:embed/>
                </p:oleObj>
              </mc:Choice>
              <mc:Fallback>
                <p:oleObj name="Equation" r:id="rId7" imgW="16128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260368"/>
                        <a:ext cx="3038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2116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62740"/>
                        <a:ext cx="1397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22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Equation" r:id="rId11" imgW="1714320" imgH="431640" progId="Equation.3">
                  <p:embed/>
                </p:oleObj>
              </mc:Choice>
              <mc:Fallback>
                <p:oleObj name="Equation" r:id="rId11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026227"/>
                        <a:ext cx="36020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69951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Equation" r:id="rId13" imgW="672840" imgH="266400" progId="Equation.3">
                  <p:embed/>
                </p:oleObj>
              </mc:Choice>
              <mc:Fallback>
                <p:oleObj name="Equation" r:id="rId1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29945"/>
                        <a:ext cx="1887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03164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" name="Equation" r:id="rId15" imgW="939600" imgH="241200" progId="Equation.3">
                  <p:embed/>
                </p:oleObj>
              </mc:Choice>
              <mc:Fallback>
                <p:oleObj name="Equation" r:id="rId15" imgW="939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584325"/>
                        <a:ext cx="1368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Note: x in step 2 refers to PCA </a:t>
            </a:r>
            <a:r>
              <a:rPr lang="en-US" sz="1200" dirty="0" err="1">
                <a:solidFill>
                  <a:prstClr val="black"/>
                </a:solidFill>
                <a:latin typeface="Arial" charset="0"/>
              </a:rPr>
              <a:t>coef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; x in step 4 refers to original data</a:t>
            </a:r>
          </a:p>
        </p:txBody>
      </p:sp>
    </p:spTree>
    <p:extLst>
      <p:ext uri="{BB962C8B-B14F-4D97-AF65-F5344CB8AC3E}">
        <p14:creationId xmlns:p14="http://schemas.microsoft.com/office/powerpoint/2010/main" val="36162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</p:spTree>
    <p:extLst>
      <p:ext uri="{BB962C8B-B14F-4D97-AF65-F5344CB8AC3E}">
        <p14:creationId xmlns:p14="http://schemas.microsoft.com/office/powerpoint/2010/main" val="71559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>
                <a:solidFill>
                  <a:srgbClr val="660066"/>
                </a:solidFill>
                <a:latin typeface="Arial" charset="0"/>
                <a:ea typeface="宋体"/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  <a:ea typeface="宋体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Input:	160 images of 16 people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Train:	159 images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latin typeface="Arial" charset="0"/>
                <a:ea typeface="宋体"/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ea typeface="宋体"/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Reference: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Eigenfaces vs.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Fisherfaces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Belheumer</a:t>
            </a:r>
            <a:r>
              <a:rPr lang="en-US" dirty="0">
                <a:solidFill>
                  <a:prstClr val="black"/>
                </a:solidFill>
                <a:hlinkClick r:id="rId3"/>
              </a:rPr>
              <a:t> et al., PAMI 1997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5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660066"/>
                </a:solidFill>
                <a:latin typeface="Arial" charset="0"/>
                <a:ea typeface="宋体"/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  <a:latin typeface="Arial" charset="0"/>
                <a:ea typeface="宋体"/>
              </a:rPr>
              <a:t>Fisherfaces</a:t>
            </a:r>
            <a:endParaRPr lang="en-US" altLang="zh-CN" sz="4400" dirty="0">
              <a:solidFill>
                <a:srgbClr val="660066"/>
              </a:solidFill>
              <a:latin typeface="Arial" charset="0"/>
              <a:ea typeface="宋体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Reference: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Eigenfaces vs.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Fisherfaces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, </a:t>
            </a:r>
            <a:r>
              <a:rPr lang="en-US" dirty="0" err="1">
                <a:solidFill>
                  <a:prstClr val="black"/>
                </a:solidFill>
                <a:hlinkClick r:id="rId3"/>
              </a:rPr>
              <a:t>Belheumer</a:t>
            </a:r>
            <a:r>
              <a:rPr lang="en-US" dirty="0">
                <a:solidFill>
                  <a:prstClr val="black"/>
                </a:solidFill>
                <a:hlinkClick r:id="rId3"/>
              </a:rPr>
              <a:t> et al., PAMI 1997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6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dirty="0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FRVT 2006 Report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67" y="1793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3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4248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914400" y="3505200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False Rejection Rate at False Acceptance Rate = 0.001</a:t>
            </a:r>
          </a:p>
        </p:txBody>
      </p:sp>
    </p:spTree>
    <p:extLst>
      <p:ext uri="{BB962C8B-B14F-4D97-AF65-F5344CB8AC3E}">
        <p14:creationId xmlns:p14="http://schemas.microsoft.com/office/powerpoint/2010/main" val="14800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30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4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hlinkClick r:id="rId3"/>
            </a:endParaRPr>
          </a:p>
          <a:p>
            <a:pPr>
              <a:buFont typeface="Arial" charset="0"/>
              <a:buNone/>
            </a:pPr>
            <a:endParaRPr lang="en-US" dirty="0" smtClean="0">
              <a:hlinkClick r:id="rId3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hlinkClick r:id="rId3"/>
              </a:rPr>
              <a:t>Face recognition by humans: 20 results</a:t>
            </a:r>
            <a:r>
              <a:rPr lang="en-US" dirty="0" smtClean="0"/>
              <a:t> (2005)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hlinkClick r:id="rId4"/>
              </a:rPr>
              <a:t>Slides</a:t>
            </a:r>
            <a:r>
              <a:rPr lang="en-US" sz="1400" dirty="0">
                <a:solidFill>
                  <a:prstClr val="black"/>
                </a:solidFill>
              </a:rPr>
              <a:t> by </a:t>
            </a:r>
            <a:r>
              <a:rPr lang="en-US" sz="1400" dirty="0" err="1">
                <a:solidFill>
                  <a:prstClr val="black"/>
                </a:solidFill>
              </a:rPr>
              <a:t>Jianchao</a:t>
            </a:r>
            <a:r>
              <a:rPr lang="en-US" sz="1400" dirty="0">
                <a:solidFill>
                  <a:prstClr val="black"/>
                </a:solidFill>
              </a:rPr>
              <a:t> Yang</a:t>
            </a:r>
          </a:p>
        </p:txBody>
      </p:sp>
    </p:spTree>
    <p:extLst>
      <p:ext uri="{BB962C8B-B14F-4D97-AF65-F5344CB8AC3E}">
        <p14:creationId xmlns:p14="http://schemas.microsoft.com/office/powerpoint/2010/main" val="30671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/>
          <a:stretch/>
        </p:blipFill>
        <p:spPr bwMode="auto">
          <a:xfrm>
            <a:off x="177650" y="1058274"/>
            <a:ext cx="9130951" cy="425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1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/>
          <a:stretch/>
        </p:blipFill>
        <p:spPr bwMode="auto">
          <a:xfrm>
            <a:off x="342900" y="1417638"/>
            <a:ext cx="84582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7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7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 4: Facial features are processed holistically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0148" b="-20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1972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 bwMode="auto">
          <a:xfrm>
            <a:off x="357188" y="1096070"/>
            <a:ext cx="8429625" cy="517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9"/>
          <a:stretch/>
        </p:blipFill>
        <p:spPr bwMode="auto">
          <a:xfrm>
            <a:off x="414338" y="1277489"/>
            <a:ext cx="8315325" cy="488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0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/>
          <a:stretch/>
        </p:blipFill>
        <p:spPr bwMode="auto">
          <a:xfrm>
            <a:off x="438150" y="1239693"/>
            <a:ext cx="8267700" cy="49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7"/>
          <a:stretch/>
        </p:blipFill>
        <p:spPr bwMode="auto">
          <a:xfrm>
            <a:off x="209550" y="1353070"/>
            <a:ext cx="8934450" cy="11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/>
          <a:stretch/>
        </p:blipFill>
        <p:spPr bwMode="auto">
          <a:xfrm>
            <a:off x="423863" y="1209457"/>
            <a:ext cx="8296275" cy="50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5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 bwMode="auto">
          <a:xfrm>
            <a:off x="371475" y="1194338"/>
            <a:ext cx="8401050" cy="50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64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The visual system starts with a rudimentary preference for face- like patterns</a:t>
            </a:r>
            <a:br>
              <a:rPr lang="en-US" sz="2000" b="1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04" b="3423"/>
          <a:stretch/>
        </p:blipFill>
        <p:spPr>
          <a:xfrm>
            <a:off x="457200" y="1600200"/>
            <a:ext cx="8229600" cy="4333699"/>
          </a:xfrm>
        </p:spPr>
      </p:pic>
    </p:spTree>
    <p:extLst>
      <p:ext uri="{BB962C8B-B14F-4D97-AF65-F5344CB8AC3E}">
        <p14:creationId xmlns:p14="http://schemas.microsoft.com/office/powerpoint/2010/main" val="3383891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 17: Vision progresses from piecemeal to holistic</a:t>
            </a:r>
            <a:endParaRPr lang="en-US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228850"/>
            <a:ext cx="5200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8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/>
          <a:stretch/>
        </p:blipFill>
        <p:spPr bwMode="auto">
          <a:xfrm>
            <a:off x="409575" y="1148984"/>
            <a:ext cx="8324850" cy="50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0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FLD better for discrimination, though only ideal under Gaussian data assumptions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face recognition works very well under controlled environments – still room for improvement in general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75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35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3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19439</TotalTime>
  <Words>1269</Words>
  <Application>Microsoft Macintosh PowerPoint</Application>
  <PresentationFormat>On-screen Show (4:3)</PresentationFormat>
  <Paragraphs>266</Paragraphs>
  <Slides>60</Slides>
  <Notes>14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Office Theme</vt:lpstr>
      <vt:lpstr>Image</vt:lpstr>
      <vt:lpstr>Equation</vt:lpstr>
      <vt:lpstr>Face Recognition 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Principal component analysis (PCA)</vt:lpstr>
      <vt:lpstr>The space of faces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PCA</vt:lpstr>
      <vt:lpstr>Enhancing gender</vt:lpstr>
      <vt:lpstr>Changing age</vt:lpstr>
      <vt:lpstr>Which face is more attractive?</vt:lpstr>
      <vt:lpstr>Which face is more attractive?</vt:lpstr>
      <vt:lpstr>Which face is more attractive?</vt:lpstr>
      <vt:lpstr>Which face is more attractive?</vt:lpstr>
      <vt:lpstr>Which face is more attractive?</vt:lpstr>
      <vt:lpstr>Which face is more attractive?</vt:lpstr>
      <vt:lpstr>Limitations</vt:lpstr>
      <vt:lpstr>A more discriminative subspace: FLD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with FLD</vt:lpstr>
      <vt:lpstr>PowerPoint Presentation</vt:lpstr>
      <vt:lpstr>PowerPoint Presentation</vt:lpstr>
      <vt:lpstr>Large scale comparison of methods</vt:lpstr>
      <vt:lpstr>FVRT Challenge</vt:lpstr>
      <vt:lpstr>FVRT Challenge</vt:lpstr>
      <vt:lpstr>FVRT Challenge</vt:lpstr>
      <vt:lpstr>FVRT Challenge</vt:lpstr>
      <vt:lpstr>Face recognition by humans</vt:lpstr>
      <vt:lpstr>PowerPoint Presentation</vt:lpstr>
      <vt:lpstr>PowerPoint Presentation</vt:lpstr>
      <vt:lpstr>Result 4: Facial features are processed holistically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visual system starts with a rudimentary preference for face- like patterns  </vt:lpstr>
      <vt:lpstr>Result 17: Vision progresses from piecemeal to holistic</vt:lpstr>
      <vt:lpstr>PowerPoint Presentation</vt:lpstr>
      <vt:lpstr>Things to remember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Part II</dc:title>
  <dc:creator>Ali Farhadi</dc:creator>
  <cp:lastModifiedBy>Ali Farhadi</cp:lastModifiedBy>
  <cp:revision>19</cp:revision>
  <dcterms:created xsi:type="dcterms:W3CDTF">2013-11-26T19:03:05Z</dcterms:created>
  <dcterms:modified xsi:type="dcterms:W3CDTF">2014-03-05T18:21:50Z</dcterms:modified>
</cp:coreProperties>
</file>