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mp4" ContentType="vide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5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5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5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5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6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6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6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63.xml" ContentType="application/vnd.openxmlformats-officedocument.presentationml.notesSlide+xml"/>
  <Override PartName="/ppt/tags/tag90.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6"/>
  </p:notesMasterIdLst>
  <p:sldIdLst>
    <p:sldId id="256" r:id="rId2"/>
    <p:sldId id="257" r:id="rId3"/>
    <p:sldId id="258" r:id="rId4"/>
    <p:sldId id="259" r:id="rId5"/>
    <p:sldId id="260" r:id="rId6"/>
    <p:sldId id="261" r:id="rId7"/>
    <p:sldId id="262" r:id="rId8"/>
    <p:sldId id="263" r:id="rId9"/>
    <p:sldId id="264" r:id="rId10"/>
    <p:sldId id="265" r:id="rId11"/>
    <p:sldId id="301" r:id="rId12"/>
    <p:sldId id="267" r:id="rId13"/>
    <p:sldId id="268" r:id="rId14"/>
    <p:sldId id="269" r:id="rId15"/>
    <p:sldId id="270" r:id="rId16"/>
    <p:sldId id="271" r:id="rId17"/>
    <p:sldId id="272" r:id="rId18"/>
    <p:sldId id="273" r:id="rId19"/>
    <p:sldId id="303" r:id="rId20"/>
    <p:sldId id="304" r:id="rId21"/>
    <p:sldId id="317" r:id="rId22"/>
    <p:sldId id="318" r:id="rId23"/>
    <p:sldId id="291" r:id="rId24"/>
    <p:sldId id="292" r:id="rId25"/>
    <p:sldId id="293" r:id="rId26"/>
    <p:sldId id="294" r:id="rId27"/>
    <p:sldId id="295" r:id="rId28"/>
    <p:sldId id="296" r:id="rId29"/>
    <p:sldId id="297" r:id="rId30"/>
    <p:sldId id="305" r:id="rId31"/>
    <p:sldId id="298" r:id="rId32"/>
    <p:sldId id="299" r:id="rId33"/>
    <p:sldId id="300" r:id="rId34"/>
    <p:sldId id="306" r:id="rId35"/>
    <p:sldId id="307" r:id="rId36"/>
    <p:sldId id="308" r:id="rId37"/>
    <p:sldId id="366" r:id="rId38"/>
    <p:sldId id="314" r:id="rId39"/>
    <p:sldId id="393" r:id="rId40"/>
    <p:sldId id="394" r:id="rId41"/>
    <p:sldId id="367" r:id="rId42"/>
    <p:sldId id="319" r:id="rId43"/>
    <p:sldId id="371" r:id="rId44"/>
    <p:sldId id="372" r:id="rId45"/>
    <p:sldId id="368" r:id="rId46"/>
    <p:sldId id="369" r:id="rId47"/>
    <p:sldId id="365" r:id="rId48"/>
    <p:sldId id="370" r:id="rId49"/>
    <p:sldId id="334" r:id="rId50"/>
    <p:sldId id="335" r:id="rId51"/>
    <p:sldId id="336" r:id="rId52"/>
    <p:sldId id="337" r:id="rId53"/>
    <p:sldId id="338" r:id="rId54"/>
    <p:sldId id="339" r:id="rId55"/>
    <p:sldId id="340" r:id="rId56"/>
    <p:sldId id="341" r:id="rId57"/>
    <p:sldId id="342" r:id="rId58"/>
    <p:sldId id="343" r:id="rId59"/>
    <p:sldId id="332" r:id="rId60"/>
    <p:sldId id="376" r:id="rId61"/>
    <p:sldId id="377" r:id="rId62"/>
    <p:sldId id="378" r:id="rId63"/>
    <p:sldId id="379" r:id="rId64"/>
    <p:sldId id="380" r:id="rId65"/>
    <p:sldId id="344" r:id="rId66"/>
    <p:sldId id="345" r:id="rId67"/>
    <p:sldId id="346" r:id="rId68"/>
    <p:sldId id="347" r:id="rId69"/>
    <p:sldId id="348" r:id="rId70"/>
    <p:sldId id="349" r:id="rId71"/>
    <p:sldId id="428" r:id="rId72"/>
    <p:sldId id="429" r:id="rId73"/>
    <p:sldId id="430" r:id="rId74"/>
    <p:sldId id="431" r:id="rId75"/>
    <p:sldId id="432" r:id="rId76"/>
    <p:sldId id="433" r:id="rId77"/>
    <p:sldId id="434" r:id="rId78"/>
    <p:sldId id="435" r:id="rId79"/>
    <p:sldId id="436" r:id="rId80"/>
    <p:sldId id="437" r:id="rId81"/>
    <p:sldId id="438"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90" r:id="rId96"/>
    <p:sldId id="391" r:id="rId97"/>
    <p:sldId id="384" r:id="rId98"/>
    <p:sldId id="385" r:id="rId99"/>
    <p:sldId id="388" r:id="rId100"/>
    <p:sldId id="389" r:id="rId101"/>
    <p:sldId id="426" r:id="rId102"/>
    <p:sldId id="427" r:id="rId103"/>
    <p:sldId id="392" r:id="rId104"/>
    <p:sldId id="396" r:id="rId105"/>
    <p:sldId id="419" r:id="rId106"/>
    <p:sldId id="397" r:id="rId107"/>
    <p:sldId id="398" r:id="rId108"/>
    <p:sldId id="399" r:id="rId109"/>
    <p:sldId id="400" r:id="rId110"/>
    <p:sldId id="401" r:id="rId111"/>
    <p:sldId id="402" r:id="rId112"/>
    <p:sldId id="403" r:id="rId113"/>
    <p:sldId id="404" r:id="rId114"/>
    <p:sldId id="405" r:id="rId115"/>
    <p:sldId id="406" r:id="rId116"/>
    <p:sldId id="407" r:id="rId117"/>
    <p:sldId id="408" r:id="rId118"/>
    <p:sldId id="409" r:id="rId119"/>
    <p:sldId id="410" r:id="rId120"/>
    <p:sldId id="411" r:id="rId121"/>
    <p:sldId id="412" r:id="rId122"/>
    <p:sldId id="413" r:id="rId123"/>
    <p:sldId id="414" r:id="rId124"/>
    <p:sldId id="415" r:id="rId125"/>
    <p:sldId id="416" r:id="rId126"/>
    <p:sldId id="417" r:id="rId127"/>
    <p:sldId id="418" r:id="rId128"/>
    <p:sldId id="420" r:id="rId129"/>
    <p:sldId id="421" r:id="rId130"/>
    <p:sldId id="422" r:id="rId131"/>
    <p:sldId id="423" r:id="rId132"/>
    <p:sldId id="424" r:id="rId133"/>
    <p:sldId id="439" r:id="rId134"/>
    <p:sldId id="440" r:id="rId1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6" d="100"/>
          <a:sy n="136" d="100"/>
        </p:scale>
        <p:origin x="-104" y="-1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notesMaster" Target="notesMasters/notesMaster1.xml"/><Relationship Id="rId137" Type="http://schemas.openxmlformats.org/officeDocument/2006/relationships/printerSettings" Target="printerSettings/printerSettings1.bin"/><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theme" Target="theme/theme1.xml"/><Relationship Id="rId1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32.wmf"/><Relationship Id="rId6" Type="http://schemas.openxmlformats.org/officeDocument/2006/relationships/image" Target="../media/image33.wmf"/><Relationship Id="rId7" Type="http://schemas.openxmlformats.org/officeDocument/2006/relationships/image" Target="../media/image34.wmf"/><Relationship Id="rId8" Type="http://schemas.openxmlformats.org/officeDocument/2006/relationships/image" Target="../media/image35.wmf"/><Relationship Id="rId9" Type="http://schemas.openxmlformats.org/officeDocument/2006/relationships/image" Target="../media/image36.wmf"/><Relationship Id="rId1" Type="http://schemas.openxmlformats.org/officeDocument/2006/relationships/image" Target="../media/image28.wmf"/><Relationship Id="rId2"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19904A-B2DB-5C41-8F4C-79B5FF62542F}" type="datetimeFigureOut">
              <a:rPr lang="en-US" smtClean="0"/>
              <a:t>3/10/14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E59FF6-1183-6A47-8425-779A0219B690}" type="slidenum">
              <a:rPr lang="en-US" smtClean="0"/>
              <a:t>‹#›</a:t>
            </a:fld>
            <a:endParaRPr lang="en-US"/>
          </a:p>
        </p:txBody>
      </p:sp>
    </p:spTree>
    <p:extLst>
      <p:ext uri="{BB962C8B-B14F-4D97-AF65-F5344CB8AC3E}">
        <p14:creationId xmlns:p14="http://schemas.microsoft.com/office/powerpoint/2010/main" val="7300421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4016738-1842-40BE-ABAF-D2055CF33B19}" type="slidenum">
              <a:rPr lang="en-US"/>
              <a:pPr/>
              <a:t>4</a:t>
            </a:fld>
            <a:endParaRPr lang="en-US"/>
          </a:p>
        </p:txBody>
      </p:sp>
      <p:sp>
        <p:nvSpPr>
          <p:cNvPr id="908290"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0829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r>
              <a:rPr lang="en-US" dirty="0" smtClean="0"/>
              <a:t>(1) perceptron, (2) </a:t>
            </a:r>
            <a:r>
              <a:rPr lang="en-US" dirty="0" err="1" smtClean="0"/>
              <a:t>minize</a:t>
            </a:r>
            <a:r>
              <a:rPr lang="en-US" dirty="0" smtClean="0"/>
              <a:t> weights, (3) max</a:t>
            </a:r>
            <a:r>
              <a:rPr lang="en-US" baseline="0" dirty="0" smtClean="0"/>
              <a:t> margin</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9E9C971-3525-462F-BAA0-1DA03EE471BE}" type="slidenum">
              <a:rPr lang="en-US"/>
              <a:pPr/>
              <a:t>13</a:t>
            </a:fld>
            <a:endParaRPr lang="en-US"/>
          </a:p>
        </p:txBody>
      </p:sp>
      <p:sp>
        <p:nvSpPr>
          <p:cNvPr id="931842"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3184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0C3F5A-D5BE-47D3-AC2F-398215CC0A4A}" type="slidenum">
              <a:rPr lang="en-US"/>
              <a:pPr/>
              <a:t>14</a:t>
            </a:fld>
            <a:endParaRPr lang="en-US"/>
          </a:p>
        </p:txBody>
      </p:sp>
      <p:sp>
        <p:nvSpPr>
          <p:cNvPr id="56115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561155" name="Rectangle 3"/>
          <p:cNvSpPr>
            <a:spLocks noGrp="1" noChangeArrowheads="1"/>
          </p:cNvSpPr>
          <p:nvPr>
            <p:ph type="body" idx="1"/>
          </p:nvPr>
        </p:nvSpPr>
        <p:spPr bwMode="auto">
          <a:xfrm>
            <a:off x="913805" y="4343704"/>
            <a:ext cx="5030391" cy="4113892"/>
          </a:xfrm>
          <a:prstGeom prst="rect">
            <a:avLst/>
          </a:prstGeom>
          <a:solidFill>
            <a:srgbClr val="FFFFFF"/>
          </a:solidFill>
          <a:ln>
            <a:solidFill>
              <a:srgbClr val="000000"/>
            </a:solidFill>
            <a:miter lim="800000"/>
            <a:headEnd/>
            <a:tailEnd/>
          </a:ln>
        </p:spPr>
        <p:txBody>
          <a:bodyPr lIns="91432" tIns="45716" rIns="91432" bIns="45716"/>
          <a:lstStyle/>
          <a:p>
            <a:r>
              <a:rPr lang="en-US" dirty="0" smtClean="0"/>
              <a:t>Hinge loss can lead to sparse</a:t>
            </a:r>
            <a:r>
              <a:rPr lang="en-US" baseline="0" dirty="0" smtClean="0"/>
              <a:t> solutions!!!!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1649DEF-B32F-4EBC-969F-41B035267F9B}" type="slidenum">
              <a:rPr lang="en-US"/>
              <a:pPr/>
              <a:t>15</a:t>
            </a:fld>
            <a:endParaRPr lang="en-US"/>
          </a:p>
        </p:txBody>
      </p:sp>
      <p:sp>
        <p:nvSpPr>
          <p:cNvPr id="935938"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35939"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4A46F03-A7DE-42AB-BCDD-292F2F74A7D4}" type="slidenum">
              <a:rPr lang="en-US"/>
              <a:pPr/>
              <a:t>16</a:t>
            </a:fld>
            <a:endParaRPr lang="en-US"/>
          </a:p>
        </p:txBody>
      </p:sp>
      <p:sp>
        <p:nvSpPr>
          <p:cNvPr id="93798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3798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r>
              <a:rPr lang="en-US" dirty="0" smtClean="0"/>
              <a:t>Could we learn lines above? Yes, but would require slack </a:t>
            </a:r>
            <a:r>
              <a:rPr lang="en-US" dirty="0" err="1" smtClean="0"/>
              <a:t>vairables</a:t>
            </a:r>
            <a:r>
              <a:rPr lang="en-US" dirty="0" smtClean="0"/>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5D3B52A-1A0F-4E54-8629-2B35BBB8EF6F}" type="slidenum">
              <a:rPr lang="en-US"/>
              <a:pPr/>
              <a:t>17</a:t>
            </a:fld>
            <a:endParaRPr lang="en-US"/>
          </a:p>
        </p:txBody>
      </p:sp>
      <p:sp>
        <p:nvSpPr>
          <p:cNvPr id="94003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4003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r>
              <a:rPr lang="en-US" dirty="0" smtClean="0"/>
              <a:t>Could we</a:t>
            </a:r>
            <a:r>
              <a:rPr lang="en-US" baseline="0" dirty="0" smtClean="0"/>
              <a:t> learn lines above? Currently, no slack variables…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63C52A9-A467-4097-9484-9B5D8E80D5A7}" type="slidenum">
              <a:rPr lang="en-US"/>
              <a:pPr/>
              <a:t>18</a:t>
            </a:fld>
            <a:endParaRPr lang="en-US"/>
          </a:p>
        </p:txBody>
      </p:sp>
      <p:sp>
        <p:nvSpPr>
          <p:cNvPr id="942082"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4208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CB515DE-F9C6-416B-BB39-7E4539123B62}" type="slidenum">
              <a:rPr lang="en-US"/>
              <a:pPr/>
              <a:t>19</a:t>
            </a:fld>
            <a:endParaRPr lang="en-US"/>
          </a:p>
        </p:txBody>
      </p:sp>
      <p:sp>
        <p:nvSpPr>
          <p:cNvPr id="92774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774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24</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26</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29</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98128E8-C626-4662-8FD7-975C2F6673F9}" type="slidenum">
              <a:rPr lang="en-US"/>
              <a:pPr/>
              <a:t>5</a:t>
            </a:fld>
            <a:endParaRPr lang="en-US"/>
          </a:p>
        </p:txBody>
      </p:sp>
      <p:sp>
        <p:nvSpPr>
          <p:cNvPr id="910338"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10339"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32</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Recall that in the latent reclustering process, we initially cluster the training samples into different subcategories. Then we learn the models for each of the subcategories. We then apply these subcategory models on the ground-truth instances and reassign the instances to the max-scoring model. </a:t>
            </a:r>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A9ED6A-B150-194F-93A3-8A706CE4C86A}" type="slidenum">
              <a:rPr lang="en-US"/>
              <a:pPr eaLnBrk="1" hangingPunct="1"/>
              <a:t>40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43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44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53EE48A-E191-469D-964C-608F446BC716}" type="slidenum">
              <a:rPr lang="en-US"/>
              <a:pPr/>
              <a:t>6</a:t>
            </a:fld>
            <a:endParaRPr lang="en-US"/>
          </a:p>
        </p:txBody>
      </p:sp>
      <p:sp>
        <p:nvSpPr>
          <p:cNvPr id="91443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1443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63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What is the root of the tree?</a:t>
            </a:r>
          </a:p>
        </p:txBody>
      </p:sp>
      <p:sp>
        <p:nvSpPr>
          <p:cNvPr id="4" name="Slide Number Placeholder 3"/>
          <p:cNvSpPr>
            <a:spLocks noGrp="1"/>
          </p:cNvSpPr>
          <p:nvPr>
            <p:ph type="sldNum" sz="quarter" idx="5"/>
          </p:nvPr>
        </p:nvSpPr>
        <p:spPr/>
        <p:txBody>
          <a:bodyPr/>
          <a:lstStyle/>
          <a:p>
            <a:pPr>
              <a:defRPr/>
            </a:pPr>
            <a:fld id="{808F4F6B-6945-4570-AAB8-A165209ABD49}" type="slidenum">
              <a:rPr lang="en-US" smtClean="0"/>
              <a:pPr>
                <a:defRPr/>
              </a:pPr>
              <a:t>66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6C5D8AF-5957-DF47-9B6A-FF64BD213E15}" type="slidenum">
              <a:rPr lang="en-US"/>
              <a:pPr eaLnBrk="1" hangingPunct="1"/>
              <a:t>79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E7269DF-B53F-0C4A-9312-650DA8E18E3E}" type="slidenum">
              <a:rPr lang="en-US"/>
              <a:pPr eaLnBrk="1" hangingPunct="1"/>
              <a:t>80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4A60F0C-8754-1546-A264-92961949A078}" type="slidenum">
              <a:rPr lang="en-US"/>
              <a:pPr eaLnBrk="1" hangingPunct="1"/>
              <a:t>81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82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83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A1F2925-60B7-4595-B47C-394F5A13126A}" type="slidenum">
              <a:rPr lang="en-US"/>
              <a:pPr/>
              <a:t>7</a:t>
            </a:fld>
            <a:endParaRPr lang="en-US"/>
          </a:p>
        </p:txBody>
      </p:sp>
      <p:sp>
        <p:nvSpPr>
          <p:cNvPr id="916482"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1648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84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94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63877AE-627E-1A42-B9C9-4ECBF66CE922}" type="slidenum">
              <a:rPr lang="en-US"/>
              <a:pPr eaLnBrk="1" hangingPunct="1"/>
              <a:t>103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18837-0482-B348-926B-E859C281CA0F}" type="slidenum">
              <a:rPr lang="en-US"/>
              <a:pPr/>
              <a:t>105</a:t>
            </a:fld>
            <a:endParaRPr lang="en-US"/>
          </a:p>
        </p:txBody>
      </p:sp>
      <p:sp>
        <p:nvSpPr>
          <p:cNvPr id="84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EEF37-3C2D-D445-9D3E-DCFF2AA3F35A}" type="slidenum">
              <a:rPr lang="en-US"/>
              <a:pPr/>
              <a:t>106</a:t>
            </a:fld>
            <a:endParaRPr lang="en-US"/>
          </a:p>
        </p:txBody>
      </p:sp>
      <p:sp>
        <p:nvSpPr>
          <p:cNvPr id="552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208EB-C0AA-3E46-8B20-8FF5CE2CC93C}" type="slidenum">
              <a:rPr lang="en-US"/>
              <a:pPr/>
              <a:t>107</a:t>
            </a:fld>
            <a:endParaRPr lang="en-US"/>
          </a:p>
        </p:txBody>
      </p:sp>
      <p:sp>
        <p:nvSpPr>
          <p:cNvPr id="553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3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248D4-0717-5746-B2D8-CC1F2FE3A8E3}" type="slidenum">
              <a:rPr lang="en-US"/>
              <a:pPr/>
              <a:t>109</a:t>
            </a:fld>
            <a:endParaRPr lang="en-US"/>
          </a:p>
        </p:txBody>
      </p:sp>
      <p:sp>
        <p:nvSpPr>
          <p:cNvPr id="75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71D1C2-A5BF-774F-B3BC-04529C6D425A}" type="slidenum">
              <a:rPr lang="en-US"/>
              <a:pPr/>
              <a:t>110</a:t>
            </a:fld>
            <a:endParaRPr lang="en-US"/>
          </a:p>
        </p:txBody>
      </p:sp>
      <p:sp>
        <p:nvSpPr>
          <p:cNvPr id="82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A72C0F-9A91-8B45-A79E-1C76A2B61B0A}" type="slidenum">
              <a:rPr lang="en-US"/>
              <a:pPr/>
              <a:t>111</a:t>
            </a:fld>
            <a:endParaRPr lang="en-US"/>
          </a:p>
        </p:txBody>
      </p:sp>
      <p:sp>
        <p:nvSpPr>
          <p:cNvPr id="82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BFCCDD-0285-F545-A751-244AC7A79707}" type="slidenum">
              <a:rPr lang="en-US"/>
              <a:pPr/>
              <a:t>112</a:t>
            </a:fld>
            <a:endParaRPr lang="en-US"/>
          </a:p>
        </p:txBody>
      </p:sp>
      <p:sp>
        <p:nvSpPr>
          <p:cNvPr id="82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78777ED-15A8-492C-9256-CC858662DCC2}" type="slidenum">
              <a:rPr lang="en-US"/>
              <a:pPr/>
              <a:t>8</a:t>
            </a:fld>
            <a:endParaRPr lang="en-US"/>
          </a:p>
        </p:txBody>
      </p:sp>
      <p:sp>
        <p:nvSpPr>
          <p:cNvPr id="918530"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1853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D80625-23A9-4248-A91B-5C24C66FF444}" type="slidenum">
              <a:rPr lang="en-US"/>
              <a:pPr/>
              <a:t>113</a:t>
            </a:fld>
            <a:endParaRPr lang="en-US"/>
          </a:p>
        </p:txBody>
      </p:sp>
      <p:sp>
        <p:nvSpPr>
          <p:cNvPr id="82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A5440-D3D3-574F-95CB-D84CD5A7F79A}" type="slidenum">
              <a:rPr lang="en-US"/>
              <a:pPr/>
              <a:t>114</a:t>
            </a:fld>
            <a:endParaRPr lang="en-US"/>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C0438-9FA2-2044-A071-A7709E1D7088}" type="slidenum">
              <a:rPr lang="en-US"/>
              <a:pPr/>
              <a:t>115</a:t>
            </a:fld>
            <a:endParaRPr lang="en-US"/>
          </a:p>
        </p:txBody>
      </p:sp>
      <p:sp>
        <p:nvSpPr>
          <p:cNvPr id="81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462D2A-09ED-E341-A119-E3C1C8A26BE1}" type="slidenum">
              <a:rPr lang="en-US"/>
              <a:pPr/>
              <a:t>116</a:t>
            </a:fld>
            <a:endParaRPr lang="en-US"/>
          </a:p>
        </p:txBody>
      </p:sp>
      <p:sp>
        <p:nvSpPr>
          <p:cNvPr id="84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B6C59-D53D-784B-B215-1AD6D8F166A9}" type="slidenum">
              <a:rPr lang="en-US"/>
              <a:pPr/>
              <a:t>117</a:t>
            </a:fld>
            <a:endParaRPr lang="en-US"/>
          </a:p>
        </p:txBody>
      </p:sp>
      <p:sp>
        <p:nvSpPr>
          <p:cNvPr id="843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A05C3A-A825-DC46-AE71-5779FA3812A3}" type="slidenum">
              <a:rPr lang="en-US"/>
              <a:pPr/>
              <a:t>118</a:t>
            </a:fld>
            <a:endParaRPr lang="en-US"/>
          </a:p>
        </p:txBody>
      </p:sp>
      <p:sp>
        <p:nvSpPr>
          <p:cNvPr id="688130"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val="1"/>
            </a:ext>
          </a:extLst>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CAE19-BBCA-4C44-8EE8-6EB64A35E827}" type="slidenum">
              <a:rPr lang="en-US"/>
              <a:pPr/>
              <a:t>119</a:t>
            </a:fld>
            <a:endParaRPr lang="en-US"/>
          </a:p>
        </p:txBody>
      </p:sp>
      <p:sp>
        <p:nvSpPr>
          <p:cNvPr id="76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6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35F5E-6364-494D-9B21-DD8959F32B62}" type="slidenum">
              <a:rPr lang="en-US"/>
              <a:pPr/>
              <a:t>120</a:t>
            </a:fld>
            <a:endParaRPr lang="en-US"/>
          </a:p>
        </p:txBody>
      </p:sp>
      <p:sp>
        <p:nvSpPr>
          <p:cNvPr id="51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5CE24E-8AA8-964B-A19A-F160A06AA785}" type="slidenum">
              <a:rPr lang="en-US"/>
              <a:pPr/>
              <a:t>121</a:t>
            </a:fld>
            <a:endParaRPr lang="en-US"/>
          </a:p>
        </p:txBody>
      </p:sp>
      <p:sp>
        <p:nvSpPr>
          <p:cNvPr id="71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13414-5DE3-0D4D-AFEB-4EEAA6419C33}" type="slidenum">
              <a:rPr lang="en-US"/>
              <a:pPr/>
              <a:t>122</a:t>
            </a:fld>
            <a:endParaRPr lang="en-US"/>
          </a:p>
        </p:txBody>
      </p:sp>
      <p:sp>
        <p:nvSpPr>
          <p:cNvPr id="561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1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261DE89F-1B3C-4060-9C33-ECF48B2A029F}" type="slidenum">
              <a:rPr lang="en-US"/>
              <a:pPr/>
              <a:t>9</a:t>
            </a:fld>
            <a:endParaRPr lang="en-US"/>
          </a:p>
        </p:txBody>
      </p:sp>
      <p:sp>
        <p:nvSpPr>
          <p:cNvPr id="922626"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2262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11AC5-D7F3-FD45-A63E-15BAB11751E7}" type="slidenum">
              <a:rPr lang="en-US"/>
              <a:pPr/>
              <a:t>123</a:t>
            </a:fld>
            <a:endParaRPr lang="en-US"/>
          </a:p>
        </p:txBody>
      </p:sp>
      <p:sp>
        <p:nvSpPr>
          <p:cNvPr id="695298"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val="1"/>
            </a:ext>
          </a:extLst>
        </p:spPr>
      </p:sp>
      <p:sp>
        <p:nvSpPr>
          <p:cNvPr id="69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B739F-EBF0-904B-A0FA-EABFCA1ED934}" type="slidenum">
              <a:rPr lang="en-US"/>
              <a:pPr/>
              <a:t>124</a:t>
            </a:fld>
            <a:endParaRPr lang="en-US"/>
          </a:p>
        </p:txBody>
      </p:sp>
      <p:sp>
        <p:nvSpPr>
          <p:cNvPr id="76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6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BFE0E9-F54A-194F-9D28-7BB8CAC02443}" type="slidenum">
              <a:rPr lang="en-US"/>
              <a:pPr/>
              <a:t>125</a:t>
            </a:fld>
            <a:endParaRPr lang="en-US"/>
          </a:p>
        </p:txBody>
      </p:sp>
      <p:sp>
        <p:nvSpPr>
          <p:cNvPr id="76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6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41028-1A4B-4747-962C-7B0B7EFBEB1F}" type="slidenum">
              <a:rPr lang="en-US"/>
              <a:pPr/>
              <a:t>126</a:t>
            </a:fld>
            <a:endParaRPr lang="en-US"/>
          </a:p>
        </p:txBody>
      </p:sp>
      <p:sp>
        <p:nvSpPr>
          <p:cNvPr id="721922"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val="1"/>
            </a:ext>
          </a:extLst>
        </p:spPr>
      </p:sp>
      <p:sp>
        <p:nvSpPr>
          <p:cNvPr id="72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D5BA38-CBA8-004F-8C2A-508D1B47E134}" type="slidenum">
              <a:rPr lang="en-US"/>
              <a:pPr/>
              <a:t>127</a:t>
            </a:fld>
            <a:endParaRPr lang="en-US"/>
          </a:p>
        </p:txBody>
      </p:sp>
      <p:sp>
        <p:nvSpPr>
          <p:cNvPr id="714754"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val="1"/>
            </a:ext>
          </a:extLst>
        </p:spPr>
      </p:sp>
      <p:sp>
        <p:nvSpPr>
          <p:cNvPr id="71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DABA2-F570-4D46-8635-206AFA070C09}" type="slidenum">
              <a:rPr lang="en-US"/>
              <a:pPr/>
              <a:t>128</a:t>
            </a:fld>
            <a:endParaRPr lang="en-US"/>
          </a:p>
        </p:txBody>
      </p:sp>
      <p:sp>
        <p:nvSpPr>
          <p:cNvPr id="77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DB1E41-5935-634A-B39A-CECA43367490}" type="slidenum">
              <a:rPr lang="en-US"/>
              <a:pPr/>
              <a:t>129</a:t>
            </a:fld>
            <a:endParaRPr lang="en-US"/>
          </a:p>
        </p:txBody>
      </p:sp>
      <p:sp>
        <p:nvSpPr>
          <p:cNvPr id="77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C6ADD-CFBF-0C40-85CC-76761477CDD3}" type="slidenum">
              <a:rPr lang="en-US"/>
              <a:pPr/>
              <a:t>130</a:t>
            </a:fld>
            <a:endParaRPr lang="en-US"/>
          </a:p>
        </p:txBody>
      </p:sp>
      <p:sp>
        <p:nvSpPr>
          <p:cNvPr id="77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0B6894-15AA-A04F-BCCE-FE90B3972A46}" type="slidenum">
              <a:rPr lang="en-US"/>
              <a:pPr/>
              <a:t>131</a:t>
            </a:fld>
            <a:endParaRPr lang="en-US"/>
          </a:p>
        </p:txBody>
      </p:sp>
      <p:sp>
        <p:nvSpPr>
          <p:cNvPr id="77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19F4C-F365-1E4B-A968-84C33B783084}" type="slidenum">
              <a:rPr lang="en-US"/>
              <a:pPr/>
              <a:t>132</a:t>
            </a:fld>
            <a:endParaRPr lang="en-US"/>
          </a:p>
        </p:txBody>
      </p:sp>
      <p:sp>
        <p:nvSpPr>
          <p:cNvPr id="78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8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5F7DEA3-7F67-44EC-A4EE-CF63E4F623D7}" type="slidenum">
              <a:rPr lang="en-US"/>
              <a:pPr/>
              <a:t>10</a:t>
            </a:fld>
            <a:endParaRPr lang="en-US"/>
          </a:p>
        </p:txBody>
      </p:sp>
      <p:sp>
        <p:nvSpPr>
          <p:cNvPr id="92467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2467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FB9C0-2F7F-CE45-BC80-82F8FAF3D13E}" type="slidenum">
              <a:rPr lang="en-US" smtClean="0"/>
              <a:t>133</a:t>
            </a:fld>
            <a:endParaRPr lang="en-US"/>
          </a:p>
        </p:txBody>
      </p:sp>
    </p:spTree>
    <p:extLst>
      <p:ext uri="{BB962C8B-B14F-4D97-AF65-F5344CB8AC3E}">
        <p14:creationId xmlns:p14="http://schemas.microsoft.com/office/powerpoint/2010/main" val="18478953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FB9C0-2F7F-CE45-BC80-82F8FAF3D13E}" type="slidenum">
              <a:rPr lang="en-US" smtClean="0"/>
              <a:t>134</a:t>
            </a:fld>
            <a:endParaRPr lang="en-US"/>
          </a:p>
        </p:txBody>
      </p:sp>
    </p:spTree>
    <p:extLst>
      <p:ext uri="{BB962C8B-B14F-4D97-AF65-F5344CB8AC3E}">
        <p14:creationId xmlns:p14="http://schemas.microsoft.com/office/powerpoint/2010/main" val="258087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CB515DE-F9C6-416B-BB39-7E4539123B62}" type="slidenum">
              <a:rPr lang="en-US"/>
              <a:pPr/>
              <a:t>11</a:t>
            </a:fld>
            <a:endParaRPr lang="en-US"/>
          </a:p>
        </p:txBody>
      </p:sp>
      <p:sp>
        <p:nvSpPr>
          <p:cNvPr id="927746"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2774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48424A4-2BBF-4B6F-8FBE-241F5E598F38}" type="slidenum">
              <a:rPr lang="en-US"/>
              <a:pPr/>
              <a:t>12</a:t>
            </a:fld>
            <a:endParaRPr lang="en-US"/>
          </a:p>
        </p:txBody>
      </p:sp>
      <p:sp>
        <p:nvSpPr>
          <p:cNvPr id="929794" name="Rectangle 2"/>
          <p:cNvSpPr>
            <a:spLocks noGrp="1" noRot="1" noChangeAspect="1" noChangeArrowheads="1" noTextEdit="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p:spPr>
      </p:sp>
      <p:sp>
        <p:nvSpPr>
          <p:cNvPr id="92979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876231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98918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412978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343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447800"/>
            <a:ext cx="4133850" cy="468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1050" y="1447800"/>
            <a:ext cx="4135438" cy="468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42BDD96D-6339-2541-818C-1280D9B3E421}" type="slidenum">
              <a:rPr lang="en-US"/>
              <a:pPr/>
              <a:t>‹#›</a:t>
            </a:fld>
            <a:endParaRPr lang="en-US"/>
          </a:p>
        </p:txBody>
      </p:sp>
    </p:spTree>
    <p:extLst>
      <p:ext uri="{BB962C8B-B14F-4D97-AF65-F5344CB8AC3E}">
        <p14:creationId xmlns:p14="http://schemas.microsoft.com/office/powerpoint/2010/main" val="188177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03458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131BB7-B222-C24D-A1CF-365E6CA8283D}" type="datetimeFigureOut">
              <a:rPr lang="en-US" smtClean="0"/>
              <a:t>3/10/14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71111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131BB7-B222-C24D-A1CF-365E6CA8283D}" type="datetimeFigureOut">
              <a:rPr lang="en-US" smtClean="0"/>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44338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131BB7-B222-C24D-A1CF-365E6CA8283D}" type="datetimeFigureOut">
              <a:rPr lang="en-US" smtClean="0"/>
              <a:t>3/10/14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56427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31BB7-B222-C24D-A1CF-365E6CA8283D}" type="datetimeFigureOut">
              <a:rPr lang="en-US" smtClean="0"/>
              <a:t>3/10/14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964796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31BB7-B222-C24D-A1CF-365E6CA8283D}" type="datetimeFigureOut">
              <a:rPr lang="en-US" smtClean="0"/>
              <a:t>3/10/14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9862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1BB7-B222-C24D-A1CF-365E6CA8283D}" type="datetimeFigureOut">
              <a:rPr lang="en-US" smtClean="0"/>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1580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1BB7-B222-C24D-A1CF-365E6CA8283D}" type="datetimeFigureOut">
              <a:rPr lang="en-US" smtClean="0"/>
              <a:t>3/10/14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5498618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31BB7-B222-C24D-A1CF-365E6CA8283D}" type="datetimeFigureOut">
              <a:rPr lang="en-US" smtClean="0"/>
              <a:t>3/10/14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C9438-1089-5C4E-87D8-D6EAE567AD30}" type="slidenum">
              <a:rPr lang="en-US" smtClean="0"/>
              <a:t>‹#›</a:t>
            </a:fld>
            <a:endParaRPr lang="en-US"/>
          </a:p>
        </p:txBody>
      </p:sp>
    </p:spTree>
    <p:extLst>
      <p:ext uri="{BB962C8B-B14F-4D97-AF65-F5344CB8AC3E}">
        <p14:creationId xmlns:p14="http://schemas.microsoft.com/office/powerpoint/2010/main" val="3344045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6.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5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g"/></Relationships>
</file>

<file path=ppt/slides/_rels/slide105.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06.xml.rels><?xml version="1.0" encoding="UTF-8" standalone="yes"?>
<Relationships xmlns="http://schemas.openxmlformats.org/package/2006/relationships"><Relationship Id="rId3" Type="http://schemas.openxmlformats.org/officeDocument/2006/relationships/image" Target="../media/image158.wmf"/><Relationship Id="rId4" Type="http://schemas.openxmlformats.org/officeDocument/2006/relationships/image" Target="../media/image159.wmf"/><Relationship Id="rId5" Type="http://schemas.openxmlformats.org/officeDocument/2006/relationships/image" Target="../media/image160.wmf"/><Relationship Id="rId6" Type="http://schemas.openxmlformats.org/officeDocument/2006/relationships/image" Target="../media/image161.wmf"/><Relationship Id="rId7" Type="http://schemas.openxmlformats.org/officeDocument/2006/relationships/image" Target="../media/image162.w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3.wmf"/><Relationship Id="rId4" Type="http://schemas.openxmlformats.org/officeDocument/2006/relationships/image" Target="../media/image164.wm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png"/><Relationship Id="rId5" Type="http://schemas.openxmlformats.org/officeDocument/2006/relationships/image" Target="../media/image17.emf"/><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1" Type="http://schemas.openxmlformats.org/officeDocument/2006/relationships/image" Target="../media/image163.wmf"/><Relationship Id="rId12" Type="http://schemas.openxmlformats.org/officeDocument/2006/relationships/image" Target="../media/image166.png"/><Relationship Id="rId13" Type="http://schemas.openxmlformats.org/officeDocument/2006/relationships/image" Target="../media/image167.png"/><Relationship Id="rId1" Type="http://schemas.openxmlformats.org/officeDocument/2006/relationships/tags" Target="../tags/tag26.xml"/><Relationship Id="rId2" Type="http://schemas.openxmlformats.org/officeDocument/2006/relationships/tags" Target="../tags/tag27.xml"/><Relationship Id="rId3" Type="http://schemas.openxmlformats.org/officeDocument/2006/relationships/slideLayout" Target="../slideLayouts/slideLayout2.xml"/><Relationship Id="rId4" Type="http://schemas.openxmlformats.org/officeDocument/2006/relationships/notesSlide" Target="../notesSlides/notesSlide47.xml"/><Relationship Id="rId5" Type="http://schemas.openxmlformats.org/officeDocument/2006/relationships/image" Target="../media/image158.wmf"/><Relationship Id="rId6" Type="http://schemas.openxmlformats.org/officeDocument/2006/relationships/image" Target="../media/image159.wmf"/><Relationship Id="rId7" Type="http://schemas.openxmlformats.org/officeDocument/2006/relationships/image" Target="../media/image160.wmf"/><Relationship Id="rId8" Type="http://schemas.openxmlformats.org/officeDocument/2006/relationships/image" Target="../media/image161.wmf"/><Relationship Id="rId9" Type="http://schemas.openxmlformats.org/officeDocument/2006/relationships/image" Target="../media/image162.wmf"/><Relationship Id="rId10" Type="http://schemas.openxmlformats.org/officeDocument/2006/relationships/image" Target="../media/image164.wmf"/></Relationships>
</file>

<file path=ppt/slides/_rels/slide111.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12.xml.rels><?xml version="1.0" encoding="UTF-8" standalone="yes"?>
<Relationships xmlns="http://schemas.openxmlformats.org/package/2006/relationships"><Relationship Id="rId11" Type="http://schemas.openxmlformats.org/officeDocument/2006/relationships/image" Target="../media/image162.wmf"/><Relationship Id="rId12" Type="http://schemas.openxmlformats.org/officeDocument/2006/relationships/image" Target="../media/image166.png"/><Relationship Id="rId13" Type="http://schemas.openxmlformats.org/officeDocument/2006/relationships/image" Target="../media/image167.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slideLayout" Target="../slideLayouts/slideLayout2.xml"/><Relationship Id="rId4" Type="http://schemas.openxmlformats.org/officeDocument/2006/relationships/notesSlide" Target="../notesSlides/notesSlide49.xml"/><Relationship Id="rId5" Type="http://schemas.openxmlformats.org/officeDocument/2006/relationships/image" Target="../media/image164.wmf"/><Relationship Id="rId6" Type="http://schemas.openxmlformats.org/officeDocument/2006/relationships/image" Target="../media/image163.wmf"/><Relationship Id="rId7" Type="http://schemas.openxmlformats.org/officeDocument/2006/relationships/image" Target="../media/image158.wmf"/><Relationship Id="rId8" Type="http://schemas.openxmlformats.org/officeDocument/2006/relationships/image" Target="../media/image159.wmf"/><Relationship Id="rId9" Type="http://schemas.openxmlformats.org/officeDocument/2006/relationships/image" Target="../media/image160.wmf"/><Relationship Id="rId10" Type="http://schemas.openxmlformats.org/officeDocument/2006/relationships/image" Target="../media/image161.wmf"/></Relationships>
</file>

<file path=ppt/slides/_rels/slide113.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69.png"/><Relationship Id="rId5" Type="http://schemas.openxmlformats.org/officeDocument/2006/relationships/image" Target="../media/image171.png"/><Relationship Id="rId6" Type="http://schemas.openxmlformats.org/officeDocument/2006/relationships/image" Target="../media/image168.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1.xml"/><Relationship Id="rId5" Type="http://schemas.openxmlformats.org/officeDocument/2006/relationships/image" Target="../media/image172.png"/><Relationship Id="rId6" Type="http://schemas.openxmlformats.org/officeDocument/2006/relationships/image" Target="../media/image173.png"/><Relationship Id="rId1" Type="http://schemas.openxmlformats.org/officeDocument/2006/relationships/tags" Target="../tags/tag30.xml"/><Relationship Id="rId2" Type="http://schemas.openxmlformats.org/officeDocument/2006/relationships/tags" Target="../tags/tag31.xml"/></Relationships>
</file>

<file path=ppt/slides/_rels/slide115.xml.rels><?xml version="1.0" encoding="UTF-8" standalone="yes"?>
<Relationships xmlns="http://schemas.openxmlformats.org/package/2006/relationships"><Relationship Id="rId11" Type="http://schemas.openxmlformats.org/officeDocument/2006/relationships/image" Target="../media/image177.png"/><Relationship Id="rId12" Type="http://schemas.openxmlformats.org/officeDocument/2006/relationships/image" Target="../media/image178.png"/><Relationship Id="rId1" Type="http://schemas.openxmlformats.org/officeDocument/2006/relationships/tags" Target="../tags/tag32.xml"/><Relationship Id="rId2" Type="http://schemas.openxmlformats.org/officeDocument/2006/relationships/tags" Target="../tags/tag33.xml"/><Relationship Id="rId3" Type="http://schemas.openxmlformats.org/officeDocument/2006/relationships/tags" Target="../tags/tag34.xml"/><Relationship Id="rId4" Type="http://schemas.openxmlformats.org/officeDocument/2006/relationships/tags" Target="../tags/tag35.xml"/><Relationship Id="rId5" Type="http://schemas.openxmlformats.org/officeDocument/2006/relationships/tags" Target="../tags/tag36.xml"/><Relationship Id="rId6" Type="http://schemas.openxmlformats.org/officeDocument/2006/relationships/slideLayout" Target="../slideLayouts/slideLayout2.xml"/><Relationship Id="rId7" Type="http://schemas.openxmlformats.org/officeDocument/2006/relationships/notesSlide" Target="../notesSlides/notesSlide52.xml"/><Relationship Id="rId8" Type="http://schemas.openxmlformats.org/officeDocument/2006/relationships/image" Target="../media/image174.png"/><Relationship Id="rId9" Type="http://schemas.openxmlformats.org/officeDocument/2006/relationships/image" Target="../media/image175.png"/><Relationship Id="rId10" Type="http://schemas.openxmlformats.org/officeDocument/2006/relationships/image" Target="../media/image176.png"/></Relationships>
</file>

<file path=ppt/slides/_rels/slide116.xml.rels><?xml version="1.0" encoding="UTF-8" standalone="yes"?>
<Relationships xmlns="http://schemas.openxmlformats.org/package/2006/relationships"><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slideLayout" Target="../slideLayouts/slideLayout2.xml"/><Relationship Id="rId6" Type="http://schemas.openxmlformats.org/officeDocument/2006/relationships/notesSlide" Target="../notesSlides/notesSlide53.xml"/><Relationship Id="rId7" Type="http://schemas.openxmlformats.org/officeDocument/2006/relationships/image" Target="../media/image174.png"/><Relationship Id="rId8" Type="http://schemas.openxmlformats.org/officeDocument/2006/relationships/image" Target="../media/image175.png"/><Relationship Id="rId9" Type="http://schemas.openxmlformats.org/officeDocument/2006/relationships/image" Target="../media/image176.png"/><Relationship Id="rId10" Type="http://schemas.openxmlformats.org/officeDocument/2006/relationships/image" Target="../media/image179.png"/><Relationship Id="rId1" Type="http://schemas.openxmlformats.org/officeDocument/2006/relationships/tags" Target="../tags/tag37.xml"/><Relationship Id="rId2" Type="http://schemas.openxmlformats.org/officeDocument/2006/relationships/tags" Target="../tags/tag38.xml"/></Relationships>
</file>

<file path=ppt/slides/_rels/slide117.xml.rels><?xml version="1.0" encoding="UTF-8" standalone="yes"?>
<Relationships xmlns="http://schemas.openxmlformats.org/package/2006/relationships"><Relationship Id="rId11" Type="http://schemas.openxmlformats.org/officeDocument/2006/relationships/image" Target="../media/image174.png"/><Relationship Id="rId12" Type="http://schemas.openxmlformats.org/officeDocument/2006/relationships/image" Target="../media/image175.png"/><Relationship Id="rId13" Type="http://schemas.openxmlformats.org/officeDocument/2006/relationships/image" Target="../media/image176.png"/><Relationship Id="rId14" Type="http://schemas.openxmlformats.org/officeDocument/2006/relationships/image" Target="../media/image179.png"/><Relationship Id="rId15" Type="http://schemas.openxmlformats.org/officeDocument/2006/relationships/image" Target="../media/image181.png"/><Relationship Id="rId16" Type="http://schemas.openxmlformats.org/officeDocument/2006/relationships/image" Target="../media/image182.png"/><Relationship Id="rId17" Type="http://schemas.openxmlformats.org/officeDocument/2006/relationships/image" Target="../media/image183.png"/><Relationship Id="rId1" Type="http://schemas.openxmlformats.org/officeDocument/2006/relationships/tags" Target="../tags/tag41.xml"/><Relationship Id="rId2" Type="http://schemas.openxmlformats.org/officeDocument/2006/relationships/tags" Target="../tags/tag42.xml"/><Relationship Id="rId3" Type="http://schemas.openxmlformats.org/officeDocument/2006/relationships/tags" Target="../tags/tag43.xml"/><Relationship Id="rId4" Type="http://schemas.openxmlformats.org/officeDocument/2006/relationships/tags" Target="../tags/tag44.xml"/><Relationship Id="rId5" Type="http://schemas.openxmlformats.org/officeDocument/2006/relationships/tags" Target="../tags/tag45.xml"/><Relationship Id="rId6" Type="http://schemas.openxmlformats.org/officeDocument/2006/relationships/tags" Target="../tags/tag46.xml"/><Relationship Id="rId7" Type="http://schemas.openxmlformats.org/officeDocument/2006/relationships/tags" Target="../tags/tag47.xml"/><Relationship Id="rId8" Type="http://schemas.openxmlformats.org/officeDocument/2006/relationships/slideLayout" Target="../slideLayouts/slideLayout2.xml"/><Relationship Id="rId9" Type="http://schemas.openxmlformats.org/officeDocument/2006/relationships/notesSlide" Target="../notesSlides/notesSlide54.xml"/><Relationship Id="rId10" Type="http://schemas.openxmlformats.org/officeDocument/2006/relationships/image" Target="../media/image180.png"/></Relationships>
</file>

<file path=ppt/slides/_rels/slide118.xml.rels><?xml version="1.0" encoding="UTF-8" standalone="yes"?>
<Relationships xmlns="http://schemas.openxmlformats.org/package/2006/relationships"><Relationship Id="rId11" Type="http://schemas.openxmlformats.org/officeDocument/2006/relationships/image" Target="../media/image160.wmf"/><Relationship Id="rId12" Type="http://schemas.openxmlformats.org/officeDocument/2006/relationships/image" Target="../media/image161.wmf"/><Relationship Id="rId13" Type="http://schemas.openxmlformats.org/officeDocument/2006/relationships/image" Target="../media/image162.wmf"/><Relationship Id="rId1" Type="http://schemas.openxmlformats.org/officeDocument/2006/relationships/tags" Target="../tags/tag48.xml"/><Relationship Id="rId2" Type="http://schemas.openxmlformats.org/officeDocument/2006/relationships/tags" Target="../tags/tag49.xml"/><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slideLayout" Target="../slideLayouts/slideLayout2.xml"/><Relationship Id="rId6" Type="http://schemas.openxmlformats.org/officeDocument/2006/relationships/notesSlide" Target="../notesSlides/notesSlide55.xml"/><Relationship Id="rId7" Type="http://schemas.openxmlformats.org/officeDocument/2006/relationships/image" Target="../media/image184.png"/><Relationship Id="rId8" Type="http://schemas.openxmlformats.org/officeDocument/2006/relationships/image" Target="../media/image185.png"/><Relationship Id="rId9" Type="http://schemas.openxmlformats.org/officeDocument/2006/relationships/image" Target="../media/image158.wmf"/><Relationship Id="rId10" Type="http://schemas.openxmlformats.org/officeDocument/2006/relationships/image" Target="../media/image159.wmf"/></Relationships>
</file>

<file path=ppt/slides/_rels/slide119.xml.rels><?xml version="1.0" encoding="UTF-8" standalone="yes"?>
<Relationships xmlns="http://schemas.openxmlformats.org/package/2006/relationships"><Relationship Id="rId3" Type="http://schemas.openxmlformats.org/officeDocument/2006/relationships/image" Target="../media/image158.wmf"/><Relationship Id="rId4" Type="http://schemas.openxmlformats.org/officeDocument/2006/relationships/image" Target="../media/image159.wmf"/><Relationship Id="rId5" Type="http://schemas.openxmlformats.org/officeDocument/2006/relationships/image" Target="../media/image160.wmf"/><Relationship Id="rId6" Type="http://schemas.openxmlformats.org/officeDocument/2006/relationships/image" Target="../media/image161.wmf"/><Relationship Id="rId7" Type="http://schemas.openxmlformats.org/officeDocument/2006/relationships/image" Target="../media/image162.w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8.pn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1" Type="http://schemas.openxmlformats.org/officeDocument/2006/relationships/image" Target="../media/image187.png"/><Relationship Id="rId12" Type="http://schemas.openxmlformats.org/officeDocument/2006/relationships/image" Target="../media/image188.png"/><Relationship Id="rId13" Type="http://schemas.openxmlformats.org/officeDocument/2006/relationships/image" Target="../media/image189.png"/><Relationship Id="rId14" Type="http://schemas.openxmlformats.org/officeDocument/2006/relationships/image" Target="../media/image190.png"/><Relationship Id="rId15" Type="http://schemas.openxmlformats.org/officeDocument/2006/relationships/image" Target="../media/image191.png"/><Relationship Id="rId16" Type="http://schemas.openxmlformats.org/officeDocument/2006/relationships/image" Target="../media/image192.png"/><Relationship Id="rId1" Type="http://schemas.openxmlformats.org/officeDocument/2006/relationships/tags" Target="../tags/tag52.xml"/><Relationship Id="rId2" Type="http://schemas.openxmlformats.org/officeDocument/2006/relationships/tags" Target="../tags/tag53.xml"/><Relationship Id="rId3" Type="http://schemas.openxmlformats.org/officeDocument/2006/relationships/tags" Target="../tags/tag54.xml"/><Relationship Id="rId4" Type="http://schemas.openxmlformats.org/officeDocument/2006/relationships/tags" Target="../tags/tag55.xml"/><Relationship Id="rId5" Type="http://schemas.openxmlformats.org/officeDocument/2006/relationships/tags" Target="../tags/tag56.xml"/><Relationship Id="rId6" Type="http://schemas.openxmlformats.org/officeDocument/2006/relationships/tags" Target="../tags/tag57.xml"/><Relationship Id="rId7" Type="http://schemas.openxmlformats.org/officeDocument/2006/relationships/tags" Target="../tags/tag58.xml"/><Relationship Id="rId8" Type="http://schemas.openxmlformats.org/officeDocument/2006/relationships/slideLayout" Target="../slideLayouts/slideLayout12.xml"/><Relationship Id="rId9" Type="http://schemas.openxmlformats.org/officeDocument/2006/relationships/notesSlide" Target="../notesSlides/notesSlide57.xml"/><Relationship Id="rId10" Type="http://schemas.openxmlformats.org/officeDocument/2006/relationships/image" Target="../media/image186.png"/></Relationships>
</file>

<file path=ppt/slides/_rels/slide121.xml.rels><?xml version="1.0" encoding="UTF-8" standalone="yes"?>
<Relationships xmlns="http://schemas.openxmlformats.org/package/2006/relationships"><Relationship Id="rId11" Type="http://schemas.openxmlformats.org/officeDocument/2006/relationships/image" Target="../media/image195.png"/><Relationship Id="rId12" Type="http://schemas.openxmlformats.org/officeDocument/2006/relationships/image" Target="../media/image196.png"/><Relationship Id="rId1" Type="http://schemas.openxmlformats.org/officeDocument/2006/relationships/tags" Target="../tags/tag59.xml"/><Relationship Id="rId2" Type="http://schemas.openxmlformats.org/officeDocument/2006/relationships/tags" Target="../tags/tag60.xml"/><Relationship Id="rId3" Type="http://schemas.openxmlformats.org/officeDocument/2006/relationships/tags" Target="../tags/tag61.xml"/><Relationship Id="rId4" Type="http://schemas.openxmlformats.org/officeDocument/2006/relationships/tags" Target="../tags/tag62.xml"/><Relationship Id="rId5" Type="http://schemas.openxmlformats.org/officeDocument/2006/relationships/tags" Target="../tags/tag63.xml"/><Relationship Id="rId6" Type="http://schemas.openxmlformats.org/officeDocument/2006/relationships/slideLayout" Target="../slideLayouts/slideLayout2.xml"/><Relationship Id="rId7" Type="http://schemas.openxmlformats.org/officeDocument/2006/relationships/notesSlide" Target="../notesSlides/notesSlide58.xml"/><Relationship Id="rId8" Type="http://schemas.openxmlformats.org/officeDocument/2006/relationships/image" Target="../media/image186.png"/><Relationship Id="rId9" Type="http://schemas.openxmlformats.org/officeDocument/2006/relationships/image" Target="../media/image193.png"/><Relationship Id="rId10" Type="http://schemas.openxmlformats.org/officeDocument/2006/relationships/image" Target="../media/image194.png"/></Relationships>
</file>

<file path=ppt/slides/_rels/slide122.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Layout" Target="../slideLayouts/slideLayout2.xml"/><Relationship Id="rId5" Type="http://schemas.openxmlformats.org/officeDocument/2006/relationships/notesSlide" Target="../notesSlides/notesSlide59.xml"/><Relationship Id="rId6" Type="http://schemas.openxmlformats.org/officeDocument/2006/relationships/image" Target="../media/image197.png"/><Relationship Id="rId7" Type="http://schemas.openxmlformats.org/officeDocument/2006/relationships/image" Target="../media/image198.png"/><Relationship Id="rId8" Type="http://schemas.openxmlformats.org/officeDocument/2006/relationships/image" Target="../media/image199.png"/><Relationship Id="rId1" Type="http://schemas.openxmlformats.org/officeDocument/2006/relationships/tags" Target="../tags/tag64.xml"/><Relationship Id="rId2" Type="http://schemas.openxmlformats.org/officeDocument/2006/relationships/tags" Target="../tags/tag65.xml"/></Relationships>
</file>

<file path=ppt/slides/_rels/slide123.xml.rels><?xml version="1.0" encoding="UTF-8" standalone="yes"?>
<Relationships xmlns="http://schemas.openxmlformats.org/package/2006/relationships"><Relationship Id="rId11" Type="http://schemas.openxmlformats.org/officeDocument/2006/relationships/image" Target="../media/image197.png"/><Relationship Id="rId12" Type="http://schemas.openxmlformats.org/officeDocument/2006/relationships/image" Target="../media/image202.png"/><Relationship Id="rId13" Type="http://schemas.openxmlformats.org/officeDocument/2006/relationships/image" Target="../media/image203.png"/><Relationship Id="rId14" Type="http://schemas.openxmlformats.org/officeDocument/2006/relationships/image" Target="../media/image204.png"/><Relationship Id="rId1" Type="http://schemas.openxmlformats.org/officeDocument/2006/relationships/tags" Target="../tags/tag67.xml"/><Relationship Id="rId2" Type="http://schemas.openxmlformats.org/officeDocument/2006/relationships/tags" Target="../tags/tag68.xml"/><Relationship Id="rId3" Type="http://schemas.openxmlformats.org/officeDocument/2006/relationships/tags" Target="../tags/tag69.xml"/><Relationship Id="rId4" Type="http://schemas.openxmlformats.org/officeDocument/2006/relationships/tags" Target="../tags/tag70.xml"/><Relationship Id="rId5" Type="http://schemas.openxmlformats.org/officeDocument/2006/relationships/tags" Target="../tags/tag71.xml"/><Relationship Id="rId6" Type="http://schemas.openxmlformats.org/officeDocument/2006/relationships/tags" Target="../tags/tag72.xml"/><Relationship Id="rId7" Type="http://schemas.openxmlformats.org/officeDocument/2006/relationships/slideLayout" Target="../slideLayouts/slideLayout2.xml"/><Relationship Id="rId8" Type="http://schemas.openxmlformats.org/officeDocument/2006/relationships/notesSlide" Target="../notesSlides/notesSlide60.xml"/><Relationship Id="rId9" Type="http://schemas.openxmlformats.org/officeDocument/2006/relationships/image" Target="../media/image200.png"/><Relationship Id="rId10" Type="http://schemas.openxmlformats.org/officeDocument/2006/relationships/image" Target="../media/image201.png"/></Relationships>
</file>

<file path=ppt/slides/_rels/slide124.xml.rels><?xml version="1.0" encoding="UTF-8" standalone="yes"?>
<Relationships xmlns="http://schemas.openxmlformats.org/package/2006/relationships"><Relationship Id="rId9" Type="http://schemas.openxmlformats.org/officeDocument/2006/relationships/tags" Target="../tags/tag81.xml"/><Relationship Id="rId20" Type="http://schemas.openxmlformats.org/officeDocument/2006/relationships/image" Target="../media/image212.png"/><Relationship Id="rId21" Type="http://schemas.openxmlformats.org/officeDocument/2006/relationships/image" Target="../media/image213.png"/><Relationship Id="rId22" Type="http://schemas.openxmlformats.org/officeDocument/2006/relationships/image" Target="../media/image214.png"/><Relationship Id="rId10" Type="http://schemas.openxmlformats.org/officeDocument/2006/relationships/tags" Target="../tags/tag82.xml"/><Relationship Id="rId11" Type="http://schemas.openxmlformats.org/officeDocument/2006/relationships/slideLayout" Target="../slideLayouts/slideLayout2.xml"/><Relationship Id="rId12" Type="http://schemas.openxmlformats.org/officeDocument/2006/relationships/notesSlide" Target="../notesSlides/notesSlide61.xml"/><Relationship Id="rId13" Type="http://schemas.openxmlformats.org/officeDocument/2006/relationships/image" Target="../media/image205.png"/><Relationship Id="rId14" Type="http://schemas.openxmlformats.org/officeDocument/2006/relationships/image" Target="../media/image206.png"/><Relationship Id="rId15" Type="http://schemas.openxmlformats.org/officeDocument/2006/relationships/image" Target="../media/image207.png"/><Relationship Id="rId16" Type="http://schemas.openxmlformats.org/officeDocument/2006/relationships/image" Target="../media/image208.png"/><Relationship Id="rId17" Type="http://schemas.openxmlformats.org/officeDocument/2006/relationships/image" Target="../media/image209.png"/><Relationship Id="rId18" Type="http://schemas.openxmlformats.org/officeDocument/2006/relationships/image" Target="../media/image210.png"/><Relationship Id="rId19" Type="http://schemas.openxmlformats.org/officeDocument/2006/relationships/image" Target="../media/image211.png"/><Relationship Id="rId1" Type="http://schemas.openxmlformats.org/officeDocument/2006/relationships/tags" Target="../tags/tag73.xml"/><Relationship Id="rId2" Type="http://schemas.openxmlformats.org/officeDocument/2006/relationships/tags" Target="../tags/tag74.xml"/><Relationship Id="rId3" Type="http://schemas.openxmlformats.org/officeDocument/2006/relationships/tags" Target="../tags/tag75.xml"/><Relationship Id="rId4" Type="http://schemas.openxmlformats.org/officeDocument/2006/relationships/tags" Target="../tags/tag76.xml"/><Relationship Id="rId5" Type="http://schemas.openxmlformats.org/officeDocument/2006/relationships/tags" Target="../tags/tag77.xml"/><Relationship Id="rId6" Type="http://schemas.openxmlformats.org/officeDocument/2006/relationships/tags" Target="../tags/tag78.xml"/><Relationship Id="rId7" Type="http://schemas.openxmlformats.org/officeDocument/2006/relationships/tags" Target="../tags/tag79.xml"/><Relationship Id="rId8" Type="http://schemas.openxmlformats.org/officeDocument/2006/relationships/tags" Target="../tags/tag80.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2.xml"/><Relationship Id="rId5" Type="http://schemas.openxmlformats.org/officeDocument/2006/relationships/image" Target="../media/image215.png"/><Relationship Id="rId6" Type="http://schemas.openxmlformats.org/officeDocument/2006/relationships/image" Target="../media/image216.png"/><Relationship Id="rId1" Type="http://schemas.openxmlformats.org/officeDocument/2006/relationships/tags" Target="../tags/tag83.xml"/><Relationship Id="rId2" Type="http://schemas.openxmlformats.org/officeDocument/2006/relationships/tags" Target="../tags/tag84.xml"/></Relationships>
</file>

<file path=ppt/slides/_rels/slide126.xml.rels><?xml version="1.0" encoding="UTF-8" standalone="yes"?>
<Relationships xmlns="http://schemas.openxmlformats.org/package/2006/relationships"><Relationship Id="rId11" Type="http://schemas.openxmlformats.org/officeDocument/2006/relationships/image" Target="../media/image220.png"/><Relationship Id="rId12" Type="http://schemas.openxmlformats.org/officeDocument/2006/relationships/image" Target="../media/image221.png"/><Relationship Id="rId1" Type="http://schemas.openxmlformats.org/officeDocument/2006/relationships/tags" Target="../tags/tag85.xml"/><Relationship Id="rId2" Type="http://schemas.openxmlformats.org/officeDocument/2006/relationships/tags" Target="../tags/tag86.xml"/><Relationship Id="rId3" Type="http://schemas.openxmlformats.org/officeDocument/2006/relationships/tags" Target="../tags/tag87.xml"/><Relationship Id="rId4" Type="http://schemas.openxmlformats.org/officeDocument/2006/relationships/tags" Target="../tags/tag88.xml"/><Relationship Id="rId5" Type="http://schemas.openxmlformats.org/officeDocument/2006/relationships/tags" Target="../tags/tag89.xml"/><Relationship Id="rId6" Type="http://schemas.openxmlformats.org/officeDocument/2006/relationships/slideLayout" Target="../slideLayouts/slideLayout2.xml"/><Relationship Id="rId7" Type="http://schemas.openxmlformats.org/officeDocument/2006/relationships/notesSlide" Target="../notesSlides/notesSlide63.xml"/><Relationship Id="rId8" Type="http://schemas.openxmlformats.org/officeDocument/2006/relationships/image" Target="../media/image217.png"/><Relationship Id="rId9" Type="http://schemas.openxmlformats.org/officeDocument/2006/relationships/image" Target="../media/image218.png"/><Relationship Id="rId10" Type="http://schemas.openxmlformats.org/officeDocument/2006/relationships/image" Target="../media/image219.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222.png"/><Relationship Id="rId1" Type="http://schemas.openxmlformats.org/officeDocument/2006/relationships/tags" Target="../tags/tag90.xml"/><Relationship Id="rId2"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223.jpeg"/><Relationship Id="rId4" Type="http://schemas.openxmlformats.org/officeDocument/2006/relationships/image" Target="../media/image224.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6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8.pn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2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70.png"/></Relationships>
</file>

<file path=ppt/slides/_rels/slide132.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69.png"/><Relationship Id="rId5"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226.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27.emf"/></Relationships>
</file>

<file path=ppt/slides/_rels/slide14.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emf"/><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slideLayout" Target="../slideLayouts/slideLayout2.xml"/><Relationship Id="rId7" Type="http://schemas.openxmlformats.org/officeDocument/2006/relationships/notesSlide" Target="../notesSlides/notesSlide11.xml"/><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5.png"/><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6.png"/><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png"/><Relationship Id="rId5" Type="http://schemas.openxmlformats.org/officeDocument/2006/relationships/image" Target="../media/image17.emf"/><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9" Type="http://schemas.openxmlformats.org/officeDocument/2006/relationships/oleObject" Target="../embeddings/oleObject4.bin"/><Relationship Id="rId20" Type="http://schemas.openxmlformats.org/officeDocument/2006/relationships/image" Target="../media/image36.wmf"/><Relationship Id="rId10" Type="http://schemas.openxmlformats.org/officeDocument/2006/relationships/image" Target="../media/image31.wmf"/><Relationship Id="rId11" Type="http://schemas.openxmlformats.org/officeDocument/2006/relationships/oleObject" Target="../embeddings/oleObject5.bin"/><Relationship Id="rId12" Type="http://schemas.openxmlformats.org/officeDocument/2006/relationships/image" Target="../media/image32.wmf"/><Relationship Id="rId13" Type="http://schemas.openxmlformats.org/officeDocument/2006/relationships/oleObject" Target="../embeddings/oleObject6.bin"/><Relationship Id="rId14" Type="http://schemas.openxmlformats.org/officeDocument/2006/relationships/image" Target="../media/image33.wmf"/><Relationship Id="rId15" Type="http://schemas.openxmlformats.org/officeDocument/2006/relationships/oleObject" Target="../embeddings/oleObject7.bin"/><Relationship Id="rId16" Type="http://schemas.openxmlformats.org/officeDocument/2006/relationships/image" Target="../media/image34.wmf"/><Relationship Id="rId17" Type="http://schemas.openxmlformats.org/officeDocument/2006/relationships/oleObject" Target="../embeddings/oleObject8.bin"/><Relationship Id="rId18" Type="http://schemas.openxmlformats.org/officeDocument/2006/relationships/image" Target="../media/image35.wmf"/><Relationship Id="rId19" Type="http://schemas.openxmlformats.org/officeDocument/2006/relationships/oleObject" Target="../embeddings/oleObject9.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28.wmf"/><Relationship Id="rId5" Type="http://schemas.openxmlformats.org/officeDocument/2006/relationships/oleObject" Target="../embeddings/oleObject2.bin"/><Relationship Id="rId6" Type="http://schemas.openxmlformats.org/officeDocument/2006/relationships/image" Target="../media/image29.wmf"/><Relationship Id="rId7" Type="http://schemas.openxmlformats.org/officeDocument/2006/relationships/oleObject" Target="../embeddings/oleObject3.bin"/><Relationship Id="rId8" Type="http://schemas.openxmlformats.org/officeDocument/2006/relationships/image" Target="../media/image30.w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61.JPG"/><Relationship Id="rId8"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9.png"/><Relationship Id="rId1" Type="http://schemas.microsoft.com/office/2007/relationships/media" Target="file:///D:\class\hog%20demo.mpeg" TargetMode="External"/><Relationship Id="rId2" Type="http://schemas.openxmlformats.org/officeDocument/2006/relationships/video" Target="file:///D:\class\hog%20demo.mpe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tags" Target="../tags/tag1.xml"/><Relationship Id="rId2"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5"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8.xml.rels><?xml version="1.0" encoding="UTF-8" standalone="yes"?>
<Relationships xmlns="http://schemas.openxmlformats.org/package/2006/relationships"><Relationship Id="rId11" Type="http://schemas.openxmlformats.org/officeDocument/2006/relationships/image" Target="../media/image105.wmf"/><Relationship Id="rId12" Type="http://schemas.openxmlformats.org/officeDocument/2006/relationships/image" Target="../media/image106.wmf"/><Relationship Id="rId13" Type="http://schemas.openxmlformats.org/officeDocument/2006/relationships/image" Target="../media/image107.wmf"/><Relationship Id="rId14" Type="http://schemas.openxmlformats.org/officeDocument/2006/relationships/image" Target="../media/image108.wmf"/><Relationship Id="rId15" Type="http://schemas.openxmlformats.org/officeDocument/2006/relationships/image" Target="../media/image109.wmf"/><Relationship Id="rId16" Type="http://schemas.openxmlformats.org/officeDocument/2006/relationships/image" Target="../media/image110.wmf"/><Relationship Id="rId17" Type="http://schemas.openxmlformats.org/officeDocument/2006/relationships/image" Target="../media/image111.wmf"/><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7.wmf"/><Relationship Id="rId4" Type="http://schemas.openxmlformats.org/officeDocument/2006/relationships/image" Target="../media/image98.wmf"/><Relationship Id="rId5" Type="http://schemas.openxmlformats.org/officeDocument/2006/relationships/image" Target="../media/image99.wmf"/><Relationship Id="rId6" Type="http://schemas.openxmlformats.org/officeDocument/2006/relationships/image" Target="../media/image100.wmf"/><Relationship Id="rId7" Type="http://schemas.openxmlformats.org/officeDocument/2006/relationships/image" Target="../media/image101.wmf"/><Relationship Id="rId8" Type="http://schemas.openxmlformats.org/officeDocument/2006/relationships/image" Target="../media/image102.wmf"/><Relationship Id="rId9" Type="http://schemas.openxmlformats.org/officeDocument/2006/relationships/image" Target="../media/image103.wmf"/><Relationship Id="rId10" Type="http://schemas.openxmlformats.org/officeDocument/2006/relationships/image" Target="../media/image104.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4.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1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tags" Target="../tags/tag6.xml"/><Relationship Id="rId5" Type="http://schemas.openxmlformats.org/officeDocument/2006/relationships/tags" Target="../tags/tag7.xml"/><Relationship Id="rId6" Type="http://schemas.openxmlformats.org/officeDocument/2006/relationships/tags" Target="../tags/tag8.xml"/><Relationship Id="rId7" Type="http://schemas.openxmlformats.org/officeDocument/2006/relationships/tags" Target="../tags/tag9.xml"/><Relationship Id="rId8" Type="http://schemas.openxmlformats.org/officeDocument/2006/relationships/slideLayout" Target="../slideLayouts/slideLayout2.xml"/><Relationship Id="rId9" Type="http://schemas.openxmlformats.org/officeDocument/2006/relationships/notesSlide" Target="../notesSlides/notesSlide4.xml"/><Relationship Id="rId10" Type="http://schemas.openxmlformats.org/officeDocument/2006/relationships/image" Target="../media/image6.png"/><Relationship Id="rId1" Type="http://schemas.openxmlformats.org/officeDocument/2006/relationships/tags" Target="../tags/tag3.xml"/><Relationship Id="rId2" Type="http://schemas.openxmlformats.org/officeDocument/2006/relationships/tags" Target="../tags/tag4.xm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image" Target="../media/image12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73.xml.rels><?xml version="1.0" encoding="UTF-8" standalone="yes"?>
<Relationships xmlns="http://schemas.openxmlformats.org/package/2006/relationships"><Relationship Id="rId3" Type="http://schemas.openxmlformats.org/officeDocument/2006/relationships/image" Target="../media/image114.wmf"/><Relationship Id="rId4" Type="http://schemas.openxmlformats.org/officeDocument/2006/relationships/image" Target="../media/image129.png"/><Relationship Id="rId5" Type="http://schemas.openxmlformats.org/officeDocument/2006/relationships/image" Target="../media/image130.jpe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114.wmf"/><Relationship Id="rId4" Type="http://schemas.openxmlformats.org/officeDocument/2006/relationships/image" Target="../media/image129.png"/><Relationship Id="rId5" Type="http://schemas.openxmlformats.org/officeDocument/2006/relationships/image" Target="../media/image130.jpeg"/><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image" Target="../media/image13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6.png"/><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emf"/><Relationship Id="rId8" Type="http://schemas.openxmlformats.org/officeDocument/2006/relationships/image" Target="../media/image10.emf"/><Relationship Id="rId9" Type="http://schemas.openxmlformats.org/officeDocument/2006/relationships/image" Target="../media/image11.emf"/><Relationship Id="rId10" Type="http://schemas.openxmlformats.org/officeDocument/2006/relationships/image" Target="../media/image12.emf"/><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5.pn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14.wmf"/><Relationship Id="rId5"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3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3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 Id="rId3" Type="http://schemas.openxmlformats.org/officeDocument/2006/relationships/image" Target="../media/image13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slideLayout" Target="../slideLayouts/slideLayout2.xml"/><Relationship Id="rId5" Type="http://schemas.openxmlformats.org/officeDocument/2006/relationships/notesSlide" Target="../notesSlides/notesSlide6.xml"/><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tags" Target="../tags/tag11.xml"/><Relationship Id="rId2" Type="http://schemas.openxmlformats.org/officeDocument/2006/relationships/tags" Target="../tags/tag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 Id="rId3" Type="http://schemas.openxmlformats.org/officeDocument/2006/relationships/image" Target="../media/image12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94.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5" Type="http://schemas.openxmlformats.org/officeDocument/2006/relationships/image" Target="../media/image145.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Recognition III</a:t>
            </a:r>
            <a:endParaRPr lang="en-US" dirty="0"/>
          </a:p>
        </p:txBody>
      </p:sp>
      <p:sp>
        <p:nvSpPr>
          <p:cNvPr id="3" name="Subtitle 2"/>
          <p:cNvSpPr>
            <a:spLocks noGrp="1"/>
          </p:cNvSpPr>
          <p:nvPr>
            <p:ph type="subTitle" idx="1"/>
          </p:nvPr>
        </p:nvSpPr>
        <p:spPr/>
        <p:txBody>
          <a:bodyPr/>
          <a:lstStyle/>
          <a:p>
            <a:r>
              <a:rPr lang="en-US" dirty="0" smtClean="0"/>
              <a:t>Ali Farhadi</a:t>
            </a:r>
          </a:p>
          <a:p>
            <a:r>
              <a:rPr lang="en-US" dirty="0" smtClean="0"/>
              <a:t>CSE 576</a:t>
            </a:r>
            <a:endParaRPr lang="en-US" dirty="0"/>
          </a:p>
        </p:txBody>
      </p:sp>
    </p:spTree>
    <p:extLst>
      <p:ext uri="{BB962C8B-B14F-4D97-AF65-F5344CB8AC3E}">
        <p14:creationId xmlns:p14="http://schemas.microsoft.com/office/powerpoint/2010/main" val="29477133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381000" y="-152400"/>
            <a:ext cx="8534400" cy="1371600"/>
          </a:xfrm>
        </p:spPr>
        <p:txBody>
          <a:bodyPr/>
          <a:lstStyle/>
          <a:p>
            <a:r>
              <a:rPr lang="en-US" dirty="0">
                <a:solidFill>
                  <a:srgbClr val="000090"/>
                </a:solidFill>
              </a:rPr>
              <a:t>Support vector machines (SVMs)</a:t>
            </a:r>
          </a:p>
        </p:txBody>
      </p:sp>
      <p:sp>
        <p:nvSpPr>
          <p:cNvPr id="923681" name="Rectangle 33"/>
          <p:cNvSpPr>
            <a:spLocks noGrp="1" noChangeArrowheads="1"/>
          </p:cNvSpPr>
          <p:nvPr>
            <p:ph idx="1"/>
          </p:nvPr>
        </p:nvSpPr>
        <p:spPr>
          <a:xfrm>
            <a:off x="3962400" y="1905000"/>
            <a:ext cx="4800600" cy="3581400"/>
          </a:xfrm>
          <a:noFill/>
          <a:ln/>
        </p:spPr>
        <p:txBody>
          <a:bodyPr>
            <a:noAutofit/>
          </a:bodyPr>
          <a:lstStyle/>
          <a:p>
            <a:r>
              <a:rPr lang="en-US" sz="2400" dirty="0">
                <a:solidFill>
                  <a:srgbClr val="000090"/>
                </a:solidFill>
              </a:rPr>
              <a:t>Solve efficiently by quadratic programming (QP)</a:t>
            </a:r>
          </a:p>
          <a:p>
            <a:pPr lvl="1"/>
            <a:r>
              <a:rPr lang="en-US" sz="2000" dirty="0"/>
              <a:t>Well-studied solution </a:t>
            </a:r>
            <a:r>
              <a:rPr lang="en-US" sz="2000" dirty="0" smtClean="0"/>
              <a:t>algorithms</a:t>
            </a:r>
          </a:p>
          <a:p>
            <a:pPr lvl="1"/>
            <a:r>
              <a:rPr lang="en-US" sz="2000" dirty="0" smtClean="0"/>
              <a:t>Not simple gradient ascent, but close</a:t>
            </a:r>
            <a:endParaRPr lang="en-US" sz="2000" dirty="0"/>
          </a:p>
          <a:p>
            <a:r>
              <a:rPr lang="en-US" sz="2400" dirty="0" err="1" smtClean="0">
                <a:solidFill>
                  <a:srgbClr val="000090"/>
                </a:solidFill>
              </a:rPr>
              <a:t>Hyperplane</a:t>
            </a:r>
            <a:r>
              <a:rPr lang="en-US" sz="2400" dirty="0" smtClean="0">
                <a:solidFill>
                  <a:srgbClr val="000090"/>
                </a:solidFill>
              </a:rPr>
              <a:t> </a:t>
            </a:r>
            <a:r>
              <a:rPr lang="en-US" sz="2400" dirty="0">
                <a:solidFill>
                  <a:srgbClr val="000090"/>
                </a:solidFill>
              </a:rPr>
              <a:t>defined by support </a:t>
            </a:r>
            <a:r>
              <a:rPr lang="en-US" sz="2400" dirty="0" smtClean="0">
                <a:solidFill>
                  <a:srgbClr val="000090"/>
                </a:solidFill>
              </a:rPr>
              <a:t>vectors</a:t>
            </a:r>
          </a:p>
          <a:p>
            <a:pPr lvl="1"/>
            <a:r>
              <a:rPr lang="en-US" sz="1800" dirty="0" smtClean="0"/>
              <a:t>Could use them as a lower-dimension basis to write down line, although we haven’t seen how yet</a:t>
            </a:r>
          </a:p>
          <a:p>
            <a:pPr lvl="1"/>
            <a:r>
              <a:rPr lang="en-US" sz="1800" dirty="0" smtClean="0"/>
              <a:t>More on this later</a:t>
            </a:r>
            <a:endParaRPr lang="en-US" sz="1800" dirty="0"/>
          </a:p>
        </p:txBody>
      </p:sp>
      <p:grpSp>
        <p:nvGrpSpPr>
          <p:cNvPr id="2" name="Group 3"/>
          <p:cNvGrpSpPr>
            <a:grpSpLocks/>
          </p:cNvGrpSpPr>
          <p:nvPr/>
        </p:nvGrpSpPr>
        <p:grpSpPr bwMode="auto">
          <a:xfrm>
            <a:off x="152400" y="1190625"/>
            <a:ext cx="3733800" cy="4067175"/>
            <a:chOff x="96" y="1008"/>
            <a:chExt cx="2352" cy="2562"/>
          </a:xfrm>
        </p:grpSpPr>
        <p:grpSp>
          <p:nvGrpSpPr>
            <p:cNvPr id="3" name="Group 4"/>
            <p:cNvGrpSpPr>
              <a:grpSpLocks/>
            </p:cNvGrpSpPr>
            <p:nvPr/>
          </p:nvGrpSpPr>
          <p:grpSpPr bwMode="auto">
            <a:xfrm>
              <a:off x="96" y="1580"/>
              <a:ext cx="1058" cy="1287"/>
              <a:chOff x="480" y="1488"/>
              <a:chExt cx="1632" cy="2064"/>
            </a:xfrm>
          </p:grpSpPr>
          <p:sp>
            <p:nvSpPr>
              <p:cNvPr id="923653" name="AutoShape 5"/>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4" name="AutoShape 6"/>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5" name="AutoShape 7"/>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6" name="AutoShape 8"/>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7" name="AutoShape 9"/>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8" name="AutoShape 10"/>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9" name="AutoShape 11"/>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0" name="AutoShape 12"/>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1" name="AutoShape 13"/>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2" name="AutoShape 14"/>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4" name="Group 15"/>
            <p:cNvGrpSpPr>
              <a:grpSpLocks/>
            </p:cNvGrpSpPr>
            <p:nvPr/>
          </p:nvGrpSpPr>
          <p:grpSpPr bwMode="auto">
            <a:xfrm>
              <a:off x="1671" y="1771"/>
              <a:ext cx="777" cy="1079"/>
              <a:chOff x="2112" y="1807"/>
              <a:chExt cx="1018" cy="1528"/>
            </a:xfrm>
          </p:grpSpPr>
          <p:sp>
            <p:nvSpPr>
              <p:cNvPr id="923664" name="Rectangle 16"/>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5" name="Rectangle 17"/>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6" name="Rectangle 18"/>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7" name="Rectangle 19"/>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8" name="Rectangle 20"/>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9" name="Rectangle 21"/>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70" name="Rectangle 22"/>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71" name="Rectangle 23"/>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23672" name="Line 24"/>
            <p:cNvSpPr>
              <a:spLocks noChangeShapeType="1"/>
            </p:cNvSpPr>
            <p:nvPr/>
          </p:nvSpPr>
          <p:spPr bwMode="auto">
            <a:xfrm flipV="1">
              <a:off x="939" y="1174"/>
              <a:ext cx="366" cy="1966"/>
            </a:xfrm>
            <a:prstGeom prst="line">
              <a:avLst/>
            </a:prstGeom>
            <a:noFill/>
            <a:ln w="76200">
              <a:solidFill>
                <a:srgbClr val="FF0000"/>
              </a:solidFill>
              <a:round/>
              <a:headEnd/>
              <a:tailEnd/>
            </a:ln>
            <a:effectLst/>
          </p:spPr>
          <p:txBody>
            <a:bodyPr/>
            <a:lstStyle/>
            <a:p>
              <a:endParaRPr lang="en-US"/>
            </a:p>
          </p:txBody>
        </p:sp>
        <p:sp>
          <p:nvSpPr>
            <p:cNvPr id="923673" name="Text Box 25"/>
            <p:cNvSpPr txBox="1">
              <a:spLocks noChangeArrowheads="1"/>
            </p:cNvSpPr>
            <p:nvPr/>
          </p:nvSpPr>
          <p:spPr bwMode="auto">
            <a:xfrm rot="-47974438">
              <a:off x="773" y="1283"/>
              <a:ext cx="742"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923674" name="Line 26"/>
            <p:cNvSpPr>
              <a:spLocks noChangeShapeType="1"/>
            </p:cNvSpPr>
            <p:nvPr/>
          </p:nvSpPr>
          <p:spPr bwMode="auto">
            <a:xfrm flipV="1">
              <a:off x="1525" y="1223"/>
              <a:ext cx="366" cy="1966"/>
            </a:xfrm>
            <a:prstGeom prst="line">
              <a:avLst/>
            </a:prstGeom>
            <a:noFill/>
            <a:ln w="76200">
              <a:solidFill>
                <a:srgbClr val="FF0000"/>
              </a:solidFill>
              <a:round/>
              <a:headEnd/>
              <a:tailEnd/>
            </a:ln>
            <a:effectLst/>
          </p:spPr>
          <p:txBody>
            <a:bodyPr/>
            <a:lstStyle/>
            <a:p>
              <a:endParaRPr lang="en-US"/>
            </a:p>
          </p:txBody>
        </p:sp>
        <p:sp>
          <p:nvSpPr>
            <p:cNvPr id="923675" name="Text Box 27"/>
            <p:cNvSpPr txBox="1">
              <a:spLocks noChangeArrowheads="1"/>
            </p:cNvSpPr>
            <p:nvPr/>
          </p:nvSpPr>
          <p:spPr bwMode="auto">
            <a:xfrm rot="-47974438">
              <a:off x="1370" y="1346"/>
              <a:ext cx="714"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grpSp>
          <p:nvGrpSpPr>
            <p:cNvPr id="5" name="Group 28"/>
            <p:cNvGrpSpPr>
              <a:grpSpLocks/>
            </p:cNvGrpSpPr>
            <p:nvPr/>
          </p:nvGrpSpPr>
          <p:grpSpPr bwMode="auto">
            <a:xfrm>
              <a:off x="1231" y="1067"/>
              <a:ext cx="366" cy="2079"/>
              <a:chOff x="1231" y="1067"/>
              <a:chExt cx="366" cy="2079"/>
            </a:xfrm>
          </p:grpSpPr>
          <p:sp>
            <p:nvSpPr>
              <p:cNvPr id="923677" name="Line 29"/>
              <p:cNvSpPr>
                <a:spLocks noChangeShapeType="1"/>
              </p:cNvSpPr>
              <p:nvPr/>
            </p:nvSpPr>
            <p:spPr bwMode="auto">
              <a:xfrm flipV="1">
                <a:off x="1231" y="1179"/>
                <a:ext cx="366" cy="1967"/>
              </a:xfrm>
              <a:prstGeom prst="line">
                <a:avLst/>
              </a:prstGeom>
              <a:noFill/>
              <a:ln w="76200">
                <a:solidFill>
                  <a:schemeClr val="tx1"/>
                </a:solidFill>
                <a:round/>
                <a:headEnd/>
                <a:tailEnd/>
              </a:ln>
              <a:effectLst/>
            </p:spPr>
            <p:txBody>
              <a:bodyPr/>
              <a:lstStyle/>
              <a:p>
                <a:endParaRPr lang="en-US"/>
              </a:p>
            </p:txBody>
          </p:sp>
          <p:sp>
            <p:nvSpPr>
              <p:cNvPr id="923678" name="Text Box 30"/>
              <p:cNvSpPr txBox="1">
                <a:spLocks noChangeArrowheads="1"/>
              </p:cNvSpPr>
              <p:nvPr/>
            </p:nvSpPr>
            <p:spPr bwMode="auto">
              <a:xfrm rot="-47974438">
                <a:off x="1093" y="1309"/>
                <a:ext cx="676"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0</a:t>
                </a:r>
              </a:p>
            </p:txBody>
          </p:sp>
        </p:grpSp>
        <p:sp>
          <p:nvSpPr>
            <p:cNvPr id="923679" name="AutoShape 31"/>
            <p:cNvSpPr>
              <a:spLocks/>
            </p:cNvSpPr>
            <p:nvPr/>
          </p:nvSpPr>
          <p:spPr bwMode="auto">
            <a:xfrm rot="5918228">
              <a:off x="1157" y="2938"/>
              <a:ext cx="136" cy="605"/>
            </a:xfrm>
            <a:prstGeom prst="rightBrace">
              <a:avLst>
                <a:gd name="adj1" fmla="val 37071"/>
                <a:gd name="adj2" fmla="val 50000"/>
              </a:avLst>
            </a:prstGeom>
            <a:noFill/>
            <a:ln w="9525">
              <a:solidFill>
                <a:schemeClr val="tx1"/>
              </a:solidFill>
              <a:round/>
              <a:headEnd/>
              <a:tailEnd/>
            </a:ln>
            <a:effectLst/>
          </p:spPr>
          <p:txBody>
            <a:bodyPr wrap="none" anchor="ctr"/>
            <a:lstStyle/>
            <a:p>
              <a:endParaRPr lang="en-US"/>
            </a:p>
          </p:txBody>
        </p:sp>
        <p:sp>
          <p:nvSpPr>
            <p:cNvPr id="923680" name="Text Box 32"/>
            <p:cNvSpPr txBox="1">
              <a:spLocks noChangeArrowheads="1"/>
            </p:cNvSpPr>
            <p:nvPr/>
          </p:nvSpPr>
          <p:spPr bwMode="auto">
            <a:xfrm rot="461436">
              <a:off x="736" y="3320"/>
              <a:ext cx="849" cy="250"/>
            </a:xfrm>
            <a:prstGeom prst="rect">
              <a:avLst/>
            </a:prstGeom>
            <a:noFill/>
            <a:ln w="9525">
              <a:noFill/>
              <a:miter lim="800000"/>
              <a:headEnd/>
              <a:tailEnd/>
            </a:ln>
            <a:effectLst/>
          </p:spPr>
          <p:txBody>
            <a:bodyPr wrap="none">
              <a:spAutoFit/>
            </a:bodyPr>
            <a:lstStyle/>
            <a:p>
              <a:r>
                <a:rPr lang="en-US" sz="2000" b="1"/>
                <a:t>margin </a:t>
              </a:r>
              <a:r>
                <a:rPr lang="en-US" sz="2000"/>
                <a:t>2</a:t>
              </a:r>
              <a:r>
                <a:rPr lang="en-US" sz="2000" b="1">
                  <a:latin typeface="Symbol" pitchFamily="18" charset="2"/>
                  <a:sym typeface="Symbol" pitchFamily="18" charset="2"/>
                </a:rPr>
                <a:t></a:t>
              </a:r>
            </a:p>
          </p:txBody>
        </p:sp>
      </p:grpSp>
      <p:pic>
        <p:nvPicPr>
          <p:cNvPr id="923682" name="Picture 34" descr="txp_fig"/>
          <p:cNvPicPr>
            <a:picLocks noChangeAspect="1" noChangeArrowheads="1"/>
          </p:cNvPicPr>
          <p:nvPr>
            <p:custDataLst>
              <p:tags r:id="rId1"/>
            </p:custDataLst>
          </p:nvPr>
        </p:nvPicPr>
        <p:blipFill>
          <a:blip r:embed="rId4" cstate="print"/>
          <a:srcRect/>
          <a:stretch>
            <a:fillRect/>
          </a:stretch>
        </p:blipFill>
        <p:spPr bwMode="auto">
          <a:xfrm>
            <a:off x="5272087" y="990600"/>
            <a:ext cx="3719513" cy="976312"/>
          </a:xfrm>
          <a:prstGeom prst="rect">
            <a:avLst/>
          </a:prstGeom>
          <a:noFill/>
          <a:ln w="9525">
            <a:noFill/>
            <a:miter lim="800000"/>
            <a:headEnd/>
            <a:tailEnd/>
          </a:ln>
          <a:effectLst/>
        </p:spPr>
      </p:pic>
      <p:sp>
        <p:nvSpPr>
          <p:cNvPr id="7234" name="Comment 66"/>
          <p:cNvSpPr>
            <a:spLocks noRot="1" noChangeAspect="1" noEditPoints="1" noChangeArrowheads="1" noChangeShapeType="1" noTextEdit="1"/>
          </p:cNvSpPr>
          <p:nvPr/>
        </p:nvSpPr>
        <p:spPr bwMode="auto">
          <a:xfrm>
            <a:off x="3003550" y="2179638"/>
            <a:ext cx="3175" cy="6350"/>
          </a:xfrm>
          <a:custGeom>
            <a:avLst/>
            <a:gdLst>
              <a:gd name="T0" fmla="+- 0 8345 8345"/>
              <a:gd name="T1" fmla="*/ T0 w 6"/>
              <a:gd name="T2" fmla="+- 0 5434 5419"/>
              <a:gd name="T3" fmla="*/ 5434 h 16"/>
              <a:gd name="T4" fmla="+- 0 8345 8345"/>
              <a:gd name="T5" fmla="*/ T4 w 6"/>
              <a:gd name="T6" fmla="+- 0 5420 5419"/>
              <a:gd name="T7" fmla="*/ 5420 h 16"/>
              <a:gd name="T8" fmla="+- 0 8345 8345"/>
              <a:gd name="T9" fmla="*/ T8 w 6"/>
              <a:gd name="T10" fmla="+- 0 5414 5419"/>
              <a:gd name="T11" fmla="*/ 5414 h 16"/>
              <a:gd name="T12" fmla="+- 0 8350 8345"/>
              <a:gd name="T13" fmla="*/ T12 w 6"/>
              <a:gd name="T14" fmla="+- 0 5431 5419"/>
              <a:gd name="T15" fmla="*/ 5431 h 16"/>
            </a:gdLst>
            <a:ahLst/>
            <a:cxnLst>
              <a:cxn ang="0">
                <a:pos x="T1" y="T3"/>
              </a:cxn>
              <a:cxn ang="0">
                <a:pos x="T5" y="T7"/>
              </a:cxn>
              <a:cxn ang="0">
                <a:pos x="T9" y="T11"/>
              </a:cxn>
              <a:cxn ang="0">
                <a:pos x="T13" y="T15"/>
              </a:cxn>
            </a:cxnLst>
            <a:rect l="0" t="0" r="r" b="b"/>
            <a:pathLst>
              <a:path w="6" h="16" extrusionOk="0">
                <a:moveTo>
                  <a:pt x="0" y="15"/>
                </a:moveTo>
                <a:cubicBezTo>
                  <a:pt x="0" y="1"/>
                  <a:pt x="0" y="-5"/>
                  <a:pt x="5" y="12"/>
                </a:cubicBezTo>
              </a:path>
            </a:pathLst>
          </a:custGeom>
          <a:noFill/>
          <a:ln w="127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1600200" y="2667000"/>
            <a:ext cx="4038600" cy="3911263"/>
            <a:chOff x="1600200" y="2667000"/>
            <a:chExt cx="4038600" cy="3911263"/>
          </a:xfrm>
        </p:grpSpPr>
        <p:sp>
          <p:nvSpPr>
            <p:cNvPr id="6" name="TextBox 5"/>
            <p:cNvSpPr txBox="1"/>
            <p:nvPr/>
          </p:nvSpPr>
          <p:spPr>
            <a:xfrm>
              <a:off x="2895600" y="5562600"/>
              <a:ext cx="2743200" cy="1015663"/>
            </a:xfrm>
            <a:prstGeom prst="rect">
              <a:avLst/>
            </a:prstGeom>
            <a:noFill/>
            <a:ln>
              <a:solidFill>
                <a:srgbClr val="000090"/>
              </a:solidFill>
            </a:ln>
          </p:spPr>
          <p:txBody>
            <a:bodyPr wrap="square" rtlCol="0">
              <a:spAutoFit/>
            </a:bodyPr>
            <a:lstStyle/>
            <a:p>
              <a:r>
                <a:rPr lang="en-US" sz="2000" dirty="0" smtClean="0">
                  <a:solidFill>
                    <a:srgbClr val="000090"/>
                  </a:solidFill>
                </a:rPr>
                <a:t>Support Vectors:</a:t>
              </a:r>
            </a:p>
            <a:p>
              <a:pPr marL="285750" indent="-285750">
                <a:buFont typeface="Arial"/>
                <a:buChar char="•"/>
              </a:pPr>
              <a:r>
                <a:rPr lang="en-US" sz="2000" dirty="0" smtClean="0"/>
                <a:t>data points on the canonical lines</a:t>
              </a:r>
              <a:endParaRPr lang="en-US" sz="2000" dirty="0"/>
            </a:p>
          </p:txBody>
        </p:sp>
        <p:cxnSp>
          <p:nvCxnSpPr>
            <p:cNvPr id="113" name="Straight Arrow Connector 112"/>
            <p:cNvCxnSpPr>
              <a:stCxn id="6" idx="0"/>
            </p:cNvCxnSpPr>
            <p:nvPr/>
          </p:nvCxnSpPr>
          <p:spPr>
            <a:xfrm flipH="1" flipV="1">
              <a:off x="1828800" y="2667000"/>
              <a:ext cx="2438400" cy="28956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6" idx="0"/>
              <a:endCxn id="923665" idx="2"/>
            </p:cNvCxnSpPr>
            <p:nvPr/>
          </p:nvCxnSpPr>
          <p:spPr>
            <a:xfrm flipH="1" flipV="1">
              <a:off x="2776305" y="3258345"/>
              <a:ext cx="1490895" cy="230425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1600200" y="3733800"/>
              <a:ext cx="2667000" cy="1828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76200" y="3886200"/>
            <a:ext cx="2743200" cy="2771239"/>
            <a:chOff x="76200" y="3886200"/>
            <a:chExt cx="2743200" cy="2771239"/>
          </a:xfrm>
        </p:grpSpPr>
        <p:sp>
          <p:nvSpPr>
            <p:cNvPr id="127" name="TextBox 126"/>
            <p:cNvSpPr txBox="1"/>
            <p:nvPr/>
          </p:nvSpPr>
          <p:spPr>
            <a:xfrm>
              <a:off x="76200" y="5334000"/>
              <a:ext cx="2743200" cy="1323439"/>
            </a:xfrm>
            <a:prstGeom prst="rect">
              <a:avLst/>
            </a:prstGeom>
            <a:noFill/>
            <a:ln>
              <a:solidFill>
                <a:srgbClr val="000090"/>
              </a:solidFill>
            </a:ln>
          </p:spPr>
          <p:txBody>
            <a:bodyPr wrap="square" rtlCol="0">
              <a:spAutoFit/>
            </a:bodyPr>
            <a:lstStyle/>
            <a:p>
              <a:r>
                <a:rPr lang="en-US" sz="2000" dirty="0" smtClean="0">
                  <a:solidFill>
                    <a:srgbClr val="000090"/>
                  </a:solidFill>
                </a:rPr>
                <a:t>Non-support Vectors:</a:t>
              </a:r>
            </a:p>
            <a:p>
              <a:pPr marL="285750" indent="-285750">
                <a:buFont typeface="Arial"/>
                <a:buChar char="•"/>
              </a:pPr>
              <a:r>
                <a:rPr lang="en-US" sz="2000" dirty="0" smtClean="0"/>
                <a:t>everything else</a:t>
              </a:r>
            </a:p>
            <a:p>
              <a:pPr marL="285750" indent="-285750">
                <a:buFont typeface="Arial"/>
                <a:buChar char="•"/>
              </a:pPr>
              <a:r>
                <a:rPr lang="en-US" sz="2000" dirty="0" smtClean="0"/>
                <a:t>moving them will not change w</a:t>
              </a:r>
              <a:endParaRPr lang="en-US" sz="2000" dirty="0"/>
            </a:p>
          </p:txBody>
        </p:sp>
        <p:cxnSp>
          <p:nvCxnSpPr>
            <p:cNvPr id="132" name="Straight Arrow Connector 131"/>
            <p:cNvCxnSpPr>
              <a:stCxn id="127" idx="0"/>
            </p:cNvCxnSpPr>
            <p:nvPr/>
          </p:nvCxnSpPr>
          <p:spPr>
            <a:xfrm flipH="1" flipV="1">
              <a:off x="228600" y="3886200"/>
              <a:ext cx="1219200" cy="1447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27" idx="0"/>
              <a:endCxn id="923656" idx="2"/>
            </p:cNvCxnSpPr>
            <p:nvPr/>
          </p:nvCxnSpPr>
          <p:spPr>
            <a:xfrm flipH="1" flipV="1">
              <a:off x="918089" y="3999245"/>
              <a:ext cx="529711" cy="133475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82690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US">
              <a:latin typeface="Calibri" charset="0"/>
            </a:endParaRPr>
          </a:p>
        </p:txBody>
      </p:sp>
      <p:sp>
        <p:nvSpPr>
          <p:cNvPr id="80899"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1BADDD9-B97B-1C48-822A-481C4C3E3C6A}" type="slidenum">
              <a:rPr lang="en-US">
                <a:solidFill>
                  <a:srgbClr val="898989"/>
                </a:solidFill>
                <a:latin typeface="Calibri" charset="0"/>
              </a:rPr>
              <a:pPr eaLnBrk="1" hangingPunct="1"/>
              <a:t>100</a:t>
            </a:fld>
            <a:endParaRPr lang="en-US">
              <a:solidFill>
                <a:srgbClr val="898989"/>
              </a:solidFill>
              <a:latin typeface="Calibri" charset="0"/>
            </a:endParaRPr>
          </a:p>
        </p:txBody>
      </p:sp>
      <p:pic>
        <p:nvPicPr>
          <p:cNvPr id="809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66675"/>
            <a:ext cx="897255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144991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 riding horse</a:t>
            </a:r>
            <a:endParaRPr lang="en-US" dirty="0"/>
          </a:p>
        </p:txBody>
      </p:sp>
      <p:pic>
        <p:nvPicPr>
          <p:cNvPr id="4" name="Content Placeholder 3" descr="person_riding_horse_model_1.jpg"/>
          <p:cNvPicPr>
            <a:picLocks noGrp="1" noChangeAspect="1"/>
          </p:cNvPicPr>
          <p:nvPr>
            <p:ph idx="1"/>
          </p:nvPr>
        </p:nvPicPr>
        <p:blipFill>
          <a:blip r:embed="rId2">
            <a:extLst>
              <a:ext uri="{28A0092B-C50C-407E-A947-70E740481C1C}">
                <a14:useLocalDpi xmlns:a14="http://schemas.microsoft.com/office/drawing/2010/main" val="0"/>
              </a:ext>
            </a:extLst>
          </a:blip>
          <a:srcRect l="-52140" r="-52140"/>
          <a:stretch>
            <a:fillRect/>
          </a:stretch>
        </p:blipFill>
        <p:spPr/>
      </p:pic>
    </p:spTree>
    <p:extLst>
      <p:ext uri="{BB962C8B-B14F-4D97-AF65-F5344CB8AC3E}">
        <p14:creationId xmlns:p14="http://schemas.microsoft.com/office/powerpoint/2010/main" val="104963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 riding bicycle</a:t>
            </a:r>
            <a:endParaRPr lang="en-US" dirty="0"/>
          </a:p>
        </p:txBody>
      </p:sp>
      <p:pic>
        <p:nvPicPr>
          <p:cNvPr id="4" name="Content Placeholder 3" descr="person_riding_bicycle_model_1.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4234437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424077-ADB2-094A-9BAB-8ADC2E4D017D}" type="slidenum">
              <a:rPr lang="en-US">
                <a:solidFill>
                  <a:srgbClr val="898989"/>
                </a:solidFill>
                <a:latin typeface="Calibri" charset="0"/>
              </a:rPr>
              <a:pPr eaLnBrk="1" hangingPunct="1"/>
              <a:t>103</a:t>
            </a:fld>
            <a:endParaRPr lang="en-US">
              <a:solidFill>
                <a:srgbClr val="898989"/>
              </a:solidFill>
              <a:latin typeface="Calibri" charset="0"/>
            </a:endParaRPr>
          </a:p>
        </p:txBody>
      </p:sp>
      <p:pic>
        <p:nvPicPr>
          <p:cNvPr id="7172" name="Picture 2" descr="Z:\reports\pascal08reports\cvpr09\figures\2008_004573_2.jpg"/>
          <p:cNvPicPr>
            <a:picLocks noChangeAspect="1" noChangeArrowheads="1"/>
          </p:cNvPicPr>
          <p:nvPr/>
        </p:nvPicPr>
        <p:blipFill>
          <a:blip r:embed="rId3">
            <a:extLst>
              <a:ext uri="{28A0092B-C50C-407E-A947-70E740481C1C}">
                <a14:useLocalDpi xmlns:a14="http://schemas.microsoft.com/office/drawing/2010/main" val="0"/>
              </a:ext>
            </a:extLst>
          </a:blip>
          <a:srcRect t="7407" b="6944"/>
          <a:stretch>
            <a:fillRect/>
          </a:stretch>
        </p:blipFill>
        <p:spPr bwMode="auto">
          <a:xfrm>
            <a:off x="800100" y="990302"/>
            <a:ext cx="75438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69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a:t>
            </a:r>
            <a:endParaRPr lang="en-US" dirty="0"/>
          </a:p>
        </p:txBody>
      </p:sp>
      <p:grpSp>
        <p:nvGrpSpPr>
          <p:cNvPr id="4" name="Group 3"/>
          <p:cNvGrpSpPr/>
          <p:nvPr/>
        </p:nvGrpSpPr>
        <p:grpSpPr>
          <a:xfrm>
            <a:off x="1567767" y="1745064"/>
            <a:ext cx="5894802" cy="4166175"/>
            <a:chOff x="2466489" y="1959988"/>
            <a:chExt cx="4427309" cy="3249182"/>
          </a:xfrm>
        </p:grpSpPr>
        <p:pic>
          <p:nvPicPr>
            <p:cNvPr id="5" name="Picture 4" descr="horse_and_rider_jumping_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489" y="1959988"/>
              <a:ext cx="4299169" cy="3224377"/>
            </a:xfrm>
            <a:prstGeom prst="rect">
              <a:avLst/>
            </a:prstGeom>
          </p:spPr>
        </p:pic>
        <p:sp>
          <p:nvSpPr>
            <p:cNvPr id="6" name="Rectangle 5"/>
            <p:cNvSpPr/>
            <p:nvPr/>
          </p:nvSpPr>
          <p:spPr>
            <a:xfrm>
              <a:off x="3637219" y="2289267"/>
              <a:ext cx="2978757" cy="170911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346085" y="3872936"/>
              <a:ext cx="1547713" cy="113239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477790" y="4280615"/>
              <a:ext cx="798843" cy="56351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30846" y="1959988"/>
              <a:ext cx="1081759" cy="170911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02819" y="2966943"/>
              <a:ext cx="662839" cy="170911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762640" y="3233501"/>
              <a:ext cx="783713" cy="1950864"/>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276632" y="2759663"/>
              <a:ext cx="313553" cy="1238713"/>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883514" y="3527021"/>
              <a:ext cx="156776" cy="345916"/>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029611" y="3669097"/>
              <a:ext cx="2582994" cy="1336233"/>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173630" y="4280615"/>
              <a:ext cx="1592027" cy="928555"/>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Box 39"/>
          <p:cNvSpPr txBox="1"/>
          <p:nvPr/>
        </p:nvSpPr>
        <p:spPr>
          <a:xfrm>
            <a:off x="5350008" y="6567880"/>
            <a:ext cx="3793992" cy="307777"/>
          </a:xfrm>
          <a:prstGeom prst="rect">
            <a:avLst/>
          </a:prstGeom>
          <a:noFill/>
        </p:spPr>
        <p:txBody>
          <a:bodyPr wrap="square" rtlCol="0">
            <a:spAutoFit/>
          </a:bodyPr>
          <a:lstStyle/>
          <a:p>
            <a:r>
              <a:rPr lang="en-US" sz="1400" dirty="0" smtClean="0"/>
              <a:t>Recognition using Visual Phrases , CVPR 2011</a:t>
            </a:r>
            <a:endParaRPr lang="en-US" sz="1400" dirty="0"/>
          </a:p>
        </p:txBody>
      </p:sp>
    </p:spTree>
    <p:extLst>
      <p:ext uri="{BB962C8B-B14F-4D97-AF65-F5344CB8AC3E}">
        <p14:creationId xmlns:p14="http://schemas.microsoft.com/office/powerpoint/2010/main" val="169309526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p:txBody>
          <a:bodyPr/>
          <a:lstStyle/>
          <a:p>
            <a:r>
              <a:rPr lang="en-US"/>
              <a:t>Structured Prediction</a:t>
            </a:r>
          </a:p>
        </p:txBody>
      </p:sp>
      <p:sp>
        <p:nvSpPr>
          <p:cNvPr id="848899" name="Rectangle 3"/>
          <p:cNvSpPr>
            <a:spLocks noGrp="1" noChangeArrowheads="1"/>
          </p:cNvSpPr>
          <p:nvPr>
            <p:ph type="body" idx="1"/>
          </p:nvPr>
        </p:nvSpPr>
        <p:spPr>
          <a:xfrm>
            <a:off x="304800" y="1447800"/>
            <a:ext cx="8839200" cy="4684713"/>
          </a:xfrm>
        </p:spPr>
        <p:txBody>
          <a:bodyPr>
            <a:normAutofit fontScale="92500" lnSpcReduction="10000"/>
          </a:bodyPr>
          <a:lstStyle/>
          <a:p>
            <a:r>
              <a:rPr lang="en-US"/>
              <a:t>Prediction of complex outputs</a:t>
            </a:r>
          </a:p>
          <a:p>
            <a:pPr lvl="1"/>
            <a:r>
              <a:rPr lang="en-US"/>
              <a:t>Structured outputs: multivariate, correlated, constrained</a:t>
            </a:r>
          </a:p>
          <a:p>
            <a:pPr lvl="1"/>
            <a:endParaRPr lang="en-US"/>
          </a:p>
          <a:p>
            <a:pPr lvl="1"/>
            <a:endParaRPr lang="en-US"/>
          </a:p>
          <a:p>
            <a:pPr lvl="1"/>
            <a:endParaRPr lang="en-US"/>
          </a:p>
          <a:p>
            <a:pPr lvl="1"/>
            <a:endParaRPr lang="en-US"/>
          </a:p>
          <a:p>
            <a:pPr lvl="1"/>
            <a:endParaRPr lang="en-US"/>
          </a:p>
          <a:p>
            <a:pPr lvl="1"/>
            <a:endParaRPr lang="en-US"/>
          </a:p>
          <a:p>
            <a:pPr lvl="1"/>
            <a:endParaRPr lang="en-US"/>
          </a:p>
          <a:p>
            <a:r>
              <a:rPr lang="en-US"/>
              <a:t>Novel, general way to solve many learning problems </a:t>
            </a:r>
          </a:p>
        </p:txBody>
      </p:sp>
      <p:pic>
        <p:nvPicPr>
          <p:cNvPr id="848900" name="Picture 4" descr="jigsaw_pieces"/>
          <p:cNvPicPr>
            <a:picLocks noChangeAspect="1" noChangeArrowheads="1"/>
          </p:cNvPicPr>
          <p:nvPr/>
        </p:nvPicPr>
        <p:blipFill>
          <a:blip r:embed="rId3">
            <a:extLst>
              <a:ext uri="{28A0092B-C50C-407E-A947-70E740481C1C}">
                <a14:useLocalDpi xmlns:a14="http://schemas.microsoft.com/office/drawing/2010/main" val="0"/>
              </a:ext>
            </a:extLst>
          </a:blip>
          <a:srcRect r="23189" b="-2266"/>
          <a:stretch>
            <a:fillRect/>
          </a:stretch>
        </p:blipFill>
        <p:spPr bwMode="auto">
          <a:xfrm>
            <a:off x="966788" y="2466975"/>
            <a:ext cx="2808287" cy="2790825"/>
          </a:xfrm>
          <a:prstGeom prst="rect">
            <a:avLst/>
          </a:prstGeom>
          <a:noFill/>
          <a:extLst>
            <a:ext uri="{909E8E84-426E-40dd-AFC4-6F175D3DCCD1}">
              <a14:hiddenFill xmlns:a14="http://schemas.microsoft.com/office/drawing/2010/main">
                <a:solidFill>
                  <a:srgbClr val="FFFFFF"/>
                </a:solidFill>
              </a14:hiddenFill>
            </a:ext>
          </a:extLst>
        </p:spPr>
      </p:pic>
      <p:pic>
        <p:nvPicPr>
          <p:cNvPr id="848901" name="Picture 5" descr="render-taj-jigs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175" y="2466975"/>
            <a:ext cx="2732088" cy="2732088"/>
          </a:xfrm>
          <a:prstGeom prst="rect">
            <a:avLst/>
          </a:prstGeom>
          <a:noFill/>
          <a:extLst>
            <a:ext uri="{909E8E84-426E-40dd-AFC4-6F175D3DCCD1}">
              <a14:hiddenFill xmlns:a14="http://schemas.microsoft.com/office/drawing/2010/main">
                <a:solidFill>
                  <a:srgbClr val="FFFFFF"/>
                </a:solidFill>
              </a14:hiddenFill>
            </a:ext>
          </a:extLst>
        </p:spPr>
      </p:pic>
      <p:sp>
        <p:nvSpPr>
          <p:cNvPr id="848904" name="AutoShape 8"/>
          <p:cNvSpPr>
            <a:spLocks noChangeArrowheads="1"/>
          </p:cNvSpPr>
          <p:nvPr/>
        </p:nvSpPr>
        <p:spPr bwMode="auto">
          <a:xfrm rot="16200000">
            <a:off x="4381500" y="3314700"/>
            <a:ext cx="457200" cy="990600"/>
          </a:xfrm>
          <a:prstGeom prst="downArrow">
            <a:avLst>
              <a:gd name="adj1" fmla="val 50000"/>
              <a:gd name="adj2" fmla="val 54167"/>
            </a:avLst>
          </a:prstGeom>
          <a:solidFill>
            <a:schemeClr val="tx2"/>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65166642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r>
              <a:rPr lang="en-US"/>
              <a:t>Handwriting Recognition</a:t>
            </a:r>
          </a:p>
        </p:txBody>
      </p:sp>
      <p:grpSp>
        <p:nvGrpSpPr>
          <p:cNvPr id="521220" name="Group 4"/>
          <p:cNvGrpSpPr>
            <a:grpSpLocks/>
          </p:cNvGrpSpPr>
          <p:nvPr/>
        </p:nvGrpSpPr>
        <p:grpSpPr bwMode="auto">
          <a:xfrm>
            <a:off x="228600" y="3124200"/>
            <a:ext cx="3581400" cy="1371600"/>
            <a:chOff x="3168" y="480"/>
            <a:chExt cx="1907" cy="720"/>
          </a:xfrm>
        </p:grpSpPr>
        <p:pic>
          <p:nvPicPr>
            <p:cNvPr id="521221" name="Picture 5" descr="w51-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22" name="Picture 6" descr="w51-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23" name="Picture 7" descr="w51-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24" name="Picture 8" descr="w51-a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480"/>
              <a:ext cx="4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225" name="Picture 9" descr="w51-c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1226" name="Text Box 10"/>
          <p:cNvSpPr txBox="1">
            <a:spLocks noChangeArrowheads="1"/>
          </p:cNvSpPr>
          <p:nvPr/>
        </p:nvSpPr>
        <p:spPr bwMode="auto">
          <a:xfrm>
            <a:off x="5410200" y="3200400"/>
            <a:ext cx="3048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6600" b="1">
                <a:solidFill>
                  <a:srgbClr val="0000FF"/>
                </a:solidFill>
              </a:rPr>
              <a:t>brace</a:t>
            </a:r>
          </a:p>
        </p:txBody>
      </p:sp>
      <p:sp>
        <p:nvSpPr>
          <p:cNvPr id="521228" name="AutoShape 12"/>
          <p:cNvSpPr>
            <a:spLocks noChangeArrowheads="1"/>
          </p:cNvSpPr>
          <p:nvPr/>
        </p:nvSpPr>
        <p:spPr bwMode="auto">
          <a:xfrm rot="16200000">
            <a:off x="4381500" y="3314700"/>
            <a:ext cx="457200" cy="990600"/>
          </a:xfrm>
          <a:prstGeom prst="downArrow">
            <a:avLst>
              <a:gd name="adj1" fmla="val 50000"/>
              <a:gd name="adj2" fmla="val 54167"/>
            </a:avLst>
          </a:prstGeom>
          <a:solidFill>
            <a:schemeClr val="tx2"/>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1229" name="Text Box 13"/>
          <p:cNvSpPr txBox="1">
            <a:spLocks noChangeArrowheads="1"/>
          </p:cNvSpPr>
          <p:nvPr/>
        </p:nvSpPr>
        <p:spPr bwMode="auto">
          <a:xfrm>
            <a:off x="2906713" y="6003925"/>
            <a:ext cx="378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t>Sequential structure</a:t>
            </a:r>
          </a:p>
        </p:txBody>
      </p:sp>
      <p:sp>
        <p:nvSpPr>
          <p:cNvPr id="521230" name="Text Box 14"/>
          <p:cNvSpPr txBox="1">
            <a:spLocks noChangeArrowheads="1"/>
          </p:cNvSpPr>
          <p:nvPr/>
        </p:nvSpPr>
        <p:spPr bwMode="auto">
          <a:xfrm>
            <a:off x="1887538" y="1803400"/>
            <a:ext cx="4302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t>x</a:t>
            </a:r>
          </a:p>
        </p:txBody>
      </p:sp>
      <p:sp>
        <p:nvSpPr>
          <p:cNvPr id="521231" name="Text Box 15"/>
          <p:cNvSpPr txBox="1">
            <a:spLocks noChangeArrowheads="1"/>
          </p:cNvSpPr>
          <p:nvPr/>
        </p:nvSpPr>
        <p:spPr bwMode="auto">
          <a:xfrm>
            <a:off x="6545263" y="1803400"/>
            <a:ext cx="4175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t>y</a:t>
            </a:r>
          </a:p>
        </p:txBody>
      </p:sp>
    </p:spTree>
    <p:extLst>
      <p:ext uri="{BB962C8B-B14F-4D97-AF65-F5344CB8AC3E}">
        <p14:creationId xmlns:p14="http://schemas.microsoft.com/office/powerpoint/2010/main" val="2509183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21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p:txBody>
          <a:bodyPr/>
          <a:lstStyle/>
          <a:p>
            <a:r>
              <a:rPr lang="en-US"/>
              <a:t>Object Segmentation</a:t>
            </a:r>
          </a:p>
        </p:txBody>
      </p:sp>
      <p:pic>
        <p:nvPicPr>
          <p:cNvPr id="523268" name="Picture 4" descr="overhead_labeled"/>
          <p:cNvPicPr>
            <a:picLocks noChangeAspect="1" noChangeArrowheads="1"/>
          </p:cNvPicPr>
          <p:nvPr/>
        </p:nvPicPr>
        <p:blipFill>
          <a:blip r:embed="rId3">
            <a:extLst>
              <a:ext uri="{28A0092B-C50C-407E-A947-70E740481C1C}">
                <a14:useLocalDpi xmlns:a14="http://schemas.microsoft.com/office/drawing/2010/main" val="0"/>
              </a:ext>
            </a:extLst>
          </a:blip>
          <a:srcRect t="-4515"/>
          <a:stretch>
            <a:fillRect/>
          </a:stretch>
        </p:blipFill>
        <p:spPr bwMode="auto">
          <a:xfrm>
            <a:off x="5289550" y="2438400"/>
            <a:ext cx="3702050" cy="2803525"/>
          </a:xfrm>
          <a:prstGeom prst="rect">
            <a:avLst/>
          </a:prstGeom>
          <a:noFill/>
          <a:extLst>
            <a:ext uri="{909E8E84-426E-40dd-AFC4-6F175D3DCCD1}">
              <a14:hiddenFill xmlns:a14="http://schemas.microsoft.com/office/drawing/2010/main">
                <a:solidFill>
                  <a:srgbClr val="FFFFFF"/>
                </a:solidFill>
              </a14:hiddenFill>
            </a:ext>
          </a:extLst>
        </p:spPr>
      </p:pic>
      <p:pic>
        <p:nvPicPr>
          <p:cNvPr id="523269" name="Picture 5" descr="overhead_white"/>
          <p:cNvPicPr>
            <a:picLocks noChangeAspect="1" noChangeArrowheads="1"/>
          </p:cNvPicPr>
          <p:nvPr/>
        </p:nvPicPr>
        <p:blipFill>
          <a:blip r:embed="rId4">
            <a:extLst>
              <a:ext uri="{28A0092B-C50C-407E-A947-70E740481C1C}">
                <a14:useLocalDpi xmlns:a14="http://schemas.microsoft.com/office/drawing/2010/main" val="0"/>
              </a:ext>
            </a:extLst>
          </a:blip>
          <a:srcRect t="-4465"/>
          <a:stretch>
            <a:fillRect/>
          </a:stretch>
        </p:blipFill>
        <p:spPr bwMode="auto">
          <a:xfrm>
            <a:off x="152400" y="2438400"/>
            <a:ext cx="3678238"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70" name="AutoShape 6"/>
          <p:cNvSpPr>
            <a:spLocks noChangeArrowheads="1"/>
          </p:cNvSpPr>
          <p:nvPr/>
        </p:nvSpPr>
        <p:spPr bwMode="auto">
          <a:xfrm rot="16200000">
            <a:off x="4381500" y="3314700"/>
            <a:ext cx="457200" cy="990600"/>
          </a:xfrm>
          <a:prstGeom prst="downArrow">
            <a:avLst>
              <a:gd name="adj1" fmla="val 50000"/>
              <a:gd name="adj2" fmla="val 54167"/>
            </a:avLst>
          </a:prstGeom>
          <a:solidFill>
            <a:schemeClr val="tx2"/>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3271" name="Text Box 7"/>
          <p:cNvSpPr txBox="1">
            <a:spLocks noChangeArrowheads="1"/>
          </p:cNvSpPr>
          <p:nvPr/>
        </p:nvSpPr>
        <p:spPr bwMode="auto">
          <a:xfrm>
            <a:off x="3017838" y="5989638"/>
            <a:ext cx="31146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dirty="0"/>
              <a:t>Spatial structure</a:t>
            </a:r>
          </a:p>
        </p:txBody>
      </p:sp>
      <p:sp>
        <p:nvSpPr>
          <p:cNvPr id="523272" name="Text Box 8"/>
          <p:cNvSpPr txBox="1">
            <a:spLocks noChangeArrowheads="1"/>
          </p:cNvSpPr>
          <p:nvPr/>
        </p:nvSpPr>
        <p:spPr bwMode="auto">
          <a:xfrm>
            <a:off x="1887538" y="1803400"/>
            <a:ext cx="4302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t>x</a:t>
            </a:r>
          </a:p>
        </p:txBody>
      </p:sp>
      <p:sp>
        <p:nvSpPr>
          <p:cNvPr id="523273" name="Text Box 9"/>
          <p:cNvSpPr txBox="1">
            <a:spLocks noChangeArrowheads="1"/>
          </p:cNvSpPr>
          <p:nvPr/>
        </p:nvSpPr>
        <p:spPr bwMode="auto">
          <a:xfrm>
            <a:off x="6545263" y="1803400"/>
            <a:ext cx="4175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t>y</a:t>
            </a:r>
          </a:p>
        </p:txBody>
      </p:sp>
    </p:spTree>
    <p:extLst>
      <p:ext uri="{BB962C8B-B14F-4D97-AF65-F5344CB8AC3E}">
        <p14:creationId xmlns:p14="http://schemas.microsoft.com/office/powerpoint/2010/main" val="224431401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Parsing</a:t>
            </a:r>
            <a:endParaRPr lang="en-US" dirty="0"/>
          </a:p>
        </p:txBody>
      </p:sp>
      <p:pic>
        <p:nvPicPr>
          <p:cNvPr id="5" name="Picture 4" descr="ParseT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281" y="1417638"/>
            <a:ext cx="7369015" cy="4835916"/>
          </a:xfrm>
          <a:prstGeom prst="rect">
            <a:avLst/>
          </a:prstGeom>
        </p:spPr>
      </p:pic>
      <p:sp>
        <p:nvSpPr>
          <p:cNvPr id="6" name="Text Box 7"/>
          <p:cNvSpPr txBox="1">
            <a:spLocks noChangeArrowheads="1"/>
          </p:cNvSpPr>
          <p:nvPr/>
        </p:nvSpPr>
        <p:spPr bwMode="auto">
          <a:xfrm>
            <a:off x="2667000" y="6219270"/>
            <a:ext cx="3632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dirty="0"/>
              <a:t>Recursive structure</a:t>
            </a:r>
          </a:p>
        </p:txBody>
      </p:sp>
    </p:spTree>
    <p:extLst>
      <p:ext uri="{BB962C8B-B14F-4D97-AF65-F5344CB8AC3E}">
        <p14:creationId xmlns:p14="http://schemas.microsoft.com/office/powerpoint/2010/main" val="1583315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p:txBody>
          <a:bodyPr/>
          <a:lstStyle/>
          <a:p>
            <a:r>
              <a:rPr lang="en-US" dirty="0" smtClean="0"/>
              <a:t>Bipartite Matching</a:t>
            </a:r>
            <a:endParaRPr lang="en-US" dirty="0"/>
          </a:p>
        </p:txBody>
      </p:sp>
      <p:sp>
        <p:nvSpPr>
          <p:cNvPr id="660483" name="Rectangle 3"/>
          <p:cNvSpPr>
            <a:spLocks noChangeArrowheads="1"/>
          </p:cNvSpPr>
          <p:nvPr/>
        </p:nvSpPr>
        <p:spPr bwMode="auto">
          <a:xfrm>
            <a:off x="533400" y="2743200"/>
            <a:ext cx="34290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000" b="1">
                <a:solidFill>
                  <a:srgbClr val="CC0066"/>
                </a:solidFill>
              </a:rPr>
              <a:t>What is the anticipated cost of collecting fees under the new proposal?</a:t>
            </a:r>
          </a:p>
        </p:txBody>
      </p:sp>
      <p:sp>
        <p:nvSpPr>
          <p:cNvPr id="660484" name="Rectangle 4"/>
          <p:cNvSpPr>
            <a:spLocks noChangeArrowheads="1"/>
          </p:cNvSpPr>
          <p:nvPr/>
        </p:nvSpPr>
        <p:spPr bwMode="auto">
          <a:xfrm>
            <a:off x="533400" y="4098925"/>
            <a:ext cx="34290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fr-CA" sz="2000" b="1">
                <a:solidFill>
                  <a:srgbClr val="336600"/>
                </a:solidFill>
              </a:rPr>
              <a:t>En vertu des nouvelles propositions, quel est le coût prévu de perception des droits?</a:t>
            </a:r>
          </a:p>
        </p:txBody>
      </p:sp>
      <p:sp>
        <p:nvSpPr>
          <p:cNvPr id="660485" name="AutoShape 5"/>
          <p:cNvSpPr>
            <a:spLocks noChangeArrowheads="1"/>
          </p:cNvSpPr>
          <p:nvPr/>
        </p:nvSpPr>
        <p:spPr bwMode="auto">
          <a:xfrm rot="16200000">
            <a:off x="4381500" y="3314700"/>
            <a:ext cx="457200" cy="990600"/>
          </a:xfrm>
          <a:prstGeom prst="downArrow">
            <a:avLst>
              <a:gd name="adj1" fmla="val 50000"/>
              <a:gd name="adj2" fmla="val 54167"/>
            </a:avLst>
          </a:prstGeom>
          <a:solidFill>
            <a:schemeClr val="tx2"/>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486" name="Text Box 6"/>
          <p:cNvSpPr txBox="1">
            <a:spLocks noChangeArrowheads="1"/>
          </p:cNvSpPr>
          <p:nvPr/>
        </p:nvSpPr>
        <p:spPr bwMode="auto">
          <a:xfrm>
            <a:off x="1887538" y="1803400"/>
            <a:ext cx="4302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t>x</a:t>
            </a:r>
          </a:p>
        </p:txBody>
      </p:sp>
      <p:sp>
        <p:nvSpPr>
          <p:cNvPr id="660487" name="Text Box 7"/>
          <p:cNvSpPr txBox="1">
            <a:spLocks noChangeArrowheads="1"/>
          </p:cNvSpPr>
          <p:nvPr/>
        </p:nvSpPr>
        <p:spPr bwMode="auto">
          <a:xfrm>
            <a:off x="6545263" y="1803400"/>
            <a:ext cx="4175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t>y</a:t>
            </a:r>
          </a:p>
        </p:txBody>
      </p:sp>
      <p:sp>
        <p:nvSpPr>
          <p:cNvPr id="660488" name="Rectangle 8"/>
          <p:cNvSpPr>
            <a:spLocks noChangeArrowheads="1"/>
          </p:cNvSpPr>
          <p:nvPr/>
        </p:nvSpPr>
        <p:spPr bwMode="auto">
          <a:xfrm>
            <a:off x="5257800" y="2547938"/>
            <a:ext cx="1371600" cy="327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600" b="1" dirty="0">
                <a:solidFill>
                  <a:srgbClr val="CC0066"/>
                </a:solidFill>
              </a:rPr>
              <a:t>What</a:t>
            </a:r>
          </a:p>
          <a:p>
            <a:pPr algn="r"/>
            <a:r>
              <a:rPr lang="en-US" sz="1600" b="1" dirty="0">
                <a:solidFill>
                  <a:srgbClr val="CC0066"/>
                </a:solidFill>
              </a:rPr>
              <a:t>is </a:t>
            </a:r>
          </a:p>
          <a:p>
            <a:pPr algn="r"/>
            <a:r>
              <a:rPr lang="en-US" sz="1600" b="1" dirty="0">
                <a:solidFill>
                  <a:srgbClr val="CC0066"/>
                </a:solidFill>
              </a:rPr>
              <a:t>the</a:t>
            </a:r>
          </a:p>
          <a:p>
            <a:pPr algn="r"/>
            <a:r>
              <a:rPr lang="en-US" sz="1600" b="1" dirty="0">
                <a:solidFill>
                  <a:srgbClr val="CC0066"/>
                </a:solidFill>
              </a:rPr>
              <a:t>anticipated</a:t>
            </a:r>
          </a:p>
          <a:p>
            <a:pPr algn="r"/>
            <a:r>
              <a:rPr lang="en-US" sz="1600" b="1" dirty="0">
                <a:solidFill>
                  <a:srgbClr val="CC0066"/>
                </a:solidFill>
              </a:rPr>
              <a:t>cost</a:t>
            </a:r>
          </a:p>
          <a:p>
            <a:pPr algn="r"/>
            <a:r>
              <a:rPr lang="en-US" sz="1600" b="1" dirty="0">
                <a:solidFill>
                  <a:srgbClr val="CC0066"/>
                </a:solidFill>
              </a:rPr>
              <a:t>of</a:t>
            </a:r>
          </a:p>
          <a:p>
            <a:pPr algn="r"/>
            <a:r>
              <a:rPr lang="en-US" sz="1600" b="1" dirty="0">
                <a:solidFill>
                  <a:srgbClr val="CC0066"/>
                </a:solidFill>
              </a:rPr>
              <a:t>collecting </a:t>
            </a:r>
          </a:p>
          <a:p>
            <a:pPr algn="r"/>
            <a:r>
              <a:rPr lang="en-US" sz="1600" b="1" dirty="0">
                <a:solidFill>
                  <a:srgbClr val="CC0066"/>
                </a:solidFill>
              </a:rPr>
              <a:t>fees </a:t>
            </a:r>
          </a:p>
          <a:p>
            <a:pPr algn="r"/>
            <a:r>
              <a:rPr lang="en-US" sz="1600" b="1" dirty="0">
                <a:solidFill>
                  <a:srgbClr val="CC0066"/>
                </a:solidFill>
              </a:rPr>
              <a:t>under </a:t>
            </a:r>
          </a:p>
          <a:p>
            <a:pPr algn="r"/>
            <a:r>
              <a:rPr lang="en-US" sz="1600" b="1" dirty="0">
                <a:solidFill>
                  <a:srgbClr val="CC0066"/>
                </a:solidFill>
              </a:rPr>
              <a:t>the </a:t>
            </a:r>
          </a:p>
          <a:p>
            <a:pPr algn="r"/>
            <a:r>
              <a:rPr lang="en-US" sz="1600" b="1" dirty="0">
                <a:solidFill>
                  <a:srgbClr val="CC0066"/>
                </a:solidFill>
              </a:rPr>
              <a:t>new </a:t>
            </a:r>
          </a:p>
          <a:p>
            <a:pPr algn="r"/>
            <a:r>
              <a:rPr lang="en-US" sz="1600" b="1" dirty="0">
                <a:solidFill>
                  <a:srgbClr val="CC0066"/>
                </a:solidFill>
              </a:rPr>
              <a:t>proposal</a:t>
            </a:r>
          </a:p>
          <a:p>
            <a:pPr algn="r"/>
            <a:r>
              <a:rPr lang="en-US" sz="1600" b="1" dirty="0">
                <a:solidFill>
                  <a:srgbClr val="CC0066"/>
                </a:solidFill>
              </a:rPr>
              <a:t>?</a:t>
            </a:r>
          </a:p>
        </p:txBody>
      </p:sp>
      <p:sp>
        <p:nvSpPr>
          <p:cNvPr id="660489" name="Rectangle 9"/>
          <p:cNvSpPr>
            <a:spLocks noChangeArrowheads="1"/>
          </p:cNvSpPr>
          <p:nvPr/>
        </p:nvSpPr>
        <p:spPr bwMode="auto">
          <a:xfrm>
            <a:off x="7634288" y="1663700"/>
            <a:ext cx="1524000" cy="449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1600" b="1" dirty="0">
                <a:solidFill>
                  <a:srgbClr val="336600"/>
                </a:solidFill>
              </a:rPr>
              <a:t>En </a:t>
            </a:r>
          </a:p>
          <a:p>
            <a:pPr algn="l"/>
            <a:r>
              <a:rPr lang="en-US" sz="1600" b="1" dirty="0" err="1">
                <a:solidFill>
                  <a:srgbClr val="336600"/>
                </a:solidFill>
              </a:rPr>
              <a:t>vertu</a:t>
            </a:r>
            <a:r>
              <a:rPr lang="en-US" sz="1600" b="1" dirty="0">
                <a:solidFill>
                  <a:srgbClr val="336600"/>
                </a:solidFill>
              </a:rPr>
              <a:t> </a:t>
            </a:r>
          </a:p>
          <a:p>
            <a:pPr algn="l"/>
            <a:r>
              <a:rPr lang="en-US" sz="1600" b="1" dirty="0">
                <a:solidFill>
                  <a:srgbClr val="336600"/>
                </a:solidFill>
              </a:rPr>
              <a:t>de</a:t>
            </a:r>
          </a:p>
          <a:p>
            <a:pPr algn="l"/>
            <a:r>
              <a:rPr lang="en-US" sz="1600" b="1" dirty="0">
                <a:solidFill>
                  <a:srgbClr val="336600"/>
                </a:solidFill>
              </a:rPr>
              <a:t>les</a:t>
            </a:r>
          </a:p>
          <a:p>
            <a:pPr algn="l"/>
            <a:r>
              <a:rPr lang="en-US" sz="1600" b="1" dirty="0" err="1">
                <a:solidFill>
                  <a:srgbClr val="336600"/>
                </a:solidFill>
              </a:rPr>
              <a:t>nouvelles</a:t>
            </a:r>
            <a:r>
              <a:rPr lang="en-US" sz="1600" b="1" dirty="0">
                <a:solidFill>
                  <a:srgbClr val="336600"/>
                </a:solidFill>
              </a:rPr>
              <a:t> </a:t>
            </a:r>
          </a:p>
          <a:p>
            <a:pPr algn="l"/>
            <a:r>
              <a:rPr lang="en-US" sz="1600" b="1" dirty="0">
                <a:solidFill>
                  <a:srgbClr val="336600"/>
                </a:solidFill>
              </a:rPr>
              <a:t>propositions</a:t>
            </a:r>
          </a:p>
          <a:p>
            <a:pPr algn="l"/>
            <a:r>
              <a:rPr lang="en-US" sz="1600" b="1" dirty="0">
                <a:solidFill>
                  <a:srgbClr val="336600"/>
                </a:solidFill>
              </a:rPr>
              <a:t>, </a:t>
            </a:r>
          </a:p>
          <a:p>
            <a:pPr algn="l"/>
            <a:r>
              <a:rPr lang="en-US" sz="1600" b="1" dirty="0" err="1">
                <a:solidFill>
                  <a:srgbClr val="336600"/>
                </a:solidFill>
              </a:rPr>
              <a:t>quel</a:t>
            </a:r>
            <a:r>
              <a:rPr lang="en-US" sz="1600" b="1" dirty="0">
                <a:solidFill>
                  <a:srgbClr val="336600"/>
                </a:solidFill>
              </a:rPr>
              <a:t> </a:t>
            </a:r>
          </a:p>
          <a:p>
            <a:pPr algn="l"/>
            <a:r>
              <a:rPr lang="en-US" sz="1600" b="1" dirty="0" err="1">
                <a:solidFill>
                  <a:srgbClr val="336600"/>
                </a:solidFill>
              </a:rPr>
              <a:t>est</a:t>
            </a:r>
            <a:r>
              <a:rPr lang="en-US" sz="1600" b="1" dirty="0">
                <a:solidFill>
                  <a:srgbClr val="336600"/>
                </a:solidFill>
              </a:rPr>
              <a:t> </a:t>
            </a:r>
          </a:p>
          <a:p>
            <a:pPr algn="l"/>
            <a:r>
              <a:rPr lang="en-US" sz="1600" b="1" dirty="0">
                <a:solidFill>
                  <a:srgbClr val="336600"/>
                </a:solidFill>
              </a:rPr>
              <a:t>le </a:t>
            </a:r>
          </a:p>
          <a:p>
            <a:pPr algn="l"/>
            <a:r>
              <a:rPr lang="en-US" sz="1600" b="1" dirty="0" err="1">
                <a:solidFill>
                  <a:srgbClr val="336600"/>
                </a:solidFill>
              </a:rPr>
              <a:t>coût</a:t>
            </a:r>
            <a:r>
              <a:rPr lang="en-US" sz="1600" b="1" dirty="0">
                <a:solidFill>
                  <a:srgbClr val="336600"/>
                </a:solidFill>
              </a:rPr>
              <a:t> </a:t>
            </a:r>
          </a:p>
          <a:p>
            <a:pPr algn="l"/>
            <a:r>
              <a:rPr lang="en-US" sz="1600" b="1" dirty="0" err="1">
                <a:solidFill>
                  <a:srgbClr val="336600"/>
                </a:solidFill>
              </a:rPr>
              <a:t>prévu</a:t>
            </a:r>
            <a:r>
              <a:rPr lang="en-US" sz="1600" b="1" dirty="0">
                <a:solidFill>
                  <a:srgbClr val="336600"/>
                </a:solidFill>
              </a:rPr>
              <a:t> </a:t>
            </a:r>
          </a:p>
          <a:p>
            <a:pPr algn="l"/>
            <a:r>
              <a:rPr lang="en-US" sz="1600" b="1" dirty="0">
                <a:solidFill>
                  <a:srgbClr val="336600"/>
                </a:solidFill>
              </a:rPr>
              <a:t>de </a:t>
            </a:r>
          </a:p>
          <a:p>
            <a:pPr algn="l"/>
            <a:r>
              <a:rPr lang="en-US" sz="1600" b="1" dirty="0">
                <a:solidFill>
                  <a:srgbClr val="336600"/>
                </a:solidFill>
              </a:rPr>
              <a:t>perception </a:t>
            </a:r>
          </a:p>
          <a:p>
            <a:pPr algn="l"/>
            <a:r>
              <a:rPr lang="en-US" sz="1600" b="1" dirty="0">
                <a:solidFill>
                  <a:srgbClr val="336600"/>
                </a:solidFill>
              </a:rPr>
              <a:t>de </a:t>
            </a:r>
          </a:p>
          <a:p>
            <a:pPr algn="l"/>
            <a:r>
              <a:rPr lang="en-US" sz="1600" b="1" dirty="0">
                <a:solidFill>
                  <a:srgbClr val="336600"/>
                </a:solidFill>
              </a:rPr>
              <a:t>les </a:t>
            </a:r>
          </a:p>
          <a:p>
            <a:pPr algn="l"/>
            <a:r>
              <a:rPr lang="en-US" sz="1600" b="1" dirty="0" err="1">
                <a:solidFill>
                  <a:srgbClr val="336600"/>
                </a:solidFill>
              </a:rPr>
              <a:t>droits</a:t>
            </a:r>
            <a:endParaRPr lang="en-US" sz="1600" b="1" dirty="0">
              <a:solidFill>
                <a:srgbClr val="336600"/>
              </a:solidFill>
            </a:endParaRPr>
          </a:p>
          <a:p>
            <a:pPr algn="l"/>
            <a:r>
              <a:rPr lang="en-US" sz="1600" b="1" dirty="0">
                <a:solidFill>
                  <a:srgbClr val="336600"/>
                </a:solidFill>
              </a:rPr>
              <a:t>?</a:t>
            </a:r>
          </a:p>
        </p:txBody>
      </p:sp>
      <p:grpSp>
        <p:nvGrpSpPr>
          <p:cNvPr id="660490" name="Group 10"/>
          <p:cNvGrpSpPr>
            <a:grpSpLocks/>
          </p:cNvGrpSpPr>
          <p:nvPr/>
        </p:nvGrpSpPr>
        <p:grpSpPr bwMode="auto">
          <a:xfrm>
            <a:off x="6616700" y="2717800"/>
            <a:ext cx="996950" cy="838200"/>
            <a:chOff x="4168" y="1832"/>
            <a:chExt cx="628" cy="528"/>
          </a:xfrm>
        </p:grpSpPr>
        <p:sp>
          <p:nvSpPr>
            <p:cNvPr id="660491" name="Line 11"/>
            <p:cNvSpPr>
              <a:spLocks noChangeShapeType="1"/>
            </p:cNvSpPr>
            <p:nvPr/>
          </p:nvSpPr>
          <p:spPr bwMode="auto">
            <a:xfrm>
              <a:off x="4168" y="1836"/>
              <a:ext cx="96"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492" name="Line 12"/>
            <p:cNvSpPr>
              <a:spLocks noChangeShapeType="1"/>
            </p:cNvSpPr>
            <p:nvPr/>
          </p:nvSpPr>
          <p:spPr bwMode="auto">
            <a:xfrm>
              <a:off x="4252" y="1832"/>
              <a:ext cx="452" cy="52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493" name="Line 13"/>
            <p:cNvSpPr>
              <a:spLocks noChangeShapeType="1"/>
            </p:cNvSpPr>
            <p:nvPr/>
          </p:nvSpPr>
          <p:spPr bwMode="auto">
            <a:xfrm>
              <a:off x="4700" y="2360"/>
              <a:ext cx="96"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0494" name="Group 14"/>
          <p:cNvGrpSpPr>
            <a:grpSpLocks/>
          </p:cNvGrpSpPr>
          <p:nvPr/>
        </p:nvGrpSpPr>
        <p:grpSpPr bwMode="auto">
          <a:xfrm>
            <a:off x="6616700" y="2971800"/>
            <a:ext cx="996950" cy="838200"/>
            <a:chOff x="4168" y="1832"/>
            <a:chExt cx="628" cy="528"/>
          </a:xfrm>
        </p:grpSpPr>
        <p:sp>
          <p:nvSpPr>
            <p:cNvPr id="660495" name="Line 15"/>
            <p:cNvSpPr>
              <a:spLocks noChangeShapeType="1"/>
            </p:cNvSpPr>
            <p:nvPr/>
          </p:nvSpPr>
          <p:spPr bwMode="auto">
            <a:xfrm>
              <a:off x="4168" y="1836"/>
              <a:ext cx="96"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496" name="Line 16"/>
            <p:cNvSpPr>
              <a:spLocks noChangeShapeType="1"/>
            </p:cNvSpPr>
            <p:nvPr/>
          </p:nvSpPr>
          <p:spPr bwMode="auto">
            <a:xfrm>
              <a:off x="4252" y="1832"/>
              <a:ext cx="452" cy="52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497" name="Line 17"/>
            <p:cNvSpPr>
              <a:spLocks noChangeShapeType="1"/>
            </p:cNvSpPr>
            <p:nvPr/>
          </p:nvSpPr>
          <p:spPr bwMode="auto">
            <a:xfrm>
              <a:off x="4700" y="2360"/>
              <a:ext cx="96"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0498" name="Group 18"/>
          <p:cNvGrpSpPr>
            <a:grpSpLocks/>
          </p:cNvGrpSpPr>
          <p:nvPr/>
        </p:nvGrpSpPr>
        <p:grpSpPr bwMode="auto">
          <a:xfrm>
            <a:off x="6629400" y="3213100"/>
            <a:ext cx="996950" cy="838200"/>
            <a:chOff x="4168" y="1832"/>
            <a:chExt cx="628" cy="528"/>
          </a:xfrm>
        </p:grpSpPr>
        <p:sp>
          <p:nvSpPr>
            <p:cNvPr id="660499" name="Line 19"/>
            <p:cNvSpPr>
              <a:spLocks noChangeShapeType="1"/>
            </p:cNvSpPr>
            <p:nvPr/>
          </p:nvSpPr>
          <p:spPr bwMode="auto">
            <a:xfrm>
              <a:off x="4168" y="1836"/>
              <a:ext cx="96"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00" name="Line 20"/>
            <p:cNvSpPr>
              <a:spLocks noChangeShapeType="1"/>
            </p:cNvSpPr>
            <p:nvPr/>
          </p:nvSpPr>
          <p:spPr bwMode="auto">
            <a:xfrm>
              <a:off x="4252" y="1832"/>
              <a:ext cx="452" cy="52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01" name="Line 21"/>
            <p:cNvSpPr>
              <a:spLocks noChangeShapeType="1"/>
            </p:cNvSpPr>
            <p:nvPr/>
          </p:nvSpPr>
          <p:spPr bwMode="auto">
            <a:xfrm>
              <a:off x="4700" y="2360"/>
              <a:ext cx="96"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0502" name="Group 22"/>
          <p:cNvGrpSpPr>
            <a:grpSpLocks/>
          </p:cNvGrpSpPr>
          <p:nvPr/>
        </p:nvGrpSpPr>
        <p:grpSpPr bwMode="auto">
          <a:xfrm>
            <a:off x="6634163" y="3946525"/>
            <a:ext cx="996950" cy="838200"/>
            <a:chOff x="4168" y="1832"/>
            <a:chExt cx="628" cy="528"/>
          </a:xfrm>
        </p:grpSpPr>
        <p:sp>
          <p:nvSpPr>
            <p:cNvPr id="660503" name="Line 23"/>
            <p:cNvSpPr>
              <a:spLocks noChangeShapeType="1"/>
            </p:cNvSpPr>
            <p:nvPr/>
          </p:nvSpPr>
          <p:spPr bwMode="auto">
            <a:xfrm>
              <a:off x="4168" y="1836"/>
              <a:ext cx="96"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04" name="Line 24"/>
            <p:cNvSpPr>
              <a:spLocks noChangeShapeType="1"/>
            </p:cNvSpPr>
            <p:nvPr/>
          </p:nvSpPr>
          <p:spPr bwMode="auto">
            <a:xfrm>
              <a:off x="4252" y="1832"/>
              <a:ext cx="452" cy="52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05" name="Line 25"/>
            <p:cNvSpPr>
              <a:spLocks noChangeShapeType="1"/>
            </p:cNvSpPr>
            <p:nvPr/>
          </p:nvSpPr>
          <p:spPr bwMode="auto">
            <a:xfrm>
              <a:off x="4700" y="2360"/>
              <a:ext cx="96"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0506" name="Group 26"/>
          <p:cNvGrpSpPr>
            <a:grpSpLocks/>
          </p:cNvGrpSpPr>
          <p:nvPr/>
        </p:nvGrpSpPr>
        <p:grpSpPr bwMode="auto">
          <a:xfrm>
            <a:off x="6634163" y="4189413"/>
            <a:ext cx="996950" cy="838200"/>
            <a:chOff x="4168" y="1832"/>
            <a:chExt cx="628" cy="528"/>
          </a:xfrm>
        </p:grpSpPr>
        <p:sp>
          <p:nvSpPr>
            <p:cNvPr id="660507" name="Line 27"/>
            <p:cNvSpPr>
              <a:spLocks noChangeShapeType="1"/>
            </p:cNvSpPr>
            <p:nvPr/>
          </p:nvSpPr>
          <p:spPr bwMode="auto">
            <a:xfrm>
              <a:off x="4168" y="1836"/>
              <a:ext cx="96"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08" name="Line 28"/>
            <p:cNvSpPr>
              <a:spLocks noChangeShapeType="1"/>
            </p:cNvSpPr>
            <p:nvPr/>
          </p:nvSpPr>
          <p:spPr bwMode="auto">
            <a:xfrm>
              <a:off x="4252" y="1832"/>
              <a:ext cx="452" cy="52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09" name="Line 29"/>
            <p:cNvSpPr>
              <a:spLocks noChangeShapeType="1"/>
            </p:cNvSpPr>
            <p:nvPr/>
          </p:nvSpPr>
          <p:spPr bwMode="auto">
            <a:xfrm>
              <a:off x="4700" y="2360"/>
              <a:ext cx="96"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60510" name="Group 30"/>
          <p:cNvGrpSpPr>
            <a:grpSpLocks/>
          </p:cNvGrpSpPr>
          <p:nvPr/>
        </p:nvGrpSpPr>
        <p:grpSpPr bwMode="auto">
          <a:xfrm>
            <a:off x="6634163" y="5637213"/>
            <a:ext cx="1016000" cy="357187"/>
            <a:chOff x="4176" y="3671"/>
            <a:chExt cx="640" cy="225"/>
          </a:xfrm>
        </p:grpSpPr>
        <p:sp>
          <p:nvSpPr>
            <p:cNvPr id="660511" name="Line 31"/>
            <p:cNvSpPr>
              <a:spLocks noChangeShapeType="1"/>
            </p:cNvSpPr>
            <p:nvPr/>
          </p:nvSpPr>
          <p:spPr bwMode="auto">
            <a:xfrm>
              <a:off x="4176" y="3675"/>
              <a:ext cx="96"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12" name="Line 32"/>
            <p:cNvSpPr>
              <a:spLocks noChangeShapeType="1"/>
            </p:cNvSpPr>
            <p:nvPr/>
          </p:nvSpPr>
          <p:spPr bwMode="auto">
            <a:xfrm>
              <a:off x="4260" y="3671"/>
              <a:ext cx="467" cy="225"/>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13" name="Line 33"/>
            <p:cNvSpPr>
              <a:spLocks noChangeShapeType="1"/>
            </p:cNvSpPr>
            <p:nvPr/>
          </p:nvSpPr>
          <p:spPr bwMode="auto">
            <a:xfrm>
              <a:off x="4720" y="3896"/>
              <a:ext cx="96"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60514" name="Line 34"/>
          <p:cNvSpPr>
            <a:spLocks noChangeShapeType="1"/>
          </p:cNvSpPr>
          <p:nvPr/>
        </p:nvSpPr>
        <p:spPr bwMode="auto">
          <a:xfrm>
            <a:off x="6624638" y="3709988"/>
            <a:ext cx="152400"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15" name="Line 35"/>
          <p:cNvSpPr>
            <a:spLocks noChangeShapeType="1"/>
          </p:cNvSpPr>
          <p:nvPr/>
        </p:nvSpPr>
        <p:spPr bwMode="auto">
          <a:xfrm>
            <a:off x="6767513" y="3703638"/>
            <a:ext cx="708025" cy="595312"/>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16" name="Line 36"/>
          <p:cNvSpPr>
            <a:spLocks noChangeShapeType="1"/>
          </p:cNvSpPr>
          <p:nvPr/>
        </p:nvSpPr>
        <p:spPr bwMode="auto">
          <a:xfrm>
            <a:off x="7473950" y="4298950"/>
            <a:ext cx="152400"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17" name="Line 37"/>
          <p:cNvSpPr>
            <a:spLocks noChangeShapeType="1"/>
          </p:cNvSpPr>
          <p:nvPr/>
        </p:nvSpPr>
        <p:spPr bwMode="auto">
          <a:xfrm>
            <a:off x="6634163" y="3471863"/>
            <a:ext cx="152400"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18" name="Line 38"/>
          <p:cNvSpPr>
            <a:spLocks noChangeShapeType="1"/>
          </p:cNvSpPr>
          <p:nvPr/>
        </p:nvSpPr>
        <p:spPr bwMode="auto">
          <a:xfrm>
            <a:off x="6767513" y="3465513"/>
            <a:ext cx="717550" cy="108585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19" name="Line 39"/>
          <p:cNvSpPr>
            <a:spLocks noChangeShapeType="1"/>
          </p:cNvSpPr>
          <p:nvPr/>
        </p:nvSpPr>
        <p:spPr bwMode="auto">
          <a:xfrm>
            <a:off x="7483475" y="4546600"/>
            <a:ext cx="152400"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0" name="Line 40"/>
          <p:cNvSpPr>
            <a:spLocks noChangeShapeType="1"/>
          </p:cNvSpPr>
          <p:nvPr/>
        </p:nvSpPr>
        <p:spPr bwMode="auto">
          <a:xfrm>
            <a:off x="6638925" y="4443413"/>
            <a:ext cx="152400"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1" name="Line 41"/>
          <p:cNvSpPr>
            <a:spLocks noChangeShapeType="1"/>
          </p:cNvSpPr>
          <p:nvPr/>
        </p:nvSpPr>
        <p:spPr bwMode="auto">
          <a:xfrm>
            <a:off x="6772275" y="4432300"/>
            <a:ext cx="717550" cy="1338263"/>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2" name="Line 42"/>
          <p:cNvSpPr>
            <a:spLocks noChangeShapeType="1"/>
          </p:cNvSpPr>
          <p:nvPr/>
        </p:nvSpPr>
        <p:spPr bwMode="auto">
          <a:xfrm>
            <a:off x="7483475" y="5765800"/>
            <a:ext cx="152400"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3" name="Line 43"/>
          <p:cNvSpPr>
            <a:spLocks noChangeShapeType="1"/>
          </p:cNvSpPr>
          <p:nvPr/>
        </p:nvSpPr>
        <p:spPr bwMode="auto">
          <a:xfrm>
            <a:off x="6629400" y="5414963"/>
            <a:ext cx="152400"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4" name="Line 44"/>
          <p:cNvSpPr>
            <a:spLocks noChangeShapeType="1"/>
          </p:cNvSpPr>
          <p:nvPr/>
        </p:nvSpPr>
        <p:spPr bwMode="auto">
          <a:xfrm flipV="1">
            <a:off x="6767513" y="3076575"/>
            <a:ext cx="719137" cy="233838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5" name="Line 45"/>
          <p:cNvSpPr>
            <a:spLocks noChangeShapeType="1"/>
          </p:cNvSpPr>
          <p:nvPr/>
        </p:nvSpPr>
        <p:spPr bwMode="auto">
          <a:xfrm>
            <a:off x="7472363" y="3081338"/>
            <a:ext cx="152400"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6" name="Line 46"/>
          <p:cNvSpPr>
            <a:spLocks noChangeShapeType="1"/>
          </p:cNvSpPr>
          <p:nvPr/>
        </p:nvSpPr>
        <p:spPr bwMode="auto">
          <a:xfrm>
            <a:off x="6629400" y="5186363"/>
            <a:ext cx="152400"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7" name="Line 47"/>
          <p:cNvSpPr>
            <a:spLocks noChangeShapeType="1"/>
          </p:cNvSpPr>
          <p:nvPr/>
        </p:nvSpPr>
        <p:spPr bwMode="auto">
          <a:xfrm flipV="1">
            <a:off x="6762750" y="2847975"/>
            <a:ext cx="719138" cy="233838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8" name="Line 48"/>
          <p:cNvSpPr>
            <a:spLocks noChangeShapeType="1"/>
          </p:cNvSpPr>
          <p:nvPr/>
        </p:nvSpPr>
        <p:spPr bwMode="auto">
          <a:xfrm>
            <a:off x="7462838" y="2852738"/>
            <a:ext cx="152400"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29" name="Line 49"/>
          <p:cNvSpPr>
            <a:spLocks noChangeShapeType="1"/>
          </p:cNvSpPr>
          <p:nvPr/>
        </p:nvSpPr>
        <p:spPr bwMode="auto">
          <a:xfrm flipV="1">
            <a:off x="6629400" y="4938713"/>
            <a:ext cx="142875" cy="4762"/>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30" name="Line 50"/>
          <p:cNvSpPr>
            <a:spLocks noChangeShapeType="1"/>
          </p:cNvSpPr>
          <p:nvPr/>
        </p:nvSpPr>
        <p:spPr bwMode="auto">
          <a:xfrm flipV="1">
            <a:off x="6767513" y="2600325"/>
            <a:ext cx="704850" cy="234315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31" name="Line 51"/>
          <p:cNvSpPr>
            <a:spLocks noChangeShapeType="1"/>
          </p:cNvSpPr>
          <p:nvPr/>
        </p:nvSpPr>
        <p:spPr bwMode="auto">
          <a:xfrm>
            <a:off x="7462838" y="2605088"/>
            <a:ext cx="152400"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32" name="Line 52"/>
          <p:cNvSpPr>
            <a:spLocks noChangeShapeType="1"/>
          </p:cNvSpPr>
          <p:nvPr/>
        </p:nvSpPr>
        <p:spPr bwMode="auto">
          <a:xfrm>
            <a:off x="6634163" y="4681538"/>
            <a:ext cx="152400" cy="0"/>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33" name="Line 53"/>
          <p:cNvSpPr>
            <a:spLocks noChangeShapeType="1"/>
          </p:cNvSpPr>
          <p:nvPr/>
        </p:nvSpPr>
        <p:spPr bwMode="auto">
          <a:xfrm flipV="1">
            <a:off x="6772275" y="2119313"/>
            <a:ext cx="700088" cy="2566987"/>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34" name="Line 54"/>
          <p:cNvSpPr>
            <a:spLocks noChangeShapeType="1"/>
          </p:cNvSpPr>
          <p:nvPr/>
        </p:nvSpPr>
        <p:spPr bwMode="auto">
          <a:xfrm>
            <a:off x="7462838" y="2119313"/>
            <a:ext cx="152400" cy="0"/>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0535" name="Text Box 55"/>
          <p:cNvSpPr txBox="1">
            <a:spLocks noChangeArrowheads="1"/>
          </p:cNvSpPr>
          <p:nvPr/>
        </p:nvSpPr>
        <p:spPr bwMode="auto">
          <a:xfrm>
            <a:off x="2297113" y="5973763"/>
            <a:ext cx="4381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t>Combinatorial structure</a:t>
            </a:r>
          </a:p>
        </p:txBody>
      </p:sp>
    </p:spTree>
    <p:extLst>
      <p:ext uri="{BB962C8B-B14F-4D97-AF65-F5344CB8AC3E}">
        <p14:creationId xmlns:p14="http://schemas.microsoft.com/office/powerpoint/2010/main" val="364860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76200" y="-76200"/>
            <a:ext cx="9296400" cy="1371600"/>
          </a:xfrm>
        </p:spPr>
        <p:txBody>
          <a:bodyPr/>
          <a:lstStyle/>
          <a:p>
            <a:r>
              <a:rPr lang="en-US" sz="4000" dirty="0">
                <a:solidFill>
                  <a:srgbClr val="000090"/>
                </a:solidFill>
              </a:rPr>
              <a:t>What if the data is not linearly separable?</a:t>
            </a:r>
          </a:p>
        </p:txBody>
      </p:sp>
      <p:grpSp>
        <p:nvGrpSpPr>
          <p:cNvPr id="2" name="Group 3"/>
          <p:cNvGrpSpPr>
            <a:grpSpLocks/>
          </p:cNvGrpSpPr>
          <p:nvPr/>
        </p:nvGrpSpPr>
        <p:grpSpPr bwMode="auto">
          <a:xfrm>
            <a:off x="304800" y="2285999"/>
            <a:ext cx="1806408" cy="2268229"/>
            <a:chOff x="480" y="1488"/>
            <a:chExt cx="1632" cy="2064"/>
          </a:xfrm>
        </p:grpSpPr>
        <p:sp>
          <p:nvSpPr>
            <p:cNvPr id="926724"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5" name="AutoShape 5"/>
            <p:cNvSpPr>
              <a:spLocks noChangeArrowheads="1"/>
            </p:cNvSpPr>
            <p:nvPr/>
          </p:nvSpPr>
          <p:spPr bwMode="auto">
            <a:xfrm>
              <a:off x="1584" y="259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6"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7"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8"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9"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0"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1"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2"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3"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1974126" y="2590800"/>
            <a:ext cx="1988271" cy="2057400"/>
            <a:chOff x="2331" y="1632"/>
            <a:chExt cx="1797" cy="1872"/>
          </a:xfrm>
        </p:grpSpPr>
        <p:sp>
          <p:nvSpPr>
            <p:cNvPr id="926735"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6" name="Rectangle 16"/>
            <p:cNvSpPr>
              <a:spLocks noChangeArrowheads="1"/>
            </p:cNvSpPr>
            <p:nvPr/>
          </p:nvSpPr>
          <p:spPr bwMode="auto">
            <a:xfrm>
              <a:off x="2331" y="2187"/>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7"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8"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9"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0"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1"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2"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3"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4"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5"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6"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26747" name="Text Box 27"/>
          <p:cNvSpPr txBox="1">
            <a:spLocks noChangeArrowheads="1"/>
          </p:cNvSpPr>
          <p:nvPr/>
        </p:nvSpPr>
        <p:spPr bwMode="auto">
          <a:xfrm>
            <a:off x="4375403" y="2463224"/>
            <a:ext cx="4311397" cy="584776"/>
          </a:xfrm>
          <a:prstGeom prst="rect">
            <a:avLst/>
          </a:prstGeom>
          <a:noFill/>
          <a:ln w="9525">
            <a:noFill/>
            <a:miter lim="800000"/>
            <a:headEnd/>
            <a:tailEnd/>
          </a:ln>
          <a:effectLst/>
        </p:spPr>
        <p:txBody>
          <a:bodyPr wrap="none">
            <a:spAutoFit/>
          </a:bodyPr>
          <a:lstStyle/>
          <a:p>
            <a:r>
              <a:rPr lang="en-US" sz="3200" b="1" dirty="0" smtClean="0">
                <a:solidFill>
                  <a:srgbClr val="009900"/>
                </a:solidFill>
              </a:rPr>
              <a:t>Add More Features!!!</a:t>
            </a:r>
            <a:endParaRPr lang="en-US" sz="3200" b="1" dirty="0">
              <a:solidFill>
                <a:srgbClr val="009900"/>
              </a:solidFill>
            </a:endParaRPr>
          </a:p>
        </p:txBody>
      </p:sp>
      <p:sp>
        <p:nvSpPr>
          <p:cNvPr id="54" name="AutoShape 25"/>
          <p:cNvSpPr>
            <a:spLocks noChangeArrowheads="1"/>
          </p:cNvSpPr>
          <p:nvPr/>
        </p:nvSpPr>
        <p:spPr bwMode="auto">
          <a:xfrm>
            <a:off x="2285999" y="38100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5" name="Rectangle 27"/>
          <p:cNvSpPr>
            <a:spLocks noChangeArrowheads="1"/>
          </p:cNvSpPr>
          <p:nvPr/>
        </p:nvSpPr>
        <p:spPr bwMode="auto">
          <a:xfrm>
            <a:off x="914400" y="3657600"/>
            <a:ext cx="159503" cy="5270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56" name="Text Box 27"/>
          <p:cNvSpPr txBox="1">
            <a:spLocks noChangeArrowheads="1"/>
          </p:cNvSpPr>
          <p:nvPr/>
        </p:nvSpPr>
        <p:spPr bwMode="auto">
          <a:xfrm>
            <a:off x="624428" y="5410200"/>
            <a:ext cx="4404772" cy="584776"/>
          </a:xfrm>
          <a:prstGeom prst="rect">
            <a:avLst/>
          </a:prstGeom>
          <a:noFill/>
          <a:ln w="9525">
            <a:noFill/>
            <a:miter lim="800000"/>
            <a:headEnd/>
            <a:tailEnd/>
          </a:ln>
          <a:effectLst/>
        </p:spPr>
        <p:txBody>
          <a:bodyPr wrap="none">
            <a:spAutoFit/>
          </a:bodyPr>
          <a:lstStyle/>
          <a:p>
            <a:r>
              <a:rPr lang="en-US" sz="3200" dirty="0" smtClean="0">
                <a:solidFill>
                  <a:srgbClr val="000090"/>
                </a:solidFill>
              </a:rPr>
              <a:t>What about </a:t>
            </a:r>
            <a:r>
              <a:rPr lang="en-US" sz="3200" dirty="0" err="1" smtClean="0">
                <a:solidFill>
                  <a:srgbClr val="000090"/>
                </a:solidFill>
              </a:rPr>
              <a:t>overfitting</a:t>
            </a:r>
            <a:r>
              <a:rPr lang="en-US" sz="3200" dirty="0" smtClean="0">
                <a:solidFill>
                  <a:srgbClr val="000090"/>
                </a:solidFill>
              </a:rPr>
              <a:t>?</a:t>
            </a:r>
            <a:endParaRPr lang="en-US" sz="3200" dirty="0">
              <a:solidFill>
                <a:srgbClr val="000090"/>
              </a:solidFill>
            </a:endParaRPr>
          </a:p>
        </p:txBody>
      </p:sp>
      <p:pic>
        <p:nvPicPr>
          <p:cNvPr id="57" name="Picture 30" descr="txp_fig"/>
          <p:cNvPicPr>
            <a:picLocks noChangeAspect="1" noChangeArrowheads="1"/>
          </p:cNvPicPr>
          <p:nvPr>
            <p:custDataLst>
              <p:tags r:id="rId1"/>
            </p:custDataLst>
          </p:nvPr>
        </p:nvPicPr>
        <p:blipFill>
          <a:blip r:embed="rId4" cstate="print"/>
          <a:srcRect/>
          <a:stretch>
            <a:fillRect/>
          </a:stretch>
        </p:blipFill>
        <p:spPr bwMode="auto">
          <a:xfrm>
            <a:off x="4038600" y="1038225"/>
            <a:ext cx="4324971" cy="1171575"/>
          </a:xfrm>
          <a:prstGeom prst="rect">
            <a:avLst/>
          </a:prstGeom>
          <a:noFill/>
          <a:ln w="9525">
            <a:noFill/>
            <a:miter lim="800000"/>
            <a:headEnd/>
            <a:tailEnd/>
          </a:ln>
          <a:effectLst/>
        </p:spPr>
      </p:pic>
      <p:pic>
        <p:nvPicPr>
          <p:cNvPr id="4" name="Picture 3"/>
          <p:cNvPicPr>
            <a:picLocks noChangeAspect="1"/>
          </p:cNvPicPr>
          <p:nvPr/>
        </p:nvPicPr>
        <p:blipFill>
          <a:blip r:embed="rId5"/>
          <a:stretch>
            <a:fillRect/>
          </a:stretch>
        </p:blipFill>
        <p:spPr>
          <a:xfrm>
            <a:off x="4572000" y="3006725"/>
            <a:ext cx="3276600" cy="3822700"/>
          </a:xfrm>
          <a:prstGeom prst="rect">
            <a:avLst/>
          </a:prstGeom>
        </p:spPr>
      </p:pic>
      <p:sp>
        <p:nvSpPr>
          <p:cNvPr id="59" name="AutoShape 25"/>
          <p:cNvSpPr>
            <a:spLocks noChangeArrowheads="1"/>
          </p:cNvSpPr>
          <p:nvPr/>
        </p:nvSpPr>
        <p:spPr bwMode="auto">
          <a:xfrm>
            <a:off x="2514600" y="31242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7" name="Freeform 6"/>
          <p:cNvSpPr/>
          <p:nvPr/>
        </p:nvSpPr>
        <p:spPr>
          <a:xfrm>
            <a:off x="681375" y="2206625"/>
            <a:ext cx="2208599" cy="2651125"/>
          </a:xfrm>
          <a:custGeom>
            <a:avLst/>
            <a:gdLst>
              <a:gd name="connsiteX0" fmla="*/ 1652250 w 2208599"/>
              <a:gd name="connsiteY0" fmla="*/ 0 h 2651125"/>
              <a:gd name="connsiteX1" fmla="*/ 1747500 w 2208599"/>
              <a:gd name="connsiteY1" fmla="*/ 571500 h 2651125"/>
              <a:gd name="connsiteX2" fmla="*/ 2080875 w 2208599"/>
              <a:gd name="connsiteY2" fmla="*/ 793750 h 2651125"/>
              <a:gd name="connsiteX3" fmla="*/ 2207875 w 2208599"/>
              <a:gd name="connsiteY3" fmla="*/ 1095375 h 2651125"/>
              <a:gd name="connsiteX4" fmla="*/ 2033250 w 2208599"/>
              <a:gd name="connsiteY4" fmla="*/ 1206500 h 2651125"/>
              <a:gd name="connsiteX5" fmla="*/ 1541125 w 2208599"/>
              <a:gd name="connsiteY5" fmla="*/ 1000125 h 2651125"/>
              <a:gd name="connsiteX6" fmla="*/ 1287125 w 2208599"/>
              <a:gd name="connsiteY6" fmla="*/ 841375 h 2651125"/>
              <a:gd name="connsiteX7" fmla="*/ 1144250 w 2208599"/>
              <a:gd name="connsiteY7" fmla="*/ 1031875 h 2651125"/>
              <a:gd name="connsiteX8" fmla="*/ 1207750 w 2208599"/>
              <a:gd name="connsiteY8" fmla="*/ 1412875 h 2651125"/>
              <a:gd name="connsiteX9" fmla="*/ 1509375 w 2208599"/>
              <a:gd name="connsiteY9" fmla="*/ 1444625 h 2651125"/>
              <a:gd name="connsiteX10" fmla="*/ 1953875 w 2208599"/>
              <a:gd name="connsiteY10" fmla="*/ 1524000 h 2651125"/>
              <a:gd name="connsiteX11" fmla="*/ 1874500 w 2208599"/>
              <a:gd name="connsiteY11" fmla="*/ 1841500 h 2651125"/>
              <a:gd name="connsiteX12" fmla="*/ 1493500 w 2208599"/>
              <a:gd name="connsiteY12" fmla="*/ 2032000 h 2651125"/>
              <a:gd name="connsiteX13" fmla="*/ 1080750 w 2208599"/>
              <a:gd name="connsiteY13" fmla="*/ 2127250 h 2651125"/>
              <a:gd name="connsiteX14" fmla="*/ 810875 w 2208599"/>
              <a:gd name="connsiteY14" fmla="*/ 1857375 h 2651125"/>
              <a:gd name="connsiteX15" fmla="*/ 652125 w 2208599"/>
              <a:gd name="connsiteY15" fmla="*/ 1539875 h 2651125"/>
              <a:gd name="connsiteX16" fmla="*/ 556875 w 2208599"/>
              <a:gd name="connsiteY16" fmla="*/ 1365250 h 2651125"/>
              <a:gd name="connsiteX17" fmla="*/ 350500 w 2208599"/>
              <a:gd name="connsiteY17" fmla="*/ 1349375 h 2651125"/>
              <a:gd name="connsiteX18" fmla="*/ 17125 w 2208599"/>
              <a:gd name="connsiteY18" fmla="*/ 1349375 h 2651125"/>
              <a:gd name="connsiteX19" fmla="*/ 64750 w 2208599"/>
              <a:gd name="connsiteY19" fmla="*/ 1635125 h 2651125"/>
              <a:gd name="connsiteX20" fmla="*/ 207625 w 2208599"/>
              <a:gd name="connsiteY20" fmla="*/ 1825625 h 2651125"/>
              <a:gd name="connsiteX21" fmla="*/ 429875 w 2208599"/>
              <a:gd name="connsiteY21" fmla="*/ 1936750 h 2651125"/>
              <a:gd name="connsiteX22" fmla="*/ 668000 w 2208599"/>
              <a:gd name="connsiteY22" fmla="*/ 2063750 h 2651125"/>
              <a:gd name="connsiteX23" fmla="*/ 985500 w 2208599"/>
              <a:gd name="connsiteY23" fmla="*/ 2238375 h 2651125"/>
              <a:gd name="connsiteX24" fmla="*/ 1096625 w 2208599"/>
              <a:gd name="connsiteY24" fmla="*/ 2651125 h 2651125"/>
              <a:gd name="connsiteX25" fmla="*/ 1096625 w 2208599"/>
              <a:gd name="connsiteY25" fmla="*/ 2651125 h 2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8599" h="2651125">
                <a:moveTo>
                  <a:pt x="1652250" y="0"/>
                </a:moveTo>
                <a:cubicBezTo>
                  <a:pt x="1664156" y="219604"/>
                  <a:pt x="1676063" y="439208"/>
                  <a:pt x="1747500" y="571500"/>
                </a:cubicBezTo>
                <a:cubicBezTo>
                  <a:pt x="1818937" y="703792"/>
                  <a:pt x="2004146" y="706438"/>
                  <a:pt x="2080875" y="793750"/>
                </a:cubicBezTo>
                <a:cubicBezTo>
                  <a:pt x="2157604" y="881063"/>
                  <a:pt x="2215812" y="1026583"/>
                  <a:pt x="2207875" y="1095375"/>
                </a:cubicBezTo>
                <a:cubicBezTo>
                  <a:pt x="2199938" y="1164167"/>
                  <a:pt x="2144375" y="1222375"/>
                  <a:pt x="2033250" y="1206500"/>
                </a:cubicBezTo>
                <a:cubicBezTo>
                  <a:pt x="1922125" y="1190625"/>
                  <a:pt x="1665479" y="1060979"/>
                  <a:pt x="1541125" y="1000125"/>
                </a:cubicBezTo>
                <a:cubicBezTo>
                  <a:pt x="1416771" y="939271"/>
                  <a:pt x="1353271" y="836083"/>
                  <a:pt x="1287125" y="841375"/>
                </a:cubicBezTo>
                <a:cubicBezTo>
                  <a:pt x="1220979" y="846667"/>
                  <a:pt x="1157479" y="936625"/>
                  <a:pt x="1144250" y="1031875"/>
                </a:cubicBezTo>
                <a:cubicBezTo>
                  <a:pt x="1131021" y="1127125"/>
                  <a:pt x="1146896" y="1344083"/>
                  <a:pt x="1207750" y="1412875"/>
                </a:cubicBezTo>
                <a:cubicBezTo>
                  <a:pt x="1268604" y="1481667"/>
                  <a:pt x="1385021" y="1426104"/>
                  <a:pt x="1509375" y="1444625"/>
                </a:cubicBezTo>
                <a:cubicBezTo>
                  <a:pt x="1633729" y="1463146"/>
                  <a:pt x="1893021" y="1457854"/>
                  <a:pt x="1953875" y="1524000"/>
                </a:cubicBezTo>
                <a:cubicBezTo>
                  <a:pt x="2014729" y="1590146"/>
                  <a:pt x="1951229" y="1756833"/>
                  <a:pt x="1874500" y="1841500"/>
                </a:cubicBezTo>
                <a:cubicBezTo>
                  <a:pt x="1797771" y="1926167"/>
                  <a:pt x="1625792" y="1984375"/>
                  <a:pt x="1493500" y="2032000"/>
                </a:cubicBezTo>
                <a:cubicBezTo>
                  <a:pt x="1361208" y="2079625"/>
                  <a:pt x="1194521" y="2156354"/>
                  <a:pt x="1080750" y="2127250"/>
                </a:cubicBezTo>
                <a:cubicBezTo>
                  <a:pt x="966979" y="2098146"/>
                  <a:pt x="882312" y="1955271"/>
                  <a:pt x="810875" y="1857375"/>
                </a:cubicBezTo>
                <a:cubicBezTo>
                  <a:pt x="739438" y="1759479"/>
                  <a:pt x="694458" y="1621896"/>
                  <a:pt x="652125" y="1539875"/>
                </a:cubicBezTo>
                <a:cubicBezTo>
                  <a:pt x="609792" y="1457854"/>
                  <a:pt x="607146" y="1397000"/>
                  <a:pt x="556875" y="1365250"/>
                </a:cubicBezTo>
                <a:cubicBezTo>
                  <a:pt x="506604" y="1333500"/>
                  <a:pt x="440458" y="1352021"/>
                  <a:pt x="350500" y="1349375"/>
                </a:cubicBezTo>
                <a:cubicBezTo>
                  <a:pt x="260542" y="1346729"/>
                  <a:pt x="64750" y="1301750"/>
                  <a:pt x="17125" y="1349375"/>
                </a:cubicBezTo>
                <a:cubicBezTo>
                  <a:pt x="-30500" y="1397000"/>
                  <a:pt x="33000" y="1555750"/>
                  <a:pt x="64750" y="1635125"/>
                </a:cubicBezTo>
                <a:cubicBezTo>
                  <a:pt x="96500" y="1714500"/>
                  <a:pt x="146771" y="1775354"/>
                  <a:pt x="207625" y="1825625"/>
                </a:cubicBezTo>
                <a:cubicBezTo>
                  <a:pt x="268479" y="1875896"/>
                  <a:pt x="353146" y="1897063"/>
                  <a:pt x="429875" y="1936750"/>
                </a:cubicBezTo>
                <a:cubicBezTo>
                  <a:pt x="506604" y="1976438"/>
                  <a:pt x="668000" y="2063750"/>
                  <a:pt x="668000" y="2063750"/>
                </a:cubicBezTo>
                <a:cubicBezTo>
                  <a:pt x="760604" y="2114021"/>
                  <a:pt x="914063" y="2140479"/>
                  <a:pt x="985500" y="2238375"/>
                </a:cubicBezTo>
                <a:cubicBezTo>
                  <a:pt x="1056937" y="2336271"/>
                  <a:pt x="1096625" y="2651125"/>
                  <a:pt x="1096625" y="2651125"/>
                </a:cubicBezTo>
                <a:lnTo>
                  <a:pt x="1096625" y="2651125"/>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0506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6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47" grpId="0"/>
      <p:bldP spid="5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a:xfrm>
            <a:off x="457200" y="76200"/>
            <a:ext cx="8686800" cy="1143000"/>
          </a:xfrm>
        </p:spPr>
        <p:txBody>
          <a:bodyPr/>
          <a:lstStyle/>
          <a:p>
            <a:r>
              <a:rPr lang="en-US"/>
              <a:t>Local Prediction</a:t>
            </a:r>
          </a:p>
        </p:txBody>
      </p:sp>
      <p:sp>
        <p:nvSpPr>
          <p:cNvPr id="820227" name="Rectangle 3"/>
          <p:cNvSpPr>
            <a:spLocks noGrp="1" noChangeArrowheads="1"/>
          </p:cNvSpPr>
          <p:nvPr>
            <p:ph type="body" idx="1"/>
          </p:nvPr>
        </p:nvSpPr>
        <p:spPr>
          <a:xfrm>
            <a:off x="571500" y="4892675"/>
            <a:ext cx="8001000" cy="1584325"/>
          </a:xfrm>
        </p:spPr>
        <p:txBody>
          <a:bodyPr/>
          <a:lstStyle/>
          <a:p>
            <a:pPr>
              <a:lnSpc>
                <a:spcPct val="80000"/>
              </a:lnSpc>
              <a:buFont typeface="Wingdings" charset="0"/>
              <a:buNone/>
            </a:pPr>
            <a:endParaRPr lang="en-US" sz="2400"/>
          </a:p>
          <a:p>
            <a:pPr>
              <a:lnSpc>
                <a:spcPct val="80000"/>
              </a:lnSpc>
              <a:buFont typeface="Wingdings" charset="0"/>
              <a:buNone/>
            </a:pPr>
            <a:r>
              <a:rPr lang="en-US"/>
              <a:t>Classify using local information</a:t>
            </a:r>
          </a:p>
          <a:p>
            <a:pPr>
              <a:lnSpc>
                <a:spcPct val="80000"/>
              </a:lnSpc>
              <a:buFont typeface="Wingdings" charset="0"/>
              <a:buNone/>
            </a:pPr>
            <a:r>
              <a:rPr lang="en-US" sz="3200">
                <a:solidFill>
                  <a:srgbClr val="FF0000"/>
                </a:solidFill>
                <a:sym typeface="Symbol" charset="0"/>
              </a:rPr>
              <a:t> </a:t>
            </a:r>
            <a:r>
              <a:rPr lang="en-US" sz="3200">
                <a:solidFill>
                  <a:srgbClr val="FF0000"/>
                </a:solidFill>
              </a:rPr>
              <a:t>Ignores correlations &amp; constraints!</a:t>
            </a:r>
          </a:p>
        </p:txBody>
      </p:sp>
      <p:pic>
        <p:nvPicPr>
          <p:cNvPr id="820228" name="Picture 4" descr="w51-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1113" y="1903413"/>
            <a:ext cx="522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29" name="Picture 5" descr="w51-e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113" y="1903413"/>
            <a:ext cx="522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30" name="Picture 6" descr="w51-b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913" y="1903413"/>
            <a:ext cx="522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31" name="Picture 7" descr="w51-a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9588" y="1903413"/>
            <a:ext cx="522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32" name="Picture 8" descr="w51-c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0913" y="1903413"/>
            <a:ext cx="522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33" name="Text Box 9"/>
          <p:cNvSpPr txBox="1">
            <a:spLocks noChangeArrowheads="1"/>
          </p:cNvSpPr>
          <p:nvPr/>
        </p:nvSpPr>
        <p:spPr bwMode="auto">
          <a:xfrm>
            <a:off x="365125" y="3641725"/>
            <a:ext cx="6413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6400" b="1">
                <a:solidFill>
                  <a:srgbClr val="0000FF"/>
                </a:solidFill>
              </a:rPr>
              <a:t>b</a:t>
            </a:r>
          </a:p>
        </p:txBody>
      </p:sp>
      <p:sp>
        <p:nvSpPr>
          <p:cNvPr id="820234" name="AutoShape 10"/>
          <p:cNvSpPr>
            <a:spLocks noChangeArrowheads="1"/>
          </p:cNvSpPr>
          <p:nvPr/>
        </p:nvSpPr>
        <p:spPr bwMode="auto">
          <a:xfrm>
            <a:off x="457200" y="3009900"/>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35" name="AutoShape 11"/>
          <p:cNvSpPr>
            <a:spLocks noChangeArrowheads="1"/>
          </p:cNvSpPr>
          <p:nvPr/>
        </p:nvSpPr>
        <p:spPr bwMode="auto">
          <a:xfrm>
            <a:off x="1163638" y="3000375"/>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36" name="AutoShape 12"/>
          <p:cNvSpPr>
            <a:spLocks noChangeArrowheads="1"/>
          </p:cNvSpPr>
          <p:nvPr/>
        </p:nvSpPr>
        <p:spPr bwMode="auto">
          <a:xfrm>
            <a:off x="1870075" y="3000375"/>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37" name="AutoShape 13"/>
          <p:cNvSpPr>
            <a:spLocks noChangeArrowheads="1"/>
          </p:cNvSpPr>
          <p:nvPr/>
        </p:nvSpPr>
        <p:spPr bwMode="auto">
          <a:xfrm>
            <a:off x="2576513" y="3000375"/>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38" name="AutoShape 14"/>
          <p:cNvSpPr>
            <a:spLocks noChangeArrowheads="1"/>
          </p:cNvSpPr>
          <p:nvPr/>
        </p:nvSpPr>
        <p:spPr bwMode="auto">
          <a:xfrm>
            <a:off x="3282950" y="3000375"/>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0239" name="Picture 15" descr="overhead_white"/>
          <p:cNvPicPr>
            <a:picLocks noChangeAspect="1" noChangeArrowheads="1"/>
          </p:cNvPicPr>
          <p:nvPr/>
        </p:nvPicPr>
        <p:blipFill>
          <a:blip r:embed="rId10">
            <a:extLst>
              <a:ext uri="{28A0092B-C50C-407E-A947-70E740481C1C}">
                <a14:useLocalDpi xmlns:a14="http://schemas.microsoft.com/office/drawing/2010/main" val="0"/>
              </a:ext>
            </a:extLst>
          </a:blip>
          <a:srcRect t="4836"/>
          <a:stretch>
            <a:fillRect/>
          </a:stretch>
        </p:blipFill>
        <p:spPr bwMode="auto">
          <a:xfrm>
            <a:off x="6400800" y="1325563"/>
            <a:ext cx="21939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40" name="Picture 16" descr="overhead_labeled"/>
          <p:cNvPicPr>
            <a:picLocks noChangeAspect="1" noChangeArrowheads="1"/>
          </p:cNvPicPr>
          <p:nvPr/>
        </p:nvPicPr>
        <p:blipFill>
          <a:blip r:embed="rId11">
            <a:extLst>
              <a:ext uri="{28A0092B-C50C-407E-A947-70E740481C1C}">
                <a14:useLocalDpi xmlns:a14="http://schemas.microsoft.com/office/drawing/2010/main" val="0"/>
              </a:ext>
            </a:extLst>
          </a:blip>
          <a:srcRect t="1831"/>
          <a:stretch>
            <a:fillRect/>
          </a:stretch>
        </p:blipFill>
        <p:spPr bwMode="auto">
          <a:xfrm>
            <a:off x="6400800" y="3711575"/>
            <a:ext cx="2193925" cy="1563688"/>
          </a:xfrm>
          <a:prstGeom prst="rect">
            <a:avLst/>
          </a:prstGeom>
          <a:noFill/>
          <a:extLst>
            <a:ext uri="{909E8E84-426E-40dd-AFC4-6F175D3DCCD1}">
              <a14:hiddenFill xmlns:a14="http://schemas.microsoft.com/office/drawing/2010/main">
                <a:solidFill>
                  <a:srgbClr val="FFFFFF"/>
                </a:solidFill>
              </a14:hiddenFill>
            </a:ext>
          </a:extLst>
        </p:spPr>
      </p:pic>
      <p:sp>
        <p:nvSpPr>
          <p:cNvPr id="820241" name="AutoShape 17"/>
          <p:cNvSpPr>
            <a:spLocks noChangeArrowheads="1"/>
          </p:cNvSpPr>
          <p:nvPr/>
        </p:nvSpPr>
        <p:spPr bwMode="auto">
          <a:xfrm>
            <a:off x="6400800" y="2970213"/>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42" name="AutoShape 18"/>
          <p:cNvSpPr>
            <a:spLocks noChangeArrowheads="1"/>
          </p:cNvSpPr>
          <p:nvPr/>
        </p:nvSpPr>
        <p:spPr bwMode="auto">
          <a:xfrm>
            <a:off x="6781800" y="2970213"/>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43" name="AutoShape 19"/>
          <p:cNvSpPr>
            <a:spLocks noChangeArrowheads="1"/>
          </p:cNvSpPr>
          <p:nvPr/>
        </p:nvSpPr>
        <p:spPr bwMode="auto">
          <a:xfrm>
            <a:off x="7164388" y="2970213"/>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44" name="Rectangle 20"/>
          <p:cNvSpPr>
            <a:spLocks noChangeArrowheads="1"/>
          </p:cNvSpPr>
          <p:nvPr/>
        </p:nvSpPr>
        <p:spPr bwMode="auto">
          <a:xfrm>
            <a:off x="1069975" y="3641725"/>
            <a:ext cx="5365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6400" b="1">
                <a:solidFill>
                  <a:srgbClr val="0000FF"/>
                </a:solidFill>
              </a:rPr>
              <a:t>r</a:t>
            </a:r>
          </a:p>
        </p:txBody>
      </p:sp>
      <p:sp>
        <p:nvSpPr>
          <p:cNvPr id="820245" name="Rectangle 21"/>
          <p:cNvSpPr>
            <a:spLocks noChangeArrowheads="1"/>
          </p:cNvSpPr>
          <p:nvPr/>
        </p:nvSpPr>
        <p:spPr bwMode="auto">
          <a:xfrm>
            <a:off x="3082925" y="3641725"/>
            <a:ext cx="6667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6400" b="1">
                <a:solidFill>
                  <a:srgbClr val="0000FF"/>
                </a:solidFill>
              </a:rPr>
              <a:t>e</a:t>
            </a:r>
          </a:p>
        </p:txBody>
      </p:sp>
      <p:sp>
        <p:nvSpPr>
          <p:cNvPr id="820246" name="Rectangle 22"/>
          <p:cNvSpPr>
            <a:spLocks noChangeArrowheads="1"/>
          </p:cNvSpPr>
          <p:nvPr/>
        </p:nvSpPr>
        <p:spPr bwMode="auto">
          <a:xfrm>
            <a:off x="1670050" y="3641725"/>
            <a:ext cx="6715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6400" b="1">
                <a:solidFill>
                  <a:srgbClr val="0000FF"/>
                </a:solidFill>
              </a:rPr>
              <a:t>a</a:t>
            </a:r>
          </a:p>
        </p:txBody>
      </p:sp>
      <p:sp>
        <p:nvSpPr>
          <p:cNvPr id="820247" name="Rectangle 23"/>
          <p:cNvSpPr>
            <a:spLocks noChangeArrowheads="1"/>
          </p:cNvSpPr>
          <p:nvPr/>
        </p:nvSpPr>
        <p:spPr bwMode="auto">
          <a:xfrm>
            <a:off x="2405063" y="3641725"/>
            <a:ext cx="6127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6400" b="1">
                <a:solidFill>
                  <a:srgbClr val="0000FF"/>
                </a:solidFill>
              </a:rPr>
              <a:t>c</a:t>
            </a:r>
          </a:p>
        </p:txBody>
      </p:sp>
      <p:grpSp>
        <p:nvGrpSpPr>
          <p:cNvPr id="820248" name="Group 24"/>
          <p:cNvGrpSpPr>
            <a:grpSpLocks/>
          </p:cNvGrpSpPr>
          <p:nvPr/>
        </p:nvGrpSpPr>
        <p:grpSpPr bwMode="auto">
          <a:xfrm>
            <a:off x="639763" y="1905000"/>
            <a:ext cx="2743200" cy="823913"/>
            <a:chOff x="518" y="1354"/>
            <a:chExt cx="1728" cy="519"/>
          </a:xfrm>
        </p:grpSpPr>
        <p:sp>
          <p:nvSpPr>
            <p:cNvPr id="820249" name="Rectangle 25"/>
            <p:cNvSpPr>
              <a:spLocks noChangeArrowheads="1"/>
            </p:cNvSpPr>
            <p:nvPr/>
          </p:nvSpPr>
          <p:spPr bwMode="auto">
            <a:xfrm>
              <a:off x="518" y="1354"/>
              <a:ext cx="1728" cy="5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0250" name="Picture 26" descr="w51-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 y="1354"/>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51" name="Picture 27" descr="w51-e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7" y="1354"/>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52" name="Picture 28" descr="w51-b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 y="1354"/>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53" name="Picture 29" descr="w51-a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 y="1354"/>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54" name="Picture 30" descr="w51-c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7" y="1354"/>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255" name="Group 31"/>
          <p:cNvGrpSpPr>
            <a:grpSpLocks/>
          </p:cNvGrpSpPr>
          <p:nvPr/>
        </p:nvGrpSpPr>
        <p:grpSpPr bwMode="auto">
          <a:xfrm>
            <a:off x="366713" y="1903413"/>
            <a:ext cx="3290887" cy="823912"/>
            <a:chOff x="346" y="1295"/>
            <a:chExt cx="2073" cy="519"/>
          </a:xfrm>
        </p:grpSpPr>
        <p:sp>
          <p:nvSpPr>
            <p:cNvPr id="820256" name="Rectangle 32"/>
            <p:cNvSpPr>
              <a:spLocks noChangeArrowheads="1"/>
            </p:cNvSpPr>
            <p:nvPr/>
          </p:nvSpPr>
          <p:spPr bwMode="auto">
            <a:xfrm>
              <a:off x="346" y="1296"/>
              <a:ext cx="2073" cy="5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0257" name="Picture 33" descr="w51-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58" name="Picture 34" descr="w51-e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0"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59" name="Picture 35" descr="w51-b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60" name="Picture 36" descr="w51-a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61" name="Picture 37" descr="w51-c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4"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262" name="Rectangle 38"/>
          <p:cNvSpPr>
            <a:spLocks noChangeArrowheads="1"/>
          </p:cNvSpPr>
          <p:nvPr/>
        </p:nvSpPr>
        <p:spPr bwMode="auto">
          <a:xfrm>
            <a:off x="6400800" y="1335088"/>
            <a:ext cx="301625" cy="314325"/>
          </a:xfrm>
          <a:prstGeom prst="rect">
            <a:avLst/>
          </a:prstGeom>
          <a:noFill/>
          <a:ln w="5715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0263" name="Picture 39" descr="overhead_labeled"/>
          <p:cNvPicPr>
            <a:picLocks noChangeAspect="1" noChangeArrowheads="1"/>
          </p:cNvPicPr>
          <p:nvPr/>
        </p:nvPicPr>
        <p:blipFill>
          <a:blip r:embed="rId11">
            <a:extLst>
              <a:ext uri="{28A0092B-C50C-407E-A947-70E740481C1C}">
                <a14:useLocalDpi xmlns:a14="http://schemas.microsoft.com/office/drawing/2010/main" val="0"/>
              </a:ext>
            </a:extLst>
          </a:blip>
          <a:srcRect t="1831" r="83286" b="75246"/>
          <a:stretch>
            <a:fillRect/>
          </a:stretch>
        </p:blipFill>
        <p:spPr bwMode="auto">
          <a:xfrm>
            <a:off x="6400800" y="3711575"/>
            <a:ext cx="366713" cy="365125"/>
          </a:xfrm>
          <a:prstGeom prst="rect">
            <a:avLst/>
          </a:prstGeom>
          <a:noFill/>
          <a:extLst>
            <a:ext uri="{909E8E84-426E-40dd-AFC4-6F175D3DCCD1}">
              <a14:hiddenFill xmlns:a14="http://schemas.microsoft.com/office/drawing/2010/main">
                <a:solidFill>
                  <a:srgbClr val="FFFFFF"/>
                </a:solidFill>
              </a14:hiddenFill>
            </a:ext>
          </a:extLst>
        </p:spPr>
      </p:pic>
      <p:sp>
        <p:nvSpPr>
          <p:cNvPr id="820264" name="Rectangle 40"/>
          <p:cNvSpPr>
            <a:spLocks noChangeArrowheads="1"/>
          </p:cNvSpPr>
          <p:nvPr/>
        </p:nvSpPr>
        <p:spPr bwMode="auto">
          <a:xfrm>
            <a:off x="6675438" y="1335088"/>
            <a:ext cx="301625" cy="314325"/>
          </a:xfrm>
          <a:prstGeom prst="rect">
            <a:avLst/>
          </a:prstGeom>
          <a:noFill/>
          <a:ln w="5715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0265" name="Picture 41" descr="overhead_labeled"/>
          <p:cNvPicPr>
            <a:picLocks noChangeAspect="1" noChangeArrowheads="1"/>
          </p:cNvPicPr>
          <p:nvPr/>
        </p:nvPicPr>
        <p:blipFill>
          <a:blip r:embed="rId11">
            <a:extLst>
              <a:ext uri="{28A0092B-C50C-407E-A947-70E740481C1C}">
                <a14:useLocalDpi xmlns:a14="http://schemas.microsoft.com/office/drawing/2010/main" val="0"/>
              </a:ext>
            </a:extLst>
          </a:blip>
          <a:srcRect t="1831" r="70840" b="75146"/>
          <a:stretch>
            <a:fillRect/>
          </a:stretch>
        </p:blipFill>
        <p:spPr bwMode="auto">
          <a:xfrm>
            <a:off x="6400800" y="3711575"/>
            <a:ext cx="639763" cy="366713"/>
          </a:xfrm>
          <a:prstGeom prst="rect">
            <a:avLst/>
          </a:prstGeom>
          <a:noFill/>
          <a:extLst>
            <a:ext uri="{909E8E84-426E-40dd-AFC4-6F175D3DCCD1}">
              <a14:hiddenFill xmlns:a14="http://schemas.microsoft.com/office/drawing/2010/main">
                <a:solidFill>
                  <a:srgbClr val="FFFFFF"/>
                </a:solidFill>
              </a14:hiddenFill>
            </a:ext>
          </a:extLst>
        </p:spPr>
      </p:pic>
      <p:sp>
        <p:nvSpPr>
          <p:cNvPr id="820266" name="Rectangle 42"/>
          <p:cNvSpPr>
            <a:spLocks noChangeArrowheads="1"/>
          </p:cNvSpPr>
          <p:nvPr/>
        </p:nvSpPr>
        <p:spPr bwMode="auto">
          <a:xfrm>
            <a:off x="6950075" y="1335088"/>
            <a:ext cx="301625" cy="314325"/>
          </a:xfrm>
          <a:prstGeom prst="rect">
            <a:avLst/>
          </a:prstGeom>
          <a:noFill/>
          <a:ln w="5715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0267" name="Picture 43" descr="overhead_labeled"/>
          <p:cNvPicPr>
            <a:picLocks noChangeAspect="1" noChangeArrowheads="1"/>
          </p:cNvPicPr>
          <p:nvPr/>
        </p:nvPicPr>
        <p:blipFill>
          <a:blip r:embed="rId11">
            <a:extLst>
              <a:ext uri="{28A0092B-C50C-407E-A947-70E740481C1C}">
                <a14:useLocalDpi xmlns:a14="http://schemas.microsoft.com/office/drawing/2010/main" val="0"/>
              </a:ext>
            </a:extLst>
          </a:blip>
          <a:srcRect t="1831" r="58322" b="75146"/>
          <a:stretch>
            <a:fillRect/>
          </a:stretch>
        </p:blipFill>
        <p:spPr bwMode="auto">
          <a:xfrm>
            <a:off x="6400800" y="3711575"/>
            <a:ext cx="914400" cy="366713"/>
          </a:xfrm>
          <a:prstGeom prst="rect">
            <a:avLst/>
          </a:prstGeom>
          <a:noFill/>
          <a:extLst>
            <a:ext uri="{909E8E84-426E-40dd-AFC4-6F175D3DCCD1}">
              <a14:hiddenFill xmlns:a14="http://schemas.microsoft.com/office/drawing/2010/main">
                <a:solidFill>
                  <a:srgbClr val="FFFFFF"/>
                </a:solidFill>
              </a14:hiddenFill>
            </a:ext>
          </a:extLst>
        </p:spPr>
      </p:pic>
      <p:sp>
        <p:nvSpPr>
          <p:cNvPr id="820268" name="AutoShape 44"/>
          <p:cNvSpPr>
            <a:spLocks noChangeArrowheads="1"/>
          </p:cNvSpPr>
          <p:nvPr/>
        </p:nvSpPr>
        <p:spPr bwMode="auto">
          <a:xfrm>
            <a:off x="7546975" y="2970213"/>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69" name="AutoShape 45"/>
          <p:cNvSpPr>
            <a:spLocks noChangeArrowheads="1"/>
          </p:cNvSpPr>
          <p:nvPr/>
        </p:nvSpPr>
        <p:spPr bwMode="auto">
          <a:xfrm>
            <a:off x="7929563" y="2970213"/>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270" name="AutoShape 46"/>
          <p:cNvSpPr>
            <a:spLocks noChangeArrowheads="1"/>
          </p:cNvSpPr>
          <p:nvPr/>
        </p:nvSpPr>
        <p:spPr bwMode="auto">
          <a:xfrm>
            <a:off x="8312150" y="2970213"/>
            <a:ext cx="282575" cy="631825"/>
          </a:xfrm>
          <a:prstGeom prst="downArrow">
            <a:avLst>
              <a:gd name="adj1" fmla="val 50000"/>
              <a:gd name="adj2" fmla="val 55899"/>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0271" name="Picture 47" descr="txp_fig"/>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4897438" y="2239963"/>
            <a:ext cx="200025"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0272" name="Picture 48" descr="txp_fig"/>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4899025" y="4129088"/>
            <a:ext cx="200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71033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02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
                                  </p:stCondLst>
                                  <p:childTnLst>
                                    <p:set>
                                      <p:cBhvr>
                                        <p:cTn id="9" dur="1" fill="hold">
                                          <p:stCondLst>
                                            <p:cond delay="0"/>
                                          </p:stCondLst>
                                        </p:cTn>
                                        <p:tgtEl>
                                          <p:spTgt spid="820255"/>
                                        </p:tgtEl>
                                        <p:attrNameLst>
                                          <p:attrName>style.visibility</p:attrName>
                                        </p:attrNameLst>
                                      </p:cBhvr>
                                      <p:to>
                                        <p:strVal val="visible"/>
                                      </p:to>
                                    </p:set>
                                  </p:childTnLst>
                                </p:cTn>
                              </p:par>
                            </p:childTnLst>
                          </p:cTn>
                        </p:par>
                        <p:par>
                          <p:cTn id="10" fill="hold" nodeType="afterGroup">
                            <p:stCondLst>
                              <p:cond delay="100"/>
                            </p:stCondLst>
                            <p:childTnLst>
                              <p:par>
                                <p:cTn id="11" presetID="1" presetClass="entr" presetSubtype="0" fill="hold" grpId="0" nodeType="afterEffect">
                                  <p:stCondLst>
                                    <p:cond delay="0"/>
                                  </p:stCondLst>
                                  <p:childTnLst>
                                    <p:set>
                                      <p:cBhvr>
                                        <p:cTn id="12" dur="1" fill="hold">
                                          <p:stCondLst>
                                            <p:cond delay="0"/>
                                          </p:stCondLst>
                                        </p:cTn>
                                        <p:tgtEl>
                                          <p:spTgt spid="820234"/>
                                        </p:tgtEl>
                                        <p:attrNameLst>
                                          <p:attrName>style.visibility</p:attrName>
                                        </p:attrNameLst>
                                      </p:cBhvr>
                                      <p:to>
                                        <p:strVal val="visible"/>
                                      </p:to>
                                    </p:set>
                                  </p:childTnLst>
                                </p:cTn>
                              </p:par>
                            </p:childTnLst>
                          </p:cTn>
                        </p:par>
                        <p:par>
                          <p:cTn id="13" fill="hold" nodeType="afterGroup">
                            <p:stCondLst>
                              <p:cond delay="100"/>
                            </p:stCondLst>
                            <p:childTnLst>
                              <p:par>
                                <p:cTn id="14" presetID="1" presetClass="entr" presetSubtype="0" fill="hold" grpId="0" nodeType="afterEffect">
                                  <p:stCondLst>
                                    <p:cond delay="100"/>
                                  </p:stCondLst>
                                  <p:childTnLst>
                                    <p:set>
                                      <p:cBhvr>
                                        <p:cTn id="15" dur="1" fill="hold">
                                          <p:stCondLst>
                                            <p:cond delay="0"/>
                                          </p:stCondLst>
                                        </p:cTn>
                                        <p:tgtEl>
                                          <p:spTgt spid="820233"/>
                                        </p:tgtEl>
                                        <p:attrNameLst>
                                          <p:attrName>style.visibility</p:attrName>
                                        </p:attrNameLst>
                                      </p:cBhvr>
                                      <p:to>
                                        <p:strVal val="visible"/>
                                      </p:to>
                                    </p:set>
                                  </p:childTnLst>
                                </p:cTn>
                              </p:par>
                            </p:childTnLst>
                          </p:cTn>
                        </p:par>
                        <p:par>
                          <p:cTn id="16" fill="hold" nodeType="afterGroup">
                            <p:stCondLst>
                              <p:cond delay="200"/>
                            </p:stCondLst>
                            <p:childTnLst>
                              <p:par>
                                <p:cTn id="17" presetID="1" presetClass="entr" presetSubtype="0" fill="hold" grpId="0" nodeType="afterEffect">
                                  <p:stCondLst>
                                    <p:cond delay="300"/>
                                  </p:stCondLst>
                                  <p:childTnLst>
                                    <p:set>
                                      <p:cBhvr>
                                        <p:cTn id="18" dur="1" fill="hold">
                                          <p:stCondLst>
                                            <p:cond delay="0"/>
                                          </p:stCondLst>
                                        </p:cTn>
                                        <p:tgtEl>
                                          <p:spTgt spid="820235"/>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grpId="0" nodeType="afterEffect">
                                  <p:stCondLst>
                                    <p:cond delay="100"/>
                                  </p:stCondLst>
                                  <p:childTnLst>
                                    <p:set>
                                      <p:cBhvr>
                                        <p:cTn id="21" dur="1" fill="hold">
                                          <p:stCondLst>
                                            <p:cond delay="0"/>
                                          </p:stCondLst>
                                        </p:cTn>
                                        <p:tgtEl>
                                          <p:spTgt spid="820244"/>
                                        </p:tgtEl>
                                        <p:attrNameLst>
                                          <p:attrName>style.visibility</p:attrName>
                                        </p:attrNameLst>
                                      </p:cBhvr>
                                      <p:to>
                                        <p:strVal val="visible"/>
                                      </p:to>
                                    </p:set>
                                  </p:childTnLst>
                                </p:cTn>
                              </p:par>
                            </p:childTnLst>
                          </p:cTn>
                        </p:par>
                        <p:par>
                          <p:cTn id="22" fill="hold" nodeType="afterGroup">
                            <p:stCondLst>
                              <p:cond delay="600"/>
                            </p:stCondLst>
                            <p:childTnLst>
                              <p:par>
                                <p:cTn id="23" presetID="1" presetClass="entr" presetSubtype="0" fill="hold" grpId="0" nodeType="afterEffect">
                                  <p:stCondLst>
                                    <p:cond delay="200"/>
                                  </p:stCondLst>
                                  <p:childTnLst>
                                    <p:set>
                                      <p:cBhvr>
                                        <p:cTn id="24" dur="1" fill="hold">
                                          <p:stCondLst>
                                            <p:cond delay="0"/>
                                          </p:stCondLst>
                                        </p:cTn>
                                        <p:tgtEl>
                                          <p:spTgt spid="820236"/>
                                        </p:tgtEl>
                                        <p:attrNameLst>
                                          <p:attrName>style.visibility</p:attrName>
                                        </p:attrNameLst>
                                      </p:cBhvr>
                                      <p:to>
                                        <p:strVal val="visible"/>
                                      </p:to>
                                    </p:set>
                                  </p:childTnLst>
                                </p:cTn>
                              </p:par>
                            </p:childTnLst>
                          </p:cTn>
                        </p:par>
                        <p:par>
                          <p:cTn id="25" fill="hold" nodeType="afterGroup">
                            <p:stCondLst>
                              <p:cond delay="800"/>
                            </p:stCondLst>
                            <p:childTnLst>
                              <p:par>
                                <p:cTn id="26" presetID="1" presetClass="entr" presetSubtype="0" fill="hold" grpId="0" nodeType="afterEffect">
                                  <p:stCondLst>
                                    <p:cond delay="100"/>
                                  </p:stCondLst>
                                  <p:childTnLst>
                                    <p:set>
                                      <p:cBhvr>
                                        <p:cTn id="27" dur="1" fill="hold">
                                          <p:stCondLst>
                                            <p:cond delay="0"/>
                                          </p:stCondLst>
                                        </p:cTn>
                                        <p:tgtEl>
                                          <p:spTgt spid="820246"/>
                                        </p:tgtEl>
                                        <p:attrNameLst>
                                          <p:attrName>style.visibility</p:attrName>
                                        </p:attrNameLst>
                                      </p:cBhvr>
                                      <p:to>
                                        <p:strVal val="visible"/>
                                      </p:to>
                                    </p:set>
                                  </p:childTnLst>
                                </p:cTn>
                              </p:par>
                            </p:childTnLst>
                          </p:cTn>
                        </p:par>
                        <p:par>
                          <p:cTn id="28" fill="hold" nodeType="afterGroup">
                            <p:stCondLst>
                              <p:cond delay="900"/>
                            </p:stCondLst>
                            <p:childTnLst>
                              <p:par>
                                <p:cTn id="29" presetID="1" presetClass="entr" presetSubtype="0" fill="hold" grpId="0" nodeType="afterEffect">
                                  <p:stCondLst>
                                    <p:cond delay="100"/>
                                  </p:stCondLst>
                                  <p:childTnLst>
                                    <p:set>
                                      <p:cBhvr>
                                        <p:cTn id="30" dur="1" fill="hold">
                                          <p:stCondLst>
                                            <p:cond delay="0"/>
                                          </p:stCondLst>
                                        </p:cTn>
                                        <p:tgtEl>
                                          <p:spTgt spid="820247"/>
                                        </p:tgtEl>
                                        <p:attrNameLst>
                                          <p:attrName>style.visibility</p:attrName>
                                        </p:attrNameLst>
                                      </p:cBhvr>
                                      <p:to>
                                        <p:strVal val="visible"/>
                                      </p:to>
                                    </p:set>
                                  </p:childTnLst>
                                </p:cTn>
                              </p:par>
                            </p:childTnLst>
                          </p:cTn>
                        </p:par>
                        <p:par>
                          <p:cTn id="31" fill="hold" nodeType="afterGroup">
                            <p:stCondLst>
                              <p:cond delay="1000"/>
                            </p:stCondLst>
                            <p:childTnLst>
                              <p:par>
                                <p:cTn id="32" presetID="1" presetClass="entr" presetSubtype="0" fill="hold" grpId="0" nodeType="afterEffect">
                                  <p:stCondLst>
                                    <p:cond delay="100"/>
                                  </p:stCondLst>
                                  <p:childTnLst>
                                    <p:set>
                                      <p:cBhvr>
                                        <p:cTn id="33" dur="1" fill="hold">
                                          <p:stCondLst>
                                            <p:cond delay="0"/>
                                          </p:stCondLst>
                                        </p:cTn>
                                        <p:tgtEl>
                                          <p:spTgt spid="820237"/>
                                        </p:tgtEl>
                                        <p:attrNameLst>
                                          <p:attrName>style.visibility</p:attrName>
                                        </p:attrNameLst>
                                      </p:cBhvr>
                                      <p:to>
                                        <p:strVal val="visible"/>
                                      </p:to>
                                    </p:set>
                                  </p:childTnLst>
                                </p:cTn>
                              </p:par>
                            </p:childTnLst>
                          </p:cTn>
                        </p:par>
                        <p:par>
                          <p:cTn id="34" fill="hold" nodeType="afterGroup">
                            <p:stCondLst>
                              <p:cond delay="1100"/>
                            </p:stCondLst>
                            <p:childTnLst>
                              <p:par>
                                <p:cTn id="35" presetID="1" presetClass="entr" presetSubtype="0" fill="hold" grpId="0" nodeType="afterEffect">
                                  <p:stCondLst>
                                    <p:cond delay="100"/>
                                  </p:stCondLst>
                                  <p:childTnLst>
                                    <p:set>
                                      <p:cBhvr>
                                        <p:cTn id="36" dur="1" fill="hold">
                                          <p:stCondLst>
                                            <p:cond delay="0"/>
                                          </p:stCondLst>
                                        </p:cTn>
                                        <p:tgtEl>
                                          <p:spTgt spid="820245"/>
                                        </p:tgtEl>
                                        <p:attrNameLst>
                                          <p:attrName>style.visibility</p:attrName>
                                        </p:attrNameLst>
                                      </p:cBhvr>
                                      <p:to>
                                        <p:strVal val="visible"/>
                                      </p:to>
                                    </p:set>
                                  </p:childTnLst>
                                </p:cTn>
                              </p:par>
                            </p:childTnLst>
                          </p:cTn>
                        </p:par>
                        <p:par>
                          <p:cTn id="37" fill="hold" nodeType="afterGroup">
                            <p:stCondLst>
                              <p:cond delay="1200"/>
                            </p:stCondLst>
                            <p:childTnLst>
                              <p:par>
                                <p:cTn id="38" presetID="1" presetClass="entr" presetSubtype="0" fill="hold" grpId="0" nodeType="afterEffect">
                                  <p:stCondLst>
                                    <p:cond delay="100"/>
                                  </p:stCondLst>
                                  <p:childTnLst>
                                    <p:set>
                                      <p:cBhvr>
                                        <p:cTn id="39" dur="1" fill="hold">
                                          <p:stCondLst>
                                            <p:cond delay="0"/>
                                          </p:stCondLst>
                                        </p:cTn>
                                        <p:tgtEl>
                                          <p:spTgt spid="820238"/>
                                        </p:tgtEl>
                                        <p:attrNameLst>
                                          <p:attrName>style.visibility</p:attrName>
                                        </p:attrNameLst>
                                      </p:cBhvr>
                                      <p:to>
                                        <p:strVal val="visible"/>
                                      </p:to>
                                    </p:set>
                                  </p:childTnLst>
                                </p:cTn>
                              </p:par>
                            </p:childTnLst>
                          </p:cTn>
                        </p:par>
                        <p:par>
                          <p:cTn id="40" fill="hold" nodeType="afterGroup">
                            <p:stCondLst>
                              <p:cond delay="1300"/>
                            </p:stCondLst>
                            <p:childTnLst>
                              <p:par>
                                <p:cTn id="41" presetID="1" presetClass="entr" presetSubtype="0" fill="hold" grpId="1" nodeType="afterEffect">
                                  <p:stCondLst>
                                    <p:cond delay="100"/>
                                  </p:stCondLst>
                                  <p:childTnLst>
                                    <p:set>
                                      <p:cBhvr>
                                        <p:cTn id="42" dur="1" fill="hold">
                                          <p:stCondLst>
                                            <p:cond delay="0"/>
                                          </p:stCondLst>
                                        </p:cTn>
                                        <p:tgtEl>
                                          <p:spTgt spid="820245"/>
                                        </p:tgtEl>
                                        <p:attrNameLst>
                                          <p:attrName>style.visibility</p:attrName>
                                        </p:attrNameLst>
                                      </p:cBhvr>
                                      <p:to>
                                        <p:strVal val="visible"/>
                                      </p:to>
                                    </p:set>
                                  </p:childTnLst>
                                </p:cTn>
                              </p:par>
                            </p:childTnLst>
                          </p:cTn>
                        </p:par>
                        <p:par>
                          <p:cTn id="43" fill="hold" nodeType="afterGroup">
                            <p:stCondLst>
                              <p:cond delay="1400"/>
                            </p:stCondLst>
                            <p:childTnLst>
                              <p:par>
                                <p:cTn id="44" presetID="1" presetClass="entr" presetSubtype="0" fill="hold" nodeType="afterEffect">
                                  <p:stCondLst>
                                    <p:cond delay="0"/>
                                  </p:stCondLst>
                                  <p:childTnLst>
                                    <p:set>
                                      <p:cBhvr>
                                        <p:cTn id="45" dur="1" fill="hold">
                                          <p:stCondLst>
                                            <p:cond delay="0"/>
                                          </p:stCondLst>
                                        </p:cTn>
                                        <p:tgtEl>
                                          <p:spTgt spid="820272"/>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20262"/>
                                        </p:tgtEl>
                                        <p:attrNameLst>
                                          <p:attrName>style.visibility</p:attrName>
                                        </p:attrNameLst>
                                      </p:cBhvr>
                                      <p:to>
                                        <p:strVal val="visible"/>
                                      </p:to>
                                    </p:set>
                                  </p:childTnLst>
                                </p:cTn>
                              </p:par>
                            </p:childTnLst>
                          </p:cTn>
                        </p:par>
                        <p:par>
                          <p:cTn id="50" fill="hold" nodeType="afterGroup">
                            <p:stCondLst>
                              <p:cond delay="0"/>
                            </p:stCondLst>
                            <p:childTnLst>
                              <p:par>
                                <p:cTn id="51" presetID="1" presetClass="entr" presetSubtype="0" fill="hold" grpId="0" nodeType="afterEffect">
                                  <p:stCondLst>
                                    <p:cond delay="100"/>
                                  </p:stCondLst>
                                  <p:childTnLst>
                                    <p:set>
                                      <p:cBhvr>
                                        <p:cTn id="52" dur="1" fill="hold">
                                          <p:stCondLst>
                                            <p:cond delay="0"/>
                                          </p:stCondLst>
                                        </p:cTn>
                                        <p:tgtEl>
                                          <p:spTgt spid="820241"/>
                                        </p:tgtEl>
                                        <p:attrNameLst>
                                          <p:attrName>style.visibility</p:attrName>
                                        </p:attrNameLst>
                                      </p:cBhvr>
                                      <p:to>
                                        <p:strVal val="visible"/>
                                      </p:to>
                                    </p:set>
                                  </p:childTnLst>
                                </p:cTn>
                              </p:par>
                              <p:par>
                                <p:cTn id="53" presetID="1" presetClass="entr" presetSubtype="0" fill="hold" nodeType="withEffect">
                                  <p:stCondLst>
                                    <p:cond delay="100"/>
                                  </p:stCondLst>
                                  <p:childTnLst>
                                    <p:set>
                                      <p:cBhvr>
                                        <p:cTn id="54" dur="1" fill="hold">
                                          <p:stCondLst>
                                            <p:cond delay="0"/>
                                          </p:stCondLst>
                                        </p:cTn>
                                        <p:tgtEl>
                                          <p:spTgt spid="820263"/>
                                        </p:tgtEl>
                                        <p:attrNameLst>
                                          <p:attrName>style.visibility</p:attrName>
                                        </p:attrNameLst>
                                      </p:cBhvr>
                                      <p:to>
                                        <p:strVal val="visible"/>
                                      </p:to>
                                    </p:set>
                                  </p:childTnLst>
                                </p:cTn>
                              </p:par>
                            </p:childTnLst>
                          </p:cTn>
                        </p:par>
                        <p:par>
                          <p:cTn id="55" fill="hold" nodeType="afterGroup">
                            <p:stCondLst>
                              <p:cond delay="100"/>
                            </p:stCondLst>
                            <p:childTnLst>
                              <p:par>
                                <p:cTn id="56" presetID="1" presetClass="exit" presetSubtype="0" fill="hold" grpId="1" nodeType="afterEffect">
                                  <p:stCondLst>
                                    <p:cond delay="500"/>
                                  </p:stCondLst>
                                  <p:childTnLst>
                                    <p:set>
                                      <p:cBhvr>
                                        <p:cTn id="57" dur="1" fill="hold">
                                          <p:stCondLst>
                                            <p:cond delay="0"/>
                                          </p:stCondLst>
                                        </p:cTn>
                                        <p:tgtEl>
                                          <p:spTgt spid="820262"/>
                                        </p:tgtEl>
                                        <p:attrNameLst>
                                          <p:attrName>style.visibility</p:attrName>
                                        </p:attrNameLst>
                                      </p:cBhvr>
                                      <p:to>
                                        <p:strVal val="hidden"/>
                                      </p:to>
                                    </p:set>
                                  </p:childTnLst>
                                </p:cTn>
                              </p:par>
                            </p:childTnLst>
                          </p:cTn>
                        </p:par>
                        <p:par>
                          <p:cTn id="58" fill="hold" nodeType="afterGroup">
                            <p:stCondLst>
                              <p:cond delay="600"/>
                            </p:stCondLst>
                            <p:childTnLst>
                              <p:par>
                                <p:cTn id="59" presetID="1" presetClass="entr" presetSubtype="0" fill="hold" grpId="0" nodeType="afterEffect">
                                  <p:stCondLst>
                                    <p:cond delay="0"/>
                                  </p:stCondLst>
                                  <p:childTnLst>
                                    <p:set>
                                      <p:cBhvr>
                                        <p:cTn id="60" dur="1" fill="hold">
                                          <p:stCondLst>
                                            <p:cond delay="0"/>
                                          </p:stCondLst>
                                        </p:cTn>
                                        <p:tgtEl>
                                          <p:spTgt spid="820264"/>
                                        </p:tgtEl>
                                        <p:attrNameLst>
                                          <p:attrName>style.visibility</p:attrName>
                                        </p:attrNameLst>
                                      </p:cBhvr>
                                      <p:to>
                                        <p:strVal val="visible"/>
                                      </p:to>
                                    </p:set>
                                  </p:childTnLst>
                                </p:cTn>
                              </p:par>
                            </p:childTnLst>
                          </p:cTn>
                        </p:par>
                        <p:par>
                          <p:cTn id="61" fill="hold" nodeType="afterGroup">
                            <p:stCondLst>
                              <p:cond delay="600"/>
                            </p:stCondLst>
                            <p:childTnLst>
                              <p:par>
                                <p:cTn id="62" presetID="1" presetClass="entr" presetSubtype="0" fill="hold" grpId="0" nodeType="afterEffect">
                                  <p:stCondLst>
                                    <p:cond delay="0"/>
                                  </p:stCondLst>
                                  <p:childTnLst>
                                    <p:set>
                                      <p:cBhvr>
                                        <p:cTn id="63" dur="1" fill="hold">
                                          <p:stCondLst>
                                            <p:cond delay="0"/>
                                          </p:stCondLst>
                                        </p:cTn>
                                        <p:tgtEl>
                                          <p:spTgt spid="820242"/>
                                        </p:tgtEl>
                                        <p:attrNameLst>
                                          <p:attrName>style.visibility</p:attrName>
                                        </p:attrNameLst>
                                      </p:cBhvr>
                                      <p:to>
                                        <p:strVal val="visible"/>
                                      </p:to>
                                    </p:set>
                                  </p:childTnLst>
                                </p:cTn>
                              </p:par>
                            </p:childTnLst>
                          </p:cTn>
                        </p:par>
                        <p:par>
                          <p:cTn id="64" fill="hold" nodeType="afterGroup">
                            <p:stCondLst>
                              <p:cond delay="600"/>
                            </p:stCondLst>
                            <p:childTnLst>
                              <p:par>
                                <p:cTn id="65" presetID="1" presetClass="entr" presetSubtype="0" fill="hold" nodeType="afterEffect">
                                  <p:stCondLst>
                                    <p:cond delay="0"/>
                                  </p:stCondLst>
                                  <p:childTnLst>
                                    <p:set>
                                      <p:cBhvr>
                                        <p:cTn id="66" dur="1" fill="hold">
                                          <p:stCondLst>
                                            <p:cond delay="0"/>
                                          </p:stCondLst>
                                        </p:cTn>
                                        <p:tgtEl>
                                          <p:spTgt spid="820265"/>
                                        </p:tgtEl>
                                        <p:attrNameLst>
                                          <p:attrName>style.visibility</p:attrName>
                                        </p:attrNameLst>
                                      </p:cBhvr>
                                      <p:to>
                                        <p:strVal val="visible"/>
                                      </p:to>
                                    </p:set>
                                  </p:childTnLst>
                                </p:cTn>
                              </p:par>
                            </p:childTnLst>
                          </p:cTn>
                        </p:par>
                        <p:par>
                          <p:cTn id="67" fill="hold" nodeType="afterGroup">
                            <p:stCondLst>
                              <p:cond delay="600"/>
                            </p:stCondLst>
                            <p:childTnLst>
                              <p:par>
                                <p:cTn id="68" presetID="1" presetClass="entr" presetSubtype="0" fill="hold" grpId="0" nodeType="afterEffect">
                                  <p:stCondLst>
                                    <p:cond delay="500"/>
                                  </p:stCondLst>
                                  <p:childTnLst>
                                    <p:set>
                                      <p:cBhvr>
                                        <p:cTn id="69" dur="1" fill="hold">
                                          <p:stCondLst>
                                            <p:cond delay="0"/>
                                          </p:stCondLst>
                                        </p:cTn>
                                        <p:tgtEl>
                                          <p:spTgt spid="820266"/>
                                        </p:tgtEl>
                                        <p:attrNameLst>
                                          <p:attrName>style.visibility</p:attrName>
                                        </p:attrNameLst>
                                      </p:cBhvr>
                                      <p:to>
                                        <p:strVal val="visible"/>
                                      </p:to>
                                    </p:set>
                                  </p:childTnLst>
                                </p:cTn>
                              </p:par>
                            </p:childTnLst>
                          </p:cTn>
                        </p:par>
                        <p:par>
                          <p:cTn id="70" fill="hold" nodeType="afterGroup">
                            <p:stCondLst>
                              <p:cond delay="1100"/>
                            </p:stCondLst>
                            <p:childTnLst>
                              <p:par>
                                <p:cTn id="71" presetID="1" presetClass="exit" presetSubtype="0" fill="hold" grpId="1" nodeType="afterEffect">
                                  <p:stCondLst>
                                    <p:cond delay="0"/>
                                  </p:stCondLst>
                                  <p:childTnLst>
                                    <p:set>
                                      <p:cBhvr>
                                        <p:cTn id="72" dur="1" fill="hold">
                                          <p:stCondLst>
                                            <p:cond delay="0"/>
                                          </p:stCondLst>
                                        </p:cTn>
                                        <p:tgtEl>
                                          <p:spTgt spid="820264"/>
                                        </p:tgtEl>
                                        <p:attrNameLst>
                                          <p:attrName>style.visibility</p:attrName>
                                        </p:attrNameLst>
                                      </p:cBhvr>
                                      <p:to>
                                        <p:strVal val="hidden"/>
                                      </p:to>
                                    </p:set>
                                  </p:childTnLst>
                                </p:cTn>
                              </p:par>
                            </p:childTnLst>
                          </p:cTn>
                        </p:par>
                        <p:par>
                          <p:cTn id="73" fill="hold" nodeType="afterGroup">
                            <p:stCondLst>
                              <p:cond delay="1100"/>
                            </p:stCondLst>
                            <p:childTnLst>
                              <p:par>
                                <p:cTn id="74" presetID="1" presetClass="entr" presetSubtype="0" fill="hold" grpId="0" nodeType="afterEffect">
                                  <p:stCondLst>
                                    <p:cond delay="0"/>
                                  </p:stCondLst>
                                  <p:childTnLst>
                                    <p:set>
                                      <p:cBhvr>
                                        <p:cTn id="75" dur="1" fill="hold">
                                          <p:stCondLst>
                                            <p:cond delay="0"/>
                                          </p:stCondLst>
                                        </p:cTn>
                                        <p:tgtEl>
                                          <p:spTgt spid="820243"/>
                                        </p:tgtEl>
                                        <p:attrNameLst>
                                          <p:attrName>style.visibility</p:attrName>
                                        </p:attrNameLst>
                                      </p:cBhvr>
                                      <p:to>
                                        <p:strVal val="visible"/>
                                      </p:to>
                                    </p:set>
                                  </p:childTnLst>
                                </p:cTn>
                              </p:par>
                            </p:childTnLst>
                          </p:cTn>
                        </p:par>
                        <p:par>
                          <p:cTn id="76" fill="hold" nodeType="afterGroup">
                            <p:stCondLst>
                              <p:cond delay="1100"/>
                            </p:stCondLst>
                            <p:childTnLst>
                              <p:par>
                                <p:cTn id="77" presetID="1" presetClass="entr" presetSubtype="0" fill="hold" nodeType="afterEffect">
                                  <p:stCondLst>
                                    <p:cond delay="0"/>
                                  </p:stCondLst>
                                  <p:childTnLst>
                                    <p:set>
                                      <p:cBhvr>
                                        <p:cTn id="78" dur="1" fill="hold">
                                          <p:stCondLst>
                                            <p:cond delay="0"/>
                                          </p:stCondLst>
                                        </p:cTn>
                                        <p:tgtEl>
                                          <p:spTgt spid="820267"/>
                                        </p:tgtEl>
                                        <p:attrNameLst>
                                          <p:attrName>style.visibility</p:attrName>
                                        </p:attrNameLst>
                                      </p:cBhvr>
                                      <p:to>
                                        <p:strVal val="visible"/>
                                      </p:to>
                                    </p:set>
                                  </p:childTnLst>
                                </p:cTn>
                              </p:par>
                            </p:childTnLst>
                          </p:cTn>
                        </p:par>
                        <p:par>
                          <p:cTn id="79" fill="hold" nodeType="afterGroup">
                            <p:stCondLst>
                              <p:cond delay="1100"/>
                            </p:stCondLst>
                            <p:childTnLst>
                              <p:par>
                                <p:cTn id="80" presetID="1" presetClass="exit" presetSubtype="0" fill="hold" grpId="1" nodeType="afterEffect">
                                  <p:stCondLst>
                                    <p:cond delay="700"/>
                                  </p:stCondLst>
                                  <p:childTnLst>
                                    <p:set>
                                      <p:cBhvr>
                                        <p:cTn id="81" dur="1" fill="hold">
                                          <p:stCondLst>
                                            <p:cond delay="0"/>
                                          </p:stCondLst>
                                        </p:cTn>
                                        <p:tgtEl>
                                          <p:spTgt spid="820266"/>
                                        </p:tgtEl>
                                        <p:attrNameLst>
                                          <p:attrName>style.visibility</p:attrName>
                                        </p:attrNameLst>
                                      </p:cBhvr>
                                      <p:to>
                                        <p:strVal val="hidden"/>
                                      </p:to>
                                    </p:set>
                                  </p:childTnLst>
                                </p:cTn>
                              </p:par>
                            </p:childTnLst>
                          </p:cTn>
                        </p:par>
                        <p:par>
                          <p:cTn id="82" fill="hold" nodeType="afterGroup">
                            <p:stCondLst>
                              <p:cond delay="1800"/>
                            </p:stCondLst>
                            <p:childTnLst>
                              <p:par>
                                <p:cTn id="83" presetID="1" presetClass="entr" presetSubtype="0" fill="hold" grpId="0" nodeType="afterEffect">
                                  <p:stCondLst>
                                    <p:cond delay="0"/>
                                  </p:stCondLst>
                                  <p:childTnLst>
                                    <p:set>
                                      <p:cBhvr>
                                        <p:cTn id="84" dur="1" fill="hold">
                                          <p:stCondLst>
                                            <p:cond delay="0"/>
                                          </p:stCondLst>
                                        </p:cTn>
                                        <p:tgtEl>
                                          <p:spTgt spid="820268"/>
                                        </p:tgtEl>
                                        <p:attrNameLst>
                                          <p:attrName>style.visibility</p:attrName>
                                        </p:attrNameLst>
                                      </p:cBhvr>
                                      <p:to>
                                        <p:strVal val="visible"/>
                                      </p:to>
                                    </p:set>
                                  </p:childTnLst>
                                </p:cTn>
                              </p:par>
                            </p:childTnLst>
                          </p:cTn>
                        </p:par>
                        <p:par>
                          <p:cTn id="85" fill="hold" nodeType="afterGroup">
                            <p:stCondLst>
                              <p:cond delay="1800"/>
                            </p:stCondLst>
                            <p:childTnLst>
                              <p:par>
                                <p:cTn id="86" presetID="1" presetClass="entr" presetSubtype="0" fill="hold" grpId="0" nodeType="afterEffect">
                                  <p:stCondLst>
                                    <p:cond delay="0"/>
                                  </p:stCondLst>
                                  <p:childTnLst>
                                    <p:set>
                                      <p:cBhvr>
                                        <p:cTn id="87" dur="1" fill="hold">
                                          <p:stCondLst>
                                            <p:cond delay="0"/>
                                          </p:stCondLst>
                                        </p:cTn>
                                        <p:tgtEl>
                                          <p:spTgt spid="820269"/>
                                        </p:tgtEl>
                                        <p:attrNameLst>
                                          <p:attrName>style.visibility</p:attrName>
                                        </p:attrNameLst>
                                      </p:cBhvr>
                                      <p:to>
                                        <p:strVal val="visible"/>
                                      </p:to>
                                    </p:set>
                                  </p:childTnLst>
                                </p:cTn>
                              </p:par>
                            </p:childTnLst>
                          </p:cTn>
                        </p:par>
                        <p:par>
                          <p:cTn id="88" fill="hold" nodeType="afterGroup">
                            <p:stCondLst>
                              <p:cond delay="1800"/>
                            </p:stCondLst>
                            <p:childTnLst>
                              <p:par>
                                <p:cTn id="89" presetID="1" presetClass="entr" presetSubtype="0" fill="hold" grpId="0" nodeType="afterEffect">
                                  <p:stCondLst>
                                    <p:cond delay="0"/>
                                  </p:stCondLst>
                                  <p:childTnLst>
                                    <p:set>
                                      <p:cBhvr>
                                        <p:cTn id="90" dur="1" fill="hold">
                                          <p:stCondLst>
                                            <p:cond delay="0"/>
                                          </p:stCondLst>
                                        </p:cTn>
                                        <p:tgtEl>
                                          <p:spTgt spid="820270"/>
                                        </p:tgtEl>
                                        <p:attrNameLst>
                                          <p:attrName>style.visibility</p:attrName>
                                        </p:attrNameLst>
                                      </p:cBhvr>
                                      <p:to>
                                        <p:strVal val="visible"/>
                                      </p:to>
                                    </p:set>
                                  </p:childTnLst>
                                </p:cTn>
                              </p:par>
                            </p:childTnLst>
                          </p:cTn>
                        </p:par>
                        <p:par>
                          <p:cTn id="91" fill="hold" nodeType="afterGroup">
                            <p:stCondLst>
                              <p:cond delay="1800"/>
                            </p:stCondLst>
                            <p:childTnLst>
                              <p:par>
                                <p:cTn id="92" presetID="1" presetClass="entr" presetSubtype="0" fill="hold" grpId="1" nodeType="afterEffect">
                                  <p:stCondLst>
                                    <p:cond delay="0"/>
                                  </p:stCondLst>
                                  <p:childTnLst>
                                    <p:set>
                                      <p:cBhvr>
                                        <p:cTn id="93" dur="1" fill="hold">
                                          <p:stCondLst>
                                            <p:cond delay="0"/>
                                          </p:stCondLst>
                                        </p:cTn>
                                        <p:tgtEl>
                                          <p:spTgt spid="820270"/>
                                        </p:tgtEl>
                                        <p:attrNameLst>
                                          <p:attrName>style.visibility</p:attrName>
                                        </p:attrNameLst>
                                      </p:cBhvr>
                                      <p:to>
                                        <p:strVal val="visible"/>
                                      </p:to>
                                    </p:set>
                                  </p:childTnLst>
                                </p:cTn>
                              </p:par>
                            </p:childTnLst>
                          </p:cTn>
                        </p:par>
                        <p:par>
                          <p:cTn id="94" fill="hold" nodeType="afterGroup">
                            <p:stCondLst>
                              <p:cond delay="1800"/>
                            </p:stCondLst>
                            <p:childTnLst>
                              <p:par>
                                <p:cTn id="95" presetID="1" presetClass="entr" presetSubtype="0" fill="hold" nodeType="afterEffect">
                                  <p:stCondLst>
                                    <p:cond delay="0"/>
                                  </p:stCondLst>
                                  <p:childTnLst>
                                    <p:set>
                                      <p:cBhvr>
                                        <p:cTn id="96" dur="1" fill="hold">
                                          <p:stCondLst>
                                            <p:cond delay="0"/>
                                          </p:stCondLst>
                                        </p:cTn>
                                        <p:tgtEl>
                                          <p:spTgt spid="820240"/>
                                        </p:tgtEl>
                                        <p:attrNameLst>
                                          <p:attrName>style.visibility</p:attrName>
                                        </p:attrNameLst>
                                      </p:cBhvr>
                                      <p:to>
                                        <p:strVal val="visible"/>
                                      </p:to>
                                    </p:set>
                                  </p:childTnLst>
                                </p:cTn>
                              </p:par>
                            </p:childTnLst>
                          </p:cTn>
                        </p:par>
                        <p:par>
                          <p:cTn id="97" fill="hold" nodeType="afterGroup">
                            <p:stCondLst>
                              <p:cond delay="1800"/>
                            </p:stCondLst>
                            <p:childTnLst>
                              <p:par>
                                <p:cTn id="98" presetID="1" presetClass="entr" presetSubtype="0" fill="hold" nodeType="afterEffect">
                                  <p:stCondLst>
                                    <p:cond delay="0"/>
                                  </p:stCondLst>
                                  <p:childTnLst>
                                    <p:set>
                                      <p:cBhvr>
                                        <p:cTn id="99" dur="1" fill="hold">
                                          <p:stCondLst>
                                            <p:cond delay="0"/>
                                          </p:stCondLst>
                                        </p:cTn>
                                        <p:tgtEl>
                                          <p:spTgt spid="820227">
                                            <p:txEl>
                                              <p:pRg st="2" end="2"/>
                                            </p:txEl>
                                          </p:spTgt>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8202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33" grpId="0"/>
      <p:bldP spid="820234" grpId="0" animBg="1"/>
      <p:bldP spid="820235" grpId="0" animBg="1"/>
      <p:bldP spid="820236" grpId="0" animBg="1"/>
      <p:bldP spid="820237" grpId="0" animBg="1"/>
      <p:bldP spid="820238" grpId="0" animBg="1"/>
      <p:bldP spid="820241" grpId="0" animBg="1"/>
      <p:bldP spid="820242" grpId="0" animBg="1"/>
      <p:bldP spid="820243" grpId="0" animBg="1"/>
      <p:bldP spid="820244" grpId="0"/>
      <p:bldP spid="820245" grpId="0"/>
      <p:bldP spid="820245" grpId="1"/>
      <p:bldP spid="820246" grpId="0"/>
      <p:bldP spid="820247" grpId="0"/>
      <p:bldP spid="820262" grpId="0" animBg="1"/>
      <p:bldP spid="820262" grpId="1" animBg="1"/>
      <p:bldP spid="820264" grpId="0" animBg="1"/>
      <p:bldP spid="820264" grpId="1" animBg="1"/>
      <p:bldP spid="820266" grpId="0" animBg="1"/>
      <p:bldP spid="820266" grpId="1" animBg="1"/>
      <p:bldP spid="820268" grpId="0" animBg="1"/>
      <p:bldP spid="820269" grpId="0" animBg="1"/>
      <p:bldP spid="820270" grpId="0" animBg="1"/>
      <p:bldP spid="820270"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p:txBody>
          <a:bodyPr/>
          <a:lstStyle/>
          <a:p>
            <a:r>
              <a:rPr lang="en-US"/>
              <a:t>Local Prediction</a:t>
            </a:r>
          </a:p>
        </p:txBody>
      </p:sp>
      <p:grpSp>
        <p:nvGrpSpPr>
          <p:cNvPr id="822275" name="Group 3"/>
          <p:cNvGrpSpPr>
            <a:grpSpLocks/>
          </p:cNvGrpSpPr>
          <p:nvPr/>
        </p:nvGrpSpPr>
        <p:grpSpPr bwMode="auto">
          <a:xfrm>
            <a:off x="533400" y="1295400"/>
            <a:ext cx="8355013" cy="5257800"/>
            <a:chOff x="336" y="816"/>
            <a:chExt cx="5263" cy="3312"/>
          </a:xfrm>
        </p:grpSpPr>
        <p:pic>
          <p:nvPicPr>
            <p:cNvPr id="822276" name="Picture 4" descr="flat"/>
            <p:cNvPicPr>
              <a:picLocks noChangeAspect="1" noChangeArrowheads="1"/>
            </p:cNvPicPr>
            <p:nvPr/>
          </p:nvPicPr>
          <p:blipFill>
            <a:blip r:embed="rId3">
              <a:extLst>
                <a:ext uri="{28A0092B-C50C-407E-A947-70E740481C1C}">
                  <a14:useLocalDpi xmlns:a14="http://schemas.microsoft.com/office/drawing/2010/main" val="0"/>
                </a:ext>
              </a:extLst>
            </a:blip>
            <a:srcRect l="14102" t="13580" b="14342"/>
            <a:stretch>
              <a:fillRect/>
            </a:stretch>
          </p:blipFill>
          <p:spPr bwMode="auto">
            <a:xfrm>
              <a:off x="336" y="816"/>
              <a:ext cx="5263" cy="3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2277" name="Rectangle 5"/>
            <p:cNvSpPr>
              <a:spLocks noChangeArrowheads="1"/>
            </p:cNvSpPr>
            <p:nvPr/>
          </p:nvSpPr>
          <p:spPr bwMode="auto">
            <a:xfrm>
              <a:off x="4272" y="864"/>
              <a:ext cx="480" cy="2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822278" name="Group 6"/>
          <p:cNvGrpSpPr>
            <a:grpSpLocks/>
          </p:cNvGrpSpPr>
          <p:nvPr/>
        </p:nvGrpSpPr>
        <p:grpSpPr bwMode="auto">
          <a:xfrm>
            <a:off x="7734300" y="1368425"/>
            <a:ext cx="1104900" cy="1222375"/>
            <a:chOff x="4704" y="1127"/>
            <a:chExt cx="696" cy="770"/>
          </a:xfrm>
        </p:grpSpPr>
        <p:sp>
          <p:nvSpPr>
            <p:cNvPr id="822279" name="Text Box 7"/>
            <p:cNvSpPr txBox="1">
              <a:spLocks noChangeArrowheads="1"/>
            </p:cNvSpPr>
            <p:nvPr/>
          </p:nvSpPr>
          <p:spPr bwMode="auto">
            <a:xfrm>
              <a:off x="4788" y="1127"/>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800">
                  <a:solidFill>
                    <a:srgbClr val="FF0000"/>
                  </a:solidFill>
                  <a:latin typeface="Arial" charset="0"/>
                </a:rPr>
                <a:t>building</a:t>
              </a:r>
            </a:p>
          </p:txBody>
        </p:sp>
        <p:sp>
          <p:nvSpPr>
            <p:cNvPr id="822280" name="Rectangle 8"/>
            <p:cNvSpPr>
              <a:spLocks noChangeArrowheads="1"/>
            </p:cNvSpPr>
            <p:nvPr/>
          </p:nvSpPr>
          <p:spPr bwMode="auto">
            <a:xfrm>
              <a:off x="4704" y="1200"/>
              <a:ext cx="96" cy="96"/>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2281" name="Text Box 9"/>
            <p:cNvSpPr txBox="1">
              <a:spLocks noChangeArrowheads="1"/>
            </p:cNvSpPr>
            <p:nvPr/>
          </p:nvSpPr>
          <p:spPr bwMode="auto">
            <a:xfrm>
              <a:off x="4788" y="1305"/>
              <a:ext cx="3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800">
                  <a:solidFill>
                    <a:srgbClr val="33CC33"/>
                  </a:solidFill>
                  <a:latin typeface="Arial" charset="0"/>
                </a:rPr>
                <a:t>tree</a:t>
              </a:r>
            </a:p>
          </p:txBody>
        </p:sp>
        <p:sp>
          <p:nvSpPr>
            <p:cNvPr id="822282" name="Rectangle 10"/>
            <p:cNvSpPr>
              <a:spLocks noChangeArrowheads="1"/>
            </p:cNvSpPr>
            <p:nvPr/>
          </p:nvSpPr>
          <p:spPr bwMode="auto">
            <a:xfrm>
              <a:off x="4704" y="1378"/>
              <a:ext cx="96" cy="96"/>
            </a:xfrm>
            <a:prstGeom prst="rect">
              <a:avLst/>
            </a:prstGeom>
            <a:solidFill>
              <a:srgbClr val="33CC33"/>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2283" name="Text Box 11"/>
            <p:cNvSpPr txBox="1">
              <a:spLocks noChangeArrowheads="1"/>
            </p:cNvSpPr>
            <p:nvPr/>
          </p:nvSpPr>
          <p:spPr bwMode="auto">
            <a:xfrm>
              <a:off x="4788" y="1488"/>
              <a:ext cx="4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800">
                  <a:solidFill>
                    <a:srgbClr val="0066CC"/>
                  </a:solidFill>
                  <a:latin typeface="Arial" charset="0"/>
                </a:rPr>
                <a:t>shrub</a:t>
              </a:r>
            </a:p>
          </p:txBody>
        </p:sp>
        <p:sp>
          <p:nvSpPr>
            <p:cNvPr id="822284" name="Rectangle 12"/>
            <p:cNvSpPr>
              <a:spLocks noChangeArrowheads="1"/>
            </p:cNvSpPr>
            <p:nvPr/>
          </p:nvSpPr>
          <p:spPr bwMode="auto">
            <a:xfrm>
              <a:off x="4704" y="1561"/>
              <a:ext cx="96" cy="96"/>
            </a:xfrm>
            <a:prstGeom prst="rect">
              <a:avLst/>
            </a:prstGeom>
            <a:solidFill>
              <a:srgbClr val="0066CC"/>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2285" name="Text Box 13"/>
            <p:cNvSpPr txBox="1">
              <a:spLocks noChangeArrowheads="1"/>
            </p:cNvSpPr>
            <p:nvPr/>
          </p:nvSpPr>
          <p:spPr bwMode="auto">
            <a:xfrm>
              <a:off x="4788" y="1666"/>
              <a:ext cx="5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800">
                  <a:solidFill>
                    <a:srgbClr val="FFFFCC"/>
                  </a:solidFill>
                  <a:latin typeface="Arial" charset="0"/>
                </a:rPr>
                <a:t>ground</a:t>
              </a:r>
            </a:p>
          </p:txBody>
        </p:sp>
        <p:sp>
          <p:nvSpPr>
            <p:cNvPr id="822286" name="Rectangle 14"/>
            <p:cNvSpPr>
              <a:spLocks noChangeArrowheads="1"/>
            </p:cNvSpPr>
            <p:nvPr/>
          </p:nvSpPr>
          <p:spPr bwMode="auto">
            <a:xfrm>
              <a:off x="4704" y="1739"/>
              <a:ext cx="96" cy="96"/>
            </a:xfrm>
            <a:prstGeom prst="rect">
              <a:avLst/>
            </a:prstGeom>
            <a:solidFill>
              <a:srgbClr val="FFFFCC"/>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822287" name="Picture 15" descr="flat"/>
          <p:cNvPicPr>
            <a:picLocks noChangeAspect="1" noChangeArrowheads="1"/>
          </p:cNvPicPr>
          <p:nvPr/>
        </p:nvPicPr>
        <p:blipFill>
          <a:blip r:embed="rId3">
            <a:extLst>
              <a:ext uri="{28A0092B-C50C-407E-A947-70E740481C1C}">
                <a14:useLocalDpi xmlns:a14="http://schemas.microsoft.com/office/drawing/2010/main" val="0"/>
              </a:ext>
            </a:extLst>
          </a:blip>
          <a:srcRect l="38551" t="52449" r="48294" b="36278"/>
          <a:stretch>
            <a:fillRect/>
          </a:stretch>
        </p:blipFill>
        <p:spPr bwMode="auto">
          <a:xfrm>
            <a:off x="1736725" y="5194300"/>
            <a:ext cx="2378075" cy="15271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2288" name="Rectangle 16"/>
          <p:cNvSpPr>
            <a:spLocks noChangeArrowheads="1"/>
          </p:cNvSpPr>
          <p:nvPr/>
        </p:nvSpPr>
        <p:spPr bwMode="auto">
          <a:xfrm>
            <a:off x="3017838" y="4160838"/>
            <a:ext cx="1189037" cy="776287"/>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2289" name="Picture 17" descr="flat_bad_a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675" y="5121275"/>
            <a:ext cx="1579563" cy="16002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2290" name="Rectangle 18"/>
          <p:cNvSpPr>
            <a:spLocks noChangeArrowheads="1"/>
          </p:cNvSpPr>
          <p:nvPr/>
        </p:nvSpPr>
        <p:spPr bwMode="auto">
          <a:xfrm>
            <a:off x="5867400" y="4114800"/>
            <a:ext cx="609600" cy="685800"/>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2291" name="Rectangle 19"/>
          <p:cNvSpPr>
            <a:spLocks noChangeArrowheads="1"/>
          </p:cNvSpPr>
          <p:nvPr/>
        </p:nvSpPr>
        <p:spPr bwMode="auto">
          <a:xfrm>
            <a:off x="731838" y="2971800"/>
            <a:ext cx="1371600" cy="914400"/>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2292" name="Picture 20" descr="flat"/>
          <p:cNvPicPr>
            <a:picLocks noChangeAspect="1" noChangeArrowheads="1"/>
          </p:cNvPicPr>
          <p:nvPr/>
        </p:nvPicPr>
        <p:blipFill>
          <a:blip r:embed="rId3">
            <a:extLst>
              <a:ext uri="{28A0092B-C50C-407E-A947-70E740481C1C}">
                <a14:useLocalDpi xmlns:a14="http://schemas.microsoft.com/office/drawing/2010/main" val="0"/>
              </a:ext>
            </a:extLst>
          </a:blip>
          <a:srcRect l="15196" t="37823" r="68826" b="50903"/>
          <a:stretch>
            <a:fillRect/>
          </a:stretch>
        </p:blipFill>
        <p:spPr bwMode="auto">
          <a:xfrm>
            <a:off x="914400" y="1144588"/>
            <a:ext cx="2193925" cy="14620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2293" name="Line 21"/>
          <p:cNvSpPr>
            <a:spLocks noChangeShapeType="1"/>
          </p:cNvSpPr>
          <p:nvPr/>
        </p:nvSpPr>
        <p:spPr bwMode="auto">
          <a:xfrm flipH="1">
            <a:off x="1736725" y="4937125"/>
            <a:ext cx="1274763" cy="2286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2294" name="Line 22"/>
          <p:cNvSpPr>
            <a:spLocks noChangeShapeType="1"/>
          </p:cNvSpPr>
          <p:nvPr/>
        </p:nvSpPr>
        <p:spPr bwMode="auto">
          <a:xfrm flipH="1">
            <a:off x="4127500" y="4919663"/>
            <a:ext cx="66675" cy="27622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2295" name="Line 23"/>
          <p:cNvSpPr>
            <a:spLocks noChangeShapeType="1"/>
          </p:cNvSpPr>
          <p:nvPr/>
        </p:nvSpPr>
        <p:spPr bwMode="auto">
          <a:xfrm>
            <a:off x="5857875" y="4818063"/>
            <a:ext cx="165100" cy="29527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2296" name="Line 24"/>
          <p:cNvSpPr>
            <a:spLocks noChangeShapeType="1"/>
          </p:cNvSpPr>
          <p:nvPr/>
        </p:nvSpPr>
        <p:spPr bwMode="auto">
          <a:xfrm>
            <a:off x="6492875" y="4800600"/>
            <a:ext cx="1123950" cy="28733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2297" name="Line 25"/>
          <p:cNvSpPr>
            <a:spLocks noChangeShapeType="1"/>
          </p:cNvSpPr>
          <p:nvPr/>
        </p:nvSpPr>
        <p:spPr bwMode="auto">
          <a:xfrm flipH="1">
            <a:off x="2062163" y="2619375"/>
            <a:ext cx="1058862" cy="34925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2298" name="Line 26"/>
          <p:cNvSpPr>
            <a:spLocks noChangeShapeType="1"/>
          </p:cNvSpPr>
          <p:nvPr/>
        </p:nvSpPr>
        <p:spPr bwMode="auto">
          <a:xfrm flipH="1">
            <a:off x="739775" y="2619375"/>
            <a:ext cx="155575" cy="3556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600642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229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22298"/>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22297"/>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822291"/>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300"/>
                                  </p:stCondLst>
                                  <p:childTnLst>
                                    <p:set>
                                      <p:cBhvr>
                                        <p:cTn id="18" dur="1" fill="hold">
                                          <p:stCondLst>
                                            <p:cond delay="0"/>
                                          </p:stCondLst>
                                        </p:cTn>
                                        <p:tgtEl>
                                          <p:spTgt spid="822288"/>
                                        </p:tgtEl>
                                        <p:attrNameLst>
                                          <p:attrName>style.visibility</p:attrName>
                                        </p:attrNameLst>
                                      </p:cBhvr>
                                      <p:to>
                                        <p:strVal val="visible"/>
                                      </p:to>
                                    </p:set>
                                  </p:childTnLst>
                                </p:cTn>
                              </p:par>
                            </p:childTnLst>
                          </p:cTn>
                        </p:par>
                        <p:par>
                          <p:cTn id="19" fill="hold" nodeType="afterGroup">
                            <p:stCondLst>
                              <p:cond delay="300"/>
                            </p:stCondLst>
                            <p:childTnLst>
                              <p:par>
                                <p:cTn id="20" presetID="1" presetClass="entr" presetSubtype="0" fill="hold" nodeType="afterEffect">
                                  <p:stCondLst>
                                    <p:cond delay="0"/>
                                  </p:stCondLst>
                                  <p:childTnLst>
                                    <p:set>
                                      <p:cBhvr>
                                        <p:cTn id="21" dur="1" fill="hold">
                                          <p:stCondLst>
                                            <p:cond delay="0"/>
                                          </p:stCondLst>
                                        </p:cTn>
                                        <p:tgtEl>
                                          <p:spTgt spid="822287"/>
                                        </p:tgtEl>
                                        <p:attrNameLst>
                                          <p:attrName>style.visibility</p:attrName>
                                        </p:attrNameLst>
                                      </p:cBhvr>
                                      <p:to>
                                        <p:strVal val="visible"/>
                                      </p:to>
                                    </p:set>
                                  </p:childTnLst>
                                </p:cTn>
                              </p:par>
                            </p:childTnLst>
                          </p:cTn>
                        </p:par>
                        <p:par>
                          <p:cTn id="22" fill="hold" nodeType="afterGroup">
                            <p:stCondLst>
                              <p:cond delay="300"/>
                            </p:stCondLst>
                            <p:childTnLst>
                              <p:par>
                                <p:cTn id="23" presetID="1" presetClass="entr" presetSubtype="0" fill="hold" grpId="0" nodeType="afterEffect">
                                  <p:stCondLst>
                                    <p:cond delay="0"/>
                                  </p:stCondLst>
                                  <p:childTnLst>
                                    <p:set>
                                      <p:cBhvr>
                                        <p:cTn id="24" dur="1" fill="hold">
                                          <p:stCondLst>
                                            <p:cond delay="0"/>
                                          </p:stCondLst>
                                        </p:cTn>
                                        <p:tgtEl>
                                          <p:spTgt spid="822293"/>
                                        </p:tgtEl>
                                        <p:attrNameLst>
                                          <p:attrName>style.visibility</p:attrName>
                                        </p:attrNameLst>
                                      </p:cBhvr>
                                      <p:to>
                                        <p:strVal val="visible"/>
                                      </p:to>
                                    </p:set>
                                  </p:childTnLst>
                                </p:cTn>
                              </p:par>
                            </p:childTnLst>
                          </p:cTn>
                        </p:par>
                        <p:par>
                          <p:cTn id="25" fill="hold" nodeType="afterGroup">
                            <p:stCondLst>
                              <p:cond delay="300"/>
                            </p:stCondLst>
                            <p:childTnLst>
                              <p:par>
                                <p:cTn id="26" presetID="1" presetClass="entr" presetSubtype="0" fill="hold" grpId="0" nodeType="afterEffect">
                                  <p:stCondLst>
                                    <p:cond delay="0"/>
                                  </p:stCondLst>
                                  <p:childTnLst>
                                    <p:set>
                                      <p:cBhvr>
                                        <p:cTn id="27" dur="1" fill="hold">
                                          <p:stCondLst>
                                            <p:cond delay="0"/>
                                          </p:stCondLst>
                                        </p:cTn>
                                        <p:tgtEl>
                                          <p:spTgt spid="822294"/>
                                        </p:tgtEl>
                                        <p:attrNameLst>
                                          <p:attrName>style.visibility</p:attrName>
                                        </p:attrNameLst>
                                      </p:cBhvr>
                                      <p:to>
                                        <p:strVal val="visible"/>
                                      </p:to>
                                    </p:set>
                                  </p:childTnLst>
                                </p:cTn>
                              </p:par>
                            </p:childTnLst>
                          </p:cTn>
                        </p:par>
                        <p:par>
                          <p:cTn id="28" fill="hold" nodeType="afterGroup">
                            <p:stCondLst>
                              <p:cond delay="300"/>
                            </p:stCondLst>
                            <p:childTnLst>
                              <p:par>
                                <p:cTn id="29" presetID="1" presetClass="entr" presetSubtype="0" fill="hold" nodeType="afterEffect">
                                  <p:stCondLst>
                                    <p:cond delay="300"/>
                                  </p:stCondLst>
                                  <p:childTnLst>
                                    <p:set>
                                      <p:cBhvr>
                                        <p:cTn id="30" dur="1" fill="hold">
                                          <p:stCondLst>
                                            <p:cond delay="0"/>
                                          </p:stCondLst>
                                        </p:cTn>
                                        <p:tgtEl>
                                          <p:spTgt spid="822289"/>
                                        </p:tgtEl>
                                        <p:attrNameLst>
                                          <p:attrName>style.visibility</p:attrName>
                                        </p:attrNameLst>
                                      </p:cBhvr>
                                      <p:to>
                                        <p:strVal val="visible"/>
                                      </p:to>
                                    </p:set>
                                  </p:childTnLst>
                                </p:cTn>
                              </p:par>
                            </p:childTnLst>
                          </p:cTn>
                        </p:par>
                        <p:par>
                          <p:cTn id="31" fill="hold" nodeType="afterGroup">
                            <p:stCondLst>
                              <p:cond delay="600"/>
                            </p:stCondLst>
                            <p:childTnLst>
                              <p:par>
                                <p:cTn id="32" presetID="1" presetClass="entr" presetSubtype="0" fill="hold" grpId="0" nodeType="afterEffect">
                                  <p:stCondLst>
                                    <p:cond delay="0"/>
                                  </p:stCondLst>
                                  <p:childTnLst>
                                    <p:set>
                                      <p:cBhvr>
                                        <p:cTn id="33" dur="1" fill="hold">
                                          <p:stCondLst>
                                            <p:cond delay="0"/>
                                          </p:stCondLst>
                                        </p:cTn>
                                        <p:tgtEl>
                                          <p:spTgt spid="822290"/>
                                        </p:tgtEl>
                                        <p:attrNameLst>
                                          <p:attrName>style.visibility</p:attrName>
                                        </p:attrNameLst>
                                      </p:cBhvr>
                                      <p:to>
                                        <p:strVal val="visible"/>
                                      </p:to>
                                    </p:set>
                                  </p:childTnLst>
                                </p:cTn>
                              </p:par>
                            </p:childTnLst>
                          </p:cTn>
                        </p:par>
                        <p:par>
                          <p:cTn id="34" fill="hold" nodeType="afterGroup">
                            <p:stCondLst>
                              <p:cond delay="600"/>
                            </p:stCondLst>
                            <p:childTnLst>
                              <p:par>
                                <p:cTn id="35" presetID="1" presetClass="entr" presetSubtype="0" fill="hold" grpId="0" nodeType="afterEffect">
                                  <p:stCondLst>
                                    <p:cond delay="0"/>
                                  </p:stCondLst>
                                  <p:childTnLst>
                                    <p:set>
                                      <p:cBhvr>
                                        <p:cTn id="36" dur="1" fill="hold">
                                          <p:stCondLst>
                                            <p:cond delay="0"/>
                                          </p:stCondLst>
                                        </p:cTn>
                                        <p:tgtEl>
                                          <p:spTgt spid="822295"/>
                                        </p:tgtEl>
                                        <p:attrNameLst>
                                          <p:attrName>style.visibility</p:attrName>
                                        </p:attrNameLst>
                                      </p:cBhvr>
                                      <p:to>
                                        <p:strVal val="visible"/>
                                      </p:to>
                                    </p:set>
                                  </p:childTnLst>
                                </p:cTn>
                              </p:par>
                            </p:childTnLst>
                          </p:cTn>
                        </p:par>
                        <p:par>
                          <p:cTn id="37" fill="hold" nodeType="afterGroup">
                            <p:stCondLst>
                              <p:cond delay="600"/>
                            </p:stCondLst>
                            <p:childTnLst>
                              <p:par>
                                <p:cTn id="38" presetID="1" presetClass="entr" presetSubtype="0" fill="hold" grpId="0" nodeType="afterEffect">
                                  <p:stCondLst>
                                    <p:cond delay="0"/>
                                  </p:stCondLst>
                                  <p:childTnLst>
                                    <p:set>
                                      <p:cBhvr>
                                        <p:cTn id="39" dur="1" fill="hold">
                                          <p:stCondLst>
                                            <p:cond delay="0"/>
                                          </p:stCondLst>
                                        </p:cTn>
                                        <p:tgtEl>
                                          <p:spTgt spid="82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88" grpId="0" animBg="1"/>
      <p:bldP spid="822290" grpId="0" animBg="1"/>
      <p:bldP spid="822291" grpId="0" animBg="1"/>
      <p:bldP spid="822293" grpId="0" animBg="1"/>
      <p:bldP spid="822294" grpId="0" animBg="1"/>
      <p:bldP spid="822295" grpId="0" animBg="1"/>
      <p:bldP spid="822296" grpId="0" animBg="1"/>
      <p:bldP spid="822297" grpId="0" animBg="1"/>
      <p:bldP spid="82229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a:xfrm>
            <a:off x="457200" y="76200"/>
            <a:ext cx="8686800" cy="1143000"/>
          </a:xfrm>
        </p:spPr>
        <p:txBody>
          <a:bodyPr/>
          <a:lstStyle/>
          <a:p>
            <a:r>
              <a:rPr lang="en-US"/>
              <a:t>Structured Prediction</a:t>
            </a:r>
          </a:p>
        </p:txBody>
      </p:sp>
      <p:sp>
        <p:nvSpPr>
          <p:cNvPr id="824323" name="Rectangle 3"/>
          <p:cNvSpPr>
            <a:spLocks noGrp="1" noChangeArrowheads="1"/>
          </p:cNvSpPr>
          <p:nvPr>
            <p:ph type="body" idx="1"/>
          </p:nvPr>
        </p:nvSpPr>
        <p:spPr>
          <a:xfrm>
            <a:off x="549275" y="5165725"/>
            <a:ext cx="8001000" cy="1371600"/>
          </a:xfrm>
        </p:spPr>
        <p:txBody>
          <a:bodyPr/>
          <a:lstStyle/>
          <a:p>
            <a:r>
              <a:rPr lang="en-US" sz="3200"/>
              <a:t>Use local information </a:t>
            </a:r>
          </a:p>
          <a:p>
            <a:r>
              <a:rPr lang="en-US" sz="3200">
                <a:solidFill>
                  <a:srgbClr val="0000CC"/>
                </a:solidFill>
                <a:sym typeface="Symbol" charset="0"/>
              </a:rPr>
              <a:t>Exploit </a:t>
            </a:r>
            <a:r>
              <a:rPr lang="en-US" sz="3200">
                <a:solidFill>
                  <a:srgbClr val="0000CC"/>
                </a:solidFill>
              </a:rPr>
              <a:t>correlations</a:t>
            </a:r>
          </a:p>
        </p:txBody>
      </p:sp>
      <p:sp>
        <p:nvSpPr>
          <p:cNvPr id="824324" name="Text Box 4"/>
          <p:cNvSpPr txBox="1">
            <a:spLocks noChangeArrowheads="1"/>
          </p:cNvSpPr>
          <p:nvPr/>
        </p:nvSpPr>
        <p:spPr bwMode="auto">
          <a:xfrm>
            <a:off x="274638" y="3643313"/>
            <a:ext cx="6413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6400" b="1">
                <a:solidFill>
                  <a:srgbClr val="0000FF"/>
                </a:solidFill>
              </a:rPr>
              <a:t>b</a:t>
            </a:r>
          </a:p>
        </p:txBody>
      </p:sp>
      <p:pic>
        <p:nvPicPr>
          <p:cNvPr id="824325" name="Picture 5" descr="overhead_white"/>
          <p:cNvPicPr>
            <a:picLocks noChangeAspect="1" noChangeArrowheads="1"/>
          </p:cNvPicPr>
          <p:nvPr/>
        </p:nvPicPr>
        <p:blipFill>
          <a:blip r:embed="rId5">
            <a:extLst>
              <a:ext uri="{28A0092B-C50C-407E-A947-70E740481C1C}">
                <a14:useLocalDpi xmlns:a14="http://schemas.microsoft.com/office/drawing/2010/main" val="0"/>
              </a:ext>
            </a:extLst>
          </a:blip>
          <a:srcRect t="4836"/>
          <a:stretch>
            <a:fillRect/>
          </a:stretch>
        </p:blipFill>
        <p:spPr bwMode="auto">
          <a:xfrm>
            <a:off x="6400800" y="1325563"/>
            <a:ext cx="21939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26" name="Picture 6" descr="overhead_labeled"/>
          <p:cNvPicPr>
            <a:picLocks noChangeAspect="1" noChangeArrowheads="1"/>
          </p:cNvPicPr>
          <p:nvPr/>
        </p:nvPicPr>
        <p:blipFill>
          <a:blip r:embed="rId6">
            <a:extLst>
              <a:ext uri="{28A0092B-C50C-407E-A947-70E740481C1C}">
                <a14:useLocalDpi xmlns:a14="http://schemas.microsoft.com/office/drawing/2010/main" val="0"/>
              </a:ext>
            </a:extLst>
          </a:blip>
          <a:srcRect t="1831"/>
          <a:stretch>
            <a:fillRect/>
          </a:stretch>
        </p:blipFill>
        <p:spPr bwMode="auto">
          <a:xfrm>
            <a:off x="6400800" y="3786188"/>
            <a:ext cx="2193925" cy="1563687"/>
          </a:xfrm>
          <a:prstGeom prst="rect">
            <a:avLst/>
          </a:prstGeom>
          <a:noFill/>
          <a:extLst>
            <a:ext uri="{909E8E84-426E-40dd-AFC4-6F175D3DCCD1}">
              <a14:hiddenFill xmlns:a14="http://schemas.microsoft.com/office/drawing/2010/main">
                <a:solidFill>
                  <a:srgbClr val="FFFFFF"/>
                </a:solidFill>
              </a14:hiddenFill>
            </a:ext>
          </a:extLst>
        </p:spPr>
      </p:pic>
      <p:sp>
        <p:nvSpPr>
          <p:cNvPr id="824327" name="Rectangle 7"/>
          <p:cNvSpPr>
            <a:spLocks noChangeArrowheads="1"/>
          </p:cNvSpPr>
          <p:nvPr/>
        </p:nvSpPr>
        <p:spPr bwMode="auto">
          <a:xfrm>
            <a:off x="979488" y="3643313"/>
            <a:ext cx="5365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6400" b="1">
                <a:solidFill>
                  <a:srgbClr val="0000FF"/>
                </a:solidFill>
              </a:rPr>
              <a:t>r</a:t>
            </a:r>
          </a:p>
        </p:txBody>
      </p:sp>
      <p:sp>
        <p:nvSpPr>
          <p:cNvPr id="824328" name="Rectangle 8"/>
          <p:cNvSpPr>
            <a:spLocks noChangeArrowheads="1"/>
          </p:cNvSpPr>
          <p:nvPr/>
        </p:nvSpPr>
        <p:spPr bwMode="auto">
          <a:xfrm>
            <a:off x="2992438" y="3643313"/>
            <a:ext cx="6667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6400" b="1">
                <a:solidFill>
                  <a:srgbClr val="0000FF"/>
                </a:solidFill>
              </a:rPr>
              <a:t>e</a:t>
            </a:r>
          </a:p>
        </p:txBody>
      </p:sp>
      <p:sp>
        <p:nvSpPr>
          <p:cNvPr id="824329" name="Rectangle 9"/>
          <p:cNvSpPr>
            <a:spLocks noChangeArrowheads="1"/>
          </p:cNvSpPr>
          <p:nvPr/>
        </p:nvSpPr>
        <p:spPr bwMode="auto">
          <a:xfrm>
            <a:off x="1579563" y="3643313"/>
            <a:ext cx="6715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6400" b="1">
                <a:solidFill>
                  <a:srgbClr val="0000FF"/>
                </a:solidFill>
              </a:rPr>
              <a:t>a</a:t>
            </a:r>
          </a:p>
        </p:txBody>
      </p:sp>
      <p:sp>
        <p:nvSpPr>
          <p:cNvPr id="824330" name="Rectangle 10"/>
          <p:cNvSpPr>
            <a:spLocks noChangeArrowheads="1"/>
          </p:cNvSpPr>
          <p:nvPr/>
        </p:nvSpPr>
        <p:spPr bwMode="auto">
          <a:xfrm>
            <a:off x="2314575" y="3643313"/>
            <a:ext cx="6127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6400" b="1">
                <a:solidFill>
                  <a:srgbClr val="0000FF"/>
                </a:solidFill>
              </a:rPr>
              <a:t>c</a:t>
            </a:r>
          </a:p>
        </p:txBody>
      </p:sp>
      <p:grpSp>
        <p:nvGrpSpPr>
          <p:cNvPr id="824331" name="Group 11"/>
          <p:cNvGrpSpPr>
            <a:grpSpLocks/>
          </p:cNvGrpSpPr>
          <p:nvPr/>
        </p:nvGrpSpPr>
        <p:grpSpPr bwMode="auto">
          <a:xfrm>
            <a:off x="276225" y="1965325"/>
            <a:ext cx="3290888" cy="823913"/>
            <a:chOff x="346" y="1295"/>
            <a:chExt cx="2073" cy="519"/>
          </a:xfrm>
        </p:grpSpPr>
        <p:sp>
          <p:nvSpPr>
            <p:cNvPr id="824332" name="Rectangle 12"/>
            <p:cNvSpPr>
              <a:spLocks noChangeArrowheads="1"/>
            </p:cNvSpPr>
            <p:nvPr/>
          </p:nvSpPr>
          <p:spPr bwMode="auto">
            <a:xfrm>
              <a:off x="346" y="1296"/>
              <a:ext cx="2073" cy="5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4333" name="Picture 13" descr="w51-r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34" name="Picture 14" descr="w51-e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0"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35" name="Picture 15" descr="w51-b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36" name="Picture 16" descr="w51-a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8"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37" name="Picture 17" descr="w51-c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4" y="1295"/>
              <a:ext cx="329"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4338" name="AutoShape 18"/>
          <p:cNvSpPr>
            <a:spLocks noChangeArrowheads="1"/>
          </p:cNvSpPr>
          <p:nvPr/>
        </p:nvSpPr>
        <p:spPr bwMode="auto">
          <a:xfrm>
            <a:off x="1373188" y="3063875"/>
            <a:ext cx="1096962" cy="631825"/>
          </a:xfrm>
          <a:prstGeom prst="downArrow">
            <a:avLst>
              <a:gd name="adj1" fmla="val 50000"/>
              <a:gd name="adj2" fmla="val 25000"/>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339" name="AutoShape 19"/>
          <p:cNvSpPr>
            <a:spLocks noChangeArrowheads="1"/>
          </p:cNvSpPr>
          <p:nvPr/>
        </p:nvSpPr>
        <p:spPr bwMode="auto">
          <a:xfrm>
            <a:off x="6950075" y="2971800"/>
            <a:ext cx="1096963" cy="631825"/>
          </a:xfrm>
          <a:prstGeom prst="downArrow">
            <a:avLst>
              <a:gd name="adj1" fmla="val 50000"/>
              <a:gd name="adj2" fmla="val 25000"/>
            </a:avLst>
          </a:prstGeom>
          <a:solidFill>
            <a:srgbClr val="0066CC"/>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4340" name="Picture 20" descr="txp_fig"/>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4806950" y="2239963"/>
            <a:ext cx="200025" cy="15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4341" name="Picture 21" descr="txp_fig"/>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4808538" y="4129088"/>
            <a:ext cx="200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59870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43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43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43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43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43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43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43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43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43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432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43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4" grpId="0"/>
      <p:bldP spid="824327" grpId="0"/>
      <p:bldP spid="824328" grpId="0"/>
      <p:bldP spid="824329" grpId="0"/>
      <p:bldP spid="824330" grpId="0"/>
      <p:bldP spid="824338" grpId="0" animBg="1"/>
      <p:bldP spid="82433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p:txBody>
          <a:bodyPr/>
          <a:lstStyle/>
          <a:p>
            <a:r>
              <a:rPr lang="en-US"/>
              <a:t>Structured Prediction</a:t>
            </a:r>
          </a:p>
        </p:txBody>
      </p:sp>
      <p:grpSp>
        <p:nvGrpSpPr>
          <p:cNvPr id="826371" name="Group 3"/>
          <p:cNvGrpSpPr>
            <a:grpSpLocks/>
          </p:cNvGrpSpPr>
          <p:nvPr/>
        </p:nvGrpSpPr>
        <p:grpSpPr bwMode="auto">
          <a:xfrm>
            <a:off x="533400" y="1295400"/>
            <a:ext cx="8347075" cy="5257800"/>
            <a:chOff x="336" y="816"/>
            <a:chExt cx="5258" cy="3312"/>
          </a:xfrm>
        </p:grpSpPr>
        <p:pic>
          <p:nvPicPr>
            <p:cNvPr id="826372" name="Picture 4" descr="mmamn"/>
            <p:cNvPicPr>
              <a:picLocks noChangeAspect="1" noChangeArrowheads="1"/>
            </p:cNvPicPr>
            <p:nvPr/>
          </p:nvPicPr>
          <p:blipFill>
            <a:blip r:embed="rId3">
              <a:extLst>
                <a:ext uri="{28A0092B-C50C-407E-A947-70E740481C1C}">
                  <a14:useLocalDpi xmlns:a14="http://schemas.microsoft.com/office/drawing/2010/main" val="0"/>
                </a:ext>
              </a:extLst>
            </a:blip>
            <a:srcRect l="14503" t="13921" b="14267"/>
            <a:stretch>
              <a:fillRect/>
            </a:stretch>
          </p:blipFill>
          <p:spPr bwMode="auto">
            <a:xfrm>
              <a:off x="336" y="816"/>
              <a:ext cx="5258" cy="3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6373" name="Rectangle 5"/>
            <p:cNvSpPr>
              <a:spLocks noChangeArrowheads="1"/>
            </p:cNvSpPr>
            <p:nvPr/>
          </p:nvSpPr>
          <p:spPr bwMode="auto">
            <a:xfrm>
              <a:off x="4272" y="864"/>
              <a:ext cx="480" cy="2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826374" name="Picture 6" descr="flat_bad_a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513" y="5211763"/>
            <a:ext cx="1579562" cy="1600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826375" name="Picture 7" descr="amn_helps_ar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3900" y="4708525"/>
            <a:ext cx="1612900" cy="15938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6376" name="Rectangle 8"/>
          <p:cNvSpPr>
            <a:spLocks noChangeArrowheads="1"/>
          </p:cNvSpPr>
          <p:nvPr/>
        </p:nvSpPr>
        <p:spPr bwMode="auto">
          <a:xfrm>
            <a:off x="5867400" y="4114800"/>
            <a:ext cx="609600" cy="685800"/>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826377" name="Group 9"/>
          <p:cNvGrpSpPr>
            <a:grpSpLocks/>
          </p:cNvGrpSpPr>
          <p:nvPr/>
        </p:nvGrpSpPr>
        <p:grpSpPr bwMode="auto">
          <a:xfrm>
            <a:off x="7734300" y="1368425"/>
            <a:ext cx="1104900" cy="1222375"/>
            <a:chOff x="4704" y="1127"/>
            <a:chExt cx="696" cy="770"/>
          </a:xfrm>
        </p:grpSpPr>
        <p:sp>
          <p:nvSpPr>
            <p:cNvPr id="826378" name="Text Box 10"/>
            <p:cNvSpPr txBox="1">
              <a:spLocks noChangeArrowheads="1"/>
            </p:cNvSpPr>
            <p:nvPr/>
          </p:nvSpPr>
          <p:spPr bwMode="auto">
            <a:xfrm>
              <a:off x="4788" y="1127"/>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800">
                  <a:solidFill>
                    <a:srgbClr val="FF0000"/>
                  </a:solidFill>
                  <a:latin typeface="Arial" charset="0"/>
                </a:rPr>
                <a:t>building</a:t>
              </a:r>
            </a:p>
          </p:txBody>
        </p:sp>
        <p:sp>
          <p:nvSpPr>
            <p:cNvPr id="826379" name="Rectangle 11"/>
            <p:cNvSpPr>
              <a:spLocks noChangeArrowheads="1"/>
            </p:cNvSpPr>
            <p:nvPr/>
          </p:nvSpPr>
          <p:spPr bwMode="auto">
            <a:xfrm>
              <a:off x="4704" y="1200"/>
              <a:ext cx="96" cy="96"/>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6380" name="Text Box 12"/>
            <p:cNvSpPr txBox="1">
              <a:spLocks noChangeArrowheads="1"/>
            </p:cNvSpPr>
            <p:nvPr/>
          </p:nvSpPr>
          <p:spPr bwMode="auto">
            <a:xfrm>
              <a:off x="4788" y="1305"/>
              <a:ext cx="3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800">
                  <a:solidFill>
                    <a:srgbClr val="33CC33"/>
                  </a:solidFill>
                  <a:latin typeface="Arial" charset="0"/>
                </a:rPr>
                <a:t>tree</a:t>
              </a:r>
            </a:p>
          </p:txBody>
        </p:sp>
        <p:sp>
          <p:nvSpPr>
            <p:cNvPr id="826381" name="Rectangle 13"/>
            <p:cNvSpPr>
              <a:spLocks noChangeArrowheads="1"/>
            </p:cNvSpPr>
            <p:nvPr/>
          </p:nvSpPr>
          <p:spPr bwMode="auto">
            <a:xfrm>
              <a:off x="4704" y="1378"/>
              <a:ext cx="96" cy="96"/>
            </a:xfrm>
            <a:prstGeom prst="rect">
              <a:avLst/>
            </a:prstGeom>
            <a:solidFill>
              <a:srgbClr val="33CC33"/>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6382" name="Text Box 14"/>
            <p:cNvSpPr txBox="1">
              <a:spLocks noChangeArrowheads="1"/>
            </p:cNvSpPr>
            <p:nvPr/>
          </p:nvSpPr>
          <p:spPr bwMode="auto">
            <a:xfrm>
              <a:off x="4788" y="1488"/>
              <a:ext cx="4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800">
                  <a:solidFill>
                    <a:srgbClr val="0066CC"/>
                  </a:solidFill>
                  <a:latin typeface="Arial" charset="0"/>
                </a:rPr>
                <a:t>shrub</a:t>
              </a:r>
            </a:p>
          </p:txBody>
        </p:sp>
        <p:sp>
          <p:nvSpPr>
            <p:cNvPr id="826383" name="Rectangle 15"/>
            <p:cNvSpPr>
              <a:spLocks noChangeArrowheads="1"/>
            </p:cNvSpPr>
            <p:nvPr/>
          </p:nvSpPr>
          <p:spPr bwMode="auto">
            <a:xfrm>
              <a:off x="4704" y="1561"/>
              <a:ext cx="96" cy="96"/>
            </a:xfrm>
            <a:prstGeom prst="rect">
              <a:avLst/>
            </a:prstGeom>
            <a:solidFill>
              <a:srgbClr val="0066CC"/>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6384" name="Text Box 16"/>
            <p:cNvSpPr txBox="1">
              <a:spLocks noChangeArrowheads="1"/>
            </p:cNvSpPr>
            <p:nvPr/>
          </p:nvSpPr>
          <p:spPr bwMode="auto">
            <a:xfrm>
              <a:off x="4788" y="1666"/>
              <a:ext cx="5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800">
                  <a:solidFill>
                    <a:srgbClr val="FFFFCC"/>
                  </a:solidFill>
                  <a:latin typeface="Arial" charset="0"/>
                </a:rPr>
                <a:t>ground</a:t>
              </a:r>
            </a:p>
          </p:txBody>
        </p:sp>
        <p:sp>
          <p:nvSpPr>
            <p:cNvPr id="826385" name="Rectangle 17"/>
            <p:cNvSpPr>
              <a:spLocks noChangeArrowheads="1"/>
            </p:cNvSpPr>
            <p:nvPr/>
          </p:nvSpPr>
          <p:spPr bwMode="auto">
            <a:xfrm>
              <a:off x="4704" y="1739"/>
              <a:ext cx="96" cy="96"/>
            </a:xfrm>
            <a:prstGeom prst="rect">
              <a:avLst/>
            </a:prstGeom>
            <a:solidFill>
              <a:srgbClr val="FFFFCC"/>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826386" name="Picture 18" descr="flat"/>
          <p:cNvPicPr>
            <a:picLocks noChangeAspect="1" noChangeArrowheads="1"/>
          </p:cNvPicPr>
          <p:nvPr/>
        </p:nvPicPr>
        <p:blipFill>
          <a:blip r:embed="rId6">
            <a:extLst>
              <a:ext uri="{28A0092B-C50C-407E-A947-70E740481C1C}">
                <a14:useLocalDpi xmlns:a14="http://schemas.microsoft.com/office/drawing/2010/main" val="0"/>
              </a:ext>
            </a:extLst>
          </a:blip>
          <a:srcRect l="38531" t="52499" r="48282" b="36250"/>
          <a:stretch>
            <a:fillRect/>
          </a:stretch>
        </p:blipFill>
        <p:spPr bwMode="auto">
          <a:xfrm>
            <a:off x="182563" y="4618038"/>
            <a:ext cx="2382837" cy="15240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826387" name="Picture 19" descr="flat"/>
          <p:cNvPicPr>
            <a:picLocks noChangeAspect="1" noChangeArrowheads="1"/>
          </p:cNvPicPr>
          <p:nvPr/>
        </p:nvPicPr>
        <p:blipFill>
          <a:blip r:embed="rId6">
            <a:extLst>
              <a:ext uri="{28A0092B-C50C-407E-A947-70E740481C1C}">
                <a14:useLocalDpi xmlns:a14="http://schemas.microsoft.com/office/drawing/2010/main" val="0"/>
              </a:ext>
            </a:extLst>
          </a:blip>
          <a:srcRect l="15196" t="37823" r="68826" b="50903"/>
          <a:stretch>
            <a:fillRect/>
          </a:stretch>
        </p:blipFill>
        <p:spPr bwMode="auto">
          <a:xfrm>
            <a:off x="365125" y="1144588"/>
            <a:ext cx="2193925" cy="1462087"/>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826388" name="Picture 20" descr="mmamn"/>
          <p:cNvPicPr>
            <a:picLocks noGrp="1" noChangeArrowheads="1"/>
          </p:cNvPicPr>
          <p:nvPr>
            <p:ph idx="1"/>
          </p:nvPr>
        </p:nvPicPr>
        <p:blipFill>
          <a:blip r:embed="rId3">
            <a:extLst>
              <a:ext uri="{28A0092B-C50C-407E-A947-70E740481C1C}">
                <a14:useLocalDpi xmlns:a14="http://schemas.microsoft.com/office/drawing/2010/main" val="0"/>
              </a:ext>
            </a:extLst>
          </a:blip>
          <a:srcRect l="15187" t="37875" r="68813" b="50874"/>
          <a:stretch>
            <a:fillRect/>
          </a:stretch>
        </p:blipFill>
        <p:spPr>
          <a:xfrm>
            <a:off x="2711450" y="2138363"/>
            <a:ext cx="2319338" cy="1322387"/>
          </a:xfrm>
          <a:noFill/>
          <a:ln w="28575">
            <a:solidFill>
              <a:schemeClr val="bg1"/>
            </a:solidFill>
            <a:miter lim="800000"/>
            <a:headEnd/>
            <a:tailEnd/>
          </a:ln>
        </p:spPr>
      </p:pic>
      <p:pic>
        <p:nvPicPr>
          <p:cNvPr id="826389" name="Picture 21" descr="mmamn"/>
          <p:cNvPicPr>
            <a:picLocks noChangeAspect="1" noChangeArrowheads="1"/>
          </p:cNvPicPr>
          <p:nvPr/>
        </p:nvPicPr>
        <p:blipFill>
          <a:blip r:embed="rId3">
            <a:extLst>
              <a:ext uri="{28A0092B-C50C-407E-A947-70E740481C1C}">
                <a14:useLocalDpi xmlns:a14="http://schemas.microsoft.com/office/drawing/2010/main" val="0"/>
              </a:ext>
            </a:extLst>
          </a:blip>
          <a:srcRect l="38531" t="52499" r="48282" b="36250"/>
          <a:stretch>
            <a:fillRect/>
          </a:stretch>
        </p:blipFill>
        <p:spPr bwMode="auto">
          <a:xfrm>
            <a:off x="2651125" y="5257800"/>
            <a:ext cx="2378075" cy="15192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6390" name="Rectangle 22"/>
          <p:cNvSpPr>
            <a:spLocks noChangeArrowheads="1"/>
          </p:cNvSpPr>
          <p:nvPr/>
        </p:nvSpPr>
        <p:spPr bwMode="auto">
          <a:xfrm>
            <a:off x="3017838" y="4160838"/>
            <a:ext cx="1189037" cy="776287"/>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6391" name="Rectangle 23"/>
          <p:cNvSpPr>
            <a:spLocks noChangeArrowheads="1"/>
          </p:cNvSpPr>
          <p:nvPr/>
        </p:nvSpPr>
        <p:spPr bwMode="auto">
          <a:xfrm>
            <a:off x="731838" y="2971800"/>
            <a:ext cx="1371600" cy="914400"/>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74008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63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63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63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638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63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638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2638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2639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2638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263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63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6375"/>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82639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82638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263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76" grpId="0" animBg="1"/>
      <p:bldP spid="826390" grpId="0" animBg="1"/>
      <p:bldP spid="826390" grpId="1" animBg="1"/>
      <p:bldP spid="826391" grpId="0" animBg="1"/>
      <p:bldP spid="826391"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Grp="1" noChangeArrowheads="1"/>
          </p:cNvSpPr>
          <p:nvPr>
            <p:ph type="title"/>
          </p:nvPr>
        </p:nvSpPr>
        <p:spPr/>
        <p:txBody>
          <a:bodyPr/>
          <a:lstStyle/>
          <a:p>
            <a:r>
              <a:rPr lang="en-US"/>
              <a:t>Structured Models</a:t>
            </a:r>
          </a:p>
        </p:txBody>
      </p:sp>
      <p:sp>
        <p:nvSpPr>
          <p:cNvPr id="680963" name="Rectangle 3"/>
          <p:cNvSpPr>
            <a:spLocks noGrp="1" noChangeArrowheads="1"/>
          </p:cNvSpPr>
          <p:nvPr>
            <p:ph type="body" idx="1"/>
          </p:nvPr>
        </p:nvSpPr>
        <p:spPr>
          <a:xfrm>
            <a:off x="514350" y="3352800"/>
            <a:ext cx="7504113" cy="3140075"/>
          </a:xfrm>
          <a:ln/>
        </p:spPr>
        <p:txBody>
          <a:bodyPr>
            <a:normAutofit fontScale="92500" lnSpcReduction="10000"/>
          </a:bodyPr>
          <a:lstStyle/>
          <a:p>
            <a:pPr>
              <a:lnSpc>
                <a:spcPct val="115000"/>
              </a:lnSpc>
              <a:buFont typeface="Wingdings" charset="0"/>
              <a:buNone/>
            </a:pPr>
            <a:r>
              <a:rPr lang="en-US"/>
              <a:t>Mild assumptions:  </a:t>
            </a:r>
          </a:p>
          <a:p>
            <a:pPr>
              <a:lnSpc>
                <a:spcPct val="115000"/>
              </a:lnSpc>
              <a:buFont typeface="Wingdings" charset="0"/>
              <a:buNone/>
            </a:pPr>
            <a:endParaRPr lang="en-US"/>
          </a:p>
          <a:p>
            <a:pPr algn="ctr">
              <a:lnSpc>
                <a:spcPct val="90000"/>
              </a:lnSpc>
              <a:spcBef>
                <a:spcPct val="0"/>
              </a:spcBef>
              <a:buClrTx/>
              <a:buSzTx/>
              <a:buFontTx/>
              <a:buNone/>
            </a:pPr>
            <a:r>
              <a:rPr lang="en-US"/>
              <a:t>                                         </a:t>
            </a:r>
          </a:p>
          <a:p>
            <a:pPr algn="ctr">
              <a:lnSpc>
                <a:spcPct val="90000"/>
              </a:lnSpc>
              <a:spcBef>
                <a:spcPct val="0"/>
              </a:spcBef>
              <a:buClrTx/>
              <a:buSzTx/>
              <a:buFontTx/>
              <a:buNone/>
            </a:pPr>
            <a:endParaRPr lang="en-US"/>
          </a:p>
          <a:p>
            <a:pPr>
              <a:lnSpc>
                <a:spcPct val="90000"/>
              </a:lnSpc>
              <a:spcBef>
                <a:spcPct val="0"/>
              </a:spcBef>
              <a:buClrTx/>
              <a:buSzTx/>
              <a:buFontTx/>
              <a:buNone/>
            </a:pPr>
            <a:r>
              <a:rPr lang="en-US">
                <a:solidFill>
                  <a:schemeClr val="hlink"/>
                </a:solidFill>
              </a:rPr>
              <a:t>linear combination </a:t>
            </a:r>
          </a:p>
          <a:p>
            <a:pPr>
              <a:lnSpc>
                <a:spcPct val="90000"/>
              </a:lnSpc>
              <a:spcBef>
                <a:spcPct val="0"/>
              </a:spcBef>
              <a:buClrTx/>
              <a:buSzTx/>
              <a:buFontTx/>
              <a:buNone/>
            </a:pPr>
            <a:endParaRPr lang="en-US">
              <a:solidFill>
                <a:schemeClr val="hlink"/>
              </a:solidFill>
            </a:endParaRPr>
          </a:p>
          <a:p>
            <a:pPr>
              <a:lnSpc>
                <a:spcPct val="90000"/>
              </a:lnSpc>
              <a:spcBef>
                <a:spcPct val="0"/>
              </a:spcBef>
              <a:buClrTx/>
              <a:buSzTx/>
              <a:buFontTx/>
              <a:buNone/>
            </a:pPr>
            <a:r>
              <a:rPr lang="en-US">
                <a:solidFill>
                  <a:schemeClr val="hlink"/>
                </a:solidFill>
              </a:rPr>
              <a:t>sum of part scores</a:t>
            </a:r>
          </a:p>
        </p:txBody>
      </p:sp>
      <p:sp>
        <p:nvSpPr>
          <p:cNvPr id="680964" name="Text Box 4"/>
          <p:cNvSpPr txBox="1">
            <a:spLocks noChangeArrowheads="1"/>
          </p:cNvSpPr>
          <p:nvPr/>
        </p:nvSpPr>
        <p:spPr bwMode="auto">
          <a:xfrm>
            <a:off x="2286000" y="2590800"/>
            <a:ext cx="3533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hlink"/>
                </a:solidFill>
              </a:rPr>
              <a:t>space of feasible outputs</a:t>
            </a:r>
          </a:p>
        </p:txBody>
      </p:sp>
      <p:sp>
        <p:nvSpPr>
          <p:cNvPr id="680965" name="Text Box 5"/>
          <p:cNvSpPr txBox="1">
            <a:spLocks noChangeArrowheads="1"/>
          </p:cNvSpPr>
          <p:nvPr/>
        </p:nvSpPr>
        <p:spPr bwMode="auto">
          <a:xfrm>
            <a:off x="6610350" y="1676400"/>
            <a:ext cx="2324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hlink"/>
                </a:solidFill>
              </a:rPr>
              <a:t>scoring function</a:t>
            </a:r>
          </a:p>
        </p:txBody>
      </p:sp>
      <p:sp>
        <p:nvSpPr>
          <p:cNvPr id="680967" name="Line 7"/>
          <p:cNvSpPr>
            <a:spLocks noChangeShapeType="1"/>
          </p:cNvSpPr>
          <p:nvPr/>
        </p:nvSpPr>
        <p:spPr bwMode="auto">
          <a:xfrm flipV="1">
            <a:off x="3767138" y="2381250"/>
            <a:ext cx="0" cy="3048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0968" name="Line 8"/>
          <p:cNvSpPr>
            <a:spLocks noChangeShapeType="1"/>
          </p:cNvSpPr>
          <p:nvPr/>
        </p:nvSpPr>
        <p:spPr bwMode="auto">
          <a:xfrm flipH="1" flipV="1">
            <a:off x="6273800" y="1947863"/>
            <a:ext cx="3048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80971" name="Picture 11"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019300" y="1758950"/>
            <a:ext cx="4160838"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80972" name="Picture 12" descr="txp_fi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711200" y="4260850"/>
            <a:ext cx="6924675"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4721722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Grp="1" noChangeArrowheads="1"/>
          </p:cNvSpPr>
          <p:nvPr>
            <p:ph type="title"/>
          </p:nvPr>
        </p:nvSpPr>
        <p:spPr/>
        <p:txBody>
          <a:bodyPr/>
          <a:lstStyle/>
          <a:p>
            <a:r>
              <a:rPr lang="en-US"/>
              <a:t>Supervised Structured Prediction</a:t>
            </a:r>
          </a:p>
        </p:txBody>
      </p:sp>
      <p:sp>
        <p:nvSpPr>
          <p:cNvPr id="814083" name="AutoShape 3"/>
          <p:cNvSpPr>
            <a:spLocks noChangeArrowheads="1"/>
          </p:cNvSpPr>
          <p:nvPr/>
        </p:nvSpPr>
        <p:spPr bwMode="auto">
          <a:xfrm>
            <a:off x="1828800" y="3048000"/>
            <a:ext cx="457200" cy="1600200"/>
          </a:xfrm>
          <a:prstGeom prst="rightArrow">
            <a:avLst>
              <a:gd name="adj1" fmla="val 50000"/>
              <a:gd name="adj2" fmla="val 25000"/>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4084" name="Rectangle 4"/>
          <p:cNvSpPr>
            <a:spLocks noChangeArrowheads="1"/>
          </p:cNvSpPr>
          <p:nvPr/>
        </p:nvSpPr>
        <p:spPr bwMode="auto">
          <a:xfrm>
            <a:off x="2468563" y="3276600"/>
            <a:ext cx="2743200" cy="1066800"/>
          </a:xfrm>
          <a:prstGeom prst="rect">
            <a:avLst/>
          </a:prstGeom>
          <a:noFill/>
          <a:ln w="5080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8080"/>
              </a:solidFill>
            </a:endParaRPr>
          </a:p>
        </p:txBody>
      </p:sp>
      <p:sp>
        <p:nvSpPr>
          <p:cNvPr id="814085" name="Rectangle 5"/>
          <p:cNvSpPr>
            <a:spLocks noChangeArrowheads="1"/>
          </p:cNvSpPr>
          <p:nvPr/>
        </p:nvSpPr>
        <p:spPr bwMode="auto">
          <a:xfrm>
            <a:off x="6126163" y="3276600"/>
            <a:ext cx="2590800" cy="1066800"/>
          </a:xfrm>
          <a:prstGeom prst="rect">
            <a:avLst/>
          </a:prstGeom>
          <a:noFill/>
          <a:ln w="5080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4086" name="AutoShape 6"/>
          <p:cNvSpPr>
            <a:spLocks noChangeArrowheads="1"/>
          </p:cNvSpPr>
          <p:nvPr/>
        </p:nvSpPr>
        <p:spPr bwMode="auto">
          <a:xfrm>
            <a:off x="5486400" y="3048000"/>
            <a:ext cx="457200" cy="1600200"/>
          </a:xfrm>
          <a:prstGeom prst="rightArrow">
            <a:avLst>
              <a:gd name="adj1" fmla="val 50000"/>
              <a:gd name="adj2" fmla="val 25000"/>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4087" name="Text Box 7"/>
          <p:cNvSpPr txBox="1">
            <a:spLocks noChangeArrowheads="1"/>
          </p:cNvSpPr>
          <p:nvPr/>
        </p:nvSpPr>
        <p:spPr bwMode="auto">
          <a:xfrm>
            <a:off x="2925763" y="2538413"/>
            <a:ext cx="17510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339966"/>
                </a:solidFill>
              </a:rPr>
              <a:t>Learning</a:t>
            </a:r>
          </a:p>
        </p:txBody>
      </p:sp>
      <p:sp>
        <p:nvSpPr>
          <p:cNvPr id="814088" name="Text Box 8"/>
          <p:cNvSpPr txBox="1">
            <a:spLocks noChangeArrowheads="1"/>
          </p:cNvSpPr>
          <p:nvPr/>
        </p:nvSpPr>
        <p:spPr bwMode="auto">
          <a:xfrm>
            <a:off x="6408738" y="2514600"/>
            <a:ext cx="2003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339966"/>
                </a:solidFill>
              </a:rPr>
              <a:t>Prediction</a:t>
            </a:r>
          </a:p>
        </p:txBody>
      </p:sp>
      <p:sp>
        <p:nvSpPr>
          <p:cNvPr id="814089" name="Text Box 9"/>
          <p:cNvSpPr txBox="1">
            <a:spLocks noChangeArrowheads="1"/>
          </p:cNvSpPr>
          <p:nvPr/>
        </p:nvSpPr>
        <p:spPr bwMode="auto">
          <a:xfrm>
            <a:off x="989013" y="59896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pic>
        <p:nvPicPr>
          <p:cNvPr id="814093" name="Picture 13"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454025" y="3346450"/>
            <a:ext cx="1008063"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4094" name="Picture 14"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436563" y="3990975"/>
            <a:ext cx="102552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4095" name="Picture 15"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860425" y="3716338"/>
            <a:ext cx="53975"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4112" name="Picture 32"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6211888" y="3633788"/>
            <a:ext cx="2376487" cy="522287"/>
          </a:xfrm>
          <a:prstGeom prst="rect">
            <a:avLst/>
          </a:prstGeom>
          <a:noFill/>
          <a:ln>
            <a:noFill/>
          </a:ln>
          <a:effectLst/>
          <a:extLst>
            <a:ext uri="{909E8E84-426E-40dd-AFC4-6F175D3DCCD1}">
              <a14:hiddenFill xmlns:a14="http://schemas.microsoft.com/office/drawing/2010/main">
                <a:solidFill>
                  <a:srgbClr val="00E4A8"/>
                </a:solidFill>
              </a14:hiddenFill>
            </a:ext>
            <a:ext uri="{91240B29-F687-4f45-9708-019B960494DF}">
              <a14:hiddenLine xmlns:a14="http://schemas.microsoft.com/office/drawing/2010/main" w="9525" cap="rnd">
                <a:solidFill>
                  <a:srgbClr val="000000"/>
                </a:solidFill>
                <a:prstDash val="sysDot"/>
                <a:miter lim="800000"/>
                <a:headEnd/>
                <a:tailEnd/>
              </a14:hiddenLine>
            </a:ext>
            <a:ext uri="{AF507438-7753-43e0-B8FC-AC1667EBCBE1}">
              <a14:hiddenEffects xmlns:a14="http://schemas.microsoft.com/office/drawing/2010/main">
                <a:effectLst>
                  <a:outerShdw blurRad="63500" dist="38099" dir="2700000" algn="ctr" rotWithShape="0">
                    <a:srgbClr val="1C1C1C">
                      <a:alpha val="74998"/>
                    </a:srgbClr>
                  </a:outerShdw>
                </a:effectLst>
              </a14:hiddenEffects>
            </a:ext>
          </a:extLst>
        </p:spPr>
      </p:pic>
      <p:sp>
        <p:nvSpPr>
          <p:cNvPr id="814097" name="Text Box 17"/>
          <p:cNvSpPr txBox="1">
            <a:spLocks noChangeArrowheads="1"/>
          </p:cNvSpPr>
          <p:nvPr/>
        </p:nvSpPr>
        <p:spPr bwMode="auto">
          <a:xfrm>
            <a:off x="2743200" y="3476625"/>
            <a:ext cx="21732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3200">
                <a:solidFill>
                  <a:schemeClr val="tx1"/>
                </a:solidFill>
              </a:rPr>
              <a:t>Estimate</a:t>
            </a:r>
            <a:r>
              <a:rPr lang="en-US" sz="3600">
                <a:solidFill>
                  <a:schemeClr val="tx1"/>
                </a:solidFill>
              </a:rPr>
              <a:t> </a:t>
            </a:r>
            <a:r>
              <a:rPr lang="en-US" sz="3200">
                <a:solidFill>
                  <a:schemeClr val="tx1"/>
                </a:solidFill>
                <a:sym typeface="Symbol" charset="0"/>
              </a:rPr>
              <a:t>w</a:t>
            </a:r>
          </a:p>
        </p:txBody>
      </p:sp>
      <p:sp>
        <p:nvSpPr>
          <p:cNvPr id="814098" name="Rectangle 18"/>
          <p:cNvSpPr>
            <a:spLocks noChangeArrowheads="1"/>
          </p:cNvSpPr>
          <p:nvPr/>
        </p:nvSpPr>
        <p:spPr bwMode="auto">
          <a:xfrm>
            <a:off x="6035675" y="4678363"/>
            <a:ext cx="3932238"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spcBef>
                <a:spcPct val="20000"/>
              </a:spcBef>
              <a:buClr>
                <a:schemeClr val="folHlink"/>
              </a:buClr>
              <a:buSzPct val="60000"/>
              <a:buFont typeface="Wingdings" charset="0"/>
              <a:buNone/>
            </a:pPr>
            <a:r>
              <a:rPr lang="en-US" sz="2000">
                <a:solidFill>
                  <a:schemeClr val="tx1"/>
                </a:solidFill>
              </a:rPr>
              <a:t>Example:</a:t>
            </a:r>
          </a:p>
          <a:p>
            <a:pPr marL="342900" indent="-342900" algn="l">
              <a:lnSpc>
                <a:spcPct val="90000"/>
              </a:lnSpc>
              <a:spcBef>
                <a:spcPct val="20000"/>
              </a:spcBef>
              <a:buClr>
                <a:schemeClr val="folHlink"/>
              </a:buClr>
              <a:buSzPct val="60000"/>
              <a:buFont typeface="Wingdings" charset="0"/>
              <a:buNone/>
            </a:pPr>
            <a:r>
              <a:rPr lang="en-US" sz="2000">
                <a:solidFill>
                  <a:schemeClr val="tx1"/>
                </a:solidFill>
              </a:rPr>
              <a:t>	Weighted matching</a:t>
            </a:r>
          </a:p>
          <a:p>
            <a:pPr marL="342900" indent="-342900" algn="l">
              <a:lnSpc>
                <a:spcPct val="90000"/>
              </a:lnSpc>
              <a:spcBef>
                <a:spcPct val="20000"/>
              </a:spcBef>
              <a:buClr>
                <a:schemeClr val="folHlink"/>
              </a:buClr>
              <a:buSzPct val="60000"/>
              <a:buFont typeface="Wingdings" charset="0"/>
              <a:buNone/>
            </a:pPr>
            <a:r>
              <a:rPr lang="en-US" sz="2000">
                <a:solidFill>
                  <a:schemeClr val="tx1"/>
                </a:solidFill>
                <a:sym typeface="Symbol" charset="0"/>
              </a:rPr>
              <a:t>Generally:</a:t>
            </a:r>
          </a:p>
          <a:p>
            <a:pPr marL="342900" indent="-342900" algn="l">
              <a:lnSpc>
                <a:spcPct val="90000"/>
              </a:lnSpc>
              <a:spcBef>
                <a:spcPct val="20000"/>
              </a:spcBef>
              <a:buClr>
                <a:schemeClr val="folHlink"/>
              </a:buClr>
              <a:buSzPct val="60000"/>
              <a:buFont typeface="Wingdings" charset="0"/>
              <a:buNone/>
            </a:pPr>
            <a:r>
              <a:rPr lang="en-US" sz="2000">
                <a:solidFill>
                  <a:schemeClr val="tx1"/>
                </a:solidFill>
                <a:sym typeface="Symbol" charset="0"/>
              </a:rPr>
              <a:t>   Combinatorial</a:t>
            </a:r>
            <a:br>
              <a:rPr lang="en-US" sz="2000">
                <a:solidFill>
                  <a:schemeClr val="tx1"/>
                </a:solidFill>
                <a:sym typeface="Symbol" charset="0"/>
              </a:rPr>
            </a:br>
            <a:r>
              <a:rPr lang="en-US" sz="2000">
                <a:solidFill>
                  <a:schemeClr val="tx1"/>
                </a:solidFill>
                <a:sym typeface="Symbol" charset="0"/>
              </a:rPr>
              <a:t>optimization</a:t>
            </a:r>
          </a:p>
        </p:txBody>
      </p:sp>
      <p:pic>
        <p:nvPicPr>
          <p:cNvPr id="814113" name="Picture 33"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2306638" y="1546225"/>
            <a:ext cx="4038600" cy="400050"/>
          </a:xfrm>
          <a:prstGeom prst="rect">
            <a:avLst/>
          </a:prstGeom>
          <a:noFill/>
          <a:ln>
            <a:noFill/>
          </a:ln>
          <a:effectLst/>
          <a:extLst>
            <a:ext uri="{909E8E84-426E-40dd-AFC4-6F175D3DCCD1}">
              <a14:hiddenFill xmlns:a14="http://schemas.microsoft.com/office/drawing/2010/main">
                <a:solidFill>
                  <a:srgbClr val="00E4A8"/>
                </a:solidFill>
              </a14:hiddenFill>
            </a:ext>
            <a:ext uri="{91240B29-F687-4f45-9708-019B960494DF}">
              <a14:hiddenLine xmlns:a14="http://schemas.microsoft.com/office/drawing/2010/main" w="9525" cap="rnd">
                <a:solidFill>
                  <a:srgbClr val="000000"/>
                </a:solidFill>
                <a:prstDash val="sysDot"/>
                <a:miter lim="800000"/>
                <a:headEnd/>
                <a:tailEnd/>
              </a14:hiddenLine>
            </a:ext>
            <a:ext uri="{AF507438-7753-43e0-B8FC-AC1667EBCBE1}">
              <a14:hiddenEffects xmlns:a14="http://schemas.microsoft.com/office/drawing/2010/main">
                <a:effectLst>
                  <a:outerShdw blurRad="63500" dist="38099" dir="2700000" algn="ctr" rotWithShape="0">
                    <a:srgbClr val="1C1C1C">
                      <a:alpha val="74998"/>
                    </a:srgbClr>
                  </a:outerShdw>
                </a:effectLst>
              </a14:hiddenEffects>
            </a:ext>
          </a:extLst>
        </p:spPr>
      </p:pic>
      <p:sp>
        <p:nvSpPr>
          <p:cNvPr id="814100" name="Text Box 20"/>
          <p:cNvSpPr txBox="1">
            <a:spLocks noChangeArrowheads="1"/>
          </p:cNvSpPr>
          <p:nvPr/>
        </p:nvSpPr>
        <p:spPr bwMode="auto">
          <a:xfrm>
            <a:off x="342900" y="2551113"/>
            <a:ext cx="10271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339966"/>
                </a:solidFill>
              </a:rPr>
              <a:t>Data</a:t>
            </a:r>
          </a:p>
        </p:txBody>
      </p:sp>
      <p:sp>
        <p:nvSpPr>
          <p:cNvPr id="814101" name="Rectangle 21"/>
          <p:cNvSpPr>
            <a:spLocks noChangeArrowheads="1"/>
          </p:cNvSpPr>
          <p:nvPr/>
        </p:nvSpPr>
        <p:spPr bwMode="auto">
          <a:xfrm>
            <a:off x="273050" y="3289300"/>
            <a:ext cx="1371600" cy="1066800"/>
          </a:xfrm>
          <a:prstGeom prst="rect">
            <a:avLst/>
          </a:prstGeom>
          <a:noFill/>
          <a:ln w="5080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4102" name="Text Box 22"/>
          <p:cNvSpPr txBox="1">
            <a:spLocks noChangeArrowheads="1"/>
          </p:cNvSpPr>
          <p:nvPr/>
        </p:nvSpPr>
        <p:spPr bwMode="auto">
          <a:xfrm>
            <a:off x="344488" y="1455738"/>
            <a:ext cx="13922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339966"/>
                </a:solidFill>
              </a:rPr>
              <a:t>Model:</a:t>
            </a:r>
          </a:p>
        </p:txBody>
      </p:sp>
      <p:cxnSp>
        <p:nvCxnSpPr>
          <p:cNvPr id="814103" name="AutoShape 23"/>
          <p:cNvCxnSpPr>
            <a:cxnSpLocks noChangeShapeType="1"/>
            <a:stCxn id="814084" idx="2"/>
            <a:endCxn id="814108" idx="0"/>
          </p:cNvCxnSpPr>
          <p:nvPr/>
        </p:nvCxnSpPr>
        <p:spPr bwMode="auto">
          <a:xfrm rot="5400000">
            <a:off x="2900574" y="4043573"/>
            <a:ext cx="639763" cy="1239417"/>
          </a:xfrm>
          <a:prstGeom prst="curvedConnector3">
            <a:avLst>
              <a:gd name="adj1" fmla="val 50000"/>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4104" name="AutoShape 24"/>
          <p:cNvCxnSpPr>
            <a:cxnSpLocks noChangeShapeType="1"/>
            <a:stCxn id="814084" idx="2"/>
            <a:endCxn id="814106" idx="0"/>
          </p:cNvCxnSpPr>
          <p:nvPr/>
        </p:nvCxnSpPr>
        <p:spPr bwMode="auto">
          <a:xfrm rot="5400000">
            <a:off x="3072606" y="5130007"/>
            <a:ext cx="1528763" cy="6350"/>
          </a:xfrm>
          <a:prstGeom prst="curvedConnector3">
            <a:avLst>
              <a:gd name="adj1" fmla="val 49116"/>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4105" name="AutoShape 25"/>
          <p:cNvCxnSpPr>
            <a:cxnSpLocks noChangeShapeType="1"/>
            <a:stCxn id="814084" idx="2"/>
            <a:endCxn id="814107" idx="0"/>
          </p:cNvCxnSpPr>
          <p:nvPr/>
        </p:nvCxnSpPr>
        <p:spPr bwMode="auto">
          <a:xfrm rot="16200000" flipH="1">
            <a:off x="4218781" y="3990182"/>
            <a:ext cx="614363" cy="1371600"/>
          </a:xfrm>
          <a:prstGeom prst="curvedConnector3">
            <a:avLst>
              <a:gd name="adj1" fmla="val 47806"/>
            </a:avLst>
          </a:prstGeom>
          <a:noFill/>
          <a:ln w="762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14106" name="Rectangle 26"/>
          <p:cNvSpPr>
            <a:spLocks noChangeArrowheads="1"/>
          </p:cNvSpPr>
          <p:nvPr/>
        </p:nvSpPr>
        <p:spPr bwMode="auto">
          <a:xfrm>
            <a:off x="2589213" y="5897563"/>
            <a:ext cx="24892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lnSpc>
                <a:spcPct val="90000"/>
              </a:lnSpc>
              <a:spcBef>
                <a:spcPct val="20000"/>
              </a:spcBef>
              <a:buClr>
                <a:schemeClr val="folHlink"/>
              </a:buClr>
              <a:buSzPct val="60000"/>
              <a:buFont typeface="Wingdings" charset="0"/>
              <a:buNone/>
            </a:pPr>
            <a:r>
              <a:rPr lang="en-US" sz="2000" dirty="0">
                <a:solidFill>
                  <a:srgbClr val="FF0000"/>
                </a:solidFill>
              </a:rPr>
              <a:t>Likelihood</a:t>
            </a:r>
          </a:p>
          <a:p>
            <a:pPr marL="609600" indent="-609600">
              <a:lnSpc>
                <a:spcPct val="90000"/>
              </a:lnSpc>
              <a:spcBef>
                <a:spcPct val="20000"/>
              </a:spcBef>
              <a:buClr>
                <a:schemeClr val="folHlink"/>
              </a:buClr>
              <a:buSzPct val="60000"/>
              <a:buFont typeface="Wingdings" charset="0"/>
              <a:buNone/>
            </a:pPr>
            <a:r>
              <a:rPr lang="en-US" sz="1600" dirty="0">
                <a:solidFill>
                  <a:srgbClr val="FF0000"/>
                </a:solidFill>
              </a:rPr>
              <a:t>(can be intractable)</a:t>
            </a:r>
          </a:p>
        </p:txBody>
      </p:sp>
      <p:sp>
        <p:nvSpPr>
          <p:cNvPr id="814107" name="Rectangle 27"/>
          <p:cNvSpPr>
            <a:spLocks noChangeArrowheads="1"/>
          </p:cNvSpPr>
          <p:nvPr/>
        </p:nvSpPr>
        <p:spPr bwMode="auto">
          <a:xfrm>
            <a:off x="4387850" y="4983163"/>
            <a:ext cx="1647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lnSpc>
                <a:spcPct val="90000"/>
              </a:lnSpc>
              <a:spcBef>
                <a:spcPct val="20000"/>
              </a:spcBef>
              <a:buClr>
                <a:schemeClr val="folHlink"/>
              </a:buClr>
              <a:buSzPct val="60000"/>
              <a:buFont typeface="Wingdings" charset="0"/>
              <a:buNone/>
            </a:pPr>
            <a:r>
              <a:rPr lang="en-US" sz="2000">
                <a:solidFill>
                  <a:srgbClr val="0000CC"/>
                </a:solidFill>
              </a:rPr>
              <a:t>Margin</a:t>
            </a:r>
          </a:p>
        </p:txBody>
      </p:sp>
      <p:sp>
        <p:nvSpPr>
          <p:cNvPr id="814108" name="Rectangle 28"/>
          <p:cNvSpPr>
            <a:spLocks noChangeArrowheads="1"/>
          </p:cNvSpPr>
          <p:nvPr/>
        </p:nvSpPr>
        <p:spPr bwMode="auto">
          <a:xfrm>
            <a:off x="1577975" y="4983163"/>
            <a:ext cx="2045542" cy="54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lnSpc>
                <a:spcPct val="90000"/>
              </a:lnSpc>
              <a:spcBef>
                <a:spcPct val="20000"/>
              </a:spcBef>
              <a:buClr>
                <a:schemeClr val="folHlink"/>
              </a:buClr>
              <a:buSzPct val="60000"/>
              <a:buFont typeface="Wingdings" charset="0"/>
              <a:buNone/>
            </a:pPr>
            <a:r>
              <a:rPr lang="en-US" sz="2000" dirty="0">
                <a:solidFill>
                  <a:schemeClr val="tx1"/>
                </a:solidFill>
              </a:rPr>
              <a:t>Local</a:t>
            </a:r>
          </a:p>
          <a:p>
            <a:pPr marL="609600" indent="-609600">
              <a:lnSpc>
                <a:spcPct val="90000"/>
              </a:lnSpc>
              <a:spcBef>
                <a:spcPct val="20000"/>
              </a:spcBef>
              <a:buClr>
                <a:schemeClr val="folHlink"/>
              </a:buClr>
              <a:buSzPct val="60000"/>
              <a:buFont typeface="Wingdings" charset="0"/>
              <a:buNone/>
            </a:pPr>
            <a:r>
              <a:rPr lang="en-US" sz="1600" dirty="0">
                <a:solidFill>
                  <a:schemeClr val="tx1"/>
                </a:solidFill>
              </a:rPr>
              <a:t>(</a:t>
            </a:r>
            <a:r>
              <a:rPr lang="en-US" sz="1600" dirty="0" smtClean="0">
                <a:solidFill>
                  <a:schemeClr val="tx1"/>
                </a:solidFill>
              </a:rPr>
              <a:t>ignores structure</a:t>
            </a:r>
            <a:r>
              <a:rPr lang="en-US" sz="1600" dirty="0">
                <a:solidFill>
                  <a:schemeClr val="tx1"/>
                </a:solidFill>
              </a:rPr>
              <a:t>) </a:t>
            </a:r>
          </a:p>
          <a:p>
            <a:pPr marL="609600" indent="-609600">
              <a:lnSpc>
                <a:spcPct val="90000"/>
              </a:lnSpc>
              <a:spcBef>
                <a:spcPct val="20000"/>
              </a:spcBef>
              <a:buClr>
                <a:schemeClr val="folHlink"/>
              </a:buClr>
              <a:buSzPct val="60000"/>
              <a:buFont typeface="Wingdings" charset="0"/>
              <a:buNone/>
            </a:pPr>
            <a:endParaRPr lang="en-US" sz="1600" dirty="0">
              <a:solidFill>
                <a:srgbClr val="0066CC"/>
              </a:solidFill>
              <a:sym typeface="Symbol" charset="0"/>
            </a:endParaRPr>
          </a:p>
        </p:txBody>
      </p:sp>
    </p:spTree>
    <p:extLst>
      <p:ext uri="{BB962C8B-B14F-4D97-AF65-F5344CB8AC3E}">
        <p14:creationId xmlns:p14="http://schemas.microsoft.com/office/powerpoint/2010/main" val="1642559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40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41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4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4094"/>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8140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41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40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4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409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4087"/>
                                        </p:tgtEl>
                                        <p:attrNameLst>
                                          <p:attrName>style.visibility</p:attrName>
                                        </p:attrNameLst>
                                      </p:cBhvr>
                                      <p:to>
                                        <p:strVal val="visible"/>
                                      </p:to>
                                    </p:set>
                                  </p:childTnLst>
                                </p:cTn>
                              </p:par>
                              <p:par>
                                <p:cTn id="27" presetID="1" presetClass="exit" presetSubtype="0" fill="hold" grpId="1" nodeType="withEffect" nodePh="1">
                                  <p:stCondLst>
                                    <p:cond delay="0"/>
                                  </p:stCondLst>
                                  <p:endCondLst>
                                    <p:cond evt="begin" delay="0">
                                      <p:tn val="27"/>
                                    </p:cond>
                                  </p:endCondLst>
                                  <p:childTnLst>
                                    <p:set>
                                      <p:cBhvr>
                                        <p:cTn id="28" dur="1" fill="hold">
                                          <p:stCondLst>
                                            <p:cond delay="0"/>
                                          </p:stCondLst>
                                        </p:cTn>
                                        <p:tgtEl>
                                          <p:spTgt spid="814089"/>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140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40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408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141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409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814103"/>
                                        </p:tgtEl>
                                        <p:attrNameLst>
                                          <p:attrName>style.visibility</p:attrName>
                                        </p:attrNameLst>
                                      </p:cBhvr>
                                      <p:to>
                                        <p:strVal val="visible"/>
                                      </p:to>
                                    </p:set>
                                    <p:animEffect transition="in" filter="wipe(up)">
                                      <p:cBhvr>
                                        <p:cTn id="45" dur="500"/>
                                        <p:tgtEl>
                                          <p:spTgt spid="814103"/>
                                        </p:tgtEl>
                                      </p:cBhvr>
                                    </p:animEffect>
                                  </p:childTnLst>
                                </p:cTn>
                              </p:par>
                            </p:childTnLst>
                          </p:cTn>
                        </p:par>
                        <p:par>
                          <p:cTn id="46" fill="hold" nodeType="afterGroup">
                            <p:stCondLst>
                              <p:cond delay="500"/>
                            </p:stCondLst>
                            <p:childTnLst>
                              <p:par>
                                <p:cTn id="47" presetID="1" presetClass="entr" presetSubtype="0" fill="hold" nodeType="afterEffect">
                                  <p:stCondLst>
                                    <p:cond delay="0"/>
                                  </p:stCondLst>
                                  <p:childTnLst>
                                    <p:set>
                                      <p:cBhvr>
                                        <p:cTn id="48" dur="1" fill="hold">
                                          <p:stCondLst>
                                            <p:cond delay="0"/>
                                          </p:stCondLst>
                                        </p:cTn>
                                        <p:tgtEl>
                                          <p:spTgt spid="81410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nodeType="clickEffect">
                                  <p:stCondLst>
                                    <p:cond delay="0"/>
                                  </p:stCondLst>
                                  <p:childTnLst>
                                    <p:set>
                                      <p:cBhvr>
                                        <p:cTn id="52" dur="1" fill="hold">
                                          <p:stCondLst>
                                            <p:cond delay="0"/>
                                          </p:stCondLst>
                                        </p:cTn>
                                        <p:tgtEl>
                                          <p:spTgt spid="814104"/>
                                        </p:tgtEl>
                                        <p:attrNameLst>
                                          <p:attrName>style.visibility</p:attrName>
                                        </p:attrNameLst>
                                      </p:cBhvr>
                                      <p:to>
                                        <p:strVal val="visible"/>
                                      </p:to>
                                    </p:set>
                                    <p:animEffect transition="in" filter="wipe(up)">
                                      <p:cBhvr>
                                        <p:cTn id="53" dur="500"/>
                                        <p:tgtEl>
                                          <p:spTgt spid="814104"/>
                                        </p:tgtEl>
                                      </p:cBhvr>
                                    </p:animEffect>
                                  </p:childTnLst>
                                </p:cTn>
                              </p:par>
                            </p:childTnLst>
                          </p:cTn>
                        </p:par>
                        <p:par>
                          <p:cTn id="54" fill="hold" nodeType="afterGroup">
                            <p:stCondLst>
                              <p:cond delay="500"/>
                            </p:stCondLst>
                            <p:childTnLst>
                              <p:par>
                                <p:cTn id="55" presetID="1" presetClass="entr" presetSubtype="0" fill="hold" nodeType="afterEffect">
                                  <p:stCondLst>
                                    <p:cond delay="0"/>
                                  </p:stCondLst>
                                  <p:childTnLst>
                                    <p:set>
                                      <p:cBhvr>
                                        <p:cTn id="56" dur="1" fill="hold">
                                          <p:stCondLst>
                                            <p:cond delay="0"/>
                                          </p:stCondLst>
                                        </p:cTn>
                                        <p:tgtEl>
                                          <p:spTgt spid="81410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nodeType="clickEffect">
                                  <p:stCondLst>
                                    <p:cond delay="0"/>
                                  </p:stCondLst>
                                  <p:childTnLst>
                                    <p:set>
                                      <p:cBhvr>
                                        <p:cTn id="60" dur="1" fill="hold">
                                          <p:stCondLst>
                                            <p:cond delay="0"/>
                                          </p:stCondLst>
                                        </p:cTn>
                                        <p:tgtEl>
                                          <p:spTgt spid="814105"/>
                                        </p:tgtEl>
                                        <p:attrNameLst>
                                          <p:attrName>style.visibility</p:attrName>
                                        </p:attrNameLst>
                                      </p:cBhvr>
                                      <p:to>
                                        <p:strVal val="visible"/>
                                      </p:to>
                                    </p:set>
                                    <p:animEffect transition="in" filter="wipe(up)">
                                      <p:cBhvr>
                                        <p:cTn id="61" dur="500"/>
                                        <p:tgtEl>
                                          <p:spTgt spid="814105"/>
                                        </p:tgtEl>
                                      </p:cBhvr>
                                    </p:animEffect>
                                  </p:childTnLst>
                                </p:cTn>
                              </p:par>
                            </p:childTnLst>
                          </p:cTn>
                        </p:par>
                        <p:par>
                          <p:cTn id="62" fill="hold" nodeType="afterGroup">
                            <p:stCondLst>
                              <p:cond delay="500"/>
                            </p:stCondLst>
                            <p:childTnLst>
                              <p:par>
                                <p:cTn id="63" presetID="1" presetClass="entr" presetSubtype="0" fill="hold" nodeType="afterEffect">
                                  <p:stCondLst>
                                    <p:cond delay="0"/>
                                  </p:stCondLst>
                                  <p:childTnLst>
                                    <p:set>
                                      <p:cBhvr>
                                        <p:cTn id="64" dur="1" fill="hold">
                                          <p:stCondLst>
                                            <p:cond delay="0"/>
                                          </p:stCondLst>
                                        </p:cTn>
                                        <p:tgtEl>
                                          <p:spTgt spid="814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083" grpId="0" animBg="1"/>
      <p:bldP spid="814085" grpId="0" animBg="1"/>
      <p:bldP spid="814086" grpId="0" animBg="1"/>
      <p:bldP spid="814089" grpId="0"/>
      <p:bldP spid="814089" grpId="1"/>
      <p:bldP spid="814097" grpId="0"/>
      <p:bldP spid="81409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p:txBody>
          <a:bodyPr/>
          <a:lstStyle/>
          <a:p>
            <a:r>
              <a:rPr lang="en-US"/>
              <a:t>Local Estimation</a:t>
            </a:r>
          </a:p>
        </p:txBody>
      </p:sp>
      <p:sp>
        <p:nvSpPr>
          <p:cNvPr id="840707" name="Rectangle 3"/>
          <p:cNvSpPr>
            <a:spLocks noGrp="1" noChangeArrowheads="1"/>
          </p:cNvSpPr>
          <p:nvPr>
            <p:ph type="body" idx="1"/>
          </p:nvPr>
        </p:nvSpPr>
        <p:spPr>
          <a:xfrm>
            <a:off x="2466975" y="2332038"/>
            <a:ext cx="6675438" cy="4297362"/>
          </a:xfrm>
          <a:noFill/>
        </p:spPr>
        <p:txBody>
          <a:bodyPr/>
          <a:lstStyle/>
          <a:p>
            <a:r>
              <a:rPr lang="en-US" sz="2400"/>
              <a:t>Treat edges as independent decisions</a:t>
            </a:r>
          </a:p>
          <a:p>
            <a:endParaRPr lang="en-US" sz="2400"/>
          </a:p>
          <a:p>
            <a:r>
              <a:rPr lang="en-US" sz="2400"/>
              <a:t>Estimate </a:t>
            </a:r>
            <a:r>
              <a:rPr lang="en-US" sz="2400" b="1">
                <a:sym typeface="Symbol" charset="0"/>
              </a:rPr>
              <a:t>w</a:t>
            </a:r>
            <a:r>
              <a:rPr lang="en-US" sz="2400">
                <a:sym typeface="Symbol" charset="0"/>
              </a:rPr>
              <a:t> locally, use globally</a:t>
            </a:r>
            <a:endParaRPr lang="en-US" sz="2400"/>
          </a:p>
          <a:p>
            <a:pPr lvl="1"/>
            <a:r>
              <a:rPr lang="en-US" sz="2000"/>
              <a:t>E.g., naïve Bayes, SVM, logistic regression </a:t>
            </a:r>
          </a:p>
          <a:p>
            <a:pPr lvl="1"/>
            <a:r>
              <a:rPr lang="en-US" sz="2000"/>
              <a:t>Cf.</a:t>
            </a:r>
            <a:r>
              <a:rPr lang="en-US" sz="2000">
                <a:solidFill>
                  <a:schemeClr val="accent2"/>
                </a:solidFill>
              </a:rPr>
              <a:t> </a:t>
            </a:r>
            <a:r>
              <a:rPr lang="en-US" sz="2000">
                <a:solidFill>
                  <a:srgbClr val="006666"/>
                </a:solidFill>
              </a:rPr>
              <a:t>[Matusov+al, 03]</a:t>
            </a:r>
            <a:r>
              <a:rPr lang="en-US" sz="2000">
                <a:solidFill>
                  <a:schemeClr val="accent2"/>
                </a:solidFill>
              </a:rPr>
              <a:t> </a:t>
            </a:r>
            <a:r>
              <a:rPr lang="en-US" sz="2000"/>
              <a:t>for matchings</a:t>
            </a:r>
          </a:p>
          <a:p>
            <a:pPr lvl="1"/>
            <a:endParaRPr lang="en-US" sz="2000"/>
          </a:p>
          <a:p>
            <a:pPr lvl="1"/>
            <a:r>
              <a:rPr lang="en-US" sz="2000">
                <a:solidFill>
                  <a:srgbClr val="0000CC"/>
                </a:solidFill>
              </a:rPr>
              <a:t>Simple and cheap</a:t>
            </a:r>
          </a:p>
          <a:p>
            <a:pPr lvl="1"/>
            <a:r>
              <a:rPr lang="en-US" sz="2000">
                <a:solidFill>
                  <a:srgbClr val="FF0000"/>
                </a:solidFill>
              </a:rPr>
              <a:t>Not well-calibrated for matching model</a:t>
            </a:r>
          </a:p>
          <a:p>
            <a:pPr lvl="1"/>
            <a:r>
              <a:rPr lang="en-US" sz="2000">
                <a:solidFill>
                  <a:srgbClr val="FF0000"/>
                </a:solidFill>
              </a:rPr>
              <a:t>Ignores correlations &amp; constraints</a:t>
            </a:r>
          </a:p>
        </p:txBody>
      </p:sp>
      <p:pic>
        <p:nvPicPr>
          <p:cNvPr id="840708" name="Picture 4"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454025" y="3346450"/>
            <a:ext cx="1008063"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0709" name="Picture 5"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36563" y="3990975"/>
            <a:ext cx="102552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0710" name="Picture 6" descr="txp_fi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860425" y="3716338"/>
            <a:ext cx="53975"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0720" name="Picture 16" descr="txp_fig"/>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992313" y="1546225"/>
            <a:ext cx="4672012" cy="739775"/>
          </a:xfrm>
          <a:prstGeom prst="rect">
            <a:avLst/>
          </a:prstGeom>
          <a:noFill/>
          <a:ln>
            <a:noFill/>
          </a:ln>
          <a:effectLst/>
          <a:extLst>
            <a:ext uri="{909E8E84-426E-40dd-AFC4-6F175D3DCCD1}">
              <a14:hiddenFill xmlns:a14="http://schemas.microsoft.com/office/drawing/2010/main">
                <a:solidFill>
                  <a:srgbClr val="00E4A8"/>
                </a:solidFill>
              </a14:hiddenFill>
            </a:ext>
            <a:ext uri="{91240B29-F687-4f45-9708-019B960494DF}">
              <a14:hiddenLine xmlns:a14="http://schemas.microsoft.com/office/drawing/2010/main" w="9525" cap="rnd">
                <a:solidFill>
                  <a:srgbClr val="000000"/>
                </a:solidFill>
                <a:prstDash val="sysDot"/>
                <a:miter lim="800000"/>
                <a:headEnd/>
                <a:tailEnd/>
              </a14:hiddenLine>
            </a:ext>
            <a:ext uri="{AF507438-7753-43e0-B8FC-AC1667EBCBE1}">
              <a14:hiddenEffects xmlns:a14="http://schemas.microsoft.com/office/drawing/2010/main">
                <a:effectLst>
                  <a:outerShdw blurRad="63500" dist="38099" dir="2700000" algn="ctr" rotWithShape="0">
                    <a:srgbClr val="1C1C1C">
                      <a:alpha val="74998"/>
                    </a:srgbClr>
                  </a:outerShdw>
                </a:effectLst>
              </a14:hiddenEffects>
            </a:ext>
          </a:extLst>
        </p:spPr>
      </p:pic>
      <p:sp>
        <p:nvSpPr>
          <p:cNvPr id="840712" name="Text Box 8"/>
          <p:cNvSpPr txBox="1">
            <a:spLocks noChangeArrowheads="1"/>
          </p:cNvSpPr>
          <p:nvPr/>
        </p:nvSpPr>
        <p:spPr bwMode="auto">
          <a:xfrm>
            <a:off x="342900" y="2551113"/>
            <a:ext cx="10271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339966"/>
                </a:solidFill>
              </a:rPr>
              <a:t>Data</a:t>
            </a:r>
          </a:p>
        </p:txBody>
      </p:sp>
      <p:sp>
        <p:nvSpPr>
          <p:cNvPr id="840713" name="Rectangle 9"/>
          <p:cNvSpPr>
            <a:spLocks noChangeArrowheads="1"/>
          </p:cNvSpPr>
          <p:nvPr/>
        </p:nvSpPr>
        <p:spPr bwMode="auto">
          <a:xfrm>
            <a:off x="273050" y="3289300"/>
            <a:ext cx="1371600" cy="1066800"/>
          </a:xfrm>
          <a:prstGeom prst="rect">
            <a:avLst/>
          </a:prstGeom>
          <a:noFill/>
          <a:ln w="5080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0714" name="AutoShape 10"/>
          <p:cNvSpPr>
            <a:spLocks noChangeArrowheads="1"/>
          </p:cNvSpPr>
          <p:nvPr/>
        </p:nvSpPr>
        <p:spPr bwMode="auto">
          <a:xfrm>
            <a:off x="1828800" y="3048000"/>
            <a:ext cx="457200" cy="1600200"/>
          </a:xfrm>
          <a:prstGeom prst="rightArrow">
            <a:avLst>
              <a:gd name="adj1" fmla="val 50000"/>
              <a:gd name="adj2" fmla="val 25000"/>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0715" name="Text Box 11"/>
          <p:cNvSpPr txBox="1">
            <a:spLocks noChangeArrowheads="1"/>
          </p:cNvSpPr>
          <p:nvPr/>
        </p:nvSpPr>
        <p:spPr bwMode="auto">
          <a:xfrm>
            <a:off x="344488" y="1455738"/>
            <a:ext cx="13922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339966"/>
                </a:solidFill>
              </a:rPr>
              <a:t>Model:</a:t>
            </a:r>
          </a:p>
        </p:txBody>
      </p:sp>
    </p:spTree>
    <p:extLst>
      <p:ext uri="{BB962C8B-B14F-4D97-AF65-F5344CB8AC3E}">
        <p14:creationId xmlns:p14="http://schemas.microsoft.com/office/powerpoint/2010/main" val="1271493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070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0707">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07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a:xfrm>
            <a:off x="457200" y="76200"/>
            <a:ext cx="8686800" cy="1143000"/>
          </a:xfrm>
        </p:spPr>
        <p:txBody>
          <a:bodyPr/>
          <a:lstStyle/>
          <a:p>
            <a:r>
              <a:rPr lang="en-US" sz="4000"/>
              <a:t>Conditional Likelihood Estimation</a:t>
            </a:r>
          </a:p>
        </p:txBody>
      </p:sp>
      <p:sp>
        <p:nvSpPr>
          <p:cNvPr id="842755" name="Rectangle 3"/>
          <p:cNvSpPr>
            <a:spLocks noGrp="1" noChangeArrowheads="1"/>
          </p:cNvSpPr>
          <p:nvPr>
            <p:ph type="body" idx="1"/>
          </p:nvPr>
        </p:nvSpPr>
        <p:spPr>
          <a:xfrm>
            <a:off x="2468563" y="2332038"/>
            <a:ext cx="6492875" cy="4525962"/>
          </a:xfrm>
        </p:spPr>
        <p:txBody>
          <a:bodyPr/>
          <a:lstStyle/>
          <a:p>
            <a:pPr>
              <a:lnSpc>
                <a:spcPct val="90000"/>
              </a:lnSpc>
            </a:pPr>
            <a:r>
              <a:rPr lang="en-US" sz="2400"/>
              <a:t>Estimate </a:t>
            </a:r>
            <a:r>
              <a:rPr lang="en-US" sz="2400" b="1">
                <a:sym typeface="Symbol" charset="0"/>
              </a:rPr>
              <a:t>w </a:t>
            </a:r>
            <a:r>
              <a:rPr lang="en-US" sz="2400">
                <a:sym typeface="Symbol" charset="0"/>
              </a:rPr>
              <a:t> </a:t>
            </a:r>
            <a:r>
              <a:rPr lang="en-US" sz="2400"/>
              <a:t>jointly:</a:t>
            </a:r>
          </a:p>
          <a:p>
            <a:pPr>
              <a:lnSpc>
                <a:spcPct val="90000"/>
              </a:lnSpc>
            </a:pPr>
            <a:endParaRPr lang="en-US" sz="2400"/>
          </a:p>
          <a:p>
            <a:pPr>
              <a:lnSpc>
                <a:spcPct val="90000"/>
              </a:lnSpc>
            </a:pPr>
            <a:endParaRPr lang="en-US" sz="2000"/>
          </a:p>
          <a:p>
            <a:pPr>
              <a:lnSpc>
                <a:spcPct val="90000"/>
              </a:lnSpc>
            </a:pPr>
            <a:r>
              <a:rPr lang="en-US" sz="2400"/>
              <a:t>Denominator is</a:t>
            </a:r>
            <a:r>
              <a:rPr lang="en-US" sz="2400">
                <a:solidFill>
                  <a:srgbClr val="FF0000"/>
                </a:solidFill>
              </a:rPr>
              <a:t> #P-complete</a:t>
            </a:r>
          </a:p>
          <a:p>
            <a:pPr lvl="1">
              <a:lnSpc>
                <a:spcPct val="90000"/>
              </a:lnSpc>
              <a:buFont typeface="Wingdings" charset="0"/>
              <a:buNone/>
            </a:pPr>
            <a:r>
              <a:rPr lang="en-US" sz="2000">
                <a:solidFill>
                  <a:srgbClr val="006666"/>
                </a:solidFill>
              </a:rPr>
              <a:t>    [Valiant 79, Jerrum &amp; Sinclair 93]</a:t>
            </a:r>
          </a:p>
          <a:p>
            <a:pPr>
              <a:lnSpc>
                <a:spcPct val="90000"/>
              </a:lnSpc>
            </a:pPr>
            <a:endParaRPr lang="en-US" sz="1800">
              <a:solidFill>
                <a:srgbClr val="006666"/>
              </a:solidFill>
            </a:endParaRPr>
          </a:p>
          <a:p>
            <a:pPr>
              <a:lnSpc>
                <a:spcPct val="90000"/>
              </a:lnSpc>
            </a:pPr>
            <a:r>
              <a:rPr lang="en-US" sz="2400">
                <a:solidFill>
                  <a:srgbClr val="0000CC"/>
                </a:solidFill>
              </a:rPr>
              <a:t>Tractable</a:t>
            </a:r>
            <a:r>
              <a:rPr lang="en-US" sz="2400">
                <a:solidFill>
                  <a:schemeClr val="hlink"/>
                </a:solidFill>
              </a:rPr>
              <a:t> </a:t>
            </a:r>
            <a:r>
              <a:rPr lang="en-US" sz="2400">
                <a:solidFill>
                  <a:schemeClr val="tx2"/>
                </a:solidFill>
              </a:rPr>
              <a:t>model,</a:t>
            </a:r>
            <a:r>
              <a:rPr lang="en-US" sz="2400"/>
              <a:t> </a:t>
            </a:r>
            <a:r>
              <a:rPr lang="en-US" sz="2400">
                <a:solidFill>
                  <a:srgbClr val="FF0000"/>
                </a:solidFill>
              </a:rPr>
              <a:t>intractable </a:t>
            </a:r>
            <a:r>
              <a:rPr lang="en-US" sz="2400"/>
              <a:t>learning</a:t>
            </a:r>
          </a:p>
          <a:p>
            <a:pPr lvl="1">
              <a:lnSpc>
                <a:spcPct val="90000"/>
              </a:lnSpc>
              <a:buFont typeface="Wingdings" charset="0"/>
              <a:buNone/>
            </a:pPr>
            <a:endParaRPr lang="en-US" sz="1600"/>
          </a:p>
          <a:p>
            <a:pPr>
              <a:lnSpc>
                <a:spcPct val="90000"/>
              </a:lnSpc>
            </a:pPr>
            <a:r>
              <a:rPr lang="en-US" sz="2400"/>
              <a:t>Need </a:t>
            </a:r>
            <a:r>
              <a:rPr lang="en-US" sz="2400">
                <a:solidFill>
                  <a:srgbClr val="0000CC"/>
                </a:solidFill>
              </a:rPr>
              <a:t>tractable</a:t>
            </a:r>
            <a:r>
              <a:rPr lang="en-US" sz="2400"/>
              <a:t> learning method</a:t>
            </a:r>
          </a:p>
          <a:p>
            <a:pPr>
              <a:lnSpc>
                <a:spcPct val="90000"/>
              </a:lnSpc>
              <a:buFont typeface="Wingdings" charset="0"/>
              <a:buNone/>
            </a:pPr>
            <a:r>
              <a:rPr lang="en-US" sz="2400">
                <a:solidFill>
                  <a:schemeClr val="accent2"/>
                </a:solidFill>
                <a:sym typeface="Symbol" charset="0"/>
              </a:rPr>
              <a:t>     </a:t>
            </a:r>
            <a:r>
              <a:rPr lang="en-US" sz="2400">
                <a:solidFill>
                  <a:srgbClr val="0000CC"/>
                </a:solidFill>
                <a:sym typeface="Symbol" charset="0"/>
              </a:rPr>
              <a:t>margin-based</a:t>
            </a:r>
            <a:r>
              <a:rPr lang="en-US" sz="2400">
                <a:solidFill>
                  <a:schemeClr val="accent2"/>
                </a:solidFill>
                <a:sym typeface="Symbol" charset="0"/>
              </a:rPr>
              <a:t> </a:t>
            </a:r>
            <a:r>
              <a:rPr lang="en-US" sz="2400">
                <a:sym typeface="Symbol" charset="0"/>
              </a:rPr>
              <a:t>estimation</a:t>
            </a:r>
          </a:p>
        </p:txBody>
      </p:sp>
      <p:pic>
        <p:nvPicPr>
          <p:cNvPr id="842781" name="Picture 29" descr="txp_fig"/>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349625" y="2879725"/>
            <a:ext cx="3160713" cy="623888"/>
          </a:xfrm>
          <a:prstGeom prst="rect">
            <a:avLst/>
          </a:prstGeom>
          <a:noFill/>
          <a:ln>
            <a:noFill/>
          </a:ln>
          <a:effectLst/>
          <a:extLst>
            <a:ext uri="{909E8E84-426E-40dd-AFC4-6F175D3DCCD1}">
              <a14:hiddenFill xmlns:a14="http://schemas.microsoft.com/office/drawing/2010/main">
                <a:solidFill>
                  <a:srgbClr val="00E4A8"/>
                </a:solidFill>
              </a14:hiddenFill>
            </a:ext>
            <a:ext uri="{91240B29-F687-4f45-9708-019B960494DF}">
              <a14:hiddenLine xmlns:a14="http://schemas.microsoft.com/office/drawing/2010/main" w="9525" cap="rnd">
                <a:solidFill>
                  <a:srgbClr val="000000"/>
                </a:solidFill>
                <a:prstDash val="sysDot"/>
                <a:miter lim="800000"/>
                <a:headEnd/>
                <a:tailEnd/>
              </a14:hiddenLine>
            </a:ext>
            <a:ext uri="{AF507438-7753-43e0-B8FC-AC1667EBCBE1}">
              <a14:hiddenEffects xmlns:a14="http://schemas.microsoft.com/office/drawing/2010/main">
                <a:effectLst>
                  <a:outerShdw blurRad="63500" dist="38099" dir="2700000" algn="ctr" rotWithShape="0">
                    <a:srgbClr val="1C1C1C">
                      <a:alpha val="74998"/>
                    </a:srgbClr>
                  </a:outerShdw>
                </a:effectLst>
              </a14:hiddenEffects>
            </a:ext>
          </a:extLst>
        </p:spPr>
      </p:pic>
      <p:pic>
        <p:nvPicPr>
          <p:cNvPr id="842757" name="Picture 5" descr="txp_fig"/>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454025" y="3346450"/>
            <a:ext cx="1008063"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2758" name="Picture 6" descr="txp_fig"/>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436563" y="3990975"/>
            <a:ext cx="1025525"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2759" name="Picture 7" descr="txp_fig"/>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860425" y="3716338"/>
            <a:ext cx="53975"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42760" name="Text Box 8"/>
          <p:cNvSpPr txBox="1">
            <a:spLocks noChangeArrowheads="1"/>
          </p:cNvSpPr>
          <p:nvPr/>
        </p:nvSpPr>
        <p:spPr bwMode="auto">
          <a:xfrm>
            <a:off x="342900" y="2551113"/>
            <a:ext cx="10271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339966"/>
                </a:solidFill>
              </a:rPr>
              <a:t>Data</a:t>
            </a:r>
          </a:p>
        </p:txBody>
      </p:sp>
      <p:sp>
        <p:nvSpPr>
          <p:cNvPr id="842761" name="Rectangle 9"/>
          <p:cNvSpPr>
            <a:spLocks noChangeArrowheads="1"/>
          </p:cNvSpPr>
          <p:nvPr/>
        </p:nvSpPr>
        <p:spPr bwMode="auto">
          <a:xfrm>
            <a:off x="273050" y="3289300"/>
            <a:ext cx="1371600" cy="1066800"/>
          </a:xfrm>
          <a:prstGeom prst="rect">
            <a:avLst/>
          </a:prstGeom>
          <a:noFill/>
          <a:ln w="5080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2762" name="AutoShape 10"/>
          <p:cNvSpPr>
            <a:spLocks noChangeArrowheads="1"/>
          </p:cNvSpPr>
          <p:nvPr/>
        </p:nvSpPr>
        <p:spPr bwMode="auto">
          <a:xfrm>
            <a:off x="1828800" y="3048000"/>
            <a:ext cx="457200" cy="1600200"/>
          </a:xfrm>
          <a:prstGeom prst="rightArrow">
            <a:avLst>
              <a:gd name="adj1" fmla="val 50000"/>
              <a:gd name="adj2" fmla="val 25000"/>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2763" name="Text Box 11"/>
          <p:cNvSpPr txBox="1">
            <a:spLocks noChangeArrowheads="1"/>
          </p:cNvSpPr>
          <p:nvPr/>
        </p:nvSpPr>
        <p:spPr bwMode="auto">
          <a:xfrm>
            <a:off x="344488" y="1455738"/>
            <a:ext cx="13922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339966"/>
                </a:solidFill>
              </a:rPr>
              <a:t>Model:</a:t>
            </a:r>
          </a:p>
        </p:txBody>
      </p:sp>
      <p:pic>
        <p:nvPicPr>
          <p:cNvPr id="842780" name="Picture 28" descr="txp_fig"/>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1990725" y="1546225"/>
            <a:ext cx="4672013" cy="739775"/>
          </a:xfrm>
          <a:prstGeom prst="rect">
            <a:avLst/>
          </a:prstGeom>
          <a:noFill/>
          <a:ln>
            <a:noFill/>
          </a:ln>
          <a:effectLst/>
          <a:extLst>
            <a:ext uri="{909E8E84-426E-40dd-AFC4-6F175D3DCCD1}">
              <a14:hiddenFill xmlns:a14="http://schemas.microsoft.com/office/drawing/2010/main">
                <a:solidFill>
                  <a:srgbClr val="00E4A8"/>
                </a:solidFill>
              </a14:hiddenFill>
            </a:ext>
            <a:ext uri="{91240B29-F687-4f45-9708-019B960494DF}">
              <a14:hiddenLine xmlns:a14="http://schemas.microsoft.com/office/drawing/2010/main" w="9525" cap="rnd">
                <a:solidFill>
                  <a:srgbClr val="000000"/>
                </a:solidFill>
                <a:prstDash val="sysDot"/>
                <a:miter lim="800000"/>
                <a:headEnd/>
                <a:tailEnd/>
              </a14:hiddenLine>
            </a:ext>
            <a:ext uri="{AF507438-7753-43e0-B8FC-AC1667EBCBE1}">
              <a14:hiddenEffects xmlns:a14="http://schemas.microsoft.com/office/drawing/2010/main">
                <a:effectLst>
                  <a:outerShdw blurRad="63500" dist="38099" dir="2700000" algn="ctr" rotWithShape="0">
                    <a:srgbClr val="1C1C1C">
                      <a:alpha val="74998"/>
                    </a:srgbClr>
                  </a:outerShdw>
                </a:effectLst>
              </a14:hiddenEffects>
            </a:ext>
          </a:extLst>
        </p:spPr>
      </p:pic>
      <p:pic>
        <p:nvPicPr>
          <p:cNvPr id="842779" name="Picture 27" descr="txp_fig"/>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3427413" y="1362075"/>
            <a:ext cx="4732337" cy="908050"/>
          </a:xfrm>
          <a:prstGeom prst="rect">
            <a:avLst/>
          </a:prstGeom>
          <a:noFill/>
          <a:ln>
            <a:noFill/>
          </a:ln>
          <a:effectLst/>
          <a:extLst>
            <a:ext uri="{909E8E84-426E-40dd-AFC4-6F175D3DCCD1}">
              <a14:hiddenFill xmlns:a14="http://schemas.microsoft.com/office/drawing/2010/main">
                <a:solidFill>
                  <a:srgbClr val="00E4A8"/>
                </a:solidFill>
              </a14:hiddenFill>
            </a:ext>
            <a:ext uri="{91240B29-F687-4f45-9708-019B960494DF}">
              <a14:hiddenLine xmlns:a14="http://schemas.microsoft.com/office/drawing/2010/main" w="9525" cap="rnd">
                <a:solidFill>
                  <a:srgbClr val="000000"/>
                </a:solidFill>
                <a:prstDash val="sysDot"/>
                <a:miter lim="800000"/>
                <a:headEnd/>
                <a:tailEnd/>
              </a14:hiddenLine>
            </a:ext>
            <a:ext uri="{AF507438-7753-43e0-B8FC-AC1667EBCBE1}">
              <a14:hiddenEffects xmlns:a14="http://schemas.microsoft.com/office/drawing/2010/main">
                <a:effectLst>
                  <a:outerShdw blurRad="63500" dist="38099" dir="2700000" algn="ctr" rotWithShape="0">
                    <a:srgbClr val="1C1C1C">
                      <a:alpha val="74998"/>
                    </a:srgbClr>
                  </a:outerShdw>
                </a:effectLst>
              </a14:hiddenEffects>
            </a:ext>
          </a:extLst>
        </p:spPr>
      </p:pic>
      <p:pic>
        <p:nvPicPr>
          <p:cNvPr id="842766" name="Picture 14" descr="upside-down-bow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32638" y="2514600"/>
            <a:ext cx="1371600" cy="1028700"/>
          </a:xfrm>
          <a:prstGeom prst="rect">
            <a:avLst/>
          </a:prstGeom>
          <a:noFill/>
          <a:extLst>
            <a:ext uri="{909E8E84-426E-40dd-AFC4-6F175D3DCCD1}">
              <a14:hiddenFill xmlns:a14="http://schemas.microsoft.com/office/drawing/2010/main">
                <a:solidFill>
                  <a:srgbClr val="FFFFFF"/>
                </a:solidFill>
              </a14:hiddenFill>
            </a:ext>
          </a:extLst>
        </p:spPr>
      </p:pic>
      <p:sp>
        <p:nvSpPr>
          <p:cNvPr id="842767" name="Oval 15"/>
          <p:cNvSpPr>
            <a:spLocks noChangeArrowheads="1"/>
          </p:cNvSpPr>
          <p:nvPr/>
        </p:nvSpPr>
        <p:spPr bwMode="auto">
          <a:xfrm>
            <a:off x="8302625" y="3427413"/>
            <a:ext cx="639763" cy="6413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42775" name="Picture 23" descr="txp_fig"/>
          <p:cNvPicPr>
            <a:picLocks noChangeAspect="1" noChangeArrowheads="1"/>
          </p:cNvPicPr>
          <p:nvPr>
            <p:custDataLst>
              <p:tags r:id="rId7"/>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73975" y="3614738"/>
            <a:ext cx="1092200" cy="265112"/>
          </a:xfrm>
          <a:prstGeom prst="rect">
            <a:avLst/>
          </a:prstGeom>
          <a:noFill/>
          <a:ln>
            <a:noFill/>
          </a:ln>
          <a:effectLst/>
          <a:extLst>
            <a:ext uri="{909E8E84-426E-40dd-AFC4-6F175D3DCCD1}">
              <a14:hiddenFill xmlns:a14="http://schemas.microsoft.com/office/drawing/2010/main">
                <a:solidFill>
                  <a:srgbClr val="00E4A8"/>
                </a:solidFill>
              </a14:hiddenFill>
            </a:ext>
            <a:ext uri="{91240B29-F687-4f45-9708-019B960494DF}">
              <a14:hiddenLine xmlns:a14="http://schemas.microsoft.com/office/drawing/2010/main" w="9525" cap="rnd">
                <a:solidFill>
                  <a:srgbClr val="000000"/>
                </a:solidFill>
                <a:prstDash val="sysDot"/>
                <a:miter lim="800000"/>
                <a:headEnd/>
                <a:tailEnd/>
              </a14:hiddenLine>
            </a:ext>
            <a:ext uri="{AF507438-7753-43e0-B8FC-AC1667EBCBE1}">
              <a14:hiddenEffects xmlns:a14="http://schemas.microsoft.com/office/drawing/2010/main">
                <a:effectLst>
                  <a:outerShdw blurRad="63500" dist="38099" dir="2700000" algn="ctr" rotWithShape="0">
                    <a:srgbClr val="1C1C1C">
                      <a:alpha val="74998"/>
                    </a:srgbClr>
                  </a:outerShdw>
                </a:effectLst>
              </a14:hiddenEffects>
            </a:ext>
          </a:extLst>
        </p:spPr>
      </p:pic>
      <p:sp>
        <p:nvSpPr>
          <p:cNvPr id="842769" name="Rectangle 17"/>
          <p:cNvSpPr>
            <a:spLocks noChangeArrowheads="1"/>
          </p:cNvSpPr>
          <p:nvPr/>
        </p:nvSpPr>
        <p:spPr bwMode="auto">
          <a:xfrm>
            <a:off x="3144838" y="2789238"/>
            <a:ext cx="914400" cy="7318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17098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27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27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27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2767"/>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4276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4277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427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4275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275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42755">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275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27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767" grpId="0" animBg="1"/>
      <p:bldP spid="84276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6" name="Picture 2"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019175" y="4037013"/>
            <a:ext cx="60674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87107" name="Rectangle 3"/>
          <p:cNvSpPr>
            <a:spLocks noGrp="1" noChangeArrowheads="1"/>
          </p:cNvSpPr>
          <p:nvPr>
            <p:ph type="body" idx="1"/>
          </p:nvPr>
        </p:nvSpPr>
        <p:spPr>
          <a:xfrm>
            <a:off x="304800" y="1487488"/>
            <a:ext cx="8421688" cy="2398712"/>
          </a:xfrm>
        </p:spPr>
        <p:txBody>
          <a:bodyPr/>
          <a:lstStyle/>
          <a:p>
            <a:r>
              <a:rPr lang="en-US" sz="3200" dirty="0">
                <a:solidFill>
                  <a:srgbClr val="336600"/>
                </a:solidFill>
              </a:rPr>
              <a:t>We want:</a:t>
            </a:r>
          </a:p>
          <a:p>
            <a:endParaRPr lang="en-US" sz="3200" dirty="0">
              <a:solidFill>
                <a:srgbClr val="336600"/>
              </a:solidFill>
            </a:endParaRPr>
          </a:p>
          <a:p>
            <a:endParaRPr lang="en-US" sz="3200" dirty="0">
              <a:solidFill>
                <a:srgbClr val="336600"/>
              </a:solidFill>
            </a:endParaRPr>
          </a:p>
          <a:p>
            <a:r>
              <a:rPr lang="en-US" sz="3200" dirty="0">
                <a:solidFill>
                  <a:srgbClr val="336600"/>
                </a:solidFill>
              </a:rPr>
              <a:t>Equivalently:</a:t>
            </a:r>
          </a:p>
          <a:p>
            <a:pPr>
              <a:buFont typeface="Wingdings" charset="0"/>
              <a:buNone/>
            </a:pPr>
            <a:endParaRPr lang="en-US" sz="3200" dirty="0">
              <a:solidFill>
                <a:srgbClr val="336600"/>
              </a:solidFill>
            </a:endParaRPr>
          </a:p>
        </p:txBody>
      </p:sp>
      <p:sp>
        <p:nvSpPr>
          <p:cNvPr id="687108" name="Rectangle 4"/>
          <p:cNvSpPr>
            <a:spLocks noGrp="1" noChangeArrowheads="1"/>
          </p:cNvSpPr>
          <p:nvPr>
            <p:ph type="title"/>
          </p:nvPr>
        </p:nvSpPr>
        <p:spPr/>
        <p:txBody>
          <a:bodyPr/>
          <a:lstStyle/>
          <a:p>
            <a:r>
              <a:rPr lang="en-US" dirty="0" smtClean="0"/>
              <a:t>Structured large margin estimation</a:t>
            </a:r>
            <a:endParaRPr lang="en-US" dirty="0"/>
          </a:p>
        </p:txBody>
      </p:sp>
      <p:sp>
        <p:nvSpPr>
          <p:cNvPr id="687109" name="AutoShape 5"/>
          <p:cNvSpPr>
            <a:spLocks/>
          </p:cNvSpPr>
          <p:nvPr/>
        </p:nvSpPr>
        <p:spPr bwMode="auto">
          <a:xfrm>
            <a:off x="7512050" y="4114800"/>
            <a:ext cx="228600" cy="2133600"/>
          </a:xfrm>
          <a:prstGeom prst="rightBrace">
            <a:avLst>
              <a:gd name="adj1" fmla="val 77778"/>
              <a:gd name="adj2" fmla="val 5109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7110" name="Text Box 6"/>
          <p:cNvSpPr txBox="1">
            <a:spLocks noChangeArrowheads="1"/>
          </p:cNvSpPr>
          <p:nvPr/>
        </p:nvSpPr>
        <p:spPr bwMode="auto">
          <a:xfrm>
            <a:off x="7740650" y="4900613"/>
            <a:ext cx="1098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rgbClr val="FF0000"/>
                </a:solidFill>
              </a:rPr>
              <a:t>a lot!</a:t>
            </a:r>
          </a:p>
        </p:txBody>
      </p:sp>
      <p:sp>
        <p:nvSpPr>
          <p:cNvPr id="687111" name="Text Box 7"/>
          <p:cNvSpPr txBox="1">
            <a:spLocks noChangeArrowheads="1"/>
          </p:cNvSpPr>
          <p:nvPr/>
        </p:nvSpPr>
        <p:spPr bwMode="auto">
          <a:xfrm>
            <a:off x="3827463" y="5135563"/>
            <a:ext cx="515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t>…</a:t>
            </a:r>
          </a:p>
        </p:txBody>
      </p:sp>
      <p:pic>
        <p:nvPicPr>
          <p:cNvPr id="687112" name="Picture 8"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990600" y="2374900"/>
            <a:ext cx="42862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87113" name="Group 9"/>
          <p:cNvGrpSpPr>
            <a:grpSpLocks/>
          </p:cNvGrpSpPr>
          <p:nvPr/>
        </p:nvGrpSpPr>
        <p:grpSpPr bwMode="auto">
          <a:xfrm>
            <a:off x="3448050" y="2476500"/>
            <a:ext cx="685800" cy="228600"/>
            <a:chOff x="3168" y="480"/>
            <a:chExt cx="1907" cy="720"/>
          </a:xfrm>
        </p:grpSpPr>
        <p:pic>
          <p:nvPicPr>
            <p:cNvPr id="687114" name="Picture 10" descr="w51-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15" name="Picture 11" descr="w51-e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16" name="Picture 12" descr="w51-b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8"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17" name="Picture 13" descr="w51-a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6" y="480"/>
              <a:ext cx="4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18" name="Picture 14" descr="w51-c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7119" name="Group 15"/>
          <p:cNvGrpSpPr>
            <a:grpSpLocks/>
          </p:cNvGrpSpPr>
          <p:nvPr/>
        </p:nvGrpSpPr>
        <p:grpSpPr bwMode="auto">
          <a:xfrm>
            <a:off x="1781175" y="4114800"/>
            <a:ext cx="685800" cy="228600"/>
            <a:chOff x="3168" y="480"/>
            <a:chExt cx="1907" cy="720"/>
          </a:xfrm>
        </p:grpSpPr>
        <p:pic>
          <p:nvPicPr>
            <p:cNvPr id="687120" name="Picture 16" descr="w51-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21" name="Picture 17" descr="w51-e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22" name="Picture 18" descr="w51-b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8"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23" name="Picture 19" descr="w51-a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6" y="480"/>
              <a:ext cx="4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24" name="Picture 20" descr="w51-c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7125" name="Rectangle 21"/>
          <p:cNvSpPr>
            <a:spLocks noChangeArrowheads="1"/>
          </p:cNvSpPr>
          <p:nvPr/>
        </p:nvSpPr>
        <p:spPr bwMode="auto">
          <a:xfrm>
            <a:off x="2606675" y="4027488"/>
            <a:ext cx="1003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000">
                <a:solidFill>
                  <a:schemeClr val="tx1"/>
                </a:solidFill>
                <a:latin typeface="Arial"/>
              </a:rPr>
              <a:t>“</a:t>
            </a:r>
            <a:r>
              <a:rPr lang="en-US" sz="2000">
                <a:solidFill>
                  <a:schemeClr val="tx1"/>
                </a:solidFill>
              </a:rPr>
              <a:t>brace</a:t>
            </a:r>
            <a:r>
              <a:rPr lang="ja-JP" altLang="en-US" sz="2000">
                <a:solidFill>
                  <a:schemeClr val="tx1"/>
                </a:solidFill>
                <a:latin typeface="Arial"/>
              </a:rPr>
              <a:t>”</a:t>
            </a:r>
            <a:endParaRPr lang="en-US" sz="2000">
              <a:solidFill>
                <a:schemeClr val="tx1"/>
              </a:solidFill>
            </a:endParaRPr>
          </a:p>
        </p:txBody>
      </p:sp>
      <p:sp>
        <p:nvSpPr>
          <p:cNvPr id="687126" name="Rectangle 22"/>
          <p:cNvSpPr>
            <a:spLocks noChangeArrowheads="1"/>
          </p:cNvSpPr>
          <p:nvPr/>
        </p:nvSpPr>
        <p:spPr bwMode="auto">
          <a:xfrm>
            <a:off x="5486400" y="2362200"/>
            <a:ext cx="1003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000">
                <a:solidFill>
                  <a:schemeClr val="tx1"/>
                </a:solidFill>
                <a:latin typeface="Arial"/>
              </a:rPr>
              <a:t>“</a:t>
            </a:r>
            <a:r>
              <a:rPr lang="en-US" sz="2000">
                <a:solidFill>
                  <a:schemeClr val="tx1"/>
                </a:solidFill>
              </a:rPr>
              <a:t>brace</a:t>
            </a:r>
            <a:r>
              <a:rPr lang="ja-JP" altLang="en-US" sz="2000">
                <a:solidFill>
                  <a:schemeClr val="tx1"/>
                </a:solidFill>
                <a:latin typeface="Arial"/>
              </a:rPr>
              <a:t>”</a:t>
            </a:r>
            <a:endParaRPr lang="en-US" sz="2000">
              <a:solidFill>
                <a:schemeClr val="tx1"/>
              </a:solidFill>
            </a:endParaRPr>
          </a:p>
        </p:txBody>
      </p:sp>
      <p:grpSp>
        <p:nvGrpSpPr>
          <p:cNvPr id="687127" name="Group 23"/>
          <p:cNvGrpSpPr>
            <a:grpSpLocks/>
          </p:cNvGrpSpPr>
          <p:nvPr/>
        </p:nvGrpSpPr>
        <p:grpSpPr bwMode="auto">
          <a:xfrm>
            <a:off x="5210175" y="4114800"/>
            <a:ext cx="685800" cy="228600"/>
            <a:chOff x="3168" y="480"/>
            <a:chExt cx="1907" cy="720"/>
          </a:xfrm>
        </p:grpSpPr>
        <p:pic>
          <p:nvPicPr>
            <p:cNvPr id="687128" name="Picture 24" descr="w51-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29" name="Picture 25" descr="w51-e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30" name="Picture 26" descr="w51-b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8"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31" name="Picture 27" descr="w51-a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6" y="480"/>
              <a:ext cx="4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32" name="Picture 28" descr="w51-c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7133" name="Rectangle 29"/>
          <p:cNvSpPr>
            <a:spLocks noChangeArrowheads="1"/>
          </p:cNvSpPr>
          <p:nvPr/>
        </p:nvSpPr>
        <p:spPr bwMode="auto">
          <a:xfrm>
            <a:off x="6010275" y="4027488"/>
            <a:ext cx="1054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000">
                <a:solidFill>
                  <a:schemeClr val="tx1"/>
                </a:solidFill>
                <a:latin typeface="Arial"/>
              </a:rPr>
              <a:t>“</a:t>
            </a:r>
            <a:r>
              <a:rPr lang="en-US" sz="2000">
                <a:solidFill>
                  <a:srgbClr val="FF3300"/>
                </a:solidFill>
              </a:rPr>
              <a:t>aa</a:t>
            </a:r>
            <a:r>
              <a:rPr lang="en-US" sz="2000">
                <a:solidFill>
                  <a:schemeClr val="tx1"/>
                </a:solidFill>
              </a:rPr>
              <a:t>a</a:t>
            </a:r>
            <a:r>
              <a:rPr lang="en-US" sz="2000">
                <a:solidFill>
                  <a:srgbClr val="FF3300"/>
                </a:solidFill>
              </a:rPr>
              <a:t>aa</a:t>
            </a:r>
            <a:r>
              <a:rPr lang="ja-JP" altLang="en-US" sz="2000">
                <a:solidFill>
                  <a:schemeClr val="tx1"/>
                </a:solidFill>
                <a:latin typeface="Arial"/>
              </a:rPr>
              <a:t>”</a:t>
            </a:r>
            <a:endParaRPr lang="en-US" sz="2000">
              <a:solidFill>
                <a:schemeClr val="tx1"/>
              </a:solidFill>
            </a:endParaRPr>
          </a:p>
        </p:txBody>
      </p:sp>
      <p:pic>
        <p:nvPicPr>
          <p:cNvPr id="687134" name="Picture 30" descr="txp_fi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004888" y="4737100"/>
            <a:ext cx="60674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87135" name="Picture 31" descr="txp_fig"/>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004888" y="5803900"/>
            <a:ext cx="60674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87136" name="Group 32"/>
          <p:cNvGrpSpPr>
            <a:grpSpLocks/>
          </p:cNvGrpSpPr>
          <p:nvPr/>
        </p:nvGrpSpPr>
        <p:grpSpPr bwMode="auto">
          <a:xfrm>
            <a:off x="1752600" y="4826000"/>
            <a:ext cx="685800" cy="228600"/>
            <a:chOff x="3168" y="480"/>
            <a:chExt cx="1907" cy="720"/>
          </a:xfrm>
        </p:grpSpPr>
        <p:pic>
          <p:nvPicPr>
            <p:cNvPr id="687137" name="Picture 33" descr="w51-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38" name="Picture 34" descr="w51-e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39" name="Picture 35" descr="w51-b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8"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40" name="Picture 36" descr="w51-a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6" y="480"/>
              <a:ext cx="4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41" name="Picture 37" descr="w51-c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7142" name="Rectangle 38"/>
          <p:cNvSpPr>
            <a:spLocks noChangeArrowheads="1"/>
          </p:cNvSpPr>
          <p:nvPr/>
        </p:nvSpPr>
        <p:spPr bwMode="auto">
          <a:xfrm>
            <a:off x="2578100" y="4738688"/>
            <a:ext cx="1003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000">
                <a:solidFill>
                  <a:schemeClr val="tx1"/>
                </a:solidFill>
                <a:latin typeface="Arial"/>
              </a:rPr>
              <a:t>“</a:t>
            </a:r>
            <a:r>
              <a:rPr lang="en-US" sz="2000">
                <a:solidFill>
                  <a:schemeClr val="tx1"/>
                </a:solidFill>
              </a:rPr>
              <a:t>brace</a:t>
            </a:r>
            <a:r>
              <a:rPr lang="ja-JP" altLang="en-US" sz="2000">
                <a:solidFill>
                  <a:schemeClr val="tx1"/>
                </a:solidFill>
                <a:latin typeface="Arial"/>
              </a:rPr>
              <a:t>”</a:t>
            </a:r>
            <a:endParaRPr lang="en-US" sz="2000">
              <a:solidFill>
                <a:schemeClr val="tx1"/>
              </a:solidFill>
            </a:endParaRPr>
          </a:p>
        </p:txBody>
      </p:sp>
      <p:grpSp>
        <p:nvGrpSpPr>
          <p:cNvPr id="687143" name="Group 39"/>
          <p:cNvGrpSpPr>
            <a:grpSpLocks/>
          </p:cNvGrpSpPr>
          <p:nvPr/>
        </p:nvGrpSpPr>
        <p:grpSpPr bwMode="auto">
          <a:xfrm>
            <a:off x="5181600" y="4826000"/>
            <a:ext cx="685800" cy="228600"/>
            <a:chOff x="3168" y="480"/>
            <a:chExt cx="1907" cy="720"/>
          </a:xfrm>
        </p:grpSpPr>
        <p:pic>
          <p:nvPicPr>
            <p:cNvPr id="687144" name="Picture 40" descr="w51-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45" name="Picture 41" descr="w51-e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46" name="Picture 42" descr="w51-b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8"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47" name="Picture 43" descr="w51-a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6" y="480"/>
              <a:ext cx="4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48" name="Picture 44" descr="w51-c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7149" name="Rectangle 45"/>
          <p:cNvSpPr>
            <a:spLocks noChangeArrowheads="1"/>
          </p:cNvSpPr>
          <p:nvPr/>
        </p:nvSpPr>
        <p:spPr bwMode="auto">
          <a:xfrm>
            <a:off x="5978525" y="4738688"/>
            <a:ext cx="1060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000">
                <a:solidFill>
                  <a:schemeClr val="tx1"/>
                </a:solidFill>
                <a:latin typeface="Arial"/>
              </a:rPr>
              <a:t>“</a:t>
            </a:r>
            <a:r>
              <a:rPr lang="en-US" sz="2000">
                <a:solidFill>
                  <a:srgbClr val="FF3300"/>
                </a:solidFill>
              </a:rPr>
              <a:t>aa</a:t>
            </a:r>
            <a:r>
              <a:rPr lang="en-US" sz="2000">
                <a:solidFill>
                  <a:schemeClr val="tx1"/>
                </a:solidFill>
              </a:rPr>
              <a:t>a</a:t>
            </a:r>
            <a:r>
              <a:rPr lang="en-US" sz="2000">
                <a:solidFill>
                  <a:srgbClr val="FF3300"/>
                </a:solidFill>
              </a:rPr>
              <a:t>ab</a:t>
            </a:r>
            <a:r>
              <a:rPr lang="ja-JP" altLang="en-US" sz="2000">
                <a:solidFill>
                  <a:schemeClr val="tx1"/>
                </a:solidFill>
                <a:latin typeface="Arial"/>
              </a:rPr>
              <a:t>”</a:t>
            </a:r>
            <a:endParaRPr lang="en-US" sz="2000">
              <a:solidFill>
                <a:schemeClr val="tx1"/>
              </a:solidFill>
            </a:endParaRPr>
          </a:p>
        </p:txBody>
      </p:sp>
      <p:grpSp>
        <p:nvGrpSpPr>
          <p:cNvPr id="687150" name="Group 46"/>
          <p:cNvGrpSpPr>
            <a:grpSpLocks/>
          </p:cNvGrpSpPr>
          <p:nvPr/>
        </p:nvGrpSpPr>
        <p:grpSpPr bwMode="auto">
          <a:xfrm>
            <a:off x="1752600" y="5880100"/>
            <a:ext cx="685800" cy="228600"/>
            <a:chOff x="3168" y="480"/>
            <a:chExt cx="1907" cy="720"/>
          </a:xfrm>
        </p:grpSpPr>
        <p:pic>
          <p:nvPicPr>
            <p:cNvPr id="687151" name="Picture 47" descr="w51-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52" name="Picture 48" descr="w51-e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53" name="Picture 49" descr="w51-b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8"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54" name="Picture 50" descr="w51-a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6" y="480"/>
              <a:ext cx="4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55" name="Picture 51" descr="w51-c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7156" name="Rectangle 52"/>
          <p:cNvSpPr>
            <a:spLocks noChangeArrowheads="1"/>
          </p:cNvSpPr>
          <p:nvPr/>
        </p:nvSpPr>
        <p:spPr bwMode="auto">
          <a:xfrm>
            <a:off x="2578100" y="5792788"/>
            <a:ext cx="1003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000">
                <a:solidFill>
                  <a:schemeClr val="tx1"/>
                </a:solidFill>
                <a:latin typeface="Arial"/>
              </a:rPr>
              <a:t>“</a:t>
            </a:r>
            <a:r>
              <a:rPr lang="en-US" sz="2000">
                <a:solidFill>
                  <a:schemeClr val="tx1"/>
                </a:solidFill>
              </a:rPr>
              <a:t>brace</a:t>
            </a:r>
            <a:r>
              <a:rPr lang="ja-JP" altLang="en-US" sz="2000">
                <a:solidFill>
                  <a:schemeClr val="tx1"/>
                </a:solidFill>
                <a:latin typeface="Arial"/>
              </a:rPr>
              <a:t>”</a:t>
            </a:r>
            <a:endParaRPr lang="en-US" sz="2000">
              <a:solidFill>
                <a:schemeClr val="tx1"/>
              </a:solidFill>
            </a:endParaRPr>
          </a:p>
        </p:txBody>
      </p:sp>
      <p:grpSp>
        <p:nvGrpSpPr>
          <p:cNvPr id="687157" name="Group 53"/>
          <p:cNvGrpSpPr>
            <a:grpSpLocks/>
          </p:cNvGrpSpPr>
          <p:nvPr/>
        </p:nvGrpSpPr>
        <p:grpSpPr bwMode="auto">
          <a:xfrm>
            <a:off x="5181600" y="5880100"/>
            <a:ext cx="685800" cy="228600"/>
            <a:chOff x="3168" y="480"/>
            <a:chExt cx="1907" cy="720"/>
          </a:xfrm>
        </p:grpSpPr>
        <p:pic>
          <p:nvPicPr>
            <p:cNvPr id="687158" name="Picture 54" descr="w51-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59" name="Picture 55" descr="w51-e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60" name="Picture 56" descr="w51-b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8"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61" name="Picture 57" descr="w51-a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6" y="480"/>
              <a:ext cx="4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62" name="Picture 58" descr="w51-c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2" y="480"/>
              <a:ext cx="419"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7163" name="Rectangle 59"/>
          <p:cNvSpPr>
            <a:spLocks noChangeArrowheads="1"/>
          </p:cNvSpPr>
          <p:nvPr/>
        </p:nvSpPr>
        <p:spPr bwMode="auto">
          <a:xfrm>
            <a:off x="6035675" y="5792788"/>
            <a:ext cx="950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000">
                <a:solidFill>
                  <a:schemeClr val="tx1"/>
                </a:solidFill>
                <a:latin typeface="Arial"/>
              </a:rPr>
              <a:t>“</a:t>
            </a:r>
            <a:r>
              <a:rPr lang="en-US" sz="2000">
                <a:solidFill>
                  <a:srgbClr val="FF3300"/>
                </a:solidFill>
              </a:rPr>
              <a:t>zzzzz</a:t>
            </a:r>
            <a:r>
              <a:rPr lang="ja-JP" altLang="en-US" sz="2000">
                <a:solidFill>
                  <a:schemeClr val="tx1"/>
                </a:solidFill>
                <a:latin typeface="Arial"/>
              </a:rPr>
              <a:t>”</a:t>
            </a:r>
            <a:endParaRPr lang="en-US" sz="2000">
              <a:solidFill>
                <a:schemeClr val="tx1"/>
              </a:solidFill>
            </a:endParaRPr>
          </a:p>
        </p:txBody>
      </p:sp>
    </p:spTree>
    <p:extLst>
      <p:ext uri="{BB962C8B-B14F-4D97-AF65-F5344CB8AC3E}">
        <p14:creationId xmlns:p14="http://schemas.microsoft.com/office/powerpoint/2010/main" val="1986404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710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71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7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7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711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871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71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71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71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71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71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71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71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71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871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71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71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71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871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7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9" grpId="0" animBg="1"/>
      <p:bldP spid="687110" grpId="0"/>
      <p:bldP spid="687111" grpId="0"/>
      <p:bldP spid="687111" grpId="1"/>
      <p:bldP spid="687125" grpId="0"/>
      <p:bldP spid="687133" grpId="0"/>
      <p:bldP spid="687142" grpId="0"/>
      <p:bldP spid="687149" grpId="0"/>
      <p:bldP spid="687156" grpId="0"/>
      <p:bldP spid="68716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title"/>
          </p:nvPr>
        </p:nvSpPr>
        <p:spPr/>
        <p:txBody>
          <a:bodyPr/>
          <a:lstStyle/>
          <a:p>
            <a:r>
              <a:rPr lang="en-US"/>
              <a:t>Structured Loss</a:t>
            </a:r>
          </a:p>
        </p:txBody>
      </p:sp>
      <p:sp>
        <p:nvSpPr>
          <p:cNvPr id="693251" name="Text Box 3"/>
          <p:cNvSpPr txBox="1">
            <a:spLocks noChangeArrowheads="1"/>
          </p:cNvSpPr>
          <p:nvPr/>
        </p:nvSpPr>
        <p:spPr bwMode="auto">
          <a:xfrm>
            <a:off x="2528888" y="1845058"/>
            <a:ext cx="53641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3600" b="1">
                <a:solidFill>
                  <a:schemeClr val="tx1"/>
                </a:solidFill>
                <a:latin typeface="Courier New" charset="0"/>
              </a:rPr>
              <a:t>b  c  a  r  e  </a:t>
            </a:r>
            <a:endParaRPr lang="en-US" sz="2800">
              <a:solidFill>
                <a:schemeClr val="tx1"/>
              </a:solidFill>
            </a:endParaRPr>
          </a:p>
        </p:txBody>
      </p:sp>
      <p:sp>
        <p:nvSpPr>
          <p:cNvPr id="693252" name="Text Box 4"/>
          <p:cNvSpPr txBox="1">
            <a:spLocks noChangeArrowheads="1"/>
          </p:cNvSpPr>
          <p:nvPr/>
        </p:nvSpPr>
        <p:spPr bwMode="auto">
          <a:xfrm>
            <a:off x="2528888" y="2243521"/>
            <a:ext cx="53641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3600" b="1">
                <a:solidFill>
                  <a:schemeClr val="tx1"/>
                </a:solidFill>
                <a:latin typeface="Courier New" charset="0"/>
              </a:rPr>
              <a:t>b  r  o  r  e  </a:t>
            </a:r>
            <a:endParaRPr lang="en-US" sz="2800">
              <a:solidFill>
                <a:schemeClr val="tx1"/>
              </a:solidFill>
            </a:endParaRPr>
          </a:p>
        </p:txBody>
      </p:sp>
      <p:sp>
        <p:nvSpPr>
          <p:cNvPr id="693253" name="Text Box 5"/>
          <p:cNvSpPr txBox="1">
            <a:spLocks noChangeArrowheads="1"/>
          </p:cNvSpPr>
          <p:nvPr/>
        </p:nvSpPr>
        <p:spPr bwMode="auto">
          <a:xfrm>
            <a:off x="2528888" y="2624521"/>
            <a:ext cx="53641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3600" b="1">
                <a:solidFill>
                  <a:schemeClr val="tx1"/>
                </a:solidFill>
                <a:latin typeface="Courier New" charset="0"/>
              </a:rPr>
              <a:t>b  r  o  c  e</a:t>
            </a:r>
            <a:endParaRPr lang="en-US" sz="2800">
              <a:solidFill>
                <a:schemeClr val="tx1"/>
              </a:solidFill>
            </a:endParaRPr>
          </a:p>
        </p:txBody>
      </p:sp>
      <p:sp>
        <p:nvSpPr>
          <p:cNvPr id="693254" name="Text Box 6"/>
          <p:cNvSpPr txBox="1">
            <a:spLocks noChangeArrowheads="1"/>
          </p:cNvSpPr>
          <p:nvPr/>
        </p:nvSpPr>
        <p:spPr bwMode="auto">
          <a:xfrm>
            <a:off x="2528888" y="3005521"/>
            <a:ext cx="53641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3600" b="1">
                <a:solidFill>
                  <a:schemeClr val="tx1"/>
                </a:solidFill>
                <a:latin typeface="Courier New" charset="0"/>
              </a:rPr>
              <a:t>b  r  a  c  e </a:t>
            </a:r>
            <a:endParaRPr lang="en-US" sz="2800">
              <a:solidFill>
                <a:schemeClr val="tx1"/>
              </a:solidFill>
            </a:endParaRPr>
          </a:p>
        </p:txBody>
      </p:sp>
      <p:sp>
        <p:nvSpPr>
          <p:cNvPr id="693255" name="Text Box 7"/>
          <p:cNvSpPr txBox="1">
            <a:spLocks noChangeArrowheads="1"/>
          </p:cNvSpPr>
          <p:nvPr/>
        </p:nvSpPr>
        <p:spPr bwMode="auto">
          <a:xfrm>
            <a:off x="6402388" y="1951421"/>
            <a:ext cx="4873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800" b="1">
                <a:solidFill>
                  <a:srgbClr val="FF3300"/>
                </a:solidFill>
                <a:latin typeface="Courier New" charset="0"/>
              </a:rPr>
              <a:t>2  </a:t>
            </a:r>
            <a:endParaRPr lang="en-US" sz="2800">
              <a:solidFill>
                <a:srgbClr val="FF3300"/>
              </a:solidFill>
            </a:endParaRPr>
          </a:p>
        </p:txBody>
      </p:sp>
      <p:sp>
        <p:nvSpPr>
          <p:cNvPr id="693256" name="Text Box 8"/>
          <p:cNvSpPr txBox="1">
            <a:spLocks noChangeArrowheads="1"/>
          </p:cNvSpPr>
          <p:nvPr/>
        </p:nvSpPr>
        <p:spPr bwMode="auto">
          <a:xfrm>
            <a:off x="6402388" y="2364171"/>
            <a:ext cx="4873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800" b="1">
                <a:solidFill>
                  <a:srgbClr val="FF3300"/>
                </a:solidFill>
                <a:latin typeface="Courier New" charset="0"/>
              </a:rPr>
              <a:t>2  </a:t>
            </a:r>
            <a:endParaRPr lang="en-US" sz="2800">
              <a:solidFill>
                <a:srgbClr val="FF3300"/>
              </a:solidFill>
            </a:endParaRPr>
          </a:p>
        </p:txBody>
      </p:sp>
      <p:sp>
        <p:nvSpPr>
          <p:cNvPr id="693257" name="Text Box 9"/>
          <p:cNvSpPr txBox="1">
            <a:spLocks noChangeArrowheads="1"/>
          </p:cNvSpPr>
          <p:nvPr/>
        </p:nvSpPr>
        <p:spPr bwMode="auto">
          <a:xfrm>
            <a:off x="6402388" y="2745171"/>
            <a:ext cx="4873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800" b="1">
                <a:solidFill>
                  <a:srgbClr val="FF3300"/>
                </a:solidFill>
                <a:latin typeface="Courier New" charset="0"/>
              </a:rPr>
              <a:t>1</a:t>
            </a:r>
            <a:endParaRPr lang="en-US" sz="2800">
              <a:solidFill>
                <a:srgbClr val="FF3300"/>
              </a:solidFill>
            </a:endParaRPr>
          </a:p>
        </p:txBody>
      </p:sp>
      <p:sp>
        <p:nvSpPr>
          <p:cNvPr id="693258" name="Text Box 10"/>
          <p:cNvSpPr txBox="1">
            <a:spLocks noChangeArrowheads="1"/>
          </p:cNvSpPr>
          <p:nvPr/>
        </p:nvSpPr>
        <p:spPr bwMode="auto">
          <a:xfrm>
            <a:off x="6402388" y="3126171"/>
            <a:ext cx="4873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800" b="1">
                <a:solidFill>
                  <a:srgbClr val="FF3300"/>
                </a:solidFill>
                <a:latin typeface="Courier New" charset="0"/>
              </a:rPr>
              <a:t>0 </a:t>
            </a:r>
            <a:endParaRPr lang="en-US" sz="2800">
              <a:solidFill>
                <a:srgbClr val="FF3300"/>
              </a:solidFill>
            </a:endParaRPr>
          </a:p>
        </p:txBody>
      </p:sp>
      <p:sp>
        <p:nvSpPr>
          <p:cNvPr id="693259" name="Rectangle 11"/>
          <p:cNvSpPr>
            <a:spLocks noChangeArrowheads="1"/>
          </p:cNvSpPr>
          <p:nvPr/>
        </p:nvSpPr>
        <p:spPr bwMode="auto">
          <a:xfrm>
            <a:off x="6373813" y="1983171"/>
            <a:ext cx="457200" cy="1676400"/>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3300"/>
              </a:solidFill>
              <a:latin typeface="Arial" charset="0"/>
            </a:endParaRPr>
          </a:p>
        </p:txBody>
      </p:sp>
      <p:grpSp>
        <p:nvGrpSpPr>
          <p:cNvPr id="693260" name="Group 12"/>
          <p:cNvGrpSpPr>
            <a:grpSpLocks/>
          </p:cNvGrpSpPr>
          <p:nvPr/>
        </p:nvGrpSpPr>
        <p:grpSpPr bwMode="auto">
          <a:xfrm>
            <a:off x="3430588" y="2059371"/>
            <a:ext cx="303212" cy="271462"/>
            <a:chOff x="384" y="3936"/>
            <a:chExt cx="144" cy="144"/>
          </a:xfrm>
        </p:grpSpPr>
        <p:sp>
          <p:nvSpPr>
            <p:cNvPr id="693261" name="Line 13"/>
            <p:cNvSpPr>
              <a:spLocks noChangeShapeType="1"/>
            </p:cNvSpPr>
            <p:nvPr/>
          </p:nvSpPr>
          <p:spPr bwMode="auto">
            <a:xfrm>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62" name="Line 14"/>
            <p:cNvSpPr>
              <a:spLocks noChangeShapeType="1"/>
            </p:cNvSpPr>
            <p:nvPr/>
          </p:nvSpPr>
          <p:spPr bwMode="auto">
            <a:xfrm flipH="1">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93263" name="Group 15"/>
          <p:cNvGrpSpPr>
            <a:grpSpLocks/>
          </p:cNvGrpSpPr>
          <p:nvPr/>
        </p:nvGrpSpPr>
        <p:grpSpPr bwMode="auto">
          <a:xfrm>
            <a:off x="4241800" y="2468946"/>
            <a:ext cx="303213" cy="271462"/>
            <a:chOff x="384" y="3936"/>
            <a:chExt cx="144" cy="144"/>
          </a:xfrm>
        </p:grpSpPr>
        <p:sp>
          <p:nvSpPr>
            <p:cNvPr id="693264" name="Line 16"/>
            <p:cNvSpPr>
              <a:spLocks noChangeShapeType="1"/>
            </p:cNvSpPr>
            <p:nvPr/>
          </p:nvSpPr>
          <p:spPr bwMode="auto">
            <a:xfrm>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65" name="Line 17"/>
            <p:cNvSpPr>
              <a:spLocks noChangeShapeType="1"/>
            </p:cNvSpPr>
            <p:nvPr/>
          </p:nvSpPr>
          <p:spPr bwMode="auto">
            <a:xfrm flipH="1">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93266" name="Group 18"/>
          <p:cNvGrpSpPr>
            <a:grpSpLocks/>
          </p:cNvGrpSpPr>
          <p:nvPr/>
        </p:nvGrpSpPr>
        <p:grpSpPr bwMode="auto">
          <a:xfrm>
            <a:off x="4241800" y="2849946"/>
            <a:ext cx="303213" cy="271462"/>
            <a:chOff x="384" y="3936"/>
            <a:chExt cx="144" cy="144"/>
          </a:xfrm>
        </p:grpSpPr>
        <p:sp>
          <p:nvSpPr>
            <p:cNvPr id="693267" name="Line 19"/>
            <p:cNvSpPr>
              <a:spLocks noChangeShapeType="1"/>
            </p:cNvSpPr>
            <p:nvPr/>
          </p:nvSpPr>
          <p:spPr bwMode="auto">
            <a:xfrm>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68" name="Line 20"/>
            <p:cNvSpPr>
              <a:spLocks noChangeShapeType="1"/>
            </p:cNvSpPr>
            <p:nvPr/>
          </p:nvSpPr>
          <p:spPr bwMode="auto">
            <a:xfrm flipH="1">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93269" name="Group 21"/>
          <p:cNvGrpSpPr>
            <a:grpSpLocks/>
          </p:cNvGrpSpPr>
          <p:nvPr/>
        </p:nvGrpSpPr>
        <p:grpSpPr bwMode="auto">
          <a:xfrm>
            <a:off x="5060950" y="2092708"/>
            <a:ext cx="303213" cy="271463"/>
            <a:chOff x="384" y="3936"/>
            <a:chExt cx="144" cy="144"/>
          </a:xfrm>
        </p:grpSpPr>
        <p:sp>
          <p:nvSpPr>
            <p:cNvPr id="693270" name="Line 22"/>
            <p:cNvSpPr>
              <a:spLocks noChangeShapeType="1"/>
            </p:cNvSpPr>
            <p:nvPr/>
          </p:nvSpPr>
          <p:spPr bwMode="auto">
            <a:xfrm>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71" name="Line 23"/>
            <p:cNvSpPr>
              <a:spLocks noChangeShapeType="1"/>
            </p:cNvSpPr>
            <p:nvPr/>
          </p:nvSpPr>
          <p:spPr bwMode="auto">
            <a:xfrm flipH="1">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93272" name="Group 24"/>
          <p:cNvGrpSpPr>
            <a:grpSpLocks/>
          </p:cNvGrpSpPr>
          <p:nvPr/>
        </p:nvGrpSpPr>
        <p:grpSpPr bwMode="auto">
          <a:xfrm>
            <a:off x="5060950" y="2473708"/>
            <a:ext cx="303213" cy="271463"/>
            <a:chOff x="384" y="3936"/>
            <a:chExt cx="144" cy="144"/>
          </a:xfrm>
        </p:grpSpPr>
        <p:sp>
          <p:nvSpPr>
            <p:cNvPr id="693273" name="Line 25"/>
            <p:cNvSpPr>
              <a:spLocks noChangeShapeType="1"/>
            </p:cNvSpPr>
            <p:nvPr/>
          </p:nvSpPr>
          <p:spPr bwMode="auto">
            <a:xfrm>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74" name="Line 26"/>
            <p:cNvSpPr>
              <a:spLocks noChangeShapeType="1"/>
            </p:cNvSpPr>
            <p:nvPr/>
          </p:nvSpPr>
          <p:spPr bwMode="auto">
            <a:xfrm flipH="1">
              <a:off x="384" y="39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693276" name="Picture 28" descr="w51-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663" y="3534158"/>
            <a:ext cx="45243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3277" name="Picture 29" descr="w51-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750" y="3534158"/>
            <a:ext cx="4524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3278" name="Picture 30" descr="w51-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150" y="3534158"/>
            <a:ext cx="4524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3279" name="Picture 31" descr="w51-a4"/>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a:stretch>
            <a:fillRect/>
          </a:stretch>
        </p:blipFill>
        <p:spPr bwMode="auto">
          <a:xfrm>
            <a:off x="4197350" y="3537333"/>
            <a:ext cx="461963" cy="625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93280" name="Picture 32" descr="w51-c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0475" y="3534158"/>
            <a:ext cx="4524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824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0" y="-76200"/>
            <a:ext cx="9144000" cy="1371600"/>
          </a:xfrm>
        </p:spPr>
        <p:txBody>
          <a:bodyPr>
            <a:normAutofit/>
          </a:bodyPr>
          <a:lstStyle/>
          <a:p>
            <a:r>
              <a:rPr lang="en-US" sz="3600" dirty="0">
                <a:solidFill>
                  <a:srgbClr val="000090"/>
                </a:solidFill>
              </a:rPr>
              <a:t>What if the data is still not linearly separable?</a:t>
            </a:r>
          </a:p>
        </p:txBody>
      </p:sp>
      <p:sp>
        <p:nvSpPr>
          <p:cNvPr id="928797" name="Rectangle 29"/>
          <p:cNvSpPr>
            <a:spLocks noGrp="1" noChangeArrowheads="1"/>
          </p:cNvSpPr>
          <p:nvPr>
            <p:ph idx="1"/>
          </p:nvPr>
        </p:nvSpPr>
        <p:spPr>
          <a:xfrm>
            <a:off x="3657600" y="2286000"/>
            <a:ext cx="5257800" cy="4495800"/>
          </a:xfrm>
          <a:noFill/>
          <a:ln/>
        </p:spPr>
        <p:txBody>
          <a:bodyPr>
            <a:normAutofit/>
          </a:bodyPr>
          <a:lstStyle/>
          <a:p>
            <a:r>
              <a:rPr lang="en-US" sz="2800" dirty="0" smtClean="0">
                <a:solidFill>
                  <a:srgbClr val="000090"/>
                </a:solidFill>
              </a:rPr>
              <a:t>First Idea: Jointly </a:t>
            </a:r>
            <a:r>
              <a:rPr lang="en-US" sz="2800" dirty="0">
                <a:solidFill>
                  <a:srgbClr val="000090"/>
                </a:solidFill>
              </a:rPr>
              <a:t>m</a:t>
            </a:r>
            <a:r>
              <a:rPr lang="en-US" sz="2800" dirty="0" smtClean="0">
                <a:solidFill>
                  <a:srgbClr val="000090"/>
                </a:solidFill>
              </a:rPr>
              <a:t>inimize </a:t>
            </a:r>
            <a:r>
              <a:rPr lang="en-US" sz="2800" b="1" dirty="0" err="1">
                <a:solidFill>
                  <a:srgbClr val="000090"/>
                </a:solidFill>
              </a:rPr>
              <a:t>w.w</a:t>
            </a:r>
            <a:r>
              <a:rPr lang="en-US" sz="2800" dirty="0">
                <a:solidFill>
                  <a:srgbClr val="000090"/>
                </a:solidFill>
              </a:rPr>
              <a:t> and number of training mistakes</a:t>
            </a:r>
          </a:p>
          <a:p>
            <a:pPr lvl="1"/>
            <a:r>
              <a:rPr lang="en-US" sz="2000" dirty="0" smtClean="0"/>
              <a:t>How to tradeoff </a:t>
            </a:r>
            <a:r>
              <a:rPr lang="en-US" sz="2000" dirty="0"/>
              <a:t>two criteria</a:t>
            </a:r>
            <a:r>
              <a:rPr lang="en-US" sz="2000" dirty="0" smtClean="0"/>
              <a:t>?</a:t>
            </a:r>
          </a:p>
          <a:p>
            <a:pPr lvl="1"/>
            <a:r>
              <a:rPr lang="en-US" sz="2000" dirty="0" smtClean="0"/>
              <a:t>Pick  C on development / cross validation</a:t>
            </a:r>
            <a:endParaRPr lang="en-US" sz="2000" dirty="0"/>
          </a:p>
          <a:p>
            <a:r>
              <a:rPr lang="en-US" sz="2800" dirty="0">
                <a:solidFill>
                  <a:srgbClr val="000090"/>
                </a:solidFill>
              </a:rPr>
              <a:t>Tradeoff #(mistakes) and </a:t>
            </a:r>
            <a:r>
              <a:rPr lang="en-US" sz="2800" b="1" dirty="0" err="1">
                <a:solidFill>
                  <a:srgbClr val="000090"/>
                </a:solidFill>
              </a:rPr>
              <a:t>w.w</a:t>
            </a:r>
            <a:endParaRPr lang="en-US" sz="2800" b="1" dirty="0">
              <a:solidFill>
                <a:srgbClr val="000090"/>
              </a:solidFill>
            </a:endParaRPr>
          </a:p>
          <a:p>
            <a:pPr lvl="1"/>
            <a:r>
              <a:rPr lang="en-US" sz="2000" dirty="0"/>
              <a:t>0/1 </a:t>
            </a:r>
            <a:r>
              <a:rPr lang="en-US" sz="2000" dirty="0" smtClean="0"/>
              <a:t>loss</a:t>
            </a:r>
            <a:endParaRPr lang="en-US" sz="2000" i="1" dirty="0"/>
          </a:p>
          <a:p>
            <a:pPr lvl="1"/>
            <a:r>
              <a:rPr lang="en-US" sz="2000" dirty="0">
                <a:solidFill>
                  <a:srgbClr val="FF0000"/>
                </a:solidFill>
              </a:rPr>
              <a:t>Not QP anymore</a:t>
            </a:r>
          </a:p>
          <a:p>
            <a:pPr lvl="1"/>
            <a:r>
              <a:rPr lang="en-US" sz="2000" dirty="0">
                <a:solidFill>
                  <a:srgbClr val="FF0000"/>
                </a:solidFill>
              </a:rPr>
              <a:t>Also doesn’t distinguish near misses and really bad </a:t>
            </a:r>
            <a:r>
              <a:rPr lang="en-US" sz="2000" dirty="0" smtClean="0">
                <a:solidFill>
                  <a:srgbClr val="FF0000"/>
                </a:solidFill>
              </a:rPr>
              <a:t>mistakes</a:t>
            </a:r>
          </a:p>
          <a:p>
            <a:pPr lvl="1"/>
            <a:r>
              <a:rPr lang="en-US" sz="2000" dirty="0" smtClean="0">
                <a:solidFill>
                  <a:srgbClr val="FF0000"/>
                </a:solidFill>
              </a:rPr>
              <a:t>NP hard to find optimal solution!!!</a:t>
            </a:r>
            <a:endParaRPr lang="en-US" sz="2000" dirty="0">
              <a:solidFill>
                <a:srgbClr val="FF0000"/>
              </a:solidFill>
            </a:endParaRPr>
          </a:p>
        </p:txBody>
      </p:sp>
      <p:sp>
        <p:nvSpPr>
          <p:cNvPr id="928771" name="AutoShape 3"/>
          <p:cNvSpPr>
            <a:spLocks noChangeArrowheads="1"/>
          </p:cNvSpPr>
          <p:nvPr/>
        </p:nvSpPr>
        <p:spPr bwMode="auto">
          <a:xfrm>
            <a:off x="1096962" y="26003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2" name="AutoShape 4"/>
          <p:cNvSpPr>
            <a:spLocks noChangeArrowheads="1"/>
          </p:cNvSpPr>
          <p:nvPr/>
        </p:nvSpPr>
        <p:spPr bwMode="auto">
          <a:xfrm>
            <a:off x="1141412" y="33369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3" name="AutoShape 5"/>
          <p:cNvSpPr>
            <a:spLocks noChangeArrowheads="1"/>
          </p:cNvSpPr>
          <p:nvPr/>
        </p:nvSpPr>
        <p:spPr bwMode="auto">
          <a:xfrm>
            <a:off x="614362" y="3521075"/>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4" name="AutoShape 6"/>
          <p:cNvSpPr>
            <a:spLocks noChangeArrowheads="1"/>
          </p:cNvSpPr>
          <p:nvPr/>
        </p:nvSpPr>
        <p:spPr bwMode="auto">
          <a:xfrm>
            <a:off x="746125" y="43053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5" name="AutoShape 7"/>
          <p:cNvSpPr>
            <a:spLocks noChangeArrowheads="1"/>
          </p:cNvSpPr>
          <p:nvPr/>
        </p:nvSpPr>
        <p:spPr bwMode="auto">
          <a:xfrm>
            <a:off x="219075" y="421322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6" name="AutoShape 8"/>
          <p:cNvSpPr>
            <a:spLocks noChangeArrowheads="1"/>
          </p:cNvSpPr>
          <p:nvPr/>
        </p:nvSpPr>
        <p:spPr bwMode="auto">
          <a:xfrm>
            <a:off x="1492250" y="30607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7" name="AutoShape 9"/>
          <p:cNvSpPr>
            <a:spLocks noChangeArrowheads="1"/>
          </p:cNvSpPr>
          <p:nvPr/>
        </p:nvSpPr>
        <p:spPr bwMode="auto">
          <a:xfrm>
            <a:off x="1009650" y="4443413"/>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8" name="AutoShape 10"/>
          <p:cNvSpPr>
            <a:spLocks noChangeArrowheads="1"/>
          </p:cNvSpPr>
          <p:nvPr/>
        </p:nvSpPr>
        <p:spPr bwMode="auto">
          <a:xfrm>
            <a:off x="1316037" y="412115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9" name="AutoShape 11"/>
          <p:cNvSpPr>
            <a:spLocks noChangeArrowheads="1"/>
          </p:cNvSpPr>
          <p:nvPr/>
        </p:nvSpPr>
        <p:spPr bwMode="auto">
          <a:xfrm>
            <a:off x="482600" y="2830513"/>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80" name="AutoShape 12"/>
          <p:cNvSpPr>
            <a:spLocks noChangeArrowheads="1"/>
          </p:cNvSpPr>
          <p:nvPr/>
        </p:nvSpPr>
        <p:spPr bwMode="auto">
          <a:xfrm>
            <a:off x="131762" y="3475038"/>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81" name="Rectangle 13"/>
          <p:cNvSpPr>
            <a:spLocks noChangeArrowheads="1"/>
          </p:cNvSpPr>
          <p:nvPr/>
        </p:nvSpPr>
        <p:spPr bwMode="auto">
          <a:xfrm>
            <a:off x="2474912" y="29670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2" name="Rectangle 14"/>
          <p:cNvSpPr>
            <a:spLocks noChangeArrowheads="1"/>
          </p:cNvSpPr>
          <p:nvPr/>
        </p:nvSpPr>
        <p:spPr bwMode="auto">
          <a:xfrm>
            <a:off x="2081212" y="37512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3" name="Rectangle 15"/>
          <p:cNvSpPr>
            <a:spLocks noChangeArrowheads="1"/>
          </p:cNvSpPr>
          <p:nvPr/>
        </p:nvSpPr>
        <p:spPr bwMode="auto">
          <a:xfrm>
            <a:off x="2874962" y="2543235"/>
            <a:ext cx="131762"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4" name="Rectangle 16"/>
          <p:cNvSpPr>
            <a:spLocks noChangeArrowheads="1"/>
          </p:cNvSpPr>
          <p:nvPr/>
        </p:nvSpPr>
        <p:spPr bwMode="auto">
          <a:xfrm>
            <a:off x="2738437" y="347345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5" name="Rectangle 17"/>
          <p:cNvSpPr>
            <a:spLocks noChangeArrowheads="1"/>
          </p:cNvSpPr>
          <p:nvPr/>
        </p:nvSpPr>
        <p:spPr bwMode="auto">
          <a:xfrm>
            <a:off x="2817812" y="38592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6" name="Rectangle 18"/>
          <p:cNvSpPr>
            <a:spLocks noChangeArrowheads="1"/>
          </p:cNvSpPr>
          <p:nvPr/>
        </p:nvSpPr>
        <p:spPr bwMode="auto">
          <a:xfrm>
            <a:off x="2651125" y="4027488"/>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7" name="Rectangle 19"/>
          <p:cNvSpPr>
            <a:spLocks noChangeArrowheads="1"/>
          </p:cNvSpPr>
          <p:nvPr/>
        </p:nvSpPr>
        <p:spPr bwMode="auto">
          <a:xfrm>
            <a:off x="2343150" y="4395788"/>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8" name="Rectangle 20"/>
          <p:cNvSpPr>
            <a:spLocks noChangeArrowheads="1"/>
          </p:cNvSpPr>
          <p:nvPr/>
        </p:nvSpPr>
        <p:spPr bwMode="auto">
          <a:xfrm>
            <a:off x="2474912" y="45799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9" name="Rectangle 21"/>
          <p:cNvSpPr>
            <a:spLocks noChangeArrowheads="1"/>
          </p:cNvSpPr>
          <p:nvPr/>
        </p:nvSpPr>
        <p:spPr bwMode="auto">
          <a:xfrm>
            <a:off x="2036762" y="45799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0" name="Rectangle 22"/>
          <p:cNvSpPr>
            <a:spLocks noChangeArrowheads="1"/>
          </p:cNvSpPr>
          <p:nvPr/>
        </p:nvSpPr>
        <p:spPr bwMode="auto">
          <a:xfrm>
            <a:off x="2817812" y="43656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1" name="Rectangle 23"/>
          <p:cNvSpPr>
            <a:spLocks noChangeArrowheads="1"/>
          </p:cNvSpPr>
          <p:nvPr/>
        </p:nvSpPr>
        <p:spPr bwMode="auto">
          <a:xfrm>
            <a:off x="2992437" y="33512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2" name="Rectangle 24"/>
          <p:cNvSpPr>
            <a:spLocks noChangeArrowheads="1"/>
          </p:cNvSpPr>
          <p:nvPr/>
        </p:nvSpPr>
        <p:spPr bwMode="auto">
          <a:xfrm>
            <a:off x="2773362" y="30749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3" name="AutoShape 25"/>
          <p:cNvSpPr>
            <a:spLocks noChangeArrowheads="1"/>
          </p:cNvSpPr>
          <p:nvPr/>
        </p:nvSpPr>
        <p:spPr bwMode="auto">
          <a:xfrm>
            <a:off x="2362200" y="351472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94" name="AutoShape 26"/>
          <p:cNvSpPr>
            <a:spLocks noChangeArrowheads="1"/>
          </p:cNvSpPr>
          <p:nvPr/>
        </p:nvSpPr>
        <p:spPr bwMode="auto">
          <a:xfrm>
            <a:off x="2230437" y="4900613"/>
            <a:ext cx="131763"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95" name="Rectangle 27"/>
          <p:cNvSpPr>
            <a:spLocks noChangeArrowheads="1"/>
          </p:cNvSpPr>
          <p:nvPr/>
        </p:nvSpPr>
        <p:spPr bwMode="auto">
          <a:xfrm>
            <a:off x="741362" y="38957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6" name="Rectangle 28"/>
          <p:cNvSpPr>
            <a:spLocks noChangeArrowheads="1"/>
          </p:cNvSpPr>
          <p:nvPr/>
        </p:nvSpPr>
        <p:spPr bwMode="auto">
          <a:xfrm>
            <a:off x="1350962" y="24479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928798" name="Picture 30" descr="txp_fig"/>
          <p:cNvPicPr>
            <a:picLocks noChangeAspect="1" noChangeArrowheads="1"/>
          </p:cNvPicPr>
          <p:nvPr>
            <p:custDataLst>
              <p:tags r:id="rId1"/>
            </p:custDataLst>
          </p:nvPr>
        </p:nvPicPr>
        <p:blipFill>
          <a:blip r:embed="rId4" cstate="print"/>
          <a:srcRect/>
          <a:stretch>
            <a:fillRect/>
          </a:stretch>
        </p:blipFill>
        <p:spPr bwMode="auto">
          <a:xfrm>
            <a:off x="3408362" y="1157288"/>
            <a:ext cx="4329112" cy="976312"/>
          </a:xfrm>
          <a:prstGeom prst="rect">
            <a:avLst/>
          </a:prstGeom>
          <a:noFill/>
          <a:ln w="9525">
            <a:noFill/>
            <a:miter lim="800000"/>
            <a:headEnd/>
            <a:tailEnd/>
          </a:ln>
          <a:effectLst/>
        </p:spPr>
      </p:pic>
      <p:sp>
        <p:nvSpPr>
          <p:cNvPr id="2" name="TextBox 1"/>
          <p:cNvSpPr txBox="1"/>
          <p:nvPr/>
        </p:nvSpPr>
        <p:spPr>
          <a:xfrm>
            <a:off x="6781800" y="1123890"/>
            <a:ext cx="1981200" cy="400110"/>
          </a:xfrm>
          <a:prstGeom prst="rect">
            <a:avLst/>
          </a:prstGeom>
          <a:noFill/>
        </p:spPr>
        <p:txBody>
          <a:bodyPr wrap="square" rtlCol="0">
            <a:spAutoFit/>
          </a:bodyPr>
          <a:lstStyle/>
          <a:p>
            <a:r>
              <a:rPr lang="en-US" sz="2000" dirty="0" smtClean="0">
                <a:latin typeface="Trebuchet MS"/>
                <a:cs typeface="Trebuchet MS"/>
              </a:rPr>
              <a:t>+ C #(mistakes)</a:t>
            </a:r>
            <a:endParaRPr lang="en-US" sz="2000" dirty="0">
              <a:latin typeface="Trebuchet MS"/>
              <a:cs typeface="Trebuchet MS"/>
            </a:endParaRPr>
          </a:p>
        </p:txBody>
      </p:sp>
      <p:sp>
        <p:nvSpPr>
          <p:cNvPr id="45" name="Rectangle 13"/>
          <p:cNvSpPr>
            <a:spLocks noChangeArrowheads="1"/>
          </p:cNvSpPr>
          <p:nvPr/>
        </p:nvSpPr>
        <p:spPr bwMode="auto">
          <a:xfrm>
            <a:off x="1676400" y="34591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46" name="AutoShape 10"/>
          <p:cNvSpPr>
            <a:spLocks noChangeArrowheads="1"/>
          </p:cNvSpPr>
          <p:nvPr/>
        </p:nvSpPr>
        <p:spPr bwMode="auto">
          <a:xfrm>
            <a:off x="1849437" y="41148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938022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87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879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87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879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879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879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879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879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97" grpId="0" build="p"/>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en-US"/>
              <a:t>Large margin estimation</a:t>
            </a:r>
          </a:p>
        </p:txBody>
      </p:sp>
      <p:sp>
        <p:nvSpPr>
          <p:cNvPr id="513027" name="Rectangle 3"/>
          <p:cNvSpPr>
            <a:spLocks noGrp="1" noChangeArrowheads="1"/>
          </p:cNvSpPr>
          <p:nvPr>
            <p:ph type="body" sz="half" idx="1"/>
          </p:nvPr>
        </p:nvSpPr>
        <p:spPr>
          <a:xfrm>
            <a:off x="304800" y="1447800"/>
            <a:ext cx="8001000" cy="609600"/>
          </a:xfrm>
        </p:spPr>
        <p:txBody>
          <a:bodyPr/>
          <a:lstStyle/>
          <a:p>
            <a:r>
              <a:rPr lang="en-US">
                <a:solidFill>
                  <a:srgbClr val="336600"/>
                </a:solidFill>
              </a:rPr>
              <a:t>Given training examples            , we want:</a:t>
            </a:r>
          </a:p>
        </p:txBody>
      </p:sp>
      <p:sp>
        <p:nvSpPr>
          <p:cNvPr id="513028" name="Rectangle 4"/>
          <p:cNvSpPr>
            <a:spLocks noChangeArrowheads="1"/>
          </p:cNvSpPr>
          <p:nvPr/>
        </p:nvSpPr>
        <p:spPr bwMode="auto">
          <a:xfrm>
            <a:off x="1295400" y="3538538"/>
            <a:ext cx="7086600" cy="762000"/>
          </a:xfrm>
          <a:prstGeom prst="rect">
            <a:avLst/>
          </a:prstGeom>
          <a:noFill/>
          <a:ln w="7620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030" name="Rectangle 6"/>
          <p:cNvSpPr>
            <a:spLocks noChangeArrowheads="1"/>
          </p:cNvSpPr>
          <p:nvPr/>
        </p:nvSpPr>
        <p:spPr bwMode="auto">
          <a:xfrm>
            <a:off x="304800" y="2733675"/>
            <a:ext cx="8839200"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buClr>
                <a:schemeClr val="folHlink"/>
              </a:buClr>
              <a:buSzPct val="60000"/>
              <a:buFont typeface="Wingdings" charset="0"/>
              <a:buChar char="n"/>
            </a:pPr>
            <a:r>
              <a:rPr lang="en-US" sz="2800">
                <a:solidFill>
                  <a:srgbClr val="336600"/>
                </a:solidFill>
              </a:rPr>
              <a:t>Maximize margin</a:t>
            </a:r>
          </a:p>
          <a:p>
            <a:pPr marL="342900" indent="-342900" algn="l">
              <a:spcBef>
                <a:spcPct val="20000"/>
              </a:spcBef>
              <a:buClr>
                <a:schemeClr val="folHlink"/>
              </a:buClr>
              <a:buSzPct val="60000"/>
              <a:buFont typeface="Wingdings" charset="0"/>
              <a:buChar char="n"/>
            </a:pPr>
            <a:endParaRPr lang="en-US" sz="2800">
              <a:solidFill>
                <a:srgbClr val="336600"/>
              </a:solidFill>
            </a:endParaRPr>
          </a:p>
          <a:p>
            <a:pPr marL="342900" indent="-342900" algn="l">
              <a:spcBef>
                <a:spcPct val="20000"/>
              </a:spcBef>
              <a:buClr>
                <a:schemeClr val="folHlink"/>
              </a:buClr>
              <a:buSzPct val="60000"/>
              <a:buFont typeface="Wingdings" charset="0"/>
              <a:buChar char="n"/>
            </a:pPr>
            <a:endParaRPr lang="en-US" sz="2800">
              <a:solidFill>
                <a:srgbClr val="336600"/>
              </a:solidFill>
            </a:endParaRPr>
          </a:p>
          <a:p>
            <a:pPr marL="342900" indent="-342900" algn="l">
              <a:spcBef>
                <a:spcPct val="20000"/>
              </a:spcBef>
              <a:buClr>
                <a:schemeClr val="folHlink"/>
              </a:buClr>
              <a:buSzPct val="60000"/>
              <a:buFont typeface="Wingdings" charset="0"/>
              <a:buChar char="n"/>
            </a:pPr>
            <a:endParaRPr lang="en-US" sz="2800">
              <a:solidFill>
                <a:srgbClr val="336600"/>
              </a:solidFill>
            </a:endParaRPr>
          </a:p>
          <a:p>
            <a:pPr marL="342900" indent="-342900" algn="l">
              <a:spcBef>
                <a:spcPct val="20000"/>
              </a:spcBef>
              <a:buClr>
                <a:schemeClr val="folHlink"/>
              </a:buClr>
              <a:buSzPct val="60000"/>
              <a:buFont typeface="Wingdings" charset="0"/>
              <a:buChar char="n"/>
            </a:pPr>
            <a:r>
              <a:rPr lang="en-US" sz="2800">
                <a:solidFill>
                  <a:srgbClr val="336600"/>
                </a:solidFill>
              </a:rPr>
              <a:t>Mistake weighted margin:</a:t>
            </a:r>
          </a:p>
        </p:txBody>
      </p:sp>
      <p:sp>
        <p:nvSpPr>
          <p:cNvPr id="513032" name="Text Box 8"/>
          <p:cNvSpPr txBox="1">
            <a:spLocks noChangeArrowheads="1"/>
          </p:cNvSpPr>
          <p:nvPr/>
        </p:nvSpPr>
        <p:spPr bwMode="auto">
          <a:xfrm>
            <a:off x="4949825" y="5634038"/>
            <a:ext cx="30464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 of mistakes in </a:t>
            </a:r>
            <a:r>
              <a:rPr lang="en-US" sz="2800" b="1"/>
              <a:t>y</a:t>
            </a:r>
          </a:p>
        </p:txBody>
      </p:sp>
      <p:pic>
        <p:nvPicPr>
          <p:cNvPr id="513035" name="Picture 11" descr="txp_fig"/>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635375" y="2928938"/>
            <a:ext cx="207963"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3050" name="Picture 26" descr="txp_fig"/>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4714875" y="1484313"/>
            <a:ext cx="1122363"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3052" name="Picture 28" descr="txp_fig"/>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1404938" y="2149475"/>
            <a:ext cx="583088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3053" name="Picture 29" descr="txp_fig"/>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1393825" y="3713163"/>
            <a:ext cx="49180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3054" name="Picture 30" descr="txp_fig"/>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6353175" y="3754438"/>
            <a:ext cx="1919288"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3055" name="Picture 31" descr="txp_fig"/>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5222875" y="4838700"/>
            <a:ext cx="13843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3056" name="Picture 32" descr="txp_fig"/>
          <p:cNvPicPr>
            <a:picLocks noChangeAspect="1" noChangeArrowheads="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558800" y="5680075"/>
            <a:ext cx="39814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3057" name="Rectangle 33"/>
          <p:cNvSpPr>
            <a:spLocks noChangeArrowheads="1"/>
          </p:cNvSpPr>
          <p:nvPr/>
        </p:nvSpPr>
        <p:spPr bwMode="auto">
          <a:xfrm>
            <a:off x="-22225" y="6461125"/>
            <a:ext cx="4316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339966"/>
                </a:solidFill>
              </a:rPr>
              <a:t>*Collins 02, Altun et al 03, Taskar 03</a:t>
            </a:r>
          </a:p>
        </p:txBody>
      </p:sp>
    </p:spTree>
    <p:extLst>
      <p:ext uri="{BB962C8B-B14F-4D97-AF65-F5344CB8AC3E}">
        <p14:creationId xmlns:p14="http://schemas.microsoft.com/office/powerpoint/2010/main" val="1125883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30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30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30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303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3032"/>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51302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1305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1305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1305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13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8" grpId="0" animBg="1"/>
      <p:bldP spid="513032" grpId="0"/>
      <p:bldP spid="51305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p:txBody>
          <a:bodyPr/>
          <a:lstStyle/>
          <a:p>
            <a:r>
              <a:rPr lang="en-US"/>
              <a:t>Large margin estimation</a:t>
            </a:r>
          </a:p>
        </p:txBody>
      </p:sp>
      <p:sp>
        <p:nvSpPr>
          <p:cNvPr id="718851" name="Rectangle 3"/>
          <p:cNvSpPr>
            <a:spLocks noGrp="1" noChangeArrowheads="1"/>
          </p:cNvSpPr>
          <p:nvPr>
            <p:ph type="body" idx="1"/>
          </p:nvPr>
        </p:nvSpPr>
        <p:spPr>
          <a:xfrm>
            <a:off x="381000" y="1321923"/>
            <a:ext cx="8574088" cy="5105400"/>
          </a:xfrm>
        </p:spPr>
        <p:txBody>
          <a:bodyPr/>
          <a:lstStyle/>
          <a:p>
            <a:pPr>
              <a:buFont typeface="Wingdings" charset="0"/>
              <a:buNone/>
            </a:pPr>
            <a:endParaRPr lang="en-US" dirty="0"/>
          </a:p>
          <a:p>
            <a:endParaRPr lang="en-US" dirty="0"/>
          </a:p>
          <a:p>
            <a:r>
              <a:rPr lang="en-US" dirty="0">
                <a:solidFill>
                  <a:srgbClr val="336600"/>
                </a:solidFill>
              </a:rPr>
              <a:t>Eliminate</a:t>
            </a:r>
          </a:p>
          <a:p>
            <a:pPr lvl="1"/>
            <a:endParaRPr lang="en-US" dirty="0"/>
          </a:p>
          <a:p>
            <a:pPr lvl="1"/>
            <a:endParaRPr lang="en-US" dirty="0"/>
          </a:p>
          <a:p>
            <a:pPr lvl="1"/>
            <a:endParaRPr lang="en-US" dirty="0"/>
          </a:p>
          <a:p>
            <a:r>
              <a:rPr lang="en-US" dirty="0">
                <a:solidFill>
                  <a:srgbClr val="336600"/>
                </a:solidFill>
              </a:rPr>
              <a:t>Add slacks      for inseparable case (hinge loss)</a:t>
            </a:r>
          </a:p>
          <a:p>
            <a:endParaRPr lang="en-US" dirty="0">
              <a:solidFill>
                <a:srgbClr val="336600"/>
              </a:solidFill>
            </a:endParaRPr>
          </a:p>
        </p:txBody>
      </p:sp>
      <p:pic>
        <p:nvPicPr>
          <p:cNvPr id="718862" name="Picture 14"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2503488" y="2764045"/>
            <a:ext cx="207962" cy="24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8869" name="Picture 21"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695575" y="4637088"/>
            <a:ext cx="26035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8874" name="Picture 26"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1481138" y="3303588"/>
            <a:ext cx="5976937"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8875" name="Picture 27"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1474788" y="5102225"/>
            <a:ext cx="6632575"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8876" name="Picture 28"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1295400" y="1592263"/>
            <a:ext cx="61563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76189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88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8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88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885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88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8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US"/>
              <a:t>Large margin estimation</a:t>
            </a:r>
          </a:p>
        </p:txBody>
      </p:sp>
      <p:sp>
        <p:nvSpPr>
          <p:cNvPr id="542723" name="Rectangle 3"/>
          <p:cNvSpPr>
            <a:spLocks noGrp="1" noChangeArrowheads="1"/>
          </p:cNvSpPr>
          <p:nvPr>
            <p:ph type="body" idx="1"/>
          </p:nvPr>
        </p:nvSpPr>
        <p:spPr>
          <a:xfrm>
            <a:off x="381000" y="1469328"/>
            <a:ext cx="8574088" cy="5105400"/>
          </a:xfrm>
        </p:spPr>
        <p:txBody>
          <a:bodyPr/>
          <a:lstStyle/>
          <a:p>
            <a:r>
              <a:rPr lang="en-US" dirty="0">
                <a:solidFill>
                  <a:srgbClr val="336600"/>
                </a:solidFill>
              </a:rPr>
              <a:t>Brute force enumeration</a:t>
            </a:r>
          </a:p>
          <a:p>
            <a:endParaRPr lang="en-US" dirty="0"/>
          </a:p>
          <a:p>
            <a:pPr marL="0" indent="0">
              <a:buNone/>
            </a:pPr>
            <a:endParaRPr lang="en-US" dirty="0"/>
          </a:p>
          <a:p>
            <a:r>
              <a:rPr lang="en-US" dirty="0">
                <a:solidFill>
                  <a:srgbClr val="336600"/>
                </a:solidFill>
              </a:rPr>
              <a:t>Min-max formulation</a:t>
            </a:r>
          </a:p>
          <a:p>
            <a:pPr lvl="1"/>
            <a:endParaRPr lang="en-US" dirty="0"/>
          </a:p>
          <a:p>
            <a:pPr lvl="1"/>
            <a:endParaRPr lang="en-US" dirty="0"/>
          </a:p>
          <a:p>
            <a:pPr lvl="1"/>
            <a:endParaRPr lang="en-US" dirty="0"/>
          </a:p>
          <a:p>
            <a:pPr lvl="1"/>
            <a:r>
              <a:rPr lang="ja-JP" altLang="en-US" dirty="0">
                <a:solidFill>
                  <a:srgbClr val="336600"/>
                </a:solidFill>
                <a:latin typeface="Arial"/>
              </a:rPr>
              <a:t>‘</a:t>
            </a:r>
            <a:r>
              <a:rPr lang="en-US" dirty="0">
                <a:solidFill>
                  <a:srgbClr val="336600"/>
                </a:solidFill>
              </a:rPr>
              <a:t>Plug-in</a:t>
            </a:r>
            <a:r>
              <a:rPr lang="ja-JP" altLang="en-US" dirty="0">
                <a:solidFill>
                  <a:srgbClr val="336600"/>
                </a:solidFill>
                <a:latin typeface="Arial"/>
              </a:rPr>
              <a:t>’</a:t>
            </a:r>
            <a:r>
              <a:rPr lang="en-US" dirty="0">
                <a:solidFill>
                  <a:srgbClr val="336600"/>
                </a:solidFill>
              </a:rPr>
              <a:t> linear program for inference</a:t>
            </a:r>
          </a:p>
          <a:p>
            <a:endParaRPr lang="en-US" dirty="0">
              <a:solidFill>
                <a:srgbClr val="336600"/>
              </a:solidFill>
            </a:endParaRPr>
          </a:p>
        </p:txBody>
      </p:sp>
      <p:pic>
        <p:nvPicPr>
          <p:cNvPr id="542737" name="Picture 17" descr="txp_fi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3744913" y="5856288"/>
            <a:ext cx="3987800"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42738" name="Picture 18" descr="txp_fi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082675" y="1989138"/>
            <a:ext cx="6632575"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42741" name="Picture 21" descr="txp_fi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068388" y="3949700"/>
            <a:ext cx="7227887"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93267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4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4272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27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r>
              <a:rPr lang="en-US"/>
              <a:t>Min-max formulation</a:t>
            </a:r>
          </a:p>
        </p:txBody>
      </p:sp>
      <p:sp>
        <p:nvSpPr>
          <p:cNvPr id="694275" name="Text Box 3"/>
          <p:cNvSpPr txBox="1">
            <a:spLocks noChangeArrowheads="1"/>
          </p:cNvSpPr>
          <p:nvPr/>
        </p:nvSpPr>
        <p:spPr bwMode="auto">
          <a:xfrm>
            <a:off x="231775" y="4351338"/>
            <a:ext cx="21637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339966"/>
                </a:solidFill>
              </a:rPr>
              <a:t>LP Inference</a:t>
            </a:r>
            <a:endParaRPr lang="en-US" sz="2800">
              <a:solidFill>
                <a:srgbClr val="339966"/>
              </a:solidFill>
              <a:sym typeface="Symbol" charset="0"/>
            </a:endParaRPr>
          </a:p>
        </p:txBody>
      </p:sp>
      <p:sp>
        <p:nvSpPr>
          <p:cNvPr id="694276" name="Text Box 4"/>
          <p:cNvSpPr txBox="1">
            <a:spLocks noChangeArrowheads="1"/>
          </p:cNvSpPr>
          <p:nvPr/>
        </p:nvSpPr>
        <p:spPr bwMode="auto">
          <a:xfrm>
            <a:off x="300038" y="2513013"/>
            <a:ext cx="45354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339966"/>
                </a:solidFill>
              </a:rPr>
              <a:t>Structured loss (Hamming):</a:t>
            </a:r>
          </a:p>
        </p:txBody>
      </p:sp>
      <p:sp>
        <p:nvSpPr>
          <p:cNvPr id="694277" name="Text Box 5"/>
          <p:cNvSpPr txBox="1">
            <a:spLocks noChangeArrowheads="1"/>
          </p:cNvSpPr>
          <p:nvPr/>
        </p:nvSpPr>
        <p:spPr bwMode="auto">
          <a:xfrm>
            <a:off x="274638" y="3422650"/>
            <a:ext cx="16811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339966"/>
                </a:solidFill>
                <a:sym typeface="Symbol" charset="0"/>
              </a:rPr>
              <a:t>Inference</a:t>
            </a:r>
          </a:p>
        </p:txBody>
      </p:sp>
      <p:pic>
        <p:nvPicPr>
          <p:cNvPr id="694281" name="Picture 9"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2568575" y="4435475"/>
            <a:ext cx="1517650"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94283" name="Picture 11"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5451475" y="2570163"/>
            <a:ext cx="3409950"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94287" name="Picture 15"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611438" y="1581150"/>
            <a:ext cx="3987800"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94289" name="Picture 17" descr="txp_fig"/>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2733675" y="3227388"/>
            <a:ext cx="5168900" cy="99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94290" name="Text Box 18"/>
          <p:cNvSpPr txBox="1">
            <a:spLocks noChangeArrowheads="1"/>
          </p:cNvSpPr>
          <p:nvPr/>
        </p:nvSpPr>
        <p:spPr bwMode="auto">
          <a:xfrm>
            <a:off x="2290763" y="6167438"/>
            <a:ext cx="2514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discrete optim.</a:t>
            </a:r>
            <a:endParaRPr lang="en-US" sz="2800">
              <a:sym typeface="Symbol" charset="0"/>
            </a:endParaRPr>
          </a:p>
        </p:txBody>
      </p:sp>
      <p:pic>
        <p:nvPicPr>
          <p:cNvPr id="694292" name="Picture 20" descr="txp_fig"/>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3398838" y="5791200"/>
            <a:ext cx="6477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94294" name="Picture 22" descr="txp_fig"/>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6683375" y="5789613"/>
            <a:ext cx="6477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94295" name="Text Box 23"/>
          <p:cNvSpPr txBox="1">
            <a:spLocks noChangeArrowheads="1"/>
          </p:cNvSpPr>
          <p:nvPr/>
        </p:nvSpPr>
        <p:spPr bwMode="auto">
          <a:xfrm>
            <a:off x="1236663" y="5597525"/>
            <a:ext cx="1657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solidFill>
                  <a:schemeClr val="hlink"/>
                </a:solidFill>
              </a:rPr>
              <a:t>Key step:</a:t>
            </a:r>
          </a:p>
        </p:txBody>
      </p:sp>
      <p:sp>
        <p:nvSpPr>
          <p:cNvPr id="694296" name="Text Box 24"/>
          <p:cNvSpPr txBox="1">
            <a:spLocks noChangeArrowheads="1"/>
          </p:cNvSpPr>
          <p:nvPr/>
        </p:nvSpPr>
        <p:spPr bwMode="auto">
          <a:xfrm>
            <a:off x="5630863" y="6167438"/>
            <a:ext cx="29956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continuous optim.</a:t>
            </a:r>
          </a:p>
        </p:txBody>
      </p:sp>
      <p:sp>
        <p:nvSpPr>
          <p:cNvPr id="694297" name="AutoShape 25"/>
          <p:cNvSpPr>
            <a:spLocks noChangeArrowheads="1"/>
          </p:cNvSpPr>
          <p:nvPr/>
        </p:nvSpPr>
        <p:spPr bwMode="auto">
          <a:xfrm>
            <a:off x="4265613" y="5708650"/>
            <a:ext cx="2235200" cy="361950"/>
          </a:xfrm>
          <a:prstGeom prst="leftRightArrow">
            <a:avLst>
              <a:gd name="adj1" fmla="val 50000"/>
              <a:gd name="adj2" fmla="val 123509"/>
            </a:avLst>
          </a:prstGeom>
          <a:solidFill>
            <a:schemeClr val="accent1"/>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40156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4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428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42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4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42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428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42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42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42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42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429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4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5" grpId="0"/>
      <p:bldP spid="694276" grpId="0"/>
      <p:bldP spid="694277" grpId="0"/>
      <p:bldP spid="694290" grpId="0"/>
      <p:bldP spid="694295" grpId="0"/>
      <p:bldP spid="694296" grpId="0"/>
      <p:bldP spid="694297"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1442" name="Rectangle 2"/>
          <p:cNvSpPr>
            <a:spLocks noGrp="1" noChangeArrowheads="1"/>
          </p:cNvSpPr>
          <p:nvPr>
            <p:ph type="title"/>
          </p:nvPr>
        </p:nvSpPr>
        <p:spPr/>
        <p:txBody>
          <a:bodyPr/>
          <a:lstStyle/>
          <a:p>
            <a:r>
              <a:rPr lang="en-US"/>
              <a:t>Matching Inference LP</a:t>
            </a:r>
          </a:p>
        </p:txBody>
      </p:sp>
      <p:pic>
        <p:nvPicPr>
          <p:cNvPr id="701443" name="Picture 3" descr="txp_fig"/>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3033713" y="3235325"/>
            <a:ext cx="3937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1445" name="AutoShape 5"/>
          <p:cNvSpPr>
            <a:spLocks/>
          </p:cNvSpPr>
          <p:nvPr/>
        </p:nvSpPr>
        <p:spPr bwMode="auto">
          <a:xfrm rot="10800000">
            <a:off x="5643563" y="3752850"/>
            <a:ext cx="381000" cy="1028700"/>
          </a:xfrm>
          <a:prstGeom prst="leftBrace">
            <a:avLst>
              <a:gd name="adj1" fmla="val 22500"/>
              <a:gd name="adj2" fmla="val 50000"/>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46" name="Text Box 6"/>
          <p:cNvSpPr txBox="1">
            <a:spLocks noChangeArrowheads="1"/>
          </p:cNvSpPr>
          <p:nvPr/>
        </p:nvSpPr>
        <p:spPr bwMode="auto">
          <a:xfrm>
            <a:off x="2716213" y="4057650"/>
            <a:ext cx="1111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hlink"/>
                </a:solidFill>
              </a:rPr>
              <a:t>degree</a:t>
            </a:r>
          </a:p>
        </p:txBody>
      </p:sp>
      <p:pic>
        <p:nvPicPr>
          <p:cNvPr id="701447" name="Picture 7" descr="txp_fig"/>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3973513" y="3186113"/>
            <a:ext cx="1019175"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1448" name="Picture 8" descr="txp_fig"/>
          <p:cNvPicPr>
            <a:picLocks noChangeAspect="1" noChangeArrowheads="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3933825" y="3736975"/>
            <a:ext cx="130175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1449" name="Picture 9" descr="txp_fig"/>
          <p:cNvPicPr>
            <a:picLocks noChangeAspect="1" noChangeArrowheads="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3952875" y="4464050"/>
            <a:ext cx="13017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1450" name="Picture 10" descr="txp_fig"/>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6230938" y="4111625"/>
            <a:ext cx="8953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1451" name="AutoShape 11"/>
          <p:cNvSpPr>
            <a:spLocks/>
          </p:cNvSpPr>
          <p:nvPr/>
        </p:nvSpPr>
        <p:spPr bwMode="auto">
          <a:xfrm rot="10800000">
            <a:off x="7016750" y="2084388"/>
            <a:ext cx="304800" cy="768350"/>
          </a:xfrm>
          <a:prstGeom prst="leftBrace">
            <a:avLst>
              <a:gd name="adj1" fmla="val 21007"/>
              <a:gd name="adj2" fmla="val 49931"/>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01452" name="Picture 12" descr="txp_fig"/>
          <p:cNvPicPr>
            <a:picLocks noChangeAspect="1" noChangeArrowheads="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7432675" y="2286000"/>
            <a:ext cx="14986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1453" name="Rectangle 13"/>
          <p:cNvSpPr>
            <a:spLocks noChangeArrowheads="1"/>
          </p:cNvSpPr>
          <p:nvPr/>
        </p:nvSpPr>
        <p:spPr bwMode="auto">
          <a:xfrm>
            <a:off x="42863" y="3116263"/>
            <a:ext cx="944562" cy="207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000" b="1">
                <a:solidFill>
                  <a:srgbClr val="CC0066"/>
                </a:solidFill>
              </a:rPr>
              <a:t>What</a:t>
            </a:r>
          </a:p>
          <a:p>
            <a:pPr algn="r"/>
            <a:r>
              <a:rPr lang="en-US" sz="1000" b="1">
                <a:solidFill>
                  <a:srgbClr val="CC0066"/>
                </a:solidFill>
              </a:rPr>
              <a:t>is </a:t>
            </a:r>
          </a:p>
          <a:p>
            <a:pPr algn="r"/>
            <a:r>
              <a:rPr lang="en-US" sz="1000" b="1">
                <a:solidFill>
                  <a:srgbClr val="CC0066"/>
                </a:solidFill>
              </a:rPr>
              <a:t>the</a:t>
            </a:r>
          </a:p>
          <a:p>
            <a:pPr algn="r"/>
            <a:r>
              <a:rPr lang="en-US" sz="1000" b="1">
                <a:solidFill>
                  <a:srgbClr val="CC0066"/>
                </a:solidFill>
              </a:rPr>
              <a:t>anticipated</a:t>
            </a:r>
          </a:p>
          <a:p>
            <a:pPr algn="r"/>
            <a:r>
              <a:rPr lang="en-US" sz="1000" b="1">
                <a:solidFill>
                  <a:srgbClr val="CC0066"/>
                </a:solidFill>
              </a:rPr>
              <a:t>cost</a:t>
            </a:r>
          </a:p>
          <a:p>
            <a:pPr algn="r"/>
            <a:r>
              <a:rPr lang="en-US" sz="1000" b="1">
                <a:solidFill>
                  <a:srgbClr val="CC0066"/>
                </a:solidFill>
              </a:rPr>
              <a:t>of</a:t>
            </a:r>
          </a:p>
          <a:p>
            <a:pPr algn="r"/>
            <a:r>
              <a:rPr lang="en-US" sz="1000" b="1">
                <a:solidFill>
                  <a:srgbClr val="CC0066"/>
                </a:solidFill>
              </a:rPr>
              <a:t>collecting </a:t>
            </a:r>
          </a:p>
          <a:p>
            <a:pPr algn="r"/>
            <a:r>
              <a:rPr lang="en-US" sz="1000" b="1">
                <a:solidFill>
                  <a:srgbClr val="CC0066"/>
                </a:solidFill>
              </a:rPr>
              <a:t>fees </a:t>
            </a:r>
          </a:p>
          <a:p>
            <a:pPr algn="r"/>
            <a:r>
              <a:rPr lang="en-US" sz="1000" b="1">
                <a:solidFill>
                  <a:srgbClr val="CC0066"/>
                </a:solidFill>
              </a:rPr>
              <a:t>under </a:t>
            </a:r>
          </a:p>
          <a:p>
            <a:pPr algn="r"/>
            <a:r>
              <a:rPr lang="en-US" sz="1000" b="1">
                <a:solidFill>
                  <a:srgbClr val="CC0066"/>
                </a:solidFill>
              </a:rPr>
              <a:t>the </a:t>
            </a:r>
          </a:p>
          <a:p>
            <a:pPr algn="r"/>
            <a:r>
              <a:rPr lang="en-US" sz="1000" b="1">
                <a:solidFill>
                  <a:srgbClr val="CC0066"/>
                </a:solidFill>
              </a:rPr>
              <a:t>new </a:t>
            </a:r>
          </a:p>
          <a:p>
            <a:pPr algn="r"/>
            <a:r>
              <a:rPr lang="en-US" sz="1000" b="1">
                <a:solidFill>
                  <a:srgbClr val="CC0066"/>
                </a:solidFill>
              </a:rPr>
              <a:t>proposal</a:t>
            </a:r>
          </a:p>
          <a:p>
            <a:pPr algn="r"/>
            <a:r>
              <a:rPr lang="en-US" sz="1000" b="1">
                <a:solidFill>
                  <a:srgbClr val="CC0066"/>
                </a:solidFill>
              </a:rPr>
              <a:t>?</a:t>
            </a:r>
          </a:p>
        </p:txBody>
      </p:sp>
      <p:sp>
        <p:nvSpPr>
          <p:cNvPr id="701454" name="Rectangle 14"/>
          <p:cNvSpPr>
            <a:spLocks noChangeArrowheads="1"/>
          </p:cNvSpPr>
          <p:nvPr/>
        </p:nvSpPr>
        <p:spPr bwMode="auto">
          <a:xfrm>
            <a:off x="1731963" y="2513013"/>
            <a:ext cx="971550"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fr-CA" sz="1000" b="1">
                <a:solidFill>
                  <a:srgbClr val="336600"/>
                </a:solidFill>
              </a:rPr>
              <a:t>En </a:t>
            </a:r>
          </a:p>
          <a:p>
            <a:pPr algn="l"/>
            <a:r>
              <a:rPr lang="fr-CA" sz="1000" b="1">
                <a:solidFill>
                  <a:srgbClr val="336600"/>
                </a:solidFill>
              </a:rPr>
              <a:t>vertu </a:t>
            </a:r>
          </a:p>
          <a:p>
            <a:pPr algn="l"/>
            <a:r>
              <a:rPr lang="fr-CA" sz="1000" b="1">
                <a:solidFill>
                  <a:srgbClr val="336600"/>
                </a:solidFill>
              </a:rPr>
              <a:t>de</a:t>
            </a:r>
          </a:p>
          <a:p>
            <a:pPr algn="l"/>
            <a:r>
              <a:rPr lang="fr-CA" sz="1000" b="1">
                <a:solidFill>
                  <a:srgbClr val="336600"/>
                </a:solidFill>
              </a:rPr>
              <a:t>les</a:t>
            </a:r>
          </a:p>
          <a:p>
            <a:pPr algn="l"/>
            <a:r>
              <a:rPr lang="fr-CA" sz="1000" b="1">
                <a:solidFill>
                  <a:srgbClr val="336600"/>
                </a:solidFill>
              </a:rPr>
              <a:t>nouvelles </a:t>
            </a:r>
          </a:p>
          <a:p>
            <a:pPr algn="l"/>
            <a:r>
              <a:rPr lang="fr-CA" sz="1000" b="1">
                <a:solidFill>
                  <a:srgbClr val="336600"/>
                </a:solidFill>
              </a:rPr>
              <a:t>propositions</a:t>
            </a:r>
          </a:p>
          <a:p>
            <a:pPr algn="l"/>
            <a:r>
              <a:rPr lang="fr-CA" sz="1000" b="1">
                <a:solidFill>
                  <a:srgbClr val="336600"/>
                </a:solidFill>
              </a:rPr>
              <a:t>, </a:t>
            </a:r>
          </a:p>
          <a:p>
            <a:pPr algn="l"/>
            <a:r>
              <a:rPr lang="fr-CA" sz="1000" b="1">
                <a:solidFill>
                  <a:srgbClr val="336600"/>
                </a:solidFill>
              </a:rPr>
              <a:t>quel </a:t>
            </a:r>
          </a:p>
          <a:p>
            <a:pPr algn="l"/>
            <a:r>
              <a:rPr lang="fr-CA" sz="1000" b="1">
                <a:solidFill>
                  <a:srgbClr val="336600"/>
                </a:solidFill>
              </a:rPr>
              <a:t>est </a:t>
            </a:r>
          </a:p>
          <a:p>
            <a:pPr algn="l"/>
            <a:r>
              <a:rPr lang="fr-CA" sz="1000" b="1">
                <a:solidFill>
                  <a:srgbClr val="336600"/>
                </a:solidFill>
              </a:rPr>
              <a:t>le </a:t>
            </a:r>
          </a:p>
          <a:p>
            <a:pPr algn="l"/>
            <a:r>
              <a:rPr lang="fr-CA" sz="1000" b="1">
                <a:solidFill>
                  <a:srgbClr val="336600"/>
                </a:solidFill>
              </a:rPr>
              <a:t>co</a:t>
            </a:r>
            <a:r>
              <a:rPr lang="en-US" sz="1000" b="1">
                <a:solidFill>
                  <a:srgbClr val="336600"/>
                </a:solidFill>
              </a:rPr>
              <a:t>û</a:t>
            </a:r>
            <a:r>
              <a:rPr lang="fr-CA" sz="1000" b="1">
                <a:solidFill>
                  <a:srgbClr val="336600"/>
                </a:solidFill>
              </a:rPr>
              <a:t>t </a:t>
            </a:r>
          </a:p>
          <a:p>
            <a:pPr algn="l"/>
            <a:r>
              <a:rPr lang="fr-CA" sz="1000" b="1">
                <a:solidFill>
                  <a:srgbClr val="336600"/>
                </a:solidFill>
              </a:rPr>
              <a:t>prévu </a:t>
            </a:r>
          </a:p>
          <a:p>
            <a:pPr algn="l"/>
            <a:r>
              <a:rPr lang="fr-CA" sz="1000" b="1">
                <a:solidFill>
                  <a:srgbClr val="336600"/>
                </a:solidFill>
              </a:rPr>
              <a:t>de </a:t>
            </a:r>
          </a:p>
          <a:p>
            <a:pPr algn="l"/>
            <a:r>
              <a:rPr lang="fr-CA" sz="1000" b="1">
                <a:solidFill>
                  <a:srgbClr val="336600"/>
                </a:solidFill>
              </a:rPr>
              <a:t>perception </a:t>
            </a:r>
          </a:p>
          <a:p>
            <a:pPr algn="l"/>
            <a:r>
              <a:rPr lang="fr-CA" sz="1000" b="1">
                <a:solidFill>
                  <a:srgbClr val="336600"/>
                </a:solidFill>
              </a:rPr>
              <a:t>de </a:t>
            </a:r>
          </a:p>
          <a:p>
            <a:pPr algn="l"/>
            <a:r>
              <a:rPr lang="fr-CA" sz="1000" b="1">
                <a:solidFill>
                  <a:srgbClr val="336600"/>
                </a:solidFill>
              </a:rPr>
              <a:t>le </a:t>
            </a:r>
          </a:p>
          <a:p>
            <a:pPr algn="l"/>
            <a:r>
              <a:rPr lang="fr-CA" sz="1000" b="1">
                <a:solidFill>
                  <a:srgbClr val="336600"/>
                </a:solidFill>
              </a:rPr>
              <a:t>droits</a:t>
            </a:r>
          </a:p>
          <a:p>
            <a:pPr algn="l"/>
            <a:r>
              <a:rPr lang="fr-CA" sz="1000" b="1">
                <a:solidFill>
                  <a:srgbClr val="336600"/>
                </a:solidFill>
              </a:rPr>
              <a:t>?</a:t>
            </a:r>
          </a:p>
        </p:txBody>
      </p:sp>
      <p:sp>
        <p:nvSpPr>
          <p:cNvPr id="701455" name="Line 15"/>
          <p:cNvSpPr>
            <a:spLocks noChangeShapeType="1"/>
          </p:cNvSpPr>
          <p:nvPr/>
        </p:nvSpPr>
        <p:spPr bwMode="auto">
          <a:xfrm>
            <a:off x="971550" y="4906963"/>
            <a:ext cx="106363" cy="1587"/>
          </a:xfrm>
          <a:prstGeom prst="line">
            <a:avLst/>
          </a:prstGeom>
          <a:noFill/>
          <a:ln w="28575">
            <a:solidFill>
              <a:schemeClr val="tx2"/>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56" name="Line 16"/>
          <p:cNvSpPr>
            <a:spLocks noChangeShapeType="1"/>
          </p:cNvSpPr>
          <p:nvPr/>
        </p:nvSpPr>
        <p:spPr bwMode="auto">
          <a:xfrm flipV="1">
            <a:off x="1082675" y="3409950"/>
            <a:ext cx="542925" cy="1514475"/>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57" name="Line 17"/>
          <p:cNvSpPr>
            <a:spLocks noChangeShapeType="1"/>
          </p:cNvSpPr>
          <p:nvPr/>
        </p:nvSpPr>
        <p:spPr bwMode="auto">
          <a:xfrm>
            <a:off x="1628775" y="3413125"/>
            <a:ext cx="87313" cy="1588"/>
          </a:xfrm>
          <a:prstGeom prst="line">
            <a:avLst/>
          </a:prstGeom>
          <a:noFill/>
          <a:ln w="28575">
            <a:solidFill>
              <a:schemeClr val="tx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58" name="Text Box 18"/>
          <p:cNvSpPr txBox="1">
            <a:spLocks noChangeArrowheads="1"/>
          </p:cNvSpPr>
          <p:nvPr/>
        </p:nvSpPr>
        <p:spPr bwMode="auto">
          <a:xfrm>
            <a:off x="889000" y="4895850"/>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tx1"/>
                </a:solidFill>
              </a:rPr>
              <a:t>j</a:t>
            </a:r>
          </a:p>
        </p:txBody>
      </p:sp>
      <p:sp>
        <p:nvSpPr>
          <p:cNvPr id="701459" name="Text Box 19"/>
          <p:cNvSpPr txBox="1">
            <a:spLocks noChangeArrowheads="1"/>
          </p:cNvSpPr>
          <p:nvPr/>
        </p:nvSpPr>
        <p:spPr bwMode="auto">
          <a:xfrm>
            <a:off x="1554163" y="3065463"/>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tx1"/>
                </a:solidFill>
              </a:rPr>
              <a:t>k</a:t>
            </a:r>
          </a:p>
        </p:txBody>
      </p:sp>
      <p:pic>
        <p:nvPicPr>
          <p:cNvPr id="701460" name="Picture 20" descr="txp_fig"/>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1343025" y="4300538"/>
            <a:ext cx="346075" cy="2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1549" name="Picture 109" descr="txp_fig"/>
          <p:cNvPicPr>
            <a:picLocks noChangeAspect="1" noChangeArrowheads="1"/>
          </p:cNvPicPr>
          <p:nvPr>
            <p:custDataLst>
              <p:tags r:id="rId8"/>
            </p:custDataLst>
          </p:nvPr>
        </p:nvPicPr>
        <p:blipFill>
          <a:blip r:embed="rId20">
            <a:extLst>
              <a:ext uri="{28A0092B-C50C-407E-A947-70E740481C1C}">
                <a14:useLocalDpi xmlns:a14="http://schemas.microsoft.com/office/drawing/2010/main" val="0"/>
              </a:ext>
            </a:extLst>
          </a:blip>
          <a:srcRect/>
          <a:stretch>
            <a:fillRect/>
          </a:stretch>
        </p:blipFill>
        <p:spPr bwMode="auto">
          <a:xfrm>
            <a:off x="2949575" y="2185988"/>
            <a:ext cx="3792538" cy="627062"/>
          </a:xfrm>
          <a:prstGeom prst="rect">
            <a:avLst/>
          </a:prstGeom>
          <a:noFill/>
          <a:ln>
            <a:noFill/>
          </a:ln>
          <a:effectLst/>
          <a:extLst>
            <a:ext uri="{909E8E84-426E-40dd-AFC4-6F175D3DCCD1}">
              <a14:hiddenFill xmlns:a14="http://schemas.microsoft.com/office/drawing/2010/main">
                <a:solidFill>
                  <a:srgbClr val="00E4A8"/>
                </a:solidFill>
              </a14:hiddenFill>
            </a:ext>
            <a:ext uri="{91240B29-F687-4f45-9708-019B960494DF}">
              <a14:hiddenLine xmlns:a14="http://schemas.microsoft.com/office/drawing/2010/main" w="9525" cap="rnd">
                <a:solidFill>
                  <a:srgbClr val="000000"/>
                </a:solidFill>
                <a:prstDash val="sysDot"/>
                <a:miter lim="800000"/>
                <a:headEnd/>
                <a:tailEnd/>
              </a14:hiddenLine>
            </a:ext>
            <a:ext uri="{AF507438-7753-43e0-B8FC-AC1667EBCBE1}">
              <a14:hiddenEffects xmlns:a14="http://schemas.microsoft.com/office/drawing/2010/main">
                <a:effectLst>
                  <a:outerShdw blurRad="63500" dist="38099" dir="2700000" algn="ctr" rotWithShape="0">
                    <a:srgbClr val="1C1C1C">
                      <a:alpha val="74998"/>
                    </a:srgbClr>
                  </a:outerShdw>
                </a:effectLst>
              </a14:hiddenEffects>
            </a:ext>
          </a:extLst>
        </p:spPr>
      </p:pic>
      <p:pic>
        <p:nvPicPr>
          <p:cNvPr id="701545" name="Picture 105" descr="txp_fig"/>
          <p:cNvPicPr>
            <a:picLocks noChangeAspect="1" noChangeArrowheads="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963613" y="3889375"/>
            <a:ext cx="373062"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01548" name="Picture 108" descr="txp_fig"/>
          <p:cNvPicPr>
            <a:picLocks noChangeAspect="1" noChangeArrowheads="1"/>
          </p:cNvPicPr>
          <p:nvPr>
            <p:custDataLst>
              <p:tags r:id="rId10"/>
            </p:custDataLst>
          </p:nvPr>
        </p:nvPicPr>
        <p:blipFill>
          <a:blip r:embed="rId22">
            <a:extLst>
              <a:ext uri="{28A0092B-C50C-407E-A947-70E740481C1C}">
                <a14:useLocalDpi xmlns:a14="http://schemas.microsoft.com/office/drawing/2010/main" val="0"/>
              </a:ext>
            </a:extLst>
          </a:blip>
          <a:srcRect/>
          <a:stretch>
            <a:fillRect/>
          </a:stretch>
        </p:blipFill>
        <p:spPr bwMode="auto">
          <a:xfrm>
            <a:off x="2919413" y="1425575"/>
            <a:ext cx="3446462" cy="479425"/>
          </a:xfrm>
          <a:prstGeom prst="rect">
            <a:avLst/>
          </a:prstGeom>
          <a:noFill/>
          <a:ln>
            <a:noFill/>
          </a:ln>
          <a:effectLst/>
          <a:extLst>
            <a:ext uri="{909E8E84-426E-40dd-AFC4-6F175D3DCCD1}">
              <a14:hiddenFill xmlns:a14="http://schemas.microsoft.com/office/drawing/2010/main">
                <a:solidFill>
                  <a:srgbClr val="00E4A8"/>
                </a:solidFill>
              </a14:hiddenFill>
            </a:ext>
            <a:ext uri="{91240B29-F687-4f45-9708-019B960494DF}">
              <a14:hiddenLine xmlns:a14="http://schemas.microsoft.com/office/drawing/2010/main" w="28575" cap="rnd">
                <a:solidFill>
                  <a:srgbClr val="333399"/>
                </a:solidFill>
                <a:prstDash val="sysDot"/>
                <a:miter lim="800000"/>
                <a:headEnd/>
                <a:tailEnd/>
              </a14:hiddenLine>
            </a:ext>
            <a:ext uri="{AF507438-7753-43e0-B8FC-AC1667EBCBE1}">
              <a14:hiddenEffects xmlns:a14="http://schemas.microsoft.com/office/drawing/2010/main">
                <a:effectLst>
                  <a:outerShdw blurRad="63500" dist="38099" dir="2700000" algn="ctr" rotWithShape="0">
                    <a:srgbClr val="1C1C1C">
                      <a:alpha val="74998"/>
                    </a:srgbClr>
                  </a:outerShdw>
                </a:effectLst>
              </a14:hiddenEffects>
            </a:ext>
          </a:extLst>
        </p:spPr>
      </p:pic>
      <p:sp>
        <p:nvSpPr>
          <p:cNvPr id="701550" name="Text Box 110"/>
          <p:cNvSpPr txBox="1">
            <a:spLocks noChangeArrowheads="1"/>
          </p:cNvSpPr>
          <p:nvPr/>
        </p:nvSpPr>
        <p:spPr bwMode="auto">
          <a:xfrm>
            <a:off x="0" y="1839913"/>
            <a:ext cx="2881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000">
                <a:solidFill>
                  <a:srgbClr val="0000CC"/>
                </a:solidFill>
              </a:rPr>
              <a:t>Need Hamming-like loss</a:t>
            </a:r>
          </a:p>
        </p:txBody>
      </p:sp>
    </p:spTree>
    <p:extLst>
      <p:ext uri="{BB962C8B-B14F-4D97-AF65-F5344CB8AC3E}">
        <p14:creationId xmlns:p14="http://schemas.microsoft.com/office/powerpoint/2010/main" val="730884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14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14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14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15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15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014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14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144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0144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7014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14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14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1451"/>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701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45" grpId="0" animBg="1"/>
      <p:bldP spid="701445" grpId="1" animBg="1"/>
      <p:bldP spid="701446" grpId="0"/>
      <p:bldP spid="701451" grpId="0" animBg="1"/>
      <p:bldP spid="701451" grpId="1" animBg="1"/>
      <p:bldP spid="701550" grpId="0"/>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p:txBody>
          <a:bodyPr/>
          <a:lstStyle/>
          <a:p>
            <a:r>
              <a:rPr lang="en-US"/>
              <a:t>LP Duality</a:t>
            </a:r>
          </a:p>
        </p:txBody>
      </p:sp>
      <p:sp>
        <p:nvSpPr>
          <p:cNvPr id="710659" name="Rectangle 3"/>
          <p:cNvSpPr>
            <a:spLocks noGrp="1" noChangeArrowheads="1"/>
          </p:cNvSpPr>
          <p:nvPr>
            <p:ph type="body" idx="1"/>
          </p:nvPr>
        </p:nvSpPr>
        <p:spPr>
          <a:xfrm>
            <a:off x="381000" y="1371600"/>
            <a:ext cx="8458200" cy="2667000"/>
          </a:xfrm>
        </p:spPr>
        <p:txBody>
          <a:bodyPr>
            <a:normAutofit lnSpcReduction="10000"/>
          </a:bodyPr>
          <a:lstStyle/>
          <a:p>
            <a:r>
              <a:rPr lang="en-US"/>
              <a:t>Linear programming duality</a:t>
            </a:r>
          </a:p>
          <a:p>
            <a:pPr lvl="1"/>
            <a:r>
              <a:rPr lang="en-US"/>
              <a:t>Variables </a:t>
            </a:r>
            <a:r>
              <a:rPr lang="en-US">
                <a:sym typeface="Symbol" charset="0"/>
              </a:rPr>
              <a:t> constraints</a:t>
            </a:r>
          </a:p>
          <a:p>
            <a:pPr lvl="1"/>
            <a:r>
              <a:rPr lang="en-US">
                <a:sym typeface="Symbol" charset="0"/>
              </a:rPr>
              <a:t>Constraints  variables</a:t>
            </a:r>
          </a:p>
          <a:p>
            <a:r>
              <a:rPr lang="en-US">
                <a:sym typeface="Symbol" charset="0"/>
              </a:rPr>
              <a:t>Optimal values are the same</a:t>
            </a:r>
          </a:p>
          <a:p>
            <a:pPr lvl="1"/>
            <a:r>
              <a:rPr lang="en-US">
                <a:sym typeface="Symbol" charset="0"/>
              </a:rPr>
              <a:t>When both feasible regions are bounded</a:t>
            </a:r>
          </a:p>
          <a:p>
            <a:pPr lvl="1"/>
            <a:endParaRPr lang="en-US">
              <a:sym typeface="Symbol" charset="0"/>
            </a:endParaRPr>
          </a:p>
        </p:txBody>
      </p:sp>
      <p:sp>
        <p:nvSpPr>
          <p:cNvPr id="710660" name="Rectangle 4"/>
          <p:cNvSpPr>
            <a:spLocks noChangeArrowheads="1"/>
          </p:cNvSpPr>
          <p:nvPr/>
        </p:nvSpPr>
        <p:spPr bwMode="auto">
          <a:xfrm>
            <a:off x="609600" y="4343400"/>
            <a:ext cx="2590800" cy="1371600"/>
          </a:xfrm>
          <a:prstGeom prst="rect">
            <a:avLst/>
          </a:prstGeom>
          <a:noFill/>
          <a:ln w="38100">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0661" name="Rectangle 5"/>
          <p:cNvSpPr>
            <a:spLocks noChangeArrowheads="1"/>
          </p:cNvSpPr>
          <p:nvPr/>
        </p:nvSpPr>
        <p:spPr bwMode="auto">
          <a:xfrm>
            <a:off x="5257800" y="4343400"/>
            <a:ext cx="2590800" cy="1371600"/>
          </a:xfrm>
          <a:prstGeom prst="rect">
            <a:avLst/>
          </a:prstGeom>
          <a:noFill/>
          <a:ln w="38100">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0662" name="AutoShape 6"/>
          <p:cNvSpPr>
            <a:spLocks noChangeArrowheads="1"/>
          </p:cNvSpPr>
          <p:nvPr/>
        </p:nvSpPr>
        <p:spPr bwMode="auto">
          <a:xfrm>
            <a:off x="3505200" y="4724400"/>
            <a:ext cx="1447800" cy="685800"/>
          </a:xfrm>
          <a:prstGeom prst="leftRightArrow">
            <a:avLst>
              <a:gd name="adj1" fmla="val 50000"/>
              <a:gd name="adj2" fmla="val 42222"/>
            </a:avLst>
          </a:prstGeom>
          <a:solidFill>
            <a:schemeClr val="accent1"/>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10663" name="Picture 7"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38200" y="4470400"/>
            <a:ext cx="1854200"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0664" name="Picture 8" descr="txp_fi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499100" y="4394200"/>
            <a:ext cx="1955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06568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0918" name="Picture 22"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1722438" y="1309688"/>
            <a:ext cx="7229475"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20899" name="Rectangle 3"/>
          <p:cNvSpPr>
            <a:spLocks noGrp="1" noChangeArrowheads="1"/>
          </p:cNvSpPr>
          <p:nvPr>
            <p:ph type="title"/>
          </p:nvPr>
        </p:nvSpPr>
        <p:spPr/>
        <p:txBody>
          <a:bodyPr/>
          <a:lstStyle/>
          <a:p>
            <a:r>
              <a:rPr lang="en-US"/>
              <a:t>Min-max Formulation</a:t>
            </a:r>
          </a:p>
        </p:txBody>
      </p:sp>
      <p:sp>
        <p:nvSpPr>
          <p:cNvPr id="720900" name="Text Box 4"/>
          <p:cNvSpPr txBox="1">
            <a:spLocks noChangeArrowheads="1"/>
          </p:cNvSpPr>
          <p:nvPr/>
        </p:nvSpPr>
        <p:spPr bwMode="auto">
          <a:xfrm>
            <a:off x="5278438" y="3902075"/>
            <a:ext cx="1708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a:solidFill>
                  <a:srgbClr val="339966"/>
                </a:solidFill>
              </a:rPr>
              <a:t>LP duality</a:t>
            </a:r>
            <a:endParaRPr lang="en-US" sz="2800">
              <a:solidFill>
                <a:srgbClr val="339966"/>
              </a:solidFill>
              <a:sym typeface="Symbol" charset="0"/>
            </a:endParaRPr>
          </a:p>
        </p:txBody>
      </p:sp>
      <p:sp>
        <p:nvSpPr>
          <p:cNvPr id="720901" name="AutoShape 5"/>
          <p:cNvSpPr>
            <a:spLocks/>
          </p:cNvSpPr>
          <p:nvPr/>
        </p:nvSpPr>
        <p:spPr bwMode="auto">
          <a:xfrm rot="5400000">
            <a:off x="6185694" y="813594"/>
            <a:ext cx="355600" cy="3875088"/>
          </a:xfrm>
          <a:prstGeom prst="rightBrace">
            <a:avLst>
              <a:gd name="adj1" fmla="val 90811"/>
              <a:gd name="adj2" fmla="val 83333"/>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02" name="AutoShape 6"/>
          <p:cNvSpPr>
            <a:spLocks noChangeArrowheads="1"/>
          </p:cNvSpPr>
          <p:nvPr/>
        </p:nvSpPr>
        <p:spPr bwMode="auto">
          <a:xfrm>
            <a:off x="5675313" y="3197225"/>
            <a:ext cx="895350" cy="685800"/>
          </a:xfrm>
          <a:prstGeom prst="leftRightArrow">
            <a:avLst>
              <a:gd name="adj1" fmla="val 50000"/>
              <a:gd name="adj2" fmla="val 26111"/>
            </a:avLst>
          </a:prstGeom>
          <a:solidFill>
            <a:schemeClr val="accent1"/>
          </a:solidFill>
          <a:ln w="2857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903" name="Rectangle 7"/>
          <p:cNvSpPr>
            <a:spLocks noChangeArrowheads="1"/>
          </p:cNvSpPr>
          <p:nvPr/>
        </p:nvSpPr>
        <p:spPr bwMode="auto">
          <a:xfrm>
            <a:off x="1512888" y="4603750"/>
            <a:ext cx="5157787" cy="2008188"/>
          </a:xfrm>
          <a:prstGeom prst="rect">
            <a:avLst/>
          </a:prstGeom>
          <a:noFill/>
          <a:ln w="5715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20904" name="Picture 8"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860800" y="3021013"/>
            <a:ext cx="1652588" cy="84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20905" name="Picture 9"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6699250" y="3035300"/>
            <a:ext cx="18034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20907" name="Picture 11"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668338" y="3113088"/>
            <a:ext cx="195738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20915" name="Picture 19"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1908175" y="4738688"/>
            <a:ext cx="4260850"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20917" name="Rectangle 21"/>
          <p:cNvSpPr>
            <a:spLocks noChangeArrowheads="1"/>
          </p:cNvSpPr>
          <p:nvPr/>
        </p:nvSpPr>
        <p:spPr bwMode="auto">
          <a:xfrm>
            <a:off x="434975" y="2989263"/>
            <a:ext cx="2424113" cy="654050"/>
          </a:xfrm>
          <a:prstGeom prst="rect">
            <a:avLst/>
          </a:prstGeom>
          <a:noFill/>
          <a:ln w="28575" cap="rnd">
            <a:solidFill>
              <a:schemeClr val="tx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09955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09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09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09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09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0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09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09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09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09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0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0" grpId="0"/>
      <p:bldP spid="720901" grpId="0" animBg="1"/>
      <p:bldP spid="720902" grpId="0" animBg="1"/>
      <p:bldP spid="720903" grpId="0" animBg="1"/>
      <p:bldP spid="720917"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p:txBody>
          <a:bodyPr/>
          <a:lstStyle/>
          <a:p>
            <a:r>
              <a:rPr lang="en-US" sz="4000"/>
              <a:t>Min-max formulation summary</a:t>
            </a:r>
          </a:p>
        </p:txBody>
      </p:sp>
      <p:sp>
        <p:nvSpPr>
          <p:cNvPr id="713732" name="Rectangle 4"/>
          <p:cNvSpPr>
            <a:spLocks noChangeArrowheads="1"/>
          </p:cNvSpPr>
          <p:nvPr/>
        </p:nvSpPr>
        <p:spPr bwMode="auto">
          <a:xfrm>
            <a:off x="1322388" y="1604963"/>
            <a:ext cx="6376987" cy="1792287"/>
          </a:xfrm>
          <a:prstGeom prst="rect">
            <a:avLst/>
          </a:prstGeom>
          <a:noFill/>
          <a:ln w="5715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3733" name="Rectangle 5"/>
          <p:cNvSpPr>
            <a:spLocks noChangeArrowheads="1"/>
          </p:cNvSpPr>
          <p:nvPr/>
        </p:nvSpPr>
        <p:spPr bwMode="auto">
          <a:xfrm>
            <a:off x="117475" y="6461125"/>
            <a:ext cx="1993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339966"/>
                </a:solidFill>
              </a:rPr>
              <a:t>*Taskar et al 04</a:t>
            </a:r>
          </a:p>
        </p:txBody>
      </p:sp>
      <p:pic>
        <p:nvPicPr>
          <p:cNvPr id="713737" name="Picture 9"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66850" y="1731963"/>
            <a:ext cx="6078538"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2"/>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91180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3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p:txBody>
          <a:bodyPr/>
          <a:lstStyle/>
          <a:p>
            <a:r>
              <a:rPr lang="en-US">
                <a:solidFill>
                  <a:srgbClr val="000000"/>
                </a:solidFill>
              </a:rPr>
              <a:t>3D Mapping</a:t>
            </a:r>
          </a:p>
        </p:txBody>
      </p:sp>
      <p:pic>
        <p:nvPicPr>
          <p:cNvPr id="606211" name="Picture 3" descr="IMG_2015"/>
          <p:cNvPicPr>
            <a:picLocks noChangeAspect="1" noChangeArrowheads="1"/>
          </p:cNvPicPr>
          <p:nvPr/>
        </p:nvPicPr>
        <p:blipFill>
          <a:blip r:embed="rId3">
            <a:extLst>
              <a:ext uri="{28A0092B-C50C-407E-A947-70E740481C1C}">
                <a14:useLocalDpi xmlns:a14="http://schemas.microsoft.com/office/drawing/2010/main" val="0"/>
              </a:ext>
            </a:extLst>
          </a:blip>
          <a:srcRect l="11511" r="17780"/>
          <a:stretch>
            <a:fillRect/>
          </a:stretch>
        </p:blipFill>
        <p:spPr bwMode="auto">
          <a:xfrm>
            <a:off x="76200" y="1981200"/>
            <a:ext cx="3087688"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06212" name="Picture 4" descr="localmap3"/>
          <p:cNvPicPr>
            <a:picLocks noChangeAspect="1" noChangeArrowheads="1"/>
          </p:cNvPicPr>
          <p:nvPr/>
        </p:nvPicPr>
        <p:blipFill>
          <a:blip r:embed="rId4">
            <a:extLst>
              <a:ext uri="{28A0092B-C50C-407E-A947-70E740481C1C}">
                <a14:useLocalDpi xmlns:a14="http://schemas.microsoft.com/office/drawing/2010/main" val="0"/>
              </a:ext>
            </a:extLst>
          </a:blip>
          <a:srcRect r="8173" b="8293"/>
          <a:stretch>
            <a:fillRect/>
          </a:stretch>
        </p:blipFill>
        <p:spPr bwMode="auto">
          <a:xfrm>
            <a:off x="3429000" y="1981200"/>
            <a:ext cx="5638800" cy="3746500"/>
          </a:xfrm>
          <a:prstGeom prst="rect">
            <a:avLst/>
          </a:prstGeom>
          <a:noFill/>
          <a:extLst>
            <a:ext uri="{909E8E84-426E-40dd-AFC4-6F175D3DCCD1}">
              <a14:hiddenFill xmlns:a14="http://schemas.microsoft.com/office/drawing/2010/main">
                <a:solidFill>
                  <a:srgbClr val="FFFFFF"/>
                </a:solidFill>
              </a14:hiddenFill>
            </a:ext>
          </a:extLst>
        </p:spPr>
      </p:pic>
      <p:sp>
        <p:nvSpPr>
          <p:cNvPr id="606213" name="Rectangle 5"/>
          <p:cNvSpPr>
            <a:spLocks noChangeArrowheads="1"/>
          </p:cNvSpPr>
          <p:nvPr/>
        </p:nvSpPr>
        <p:spPr bwMode="auto">
          <a:xfrm>
            <a:off x="76200" y="1981200"/>
            <a:ext cx="2079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600" b="1">
                <a:solidFill>
                  <a:srgbClr val="FFFF00"/>
                </a:solidFill>
                <a:latin typeface="Arial" charset="0"/>
                <a:cs typeface="Times New Roman" charset="0"/>
              </a:rPr>
              <a:t>Laser Range Finder</a:t>
            </a:r>
          </a:p>
        </p:txBody>
      </p:sp>
      <p:sp>
        <p:nvSpPr>
          <p:cNvPr id="606214" name="Line 6"/>
          <p:cNvSpPr>
            <a:spLocks noChangeShapeType="1"/>
          </p:cNvSpPr>
          <p:nvPr/>
        </p:nvSpPr>
        <p:spPr bwMode="auto">
          <a:xfrm>
            <a:off x="762000" y="2286000"/>
            <a:ext cx="457200" cy="762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06215" name="Rectangle 7"/>
          <p:cNvSpPr>
            <a:spLocks noChangeArrowheads="1"/>
          </p:cNvSpPr>
          <p:nvPr/>
        </p:nvSpPr>
        <p:spPr bwMode="auto">
          <a:xfrm>
            <a:off x="1828800" y="2971800"/>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600" b="1">
                <a:solidFill>
                  <a:srgbClr val="FFFF00"/>
                </a:solidFill>
                <a:latin typeface="Arial" charset="0"/>
                <a:cs typeface="Times New Roman" charset="0"/>
              </a:rPr>
              <a:t>GPS</a:t>
            </a:r>
          </a:p>
        </p:txBody>
      </p:sp>
      <p:sp>
        <p:nvSpPr>
          <p:cNvPr id="606216" name="Line 8"/>
          <p:cNvSpPr>
            <a:spLocks noChangeShapeType="1"/>
          </p:cNvSpPr>
          <p:nvPr/>
        </p:nvSpPr>
        <p:spPr bwMode="auto">
          <a:xfrm flipV="1">
            <a:off x="2133600" y="2286000"/>
            <a:ext cx="381000" cy="6858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06217" name="Rectangle 9"/>
          <p:cNvSpPr>
            <a:spLocks noChangeArrowheads="1"/>
          </p:cNvSpPr>
          <p:nvPr/>
        </p:nvSpPr>
        <p:spPr bwMode="auto">
          <a:xfrm>
            <a:off x="304800" y="5410200"/>
            <a:ext cx="557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600" b="1">
                <a:solidFill>
                  <a:srgbClr val="FFFF00"/>
                </a:solidFill>
                <a:latin typeface="Arial" charset="0"/>
                <a:cs typeface="Times New Roman" charset="0"/>
              </a:rPr>
              <a:t>IMU</a:t>
            </a:r>
          </a:p>
        </p:txBody>
      </p:sp>
      <p:sp>
        <p:nvSpPr>
          <p:cNvPr id="606218" name="Line 10"/>
          <p:cNvSpPr>
            <a:spLocks noChangeShapeType="1"/>
          </p:cNvSpPr>
          <p:nvPr/>
        </p:nvSpPr>
        <p:spPr bwMode="auto">
          <a:xfrm flipV="1">
            <a:off x="609600" y="4191000"/>
            <a:ext cx="1066800" cy="1219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06219" name="Rectangle 11"/>
          <p:cNvSpPr>
            <a:spLocks noChangeArrowheads="1"/>
          </p:cNvSpPr>
          <p:nvPr/>
        </p:nvSpPr>
        <p:spPr bwMode="auto">
          <a:xfrm>
            <a:off x="228600" y="1447800"/>
            <a:ext cx="861060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solidFill>
                  <a:srgbClr val="000000"/>
                </a:solidFill>
                <a:cs typeface="Times New Roman" charset="0"/>
              </a:rPr>
              <a:t>Data provided by:  Michael Montemerlo &amp; Sebastian Thrun</a:t>
            </a:r>
          </a:p>
        </p:txBody>
      </p:sp>
      <p:sp>
        <p:nvSpPr>
          <p:cNvPr id="606220" name="Rectangle 12"/>
          <p:cNvSpPr>
            <a:spLocks noChangeArrowheads="1"/>
          </p:cNvSpPr>
          <p:nvPr/>
        </p:nvSpPr>
        <p:spPr bwMode="auto">
          <a:xfrm>
            <a:off x="530225" y="5943600"/>
            <a:ext cx="7761288"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Clr>
                <a:schemeClr val="folHlink"/>
              </a:buClr>
              <a:buSzPct val="60000"/>
              <a:buFont typeface="Wingdings" charset="0"/>
              <a:buNone/>
            </a:pPr>
            <a:r>
              <a:rPr lang="en-US">
                <a:solidFill>
                  <a:schemeClr val="tx1"/>
                </a:solidFill>
              </a:rPr>
              <a:t>Label: </a:t>
            </a:r>
            <a:r>
              <a:rPr lang="en-US">
                <a:solidFill>
                  <a:schemeClr val="folHlink"/>
                </a:solidFill>
              </a:rPr>
              <a:t>ground, building, tree, shrub</a:t>
            </a:r>
            <a:r>
              <a:rPr lang="en-US">
                <a:solidFill>
                  <a:srgbClr val="00CC00"/>
                </a:solidFill>
              </a:rPr>
              <a:t>  </a:t>
            </a:r>
          </a:p>
          <a:p>
            <a:pPr>
              <a:spcBef>
                <a:spcPct val="20000"/>
              </a:spcBef>
              <a:buClr>
                <a:schemeClr val="folHlink"/>
              </a:buClr>
              <a:buSzPct val="60000"/>
              <a:buFont typeface="Wingdings" charset="0"/>
              <a:buNone/>
            </a:pPr>
            <a:r>
              <a:rPr lang="en-US">
                <a:solidFill>
                  <a:schemeClr val="tx1"/>
                </a:solidFill>
              </a:rPr>
              <a:t>Training: 30 thousand points     Testing: 3 million points</a:t>
            </a:r>
          </a:p>
        </p:txBody>
      </p:sp>
    </p:spTree>
    <p:extLst>
      <p:ext uri="{BB962C8B-B14F-4D97-AF65-F5344CB8AC3E}">
        <p14:creationId xmlns:p14="http://schemas.microsoft.com/office/powerpoint/2010/main" val="2255837241"/>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endParaRPr lang="en-US"/>
          </a:p>
        </p:txBody>
      </p:sp>
      <p:pic>
        <p:nvPicPr>
          <p:cNvPr id="607235" name="Picture 3" descr="fla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726613" cy="729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7062082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0818" name="Rectangle 2"/>
          <p:cNvSpPr>
            <a:spLocks noGrp="1" noChangeArrowheads="1"/>
          </p:cNvSpPr>
          <p:nvPr>
            <p:ph type="title"/>
          </p:nvPr>
        </p:nvSpPr>
        <p:spPr>
          <a:xfrm>
            <a:off x="0" y="0"/>
            <a:ext cx="9144000" cy="1371600"/>
          </a:xfrm>
        </p:spPr>
        <p:txBody>
          <a:bodyPr/>
          <a:lstStyle/>
          <a:p>
            <a:r>
              <a:rPr lang="en-US" dirty="0">
                <a:solidFill>
                  <a:srgbClr val="000090"/>
                </a:solidFill>
              </a:rPr>
              <a:t>Slack variables – Hinge loss</a:t>
            </a:r>
          </a:p>
        </p:txBody>
      </p:sp>
      <p:sp>
        <p:nvSpPr>
          <p:cNvPr id="930845" name="Rectangle 29"/>
          <p:cNvSpPr>
            <a:spLocks noGrp="1" noChangeArrowheads="1"/>
          </p:cNvSpPr>
          <p:nvPr>
            <p:ph idx="1"/>
          </p:nvPr>
        </p:nvSpPr>
        <p:spPr>
          <a:xfrm>
            <a:off x="533400" y="5105400"/>
            <a:ext cx="5029200" cy="1219200"/>
          </a:xfrm>
          <a:noFill/>
          <a:ln/>
        </p:spPr>
        <p:txBody>
          <a:bodyPr>
            <a:noAutofit/>
          </a:bodyPr>
          <a:lstStyle/>
          <a:p>
            <a:pPr marL="0" indent="0">
              <a:buNone/>
            </a:pPr>
            <a:r>
              <a:rPr lang="en-US" sz="2400" dirty="0" smtClean="0">
                <a:solidFill>
                  <a:srgbClr val="000090"/>
                </a:solidFill>
              </a:rPr>
              <a:t>For each data point:</a:t>
            </a:r>
          </a:p>
          <a:p>
            <a:r>
              <a:rPr lang="en-US" sz="2400" dirty="0" smtClean="0"/>
              <a:t>If </a:t>
            </a:r>
            <a:r>
              <a:rPr lang="en-US" sz="2400" dirty="0"/>
              <a:t>margin </a:t>
            </a:r>
            <a:r>
              <a:rPr lang="en-US" sz="2400" dirty="0" smtClean="0"/>
              <a:t>≥ </a:t>
            </a:r>
            <a:r>
              <a:rPr lang="en-US" sz="2400" dirty="0"/>
              <a:t>1, don’t care</a:t>
            </a:r>
          </a:p>
          <a:p>
            <a:r>
              <a:rPr lang="en-US" sz="2400" dirty="0"/>
              <a:t>If margin &lt; 1, pay linear penalty</a:t>
            </a:r>
          </a:p>
        </p:txBody>
      </p:sp>
      <p:sp>
        <p:nvSpPr>
          <p:cNvPr id="930819" name="AutoShape 3"/>
          <p:cNvSpPr>
            <a:spLocks noChangeArrowheads="1"/>
          </p:cNvSpPr>
          <p:nvPr/>
        </p:nvSpPr>
        <p:spPr bwMode="auto">
          <a:xfrm>
            <a:off x="1073150" y="22098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0" name="AutoShape 4"/>
          <p:cNvSpPr>
            <a:spLocks noChangeArrowheads="1"/>
          </p:cNvSpPr>
          <p:nvPr/>
        </p:nvSpPr>
        <p:spPr bwMode="auto">
          <a:xfrm>
            <a:off x="1117600" y="29464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1" name="AutoShape 5"/>
          <p:cNvSpPr>
            <a:spLocks noChangeArrowheads="1"/>
          </p:cNvSpPr>
          <p:nvPr/>
        </p:nvSpPr>
        <p:spPr bwMode="auto">
          <a:xfrm>
            <a:off x="590550" y="3130550"/>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2" name="AutoShape 6"/>
          <p:cNvSpPr>
            <a:spLocks noChangeArrowheads="1"/>
          </p:cNvSpPr>
          <p:nvPr/>
        </p:nvSpPr>
        <p:spPr bwMode="auto">
          <a:xfrm>
            <a:off x="722313" y="391477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3" name="AutoShape 7"/>
          <p:cNvSpPr>
            <a:spLocks noChangeArrowheads="1"/>
          </p:cNvSpPr>
          <p:nvPr/>
        </p:nvSpPr>
        <p:spPr bwMode="auto">
          <a:xfrm>
            <a:off x="195263" y="38227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4" name="AutoShape 8"/>
          <p:cNvSpPr>
            <a:spLocks noChangeArrowheads="1"/>
          </p:cNvSpPr>
          <p:nvPr/>
        </p:nvSpPr>
        <p:spPr bwMode="auto">
          <a:xfrm>
            <a:off x="1468438" y="267017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5" name="AutoShape 9"/>
          <p:cNvSpPr>
            <a:spLocks noChangeArrowheads="1"/>
          </p:cNvSpPr>
          <p:nvPr/>
        </p:nvSpPr>
        <p:spPr bwMode="auto">
          <a:xfrm>
            <a:off x="985838" y="4052888"/>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6" name="AutoShape 10"/>
          <p:cNvSpPr>
            <a:spLocks noChangeArrowheads="1"/>
          </p:cNvSpPr>
          <p:nvPr/>
        </p:nvSpPr>
        <p:spPr bwMode="auto">
          <a:xfrm>
            <a:off x="1292225" y="37306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7" name="AutoShape 11"/>
          <p:cNvSpPr>
            <a:spLocks noChangeArrowheads="1"/>
          </p:cNvSpPr>
          <p:nvPr/>
        </p:nvSpPr>
        <p:spPr bwMode="auto">
          <a:xfrm>
            <a:off x="458788" y="2439988"/>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8" name="AutoShape 12"/>
          <p:cNvSpPr>
            <a:spLocks noChangeArrowheads="1"/>
          </p:cNvSpPr>
          <p:nvPr/>
        </p:nvSpPr>
        <p:spPr bwMode="auto">
          <a:xfrm>
            <a:off x="107950" y="3084513"/>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9" name="Rectangle 13"/>
          <p:cNvSpPr>
            <a:spLocks noChangeArrowheads="1"/>
          </p:cNvSpPr>
          <p:nvPr/>
        </p:nvSpPr>
        <p:spPr bwMode="auto">
          <a:xfrm>
            <a:off x="2800350" y="27289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0" name="Rectangle 14"/>
          <p:cNvSpPr>
            <a:spLocks noChangeArrowheads="1"/>
          </p:cNvSpPr>
          <p:nvPr/>
        </p:nvSpPr>
        <p:spPr bwMode="auto">
          <a:xfrm>
            <a:off x="2406650" y="35131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1" name="Rectangle 15"/>
          <p:cNvSpPr>
            <a:spLocks noChangeArrowheads="1"/>
          </p:cNvSpPr>
          <p:nvPr/>
        </p:nvSpPr>
        <p:spPr bwMode="auto">
          <a:xfrm>
            <a:off x="3124200" y="2286000"/>
            <a:ext cx="131762"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2" name="Rectangle 16"/>
          <p:cNvSpPr>
            <a:spLocks noChangeArrowheads="1"/>
          </p:cNvSpPr>
          <p:nvPr/>
        </p:nvSpPr>
        <p:spPr bwMode="auto">
          <a:xfrm>
            <a:off x="3063875" y="32353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3" name="Rectangle 17"/>
          <p:cNvSpPr>
            <a:spLocks noChangeArrowheads="1"/>
          </p:cNvSpPr>
          <p:nvPr/>
        </p:nvSpPr>
        <p:spPr bwMode="auto">
          <a:xfrm>
            <a:off x="3371850" y="36972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4" name="Rectangle 18"/>
          <p:cNvSpPr>
            <a:spLocks noChangeArrowheads="1"/>
          </p:cNvSpPr>
          <p:nvPr/>
        </p:nvSpPr>
        <p:spPr bwMode="auto">
          <a:xfrm>
            <a:off x="2976563" y="3789363"/>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5" name="Rectangle 19"/>
          <p:cNvSpPr>
            <a:spLocks noChangeArrowheads="1"/>
          </p:cNvSpPr>
          <p:nvPr/>
        </p:nvSpPr>
        <p:spPr bwMode="auto">
          <a:xfrm>
            <a:off x="2668588" y="4157663"/>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6" name="Rectangle 20"/>
          <p:cNvSpPr>
            <a:spLocks noChangeArrowheads="1"/>
          </p:cNvSpPr>
          <p:nvPr/>
        </p:nvSpPr>
        <p:spPr bwMode="auto">
          <a:xfrm>
            <a:off x="2800350" y="43418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7" name="Rectangle 21"/>
          <p:cNvSpPr>
            <a:spLocks noChangeArrowheads="1"/>
          </p:cNvSpPr>
          <p:nvPr/>
        </p:nvSpPr>
        <p:spPr bwMode="auto">
          <a:xfrm>
            <a:off x="2362200" y="43418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8" name="Rectangle 22"/>
          <p:cNvSpPr>
            <a:spLocks noChangeArrowheads="1"/>
          </p:cNvSpPr>
          <p:nvPr/>
        </p:nvSpPr>
        <p:spPr bwMode="auto">
          <a:xfrm>
            <a:off x="3371850" y="42037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9" name="Rectangle 23"/>
          <p:cNvSpPr>
            <a:spLocks noChangeArrowheads="1"/>
          </p:cNvSpPr>
          <p:nvPr/>
        </p:nvSpPr>
        <p:spPr bwMode="auto">
          <a:xfrm>
            <a:off x="3546475" y="31892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0" name="Rectangle 24"/>
          <p:cNvSpPr>
            <a:spLocks noChangeArrowheads="1"/>
          </p:cNvSpPr>
          <p:nvPr/>
        </p:nvSpPr>
        <p:spPr bwMode="auto">
          <a:xfrm>
            <a:off x="3327400" y="29130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1" name="AutoShape 25"/>
          <p:cNvSpPr>
            <a:spLocks noChangeArrowheads="1"/>
          </p:cNvSpPr>
          <p:nvPr/>
        </p:nvSpPr>
        <p:spPr bwMode="auto">
          <a:xfrm>
            <a:off x="2286000" y="30480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42" name="AutoShape 26"/>
          <p:cNvSpPr>
            <a:spLocks noChangeArrowheads="1"/>
          </p:cNvSpPr>
          <p:nvPr/>
        </p:nvSpPr>
        <p:spPr bwMode="auto">
          <a:xfrm>
            <a:off x="2555875" y="4662488"/>
            <a:ext cx="131763"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43" name="Rectangle 27"/>
          <p:cNvSpPr>
            <a:spLocks noChangeArrowheads="1"/>
          </p:cNvSpPr>
          <p:nvPr/>
        </p:nvSpPr>
        <p:spPr bwMode="auto">
          <a:xfrm>
            <a:off x="717550" y="35052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4" name="Rectangle 28"/>
          <p:cNvSpPr>
            <a:spLocks noChangeArrowheads="1"/>
          </p:cNvSpPr>
          <p:nvPr/>
        </p:nvSpPr>
        <p:spPr bwMode="auto">
          <a:xfrm>
            <a:off x="1600200" y="32766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930846" name="Picture 30" descr="txp_fig"/>
          <p:cNvPicPr>
            <a:picLocks noChangeAspect="1" noChangeArrowheads="1"/>
          </p:cNvPicPr>
          <p:nvPr>
            <p:custDataLst>
              <p:tags r:id="rId1"/>
            </p:custDataLst>
          </p:nvPr>
        </p:nvPicPr>
        <p:blipFill>
          <a:blip r:embed="rId4" cstate="print"/>
          <a:srcRect/>
          <a:stretch>
            <a:fillRect/>
          </a:stretch>
        </p:blipFill>
        <p:spPr bwMode="auto">
          <a:xfrm>
            <a:off x="3733800" y="1742778"/>
            <a:ext cx="4329112" cy="976312"/>
          </a:xfrm>
          <a:prstGeom prst="rect">
            <a:avLst/>
          </a:prstGeom>
          <a:noFill/>
          <a:ln w="9525">
            <a:noFill/>
            <a:miter lim="800000"/>
            <a:headEnd/>
            <a:tailEnd/>
          </a:ln>
          <a:effectLst/>
        </p:spPr>
      </p:pic>
      <p:sp>
        <p:nvSpPr>
          <p:cNvPr id="86" name="Line 24"/>
          <p:cNvSpPr>
            <a:spLocks noChangeShapeType="1"/>
          </p:cNvSpPr>
          <p:nvPr/>
        </p:nvSpPr>
        <p:spPr bwMode="auto">
          <a:xfrm flipV="1">
            <a:off x="1219200" y="1754187"/>
            <a:ext cx="581025" cy="3121025"/>
          </a:xfrm>
          <a:prstGeom prst="line">
            <a:avLst/>
          </a:prstGeom>
          <a:noFill/>
          <a:ln w="38100" cmpd="sng">
            <a:solidFill>
              <a:srgbClr val="009900"/>
            </a:solidFill>
            <a:round/>
            <a:headEnd/>
            <a:tailEnd/>
          </a:ln>
          <a:effectLst/>
        </p:spPr>
        <p:txBody>
          <a:bodyPr/>
          <a:lstStyle/>
          <a:p>
            <a:endParaRPr lang="en-US"/>
          </a:p>
        </p:txBody>
      </p:sp>
      <p:sp>
        <p:nvSpPr>
          <p:cNvPr id="87" name="Text Box 25"/>
          <p:cNvSpPr txBox="1">
            <a:spLocks noChangeArrowheads="1"/>
          </p:cNvSpPr>
          <p:nvPr/>
        </p:nvSpPr>
        <p:spPr bwMode="auto">
          <a:xfrm rot="16825562">
            <a:off x="968375" y="1927225"/>
            <a:ext cx="1177925"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88" name="Line 26"/>
          <p:cNvSpPr>
            <a:spLocks noChangeShapeType="1"/>
          </p:cNvSpPr>
          <p:nvPr/>
        </p:nvSpPr>
        <p:spPr bwMode="auto">
          <a:xfrm flipV="1">
            <a:off x="2162175" y="1831975"/>
            <a:ext cx="581025" cy="3121025"/>
          </a:xfrm>
          <a:prstGeom prst="line">
            <a:avLst/>
          </a:prstGeom>
          <a:noFill/>
          <a:ln w="38100" cmpd="sng">
            <a:solidFill>
              <a:srgbClr val="009900"/>
            </a:solidFill>
            <a:round/>
            <a:headEnd/>
            <a:tailEnd/>
          </a:ln>
          <a:effectLst/>
        </p:spPr>
        <p:txBody>
          <a:bodyPr/>
          <a:lstStyle/>
          <a:p>
            <a:endParaRPr lang="en-US"/>
          </a:p>
        </p:txBody>
      </p:sp>
      <p:sp>
        <p:nvSpPr>
          <p:cNvPr id="89" name="Text Box 27"/>
          <p:cNvSpPr txBox="1">
            <a:spLocks noChangeArrowheads="1"/>
          </p:cNvSpPr>
          <p:nvPr/>
        </p:nvSpPr>
        <p:spPr bwMode="auto">
          <a:xfrm rot="16825562">
            <a:off x="1916112" y="2027237"/>
            <a:ext cx="1133475"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90" name="Line 29"/>
          <p:cNvSpPr>
            <a:spLocks noChangeShapeType="1"/>
          </p:cNvSpPr>
          <p:nvPr/>
        </p:nvSpPr>
        <p:spPr bwMode="auto">
          <a:xfrm flipV="1">
            <a:off x="1695450" y="1762125"/>
            <a:ext cx="581025" cy="3122613"/>
          </a:xfrm>
          <a:prstGeom prst="line">
            <a:avLst/>
          </a:prstGeom>
          <a:noFill/>
          <a:ln w="38100" cmpd="sng">
            <a:solidFill>
              <a:schemeClr val="tx1"/>
            </a:solidFill>
            <a:round/>
            <a:headEnd/>
            <a:tailEnd/>
          </a:ln>
          <a:effectLst/>
        </p:spPr>
        <p:txBody>
          <a:bodyPr/>
          <a:lstStyle/>
          <a:p>
            <a:endParaRPr lang="en-US"/>
          </a:p>
        </p:txBody>
      </p:sp>
      <p:sp>
        <p:nvSpPr>
          <p:cNvPr id="91" name="Text Box 30"/>
          <p:cNvSpPr txBox="1">
            <a:spLocks noChangeArrowheads="1"/>
          </p:cNvSpPr>
          <p:nvPr/>
        </p:nvSpPr>
        <p:spPr bwMode="auto">
          <a:xfrm rot="16825562">
            <a:off x="1476375" y="1968500"/>
            <a:ext cx="1073150"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0</a:t>
            </a:r>
          </a:p>
        </p:txBody>
      </p:sp>
      <p:grpSp>
        <p:nvGrpSpPr>
          <p:cNvPr id="14" name="Group 13"/>
          <p:cNvGrpSpPr/>
          <p:nvPr/>
        </p:nvGrpSpPr>
        <p:grpSpPr>
          <a:xfrm>
            <a:off x="1666082" y="3322638"/>
            <a:ext cx="765606" cy="411162"/>
            <a:chOff x="1666082" y="3322638"/>
            <a:chExt cx="765606" cy="411162"/>
          </a:xfrm>
        </p:grpSpPr>
        <p:cxnSp>
          <p:nvCxnSpPr>
            <p:cNvPr id="99" name="Straight Connector 98"/>
            <p:cNvCxnSpPr>
              <a:stCxn id="930844" idx="2"/>
            </p:cNvCxnSpPr>
            <p:nvPr/>
          </p:nvCxnSpPr>
          <p:spPr>
            <a:xfrm>
              <a:off x="1666082" y="3322638"/>
              <a:ext cx="765606" cy="14702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2036470" y="3364468"/>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3" name="Group 12"/>
          <p:cNvGrpSpPr/>
          <p:nvPr/>
        </p:nvGrpSpPr>
        <p:grpSpPr>
          <a:xfrm>
            <a:off x="1600200" y="2667000"/>
            <a:ext cx="817562" cy="450057"/>
            <a:chOff x="1600200" y="2667000"/>
            <a:chExt cx="817562" cy="450057"/>
          </a:xfrm>
        </p:grpSpPr>
        <p:cxnSp>
          <p:nvCxnSpPr>
            <p:cNvPr id="3" name="Straight Connector 2"/>
            <p:cNvCxnSpPr>
              <a:endCxn id="930841" idx="3"/>
            </p:cNvCxnSpPr>
            <p:nvPr/>
          </p:nvCxnSpPr>
          <p:spPr>
            <a:xfrm>
              <a:off x="1600200" y="2971800"/>
              <a:ext cx="817562" cy="14525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1676400" y="2667000"/>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5" name="Group 14"/>
          <p:cNvGrpSpPr/>
          <p:nvPr/>
        </p:nvGrpSpPr>
        <p:grpSpPr>
          <a:xfrm>
            <a:off x="756450" y="3529122"/>
            <a:ext cx="1613284" cy="509478"/>
            <a:chOff x="756450" y="3529122"/>
            <a:chExt cx="1613284" cy="509478"/>
          </a:xfrm>
        </p:grpSpPr>
        <p:cxnSp>
          <p:nvCxnSpPr>
            <p:cNvPr id="102" name="Straight Connector 101"/>
            <p:cNvCxnSpPr/>
            <p:nvPr/>
          </p:nvCxnSpPr>
          <p:spPr>
            <a:xfrm>
              <a:off x="756450" y="3529122"/>
              <a:ext cx="1613284" cy="34326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1447800" y="3669268"/>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6" name="Group 15"/>
          <p:cNvGrpSpPr/>
          <p:nvPr/>
        </p:nvGrpSpPr>
        <p:grpSpPr>
          <a:xfrm>
            <a:off x="1270054" y="4414523"/>
            <a:ext cx="1417584" cy="450609"/>
            <a:chOff x="1270054" y="4414523"/>
            <a:chExt cx="1417584" cy="450609"/>
          </a:xfrm>
        </p:grpSpPr>
        <p:cxnSp>
          <p:nvCxnSpPr>
            <p:cNvPr id="96" name="Straight Connector 95"/>
            <p:cNvCxnSpPr>
              <a:endCxn id="930842" idx="3"/>
            </p:cNvCxnSpPr>
            <p:nvPr/>
          </p:nvCxnSpPr>
          <p:spPr>
            <a:xfrm>
              <a:off x="1270054" y="4414523"/>
              <a:ext cx="1417584" cy="317021"/>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1905000" y="4495800"/>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sp>
        <p:nvSpPr>
          <p:cNvPr id="108" name="TextBox 107"/>
          <p:cNvSpPr txBox="1"/>
          <p:nvPr/>
        </p:nvSpPr>
        <p:spPr>
          <a:xfrm>
            <a:off x="7027862" y="1676400"/>
            <a:ext cx="1981200" cy="461665"/>
          </a:xfrm>
          <a:prstGeom prst="rect">
            <a:avLst/>
          </a:prstGeom>
          <a:noFill/>
        </p:spPr>
        <p:txBody>
          <a:bodyPr wrap="square" rtlCol="0">
            <a:spAutoFit/>
          </a:bodyPr>
          <a:lstStyle/>
          <a:p>
            <a:r>
              <a:rPr lang="en-US" sz="2400" dirty="0" smtClean="0">
                <a:latin typeface="Trebuchet MS"/>
                <a:cs typeface="Trebuchet MS"/>
              </a:rPr>
              <a:t>+ </a:t>
            </a:r>
            <a:r>
              <a:rPr lang="en-US" sz="2400" i="1" dirty="0" smtClean="0">
                <a:latin typeface="Times New Roman"/>
                <a:cs typeface="Times New Roman"/>
              </a:rPr>
              <a:t>C</a:t>
            </a:r>
            <a:r>
              <a:rPr lang="en-US" sz="2400" dirty="0" smtClean="0">
                <a:latin typeface="Times New Roman"/>
                <a:cs typeface="Times New Roman"/>
              </a:rPr>
              <a:t> </a:t>
            </a:r>
            <a:r>
              <a:rPr lang="en-US" sz="2400" dirty="0" err="1" smtClean="0">
                <a:latin typeface="Times New Roman"/>
                <a:cs typeface="Times New Roman"/>
              </a:rPr>
              <a:t>Σ</a:t>
            </a:r>
            <a:r>
              <a:rPr lang="en-US" sz="2400" baseline="-25000" dirty="0" err="1" smtClean="0">
                <a:latin typeface="Times New Roman"/>
                <a:cs typeface="Times New Roman"/>
              </a:rPr>
              <a:t>j</a:t>
            </a:r>
            <a:r>
              <a:rPr lang="en-US" sz="2400" dirty="0" smtClean="0">
                <a:latin typeface="Times New Roman"/>
                <a:cs typeface="Times New Roman"/>
              </a:rPr>
              <a:t> </a:t>
            </a:r>
            <a:r>
              <a:rPr lang="en-US" sz="2400" dirty="0" err="1" smtClean="0">
                <a:latin typeface="Times New Roman"/>
                <a:cs typeface="Times New Roman"/>
              </a:rPr>
              <a:t>ξ</a:t>
            </a:r>
            <a:r>
              <a:rPr lang="en-US" sz="2400" baseline="-25000" dirty="0" err="1">
                <a:latin typeface="Times New Roman"/>
                <a:cs typeface="Times New Roman"/>
              </a:rPr>
              <a:t>j</a:t>
            </a:r>
            <a:endParaRPr lang="en-US" sz="2400" dirty="0">
              <a:latin typeface="Times New Roman"/>
              <a:cs typeface="Times New Roman"/>
            </a:endParaRPr>
          </a:p>
        </p:txBody>
      </p:sp>
      <p:sp>
        <p:nvSpPr>
          <p:cNvPr id="11" name="Rectangle 10"/>
          <p:cNvSpPr/>
          <p:nvPr/>
        </p:nvSpPr>
        <p:spPr>
          <a:xfrm>
            <a:off x="6723062" y="2101775"/>
            <a:ext cx="620591" cy="523220"/>
          </a:xfrm>
          <a:prstGeom prst="rect">
            <a:avLst/>
          </a:prstGeom>
        </p:spPr>
        <p:txBody>
          <a:bodyPr wrap="none">
            <a:spAutoFit/>
          </a:bodyPr>
          <a:lstStyle/>
          <a:p>
            <a:r>
              <a:rPr lang="en-US" sz="2800" dirty="0" smtClean="0">
                <a:latin typeface="Times New Roman"/>
                <a:cs typeface="Times New Roman"/>
              </a:rPr>
              <a:t>- </a:t>
            </a:r>
            <a:r>
              <a:rPr lang="en-US" sz="2800" dirty="0" err="1" smtClean="0">
                <a:latin typeface="Times New Roman"/>
                <a:cs typeface="Times New Roman"/>
              </a:rPr>
              <a:t>ξ</a:t>
            </a:r>
            <a:r>
              <a:rPr lang="en-US" sz="2800" baseline="-25000" dirty="0" err="1" smtClean="0">
                <a:latin typeface="Times New Roman"/>
                <a:cs typeface="Times New Roman"/>
              </a:rPr>
              <a:t>j</a:t>
            </a:r>
            <a:endParaRPr lang="en-US" sz="2800" dirty="0">
              <a:latin typeface="Times New Roman"/>
              <a:cs typeface="Times New Roman"/>
            </a:endParaRPr>
          </a:p>
        </p:txBody>
      </p:sp>
      <p:sp>
        <p:nvSpPr>
          <p:cNvPr id="12" name="Rectangle 11"/>
          <p:cNvSpPr/>
          <p:nvPr/>
        </p:nvSpPr>
        <p:spPr>
          <a:xfrm>
            <a:off x="8125638" y="2153555"/>
            <a:ext cx="701684" cy="461665"/>
          </a:xfrm>
          <a:prstGeom prst="rect">
            <a:avLst/>
          </a:prstGeom>
        </p:spPr>
        <p:txBody>
          <a:bodyPr wrap="none">
            <a:spAutoFit/>
          </a:bodyPr>
          <a:lstStyle/>
          <a:p>
            <a:r>
              <a:rPr lang="en-US" sz="2400" dirty="0" smtClean="0">
                <a:latin typeface="Times New Roman"/>
                <a:cs typeface="Times New Roman"/>
              </a:rPr>
              <a:t>ξ</a:t>
            </a:r>
            <a:r>
              <a:rPr lang="en-US" sz="2400" baseline="-25000" dirty="0" smtClean="0">
                <a:latin typeface="Times New Roman"/>
                <a:cs typeface="Times New Roman"/>
              </a:rPr>
              <a:t>j</a:t>
            </a:r>
            <a:r>
              <a:rPr lang="en-US" sz="2400" dirty="0" smtClean="0">
                <a:latin typeface="Times New Roman"/>
                <a:cs typeface="Times New Roman"/>
              </a:rPr>
              <a:t>≥0</a:t>
            </a:r>
            <a:endParaRPr lang="en-US" sz="2400" dirty="0">
              <a:latin typeface="Times New Roman"/>
              <a:cs typeface="Times New Roman"/>
            </a:endParaRPr>
          </a:p>
        </p:txBody>
      </p:sp>
      <p:sp>
        <p:nvSpPr>
          <p:cNvPr id="115" name="Rectangle 29"/>
          <p:cNvSpPr txBox="1">
            <a:spLocks noChangeArrowheads="1"/>
          </p:cNvSpPr>
          <p:nvPr/>
        </p:nvSpPr>
        <p:spPr>
          <a:xfrm>
            <a:off x="4114800" y="3505200"/>
            <a:ext cx="5029200" cy="2743200"/>
          </a:xfrm>
          <a:prstGeom prst="rect">
            <a:avLst/>
          </a:prstGeom>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solidFill>
                  <a:srgbClr val="000090"/>
                </a:solidFill>
              </a:rPr>
              <a:t>Slack Penalty </a:t>
            </a:r>
            <a:r>
              <a:rPr lang="en-US" sz="2800" i="1" dirty="0" smtClean="0">
                <a:solidFill>
                  <a:srgbClr val="000090"/>
                </a:solidFill>
                <a:latin typeface="Times New Roman"/>
                <a:cs typeface="Times New Roman"/>
              </a:rPr>
              <a:t>C </a:t>
            </a:r>
            <a:r>
              <a:rPr lang="en-US" sz="2800" dirty="0" smtClean="0">
                <a:solidFill>
                  <a:srgbClr val="000090"/>
                </a:solidFill>
                <a:latin typeface="Times New Roman"/>
                <a:cs typeface="Times New Roman"/>
              </a:rPr>
              <a:t>&gt; 0</a:t>
            </a:r>
            <a:r>
              <a:rPr lang="en-US" sz="2800" dirty="0">
                <a:solidFill>
                  <a:srgbClr val="000090"/>
                </a:solidFill>
              </a:rPr>
              <a:t>:</a:t>
            </a:r>
          </a:p>
          <a:p>
            <a:r>
              <a:rPr lang="en-US" sz="2400" i="1" dirty="0" smtClean="0">
                <a:latin typeface="Times New Roman"/>
                <a:cs typeface="Times New Roman"/>
              </a:rPr>
              <a:t>C</a:t>
            </a:r>
            <a:r>
              <a:rPr lang="en-US" sz="2400" dirty="0" smtClean="0">
                <a:latin typeface="Times New Roman"/>
                <a:cs typeface="Times New Roman"/>
              </a:rPr>
              <a:t>=∞ </a:t>
            </a:r>
            <a:r>
              <a:rPr lang="en-US" sz="2400" dirty="0" smtClean="0">
                <a:sym typeface="Wingdings"/>
              </a:rPr>
              <a:t> have to separate the data!</a:t>
            </a:r>
          </a:p>
          <a:p>
            <a:r>
              <a:rPr lang="en-US" sz="2400" i="1" dirty="0">
                <a:latin typeface="Times New Roman"/>
                <a:cs typeface="Times New Roman"/>
              </a:rPr>
              <a:t>C</a:t>
            </a:r>
            <a:r>
              <a:rPr lang="en-US" sz="2400" dirty="0" smtClean="0">
                <a:latin typeface="Times New Roman"/>
                <a:cs typeface="Times New Roman"/>
              </a:rPr>
              <a:t>=0 </a:t>
            </a:r>
            <a:r>
              <a:rPr lang="en-US" sz="2400" dirty="0">
                <a:sym typeface="Wingdings"/>
              </a:rPr>
              <a:t> </a:t>
            </a:r>
            <a:r>
              <a:rPr lang="en-US" sz="2400" dirty="0" smtClean="0">
                <a:sym typeface="Wingdings"/>
              </a:rPr>
              <a:t>ignore data entirely!</a:t>
            </a:r>
          </a:p>
          <a:p>
            <a:r>
              <a:rPr lang="en-US" sz="2400" dirty="0" smtClean="0">
                <a:sym typeface="Wingdings"/>
              </a:rPr>
              <a:t>Select on dev. set, etc.</a:t>
            </a:r>
            <a:endParaRPr lang="en-US" sz="2400" dirty="0">
              <a:sym typeface="Wingdings"/>
            </a:endParaRPr>
          </a:p>
          <a:p>
            <a:pPr marL="0" indent="0">
              <a:buNone/>
            </a:pPr>
            <a:endParaRPr lang="en-US" sz="2400" dirty="0" smtClean="0"/>
          </a:p>
        </p:txBody>
      </p:sp>
    </p:spTree>
    <p:extLst>
      <p:ext uri="{BB962C8B-B14F-4D97-AF65-F5344CB8AC3E}">
        <p14:creationId xmlns:p14="http://schemas.microsoft.com/office/powerpoint/2010/main" val="1803127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084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084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084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084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45" grpId="0" build="p" animBg="1"/>
      <p:bldP spid="108" grpId="0"/>
      <p:bldP spid="11" grpId="0"/>
      <p:bldP spid="12" grpId="0"/>
      <p:bldP spid="1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p:txBody>
          <a:bodyPr/>
          <a:lstStyle/>
          <a:p>
            <a:endParaRPr lang="en-US"/>
          </a:p>
        </p:txBody>
      </p:sp>
      <p:sp>
        <p:nvSpPr>
          <p:cNvPr id="608259" name="Rectangle 3"/>
          <p:cNvSpPr>
            <a:spLocks noGrp="1" noChangeArrowheads="1"/>
          </p:cNvSpPr>
          <p:nvPr>
            <p:ph type="body" idx="1"/>
          </p:nvPr>
        </p:nvSpPr>
        <p:spPr/>
        <p:txBody>
          <a:bodyPr/>
          <a:lstStyle/>
          <a:p>
            <a:endParaRPr lang="en-US"/>
          </a:p>
        </p:txBody>
      </p:sp>
      <p:pic>
        <p:nvPicPr>
          <p:cNvPr id="608260" name="Picture 4" descr="vo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33338"/>
            <a:ext cx="9753601" cy="731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16584"/>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endParaRPr lang="en-US"/>
          </a:p>
        </p:txBody>
      </p:sp>
      <p:pic>
        <p:nvPicPr>
          <p:cNvPr id="609283" name="Picture 3" descr="mmam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450" y="0"/>
            <a:ext cx="9763125" cy="732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07991333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endParaRPr lang="en-US"/>
          </a:p>
        </p:txBody>
      </p:sp>
      <p:pic>
        <p:nvPicPr>
          <p:cNvPr id="610307" name="Picture 3" descr="mmam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450" y="0"/>
            <a:ext cx="9763125" cy="732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10308" name="Picture 4" descr="flat_bad_a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800600"/>
            <a:ext cx="15795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309" name="Picture 5" descr="amn_helps_ar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6775" y="4806950"/>
            <a:ext cx="16129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0" name="Rectangle 6"/>
          <p:cNvSpPr>
            <a:spLocks noChangeArrowheads="1"/>
          </p:cNvSpPr>
          <p:nvPr/>
        </p:nvSpPr>
        <p:spPr bwMode="auto">
          <a:xfrm>
            <a:off x="6705600" y="3810000"/>
            <a:ext cx="609600" cy="685800"/>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1" name="Rectangle 7"/>
          <p:cNvSpPr>
            <a:spLocks noChangeArrowheads="1"/>
          </p:cNvSpPr>
          <p:nvPr/>
        </p:nvSpPr>
        <p:spPr bwMode="auto">
          <a:xfrm>
            <a:off x="7224713" y="4800600"/>
            <a:ext cx="1593850" cy="1600200"/>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0312" name="Rectangle 8"/>
          <p:cNvSpPr>
            <a:spLocks noChangeArrowheads="1"/>
          </p:cNvSpPr>
          <p:nvPr/>
        </p:nvSpPr>
        <p:spPr bwMode="auto">
          <a:xfrm>
            <a:off x="5262563" y="4806950"/>
            <a:ext cx="1555750" cy="1587500"/>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639972891"/>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50008" y="6567880"/>
            <a:ext cx="3793992" cy="307777"/>
          </a:xfrm>
          <a:prstGeom prst="rect">
            <a:avLst/>
          </a:prstGeom>
          <a:noFill/>
        </p:spPr>
        <p:txBody>
          <a:bodyPr wrap="square" rtlCol="0">
            <a:spAutoFit/>
          </a:bodyPr>
          <a:lstStyle/>
          <a:p>
            <a:r>
              <a:rPr lang="en-US" sz="1400" dirty="0" smtClean="0"/>
              <a:t>Recognition using Visual Phrases , CVPR 2011</a:t>
            </a:r>
            <a:endParaRPr lang="en-US" sz="1400" dirty="0"/>
          </a:p>
        </p:txBody>
      </p:sp>
      <p:sp>
        <p:nvSpPr>
          <p:cNvPr id="8" name="TextBox 7"/>
          <p:cNvSpPr txBox="1"/>
          <p:nvPr/>
        </p:nvSpPr>
        <p:spPr>
          <a:xfrm>
            <a:off x="645039" y="1672927"/>
            <a:ext cx="3263277" cy="584776"/>
          </a:xfrm>
          <a:prstGeom prst="rect">
            <a:avLst/>
          </a:prstGeom>
          <a:noFill/>
        </p:spPr>
        <p:txBody>
          <a:bodyPr wrap="square" rtlCol="0">
            <a:spAutoFit/>
          </a:bodyPr>
          <a:lstStyle/>
          <a:p>
            <a:pPr algn="ctr"/>
            <a:r>
              <a:rPr lang="en-US" sz="3200" dirty="0" smtClean="0"/>
              <a:t>Before Decoding</a:t>
            </a:r>
            <a:endParaRPr lang="en-US" sz="3200" dirty="0"/>
          </a:p>
        </p:txBody>
      </p:sp>
      <p:sp>
        <p:nvSpPr>
          <p:cNvPr id="9" name="TextBox 8"/>
          <p:cNvSpPr txBox="1"/>
          <p:nvPr/>
        </p:nvSpPr>
        <p:spPr>
          <a:xfrm>
            <a:off x="4748333" y="1672927"/>
            <a:ext cx="3263277" cy="584776"/>
          </a:xfrm>
          <a:prstGeom prst="rect">
            <a:avLst/>
          </a:prstGeom>
          <a:noFill/>
        </p:spPr>
        <p:txBody>
          <a:bodyPr wrap="square" rtlCol="0">
            <a:spAutoFit/>
          </a:bodyPr>
          <a:lstStyle/>
          <a:p>
            <a:pPr algn="ctr"/>
            <a:r>
              <a:rPr lang="en-US" sz="3200" dirty="0" smtClean="0"/>
              <a:t>After Decoding</a:t>
            </a:r>
            <a:endParaRPr lang="en-US" sz="3200" dirty="0"/>
          </a:p>
        </p:txBody>
      </p:sp>
      <p:sp>
        <p:nvSpPr>
          <p:cNvPr id="12" name="Title 1"/>
          <p:cNvSpPr>
            <a:spLocks noGrp="1"/>
          </p:cNvSpPr>
          <p:nvPr>
            <p:ph type="title"/>
          </p:nvPr>
        </p:nvSpPr>
        <p:spPr>
          <a:xfrm>
            <a:off x="457200" y="95009"/>
            <a:ext cx="8229600" cy="1143000"/>
          </a:xfrm>
        </p:spPr>
        <p:txBody>
          <a:bodyPr/>
          <a:lstStyle/>
          <a:p>
            <a:r>
              <a:rPr lang="en-US" dirty="0" smtClean="0"/>
              <a:t>Before and After</a:t>
            </a:r>
            <a:endParaRPr lang="en-US" dirty="0"/>
          </a:p>
        </p:txBody>
      </p:sp>
      <p:pic>
        <p:nvPicPr>
          <p:cNvPr id="14" name="Picture 13" descr="decoding_res1.pdf"/>
          <p:cNvPicPr>
            <a:picLocks noChangeAspect="1"/>
          </p:cNvPicPr>
          <p:nvPr/>
        </p:nvPicPr>
        <p:blipFill rotWithShape="1">
          <a:blip r:embed="rId3">
            <a:extLst>
              <a:ext uri="{28A0092B-C50C-407E-A947-70E740481C1C}">
                <a14:useLocalDpi xmlns:a14="http://schemas.microsoft.com/office/drawing/2010/main" val="0"/>
              </a:ext>
            </a:extLst>
          </a:blip>
          <a:srcRect l="2392" t="50559" r="84141"/>
          <a:stretch/>
        </p:blipFill>
        <p:spPr>
          <a:xfrm>
            <a:off x="4846065" y="2528633"/>
            <a:ext cx="3237138" cy="3526656"/>
          </a:xfrm>
          <a:prstGeom prst="rect">
            <a:avLst/>
          </a:prstGeom>
        </p:spPr>
      </p:pic>
      <p:grpSp>
        <p:nvGrpSpPr>
          <p:cNvPr id="2" name="Group 1"/>
          <p:cNvGrpSpPr/>
          <p:nvPr/>
        </p:nvGrpSpPr>
        <p:grpSpPr>
          <a:xfrm>
            <a:off x="662363" y="2439107"/>
            <a:ext cx="3245953" cy="3616181"/>
            <a:chOff x="662363" y="2439107"/>
            <a:chExt cx="3245953" cy="3616181"/>
          </a:xfrm>
        </p:grpSpPr>
        <p:pic>
          <p:nvPicPr>
            <p:cNvPr id="13" name="Picture 12" descr="decoding_res1.pdf"/>
            <p:cNvPicPr>
              <a:picLocks noChangeAspect="1"/>
            </p:cNvPicPr>
            <p:nvPr/>
          </p:nvPicPr>
          <p:blipFill rotWithShape="1">
            <a:blip r:embed="rId3">
              <a:extLst>
                <a:ext uri="{28A0092B-C50C-407E-A947-70E740481C1C}">
                  <a14:useLocalDpi xmlns:a14="http://schemas.microsoft.com/office/drawing/2010/main" val="0"/>
                </a:ext>
              </a:extLst>
            </a:blip>
            <a:srcRect l="2392" r="84141" b="49441"/>
            <a:stretch/>
          </p:blipFill>
          <p:spPr>
            <a:xfrm>
              <a:off x="662363" y="2439107"/>
              <a:ext cx="3245953" cy="3616181"/>
            </a:xfrm>
            <a:prstGeom prst="rect">
              <a:avLst/>
            </a:prstGeom>
          </p:spPr>
        </p:pic>
        <p:pic>
          <p:nvPicPr>
            <p:cNvPr id="10" name="Picture 9" descr="decoding_res1.pdf"/>
            <p:cNvPicPr>
              <a:picLocks noChangeAspect="1"/>
            </p:cNvPicPr>
            <p:nvPr/>
          </p:nvPicPr>
          <p:blipFill rotWithShape="1">
            <a:blip r:embed="rId3">
              <a:extLst>
                <a:ext uri="{28A0092B-C50C-407E-A947-70E740481C1C}">
                  <a14:useLocalDpi xmlns:a14="http://schemas.microsoft.com/office/drawing/2010/main" val="0"/>
                </a:ext>
              </a:extLst>
            </a:blip>
            <a:srcRect l="11832" t="50559" r="85073" b="39542"/>
            <a:stretch/>
          </p:blipFill>
          <p:spPr>
            <a:xfrm>
              <a:off x="2940010" y="2446419"/>
              <a:ext cx="744037" cy="706069"/>
            </a:xfrm>
            <a:prstGeom prst="rect">
              <a:avLst/>
            </a:prstGeom>
          </p:spPr>
        </p:pic>
      </p:grpSp>
    </p:spTree>
    <p:extLst>
      <p:ext uri="{BB962C8B-B14F-4D97-AF65-F5344CB8AC3E}">
        <p14:creationId xmlns:p14="http://schemas.microsoft.com/office/powerpoint/2010/main" val="845244000"/>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50008" y="6567880"/>
            <a:ext cx="3793992" cy="307777"/>
          </a:xfrm>
          <a:prstGeom prst="rect">
            <a:avLst/>
          </a:prstGeom>
          <a:noFill/>
        </p:spPr>
        <p:txBody>
          <a:bodyPr wrap="square" rtlCol="0">
            <a:spAutoFit/>
          </a:bodyPr>
          <a:lstStyle/>
          <a:p>
            <a:r>
              <a:rPr lang="en-US" sz="1400" dirty="0" smtClean="0"/>
              <a:t>Recognition using Visual Phrases , CVPR 2011</a:t>
            </a:r>
            <a:endParaRPr lang="en-US" sz="1400" dirty="0"/>
          </a:p>
        </p:txBody>
      </p:sp>
      <p:sp>
        <p:nvSpPr>
          <p:cNvPr id="8" name="TextBox 7"/>
          <p:cNvSpPr txBox="1"/>
          <p:nvPr/>
        </p:nvSpPr>
        <p:spPr>
          <a:xfrm>
            <a:off x="827020" y="1854331"/>
            <a:ext cx="3263277" cy="584776"/>
          </a:xfrm>
          <a:prstGeom prst="rect">
            <a:avLst/>
          </a:prstGeom>
          <a:noFill/>
        </p:spPr>
        <p:txBody>
          <a:bodyPr wrap="square" rtlCol="0">
            <a:spAutoFit/>
          </a:bodyPr>
          <a:lstStyle/>
          <a:p>
            <a:pPr algn="ctr"/>
            <a:r>
              <a:rPr lang="en-US" sz="3200" dirty="0" smtClean="0"/>
              <a:t>Before Decoding</a:t>
            </a:r>
            <a:endParaRPr lang="en-US" sz="3200" dirty="0"/>
          </a:p>
        </p:txBody>
      </p:sp>
      <p:sp>
        <p:nvSpPr>
          <p:cNvPr id="9" name="TextBox 8"/>
          <p:cNvSpPr txBox="1"/>
          <p:nvPr/>
        </p:nvSpPr>
        <p:spPr>
          <a:xfrm>
            <a:off x="4921562" y="1854331"/>
            <a:ext cx="3263277" cy="584776"/>
          </a:xfrm>
          <a:prstGeom prst="rect">
            <a:avLst/>
          </a:prstGeom>
          <a:noFill/>
        </p:spPr>
        <p:txBody>
          <a:bodyPr wrap="square" rtlCol="0">
            <a:spAutoFit/>
          </a:bodyPr>
          <a:lstStyle/>
          <a:p>
            <a:pPr algn="ctr"/>
            <a:r>
              <a:rPr lang="en-US" sz="3200" dirty="0" smtClean="0"/>
              <a:t>After Decoding</a:t>
            </a:r>
            <a:endParaRPr lang="en-US" sz="3200" dirty="0"/>
          </a:p>
        </p:txBody>
      </p:sp>
      <p:pic>
        <p:nvPicPr>
          <p:cNvPr id="11" name="Picture 10" descr="decoding_res2.pdf"/>
          <p:cNvPicPr>
            <a:picLocks noChangeAspect="1"/>
          </p:cNvPicPr>
          <p:nvPr/>
        </p:nvPicPr>
        <p:blipFill rotWithShape="1">
          <a:blip r:embed="rId3">
            <a:extLst>
              <a:ext uri="{28A0092B-C50C-407E-A947-70E740481C1C}">
                <a14:useLocalDpi xmlns:a14="http://schemas.microsoft.com/office/drawing/2010/main" val="0"/>
              </a:ext>
            </a:extLst>
          </a:blip>
          <a:srcRect l="29988" t="51109" r="46378"/>
          <a:stretch/>
        </p:blipFill>
        <p:spPr>
          <a:xfrm>
            <a:off x="4739580" y="2962897"/>
            <a:ext cx="3791903" cy="2337223"/>
          </a:xfrm>
          <a:prstGeom prst="rect">
            <a:avLst/>
          </a:prstGeom>
        </p:spPr>
      </p:pic>
      <p:sp>
        <p:nvSpPr>
          <p:cNvPr id="12" name="Title 1"/>
          <p:cNvSpPr>
            <a:spLocks noGrp="1"/>
          </p:cNvSpPr>
          <p:nvPr>
            <p:ph type="title"/>
          </p:nvPr>
        </p:nvSpPr>
        <p:spPr>
          <a:xfrm>
            <a:off x="457200" y="93234"/>
            <a:ext cx="8229600" cy="1143000"/>
          </a:xfrm>
        </p:spPr>
        <p:txBody>
          <a:bodyPr/>
          <a:lstStyle/>
          <a:p>
            <a:r>
              <a:rPr lang="en-US" dirty="0" smtClean="0"/>
              <a:t>Before and After</a:t>
            </a:r>
            <a:endParaRPr lang="en-US" dirty="0"/>
          </a:p>
        </p:txBody>
      </p:sp>
      <p:grpSp>
        <p:nvGrpSpPr>
          <p:cNvPr id="5" name="Group 4"/>
          <p:cNvGrpSpPr/>
          <p:nvPr/>
        </p:nvGrpSpPr>
        <p:grpSpPr>
          <a:xfrm>
            <a:off x="645039" y="2962898"/>
            <a:ext cx="3627238" cy="2337223"/>
            <a:chOff x="645039" y="2962898"/>
            <a:chExt cx="3627238" cy="2337223"/>
          </a:xfrm>
        </p:grpSpPr>
        <p:pic>
          <p:nvPicPr>
            <p:cNvPr id="10" name="Picture 9" descr="decoding_res2.pdf"/>
            <p:cNvPicPr>
              <a:picLocks noChangeAspect="1"/>
            </p:cNvPicPr>
            <p:nvPr/>
          </p:nvPicPr>
          <p:blipFill rotWithShape="1">
            <a:blip r:embed="rId3">
              <a:extLst>
                <a:ext uri="{28A0092B-C50C-407E-A947-70E740481C1C}">
                  <a14:useLocalDpi xmlns:a14="http://schemas.microsoft.com/office/drawing/2010/main" val="0"/>
                </a:ext>
              </a:extLst>
            </a:blip>
            <a:srcRect l="29988" r="46378" b="48890"/>
            <a:stretch/>
          </p:blipFill>
          <p:spPr>
            <a:xfrm>
              <a:off x="645039" y="2962898"/>
              <a:ext cx="3627238" cy="2337223"/>
            </a:xfrm>
            <a:prstGeom prst="rect">
              <a:avLst/>
            </a:prstGeom>
          </p:spPr>
        </p:pic>
        <p:pic>
          <p:nvPicPr>
            <p:cNvPr id="13" name="Picture 12" descr="decoding_res2.pdf"/>
            <p:cNvPicPr>
              <a:picLocks noChangeAspect="1"/>
            </p:cNvPicPr>
            <p:nvPr/>
          </p:nvPicPr>
          <p:blipFill rotWithShape="1">
            <a:blip r:embed="rId3">
              <a:extLst>
                <a:ext uri="{28A0092B-C50C-407E-A947-70E740481C1C}">
                  <a14:useLocalDpi xmlns:a14="http://schemas.microsoft.com/office/drawing/2010/main" val="0"/>
                </a:ext>
              </a:extLst>
            </a:blip>
            <a:srcRect l="50070" t="51109" r="47371" b="43185"/>
            <a:stretch/>
          </p:blipFill>
          <p:spPr>
            <a:xfrm>
              <a:off x="3762509" y="3002569"/>
              <a:ext cx="369472" cy="408604"/>
            </a:xfrm>
            <a:prstGeom prst="rect">
              <a:avLst/>
            </a:prstGeom>
          </p:spPr>
        </p:pic>
      </p:grpSp>
    </p:spTree>
    <p:extLst>
      <p:ext uri="{BB962C8B-B14F-4D97-AF65-F5344CB8AC3E}">
        <p14:creationId xmlns:p14="http://schemas.microsoft.com/office/powerpoint/2010/main" val="22763683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457200" y="228600"/>
            <a:ext cx="7772400" cy="762000"/>
          </a:xfrm>
        </p:spPr>
        <p:txBody>
          <a:bodyPr>
            <a:normAutofit/>
          </a:bodyPr>
          <a:lstStyle/>
          <a:p>
            <a:r>
              <a:rPr lang="en-US" sz="3600" dirty="0" smtClean="0">
                <a:solidFill>
                  <a:srgbClr val="000090"/>
                </a:solidFill>
              </a:rPr>
              <a:t>Side Note: Different Losses</a:t>
            </a:r>
            <a:endParaRPr lang="en-US" sz="3600" dirty="0">
              <a:solidFill>
                <a:srgbClr val="000090"/>
              </a:solidFill>
            </a:endParaRPr>
          </a:p>
        </p:txBody>
      </p:sp>
      <p:sp>
        <p:nvSpPr>
          <p:cNvPr id="560131" name="Rectangle 3"/>
          <p:cNvSpPr>
            <a:spLocks noGrp="1" noChangeArrowheads="1"/>
          </p:cNvSpPr>
          <p:nvPr>
            <p:ph idx="1"/>
          </p:nvPr>
        </p:nvSpPr>
        <p:spPr>
          <a:xfrm>
            <a:off x="152400" y="990600"/>
            <a:ext cx="4038600" cy="609600"/>
          </a:xfrm>
        </p:spPr>
        <p:txBody>
          <a:bodyPr>
            <a:normAutofit/>
          </a:bodyPr>
          <a:lstStyle/>
          <a:p>
            <a:pPr>
              <a:buFont typeface="Wingdings" pitchFamily="48" charset="2"/>
              <a:buNone/>
            </a:pPr>
            <a:r>
              <a:rPr lang="en-US" sz="2800" dirty="0">
                <a:solidFill>
                  <a:srgbClr val="000090"/>
                </a:solidFill>
              </a:rPr>
              <a:t>Logistic </a:t>
            </a:r>
            <a:r>
              <a:rPr lang="en-US" sz="2800" dirty="0" smtClean="0">
                <a:solidFill>
                  <a:srgbClr val="000090"/>
                </a:solidFill>
              </a:rPr>
              <a:t>regression:</a:t>
            </a:r>
            <a:endParaRPr lang="en-US" sz="2800" dirty="0">
              <a:solidFill>
                <a:srgbClr val="000090"/>
              </a:solidFill>
            </a:endParaRPr>
          </a:p>
        </p:txBody>
      </p:sp>
      <p:pic>
        <p:nvPicPr>
          <p:cNvPr id="560132" name="Picture 4" descr="txp_fig"/>
          <p:cNvPicPr>
            <a:picLocks noChangeAspect="1" noChangeArrowheads="1"/>
          </p:cNvPicPr>
          <p:nvPr>
            <p:custDataLst>
              <p:tags r:id="rId1"/>
            </p:custDataLst>
          </p:nvPr>
        </p:nvPicPr>
        <p:blipFill>
          <a:blip r:embed="rId8" cstate="print"/>
          <a:srcRect/>
          <a:stretch>
            <a:fillRect/>
          </a:stretch>
        </p:blipFill>
        <p:spPr bwMode="auto">
          <a:xfrm>
            <a:off x="304800" y="1524000"/>
            <a:ext cx="3529263" cy="762000"/>
          </a:xfrm>
          <a:prstGeom prst="rect">
            <a:avLst/>
          </a:prstGeom>
          <a:noFill/>
          <a:ln w="9525">
            <a:solidFill>
              <a:schemeClr val="bg2">
                <a:lumMod val="50000"/>
              </a:schemeClr>
            </a:solidFill>
            <a:miter lim="800000"/>
            <a:headEnd/>
            <a:tailEnd/>
          </a:ln>
          <a:effectLst/>
        </p:spPr>
      </p:pic>
      <p:pic>
        <p:nvPicPr>
          <p:cNvPr id="560134" name="Picture 6" descr="txp_fig"/>
          <p:cNvPicPr>
            <a:picLocks noChangeAspect="1" noChangeArrowheads="1"/>
          </p:cNvPicPr>
          <p:nvPr>
            <p:custDataLst>
              <p:tags r:id="rId2"/>
            </p:custDataLst>
          </p:nvPr>
        </p:nvPicPr>
        <p:blipFill>
          <a:blip r:embed="rId9" cstate="print"/>
          <a:srcRect/>
          <a:stretch>
            <a:fillRect/>
          </a:stretch>
        </p:blipFill>
        <p:spPr bwMode="auto">
          <a:xfrm>
            <a:off x="4495800" y="1524000"/>
            <a:ext cx="3581400" cy="687138"/>
          </a:xfrm>
          <a:prstGeom prst="rect">
            <a:avLst/>
          </a:prstGeom>
          <a:noFill/>
          <a:ln w="9525">
            <a:solidFill>
              <a:schemeClr val="accent2">
                <a:lumMod val="75000"/>
              </a:schemeClr>
            </a:solidFill>
            <a:miter lim="800000"/>
            <a:headEnd/>
            <a:tailEnd/>
          </a:ln>
          <a:effectLst/>
        </p:spPr>
      </p:pic>
      <p:sp>
        <p:nvSpPr>
          <p:cNvPr id="560135" name="Text Box 7"/>
          <p:cNvSpPr txBox="1">
            <a:spLocks noChangeArrowheads="1"/>
          </p:cNvSpPr>
          <p:nvPr/>
        </p:nvSpPr>
        <p:spPr bwMode="auto">
          <a:xfrm>
            <a:off x="4267200" y="1066800"/>
            <a:ext cx="4191000" cy="461665"/>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0090"/>
                </a:solidFill>
              </a:rPr>
              <a:t>Boosting </a:t>
            </a:r>
            <a:r>
              <a:rPr lang="en-US" sz="2400" dirty="0" smtClean="0">
                <a:solidFill>
                  <a:srgbClr val="000090"/>
                </a:solidFill>
              </a:rPr>
              <a:t>:</a:t>
            </a:r>
            <a:endParaRPr lang="en-US" sz="2400" dirty="0">
              <a:solidFill>
                <a:srgbClr val="000090"/>
              </a:solidFill>
            </a:endParaRPr>
          </a:p>
        </p:txBody>
      </p:sp>
      <p:sp>
        <p:nvSpPr>
          <p:cNvPr id="560137" name="Text Box 9"/>
          <p:cNvSpPr txBox="1">
            <a:spLocks noChangeArrowheads="1"/>
          </p:cNvSpPr>
          <p:nvPr/>
        </p:nvSpPr>
        <p:spPr bwMode="auto">
          <a:xfrm>
            <a:off x="1143000" y="6172200"/>
            <a:ext cx="7208850" cy="523220"/>
          </a:xfrm>
          <a:prstGeom prst="rect">
            <a:avLst/>
          </a:prstGeom>
          <a:noFill/>
          <a:ln w="9525">
            <a:noFill/>
            <a:miter lim="800000"/>
            <a:headEnd/>
            <a:tailEnd/>
          </a:ln>
          <a:effectLst/>
        </p:spPr>
        <p:txBody>
          <a:bodyPr wrap="none">
            <a:spAutoFit/>
          </a:bodyPr>
          <a:lstStyle/>
          <a:p>
            <a:r>
              <a:rPr lang="en-US" sz="2800" b="1" dirty="0" smtClean="0">
                <a:solidFill>
                  <a:srgbClr val="FF0000"/>
                </a:solidFill>
              </a:rPr>
              <a:t>All our new losses approximate 0/1 loss! </a:t>
            </a:r>
            <a:endParaRPr lang="en-US" sz="2800" b="1" dirty="0">
              <a:solidFill>
                <a:srgbClr val="FF0000"/>
              </a:solidFill>
            </a:endParaRPr>
          </a:p>
        </p:txBody>
      </p:sp>
      <p:pic>
        <p:nvPicPr>
          <p:cNvPr id="3" name="Picture 2"/>
          <p:cNvPicPr>
            <a:picLocks noChangeAspect="1"/>
          </p:cNvPicPr>
          <p:nvPr/>
        </p:nvPicPr>
        <p:blipFill>
          <a:blip r:embed="rId10"/>
          <a:stretch>
            <a:fillRect/>
          </a:stretch>
        </p:blipFill>
        <p:spPr>
          <a:xfrm>
            <a:off x="2636973" y="3124200"/>
            <a:ext cx="4373427" cy="2667000"/>
          </a:xfrm>
          <a:prstGeom prst="rect">
            <a:avLst/>
          </a:prstGeom>
        </p:spPr>
      </p:pic>
      <p:pic>
        <p:nvPicPr>
          <p:cNvPr id="23" name="Picture 5" descr="txp_fig"/>
          <p:cNvPicPr>
            <a:picLocks noChangeAspect="1" noChangeArrowheads="1"/>
          </p:cNvPicPr>
          <p:nvPr>
            <p:custDataLst>
              <p:tags r:id="rId3"/>
            </p:custDataLst>
          </p:nvPr>
        </p:nvPicPr>
        <p:blipFill rotWithShape="1">
          <a:blip r:embed="rId11" cstate="print"/>
          <a:srcRect l="14209" t="19102" r="52920" b="24095"/>
          <a:stretch/>
        </p:blipFill>
        <p:spPr bwMode="auto">
          <a:xfrm>
            <a:off x="457200" y="4953000"/>
            <a:ext cx="2050276" cy="458986"/>
          </a:xfrm>
          <a:prstGeom prst="rect">
            <a:avLst/>
          </a:prstGeom>
          <a:noFill/>
          <a:ln w="12700" cmpd="sng">
            <a:solidFill>
              <a:srgbClr val="000090"/>
            </a:solidFill>
            <a:headEnd/>
            <a:tailEnd/>
          </a:ln>
        </p:spPr>
        <p:style>
          <a:lnRef idx="2">
            <a:schemeClr val="accent1"/>
          </a:lnRef>
          <a:fillRef idx="1">
            <a:schemeClr val="lt1"/>
          </a:fillRef>
          <a:effectRef idx="0">
            <a:schemeClr val="accent1"/>
          </a:effectRef>
          <a:fontRef idx="minor">
            <a:schemeClr val="dk1"/>
          </a:fontRef>
        </p:style>
      </p:pic>
      <p:cxnSp>
        <p:nvCxnSpPr>
          <p:cNvPr id="24" name="Straight Arrow Connector 23"/>
          <p:cNvCxnSpPr/>
          <p:nvPr/>
        </p:nvCxnSpPr>
        <p:spPr>
          <a:xfrm flipV="1">
            <a:off x="2590800" y="4800600"/>
            <a:ext cx="7620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3276600" y="2362200"/>
            <a:ext cx="1676400" cy="1295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3600" y="2362200"/>
            <a:ext cx="685800" cy="152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6" name="Picture 5" descr="txp_fig"/>
          <p:cNvPicPr>
            <a:picLocks noChangeAspect="1" noChangeArrowheads="1"/>
          </p:cNvPicPr>
          <p:nvPr>
            <p:custDataLst>
              <p:tags r:id="rId4"/>
            </p:custDataLst>
          </p:nvPr>
        </p:nvPicPr>
        <p:blipFill rotWithShape="1">
          <a:blip r:embed="rId11" cstate="print"/>
          <a:srcRect l="81781" t="20024" r="2028" b="28854"/>
          <a:stretch/>
        </p:blipFill>
        <p:spPr bwMode="auto">
          <a:xfrm>
            <a:off x="3824642" y="5715000"/>
            <a:ext cx="823558" cy="336887"/>
          </a:xfrm>
          <a:prstGeom prst="rect">
            <a:avLst/>
          </a:prstGeom>
          <a:noFill/>
          <a:ln w="9525">
            <a:noFill/>
            <a:miter lim="800000"/>
            <a:headEnd/>
            <a:tailEnd/>
          </a:ln>
          <a:effectLst/>
        </p:spPr>
      </p:pic>
      <p:sp>
        <p:nvSpPr>
          <p:cNvPr id="25" name="Text Box 3"/>
          <p:cNvSpPr txBox="1">
            <a:spLocks noChangeArrowheads="1"/>
          </p:cNvSpPr>
          <p:nvPr/>
        </p:nvSpPr>
        <p:spPr bwMode="auto">
          <a:xfrm>
            <a:off x="5410200" y="2514600"/>
            <a:ext cx="946150" cy="457200"/>
          </a:xfrm>
          <a:prstGeom prst="rect">
            <a:avLst/>
          </a:prstGeom>
          <a:noFill/>
          <a:ln w="9525">
            <a:noFill/>
            <a:miter lim="800000"/>
            <a:headEnd/>
            <a:tailEnd/>
          </a:ln>
          <a:effectLst/>
        </p:spPr>
        <p:txBody>
          <a:bodyPr wrap="none">
            <a:spAutoFit/>
          </a:bodyPr>
          <a:lstStyle/>
          <a:p>
            <a:r>
              <a:rPr lang="en-US" sz="2400" dirty="0">
                <a:solidFill>
                  <a:srgbClr val="000090"/>
                </a:solidFill>
              </a:rPr>
              <a:t>SVM:</a:t>
            </a:r>
          </a:p>
        </p:txBody>
      </p:sp>
      <p:pic>
        <p:nvPicPr>
          <p:cNvPr id="26" name="Picture 11" descr="txp_fig"/>
          <p:cNvPicPr>
            <a:picLocks noChangeAspect="1" noChangeArrowheads="1"/>
          </p:cNvPicPr>
          <p:nvPr>
            <p:custDataLst>
              <p:tags r:id="rId5"/>
            </p:custDataLst>
          </p:nvPr>
        </p:nvPicPr>
        <p:blipFill>
          <a:blip r:embed="rId12" cstate="print"/>
          <a:srcRect/>
          <a:stretch>
            <a:fillRect/>
          </a:stretch>
        </p:blipFill>
        <p:spPr bwMode="auto">
          <a:xfrm>
            <a:off x="5587078" y="3048000"/>
            <a:ext cx="3480722" cy="1000125"/>
          </a:xfrm>
          <a:prstGeom prst="rect">
            <a:avLst/>
          </a:prstGeom>
          <a:noFill/>
          <a:ln w="9525">
            <a:noFill/>
            <a:miter lim="800000"/>
            <a:headEnd/>
            <a:tailEnd/>
          </a:ln>
          <a:effectLst/>
        </p:spPr>
      </p:pic>
      <p:sp>
        <p:nvSpPr>
          <p:cNvPr id="35" name="Rectangle 3"/>
          <p:cNvSpPr txBox="1">
            <a:spLocks noChangeArrowheads="1"/>
          </p:cNvSpPr>
          <p:nvPr/>
        </p:nvSpPr>
        <p:spPr>
          <a:xfrm>
            <a:off x="304800" y="4419600"/>
            <a:ext cx="4038600" cy="609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48" charset="2"/>
              <a:buNone/>
            </a:pPr>
            <a:r>
              <a:rPr lang="en-US" sz="2800" dirty="0" smtClean="0">
                <a:solidFill>
                  <a:srgbClr val="000090"/>
                </a:solidFill>
              </a:rPr>
              <a:t>0-1 Loss:</a:t>
            </a:r>
            <a:endParaRPr lang="en-US" sz="2800" dirty="0">
              <a:solidFill>
                <a:srgbClr val="000090"/>
              </a:solidFill>
            </a:endParaRPr>
          </a:p>
        </p:txBody>
      </p:sp>
      <p:grpSp>
        <p:nvGrpSpPr>
          <p:cNvPr id="13" name="Group 12"/>
          <p:cNvGrpSpPr/>
          <p:nvPr/>
        </p:nvGrpSpPr>
        <p:grpSpPr>
          <a:xfrm>
            <a:off x="2895600" y="3886200"/>
            <a:ext cx="6096000" cy="1691890"/>
            <a:chOff x="2895600" y="3886200"/>
            <a:chExt cx="6096000" cy="1691890"/>
          </a:xfrm>
        </p:grpSpPr>
        <p:sp>
          <p:nvSpPr>
            <p:cNvPr id="37" name="Text Box 3"/>
            <p:cNvSpPr txBox="1">
              <a:spLocks noChangeArrowheads="1"/>
            </p:cNvSpPr>
            <p:nvPr/>
          </p:nvSpPr>
          <p:spPr bwMode="auto">
            <a:xfrm>
              <a:off x="5410200" y="4034135"/>
              <a:ext cx="1707168" cy="461665"/>
            </a:xfrm>
            <a:prstGeom prst="rect">
              <a:avLst/>
            </a:prstGeom>
            <a:noFill/>
            <a:ln w="9525">
              <a:noFill/>
              <a:miter lim="800000"/>
              <a:headEnd/>
              <a:tailEnd/>
            </a:ln>
            <a:effectLst/>
          </p:spPr>
          <p:txBody>
            <a:bodyPr wrap="none">
              <a:spAutoFit/>
            </a:bodyPr>
            <a:lstStyle/>
            <a:p>
              <a:r>
                <a:rPr lang="en-US" sz="2400" dirty="0">
                  <a:solidFill>
                    <a:srgbClr val="000090"/>
                  </a:solidFill>
                </a:rPr>
                <a:t>H</a:t>
              </a:r>
              <a:r>
                <a:rPr lang="en-US" sz="2400" dirty="0" smtClean="0">
                  <a:solidFill>
                    <a:srgbClr val="000090"/>
                  </a:solidFill>
                </a:rPr>
                <a:t>inge loss:</a:t>
              </a:r>
              <a:endParaRPr lang="en-US" sz="2400" dirty="0">
                <a:solidFill>
                  <a:srgbClr val="000090"/>
                </a:solidFill>
              </a:endParaRPr>
            </a:p>
          </p:txBody>
        </p:sp>
        <p:pic>
          <p:nvPicPr>
            <p:cNvPr id="5" name="Picture 4"/>
            <p:cNvPicPr>
              <a:picLocks noChangeAspect="1"/>
            </p:cNvPicPr>
            <p:nvPr/>
          </p:nvPicPr>
          <p:blipFill>
            <a:blip r:embed="rId13"/>
            <a:stretch>
              <a:fillRect/>
            </a:stretch>
          </p:blipFill>
          <p:spPr>
            <a:xfrm>
              <a:off x="5586761" y="4495800"/>
              <a:ext cx="3404839" cy="609600"/>
            </a:xfrm>
            <a:prstGeom prst="rect">
              <a:avLst/>
            </a:prstGeom>
            <a:ln>
              <a:solidFill>
                <a:srgbClr val="008000"/>
              </a:solidFill>
            </a:ln>
          </p:spPr>
        </p:pic>
        <p:grpSp>
          <p:nvGrpSpPr>
            <p:cNvPr id="10" name="Group 9"/>
            <p:cNvGrpSpPr/>
            <p:nvPr/>
          </p:nvGrpSpPr>
          <p:grpSpPr>
            <a:xfrm>
              <a:off x="2895600" y="3886200"/>
              <a:ext cx="3886200" cy="1691890"/>
              <a:chOff x="2895600" y="3886200"/>
              <a:chExt cx="3886200" cy="1691890"/>
            </a:xfrm>
          </p:grpSpPr>
          <p:cxnSp>
            <p:nvCxnSpPr>
              <p:cNvPr id="7" name="Straight Connector 6"/>
              <p:cNvCxnSpPr/>
              <p:nvPr/>
            </p:nvCxnSpPr>
            <p:spPr>
              <a:xfrm>
                <a:off x="5486400" y="5578090"/>
                <a:ext cx="1295400" cy="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2895600" y="3886200"/>
                <a:ext cx="2590800" cy="167640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grpSp>
        <p:cxnSp>
          <p:nvCxnSpPr>
            <p:cNvPr id="42" name="Straight Arrow Connector 41"/>
            <p:cNvCxnSpPr/>
            <p:nvPr/>
          </p:nvCxnSpPr>
          <p:spPr>
            <a:xfrm flipH="1">
              <a:off x="5486400" y="5181600"/>
              <a:ext cx="16002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64762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0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457200" y="152400"/>
            <a:ext cx="8229600" cy="1143000"/>
          </a:xfrm>
        </p:spPr>
        <p:txBody>
          <a:bodyPr/>
          <a:lstStyle/>
          <a:p>
            <a:r>
              <a:rPr lang="en-US" dirty="0">
                <a:solidFill>
                  <a:srgbClr val="000090"/>
                </a:solidFill>
              </a:rPr>
              <a:t>What about multiple classes?</a:t>
            </a:r>
          </a:p>
        </p:txBody>
      </p:sp>
      <p:grpSp>
        <p:nvGrpSpPr>
          <p:cNvPr id="2" name="Group 3"/>
          <p:cNvGrpSpPr>
            <a:grpSpLocks/>
          </p:cNvGrpSpPr>
          <p:nvPr/>
        </p:nvGrpSpPr>
        <p:grpSpPr bwMode="auto">
          <a:xfrm>
            <a:off x="1600200" y="2971800"/>
            <a:ext cx="2286000" cy="3048000"/>
            <a:chOff x="480" y="1488"/>
            <a:chExt cx="1632" cy="2064"/>
          </a:xfrm>
        </p:grpSpPr>
        <p:sp>
          <p:nvSpPr>
            <p:cNvPr id="934916"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17"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18"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19"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0"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1"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2"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3"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4"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4925"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4867275" y="3179763"/>
            <a:ext cx="2219325" cy="2763837"/>
            <a:chOff x="2544" y="1632"/>
            <a:chExt cx="1584" cy="1872"/>
          </a:xfrm>
        </p:grpSpPr>
        <p:sp>
          <p:nvSpPr>
            <p:cNvPr id="934927"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28" name="Rectangle 16"/>
            <p:cNvSpPr>
              <a:spLocks noChangeArrowheads="1"/>
            </p:cNvSpPr>
            <p:nvPr/>
          </p:nvSpPr>
          <p:spPr bwMode="auto">
            <a:xfrm>
              <a:off x="2592" y="259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29"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0"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1"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2"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3"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4"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5"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6"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7"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4938"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4" name="Group 27"/>
          <p:cNvGrpSpPr>
            <a:grpSpLocks/>
          </p:cNvGrpSpPr>
          <p:nvPr/>
        </p:nvGrpSpPr>
        <p:grpSpPr bwMode="auto">
          <a:xfrm>
            <a:off x="2819400" y="1600200"/>
            <a:ext cx="2819400" cy="1524000"/>
            <a:chOff x="960" y="1440"/>
            <a:chExt cx="1776" cy="960"/>
          </a:xfrm>
        </p:grpSpPr>
        <p:sp>
          <p:nvSpPr>
            <p:cNvPr id="934940" name="AutoShape 28"/>
            <p:cNvSpPr>
              <a:spLocks noChangeArrowheads="1"/>
            </p:cNvSpPr>
            <p:nvPr/>
          </p:nvSpPr>
          <p:spPr bwMode="auto">
            <a:xfrm>
              <a:off x="1488" y="187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1" name="AutoShape 29"/>
            <p:cNvSpPr>
              <a:spLocks noChangeArrowheads="1"/>
            </p:cNvSpPr>
            <p:nvPr/>
          </p:nvSpPr>
          <p:spPr bwMode="auto">
            <a:xfrm>
              <a:off x="2064" y="148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2" name="AutoShape 30"/>
            <p:cNvSpPr>
              <a:spLocks noChangeArrowheads="1"/>
            </p:cNvSpPr>
            <p:nvPr/>
          </p:nvSpPr>
          <p:spPr bwMode="auto">
            <a:xfrm>
              <a:off x="2256" y="196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3" name="AutoShape 31"/>
            <p:cNvSpPr>
              <a:spLocks noChangeArrowheads="1"/>
            </p:cNvSpPr>
            <p:nvPr/>
          </p:nvSpPr>
          <p:spPr bwMode="auto">
            <a:xfrm>
              <a:off x="1824"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4" name="AutoShape 32"/>
            <p:cNvSpPr>
              <a:spLocks noChangeArrowheads="1"/>
            </p:cNvSpPr>
            <p:nvPr/>
          </p:nvSpPr>
          <p:spPr bwMode="auto">
            <a:xfrm>
              <a:off x="1872" y="2256"/>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5" name="AutoShape 33"/>
            <p:cNvSpPr>
              <a:spLocks noChangeArrowheads="1"/>
            </p:cNvSpPr>
            <p:nvPr/>
          </p:nvSpPr>
          <p:spPr bwMode="auto">
            <a:xfrm>
              <a:off x="960" y="163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6" name="AutoShape 34"/>
            <p:cNvSpPr>
              <a:spLocks noChangeArrowheads="1"/>
            </p:cNvSpPr>
            <p:nvPr/>
          </p:nvSpPr>
          <p:spPr bwMode="auto">
            <a:xfrm>
              <a:off x="2592" y="216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7" name="AutoShape 35"/>
            <p:cNvSpPr>
              <a:spLocks noChangeArrowheads="1"/>
            </p:cNvSpPr>
            <p:nvPr/>
          </p:nvSpPr>
          <p:spPr bwMode="auto">
            <a:xfrm>
              <a:off x="2592"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4948" name="AutoShape 36"/>
            <p:cNvSpPr>
              <a:spLocks noChangeArrowheads="1"/>
            </p:cNvSpPr>
            <p:nvPr/>
          </p:nvSpPr>
          <p:spPr bwMode="auto">
            <a:xfrm>
              <a:off x="1488" y="144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grpSp>
      <p:sp>
        <p:nvSpPr>
          <p:cNvPr id="40" name="Line 29"/>
          <p:cNvSpPr>
            <a:spLocks noChangeShapeType="1"/>
          </p:cNvSpPr>
          <p:nvPr/>
        </p:nvSpPr>
        <p:spPr bwMode="auto">
          <a:xfrm flipH="1" flipV="1">
            <a:off x="2209800" y="1828799"/>
            <a:ext cx="2133600" cy="1904999"/>
          </a:xfrm>
          <a:prstGeom prst="line">
            <a:avLst/>
          </a:prstGeom>
          <a:noFill/>
          <a:ln w="38100" cmpd="sng">
            <a:solidFill>
              <a:schemeClr val="tx1"/>
            </a:solidFill>
            <a:round/>
            <a:headEnd/>
            <a:tailEnd/>
          </a:ln>
          <a:effectLst/>
        </p:spPr>
        <p:txBody>
          <a:bodyPr/>
          <a:lstStyle/>
          <a:p>
            <a:endParaRPr lang="en-US"/>
          </a:p>
        </p:txBody>
      </p:sp>
      <p:sp>
        <p:nvSpPr>
          <p:cNvPr id="41" name="Line 29"/>
          <p:cNvSpPr>
            <a:spLocks noChangeShapeType="1"/>
          </p:cNvSpPr>
          <p:nvPr/>
        </p:nvSpPr>
        <p:spPr bwMode="auto">
          <a:xfrm flipV="1">
            <a:off x="4343400" y="2285999"/>
            <a:ext cx="2819400" cy="1447801"/>
          </a:xfrm>
          <a:prstGeom prst="line">
            <a:avLst/>
          </a:prstGeom>
          <a:noFill/>
          <a:ln w="38100" cmpd="sng">
            <a:solidFill>
              <a:schemeClr val="tx1"/>
            </a:solidFill>
            <a:round/>
            <a:headEnd/>
            <a:tailEnd/>
          </a:ln>
          <a:effectLst/>
        </p:spPr>
        <p:txBody>
          <a:bodyPr/>
          <a:lstStyle/>
          <a:p>
            <a:endParaRPr lang="en-US"/>
          </a:p>
        </p:txBody>
      </p:sp>
      <p:sp>
        <p:nvSpPr>
          <p:cNvPr id="42" name="Line 29"/>
          <p:cNvSpPr>
            <a:spLocks noChangeShapeType="1"/>
          </p:cNvSpPr>
          <p:nvPr/>
        </p:nvSpPr>
        <p:spPr bwMode="auto">
          <a:xfrm flipH="1">
            <a:off x="4114800" y="3733798"/>
            <a:ext cx="228600" cy="2438401"/>
          </a:xfrm>
          <a:prstGeom prst="line">
            <a:avLst/>
          </a:prstGeom>
          <a:noFill/>
          <a:ln w="38100" cmpd="sng">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685895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457200" y="76200"/>
            <a:ext cx="8229600" cy="1143000"/>
          </a:xfrm>
        </p:spPr>
        <p:txBody>
          <a:bodyPr/>
          <a:lstStyle/>
          <a:p>
            <a:r>
              <a:rPr lang="en-US" dirty="0">
                <a:solidFill>
                  <a:srgbClr val="000090"/>
                </a:solidFill>
              </a:rPr>
              <a:t>One against All</a:t>
            </a:r>
          </a:p>
        </p:txBody>
      </p:sp>
      <p:grpSp>
        <p:nvGrpSpPr>
          <p:cNvPr id="2" name="Group 3"/>
          <p:cNvGrpSpPr>
            <a:grpSpLocks/>
          </p:cNvGrpSpPr>
          <p:nvPr/>
        </p:nvGrpSpPr>
        <p:grpSpPr bwMode="auto">
          <a:xfrm>
            <a:off x="76200" y="2322513"/>
            <a:ext cx="1490662" cy="1849437"/>
            <a:chOff x="480" y="1488"/>
            <a:chExt cx="1632" cy="2064"/>
          </a:xfrm>
        </p:grpSpPr>
        <p:sp>
          <p:nvSpPr>
            <p:cNvPr id="936964"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5"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6"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7"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8"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69"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70"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71"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72"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6973"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1871662" y="2724150"/>
            <a:ext cx="1447800" cy="1676400"/>
            <a:chOff x="2544" y="1632"/>
            <a:chExt cx="1584" cy="1872"/>
          </a:xfrm>
        </p:grpSpPr>
        <p:sp>
          <p:nvSpPr>
            <p:cNvPr id="936975"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76" name="Rectangle 16"/>
            <p:cNvSpPr>
              <a:spLocks noChangeArrowheads="1"/>
            </p:cNvSpPr>
            <p:nvPr/>
          </p:nvSpPr>
          <p:spPr bwMode="auto">
            <a:xfrm>
              <a:off x="2592" y="259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77"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78"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79"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0"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1"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2"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3"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4"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5"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6986"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4" name="Group 27"/>
          <p:cNvGrpSpPr>
            <a:grpSpLocks/>
          </p:cNvGrpSpPr>
          <p:nvPr/>
        </p:nvGrpSpPr>
        <p:grpSpPr bwMode="auto">
          <a:xfrm>
            <a:off x="1185862" y="1428750"/>
            <a:ext cx="1838325" cy="923925"/>
            <a:chOff x="960" y="1440"/>
            <a:chExt cx="1776" cy="960"/>
          </a:xfrm>
        </p:grpSpPr>
        <p:sp>
          <p:nvSpPr>
            <p:cNvPr id="936988" name="AutoShape 28"/>
            <p:cNvSpPr>
              <a:spLocks noChangeArrowheads="1"/>
            </p:cNvSpPr>
            <p:nvPr/>
          </p:nvSpPr>
          <p:spPr bwMode="auto">
            <a:xfrm>
              <a:off x="1488" y="187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89" name="AutoShape 29"/>
            <p:cNvSpPr>
              <a:spLocks noChangeArrowheads="1"/>
            </p:cNvSpPr>
            <p:nvPr/>
          </p:nvSpPr>
          <p:spPr bwMode="auto">
            <a:xfrm>
              <a:off x="2064" y="148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0" name="AutoShape 30"/>
            <p:cNvSpPr>
              <a:spLocks noChangeArrowheads="1"/>
            </p:cNvSpPr>
            <p:nvPr/>
          </p:nvSpPr>
          <p:spPr bwMode="auto">
            <a:xfrm>
              <a:off x="2256" y="196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1" name="AutoShape 31"/>
            <p:cNvSpPr>
              <a:spLocks noChangeArrowheads="1"/>
            </p:cNvSpPr>
            <p:nvPr/>
          </p:nvSpPr>
          <p:spPr bwMode="auto">
            <a:xfrm>
              <a:off x="1824"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2" name="AutoShape 32"/>
            <p:cNvSpPr>
              <a:spLocks noChangeArrowheads="1"/>
            </p:cNvSpPr>
            <p:nvPr/>
          </p:nvSpPr>
          <p:spPr bwMode="auto">
            <a:xfrm>
              <a:off x="1872" y="2256"/>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3" name="AutoShape 33"/>
            <p:cNvSpPr>
              <a:spLocks noChangeArrowheads="1"/>
            </p:cNvSpPr>
            <p:nvPr/>
          </p:nvSpPr>
          <p:spPr bwMode="auto">
            <a:xfrm>
              <a:off x="960" y="163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4" name="AutoShape 34"/>
            <p:cNvSpPr>
              <a:spLocks noChangeArrowheads="1"/>
            </p:cNvSpPr>
            <p:nvPr/>
          </p:nvSpPr>
          <p:spPr bwMode="auto">
            <a:xfrm>
              <a:off x="2592" y="216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5" name="AutoShape 35"/>
            <p:cNvSpPr>
              <a:spLocks noChangeArrowheads="1"/>
            </p:cNvSpPr>
            <p:nvPr/>
          </p:nvSpPr>
          <p:spPr bwMode="auto">
            <a:xfrm>
              <a:off x="2592"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936996" name="AutoShape 36"/>
            <p:cNvSpPr>
              <a:spLocks noChangeArrowheads="1"/>
            </p:cNvSpPr>
            <p:nvPr/>
          </p:nvSpPr>
          <p:spPr bwMode="auto">
            <a:xfrm>
              <a:off x="1488" y="144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grpSp>
      <p:sp>
        <p:nvSpPr>
          <p:cNvPr id="936997" name="Text Box 37"/>
          <p:cNvSpPr txBox="1">
            <a:spLocks noChangeArrowheads="1"/>
          </p:cNvSpPr>
          <p:nvPr/>
        </p:nvSpPr>
        <p:spPr bwMode="auto">
          <a:xfrm>
            <a:off x="4114800" y="1371600"/>
            <a:ext cx="4419600" cy="3046988"/>
          </a:xfrm>
          <a:prstGeom prst="rect">
            <a:avLst/>
          </a:prstGeom>
          <a:noFill/>
          <a:ln w="9525">
            <a:noFill/>
            <a:miter lim="800000"/>
            <a:headEnd/>
            <a:tailEnd/>
          </a:ln>
          <a:effectLst/>
        </p:spPr>
        <p:txBody>
          <a:bodyPr wrap="square">
            <a:spAutoFit/>
          </a:bodyPr>
          <a:lstStyle/>
          <a:p>
            <a:r>
              <a:rPr lang="en-US" sz="3200" b="1" dirty="0">
                <a:solidFill>
                  <a:srgbClr val="000090"/>
                </a:solidFill>
              </a:rPr>
              <a:t>Learn 3 classifiers</a:t>
            </a:r>
            <a:r>
              <a:rPr lang="en-US" sz="3200" b="1" dirty="0" smtClean="0">
                <a:solidFill>
                  <a:srgbClr val="000090"/>
                </a:solidFill>
              </a:rPr>
              <a:t>:</a:t>
            </a:r>
          </a:p>
          <a:p>
            <a:pPr marL="457200" indent="-457200">
              <a:buFont typeface="Arial"/>
              <a:buChar char="•"/>
            </a:pPr>
            <a:r>
              <a:rPr lang="en-US" sz="3200" dirty="0" smtClean="0"/>
              <a:t>+ </a:t>
            </a:r>
            <a:r>
              <a:rPr lang="en-US" sz="3200" dirty="0" err="1" smtClean="0"/>
              <a:t>vs</a:t>
            </a:r>
            <a:r>
              <a:rPr lang="en-US" sz="3200" dirty="0" smtClean="0"/>
              <a:t> {0,-}, weights w</a:t>
            </a:r>
            <a:r>
              <a:rPr lang="en-US" sz="3200" baseline="-25000" dirty="0" smtClean="0"/>
              <a:t>+</a:t>
            </a:r>
          </a:p>
          <a:p>
            <a:pPr marL="457200" indent="-457200">
              <a:buFont typeface="Arial"/>
              <a:buChar char="•"/>
            </a:pPr>
            <a:r>
              <a:rPr lang="en-US" sz="3200" dirty="0" smtClean="0"/>
              <a:t>- </a:t>
            </a:r>
            <a:r>
              <a:rPr lang="en-US" sz="3200" dirty="0" err="1"/>
              <a:t>vs</a:t>
            </a:r>
            <a:r>
              <a:rPr lang="en-US" sz="3200" dirty="0"/>
              <a:t> {0</a:t>
            </a:r>
            <a:r>
              <a:rPr lang="en-US" sz="3200" dirty="0" smtClean="0"/>
              <a:t>,+}</a:t>
            </a:r>
            <a:r>
              <a:rPr lang="en-US" sz="3200" dirty="0"/>
              <a:t>, weights </a:t>
            </a:r>
            <a:r>
              <a:rPr lang="en-US" sz="3200" dirty="0" smtClean="0"/>
              <a:t>w</a:t>
            </a:r>
            <a:r>
              <a:rPr lang="en-US" sz="3200" baseline="-25000" dirty="0" smtClean="0"/>
              <a:t>-</a:t>
            </a:r>
            <a:endParaRPr lang="en-US" sz="3200" baseline="-25000" dirty="0"/>
          </a:p>
          <a:p>
            <a:pPr marL="457200" indent="-457200">
              <a:buFont typeface="Arial"/>
              <a:buChar char="•"/>
            </a:pPr>
            <a:r>
              <a:rPr lang="en-US" sz="3200" dirty="0" smtClean="0"/>
              <a:t>0 </a:t>
            </a:r>
            <a:r>
              <a:rPr lang="en-US" sz="3200" dirty="0" err="1"/>
              <a:t>vs</a:t>
            </a:r>
            <a:r>
              <a:rPr lang="en-US" sz="3200" dirty="0"/>
              <a:t> </a:t>
            </a:r>
            <a:r>
              <a:rPr lang="en-US" sz="3200" dirty="0" smtClean="0"/>
              <a:t>{+,</a:t>
            </a:r>
            <a:r>
              <a:rPr lang="en-US" sz="3200" dirty="0"/>
              <a:t>-}, weights </a:t>
            </a:r>
            <a:r>
              <a:rPr lang="en-US" sz="3200" dirty="0" smtClean="0"/>
              <a:t>w</a:t>
            </a:r>
            <a:r>
              <a:rPr lang="en-US" sz="3200" baseline="-25000" dirty="0" smtClean="0"/>
              <a:t>0</a:t>
            </a:r>
          </a:p>
          <a:p>
            <a:r>
              <a:rPr lang="en-US" sz="3200" dirty="0">
                <a:solidFill>
                  <a:srgbClr val="000090"/>
                </a:solidFill>
              </a:rPr>
              <a:t>Output for x:</a:t>
            </a:r>
          </a:p>
          <a:p>
            <a:r>
              <a:rPr lang="en-US" sz="3200" dirty="0" smtClean="0"/>
              <a:t>   y = </a:t>
            </a:r>
            <a:r>
              <a:rPr lang="en-US" sz="3200" dirty="0" err="1" smtClean="0"/>
              <a:t>argmax</a:t>
            </a:r>
            <a:r>
              <a:rPr lang="en-US" sz="3200" baseline="-25000" dirty="0" err="1" smtClean="0"/>
              <a:t>i</a:t>
            </a:r>
            <a:r>
              <a:rPr lang="en-US" sz="3200" dirty="0"/>
              <a:t> </a:t>
            </a:r>
            <a:r>
              <a:rPr lang="en-US" sz="3200" dirty="0" err="1" smtClean="0"/>
              <a:t>w</a:t>
            </a:r>
            <a:r>
              <a:rPr lang="en-US" sz="3200" baseline="-25000" dirty="0" err="1" smtClean="0"/>
              <a:t>i</a:t>
            </a:r>
            <a:r>
              <a:rPr lang="en-US" sz="3200" dirty="0" err="1" smtClean="0"/>
              <a:t>.x</a:t>
            </a:r>
            <a:endParaRPr lang="en-US" sz="3200" baseline="-25000" dirty="0"/>
          </a:p>
        </p:txBody>
      </p:sp>
      <p:grpSp>
        <p:nvGrpSpPr>
          <p:cNvPr id="6" name="Group 5"/>
          <p:cNvGrpSpPr/>
          <p:nvPr/>
        </p:nvGrpSpPr>
        <p:grpSpPr>
          <a:xfrm>
            <a:off x="1069942" y="1002268"/>
            <a:ext cx="682658" cy="3569732"/>
            <a:chOff x="1069942" y="1002268"/>
            <a:chExt cx="682658" cy="3569732"/>
          </a:xfrm>
        </p:grpSpPr>
        <p:sp>
          <p:nvSpPr>
            <p:cNvPr id="87" name="Line 29"/>
            <p:cNvSpPr>
              <a:spLocks noChangeShapeType="1"/>
            </p:cNvSpPr>
            <p:nvPr/>
          </p:nvSpPr>
          <p:spPr bwMode="auto">
            <a:xfrm flipH="1" flipV="1">
              <a:off x="1524000" y="1219200"/>
              <a:ext cx="228600" cy="3352800"/>
            </a:xfrm>
            <a:prstGeom prst="line">
              <a:avLst/>
            </a:prstGeom>
            <a:noFill/>
            <a:ln w="38100" cmpd="sng">
              <a:solidFill>
                <a:srgbClr val="000090"/>
              </a:solidFill>
              <a:round/>
              <a:headEnd/>
              <a:tailEnd/>
            </a:ln>
            <a:effectLst/>
          </p:spPr>
          <p:txBody>
            <a:bodyPr/>
            <a:lstStyle/>
            <a:p>
              <a:endParaRPr lang="en-US"/>
            </a:p>
          </p:txBody>
        </p:sp>
        <p:sp>
          <p:nvSpPr>
            <p:cNvPr id="5" name="Rectangle 4"/>
            <p:cNvSpPr/>
            <p:nvPr/>
          </p:nvSpPr>
          <p:spPr>
            <a:xfrm>
              <a:off x="1069942" y="1002268"/>
              <a:ext cx="539581" cy="461665"/>
            </a:xfrm>
            <a:prstGeom prst="rect">
              <a:avLst/>
            </a:prstGeom>
            <a:ln>
              <a:noFill/>
            </a:ln>
          </p:spPr>
          <p:txBody>
            <a:bodyPr wrap="none">
              <a:spAutoFit/>
            </a:bodyPr>
            <a:lstStyle/>
            <a:p>
              <a:r>
                <a:rPr lang="en-US" sz="2400" dirty="0">
                  <a:solidFill>
                    <a:srgbClr val="000090"/>
                  </a:solidFill>
                </a:rPr>
                <a:t>w</a:t>
              </a:r>
              <a:r>
                <a:rPr lang="en-US" sz="2400" baseline="-25000" dirty="0">
                  <a:solidFill>
                    <a:srgbClr val="000090"/>
                  </a:solidFill>
                </a:rPr>
                <a:t>+</a:t>
              </a:r>
              <a:endParaRPr lang="en-US" sz="2400" dirty="0">
                <a:solidFill>
                  <a:srgbClr val="000090"/>
                </a:solidFill>
              </a:endParaRPr>
            </a:p>
          </p:txBody>
        </p:sp>
      </p:grpSp>
      <p:grpSp>
        <p:nvGrpSpPr>
          <p:cNvPr id="7" name="Group 6"/>
          <p:cNvGrpSpPr/>
          <p:nvPr/>
        </p:nvGrpSpPr>
        <p:grpSpPr>
          <a:xfrm>
            <a:off x="838200" y="1600200"/>
            <a:ext cx="2850284" cy="3048000"/>
            <a:chOff x="838200" y="1600200"/>
            <a:chExt cx="2850284" cy="3048000"/>
          </a:xfrm>
        </p:grpSpPr>
        <p:sp>
          <p:nvSpPr>
            <p:cNvPr id="88" name="Line 29"/>
            <p:cNvSpPr>
              <a:spLocks noChangeShapeType="1"/>
            </p:cNvSpPr>
            <p:nvPr/>
          </p:nvSpPr>
          <p:spPr bwMode="auto">
            <a:xfrm flipV="1">
              <a:off x="838200" y="1600200"/>
              <a:ext cx="2438400" cy="3048000"/>
            </a:xfrm>
            <a:prstGeom prst="line">
              <a:avLst/>
            </a:prstGeom>
            <a:noFill/>
            <a:ln w="38100" cmpd="sng">
              <a:solidFill>
                <a:srgbClr val="FF0000"/>
              </a:solidFill>
              <a:round/>
              <a:headEnd/>
              <a:tailEnd/>
            </a:ln>
            <a:effectLst/>
          </p:spPr>
          <p:txBody>
            <a:bodyPr/>
            <a:lstStyle/>
            <a:p>
              <a:endParaRPr lang="en-US"/>
            </a:p>
          </p:txBody>
        </p:sp>
        <p:sp>
          <p:nvSpPr>
            <p:cNvPr id="91" name="Rectangle 90"/>
            <p:cNvSpPr/>
            <p:nvPr/>
          </p:nvSpPr>
          <p:spPr>
            <a:xfrm>
              <a:off x="3200400" y="1600200"/>
              <a:ext cx="488084" cy="461665"/>
            </a:xfrm>
            <a:prstGeom prst="rect">
              <a:avLst/>
            </a:prstGeom>
            <a:ln>
              <a:noFill/>
            </a:ln>
          </p:spPr>
          <p:txBody>
            <a:bodyPr wrap="none">
              <a:spAutoFit/>
            </a:bodyPr>
            <a:lstStyle/>
            <a:p>
              <a:r>
                <a:rPr lang="en-US" sz="2400" dirty="0" smtClean="0">
                  <a:solidFill>
                    <a:srgbClr val="FF0000"/>
                  </a:solidFill>
                </a:rPr>
                <a:t>w</a:t>
              </a:r>
              <a:r>
                <a:rPr lang="en-US" sz="2400" baseline="-25000" dirty="0">
                  <a:solidFill>
                    <a:srgbClr val="FF0000"/>
                  </a:solidFill>
                </a:rPr>
                <a:t>-</a:t>
              </a:r>
              <a:endParaRPr lang="en-US" sz="2400" dirty="0">
                <a:solidFill>
                  <a:srgbClr val="FF0000"/>
                </a:solidFill>
              </a:endParaRPr>
            </a:p>
          </p:txBody>
        </p:sp>
      </p:grpSp>
      <p:sp>
        <p:nvSpPr>
          <p:cNvPr id="8" name="Rectangle 7"/>
          <p:cNvSpPr/>
          <p:nvPr/>
        </p:nvSpPr>
        <p:spPr>
          <a:xfrm>
            <a:off x="1143000" y="4953000"/>
            <a:ext cx="3200400" cy="461665"/>
          </a:xfrm>
          <a:prstGeom prst="rect">
            <a:avLst/>
          </a:prstGeom>
        </p:spPr>
        <p:txBody>
          <a:bodyPr wrap="square">
            <a:spAutoFit/>
          </a:bodyPr>
          <a:lstStyle/>
          <a:p>
            <a:r>
              <a:rPr lang="en-US" sz="2400" dirty="0" smtClean="0">
                <a:solidFill>
                  <a:srgbClr val="000090"/>
                </a:solidFill>
              </a:rPr>
              <a:t>Any other way?</a:t>
            </a:r>
          </a:p>
        </p:txBody>
      </p:sp>
      <p:grpSp>
        <p:nvGrpSpPr>
          <p:cNvPr id="9" name="Group 8"/>
          <p:cNvGrpSpPr/>
          <p:nvPr/>
        </p:nvGrpSpPr>
        <p:grpSpPr>
          <a:xfrm>
            <a:off x="457200" y="2057399"/>
            <a:ext cx="3505670" cy="1223666"/>
            <a:chOff x="457200" y="2057399"/>
            <a:chExt cx="3505670" cy="1223666"/>
          </a:xfrm>
        </p:grpSpPr>
        <p:sp>
          <p:nvSpPr>
            <p:cNvPr id="86" name="Line 29"/>
            <p:cNvSpPr>
              <a:spLocks noChangeShapeType="1"/>
            </p:cNvSpPr>
            <p:nvPr/>
          </p:nvSpPr>
          <p:spPr bwMode="auto">
            <a:xfrm flipH="1" flipV="1">
              <a:off x="457200" y="2057399"/>
              <a:ext cx="3276600" cy="685801"/>
            </a:xfrm>
            <a:prstGeom prst="line">
              <a:avLst/>
            </a:prstGeom>
            <a:noFill/>
            <a:ln w="38100" cmpd="sng">
              <a:solidFill>
                <a:srgbClr val="009900"/>
              </a:solidFill>
              <a:round/>
              <a:headEnd/>
              <a:tailEnd/>
            </a:ln>
            <a:effectLst/>
          </p:spPr>
          <p:txBody>
            <a:bodyPr/>
            <a:lstStyle/>
            <a:p>
              <a:endParaRPr lang="en-US"/>
            </a:p>
          </p:txBody>
        </p:sp>
        <p:sp>
          <p:nvSpPr>
            <p:cNvPr id="94" name="Rectangle 93"/>
            <p:cNvSpPr/>
            <p:nvPr/>
          </p:nvSpPr>
          <p:spPr>
            <a:xfrm>
              <a:off x="3429000" y="2819400"/>
              <a:ext cx="533870" cy="461665"/>
            </a:xfrm>
            <a:prstGeom prst="rect">
              <a:avLst/>
            </a:prstGeom>
            <a:ln>
              <a:noFill/>
            </a:ln>
          </p:spPr>
          <p:txBody>
            <a:bodyPr wrap="none">
              <a:spAutoFit/>
            </a:bodyPr>
            <a:lstStyle/>
            <a:p>
              <a:r>
                <a:rPr lang="en-US" sz="2400" dirty="0" smtClean="0">
                  <a:solidFill>
                    <a:srgbClr val="009900"/>
                  </a:solidFill>
                </a:rPr>
                <a:t>w</a:t>
              </a:r>
              <a:r>
                <a:rPr lang="en-US" sz="2400" baseline="-25000" dirty="0" smtClean="0">
                  <a:solidFill>
                    <a:srgbClr val="009900"/>
                  </a:solidFill>
                </a:rPr>
                <a:t>0</a:t>
              </a:r>
              <a:endParaRPr lang="en-US" sz="2400" dirty="0">
                <a:solidFill>
                  <a:srgbClr val="009900"/>
                </a:solidFill>
              </a:endParaRPr>
            </a:p>
          </p:txBody>
        </p:sp>
      </p:grpSp>
      <p:sp>
        <p:nvSpPr>
          <p:cNvPr id="48" name="Rectangle 47"/>
          <p:cNvSpPr/>
          <p:nvPr/>
        </p:nvSpPr>
        <p:spPr>
          <a:xfrm>
            <a:off x="1145651" y="5643564"/>
            <a:ext cx="3200400" cy="461665"/>
          </a:xfrm>
          <a:prstGeom prst="rect">
            <a:avLst/>
          </a:prstGeom>
        </p:spPr>
        <p:txBody>
          <a:bodyPr wrap="square">
            <a:spAutoFit/>
          </a:bodyPr>
          <a:lstStyle/>
          <a:p>
            <a:r>
              <a:rPr lang="en-US" sz="2400" dirty="0" smtClean="0">
                <a:solidFill>
                  <a:srgbClr val="000090"/>
                </a:solidFill>
              </a:rPr>
              <a:t>Any problems?</a:t>
            </a:r>
          </a:p>
        </p:txBody>
      </p:sp>
    </p:spTree>
    <p:extLst>
      <p:ext uri="{BB962C8B-B14F-4D97-AF65-F5344CB8AC3E}">
        <p14:creationId xmlns:p14="http://schemas.microsoft.com/office/powerpoint/2010/main" val="2372327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69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69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p:bldP spid="9369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ChangeArrowheads="1"/>
          </p:cNvSpPr>
          <p:nvPr>
            <p:ph type="title"/>
          </p:nvPr>
        </p:nvSpPr>
        <p:spPr>
          <a:xfrm>
            <a:off x="457200" y="76200"/>
            <a:ext cx="8229600" cy="1143000"/>
          </a:xfrm>
        </p:spPr>
        <p:txBody>
          <a:bodyPr/>
          <a:lstStyle/>
          <a:p>
            <a:r>
              <a:rPr lang="en-US" sz="4000" dirty="0">
                <a:solidFill>
                  <a:srgbClr val="000090"/>
                </a:solidFill>
              </a:rPr>
              <a:t>Learn 1 classifier: Multiclass SVM</a:t>
            </a:r>
          </a:p>
        </p:txBody>
      </p:sp>
      <p:sp>
        <p:nvSpPr>
          <p:cNvPr id="939046" name="Text Box 38"/>
          <p:cNvSpPr txBox="1">
            <a:spLocks noChangeArrowheads="1"/>
          </p:cNvSpPr>
          <p:nvPr/>
        </p:nvSpPr>
        <p:spPr bwMode="auto">
          <a:xfrm>
            <a:off x="533400" y="1524000"/>
            <a:ext cx="3777457" cy="3108544"/>
          </a:xfrm>
          <a:prstGeom prst="rect">
            <a:avLst/>
          </a:prstGeom>
          <a:noFill/>
          <a:ln w="9525">
            <a:noFill/>
            <a:miter lim="800000"/>
            <a:headEnd/>
            <a:tailEnd/>
          </a:ln>
          <a:effectLst/>
        </p:spPr>
        <p:txBody>
          <a:bodyPr wrap="square">
            <a:spAutoFit/>
          </a:bodyPr>
          <a:lstStyle/>
          <a:p>
            <a:r>
              <a:rPr lang="en-US" sz="2800" dirty="0">
                <a:solidFill>
                  <a:srgbClr val="000090"/>
                </a:solidFill>
              </a:rPr>
              <a:t>Simultaneously learn 3 sets of </a:t>
            </a:r>
            <a:r>
              <a:rPr lang="en-US" sz="2800" dirty="0" smtClean="0">
                <a:solidFill>
                  <a:srgbClr val="000090"/>
                </a:solidFill>
              </a:rPr>
              <a:t>weights:</a:t>
            </a:r>
          </a:p>
          <a:p>
            <a:pPr marL="457200" indent="-457200">
              <a:buFont typeface="Arial"/>
              <a:buChar char="•"/>
            </a:pPr>
            <a:r>
              <a:rPr lang="en-US" sz="2800" dirty="0" smtClean="0"/>
              <a:t>How do we guarantee the correct labels?</a:t>
            </a:r>
          </a:p>
          <a:p>
            <a:pPr marL="457200" indent="-457200">
              <a:buFont typeface="Arial"/>
              <a:buChar char="•"/>
            </a:pPr>
            <a:r>
              <a:rPr lang="en-US" sz="2800" dirty="0" smtClean="0"/>
              <a:t>Need new constraints!</a:t>
            </a:r>
            <a:endParaRPr lang="en-US" sz="2800" dirty="0"/>
          </a:p>
        </p:txBody>
      </p:sp>
      <p:pic>
        <p:nvPicPr>
          <p:cNvPr id="939047" name="Picture 39" descr="txp_fig"/>
          <p:cNvPicPr>
            <a:picLocks noChangeAspect="1" noChangeArrowheads="1"/>
          </p:cNvPicPr>
          <p:nvPr>
            <p:custDataLst>
              <p:tags r:id="rId1"/>
            </p:custDataLst>
          </p:nvPr>
        </p:nvPicPr>
        <p:blipFill>
          <a:blip r:embed="rId4" cstate="print"/>
          <a:srcRect/>
          <a:stretch>
            <a:fillRect/>
          </a:stretch>
        </p:blipFill>
        <p:spPr bwMode="auto">
          <a:xfrm>
            <a:off x="310444" y="5791200"/>
            <a:ext cx="8757356" cy="533400"/>
          </a:xfrm>
          <a:prstGeom prst="rect">
            <a:avLst/>
          </a:prstGeom>
          <a:noFill/>
          <a:ln w="9525">
            <a:noFill/>
            <a:miter lim="800000"/>
            <a:headEnd/>
            <a:tailEnd/>
          </a:ln>
          <a:effectLst/>
        </p:spPr>
      </p:pic>
      <p:sp>
        <p:nvSpPr>
          <p:cNvPr id="6" name="Rectangle 5"/>
          <p:cNvSpPr/>
          <p:nvPr/>
        </p:nvSpPr>
        <p:spPr>
          <a:xfrm>
            <a:off x="626567" y="5191780"/>
            <a:ext cx="3716833" cy="523220"/>
          </a:xfrm>
          <a:prstGeom prst="rect">
            <a:avLst/>
          </a:prstGeom>
        </p:spPr>
        <p:txBody>
          <a:bodyPr wrap="none">
            <a:spAutoFit/>
          </a:bodyPr>
          <a:lstStyle/>
          <a:p>
            <a:r>
              <a:rPr lang="en-US" sz="2800" dirty="0" smtClean="0">
                <a:solidFill>
                  <a:srgbClr val="000090"/>
                </a:solidFill>
              </a:rPr>
              <a:t>For j possible classes:</a:t>
            </a:r>
            <a:endParaRPr lang="en-US" sz="2800" dirty="0"/>
          </a:p>
        </p:txBody>
      </p:sp>
      <p:grpSp>
        <p:nvGrpSpPr>
          <p:cNvPr id="52" name="Group 3"/>
          <p:cNvGrpSpPr>
            <a:grpSpLocks/>
          </p:cNvGrpSpPr>
          <p:nvPr/>
        </p:nvGrpSpPr>
        <p:grpSpPr bwMode="auto">
          <a:xfrm>
            <a:off x="4724400" y="2615645"/>
            <a:ext cx="1490662" cy="1849437"/>
            <a:chOff x="480" y="1488"/>
            <a:chExt cx="1632" cy="2064"/>
          </a:xfrm>
        </p:grpSpPr>
        <p:sp>
          <p:nvSpPr>
            <p:cNvPr id="53"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4"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5"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6"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7"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8"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9"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60"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61"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62"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63" name="Group 14"/>
          <p:cNvGrpSpPr>
            <a:grpSpLocks/>
          </p:cNvGrpSpPr>
          <p:nvPr/>
        </p:nvGrpSpPr>
        <p:grpSpPr bwMode="auto">
          <a:xfrm>
            <a:off x="6705600" y="3048000"/>
            <a:ext cx="1447800" cy="1676400"/>
            <a:chOff x="2544" y="1632"/>
            <a:chExt cx="1584" cy="1872"/>
          </a:xfrm>
        </p:grpSpPr>
        <p:sp>
          <p:nvSpPr>
            <p:cNvPr id="64"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5" name="Rectangle 16"/>
            <p:cNvSpPr>
              <a:spLocks noChangeArrowheads="1"/>
            </p:cNvSpPr>
            <p:nvPr/>
          </p:nvSpPr>
          <p:spPr bwMode="auto">
            <a:xfrm>
              <a:off x="2592" y="259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6"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7"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8"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69"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0"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1"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2"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3"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4"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75"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76" name="Group 27"/>
          <p:cNvGrpSpPr>
            <a:grpSpLocks/>
          </p:cNvGrpSpPr>
          <p:nvPr/>
        </p:nvGrpSpPr>
        <p:grpSpPr bwMode="auto">
          <a:xfrm>
            <a:off x="5834062" y="1721882"/>
            <a:ext cx="1838325" cy="923925"/>
            <a:chOff x="960" y="1440"/>
            <a:chExt cx="1776" cy="960"/>
          </a:xfrm>
        </p:grpSpPr>
        <p:sp>
          <p:nvSpPr>
            <p:cNvPr id="77" name="AutoShape 28"/>
            <p:cNvSpPr>
              <a:spLocks noChangeArrowheads="1"/>
            </p:cNvSpPr>
            <p:nvPr/>
          </p:nvSpPr>
          <p:spPr bwMode="auto">
            <a:xfrm>
              <a:off x="1488" y="187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78" name="AutoShape 29"/>
            <p:cNvSpPr>
              <a:spLocks noChangeArrowheads="1"/>
            </p:cNvSpPr>
            <p:nvPr/>
          </p:nvSpPr>
          <p:spPr bwMode="auto">
            <a:xfrm>
              <a:off x="2064" y="148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79" name="AutoShape 30"/>
            <p:cNvSpPr>
              <a:spLocks noChangeArrowheads="1"/>
            </p:cNvSpPr>
            <p:nvPr/>
          </p:nvSpPr>
          <p:spPr bwMode="auto">
            <a:xfrm>
              <a:off x="2256" y="196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0" name="AutoShape 31"/>
            <p:cNvSpPr>
              <a:spLocks noChangeArrowheads="1"/>
            </p:cNvSpPr>
            <p:nvPr/>
          </p:nvSpPr>
          <p:spPr bwMode="auto">
            <a:xfrm>
              <a:off x="1824"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1" name="AutoShape 32"/>
            <p:cNvSpPr>
              <a:spLocks noChangeArrowheads="1"/>
            </p:cNvSpPr>
            <p:nvPr/>
          </p:nvSpPr>
          <p:spPr bwMode="auto">
            <a:xfrm>
              <a:off x="1872" y="2256"/>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2" name="AutoShape 33"/>
            <p:cNvSpPr>
              <a:spLocks noChangeArrowheads="1"/>
            </p:cNvSpPr>
            <p:nvPr/>
          </p:nvSpPr>
          <p:spPr bwMode="auto">
            <a:xfrm>
              <a:off x="960" y="1632"/>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3" name="AutoShape 34"/>
            <p:cNvSpPr>
              <a:spLocks noChangeArrowheads="1"/>
            </p:cNvSpPr>
            <p:nvPr/>
          </p:nvSpPr>
          <p:spPr bwMode="auto">
            <a:xfrm>
              <a:off x="2592" y="216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4" name="AutoShape 35"/>
            <p:cNvSpPr>
              <a:spLocks noChangeArrowheads="1"/>
            </p:cNvSpPr>
            <p:nvPr/>
          </p:nvSpPr>
          <p:spPr bwMode="auto">
            <a:xfrm>
              <a:off x="2592" y="168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sp>
          <p:nvSpPr>
            <p:cNvPr id="85" name="AutoShape 36"/>
            <p:cNvSpPr>
              <a:spLocks noChangeArrowheads="1"/>
            </p:cNvSpPr>
            <p:nvPr/>
          </p:nvSpPr>
          <p:spPr bwMode="auto">
            <a:xfrm>
              <a:off x="1488" y="1440"/>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900"/>
            </a:solidFill>
            <a:ln w="9525">
              <a:solidFill>
                <a:schemeClr val="tx1"/>
              </a:solidFill>
              <a:round/>
              <a:headEnd/>
              <a:tailEnd/>
            </a:ln>
            <a:effectLst/>
          </p:spPr>
          <p:txBody>
            <a:bodyPr wrap="none" anchor="ctr"/>
            <a:lstStyle/>
            <a:p>
              <a:pPr algn="ctr"/>
              <a:endParaRPr lang="en-US">
                <a:solidFill>
                  <a:srgbClr val="009900"/>
                </a:solidFill>
              </a:endParaRPr>
            </a:p>
          </p:txBody>
        </p:sp>
      </p:grpSp>
      <p:grpSp>
        <p:nvGrpSpPr>
          <p:cNvPr id="86" name="Group 85"/>
          <p:cNvGrpSpPr/>
          <p:nvPr/>
        </p:nvGrpSpPr>
        <p:grpSpPr>
          <a:xfrm>
            <a:off x="5718142" y="1295400"/>
            <a:ext cx="682658" cy="3569732"/>
            <a:chOff x="1069942" y="1002268"/>
            <a:chExt cx="682658" cy="3569732"/>
          </a:xfrm>
        </p:grpSpPr>
        <p:sp>
          <p:nvSpPr>
            <p:cNvPr id="87" name="Line 29"/>
            <p:cNvSpPr>
              <a:spLocks noChangeShapeType="1"/>
            </p:cNvSpPr>
            <p:nvPr/>
          </p:nvSpPr>
          <p:spPr bwMode="auto">
            <a:xfrm flipH="1" flipV="1">
              <a:off x="1524000" y="1219200"/>
              <a:ext cx="228600" cy="3352800"/>
            </a:xfrm>
            <a:prstGeom prst="line">
              <a:avLst/>
            </a:prstGeom>
            <a:noFill/>
            <a:ln w="38100" cmpd="sng">
              <a:solidFill>
                <a:srgbClr val="000090"/>
              </a:solidFill>
              <a:round/>
              <a:headEnd/>
              <a:tailEnd/>
            </a:ln>
            <a:effectLst/>
          </p:spPr>
          <p:txBody>
            <a:bodyPr/>
            <a:lstStyle/>
            <a:p>
              <a:endParaRPr lang="en-US"/>
            </a:p>
          </p:txBody>
        </p:sp>
        <p:sp>
          <p:nvSpPr>
            <p:cNvPr id="88" name="Rectangle 87"/>
            <p:cNvSpPr/>
            <p:nvPr/>
          </p:nvSpPr>
          <p:spPr>
            <a:xfrm>
              <a:off x="1069942" y="1002268"/>
              <a:ext cx="539581" cy="461665"/>
            </a:xfrm>
            <a:prstGeom prst="rect">
              <a:avLst/>
            </a:prstGeom>
            <a:ln>
              <a:noFill/>
            </a:ln>
          </p:spPr>
          <p:txBody>
            <a:bodyPr wrap="none">
              <a:spAutoFit/>
            </a:bodyPr>
            <a:lstStyle/>
            <a:p>
              <a:r>
                <a:rPr lang="en-US" sz="2400" dirty="0">
                  <a:solidFill>
                    <a:srgbClr val="000090"/>
                  </a:solidFill>
                </a:rPr>
                <a:t>w</a:t>
              </a:r>
              <a:r>
                <a:rPr lang="en-US" sz="2400" baseline="-25000" dirty="0">
                  <a:solidFill>
                    <a:srgbClr val="000090"/>
                  </a:solidFill>
                </a:rPr>
                <a:t>+</a:t>
              </a:r>
              <a:endParaRPr lang="en-US" sz="2400" dirty="0">
                <a:solidFill>
                  <a:srgbClr val="000090"/>
                </a:solidFill>
              </a:endParaRPr>
            </a:p>
          </p:txBody>
        </p:sp>
      </p:grpSp>
      <p:grpSp>
        <p:nvGrpSpPr>
          <p:cNvPr id="89" name="Group 88"/>
          <p:cNvGrpSpPr/>
          <p:nvPr/>
        </p:nvGrpSpPr>
        <p:grpSpPr>
          <a:xfrm>
            <a:off x="5486400" y="1893332"/>
            <a:ext cx="2850284" cy="3048000"/>
            <a:chOff x="838200" y="1600200"/>
            <a:chExt cx="2850284" cy="3048000"/>
          </a:xfrm>
        </p:grpSpPr>
        <p:sp>
          <p:nvSpPr>
            <p:cNvPr id="90" name="Line 29"/>
            <p:cNvSpPr>
              <a:spLocks noChangeShapeType="1"/>
            </p:cNvSpPr>
            <p:nvPr/>
          </p:nvSpPr>
          <p:spPr bwMode="auto">
            <a:xfrm flipV="1">
              <a:off x="838200" y="1600200"/>
              <a:ext cx="2438400" cy="3048000"/>
            </a:xfrm>
            <a:prstGeom prst="line">
              <a:avLst/>
            </a:prstGeom>
            <a:noFill/>
            <a:ln w="38100" cmpd="sng">
              <a:solidFill>
                <a:srgbClr val="FF0000"/>
              </a:solidFill>
              <a:round/>
              <a:headEnd/>
              <a:tailEnd/>
            </a:ln>
            <a:effectLst/>
          </p:spPr>
          <p:txBody>
            <a:bodyPr/>
            <a:lstStyle/>
            <a:p>
              <a:endParaRPr lang="en-US"/>
            </a:p>
          </p:txBody>
        </p:sp>
        <p:sp>
          <p:nvSpPr>
            <p:cNvPr id="91" name="Rectangle 90"/>
            <p:cNvSpPr/>
            <p:nvPr/>
          </p:nvSpPr>
          <p:spPr>
            <a:xfrm>
              <a:off x="3200400" y="1600200"/>
              <a:ext cx="488084" cy="461665"/>
            </a:xfrm>
            <a:prstGeom prst="rect">
              <a:avLst/>
            </a:prstGeom>
            <a:ln>
              <a:noFill/>
            </a:ln>
          </p:spPr>
          <p:txBody>
            <a:bodyPr wrap="none">
              <a:spAutoFit/>
            </a:bodyPr>
            <a:lstStyle/>
            <a:p>
              <a:r>
                <a:rPr lang="en-US" sz="2400" dirty="0" smtClean="0">
                  <a:solidFill>
                    <a:srgbClr val="FF0000"/>
                  </a:solidFill>
                </a:rPr>
                <a:t>w</a:t>
              </a:r>
              <a:r>
                <a:rPr lang="en-US" sz="2400" baseline="-25000" dirty="0">
                  <a:solidFill>
                    <a:srgbClr val="FF0000"/>
                  </a:solidFill>
                </a:rPr>
                <a:t>-</a:t>
              </a:r>
              <a:endParaRPr lang="en-US" sz="2400" dirty="0">
                <a:solidFill>
                  <a:srgbClr val="FF0000"/>
                </a:solidFill>
              </a:endParaRPr>
            </a:p>
          </p:txBody>
        </p:sp>
      </p:grpSp>
      <p:grpSp>
        <p:nvGrpSpPr>
          <p:cNvPr id="92" name="Group 91"/>
          <p:cNvGrpSpPr/>
          <p:nvPr/>
        </p:nvGrpSpPr>
        <p:grpSpPr>
          <a:xfrm>
            <a:off x="5105400" y="2350531"/>
            <a:ext cx="3505670" cy="1223666"/>
            <a:chOff x="457200" y="2057399"/>
            <a:chExt cx="3505670" cy="1223666"/>
          </a:xfrm>
        </p:grpSpPr>
        <p:sp>
          <p:nvSpPr>
            <p:cNvPr id="93" name="Line 29"/>
            <p:cNvSpPr>
              <a:spLocks noChangeShapeType="1"/>
            </p:cNvSpPr>
            <p:nvPr/>
          </p:nvSpPr>
          <p:spPr bwMode="auto">
            <a:xfrm flipH="1" flipV="1">
              <a:off x="457200" y="2057399"/>
              <a:ext cx="3276600" cy="685801"/>
            </a:xfrm>
            <a:prstGeom prst="line">
              <a:avLst/>
            </a:prstGeom>
            <a:noFill/>
            <a:ln w="38100" cmpd="sng">
              <a:solidFill>
                <a:srgbClr val="009900"/>
              </a:solidFill>
              <a:round/>
              <a:headEnd/>
              <a:tailEnd/>
            </a:ln>
            <a:effectLst/>
          </p:spPr>
          <p:txBody>
            <a:bodyPr/>
            <a:lstStyle/>
            <a:p>
              <a:endParaRPr lang="en-US"/>
            </a:p>
          </p:txBody>
        </p:sp>
        <p:sp>
          <p:nvSpPr>
            <p:cNvPr id="94" name="Rectangle 93"/>
            <p:cNvSpPr/>
            <p:nvPr/>
          </p:nvSpPr>
          <p:spPr>
            <a:xfrm>
              <a:off x="3429000" y="2819400"/>
              <a:ext cx="533870" cy="461665"/>
            </a:xfrm>
            <a:prstGeom prst="rect">
              <a:avLst/>
            </a:prstGeom>
            <a:ln>
              <a:noFill/>
            </a:ln>
          </p:spPr>
          <p:txBody>
            <a:bodyPr wrap="none">
              <a:spAutoFit/>
            </a:bodyPr>
            <a:lstStyle/>
            <a:p>
              <a:r>
                <a:rPr lang="en-US" sz="2400" dirty="0" smtClean="0">
                  <a:solidFill>
                    <a:srgbClr val="009900"/>
                  </a:solidFill>
                </a:rPr>
                <a:t>w</a:t>
              </a:r>
              <a:r>
                <a:rPr lang="en-US" sz="2400" baseline="-25000" dirty="0" smtClean="0">
                  <a:solidFill>
                    <a:srgbClr val="009900"/>
                  </a:solidFill>
                </a:rPr>
                <a:t>0</a:t>
              </a:r>
              <a:endParaRPr lang="en-US" dirty="0">
                <a:solidFill>
                  <a:srgbClr val="009900"/>
                </a:solidFill>
              </a:endParaRPr>
            </a:p>
          </p:txBody>
        </p:sp>
      </p:grpSp>
    </p:spTree>
    <p:extLst>
      <p:ext uri="{BB962C8B-B14F-4D97-AF65-F5344CB8AC3E}">
        <p14:creationId xmlns:p14="http://schemas.microsoft.com/office/powerpoint/2010/main" val="698657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9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457200" y="76200"/>
            <a:ext cx="8229600" cy="1143000"/>
          </a:xfrm>
        </p:spPr>
        <p:txBody>
          <a:bodyPr/>
          <a:lstStyle/>
          <a:p>
            <a:r>
              <a:rPr lang="en-US" sz="4000" dirty="0">
                <a:solidFill>
                  <a:srgbClr val="000090"/>
                </a:solidFill>
              </a:rPr>
              <a:t>Learn 1 classifier: Multiclass SVM</a:t>
            </a:r>
          </a:p>
        </p:txBody>
      </p:sp>
      <p:pic>
        <p:nvPicPr>
          <p:cNvPr id="941094" name="Picture 38"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101600" y="2247900"/>
            <a:ext cx="8812213" cy="1333500"/>
          </a:xfrm>
          <a:prstGeom prst="rect">
            <a:avLst/>
          </a:prstGeom>
          <a:noFill/>
          <a:ln w="9525">
            <a:noFill/>
            <a:miter lim="800000"/>
            <a:headEnd/>
            <a:tailEnd/>
          </a:ln>
          <a:effectLst/>
        </p:spPr>
      </p:pic>
      <p:sp>
        <p:nvSpPr>
          <p:cNvPr id="84" name="Rectangle 83"/>
          <p:cNvSpPr/>
          <p:nvPr/>
        </p:nvSpPr>
        <p:spPr>
          <a:xfrm>
            <a:off x="304800" y="1562100"/>
            <a:ext cx="7509538" cy="523220"/>
          </a:xfrm>
          <a:prstGeom prst="rect">
            <a:avLst/>
          </a:prstGeom>
        </p:spPr>
        <p:txBody>
          <a:bodyPr wrap="none">
            <a:spAutoFit/>
          </a:bodyPr>
          <a:lstStyle/>
          <a:p>
            <a:r>
              <a:rPr lang="en-US" sz="2800" dirty="0" smtClean="0">
                <a:solidFill>
                  <a:srgbClr val="000090"/>
                </a:solidFill>
              </a:rPr>
              <a:t>Also, can introduce slack variables, as before:</a:t>
            </a:r>
            <a:endParaRPr lang="en-US" sz="2800" dirty="0"/>
          </a:p>
        </p:txBody>
      </p:sp>
    </p:spTree>
    <p:extLst>
      <p:ext uri="{BB962C8B-B14F-4D97-AF65-F5344CB8AC3E}">
        <p14:creationId xmlns:p14="http://schemas.microsoft.com/office/powerpoint/2010/main" val="3260830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76200" y="-76200"/>
            <a:ext cx="9296400" cy="1371600"/>
          </a:xfrm>
        </p:spPr>
        <p:txBody>
          <a:bodyPr/>
          <a:lstStyle/>
          <a:p>
            <a:r>
              <a:rPr lang="en-US" sz="4000" dirty="0">
                <a:solidFill>
                  <a:srgbClr val="000090"/>
                </a:solidFill>
              </a:rPr>
              <a:t>What if the data is not linearly separable?</a:t>
            </a:r>
          </a:p>
        </p:txBody>
      </p:sp>
      <p:grpSp>
        <p:nvGrpSpPr>
          <p:cNvPr id="2" name="Group 3"/>
          <p:cNvGrpSpPr>
            <a:grpSpLocks/>
          </p:cNvGrpSpPr>
          <p:nvPr/>
        </p:nvGrpSpPr>
        <p:grpSpPr bwMode="auto">
          <a:xfrm>
            <a:off x="304800" y="2285999"/>
            <a:ext cx="1806408" cy="2268229"/>
            <a:chOff x="480" y="1488"/>
            <a:chExt cx="1632" cy="2064"/>
          </a:xfrm>
        </p:grpSpPr>
        <p:sp>
          <p:nvSpPr>
            <p:cNvPr id="926724"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5" name="AutoShape 5"/>
            <p:cNvSpPr>
              <a:spLocks noChangeArrowheads="1"/>
            </p:cNvSpPr>
            <p:nvPr/>
          </p:nvSpPr>
          <p:spPr bwMode="auto">
            <a:xfrm>
              <a:off x="1584" y="259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6"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7"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8"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9"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0"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1"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2"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3"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1974126" y="2590800"/>
            <a:ext cx="1988271" cy="2057400"/>
            <a:chOff x="2331" y="1632"/>
            <a:chExt cx="1797" cy="1872"/>
          </a:xfrm>
        </p:grpSpPr>
        <p:sp>
          <p:nvSpPr>
            <p:cNvPr id="926735"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6" name="Rectangle 16"/>
            <p:cNvSpPr>
              <a:spLocks noChangeArrowheads="1"/>
            </p:cNvSpPr>
            <p:nvPr/>
          </p:nvSpPr>
          <p:spPr bwMode="auto">
            <a:xfrm>
              <a:off x="2331" y="2187"/>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7"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8"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9"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0"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1"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2"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3"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4"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5"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6"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26747" name="Text Box 27"/>
          <p:cNvSpPr txBox="1">
            <a:spLocks noChangeArrowheads="1"/>
          </p:cNvSpPr>
          <p:nvPr/>
        </p:nvSpPr>
        <p:spPr bwMode="auto">
          <a:xfrm>
            <a:off x="4375403" y="2463224"/>
            <a:ext cx="4311397" cy="584776"/>
          </a:xfrm>
          <a:prstGeom prst="rect">
            <a:avLst/>
          </a:prstGeom>
          <a:noFill/>
          <a:ln w="9525">
            <a:noFill/>
            <a:miter lim="800000"/>
            <a:headEnd/>
            <a:tailEnd/>
          </a:ln>
          <a:effectLst/>
        </p:spPr>
        <p:txBody>
          <a:bodyPr wrap="none">
            <a:spAutoFit/>
          </a:bodyPr>
          <a:lstStyle/>
          <a:p>
            <a:r>
              <a:rPr lang="en-US" sz="3200" b="1" dirty="0" smtClean="0">
                <a:solidFill>
                  <a:srgbClr val="009900"/>
                </a:solidFill>
              </a:rPr>
              <a:t>Add More Features!!!</a:t>
            </a:r>
            <a:endParaRPr lang="en-US" sz="3200" b="1" dirty="0">
              <a:solidFill>
                <a:srgbClr val="009900"/>
              </a:solidFill>
            </a:endParaRPr>
          </a:p>
        </p:txBody>
      </p:sp>
      <p:sp>
        <p:nvSpPr>
          <p:cNvPr id="54" name="AutoShape 25"/>
          <p:cNvSpPr>
            <a:spLocks noChangeArrowheads="1"/>
          </p:cNvSpPr>
          <p:nvPr/>
        </p:nvSpPr>
        <p:spPr bwMode="auto">
          <a:xfrm>
            <a:off x="2285999" y="38100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5" name="Rectangle 27"/>
          <p:cNvSpPr>
            <a:spLocks noChangeArrowheads="1"/>
          </p:cNvSpPr>
          <p:nvPr/>
        </p:nvSpPr>
        <p:spPr bwMode="auto">
          <a:xfrm>
            <a:off x="914400" y="3657600"/>
            <a:ext cx="159503" cy="5270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57" name="Picture 30" descr="txp_fig"/>
          <p:cNvPicPr>
            <a:picLocks noChangeAspect="1" noChangeArrowheads="1"/>
          </p:cNvPicPr>
          <p:nvPr>
            <p:custDataLst>
              <p:tags r:id="rId1"/>
            </p:custDataLst>
          </p:nvPr>
        </p:nvPicPr>
        <p:blipFill>
          <a:blip r:embed="rId4" cstate="print"/>
          <a:srcRect/>
          <a:stretch>
            <a:fillRect/>
          </a:stretch>
        </p:blipFill>
        <p:spPr bwMode="auto">
          <a:xfrm>
            <a:off x="4038600" y="1038225"/>
            <a:ext cx="4324971" cy="1171575"/>
          </a:xfrm>
          <a:prstGeom prst="rect">
            <a:avLst/>
          </a:prstGeom>
          <a:noFill/>
          <a:ln w="9525">
            <a:noFill/>
            <a:miter lim="800000"/>
            <a:headEnd/>
            <a:tailEnd/>
          </a:ln>
          <a:effectLst/>
        </p:spPr>
      </p:pic>
      <p:pic>
        <p:nvPicPr>
          <p:cNvPr id="4" name="Picture 3"/>
          <p:cNvPicPr>
            <a:picLocks noChangeAspect="1"/>
          </p:cNvPicPr>
          <p:nvPr/>
        </p:nvPicPr>
        <p:blipFill>
          <a:blip r:embed="rId5"/>
          <a:stretch>
            <a:fillRect/>
          </a:stretch>
        </p:blipFill>
        <p:spPr>
          <a:xfrm>
            <a:off x="4572000" y="3006725"/>
            <a:ext cx="3276600" cy="3822700"/>
          </a:xfrm>
          <a:prstGeom prst="rect">
            <a:avLst/>
          </a:prstGeom>
        </p:spPr>
      </p:pic>
      <p:sp>
        <p:nvSpPr>
          <p:cNvPr id="59" name="AutoShape 25"/>
          <p:cNvSpPr>
            <a:spLocks noChangeArrowheads="1"/>
          </p:cNvSpPr>
          <p:nvPr/>
        </p:nvSpPr>
        <p:spPr bwMode="auto">
          <a:xfrm>
            <a:off x="2514600" y="31242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7" name="Freeform 6"/>
          <p:cNvSpPr/>
          <p:nvPr/>
        </p:nvSpPr>
        <p:spPr>
          <a:xfrm>
            <a:off x="681375" y="2206625"/>
            <a:ext cx="2208599" cy="2651125"/>
          </a:xfrm>
          <a:custGeom>
            <a:avLst/>
            <a:gdLst>
              <a:gd name="connsiteX0" fmla="*/ 1652250 w 2208599"/>
              <a:gd name="connsiteY0" fmla="*/ 0 h 2651125"/>
              <a:gd name="connsiteX1" fmla="*/ 1747500 w 2208599"/>
              <a:gd name="connsiteY1" fmla="*/ 571500 h 2651125"/>
              <a:gd name="connsiteX2" fmla="*/ 2080875 w 2208599"/>
              <a:gd name="connsiteY2" fmla="*/ 793750 h 2651125"/>
              <a:gd name="connsiteX3" fmla="*/ 2207875 w 2208599"/>
              <a:gd name="connsiteY3" fmla="*/ 1095375 h 2651125"/>
              <a:gd name="connsiteX4" fmla="*/ 2033250 w 2208599"/>
              <a:gd name="connsiteY4" fmla="*/ 1206500 h 2651125"/>
              <a:gd name="connsiteX5" fmla="*/ 1541125 w 2208599"/>
              <a:gd name="connsiteY5" fmla="*/ 1000125 h 2651125"/>
              <a:gd name="connsiteX6" fmla="*/ 1287125 w 2208599"/>
              <a:gd name="connsiteY6" fmla="*/ 841375 h 2651125"/>
              <a:gd name="connsiteX7" fmla="*/ 1144250 w 2208599"/>
              <a:gd name="connsiteY7" fmla="*/ 1031875 h 2651125"/>
              <a:gd name="connsiteX8" fmla="*/ 1207750 w 2208599"/>
              <a:gd name="connsiteY8" fmla="*/ 1412875 h 2651125"/>
              <a:gd name="connsiteX9" fmla="*/ 1509375 w 2208599"/>
              <a:gd name="connsiteY9" fmla="*/ 1444625 h 2651125"/>
              <a:gd name="connsiteX10" fmla="*/ 1953875 w 2208599"/>
              <a:gd name="connsiteY10" fmla="*/ 1524000 h 2651125"/>
              <a:gd name="connsiteX11" fmla="*/ 1874500 w 2208599"/>
              <a:gd name="connsiteY11" fmla="*/ 1841500 h 2651125"/>
              <a:gd name="connsiteX12" fmla="*/ 1493500 w 2208599"/>
              <a:gd name="connsiteY12" fmla="*/ 2032000 h 2651125"/>
              <a:gd name="connsiteX13" fmla="*/ 1080750 w 2208599"/>
              <a:gd name="connsiteY13" fmla="*/ 2127250 h 2651125"/>
              <a:gd name="connsiteX14" fmla="*/ 810875 w 2208599"/>
              <a:gd name="connsiteY14" fmla="*/ 1857375 h 2651125"/>
              <a:gd name="connsiteX15" fmla="*/ 652125 w 2208599"/>
              <a:gd name="connsiteY15" fmla="*/ 1539875 h 2651125"/>
              <a:gd name="connsiteX16" fmla="*/ 556875 w 2208599"/>
              <a:gd name="connsiteY16" fmla="*/ 1365250 h 2651125"/>
              <a:gd name="connsiteX17" fmla="*/ 350500 w 2208599"/>
              <a:gd name="connsiteY17" fmla="*/ 1349375 h 2651125"/>
              <a:gd name="connsiteX18" fmla="*/ 17125 w 2208599"/>
              <a:gd name="connsiteY18" fmla="*/ 1349375 h 2651125"/>
              <a:gd name="connsiteX19" fmla="*/ 64750 w 2208599"/>
              <a:gd name="connsiteY19" fmla="*/ 1635125 h 2651125"/>
              <a:gd name="connsiteX20" fmla="*/ 207625 w 2208599"/>
              <a:gd name="connsiteY20" fmla="*/ 1825625 h 2651125"/>
              <a:gd name="connsiteX21" fmla="*/ 429875 w 2208599"/>
              <a:gd name="connsiteY21" fmla="*/ 1936750 h 2651125"/>
              <a:gd name="connsiteX22" fmla="*/ 668000 w 2208599"/>
              <a:gd name="connsiteY22" fmla="*/ 2063750 h 2651125"/>
              <a:gd name="connsiteX23" fmla="*/ 985500 w 2208599"/>
              <a:gd name="connsiteY23" fmla="*/ 2238375 h 2651125"/>
              <a:gd name="connsiteX24" fmla="*/ 1096625 w 2208599"/>
              <a:gd name="connsiteY24" fmla="*/ 2651125 h 2651125"/>
              <a:gd name="connsiteX25" fmla="*/ 1096625 w 2208599"/>
              <a:gd name="connsiteY25" fmla="*/ 2651125 h 2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8599" h="2651125">
                <a:moveTo>
                  <a:pt x="1652250" y="0"/>
                </a:moveTo>
                <a:cubicBezTo>
                  <a:pt x="1664156" y="219604"/>
                  <a:pt x="1676063" y="439208"/>
                  <a:pt x="1747500" y="571500"/>
                </a:cubicBezTo>
                <a:cubicBezTo>
                  <a:pt x="1818937" y="703792"/>
                  <a:pt x="2004146" y="706438"/>
                  <a:pt x="2080875" y="793750"/>
                </a:cubicBezTo>
                <a:cubicBezTo>
                  <a:pt x="2157604" y="881063"/>
                  <a:pt x="2215812" y="1026583"/>
                  <a:pt x="2207875" y="1095375"/>
                </a:cubicBezTo>
                <a:cubicBezTo>
                  <a:pt x="2199938" y="1164167"/>
                  <a:pt x="2144375" y="1222375"/>
                  <a:pt x="2033250" y="1206500"/>
                </a:cubicBezTo>
                <a:cubicBezTo>
                  <a:pt x="1922125" y="1190625"/>
                  <a:pt x="1665479" y="1060979"/>
                  <a:pt x="1541125" y="1000125"/>
                </a:cubicBezTo>
                <a:cubicBezTo>
                  <a:pt x="1416771" y="939271"/>
                  <a:pt x="1353271" y="836083"/>
                  <a:pt x="1287125" y="841375"/>
                </a:cubicBezTo>
                <a:cubicBezTo>
                  <a:pt x="1220979" y="846667"/>
                  <a:pt x="1157479" y="936625"/>
                  <a:pt x="1144250" y="1031875"/>
                </a:cubicBezTo>
                <a:cubicBezTo>
                  <a:pt x="1131021" y="1127125"/>
                  <a:pt x="1146896" y="1344083"/>
                  <a:pt x="1207750" y="1412875"/>
                </a:cubicBezTo>
                <a:cubicBezTo>
                  <a:pt x="1268604" y="1481667"/>
                  <a:pt x="1385021" y="1426104"/>
                  <a:pt x="1509375" y="1444625"/>
                </a:cubicBezTo>
                <a:cubicBezTo>
                  <a:pt x="1633729" y="1463146"/>
                  <a:pt x="1893021" y="1457854"/>
                  <a:pt x="1953875" y="1524000"/>
                </a:cubicBezTo>
                <a:cubicBezTo>
                  <a:pt x="2014729" y="1590146"/>
                  <a:pt x="1951229" y="1756833"/>
                  <a:pt x="1874500" y="1841500"/>
                </a:cubicBezTo>
                <a:cubicBezTo>
                  <a:pt x="1797771" y="1926167"/>
                  <a:pt x="1625792" y="1984375"/>
                  <a:pt x="1493500" y="2032000"/>
                </a:cubicBezTo>
                <a:cubicBezTo>
                  <a:pt x="1361208" y="2079625"/>
                  <a:pt x="1194521" y="2156354"/>
                  <a:pt x="1080750" y="2127250"/>
                </a:cubicBezTo>
                <a:cubicBezTo>
                  <a:pt x="966979" y="2098146"/>
                  <a:pt x="882312" y="1955271"/>
                  <a:pt x="810875" y="1857375"/>
                </a:cubicBezTo>
                <a:cubicBezTo>
                  <a:pt x="739438" y="1759479"/>
                  <a:pt x="694458" y="1621896"/>
                  <a:pt x="652125" y="1539875"/>
                </a:cubicBezTo>
                <a:cubicBezTo>
                  <a:pt x="609792" y="1457854"/>
                  <a:pt x="607146" y="1397000"/>
                  <a:pt x="556875" y="1365250"/>
                </a:cubicBezTo>
                <a:cubicBezTo>
                  <a:pt x="506604" y="1333500"/>
                  <a:pt x="440458" y="1352021"/>
                  <a:pt x="350500" y="1349375"/>
                </a:cubicBezTo>
                <a:cubicBezTo>
                  <a:pt x="260542" y="1346729"/>
                  <a:pt x="64750" y="1301750"/>
                  <a:pt x="17125" y="1349375"/>
                </a:cubicBezTo>
                <a:cubicBezTo>
                  <a:pt x="-30500" y="1397000"/>
                  <a:pt x="33000" y="1555750"/>
                  <a:pt x="64750" y="1635125"/>
                </a:cubicBezTo>
                <a:cubicBezTo>
                  <a:pt x="96500" y="1714500"/>
                  <a:pt x="146771" y="1775354"/>
                  <a:pt x="207625" y="1825625"/>
                </a:cubicBezTo>
                <a:cubicBezTo>
                  <a:pt x="268479" y="1875896"/>
                  <a:pt x="353146" y="1897063"/>
                  <a:pt x="429875" y="1936750"/>
                </a:cubicBezTo>
                <a:cubicBezTo>
                  <a:pt x="506604" y="1976438"/>
                  <a:pt x="668000" y="2063750"/>
                  <a:pt x="668000" y="2063750"/>
                </a:cubicBezTo>
                <a:cubicBezTo>
                  <a:pt x="760604" y="2114021"/>
                  <a:pt x="914063" y="2140479"/>
                  <a:pt x="985500" y="2238375"/>
                </a:cubicBezTo>
                <a:cubicBezTo>
                  <a:pt x="1056937" y="2336271"/>
                  <a:pt x="1096625" y="2651125"/>
                  <a:pt x="1096625" y="2651125"/>
                </a:cubicBezTo>
                <a:lnTo>
                  <a:pt x="1096625" y="2651125"/>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0506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6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have talked about</a:t>
            </a:r>
            <a:endParaRPr lang="en-US" dirty="0"/>
          </a:p>
        </p:txBody>
      </p:sp>
      <p:sp>
        <p:nvSpPr>
          <p:cNvPr id="3" name="Content Placeholder 2"/>
          <p:cNvSpPr>
            <a:spLocks noGrp="1"/>
          </p:cNvSpPr>
          <p:nvPr>
            <p:ph idx="1"/>
          </p:nvPr>
        </p:nvSpPr>
        <p:spPr/>
        <p:txBody>
          <a:bodyPr/>
          <a:lstStyle/>
          <a:p>
            <a:r>
              <a:rPr lang="en-US" dirty="0" smtClean="0"/>
              <a:t>Nearest Neighbor </a:t>
            </a:r>
          </a:p>
          <a:p>
            <a:r>
              <a:rPr lang="en-US" dirty="0" smtClean="0"/>
              <a:t>Naïve Bayes</a:t>
            </a:r>
          </a:p>
          <a:p>
            <a:r>
              <a:rPr lang="en-US" dirty="0" smtClean="0"/>
              <a:t>Logistic Regression</a:t>
            </a:r>
          </a:p>
          <a:p>
            <a:r>
              <a:rPr lang="en-US" dirty="0" smtClean="0"/>
              <a:t>Boosting </a:t>
            </a:r>
            <a:endParaRPr lang="en-US" dirty="0"/>
          </a:p>
        </p:txBody>
      </p:sp>
    </p:spTree>
    <p:extLst>
      <p:ext uri="{BB962C8B-B14F-4D97-AF65-F5344CB8AC3E}">
        <p14:creationId xmlns:p14="http://schemas.microsoft.com/office/powerpoint/2010/main" val="32940215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VM with polynomial kernel visualiz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1219" y="960913"/>
            <a:ext cx="6623041" cy="4967281"/>
          </a:xfrm>
          <a:prstGeom prst="rect">
            <a:avLst/>
          </a:prstGeom>
        </p:spPr>
      </p:pic>
    </p:spTree>
    <p:extLst>
      <p:ext uri="{BB962C8B-B14F-4D97-AF65-F5344CB8AC3E}">
        <p14:creationId xmlns:p14="http://schemas.microsoft.com/office/powerpoint/2010/main" val="26098919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Title 1"/>
          <p:cNvSpPr>
            <a:spLocks noGrp="1"/>
          </p:cNvSpPr>
          <p:nvPr>
            <p:ph type="title"/>
          </p:nvPr>
        </p:nvSpPr>
        <p:spPr>
          <a:xfrm>
            <a:off x="457200" y="-297136"/>
            <a:ext cx="8229600" cy="1143000"/>
          </a:xfrm>
        </p:spPr>
        <p:txBody>
          <a:bodyPr/>
          <a:lstStyle/>
          <a:p>
            <a:r>
              <a:rPr lang="en-US" dirty="0" smtClean="0"/>
              <a:t>Comparison</a:t>
            </a:r>
          </a:p>
        </p:txBody>
      </p:sp>
      <p:sp>
        <p:nvSpPr>
          <p:cNvPr id="2060" name="TextBox 3"/>
          <p:cNvSpPr txBox="1">
            <a:spLocks noChangeArrowheads="1"/>
          </p:cNvSpPr>
          <p:nvPr/>
        </p:nvSpPr>
        <p:spPr bwMode="auto">
          <a:xfrm>
            <a:off x="0" y="1603375"/>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Naïve Bayes</a:t>
            </a:r>
          </a:p>
        </p:txBody>
      </p:sp>
      <p:sp>
        <p:nvSpPr>
          <p:cNvPr id="2061" name="TextBox 4"/>
          <p:cNvSpPr txBox="1">
            <a:spLocks noChangeArrowheads="1"/>
          </p:cNvSpPr>
          <p:nvPr/>
        </p:nvSpPr>
        <p:spPr bwMode="auto">
          <a:xfrm>
            <a:off x="-31750" y="2613025"/>
            <a:ext cx="1784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Logistic Regression</a:t>
            </a:r>
          </a:p>
        </p:txBody>
      </p:sp>
      <p:sp>
        <p:nvSpPr>
          <p:cNvPr id="2062" name="TextBox 5"/>
          <p:cNvSpPr txBox="1">
            <a:spLocks noChangeArrowheads="1"/>
          </p:cNvSpPr>
          <p:nvPr/>
        </p:nvSpPr>
        <p:spPr bwMode="auto">
          <a:xfrm>
            <a:off x="0" y="3581400"/>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Linear SVM</a:t>
            </a:r>
          </a:p>
        </p:txBody>
      </p:sp>
      <p:sp>
        <p:nvSpPr>
          <p:cNvPr id="2063" name="TextBox 7"/>
          <p:cNvSpPr txBox="1">
            <a:spLocks noChangeArrowheads="1"/>
          </p:cNvSpPr>
          <p:nvPr/>
        </p:nvSpPr>
        <p:spPr bwMode="auto">
          <a:xfrm>
            <a:off x="0" y="544988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Nearest Neighbor</a:t>
            </a:r>
          </a:p>
        </p:txBody>
      </p:sp>
      <p:sp>
        <p:nvSpPr>
          <p:cNvPr id="2064" name="TextBox 11"/>
          <p:cNvSpPr txBox="1">
            <a:spLocks noChangeArrowheads="1"/>
          </p:cNvSpPr>
          <p:nvPr/>
        </p:nvSpPr>
        <p:spPr bwMode="auto">
          <a:xfrm>
            <a:off x="0" y="4535488"/>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Kernelized SVM</a:t>
            </a:r>
          </a:p>
        </p:txBody>
      </p:sp>
      <p:sp>
        <p:nvSpPr>
          <p:cNvPr id="2065" name="TextBox 13"/>
          <p:cNvSpPr txBox="1">
            <a:spLocks noChangeArrowheads="1"/>
          </p:cNvSpPr>
          <p:nvPr/>
        </p:nvSpPr>
        <p:spPr bwMode="auto">
          <a:xfrm>
            <a:off x="1828800" y="954088"/>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t>Learning Objective</a:t>
            </a:r>
          </a:p>
        </p:txBody>
      </p:sp>
      <p:graphicFrame>
        <p:nvGraphicFramePr>
          <p:cNvPr id="2050" name="Object 2"/>
          <p:cNvGraphicFramePr>
            <a:graphicFrameLocks noChangeAspect="1"/>
          </p:cNvGraphicFramePr>
          <p:nvPr/>
        </p:nvGraphicFramePr>
        <p:xfrm>
          <a:off x="1679575" y="1563688"/>
          <a:ext cx="2339975" cy="676275"/>
        </p:xfrm>
        <a:graphic>
          <a:graphicData uri="http://schemas.openxmlformats.org/presentationml/2006/ole">
            <mc:AlternateContent xmlns:mc="http://schemas.openxmlformats.org/markup-compatibility/2006">
              <mc:Choice xmlns:v="urn:schemas-microsoft-com:vml" Requires="v">
                <p:oleObj spid="_x0000_s1485" name="Equation" r:id="rId3" imgW="2108160" imgH="609480" progId="Equation.3">
                  <p:embed/>
                </p:oleObj>
              </mc:Choice>
              <mc:Fallback>
                <p:oleObj name="Equation" r:id="rId3" imgW="2108160" imgH="609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563688"/>
                        <a:ext cx="2339975"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6" name="TextBox 15"/>
          <p:cNvSpPr txBox="1">
            <a:spLocks noChangeArrowheads="1"/>
          </p:cNvSpPr>
          <p:nvPr/>
        </p:nvSpPr>
        <p:spPr bwMode="auto">
          <a:xfrm>
            <a:off x="4724400" y="1030288"/>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t>Training</a:t>
            </a:r>
          </a:p>
        </p:txBody>
      </p:sp>
      <p:graphicFrame>
        <p:nvGraphicFramePr>
          <p:cNvPr id="2051" name="Object 3"/>
          <p:cNvGraphicFramePr>
            <a:graphicFrameLocks noChangeAspect="1"/>
          </p:cNvGraphicFramePr>
          <p:nvPr/>
        </p:nvGraphicFramePr>
        <p:xfrm>
          <a:off x="4343400" y="1563688"/>
          <a:ext cx="2025650" cy="736600"/>
        </p:xfrm>
        <a:graphic>
          <a:graphicData uri="http://schemas.openxmlformats.org/presentationml/2006/ole">
            <mc:AlternateContent xmlns:mc="http://schemas.openxmlformats.org/markup-compatibility/2006">
              <mc:Choice xmlns:v="urn:schemas-microsoft-com:vml" Requires="v">
                <p:oleObj spid="_x0000_s1486" name="Equation" r:id="rId5" imgW="1815840" imgH="660240" progId="Equation.3">
                  <p:embed/>
                </p:oleObj>
              </mc:Choice>
              <mc:Fallback>
                <p:oleObj name="Equation" r:id="rId5" imgW="1815840" imgH="660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563688"/>
                        <a:ext cx="2025650"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7" name="TextBox 17"/>
          <p:cNvSpPr txBox="1">
            <a:spLocks noChangeArrowheads="1"/>
          </p:cNvSpPr>
          <p:nvPr/>
        </p:nvSpPr>
        <p:spPr bwMode="auto">
          <a:xfrm>
            <a:off x="6934200" y="10414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t>Inference</a:t>
            </a:r>
          </a:p>
        </p:txBody>
      </p:sp>
      <p:graphicFrame>
        <p:nvGraphicFramePr>
          <p:cNvPr id="2052" name="Object 4"/>
          <p:cNvGraphicFramePr>
            <a:graphicFrameLocks noChangeAspect="1"/>
          </p:cNvGraphicFramePr>
          <p:nvPr/>
        </p:nvGraphicFramePr>
        <p:xfrm>
          <a:off x="7183438" y="1454150"/>
          <a:ext cx="1503362" cy="896938"/>
        </p:xfrm>
        <a:graphic>
          <a:graphicData uri="http://schemas.openxmlformats.org/presentationml/2006/ole">
            <mc:AlternateContent xmlns:mc="http://schemas.openxmlformats.org/markup-compatibility/2006">
              <mc:Choice xmlns:v="urn:schemas-microsoft-com:vml" Requires="v">
                <p:oleObj spid="_x0000_s1487" name="Equation" r:id="rId7" imgW="2019240" imgH="1206360" progId="Equation.3">
                  <p:embed/>
                </p:oleObj>
              </mc:Choice>
              <mc:Fallback>
                <p:oleObj name="Equation" r:id="rId7" imgW="2019240" imgH="12063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3438" y="1454150"/>
                        <a:ext cx="1503362" cy="89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3" name="Object 5"/>
          <p:cNvGraphicFramePr>
            <a:graphicFrameLocks noChangeAspect="1"/>
          </p:cNvGraphicFramePr>
          <p:nvPr/>
        </p:nvGraphicFramePr>
        <p:xfrm>
          <a:off x="1682750" y="2582863"/>
          <a:ext cx="2693988" cy="661987"/>
        </p:xfrm>
        <a:graphic>
          <a:graphicData uri="http://schemas.openxmlformats.org/presentationml/2006/ole">
            <mc:AlternateContent xmlns:mc="http://schemas.openxmlformats.org/markup-compatibility/2006">
              <mc:Choice xmlns:v="urn:schemas-microsoft-com:vml" Requires="v">
                <p:oleObj spid="_x0000_s1488" name="Equation" r:id="rId9" imgW="2425680" imgH="596880" progId="Equation.3">
                  <p:embed/>
                </p:oleObj>
              </mc:Choice>
              <mc:Fallback>
                <p:oleObj name="Equation" r:id="rId9" imgW="2425680" imgH="5968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2750" y="2582863"/>
                        <a:ext cx="2693988" cy="661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8" name="TextBox 21"/>
          <p:cNvSpPr txBox="1">
            <a:spLocks noChangeArrowheads="1"/>
          </p:cNvSpPr>
          <p:nvPr/>
        </p:nvSpPr>
        <p:spPr bwMode="auto">
          <a:xfrm>
            <a:off x="4876800" y="2765425"/>
            <a:ext cx="1447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dirty="0"/>
              <a:t>Gradient ascent</a:t>
            </a:r>
          </a:p>
        </p:txBody>
      </p:sp>
      <p:graphicFrame>
        <p:nvGraphicFramePr>
          <p:cNvPr id="2054" name="Object 6"/>
          <p:cNvGraphicFramePr>
            <a:graphicFrameLocks noChangeAspect="1"/>
          </p:cNvGraphicFramePr>
          <p:nvPr>
            <p:extLst>
              <p:ext uri="{D42A27DB-BD31-4B8C-83A1-F6EECF244321}">
                <p14:modId xmlns:p14="http://schemas.microsoft.com/office/powerpoint/2010/main" val="896699865"/>
              </p:ext>
            </p:extLst>
          </p:nvPr>
        </p:nvGraphicFramePr>
        <p:xfrm>
          <a:off x="7256463" y="2765425"/>
          <a:ext cx="779462" cy="282575"/>
        </p:xfrm>
        <a:graphic>
          <a:graphicData uri="http://schemas.openxmlformats.org/presentationml/2006/ole">
            <mc:AlternateContent xmlns:mc="http://schemas.openxmlformats.org/markup-compatibility/2006">
              <mc:Choice xmlns:v="urn:schemas-microsoft-com:vml" Requires="v">
                <p:oleObj spid="_x0000_s1489" name="Equation" r:id="rId11" imgW="558720" imgH="203040" progId="Equation.3">
                  <p:embed/>
                </p:oleObj>
              </mc:Choice>
              <mc:Fallback>
                <p:oleObj name="Equation" r:id="rId11" imgW="558720" imgH="203040" progId="Equation.3">
                  <p:embed/>
                  <p:pic>
                    <p:nvPicPr>
                      <p:cNvPr id="0" name=""/>
                      <p:cNvPicPr>
                        <a:picLocks noChangeAspect="1" noChangeArrowheads="1"/>
                      </p:cNvPicPr>
                      <p:nvPr/>
                    </p:nvPicPr>
                    <p:blipFill>
                      <a:blip r:embed="rId12"/>
                      <a:srcRect/>
                      <a:stretch>
                        <a:fillRect/>
                      </a:stretch>
                    </p:blipFill>
                    <p:spPr bwMode="auto">
                      <a:xfrm>
                        <a:off x="7256463" y="2765425"/>
                        <a:ext cx="779462" cy="28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5" name="Object 7"/>
          <p:cNvGraphicFramePr>
            <a:graphicFrameLocks noChangeAspect="1"/>
          </p:cNvGraphicFramePr>
          <p:nvPr>
            <p:extLst>
              <p:ext uri="{D42A27DB-BD31-4B8C-83A1-F6EECF244321}">
                <p14:modId xmlns:p14="http://schemas.microsoft.com/office/powerpoint/2010/main" val="3422456681"/>
              </p:ext>
            </p:extLst>
          </p:nvPr>
        </p:nvGraphicFramePr>
        <p:xfrm>
          <a:off x="7218363" y="3733800"/>
          <a:ext cx="839787" cy="304800"/>
        </p:xfrm>
        <a:graphic>
          <a:graphicData uri="http://schemas.openxmlformats.org/presentationml/2006/ole">
            <mc:AlternateContent xmlns:mc="http://schemas.openxmlformats.org/markup-compatibility/2006">
              <mc:Choice xmlns:v="urn:schemas-microsoft-com:vml" Requires="v">
                <p:oleObj spid="_x0000_s1490" name="Equation" r:id="rId13" imgW="558720" imgH="203040" progId="Equation.3">
                  <p:embed/>
                </p:oleObj>
              </mc:Choice>
              <mc:Fallback>
                <p:oleObj name="Equation" r:id="rId13" imgW="558720" imgH="203040" progId="Equation.3">
                  <p:embed/>
                  <p:pic>
                    <p:nvPicPr>
                      <p:cNvPr id="0" name=""/>
                      <p:cNvPicPr>
                        <a:picLocks noChangeAspect="1" noChangeArrowheads="1"/>
                      </p:cNvPicPr>
                      <p:nvPr/>
                    </p:nvPicPr>
                    <p:blipFill>
                      <a:blip r:embed="rId14"/>
                      <a:srcRect/>
                      <a:stretch>
                        <a:fillRect/>
                      </a:stretch>
                    </p:blipFill>
                    <p:spPr bwMode="auto">
                      <a:xfrm>
                        <a:off x="7218363" y="3733800"/>
                        <a:ext cx="8397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9" name="TextBox 24"/>
          <p:cNvSpPr txBox="1">
            <a:spLocks noChangeArrowheads="1"/>
          </p:cNvSpPr>
          <p:nvPr/>
        </p:nvSpPr>
        <p:spPr bwMode="auto">
          <a:xfrm>
            <a:off x="4714335" y="3571335"/>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dirty="0" smtClean="0"/>
              <a:t>Quadratic programming or </a:t>
            </a:r>
            <a:r>
              <a:rPr lang="en-US" sz="1400" dirty="0" err="1" smtClean="0"/>
              <a:t>subgradient</a:t>
            </a:r>
            <a:r>
              <a:rPr lang="en-US" sz="1400" dirty="0" smtClean="0"/>
              <a:t> opt.</a:t>
            </a:r>
            <a:endParaRPr lang="en-US" sz="1400" dirty="0"/>
          </a:p>
        </p:txBody>
      </p:sp>
      <p:graphicFrame>
        <p:nvGraphicFramePr>
          <p:cNvPr id="2056" name="Object 8"/>
          <p:cNvGraphicFramePr>
            <a:graphicFrameLocks noChangeAspect="1"/>
          </p:cNvGraphicFramePr>
          <p:nvPr>
            <p:extLst>
              <p:ext uri="{D42A27DB-BD31-4B8C-83A1-F6EECF244321}">
                <p14:modId xmlns:p14="http://schemas.microsoft.com/office/powerpoint/2010/main" val="164219819"/>
              </p:ext>
            </p:extLst>
          </p:nvPr>
        </p:nvGraphicFramePr>
        <p:xfrm>
          <a:off x="1671638" y="3429000"/>
          <a:ext cx="2441575" cy="746125"/>
        </p:xfrm>
        <a:graphic>
          <a:graphicData uri="http://schemas.openxmlformats.org/presentationml/2006/ole">
            <mc:AlternateContent xmlns:mc="http://schemas.openxmlformats.org/markup-compatibility/2006">
              <mc:Choice xmlns:v="urn:schemas-microsoft-com:vml" Requires="v">
                <p:oleObj spid="_x0000_s1491" name="Equation" r:id="rId15" imgW="2197080" imgH="672840" progId="Equation.3">
                  <p:embed/>
                </p:oleObj>
              </mc:Choice>
              <mc:Fallback>
                <p:oleObj name="Equation" r:id="rId15" imgW="2197080" imgH="672840" progId="Equation.3">
                  <p:embed/>
                  <p:pic>
                    <p:nvPicPr>
                      <p:cNvPr id="0" name=""/>
                      <p:cNvPicPr>
                        <a:picLocks noChangeAspect="1" noChangeArrowheads="1"/>
                      </p:cNvPicPr>
                      <p:nvPr/>
                    </p:nvPicPr>
                    <p:blipFill>
                      <a:blip r:embed="rId16"/>
                      <a:srcRect/>
                      <a:stretch>
                        <a:fillRect/>
                      </a:stretch>
                    </p:blipFill>
                    <p:spPr bwMode="auto">
                      <a:xfrm>
                        <a:off x="1671638" y="3429000"/>
                        <a:ext cx="2441575"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28" name="Straight Connector 27"/>
          <p:cNvCxnSpPr/>
          <p:nvPr/>
        </p:nvCxnSpPr>
        <p:spPr>
          <a:xfrm>
            <a:off x="0" y="23622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3316288"/>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4303713"/>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0" y="13716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53340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6324600"/>
            <a:ext cx="914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076" name="TextBox 34"/>
          <p:cNvSpPr txBox="1">
            <a:spLocks noChangeArrowheads="1"/>
          </p:cNvSpPr>
          <p:nvPr/>
        </p:nvSpPr>
        <p:spPr bwMode="auto">
          <a:xfrm>
            <a:off x="4876800" y="4572000"/>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Quadratic programming</a:t>
            </a:r>
          </a:p>
        </p:txBody>
      </p:sp>
      <p:sp>
        <p:nvSpPr>
          <p:cNvPr id="2077" name="TextBox 35"/>
          <p:cNvSpPr txBox="1">
            <a:spLocks noChangeArrowheads="1"/>
          </p:cNvSpPr>
          <p:nvPr/>
        </p:nvSpPr>
        <p:spPr bwMode="auto">
          <a:xfrm>
            <a:off x="2003425" y="4648200"/>
            <a:ext cx="180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complicated to write</a:t>
            </a:r>
          </a:p>
        </p:txBody>
      </p:sp>
      <p:sp>
        <p:nvSpPr>
          <p:cNvPr id="2078" name="TextBox 36"/>
          <p:cNvSpPr txBox="1">
            <a:spLocks noChangeArrowheads="1"/>
          </p:cNvSpPr>
          <p:nvPr/>
        </p:nvSpPr>
        <p:spPr bwMode="auto">
          <a:xfrm>
            <a:off x="1524000" y="5711825"/>
            <a:ext cx="2976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most similar features </a:t>
            </a:r>
            <a:r>
              <a:rPr lang="en-US" sz="1400">
                <a:sym typeface="Wingdings" pitchFamily="2" charset="2"/>
              </a:rPr>
              <a:t> same label</a:t>
            </a:r>
            <a:endParaRPr lang="en-US" sz="1400"/>
          </a:p>
        </p:txBody>
      </p:sp>
      <p:sp>
        <p:nvSpPr>
          <p:cNvPr id="2079" name="TextBox 37"/>
          <p:cNvSpPr txBox="1">
            <a:spLocks noChangeArrowheads="1"/>
          </p:cNvSpPr>
          <p:nvPr/>
        </p:nvSpPr>
        <p:spPr bwMode="auto">
          <a:xfrm>
            <a:off x="4860925" y="5711825"/>
            <a:ext cx="115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Record data</a:t>
            </a:r>
          </a:p>
        </p:txBody>
      </p:sp>
      <p:graphicFrame>
        <p:nvGraphicFramePr>
          <p:cNvPr id="2057" name="Object 9"/>
          <p:cNvGraphicFramePr>
            <a:graphicFrameLocks noChangeAspect="1"/>
          </p:cNvGraphicFramePr>
          <p:nvPr/>
        </p:nvGraphicFramePr>
        <p:xfrm>
          <a:off x="6934200" y="4648200"/>
          <a:ext cx="1855788" cy="533400"/>
        </p:xfrm>
        <a:graphic>
          <a:graphicData uri="http://schemas.openxmlformats.org/presentationml/2006/ole">
            <mc:AlternateContent xmlns:mc="http://schemas.openxmlformats.org/markup-compatibility/2006">
              <mc:Choice xmlns:v="urn:schemas-microsoft-com:vml" Requires="v">
                <p:oleObj spid="_x0000_s1492" name="Equation" r:id="rId17" imgW="1193760" imgH="342720" progId="Equation.3">
                  <p:embed/>
                </p:oleObj>
              </mc:Choice>
              <mc:Fallback>
                <p:oleObj name="Equation" r:id="rId17" imgW="1193760" imgH="34272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34200" y="4648200"/>
                        <a:ext cx="18557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8" name="Object 10"/>
          <p:cNvGraphicFramePr>
            <a:graphicFrameLocks noChangeAspect="1"/>
          </p:cNvGraphicFramePr>
          <p:nvPr/>
        </p:nvGraphicFramePr>
        <p:xfrm>
          <a:off x="6540500" y="5461000"/>
          <a:ext cx="2527300" cy="830263"/>
        </p:xfrm>
        <a:graphic>
          <a:graphicData uri="http://schemas.openxmlformats.org/presentationml/2006/ole">
            <mc:AlternateContent xmlns:mc="http://schemas.openxmlformats.org/markup-compatibility/2006">
              <mc:Choice xmlns:v="urn:schemas-microsoft-com:vml" Requires="v">
                <p:oleObj spid="_x0000_s1493" name="Equation" r:id="rId19" imgW="1625400" imgH="533160" progId="Equation.3">
                  <p:embed/>
                </p:oleObj>
              </mc:Choice>
              <mc:Fallback>
                <p:oleObj name="Equation" r:id="rId19" imgW="1625400" imgH="53316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40500" y="5461000"/>
                        <a:ext cx="2527300"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80" name="TextBox 33"/>
          <p:cNvSpPr txBox="1">
            <a:spLocks noChangeArrowheads="1"/>
          </p:cNvSpPr>
          <p:nvPr/>
        </p:nvSpPr>
        <p:spPr bwMode="auto">
          <a:xfrm>
            <a:off x="7315200" y="533400"/>
            <a:ext cx="1481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assuming x in {0 1}</a:t>
            </a:r>
          </a:p>
        </p:txBody>
      </p:sp>
      <p:cxnSp>
        <p:nvCxnSpPr>
          <p:cNvPr id="36" name="Straight Arrow Connector 35"/>
          <p:cNvCxnSpPr/>
          <p:nvPr/>
        </p:nvCxnSpPr>
        <p:spPr>
          <a:xfrm rot="5400000">
            <a:off x="8458200" y="1219200"/>
            <a:ext cx="685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2827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Image Categorization</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Training Labels</a:t>
            </a:r>
          </a:p>
        </p:txBody>
      </p:sp>
      <p:grpSp>
        <p:nvGrpSpPr>
          <p:cNvPr id="10244" name="Group 12"/>
          <p:cNvGrpSpPr>
            <a:grpSpLocks/>
          </p:cNvGrpSpPr>
          <p:nvPr/>
        </p:nvGrpSpPr>
        <p:grpSpPr bwMode="auto">
          <a:xfrm>
            <a:off x="76200" y="1874838"/>
            <a:ext cx="2438400" cy="2849562"/>
            <a:chOff x="228600" y="1417320"/>
            <a:chExt cx="2438400" cy="2849880"/>
          </a:xfrm>
        </p:grpSpPr>
        <p:pic>
          <p:nvPicPr>
            <p:cNvPr id="102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8"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Classifier Training</a:t>
            </a:r>
          </a:p>
        </p:txBody>
      </p:sp>
      <p:sp>
        <p:nvSpPr>
          <p:cNvPr id="10246"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54" name="TextBox 20"/>
          <p:cNvSpPr txBox="1">
            <a:spLocks noChangeArrowheads="1"/>
          </p:cNvSpPr>
          <p:nvPr/>
        </p:nvSpPr>
        <p:spPr bwMode="auto">
          <a:xfrm>
            <a:off x="3810000" y="4648200"/>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t>Testing</a:t>
            </a:r>
          </a:p>
        </p:txBody>
      </p:sp>
      <p:sp>
        <p:nvSpPr>
          <p:cNvPr id="10255" name="TextBox 21"/>
          <p:cNvSpPr txBox="1">
            <a:spLocks noChangeArrowheads="1"/>
          </p:cNvSpPr>
          <p:nvPr/>
        </p:nvSpPr>
        <p:spPr bwMode="auto">
          <a:xfrm>
            <a:off x="457200" y="6365875"/>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Test Image</a:t>
            </a: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p:cNvSpPr txBox="1">
            <a:spLocks noChangeArrowheads="1"/>
          </p:cNvSpPr>
          <p:nvPr/>
        </p:nvSpPr>
        <p:spPr bwMode="auto">
          <a:xfrm>
            <a:off x="7620000" y="58975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rgbClr val="FF0000"/>
                </a:solidFill>
              </a:rPr>
              <a:t>Outdoor</a:t>
            </a:r>
          </a:p>
        </p:txBody>
      </p:sp>
      <p:sp>
        <p:nvSpPr>
          <p:cNvPr id="29" name="TextBox 28"/>
          <p:cNvSpPr txBox="1">
            <a:spLocks noChangeArrowheads="1"/>
          </p:cNvSpPr>
          <p:nvPr/>
        </p:nvSpPr>
        <p:spPr bwMode="auto">
          <a:xfrm>
            <a:off x="7588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Tree>
    <p:extLst>
      <p:ext uri="{BB962C8B-B14F-4D97-AF65-F5344CB8AC3E}">
        <p14:creationId xmlns:p14="http://schemas.microsoft.com/office/powerpoint/2010/main" val="3425973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lnSpcReduction="10000"/>
          </a:bodyPr>
          <a:lstStyle/>
          <a:p>
            <a:pPr marL="514350" indent="-514350">
              <a:buFont typeface="+mj-lt"/>
              <a:buAutoNum type="arabicPeriod"/>
            </a:pPr>
            <a:r>
              <a:rPr lang="en-US" dirty="0" smtClean="0"/>
              <a:t>Extract fixed-sized (64x128 pixel) 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linear SVM 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32" y="838200"/>
            <a:ext cx="87915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p:txBody>
          <a:bodyPr>
            <a:normAutofit/>
          </a:bodyPr>
          <a:lstStyle/>
          <a:p>
            <a:endParaRPr lang="en-US" dirty="0" smtClean="0"/>
          </a:p>
          <a:p>
            <a:endParaRPr lang="en-US" dirty="0"/>
          </a:p>
          <a:p>
            <a:r>
              <a:rPr lang="en-US" dirty="0" smtClean="0"/>
              <a:t>Tested with</a:t>
            </a:r>
          </a:p>
          <a:p>
            <a:pPr lvl="1"/>
            <a:r>
              <a:rPr lang="en-US" dirty="0" smtClean="0"/>
              <a:t>RGB</a:t>
            </a:r>
          </a:p>
          <a:p>
            <a:pPr lvl="1"/>
            <a:r>
              <a:rPr lang="en-US" dirty="0" smtClean="0"/>
              <a:t>LAB</a:t>
            </a:r>
          </a:p>
          <a:p>
            <a:pPr lvl="1"/>
            <a:r>
              <a:rPr lang="en-US" dirty="0" smtClean="0"/>
              <a:t>Grayscale</a:t>
            </a:r>
          </a:p>
          <a:p>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AutoShape 4"/>
          <p:cNvSpPr>
            <a:spLocks noChangeArrowheads="1"/>
          </p:cNvSpPr>
          <p:nvPr/>
        </p:nvSpPr>
        <p:spPr bwMode="auto">
          <a:xfrm>
            <a:off x="1447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ight Brace 1"/>
          <p:cNvSpPr/>
          <p:nvPr/>
        </p:nvSpPr>
        <p:spPr>
          <a:xfrm>
            <a:off x="2233045" y="3423166"/>
            <a:ext cx="228600" cy="990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602098" y="3781972"/>
            <a:ext cx="4352474" cy="369332"/>
          </a:xfrm>
          <a:prstGeom prst="rect">
            <a:avLst/>
          </a:prstGeom>
          <a:noFill/>
        </p:spPr>
        <p:txBody>
          <a:bodyPr wrap="none" rtlCol="0">
            <a:spAutoFit/>
          </a:bodyPr>
          <a:lstStyle/>
          <a:p>
            <a:r>
              <a:rPr lang="en-US" dirty="0" smtClean="0"/>
              <a:t>Slightly better performance vs. grayscale</a:t>
            </a:r>
            <a:endParaRPr lang="en-US" dirty="0"/>
          </a:p>
        </p:txBody>
      </p:sp>
    </p:spTree>
    <p:extLst>
      <p:ext uri="{BB962C8B-B14F-4D97-AF65-F5344CB8AC3E}">
        <p14:creationId xmlns:p14="http://schemas.microsoft.com/office/powerpoint/2010/main" val="405893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39634564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16204120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919024" y="3520559"/>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a:stCxn id="4" idx="0"/>
          </p:cNvCxnSpPr>
          <p:nvPr/>
        </p:nvCxnSpPr>
        <p:spPr>
          <a:xfrm flipV="1">
            <a:off x="6199501" y="3889891"/>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5069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76" y="2664389"/>
            <a:ext cx="8229600" cy="1143000"/>
          </a:xfrm>
        </p:spPr>
        <p:txBody>
          <a:bodyPr/>
          <a:lstStyle/>
          <a:p>
            <a:r>
              <a:rPr lang="en-US" dirty="0" smtClean="0"/>
              <a:t>Support Vector Machines</a:t>
            </a:r>
            <a:endParaRPr lang="en-US" dirty="0"/>
          </a:p>
        </p:txBody>
      </p:sp>
    </p:spTree>
    <p:extLst>
      <p:ext uri="{BB962C8B-B14F-4D97-AF65-F5344CB8AC3E}">
        <p14:creationId xmlns:p14="http://schemas.microsoft.com/office/powerpoint/2010/main" val="9778417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9170503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xmlns:p14="http://schemas.microsoft.com/office/powerpoint/2010/mai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fontScale="90000"/>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this one?</a:t>
            </a:r>
            <a:endParaRPr lang="en-US" dirty="0"/>
          </a:p>
        </p:txBody>
      </p:sp>
      <p:pic>
        <p:nvPicPr>
          <p:cNvPr id="4" name="Content Placeholder 3" descr="jumping-man-in-suit1-250x250.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12403" y="1973742"/>
            <a:ext cx="6344646" cy="3489311"/>
          </a:xfr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464" y="1499357"/>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01464" y="3994907"/>
            <a:ext cx="2474505" cy="1200329"/>
          </a:xfrm>
          <a:prstGeom prst="rect">
            <a:avLst/>
          </a:prstGeom>
          <a:noFill/>
        </p:spPr>
        <p:txBody>
          <a:bodyPr wrap="square" rtlCol="0">
            <a:spAutoFit/>
          </a:bodyPr>
          <a:lstStyle/>
          <a:p>
            <a:r>
              <a:rPr lang="en-US" dirty="0" smtClean="0"/>
              <a:t>Can the model we trained for pedestrians detect the person in this image?</a:t>
            </a:r>
            <a:endParaRPr lang="en-US" dirty="0"/>
          </a:p>
        </p:txBody>
      </p:sp>
    </p:spTree>
    <p:extLst>
      <p:ext uri="{BB962C8B-B14F-4D97-AF65-F5344CB8AC3E}">
        <p14:creationId xmlns:p14="http://schemas.microsoft.com/office/powerpoint/2010/main" val="474398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Specifying an object model</a:t>
            </a:r>
          </a:p>
        </p:txBody>
      </p:sp>
      <p:sp>
        <p:nvSpPr>
          <p:cNvPr id="34819" name="Content Placeholder 4"/>
          <p:cNvSpPr>
            <a:spLocks noGrp="1"/>
          </p:cNvSpPr>
          <p:nvPr>
            <p:ph idx="1"/>
          </p:nvPr>
        </p:nvSpPr>
        <p:spPr/>
        <p:txBody>
          <a:bodyPr>
            <a:normAutofit/>
          </a:bodyPr>
          <a:lstStyle/>
          <a:p>
            <a:pPr marL="0" indent="0">
              <a:buNone/>
            </a:pPr>
            <a:r>
              <a:rPr lang="en-US" sz="2400" dirty="0" smtClean="0"/>
              <a:t>Statistical Template in Bounding Box</a:t>
            </a:r>
          </a:p>
          <a:p>
            <a:pPr marL="914400" lvl="1" indent="-514350"/>
            <a:r>
              <a:rPr lang="en-US" sz="2000" dirty="0" smtClean="0"/>
              <a:t>Object is some (</a:t>
            </a:r>
            <a:r>
              <a:rPr lang="en-US" sz="2000" dirty="0" err="1" smtClean="0"/>
              <a:t>x,y,w,h</a:t>
            </a:r>
            <a:r>
              <a:rPr lang="en-US" sz="2000" dirty="0" smtClean="0"/>
              <a:t>) in image</a:t>
            </a:r>
          </a:p>
          <a:p>
            <a:pPr marL="914400" lvl="1" indent="-514350"/>
            <a:r>
              <a:rPr lang="en-US" sz="2000" dirty="0" smtClean="0"/>
              <a:t>Features defined </a:t>
            </a:r>
            <a:r>
              <a:rPr lang="en-US" sz="2000" dirty="0" err="1" smtClean="0"/>
              <a:t>wrt</a:t>
            </a:r>
            <a:r>
              <a:rPr lang="en-US" sz="2000" dirty="0" smtClean="0"/>
              <a:t> bounding box coordinates</a:t>
            </a:r>
          </a:p>
        </p:txBody>
      </p:sp>
      <p:pic>
        <p:nvPicPr>
          <p:cNvPr id="34820" name="Picture 2"/>
          <p:cNvPicPr>
            <a:picLocks noChangeAspect="1" noChangeArrowheads="1"/>
          </p:cNvPicPr>
          <p:nvPr/>
        </p:nvPicPr>
        <p:blipFill>
          <a:blip r:embed="rId2" cstate="print"/>
          <a:srcRect/>
          <a:stretch>
            <a:fillRect/>
          </a:stretch>
        </p:blipFill>
        <p:spPr bwMode="auto">
          <a:xfrm>
            <a:off x="914400" y="2971800"/>
            <a:ext cx="3556000" cy="2667000"/>
          </a:xfrm>
          <a:prstGeom prst="rect">
            <a:avLst/>
          </a:prstGeom>
          <a:noFill/>
          <a:ln w="9525">
            <a:noFill/>
            <a:miter lim="800000"/>
            <a:headEnd/>
            <a:tailEnd/>
          </a:ln>
        </p:spPr>
      </p:pic>
      <p:pic>
        <p:nvPicPr>
          <p:cNvPr id="34821" name="Picture 3"/>
          <p:cNvPicPr>
            <a:picLocks noChangeAspect="1" noChangeArrowheads="1"/>
          </p:cNvPicPr>
          <p:nvPr/>
        </p:nvPicPr>
        <p:blipFill>
          <a:blip r:embed="rId3" cstate="print"/>
          <a:srcRect/>
          <a:stretch>
            <a:fillRect/>
          </a:stretch>
        </p:blipFill>
        <p:spPr bwMode="auto">
          <a:xfrm>
            <a:off x="4495800" y="2895600"/>
            <a:ext cx="3784600" cy="2838450"/>
          </a:xfrm>
          <a:prstGeom prst="rect">
            <a:avLst/>
          </a:prstGeom>
          <a:noFill/>
          <a:ln w="9525">
            <a:noFill/>
            <a:miter lim="800000"/>
            <a:headEnd/>
            <a:tailEnd/>
          </a:ln>
        </p:spPr>
      </p:pic>
      <p:sp>
        <p:nvSpPr>
          <p:cNvPr id="34822" name="TextBox 7"/>
          <p:cNvSpPr txBox="1">
            <a:spLocks noChangeArrowheads="1"/>
          </p:cNvSpPr>
          <p:nvPr/>
        </p:nvSpPr>
        <p:spPr bwMode="auto">
          <a:xfrm>
            <a:off x="2209800" y="5334000"/>
            <a:ext cx="825500" cy="369888"/>
          </a:xfrm>
          <a:prstGeom prst="rect">
            <a:avLst/>
          </a:prstGeom>
          <a:noFill/>
          <a:ln w="9525">
            <a:noFill/>
            <a:miter lim="800000"/>
            <a:headEnd/>
            <a:tailEnd/>
          </a:ln>
        </p:spPr>
        <p:txBody>
          <a:bodyPr wrap="none">
            <a:spAutoFit/>
          </a:bodyPr>
          <a:lstStyle/>
          <a:p>
            <a:r>
              <a:rPr lang="en-US"/>
              <a:t>Image</a:t>
            </a:r>
          </a:p>
        </p:txBody>
      </p:sp>
      <p:sp>
        <p:nvSpPr>
          <p:cNvPr id="34823" name="TextBox 8"/>
          <p:cNvSpPr txBox="1">
            <a:spLocks noChangeArrowheads="1"/>
          </p:cNvSpPr>
          <p:nvPr/>
        </p:nvSpPr>
        <p:spPr bwMode="auto">
          <a:xfrm>
            <a:off x="5334000" y="53340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482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spTree>
    <p:extLst>
      <p:ext uri="{BB962C8B-B14F-4D97-AF65-F5344CB8AC3E}">
        <p14:creationId xmlns:p14="http://schemas.microsoft.com/office/powerpoint/2010/main" val="406553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Z:\visualSubcat\results\uoctti_models\release3_retrained\VOC2007trn_VOC2007tst\parts_v4\bicycle\kmeans_15_1comp_nolrflip\display\montage_10.jpg"/>
          <p:cNvPicPr>
            <a:picLocks noChangeAspect="1" noChangeArrowheads="1"/>
          </p:cNvPicPr>
          <p:nvPr/>
        </p:nvPicPr>
        <p:blipFill>
          <a:blip r:embed="rId2">
            <a:extLst>
              <a:ext uri="{28A0092B-C50C-407E-A947-70E740481C1C}">
                <a14:useLocalDpi xmlns:a14="http://schemas.microsoft.com/office/drawing/2010/main" val="0"/>
              </a:ext>
            </a:extLst>
          </a:blip>
          <a:srcRect r="75369" b="75742"/>
          <a:stretch>
            <a:fillRect/>
          </a:stretch>
        </p:blipFill>
        <p:spPr bwMode="auto">
          <a:xfrm>
            <a:off x="219075" y="269875"/>
            <a:ext cx="1855788" cy="18288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1228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0" y="727075"/>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22884" name="Group 11"/>
          <p:cNvGrpSpPr>
            <a:grpSpLocks/>
          </p:cNvGrpSpPr>
          <p:nvPr/>
        </p:nvGrpSpPr>
        <p:grpSpPr bwMode="auto">
          <a:xfrm>
            <a:off x="4267200" y="2268538"/>
            <a:ext cx="1752600" cy="2320925"/>
            <a:chOff x="2857500" y="1359395"/>
            <a:chExt cx="2857500" cy="4488274"/>
          </a:xfrm>
        </p:grpSpPr>
        <p:pic>
          <p:nvPicPr>
            <p:cNvPr id="28" name="Picture 13" descr="Z:\Datasets\Pascal_VOC\VOC2007\JPEGImages\001224.jpg"/>
            <p:cNvPicPr>
              <a:picLocks noChangeAspect="1" noChangeArrowheads="1"/>
            </p:cNvPicPr>
            <p:nvPr/>
          </p:nvPicPr>
          <p:blipFill>
            <a:blip r:embed="rId4">
              <a:extLst>
                <a:ext uri="{28A0092B-C50C-407E-A947-70E740481C1C}">
                  <a14:useLocalDpi xmlns:a14="http://schemas.microsoft.com/office/drawing/2010/main" val="0"/>
                </a:ext>
              </a:extLst>
            </a:blip>
            <a:srcRect l="12399" t="18369" r="56871" b="9158"/>
            <a:stretch>
              <a:fillRect/>
            </a:stretch>
          </p:blipFill>
          <p:spPr bwMode="auto">
            <a:xfrm>
              <a:off x="2857500" y="1359395"/>
              <a:ext cx="2857500" cy="4488274"/>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30" name="Rectangle 29"/>
            <p:cNvSpPr/>
            <p:nvPr/>
          </p:nvSpPr>
          <p:spPr>
            <a:xfrm>
              <a:off x="3582228" y="2971120"/>
              <a:ext cx="1591815" cy="2437544"/>
            </a:xfrm>
            <a:prstGeom prst="rect">
              <a:avLst/>
            </a:prstGeom>
            <a:no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7576862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0" y="-76200"/>
            <a:ext cx="9296400" cy="1371600"/>
          </a:xfrm>
        </p:spPr>
        <p:txBody>
          <a:bodyPr/>
          <a:lstStyle/>
          <a:p>
            <a:r>
              <a:rPr lang="en-US" sz="4000" dirty="0">
                <a:solidFill>
                  <a:srgbClr val="000090"/>
                </a:solidFill>
              </a:rPr>
              <a:t>Linear classifiers – Which line is better?</a:t>
            </a:r>
          </a:p>
        </p:txBody>
      </p:sp>
      <p:grpSp>
        <p:nvGrpSpPr>
          <p:cNvPr id="2" name="Group 3"/>
          <p:cNvGrpSpPr>
            <a:grpSpLocks/>
          </p:cNvGrpSpPr>
          <p:nvPr/>
        </p:nvGrpSpPr>
        <p:grpSpPr bwMode="auto">
          <a:xfrm>
            <a:off x="228600" y="2362200"/>
            <a:ext cx="2590800" cy="3276600"/>
            <a:chOff x="480" y="1488"/>
            <a:chExt cx="1632" cy="2064"/>
          </a:xfrm>
        </p:grpSpPr>
        <p:sp>
          <p:nvSpPr>
            <p:cNvPr id="907268"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69"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0"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1"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2"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3"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4"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5"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6"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7277"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3352800" y="2590800"/>
            <a:ext cx="2514600" cy="2971800"/>
            <a:chOff x="2544" y="1632"/>
            <a:chExt cx="1584" cy="1872"/>
          </a:xfrm>
        </p:grpSpPr>
        <p:sp>
          <p:nvSpPr>
            <p:cNvPr id="907279"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0" name="Rectangle 16"/>
            <p:cNvSpPr>
              <a:spLocks noChangeArrowheads="1"/>
            </p:cNvSpPr>
            <p:nvPr/>
          </p:nvSpPr>
          <p:spPr bwMode="auto">
            <a:xfrm>
              <a:off x="2592" y="259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1"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2"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3"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4"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5"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6"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7"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8"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89"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7290"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07291" name="Text Box 27"/>
          <p:cNvSpPr txBox="1">
            <a:spLocks noChangeArrowheads="1"/>
          </p:cNvSpPr>
          <p:nvPr/>
        </p:nvSpPr>
        <p:spPr bwMode="auto">
          <a:xfrm>
            <a:off x="7010400" y="2590800"/>
            <a:ext cx="962949" cy="523220"/>
          </a:xfrm>
          <a:prstGeom prst="rect">
            <a:avLst/>
          </a:prstGeom>
          <a:noFill/>
          <a:ln w="9525">
            <a:noFill/>
            <a:miter lim="800000"/>
            <a:headEnd/>
            <a:tailEnd/>
          </a:ln>
          <a:effectLst/>
        </p:spPr>
        <p:txBody>
          <a:bodyPr wrap="none">
            <a:spAutoFit/>
          </a:bodyPr>
          <a:lstStyle/>
          <a:p>
            <a:r>
              <a:rPr lang="en-US" sz="2800" b="1" dirty="0" smtClean="0">
                <a:solidFill>
                  <a:srgbClr val="000090"/>
                </a:solidFill>
              </a:rPr>
              <a:t>Data</a:t>
            </a:r>
            <a:endParaRPr lang="en-US" sz="2800" b="1" dirty="0">
              <a:solidFill>
                <a:srgbClr val="000090"/>
              </a:solidFill>
            </a:endParaRPr>
          </a:p>
        </p:txBody>
      </p:sp>
      <p:sp>
        <p:nvSpPr>
          <p:cNvPr id="907292" name="Text Box 28"/>
          <p:cNvSpPr txBox="1">
            <a:spLocks noChangeArrowheads="1"/>
          </p:cNvSpPr>
          <p:nvPr/>
        </p:nvSpPr>
        <p:spPr bwMode="auto">
          <a:xfrm>
            <a:off x="6019800" y="5029200"/>
            <a:ext cx="1861157" cy="523220"/>
          </a:xfrm>
          <a:prstGeom prst="rect">
            <a:avLst/>
          </a:prstGeom>
          <a:noFill/>
          <a:ln w="9525">
            <a:noFill/>
            <a:miter lim="800000"/>
            <a:headEnd/>
            <a:tailEnd/>
          </a:ln>
          <a:effectLst/>
        </p:spPr>
        <p:txBody>
          <a:bodyPr wrap="none">
            <a:spAutoFit/>
          </a:bodyPr>
          <a:lstStyle/>
          <a:p>
            <a:r>
              <a:rPr lang="en-US" sz="2800" b="1" dirty="0">
                <a:solidFill>
                  <a:srgbClr val="000090"/>
                </a:solidFill>
              </a:rPr>
              <a:t>Example </a:t>
            </a:r>
            <a:r>
              <a:rPr lang="en-US" sz="2800" b="1" dirty="0" err="1" smtClean="0">
                <a:solidFill>
                  <a:srgbClr val="000090"/>
                </a:solidFill>
              </a:rPr>
              <a:t>i</a:t>
            </a:r>
            <a:endParaRPr lang="en-US" sz="2800" b="1" dirty="0">
              <a:solidFill>
                <a:srgbClr val="000090"/>
              </a:solidFill>
            </a:endParaRPr>
          </a:p>
        </p:txBody>
      </p:sp>
      <p:pic>
        <p:nvPicPr>
          <p:cNvPr id="907293" name="Picture 29" descr="txp_fig"/>
          <p:cNvPicPr>
            <a:picLocks noChangeAspect="1" noChangeArrowheads="1"/>
          </p:cNvPicPr>
          <p:nvPr>
            <p:custDataLst>
              <p:tags r:id="rId1"/>
            </p:custDataLst>
          </p:nvPr>
        </p:nvPicPr>
        <p:blipFill>
          <a:blip r:embed="rId5" cstate="print"/>
          <a:srcRect/>
          <a:stretch>
            <a:fillRect/>
          </a:stretch>
        </p:blipFill>
        <p:spPr bwMode="auto">
          <a:xfrm>
            <a:off x="6096000" y="3124200"/>
            <a:ext cx="2868642" cy="1676400"/>
          </a:xfrm>
          <a:prstGeom prst="rect">
            <a:avLst/>
          </a:prstGeom>
          <a:noFill/>
          <a:ln w="9525">
            <a:noFill/>
            <a:miter lim="800000"/>
            <a:headEnd/>
            <a:tailEnd/>
          </a:ln>
          <a:effectLst/>
        </p:spPr>
      </p:pic>
      <p:pic>
        <p:nvPicPr>
          <p:cNvPr id="907294" name="Picture 30" descr="txp_fig"/>
          <p:cNvPicPr>
            <a:picLocks noChangeAspect="1" noChangeArrowheads="1"/>
          </p:cNvPicPr>
          <p:nvPr>
            <p:custDataLst>
              <p:tags r:id="rId2"/>
            </p:custDataLst>
          </p:nvPr>
        </p:nvPicPr>
        <p:blipFill>
          <a:blip r:embed="rId6" cstate="print"/>
          <a:srcRect/>
          <a:stretch>
            <a:fillRect/>
          </a:stretch>
        </p:blipFill>
        <p:spPr bwMode="auto">
          <a:xfrm>
            <a:off x="4847860" y="5610225"/>
            <a:ext cx="4324971" cy="1171575"/>
          </a:xfrm>
          <a:prstGeom prst="rect">
            <a:avLst/>
          </a:prstGeom>
          <a:noFill/>
          <a:ln w="9525">
            <a:noFill/>
            <a:miter lim="800000"/>
            <a:headEnd/>
            <a:tailEnd/>
          </a:ln>
          <a:effectLst/>
        </p:spPr>
      </p:pic>
      <p:sp>
        <p:nvSpPr>
          <p:cNvPr id="907295" name="Text Box 31"/>
          <p:cNvSpPr txBox="1">
            <a:spLocks noChangeArrowheads="1"/>
          </p:cNvSpPr>
          <p:nvPr/>
        </p:nvSpPr>
        <p:spPr bwMode="auto">
          <a:xfrm>
            <a:off x="6096000" y="1066800"/>
            <a:ext cx="2819400" cy="519113"/>
          </a:xfrm>
          <a:prstGeom prst="rect">
            <a:avLst/>
          </a:prstGeom>
          <a:noFill/>
          <a:ln w="9525">
            <a:noFill/>
            <a:miter lim="800000"/>
            <a:headEnd/>
            <a:tailEnd/>
          </a:ln>
          <a:effectLst/>
        </p:spPr>
        <p:txBody>
          <a:bodyPr>
            <a:spAutoFit/>
          </a:bodyPr>
          <a:lstStyle/>
          <a:p>
            <a:r>
              <a:rPr lang="en-US" sz="2800" b="1" dirty="0"/>
              <a:t>w</a:t>
            </a:r>
            <a:r>
              <a:rPr lang="en-US" sz="2800" dirty="0" smtClean="0"/>
              <a:t>. </a:t>
            </a:r>
            <a:r>
              <a:rPr lang="en-US" sz="2800" dirty="0"/>
              <a:t>= </a:t>
            </a:r>
            <a:r>
              <a:rPr lang="en-US" sz="2800" dirty="0">
                <a:latin typeface="Symbol" pitchFamily="18" charset="2"/>
                <a:sym typeface="Symbol" pitchFamily="18" charset="2"/>
              </a:rPr>
              <a:t></a:t>
            </a:r>
            <a:r>
              <a:rPr lang="en-US" sz="2800" baseline="-25000" dirty="0">
                <a:sym typeface="Symbol" pitchFamily="18" charset="2"/>
              </a:rPr>
              <a:t>j</a:t>
            </a:r>
            <a:r>
              <a:rPr lang="en-US" sz="2800" dirty="0"/>
              <a:t> w</a:t>
            </a:r>
            <a:r>
              <a:rPr lang="en-US" sz="2800" baseline="30000" dirty="0"/>
              <a:t>(j)</a:t>
            </a:r>
            <a:r>
              <a:rPr lang="en-US" sz="2800" dirty="0"/>
              <a:t> x</a:t>
            </a:r>
            <a:r>
              <a:rPr lang="en-US" sz="2800" baseline="30000" dirty="0"/>
              <a:t>(j)</a:t>
            </a:r>
          </a:p>
        </p:txBody>
      </p:sp>
      <p:cxnSp>
        <p:nvCxnSpPr>
          <p:cNvPr id="44" name="Straight Connector 43"/>
          <p:cNvCxnSpPr/>
          <p:nvPr/>
        </p:nvCxnSpPr>
        <p:spPr>
          <a:xfrm>
            <a:off x="2438400" y="1600200"/>
            <a:ext cx="1066800" cy="4495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895600" y="1447800"/>
            <a:ext cx="76200" cy="464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743200" y="1295400"/>
            <a:ext cx="685800" cy="5334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261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2484438" y="609600"/>
            <a:ext cx="1160462" cy="1189038"/>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39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788" y="71278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23908" name="Group 11"/>
          <p:cNvGrpSpPr>
            <a:grpSpLocks/>
          </p:cNvGrpSpPr>
          <p:nvPr/>
        </p:nvGrpSpPr>
        <p:grpSpPr bwMode="auto">
          <a:xfrm>
            <a:off x="4267200" y="2268538"/>
            <a:ext cx="1752600" cy="2320925"/>
            <a:chOff x="2857500" y="1359395"/>
            <a:chExt cx="2857500" cy="4488274"/>
          </a:xfrm>
        </p:grpSpPr>
        <p:pic>
          <p:nvPicPr>
            <p:cNvPr id="28" name="Picture 13" descr="Z:\Datasets\Pascal_VOC\VOC2007\JPEGImages\001224.jpg"/>
            <p:cNvPicPr>
              <a:picLocks noChangeAspect="1" noChangeArrowheads="1"/>
            </p:cNvPicPr>
            <p:nvPr/>
          </p:nvPicPr>
          <p:blipFill>
            <a:blip r:embed="rId4">
              <a:extLst>
                <a:ext uri="{28A0092B-C50C-407E-A947-70E740481C1C}">
                  <a14:useLocalDpi xmlns:a14="http://schemas.microsoft.com/office/drawing/2010/main" val="0"/>
                </a:ext>
              </a:extLst>
            </a:blip>
            <a:srcRect l="12399" t="18369" r="56871" b="9158"/>
            <a:stretch>
              <a:fillRect/>
            </a:stretch>
          </p:blipFill>
          <p:spPr bwMode="auto">
            <a:xfrm>
              <a:off x="2857500" y="1359395"/>
              <a:ext cx="2857500" cy="4488274"/>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30" name="Rectangle 29"/>
            <p:cNvSpPr/>
            <p:nvPr/>
          </p:nvSpPr>
          <p:spPr>
            <a:xfrm>
              <a:off x="3582228" y="2971120"/>
              <a:ext cx="1591815" cy="2437544"/>
            </a:xfrm>
            <a:prstGeom prst="rect">
              <a:avLst/>
            </a:prstGeom>
            <a:no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7" name="Picture 10" descr="Z:\visualSubcat\results\uoctti_models\release3_retrained\VOC2007trn_VOC2007tst\parts_v4\bicycle\kmeans_15_1comp_nolrflip\display\montage_10.jpg"/>
          <p:cNvPicPr>
            <a:picLocks noChangeAspect="1" noChangeArrowheads="1"/>
          </p:cNvPicPr>
          <p:nvPr/>
        </p:nvPicPr>
        <p:blipFill>
          <a:blip r:embed="rId5">
            <a:extLst>
              <a:ext uri="{28A0092B-C50C-407E-A947-70E740481C1C}">
                <a14:useLocalDpi xmlns:a14="http://schemas.microsoft.com/office/drawing/2010/main" val="0"/>
              </a:ext>
            </a:extLst>
          </a:blip>
          <a:srcRect r="75369" b="75742"/>
          <a:stretch>
            <a:fillRect/>
          </a:stretch>
        </p:blipFill>
        <p:spPr bwMode="auto">
          <a:xfrm>
            <a:off x="219075" y="269875"/>
            <a:ext cx="1855788" cy="18288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1361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27075"/>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 name="Rectangle 24"/>
          <p:cNvSpPr/>
          <p:nvPr/>
        </p:nvSpPr>
        <p:spPr bwMode="auto">
          <a:xfrm>
            <a:off x="4630738" y="3173413"/>
            <a:ext cx="1160462" cy="1189037"/>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9840126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4.44444E-6 4.81481E-6 C 0.01771 0.03657 0.03507 0.0699 0.05608 0.10462 C 0.06476 0.11898 0.06441 0.1287 0.07761 0.13888 C 0.09879 0.15532 0.13612 0.15416 0.15886 0.15509 C 0.19167 0.15625 0.22396 0.15625 0.2566 0.15694 C 0.28264 0.15902 0.30382 0.16875 0.329 0.175 C 0.33681 0.19791 0.32778 0.21851 0.30191 0.22199 C 0.27448 0.22569 0.21875 0.22916 0.21875 0.22939 C 0.17553 0.24421 0.19306 0.23449 0.16441 0.25439 C 0.1573 0.26643 0.14775 0.27754 0.14271 0.2905 C 0.17466 0.31435 0.18282 0.31134 0.2224 0.31574 C 0.23542 0.31527 0.30209 0.3118 0.31459 0.31574 C 0.31928 0.31736 0.31563 0.32546 0.31615 0.33032 C 0.30921 0.35925 0.31684 0.35462 0.28021 0.36087 C 0.2599 0.36458 0.21875 0.36828 0.21875 0.36851 C 0.18994 0.36296 0.17466 0.35694 0.14636 0.36458 C 0.13994 0.38055 0.12483 0.40439 0.13369 0.42245 C 0.13559 0.42615 0.14028 0.42824 0.14462 0.42962 C 0.17414 0.43865 0.20625 0.44027 0.23681 0.44212 C 0.27865 0.44953 0.27171 0.44398 0.31823 0.44398 " pathEditMode="relative" rAng="0" ptsTypes="fffffffffffffffffffA">
                                      <p:cBhvr>
                                        <p:cTn id="6" dur="2000" fill="hold"/>
                                        <p:tgtEl>
                                          <p:spTgt spid="136197"/>
                                        </p:tgtEl>
                                        <p:attrNameLst>
                                          <p:attrName>ppt_x</p:attrName>
                                          <p:attrName>ppt_y</p:attrName>
                                        </p:attrNameLst>
                                      </p:cBhvr>
                                      <p:rCtr x="16840" y="22477"/>
                                    </p:animMotion>
                                  </p:childTnLst>
                                  <p:subTnLst>
                                    <p:set>
                                      <p:cBhvr override="childStyle">
                                        <p:cTn dur="1" fill="hold" display="0" masterRel="sameClick" afterEffect="1">
                                          <p:stCondLst>
                                            <p:cond evt="end" delay="0">
                                              <p:tn val="5"/>
                                            </p:cond>
                                          </p:stCondLst>
                                        </p:cTn>
                                        <p:tgtEl>
                                          <p:spTgt spid="136197"/>
                                        </p:tgtEl>
                                        <p:attrNameLst>
                                          <p:attrName>style.visibility</p:attrName>
                                        </p:attrNameLst>
                                      </p:cBhvr>
                                      <p:to>
                                        <p:strVal val="hidden"/>
                                      </p:to>
                                    </p:set>
                                  </p:subTnLst>
                                </p:cTn>
                              </p:par>
                            </p:childTnLst>
                          </p:cTn>
                        </p:par>
                        <p:par>
                          <p:cTn id="7" fill="hold" nodeType="afterGroup">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ans-titre-20102012-14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609" r="8548"/>
          <a:stretch/>
        </p:blipFill>
        <p:spPr>
          <a:xfrm>
            <a:off x="457200" y="1417638"/>
            <a:ext cx="6928967" cy="4525963"/>
          </a:xfrm>
        </p:spPr>
      </p:pic>
    </p:spTree>
    <p:extLst>
      <p:ext uri="{BB962C8B-B14F-4D97-AF65-F5344CB8AC3E}">
        <p14:creationId xmlns:p14="http://schemas.microsoft.com/office/powerpoint/2010/main" val="45817998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40"/>
            <a:ext cx="8229600" cy="1143000"/>
          </a:xfrm>
        </p:spPr>
        <p:txBody>
          <a:bodyPr>
            <a:normAutofit fontScale="90000"/>
          </a:bodyPr>
          <a:lstStyle/>
          <a:p>
            <a:pPr>
              <a:defRPr/>
            </a:pPr>
            <a:r>
              <a:rPr lang="en-US" dirty="0" smtClean="0"/>
              <a:t>When do statistical templates make sense?</a:t>
            </a:r>
            <a:endParaRPr lang="en-US" dirty="0"/>
          </a:p>
        </p:txBody>
      </p:sp>
      <p:pic>
        <p:nvPicPr>
          <p:cNvPr id="645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287684"/>
            <a:ext cx="58674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981200" y="6260618"/>
            <a:ext cx="510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Caltech 101 Average Object Images</a:t>
            </a:r>
          </a:p>
        </p:txBody>
      </p:sp>
    </p:spTree>
    <p:extLst>
      <p:ext uri="{BB962C8B-B14F-4D97-AF65-F5344CB8AC3E}">
        <p14:creationId xmlns:p14="http://schemas.microsoft.com/office/powerpoint/2010/main" val="855177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02765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3084092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Parts-based Models</a:t>
            </a:r>
          </a:p>
        </p:txBody>
      </p:sp>
      <p:sp>
        <p:nvSpPr>
          <p:cNvPr id="27651" name="Content Placeholder 2"/>
          <p:cNvSpPr>
            <a:spLocks noGrp="1"/>
          </p:cNvSpPr>
          <p:nvPr>
            <p:ph idx="1"/>
          </p:nvPr>
        </p:nvSpPr>
        <p:spPr>
          <a:xfrm>
            <a:off x="457200" y="1282680"/>
            <a:ext cx="8229600" cy="4525963"/>
          </a:xfrm>
        </p:spPr>
        <p:txBody>
          <a:bodyPr>
            <a:normAutofit/>
          </a:bodyPr>
          <a:lstStyle/>
          <a:p>
            <a:pPr marL="514350" indent="-514350">
              <a:buFont typeface="Arial" charset="0"/>
              <a:buNone/>
            </a:pPr>
            <a:r>
              <a:rPr lang="en-US" sz="2400" dirty="0" smtClean="0"/>
              <a:t>Define </a:t>
            </a:r>
            <a:r>
              <a:rPr lang="en-US" sz="2400" dirty="0" smtClean="0"/>
              <a:t>objects </a:t>
            </a:r>
            <a:r>
              <a:rPr lang="en-US" sz="2400" dirty="0" smtClean="0"/>
              <a:t>by collection of parts modeled by</a:t>
            </a:r>
          </a:p>
          <a:p>
            <a:pPr marL="914400" lvl="1" indent="-514350">
              <a:buFont typeface="Calibri" pitchFamily="34" charset="0"/>
              <a:buAutoNum type="arabicPeriod"/>
            </a:pPr>
            <a:r>
              <a:rPr lang="en-US" sz="2000" dirty="0" smtClean="0"/>
              <a:t>Appearance</a:t>
            </a:r>
          </a:p>
          <a:p>
            <a:pPr marL="914400" lvl="1" indent="-514350">
              <a:buFont typeface="Calibri" pitchFamily="34" charset="0"/>
              <a:buAutoNum type="arabicPeriod"/>
            </a:pPr>
            <a:r>
              <a:rPr lang="en-US" sz="2000" dirty="0" smtClean="0"/>
              <a:t>Spatial configuration</a:t>
            </a: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938" y="2724150"/>
            <a:ext cx="27717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r="3917"/>
          <a:stretch>
            <a:fillRect/>
          </a:stretch>
        </p:blipFill>
        <p:spPr bwMode="auto">
          <a:xfrm>
            <a:off x="4348163" y="4749800"/>
            <a:ext cx="26479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car_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2514600"/>
            <a:ext cx="23209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First%20Bought%20Car%20Front"/>
          <p:cNvPicPr>
            <a:picLocks noChangeAspect="1" noChangeArrowheads="1"/>
          </p:cNvPicPr>
          <p:nvPr/>
        </p:nvPicPr>
        <p:blipFill>
          <a:blip r:embed="rId5">
            <a:extLst>
              <a:ext uri="{28A0092B-C50C-407E-A947-70E740481C1C}">
                <a14:useLocalDpi xmlns:a14="http://schemas.microsoft.com/office/drawing/2010/main" val="0"/>
              </a:ext>
            </a:extLst>
          </a:blip>
          <a:srcRect l="6741"/>
          <a:stretch>
            <a:fillRect/>
          </a:stretch>
        </p:blipFill>
        <p:spPr bwMode="auto">
          <a:xfrm>
            <a:off x="1524000" y="4676775"/>
            <a:ext cx="27670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a:spLocks noChangeArrowheads="1"/>
          </p:cNvSpPr>
          <p:nvPr/>
        </p:nvSpPr>
        <p:spPr bwMode="auto">
          <a:xfrm>
            <a:off x="4708525" y="3919538"/>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0" name="Oval 9"/>
          <p:cNvSpPr>
            <a:spLocks noChangeArrowheads="1"/>
          </p:cNvSpPr>
          <p:nvPr/>
        </p:nvSpPr>
        <p:spPr bwMode="auto">
          <a:xfrm>
            <a:off x="4530725" y="6040438"/>
            <a:ext cx="566738"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1" name="Oval 10"/>
          <p:cNvSpPr>
            <a:spLocks noChangeArrowheads="1"/>
          </p:cNvSpPr>
          <p:nvPr/>
        </p:nvSpPr>
        <p:spPr bwMode="auto">
          <a:xfrm>
            <a:off x="1905000" y="38338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2" name="Oval 11"/>
          <p:cNvSpPr>
            <a:spLocks noChangeArrowheads="1"/>
          </p:cNvSpPr>
          <p:nvPr/>
        </p:nvSpPr>
        <p:spPr bwMode="auto">
          <a:xfrm>
            <a:off x="1746250" y="5891213"/>
            <a:ext cx="568325"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3" name="Oval 12"/>
          <p:cNvSpPr>
            <a:spLocks noChangeArrowheads="1"/>
          </p:cNvSpPr>
          <p:nvPr/>
        </p:nvSpPr>
        <p:spPr bwMode="auto">
          <a:xfrm>
            <a:off x="5857875" y="26749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4" name="Oval 13"/>
          <p:cNvSpPr>
            <a:spLocks noChangeArrowheads="1"/>
          </p:cNvSpPr>
          <p:nvPr/>
        </p:nvSpPr>
        <p:spPr bwMode="auto">
          <a:xfrm>
            <a:off x="5775325" y="4702175"/>
            <a:ext cx="568325" cy="614363"/>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5" name="Oval 14"/>
          <p:cNvSpPr>
            <a:spLocks noChangeArrowheads="1"/>
          </p:cNvSpPr>
          <p:nvPr/>
        </p:nvSpPr>
        <p:spPr bwMode="auto">
          <a:xfrm>
            <a:off x="3065463" y="27257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6" name="Oval 15"/>
          <p:cNvSpPr>
            <a:spLocks noChangeArrowheads="1"/>
          </p:cNvSpPr>
          <p:nvPr/>
        </p:nvSpPr>
        <p:spPr bwMode="auto">
          <a:xfrm>
            <a:off x="3170238" y="4730750"/>
            <a:ext cx="568325" cy="614363"/>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7" name="Oval 16"/>
          <p:cNvSpPr>
            <a:spLocks noChangeArrowheads="1"/>
          </p:cNvSpPr>
          <p:nvPr/>
        </p:nvSpPr>
        <p:spPr bwMode="auto">
          <a:xfrm>
            <a:off x="6156325" y="3344863"/>
            <a:ext cx="569913" cy="617537"/>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8" name="Oval 17"/>
          <p:cNvSpPr>
            <a:spLocks noChangeArrowheads="1"/>
          </p:cNvSpPr>
          <p:nvPr/>
        </p:nvSpPr>
        <p:spPr bwMode="auto">
          <a:xfrm>
            <a:off x="6359525" y="5322888"/>
            <a:ext cx="568325"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9" name="Oval 18"/>
          <p:cNvSpPr>
            <a:spLocks noChangeArrowheads="1"/>
          </p:cNvSpPr>
          <p:nvPr/>
        </p:nvSpPr>
        <p:spPr bwMode="auto">
          <a:xfrm>
            <a:off x="3433763" y="34115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0" name="Oval 19"/>
          <p:cNvSpPr>
            <a:spLocks noChangeArrowheads="1"/>
          </p:cNvSpPr>
          <p:nvPr/>
        </p:nvSpPr>
        <p:spPr bwMode="auto">
          <a:xfrm>
            <a:off x="3644900" y="5414963"/>
            <a:ext cx="569913" cy="617537"/>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7668" name="Text Box 20"/>
          <p:cNvSpPr txBox="1">
            <a:spLocks noChangeArrowheads="1"/>
          </p:cNvSpPr>
          <p:nvPr/>
        </p:nvSpPr>
        <p:spPr bwMode="auto">
          <a:xfrm>
            <a:off x="7064375" y="6553200"/>
            <a:ext cx="21018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Slide credit: Rob Fergus</a:t>
            </a:r>
          </a:p>
        </p:txBody>
      </p:sp>
    </p:spTree>
    <p:extLst>
      <p:ext uri="{BB962C8B-B14F-4D97-AF65-F5344CB8AC3E}">
        <p14:creationId xmlns:p14="http://schemas.microsoft.com/office/powerpoint/2010/main" val="724124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74094"/>
            <a:ext cx="8229600" cy="1143000"/>
          </a:xfrm>
        </p:spPr>
        <p:txBody>
          <a:bodyPr/>
          <a:lstStyle/>
          <a:p>
            <a:r>
              <a:rPr lang="en-US" dirty="0" smtClean="0"/>
              <a:t>How to model spatial relations?</a:t>
            </a:r>
          </a:p>
        </p:txBody>
      </p:sp>
      <p:sp>
        <p:nvSpPr>
          <p:cNvPr id="28675" name="Content Placeholder 2"/>
          <p:cNvSpPr>
            <a:spLocks noGrp="1"/>
          </p:cNvSpPr>
          <p:nvPr>
            <p:ph idx="1"/>
          </p:nvPr>
        </p:nvSpPr>
        <p:spPr>
          <a:xfrm>
            <a:off x="457200" y="990600"/>
            <a:ext cx="8229600" cy="914400"/>
          </a:xfrm>
        </p:spPr>
        <p:txBody>
          <a:bodyPr/>
          <a:lstStyle/>
          <a:p>
            <a:r>
              <a:rPr lang="en-US" smtClean="0"/>
              <a:t>One extreme: fixed template</a:t>
            </a:r>
          </a:p>
        </p:txBody>
      </p:sp>
      <p:sp>
        <p:nvSpPr>
          <p:cNvPr id="28676" name="Oval 10"/>
          <p:cNvSpPr>
            <a:spLocks noChangeArrowheads="1"/>
          </p:cNvSpPr>
          <p:nvPr/>
        </p:nvSpPr>
        <p:spPr bwMode="auto">
          <a:xfrm>
            <a:off x="3276600" y="39100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8677" name="Oval 14"/>
          <p:cNvSpPr>
            <a:spLocks noChangeArrowheads="1"/>
          </p:cNvSpPr>
          <p:nvPr/>
        </p:nvSpPr>
        <p:spPr bwMode="auto">
          <a:xfrm>
            <a:off x="4437063" y="28019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8678" name="Oval 18"/>
          <p:cNvSpPr>
            <a:spLocks noChangeArrowheads="1"/>
          </p:cNvSpPr>
          <p:nvPr/>
        </p:nvSpPr>
        <p:spPr bwMode="auto">
          <a:xfrm>
            <a:off x="4805363" y="34877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Rectangle 21"/>
          <p:cNvSpPr/>
          <p:nvPr/>
        </p:nvSpPr>
        <p:spPr>
          <a:xfrm>
            <a:off x="2971800" y="24384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96296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32590"/>
            <a:ext cx="8229600" cy="1143000"/>
          </a:xfrm>
        </p:spPr>
        <p:txBody>
          <a:bodyPr/>
          <a:lstStyle/>
          <a:p>
            <a:r>
              <a:rPr lang="en-US" dirty="0" smtClean="0"/>
              <a:t>Statistical Template</a:t>
            </a:r>
          </a:p>
        </p:txBody>
      </p:sp>
      <p:sp>
        <p:nvSpPr>
          <p:cNvPr id="8195" name="Content Placeholder 2"/>
          <p:cNvSpPr>
            <a:spLocks noGrp="1"/>
          </p:cNvSpPr>
          <p:nvPr>
            <p:ph idx="1"/>
          </p:nvPr>
        </p:nvSpPr>
        <p:spPr>
          <a:xfrm>
            <a:off x="457200" y="1143000"/>
            <a:ext cx="8229600" cy="1066800"/>
          </a:xfrm>
        </p:spPr>
        <p:txBody>
          <a:bodyPr>
            <a:normAutofit lnSpcReduction="10000"/>
          </a:bodyPr>
          <a:lstStyle/>
          <a:p>
            <a:r>
              <a:rPr lang="en-US" dirty="0" smtClean="0"/>
              <a:t>Object model = sum of scores of features at fixed positions</a:t>
            </a:r>
          </a:p>
        </p:txBody>
      </p:sp>
      <p:pic>
        <p:nvPicPr>
          <p:cNvPr id="8196" name="Picture 15"/>
          <p:cNvPicPr>
            <a:picLocks noChangeAspect="1" noChangeArrowheads="1"/>
          </p:cNvPicPr>
          <p:nvPr/>
        </p:nvPicPr>
        <p:blipFill>
          <a:blip r:embed="rId2" cstate="print"/>
          <a:srcRect/>
          <a:stretch>
            <a:fillRect/>
          </a:stretch>
        </p:blipFill>
        <p:spPr bwMode="auto">
          <a:xfrm>
            <a:off x="1066800" y="4876800"/>
            <a:ext cx="622300" cy="1646238"/>
          </a:xfrm>
          <a:prstGeom prst="rect">
            <a:avLst/>
          </a:prstGeom>
          <a:noFill/>
          <a:ln w="38100">
            <a:noFill/>
            <a:miter lim="800000"/>
            <a:headEnd/>
            <a:tailEnd/>
          </a:ln>
        </p:spPr>
      </p:pic>
      <p:pic>
        <p:nvPicPr>
          <p:cNvPr id="8197" name="Picture 18"/>
          <p:cNvPicPr>
            <a:picLocks noChangeAspect="1" noChangeArrowheads="1"/>
          </p:cNvPicPr>
          <p:nvPr/>
        </p:nvPicPr>
        <p:blipFill>
          <a:blip r:embed="rId3" cstate="print"/>
          <a:srcRect/>
          <a:stretch>
            <a:fillRect/>
          </a:stretch>
        </p:blipFill>
        <p:spPr bwMode="auto">
          <a:xfrm>
            <a:off x="1066800" y="2743200"/>
            <a:ext cx="533400" cy="1644650"/>
          </a:xfrm>
          <a:prstGeom prst="rect">
            <a:avLst/>
          </a:prstGeom>
          <a:noFill/>
          <a:ln w="38100">
            <a:noFill/>
            <a:miter lim="800000"/>
            <a:headEnd/>
            <a:tailEnd/>
          </a:ln>
        </p:spPr>
      </p:pic>
      <p:sp>
        <p:nvSpPr>
          <p:cNvPr id="6" name="Oval 5"/>
          <p:cNvSpPr/>
          <p:nvPr/>
        </p:nvSpPr>
        <p:spPr>
          <a:xfrm>
            <a:off x="1143000" y="2743200"/>
            <a:ext cx="381000" cy="381000"/>
          </a:xfrm>
          <a:prstGeom prst="ellipse">
            <a:avLst/>
          </a:prstGeom>
          <a:noFill/>
          <a:ln w="57150">
            <a:solidFill>
              <a:srgbClr val="03EF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1066800" y="3124200"/>
            <a:ext cx="6096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990600" y="3581400"/>
            <a:ext cx="381000" cy="381000"/>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295400" y="3962400"/>
            <a:ext cx="381000" cy="381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990600" y="3657600"/>
            <a:ext cx="685800" cy="685800"/>
          </a:xfrm>
          <a:prstGeom prst="ellipse">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1169988" y="4876800"/>
            <a:ext cx="381000" cy="381000"/>
          </a:xfrm>
          <a:prstGeom prst="ellipse">
            <a:avLst/>
          </a:prstGeom>
          <a:noFill/>
          <a:ln w="57150">
            <a:solidFill>
              <a:srgbClr val="03EF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1093788" y="5257800"/>
            <a:ext cx="6096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1017588" y="5715000"/>
            <a:ext cx="381000" cy="381000"/>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1322388" y="6096000"/>
            <a:ext cx="381000" cy="381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1017588" y="5791200"/>
            <a:ext cx="685800" cy="685800"/>
          </a:xfrm>
          <a:prstGeom prst="ellipse">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TextBox 28"/>
          <p:cNvSpPr txBox="1">
            <a:spLocks noChangeArrowheads="1"/>
          </p:cNvSpPr>
          <p:nvPr/>
        </p:nvSpPr>
        <p:spPr bwMode="auto">
          <a:xfrm>
            <a:off x="2286000" y="3200400"/>
            <a:ext cx="595313" cy="523875"/>
          </a:xfrm>
          <a:prstGeom prst="rect">
            <a:avLst/>
          </a:prstGeom>
          <a:noFill/>
          <a:ln w="9525">
            <a:noFill/>
            <a:miter lim="800000"/>
            <a:headEnd/>
            <a:tailEnd/>
          </a:ln>
        </p:spPr>
        <p:txBody>
          <a:bodyPr wrap="none">
            <a:spAutoFit/>
          </a:bodyPr>
          <a:lstStyle/>
          <a:p>
            <a:r>
              <a:rPr lang="en-US" sz="2800" b="1">
                <a:solidFill>
                  <a:srgbClr val="03EF2A"/>
                </a:solidFill>
              </a:rPr>
              <a:t>+3</a:t>
            </a:r>
          </a:p>
        </p:txBody>
      </p:sp>
      <p:sp>
        <p:nvSpPr>
          <p:cNvPr id="31" name="TextBox 30"/>
          <p:cNvSpPr txBox="1">
            <a:spLocks noChangeArrowheads="1"/>
          </p:cNvSpPr>
          <p:nvPr/>
        </p:nvSpPr>
        <p:spPr bwMode="auto">
          <a:xfrm>
            <a:off x="2743200" y="3200400"/>
            <a:ext cx="595313" cy="523875"/>
          </a:xfrm>
          <a:prstGeom prst="rect">
            <a:avLst/>
          </a:prstGeom>
          <a:noFill/>
          <a:ln w="9525">
            <a:noFill/>
            <a:miter lim="800000"/>
            <a:headEnd/>
            <a:tailEnd/>
          </a:ln>
        </p:spPr>
        <p:txBody>
          <a:bodyPr wrap="none">
            <a:spAutoFit/>
          </a:bodyPr>
          <a:lstStyle/>
          <a:p>
            <a:r>
              <a:rPr lang="en-US" sz="2800" b="1">
                <a:solidFill>
                  <a:srgbClr val="FF0000"/>
                </a:solidFill>
              </a:rPr>
              <a:t>+2</a:t>
            </a:r>
          </a:p>
        </p:txBody>
      </p:sp>
      <p:sp>
        <p:nvSpPr>
          <p:cNvPr id="34" name="TextBox 33"/>
          <p:cNvSpPr txBox="1">
            <a:spLocks noChangeArrowheads="1"/>
          </p:cNvSpPr>
          <p:nvPr/>
        </p:nvSpPr>
        <p:spPr bwMode="auto">
          <a:xfrm>
            <a:off x="3276600" y="3200400"/>
            <a:ext cx="504825" cy="523875"/>
          </a:xfrm>
          <a:prstGeom prst="rect">
            <a:avLst/>
          </a:prstGeom>
          <a:noFill/>
          <a:ln w="9525">
            <a:noFill/>
            <a:miter lim="800000"/>
            <a:headEnd/>
            <a:tailEnd/>
          </a:ln>
        </p:spPr>
        <p:txBody>
          <a:bodyPr wrap="none">
            <a:spAutoFit/>
          </a:bodyPr>
          <a:lstStyle/>
          <a:p>
            <a:r>
              <a:rPr lang="en-US" sz="2800" b="1">
                <a:solidFill>
                  <a:srgbClr val="92D050"/>
                </a:solidFill>
              </a:rPr>
              <a:t>-2</a:t>
            </a:r>
          </a:p>
        </p:txBody>
      </p:sp>
      <p:sp>
        <p:nvSpPr>
          <p:cNvPr id="35" name="TextBox 34"/>
          <p:cNvSpPr txBox="1"/>
          <p:nvPr/>
        </p:nvSpPr>
        <p:spPr>
          <a:xfrm>
            <a:off x="3643313" y="3200400"/>
            <a:ext cx="506412" cy="523875"/>
          </a:xfrm>
          <a:prstGeom prst="rect">
            <a:avLst/>
          </a:prstGeom>
          <a:noFill/>
        </p:spPr>
        <p:txBody>
          <a:bodyPr wrap="none">
            <a:spAutoFit/>
          </a:bodyPr>
          <a:lstStyle/>
          <a:p>
            <a:pPr>
              <a:defRPr/>
            </a:pPr>
            <a:r>
              <a:rPr lang="en-US" sz="2800" b="1" dirty="0">
                <a:solidFill>
                  <a:schemeClr val="tx2">
                    <a:lumMod val="60000"/>
                    <a:lumOff val="40000"/>
                  </a:schemeClr>
                </a:solidFill>
              </a:rPr>
              <a:t>-1</a:t>
            </a:r>
          </a:p>
        </p:txBody>
      </p:sp>
      <p:sp>
        <p:nvSpPr>
          <p:cNvPr id="36" name="TextBox 35"/>
          <p:cNvSpPr txBox="1">
            <a:spLocks noChangeArrowheads="1"/>
          </p:cNvSpPr>
          <p:nvPr/>
        </p:nvSpPr>
        <p:spPr bwMode="auto">
          <a:xfrm>
            <a:off x="4100513" y="3200400"/>
            <a:ext cx="806450" cy="523875"/>
          </a:xfrm>
          <a:prstGeom prst="rect">
            <a:avLst/>
          </a:prstGeom>
          <a:noFill/>
          <a:ln w="9525">
            <a:noFill/>
            <a:miter lim="800000"/>
            <a:headEnd/>
            <a:tailEnd/>
          </a:ln>
        </p:spPr>
        <p:txBody>
          <a:bodyPr wrap="none">
            <a:spAutoFit/>
          </a:bodyPr>
          <a:lstStyle/>
          <a:p>
            <a:r>
              <a:rPr lang="en-US" sz="2800" b="1">
                <a:solidFill>
                  <a:srgbClr val="7030A0"/>
                </a:solidFill>
              </a:rPr>
              <a:t>-2.5</a:t>
            </a:r>
          </a:p>
        </p:txBody>
      </p:sp>
      <p:sp>
        <p:nvSpPr>
          <p:cNvPr id="37" name="TextBox 36"/>
          <p:cNvSpPr txBox="1">
            <a:spLocks noChangeArrowheads="1"/>
          </p:cNvSpPr>
          <p:nvPr/>
        </p:nvSpPr>
        <p:spPr bwMode="auto">
          <a:xfrm>
            <a:off x="4848225" y="3200400"/>
            <a:ext cx="1114425" cy="523875"/>
          </a:xfrm>
          <a:prstGeom prst="rect">
            <a:avLst/>
          </a:prstGeom>
          <a:noFill/>
          <a:ln w="9525">
            <a:noFill/>
            <a:miter lim="800000"/>
            <a:headEnd/>
            <a:tailEnd/>
          </a:ln>
        </p:spPr>
        <p:txBody>
          <a:bodyPr wrap="none">
            <a:spAutoFit/>
          </a:bodyPr>
          <a:lstStyle/>
          <a:p>
            <a:r>
              <a:rPr lang="en-US" sz="2800" b="1"/>
              <a:t>= -0.5</a:t>
            </a:r>
          </a:p>
        </p:txBody>
      </p:sp>
      <p:sp>
        <p:nvSpPr>
          <p:cNvPr id="38" name="TextBox 37"/>
          <p:cNvSpPr txBox="1">
            <a:spLocks noChangeArrowheads="1"/>
          </p:cNvSpPr>
          <p:nvPr/>
        </p:nvSpPr>
        <p:spPr bwMode="auto">
          <a:xfrm>
            <a:off x="2286000" y="5410200"/>
            <a:ext cx="595313" cy="523875"/>
          </a:xfrm>
          <a:prstGeom prst="rect">
            <a:avLst/>
          </a:prstGeom>
          <a:noFill/>
          <a:ln w="9525">
            <a:noFill/>
            <a:miter lim="800000"/>
            <a:headEnd/>
            <a:tailEnd/>
          </a:ln>
        </p:spPr>
        <p:txBody>
          <a:bodyPr wrap="none">
            <a:spAutoFit/>
          </a:bodyPr>
          <a:lstStyle/>
          <a:p>
            <a:r>
              <a:rPr lang="en-US" sz="2800" b="1">
                <a:solidFill>
                  <a:srgbClr val="03EF2A"/>
                </a:solidFill>
              </a:rPr>
              <a:t>+4</a:t>
            </a:r>
          </a:p>
        </p:txBody>
      </p:sp>
      <p:sp>
        <p:nvSpPr>
          <p:cNvPr id="39" name="TextBox 38"/>
          <p:cNvSpPr txBox="1">
            <a:spLocks noChangeArrowheads="1"/>
          </p:cNvSpPr>
          <p:nvPr/>
        </p:nvSpPr>
        <p:spPr bwMode="auto">
          <a:xfrm>
            <a:off x="2743200" y="5410200"/>
            <a:ext cx="595313" cy="523875"/>
          </a:xfrm>
          <a:prstGeom prst="rect">
            <a:avLst/>
          </a:prstGeom>
          <a:noFill/>
          <a:ln w="9525">
            <a:noFill/>
            <a:miter lim="800000"/>
            <a:headEnd/>
            <a:tailEnd/>
          </a:ln>
        </p:spPr>
        <p:txBody>
          <a:bodyPr wrap="none">
            <a:spAutoFit/>
          </a:bodyPr>
          <a:lstStyle/>
          <a:p>
            <a:r>
              <a:rPr lang="en-US" sz="2800" b="1">
                <a:solidFill>
                  <a:srgbClr val="FF0000"/>
                </a:solidFill>
              </a:rPr>
              <a:t>+1</a:t>
            </a:r>
          </a:p>
        </p:txBody>
      </p:sp>
      <p:sp>
        <p:nvSpPr>
          <p:cNvPr id="41" name="TextBox 40"/>
          <p:cNvSpPr txBox="1">
            <a:spLocks noChangeArrowheads="1"/>
          </p:cNvSpPr>
          <p:nvPr/>
        </p:nvSpPr>
        <p:spPr bwMode="auto">
          <a:xfrm>
            <a:off x="3200400" y="5410200"/>
            <a:ext cx="895350" cy="523875"/>
          </a:xfrm>
          <a:prstGeom prst="rect">
            <a:avLst/>
          </a:prstGeom>
          <a:noFill/>
          <a:ln w="9525">
            <a:noFill/>
            <a:miter lim="800000"/>
            <a:headEnd/>
            <a:tailEnd/>
          </a:ln>
        </p:spPr>
        <p:txBody>
          <a:bodyPr wrap="none">
            <a:spAutoFit/>
          </a:bodyPr>
          <a:lstStyle/>
          <a:p>
            <a:r>
              <a:rPr lang="en-US" sz="2800" b="1">
                <a:solidFill>
                  <a:srgbClr val="92D050"/>
                </a:solidFill>
              </a:rPr>
              <a:t>+0.5</a:t>
            </a:r>
          </a:p>
        </p:txBody>
      </p:sp>
      <p:sp>
        <p:nvSpPr>
          <p:cNvPr id="42" name="TextBox 41"/>
          <p:cNvSpPr txBox="1"/>
          <p:nvPr/>
        </p:nvSpPr>
        <p:spPr>
          <a:xfrm>
            <a:off x="3971925" y="5410200"/>
            <a:ext cx="595313" cy="523875"/>
          </a:xfrm>
          <a:prstGeom prst="rect">
            <a:avLst/>
          </a:prstGeom>
          <a:noFill/>
        </p:spPr>
        <p:txBody>
          <a:bodyPr wrap="none">
            <a:spAutoFit/>
          </a:bodyPr>
          <a:lstStyle/>
          <a:p>
            <a:pPr>
              <a:defRPr/>
            </a:pPr>
            <a:r>
              <a:rPr lang="en-US" sz="2800" b="1" dirty="0">
                <a:solidFill>
                  <a:schemeClr val="tx2">
                    <a:lumMod val="60000"/>
                    <a:lumOff val="40000"/>
                  </a:schemeClr>
                </a:solidFill>
              </a:rPr>
              <a:t>+3</a:t>
            </a:r>
          </a:p>
        </p:txBody>
      </p:sp>
      <p:sp>
        <p:nvSpPr>
          <p:cNvPr id="43" name="TextBox 42"/>
          <p:cNvSpPr txBox="1">
            <a:spLocks noChangeArrowheads="1"/>
          </p:cNvSpPr>
          <p:nvPr/>
        </p:nvSpPr>
        <p:spPr bwMode="auto">
          <a:xfrm>
            <a:off x="4429125" y="5410200"/>
            <a:ext cx="895350" cy="523875"/>
          </a:xfrm>
          <a:prstGeom prst="rect">
            <a:avLst/>
          </a:prstGeom>
          <a:noFill/>
          <a:ln w="9525">
            <a:noFill/>
            <a:miter lim="800000"/>
            <a:headEnd/>
            <a:tailEnd/>
          </a:ln>
        </p:spPr>
        <p:txBody>
          <a:bodyPr wrap="none">
            <a:spAutoFit/>
          </a:bodyPr>
          <a:lstStyle/>
          <a:p>
            <a:r>
              <a:rPr lang="en-US" sz="2800" b="1">
                <a:solidFill>
                  <a:srgbClr val="7030A0"/>
                </a:solidFill>
              </a:rPr>
              <a:t>+0.5</a:t>
            </a:r>
          </a:p>
        </p:txBody>
      </p:sp>
      <p:sp>
        <p:nvSpPr>
          <p:cNvPr id="44" name="TextBox 43"/>
          <p:cNvSpPr txBox="1">
            <a:spLocks noChangeArrowheads="1"/>
          </p:cNvSpPr>
          <p:nvPr/>
        </p:nvSpPr>
        <p:spPr bwMode="auto">
          <a:xfrm>
            <a:off x="5176838" y="5410200"/>
            <a:ext cx="1195387" cy="523875"/>
          </a:xfrm>
          <a:prstGeom prst="rect">
            <a:avLst/>
          </a:prstGeom>
          <a:noFill/>
          <a:ln w="9525">
            <a:noFill/>
            <a:miter lim="800000"/>
            <a:headEnd/>
            <a:tailEnd/>
          </a:ln>
        </p:spPr>
        <p:txBody>
          <a:bodyPr wrap="none">
            <a:spAutoFit/>
          </a:bodyPr>
          <a:lstStyle/>
          <a:p>
            <a:r>
              <a:rPr lang="en-US" sz="2800" b="1"/>
              <a:t>= 10.5</a:t>
            </a:r>
          </a:p>
        </p:txBody>
      </p:sp>
      <p:sp>
        <p:nvSpPr>
          <p:cNvPr id="45" name="TextBox 44"/>
          <p:cNvSpPr txBox="1">
            <a:spLocks noChangeArrowheads="1"/>
          </p:cNvSpPr>
          <p:nvPr/>
        </p:nvSpPr>
        <p:spPr bwMode="auto">
          <a:xfrm>
            <a:off x="5827713" y="3200400"/>
            <a:ext cx="995362" cy="523875"/>
          </a:xfrm>
          <a:prstGeom prst="rect">
            <a:avLst/>
          </a:prstGeom>
          <a:noFill/>
          <a:ln w="9525">
            <a:noFill/>
            <a:miter lim="800000"/>
            <a:headEnd/>
            <a:tailEnd/>
          </a:ln>
        </p:spPr>
        <p:txBody>
          <a:bodyPr wrap="none">
            <a:spAutoFit/>
          </a:bodyPr>
          <a:lstStyle/>
          <a:p>
            <a:r>
              <a:rPr lang="en-US" sz="2800" b="1">
                <a:solidFill>
                  <a:schemeClr val="tx2"/>
                </a:solidFill>
              </a:rPr>
              <a:t>&gt; 7.5</a:t>
            </a:r>
          </a:p>
        </p:txBody>
      </p:sp>
      <p:sp>
        <p:nvSpPr>
          <p:cNvPr id="46" name="TextBox 45"/>
          <p:cNvSpPr txBox="1">
            <a:spLocks noChangeArrowheads="1"/>
          </p:cNvSpPr>
          <p:nvPr/>
        </p:nvSpPr>
        <p:spPr bwMode="auto">
          <a:xfrm>
            <a:off x="5827713" y="2895600"/>
            <a:ext cx="404812" cy="523875"/>
          </a:xfrm>
          <a:prstGeom prst="rect">
            <a:avLst/>
          </a:prstGeom>
          <a:noFill/>
          <a:ln w="9525">
            <a:noFill/>
            <a:miter lim="800000"/>
            <a:headEnd/>
            <a:tailEnd/>
          </a:ln>
        </p:spPr>
        <p:txBody>
          <a:bodyPr wrap="none">
            <a:spAutoFit/>
          </a:bodyPr>
          <a:lstStyle/>
          <a:p>
            <a:r>
              <a:rPr lang="en-US" sz="2800" b="1">
                <a:solidFill>
                  <a:schemeClr val="tx2"/>
                </a:solidFill>
              </a:rPr>
              <a:t>?</a:t>
            </a:r>
          </a:p>
        </p:txBody>
      </p:sp>
      <p:sp>
        <p:nvSpPr>
          <p:cNvPr id="47" name="TextBox 46"/>
          <p:cNvSpPr txBox="1">
            <a:spLocks noChangeArrowheads="1"/>
          </p:cNvSpPr>
          <p:nvPr/>
        </p:nvSpPr>
        <p:spPr bwMode="auto">
          <a:xfrm>
            <a:off x="6296025" y="5410200"/>
            <a:ext cx="995363" cy="523875"/>
          </a:xfrm>
          <a:prstGeom prst="rect">
            <a:avLst/>
          </a:prstGeom>
          <a:noFill/>
          <a:ln w="9525">
            <a:noFill/>
            <a:miter lim="800000"/>
            <a:headEnd/>
            <a:tailEnd/>
          </a:ln>
        </p:spPr>
        <p:txBody>
          <a:bodyPr wrap="none">
            <a:spAutoFit/>
          </a:bodyPr>
          <a:lstStyle/>
          <a:p>
            <a:r>
              <a:rPr lang="en-US" sz="2800" b="1">
                <a:solidFill>
                  <a:schemeClr val="tx2"/>
                </a:solidFill>
              </a:rPr>
              <a:t>&gt; 7.5</a:t>
            </a:r>
          </a:p>
        </p:txBody>
      </p:sp>
      <p:sp>
        <p:nvSpPr>
          <p:cNvPr id="48" name="TextBox 47"/>
          <p:cNvSpPr txBox="1">
            <a:spLocks noChangeArrowheads="1"/>
          </p:cNvSpPr>
          <p:nvPr/>
        </p:nvSpPr>
        <p:spPr bwMode="auto">
          <a:xfrm>
            <a:off x="6296025" y="5105400"/>
            <a:ext cx="404813" cy="523875"/>
          </a:xfrm>
          <a:prstGeom prst="rect">
            <a:avLst/>
          </a:prstGeom>
          <a:noFill/>
          <a:ln w="9525">
            <a:noFill/>
            <a:miter lim="800000"/>
            <a:headEnd/>
            <a:tailEnd/>
          </a:ln>
        </p:spPr>
        <p:txBody>
          <a:bodyPr wrap="none">
            <a:spAutoFit/>
          </a:bodyPr>
          <a:lstStyle/>
          <a:p>
            <a:r>
              <a:rPr lang="en-US" sz="2800" b="1">
                <a:solidFill>
                  <a:schemeClr val="tx2"/>
                </a:solidFill>
              </a:rPr>
              <a:t>?</a:t>
            </a:r>
          </a:p>
        </p:txBody>
      </p:sp>
      <p:sp>
        <p:nvSpPr>
          <p:cNvPr id="49" name="TextBox 48"/>
          <p:cNvSpPr txBox="1">
            <a:spLocks noChangeArrowheads="1"/>
          </p:cNvSpPr>
          <p:nvPr/>
        </p:nvSpPr>
        <p:spPr bwMode="auto">
          <a:xfrm>
            <a:off x="5686425" y="3810000"/>
            <a:ext cx="1790700" cy="461963"/>
          </a:xfrm>
          <a:prstGeom prst="rect">
            <a:avLst/>
          </a:prstGeom>
          <a:noFill/>
          <a:ln w="9525">
            <a:noFill/>
            <a:miter lim="800000"/>
            <a:headEnd/>
            <a:tailEnd/>
          </a:ln>
        </p:spPr>
        <p:txBody>
          <a:bodyPr wrap="none">
            <a:spAutoFit/>
          </a:bodyPr>
          <a:lstStyle/>
          <a:p>
            <a:r>
              <a:rPr lang="en-US" sz="2400" b="1"/>
              <a:t>Non-object</a:t>
            </a:r>
          </a:p>
        </p:txBody>
      </p:sp>
      <p:sp>
        <p:nvSpPr>
          <p:cNvPr id="50" name="TextBox 49"/>
          <p:cNvSpPr txBox="1">
            <a:spLocks noChangeArrowheads="1"/>
          </p:cNvSpPr>
          <p:nvPr/>
        </p:nvSpPr>
        <p:spPr bwMode="auto">
          <a:xfrm>
            <a:off x="5762625" y="5943600"/>
            <a:ext cx="1141413" cy="461963"/>
          </a:xfrm>
          <a:prstGeom prst="rect">
            <a:avLst/>
          </a:prstGeom>
          <a:noFill/>
          <a:ln w="9525">
            <a:noFill/>
            <a:miter lim="800000"/>
            <a:headEnd/>
            <a:tailEnd/>
          </a:ln>
        </p:spPr>
        <p:txBody>
          <a:bodyPr wrap="none">
            <a:spAutoFit/>
          </a:bodyPr>
          <a:lstStyle/>
          <a:p>
            <a:r>
              <a:rPr lang="en-US" sz="2400" b="1"/>
              <a:t>Object</a:t>
            </a:r>
          </a:p>
        </p:txBody>
      </p:sp>
    </p:spTree>
    <p:extLst>
      <p:ext uri="{BB962C8B-B14F-4D97-AF65-F5344CB8AC3E}">
        <p14:creationId xmlns:p14="http://schemas.microsoft.com/office/powerpoint/2010/main" val="4205425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23" grpId="0" animBg="1"/>
      <p:bldP spid="24" grpId="0" animBg="1"/>
      <p:bldP spid="26" grpId="0" animBg="1"/>
      <p:bldP spid="27" grpId="0" animBg="1"/>
      <p:bldP spid="28" grpId="0" animBg="1"/>
      <p:bldP spid="29" grpId="0"/>
      <p:bldP spid="31" grpId="0"/>
      <p:bldP spid="34" grpId="0"/>
      <p:bldP spid="35" grpId="0"/>
      <p:bldP spid="36" grpId="0"/>
      <p:bldP spid="37" grpId="0"/>
      <p:bldP spid="38" grpId="0"/>
      <p:bldP spid="39" grpId="0"/>
      <p:bldP spid="41" grpId="0"/>
      <p:bldP spid="42" grpId="0"/>
      <p:bldP spid="43" grpId="0"/>
      <p:bldP spid="44" grpId="0"/>
      <p:bldP spid="45" grpId="0"/>
      <p:bldP spid="46" grpId="0"/>
      <p:bldP spid="47" grpId="0"/>
      <p:bldP spid="48" grpId="0"/>
      <p:bldP spid="49" grpId="0"/>
      <p:bldP spid="5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7246"/>
            <a:ext cx="8229600" cy="1143000"/>
          </a:xfrm>
        </p:spPr>
        <p:txBody>
          <a:bodyPr/>
          <a:lstStyle/>
          <a:p>
            <a:r>
              <a:rPr lang="en-US" dirty="0" smtClean="0"/>
              <a:t>How to model spatial relations?</a:t>
            </a:r>
          </a:p>
        </p:txBody>
      </p:sp>
      <p:sp>
        <p:nvSpPr>
          <p:cNvPr id="29699" name="Content Placeholder 2"/>
          <p:cNvSpPr>
            <a:spLocks noGrp="1"/>
          </p:cNvSpPr>
          <p:nvPr>
            <p:ph idx="1"/>
          </p:nvPr>
        </p:nvSpPr>
        <p:spPr>
          <a:xfrm>
            <a:off x="457200" y="990600"/>
            <a:ext cx="8229600" cy="914400"/>
          </a:xfrm>
        </p:spPr>
        <p:txBody>
          <a:bodyPr/>
          <a:lstStyle/>
          <a:p>
            <a:r>
              <a:rPr lang="en-US" smtClean="0"/>
              <a:t>Another extreme: bag of words</a:t>
            </a:r>
          </a:p>
        </p:txBody>
      </p:sp>
      <p:sp>
        <p:nvSpPr>
          <p:cNvPr id="29700" name="Oval 8"/>
          <p:cNvSpPr>
            <a:spLocks noChangeArrowheads="1"/>
          </p:cNvSpPr>
          <p:nvPr/>
        </p:nvSpPr>
        <p:spPr bwMode="auto">
          <a:xfrm>
            <a:off x="6781800" y="2819400"/>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1" name="Oval 10"/>
          <p:cNvSpPr>
            <a:spLocks noChangeArrowheads="1"/>
          </p:cNvSpPr>
          <p:nvPr/>
        </p:nvSpPr>
        <p:spPr bwMode="auto">
          <a:xfrm>
            <a:off x="914400" y="38338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2" name="Oval 12"/>
          <p:cNvSpPr>
            <a:spLocks noChangeArrowheads="1"/>
          </p:cNvSpPr>
          <p:nvPr/>
        </p:nvSpPr>
        <p:spPr bwMode="auto">
          <a:xfrm>
            <a:off x="5181600" y="3124200"/>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3" name="Oval 14"/>
          <p:cNvSpPr>
            <a:spLocks noChangeArrowheads="1"/>
          </p:cNvSpPr>
          <p:nvPr/>
        </p:nvSpPr>
        <p:spPr bwMode="auto">
          <a:xfrm>
            <a:off x="2074863" y="27257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4" name="Oval 16"/>
          <p:cNvSpPr>
            <a:spLocks noChangeArrowheads="1"/>
          </p:cNvSpPr>
          <p:nvPr/>
        </p:nvSpPr>
        <p:spPr bwMode="auto">
          <a:xfrm>
            <a:off x="6248400" y="4038600"/>
            <a:ext cx="569913" cy="617538"/>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5" name="Oval 18"/>
          <p:cNvSpPr>
            <a:spLocks noChangeArrowheads="1"/>
          </p:cNvSpPr>
          <p:nvPr/>
        </p:nvSpPr>
        <p:spPr bwMode="auto">
          <a:xfrm>
            <a:off x="2443163" y="34115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Rectangle 21"/>
          <p:cNvSpPr/>
          <p:nvPr/>
        </p:nvSpPr>
        <p:spPr>
          <a:xfrm>
            <a:off x="609600" y="23622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4953000" y="2438400"/>
            <a:ext cx="2743200" cy="243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8" name="TextBox 24"/>
          <p:cNvSpPr txBox="1">
            <a:spLocks noChangeArrowheads="1"/>
          </p:cNvSpPr>
          <p:nvPr/>
        </p:nvSpPr>
        <p:spPr bwMode="auto">
          <a:xfrm>
            <a:off x="3862388" y="3124200"/>
            <a:ext cx="633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a:t>=</a:t>
            </a:r>
          </a:p>
        </p:txBody>
      </p:sp>
    </p:spTree>
    <p:extLst>
      <p:ext uri="{BB962C8B-B14F-4D97-AF65-F5344CB8AC3E}">
        <p14:creationId xmlns:p14="http://schemas.microsoft.com/office/powerpoint/2010/main" val="141432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42888"/>
            <a:ext cx="8229600" cy="1143000"/>
          </a:xfrm>
        </p:spPr>
        <p:txBody>
          <a:bodyPr/>
          <a:lstStyle/>
          <a:p>
            <a:r>
              <a:rPr lang="en-US" dirty="0" smtClean="0"/>
              <a:t>ISM: Implicit Shape Model</a:t>
            </a:r>
          </a:p>
        </p:txBody>
      </p:sp>
      <p:sp>
        <p:nvSpPr>
          <p:cNvPr id="35843" name="Content Placeholder 7"/>
          <p:cNvSpPr>
            <a:spLocks noGrp="1"/>
          </p:cNvSpPr>
          <p:nvPr>
            <p:ph idx="1"/>
          </p:nvPr>
        </p:nvSpPr>
        <p:spPr>
          <a:xfrm>
            <a:off x="457200" y="983826"/>
            <a:ext cx="8229600" cy="4525963"/>
          </a:xfrm>
        </p:spPr>
        <p:txBody>
          <a:bodyPr/>
          <a:lstStyle/>
          <a:p>
            <a:pPr>
              <a:buFont typeface="Arial" charset="0"/>
              <a:buNone/>
            </a:pPr>
            <a:r>
              <a:rPr lang="en-US" dirty="0" smtClean="0"/>
              <a:t>Training overview</a:t>
            </a:r>
          </a:p>
          <a:p>
            <a:r>
              <a:rPr lang="en-US" sz="2400" dirty="0" smtClean="0"/>
              <a:t>Start with bounding boxes and (ideally) segmentations of objects</a:t>
            </a:r>
          </a:p>
          <a:p>
            <a:r>
              <a:rPr lang="en-US" sz="2400" dirty="0" smtClean="0"/>
              <a:t>Extract local features (e.g., patches or SIFT) at interest points on objects</a:t>
            </a:r>
          </a:p>
          <a:p>
            <a:r>
              <a:rPr lang="en-US" sz="2400" dirty="0" smtClean="0"/>
              <a:t>Cluster features to  create codebook</a:t>
            </a:r>
          </a:p>
          <a:p>
            <a:r>
              <a:rPr lang="en-US" sz="2400" dirty="0" smtClean="0"/>
              <a:t>Record relative bounding box and segmentation for each </a:t>
            </a:r>
            <a:r>
              <a:rPr lang="en-US" sz="2400" dirty="0" err="1" smtClean="0"/>
              <a:t>codeword</a:t>
            </a:r>
            <a:endParaRPr lang="en-US" sz="2400" dirty="0" smtClean="0"/>
          </a:p>
        </p:txBody>
      </p:sp>
      <p:pic>
        <p:nvPicPr>
          <p:cNvPr id="358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495800"/>
            <a:ext cx="80010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63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0" y="-76200"/>
            <a:ext cx="9296400" cy="1371600"/>
          </a:xfrm>
        </p:spPr>
        <p:txBody>
          <a:bodyPr/>
          <a:lstStyle/>
          <a:p>
            <a:r>
              <a:rPr lang="en-US" dirty="0">
                <a:solidFill>
                  <a:srgbClr val="000090"/>
                </a:solidFill>
              </a:rPr>
              <a:t>Pick the one with the largest margin!</a:t>
            </a:r>
          </a:p>
        </p:txBody>
      </p:sp>
      <p:grpSp>
        <p:nvGrpSpPr>
          <p:cNvPr id="2" name="Group 3"/>
          <p:cNvGrpSpPr>
            <a:grpSpLocks/>
          </p:cNvGrpSpPr>
          <p:nvPr/>
        </p:nvGrpSpPr>
        <p:grpSpPr bwMode="auto">
          <a:xfrm>
            <a:off x="76200" y="2438400"/>
            <a:ext cx="2198688" cy="2895600"/>
            <a:chOff x="480" y="1488"/>
            <a:chExt cx="1632" cy="2064"/>
          </a:xfrm>
        </p:grpSpPr>
        <p:sp>
          <p:nvSpPr>
            <p:cNvPr id="909316"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17"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18"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19"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0"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1"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2"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3"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4"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9325"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3352800" y="2868613"/>
            <a:ext cx="1616075" cy="2425700"/>
            <a:chOff x="2112" y="1807"/>
            <a:chExt cx="1018" cy="1528"/>
          </a:xfrm>
        </p:grpSpPr>
        <p:sp>
          <p:nvSpPr>
            <p:cNvPr id="909327" name="Rectangle 15"/>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28" name="Rectangle 16"/>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29" name="Rectangle 17"/>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0" name="Rectangle 18"/>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1" name="Rectangle 19"/>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2" name="Rectangle 20"/>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3" name="Rectangle 21"/>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09334" name="Rectangle 22"/>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09335" name="Line 23"/>
          <p:cNvSpPr>
            <a:spLocks noChangeShapeType="1"/>
          </p:cNvSpPr>
          <p:nvPr/>
        </p:nvSpPr>
        <p:spPr bwMode="auto">
          <a:xfrm flipV="1">
            <a:off x="2362200" y="1447800"/>
            <a:ext cx="838200" cy="4465638"/>
          </a:xfrm>
          <a:prstGeom prst="line">
            <a:avLst/>
          </a:prstGeom>
          <a:noFill/>
          <a:ln w="76200">
            <a:solidFill>
              <a:schemeClr val="tx1"/>
            </a:solidFill>
            <a:round/>
            <a:headEnd/>
            <a:tailEnd/>
          </a:ln>
          <a:effectLst/>
        </p:spPr>
        <p:txBody>
          <a:bodyPr/>
          <a:lstStyle/>
          <a:p>
            <a:endParaRPr lang="en-US"/>
          </a:p>
        </p:txBody>
      </p:sp>
      <p:sp>
        <p:nvSpPr>
          <p:cNvPr id="909336" name="Text Box 24"/>
          <p:cNvSpPr txBox="1">
            <a:spLocks noChangeArrowheads="1"/>
          </p:cNvSpPr>
          <p:nvPr/>
        </p:nvSpPr>
        <p:spPr bwMode="auto">
          <a:xfrm>
            <a:off x="609600" y="6186488"/>
            <a:ext cx="2819400" cy="519112"/>
          </a:xfrm>
          <a:prstGeom prst="rect">
            <a:avLst/>
          </a:prstGeom>
          <a:noFill/>
          <a:ln w="9525">
            <a:noFill/>
            <a:miter lim="800000"/>
            <a:headEnd/>
            <a:tailEnd/>
          </a:ln>
          <a:effectLst/>
        </p:spPr>
        <p:txBody>
          <a:bodyPr>
            <a:spAutoFit/>
          </a:bodyPr>
          <a:lstStyle/>
          <a:p>
            <a:r>
              <a:rPr lang="en-US" sz="2800" b="1"/>
              <a:t>w</a:t>
            </a:r>
            <a:r>
              <a:rPr lang="en-US" sz="2800"/>
              <a:t>.</a:t>
            </a:r>
            <a:r>
              <a:rPr lang="en-US" sz="2800" b="1"/>
              <a:t>x</a:t>
            </a:r>
            <a:r>
              <a:rPr lang="en-US" sz="2800"/>
              <a:t> = </a:t>
            </a:r>
            <a:r>
              <a:rPr lang="en-US" sz="2800">
                <a:latin typeface="Symbol" pitchFamily="18" charset="2"/>
                <a:sym typeface="Symbol" pitchFamily="18" charset="2"/>
              </a:rPr>
              <a:t></a:t>
            </a:r>
            <a:r>
              <a:rPr lang="en-US" sz="2800" baseline="-25000">
                <a:sym typeface="Symbol" pitchFamily="18" charset="2"/>
              </a:rPr>
              <a:t>j</a:t>
            </a:r>
            <a:r>
              <a:rPr lang="en-US" sz="2800"/>
              <a:t> w</a:t>
            </a:r>
            <a:r>
              <a:rPr lang="en-US" sz="2800" baseline="30000"/>
              <a:t>(j)</a:t>
            </a:r>
            <a:r>
              <a:rPr lang="en-US" sz="2800"/>
              <a:t> x</a:t>
            </a:r>
            <a:r>
              <a:rPr lang="en-US" sz="2800" baseline="30000"/>
              <a:t>(j)</a:t>
            </a:r>
          </a:p>
        </p:txBody>
      </p:sp>
      <p:sp>
        <p:nvSpPr>
          <p:cNvPr id="909337" name="Text Box 25"/>
          <p:cNvSpPr txBox="1">
            <a:spLocks noChangeArrowheads="1"/>
          </p:cNvSpPr>
          <p:nvPr/>
        </p:nvSpPr>
        <p:spPr bwMode="auto">
          <a:xfrm rot="-4685972">
            <a:off x="2296772" y="1646767"/>
            <a:ext cx="1327150" cy="366713"/>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 0</a:t>
            </a:r>
          </a:p>
        </p:txBody>
      </p:sp>
      <p:sp>
        <p:nvSpPr>
          <p:cNvPr id="75" name="Text Box 25"/>
          <p:cNvSpPr txBox="1">
            <a:spLocks noChangeArrowheads="1"/>
          </p:cNvSpPr>
          <p:nvPr/>
        </p:nvSpPr>
        <p:spPr bwMode="auto">
          <a:xfrm rot="16914028">
            <a:off x="1020612" y="1569258"/>
            <a:ext cx="1339617" cy="369332"/>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a:t>
            </a:r>
            <a:r>
              <a:rPr lang="en-US" dirty="0" smtClean="0"/>
              <a:t>&gt; 0 </a:t>
            </a:r>
            <a:endParaRPr lang="en-US" dirty="0"/>
          </a:p>
        </p:txBody>
      </p:sp>
      <p:sp>
        <p:nvSpPr>
          <p:cNvPr id="76" name="Text Box 25"/>
          <p:cNvSpPr txBox="1">
            <a:spLocks noChangeArrowheads="1"/>
          </p:cNvSpPr>
          <p:nvPr/>
        </p:nvSpPr>
        <p:spPr bwMode="auto">
          <a:xfrm rot="16914028">
            <a:off x="-113589" y="1569258"/>
            <a:ext cx="1474420" cy="369332"/>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a:t>
            </a:r>
            <a:r>
              <a:rPr lang="en-US" dirty="0" smtClean="0"/>
              <a:t>&gt;&gt; 0 </a:t>
            </a:r>
            <a:endParaRPr lang="en-US" dirty="0"/>
          </a:p>
        </p:txBody>
      </p:sp>
      <p:sp>
        <p:nvSpPr>
          <p:cNvPr id="77" name="Text Box 25"/>
          <p:cNvSpPr txBox="1">
            <a:spLocks noChangeArrowheads="1"/>
          </p:cNvSpPr>
          <p:nvPr/>
        </p:nvSpPr>
        <p:spPr bwMode="auto">
          <a:xfrm rot="16914028">
            <a:off x="3417073" y="1721658"/>
            <a:ext cx="1339617" cy="369332"/>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a:t>
            </a:r>
            <a:r>
              <a:rPr lang="en-US" dirty="0" smtClean="0"/>
              <a:t>&lt; 0 </a:t>
            </a:r>
            <a:endParaRPr lang="en-US" dirty="0"/>
          </a:p>
        </p:txBody>
      </p:sp>
      <p:sp>
        <p:nvSpPr>
          <p:cNvPr id="78" name="Text Box 25"/>
          <p:cNvSpPr txBox="1">
            <a:spLocks noChangeArrowheads="1"/>
          </p:cNvSpPr>
          <p:nvPr/>
        </p:nvSpPr>
        <p:spPr bwMode="auto">
          <a:xfrm rot="16914028">
            <a:off x="4167509" y="1804227"/>
            <a:ext cx="1474420" cy="369332"/>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a:t>
            </a:r>
            <a:r>
              <a:rPr lang="en-US" dirty="0" smtClean="0"/>
              <a:t>&lt;&lt; 0 </a:t>
            </a:r>
            <a:endParaRPr lang="en-US" dirty="0"/>
          </a:p>
        </p:txBody>
      </p:sp>
      <p:grpSp>
        <p:nvGrpSpPr>
          <p:cNvPr id="13" name="Group 12"/>
          <p:cNvGrpSpPr/>
          <p:nvPr/>
        </p:nvGrpSpPr>
        <p:grpSpPr>
          <a:xfrm>
            <a:off x="2743200" y="3505200"/>
            <a:ext cx="674688" cy="542926"/>
            <a:chOff x="2743200" y="3505200"/>
            <a:chExt cx="674688" cy="542926"/>
          </a:xfrm>
        </p:grpSpPr>
        <p:cxnSp>
          <p:nvCxnSpPr>
            <p:cNvPr id="7" name="Straight Connector 6"/>
            <p:cNvCxnSpPr>
              <a:stCxn id="909328" idx="1"/>
            </p:cNvCxnSpPr>
            <p:nvPr/>
          </p:nvCxnSpPr>
          <p:spPr>
            <a:xfrm flipH="1" flipV="1">
              <a:off x="2743200" y="3886200"/>
              <a:ext cx="674688" cy="16192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71800" y="3505200"/>
              <a:ext cx="325730" cy="461665"/>
            </a:xfrm>
            <a:prstGeom prst="rect">
              <a:avLst/>
            </a:prstGeom>
            <a:noFill/>
          </p:spPr>
          <p:txBody>
            <a:bodyPr wrap="none" rtlCol="0">
              <a:spAutoFit/>
            </a:bodyPr>
            <a:lstStyle/>
            <a:p>
              <a:r>
                <a:rPr lang="en-US" sz="2400" dirty="0" err="1" smtClean="0">
                  <a:solidFill>
                    <a:srgbClr val="000090"/>
                  </a:solidFill>
                  <a:latin typeface="Times New Roman"/>
                  <a:cs typeface="Times New Roman"/>
                </a:rPr>
                <a:t>γ</a:t>
              </a:r>
              <a:endParaRPr lang="en-US" sz="2400" dirty="0">
                <a:solidFill>
                  <a:srgbClr val="000090"/>
                </a:solidFill>
              </a:endParaRPr>
            </a:p>
          </p:txBody>
        </p:sp>
      </p:grpSp>
      <p:grpSp>
        <p:nvGrpSpPr>
          <p:cNvPr id="14" name="Group 13"/>
          <p:cNvGrpSpPr/>
          <p:nvPr/>
        </p:nvGrpSpPr>
        <p:grpSpPr>
          <a:xfrm>
            <a:off x="2209800" y="2743200"/>
            <a:ext cx="674688" cy="607458"/>
            <a:chOff x="2209800" y="2743200"/>
            <a:chExt cx="674688" cy="607458"/>
          </a:xfrm>
        </p:grpSpPr>
        <p:cxnSp>
          <p:nvCxnSpPr>
            <p:cNvPr id="84" name="Straight Connector 83"/>
            <p:cNvCxnSpPr/>
            <p:nvPr/>
          </p:nvCxnSpPr>
          <p:spPr>
            <a:xfrm flipH="1" flipV="1">
              <a:off x="2209800" y="3188732"/>
              <a:ext cx="674688" cy="16192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2438400" y="2743200"/>
              <a:ext cx="325730" cy="461665"/>
            </a:xfrm>
            <a:prstGeom prst="rect">
              <a:avLst/>
            </a:prstGeom>
            <a:noFill/>
          </p:spPr>
          <p:txBody>
            <a:bodyPr wrap="none" rtlCol="0">
              <a:spAutoFit/>
            </a:bodyPr>
            <a:lstStyle/>
            <a:p>
              <a:r>
                <a:rPr lang="en-US" sz="2400" dirty="0" err="1" smtClean="0">
                  <a:solidFill>
                    <a:srgbClr val="000090"/>
                  </a:solidFill>
                  <a:latin typeface="Times New Roman"/>
                  <a:cs typeface="Times New Roman"/>
                </a:rPr>
                <a:t>γ</a:t>
              </a:r>
              <a:endParaRPr lang="en-US" sz="2400" dirty="0">
                <a:solidFill>
                  <a:srgbClr val="000090"/>
                </a:solidFill>
                <a:latin typeface="Times New Roman"/>
                <a:cs typeface="Times New Roman"/>
              </a:endParaRPr>
            </a:p>
          </p:txBody>
        </p:sp>
      </p:grpSp>
      <p:grpSp>
        <p:nvGrpSpPr>
          <p:cNvPr id="15" name="Group 14"/>
          <p:cNvGrpSpPr/>
          <p:nvPr/>
        </p:nvGrpSpPr>
        <p:grpSpPr>
          <a:xfrm>
            <a:off x="1676400" y="3272135"/>
            <a:ext cx="1066800" cy="614065"/>
            <a:chOff x="1676400" y="3272135"/>
            <a:chExt cx="1066800" cy="614065"/>
          </a:xfrm>
        </p:grpSpPr>
        <p:cxnSp>
          <p:nvCxnSpPr>
            <p:cNvPr id="86" name="Straight Connector 85"/>
            <p:cNvCxnSpPr/>
            <p:nvPr/>
          </p:nvCxnSpPr>
          <p:spPr>
            <a:xfrm flipH="1" flipV="1">
              <a:off x="1676400" y="3645932"/>
              <a:ext cx="1066800" cy="24026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905000" y="3272135"/>
              <a:ext cx="325730" cy="461665"/>
            </a:xfrm>
            <a:prstGeom prst="rect">
              <a:avLst/>
            </a:prstGeom>
            <a:noFill/>
          </p:spPr>
          <p:txBody>
            <a:bodyPr wrap="none" rtlCol="0">
              <a:spAutoFit/>
            </a:bodyPr>
            <a:lstStyle/>
            <a:p>
              <a:r>
                <a:rPr lang="en-US" sz="2400" dirty="0" err="1">
                  <a:solidFill>
                    <a:srgbClr val="000090"/>
                  </a:solidFill>
                  <a:latin typeface="Times New Roman"/>
                  <a:cs typeface="Times New Roman"/>
                </a:rPr>
                <a:t>γ</a:t>
              </a:r>
              <a:endParaRPr lang="en-US" sz="2400" dirty="0">
                <a:solidFill>
                  <a:srgbClr val="000090"/>
                </a:solidFill>
              </a:endParaRPr>
            </a:p>
          </p:txBody>
        </p:sp>
      </p:grpSp>
      <p:grpSp>
        <p:nvGrpSpPr>
          <p:cNvPr id="16" name="Group 15"/>
          <p:cNvGrpSpPr/>
          <p:nvPr/>
        </p:nvGrpSpPr>
        <p:grpSpPr>
          <a:xfrm>
            <a:off x="2514600" y="4719935"/>
            <a:ext cx="838200" cy="541041"/>
            <a:chOff x="2514600" y="4719935"/>
            <a:chExt cx="838200" cy="541041"/>
          </a:xfrm>
        </p:grpSpPr>
        <p:cxnSp>
          <p:nvCxnSpPr>
            <p:cNvPr id="89" name="Straight Connector 88"/>
            <p:cNvCxnSpPr>
              <a:stCxn id="909333" idx="1"/>
            </p:cNvCxnSpPr>
            <p:nvPr/>
          </p:nvCxnSpPr>
          <p:spPr>
            <a:xfrm flipH="1" flipV="1">
              <a:off x="2514600" y="5093732"/>
              <a:ext cx="838200" cy="167244"/>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811043" y="4719935"/>
              <a:ext cx="325730" cy="461665"/>
            </a:xfrm>
            <a:prstGeom prst="rect">
              <a:avLst/>
            </a:prstGeom>
            <a:noFill/>
          </p:spPr>
          <p:txBody>
            <a:bodyPr wrap="none" rtlCol="0">
              <a:spAutoFit/>
            </a:bodyPr>
            <a:lstStyle/>
            <a:p>
              <a:r>
                <a:rPr lang="en-US" sz="2400" dirty="0" err="1">
                  <a:solidFill>
                    <a:srgbClr val="000090"/>
                  </a:solidFill>
                  <a:latin typeface="Times New Roman"/>
                  <a:cs typeface="Times New Roman"/>
                </a:rPr>
                <a:t>γ</a:t>
              </a:r>
              <a:endParaRPr lang="en-US" dirty="0">
                <a:solidFill>
                  <a:srgbClr val="000090"/>
                </a:solidFill>
              </a:endParaRPr>
            </a:p>
          </p:txBody>
        </p:sp>
      </p:grpSp>
      <p:sp>
        <p:nvSpPr>
          <p:cNvPr id="17" name="TextBox 16"/>
          <p:cNvSpPr txBox="1"/>
          <p:nvPr/>
        </p:nvSpPr>
        <p:spPr>
          <a:xfrm>
            <a:off x="5486400" y="1371600"/>
            <a:ext cx="3581400" cy="1631216"/>
          </a:xfrm>
          <a:prstGeom prst="rect">
            <a:avLst/>
          </a:prstGeom>
          <a:noFill/>
        </p:spPr>
        <p:txBody>
          <a:bodyPr wrap="square" rtlCol="0">
            <a:spAutoFit/>
          </a:bodyPr>
          <a:lstStyle/>
          <a:p>
            <a:r>
              <a:rPr lang="en-US" sz="2800" dirty="0" smtClean="0">
                <a:solidFill>
                  <a:srgbClr val="000090"/>
                </a:solidFill>
              </a:rPr>
              <a:t>Margin: </a:t>
            </a:r>
            <a:r>
              <a:rPr lang="en-US" sz="2400" dirty="0" smtClean="0"/>
              <a:t>measures height of </a:t>
            </a:r>
            <a:r>
              <a:rPr lang="en-US" sz="2400" dirty="0" err="1" smtClean="0"/>
              <a:t>w.x+b</a:t>
            </a:r>
            <a:r>
              <a:rPr lang="en-US" sz="2400" dirty="0" smtClean="0"/>
              <a:t> plane at each point, increases with distance</a:t>
            </a:r>
            <a:endParaRPr lang="en-US" sz="2400" dirty="0"/>
          </a:p>
        </p:txBody>
      </p:sp>
      <p:pic>
        <p:nvPicPr>
          <p:cNvPr id="18" name="Picture 17"/>
          <p:cNvPicPr>
            <a:picLocks noChangeAspect="1"/>
          </p:cNvPicPr>
          <p:nvPr/>
        </p:nvPicPr>
        <p:blipFill>
          <a:blip r:embed="rId3"/>
          <a:stretch>
            <a:fillRect/>
          </a:stretch>
        </p:blipFill>
        <p:spPr>
          <a:xfrm>
            <a:off x="5664200" y="3200400"/>
            <a:ext cx="3403600" cy="736600"/>
          </a:xfrm>
          <a:prstGeom prst="rect">
            <a:avLst/>
          </a:prstGeom>
        </p:spPr>
      </p:pic>
      <p:sp>
        <p:nvSpPr>
          <p:cNvPr id="21" name="Rectangle 20"/>
          <p:cNvSpPr/>
          <p:nvPr/>
        </p:nvSpPr>
        <p:spPr>
          <a:xfrm>
            <a:off x="4953000" y="4198203"/>
            <a:ext cx="4191000" cy="830997"/>
          </a:xfrm>
          <a:prstGeom prst="rect">
            <a:avLst/>
          </a:prstGeom>
        </p:spPr>
        <p:txBody>
          <a:bodyPr wrap="square">
            <a:spAutoFit/>
          </a:bodyPr>
          <a:lstStyle/>
          <a:p>
            <a:r>
              <a:rPr lang="en-US" sz="2400" dirty="0" smtClean="0">
                <a:solidFill>
                  <a:srgbClr val="000090"/>
                </a:solidFill>
              </a:rPr>
              <a:t>Max Margin</a:t>
            </a:r>
            <a:r>
              <a:rPr lang="en-US" sz="2400" dirty="0" smtClean="0"/>
              <a:t>: </a:t>
            </a:r>
            <a:r>
              <a:rPr lang="en-US" sz="2400" dirty="0"/>
              <a:t>two </a:t>
            </a:r>
            <a:r>
              <a:rPr lang="en-US" sz="2400" dirty="0" smtClean="0"/>
              <a:t>equivalent forms </a:t>
            </a:r>
            <a:endParaRPr lang="en-US" sz="2400" dirty="0"/>
          </a:p>
        </p:txBody>
      </p:sp>
      <p:grpSp>
        <p:nvGrpSpPr>
          <p:cNvPr id="23" name="Group 22"/>
          <p:cNvGrpSpPr/>
          <p:nvPr/>
        </p:nvGrpSpPr>
        <p:grpSpPr>
          <a:xfrm>
            <a:off x="5257800" y="4953000"/>
            <a:ext cx="2514600" cy="627921"/>
            <a:chOff x="5257800" y="4953000"/>
            <a:chExt cx="2514600" cy="627921"/>
          </a:xfrm>
        </p:grpSpPr>
        <p:pic>
          <p:nvPicPr>
            <p:cNvPr id="19" name="Picture 18"/>
            <p:cNvPicPr>
              <a:picLocks noChangeAspect="1"/>
            </p:cNvPicPr>
            <p:nvPr/>
          </p:nvPicPr>
          <p:blipFill>
            <a:blip r:embed="rId4"/>
            <a:stretch>
              <a:fillRect/>
            </a:stretch>
          </p:blipFill>
          <p:spPr>
            <a:xfrm>
              <a:off x="5791200" y="4953000"/>
              <a:ext cx="1981200" cy="627921"/>
            </a:xfrm>
            <a:prstGeom prst="rect">
              <a:avLst/>
            </a:prstGeom>
          </p:spPr>
        </p:pic>
        <p:sp>
          <p:nvSpPr>
            <p:cNvPr id="22" name="Rectangle 21"/>
            <p:cNvSpPr/>
            <p:nvPr/>
          </p:nvSpPr>
          <p:spPr>
            <a:xfrm>
              <a:off x="5257800" y="5024735"/>
              <a:ext cx="560821" cy="461665"/>
            </a:xfrm>
            <a:prstGeom prst="rect">
              <a:avLst/>
            </a:prstGeom>
          </p:spPr>
          <p:txBody>
            <a:bodyPr wrap="none">
              <a:spAutoFit/>
            </a:bodyPr>
            <a:lstStyle/>
            <a:p>
              <a:r>
                <a:rPr lang="en-US" sz="2400" dirty="0" smtClean="0">
                  <a:solidFill>
                    <a:srgbClr val="000090"/>
                  </a:solidFill>
                </a:rPr>
                <a:t>(1)</a:t>
              </a:r>
              <a:endParaRPr lang="en-US" sz="2400" dirty="0">
                <a:solidFill>
                  <a:srgbClr val="000090"/>
                </a:solidFill>
              </a:endParaRPr>
            </a:p>
          </p:txBody>
        </p:sp>
      </p:grpSp>
      <p:grpSp>
        <p:nvGrpSpPr>
          <p:cNvPr id="26" name="Group 25"/>
          <p:cNvGrpSpPr/>
          <p:nvPr/>
        </p:nvGrpSpPr>
        <p:grpSpPr>
          <a:xfrm>
            <a:off x="5001779" y="5676900"/>
            <a:ext cx="3320561" cy="1104900"/>
            <a:chOff x="5001779" y="5676900"/>
            <a:chExt cx="3320561" cy="1104900"/>
          </a:xfrm>
        </p:grpSpPr>
        <p:sp>
          <p:nvSpPr>
            <p:cNvPr id="103" name="Rectangle 102"/>
            <p:cNvSpPr/>
            <p:nvPr/>
          </p:nvSpPr>
          <p:spPr>
            <a:xfrm>
              <a:off x="5001779" y="5943600"/>
              <a:ext cx="560821" cy="461665"/>
            </a:xfrm>
            <a:prstGeom prst="rect">
              <a:avLst/>
            </a:prstGeom>
          </p:spPr>
          <p:txBody>
            <a:bodyPr wrap="none">
              <a:spAutoFit/>
            </a:bodyPr>
            <a:lstStyle/>
            <a:p>
              <a:r>
                <a:rPr lang="en-US" sz="2400" dirty="0" smtClean="0">
                  <a:solidFill>
                    <a:srgbClr val="000090"/>
                  </a:solidFill>
                </a:rPr>
                <a:t>(2)</a:t>
              </a:r>
              <a:endParaRPr lang="en-US" sz="2400" dirty="0">
                <a:solidFill>
                  <a:srgbClr val="000090"/>
                </a:solidFill>
              </a:endParaRPr>
            </a:p>
          </p:txBody>
        </p:sp>
        <p:pic>
          <p:nvPicPr>
            <p:cNvPr id="25" name="Picture 24"/>
            <p:cNvPicPr>
              <a:picLocks noChangeAspect="1"/>
            </p:cNvPicPr>
            <p:nvPr/>
          </p:nvPicPr>
          <p:blipFill>
            <a:blip r:embed="rId5"/>
            <a:stretch>
              <a:fillRect/>
            </a:stretch>
          </p:blipFill>
          <p:spPr>
            <a:xfrm>
              <a:off x="5410200" y="5676900"/>
              <a:ext cx="2912140" cy="1104900"/>
            </a:xfrm>
            <a:prstGeom prst="rect">
              <a:avLst/>
            </a:prstGeom>
          </p:spPr>
        </p:pic>
      </p:grpSp>
    </p:spTree>
    <p:extLst>
      <p:ext uri="{BB962C8B-B14F-4D97-AF65-F5344CB8AC3E}">
        <p14:creationId xmlns:p14="http://schemas.microsoft.com/office/powerpoint/2010/main" val="1382012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ISM: Implicit Shape Model</a:t>
            </a: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038600"/>
            <a:ext cx="66294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Content Placeholder 5"/>
          <p:cNvSpPr>
            <a:spLocks noGrp="1"/>
          </p:cNvSpPr>
          <p:nvPr>
            <p:ph idx="1"/>
          </p:nvPr>
        </p:nvSpPr>
        <p:spPr>
          <a:xfrm>
            <a:off x="457200" y="1036638"/>
            <a:ext cx="8229600" cy="5135562"/>
          </a:xfrm>
        </p:spPr>
        <p:txBody>
          <a:bodyPr/>
          <a:lstStyle/>
          <a:p>
            <a:pPr>
              <a:buFont typeface="Arial" charset="0"/>
              <a:buNone/>
            </a:pPr>
            <a:r>
              <a:rPr lang="en-US" smtClean="0"/>
              <a:t>Testing overview</a:t>
            </a:r>
          </a:p>
          <a:p>
            <a:r>
              <a:rPr lang="en-US" sz="2400" smtClean="0"/>
              <a:t>Extract interest points in test image</a:t>
            </a:r>
          </a:p>
          <a:p>
            <a:r>
              <a:rPr lang="en-US" sz="2400" smtClean="0"/>
              <a:t>Softly match to codebook entries</a:t>
            </a:r>
          </a:p>
          <a:p>
            <a:r>
              <a:rPr lang="en-US" sz="2400" smtClean="0"/>
              <a:t>Each matched codeword votes for object bounding box</a:t>
            </a:r>
          </a:p>
          <a:p>
            <a:r>
              <a:rPr lang="en-US" sz="2400" smtClean="0"/>
              <a:t>Compute modes of votes using mean-shift</a:t>
            </a:r>
          </a:p>
          <a:p>
            <a:r>
              <a:rPr lang="en-US" sz="2400" smtClean="0"/>
              <a:t>Check which codewords voted for modes</a:t>
            </a:r>
          </a:p>
          <a:p>
            <a:r>
              <a:rPr lang="en-US" sz="2400" smtClean="0"/>
              <a:t>Refine</a:t>
            </a:r>
          </a:p>
          <a:p>
            <a:pPr>
              <a:buFont typeface="Arial" charset="0"/>
              <a:buNone/>
            </a:pPr>
            <a:endParaRPr lang="en-US" sz="2400" smtClean="0"/>
          </a:p>
        </p:txBody>
      </p:sp>
    </p:spTree>
    <p:extLst>
      <p:ext uri="{BB962C8B-B14F-4D97-AF65-F5344CB8AC3E}">
        <p14:creationId xmlns:p14="http://schemas.microsoft.com/office/powerpoint/2010/main" val="58087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grpSp>
        <p:nvGrpSpPr>
          <p:cNvPr id="46083" name="Group 2"/>
          <p:cNvGrpSpPr>
            <a:grpSpLocks/>
          </p:cNvGrpSpPr>
          <p:nvPr/>
        </p:nvGrpSpPr>
        <p:grpSpPr bwMode="auto">
          <a:xfrm>
            <a:off x="1143000" y="1441450"/>
            <a:ext cx="6858000" cy="5080000"/>
            <a:chOff x="720" y="720"/>
            <a:chExt cx="4320" cy="3200"/>
          </a:xfrm>
        </p:grpSpPr>
        <p:pic>
          <p:nvPicPr>
            <p:cNvPr id="46085" name="Picture 3" descr="cows-150007-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720"/>
              <a:ext cx="43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4"/>
            <p:cNvSpPr txBox="1">
              <a:spLocks noChangeArrowheads="1"/>
            </p:cNvSpPr>
            <p:nvPr/>
          </p:nvSpPr>
          <p:spPr bwMode="auto">
            <a:xfrm>
              <a:off x="2112" y="3632"/>
              <a:ext cx="1584"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Original image</a:t>
              </a:r>
              <a:endParaRPr lang="en-GB" sz="2400" b="1">
                <a:solidFill>
                  <a:srgbClr val="000000"/>
                </a:solidFill>
                <a:latin typeface="Trebuchet MS" pitchFamily="34" charset="0"/>
              </a:endParaRPr>
            </a:p>
          </p:txBody>
        </p:sp>
      </p:grpSp>
      <p:sp>
        <p:nvSpPr>
          <p:cNvPr id="46084" name="Rectangle 8"/>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3245115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grpSp>
        <p:nvGrpSpPr>
          <p:cNvPr id="47107" name="Group 2"/>
          <p:cNvGrpSpPr>
            <a:grpSpLocks/>
          </p:cNvGrpSpPr>
          <p:nvPr/>
        </p:nvGrpSpPr>
        <p:grpSpPr bwMode="auto">
          <a:xfrm>
            <a:off x="1143000" y="1441450"/>
            <a:ext cx="6858000" cy="5080000"/>
            <a:chOff x="720" y="720"/>
            <a:chExt cx="4320" cy="3200"/>
          </a:xfrm>
        </p:grpSpPr>
        <p:pic>
          <p:nvPicPr>
            <p:cNvPr id="47112" name="Picture 3" descr="cows-150007-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720"/>
              <a:ext cx="43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 Box 4"/>
            <p:cNvSpPr txBox="1">
              <a:spLocks noChangeArrowheads="1"/>
            </p:cNvSpPr>
            <p:nvPr/>
          </p:nvSpPr>
          <p:spPr bwMode="auto">
            <a:xfrm>
              <a:off x="2112" y="3632"/>
              <a:ext cx="1584"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Original image</a:t>
              </a:r>
              <a:endParaRPr lang="en-GB" sz="2400" b="1">
                <a:solidFill>
                  <a:srgbClr val="000000"/>
                </a:solidFill>
                <a:latin typeface="Trebuchet MS" pitchFamily="34" charset="0"/>
              </a:endParaRPr>
            </a:p>
          </p:txBody>
        </p:sp>
      </p:grpSp>
      <p:grpSp>
        <p:nvGrpSpPr>
          <p:cNvPr id="47108" name="Group 5"/>
          <p:cNvGrpSpPr>
            <a:grpSpLocks/>
          </p:cNvGrpSpPr>
          <p:nvPr/>
        </p:nvGrpSpPr>
        <p:grpSpPr bwMode="auto">
          <a:xfrm>
            <a:off x="1143000" y="1441450"/>
            <a:ext cx="6859588" cy="5080000"/>
            <a:chOff x="720" y="720"/>
            <a:chExt cx="4321" cy="3200"/>
          </a:xfrm>
        </p:grpSpPr>
        <p:pic>
          <p:nvPicPr>
            <p:cNvPr id="47110" name="Picture 6" descr="cows-150007-intp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7"/>
            <p:cNvSpPr txBox="1">
              <a:spLocks noChangeArrowheads="1"/>
            </p:cNvSpPr>
            <p:nvPr/>
          </p:nvSpPr>
          <p:spPr bwMode="auto">
            <a:xfrm>
              <a:off x="2112" y="3632"/>
              <a:ext cx="1488"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Interest points</a:t>
              </a:r>
              <a:endParaRPr lang="en-GB" sz="2400" b="1">
                <a:solidFill>
                  <a:srgbClr val="000000"/>
                </a:solidFill>
                <a:latin typeface="Trebuchet MS" pitchFamily="34" charset="0"/>
              </a:endParaRPr>
            </a:p>
          </p:txBody>
        </p:sp>
      </p:grpSp>
      <p:sp>
        <p:nvSpPr>
          <p:cNvPr id="47109" name="Rectangle 14"/>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2096543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grpSp>
        <p:nvGrpSpPr>
          <p:cNvPr id="48131" name="Group 2"/>
          <p:cNvGrpSpPr>
            <a:grpSpLocks/>
          </p:cNvGrpSpPr>
          <p:nvPr/>
        </p:nvGrpSpPr>
        <p:grpSpPr bwMode="auto">
          <a:xfrm>
            <a:off x="1143000" y="1441450"/>
            <a:ext cx="6858000" cy="5080000"/>
            <a:chOff x="720" y="720"/>
            <a:chExt cx="4320" cy="3200"/>
          </a:xfrm>
        </p:grpSpPr>
        <p:pic>
          <p:nvPicPr>
            <p:cNvPr id="48139" name="Picture 3" descr="cows-150007-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720"/>
              <a:ext cx="43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Text Box 4"/>
            <p:cNvSpPr txBox="1">
              <a:spLocks noChangeArrowheads="1"/>
            </p:cNvSpPr>
            <p:nvPr/>
          </p:nvSpPr>
          <p:spPr bwMode="auto">
            <a:xfrm>
              <a:off x="2112" y="3632"/>
              <a:ext cx="1584"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ETH Light" pitchFamily="2" charset="0"/>
                </a:rPr>
                <a:t>Original image</a:t>
              </a:r>
              <a:endParaRPr lang="en-GB" sz="2400" b="1">
                <a:solidFill>
                  <a:srgbClr val="000000"/>
                </a:solidFill>
                <a:latin typeface="ETH Light" pitchFamily="2" charset="0"/>
              </a:endParaRPr>
            </a:p>
          </p:txBody>
        </p:sp>
      </p:grpSp>
      <p:grpSp>
        <p:nvGrpSpPr>
          <p:cNvPr id="48132" name="Group 5"/>
          <p:cNvGrpSpPr>
            <a:grpSpLocks/>
          </p:cNvGrpSpPr>
          <p:nvPr/>
        </p:nvGrpSpPr>
        <p:grpSpPr bwMode="auto">
          <a:xfrm>
            <a:off x="1143000" y="1441450"/>
            <a:ext cx="6859588" cy="5080000"/>
            <a:chOff x="720" y="720"/>
            <a:chExt cx="4321" cy="3200"/>
          </a:xfrm>
        </p:grpSpPr>
        <p:pic>
          <p:nvPicPr>
            <p:cNvPr id="48137" name="Picture 6" descr="cows-150007-intp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 Box 7"/>
            <p:cNvSpPr txBox="1">
              <a:spLocks noChangeArrowheads="1"/>
            </p:cNvSpPr>
            <p:nvPr/>
          </p:nvSpPr>
          <p:spPr bwMode="auto">
            <a:xfrm>
              <a:off x="2112" y="3632"/>
              <a:ext cx="1488"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ETH Light" pitchFamily="2" charset="0"/>
                </a:rPr>
                <a:t>Interest points</a:t>
              </a:r>
              <a:endParaRPr lang="en-GB" sz="2400" b="1">
                <a:solidFill>
                  <a:srgbClr val="000000"/>
                </a:solidFill>
                <a:latin typeface="ETH Light" pitchFamily="2" charset="0"/>
              </a:endParaRPr>
            </a:p>
          </p:txBody>
        </p:sp>
      </p:grpSp>
      <p:grpSp>
        <p:nvGrpSpPr>
          <p:cNvPr id="48133" name="Group 8"/>
          <p:cNvGrpSpPr>
            <a:grpSpLocks/>
          </p:cNvGrpSpPr>
          <p:nvPr/>
        </p:nvGrpSpPr>
        <p:grpSpPr bwMode="auto">
          <a:xfrm>
            <a:off x="1143000" y="1441450"/>
            <a:ext cx="6859588" cy="5108575"/>
            <a:chOff x="720" y="720"/>
            <a:chExt cx="4321" cy="3218"/>
          </a:xfrm>
        </p:grpSpPr>
        <p:pic>
          <p:nvPicPr>
            <p:cNvPr id="48135" name="Picture 9" descr="cows-150007-patch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 Box 10"/>
            <p:cNvSpPr txBox="1">
              <a:spLocks noChangeArrowheads="1"/>
            </p:cNvSpPr>
            <p:nvPr/>
          </p:nvSpPr>
          <p:spPr bwMode="auto">
            <a:xfrm>
              <a:off x="2099" y="3650"/>
              <a:ext cx="1623"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000000"/>
                  </a:solidFill>
                  <a:latin typeface="Trebuchet MS" pitchFamily="34" charset="0"/>
                </a:rPr>
                <a:t>Matched patches</a:t>
              </a:r>
              <a:endParaRPr lang="en-GB" sz="2400" b="1">
                <a:solidFill>
                  <a:srgbClr val="000000"/>
                </a:solidFill>
                <a:latin typeface="Trebuchet MS" pitchFamily="34" charset="0"/>
              </a:endParaRPr>
            </a:p>
          </p:txBody>
        </p:sp>
      </p:grpSp>
      <p:sp>
        <p:nvSpPr>
          <p:cNvPr id="48134" name="Rectangle 14"/>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1893088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grpSp>
        <p:nvGrpSpPr>
          <p:cNvPr id="49155" name="Group 2"/>
          <p:cNvGrpSpPr>
            <a:grpSpLocks/>
          </p:cNvGrpSpPr>
          <p:nvPr/>
        </p:nvGrpSpPr>
        <p:grpSpPr bwMode="auto">
          <a:xfrm>
            <a:off x="1143000" y="1441450"/>
            <a:ext cx="6858000" cy="5080000"/>
            <a:chOff x="720" y="720"/>
            <a:chExt cx="4320" cy="3200"/>
          </a:xfrm>
        </p:grpSpPr>
        <p:pic>
          <p:nvPicPr>
            <p:cNvPr id="49166" name="Picture 3" descr="cows-150007-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720"/>
              <a:ext cx="432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7" name="Text Box 4"/>
            <p:cNvSpPr txBox="1">
              <a:spLocks noChangeArrowheads="1"/>
            </p:cNvSpPr>
            <p:nvPr/>
          </p:nvSpPr>
          <p:spPr bwMode="auto">
            <a:xfrm>
              <a:off x="2112" y="3632"/>
              <a:ext cx="1584"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ETH Light" pitchFamily="2" charset="0"/>
                </a:rPr>
                <a:t>Original image</a:t>
              </a:r>
              <a:endParaRPr lang="en-GB" sz="2400" b="1">
                <a:solidFill>
                  <a:srgbClr val="000000"/>
                </a:solidFill>
                <a:latin typeface="ETH Light" pitchFamily="2" charset="0"/>
              </a:endParaRPr>
            </a:p>
          </p:txBody>
        </p:sp>
      </p:grpSp>
      <p:grpSp>
        <p:nvGrpSpPr>
          <p:cNvPr id="49156" name="Group 5"/>
          <p:cNvGrpSpPr>
            <a:grpSpLocks/>
          </p:cNvGrpSpPr>
          <p:nvPr/>
        </p:nvGrpSpPr>
        <p:grpSpPr bwMode="auto">
          <a:xfrm>
            <a:off x="1143000" y="1441450"/>
            <a:ext cx="6859588" cy="5080000"/>
            <a:chOff x="720" y="720"/>
            <a:chExt cx="4321" cy="3200"/>
          </a:xfrm>
        </p:grpSpPr>
        <p:pic>
          <p:nvPicPr>
            <p:cNvPr id="49164" name="Picture 6" descr="cows-150007-intp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Text Box 7"/>
            <p:cNvSpPr txBox="1">
              <a:spLocks noChangeArrowheads="1"/>
            </p:cNvSpPr>
            <p:nvPr/>
          </p:nvSpPr>
          <p:spPr bwMode="auto">
            <a:xfrm>
              <a:off x="2112" y="3632"/>
              <a:ext cx="1488"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ETH Light" pitchFamily="2" charset="0"/>
                </a:rPr>
                <a:t>Interest points</a:t>
              </a:r>
              <a:endParaRPr lang="en-GB" sz="2400" b="1">
                <a:solidFill>
                  <a:srgbClr val="000000"/>
                </a:solidFill>
                <a:latin typeface="ETH Light" pitchFamily="2" charset="0"/>
              </a:endParaRPr>
            </a:p>
          </p:txBody>
        </p:sp>
      </p:grpSp>
      <p:grpSp>
        <p:nvGrpSpPr>
          <p:cNvPr id="49157" name="Group 8"/>
          <p:cNvGrpSpPr>
            <a:grpSpLocks/>
          </p:cNvGrpSpPr>
          <p:nvPr/>
        </p:nvGrpSpPr>
        <p:grpSpPr bwMode="auto">
          <a:xfrm>
            <a:off x="1143000" y="1441450"/>
            <a:ext cx="6859588" cy="5119688"/>
            <a:chOff x="720" y="720"/>
            <a:chExt cx="4321" cy="3225"/>
          </a:xfrm>
        </p:grpSpPr>
        <p:pic>
          <p:nvPicPr>
            <p:cNvPr id="49162" name="Picture 9" descr="cows-150007-patch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720"/>
              <a:ext cx="4321"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Text Box 10"/>
            <p:cNvSpPr txBox="1">
              <a:spLocks noChangeArrowheads="1"/>
            </p:cNvSpPr>
            <p:nvPr/>
          </p:nvSpPr>
          <p:spPr bwMode="auto">
            <a:xfrm>
              <a:off x="2099" y="3657"/>
              <a:ext cx="1549"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000000"/>
                  </a:solidFill>
                  <a:latin typeface="ETH Light" pitchFamily="2" charset="0"/>
                </a:rPr>
                <a:t>Matched patches</a:t>
              </a:r>
              <a:endParaRPr lang="en-GB" sz="2400" b="1">
                <a:solidFill>
                  <a:srgbClr val="000000"/>
                </a:solidFill>
                <a:latin typeface="ETH Light" pitchFamily="2" charset="0"/>
              </a:endParaRPr>
            </a:p>
          </p:txBody>
        </p:sp>
      </p:grpSp>
      <p:grpSp>
        <p:nvGrpSpPr>
          <p:cNvPr id="49158" name="Group 11"/>
          <p:cNvGrpSpPr>
            <a:grpSpLocks/>
          </p:cNvGrpSpPr>
          <p:nvPr/>
        </p:nvGrpSpPr>
        <p:grpSpPr bwMode="auto">
          <a:xfrm>
            <a:off x="1143000" y="1441450"/>
            <a:ext cx="6848475" cy="5091113"/>
            <a:chOff x="720" y="720"/>
            <a:chExt cx="4314" cy="3207"/>
          </a:xfrm>
        </p:grpSpPr>
        <p:pic>
          <p:nvPicPr>
            <p:cNvPr id="49160" name="Picture 12" descr="cows-150007-pairvo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720"/>
              <a:ext cx="4314"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 Box 13"/>
            <p:cNvSpPr txBox="1">
              <a:spLocks noChangeArrowheads="1"/>
            </p:cNvSpPr>
            <p:nvPr/>
          </p:nvSpPr>
          <p:spPr bwMode="auto">
            <a:xfrm>
              <a:off x="2112" y="3639"/>
              <a:ext cx="1536" cy="28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Prob. Votes</a:t>
              </a:r>
              <a:endParaRPr lang="en-GB" sz="2400" b="1">
                <a:solidFill>
                  <a:srgbClr val="000000"/>
                </a:solidFill>
                <a:latin typeface="Trebuchet MS" pitchFamily="34" charset="0"/>
              </a:endParaRPr>
            </a:p>
          </p:txBody>
        </p:sp>
      </p:grpSp>
      <p:sp>
        <p:nvSpPr>
          <p:cNvPr id="49159" name="Rectangle 14"/>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1449555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pic>
        <p:nvPicPr>
          <p:cNvPr id="50179" name="Picture 2" descr="cows-150007-sml"/>
          <p:cNvPicPr>
            <a:picLocks noChangeAspect="1" noChangeArrowheads="1"/>
          </p:cNvPicPr>
          <p:nvPr/>
        </p:nvPicPr>
        <p:blipFill>
          <a:blip r:embed="rId3">
            <a:lum contrast="-60000"/>
            <a:extLst>
              <a:ext uri="{28A0092B-C50C-407E-A947-70E740481C1C}">
                <a14:useLocalDpi xmlns:a14="http://schemas.microsoft.com/office/drawing/2010/main" val="0"/>
              </a:ext>
            </a:extLst>
          </a:blip>
          <a:srcRect/>
          <a:stretch>
            <a:fillRect/>
          </a:stretch>
        </p:blipFill>
        <p:spPr bwMode="auto">
          <a:xfrm>
            <a:off x="1143000" y="1444625"/>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descr="cows-150007-peak1"/>
          <p:cNvPicPr>
            <a:picLocks noChangeAspect="1" noChangeArrowheads="1"/>
          </p:cNvPicPr>
          <p:nvPr/>
        </p:nvPicPr>
        <p:blipFill>
          <a:blip r:embed="rId4">
            <a:clrChange>
              <a:clrFrom>
                <a:srgbClr val="989898"/>
              </a:clrFrom>
              <a:clrTo>
                <a:srgbClr val="989898">
                  <a:alpha val="0"/>
                </a:srgbClr>
              </a:clrTo>
            </a:clrChange>
            <a:extLst>
              <a:ext uri="{28A0092B-C50C-407E-A947-70E740481C1C}">
                <a14:useLocalDpi xmlns:a14="http://schemas.microsoft.com/office/drawing/2010/main" val="0"/>
              </a:ext>
            </a:extLst>
          </a:blip>
          <a:srcRect/>
          <a:stretch>
            <a:fillRect/>
          </a:stretch>
        </p:blipFill>
        <p:spPr bwMode="auto">
          <a:xfrm>
            <a:off x="1143000" y="1444625"/>
            <a:ext cx="6859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4"/>
          <p:cNvSpPr txBox="1">
            <a:spLocks noChangeArrowheads="1"/>
          </p:cNvSpPr>
          <p:nvPr/>
        </p:nvSpPr>
        <p:spPr bwMode="auto">
          <a:xfrm>
            <a:off x="3429000" y="6067425"/>
            <a:ext cx="23622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1</a:t>
            </a:r>
            <a:r>
              <a:rPr lang="en-US" sz="2400" b="1" baseline="30000">
                <a:solidFill>
                  <a:srgbClr val="000000"/>
                </a:solidFill>
                <a:latin typeface="Trebuchet MS" pitchFamily="34" charset="0"/>
              </a:rPr>
              <a:t>st</a:t>
            </a:r>
            <a:r>
              <a:rPr lang="en-US" sz="2400" b="1">
                <a:solidFill>
                  <a:srgbClr val="000000"/>
                </a:solidFill>
                <a:latin typeface="Trebuchet MS" pitchFamily="34" charset="0"/>
              </a:rPr>
              <a:t> hypothesis</a:t>
            </a:r>
            <a:endParaRPr lang="en-GB" sz="2400" b="1">
              <a:solidFill>
                <a:srgbClr val="000000"/>
              </a:solidFill>
              <a:latin typeface="Trebuchet MS" pitchFamily="34" charset="0"/>
            </a:endParaRPr>
          </a:p>
        </p:txBody>
      </p:sp>
      <p:sp>
        <p:nvSpPr>
          <p:cNvPr id="50182" name="Rectangle 5"/>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2607196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pic>
        <p:nvPicPr>
          <p:cNvPr id="51203" name="Picture 2" descr="cows-150007-sml"/>
          <p:cNvPicPr>
            <a:picLocks noChangeAspect="1" noChangeArrowheads="1"/>
          </p:cNvPicPr>
          <p:nvPr/>
        </p:nvPicPr>
        <p:blipFill>
          <a:blip r:embed="rId3">
            <a:lum contrast="-60000"/>
            <a:extLst>
              <a:ext uri="{28A0092B-C50C-407E-A947-70E740481C1C}">
                <a14:useLocalDpi xmlns:a14="http://schemas.microsoft.com/office/drawing/2010/main" val="0"/>
              </a:ext>
            </a:extLst>
          </a:blip>
          <a:srcRect/>
          <a:stretch>
            <a:fillRect/>
          </a:stretch>
        </p:blipFill>
        <p:spPr bwMode="auto">
          <a:xfrm>
            <a:off x="1143000" y="1443038"/>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descr="cows-150007-peak2"/>
          <p:cNvPicPr>
            <a:picLocks noChangeAspect="1" noChangeArrowheads="1"/>
          </p:cNvPicPr>
          <p:nvPr/>
        </p:nvPicPr>
        <p:blipFill>
          <a:blip r:embed="rId4">
            <a:clrChange>
              <a:clrFrom>
                <a:srgbClr val="919191"/>
              </a:clrFrom>
              <a:clrTo>
                <a:srgbClr val="919191">
                  <a:alpha val="0"/>
                </a:srgbClr>
              </a:clrTo>
            </a:clrChange>
            <a:extLst>
              <a:ext uri="{28A0092B-C50C-407E-A947-70E740481C1C}">
                <a14:useLocalDpi xmlns:a14="http://schemas.microsoft.com/office/drawing/2010/main" val="0"/>
              </a:ext>
            </a:extLst>
          </a:blip>
          <a:srcRect/>
          <a:stretch>
            <a:fillRect/>
          </a:stretch>
        </p:blipFill>
        <p:spPr bwMode="auto">
          <a:xfrm>
            <a:off x="1143000" y="1443038"/>
            <a:ext cx="6859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4"/>
          <p:cNvSpPr txBox="1">
            <a:spLocks noChangeArrowheads="1"/>
          </p:cNvSpPr>
          <p:nvPr/>
        </p:nvSpPr>
        <p:spPr bwMode="auto">
          <a:xfrm>
            <a:off x="3200400" y="6076950"/>
            <a:ext cx="25908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2</a:t>
            </a:r>
            <a:r>
              <a:rPr lang="en-US" sz="2400" b="1" baseline="30000">
                <a:solidFill>
                  <a:srgbClr val="000000"/>
                </a:solidFill>
                <a:latin typeface="Trebuchet MS" pitchFamily="34" charset="0"/>
              </a:rPr>
              <a:t>nd</a:t>
            </a:r>
            <a:r>
              <a:rPr lang="en-US" sz="2400" b="1">
                <a:solidFill>
                  <a:srgbClr val="000000"/>
                </a:solidFill>
                <a:latin typeface="Trebuchet MS" pitchFamily="34" charset="0"/>
              </a:rPr>
              <a:t> hypothesis</a:t>
            </a:r>
            <a:endParaRPr lang="en-GB" sz="2400" b="1">
              <a:solidFill>
                <a:srgbClr val="000000"/>
              </a:solidFill>
              <a:latin typeface="Trebuchet MS" pitchFamily="34" charset="0"/>
            </a:endParaRPr>
          </a:p>
        </p:txBody>
      </p:sp>
      <p:sp>
        <p:nvSpPr>
          <p:cNvPr id="51206" name="Rectangle 5"/>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1171369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solidFill>
                  <a:srgbClr val="000000"/>
                </a:solidFill>
              </a:rPr>
              <a:t>K. Grauman, B. Leibe</a:t>
            </a:r>
          </a:p>
        </p:txBody>
      </p:sp>
      <p:pic>
        <p:nvPicPr>
          <p:cNvPr id="52227" name="Picture 2" descr="cows-150007-sml"/>
          <p:cNvPicPr>
            <a:picLocks noChangeAspect="1" noChangeArrowheads="1"/>
          </p:cNvPicPr>
          <p:nvPr/>
        </p:nvPicPr>
        <p:blipFill>
          <a:blip r:embed="rId3">
            <a:lum contrast="-60000"/>
            <a:extLst>
              <a:ext uri="{28A0092B-C50C-407E-A947-70E740481C1C}">
                <a14:useLocalDpi xmlns:a14="http://schemas.microsoft.com/office/drawing/2010/main" val="0"/>
              </a:ext>
            </a:extLst>
          </a:blip>
          <a:srcRect/>
          <a:stretch>
            <a:fillRect/>
          </a:stretch>
        </p:blipFill>
        <p:spPr bwMode="auto">
          <a:xfrm>
            <a:off x="1143000" y="1443038"/>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cows-150007-peak3t"/>
          <p:cNvPicPr>
            <a:picLocks noChangeAspect="1" noChangeArrowheads="1"/>
          </p:cNvPicPr>
          <p:nvPr/>
        </p:nvPicPr>
        <p:blipFill>
          <a:blip r:embed="rId4">
            <a:clrChange>
              <a:clrFrom>
                <a:srgbClr val="989898"/>
              </a:clrFrom>
              <a:clrTo>
                <a:srgbClr val="989898">
                  <a:alpha val="0"/>
                </a:srgbClr>
              </a:clrTo>
            </a:clrChange>
            <a:extLst>
              <a:ext uri="{28A0092B-C50C-407E-A947-70E740481C1C}">
                <a14:useLocalDpi xmlns:a14="http://schemas.microsoft.com/office/drawing/2010/main" val="0"/>
              </a:ext>
            </a:extLst>
          </a:blip>
          <a:srcRect/>
          <a:stretch>
            <a:fillRect/>
          </a:stretch>
        </p:blipFill>
        <p:spPr bwMode="auto">
          <a:xfrm>
            <a:off x="1141413" y="1443038"/>
            <a:ext cx="68595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4"/>
          <p:cNvSpPr>
            <a:spLocks noGrp="1" noChangeArrowheads="1"/>
          </p:cNvSpPr>
          <p:nvPr>
            <p:ph type="title"/>
          </p:nvPr>
        </p:nvSpPr>
        <p:spPr/>
        <p:txBody>
          <a:bodyPr/>
          <a:lstStyle/>
          <a:p>
            <a:r>
              <a:rPr lang="en-US" smtClean="0"/>
              <a:t>Example: Results on Cows</a:t>
            </a:r>
          </a:p>
        </p:txBody>
      </p:sp>
      <p:sp>
        <p:nvSpPr>
          <p:cNvPr id="52230" name="Text Box 5"/>
          <p:cNvSpPr txBox="1">
            <a:spLocks noChangeArrowheads="1"/>
          </p:cNvSpPr>
          <p:nvPr/>
        </p:nvSpPr>
        <p:spPr bwMode="auto">
          <a:xfrm>
            <a:off x="3276600" y="6067425"/>
            <a:ext cx="25908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a:solidFill>
                  <a:srgbClr val="000000"/>
                </a:solidFill>
                <a:latin typeface="Trebuchet MS" pitchFamily="34" charset="0"/>
              </a:rPr>
              <a:t>3</a:t>
            </a:r>
            <a:r>
              <a:rPr lang="en-US" sz="2400" b="1" baseline="30000">
                <a:solidFill>
                  <a:srgbClr val="000000"/>
                </a:solidFill>
                <a:latin typeface="Trebuchet MS" pitchFamily="34" charset="0"/>
              </a:rPr>
              <a:t>rd</a:t>
            </a:r>
            <a:r>
              <a:rPr lang="en-US" sz="2400" b="1">
                <a:solidFill>
                  <a:srgbClr val="000000"/>
                </a:solidFill>
                <a:latin typeface="Trebuchet MS" pitchFamily="34" charset="0"/>
              </a:rPr>
              <a:t> hypothesis</a:t>
            </a:r>
            <a:endParaRPr lang="en-GB" sz="2400" b="1">
              <a:solidFill>
                <a:srgbClr val="000000"/>
              </a:solidFill>
              <a:latin typeface="Trebuchet MS" pitchFamily="34" charset="0"/>
            </a:endParaRPr>
          </a:p>
        </p:txBody>
      </p:sp>
    </p:spTree>
    <p:extLst>
      <p:ext uri="{BB962C8B-B14F-4D97-AF65-F5344CB8AC3E}">
        <p14:creationId xmlns:p14="http://schemas.microsoft.com/office/powerpoint/2010/main" val="140983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ISM: Detection Results</a:t>
            </a:r>
          </a:p>
        </p:txBody>
      </p:sp>
      <p:sp>
        <p:nvSpPr>
          <p:cNvPr id="53251" name="Rectangle 3"/>
          <p:cNvSpPr>
            <a:spLocks noGrp="1" noChangeArrowheads="1"/>
          </p:cNvSpPr>
          <p:nvPr>
            <p:ph idx="1"/>
          </p:nvPr>
        </p:nvSpPr>
        <p:spPr/>
        <p:txBody>
          <a:bodyPr/>
          <a:lstStyle/>
          <a:p>
            <a:r>
              <a:rPr lang="en-US" dirty="0" smtClean="0"/>
              <a:t>Qualitative Performance</a:t>
            </a:r>
          </a:p>
          <a:p>
            <a:pPr lvl="1"/>
            <a:r>
              <a:rPr lang="en-US" dirty="0" smtClean="0"/>
              <a:t>Robust to clutter, occlusion, noise, low contrast</a:t>
            </a:r>
          </a:p>
        </p:txBody>
      </p:sp>
      <p:sp>
        <p:nvSpPr>
          <p:cNvPr id="47107" name="Footer Placeholder 6"/>
          <p:cNvSpPr>
            <a:spLocks noGrp="1"/>
          </p:cNvSpPr>
          <p:nvPr>
            <p:ph type="ftr" sz="quarter" idx="11"/>
          </p:nvPr>
        </p:nvSpPr>
        <p:spPr>
          <a:xfrm>
            <a:off x="6248400" y="6492875"/>
            <a:ext cx="2895600" cy="365125"/>
          </a:xfrm>
        </p:spPr>
        <p:txBody>
          <a:bodyPr/>
          <a:lstStyle/>
          <a:p>
            <a:pPr algn="r">
              <a:defRPr/>
            </a:pPr>
            <a:r>
              <a:rPr lang="de-DE" smtClean="0">
                <a:solidFill>
                  <a:srgbClr val="000000"/>
                </a:solidFill>
              </a:rPr>
              <a:t>K. Grauman, B. Leibe</a:t>
            </a:r>
          </a:p>
        </p:txBody>
      </p:sp>
      <p:grpSp>
        <p:nvGrpSpPr>
          <p:cNvPr id="53253" name="Group 4"/>
          <p:cNvGrpSpPr>
            <a:grpSpLocks/>
          </p:cNvGrpSpPr>
          <p:nvPr/>
        </p:nvGrpSpPr>
        <p:grpSpPr bwMode="auto">
          <a:xfrm>
            <a:off x="539750" y="2789238"/>
            <a:ext cx="8243888" cy="1085850"/>
            <a:chOff x="340" y="1757"/>
            <a:chExt cx="5193" cy="684"/>
          </a:xfrm>
        </p:grpSpPr>
        <p:pic>
          <p:nvPicPr>
            <p:cNvPr id="53266" name="Picture 5" descr="result-1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 y="1778"/>
              <a:ext cx="1020"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6" descr="result-1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 y="1780"/>
              <a:ext cx="102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7" descr="result-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 y="1757"/>
              <a:ext cx="1020"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8" descr="result-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 y="1833"/>
              <a:ext cx="1020"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0" name="Picture 9" descr="result-1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1825"/>
              <a:ext cx="1020"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4" name="Group 10"/>
          <p:cNvGrpSpPr>
            <a:grpSpLocks/>
          </p:cNvGrpSpPr>
          <p:nvPr/>
        </p:nvGrpSpPr>
        <p:grpSpPr bwMode="auto">
          <a:xfrm>
            <a:off x="539750" y="3903663"/>
            <a:ext cx="8243888" cy="915987"/>
            <a:chOff x="340" y="2459"/>
            <a:chExt cx="5193" cy="577"/>
          </a:xfrm>
        </p:grpSpPr>
        <p:pic>
          <p:nvPicPr>
            <p:cNvPr id="53261" name="Picture 11" descr="result-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 y="2567"/>
              <a:ext cx="1020"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12" descr="result-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3" y="2459"/>
              <a:ext cx="102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13" descr="result-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6" y="2543"/>
              <a:ext cx="1020" cy="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14" descr="result-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0" y="2539"/>
              <a:ext cx="1020"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15" descr="result-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13" y="2533"/>
              <a:ext cx="1020"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5" name="Group 16"/>
          <p:cNvGrpSpPr>
            <a:grpSpLocks/>
          </p:cNvGrpSpPr>
          <p:nvPr/>
        </p:nvGrpSpPr>
        <p:grpSpPr bwMode="auto">
          <a:xfrm>
            <a:off x="539750" y="4867275"/>
            <a:ext cx="8243888" cy="1077913"/>
            <a:chOff x="340" y="3066"/>
            <a:chExt cx="5193" cy="679"/>
          </a:xfrm>
        </p:grpSpPr>
        <p:pic>
          <p:nvPicPr>
            <p:cNvPr id="53256" name="Picture 17" descr="result-7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 y="3067"/>
              <a:ext cx="1020"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18" descr="result-5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83" y="3068"/>
              <a:ext cx="102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9" descr="result-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26" y="3067"/>
              <a:ext cx="1020"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20" descr="result-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13" y="3066"/>
              <a:ext cx="102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21" descr="result-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70" y="3067"/>
              <a:ext cx="1020"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85960604"/>
      </p:ext>
    </p:extLst>
  </p:cSld>
  <p:clrMapOvr>
    <a:masterClrMapping/>
  </p:clrMapOvr>
  <p:transition xmlns:p14="http://schemas.microsoft.com/office/powerpoint/2010/main" advTm="20272"/>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1371600"/>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600" y="3248025"/>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lstStyle/>
          <a:p>
            <a:r>
              <a:rPr lang="en-US" dirty="0" smtClean="0"/>
              <a:t>Explicit Models</a:t>
            </a:r>
            <a:endParaRPr lang="en-US" dirty="0" smtClean="0"/>
          </a:p>
        </p:txBody>
      </p:sp>
      <p:sp>
        <p:nvSpPr>
          <p:cNvPr id="36869" name="Content Placeholder 4"/>
          <p:cNvSpPr>
            <a:spLocks noGrp="1"/>
          </p:cNvSpPr>
          <p:nvPr>
            <p:ph idx="1"/>
          </p:nvPr>
        </p:nvSpPr>
        <p:spPr>
          <a:xfrm>
            <a:off x="457200" y="990600"/>
            <a:ext cx="8229600" cy="609600"/>
          </a:xfrm>
        </p:spPr>
        <p:txBody>
          <a:bodyPr/>
          <a:lstStyle/>
          <a:p>
            <a:pPr marL="514350" indent="-514350">
              <a:buFont typeface="Arial" charset="0"/>
              <a:buNone/>
            </a:pPr>
            <a:r>
              <a:rPr lang="en-US" dirty="0" smtClean="0"/>
              <a:t>Hybrid </a:t>
            </a:r>
            <a:r>
              <a:rPr lang="en-US" dirty="0" smtClean="0"/>
              <a:t>template/parts model</a:t>
            </a:r>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76200" y="-152400"/>
            <a:ext cx="9296400" cy="1371600"/>
          </a:xfrm>
        </p:spPr>
        <p:txBody>
          <a:bodyPr/>
          <a:lstStyle/>
          <a:p>
            <a:r>
              <a:rPr lang="en-US" dirty="0" smtClean="0">
                <a:solidFill>
                  <a:srgbClr val="000090"/>
                </a:solidFill>
              </a:rPr>
              <a:t>How many possible solutions?</a:t>
            </a:r>
            <a:endParaRPr lang="en-US" dirty="0">
              <a:solidFill>
                <a:srgbClr val="000090"/>
              </a:solidFill>
            </a:endParaRPr>
          </a:p>
        </p:txBody>
      </p:sp>
      <p:grpSp>
        <p:nvGrpSpPr>
          <p:cNvPr id="2" name="Group 3"/>
          <p:cNvGrpSpPr>
            <a:grpSpLocks/>
          </p:cNvGrpSpPr>
          <p:nvPr/>
        </p:nvGrpSpPr>
        <p:grpSpPr bwMode="auto">
          <a:xfrm>
            <a:off x="76200" y="2438400"/>
            <a:ext cx="1905000" cy="2667000"/>
            <a:chOff x="480" y="1488"/>
            <a:chExt cx="1632" cy="2064"/>
          </a:xfrm>
        </p:grpSpPr>
        <p:sp>
          <p:nvSpPr>
            <p:cNvPr id="913412"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3"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4"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5"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6"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7"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8"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19"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20"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3421"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2286000" y="2819400"/>
            <a:ext cx="1616075" cy="2425700"/>
            <a:chOff x="2112" y="1807"/>
            <a:chExt cx="1018" cy="1528"/>
          </a:xfrm>
        </p:grpSpPr>
        <p:sp>
          <p:nvSpPr>
            <p:cNvPr id="913423" name="Rectangle 15"/>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4" name="Rectangle 16"/>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5" name="Rectangle 17"/>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6" name="Rectangle 18"/>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7" name="Rectangle 19"/>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8" name="Rectangle 20"/>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29" name="Rectangle 21"/>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3430" name="Rectangle 22"/>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13431" name="Line 23"/>
          <p:cNvSpPr>
            <a:spLocks noChangeShapeType="1"/>
          </p:cNvSpPr>
          <p:nvPr/>
        </p:nvSpPr>
        <p:spPr bwMode="auto">
          <a:xfrm flipV="1">
            <a:off x="1752600" y="1447800"/>
            <a:ext cx="838200" cy="4465638"/>
          </a:xfrm>
          <a:prstGeom prst="line">
            <a:avLst/>
          </a:prstGeom>
          <a:noFill/>
          <a:ln w="76200">
            <a:solidFill>
              <a:schemeClr val="tx1"/>
            </a:solidFill>
            <a:round/>
            <a:headEnd/>
            <a:tailEnd/>
          </a:ln>
          <a:effectLst/>
        </p:spPr>
        <p:txBody>
          <a:bodyPr/>
          <a:lstStyle/>
          <a:p>
            <a:endParaRPr lang="en-US"/>
          </a:p>
        </p:txBody>
      </p:sp>
      <p:sp>
        <p:nvSpPr>
          <p:cNvPr id="913432" name="Text Box 24"/>
          <p:cNvSpPr txBox="1">
            <a:spLocks noChangeArrowheads="1"/>
          </p:cNvSpPr>
          <p:nvPr/>
        </p:nvSpPr>
        <p:spPr bwMode="auto">
          <a:xfrm rot="-4685972">
            <a:off x="1666082" y="1818481"/>
            <a:ext cx="1327150" cy="366713"/>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0</a:t>
            </a:r>
          </a:p>
        </p:txBody>
      </p:sp>
      <p:sp>
        <p:nvSpPr>
          <p:cNvPr id="3084" name="Comment 12"/>
          <p:cNvSpPr>
            <a:spLocks noRot="1" noChangeAspect="1" noEditPoints="1" noChangeArrowheads="1" noChangeShapeType="1" noTextEdit="1"/>
          </p:cNvSpPr>
          <p:nvPr/>
        </p:nvSpPr>
        <p:spPr bwMode="auto">
          <a:xfrm>
            <a:off x="42484675" y="15786100"/>
            <a:ext cx="0" cy="0"/>
          </a:xfrm>
          <a:custGeom>
            <a:avLst/>
            <a:gdLst>
              <a:gd name="T0" fmla="+- 0 21815 21815"/>
              <a:gd name="T1" fmla="*/ T0 w 1"/>
              <a:gd name="T2" fmla="+- 0 8106 8106"/>
              <a:gd name="T3" fmla="*/ 8106 h 1"/>
              <a:gd name="T4" fmla="+- 0 21815 21815"/>
              <a:gd name="T5" fmla="*/ T4 w 1"/>
              <a:gd name="T6" fmla="+- 0 8106 8106"/>
              <a:gd name="T7" fmla="*/ 8106 h 1"/>
              <a:gd name="T8" fmla="+- 0 21815 21815"/>
              <a:gd name="T9" fmla="*/ T8 w 1"/>
              <a:gd name="T10" fmla="+- 0 8106 8106"/>
              <a:gd name="T11" fmla="*/ 8106 h 1"/>
              <a:gd name="T12" fmla="+- 0 21815 21815"/>
              <a:gd name="T13" fmla="*/ T12 w 1"/>
              <a:gd name="T14" fmla="+- 0 8106 8106"/>
              <a:gd name="T15" fmla="*/ 8106 h 1"/>
              <a:gd name="T16" fmla="+- 0 21815 21815"/>
              <a:gd name="T17" fmla="*/ T16 w 1"/>
              <a:gd name="T18" fmla="+- 0 8106 8106"/>
              <a:gd name="T19" fmla="*/ 8106 h 1"/>
            </a:gdLst>
            <a:ahLst/>
            <a:cxnLst>
              <a:cxn ang="0">
                <a:pos x="T1" y="T3"/>
              </a:cxn>
              <a:cxn ang="0">
                <a:pos x="T5" y="T7"/>
              </a:cxn>
              <a:cxn ang="0">
                <a:pos x="T9" y="T11"/>
              </a:cxn>
              <a:cxn ang="0">
                <a:pos x="T13" y="T15"/>
              </a:cxn>
              <a:cxn ang="0">
                <a:pos x="T17" y="T19"/>
              </a:cxn>
            </a:cxnLst>
            <a:rect l="0" t="0" r="r" b="b"/>
            <a:pathLst>
              <a:path w="1" h="1" extrusionOk="0">
                <a:moveTo>
                  <a:pt x="0" y="0"/>
                </a:moveTo>
                <a:lnTo>
                  <a:pt x="0" y="0"/>
                </a:lnTo>
              </a:path>
            </a:pathLst>
          </a:custGeom>
          <a:noFill/>
          <a:ln w="1270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33"/>
          <p:cNvSpPr>
            <a:spLocks noGrp="1" noChangeArrowheads="1"/>
          </p:cNvSpPr>
          <p:nvPr>
            <p:ph idx="1"/>
          </p:nvPr>
        </p:nvSpPr>
        <p:spPr>
          <a:xfrm>
            <a:off x="4191000" y="2438400"/>
            <a:ext cx="4648200" cy="4038600"/>
          </a:xfrm>
          <a:noFill/>
          <a:ln/>
        </p:spPr>
        <p:txBody>
          <a:bodyPr>
            <a:normAutofit fontScale="85000" lnSpcReduction="10000"/>
          </a:bodyPr>
          <a:lstStyle/>
          <a:p>
            <a:pPr marL="0" indent="0">
              <a:buNone/>
            </a:pPr>
            <a:r>
              <a:rPr lang="en-US" sz="3300" dirty="0" smtClean="0">
                <a:solidFill>
                  <a:srgbClr val="000090"/>
                </a:solidFill>
              </a:rPr>
              <a:t>Any other ways of writing the same dividing line?</a:t>
            </a:r>
          </a:p>
          <a:p>
            <a:r>
              <a:rPr lang="en-US" sz="2800" b="1" dirty="0" err="1" smtClean="0"/>
              <a:t>w.x</a:t>
            </a:r>
            <a:r>
              <a:rPr lang="en-US" sz="2800" dirty="0" smtClean="0"/>
              <a:t> + b = 0</a:t>
            </a:r>
          </a:p>
          <a:p>
            <a:r>
              <a:rPr lang="en-US" sz="2800" dirty="0" smtClean="0"/>
              <a:t>2</a:t>
            </a:r>
            <a:r>
              <a:rPr lang="en-US" sz="2800" b="1" dirty="0" smtClean="0"/>
              <a:t>w.x</a:t>
            </a:r>
            <a:r>
              <a:rPr lang="en-US" sz="2800" dirty="0" smtClean="0"/>
              <a:t> + 2b = 0</a:t>
            </a:r>
          </a:p>
          <a:p>
            <a:r>
              <a:rPr lang="en-US" sz="2800" dirty="0" smtClean="0"/>
              <a:t>1000</a:t>
            </a:r>
            <a:r>
              <a:rPr lang="en-US" sz="2800" b="1" dirty="0" smtClean="0"/>
              <a:t>w.x</a:t>
            </a:r>
            <a:r>
              <a:rPr lang="en-US" sz="2800" dirty="0" smtClean="0"/>
              <a:t> + 1000b = 0</a:t>
            </a:r>
          </a:p>
          <a:p>
            <a:r>
              <a:rPr lang="en-US" sz="2800" dirty="0" smtClean="0"/>
              <a:t>….</a:t>
            </a:r>
          </a:p>
          <a:p>
            <a:r>
              <a:rPr lang="en-US" sz="2800" dirty="0" smtClean="0"/>
              <a:t>Any constant scaling has the same intersection with z=0 plane, so same dividing line!</a:t>
            </a:r>
          </a:p>
          <a:p>
            <a:pPr marL="0" indent="0">
              <a:buNone/>
            </a:pPr>
            <a:r>
              <a:rPr lang="en-US" sz="3300" dirty="0" smtClean="0">
                <a:solidFill>
                  <a:srgbClr val="000090"/>
                </a:solidFill>
              </a:rPr>
              <a:t>Do we really want to max </a:t>
            </a:r>
            <a:r>
              <a:rPr lang="en-US" sz="3300" baseline="-25000" dirty="0" err="1" smtClean="0">
                <a:solidFill>
                  <a:srgbClr val="000090"/>
                </a:solidFill>
              </a:rPr>
              <a:t>γ,w,b</a:t>
            </a:r>
            <a:r>
              <a:rPr lang="en-US" sz="3300" dirty="0" smtClean="0">
                <a:solidFill>
                  <a:srgbClr val="000090"/>
                </a:solidFill>
              </a:rPr>
              <a:t>?</a:t>
            </a:r>
            <a:endParaRPr lang="en-US" sz="3300" dirty="0">
              <a:solidFill>
                <a:srgbClr val="000090"/>
              </a:solidFill>
            </a:endParaRPr>
          </a:p>
          <a:p>
            <a:pPr marL="0" indent="0">
              <a:buNone/>
            </a:pPr>
            <a:endParaRPr lang="en-US" sz="2800" dirty="0"/>
          </a:p>
        </p:txBody>
      </p:sp>
      <p:pic>
        <p:nvPicPr>
          <p:cNvPr id="53" name="Picture 52"/>
          <p:cNvPicPr>
            <a:picLocks noChangeAspect="1"/>
          </p:cNvPicPr>
          <p:nvPr/>
        </p:nvPicPr>
        <p:blipFill>
          <a:blip r:embed="rId3"/>
          <a:stretch>
            <a:fillRect/>
          </a:stretch>
        </p:blipFill>
        <p:spPr>
          <a:xfrm>
            <a:off x="4469218" y="838200"/>
            <a:ext cx="4217582" cy="1600200"/>
          </a:xfrm>
          <a:prstGeom prst="rect">
            <a:avLst/>
          </a:prstGeom>
          <a:ln>
            <a:solidFill>
              <a:srgbClr val="000090"/>
            </a:solidFill>
          </a:ln>
        </p:spPr>
      </p:pic>
    </p:spTree>
    <p:extLst>
      <p:ext uri="{BB962C8B-B14F-4D97-AF65-F5344CB8AC3E}">
        <p14:creationId xmlns:p14="http://schemas.microsoft.com/office/powerpoint/2010/main" val="2895264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15874"/>
            <a:ext cx="8229600" cy="1143000"/>
          </a:xfrm>
        </p:spPr>
        <p:txBody>
          <a:bodyPr/>
          <a:lstStyle/>
          <a:p>
            <a:r>
              <a:rPr lang="en-US" dirty="0" smtClean="0"/>
              <a:t>How to model spatial relations?</a:t>
            </a:r>
          </a:p>
        </p:txBody>
      </p:sp>
      <p:sp>
        <p:nvSpPr>
          <p:cNvPr id="30723" name="Content Placeholder 2"/>
          <p:cNvSpPr>
            <a:spLocks noGrp="1"/>
          </p:cNvSpPr>
          <p:nvPr>
            <p:ph idx="1"/>
          </p:nvPr>
        </p:nvSpPr>
        <p:spPr>
          <a:xfrm>
            <a:off x="465555" y="1191144"/>
            <a:ext cx="8229600" cy="914400"/>
          </a:xfrm>
        </p:spPr>
        <p:txBody>
          <a:bodyPr>
            <a:normAutofit fontScale="85000" lnSpcReduction="10000"/>
          </a:bodyPr>
          <a:lstStyle/>
          <a:p>
            <a:r>
              <a:rPr lang="en-US" dirty="0" smtClean="0"/>
              <a:t>Explicit Models</a:t>
            </a:r>
          </a:p>
          <a:p>
            <a:r>
              <a:rPr lang="en-US" dirty="0" smtClean="0"/>
              <a:t>Too expensive </a:t>
            </a:r>
          </a:p>
        </p:txBody>
      </p:sp>
      <p:sp>
        <p:nvSpPr>
          <p:cNvPr id="16" name="Oval 15"/>
          <p:cNvSpPr/>
          <p:nvPr/>
        </p:nvSpPr>
        <p:spPr bwMode="auto">
          <a:xfrm>
            <a:off x="5791200" y="28194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18" name="Oval 17"/>
          <p:cNvSpPr/>
          <p:nvPr/>
        </p:nvSpPr>
        <p:spPr bwMode="auto">
          <a:xfrm>
            <a:off x="5410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0" name="Oval 19"/>
          <p:cNvSpPr/>
          <p:nvPr/>
        </p:nvSpPr>
        <p:spPr bwMode="auto">
          <a:xfrm>
            <a:off x="4013200" y="22098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1" name="Oval 20"/>
          <p:cNvSpPr/>
          <p:nvPr/>
        </p:nvSpPr>
        <p:spPr bwMode="auto">
          <a:xfrm>
            <a:off x="2514600" y="27432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4" name="Oval 23"/>
          <p:cNvSpPr/>
          <p:nvPr/>
        </p:nvSpPr>
        <p:spPr bwMode="auto">
          <a:xfrm>
            <a:off x="2743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cxnSp>
        <p:nvCxnSpPr>
          <p:cNvPr id="27" name="Straight Connector 26"/>
          <p:cNvCxnSpPr>
            <a:stCxn id="18" idx="1"/>
            <a:endCxn id="20" idx="4"/>
          </p:cNvCxnSpPr>
          <p:nvPr/>
        </p:nvCxnSpPr>
        <p:spPr bwMode="auto">
          <a:xfrm flipH="1" flipV="1">
            <a:off x="4432300" y="2971800"/>
            <a:ext cx="1100652" cy="2092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0" idx="4"/>
            <a:endCxn id="16" idx="3"/>
          </p:cNvCxnSpPr>
          <p:nvPr/>
        </p:nvCxnSpPr>
        <p:spPr bwMode="auto">
          <a:xfrm>
            <a:off x="4432300" y="2971800"/>
            <a:ext cx="1481652" cy="4980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6" idx="3"/>
            <a:endCxn id="18" idx="1"/>
          </p:cNvCxnSpPr>
          <p:nvPr/>
        </p:nvCxnSpPr>
        <p:spPr bwMode="auto">
          <a:xfrm flipH="1">
            <a:off x="5532952" y="3469808"/>
            <a:ext cx="381000" cy="15947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8" idx="1"/>
            <a:endCxn id="24" idx="7"/>
          </p:cNvCxnSpPr>
          <p:nvPr/>
        </p:nvCxnSpPr>
        <p:spPr bwMode="auto">
          <a:xfrm flipH="1">
            <a:off x="3458648" y="5064592"/>
            <a:ext cx="20743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0" idx="4"/>
            <a:endCxn id="21" idx="5"/>
          </p:cNvCxnSpPr>
          <p:nvPr/>
        </p:nvCxnSpPr>
        <p:spPr bwMode="auto">
          <a:xfrm flipH="1">
            <a:off x="3230048" y="2971800"/>
            <a:ext cx="1202252" cy="421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6" idx="3"/>
            <a:endCxn id="21" idx="5"/>
          </p:cNvCxnSpPr>
          <p:nvPr/>
        </p:nvCxnSpPr>
        <p:spPr bwMode="auto">
          <a:xfrm flipH="1" flipV="1">
            <a:off x="3230048" y="3393608"/>
            <a:ext cx="2683904" cy="7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8" idx="1"/>
            <a:endCxn id="21" idx="5"/>
          </p:cNvCxnSpPr>
          <p:nvPr/>
        </p:nvCxnSpPr>
        <p:spPr bwMode="auto">
          <a:xfrm flipH="1" flipV="1">
            <a:off x="3230048" y="3393608"/>
            <a:ext cx="2302904" cy="16709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4" idx="7"/>
            <a:endCxn id="21" idx="5"/>
          </p:cNvCxnSpPr>
          <p:nvPr/>
        </p:nvCxnSpPr>
        <p:spPr bwMode="auto">
          <a:xfrm flipH="1" flipV="1">
            <a:off x="3230048" y="3393608"/>
            <a:ext cx="228600" cy="16709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4" idx="7"/>
            <a:endCxn id="20" idx="4"/>
          </p:cNvCxnSpPr>
          <p:nvPr/>
        </p:nvCxnSpPr>
        <p:spPr bwMode="auto">
          <a:xfrm flipV="1">
            <a:off x="3458648" y="2971800"/>
            <a:ext cx="973652" cy="2092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6" idx="3"/>
          </p:cNvCxnSpPr>
          <p:nvPr/>
        </p:nvCxnSpPr>
        <p:spPr bwMode="auto">
          <a:xfrm flipV="1">
            <a:off x="3459682" y="3469808"/>
            <a:ext cx="2454270" cy="15947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960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15874"/>
            <a:ext cx="8229600" cy="1143000"/>
          </a:xfrm>
        </p:spPr>
        <p:txBody>
          <a:bodyPr/>
          <a:lstStyle/>
          <a:p>
            <a:r>
              <a:rPr lang="en-US" dirty="0" smtClean="0"/>
              <a:t>How to model spatial relations?</a:t>
            </a:r>
          </a:p>
        </p:txBody>
      </p:sp>
      <p:sp>
        <p:nvSpPr>
          <p:cNvPr id="30723" name="Content Placeholder 2"/>
          <p:cNvSpPr>
            <a:spLocks noGrp="1"/>
          </p:cNvSpPr>
          <p:nvPr>
            <p:ph idx="1"/>
          </p:nvPr>
        </p:nvSpPr>
        <p:spPr>
          <a:xfrm>
            <a:off x="457200" y="990600"/>
            <a:ext cx="8229600" cy="914400"/>
          </a:xfrm>
        </p:spPr>
        <p:txBody>
          <a:bodyPr/>
          <a:lstStyle/>
          <a:p>
            <a:r>
              <a:rPr lang="en-US" smtClean="0"/>
              <a:t>Star-shaped model</a:t>
            </a:r>
          </a:p>
        </p:txBody>
      </p:sp>
      <p:grpSp>
        <p:nvGrpSpPr>
          <p:cNvPr id="30724" name="Group 42"/>
          <p:cNvGrpSpPr>
            <a:grpSpLocks noChangeAspect="1"/>
          </p:cNvGrpSpPr>
          <p:nvPr/>
        </p:nvGrpSpPr>
        <p:grpSpPr bwMode="auto">
          <a:xfrm>
            <a:off x="2514600" y="2209800"/>
            <a:ext cx="4114800" cy="3505200"/>
            <a:chOff x="2514600" y="2209800"/>
            <a:chExt cx="4114800" cy="3505200"/>
          </a:xfrm>
        </p:grpSpPr>
        <p:sp>
          <p:nvSpPr>
            <p:cNvPr id="14" name="Oval 13"/>
            <p:cNvSpPr/>
            <p:nvPr/>
          </p:nvSpPr>
          <p:spPr>
            <a:xfrm>
              <a:off x="3962400" y="3657600"/>
              <a:ext cx="914400" cy="990600"/>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Root</a:t>
              </a:r>
            </a:p>
          </p:txBody>
        </p:sp>
        <p:sp>
          <p:nvSpPr>
            <p:cNvPr id="16" name="Oval 15"/>
            <p:cNvSpPr/>
            <p:nvPr/>
          </p:nvSpPr>
          <p:spPr>
            <a:xfrm>
              <a:off x="5791200" y="28194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18" name="Oval 17"/>
            <p:cNvSpPr/>
            <p:nvPr/>
          </p:nvSpPr>
          <p:spPr>
            <a:xfrm>
              <a:off x="5410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0" name="Oval 19"/>
            <p:cNvSpPr/>
            <p:nvPr/>
          </p:nvSpPr>
          <p:spPr>
            <a:xfrm>
              <a:off x="4013200" y="22098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1" name="Oval 20"/>
            <p:cNvSpPr/>
            <p:nvPr/>
          </p:nvSpPr>
          <p:spPr>
            <a:xfrm>
              <a:off x="2514600" y="27432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sp>
          <p:nvSpPr>
            <p:cNvPr id="24" name="Oval 23"/>
            <p:cNvSpPr/>
            <p:nvPr/>
          </p:nvSpPr>
          <p:spPr>
            <a:xfrm>
              <a:off x="2743200" y="49530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a:t>
              </a:r>
            </a:p>
          </p:txBody>
        </p:sp>
        <p:cxnSp>
          <p:nvCxnSpPr>
            <p:cNvPr id="27" name="Straight Connector 26"/>
            <p:cNvCxnSpPr>
              <a:stCxn id="14" idx="0"/>
              <a:endCxn id="20" idx="4"/>
            </p:cNvCxnSpPr>
            <p:nvPr/>
          </p:nvCxnSpPr>
          <p:spPr>
            <a:xfrm rot="5400000" flipH="1" flipV="1">
              <a:off x="4083050" y="3308350"/>
              <a:ext cx="685800" cy="12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4" idx="7"/>
              <a:endCxn id="16" idx="3"/>
            </p:cNvCxnSpPr>
            <p:nvPr/>
          </p:nvCxnSpPr>
          <p:spPr>
            <a:xfrm rot="5400000" flipH="1" flipV="1">
              <a:off x="5162550" y="3051175"/>
              <a:ext cx="331788" cy="1169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4" idx="5"/>
              <a:endCxn id="18" idx="1"/>
            </p:cNvCxnSpPr>
            <p:nvPr/>
          </p:nvCxnSpPr>
          <p:spPr>
            <a:xfrm rot="16200000" flipH="1">
              <a:off x="4857750" y="4389438"/>
              <a:ext cx="560387" cy="788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4" idx="3"/>
              <a:endCxn id="24" idx="7"/>
            </p:cNvCxnSpPr>
            <p:nvPr/>
          </p:nvCxnSpPr>
          <p:spPr>
            <a:xfrm rot="5400000">
              <a:off x="3497263" y="4465638"/>
              <a:ext cx="560387" cy="636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1"/>
              <a:endCxn id="21" idx="5"/>
            </p:cNvCxnSpPr>
            <p:nvPr/>
          </p:nvCxnSpPr>
          <p:spPr>
            <a:xfrm rot="16200000" flipV="1">
              <a:off x="3459163" y="3165475"/>
              <a:ext cx="407988" cy="865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9400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32314"/>
            <a:ext cx="8229600" cy="1143000"/>
          </a:xfrm>
        </p:spPr>
        <p:txBody>
          <a:bodyPr/>
          <a:lstStyle/>
          <a:p>
            <a:r>
              <a:rPr lang="en-US" dirty="0" smtClean="0"/>
              <a:t>How to model spatial relations?</a:t>
            </a:r>
          </a:p>
        </p:txBody>
      </p:sp>
      <p:sp>
        <p:nvSpPr>
          <p:cNvPr id="31747" name="Content Placeholder 2"/>
          <p:cNvSpPr>
            <a:spLocks noGrp="1"/>
          </p:cNvSpPr>
          <p:nvPr>
            <p:ph idx="1"/>
          </p:nvPr>
        </p:nvSpPr>
        <p:spPr>
          <a:xfrm>
            <a:off x="457200" y="990600"/>
            <a:ext cx="8229600" cy="914400"/>
          </a:xfrm>
        </p:spPr>
        <p:txBody>
          <a:bodyPr/>
          <a:lstStyle/>
          <a:p>
            <a:r>
              <a:rPr lang="en-US" smtClean="0"/>
              <a:t>Star-shaped model</a:t>
            </a:r>
          </a:p>
        </p:txBody>
      </p:sp>
      <p:sp>
        <p:nvSpPr>
          <p:cNvPr id="31748" name="Oval 14"/>
          <p:cNvSpPr>
            <a:spLocks noChangeArrowheads="1"/>
          </p:cNvSpPr>
          <p:nvPr/>
        </p:nvSpPr>
        <p:spPr bwMode="auto">
          <a:xfrm>
            <a:off x="6781800" y="2286000"/>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49" name="Oval 16"/>
          <p:cNvSpPr>
            <a:spLocks noChangeArrowheads="1"/>
          </p:cNvSpPr>
          <p:nvPr/>
        </p:nvSpPr>
        <p:spPr bwMode="auto">
          <a:xfrm>
            <a:off x="914400" y="33004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0" name="Oval 18"/>
          <p:cNvSpPr>
            <a:spLocks noChangeArrowheads="1"/>
          </p:cNvSpPr>
          <p:nvPr/>
        </p:nvSpPr>
        <p:spPr bwMode="auto">
          <a:xfrm>
            <a:off x="5181600" y="2590800"/>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1" name="Oval 21"/>
          <p:cNvSpPr>
            <a:spLocks noChangeArrowheads="1"/>
          </p:cNvSpPr>
          <p:nvPr/>
        </p:nvSpPr>
        <p:spPr bwMode="auto">
          <a:xfrm>
            <a:off x="2074863" y="21923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2" name="Oval 22"/>
          <p:cNvSpPr>
            <a:spLocks noChangeArrowheads="1"/>
          </p:cNvSpPr>
          <p:nvPr/>
        </p:nvSpPr>
        <p:spPr bwMode="auto">
          <a:xfrm>
            <a:off x="6248400" y="3505200"/>
            <a:ext cx="569913" cy="617538"/>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1753" name="Oval 24"/>
          <p:cNvSpPr>
            <a:spLocks noChangeArrowheads="1"/>
          </p:cNvSpPr>
          <p:nvPr/>
        </p:nvSpPr>
        <p:spPr bwMode="auto">
          <a:xfrm>
            <a:off x="2443163" y="28781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6" name="Rectangle 25"/>
          <p:cNvSpPr/>
          <p:nvPr/>
        </p:nvSpPr>
        <p:spPr>
          <a:xfrm>
            <a:off x="609600" y="18288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4800600" y="18288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6" name="TextBox 29"/>
          <p:cNvSpPr txBox="1">
            <a:spLocks noChangeArrowheads="1"/>
          </p:cNvSpPr>
          <p:nvPr/>
        </p:nvSpPr>
        <p:spPr bwMode="auto">
          <a:xfrm>
            <a:off x="3862388" y="2590800"/>
            <a:ext cx="633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a:t>=</a:t>
            </a:r>
          </a:p>
        </p:txBody>
      </p:sp>
      <p:sp>
        <p:nvSpPr>
          <p:cNvPr id="31757" name="TextBox 31"/>
          <p:cNvSpPr txBox="1">
            <a:spLocks noChangeArrowheads="1"/>
          </p:cNvSpPr>
          <p:nvPr/>
        </p:nvSpPr>
        <p:spPr bwMode="auto">
          <a:xfrm>
            <a:off x="1828800" y="281940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a:t>X</a:t>
            </a:r>
          </a:p>
        </p:txBody>
      </p:sp>
      <p:cxnSp>
        <p:nvCxnSpPr>
          <p:cNvPr id="36" name="Straight Connector 35"/>
          <p:cNvCxnSpPr/>
          <p:nvPr/>
        </p:nvCxnSpPr>
        <p:spPr>
          <a:xfrm rot="5400000">
            <a:off x="3924300" y="2959100"/>
            <a:ext cx="533400"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759" name="TextBox 37"/>
          <p:cNvSpPr txBox="1">
            <a:spLocks noChangeArrowheads="1"/>
          </p:cNvSpPr>
          <p:nvPr/>
        </p:nvSpPr>
        <p:spPr bwMode="auto">
          <a:xfrm>
            <a:off x="6019800" y="274320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a:t>X</a:t>
            </a:r>
          </a:p>
        </p:txBody>
      </p:sp>
      <p:cxnSp>
        <p:nvCxnSpPr>
          <p:cNvPr id="40" name="Straight Connector 39"/>
          <p:cNvCxnSpPr/>
          <p:nvPr/>
        </p:nvCxnSpPr>
        <p:spPr>
          <a:xfrm flipV="1">
            <a:off x="1143000" y="3124200"/>
            <a:ext cx="914400" cy="533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905000" y="2667000"/>
            <a:ext cx="609600" cy="3048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2057400" y="3124200"/>
            <a:ext cx="6858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248400" y="2590800"/>
            <a:ext cx="838200" cy="457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410200" y="2895600"/>
            <a:ext cx="838200" cy="152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V="1">
            <a:off x="6019800" y="3276600"/>
            <a:ext cx="7620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766" name="Group 64"/>
          <p:cNvGrpSpPr>
            <a:grpSpLocks noChangeAspect="1"/>
          </p:cNvGrpSpPr>
          <p:nvPr/>
        </p:nvGrpSpPr>
        <p:grpSpPr bwMode="auto">
          <a:xfrm>
            <a:off x="3352800" y="4724400"/>
            <a:ext cx="2286000" cy="1933575"/>
            <a:chOff x="2895600" y="4343400"/>
            <a:chExt cx="2971800" cy="2514600"/>
          </a:xfrm>
        </p:grpSpPr>
        <p:sp>
          <p:nvSpPr>
            <p:cNvPr id="31780" name="Oval 56"/>
            <p:cNvSpPr>
              <a:spLocks noChangeArrowheads="1"/>
            </p:cNvSpPr>
            <p:nvPr/>
          </p:nvSpPr>
          <p:spPr bwMode="auto">
            <a:xfrm>
              <a:off x="3200401" y="6027420"/>
              <a:ext cx="566738" cy="614363"/>
            </a:xfrm>
            <a:prstGeom prst="ellipse">
              <a:avLst/>
            </a:prstGeom>
            <a:noFill/>
            <a:ln w="762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sz="1200"/>
            </a:p>
          </p:txBody>
        </p:sp>
        <p:sp>
          <p:nvSpPr>
            <p:cNvPr id="31781" name="Oval 57"/>
            <p:cNvSpPr>
              <a:spLocks noChangeArrowheads="1"/>
            </p:cNvSpPr>
            <p:nvPr/>
          </p:nvSpPr>
          <p:spPr bwMode="auto">
            <a:xfrm>
              <a:off x="4282440" y="4640580"/>
              <a:ext cx="568325" cy="61595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sz="1200"/>
            </a:p>
          </p:txBody>
        </p:sp>
        <p:sp>
          <p:nvSpPr>
            <p:cNvPr id="31782" name="Oval 58"/>
            <p:cNvSpPr>
              <a:spLocks noChangeArrowheads="1"/>
            </p:cNvSpPr>
            <p:nvPr/>
          </p:nvSpPr>
          <p:spPr bwMode="auto">
            <a:xfrm>
              <a:off x="4777740" y="5510529"/>
              <a:ext cx="569913" cy="615950"/>
            </a:xfrm>
            <a:prstGeom prst="ellipse">
              <a:avLst/>
            </a:pr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sz="1200"/>
            </a:p>
          </p:txBody>
        </p:sp>
        <p:sp>
          <p:nvSpPr>
            <p:cNvPr id="60" name="Rectangle 59"/>
            <p:cNvSpPr/>
            <p:nvPr/>
          </p:nvSpPr>
          <p:spPr>
            <a:xfrm>
              <a:off x="2895600" y="43434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31784" name="TextBox 60"/>
            <p:cNvSpPr txBox="1">
              <a:spLocks noChangeArrowheads="1"/>
            </p:cNvSpPr>
            <p:nvPr/>
          </p:nvSpPr>
          <p:spPr bwMode="auto">
            <a:xfrm>
              <a:off x="4114800" y="5334000"/>
              <a:ext cx="50680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X</a:t>
              </a:r>
            </a:p>
          </p:txBody>
        </p:sp>
        <p:cxnSp>
          <p:nvCxnSpPr>
            <p:cNvPr id="62" name="Straight Connector 61"/>
            <p:cNvCxnSpPr/>
            <p:nvPr/>
          </p:nvCxnSpPr>
          <p:spPr>
            <a:xfrm flipV="1">
              <a:off x="3489960" y="5637862"/>
              <a:ext cx="854392" cy="6874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112048" y="5170290"/>
              <a:ext cx="699877" cy="2352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a:off x="4344352" y="5637862"/>
              <a:ext cx="730567" cy="1920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rot="2327639">
            <a:off x="2743200" y="4108450"/>
            <a:ext cx="644525" cy="1200150"/>
          </a:xfrm>
          <a:prstGeom prst="rect">
            <a:avLst/>
          </a:prstGeom>
          <a:noFill/>
        </p:spPr>
        <p:txBody>
          <a:bodyPr>
            <a:spAutoFit/>
          </a:bodyPr>
          <a:lstStyle/>
          <a:p>
            <a:pPr>
              <a:defRPr/>
            </a:pPr>
            <a:r>
              <a:rPr lang="en-US" sz="7200" dirty="0">
                <a:latin typeface="+mn-lt"/>
                <a:cs typeface="Arial"/>
              </a:rPr>
              <a:t>≈</a:t>
            </a:r>
            <a:endParaRPr lang="en-US" sz="7200" dirty="0">
              <a:latin typeface="+mn-lt"/>
            </a:endParaRPr>
          </a:p>
        </p:txBody>
      </p:sp>
      <p:grpSp>
        <p:nvGrpSpPr>
          <p:cNvPr id="31768" name="Group 69"/>
          <p:cNvGrpSpPr>
            <a:grpSpLocks noChangeAspect="1"/>
          </p:cNvGrpSpPr>
          <p:nvPr/>
        </p:nvGrpSpPr>
        <p:grpSpPr bwMode="auto">
          <a:xfrm>
            <a:off x="6705600" y="4876800"/>
            <a:ext cx="2146300" cy="1828800"/>
            <a:chOff x="2514600" y="2209800"/>
            <a:chExt cx="4114800" cy="3505200"/>
          </a:xfrm>
        </p:grpSpPr>
        <p:sp>
          <p:nvSpPr>
            <p:cNvPr id="71" name="Oval 70"/>
            <p:cNvSpPr/>
            <p:nvPr/>
          </p:nvSpPr>
          <p:spPr>
            <a:xfrm>
              <a:off x="3963302" y="3658129"/>
              <a:ext cx="913047" cy="988881"/>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Root</a:t>
              </a:r>
            </a:p>
          </p:txBody>
        </p:sp>
        <p:sp>
          <p:nvSpPr>
            <p:cNvPr id="72" name="Oval 71"/>
            <p:cNvSpPr/>
            <p:nvPr/>
          </p:nvSpPr>
          <p:spPr>
            <a:xfrm>
              <a:off x="5792441" y="2818342"/>
              <a:ext cx="836959" cy="763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3" name="Oval 72"/>
            <p:cNvSpPr/>
            <p:nvPr/>
          </p:nvSpPr>
          <p:spPr>
            <a:xfrm>
              <a:off x="5408961" y="4954323"/>
              <a:ext cx="840004" cy="76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4" name="Oval 73"/>
            <p:cNvSpPr/>
            <p:nvPr/>
          </p:nvSpPr>
          <p:spPr>
            <a:xfrm>
              <a:off x="4015042" y="2209800"/>
              <a:ext cx="836959" cy="76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5" name="Oval 74"/>
            <p:cNvSpPr/>
            <p:nvPr/>
          </p:nvSpPr>
          <p:spPr>
            <a:xfrm>
              <a:off x="2514600" y="2742275"/>
              <a:ext cx="836961" cy="763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sp>
          <p:nvSpPr>
            <p:cNvPr id="76" name="Oval 75"/>
            <p:cNvSpPr/>
            <p:nvPr/>
          </p:nvSpPr>
          <p:spPr>
            <a:xfrm>
              <a:off x="2742863" y="4954323"/>
              <a:ext cx="840004" cy="76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t>Part</a:t>
              </a:r>
            </a:p>
          </p:txBody>
        </p:sp>
        <p:cxnSp>
          <p:nvCxnSpPr>
            <p:cNvPr id="77" name="Straight Connector 76"/>
            <p:cNvCxnSpPr>
              <a:stCxn id="71" idx="0"/>
              <a:endCxn id="74" idx="4"/>
            </p:cNvCxnSpPr>
            <p:nvPr/>
          </p:nvCxnSpPr>
          <p:spPr>
            <a:xfrm rot="5400000" flipH="1" flipV="1">
              <a:off x="4082085" y="3308217"/>
              <a:ext cx="687652" cy="1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1" idx="7"/>
              <a:endCxn id="72" idx="3"/>
            </p:cNvCxnSpPr>
            <p:nvPr/>
          </p:nvCxnSpPr>
          <p:spPr>
            <a:xfrm rot="5400000" flipH="1" flipV="1">
              <a:off x="5160958" y="3050959"/>
              <a:ext cx="334698" cy="11717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1" idx="5"/>
              <a:endCxn id="73" idx="1"/>
            </p:cNvCxnSpPr>
            <p:nvPr/>
          </p:nvCxnSpPr>
          <p:spPr>
            <a:xfrm rot="16200000" flipH="1">
              <a:off x="4858160" y="4388277"/>
              <a:ext cx="559858" cy="791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1" idx="3"/>
              <a:endCxn id="76" idx="7"/>
            </p:cNvCxnSpPr>
            <p:nvPr/>
          </p:nvCxnSpPr>
          <p:spPr>
            <a:xfrm rot="5400000">
              <a:off x="3497721" y="4464364"/>
              <a:ext cx="559858" cy="639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1" idx="1"/>
              <a:endCxn id="75" idx="5"/>
            </p:cNvCxnSpPr>
            <p:nvPr/>
          </p:nvCxnSpPr>
          <p:spPr>
            <a:xfrm rot="16200000" flipV="1">
              <a:off x="3458137" y="3165099"/>
              <a:ext cx="410765" cy="8673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2463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484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84670"/>
            <a:ext cx="8229600" cy="1143000"/>
          </a:xfrm>
        </p:spPr>
        <p:txBody>
          <a:bodyPr/>
          <a:lstStyle/>
          <a:p>
            <a:r>
              <a:rPr lang="en-US" dirty="0" smtClean="0"/>
              <a:t>How to model spatial relations?</a:t>
            </a:r>
          </a:p>
        </p:txBody>
      </p:sp>
      <p:sp>
        <p:nvSpPr>
          <p:cNvPr id="50" name="Text Box 4"/>
          <p:cNvSpPr txBox="1">
            <a:spLocks noChangeArrowheads="1"/>
          </p:cNvSpPr>
          <p:nvPr/>
        </p:nvSpPr>
        <p:spPr bwMode="auto">
          <a:xfrm>
            <a:off x="827088" y="3392488"/>
            <a:ext cx="1676400" cy="517525"/>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dirty="0">
                <a:solidFill>
                  <a:srgbClr val="000000"/>
                </a:solidFill>
              </a:rPr>
              <a:t>Fergus et al. ’03</a:t>
            </a:r>
          </a:p>
          <a:p>
            <a:pPr fontAlgn="auto">
              <a:spcBef>
                <a:spcPts val="0"/>
              </a:spcBef>
              <a:spcAft>
                <a:spcPts val="0"/>
              </a:spcAft>
              <a:defRPr/>
            </a:pPr>
            <a:r>
              <a:rPr lang="en-US" sz="1400" kern="0" dirty="0">
                <a:solidFill>
                  <a:srgbClr val="000000"/>
                </a:solidFill>
              </a:rPr>
              <a:t>Fei-Fei et al. ‘03</a:t>
            </a:r>
          </a:p>
        </p:txBody>
      </p:sp>
      <p:sp>
        <p:nvSpPr>
          <p:cNvPr id="51" name="Text Box 5"/>
          <p:cNvSpPr txBox="1">
            <a:spLocks noChangeArrowheads="1"/>
          </p:cNvSpPr>
          <p:nvPr/>
        </p:nvSpPr>
        <p:spPr bwMode="auto">
          <a:xfrm>
            <a:off x="3167063" y="3392488"/>
            <a:ext cx="1676400" cy="738187"/>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dirty="0">
                <a:solidFill>
                  <a:srgbClr val="000000"/>
                </a:solidFill>
              </a:rPr>
              <a:t>Leibe et al. ’04, ‘08</a:t>
            </a:r>
            <a:br>
              <a:rPr lang="en-US" sz="1400" kern="0" dirty="0">
                <a:solidFill>
                  <a:srgbClr val="000000"/>
                </a:solidFill>
              </a:rPr>
            </a:br>
            <a:r>
              <a:rPr lang="en-US" sz="1400" kern="0" dirty="0">
                <a:solidFill>
                  <a:srgbClr val="000000"/>
                </a:solidFill>
              </a:rPr>
              <a:t>Crandall et al. ‘05</a:t>
            </a:r>
          </a:p>
          <a:p>
            <a:pPr fontAlgn="auto">
              <a:spcBef>
                <a:spcPts val="0"/>
              </a:spcBef>
              <a:spcAft>
                <a:spcPts val="0"/>
              </a:spcAft>
              <a:defRPr/>
            </a:pPr>
            <a:r>
              <a:rPr lang="en-US" sz="1400" kern="0" dirty="0">
                <a:solidFill>
                  <a:srgbClr val="000000"/>
                </a:solidFill>
              </a:rPr>
              <a:t>Fergus et al. ’05</a:t>
            </a:r>
          </a:p>
        </p:txBody>
      </p:sp>
      <p:sp>
        <p:nvSpPr>
          <p:cNvPr id="52" name="Text Box 6"/>
          <p:cNvSpPr txBox="1">
            <a:spLocks noChangeArrowheads="1"/>
          </p:cNvSpPr>
          <p:nvPr/>
        </p:nvSpPr>
        <p:spPr bwMode="auto">
          <a:xfrm>
            <a:off x="5472113" y="3392488"/>
            <a:ext cx="1676400" cy="304800"/>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a:solidFill>
                  <a:srgbClr val="000000"/>
                </a:solidFill>
              </a:rPr>
              <a:t>Crandall et al. ‘05</a:t>
            </a:r>
          </a:p>
        </p:txBody>
      </p:sp>
      <p:sp>
        <p:nvSpPr>
          <p:cNvPr id="53" name="Rectangle 7"/>
          <p:cNvSpPr>
            <a:spLocks noChangeArrowheads="1"/>
          </p:cNvSpPr>
          <p:nvPr/>
        </p:nvSpPr>
        <p:spPr bwMode="auto">
          <a:xfrm>
            <a:off x="7272338" y="3392488"/>
            <a:ext cx="1501775" cy="523875"/>
          </a:xfrm>
          <a:prstGeom prst="rect">
            <a:avLst/>
          </a:prstGeom>
          <a:noFill/>
          <a:ln w="9525">
            <a:noFill/>
            <a:miter lim="800000"/>
            <a:headEnd/>
            <a:tailEnd/>
          </a:ln>
        </p:spPr>
        <p:txBody>
          <a:bodyPr>
            <a:spAutoFit/>
          </a:bodyPr>
          <a:lstStyle/>
          <a:p>
            <a:pPr fontAlgn="auto">
              <a:spcBef>
                <a:spcPts val="0"/>
              </a:spcBef>
              <a:spcAft>
                <a:spcPts val="0"/>
              </a:spcAft>
              <a:defRPr/>
            </a:pPr>
            <a:r>
              <a:rPr lang="en-GB" sz="1400" kern="0">
                <a:solidFill>
                  <a:srgbClr val="000000"/>
                </a:solidFill>
              </a:rPr>
              <a:t>Felzenszwalb &amp; Huttenlocher ‘05</a:t>
            </a:r>
            <a:endParaRPr lang="en-US" sz="1400" kern="0">
              <a:solidFill>
                <a:srgbClr val="000000"/>
              </a:solidFill>
            </a:endParaRPr>
          </a:p>
        </p:txBody>
      </p:sp>
      <p:sp>
        <p:nvSpPr>
          <p:cNvPr id="54" name="Text Box 8"/>
          <p:cNvSpPr txBox="1">
            <a:spLocks noChangeArrowheads="1"/>
          </p:cNvSpPr>
          <p:nvPr/>
        </p:nvSpPr>
        <p:spPr bwMode="auto">
          <a:xfrm>
            <a:off x="3581400" y="5959475"/>
            <a:ext cx="1981200" cy="304800"/>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a:solidFill>
                  <a:srgbClr val="000000"/>
                </a:solidFill>
              </a:rPr>
              <a:t>Bouchard &amp; Triggs ‘05</a:t>
            </a:r>
          </a:p>
        </p:txBody>
      </p:sp>
      <p:sp>
        <p:nvSpPr>
          <p:cNvPr id="55" name="Text Box 9"/>
          <p:cNvSpPr txBox="1">
            <a:spLocks noChangeArrowheads="1"/>
          </p:cNvSpPr>
          <p:nvPr/>
        </p:nvSpPr>
        <p:spPr bwMode="auto">
          <a:xfrm>
            <a:off x="6324600" y="5959475"/>
            <a:ext cx="1981200" cy="304800"/>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a:solidFill>
                  <a:srgbClr val="000000"/>
                </a:solidFill>
              </a:rPr>
              <a:t>Carneiro &amp; Lowe ‘06</a:t>
            </a:r>
          </a:p>
        </p:txBody>
      </p:sp>
      <p:sp>
        <p:nvSpPr>
          <p:cNvPr id="56" name="Text Box 10"/>
          <p:cNvSpPr txBox="1">
            <a:spLocks noChangeArrowheads="1"/>
          </p:cNvSpPr>
          <p:nvPr/>
        </p:nvSpPr>
        <p:spPr bwMode="auto">
          <a:xfrm>
            <a:off x="838200" y="5959475"/>
            <a:ext cx="1981200" cy="517525"/>
          </a:xfrm>
          <a:prstGeom prst="rect">
            <a:avLst/>
          </a:prstGeom>
          <a:noFill/>
          <a:ln w="9525">
            <a:noFill/>
            <a:miter lim="800000"/>
            <a:headEnd/>
            <a:tailEnd/>
          </a:ln>
        </p:spPr>
        <p:txBody>
          <a:bodyPr>
            <a:spAutoFit/>
          </a:bodyPr>
          <a:lstStyle/>
          <a:p>
            <a:pPr fontAlgn="auto">
              <a:spcBef>
                <a:spcPts val="0"/>
              </a:spcBef>
              <a:spcAft>
                <a:spcPts val="0"/>
              </a:spcAft>
              <a:defRPr/>
            </a:pPr>
            <a:r>
              <a:rPr lang="en-US" sz="1400" kern="0">
                <a:solidFill>
                  <a:srgbClr val="000000"/>
                </a:solidFill>
              </a:rPr>
              <a:t>Csurka ’04</a:t>
            </a:r>
          </a:p>
          <a:p>
            <a:pPr fontAlgn="auto">
              <a:spcBef>
                <a:spcPts val="0"/>
              </a:spcBef>
              <a:spcAft>
                <a:spcPts val="0"/>
              </a:spcAft>
              <a:defRPr/>
            </a:pPr>
            <a:r>
              <a:rPr lang="en-US" sz="1400" kern="0">
                <a:solidFill>
                  <a:srgbClr val="000000"/>
                </a:solidFill>
              </a:rPr>
              <a:t>Vasconcelos ‘00</a:t>
            </a:r>
          </a:p>
        </p:txBody>
      </p:sp>
      <p:grpSp>
        <p:nvGrpSpPr>
          <p:cNvPr id="33802" name="Group 23"/>
          <p:cNvGrpSpPr>
            <a:grpSpLocks/>
          </p:cNvGrpSpPr>
          <p:nvPr/>
        </p:nvGrpSpPr>
        <p:grpSpPr bwMode="auto">
          <a:xfrm>
            <a:off x="533400" y="1546225"/>
            <a:ext cx="8229600" cy="1820863"/>
            <a:chOff x="336" y="741"/>
            <a:chExt cx="5184" cy="1147"/>
          </a:xfrm>
        </p:grpSpPr>
        <p:pic>
          <p:nvPicPr>
            <p:cNvPr id="33813" name="Picture 3"/>
            <p:cNvPicPr>
              <a:picLocks noChangeAspect="1" noChangeArrowheads="1"/>
            </p:cNvPicPr>
            <p:nvPr/>
          </p:nvPicPr>
          <p:blipFill>
            <a:blip r:embed="rId3">
              <a:extLst>
                <a:ext uri="{28A0092B-C50C-407E-A947-70E740481C1C}">
                  <a14:useLocalDpi xmlns:a14="http://schemas.microsoft.com/office/drawing/2010/main" val="0"/>
                </a:ext>
              </a:extLst>
            </a:blip>
            <a:srcRect b="49094"/>
            <a:stretch>
              <a:fillRect/>
            </a:stretch>
          </p:blipFill>
          <p:spPr bwMode="auto">
            <a:xfrm>
              <a:off x="336" y="741"/>
              <a:ext cx="5184" cy="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11"/>
            <p:cNvSpPr>
              <a:spLocks noChangeArrowheads="1"/>
            </p:cNvSpPr>
            <p:nvPr/>
          </p:nvSpPr>
          <p:spPr bwMode="auto">
            <a:xfrm>
              <a:off x="1429" y="1638"/>
              <a:ext cx="249" cy="227"/>
            </a:xfrm>
            <a:prstGeom prst="rect">
              <a:avLst/>
            </a:prstGeom>
            <a:solidFill>
              <a:srgbClr val="FFFFFF"/>
            </a:solidFill>
            <a:ln w="12700" cap="sq">
              <a:noFill/>
              <a:miter lim="800000"/>
              <a:headEnd type="none" w="sm" len="sm"/>
              <a:tailEnd type="none" w="sm" len="sm"/>
            </a:ln>
          </p:spPr>
          <p:txBody>
            <a:bodyPr wrap="none"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sp>
          <p:nvSpPr>
            <p:cNvPr id="60" name="Rectangle 12"/>
            <p:cNvSpPr>
              <a:spLocks noChangeArrowheads="1"/>
            </p:cNvSpPr>
            <p:nvPr/>
          </p:nvSpPr>
          <p:spPr bwMode="auto">
            <a:xfrm>
              <a:off x="2880" y="1638"/>
              <a:ext cx="363" cy="227"/>
            </a:xfrm>
            <a:prstGeom prst="rect">
              <a:avLst/>
            </a:prstGeom>
            <a:solidFill>
              <a:srgbClr val="FFFFFF"/>
            </a:solidFill>
            <a:ln w="12700" cap="sq">
              <a:noFill/>
              <a:miter lim="800000"/>
              <a:headEnd type="none" w="sm" len="sm"/>
              <a:tailEnd type="none" w="sm" len="sm"/>
            </a:ln>
          </p:spPr>
          <p:txBody>
            <a:bodyPr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sp>
          <p:nvSpPr>
            <p:cNvPr id="61" name="Rectangle 13"/>
            <p:cNvSpPr>
              <a:spLocks noChangeArrowheads="1"/>
            </p:cNvSpPr>
            <p:nvPr/>
          </p:nvSpPr>
          <p:spPr bwMode="auto">
            <a:xfrm>
              <a:off x="4490" y="1661"/>
              <a:ext cx="181" cy="227"/>
            </a:xfrm>
            <a:prstGeom prst="rect">
              <a:avLst/>
            </a:prstGeom>
            <a:solidFill>
              <a:srgbClr val="FFFFFF"/>
            </a:solidFill>
            <a:ln w="12700" cap="sq">
              <a:noFill/>
              <a:miter lim="800000"/>
              <a:headEnd type="none" w="sm" len="sm"/>
              <a:tailEnd type="none" w="sm" len="sm"/>
            </a:ln>
          </p:spPr>
          <p:txBody>
            <a:bodyPr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sp>
          <p:nvSpPr>
            <p:cNvPr id="62" name="Rectangle 14"/>
            <p:cNvSpPr>
              <a:spLocks noChangeArrowheads="1"/>
            </p:cNvSpPr>
            <p:nvPr/>
          </p:nvSpPr>
          <p:spPr bwMode="auto">
            <a:xfrm>
              <a:off x="5193" y="1638"/>
              <a:ext cx="249" cy="227"/>
            </a:xfrm>
            <a:prstGeom prst="rect">
              <a:avLst/>
            </a:prstGeom>
            <a:solidFill>
              <a:srgbClr val="FFFFFF"/>
            </a:solidFill>
            <a:ln w="12700" cap="sq">
              <a:noFill/>
              <a:miter lim="800000"/>
              <a:headEnd type="none" w="sm" len="sm"/>
              <a:tailEnd type="none" w="sm" len="sm"/>
            </a:ln>
          </p:spPr>
          <p:txBody>
            <a:bodyPr wrap="none"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grpSp>
      <p:grpSp>
        <p:nvGrpSpPr>
          <p:cNvPr id="33803" name="Group 26"/>
          <p:cNvGrpSpPr>
            <a:grpSpLocks/>
          </p:cNvGrpSpPr>
          <p:nvPr/>
        </p:nvGrpSpPr>
        <p:grpSpPr bwMode="auto">
          <a:xfrm>
            <a:off x="646113" y="4267200"/>
            <a:ext cx="8229600" cy="1633538"/>
            <a:chOff x="407" y="2455"/>
            <a:chExt cx="5184" cy="1029"/>
          </a:xfrm>
        </p:grpSpPr>
        <p:pic>
          <p:nvPicPr>
            <p:cNvPr id="33810" name="Picture 22"/>
            <p:cNvPicPr>
              <a:picLocks noChangeAspect="1" noChangeArrowheads="1"/>
            </p:cNvPicPr>
            <p:nvPr/>
          </p:nvPicPr>
          <p:blipFill>
            <a:blip r:embed="rId3">
              <a:extLst>
                <a:ext uri="{28A0092B-C50C-407E-A947-70E740481C1C}">
                  <a14:useLocalDpi xmlns:a14="http://schemas.microsoft.com/office/drawing/2010/main" val="0"/>
                </a:ext>
              </a:extLst>
            </a:blip>
            <a:srcRect t="53397"/>
            <a:stretch>
              <a:fillRect/>
            </a:stretch>
          </p:blipFill>
          <p:spPr bwMode="auto">
            <a:xfrm>
              <a:off x="407" y="2455"/>
              <a:ext cx="5184"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15"/>
            <p:cNvSpPr>
              <a:spLocks noChangeArrowheads="1"/>
            </p:cNvSpPr>
            <p:nvPr/>
          </p:nvSpPr>
          <p:spPr bwMode="auto">
            <a:xfrm>
              <a:off x="1531" y="3257"/>
              <a:ext cx="454" cy="227"/>
            </a:xfrm>
            <a:prstGeom prst="rect">
              <a:avLst/>
            </a:prstGeom>
            <a:solidFill>
              <a:srgbClr val="FFFFFF"/>
            </a:solidFill>
            <a:ln w="12700" cap="sq">
              <a:noFill/>
              <a:miter lim="800000"/>
              <a:headEnd type="none" w="sm" len="sm"/>
              <a:tailEnd type="none" w="sm" len="sm"/>
            </a:ln>
          </p:spPr>
          <p:txBody>
            <a:bodyPr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sp>
          <p:nvSpPr>
            <p:cNvPr id="66" name="Rectangle 16"/>
            <p:cNvSpPr>
              <a:spLocks noChangeArrowheads="1"/>
            </p:cNvSpPr>
            <p:nvPr/>
          </p:nvSpPr>
          <p:spPr bwMode="auto">
            <a:xfrm>
              <a:off x="3096" y="3291"/>
              <a:ext cx="249" cy="182"/>
            </a:xfrm>
            <a:prstGeom prst="rect">
              <a:avLst/>
            </a:prstGeom>
            <a:solidFill>
              <a:srgbClr val="FFFFFF"/>
            </a:solidFill>
            <a:ln w="12700" cap="sq">
              <a:noFill/>
              <a:miter lim="800000"/>
              <a:headEnd type="none" w="sm" len="sm"/>
              <a:tailEnd type="none" w="sm" len="sm"/>
            </a:ln>
          </p:spPr>
          <p:txBody>
            <a:bodyPr lIns="90000" tIns="46800" rIns="90000" bIns="46800" anchor="ctr">
              <a:spAutoFit/>
            </a:bodyPr>
            <a:lstStyle/>
            <a:p>
              <a:pPr eaLnBrk="0" fontAlgn="auto" hangingPunct="0">
                <a:spcBef>
                  <a:spcPts val="0"/>
                </a:spcBef>
                <a:spcAft>
                  <a:spcPts val="0"/>
                </a:spcAft>
                <a:defRPr/>
              </a:pPr>
              <a:endParaRPr lang="de-CH" sz="2000" kern="0">
                <a:solidFill>
                  <a:srgbClr val="FFFFFF"/>
                </a:solidFill>
                <a:latin typeface="Trebuchet MS" pitchFamily="34" charset="0"/>
              </a:endParaRPr>
            </a:p>
          </p:txBody>
        </p:sp>
      </p:grpSp>
      <p:sp>
        <p:nvSpPr>
          <p:cNvPr id="67" name="Text Box 17"/>
          <p:cNvSpPr txBox="1">
            <a:spLocks noChangeArrowheads="1"/>
          </p:cNvSpPr>
          <p:nvPr/>
        </p:nvSpPr>
        <p:spPr bwMode="auto">
          <a:xfrm>
            <a:off x="5661025" y="6524625"/>
            <a:ext cx="3232150" cy="336550"/>
          </a:xfrm>
          <a:prstGeom prst="rect">
            <a:avLst/>
          </a:prstGeom>
          <a:noFill/>
          <a:ln w="12700" cap="sq">
            <a:noFill/>
            <a:miter lim="800000"/>
            <a:headEnd type="none" w="sm" len="sm"/>
            <a:tailEnd type="none" w="sm" len="sm"/>
          </a:ln>
        </p:spPr>
        <p:txBody>
          <a:bodyPr wrap="none" lIns="90000" tIns="46800" rIns="90000" bIns="46800">
            <a:spAutoFit/>
          </a:bodyPr>
          <a:lstStyle/>
          <a:p>
            <a:pPr algn="r" eaLnBrk="0" fontAlgn="auto" hangingPunct="0">
              <a:spcBef>
                <a:spcPts val="0"/>
              </a:spcBef>
              <a:spcAft>
                <a:spcPts val="0"/>
              </a:spcAft>
              <a:defRPr/>
            </a:pPr>
            <a:r>
              <a:rPr kumimoji="1" lang="en-US" sz="1600" kern="0">
                <a:solidFill>
                  <a:srgbClr val="000099"/>
                </a:solidFill>
                <a:latin typeface="Trebuchet MS" pitchFamily="34" charset="0"/>
              </a:rPr>
              <a:t>from [Carneiro </a:t>
            </a:r>
            <a:r>
              <a:rPr kumimoji="1" lang="en-US" sz="1600" kern="0">
                <a:solidFill>
                  <a:srgbClr val="000099"/>
                </a:solidFill>
              </a:rPr>
              <a:t>&amp;</a:t>
            </a:r>
            <a:r>
              <a:rPr kumimoji="1" lang="en-US" sz="1600" kern="0">
                <a:solidFill>
                  <a:srgbClr val="000099"/>
                </a:solidFill>
                <a:latin typeface="Trebuchet MS" pitchFamily="34" charset="0"/>
              </a:rPr>
              <a:t> Lowe, ECCV’06]</a:t>
            </a:r>
          </a:p>
        </p:txBody>
      </p:sp>
      <p:sp>
        <p:nvSpPr>
          <p:cNvPr id="33805" name="Text Box 18"/>
          <p:cNvSpPr txBox="1">
            <a:spLocks noChangeArrowheads="1"/>
          </p:cNvSpPr>
          <p:nvPr/>
        </p:nvSpPr>
        <p:spPr bwMode="auto">
          <a:xfrm>
            <a:off x="395288" y="241617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0099"/>
                </a:solidFill>
                <a:latin typeface="Trebuchet MS" pitchFamily="34" charset="0"/>
              </a:rPr>
              <a:t>O(N</a:t>
            </a:r>
            <a:r>
              <a:rPr lang="en-US" sz="2000" baseline="30000">
                <a:solidFill>
                  <a:srgbClr val="000099"/>
                </a:solidFill>
                <a:latin typeface="Trebuchet MS" pitchFamily="34" charset="0"/>
              </a:rPr>
              <a:t>6</a:t>
            </a:r>
            <a:r>
              <a:rPr lang="en-US" sz="2000">
                <a:solidFill>
                  <a:srgbClr val="000099"/>
                </a:solidFill>
                <a:latin typeface="Trebuchet MS" pitchFamily="34" charset="0"/>
              </a:rPr>
              <a:t>)</a:t>
            </a:r>
          </a:p>
        </p:txBody>
      </p:sp>
      <p:sp>
        <p:nvSpPr>
          <p:cNvPr id="33806" name="Text Box 19"/>
          <p:cNvSpPr txBox="1">
            <a:spLocks noChangeArrowheads="1"/>
          </p:cNvSpPr>
          <p:nvPr/>
        </p:nvSpPr>
        <p:spPr bwMode="auto">
          <a:xfrm>
            <a:off x="2951163" y="241617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0099"/>
                </a:solidFill>
                <a:latin typeface="Trebuchet MS" pitchFamily="34" charset="0"/>
              </a:rPr>
              <a:t>O(N</a:t>
            </a:r>
            <a:r>
              <a:rPr lang="en-US" sz="2000" baseline="30000">
                <a:solidFill>
                  <a:srgbClr val="000099"/>
                </a:solidFill>
                <a:latin typeface="Trebuchet MS" pitchFamily="34" charset="0"/>
              </a:rPr>
              <a:t>2</a:t>
            </a:r>
            <a:r>
              <a:rPr lang="en-US" sz="2000">
                <a:solidFill>
                  <a:srgbClr val="000099"/>
                </a:solidFill>
                <a:latin typeface="Trebuchet MS" pitchFamily="34" charset="0"/>
              </a:rPr>
              <a:t>)</a:t>
            </a:r>
          </a:p>
        </p:txBody>
      </p:sp>
      <p:sp>
        <p:nvSpPr>
          <p:cNvPr id="33807" name="Text Box 20"/>
          <p:cNvSpPr txBox="1">
            <a:spLocks noChangeArrowheads="1"/>
          </p:cNvSpPr>
          <p:nvPr/>
        </p:nvSpPr>
        <p:spPr bwMode="auto">
          <a:xfrm>
            <a:off x="5138738" y="241617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0099"/>
                </a:solidFill>
                <a:latin typeface="Trebuchet MS" pitchFamily="34" charset="0"/>
              </a:rPr>
              <a:t>O(N</a:t>
            </a:r>
            <a:r>
              <a:rPr lang="en-US" sz="2000" baseline="30000">
                <a:solidFill>
                  <a:srgbClr val="000099"/>
                </a:solidFill>
                <a:latin typeface="Trebuchet MS" pitchFamily="34" charset="0"/>
              </a:rPr>
              <a:t>3</a:t>
            </a:r>
            <a:r>
              <a:rPr lang="en-US" sz="2000">
                <a:solidFill>
                  <a:srgbClr val="000099"/>
                </a:solidFill>
                <a:latin typeface="Trebuchet MS" pitchFamily="34" charset="0"/>
              </a:rPr>
              <a:t>)</a:t>
            </a:r>
          </a:p>
        </p:txBody>
      </p:sp>
      <p:sp>
        <p:nvSpPr>
          <p:cNvPr id="33808" name="Text Box 21"/>
          <p:cNvSpPr txBox="1">
            <a:spLocks noChangeArrowheads="1"/>
          </p:cNvSpPr>
          <p:nvPr/>
        </p:nvSpPr>
        <p:spPr bwMode="auto">
          <a:xfrm>
            <a:off x="8186738" y="241617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0099"/>
                </a:solidFill>
                <a:latin typeface="Trebuchet MS" pitchFamily="34" charset="0"/>
              </a:rPr>
              <a:t>O(N</a:t>
            </a:r>
            <a:r>
              <a:rPr lang="en-US" sz="2000" baseline="30000">
                <a:solidFill>
                  <a:srgbClr val="000099"/>
                </a:solidFill>
                <a:latin typeface="Trebuchet MS" pitchFamily="34" charset="0"/>
              </a:rPr>
              <a:t>2</a:t>
            </a:r>
            <a:r>
              <a:rPr lang="en-US" sz="2000">
                <a:solidFill>
                  <a:srgbClr val="000099"/>
                </a:solidFill>
                <a:latin typeface="Trebuchet MS" pitchFamily="34" charset="0"/>
              </a:rPr>
              <a:t>)</a:t>
            </a:r>
          </a:p>
        </p:txBody>
      </p:sp>
      <p:sp>
        <p:nvSpPr>
          <p:cNvPr id="33809" name="Content Placeholder 2"/>
          <p:cNvSpPr>
            <a:spLocks noGrp="1"/>
          </p:cNvSpPr>
          <p:nvPr>
            <p:ph idx="1"/>
          </p:nvPr>
        </p:nvSpPr>
        <p:spPr>
          <a:xfrm>
            <a:off x="457200" y="914400"/>
            <a:ext cx="8229600" cy="762000"/>
          </a:xfrm>
        </p:spPr>
        <p:txBody>
          <a:bodyPr/>
          <a:lstStyle/>
          <a:p>
            <a:r>
              <a:rPr lang="en-US" dirty="0" smtClean="0"/>
              <a:t>Many others...</a:t>
            </a:r>
          </a:p>
        </p:txBody>
      </p:sp>
    </p:spTree>
    <p:extLst>
      <p:ext uri="{BB962C8B-B14F-4D97-AF65-F5344CB8AC3E}">
        <p14:creationId xmlns:p14="http://schemas.microsoft.com/office/powerpoint/2010/main" val="3795100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Tree-shaped model</a:t>
            </a:r>
          </a:p>
        </p:txBody>
      </p:sp>
      <p:sp>
        <p:nvSpPr>
          <p:cNvPr id="4" name="Oval 3"/>
          <p:cNvSpPr/>
          <p:nvPr/>
        </p:nvSpPr>
        <p:spPr>
          <a:xfrm>
            <a:off x="2151063" y="2286000"/>
            <a:ext cx="554037" cy="6635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3051175"/>
            <a:ext cx="554037" cy="1276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010694" y="3023394"/>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953544"/>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2155085">
            <a:off x="1755775" y="4360863"/>
            <a:ext cx="349250" cy="1276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9670252">
            <a:off x="2740025" y="4413250"/>
            <a:ext cx="349250" cy="127476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6781800" y="22860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6781800" y="3505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72400" y="3505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715000" y="3505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248400" y="5029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315200" y="5029200"/>
            <a:ext cx="609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a:stCxn id="10" idx="4"/>
            <a:endCxn id="11" idx="0"/>
          </p:cNvCxnSpPr>
          <p:nvPr/>
        </p:nvCxnSpPr>
        <p:spPr>
          <a:xfrm rot="5400000">
            <a:off x="6743700" y="3162300"/>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 idx="4"/>
            <a:endCxn id="13" idx="0"/>
          </p:cNvCxnSpPr>
          <p:nvPr/>
        </p:nvCxnSpPr>
        <p:spPr>
          <a:xfrm rot="5400000">
            <a:off x="6210300" y="2628900"/>
            <a:ext cx="685800" cy="1066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4"/>
            <a:endCxn id="12" idx="0"/>
          </p:cNvCxnSpPr>
          <p:nvPr/>
        </p:nvCxnSpPr>
        <p:spPr>
          <a:xfrm rot="16200000" flipH="1">
            <a:off x="7239000" y="2667000"/>
            <a:ext cx="685800"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1" idx="4"/>
            <a:endCxn id="14" idx="0"/>
          </p:cNvCxnSpPr>
          <p:nvPr/>
        </p:nvCxnSpPr>
        <p:spPr>
          <a:xfrm rot="5400000">
            <a:off x="6324600" y="4267200"/>
            <a:ext cx="99060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1" idx="4"/>
            <a:endCxn id="15" idx="0"/>
          </p:cNvCxnSpPr>
          <p:nvPr/>
        </p:nvCxnSpPr>
        <p:spPr>
          <a:xfrm rot="16200000" flipH="1">
            <a:off x="6858000" y="4267200"/>
            <a:ext cx="990600" cy="533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ight Arrow 20"/>
          <p:cNvSpPr/>
          <p:nvPr/>
        </p:nvSpPr>
        <p:spPr>
          <a:xfrm>
            <a:off x="4343400" y="3505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7414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239007"/>
            <a:ext cx="8229600" cy="1143000"/>
          </a:xfrm>
        </p:spPr>
        <p:txBody>
          <a:bodyPr/>
          <a:lstStyle/>
          <a:p>
            <a:r>
              <a:rPr lang="en-US" dirty="0" smtClean="0"/>
              <a:t>Pictorial Structures Model</a:t>
            </a:r>
          </a:p>
        </p:txBody>
      </p:sp>
      <p:pic>
        <p:nvPicPr>
          <p:cNvPr id="645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18000"/>
            <a:ext cx="51816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36861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9144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6"/>
          <p:cNvSpPr txBox="1">
            <a:spLocks noChangeArrowheads="1"/>
          </p:cNvSpPr>
          <p:nvPr/>
        </p:nvSpPr>
        <p:spPr bwMode="auto">
          <a:xfrm>
            <a:off x="1219200" y="4191000"/>
            <a:ext cx="271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Part = oriented rectangle</a:t>
            </a:r>
          </a:p>
        </p:txBody>
      </p:sp>
      <p:sp>
        <p:nvSpPr>
          <p:cNvPr id="64519" name="TextBox 7"/>
          <p:cNvSpPr txBox="1">
            <a:spLocks noChangeArrowheads="1"/>
          </p:cNvSpPr>
          <p:nvPr/>
        </p:nvSpPr>
        <p:spPr bwMode="auto">
          <a:xfrm>
            <a:off x="4038600" y="4191000"/>
            <a:ext cx="4205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Spatial model = relative size/orientation</a:t>
            </a:r>
          </a:p>
        </p:txBody>
      </p:sp>
      <p:sp>
        <p:nvSpPr>
          <p:cNvPr id="64520" name="TextBox 8"/>
          <p:cNvSpPr txBox="1">
            <a:spLocks noChangeArrowheads="1"/>
          </p:cNvSpPr>
          <p:nvPr/>
        </p:nvSpPr>
        <p:spPr bwMode="auto">
          <a:xfrm>
            <a:off x="5164138" y="6488113"/>
            <a:ext cx="3979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Felzenszwalb and Huttenlocher 2005</a:t>
            </a:r>
          </a:p>
        </p:txBody>
      </p:sp>
    </p:spTree>
    <p:extLst>
      <p:ext uri="{BB962C8B-B14F-4D97-AF65-F5344CB8AC3E}">
        <p14:creationId xmlns:p14="http://schemas.microsoft.com/office/powerpoint/2010/main" val="2425251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Modeling the Appearance</a:t>
            </a:r>
          </a:p>
        </p:txBody>
      </p:sp>
      <p:sp>
        <p:nvSpPr>
          <p:cNvPr id="3" name="Content Placeholder 2"/>
          <p:cNvSpPr>
            <a:spLocks noGrp="1"/>
          </p:cNvSpPr>
          <p:nvPr>
            <p:ph idx="1"/>
          </p:nvPr>
        </p:nvSpPr>
        <p:spPr/>
        <p:txBody>
          <a:bodyPr>
            <a:normAutofit/>
          </a:bodyPr>
          <a:lstStyle/>
          <a:p>
            <a:pPr>
              <a:defRPr/>
            </a:pPr>
            <a:r>
              <a:rPr lang="en-US" sz="2800" dirty="0" smtClean="0"/>
              <a:t>Any appearance model could be used</a:t>
            </a:r>
          </a:p>
          <a:p>
            <a:pPr lvl="1">
              <a:defRPr/>
            </a:pPr>
            <a:r>
              <a:rPr lang="en-US" sz="2400" dirty="0" smtClean="0"/>
              <a:t>HOG Templates, etc.</a:t>
            </a:r>
          </a:p>
          <a:p>
            <a:pPr lvl="1">
              <a:defRPr/>
            </a:pPr>
            <a:r>
              <a:rPr lang="en-US" sz="2400" dirty="0" smtClean="0"/>
              <a:t>Here: rectangles fit to background subtracted binary map</a:t>
            </a:r>
          </a:p>
          <a:p>
            <a:pPr lvl="1">
              <a:defRPr/>
            </a:pPr>
            <a:endParaRPr lang="en-US" sz="2400" dirty="0"/>
          </a:p>
          <a:p>
            <a:pPr>
              <a:defRPr/>
            </a:pPr>
            <a:r>
              <a:rPr lang="en-US" sz="2800" dirty="0" smtClean="0"/>
              <a:t>Can train appearance models independently (easy, not as good) or jointly (more complicated but better)</a:t>
            </a:r>
          </a:p>
          <a:p>
            <a:pPr marL="0" indent="0">
              <a:buFont typeface="Arial" charset="0"/>
              <a:buNone/>
              <a:defRPr/>
            </a:pPr>
            <a:endParaRPr lang="en-US" sz="2800" dirty="0"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stCxn id="20486" idx="0"/>
          </p:cNvCxnSpPr>
          <p:nvPr/>
        </p:nvCxnSpPr>
        <p:spPr>
          <a:xfrm rot="5400000" flipH="1" flipV="1">
            <a:off x="3356769" y="59475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486" name="TextBox 7"/>
          <p:cNvSpPr txBox="1">
            <a:spLocks noChangeArrowheads="1"/>
          </p:cNvSpPr>
          <p:nvPr/>
        </p:nvSpPr>
        <p:spPr bwMode="auto">
          <a:xfrm>
            <a:off x="2133600" y="64770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20487" name="TextBox 8"/>
          <p:cNvSpPr txBox="1">
            <a:spLocks noChangeArrowheads="1"/>
          </p:cNvSpPr>
          <p:nvPr/>
        </p:nvSpPr>
        <p:spPr bwMode="auto">
          <a:xfrm>
            <a:off x="4953000" y="64008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8" name="Straight Arrow Connector 7"/>
          <p:cNvCxnSpPr/>
          <p:nvPr/>
        </p:nvCxnSpPr>
        <p:spPr>
          <a:xfrm rot="5400000" flipH="1" flipV="1">
            <a:off x="6248401" y="60960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74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95041"/>
            <a:ext cx="8229600" cy="1143000"/>
          </a:xfrm>
        </p:spPr>
        <p:txBody>
          <a:bodyPr/>
          <a:lstStyle/>
          <a:p>
            <a:r>
              <a:rPr lang="en-US" smtClean="0"/>
              <a:t>Part representation</a:t>
            </a:r>
          </a:p>
        </p:txBody>
      </p:sp>
      <p:sp>
        <p:nvSpPr>
          <p:cNvPr id="18435" name="Content Placeholder 2"/>
          <p:cNvSpPr>
            <a:spLocks noGrp="1"/>
          </p:cNvSpPr>
          <p:nvPr>
            <p:ph idx="1"/>
          </p:nvPr>
        </p:nvSpPr>
        <p:spPr>
          <a:xfrm>
            <a:off x="457200" y="1030521"/>
            <a:ext cx="8229600" cy="4525963"/>
          </a:xfrm>
        </p:spPr>
        <p:txBody>
          <a:bodyPr/>
          <a:lstStyle/>
          <a:p>
            <a:r>
              <a:rPr lang="en-US" dirty="0" smtClean="0"/>
              <a:t>Background subtraction</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1622425"/>
            <a:ext cx="6567487"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114800"/>
            <a:ext cx="3427413"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7448">
            <a:off x="3781425" y="4632325"/>
            <a:ext cx="19621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314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81" name="Rectangle 25"/>
          <p:cNvSpPr>
            <a:spLocks noGrp="1" noChangeArrowheads="1"/>
          </p:cNvSpPr>
          <p:nvPr>
            <p:ph type="title"/>
          </p:nvPr>
        </p:nvSpPr>
        <p:spPr>
          <a:xfrm>
            <a:off x="152400" y="-76200"/>
            <a:ext cx="8839200" cy="1371600"/>
          </a:xfrm>
          <a:noFill/>
          <a:ln/>
        </p:spPr>
        <p:txBody>
          <a:bodyPr/>
          <a:lstStyle/>
          <a:p>
            <a:r>
              <a:rPr lang="en-US" i="1" dirty="0">
                <a:solidFill>
                  <a:srgbClr val="000090"/>
                </a:solidFill>
              </a:rPr>
              <a:t>Review</a:t>
            </a:r>
            <a:r>
              <a:rPr lang="en-US" dirty="0">
                <a:solidFill>
                  <a:srgbClr val="000090"/>
                </a:solidFill>
              </a:rPr>
              <a:t>: Normal to a plane</a:t>
            </a:r>
          </a:p>
        </p:txBody>
      </p:sp>
      <p:grpSp>
        <p:nvGrpSpPr>
          <p:cNvPr id="2" name="Group 2"/>
          <p:cNvGrpSpPr>
            <a:grpSpLocks/>
          </p:cNvGrpSpPr>
          <p:nvPr/>
        </p:nvGrpSpPr>
        <p:grpSpPr bwMode="auto">
          <a:xfrm>
            <a:off x="76200" y="2514600"/>
            <a:ext cx="2198688" cy="2895600"/>
            <a:chOff x="480" y="1488"/>
            <a:chExt cx="1632" cy="2064"/>
          </a:xfrm>
        </p:grpSpPr>
        <p:sp>
          <p:nvSpPr>
            <p:cNvPr id="915459" name="AutoShape 3"/>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0" name="AutoShape 4"/>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1" name="AutoShape 5"/>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2" name="AutoShape 6"/>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3" name="AutoShape 7"/>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4" name="AutoShape 8"/>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5" name="AutoShape 9"/>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6" name="AutoShape 10"/>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7" name="AutoShape 11"/>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5468" name="AutoShape 12"/>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3"/>
          <p:cNvGrpSpPr>
            <a:grpSpLocks/>
          </p:cNvGrpSpPr>
          <p:nvPr/>
        </p:nvGrpSpPr>
        <p:grpSpPr bwMode="auto">
          <a:xfrm>
            <a:off x="3352800" y="2868613"/>
            <a:ext cx="1616075" cy="2425700"/>
            <a:chOff x="2112" y="1807"/>
            <a:chExt cx="1018" cy="1528"/>
          </a:xfrm>
        </p:grpSpPr>
        <p:sp>
          <p:nvSpPr>
            <p:cNvPr id="915470" name="Rectangle 14"/>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1" name="Rectangle 15"/>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2" name="Rectangle 16"/>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3" name="Rectangle 17"/>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4" name="Rectangle 18"/>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5" name="Rectangle 19"/>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6" name="Rectangle 20"/>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15477" name="Rectangle 21"/>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grpSp>
        <p:nvGrpSpPr>
          <p:cNvPr id="4" name="Group 22"/>
          <p:cNvGrpSpPr>
            <a:grpSpLocks/>
          </p:cNvGrpSpPr>
          <p:nvPr/>
        </p:nvGrpSpPr>
        <p:grpSpPr bwMode="auto">
          <a:xfrm>
            <a:off x="2438400" y="1501775"/>
            <a:ext cx="762000" cy="4457700"/>
            <a:chOff x="1680" y="1034"/>
            <a:chExt cx="480" cy="2808"/>
          </a:xfrm>
        </p:grpSpPr>
        <p:sp>
          <p:nvSpPr>
            <p:cNvPr id="915479" name="Line 23"/>
            <p:cNvSpPr>
              <a:spLocks noChangeShapeType="1"/>
            </p:cNvSpPr>
            <p:nvPr/>
          </p:nvSpPr>
          <p:spPr bwMode="auto">
            <a:xfrm flipV="1">
              <a:off x="1680" y="1056"/>
              <a:ext cx="480" cy="2786"/>
            </a:xfrm>
            <a:prstGeom prst="line">
              <a:avLst/>
            </a:prstGeom>
            <a:noFill/>
            <a:ln w="76200">
              <a:solidFill>
                <a:schemeClr val="tx1"/>
              </a:solidFill>
              <a:round/>
              <a:headEnd/>
              <a:tailEnd/>
            </a:ln>
            <a:effectLst/>
          </p:spPr>
          <p:txBody>
            <a:bodyPr/>
            <a:lstStyle/>
            <a:p>
              <a:endParaRPr lang="en-US"/>
            </a:p>
          </p:txBody>
        </p:sp>
        <p:sp>
          <p:nvSpPr>
            <p:cNvPr id="915480" name="Text Box 24"/>
            <p:cNvSpPr txBox="1">
              <a:spLocks noChangeArrowheads="1"/>
            </p:cNvSpPr>
            <p:nvPr/>
          </p:nvSpPr>
          <p:spPr bwMode="auto">
            <a:xfrm rot="-47974438">
              <a:off x="1563" y="1336"/>
              <a:ext cx="836"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0</a:t>
              </a:r>
            </a:p>
          </p:txBody>
        </p:sp>
      </p:grpSp>
      <p:pic>
        <p:nvPicPr>
          <p:cNvPr id="915482" name="Picture 26" descr="txp_fig"/>
          <p:cNvPicPr>
            <a:picLocks noChangeAspect="1" noChangeArrowheads="1"/>
          </p:cNvPicPr>
          <p:nvPr>
            <p:custDataLst>
              <p:tags r:id="rId1"/>
            </p:custDataLst>
          </p:nvPr>
        </p:nvPicPr>
        <p:blipFill>
          <a:blip r:embed="rId10" cstate="print"/>
          <a:srcRect/>
          <a:stretch>
            <a:fillRect/>
          </a:stretch>
        </p:blipFill>
        <p:spPr bwMode="auto">
          <a:xfrm>
            <a:off x="4495800" y="1676400"/>
            <a:ext cx="3962400" cy="1117600"/>
          </a:xfrm>
          <a:prstGeom prst="rect">
            <a:avLst/>
          </a:prstGeom>
          <a:noFill/>
          <a:ln w="9525">
            <a:solidFill>
              <a:srgbClr val="000090"/>
            </a:solidFill>
            <a:miter lim="800000"/>
            <a:headEnd/>
            <a:tailEnd/>
          </a:ln>
          <a:effectLst/>
        </p:spPr>
      </p:pic>
      <p:pic>
        <p:nvPicPr>
          <p:cNvPr id="39" name="Picture 26" descr="txp_fig"/>
          <p:cNvPicPr>
            <a:picLocks noChangeAspect="1" noChangeArrowheads="1"/>
          </p:cNvPicPr>
          <p:nvPr>
            <p:custDataLst>
              <p:tags r:id="rId2"/>
            </p:custDataLst>
          </p:nvPr>
        </p:nvPicPr>
        <p:blipFill rotWithShape="1">
          <a:blip r:embed="rId10" cstate="print"/>
          <a:srcRect l="31352" t="16068" r="51333" b="23228"/>
          <a:stretch/>
        </p:blipFill>
        <p:spPr bwMode="auto">
          <a:xfrm>
            <a:off x="4800600" y="4578755"/>
            <a:ext cx="573073" cy="526645"/>
          </a:xfrm>
          <a:prstGeom prst="rect">
            <a:avLst/>
          </a:prstGeom>
          <a:noFill/>
          <a:ln w="9525">
            <a:noFill/>
            <a:miter lim="800000"/>
            <a:headEnd/>
            <a:tailEnd/>
          </a:ln>
          <a:effectLst/>
        </p:spPr>
      </p:pic>
      <p:grpSp>
        <p:nvGrpSpPr>
          <p:cNvPr id="16" name="Group 15"/>
          <p:cNvGrpSpPr/>
          <p:nvPr/>
        </p:nvGrpSpPr>
        <p:grpSpPr>
          <a:xfrm>
            <a:off x="2712224" y="3810000"/>
            <a:ext cx="680882" cy="533400"/>
            <a:chOff x="2712224" y="3810000"/>
            <a:chExt cx="680882" cy="533400"/>
          </a:xfrm>
        </p:grpSpPr>
        <p:pic>
          <p:nvPicPr>
            <p:cNvPr id="40" name="Picture 26" descr="txp_fig"/>
            <p:cNvPicPr>
              <a:picLocks noChangeAspect="1" noChangeArrowheads="1"/>
            </p:cNvPicPr>
            <p:nvPr>
              <p:custDataLst>
                <p:tags r:id="rId7"/>
              </p:custDataLst>
            </p:nvPr>
          </p:nvPicPr>
          <p:blipFill rotWithShape="1">
            <a:blip r:embed="rId10" cstate="print"/>
            <a:srcRect l="31352" t="16068" r="51333" b="23228"/>
            <a:stretch/>
          </p:blipFill>
          <p:spPr bwMode="auto">
            <a:xfrm>
              <a:off x="2895600" y="3886200"/>
              <a:ext cx="497506" cy="457200"/>
            </a:xfrm>
            <a:prstGeom prst="rect">
              <a:avLst/>
            </a:prstGeom>
            <a:noFill/>
            <a:ln w="9525">
              <a:noFill/>
              <a:miter lim="800000"/>
              <a:headEnd/>
              <a:tailEnd/>
            </a:ln>
            <a:effectLst/>
          </p:spPr>
        </p:pic>
        <p:sp>
          <p:nvSpPr>
            <p:cNvPr id="5" name="Oval 4"/>
            <p:cNvSpPr/>
            <p:nvPr/>
          </p:nvSpPr>
          <p:spPr>
            <a:xfrm>
              <a:off x="2712224" y="3810000"/>
              <a:ext cx="152400" cy="152400"/>
            </a:xfrm>
            <a:prstGeom prst="ellipse">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5646107" y="3886200"/>
            <a:ext cx="1874131" cy="523220"/>
          </a:xfrm>
          <a:prstGeom prst="rect">
            <a:avLst/>
          </a:prstGeom>
        </p:spPr>
        <p:txBody>
          <a:bodyPr wrap="none">
            <a:spAutoFit/>
          </a:bodyPr>
          <a:lstStyle/>
          <a:p>
            <a:r>
              <a:rPr lang="en-US" sz="2800" dirty="0" smtClean="0">
                <a:solidFill>
                  <a:srgbClr val="000090"/>
                </a:solidFill>
              </a:rPr>
              <a:t>Key Terms</a:t>
            </a:r>
            <a:endParaRPr lang="en-US" sz="2800" dirty="0"/>
          </a:p>
        </p:txBody>
      </p:sp>
      <p:sp>
        <p:nvSpPr>
          <p:cNvPr id="7" name="Rectangle 6"/>
          <p:cNvSpPr/>
          <p:nvPr/>
        </p:nvSpPr>
        <p:spPr>
          <a:xfrm>
            <a:off x="5334000" y="4578755"/>
            <a:ext cx="3441968" cy="461665"/>
          </a:xfrm>
          <a:prstGeom prst="rect">
            <a:avLst/>
          </a:prstGeom>
        </p:spPr>
        <p:txBody>
          <a:bodyPr wrap="none">
            <a:spAutoFit/>
          </a:bodyPr>
          <a:lstStyle/>
          <a:p>
            <a:r>
              <a:rPr lang="en-US" sz="2400" dirty="0" smtClean="0"/>
              <a:t>-- projection of </a:t>
            </a:r>
            <a:r>
              <a:rPr lang="en-US" sz="2400" dirty="0" err="1" smtClean="0"/>
              <a:t>x</a:t>
            </a:r>
            <a:r>
              <a:rPr lang="en-US" sz="2400" baseline="-25000" dirty="0" err="1" smtClean="0"/>
              <a:t>j</a:t>
            </a:r>
            <a:r>
              <a:rPr lang="en-US" sz="2400" dirty="0" smtClean="0"/>
              <a:t> onto w</a:t>
            </a:r>
            <a:endParaRPr lang="en-US" sz="2400" dirty="0"/>
          </a:p>
        </p:txBody>
      </p:sp>
      <p:pic>
        <p:nvPicPr>
          <p:cNvPr id="44" name="Picture 26" descr="txp_fig"/>
          <p:cNvPicPr>
            <a:picLocks noChangeAspect="1" noChangeArrowheads="1"/>
          </p:cNvPicPr>
          <p:nvPr>
            <p:custDataLst>
              <p:tags r:id="rId3"/>
            </p:custDataLst>
          </p:nvPr>
        </p:nvPicPr>
        <p:blipFill rotWithShape="1">
          <a:blip r:embed="rId10" cstate="print"/>
          <a:srcRect l="72690" t="-7142" r="-768" b="-7115"/>
          <a:stretch/>
        </p:blipFill>
        <p:spPr bwMode="auto">
          <a:xfrm>
            <a:off x="4495800" y="5112155"/>
            <a:ext cx="779490" cy="831445"/>
          </a:xfrm>
          <a:prstGeom prst="rect">
            <a:avLst/>
          </a:prstGeom>
          <a:noFill/>
          <a:ln w="9525">
            <a:noFill/>
            <a:miter lim="800000"/>
            <a:headEnd/>
            <a:tailEnd/>
          </a:ln>
          <a:effectLst/>
        </p:spPr>
      </p:pic>
      <p:sp>
        <p:nvSpPr>
          <p:cNvPr id="45" name="Rectangle 44"/>
          <p:cNvSpPr/>
          <p:nvPr/>
        </p:nvSpPr>
        <p:spPr>
          <a:xfrm>
            <a:off x="5350401" y="5340755"/>
            <a:ext cx="3583032" cy="461665"/>
          </a:xfrm>
          <a:prstGeom prst="rect">
            <a:avLst/>
          </a:prstGeom>
        </p:spPr>
        <p:txBody>
          <a:bodyPr wrap="none">
            <a:spAutoFit/>
          </a:bodyPr>
          <a:lstStyle/>
          <a:p>
            <a:r>
              <a:rPr lang="en-US" sz="2400" dirty="0" smtClean="0"/>
              <a:t>-- unit vector normal to w</a:t>
            </a:r>
            <a:endParaRPr lang="en-US" sz="2400" dirty="0"/>
          </a:p>
        </p:txBody>
      </p:sp>
      <p:pic>
        <p:nvPicPr>
          <p:cNvPr id="52" name="Picture 26" descr="txp_fig"/>
          <p:cNvPicPr>
            <a:picLocks noChangeAspect="1" noChangeArrowheads="1"/>
          </p:cNvPicPr>
          <p:nvPr>
            <p:custDataLst>
              <p:tags r:id="rId4"/>
            </p:custDataLst>
          </p:nvPr>
        </p:nvPicPr>
        <p:blipFill rotWithShape="1">
          <a:blip r:embed="rId10" cstate="print"/>
          <a:srcRect l="-4765" t="11955" r="87450" b="27341"/>
          <a:stretch/>
        </p:blipFill>
        <p:spPr bwMode="auto">
          <a:xfrm>
            <a:off x="1066800" y="3200400"/>
            <a:ext cx="497506" cy="457200"/>
          </a:xfrm>
          <a:prstGeom prst="rect">
            <a:avLst/>
          </a:prstGeom>
          <a:noFill/>
          <a:ln w="9525">
            <a:noFill/>
            <a:miter lim="800000"/>
            <a:headEnd/>
            <a:tailEnd/>
          </a:ln>
          <a:effectLst/>
        </p:spPr>
      </p:pic>
      <p:grpSp>
        <p:nvGrpSpPr>
          <p:cNvPr id="13" name="Group 12"/>
          <p:cNvGrpSpPr/>
          <p:nvPr/>
        </p:nvGrpSpPr>
        <p:grpSpPr>
          <a:xfrm>
            <a:off x="1796661" y="5562602"/>
            <a:ext cx="657454" cy="838198"/>
            <a:chOff x="1796661" y="5562602"/>
            <a:chExt cx="657454" cy="838198"/>
          </a:xfrm>
        </p:grpSpPr>
        <p:pic>
          <p:nvPicPr>
            <p:cNvPr id="49" name="Picture 26" descr="txp_fig"/>
            <p:cNvPicPr>
              <a:picLocks noChangeAspect="1" noChangeArrowheads="1"/>
            </p:cNvPicPr>
            <p:nvPr>
              <p:custDataLst>
                <p:tags r:id="rId6"/>
              </p:custDataLst>
            </p:nvPr>
          </p:nvPicPr>
          <p:blipFill rotWithShape="1">
            <a:blip r:embed="rId10" cstate="print"/>
            <a:srcRect l="72690" t="-7142" r="-768" b="-7115"/>
            <a:stretch/>
          </p:blipFill>
          <p:spPr bwMode="auto">
            <a:xfrm>
              <a:off x="1828800" y="5791200"/>
              <a:ext cx="571508" cy="609600"/>
            </a:xfrm>
            <a:prstGeom prst="rect">
              <a:avLst/>
            </a:prstGeom>
            <a:noFill/>
            <a:ln w="9525">
              <a:noFill/>
              <a:miter lim="800000"/>
              <a:headEnd/>
              <a:tailEnd/>
            </a:ln>
            <a:effectLst/>
          </p:spPr>
        </p:pic>
        <p:cxnSp>
          <p:nvCxnSpPr>
            <p:cNvPr id="9" name="Straight Arrow Connector 8"/>
            <p:cNvCxnSpPr/>
            <p:nvPr/>
          </p:nvCxnSpPr>
          <p:spPr>
            <a:xfrm flipH="1" flipV="1">
              <a:off x="1796661" y="5607219"/>
              <a:ext cx="641739" cy="107781"/>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rot="706457">
              <a:off x="2328246" y="5562602"/>
              <a:ext cx="125869" cy="141040"/>
            </a:xfrm>
            <a:prstGeom prst="rect">
              <a:avLst/>
            </a:prstGeom>
            <a:ln>
              <a:solidFill>
                <a:srgbClr val="00009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15" name="Group 14"/>
          <p:cNvGrpSpPr/>
          <p:nvPr/>
        </p:nvGrpSpPr>
        <p:grpSpPr>
          <a:xfrm>
            <a:off x="1676401" y="3688581"/>
            <a:ext cx="1058141" cy="653141"/>
            <a:chOff x="1676401" y="3688581"/>
            <a:chExt cx="1058141" cy="653141"/>
          </a:xfrm>
        </p:grpSpPr>
        <p:cxnSp>
          <p:nvCxnSpPr>
            <p:cNvPr id="57" name="Straight Arrow Connector 56"/>
            <p:cNvCxnSpPr/>
            <p:nvPr/>
          </p:nvCxnSpPr>
          <p:spPr>
            <a:xfrm flipH="1" flipV="1">
              <a:off x="1676401" y="3688581"/>
              <a:ext cx="1058141" cy="174717"/>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59" name="Picture 26" descr="txp_fig"/>
            <p:cNvPicPr>
              <a:picLocks noChangeAspect="1" noChangeArrowheads="1"/>
            </p:cNvPicPr>
            <p:nvPr>
              <p:custDataLst>
                <p:tags r:id="rId5"/>
              </p:custDataLst>
            </p:nvPr>
          </p:nvPicPr>
          <p:blipFill rotWithShape="1">
            <a:blip r:embed="rId10" cstate="print"/>
            <a:srcRect l="63199" t="-6783" r="-769" b="-7115"/>
            <a:stretch/>
          </p:blipFill>
          <p:spPr bwMode="auto">
            <a:xfrm>
              <a:off x="1812150" y="3810000"/>
              <a:ext cx="669119" cy="531722"/>
            </a:xfrm>
            <a:prstGeom prst="rect">
              <a:avLst/>
            </a:prstGeom>
            <a:noFill/>
            <a:ln w="9525">
              <a:noFill/>
              <a:miter lim="800000"/>
              <a:headEnd/>
              <a:tailEnd/>
            </a:ln>
            <a:effectLst/>
          </p:spPr>
        </p:pic>
      </p:grpSp>
    </p:spTree>
    <p:extLst>
      <p:ext uri="{BB962C8B-B14F-4D97-AF65-F5344CB8AC3E}">
        <p14:creationId xmlns:p14="http://schemas.microsoft.com/office/powerpoint/2010/main" val="786930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5532"/>
            <a:ext cx="8229600" cy="1143000"/>
          </a:xfrm>
        </p:spPr>
        <p:txBody>
          <a:bodyPr/>
          <a:lstStyle/>
          <a:p>
            <a:r>
              <a:rPr lang="en-US" dirty="0" smtClean="0"/>
              <a:t>Pictorial structures model</a:t>
            </a:r>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0"/>
            <a:ext cx="5715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878013"/>
            <a:ext cx="44196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435" y="1800225"/>
            <a:ext cx="609561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Content Placeholder 2"/>
          <p:cNvSpPr>
            <a:spLocks noGrp="1"/>
          </p:cNvSpPr>
          <p:nvPr>
            <p:ph idx="1"/>
          </p:nvPr>
        </p:nvSpPr>
        <p:spPr>
          <a:xfrm>
            <a:off x="457200" y="990600"/>
            <a:ext cx="8229600" cy="1371600"/>
          </a:xfrm>
        </p:spPr>
        <p:txBody>
          <a:bodyPr/>
          <a:lstStyle/>
          <a:p>
            <a:pPr>
              <a:buFont typeface="Arial" charset="0"/>
              <a:buNone/>
            </a:pPr>
            <a:r>
              <a:rPr lang="en-US" dirty="0" smtClean="0"/>
              <a:t>Optimization is tricky but can be efficient</a:t>
            </a:r>
          </a:p>
          <a:p>
            <a:pPr>
              <a:buFont typeface="Arial" charset="0"/>
              <a:buNone/>
            </a:pPr>
            <a:endParaRPr lang="en-US" sz="500" dirty="0" smtClean="0"/>
          </a:p>
        </p:txBody>
      </p:sp>
      <p:sp>
        <p:nvSpPr>
          <p:cNvPr id="4" name="Content Placeholder 2"/>
          <p:cNvSpPr txBox="1">
            <a:spLocks/>
          </p:cNvSpPr>
          <p:nvPr/>
        </p:nvSpPr>
        <p:spPr bwMode="auto">
          <a:xfrm>
            <a:off x="457200" y="2255838"/>
            <a:ext cx="8229600" cy="4525962"/>
          </a:xfrm>
          <a:prstGeom prst="rect">
            <a:avLst/>
          </a:prstGeom>
          <a:noFill/>
          <a:ln w="9525">
            <a:noFill/>
            <a:miter lim="800000"/>
            <a:headEnd/>
            <a:tailEnd/>
          </a:ln>
        </p:spPr>
        <p:txBody>
          <a:bodyPr>
            <a:normAutofit fontScale="92500" lnSpcReduction="10000"/>
          </a:bodyPr>
          <a:lstStyle/>
          <a:p>
            <a:pPr marL="342900" indent="-342900" eaLnBrk="0" hangingPunct="0">
              <a:spcBef>
                <a:spcPct val="20000"/>
              </a:spcBef>
              <a:buFont typeface="Arial" charset="0"/>
              <a:buChar char="•"/>
              <a:defRPr/>
            </a:pPr>
            <a:endParaRPr lang="en-US" sz="3200" dirty="0">
              <a:latin typeface="+mn-lt"/>
            </a:endParaRPr>
          </a:p>
          <a:p>
            <a:pPr marL="342900" indent="-342900" eaLnBrk="0" hangingPunct="0">
              <a:spcBef>
                <a:spcPct val="20000"/>
              </a:spcBef>
              <a:buFont typeface="Arial" charset="0"/>
              <a:buChar char="•"/>
              <a:defRPr/>
            </a:pPr>
            <a:endParaRPr lang="en-US" sz="3200" dirty="0">
              <a:latin typeface="+mn-lt"/>
            </a:endParaRPr>
          </a:p>
          <a:p>
            <a:pPr marL="342900" indent="-342900" eaLnBrk="0" hangingPunct="0">
              <a:spcBef>
                <a:spcPct val="20000"/>
              </a:spcBef>
              <a:buFont typeface="Arial" charset="0"/>
              <a:buChar char="•"/>
              <a:defRPr/>
            </a:pPr>
            <a:r>
              <a:rPr lang="en-US" sz="3200" dirty="0">
                <a:latin typeface="+mn-lt"/>
              </a:rPr>
              <a:t>For each l</a:t>
            </a:r>
            <a:r>
              <a:rPr lang="en-US" sz="3200" baseline="-25000" dirty="0">
                <a:latin typeface="+mn-lt"/>
              </a:rPr>
              <a:t>1</a:t>
            </a:r>
            <a:r>
              <a:rPr lang="en-US" sz="3200" dirty="0">
                <a:latin typeface="+mn-lt"/>
              </a:rPr>
              <a:t>, find best l</a:t>
            </a:r>
            <a:r>
              <a:rPr lang="en-US" sz="3200" baseline="-25000" dirty="0">
                <a:latin typeface="+mn-lt"/>
              </a:rPr>
              <a:t>2</a:t>
            </a:r>
            <a:r>
              <a:rPr lang="en-US" sz="3200" dirty="0">
                <a:latin typeface="+mn-lt"/>
              </a:rPr>
              <a:t>:</a:t>
            </a:r>
          </a:p>
          <a:p>
            <a:pPr marL="342900" indent="-342900" eaLnBrk="0" hangingPunct="0">
              <a:spcBef>
                <a:spcPct val="20000"/>
              </a:spcBef>
              <a:buFont typeface="Arial" charset="0"/>
              <a:buChar char="•"/>
              <a:defRPr/>
            </a:pPr>
            <a:endParaRPr lang="en-US" sz="3200" dirty="0">
              <a:latin typeface="+mn-lt"/>
            </a:endParaRPr>
          </a:p>
          <a:p>
            <a:pPr marL="2057400" lvl="4" indent="-228600" eaLnBrk="0" hangingPunct="0">
              <a:spcBef>
                <a:spcPct val="20000"/>
              </a:spcBef>
              <a:buFont typeface="Arial" charset="0"/>
              <a:buChar char="»"/>
              <a:defRPr/>
            </a:pPr>
            <a:endParaRPr lang="en-US" sz="2000" dirty="0">
              <a:latin typeface="+mn-lt"/>
            </a:endParaRPr>
          </a:p>
          <a:p>
            <a:pPr marL="342900" indent="-342900" eaLnBrk="0" hangingPunct="0">
              <a:spcBef>
                <a:spcPct val="20000"/>
              </a:spcBef>
              <a:buFont typeface="Arial" charset="0"/>
              <a:buChar char="•"/>
              <a:defRPr/>
            </a:pPr>
            <a:r>
              <a:rPr lang="en-US" sz="3200" dirty="0">
                <a:latin typeface="+mn-lt"/>
              </a:rPr>
              <a:t>Remove v</a:t>
            </a:r>
            <a:r>
              <a:rPr lang="en-US" sz="3200" baseline="-25000" dirty="0">
                <a:latin typeface="+mn-lt"/>
              </a:rPr>
              <a:t>2</a:t>
            </a:r>
            <a:r>
              <a:rPr lang="en-US" sz="3200" dirty="0">
                <a:latin typeface="+mn-lt"/>
              </a:rPr>
              <a:t>, and repeat with smaller tree, until only a single part</a:t>
            </a:r>
          </a:p>
          <a:p>
            <a:pPr marL="342900" indent="-342900" eaLnBrk="0" hangingPunct="0">
              <a:spcBef>
                <a:spcPct val="20000"/>
              </a:spcBef>
              <a:buFont typeface="Arial" charset="0"/>
              <a:buChar char="•"/>
              <a:defRPr/>
            </a:pPr>
            <a:r>
              <a:rPr lang="en-US" sz="3000" dirty="0">
                <a:latin typeface="+mn-lt"/>
              </a:rPr>
              <a:t>For </a:t>
            </a:r>
            <a:r>
              <a:rPr lang="en-US" sz="3000" dirty="0" smtClean="0">
                <a:latin typeface="+mn-lt"/>
              </a:rPr>
              <a:t>k </a:t>
            </a:r>
            <a:r>
              <a:rPr lang="en-US" sz="3000" dirty="0">
                <a:latin typeface="+mn-lt"/>
              </a:rPr>
              <a:t>parts, </a:t>
            </a:r>
            <a:r>
              <a:rPr lang="en-US" sz="3000" dirty="0" smtClean="0">
                <a:latin typeface="+mn-lt"/>
              </a:rPr>
              <a:t>n </a:t>
            </a:r>
            <a:r>
              <a:rPr lang="en-US" sz="3000" dirty="0">
                <a:latin typeface="+mn-lt"/>
              </a:rPr>
              <a:t>locations per part, this has complexity of </a:t>
            </a:r>
            <a:r>
              <a:rPr lang="en-US" sz="3000" dirty="0" smtClean="0">
                <a:latin typeface="+mn-lt"/>
              </a:rPr>
              <a:t>O(kn</a:t>
            </a:r>
            <a:r>
              <a:rPr lang="en-US" sz="3000" baseline="30000" dirty="0" smtClean="0">
                <a:latin typeface="+mn-lt"/>
              </a:rPr>
              <a:t>2</a:t>
            </a:r>
            <a:r>
              <a:rPr lang="en-US" sz="3000" dirty="0">
                <a:latin typeface="+mn-lt"/>
              </a:rPr>
              <a:t>), but can be solved in ~O(</a:t>
            </a:r>
            <a:r>
              <a:rPr lang="en-US" sz="3000" dirty="0" err="1">
                <a:latin typeface="+mn-lt"/>
              </a:rPr>
              <a:t>nk</a:t>
            </a:r>
            <a:r>
              <a:rPr lang="en-US" sz="3000" dirty="0">
                <a:latin typeface="+mn-lt"/>
              </a:rPr>
              <a:t>) using generalized distance transform</a:t>
            </a:r>
          </a:p>
          <a:p>
            <a:pPr marL="342900" indent="-342900" eaLnBrk="0" hangingPunct="0">
              <a:spcBef>
                <a:spcPct val="20000"/>
              </a:spcBef>
              <a:buFont typeface="Arial" charset="0"/>
              <a:buChar char="•"/>
              <a:defRPr/>
            </a:pPr>
            <a:endParaRPr lang="en-US" sz="3200" dirty="0">
              <a:latin typeface="+mn-lt"/>
            </a:endParaRPr>
          </a:p>
        </p:txBody>
      </p:sp>
    </p:spTree>
    <p:extLst>
      <p:ext uri="{BB962C8B-B14F-4D97-AF65-F5344CB8AC3E}">
        <p14:creationId xmlns:p14="http://schemas.microsoft.com/office/powerpoint/2010/main" val="1684543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atin typeface="Calibri" charset="0"/>
              </a:rPr>
              <a:t>Pictorial Structures</a:t>
            </a:r>
          </a:p>
        </p:txBody>
      </p:sp>
      <p:sp>
        <p:nvSpPr>
          <p:cNvPr id="21507" name="Content Placeholder 2"/>
          <p:cNvSpPr>
            <a:spLocks noGrp="1"/>
          </p:cNvSpPr>
          <p:nvPr>
            <p:ph idx="1"/>
          </p:nvPr>
        </p:nvSpPr>
        <p:spPr/>
        <p:txBody>
          <a:bodyPr/>
          <a:lstStyle/>
          <a:p>
            <a:endParaRPr lang="en-US">
              <a:latin typeface="Calibri" charset="0"/>
            </a:endParaRPr>
          </a:p>
        </p:txBody>
      </p:sp>
      <p:pic>
        <p:nvPicPr>
          <p:cNvPr id="21509" name="Picture 2"/>
          <p:cNvPicPr>
            <a:picLocks noChangeAspect="1" noChangeArrowheads="1"/>
          </p:cNvPicPr>
          <p:nvPr/>
        </p:nvPicPr>
        <p:blipFill>
          <a:blip r:embed="rId2">
            <a:extLst>
              <a:ext uri="{28A0092B-C50C-407E-A947-70E740481C1C}">
                <a14:useLocalDpi xmlns:a14="http://schemas.microsoft.com/office/drawing/2010/main" val="0"/>
              </a:ext>
            </a:extLst>
          </a:blip>
          <a:srcRect t="20526" b="17519"/>
          <a:stretch>
            <a:fillRect/>
          </a:stretch>
        </p:blipFill>
        <p:spPr bwMode="auto">
          <a:xfrm>
            <a:off x="-457200" y="1790700"/>
            <a:ext cx="820102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0" name="Picture 3"/>
          <p:cNvPicPr>
            <a:picLocks noChangeAspect="1" noChangeArrowheads="1"/>
          </p:cNvPicPr>
          <p:nvPr/>
        </p:nvPicPr>
        <p:blipFill>
          <a:blip r:embed="rId3">
            <a:extLst>
              <a:ext uri="{28A0092B-C50C-407E-A947-70E740481C1C}">
                <a14:useLocalDpi xmlns:a14="http://schemas.microsoft.com/office/drawing/2010/main" val="0"/>
              </a:ext>
            </a:extLst>
          </a:blip>
          <a:srcRect l="15038" t="24611" r="13451" b="6122"/>
          <a:stretch>
            <a:fillRect/>
          </a:stretch>
        </p:blipFill>
        <p:spPr bwMode="auto">
          <a:xfrm>
            <a:off x="6242050" y="2057400"/>
            <a:ext cx="2886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1352299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a:latin typeface="Calibri" charset="0"/>
            </a:endParaRPr>
          </a:p>
        </p:txBody>
      </p:sp>
      <p:sp>
        <p:nvSpPr>
          <p:cNvPr id="22531"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1B4749-E4C1-8841-85B5-804C74A7FB19}" type="slidenum">
              <a:rPr lang="en-US">
                <a:solidFill>
                  <a:srgbClr val="898989"/>
                </a:solidFill>
                <a:latin typeface="Calibri" charset="0"/>
              </a:rPr>
              <a:pPr eaLnBrk="1" hangingPunct="1"/>
              <a:t>72</a:t>
            </a:fld>
            <a:endParaRPr lang="en-US">
              <a:solidFill>
                <a:srgbClr val="898989"/>
              </a:solidFill>
              <a:latin typeface="Calibri" charset="0"/>
            </a:endParaRPr>
          </a:p>
        </p:txBody>
      </p:sp>
      <p:pic>
        <p:nvPicPr>
          <p:cNvPr id="22533" name="Picture 2"/>
          <p:cNvPicPr>
            <a:picLocks noChangeAspect="1" noChangeArrowheads="1"/>
          </p:cNvPicPr>
          <p:nvPr/>
        </p:nvPicPr>
        <p:blipFill>
          <a:blip r:embed="rId2">
            <a:extLst>
              <a:ext uri="{28A0092B-C50C-407E-A947-70E740481C1C}">
                <a14:useLocalDpi xmlns:a14="http://schemas.microsoft.com/office/drawing/2010/main" val="0"/>
              </a:ext>
            </a:extLst>
          </a:blip>
          <a:srcRect t="23064" b="44887"/>
          <a:stretch>
            <a:fillRect/>
          </a:stretch>
        </p:blipFill>
        <p:spPr bwMode="auto">
          <a:xfrm>
            <a:off x="471488" y="1722438"/>
            <a:ext cx="8201025" cy="20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8539810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8CE8805-4359-2245-B06D-E1178D1750D6}" type="slidenum">
              <a:rPr lang="en-US">
                <a:solidFill>
                  <a:srgbClr val="898989"/>
                </a:solidFill>
                <a:latin typeface="Calibri" charset="0"/>
              </a:rPr>
              <a:pPr eaLnBrk="1" hangingPunct="1"/>
              <a:t>73</a:t>
            </a:fld>
            <a:endParaRPr lang="en-US">
              <a:solidFill>
                <a:srgbClr val="898989"/>
              </a:solidFill>
              <a:latin typeface="Calibri" charset="0"/>
            </a:endParaRP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85900"/>
            <a:ext cx="24844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noChangeArrowheads="1"/>
          </p:cNvPicPr>
          <p:nvPr/>
        </p:nvPicPr>
        <p:blipFill>
          <a:blip r:embed="rId3">
            <a:extLst>
              <a:ext uri="{28A0092B-C50C-407E-A947-70E740481C1C}">
                <a14:useLocalDpi xmlns:a14="http://schemas.microsoft.com/office/drawing/2010/main" val="0"/>
              </a:ext>
            </a:extLst>
          </a:blip>
          <a:srcRect r="72884" b="50000"/>
          <a:stretch>
            <a:fillRect/>
          </a:stretch>
        </p:blipFill>
        <p:spPr bwMode="auto">
          <a:xfrm>
            <a:off x="611188" y="3222625"/>
            <a:ext cx="232886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8" name="Text Box 6"/>
          <p:cNvSpPr txBox="1">
            <a:spLocks noChangeArrowheads="1"/>
          </p:cNvSpPr>
          <p:nvPr/>
        </p:nvSpPr>
        <p:spPr bwMode="auto">
          <a:xfrm>
            <a:off x="839788" y="5429250"/>
            <a:ext cx="716121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t>Complexity O(h</a:t>
            </a:r>
            <a:r>
              <a:rPr lang="en-US" sz="2400" baseline="30000"/>
              <a:t>n</a:t>
            </a:r>
            <a:r>
              <a:rPr lang="en-US" sz="2400"/>
              <a:t>) </a:t>
            </a:r>
          </a:p>
          <a:p>
            <a:pPr eaLnBrk="1" hangingPunct="1"/>
            <a:r>
              <a:rPr lang="en-US" sz="2400"/>
              <a:t>h: number of possible part placements</a:t>
            </a:r>
          </a:p>
          <a:p>
            <a:pPr eaLnBrk="1" hangingPunct="1"/>
            <a:r>
              <a:rPr lang="en-US" sz="2400"/>
              <a:t>n: number of parts</a:t>
            </a:r>
          </a:p>
        </p:txBody>
      </p:sp>
      <p:pic>
        <p:nvPicPr>
          <p:cNvPr id="235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163" y="1219200"/>
            <a:ext cx="105727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56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575" y="2667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1" name="Group 12"/>
          <p:cNvGrpSpPr>
            <a:grpSpLocks/>
          </p:cNvGrpSpPr>
          <p:nvPr/>
        </p:nvGrpSpPr>
        <p:grpSpPr bwMode="auto">
          <a:xfrm>
            <a:off x="4854575" y="2667000"/>
            <a:ext cx="3048000" cy="2286000"/>
            <a:chOff x="1219200" y="1752600"/>
            <a:chExt cx="3048000" cy="2286000"/>
          </a:xfrm>
        </p:grpSpPr>
        <p:sp>
          <p:nvSpPr>
            <p:cNvPr id="14" name="Rectangle 13"/>
            <p:cNvSpPr/>
            <p:nvPr/>
          </p:nvSpPr>
          <p:spPr>
            <a:xfrm>
              <a:off x="1219200" y="1752600"/>
              <a:ext cx="3048000" cy="2286000"/>
            </a:xfrm>
            <a:prstGeom prst="rect">
              <a:avLst/>
            </a:prstGeom>
            <a:no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white"/>
                </a:solidFill>
              </a:endParaRPr>
            </a:p>
          </p:txBody>
        </p:sp>
        <p:cxnSp>
          <p:nvCxnSpPr>
            <p:cNvPr id="15" name="Straight Connector 14"/>
            <p:cNvCxnSpPr>
              <a:stCxn id="14" idx="0"/>
              <a:endCxn id="14" idx="2"/>
            </p:cNvCxnSpPr>
            <p:nvPr/>
          </p:nvCxnSpPr>
          <p:spPr>
            <a:xfrm>
              <a:off x="2743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956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004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52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05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8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1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336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860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384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90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505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576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100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9624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114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67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19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716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5240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764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28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981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4" idx="3"/>
              <a:endCxn id="14" idx="1"/>
            </p:cNvCxnSpPr>
            <p:nvPr/>
          </p:nvCxnSpPr>
          <p:spPr>
            <a:xfrm flipH="1">
              <a:off x="1219200" y="28956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219200" y="30480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219200" y="32004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219200" y="33528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219200" y="35052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219200" y="36576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219200" y="38100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219200" y="40386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219200" y="19812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219200" y="21336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219200" y="22860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219200" y="24384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219200" y="25908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219200" y="27432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219200" y="18669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219200" y="19812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219200" y="394335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613748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latin typeface="Calibri" charset="0"/>
            </a:endParaRPr>
          </a:p>
        </p:txBody>
      </p:sp>
      <p:sp>
        <p:nvSpPr>
          <p:cNvPr id="24579"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A3D6A3B-EBD6-4549-80CC-8D91BBE46502}" type="slidenum">
              <a:rPr lang="en-US">
                <a:solidFill>
                  <a:srgbClr val="898989"/>
                </a:solidFill>
                <a:latin typeface="Calibri" charset="0"/>
              </a:rPr>
              <a:pPr eaLnBrk="1" hangingPunct="1"/>
              <a:t>74</a:t>
            </a:fld>
            <a:endParaRPr lang="en-US">
              <a:solidFill>
                <a:srgbClr val="898989"/>
              </a:solidFill>
              <a:latin typeface="Calibri" charset="0"/>
            </a:endParaRPr>
          </a:p>
        </p:txBody>
      </p:sp>
      <p:pic>
        <p:nvPicPr>
          <p:cNvPr id="24581" name="Picture 2"/>
          <p:cNvPicPr>
            <a:picLocks noChangeAspect="1" noChangeArrowheads="1"/>
          </p:cNvPicPr>
          <p:nvPr/>
        </p:nvPicPr>
        <p:blipFill>
          <a:blip r:embed="rId2">
            <a:extLst>
              <a:ext uri="{28A0092B-C50C-407E-A947-70E740481C1C}">
                <a14:useLocalDpi xmlns:a14="http://schemas.microsoft.com/office/drawing/2010/main" val="0"/>
              </a:ext>
            </a:extLst>
          </a:blip>
          <a:srcRect b="30753"/>
          <a:stretch>
            <a:fillRect/>
          </a:stretch>
        </p:blipFill>
        <p:spPr bwMode="auto">
          <a:xfrm>
            <a:off x="471488" y="261938"/>
            <a:ext cx="8201025" cy="438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6819499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A32E148-6D5D-684A-BDFA-5D75D026260F}" type="slidenum">
              <a:rPr lang="en-US">
                <a:solidFill>
                  <a:srgbClr val="898989"/>
                </a:solidFill>
                <a:latin typeface="Calibri" charset="0"/>
              </a:rPr>
              <a:pPr eaLnBrk="1" hangingPunct="1"/>
              <a:t>75</a:t>
            </a:fld>
            <a:endParaRPr lang="en-US">
              <a:solidFill>
                <a:srgbClr val="898989"/>
              </a:solidFill>
              <a:latin typeface="Calibri" charset="0"/>
            </a:endParaRP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1398588"/>
            <a:ext cx="2363787" cy="248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5" name="Picture 4"/>
          <p:cNvPicPr>
            <a:picLocks noChangeAspect="1" noChangeArrowheads="1"/>
          </p:cNvPicPr>
          <p:nvPr/>
        </p:nvPicPr>
        <p:blipFill>
          <a:blip r:embed="rId3">
            <a:extLst>
              <a:ext uri="{28A0092B-C50C-407E-A947-70E740481C1C}">
                <a14:useLocalDpi xmlns:a14="http://schemas.microsoft.com/office/drawing/2010/main" val="0"/>
              </a:ext>
            </a:extLst>
          </a:blip>
          <a:srcRect l="82121" b="57780"/>
          <a:stretch>
            <a:fillRect/>
          </a:stretch>
        </p:blipFill>
        <p:spPr bwMode="auto">
          <a:xfrm>
            <a:off x="969963" y="3878263"/>
            <a:ext cx="27273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163" y="1600200"/>
            <a:ext cx="105727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7" name="Picture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575" y="3048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8" name="Group 56"/>
          <p:cNvGrpSpPr>
            <a:grpSpLocks/>
          </p:cNvGrpSpPr>
          <p:nvPr/>
        </p:nvGrpSpPr>
        <p:grpSpPr bwMode="auto">
          <a:xfrm>
            <a:off x="4854575" y="3048000"/>
            <a:ext cx="3048000" cy="2286000"/>
            <a:chOff x="1219200" y="1752600"/>
            <a:chExt cx="3048000" cy="2286000"/>
          </a:xfrm>
        </p:grpSpPr>
        <p:sp>
          <p:nvSpPr>
            <p:cNvPr id="58" name="Rectangle 57"/>
            <p:cNvSpPr/>
            <p:nvPr/>
          </p:nvSpPr>
          <p:spPr>
            <a:xfrm>
              <a:off x="1219200" y="1752600"/>
              <a:ext cx="3048000" cy="2286000"/>
            </a:xfrm>
            <a:prstGeom prst="rect">
              <a:avLst/>
            </a:prstGeom>
            <a:no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white"/>
                </a:solidFill>
              </a:endParaRPr>
            </a:p>
          </p:txBody>
        </p:sp>
        <p:cxnSp>
          <p:nvCxnSpPr>
            <p:cNvPr id="59" name="Straight Connector 58"/>
            <p:cNvCxnSpPr>
              <a:stCxn id="58" idx="0"/>
              <a:endCxn id="58" idx="2"/>
            </p:cNvCxnSpPr>
            <p:nvPr/>
          </p:nvCxnSpPr>
          <p:spPr>
            <a:xfrm>
              <a:off x="2743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8956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480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2004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352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505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828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981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336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2860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4384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590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505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6576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8100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9624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114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267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219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3716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5240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6764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8288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981200" y="1752600"/>
              <a:ext cx="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58" idx="3"/>
              <a:endCxn id="58" idx="1"/>
            </p:cNvCxnSpPr>
            <p:nvPr/>
          </p:nvCxnSpPr>
          <p:spPr>
            <a:xfrm flipH="1">
              <a:off x="1219200" y="28956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219200" y="30480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219200" y="32004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219200" y="33528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219200" y="35052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219200" y="36576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219200" y="38100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219200" y="40386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219200" y="19812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219200" y="21336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219200" y="22860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219200" y="24384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219200" y="25908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219200" y="27432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219200" y="18669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219200" y="198120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219200" y="3943350"/>
              <a:ext cx="30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609" name="Rectangle 2"/>
          <p:cNvSpPr>
            <a:spLocks noChangeArrowheads="1"/>
          </p:cNvSpPr>
          <p:nvPr/>
        </p:nvSpPr>
        <p:spPr bwMode="auto">
          <a:xfrm>
            <a:off x="5440363" y="5867400"/>
            <a:ext cx="2130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Complexity O(nh</a:t>
            </a:r>
            <a:r>
              <a:rPr lang="en-US" baseline="30000"/>
              <a:t>2</a:t>
            </a:r>
            <a:r>
              <a:rPr lang="en-US"/>
              <a:t>) </a:t>
            </a:r>
          </a:p>
        </p:txBody>
      </p:sp>
    </p:spTree>
    <p:extLst>
      <p:ext uri="{BB962C8B-B14F-4D97-AF65-F5344CB8AC3E}">
        <p14:creationId xmlns:p14="http://schemas.microsoft.com/office/powerpoint/2010/main" val="223916533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a:latin typeface="Calibri" charset="0"/>
            </a:endParaRPr>
          </a:p>
        </p:txBody>
      </p:sp>
      <p:sp>
        <p:nvSpPr>
          <p:cNvPr id="26627"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AAF9D71-2C53-2945-B7A2-A7777E214D5D}" type="slidenum">
              <a:rPr lang="en-US">
                <a:solidFill>
                  <a:srgbClr val="898989"/>
                </a:solidFill>
                <a:latin typeface="Calibri" charset="0"/>
              </a:rPr>
              <a:pPr eaLnBrk="1" hangingPunct="1"/>
              <a:t>76</a:t>
            </a:fld>
            <a:endParaRPr lang="en-US">
              <a:solidFill>
                <a:srgbClr val="898989"/>
              </a:solidFill>
              <a:latin typeface="Calibri" charset="0"/>
            </a:endParaRPr>
          </a:p>
        </p:txBody>
      </p:sp>
      <p:pic>
        <p:nvPicPr>
          <p:cNvPr id="26629" name="Picture 2"/>
          <p:cNvPicPr>
            <a:picLocks noChangeAspect="1" noChangeArrowheads="1"/>
          </p:cNvPicPr>
          <p:nvPr/>
        </p:nvPicPr>
        <p:blipFill>
          <a:blip r:embed="rId2">
            <a:extLst>
              <a:ext uri="{28A0092B-C50C-407E-A947-70E740481C1C}">
                <a14:useLocalDpi xmlns:a14="http://schemas.microsoft.com/office/drawing/2010/main" val="0"/>
              </a:ext>
            </a:extLst>
          </a:blip>
          <a:srcRect b="14511"/>
          <a:stretch>
            <a:fillRect/>
          </a:stretch>
        </p:blipFill>
        <p:spPr bwMode="auto">
          <a:xfrm>
            <a:off x="471488" y="261938"/>
            <a:ext cx="8201025" cy="541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7229762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US">
              <a:latin typeface="Calibri" charset="0"/>
            </a:endParaRPr>
          </a:p>
        </p:txBody>
      </p:sp>
      <p:sp>
        <p:nvSpPr>
          <p:cNvPr id="27651"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40B48E0-13A4-D046-B13B-6585BFA68764}" type="slidenum">
              <a:rPr lang="en-US">
                <a:solidFill>
                  <a:srgbClr val="898989"/>
                </a:solidFill>
                <a:latin typeface="Calibri" charset="0"/>
              </a:rPr>
              <a:pPr eaLnBrk="1" hangingPunct="1"/>
              <a:t>77</a:t>
            </a:fld>
            <a:endParaRPr lang="en-US">
              <a:solidFill>
                <a:srgbClr val="898989"/>
              </a:solidFill>
              <a:latin typeface="Calibri" charset="0"/>
            </a:endParaRPr>
          </a:p>
        </p:txBody>
      </p:sp>
      <p:pic>
        <p:nvPicPr>
          <p:cNvPr id="27653" name="Picture 2"/>
          <p:cNvPicPr>
            <a:picLocks noChangeAspect="1" noChangeArrowheads="1"/>
          </p:cNvPicPr>
          <p:nvPr/>
        </p:nvPicPr>
        <p:blipFill>
          <a:blip r:embed="rId2">
            <a:extLst>
              <a:ext uri="{28A0092B-C50C-407E-A947-70E740481C1C}">
                <a14:useLocalDpi xmlns:a14="http://schemas.microsoft.com/office/drawing/2010/main" val="0"/>
              </a:ext>
            </a:extLst>
          </a:blip>
          <a:srcRect b="13609"/>
          <a:stretch>
            <a:fillRect/>
          </a:stretch>
        </p:blipFill>
        <p:spPr bwMode="auto">
          <a:xfrm>
            <a:off x="471488" y="228600"/>
            <a:ext cx="8201025" cy="547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7478219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a:latin typeface="Calibri" charset="0"/>
            </a:endParaRPr>
          </a:p>
        </p:txBody>
      </p:sp>
      <p:sp>
        <p:nvSpPr>
          <p:cNvPr id="28675"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05A03F8-F190-F448-8DDB-E0EB7C29EC40}" type="slidenum">
              <a:rPr lang="en-US">
                <a:solidFill>
                  <a:srgbClr val="898989"/>
                </a:solidFill>
                <a:latin typeface="Calibri" charset="0"/>
              </a:rPr>
              <a:pPr eaLnBrk="1" hangingPunct="1"/>
              <a:t>78</a:t>
            </a:fld>
            <a:endParaRPr lang="en-US">
              <a:solidFill>
                <a:srgbClr val="898989"/>
              </a:solidFill>
              <a:latin typeface="Calibri" charset="0"/>
            </a:endParaRPr>
          </a:p>
        </p:txBody>
      </p:sp>
      <p:pic>
        <p:nvPicPr>
          <p:cNvPr id="28677" name="Picture 2"/>
          <p:cNvPicPr>
            <a:picLocks noChangeAspect="1" noChangeArrowheads="1"/>
          </p:cNvPicPr>
          <p:nvPr/>
        </p:nvPicPr>
        <p:blipFill>
          <a:blip r:embed="rId2">
            <a:extLst>
              <a:ext uri="{28A0092B-C50C-407E-A947-70E740481C1C}">
                <a14:useLocalDpi xmlns:a14="http://schemas.microsoft.com/office/drawing/2010/main" val="0"/>
              </a:ext>
            </a:extLst>
          </a:blip>
          <a:srcRect b="17519"/>
          <a:stretch>
            <a:fillRect/>
          </a:stretch>
        </p:blipFill>
        <p:spPr bwMode="auto">
          <a:xfrm>
            <a:off x="471488" y="261938"/>
            <a:ext cx="8201025" cy="522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78" name="Picture 2"/>
          <p:cNvPicPr>
            <a:picLocks noChangeAspect="1" noChangeArrowheads="1"/>
          </p:cNvPicPr>
          <p:nvPr/>
        </p:nvPicPr>
        <p:blipFill>
          <a:blip r:embed="rId3">
            <a:extLst>
              <a:ext uri="{28A0092B-C50C-407E-A947-70E740481C1C}">
                <a14:useLocalDpi xmlns:a14="http://schemas.microsoft.com/office/drawing/2010/main" val="0"/>
              </a:ext>
            </a:extLst>
          </a:blip>
          <a:srcRect l="30125" t="49113" r="26247" b="13609"/>
          <a:stretch>
            <a:fillRect/>
          </a:stretch>
        </p:blipFill>
        <p:spPr bwMode="auto">
          <a:xfrm>
            <a:off x="6705600" y="4762500"/>
            <a:ext cx="21939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6"/>
          <p:cNvSpPr/>
          <p:nvPr/>
        </p:nvSpPr>
        <p:spPr>
          <a:xfrm>
            <a:off x="1219200" y="3962400"/>
            <a:ext cx="7680325"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3788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014360E-4CFD-DB4D-BCCF-62CC00853C53}" type="slidenum">
              <a:rPr lang="en-US">
                <a:solidFill>
                  <a:srgbClr val="898989"/>
                </a:solidFill>
                <a:latin typeface="Calibri" charset="0"/>
              </a:rPr>
              <a:pPr eaLnBrk="1" hangingPunct="1"/>
              <a:t>79</a:t>
            </a:fld>
            <a:endParaRPr lang="en-US">
              <a:solidFill>
                <a:srgbClr val="898989"/>
              </a:solidFill>
              <a:latin typeface="Calibri" charset="0"/>
            </a:endParaRP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b="13910"/>
          <a:stretch>
            <a:fillRect/>
          </a:stretch>
        </p:blipFill>
        <p:spPr bwMode="auto">
          <a:xfrm>
            <a:off x="471488" y="261938"/>
            <a:ext cx="8201025" cy="545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4" name="Group 23"/>
          <p:cNvGrpSpPr>
            <a:grpSpLocks/>
          </p:cNvGrpSpPr>
          <p:nvPr/>
        </p:nvGrpSpPr>
        <p:grpSpPr bwMode="auto">
          <a:xfrm>
            <a:off x="3143250" y="3219450"/>
            <a:ext cx="2095500" cy="1831975"/>
            <a:chOff x="3143250" y="3219450"/>
            <a:chExt cx="2095500" cy="1832534"/>
          </a:xfrm>
        </p:grpSpPr>
        <p:sp>
          <p:nvSpPr>
            <p:cNvPr id="21" name="Freeform 20"/>
            <p:cNvSpPr/>
            <p:nvPr/>
          </p:nvSpPr>
          <p:spPr>
            <a:xfrm>
              <a:off x="3143250" y="3219450"/>
              <a:ext cx="1314450" cy="1832534"/>
            </a:xfrm>
            <a:custGeom>
              <a:avLst/>
              <a:gdLst>
                <a:gd name="connsiteX0" fmla="*/ 0 w 1314450"/>
                <a:gd name="connsiteY0" fmla="*/ 0 h 1832534"/>
                <a:gd name="connsiteX1" fmla="*/ 209550 w 1314450"/>
                <a:gd name="connsiteY1" fmla="*/ 1257300 h 1832534"/>
                <a:gd name="connsiteX2" fmla="*/ 723900 w 1314450"/>
                <a:gd name="connsiteY2" fmla="*/ 1828800 h 1832534"/>
                <a:gd name="connsiteX3" fmla="*/ 1314450 w 1314450"/>
                <a:gd name="connsiteY3" fmla="*/ 1009650 h 1832534"/>
                <a:gd name="connsiteX4" fmla="*/ 1314450 w 1314450"/>
                <a:gd name="connsiteY4" fmla="*/ 1009650 h 183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50" h="1832534">
                  <a:moveTo>
                    <a:pt x="0" y="0"/>
                  </a:moveTo>
                  <a:cubicBezTo>
                    <a:pt x="44450" y="476250"/>
                    <a:pt x="88900" y="952500"/>
                    <a:pt x="209550" y="1257300"/>
                  </a:cubicBezTo>
                  <a:cubicBezTo>
                    <a:pt x="330200" y="1562100"/>
                    <a:pt x="539750" y="1870075"/>
                    <a:pt x="723900" y="1828800"/>
                  </a:cubicBezTo>
                  <a:cubicBezTo>
                    <a:pt x="908050" y="1787525"/>
                    <a:pt x="1314450" y="1009650"/>
                    <a:pt x="1314450" y="1009650"/>
                  </a:cubicBezTo>
                  <a:lnTo>
                    <a:pt x="1314450" y="1009650"/>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reeform 21"/>
            <p:cNvSpPr/>
            <p:nvPr/>
          </p:nvSpPr>
          <p:spPr>
            <a:xfrm>
              <a:off x="4457700" y="3295673"/>
              <a:ext cx="781050" cy="1025838"/>
            </a:xfrm>
            <a:custGeom>
              <a:avLst/>
              <a:gdLst>
                <a:gd name="connsiteX0" fmla="*/ 0 w 781050"/>
                <a:gd name="connsiteY0" fmla="*/ 952500 h 1025085"/>
                <a:gd name="connsiteX1" fmla="*/ 171450 w 781050"/>
                <a:gd name="connsiteY1" fmla="*/ 1009650 h 1025085"/>
                <a:gd name="connsiteX2" fmla="*/ 533400 w 781050"/>
                <a:gd name="connsiteY2" fmla="*/ 704850 h 1025085"/>
                <a:gd name="connsiteX3" fmla="*/ 781050 w 781050"/>
                <a:gd name="connsiteY3" fmla="*/ 0 h 1025085"/>
              </a:gdLst>
              <a:ahLst/>
              <a:cxnLst>
                <a:cxn ang="0">
                  <a:pos x="connsiteX0" y="connsiteY0"/>
                </a:cxn>
                <a:cxn ang="0">
                  <a:pos x="connsiteX1" y="connsiteY1"/>
                </a:cxn>
                <a:cxn ang="0">
                  <a:pos x="connsiteX2" y="connsiteY2"/>
                </a:cxn>
                <a:cxn ang="0">
                  <a:pos x="connsiteX3" y="connsiteY3"/>
                </a:cxn>
              </a:cxnLst>
              <a:rect l="l" t="t" r="r" b="b"/>
              <a:pathLst>
                <a:path w="781050" h="1025085">
                  <a:moveTo>
                    <a:pt x="0" y="952500"/>
                  </a:moveTo>
                  <a:cubicBezTo>
                    <a:pt x="41275" y="1001712"/>
                    <a:pt x="82550" y="1050925"/>
                    <a:pt x="171450" y="1009650"/>
                  </a:cubicBezTo>
                  <a:cubicBezTo>
                    <a:pt x="260350" y="968375"/>
                    <a:pt x="431800" y="873125"/>
                    <a:pt x="533400" y="704850"/>
                  </a:cubicBezTo>
                  <a:cubicBezTo>
                    <a:pt x="635000" y="536575"/>
                    <a:pt x="708025" y="268287"/>
                    <a:pt x="781050" y="0"/>
                  </a:cubicBez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Rectangle 24"/>
          <p:cNvSpPr/>
          <p:nvPr/>
        </p:nvSpPr>
        <p:spPr>
          <a:xfrm>
            <a:off x="1219200" y="2438400"/>
            <a:ext cx="6096000" cy="550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61333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0" y="0"/>
            <a:ext cx="6477000" cy="1295400"/>
          </a:xfrm>
        </p:spPr>
        <p:txBody>
          <a:bodyPr>
            <a:normAutofit/>
          </a:bodyPr>
          <a:lstStyle/>
          <a:p>
            <a:r>
              <a:rPr lang="en-US" sz="3600" dirty="0" smtClean="0">
                <a:solidFill>
                  <a:srgbClr val="000090"/>
                </a:solidFill>
              </a:rPr>
              <a:t>Idea: </a:t>
            </a:r>
            <a:r>
              <a:rPr lang="en-US" sz="3600" i="1" dirty="0" smtClean="0">
                <a:solidFill>
                  <a:srgbClr val="000090"/>
                </a:solidFill>
              </a:rPr>
              <a:t>constrained</a:t>
            </a:r>
            <a:r>
              <a:rPr lang="en-US" sz="3600" dirty="0" smtClean="0">
                <a:solidFill>
                  <a:srgbClr val="000090"/>
                </a:solidFill>
              </a:rPr>
              <a:t> margin</a:t>
            </a:r>
            <a:endParaRPr lang="en-US" sz="3600" dirty="0">
              <a:solidFill>
                <a:srgbClr val="000090"/>
              </a:solidFill>
            </a:endParaRPr>
          </a:p>
        </p:txBody>
      </p:sp>
      <p:grpSp>
        <p:nvGrpSpPr>
          <p:cNvPr id="2" name="Group 3"/>
          <p:cNvGrpSpPr>
            <a:grpSpLocks/>
          </p:cNvGrpSpPr>
          <p:nvPr/>
        </p:nvGrpSpPr>
        <p:grpSpPr bwMode="auto">
          <a:xfrm>
            <a:off x="-609600" y="2403475"/>
            <a:ext cx="2198688" cy="2895600"/>
            <a:chOff x="480" y="1488"/>
            <a:chExt cx="1632" cy="2064"/>
          </a:xfrm>
        </p:grpSpPr>
        <p:sp>
          <p:nvSpPr>
            <p:cNvPr id="917508"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09"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0"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1"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2"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3"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4"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5"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6"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7517"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4" name="Group 23"/>
          <p:cNvGrpSpPr>
            <a:grpSpLocks/>
          </p:cNvGrpSpPr>
          <p:nvPr/>
        </p:nvGrpSpPr>
        <p:grpSpPr bwMode="auto">
          <a:xfrm>
            <a:off x="1143000" y="1295400"/>
            <a:ext cx="762000" cy="4616450"/>
            <a:chOff x="1152" y="838"/>
            <a:chExt cx="480" cy="2908"/>
          </a:xfrm>
        </p:grpSpPr>
        <p:sp>
          <p:nvSpPr>
            <p:cNvPr id="917528" name="Line 24"/>
            <p:cNvSpPr>
              <a:spLocks noChangeShapeType="1"/>
            </p:cNvSpPr>
            <p:nvPr/>
          </p:nvSpPr>
          <p:spPr bwMode="auto">
            <a:xfrm flipV="1">
              <a:off x="1152" y="960"/>
              <a:ext cx="480" cy="2786"/>
            </a:xfrm>
            <a:prstGeom prst="line">
              <a:avLst/>
            </a:prstGeom>
            <a:noFill/>
            <a:ln w="76200">
              <a:solidFill>
                <a:srgbClr val="FF0000"/>
              </a:solidFill>
              <a:round/>
              <a:headEnd/>
              <a:tailEnd/>
            </a:ln>
            <a:effectLst/>
          </p:spPr>
          <p:txBody>
            <a:bodyPr/>
            <a:lstStyle/>
            <a:p>
              <a:endParaRPr lang="en-US"/>
            </a:p>
          </p:txBody>
        </p:sp>
        <p:sp>
          <p:nvSpPr>
            <p:cNvPr id="917529" name="Text Box 25"/>
            <p:cNvSpPr txBox="1">
              <a:spLocks noChangeArrowheads="1"/>
            </p:cNvSpPr>
            <p:nvPr/>
          </p:nvSpPr>
          <p:spPr bwMode="auto">
            <a:xfrm rot="-47974438">
              <a:off x="1016" y="1183"/>
              <a:ext cx="921" cy="231"/>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 +1</a:t>
              </a:r>
            </a:p>
          </p:txBody>
        </p:sp>
      </p:grpSp>
      <p:grpSp>
        <p:nvGrpSpPr>
          <p:cNvPr id="5" name="Group 26"/>
          <p:cNvGrpSpPr>
            <a:grpSpLocks/>
          </p:cNvGrpSpPr>
          <p:nvPr/>
        </p:nvGrpSpPr>
        <p:grpSpPr bwMode="auto">
          <a:xfrm>
            <a:off x="2362200" y="1489075"/>
            <a:ext cx="762000" cy="4532313"/>
            <a:chOff x="1920" y="960"/>
            <a:chExt cx="480" cy="2855"/>
          </a:xfrm>
        </p:grpSpPr>
        <p:sp>
          <p:nvSpPr>
            <p:cNvPr id="917531" name="Line 27"/>
            <p:cNvSpPr>
              <a:spLocks noChangeShapeType="1"/>
            </p:cNvSpPr>
            <p:nvPr/>
          </p:nvSpPr>
          <p:spPr bwMode="auto">
            <a:xfrm flipV="1">
              <a:off x="1920" y="1029"/>
              <a:ext cx="480" cy="2786"/>
            </a:xfrm>
            <a:prstGeom prst="line">
              <a:avLst/>
            </a:prstGeom>
            <a:noFill/>
            <a:ln w="76200">
              <a:solidFill>
                <a:srgbClr val="FF0000"/>
              </a:solidFill>
              <a:round/>
              <a:headEnd/>
              <a:tailEnd/>
            </a:ln>
            <a:effectLst/>
          </p:spPr>
          <p:txBody>
            <a:bodyPr/>
            <a:lstStyle/>
            <a:p>
              <a:endParaRPr lang="en-US"/>
            </a:p>
          </p:txBody>
        </p:sp>
        <p:sp>
          <p:nvSpPr>
            <p:cNvPr id="917532" name="Text Box 28"/>
            <p:cNvSpPr txBox="1">
              <a:spLocks noChangeArrowheads="1"/>
            </p:cNvSpPr>
            <p:nvPr/>
          </p:nvSpPr>
          <p:spPr bwMode="auto">
            <a:xfrm rot="-47974438">
              <a:off x="1783" y="1286"/>
              <a:ext cx="884"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-1</a:t>
              </a:r>
            </a:p>
          </p:txBody>
        </p:sp>
      </p:grpSp>
      <p:grpSp>
        <p:nvGrpSpPr>
          <p:cNvPr id="6" name="Group 29"/>
          <p:cNvGrpSpPr>
            <a:grpSpLocks/>
          </p:cNvGrpSpPr>
          <p:nvPr/>
        </p:nvGrpSpPr>
        <p:grpSpPr bwMode="auto">
          <a:xfrm>
            <a:off x="1752600" y="1466850"/>
            <a:ext cx="762000" cy="4457700"/>
            <a:chOff x="1680" y="1034"/>
            <a:chExt cx="480" cy="2808"/>
          </a:xfrm>
        </p:grpSpPr>
        <p:sp>
          <p:nvSpPr>
            <p:cNvPr id="917534" name="Line 30"/>
            <p:cNvSpPr>
              <a:spLocks noChangeShapeType="1"/>
            </p:cNvSpPr>
            <p:nvPr/>
          </p:nvSpPr>
          <p:spPr bwMode="auto">
            <a:xfrm flipV="1">
              <a:off x="1680" y="1056"/>
              <a:ext cx="480" cy="2786"/>
            </a:xfrm>
            <a:prstGeom prst="line">
              <a:avLst/>
            </a:prstGeom>
            <a:noFill/>
            <a:ln w="76200">
              <a:solidFill>
                <a:schemeClr val="tx1"/>
              </a:solidFill>
              <a:round/>
              <a:headEnd/>
              <a:tailEnd/>
            </a:ln>
            <a:effectLst/>
          </p:spPr>
          <p:txBody>
            <a:bodyPr/>
            <a:lstStyle/>
            <a:p>
              <a:endParaRPr lang="en-US"/>
            </a:p>
          </p:txBody>
        </p:sp>
        <p:sp>
          <p:nvSpPr>
            <p:cNvPr id="917535" name="Text Box 31"/>
            <p:cNvSpPr txBox="1">
              <a:spLocks noChangeArrowheads="1"/>
            </p:cNvSpPr>
            <p:nvPr/>
          </p:nvSpPr>
          <p:spPr bwMode="auto">
            <a:xfrm rot="-47974438">
              <a:off x="1563" y="1336"/>
              <a:ext cx="836"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0</a:t>
              </a:r>
            </a:p>
          </p:txBody>
        </p:sp>
      </p:grpSp>
      <p:grpSp>
        <p:nvGrpSpPr>
          <p:cNvPr id="8" name="Group 35"/>
          <p:cNvGrpSpPr>
            <a:grpSpLocks/>
          </p:cNvGrpSpPr>
          <p:nvPr/>
        </p:nvGrpSpPr>
        <p:grpSpPr bwMode="auto">
          <a:xfrm>
            <a:off x="2514600" y="4460875"/>
            <a:ext cx="574675" cy="579438"/>
            <a:chOff x="2016" y="2832"/>
            <a:chExt cx="362" cy="365"/>
          </a:xfrm>
        </p:grpSpPr>
        <p:sp>
          <p:nvSpPr>
            <p:cNvPr id="917540" name="Text Box 36"/>
            <p:cNvSpPr txBox="1">
              <a:spLocks noChangeArrowheads="1"/>
            </p:cNvSpPr>
            <p:nvPr/>
          </p:nvSpPr>
          <p:spPr bwMode="auto">
            <a:xfrm>
              <a:off x="2064" y="2832"/>
              <a:ext cx="314" cy="365"/>
            </a:xfrm>
            <a:prstGeom prst="rect">
              <a:avLst/>
            </a:prstGeom>
            <a:noFill/>
            <a:ln w="9525">
              <a:noFill/>
              <a:miter lim="800000"/>
              <a:headEnd/>
              <a:tailEnd/>
            </a:ln>
            <a:effectLst/>
          </p:spPr>
          <p:txBody>
            <a:bodyPr wrap="none">
              <a:spAutoFit/>
            </a:bodyPr>
            <a:lstStyle/>
            <a:p>
              <a:r>
                <a:rPr lang="en-US" sz="3200" b="1"/>
                <a:t>x</a:t>
              </a:r>
              <a:r>
                <a:rPr lang="en-US" sz="3200" b="1" baseline="30000"/>
                <a:t>-</a:t>
              </a:r>
              <a:endParaRPr lang="en-US" sz="3200" b="1"/>
            </a:p>
          </p:txBody>
        </p:sp>
        <p:sp>
          <p:nvSpPr>
            <p:cNvPr id="917541" name="Oval 37"/>
            <p:cNvSpPr>
              <a:spLocks noChangeArrowheads="1"/>
            </p:cNvSpPr>
            <p:nvPr/>
          </p:nvSpPr>
          <p:spPr bwMode="auto">
            <a:xfrm>
              <a:off x="2016" y="297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9" name="Group 38"/>
          <p:cNvGrpSpPr>
            <a:grpSpLocks/>
          </p:cNvGrpSpPr>
          <p:nvPr/>
        </p:nvGrpSpPr>
        <p:grpSpPr bwMode="auto">
          <a:xfrm>
            <a:off x="882650" y="4110038"/>
            <a:ext cx="565150" cy="579437"/>
            <a:chOff x="988" y="2611"/>
            <a:chExt cx="356" cy="365"/>
          </a:xfrm>
        </p:grpSpPr>
        <p:sp>
          <p:nvSpPr>
            <p:cNvPr id="917543" name="Text Box 39"/>
            <p:cNvSpPr txBox="1">
              <a:spLocks noChangeArrowheads="1"/>
            </p:cNvSpPr>
            <p:nvPr/>
          </p:nvSpPr>
          <p:spPr bwMode="auto">
            <a:xfrm>
              <a:off x="988" y="2611"/>
              <a:ext cx="356" cy="365"/>
            </a:xfrm>
            <a:prstGeom prst="rect">
              <a:avLst/>
            </a:prstGeom>
            <a:noFill/>
            <a:ln w="9525">
              <a:noFill/>
              <a:miter lim="800000"/>
              <a:headEnd/>
              <a:tailEnd/>
            </a:ln>
            <a:effectLst/>
          </p:spPr>
          <p:txBody>
            <a:bodyPr wrap="none">
              <a:spAutoFit/>
            </a:bodyPr>
            <a:lstStyle/>
            <a:p>
              <a:r>
                <a:rPr lang="en-US" sz="3200" b="1"/>
                <a:t>x</a:t>
              </a:r>
              <a:r>
                <a:rPr lang="en-US" sz="3200" b="1" baseline="30000"/>
                <a:t>+</a:t>
              </a:r>
              <a:endParaRPr lang="en-US" sz="3200" b="1"/>
            </a:p>
          </p:txBody>
        </p:sp>
        <p:sp>
          <p:nvSpPr>
            <p:cNvPr id="917544" name="Oval 40"/>
            <p:cNvSpPr>
              <a:spLocks noChangeArrowheads="1"/>
            </p:cNvSpPr>
            <p:nvPr/>
          </p:nvSpPr>
          <p:spPr bwMode="auto">
            <a:xfrm>
              <a:off x="1248" y="28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917545" name="Line 41"/>
          <p:cNvSpPr>
            <a:spLocks noChangeShapeType="1"/>
          </p:cNvSpPr>
          <p:nvPr/>
        </p:nvSpPr>
        <p:spPr bwMode="auto">
          <a:xfrm>
            <a:off x="1419225" y="4537075"/>
            <a:ext cx="1143000" cy="228600"/>
          </a:xfrm>
          <a:prstGeom prst="line">
            <a:avLst/>
          </a:prstGeom>
          <a:noFill/>
          <a:ln w="76200">
            <a:solidFill>
              <a:srgbClr val="009900"/>
            </a:solidFill>
            <a:round/>
            <a:headEnd type="triangle" w="med" len="med"/>
            <a:tailEnd/>
          </a:ln>
          <a:effectLst/>
        </p:spPr>
        <p:txBody>
          <a:bodyPr/>
          <a:lstStyle/>
          <a:p>
            <a:endParaRPr lang="en-US"/>
          </a:p>
        </p:txBody>
      </p:sp>
      <p:pic>
        <p:nvPicPr>
          <p:cNvPr id="917546" name="Picture 42" descr="txp_fig"/>
          <p:cNvPicPr>
            <a:picLocks noChangeAspect="1" noChangeArrowheads="1"/>
          </p:cNvPicPr>
          <p:nvPr>
            <p:custDataLst>
              <p:tags r:id="rId1"/>
            </p:custDataLst>
          </p:nvPr>
        </p:nvPicPr>
        <p:blipFill>
          <a:blip r:embed="rId4" cstate="print"/>
          <a:srcRect/>
          <a:stretch>
            <a:fillRect/>
          </a:stretch>
        </p:blipFill>
        <p:spPr bwMode="auto">
          <a:xfrm>
            <a:off x="6096000" y="381000"/>
            <a:ext cx="2743200" cy="773723"/>
          </a:xfrm>
          <a:prstGeom prst="rect">
            <a:avLst/>
          </a:prstGeom>
          <a:noFill/>
          <a:ln w="9525">
            <a:solidFill>
              <a:srgbClr val="000090"/>
            </a:solidFill>
            <a:miter lim="800000"/>
            <a:headEnd/>
            <a:tailEnd/>
          </a:ln>
          <a:effectLst/>
        </p:spPr>
      </p:pic>
      <p:sp>
        <p:nvSpPr>
          <p:cNvPr id="10" name="Rectangle 9"/>
          <p:cNvSpPr/>
          <p:nvPr/>
        </p:nvSpPr>
        <p:spPr>
          <a:xfrm>
            <a:off x="134473" y="6248400"/>
            <a:ext cx="9009527" cy="446276"/>
          </a:xfrm>
          <a:prstGeom prst="rect">
            <a:avLst/>
          </a:prstGeom>
        </p:spPr>
        <p:txBody>
          <a:bodyPr wrap="none">
            <a:spAutoFit/>
          </a:bodyPr>
          <a:lstStyle/>
          <a:p>
            <a:r>
              <a:rPr lang="en-US" sz="2300" dirty="0" smtClean="0">
                <a:solidFill>
                  <a:srgbClr val="000090"/>
                </a:solidFill>
              </a:rPr>
              <a:t>Final result:</a:t>
            </a:r>
            <a:r>
              <a:rPr lang="en-US" sz="2300" dirty="0" smtClean="0">
                <a:solidFill>
                  <a:srgbClr val="000000"/>
                </a:solidFill>
              </a:rPr>
              <a:t> can</a:t>
            </a:r>
            <a:r>
              <a:rPr lang="en-US" sz="2300" dirty="0" smtClean="0">
                <a:solidFill>
                  <a:srgbClr val="000090"/>
                </a:solidFill>
              </a:rPr>
              <a:t> </a:t>
            </a:r>
            <a:r>
              <a:rPr lang="en-US" sz="2300" dirty="0" smtClean="0">
                <a:solidFill>
                  <a:srgbClr val="000000"/>
                </a:solidFill>
              </a:rPr>
              <a:t>maximize constrained margin by minimizing ||w||</a:t>
            </a:r>
            <a:r>
              <a:rPr lang="en-US" sz="2300" baseline="-25000" dirty="0" smtClean="0">
                <a:solidFill>
                  <a:srgbClr val="000000"/>
                </a:solidFill>
              </a:rPr>
              <a:t>2</a:t>
            </a:r>
            <a:r>
              <a:rPr lang="en-US" sz="2300" dirty="0" smtClean="0">
                <a:solidFill>
                  <a:srgbClr val="000000"/>
                </a:solidFill>
              </a:rPr>
              <a:t>!!!</a:t>
            </a:r>
            <a:endParaRPr lang="en-US" sz="2300" dirty="0"/>
          </a:p>
        </p:txBody>
      </p:sp>
      <p:sp>
        <p:nvSpPr>
          <p:cNvPr id="11" name="Rectangle 10"/>
          <p:cNvSpPr/>
          <p:nvPr/>
        </p:nvSpPr>
        <p:spPr>
          <a:xfrm>
            <a:off x="4800600" y="1295400"/>
            <a:ext cx="3810000" cy="461665"/>
          </a:xfrm>
          <a:prstGeom prst="rect">
            <a:avLst/>
          </a:prstGeom>
        </p:spPr>
        <p:txBody>
          <a:bodyPr wrap="square">
            <a:spAutoFit/>
          </a:bodyPr>
          <a:lstStyle/>
          <a:p>
            <a:r>
              <a:rPr lang="en-US" sz="2400" dirty="0" smtClean="0">
                <a:solidFill>
                  <a:srgbClr val="000090"/>
                </a:solidFill>
              </a:rPr>
              <a:t>Generally:</a:t>
            </a:r>
            <a:endParaRPr lang="en-US" sz="2400" dirty="0">
              <a:solidFill>
                <a:srgbClr val="000090"/>
              </a:solidFill>
            </a:endParaRPr>
          </a:p>
        </p:txBody>
      </p:sp>
      <p:grpSp>
        <p:nvGrpSpPr>
          <p:cNvPr id="103" name="Group 14"/>
          <p:cNvGrpSpPr>
            <a:grpSpLocks/>
          </p:cNvGrpSpPr>
          <p:nvPr/>
        </p:nvGrpSpPr>
        <p:grpSpPr bwMode="auto">
          <a:xfrm>
            <a:off x="2667000" y="2833688"/>
            <a:ext cx="1616075" cy="2425700"/>
            <a:chOff x="2112" y="1807"/>
            <a:chExt cx="1018" cy="1528"/>
          </a:xfrm>
        </p:grpSpPr>
        <p:sp>
          <p:nvSpPr>
            <p:cNvPr id="104" name="Rectangle 15"/>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5" name="Rectangle 16"/>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6" name="Rectangle 17"/>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7" name="Rectangle 18"/>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8" name="Rectangle 19"/>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09" name="Rectangle 20"/>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0" name="Rectangle 21"/>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1" name="Rectangle 22"/>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pic>
        <p:nvPicPr>
          <p:cNvPr id="12" name="Picture 11"/>
          <p:cNvPicPr>
            <a:picLocks noChangeAspect="1"/>
          </p:cNvPicPr>
          <p:nvPr/>
        </p:nvPicPr>
        <p:blipFill>
          <a:blip r:embed="rId5"/>
          <a:stretch>
            <a:fillRect/>
          </a:stretch>
        </p:blipFill>
        <p:spPr>
          <a:xfrm>
            <a:off x="5253644" y="1447800"/>
            <a:ext cx="2899756" cy="990600"/>
          </a:xfrm>
          <a:prstGeom prst="rect">
            <a:avLst/>
          </a:prstGeom>
        </p:spPr>
      </p:pic>
      <p:sp>
        <p:nvSpPr>
          <p:cNvPr id="113" name="TextBox 112"/>
          <p:cNvSpPr txBox="1"/>
          <p:nvPr/>
        </p:nvSpPr>
        <p:spPr>
          <a:xfrm>
            <a:off x="2341270" y="3195935"/>
            <a:ext cx="325730" cy="461665"/>
          </a:xfrm>
          <a:prstGeom prst="rect">
            <a:avLst/>
          </a:prstGeom>
          <a:noFill/>
        </p:spPr>
        <p:txBody>
          <a:bodyPr wrap="none" rtlCol="0">
            <a:spAutoFit/>
          </a:bodyPr>
          <a:lstStyle/>
          <a:p>
            <a:r>
              <a:rPr lang="en-US" sz="2400" dirty="0" err="1" smtClean="0">
                <a:solidFill>
                  <a:srgbClr val="000090"/>
                </a:solidFill>
                <a:latin typeface="Times New Roman"/>
                <a:cs typeface="Times New Roman"/>
              </a:rPr>
              <a:t>γ</a:t>
            </a:r>
            <a:endParaRPr lang="en-US" sz="2400" dirty="0">
              <a:solidFill>
                <a:srgbClr val="000090"/>
              </a:solidFill>
              <a:latin typeface="Times New Roman"/>
              <a:cs typeface="Times New Roman"/>
            </a:endParaRPr>
          </a:p>
        </p:txBody>
      </p:sp>
      <p:cxnSp>
        <p:nvCxnSpPr>
          <p:cNvPr id="114" name="Straight Connector 113"/>
          <p:cNvCxnSpPr/>
          <p:nvPr/>
        </p:nvCxnSpPr>
        <p:spPr>
          <a:xfrm flipH="1" flipV="1">
            <a:off x="2178824" y="3642110"/>
            <a:ext cx="547146" cy="7538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4724400" y="2260937"/>
            <a:ext cx="3810000" cy="1015663"/>
          </a:xfrm>
          <a:prstGeom prst="rect">
            <a:avLst/>
          </a:prstGeom>
        </p:spPr>
        <p:txBody>
          <a:bodyPr wrap="square">
            <a:spAutoFit/>
          </a:bodyPr>
          <a:lstStyle/>
          <a:p>
            <a:r>
              <a:rPr lang="en-US" sz="2400" dirty="0" smtClean="0">
                <a:solidFill>
                  <a:srgbClr val="000090"/>
                </a:solidFill>
              </a:rPr>
              <a:t>Assume: </a:t>
            </a:r>
            <a:r>
              <a:rPr lang="en-US" sz="2000" dirty="0" smtClean="0"/>
              <a:t>x</a:t>
            </a:r>
            <a:r>
              <a:rPr lang="en-US" sz="2000" baseline="30000" dirty="0" smtClean="0"/>
              <a:t>+</a:t>
            </a:r>
            <a:r>
              <a:rPr lang="en-US" sz="2000" dirty="0" smtClean="0"/>
              <a:t> on positive line, x</a:t>
            </a:r>
            <a:r>
              <a:rPr lang="en-US" sz="2000" baseline="30000" dirty="0" smtClean="0"/>
              <a:t>-</a:t>
            </a:r>
            <a:r>
              <a:rPr lang="en-US" sz="2000" dirty="0" smtClean="0"/>
              <a:t> </a:t>
            </a:r>
            <a:r>
              <a:rPr lang="en-US" sz="2000" dirty="0"/>
              <a:t>on </a:t>
            </a:r>
            <a:r>
              <a:rPr lang="en-US" sz="2000" dirty="0" smtClean="0"/>
              <a:t>negative</a:t>
            </a:r>
            <a:endParaRPr lang="en-US" sz="2000" baseline="30000" dirty="0"/>
          </a:p>
          <a:p>
            <a:endParaRPr lang="en-US" sz="2400" baseline="30000" dirty="0"/>
          </a:p>
        </p:txBody>
      </p:sp>
      <p:pic>
        <p:nvPicPr>
          <p:cNvPr id="14" name="Picture 13"/>
          <p:cNvPicPr>
            <a:picLocks noChangeAspect="1"/>
          </p:cNvPicPr>
          <p:nvPr/>
        </p:nvPicPr>
        <p:blipFill>
          <a:blip r:embed="rId6"/>
          <a:stretch>
            <a:fillRect/>
          </a:stretch>
        </p:blipFill>
        <p:spPr>
          <a:xfrm>
            <a:off x="5638800" y="2957170"/>
            <a:ext cx="2362200" cy="548030"/>
          </a:xfrm>
          <a:prstGeom prst="rect">
            <a:avLst/>
          </a:prstGeom>
        </p:spPr>
      </p:pic>
      <p:pic>
        <p:nvPicPr>
          <p:cNvPr id="15" name="Picture 14"/>
          <p:cNvPicPr>
            <a:picLocks noChangeAspect="1"/>
          </p:cNvPicPr>
          <p:nvPr/>
        </p:nvPicPr>
        <p:blipFill>
          <a:blip r:embed="rId7"/>
          <a:stretch>
            <a:fillRect/>
          </a:stretch>
        </p:blipFill>
        <p:spPr>
          <a:xfrm>
            <a:off x="4962993" y="3352800"/>
            <a:ext cx="3621374" cy="990600"/>
          </a:xfrm>
          <a:prstGeom prst="rect">
            <a:avLst/>
          </a:prstGeom>
        </p:spPr>
      </p:pic>
      <p:pic>
        <p:nvPicPr>
          <p:cNvPr id="16" name="Picture 15"/>
          <p:cNvPicPr>
            <a:picLocks noChangeAspect="1"/>
          </p:cNvPicPr>
          <p:nvPr/>
        </p:nvPicPr>
        <p:blipFill>
          <a:blip r:embed="rId8"/>
          <a:stretch>
            <a:fillRect/>
          </a:stretch>
        </p:blipFill>
        <p:spPr>
          <a:xfrm>
            <a:off x="5334000" y="4230806"/>
            <a:ext cx="3352800" cy="950794"/>
          </a:xfrm>
          <a:prstGeom prst="rect">
            <a:avLst/>
          </a:prstGeom>
        </p:spPr>
      </p:pic>
      <p:pic>
        <p:nvPicPr>
          <p:cNvPr id="17" name="Picture 16"/>
          <p:cNvPicPr>
            <a:picLocks noChangeAspect="1"/>
          </p:cNvPicPr>
          <p:nvPr/>
        </p:nvPicPr>
        <p:blipFill>
          <a:blip r:embed="rId9"/>
          <a:stretch>
            <a:fillRect/>
          </a:stretch>
        </p:blipFill>
        <p:spPr>
          <a:xfrm>
            <a:off x="4495800" y="4876800"/>
            <a:ext cx="1812758" cy="914400"/>
          </a:xfrm>
          <a:prstGeom prst="rect">
            <a:avLst/>
          </a:prstGeom>
        </p:spPr>
      </p:pic>
      <p:pic>
        <p:nvPicPr>
          <p:cNvPr id="18" name="Picture 17"/>
          <p:cNvPicPr>
            <a:picLocks noChangeAspect="1"/>
          </p:cNvPicPr>
          <p:nvPr/>
        </p:nvPicPr>
        <p:blipFill>
          <a:blip r:embed="rId10"/>
          <a:stretch>
            <a:fillRect/>
          </a:stretch>
        </p:blipFill>
        <p:spPr>
          <a:xfrm>
            <a:off x="6248400" y="5172494"/>
            <a:ext cx="2590800" cy="847306"/>
          </a:xfrm>
          <a:prstGeom prst="rect">
            <a:avLst/>
          </a:prstGeom>
          <a:noFill/>
          <a:ln>
            <a:solidFill>
              <a:srgbClr val="000090"/>
            </a:solidFill>
          </a:ln>
        </p:spPr>
      </p:pic>
    </p:spTree>
    <p:extLst>
      <p:ext uri="{BB962C8B-B14F-4D97-AF65-F5344CB8AC3E}">
        <p14:creationId xmlns:p14="http://schemas.microsoft.com/office/powerpoint/2010/main" val="785767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17545"/>
                                        </p:tgtEl>
                                        <p:attrNameLst>
                                          <p:attrName>style.visibility</p:attrName>
                                        </p:attrNameLst>
                                      </p:cBhvr>
                                      <p:to>
                                        <p:strVal val="visible"/>
                                      </p:to>
                                    </p:set>
                                    <p:animEffect transition="in" filter="wipe(down)">
                                      <p:cBhvr>
                                        <p:cTn id="27" dur="500"/>
                                        <p:tgtEl>
                                          <p:spTgt spid="91754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45" grpId="0" animBg="1"/>
      <p:bldP spid="10" grpId="0"/>
      <p:bldP spid="1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latin typeface="Calibri" charset="0"/>
            </a:endParaRPr>
          </a:p>
        </p:txBody>
      </p:sp>
      <p:sp>
        <p:nvSpPr>
          <p:cNvPr id="30723"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DCCA86A-422D-2640-A384-8A14989FE85D}" type="slidenum">
              <a:rPr lang="en-US">
                <a:solidFill>
                  <a:srgbClr val="898989"/>
                </a:solidFill>
                <a:latin typeface="Calibri" charset="0"/>
              </a:rPr>
              <a:pPr eaLnBrk="1" hangingPunct="1"/>
              <a:t>80</a:t>
            </a:fld>
            <a:endParaRPr lang="en-US">
              <a:solidFill>
                <a:srgbClr val="898989"/>
              </a:solidFill>
              <a:latin typeface="Calibri" charset="0"/>
            </a:endParaRPr>
          </a:p>
        </p:txBody>
      </p:sp>
      <p:pic>
        <p:nvPicPr>
          <p:cNvPr id="30725" name="Picture 2"/>
          <p:cNvPicPr>
            <a:picLocks noChangeAspect="1" noChangeArrowheads="1"/>
          </p:cNvPicPr>
          <p:nvPr/>
        </p:nvPicPr>
        <p:blipFill>
          <a:blip r:embed="rId3">
            <a:extLst>
              <a:ext uri="{28A0092B-C50C-407E-A947-70E740481C1C}">
                <a14:useLocalDpi xmlns:a14="http://schemas.microsoft.com/office/drawing/2010/main" val="0"/>
              </a:ext>
            </a:extLst>
          </a:blip>
          <a:srcRect b="18120"/>
          <a:stretch>
            <a:fillRect/>
          </a:stretch>
        </p:blipFill>
        <p:spPr bwMode="auto">
          <a:xfrm>
            <a:off x="471488" y="261938"/>
            <a:ext cx="8201025" cy="518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9914313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atin typeface="Calibri" charset="0"/>
              </a:rPr>
              <a:t>Pictorial Structures: Summary</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7CFBDDF-A3FE-8641-AA81-65F10F827F4D}" type="slidenum">
              <a:rPr lang="en-US">
                <a:solidFill>
                  <a:srgbClr val="898989"/>
                </a:solidFill>
                <a:latin typeface="Calibri" charset="0"/>
              </a:rPr>
              <a:pPr eaLnBrk="1" hangingPunct="1"/>
              <a:t>81</a:t>
            </a:fld>
            <a:endParaRPr lang="en-US">
              <a:solidFill>
                <a:srgbClr val="898989"/>
              </a:solidFill>
              <a:latin typeface="Calibri" charset="0"/>
            </a:endParaRP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l="20972" t="64207" r="15492" b="17519"/>
          <a:stretch>
            <a:fillRect/>
          </a:stretch>
        </p:blipFill>
        <p:spPr bwMode="auto">
          <a:xfrm>
            <a:off x="228600" y="1890713"/>
            <a:ext cx="5210175" cy="115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rcRect l="82121" b="57780"/>
          <a:stretch>
            <a:fillRect/>
          </a:stretch>
        </p:blipFill>
        <p:spPr bwMode="auto">
          <a:xfrm>
            <a:off x="5438775" y="1524000"/>
            <a:ext cx="27273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0" name="Picture 2"/>
          <p:cNvPicPr>
            <a:picLocks noChangeAspect="1" noChangeArrowheads="1"/>
          </p:cNvPicPr>
          <p:nvPr/>
        </p:nvPicPr>
        <p:blipFill>
          <a:blip r:embed="rId5">
            <a:extLst>
              <a:ext uri="{28A0092B-C50C-407E-A947-70E740481C1C}">
                <a14:useLocalDpi xmlns:a14="http://schemas.microsoft.com/office/drawing/2010/main" val="0"/>
              </a:ext>
            </a:extLst>
          </a:blip>
          <a:srcRect l="16637" t="70192" r="45753" b="23450"/>
          <a:stretch>
            <a:fillRect/>
          </a:stretch>
        </p:blipFill>
        <p:spPr bwMode="auto">
          <a:xfrm>
            <a:off x="1292225" y="3344863"/>
            <a:ext cx="3084513"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8914190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82</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69635"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83</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173634"/>
            <a:ext cx="8229600" cy="1143000"/>
          </a:xfrm>
        </p:spPr>
        <p:txBody>
          <a:bodyPr/>
          <a:lstStyle/>
          <a:p>
            <a:r>
              <a:rPr lang="en-US" dirty="0" smtClean="0"/>
              <a:t>Enhanced pictorial structures</a:t>
            </a:r>
          </a:p>
        </p:txBody>
      </p:sp>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57250"/>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71600"/>
            <a:ext cx="45720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48025"/>
            <a:ext cx="50577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1"/>
          <p:cNvSpPr>
            <a:spLocks noGrp="1"/>
          </p:cNvSpPr>
          <p:nvPr>
            <p:ph type="title"/>
          </p:nvPr>
        </p:nvSpPr>
        <p:spPr>
          <a:xfrm>
            <a:off x="457200" y="-101382"/>
            <a:ext cx="8229600" cy="1143000"/>
          </a:xfrm>
        </p:spPr>
        <p:txBody>
          <a:bodyPr>
            <a:normAutofit/>
          </a:bodyPr>
          <a:lstStyle/>
          <a:p>
            <a:r>
              <a:rPr lang="en-US" dirty="0" smtClean="0"/>
              <a:t>Deformable Latent Parts Model</a:t>
            </a:r>
          </a:p>
        </p:txBody>
      </p:sp>
      <p:sp>
        <p:nvSpPr>
          <p:cNvPr id="53253" name="Content Placeholder 4"/>
          <p:cNvSpPr>
            <a:spLocks noGrp="1"/>
          </p:cNvSpPr>
          <p:nvPr>
            <p:ph idx="1"/>
          </p:nvPr>
        </p:nvSpPr>
        <p:spPr>
          <a:xfrm>
            <a:off x="457200" y="898684"/>
            <a:ext cx="8229600" cy="609600"/>
          </a:xfrm>
        </p:spPr>
        <p:txBody>
          <a:bodyPr/>
          <a:lstStyle/>
          <a:p>
            <a:pPr marL="514350" indent="-514350">
              <a:buFont typeface="Arial" charset="0"/>
              <a:buNone/>
            </a:pPr>
            <a:r>
              <a:rPr lang="en-US" dirty="0" smtClean="0"/>
              <a:t>Useful parts discovered during training</a:t>
            </a:r>
          </a:p>
        </p:txBody>
      </p:sp>
      <p:sp>
        <p:nvSpPr>
          <p:cNvPr id="53254" name="TextBox 7"/>
          <p:cNvSpPr txBox="1">
            <a:spLocks noChangeArrowheads="1"/>
          </p:cNvSpPr>
          <p:nvPr/>
        </p:nvSpPr>
        <p:spPr bwMode="auto">
          <a:xfrm>
            <a:off x="914400" y="18288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Detections</a:t>
            </a:r>
          </a:p>
        </p:txBody>
      </p:sp>
      <p:sp>
        <p:nvSpPr>
          <p:cNvPr id="53255" name="TextBox 8"/>
          <p:cNvSpPr txBox="1">
            <a:spLocks noChangeArrowheads="1"/>
          </p:cNvSpPr>
          <p:nvPr/>
        </p:nvSpPr>
        <p:spPr bwMode="auto">
          <a:xfrm>
            <a:off x="0" y="4724400"/>
            <a:ext cx="247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prstClr val="black"/>
                </a:solidFill>
              </a:rPr>
              <a:t>Template Visualization</a:t>
            </a:r>
          </a:p>
        </p:txBody>
      </p:sp>
      <p:sp>
        <p:nvSpPr>
          <p:cNvPr id="53256" name="TextBox 9"/>
          <p:cNvSpPr txBox="1">
            <a:spLocks noChangeArrowheads="1"/>
          </p:cNvSpPr>
          <p:nvPr/>
        </p:nvSpPr>
        <p:spPr bwMode="auto">
          <a:xfrm>
            <a:off x="7134225" y="6581775"/>
            <a:ext cx="1871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smtClean="0">
                <a:solidFill>
                  <a:prstClr val="black"/>
                </a:solidFill>
              </a:rPr>
              <a:t>Felzenszwalb et al. 2008</a:t>
            </a:r>
          </a:p>
        </p:txBody>
      </p:sp>
    </p:spTree>
    <p:extLst>
      <p:ext uri="{BB962C8B-B14F-4D97-AF65-F5344CB8AC3E}">
        <p14:creationId xmlns:p14="http://schemas.microsoft.com/office/powerpoint/2010/main" val="70908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85800" y="274638"/>
            <a:ext cx="8229600" cy="1143000"/>
          </a:xfrm>
        </p:spPr>
        <p:txBody>
          <a:bodyPr/>
          <a:lstStyle/>
          <a:p>
            <a:endParaRPr lang="en-US">
              <a:latin typeface="Calibri" charset="0"/>
            </a:endParaRPr>
          </a:p>
        </p:txBody>
      </p:sp>
      <p:sp>
        <p:nvSpPr>
          <p:cNvPr id="33795" name="Content Placeholder 2"/>
          <p:cNvSpPr>
            <a:spLocks noGrp="1"/>
          </p:cNvSpPr>
          <p:nvPr>
            <p:ph idx="1"/>
          </p:nvPr>
        </p:nvSpPr>
        <p:spPr>
          <a:xfrm>
            <a:off x="685800" y="1600200"/>
            <a:ext cx="8229600" cy="4525963"/>
          </a:xfrm>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F6A8E83-105E-A94F-8353-5DE061343255}" type="slidenum">
              <a:rPr lang="en-US">
                <a:solidFill>
                  <a:srgbClr val="898989"/>
                </a:solidFill>
                <a:latin typeface="Calibri" charset="0"/>
              </a:rPr>
              <a:pPr eaLnBrk="1" hangingPunct="1"/>
              <a:t>86</a:t>
            </a:fld>
            <a:endParaRPr lang="en-US">
              <a:solidFill>
                <a:srgbClr val="898989"/>
              </a:solidFill>
              <a:latin typeface="Calibri" charset="0"/>
            </a:endParaRPr>
          </a:p>
        </p:txBody>
      </p:sp>
      <p:sp>
        <p:nvSpPr>
          <p:cNvPr id="8" name="Rectangle 7"/>
          <p:cNvSpPr/>
          <p:nvPr/>
        </p:nvSpPr>
        <p:spPr>
          <a:xfrm>
            <a:off x="5181600" y="1524000"/>
            <a:ext cx="25908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8" name="TextBox 4"/>
          <p:cNvSpPr txBox="1">
            <a:spLocks noChangeArrowheads="1"/>
          </p:cNvSpPr>
          <p:nvPr/>
        </p:nvSpPr>
        <p:spPr bwMode="auto">
          <a:xfrm>
            <a:off x="0" y="5105400"/>
            <a:ext cx="7974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i="1"/>
              <a:t>Score   =   F</a:t>
            </a:r>
            <a:r>
              <a:rPr lang="en-US" sz="2400" b="1" i="1" baseline="-25000"/>
              <a:t>0</a:t>
            </a:r>
            <a:r>
              <a:rPr lang="en-US" sz="2400" b="1" i="1"/>
              <a:t>.</a:t>
            </a:r>
            <a:r>
              <a:rPr lang="el-GR" sz="2400" b="1" i="1"/>
              <a:t>Φ</a:t>
            </a:r>
            <a:r>
              <a:rPr lang="en-US" sz="2400" b="1" i="1"/>
              <a:t>(p</a:t>
            </a:r>
            <a:r>
              <a:rPr lang="en-US" sz="2400" b="1" i="1" baseline="-25000"/>
              <a:t>0</a:t>
            </a:r>
            <a:r>
              <a:rPr lang="en-US" sz="2400" b="1" i="1"/>
              <a:t>,H)   +   </a:t>
            </a:r>
            <a:r>
              <a:rPr lang="el-GR" sz="2400" b="1" i="1"/>
              <a:t>Σ</a:t>
            </a:r>
            <a:r>
              <a:rPr lang="en-US" sz="2400" b="1" i="1"/>
              <a:t> F</a:t>
            </a:r>
            <a:r>
              <a:rPr lang="en-US" sz="2400" b="1" i="1" baseline="-25000"/>
              <a:t>i</a:t>
            </a:r>
            <a:r>
              <a:rPr lang="en-US" sz="2400" b="1" i="1"/>
              <a:t>.</a:t>
            </a:r>
            <a:r>
              <a:rPr lang="el-GR" sz="2400" b="1" i="1"/>
              <a:t>Φ</a:t>
            </a:r>
            <a:r>
              <a:rPr lang="en-US" sz="2400" b="1" i="1"/>
              <a:t>(p</a:t>
            </a:r>
            <a:r>
              <a:rPr lang="en-US" sz="2400" b="1" i="1" baseline="-25000"/>
              <a:t>i</a:t>
            </a:r>
            <a:r>
              <a:rPr lang="en-US" sz="2400" b="1" i="1"/>
              <a:t>,H)   -   </a:t>
            </a:r>
            <a:r>
              <a:rPr lang="el-GR" sz="2400" b="1" i="1"/>
              <a:t>Σ</a:t>
            </a:r>
            <a:r>
              <a:rPr lang="en-US" sz="2400" b="1" i="1"/>
              <a:t> d</a:t>
            </a:r>
            <a:r>
              <a:rPr lang="en-US" sz="2400" b="1" i="1" baseline="-25000"/>
              <a:t>i</a:t>
            </a:r>
            <a:r>
              <a:rPr lang="en-US" sz="2400" b="1" i="1"/>
              <a:t>.</a:t>
            </a:r>
            <a:r>
              <a:rPr lang="el-GR" sz="2400" b="1" i="1"/>
              <a:t>Φ</a:t>
            </a:r>
            <a:r>
              <a:rPr lang="en-US" sz="2400" b="1" i="1" baseline="-25000"/>
              <a:t>d</a:t>
            </a:r>
            <a:r>
              <a:rPr lang="en-US" sz="2400" b="1" i="1"/>
              <a:t>(x,y)</a:t>
            </a:r>
          </a:p>
        </p:txBody>
      </p:sp>
      <p:pic>
        <p:nvPicPr>
          <p:cNvPr id="33799" name="Picture 2"/>
          <p:cNvPicPr>
            <a:picLocks noChangeAspect="1" noChangeArrowheads="1"/>
          </p:cNvPicPr>
          <p:nvPr/>
        </p:nvPicPr>
        <p:blipFill>
          <a:blip r:embed="rId2">
            <a:extLst>
              <a:ext uri="{28A0092B-C50C-407E-A947-70E740481C1C}">
                <a14:useLocalDpi xmlns:a14="http://schemas.microsoft.com/office/drawing/2010/main" val="0"/>
              </a:ext>
            </a:extLst>
          </a:blip>
          <a:srcRect l="38655" t="31828" r="20267" b="52470"/>
          <a:stretch>
            <a:fillRect/>
          </a:stretch>
        </p:blipFill>
        <p:spPr bwMode="auto">
          <a:xfrm>
            <a:off x="2886075" y="5634038"/>
            <a:ext cx="3370263" cy="99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800" name="Picture 2"/>
          <p:cNvPicPr>
            <a:picLocks noChangeAspect="1" noChangeArrowheads="1"/>
          </p:cNvPicPr>
          <p:nvPr/>
        </p:nvPicPr>
        <p:blipFill>
          <a:blip r:embed="rId3">
            <a:extLst>
              <a:ext uri="{28A0092B-C50C-407E-A947-70E740481C1C}">
                <a14:useLocalDpi xmlns:a14="http://schemas.microsoft.com/office/drawing/2010/main" val="0"/>
              </a:ext>
            </a:extLst>
          </a:blip>
          <a:srcRect t="9033"/>
          <a:stretch>
            <a:fillRect/>
          </a:stretch>
        </p:blipFill>
        <p:spPr bwMode="auto">
          <a:xfrm>
            <a:off x="346075" y="76200"/>
            <a:ext cx="84502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8304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latin typeface="Calibri" charset="0"/>
            </a:endParaRPr>
          </a:p>
        </p:txBody>
      </p:sp>
      <p:sp>
        <p:nvSpPr>
          <p:cNvPr id="34819" name="Content Placeholder 2"/>
          <p:cNvSpPr>
            <a:spLocks noGrp="1"/>
          </p:cNvSpPr>
          <p:nvPr>
            <p:ph idx="1"/>
          </p:nvPr>
        </p:nvSpPr>
        <p:spPr/>
        <p:txBody>
          <a:bodyPr/>
          <a:lstStyle/>
          <a:p>
            <a:endParaRPr lang="en-US">
              <a:latin typeface="Calibri" charset="0"/>
            </a:endParaRP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57175"/>
            <a:ext cx="84582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3475C3B-41B6-6741-8A8A-CB963AA6E50C}" type="slidenum">
              <a:rPr lang="en-US">
                <a:solidFill>
                  <a:srgbClr val="898989"/>
                </a:solidFill>
                <a:latin typeface="Calibri" charset="0"/>
              </a:rPr>
              <a:pPr eaLnBrk="1" hangingPunct="1"/>
              <a:t>87</a:t>
            </a:fld>
            <a:endParaRPr lang="en-US">
              <a:solidFill>
                <a:srgbClr val="898989"/>
              </a:solidFill>
              <a:latin typeface="Calibri" charset="0"/>
            </a:endParaRPr>
          </a:p>
        </p:txBody>
      </p:sp>
    </p:spTree>
    <p:extLst>
      <p:ext uri="{BB962C8B-B14F-4D97-AF65-F5344CB8AC3E}">
        <p14:creationId xmlns:p14="http://schemas.microsoft.com/office/powerpoint/2010/main" val="417852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atin typeface="Calibri" charset="0"/>
            </a:endParaRPr>
          </a:p>
        </p:txBody>
      </p:sp>
      <p:sp>
        <p:nvSpPr>
          <p:cNvPr id="35843"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E9C1FCD-3128-2D45-872E-4238935E6116}" type="slidenum">
              <a:rPr lang="en-US">
                <a:solidFill>
                  <a:srgbClr val="898989"/>
                </a:solidFill>
                <a:latin typeface="Calibri" charset="0"/>
              </a:rPr>
              <a:pPr eaLnBrk="1" hangingPunct="1"/>
              <a:t>88</a:t>
            </a:fld>
            <a:endParaRPr lang="en-US">
              <a:solidFill>
                <a:srgbClr val="898989"/>
              </a:solidFill>
              <a:latin typeface="Calibri" charset="0"/>
            </a:endParaRPr>
          </a:p>
        </p:txBody>
      </p:sp>
      <p:pic>
        <p:nvPicPr>
          <p:cNvPr id="358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57175"/>
            <a:ext cx="84582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5867400" y="4191000"/>
            <a:ext cx="2667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7783513" y="533400"/>
            <a:ext cx="13335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80028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37B18C0-D547-0347-9D6E-D1BCE347BCBA}" type="slidenum">
              <a:rPr lang="en-US">
                <a:solidFill>
                  <a:srgbClr val="898989"/>
                </a:solidFill>
                <a:latin typeface="Calibri" charset="0"/>
              </a:rPr>
              <a:pPr eaLnBrk="1" hangingPunct="1"/>
              <a:t>89</a:t>
            </a:fld>
            <a:endParaRPr lang="en-US">
              <a:solidFill>
                <a:srgbClr val="898989"/>
              </a:solidFill>
              <a:latin typeface="Calibri" charset="0"/>
            </a:endParaRP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b="80931"/>
          <a:stretch>
            <a:fillRect/>
          </a:stretch>
        </p:blipFill>
        <p:spPr bwMode="auto">
          <a:xfrm>
            <a:off x="1847850" y="257175"/>
            <a:ext cx="54483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6"/>
          <p:cNvSpPr/>
          <p:nvPr/>
        </p:nvSpPr>
        <p:spPr>
          <a:xfrm>
            <a:off x="4868863" y="1371600"/>
            <a:ext cx="2427287"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8078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4724400" y="2590800"/>
            <a:ext cx="3429000" cy="1143000"/>
          </a:xfrm>
          <a:prstGeom prst="downArrow">
            <a:avLst>
              <a:gd name="adj1" fmla="val 65522"/>
              <a:gd name="adj2" fmla="val 47290"/>
            </a:avLst>
          </a:prstGeom>
          <a:ln>
            <a:solidFill>
              <a:srgbClr val="00009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21602" name="Rectangle 2"/>
          <p:cNvSpPr>
            <a:spLocks noGrp="1" noChangeArrowheads="1"/>
          </p:cNvSpPr>
          <p:nvPr>
            <p:ph type="title"/>
          </p:nvPr>
        </p:nvSpPr>
        <p:spPr>
          <a:xfrm>
            <a:off x="457200" y="-76200"/>
            <a:ext cx="8229600" cy="1143000"/>
          </a:xfrm>
        </p:spPr>
        <p:txBody>
          <a:bodyPr>
            <a:normAutofit fontScale="90000"/>
          </a:bodyPr>
          <a:lstStyle/>
          <a:p>
            <a:r>
              <a:rPr lang="en-US" sz="4000" dirty="0" smtClean="0">
                <a:solidFill>
                  <a:srgbClr val="000090"/>
                </a:solidFill>
              </a:rPr>
              <a:t>Max margin using </a:t>
            </a:r>
            <a:r>
              <a:rPr lang="en-US" sz="4000" dirty="0">
                <a:solidFill>
                  <a:srgbClr val="000090"/>
                </a:solidFill>
              </a:rPr>
              <a:t>canonical </a:t>
            </a:r>
            <a:r>
              <a:rPr lang="en-US" sz="4000" dirty="0" err="1">
                <a:solidFill>
                  <a:srgbClr val="000090"/>
                </a:solidFill>
              </a:rPr>
              <a:t>hyperplanes</a:t>
            </a:r>
            <a:endParaRPr lang="en-US" sz="4000" dirty="0">
              <a:solidFill>
                <a:srgbClr val="000090"/>
              </a:solidFill>
            </a:endParaRPr>
          </a:p>
        </p:txBody>
      </p:sp>
      <p:pic>
        <p:nvPicPr>
          <p:cNvPr id="921633" name="Picture 33" descr="txp_fig"/>
          <p:cNvPicPr>
            <a:picLocks noChangeAspect="1" noChangeArrowheads="1"/>
          </p:cNvPicPr>
          <p:nvPr>
            <p:custDataLst>
              <p:tags r:id="rId1"/>
            </p:custDataLst>
          </p:nvPr>
        </p:nvPicPr>
        <p:blipFill>
          <a:blip r:embed="rId6" cstate="print"/>
          <a:srcRect/>
          <a:stretch>
            <a:fillRect/>
          </a:stretch>
        </p:blipFill>
        <p:spPr bwMode="auto">
          <a:xfrm>
            <a:off x="5494209" y="2667000"/>
            <a:ext cx="1668591" cy="762000"/>
          </a:xfrm>
          <a:prstGeom prst="rect">
            <a:avLst/>
          </a:prstGeom>
          <a:noFill/>
          <a:ln w="9525">
            <a:noFill/>
            <a:miter lim="800000"/>
            <a:headEnd/>
            <a:tailEnd/>
          </a:ln>
          <a:effectLst/>
        </p:spPr>
      </p:pic>
      <p:pic>
        <p:nvPicPr>
          <p:cNvPr id="921634" name="Picture 34" descr="txp_fig"/>
          <p:cNvPicPr>
            <a:picLocks noChangeAspect="1" noChangeArrowheads="1"/>
          </p:cNvPicPr>
          <p:nvPr>
            <p:custDataLst>
              <p:tags r:id="rId2"/>
            </p:custDataLst>
          </p:nvPr>
        </p:nvPicPr>
        <p:blipFill>
          <a:blip r:embed="rId7" cstate="print"/>
          <a:srcRect/>
          <a:stretch>
            <a:fillRect/>
          </a:stretch>
        </p:blipFill>
        <p:spPr bwMode="auto">
          <a:xfrm>
            <a:off x="3615356" y="4038600"/>
            <a:ext cx="5300044" cy="914400"/>
          </a:xfrm>
          <a:prstGeom prst="rect">
            <a:avLst/>
          </a:prstGeom>
          <a:noFill/>
          <a:ln w="9525">
            <a:noFill/>
            <a:miter lim="800000"/>
            <a:headEnd/>
            <a:tailEnd/>
          </a:ln>
          <a:effectLst/>
        </p:spPr>
      </p:pic>
      <p:pic>
        <p:nvPicPr>
          <p:cNvPr id="921635" name="Picture 35" descr="txp_fig"/>
          <p:cNvPicPr>
            <a:picLocks noChangeAspect="1" noChangeArrowheads="1"/>
          </p:cNvPicPr>
          <p:nvPr>
            <p:custDataLst>
              <p:tags r:id="rId3"/>
            </p:custDataLst>
          </p:nvPr>
        </p:nvPicPr>
        <p:blipFill>
          <a:blip r:embed="rId8" cstate="print"/>
          <a:srcRect/>
          <a:stretch>
            <a:fillRect/>
          </a:stretch>
        </p:blipFill>
        <p:spPr bwMode="auto">
          <a:xfrm>
            <a:off x="3657600" y="1295400"/>
            <a:ext cx="5257800" cy="908023"/>
          </a:xfrm>
          <a:prstGeom prst="rect">
            <a:avLst/>
          </a:prstGeom>
          <a:noFill/>
          <a:ln w="9525">
            <a:noFill/>
            <a:miter lim="800000"/>
            <a:headEnd/>
            <a:tailEnd/>
          </a:ln>
          <a:effectLst/>
        </p:spPr>
      </p:pic>
      <p:sp>
        <p:nvSpPr>
          <p:cNvPr id="7" name="Rectangle 6"/>
          <p:cNvSpPr/>
          <p:nvPr/>
        </p:nvSpPr>
        <p:spPr>
          <a:xfrm>
            <a:off x="3810000" y="5334000"/>
            <a:ext cx="5317739" cy="1200328"/>
          </a:xfrm>
          <a:prstGeom prst="rect">
            <a:avLst/>
          </a:prstGeom>
        </p:spPr>
        <p:txBody>
          <a:bodyPr wrap="square">
            <a:spAutoFit/>
          </a:bodyPr>
          <a:lstStyle/>
          <a:p>
            <a:r>
              <a:rPr lang="en-US" sz="2400" dirty="0">
                <a:solidFill>
                  <a:srgbClr val="000090"/>
                </a:solidFill>
              </a:rPr>
              <a:t>T</a:t>
            </a:r>
            <a:r>
              <a:rPr lang="en-US" sz="2400" dirty="0" smtClean="0">
                <a:solidFill>
                  <a:srgbClr val="000090"/>
                </a:solidFill>
              </a:rPr>
              <a:t>he assumption of canonical </a:t>
            </a:r>
            <a:r>
              <a:rPr lang="en-US" sz="2400" dirty="0" err="1" smtClean="0">
                <a:solidFill>
                  <a:srgbClr val="000090"/>
                </a:solidFill>
              </a:rPr>
              <a:t>hyperplanes</a:t>
            </a:r>
            <a:r>
              <a:rPr lang="en-US" sz="2400" dirty="0" smtClean="0">
                <a:solidFill>
                  <a:srgbClr val="000090"/>
                </a:solidFill>
              </a:rPr>
              <a:t> (at +1 and -1) changes the objective and the constraints!</a:t>
            </a:r>
            <a:endParaRPr lang="en-US" sz="2400" dirty="0"/>
          </a:p>
        </p:txBody>
      </p:sp>
      <p:grpSp>
        <p:nvGrpSpPr>
          <p:cNvPr id="81" name="Group 3"/>
          <p:cNvGrpSpPr>
            <a:grpSpLocks/>
          </p:cNvGrpSpPr>
          <p:nvPr/>
        </p:nvGrpSpPr>
        <p:grpSpPr bwMode="auto">
          <a:xfrm>
            <a:off x="-990600" y="2403475"/>
            <a:ext cx="2198688" cy="2895600"/>
            <a:chOff x="480" y="1488"/>
            <a:chExt cx="1632" cy="2064"/>
          </a:xfrm>
        </p:grpSpPr>
        <p:sp>
          <p:nvSpPr>
            <p:cNvPr id="82"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3"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4"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5"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6"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7"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8"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9"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0"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1"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92" name="Group 23"/>
          <p:cNvGrpSpPr>
            <a:grpSpLocks/>
          </p:cNvGrpSpPr>
          <p:nvPr/>
        </p:nvGrpSpPr>
        <p:grpSpPr bwMode="auto">
          <a:xfrm>
            <a:off x="762000" y="1295400"/>
            <a:ext cx="762000" cy="4616450"/>
            <a:chOff x="1152" y="838"/>
            <a:chExt cx="480" cy="2908"/>
          </a:xfrm>
        </p:grpSpPr>
        <p:sp>
          <p:nvSpPr>
            <p:cNvPr id="93" name="Line 24"/>
            <p:cNvSpPr>
              <a:spLocks noChangeShapeType="1"/>
            </p:cNvSpPr>
            <p:nvPr/>
          </p:nvSpPr>
          <p:spPr bwMode="auto">
            <a:xfrm flipV="1">
              <a:off x="1152" y="960"/>
              <a:ext cx="480" cy="2786"/>
            </a:xfrm>
            <a:prstGeom prst="line">
              <a:avLst/>
            </a:prstGeom>
            <a:noFill/>
            <a:ln w="76200">
              <a:solidFill>
                <a:srgbClr val="FF0000"/>
              </a:solidFill>
              <a:round/>
              <a:headEnd/>
              <a:tailEnd/>
            </a:ln>
            <a:effectLst/>
          </p:spPr>
          <p:txBody>
            <a:bodyPr/>
            <a:lstStyle/>
            <a:p>
              <a:endParaRPr lang="en-US"/>
            </a:p>
          </p:txBody>
        </p:sp>
        <p:sp>
          <p:nvSpPr>
            <p:cNvPr id="94" name="Text Box 25"/>
            <p:cNvSpPr txBox="1">
              <a:spLocks noChangeArrowheads="1"/>
            </p:cNvSpPr>
            <p:nvPr/>
          </p:nvSpPr>
          <p:spPr bwMode="auto">
            <a:xfrm rot="-47974438">
              <a:off x="1016" y="1183"/>
              <a:ext cx="921" cy="231"/>
            </a:xfrm>
            <a:prstGeom prst="rect">
              <a:avLst/>
            </a:prstGeom>
            <a:noFill/>
            <a:ln w="9525">
              <a:noFill/>
              <a:miter lim="800000"/>
              <a:headEnd/>
              <a:tailEnd/>
            </a:ln>
            <a:effectLst/>
          </p:spPr>
          <p:txBody>
            <a:bodyPr wrap="none">
              <a:spAutoFit/>
            </a:bodyPr>
            <a:lstStyle/>
            <a:p>
              <a:r>
                <a:rPr lang="en-US" b="1" dirty="0" err="1"/>
                <a:t>w</a:t>
              </a:r>
              <a:r>
                <a:rPr lang="en-US" dirty="0" err="1"/>
                <a:t>.</a:t>
              </a:r>
              <a:r>
                <a:rPr lang="en-US" b="1" dirty="0" err="1"/>
                <a:t>x</a:t>
              </a:r>
              <a:r>
                <a:rPr lang="en-US" dirty="0"/>
                <a:t> + b = +1</a:t>
              </a:r>
            </a:p>
          </p:txBody>
        </p:sp>
      </p:grpSp>
      <p:grpSp>
        <p:nvGrpSpPr>
          <p:cNvPr id="95" name="Group 26"/>
          <p:cNvGrpSpPr>
            <a:grpSpLocks/>
          </p:cNvGrpSpPr>
          <p:nvPr/>
        </p:nvGrpSpPr>
        <p:grpSpPr bwMode="auto">
          <a:xfrm>
            <a:off x="1981200" y="1489075"/>
            <a:ext cx="762000" cy="4532313"/>
            <a:chOff x="1920" y="960"/>
            <a:chExt cx="480" cy="2855"/>
          </a:xfrm>
        </p:grpSpPr>
        <p:sp>
          <p:nvSpPr>
            <p:cNvPr id="96" name="Line 27"/>
            <p:cNvSpPr>
              <a:spLocks noChangeShapeType="1"/>
            </p:cNvSpPr>
            <p:nvPr/>
          </p:nvSpPr>
          <p:spPr bwMode="auto">
            <a:xfrm flipV="1">
              <a:off x="1920" y="1029"/>
              <a:ext cx="480" cy="2786"/>
            </a:xfrm>
            <a:prstGeom prst="line">
              <a:avLst/>
            </a:prstGeom>
            <a:noFill/>
            <a:ln w="76200">
              <a:solidFill>
                <a:srgbClr val="FF0000"/>
              </a:solidFill>
              <a:round/>
              <a:headEnd/>
              <a:tailEnd/>
            </a:ln>
            <a:effectLst/>
          </p:spPr>
          <p:txBody>
            <a:bodyPr/>
            <a:lstStyle/>
            <a:p>
              <a:endParaRPr lang="en-US"/>
            </a:p>
          </p:txBody>
        </p:sp>
        <p:sp>
          <p:nvSpPr>
            <p:cNvPr id="97" name="Text Box 28"/>
            <p:cNvSpPr txBox="1">
              <a:spLocks noChangeArrowheads="1"/>
            </p:cNvSpPr>
            <p:nvPr/>
          </p:nvSpPr>
          <p:spPr bwMode="auto">
            <a:xfrm rot="-47974438">
              <a:off x="1783" y="1286"/>
              <a:ext cx="884"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-1</a:t>
              </a:r>
            </a:p>
          </p:txBody>
        </p:sp>
      </p:grpSp>
      <p:grpSp>
        <p:nvGrpSpPr>
          <p:cNvPr id="98" name="Group 29"/>
          <p:cNvGrpSpPr>
            <a:grpSpLocks/>
          </p:cNvGrpSpPr>
          <p:nvPr/>
        </p:nvGrpSpPr>
        <p:grpSpPr bwMode="auto">
          <a:xfrm>
            <a:off x="1371600" y="1466850"/>
            <a:ext cx="762000" cy="4457700"/>
            <a:chOff x="1680" y="1034"/>
            <a:chExt cx="480" cy="2808"/>
          </a:xfrm>
        </p:grpSpPr>
        <p:sp>
          <p:nvSpPr>
            <p:cNvPr id="99" name="Line 30"/>
            <p:cNvSpPr>
              <a:spLocks noChangeShapeType="1"/>
            </p:cNvSpPr>
            <p:nvPr/>
          </p:nvSpPr>
          <p:spPr bwMode="auto">
            <a:xfrm flipV="1">
              <a:off x="1680" y="1056"/>
              <a:ext cx="480" cy="2786"/>
            </a:xfrm>
            <a:prstGeom prst="line">
              <a:avLst/>
            </a:prstGeom>
            <a:noFill/>
            <a:ln w="76200">
              <a:solidFill>
                <a:schemeClr val="tx1"/>
              </a:solidFill>
              <a:round/>
              <a:headEnd/>
              <a:tailEnd/>
            </a:ln>
            <a:effectLst/>
          </p:spPr>
          <p:txBody>
            <a:bodyPr/>
            <a:lstStyle/>
            <a:p>
              <a:endParaRPr lang="en-US"/>
            </a:p>
          </p:txBody>
        </p:sp>
        <p:sp>
          <p:nvSpPr>
            <p:cNvPr id="100" name="Text Box 31"/>
            <p:cNvSpPr txBox="1">
              <a:spLocks noChangeArrowheads="1"/>
            </p:cNvSpPr>
            <p:nvPr/>
          </p:nvSpPr>
          <p:spPr bwMode="auto">
            <a:xfrm rot="-47974438">
              <a:off x="1563" y="1336"/>
              <a:ext cx="836" cy="231"/>
            </a:xfrm>
            <a:prstGeom prst="rect">
              <a:avLst/>
            </a:prstGeom>
            <a:noFill/>
            <a:ln w="9525">
              <a:noFill/>
              <a:miter lim="800000"/>
              <a:headEnd/>
              <a:tailEnd/>
            </a:ln>
            <a:effectLst/>
          </p:spPr>
          <p:txBody>
            <a:bodyPr wrap="none">
              <a:spAutoFit/>
            </a:bodyPr>
            <a:lstStyle/>
            <a:p>
              <a:r>
                <a:rPr lang="en-US" b="1"/>
                <a:t>w</a:t>
              </a:r>
              <a:r>
                <a:rPr lang="en-US"/>
                <a:t>.</a:t>
              </a:r>
              <a:r>
                <a:rPr lang="en-US" b="1"/>
                <a:t>x</a:t>
              </a:r>
              <a:r>
                <a:rPr lang="en-US"/>
                <a:t> + b = 0</a:t>
              </a:r>
            </a:p>
          </p:txBody>
        </p:sp>
      </p:grpSp>
      <p:grpSp>
        <p:nvGrpSpPr>
          <p:cNvPr id="101" name="Group 35"/>
          <p:cNvGrpSpPr>
            <a:grpSpLocks/>
          </p:cNvGrpSpPr>
          <p:nvPr/>
        </p:nvGrpSpPr>
        <p:grpSpPr bwMode="auto">
          <a:xfrm>
            <a:off x="2133600" y="4460875"/>
            <a:ext cx="574675" cy="579438"/>
            <a:chOff x="2016" y="2832"/>
            <a:chExt cx="362" cy="365"/>
          </a:xfrm>
        </p:grpSpPr>
        <p:sp>
          <p:nvSpPr>
            <p:cNvPr id="102" name="Text Box 36"/>
            <p:cNvSpPr txBox="1">
              <a:spLocks noChangeArrowheads="1"/>
            </p:cNvSpPr>
            <p:nvPr/>
          </p:nvSpPr>
          <p:spPr bwMode="auto">
            <a:xfrm>
              <a:off x="2064" y="2832"/>
              <a:ext cx="314" cy="365"/>
            </a:xfrm>
            <a:prstGeom prst="rect">
              <a:avLst/>
            </a:prstGeom>
            <a:noFill/>
            <a:ln w="9525">
              <a:noFill/>
              <a:miter lim="800000"/>
              <a:headEnd/>
              <a:tailEnd/>
            </a:ln>
            <a:effectLst/>
          </p:spPr>
          <p:txBody>
            <a:bodyPr wrap="none">
              <a:spAutoFit/>
            </a:bodyPr>
            <a:lstStyle/>
            <a:p>
              <a:r>
                <a:rPr lang="en-US" sz="3200" b="1"/>
                <a:t>x</a:t>
              </a:r>
              <a:r>
                <a:rPr lang="en-US" sz="3200" b="1" baseline="30000"/>
                <a:t>-</a:t>
              </a:r>
              <a:endParaRPr lang="en-US" sz="3200" b="1"/>
            </a:p>
          </p:txBody>
        </p:sp>
        <p:sp>
          <p:nvSpPr>
            <p:cNvPr id="103" name="Oval 37"/>
            <p:cNvSpPr>
              <a:spLocks noChangeArrowheads="1"/>
            </p:cNvSpPr>
            <p:nvPr/>
          </p:nvSpPr>
          <p:spPr bwMode="auto">
            <a:xfrm>
              <a:off x="2016" y="2976"/>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104" name="Group 38"/>
          <p:cNvGrpSpPr>
            <a:grpSpLocks/>
          </p:cNvGrpSpPr>
          <p:nvPr/>
        </p:nvGrpSpPr>
        <p:grpSpPr bwMode="auto">
          <a:xfrm>
            <a:off x="501650" y="4110038"/>
            <a:ext cx="565150" cy="579437"/>
            <a:chOff x="988" y="2611"/>
            <a:chExt cx="356" cy="365"/>
          </a:xfrm>
        </p:grpSpPr>
        <p:sp>
          <p:nvSpPr>
            <p:cNvPr id="105" name="Text Box 39"/>
            <p:cNvSpPr txBox="1">
              <a:spLocks noChangeArrowheads="1"/>
            </p:cNvSpPr>
            <p:nvPr/>
          </p:nvSpPr>
          <p:spPr bwMode="auto">
            <a:xfrm>
              <a:off x="988" y="2611"/>
              <a:ext cx="356" cy="365"/>
            </a:xfrm>
            <a:prstGeom prst="rect">
              <a:avLst/>
            </a:prstGeom>
            <a:noFill/>
            <a:ln w="9525">
              <a:noFill/>
              <a:miter lim="800000"/>
              <a:headEnd/>
              <a:tailEnd/>
            </a:ln>
            <a:effectLst/>
          </p:spPr>
          <p:txBody>
            <a:bodyPr wrap="none">
              <a:spAutoFit/>
            </a:bodyPr>
            <a:lstStyle/>
            <a:p>
              <a:r>
                <a:rPr lang="en-US" sz="3200" b="1"/>
                <a:t>x</a:t>
              </a:r>
              <a:r>
                <a:rPr lang="en-US" sz="3200" b="1" baseline="30000"/>
                <a:t>+</a:t>
              </a:r>
              <a:endParaRPr lang="en-US" sz="3200" b="1"/>
            </a:p>
          </p:txBody>
        </p:sp>
        <p:sp>
          <p:nvSpPr>
            <p:cNvPr id="106" name="Oval 40"/>
            <p:cNvSpPr>
              <a:spLocks noChangeArrowheads="1"/>
            </p:cNvSpPr>
            <p:nvPr/>
          </p:nvSpPr>
          <p:spPr bwMode="auto">
            <a:xfrm>
              <a:off x="1248" y="28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07" name="Line 41"/>
          <p:cNvSpPr>
            <a:spLocks noChangeShapeType="1"/>
          </p:cNvSpPr>
          <p:nvPr/>
        </p:nvSpPr>
        <p:spPr bwMode="auto">
          <a:xfrm>
            <a:off x="1038225" y="4537075"/>
            <a:ext cx="1143000" cy="228600"/>
          </a:xfrm>
          <a:prstGeom prst="line">
            <a:avLst/>
          </a:prstGeom>
          <a:noFill/>
          <a:ln w="76200">
            <a:solidFill>
              <a:srgbClr val="009900"/>
            </a:solidFill>
            <a:round/>
            <a:headEnd type="triangle" w="med" len="med"/>
            <a:tailEnd/>
          </a:ln>
          <a:effectLst/>
        </p:spPr>
        <p:txBody>
          <a:bodyPr/>
          <a:lstStyle/>
          <a:p>
            <a:endParaRPr lang="en-US"/>
          </a:p>
        </p:txBody>
      </p:sp>
      <p:grpSp>
        <p:nvGrpSpPr>
          <p:cNvPr id="108" name="Group 14"/>
          <p:cNvGrpSpPr>
            <a:grpSpLocks/>
          </p:cNvGrpSpPr>
          <p:nvPr/>
        </p:nvGrpSpPr>
        <p:grpSpPr bwMode="auto">
          <a:xfrm>
            <a:off x="2286000" y="2833688"/>
            <a:ext cx="1616075" cy="2425700"/>
            <a:chOff x="2112" y="1807"/>
            <a:chExt cx="1018" cy="1528"/>
          </a:xfrm>
        </p:grpSpPr>
        <p:sp>
          <p:nvSpPr>
            <p:cNvPr id="109" name="Rectangle 15"/>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0" name="Rectangle 16"/>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1" name="Rectangle 17"/>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2" name="Rectangle 18"/>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3" name="Rectangle 19"/>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4" name="Rectangle 20"/>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5" name="Rectangle 21"/>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116" name="Rectangle 22"/>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117" name="TextBox 116"/>
          <p:cNvSpPr txBox="1"/>
          <p:nvPr/>
        </p:nvSpPr>
        <p:spPr>
          <a:xfrm>
            <a:off x="1960270" y="3195935"/>
            <a:ext cx="325730" cy="461665"/>
          </a:xfrm>
          <a:prstGeom prst="rect">
            <a:avLst/>
          </a:prstGeom>
          <a:noFill/>
        </p:spPr>
        <p:txBody>
          <a:bodyPr wrap="none" rtlCol="0">
            <a:spAutoFit/>
          </a:bodyPr>
          <a:lstStyle/>
          <a:p>
            <a:r>
              <a:rPr lang="en-US" sz="2400" dirty="0" err="1" smtClean="0">
                <a:solidFill>
                  <a:srgbClr val="000090"/>
                </a:solidFill>
                <a:latin typeface="Times New Roman"/>
                <a:cs typeface="Times New Roman"/>
              </a:rPr>
              <a:t>γ</a:t>
            </a:r>
            <a:endParaRPr lang="en-US" sz="2400" dirty="0">
              <a:solidFill>
                <a:srgbClr val="000090"/>
              </a:solidFill>
              <a:latin typeface="Times New Roman"/>
              <a:cs typeface="Times New Roman"/>
            </a:endParaRPr>
          </a:p>
        </p:txBody>
      </p:sp>
      <p:cxnSp>
        <p:nvCxnSpPr>
          <p:cNvPr id="118" name="Straight Connector 117"/>
          <p:cNvCxnSpPr/>
          <p:nvPr/>
        </p:nvCxnSpPr>
        <p:spPr>
          <a:xfrm flipH="1" flipV="1">
            <a:off x="1797824" y="3642110"/>
            <a:ext cx="547146" cy="7538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2445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44D062-41CE-D74F-AFB0-01FBF30292D0}" type="slidenum">
              <a:rPr lang="en-US">
                <a:solidFill>
                  <a:srgbClr val="898989"/>
                </a:solidFill>
                <a:latin typeface="Calibri" charset="0"/>
              </a:rPr>
              <a:pPr eaLnBrk="1" hangingPunct="1"/>
              <a:t>90</a:t>
            </a:fld>
            <a:endParaRPr lang="en-US">
              <a:solidFill>
                <a:srgbClr val="898989"/>
              </a:solidFill>
              <a:latin typeface="Calibri" charset="0"/>
            </a:endParaRPr>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a:stretch>
            <a:fillRect/>
          </a:stretch>
        </p:blipFill>
        <p:spPr bwMode="auto">
          <a:xfrm>
            <a:off x="1846263" y="257175"/>
            <a:ext cx="54483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3565525" y="1492250"/>
            <a:ext cx="3521075" cy="510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362200" y="4343400"/>
            <a:ext cx="1912938" cy="1724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868863" y="1371600"/>
            <a:ext cx="2427287" cy="65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978400" y="288925"/>
            <a:ext cx="600075" cy="120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2500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D1B04AF-BC52-C84B-96B1-8CB271FA0BCB}" type="slidenum">
              <a:rPr lang="en-US">
                <a:solidFill>
                  <a:srgbClr val="898989"/>
                </a:solidFill>
                <a:latin typeface="Calibri" charset="0"/>
              </a:rPr>
              <a:pPr eaLnBrk="1" hangingPunct="1"/>
              <a:t>91</a:t>
            </a:fld>
            <a:endParaRPr lang="en-US">
              <a:solidFill>
                <a:srgbClr val="898989"/>
              </a:solidFill>
              <a:latin typeface="Calibri" charset="0"/>
            </a:endParaRP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a:stretch>
            <a:fillRect/>
          </a:stretch>
        </p:blipFill>
        <p:spPr bwMode="auto">
          <a:xfrm>
            <a:off x="1847850" y="257175"/>
            <a:ext cx="54483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60325" y="1492250"/>
            <a:ext cx="3444875" cy="4832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410200" y="288925"/>
            <a:ext cx="600075" cy="120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848100" y="3962400"/>
            <a:ext cx="3448050" cy="263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290763" y="5265738"/>
            <a:ext cx="2428875" cy="105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2246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2DE7D94-6100-9548-9ABB-26BB3FBF6645}" type="slidenum">
              <a:rPr lang="en-US">
                <a:solidFill>
                  <a:srgbClr val="898989"/>
                </a:solidFill>
                <a:latin typeface="Calibri" charset="0"/>
              </a:rPr>
              <a:pPr eaLnBrk="1" hangingPunct="1"/>
              <a:t>92</a:t>
            </a:fld>
            <a:endParaRPr lang="en-US">
              <a:solidFill>
                <a:srgbClr val="898989"/>
              </a:solidFill>
              <a:latin typeface="Calibri" charset="0"/>
            </a:endParaRP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a:stretch>
            <a:fillRect/>
          </a:stretch>
        </p:blipFill>
        <p:spPr bwMode="auto">
          <a:xfrm>
            <a:off x="1847850" y="257175"/>
            <a:ext cx="54483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60325" y="1492250"/>
            <a:ext cx="3444875" cy="4832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410200" y="288925"/>
            <a:ext cx="600075" cy="1203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848100" y="5029200"/>
            <a:ext cx="3448050" cy="157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290763" y="5265738"/>
            <a:ext cx="2428875" cy="105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9944" name="Picture 2"/>
          <p:cNvPicPr>
            <a:picLocks noChangeAspect="1" noChangeArrowheads="1"/>
          </p:cNvPicPr>
          <p:nvPr/>
        </p:nvPicPr>
        <p:blipFill>
          <a:blip r:embed="rId3">
            <a:extLst>
              <a:ext uri="{28A0092B-C50C-407E-A947-70E740481C1C}">
                <a14:useLocalDpi xmlns:a14="http://schemas.microsoft.com/office/drawing/2010/main" val="0"/>
              </a:ext>
            </a:extLst>
          </a:blip>
          <a:srcRect l="38655" t="31828" r="20267" b="52470"/>
          <a:stretch>
            <a:fillRect/>
          </a:stretch>
        </p:blipFill>
        <p:spPr bwMode="auto">
          <a:xfrm>
            <a:off x="273050" y="3657600"/>
            <a:ext cx="3368675"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1019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415360A-8233-234E-898D-03644002C731}" type="slidenum">
              <a:rPr lang="en-US">
                <a:solidFill>
                  <a:srgbClr val="898989"/>
                </a:solidFill>
                <a:latin typeface="Calibri" charset="0"/>
              </a:rPr>
              <a:pPr eaLnBrk="1" hangingPunct="1"/>
              <a:t>93</a:t>
            </a:fld>
            <a:endParaRPr lang="en-US">
              <a:solidFill>
                <a:srgbClr val="898989"/>
              </a:solidFill>
              <a:latin typeface="Calibri" charset="0"/>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l="11263" r="24324"/>
          <a:stretch>
            <a:fillRect/>
          </a:stretch>
        </p:blipFill>
        <p:spPr bwMode="auto">
          <a:xfrm>
            <a:off x="1847850" y="257175"/>
            <a:ext cx="54483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07183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fontScale="90000"/>
          </a:bodyPr>
          <a:lstStyle/>
          <a:p>
            <a:r>
              <a:rPr lang="en-US" sz="4000">
                <a:latin typeface="Calibri" charset="0"/>
              </a:rPr>
              <a:t>State-of-the-art Detector:</a:t>
            </a:r>
            <a:br>
              <a:rPr lang="en-US" sz="4000">
                <a:latin typeface="Calibri" charset="0"/>
              </a:rPr>
            </a:br>
            <a:r>
              <a:rPr lang="en-US" sz="400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94</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US">
              <a:latin typeface="Calibri" charset="0"/>
            </a:endParaRPr>
          </a:p>
        </p:txBody>
      </p:sp>
      <p:sp>
        <p:nvSpPr>
          <p:cNvPr id="77827"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F5ED2D7-D2D7-5340-97ED-9052B48970BC}" type="slidenum">
              <a:rPr lang="en-US">
                <a:solidFill>
                  <a:srgbClr val="898989"/>
                </a:solidFill>
                <a:latin typeface="Calibri" charset="0"/>
              </a:rPr>
              <a:pPr eaLnBrk="1" hangingPunct="1"/>
              <a:t>95</a:t>
            </a:fld>
            <a:endParaRPr lang="en-US">
              <a:solidFill>
                <a:srgbClr val="898989"/>
              </a:solidFill>
              <a:latin typeface="Calibri" charset="0"/>
            </a:endParaRPr>
          </a:p>
        </p:txBody>
      </p:sp>
      <p:pic>
        <p:nvPicPr>
          <p:cNvPr id="778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66675"/>
            <a:ext cx="897255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2083864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endParaRPr lang="en-US">
              <a:latin typeface="Calibri" charset="0"/>
            </a:endParaRPr>
          </a:p>
        </p:txBody>
      </p:sp>
      <p:sp>
        <p:nvSpPr>
          <p:cNvPr id="78851"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9160212-C45D-4246-A489-993B4654669B}" type="slidenum">
              <a:rPr lang="en-US">
                <a:solidFill>
                  <a:srgbClr val="898989"/>
                </a:solidFill>
                <a:latin typeface="Calibri" charset="0"/>
              </a:rPr>
              <a:pPr eaLnBrk="1" hangingPunct="1"/>
              <a:t>96</a:t>
            </a:fld>
            <a:endParaRPr lang="en-US">
              <a:solidFill>
                <a:srgbClr val="898989"/>
              </a:solidFill>
              <a:latin typeface="Calibri" charset="0"/>
            </a:endParaRPr>
          </a:p>
        </p:txBody>
      </p:sp>
      <p:pic>
        <p:nvPicPr>
          <p:cNvPr id="788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66675"/>
            <a:ext cx="897255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7723098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dirty="0" smtClean="0">
                <a:latin typeface="Calibri" charset="0"/>
              </a:rPr>
              <a:t>Car</a:t>
            </a:r>
            <a:endParaRPr lang="en-US" dirty="0">
              <a:latin typeface="Calibri" charset="0"/>
            </a:endParaRPr>
          </a:p>
        </p:txBody>
      </p:sp>
      <p:sp>
        <p:nvSpPr>
          <p:cNvPr id="75779"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15C51E4-D9E8-3D4E-9927-C349D3065093}" type="slidenum">
              <a:rPr lang="en-US">
                <a:solidFill>
                  <a:srgbClr val="898989"/>
                </a:solidFill>
                <a:latin typeface="Calibri" charset="0"/>
              </a:rPr>
              <a:pPr eaLnBrk="1" hangingPunct="1"/>
              <a:t>97</a:t>
            </a:fld>
            <a:endParaRPr lang="en-US">
              <a:solidFill>
                <a:srgbClr val="898989"/>
              </a:solidFill>
              <a:latin typeface="Calibri" charset="0"/>
            </a:endParaRPr>
          </a:p>
        </p:txBody>
      </p:sp>
      <p:pic>
        <p:nvPicPr>
          <p:cNvPr id="7578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089"/>
          <a:stretch/>
        </p:blipFill>
        <p:spPr bwMode="auto">
          <a:xfrm>
            <a:off x="85725" y="1417637"/>
            <a:ext cx="8972550" cy="537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6210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endParaRPr lang="en-US">
              <a:latin typeface="Calibri" charset="0"/>
            </a:endParaRPr>
          </a:p>
        </p:txBody>
      </p:sp>
      <p:sp>
        <p:nvSpPr>
          <p:cNvPr id="76803"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401F46B-4651-634F-B55E-C3B86189D687}" type="slidenum">
              <a:rPr lang="en-US">
                <a:solidFill>
                  <a:srgbClr val="898989"/>
                </a:solidFill>
                <a:latin typeface="Calibri" charset="0"/>
              </a:rPr>
              <a:pPr eaLnBrk="1" hangingPunct="1"/>
              <a:t>98</a:t>
            </a:fld>
            <a:endParaRPr lang="en-US">
              <a:solidFill>
                <a:srgbClr val="898989"/>
              </a:solidFill>
              <a:latin typeface="Calibri" charset="0"/>
            </a:endParaRPr>
          </a:p>
        </p:txBody>
      </p:sp>
      <p:pic>
        <p:nvPicPr>
          <p:cNvPr id="768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66675"/>
            <a:ext cx="897255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6599608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dirty="0" smtClean="0">
                <a:latin typeface="Calibri" charset="0"/>
              </a:rPr>
              <a:t>Cat</a:t>
            </a:r>
            <a:endParaRPr lang="en-US" dirty="0">
              <a:latin typeface="Calibri" charset="0"/>
            </a:endParaRPr>
          </a:p>
        </p:txBody>
      </p:sp>
      <p:sp>
        <p:nvSpPr>
          <p:cNvPr id="79875" name="Content Placeholder 2"/>
          <p:cNvSpPr>
            <a:spLocks noGrp="1"/>
          </p:cNvSpPr>
          <p:nvPr>
            <p:ph idx="1"/>
          </p:nvPr>
        </p:nvSpPr>
        <p:spPr/>
        <p:txBody>
          <a:bodyPr/>
          <a:lstStyle/>
          <a:p>
            <a:endParaRPr lang="en-US">
              <a:latin typeface="Calibri" charset="0"/>
            </a:endParaRP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CE1CDEB-0813-DB46-BFAE-98FF119EBF27}" type="slidenum">
              <a:rPr lang="en-US">
                <a:solidFill>
                  <a:srgbClr val="898989"/>
                </a:solidFill>
                <a:latin typeface="Calibri" charset="0"/>
              </a:rPr>
              <a:pPr eaLnBrk="1" hangingPunct="1"/>
              <a:t>99</a:t>
            </a:fld>
            <a:endParaRPr lang="en-US">
              <a:solidFill>
                <a:srgbClr val="898989"/>
              </a:solidFill>
              <a:latin typeface="Calibri" charset="0"/>
            </a:endParaRPr>
          </a:p>
        </p:txBody>
      </p:sp>
      <p:pic>
        <p:nvPicPr>
          <p:cNvPr id="7987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805"/>
          <a:stretch/>
        </p:blipFill>
        <p:spPr bwMode="auto">
          <a:xfrm>
            <a:off x="85725" y="1600199"/>
            <a:ext cx="8972550"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01621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c}&#10;\left\langle x_1^{(1)},\ldots,x_1^{(m)},y_1\right\rangle\\&#10;\vdots\\&#10;\left\langle x_n^{(1)},\ldots,x_n^{(m)},y_n\right\rangle\\&#10;\end{array}&#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183"/>
  <p:tag name="PICTUREFILESIZE" val="25654"/>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amma = \frac{1}{\sqrt{{\bf w}.{\bf w}}}&#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103"/>
  <p:tag name="PICTUREFILESIZE" val="5193"/>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forall j \in \mbox{Dataset}&#10;\end{array}&#10;\]&#10;\end{document}&#10;"/>
  <p:tag name="EXTERNALNAME" val="txp_fig"/>
  <p:tag name="BLEND" val="0"/>
  <p:tag name="TRANSPARENT" val="0"/>
  <p:tag name="RESOLUTION" val="1200"/>
  <p:tag name="WORKAROUNDTRANSPARENCYBUG" val="0"/>
  <p:tag name="ALLOWFONTSUBSTITUTION" val="0"/>
  <p:tag name="BITMAPFORMAT" val="pngmono"/>
  <p:tag name="ORIGWIDTH" val="307"/>
  <p:tag name="PICTUREFILESIZE" val="2377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aximize}_{\gamma,{\bf w},b} \ \ \ \gamma \\&#10;\left({\bf w}.{\bf x}_j + b\right)y_j \geq \gamma, \ \forall j \in \mbox{Dataset}&#10;\end{array}&#10;\]&#10;\end{document}&#10;"/>
  <p:tag name="EXTERNALNAME" val="txp_fig"/>
  <p:tag name="BLEND" val="0"/>
  <p:tag name="TRANSPARENT" val="0"/>
  <p:tag name="RESOLUTION" val="1200"/>
  <p:tag name="WORKAROUNDTRANSPARENCYBUG" val="0"/>
  <p:tag name="ALLOWFONTSUBSTITUTION" val="0"/>
  <p:tag name="BITMAPFORMAT" val="pngmono"/>
  <p:tag name="ORIGWIDTH" val="307"/>
  <p:tag name="PICTUREFILESIZE" val="25149"/>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forall j&#10;\end{array}&#10;\]&#10;\end{document}&#10;"/>
  <p:tag name="EXTERNALNAME" val="txp_fig"/>
  <p:tag name="BLEND" val="0"/>
  <p:tag name="TRANSPARENT" val="0"/>
  <p:tag name="RESOLUTION" val="1200"/>
  <p:tag name="WORKAROUNDTRANSPARENCYBUG" val="0"/>
  <p:tag name="ALLOWFONTSUBSTITUTION" val="0"/>
  <p:tag name="BITMAPFORMAT" val="pngmono"/>
  <p:tag name="ORIGWIDTH" val="202"/>
  <p:tag name="PICTUREFILESIZE" val="18092"/>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rl}&#10;\left\langle x_i^{(1)},\ldots,x_i^{(m)}\right\rangle &amp; \mbox{--- $m$ features}\\[10mm]&#10;y_i \in \{-1,+1\} &amp; \mbox{--- class}\\&#10;\end{array}&#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310"/>
  <p:tag name="PICTUREFILESIZE" val="27156"/>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 \ \ \  ,\forall j&#10;\end{array}&#10;\]&#10;\end{document}&#10;"/>
  <p:tag name="EXTERNALNAME" val="txp_fig"/>
  <p:tag name="BLEND" val="0"/>
  <p:tag name="TRANSPARENT" val="0"/>
  <p:tag name="RESOLUTION" val="1200"/>
  <p:tag name="WORKAROUNDTRANSPARENCYBUG" val="0"/>
  <p:tag name="ALLOWFONTSUBSTITUTION" val="0"/>
  <p:tag name="BITMAPFORMAT" val="pngmono"/>
  <p:tag name="ORIGWIDTH" val="235"/>
  <p:tag name="PICTUREFILESIZE" val="18441"/>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 \ \ \  ,\forall j&#10;\end{array}&#10;\]&#10;\end{document}&#10;"/>
  <p:tag name="EXTERNALNAME" val="txp_fig"/>
  <p:tag name="BLEND" val="0"/>
  <p:tag name="TRANSPARENT" val="0"/>
  <p:tag name="RESOLUTION" val="1200"/>
  <p:tag name="WORKAROUNDTRANSPARENCYBUG" val="0"/>
  <p:tag name="ALLOWFONTSUBSTITUTION" val="0"/>
  <p:tag name="BITMAPFORMAT" val="pngmono"/>
  <p:tag name="ORIGWIDTH" val="235"/>
  <p:tag name="PICTUREFILESIZE" val="18441"/>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sum_{i=1}^m \ln (1 + \exp(-y_i f(x_i))) \]&#10;\end{document}&#10;"/>
  <p:tag name="EXTERNALNAME" val="txp_fig"/>
  <p:tag name="BLEND" val="False"/>
  <p:tag name="TRANSPARENT" val="False"/>
  <p:tag name="KEEPFILES" val="False"/>
  <p:tag name="DEBUGPAUSE" val="False"/>
  <p:tag name="RESOLUTION" val="1200"/>
  <p:tag name="TIMEOUT" val="(none)"/>
  <p:tag name="BOXWIDTH" val="682"/>
  <p:tag name="BOXHEIGHT" val="456"/>
  <p:tag name="BOXFONT" val="10"/>
  <p:tag name="BOXWRAP" val="False"/>
  <p:tag name="WORKAROUNDTRANSPARENCYBUG" val="False"/>
  <p:tag name="ALLOWFONTSUBSTITUTION" val="False"/>
  <p:tag name="BITMAPFORMAT" val="pngmono"/>
  <p:tag name="ORIGWIDTH" val="250"/>
  <p:tag name="PICTUREFILESIZE" val="16802"/>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1}{m} \sum_i \exp(-y_i f(x_i)) = \prod_t Z_t \]&#10;\end{document}&#10;"/>
  <p:tag name="EXTERNALNAME" val="txp_fig"/>
  <p:tag name="BLEND" val="False"/>
  <p:tag name="TRANSPARENT" val="False"/>
  <p:tag name="KEEPFILES" val="False"/>
  <p:tag name="DEBUGPAUSE" val="False"/>
  <p:tag name="RESOLUTION" val="1200"/>
  <p:tag name="TIMEOUT" val="(none)"/>
  <p:tag name="BOXWIDTH" val="682"/>
  <p:tag name="BOXHEIGHT" val="456"/>
  <p:tag name="BOXFONT" val="10"/>
  <p:tag name="BOXWRAP" val="False"/>
  <p:tag name="WORKAROUNDTRANSPARENCYBUG" val="False"/>
  <p:tag name="ALLOWFONTSUBSTITUTION" val="False"/>
  <p:tag name="BITMAPFORMAT" val="pngmono"/>
  <p:tag name="ORIGWIDTH" val="266"/>
  <p:tag name="PICTUREFILESIZE" val="1766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rl}&#10;\left\langle x_i^{(1)},\ldots,x_i^{(m)}\right\rangle &amp; \mbox{--- $m$ features}\\[10mm]&#10;y_i \in \{-1,+1\} &amp; \mbox{--- class}\\&#10;\end{array}&#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310"/>
  <p:tag name="PICTUREFILESIZE" val="27156"/>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frac{1}{m}\sum_{i=1}^m \delta(H(x_i) \neq y_i) \leq \frac{1}{m} \sum_{i=1}^m \exp(-y_i f(x_i)) \]&#10;\end{document}&#10;"/>
  <p:tag name="EXTERNALNAME" val="txp_fig"/>
  <p:tag name="BLEND" val="False"/>
  <p:tag name="TRANSPARENT" val="False"/>
  <p:tag name="KEEPFILES" val="False"/>
  <p:tag name="DEBUGPAUSE" val="False"/>
  <p:tag name="RESOLUTION" val="1200"/>
  <p:tag name="TIMEOUT" val="(none)"/>
  <p:tag name="BOXWIDTH" val="815"/>
  <p:tag name="BOXHEIGHT" val="456"/>
  <p:tag name="BOXFONT" val="10"/>
  <p:tag name="BOXWRAP" val="False"/>
  <p:tag name="WORKAROUNDTRANSPARENCYBUG" val="False"/>
  <p:tag name="ALLOWFONTSUBSTITUTION" val="False"/>
  <p:tag name="BITMAPFORMAT" val="pngmono"/>
  <p:tag name="ORIGWIDTH" val="417"/>
  <p:tag name="PICTUREFILESIZE" val="28914"/>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frac{1}{m}\sum_{i=1}^m \delta(H(x_i) \neq y_i) \leq \frac{1}{m} \sum_{i=1}^m \exp(-y_i f(x_i)) \]&#10;\end{document}&#10;"/>
  <p:tag name="EXTERNALNAME" val="txp_fig"/>
  <p:tag name="BLEND" val="False"/>
  <p:tag name="TRANSPARENT" val="False"/>
  <p:tag name="KEEPFILES" val="False"/>
  <p:tag name="DEBUGPAUSE" val="False"/>
  <p:tag name="RESOLUTION" val="1200"/>
  <p:tag name="TIMEOUT" val="(none)"/>
  <p:tag name="BOXWIDTH" val="815"/>
  <p:tag name="BOXHEIGHT" val="456"/>
  <p:tag name="BOXFONT" val="10"/>
  <p:tag name="BOXWRAP" val="False"/>
  <p:tag name="WORKAROUNDTRANSPARENCYBUG" val="False"/>
  <p:tag name="ALLOWFONTSUBSTITUTION" val="False"/>
  <p:tag name="BITMAPFORMAT" val="pngmono"/>
  <p:tag name="ORIGWIDTH" val="417"/>
  <p:tag name="PICTUREFILESIZE" val="28914"/>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 C \sum_j \xi_j\\&#10;\left({\bf w}.{\bf x}_j + b\right)y_j \geq 1 - \xi_j, \  \forall j\\&#10;\hfill \xi_j \geq 0, \  \forall j\\&#10;\end{array}&#10;\]&#10;\end{document}&#10;"/>
  <p:tag name="EXTERNALNAME" val="txp_fig"/>
  <p:tag name="BLEND" val="0"/>
  <p:tag name="TRANSPARENT" val="0"/>
  <p:tag name="RESOLUTION" val="1200"/>
  <p:tag name="WORKAROUNDTRANSPARENCYBUG" val="0"/>
  <p:tag name="ALLOWFONTSUBSTITUTION" val="0"/>
  <p:tag name="BITMAPFORMAT" val="pngmono"/>
  <p:tag name="ORIGWIDTH" val="275"/>
  <p:tag name="PICTUREFILESIZE" val="31793"/>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bf w}^{(y_j)}.{\bf x}_j + b^{(y_j)} \geq &#10;{\bf w}^{(y')}.{\bf x}_j + b^{(y')} + 1 , \  \forall y' \neq y_j, \ \forall j&#10;\end{array}&#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492"/>
  <p:tag name="PICTUREFILESIZE" val="25062"/>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sum_y {\bf w}^{(y)}.{\bf w}^{(y)} + C \sum_j \xi_j\\&#10;{\bf w}^{(y_j)}.{\bf x}_j + b^{(y_j)} \geq &#10;{\bf w}^{(y')}.{\bf x}_j + b^{(y')} + 1 - \xi_j, \  \forall y' \neq y_j, \ \forall j\\&#10;\hfill \xi_j \geq 0, \  \forall j\\&#10;\end{array}&#10;\]&#10;\end{document}&#10;"/>
  <p:tag name="EXTERNALNAME" val="txp_fig"/>
  <p:tag name="BLEND" val="0"/>
  <p:tag name="TRANSPARENT" val="1"/>
  <p:tag name="RESOLUTION" val="1200"/>
  <p:tag name="WORKAROUNDTRANSPARENCYBUG" val="0"/>
  <p:tag name="ALLOWFONTSUBSTITUTION" val="0"/>
  <p:tag name="BITMAPFORMAT" val="pngmono"/>
  <p:tag name="ORIGWIDTH" val="535"/>
  <p:tag name="PICTUREFILESIZE" val="53881"/>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rl}&#10;\left\langle x_i^{(1)},\ldots,x_i^{(m)}\right\rangle &amp; \mbox{--- $m$ features}\\[10mm]&#10;y_i \in \{-1,+1\} &amp; \mbox{--- class}\\&#10;\end{array}&#10;\]&#10;&#10;\end{document}&#10;"/>
  <p:tag name="EXTERNALNAME" val="txp_fig"/>
  <p:tag name="BLEND" val="False"/>
  <p:tag name="TRANSPARENT" val="False"/>
  <p:tag name="KEEPFILES" val="False"/>
  <p:tag name="DEBUGPAUSE" val="False"/>
  <p:tag name="RESOLUTION" val="1200"/>
  <p:tag name="TIMEOUT" val="(none)"/>
  <p:tag name="BOXWIDTH" val="583"/>
  <p:tag name="BOXHEIGHT" val="353"/>
  <p:tag name="BOXFONT" val="10"/>
  <p:tag name="BOXWRAP" val="False"/>
  <p:tag name="WORKAROUNDTRANSPARENCYBUG" val="False"/>
  <p:tag name="ALLOWFONTSUBSTITUTION" val="False"/>
  <p:tag name="BITMAPFORMAT" val="pngmono"/>
  <p:tag name="ORIGWIDTH" val="310"/>
  <p:tag name="PICTUREFILESIZE" val="27156"/>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bf y}}&#10;\newcommand{\bft}{{\bf f}}&#10;\newcommand{\bt}{{\bf t}}&#10;%\newcommand{\ip}[2]{\langle #1, #2 \rangle}&#10;\newcommand{\ip}[2]{ #1^\top #2}&#10;&#10;$&#10;\bx&#10;$&#10;&#10;\end{document}"/>
  <p:tag name="EXTERNALNAME" val="txp_fig"/>
  <p:tag name="BLEND" val="False"/>
  <p:tag name="TRANSPARENT" val="False"/>
  <p:tag name="KEEPFILES" val="False"/>
  <p:tag name="DEBUGPAUSE" val="False"/>
  <p:tag name="RESOLUTION" val="1200"/>
  <p:tag name="TIMEOUT" val="(none)"/>
  <p:tag name="BOXWIDTH" val="451"/>
  <p:tag name="BOXHEIGHT" val="445"/>
  <p:tag name="BOXFONT" val="10"/>
  <p:tag name="BOXWRAP" val="False"/>
  <p:tag name="WORKAROUNDTRANSPARENCYBUG" val="False"/>
  <p:tag name="ALLOWFONTSUBSTITUTION" val="False"/>
  <p:tag name="BITMAPFORMAT" val="pngmono"/>
  <p:tag name="ORIGWIDTH" val="13"/>
  <p:tag name="PICTUREFILESIZE" val="793"/>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bf y}}&#10;\newcommand{\bft}{{\bf f}}&#10;\newcommand{\bt}{{\bf t}}&#10;%\newcommand{\ip}[2]{\langle #1, #2 \rangle}&#10;\newcommand{\ip}[2]{ #1^\top #2}&#10;&#10;$&#10;\by&#10;$&#10;&#10;\end{document}"/>
  <p:tag name="EXTERNALNAME" val="txp_fig"/>
  <p:tag name="BLEND" val="False"/>
  <p:tag name="TRANSPARENT" val="False"/>
  <p:tag name="KEEPFILES" val="False"/>
  <p:tag name="DEBUGPAUSE" val="False"/>
  <p:tag name="RESOLUTION" val="1200"/>
  <p:tag name="TIMEOUT" val="(none)"/>
  <p:tag name="BOXWIDTH" val="451"/>
  <p:tag name="BOXHEIGHT" val="445"/>
  <p:tag name="BOXFONT" val="10"/>
  <p:tag name="BOXWRAP" val="False"/>
  <p:tag name="WORKAROUNDTRANSPARENCYBUG" val="False"/>
  <p:tag name="ALLOWFONTSUBSTITUTION" val="False"/>
  <p:tag name="BITMAPFORMAT" val="pngmono"/>
  <p:tag name="ORIGWIDTH" val="13"/>
  <p:tag name="PICTUREFILESIZE" val="872"/>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bf y}}&#10;\newcommand{\bft}{{\bf f}}&#10;\newcommand{\bt}{{\bf t}}&#10;%\newcommand{\ip}[2]{\langle #1, #2 \rangle}&#10;\newcommand{\ip}[2]{ #1^\top #2}&#10;&#10;$&#10;\bx&#10;$&#10;&#10;\end{document}"/>
  <p:tag name="EXTERNALNAME" val="txp_fig"/>
  <p:tag name="BLEND" val="False"/>
  <p:tag name="TRANSPARENT" val="False"/>
  <p:tag name="KEEPFILES" val="False"/>
  <p:tag name="DEBUGPAUSE" val="False"/>
  <p:tag name="RESOLUTION" val="1200"/>
  <p:tag name="TIMEOUT" val="(none)"/>
  <p:tag name="BOXWIDTH" val="451"/>
  <p:tag name="BOXHEIGHT" val="445"/>
  <p:tag name="BOXFONT" val="10"/>
  <p:tag name="BOXWRAP" val="False"/>
  <p:tag name="WORKAROUNDTRANSPARENCYBUG" val="False"/>
  <p:tag name="ALLOWFONTSUBSTITUTION" val="False"/>
  <p:tag name="BITMAPFORMAT" val="pngmono"/>
  <p:tag name="ORIGWIDTH" val="13"/>
  <p:tag name="PICTUREFILESIZE" val="793"/>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bf y}}&#10;\newcommand{\bft}{{\bf f}}&#10;\newcommand{\bt}{{\bf t}}&#10;%\newcommand{\ip}[2]{\langle #1, #2 \rangle}&#10;\newcommand{\ip}[2]{ #1^\top #2}&#10;&#10;$&#10;\by&#10;$&#10;&#10;\end{document}"/>
  <p:tag name="EXTERNALNAME" val="txp_fig"/>
  <p:tag name="BLEND" val="False"/>
  <p:tag name="TRANSPARENT" val="False"/>
  <p:tag name="KEEPFILES" val="False"/>
  <p:tag name="DEBUGPAUSE" val="False"/>
  <p:tag name="RESOLUTION" val="1200"/>
  <p:tag name="TIMEOUT" val="(none)"/>
  <p:tag name="BOXWIDTH" val="451"/>
  <p:tag name="BOXHEIGHT" val="445"/>
  <p:tag name="BOXFONT" val="10"/>
  <p:tag name="BOXWRAP" val="False"/>
  <p:tag name="WORKAROUNDTRANSPARENCYBUG" val="False"/>
  <p:tag name="ALLOWFONTSUBSTITUTION" val="False"/>
  <p:tag name="BITMAPFORMAT" val="pngmono"/>
  <p:tag name="ORIGWIDTH" val="13"/>
  <p:tag name="PICTUREFILESIZE" val="87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c}{{\bf c}}&#10;\newcommand{\bz}{{\bf z}}&#10;\newcommand{\bb}{{\bf b}}&#10;\newcommand{\bA}{{\bf A}}&#10;&#10;\newcommand{\Y}{\mathcal{Y}}&#10;&#10;$$&#10;h(\bx) = \mathop{\arg\max}_{\by \in \Y(\bx)} \;\; \mathit{score}(\bx,\by)&#10;$$&#10;&#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263"/>
  <p:tag name="PICTUREFILESIZE" val="18791"/>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c}{{\bf c}}&#10;\newcommand{\bz}{{\bf z}}&#10;\newcommand{\bb}{{\bf b}}&#10;\newcommand{\bA}{{\bf A}}&#10;&#10;\newcommand{\Y}{\mathcal{Y}}&#10;&#10;$$&#10; \mathit{score}(\bx,\by) = \bw^\top\bft(\bx,\by)=\sum_p \bw^\top\bft(\bx_p,\by_p)&#10;$$&#10;&#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393"/>
  <p:tag name="PICTUREFILESIZE" val="22996"/>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bx^1,\by^1)&#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72"/>
  <p:tag name="PICTUREFILESIZE" val="3861"/>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bx^n,\by^n)&#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73"/>
  <p:tag name="PICTUREFILESIZE" val="4604"/>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vdots&#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3"/>
  <p:tag name="PICTUREFILESIZE" val="176"/>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newcommand{\bw}{{\bf w}}&#10;\newcommand{\bx}{{\bf x}}&#10;\newcommand{\bX}{{\bf X}}&#10;\newcommand{\by}{{\bf y}}&#10;\newcommand{\bft}{{\bf f}}&#10;\newcommand{\bt}{{\bf t}}&#10;&#10;$$&#10;\mathop{\arg \max}_{\by\in\mathcal{Y}(\bx)}&#10;\ \mathrm{P}_\bw(\by\,|\,\bx) &#10;$$&#10;&#10;\end{document}&#10;"/>
  <p:tag name="FILENAME" val="txp_fig"/>
  <p:tag name="FORMAT" val="pngmono"/>
  <p:tag name="RES" val="1200"/>
  <p:tag name="BLEND" val="0"/>
  <p:tag name="TRANSPARENT" val="0"/>
  <p:tag name="TBUG" val="0"/>
  <p:tag name="ALLOWFS" val="0"/>
  <p:tag name="ORIGWIDTH" val="173"/>
  <p:tag name="PICTUREFILESIZE" val="13968"/>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newcommand{\bw}{{\bf w}}&#10;\newcommand{\bx}{{\bf x}}&#10;\newcommand{\by}{{\bf y}}&#10;\newcommand{\bft}{{\bf f}}&#10;\newcommand{\bt}{{\bf t}}&#10;%\newcommand{\ip}[2]{\langle #1, #2 \rangle}&#10;\newcommand{\ip}[2]{ #1^\top #2}&#10;&#10;\begin{eqnarray*}&#10;\mathrm{P}_\bw(\by\,|\,\bx)\propto\exp\{\ip{\bw}{\bft(\bx,\by)}\}&#10;\end{eqnarray*}&#10;&#10;\end{document}"/>
  <p:tag name="FILENAME" val="txp_fig"/>
  <p:tag name="FORMAT" val="pngmono"/>
  <p:tag name="RES" val="1200"/>
  <p:tag name="BLEND" val="0"/>
  <p:tag name="TRANSPARENT" val="0"/>
  <p:tag name="TBUG" val="0"/>
  <p:tag name="ALLOWFS" val="0"/>
  <p:tag name="ORIGWIDTH" val="262"/>
  <p:tag name="PICTUREFILESIZE" val="15087"/>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bx^1,\by^1)&#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72"/>
  <p:tag name="PICTUREFILESIZE" val="3861"/>
</p:tagLst>
</file>

<file path=ppt/tags/tag3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bx^n,\by^n)&#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73"/>
  <p:tag name="PICTUREFILESIZE" val="4604"/>
</p:tagLst>
</file>

<file path=ppt/tags/tag3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vdots&#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3"/>
  <p:tag name="PICTUREFILESIZE" val="176"/>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newcommand{\bw}{{\bf w}}&#10;\newcommand{\bx}{{\bf x}}&#10;\newcommand{\by}{{\bf y}}&#10;\newcommand{\bft}{{\bf f}}&#10;\newcommand{\bt}{{\bf t}}&#10;%\newcommand{\ip}[2]{\langle #1, #2 \rangle}&#10;\newcommand{\ip}[2]{ #1^\top #2}&#10;&#10;\begin{eqnarray*}&#10;\mathrm{P}_\bw(\by\,|\,\bx)\propto\prod_{jk} \exp\{\ip{\bw}{\bft(y_{jk},\bx)}\}&#10;\end{eqnarray*}&#10;&#10;\end{document}"/>
  <p:tag name="FILENAME" val="txp_fig"/>
  <p:tag name="FORMAT" val="pngmono"/>
  <p:tag name="RES" val="1200"/>
  <p:tag name="BLEND" val="0"/>
  <p:tag name="TRANSPARENT" val="0"/>
  <p:tag name="TBUG" val="0"/>
  <p:tag name="ALLOWFS" val="0"/>
  <p:tag name="ORIGWIDTH" val="303"/>
  <p:tag name="PICTUREFILESIZE" val="20495"/>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newcommand{\bw}{{\bf w}}&#10;\newcommand{\bx}{{\bf x}}&#10;\newcommand{\by}{{\bf y}}&#10;\newcommand{\bft}{{\bf f}}&#10;\newcommand{\bt}{{\bf t}}&#10;&#10;$$&#10;\max_{\bw\in \mathcal{W}}\ \sum_i \log \mathrm{P}_\bw(\by^i\,|\,\bx^i)&#10;$$&#10;&#10;\end{document}&#10;"/>
  <p:tag name="FILENAME" val="txp_fig"/>
  <p:tag name="FORMAT" val="pngmono"/>
  <p:tag name="RES" val="1200"/>
  <p:tag name="BLEND" val="0"/>
  <p:tag name="TRANSPARENT" val="0"/>
  <p:tag name="TBUG" val="0"/>
  <p:tag name="ALLOWFS" val="0"/>
  <p:tag name="ORIGWIDTH" val="218"/>
  <p:tag name="PICTUREFILESIZE" val="16666"/>
</p:tagLst>
</file>

<file path=ppt/tags/tag4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bx^1,\by^1)&#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72"/>
  <p:tag name="PICTUREFILESIZE" val="3861"/>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bx^n,\by^n)&#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73"/>
  <p:tag name="PICTUREFILESIZE" val="4604"/>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vdots&#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3"/>
  <p:tag name="PICTUREFILESIZE" val="176"/>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newcommand{\bw}{{\bf w}}&#10;\newcommand{\bx}{{\bf x}}&#10;\newcommand{\by}{{\bf y}}&#10;\newcommand{\bft}{{\bf f}}&#10;\newcommand{\bt}{{\bf t}}&#10;%\newcommand{\ip}[2]{\langle #1, #2 \rangle}&#10;\newcommand{\ip}[2]{ #1^\top #2}&#10;&#10;\begin{eqnarray*}&#10;\mathrm{P}_\bw(\by\,|\,\bx)\propto\prod_{jk} \exp\{\ip{\bw}{\bft(y_{jk},\bx)}\}&#10;\end{eqnarray*}&#10;&#10;\end{document}"/>
  <p:tag name="FILENAME" val="txp_fig"/>
  <p:tag name="FORMAT" val="pngmono"/>
  <p:tag name="RES" val="1200"/>
  <p:tag name="BLEND" val="0"/>
  <p:tag name="TRANSPARENT" val="0"/>
  <p:tag name="TBUG" val="0"/>
  <p:tag name="ALLOWFS" val="0"/>
  <p:tag name="ORIGWIDTH" val="303"/>
  <p:tag name="PICTUREFILESIZE" val="20495"/>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10;\begin{document}&#10;\newcommand{\bw}{{\bf w}}&#10;\newcommand{\bx}{{\bf x}}&#10;\newcommand{\bX}{{\bf X}}&#10;\newcommand{\by}{{\bf y}}&#10;\newcommand{\bft}{{\bf f}}&#10;\newcommand{\bt}{{\bf t}}&#10;\newcommand{\ip}[2]{{#1}^\top{#2}}&#10;&#10;$$&#10;= \frac{\textcolor{blue}{  \prod_{jk}\exp\{\ip{\bw}{\bft(y_{jk}, \bx)} \} }}&#10;{\textcolor{red}{\sum_{\by'\in{\mathcal Y}(\bx)}  \prod_{jk}  \exp\{\ip{\bw}{\bft(y'_{jk}, \bx)} \}}} &#10;$$&#10;&#10;\end{document}&#10;"/>
  <p:tag name="FILENAME" val="txp_fig"/>
  <p:tag name="FORMAT" val="png256"/>
  <p:tag name="RES" val="1200"/>
  <p:tag name="BLEND" val="0"/>
  <p:tag name="TRANSPARENT" val="0"/>
  <p:tag name="TBUG" val="0"/>
  <p:tag name="ALLOWFS" val="0"/>
  <p:tag name="ORIGWIDTH" val="318"/>
  <p:tag name="PICTUREFILESIZE" val="53582"/>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newcommand{\bw}{{\bf w}}&#10;\newcommand{\bx}{{\bf x}}&#10;\newcommand{\bz}{{\bf z}}&#10;\newcommand{\bF}{{\bf F}}&#10;\newcommand{\by}{{\bf y}}&#10;\newcommand{\bft}{{\bf f}}&#10;\newcommand{\bh}{{\bf h}}&#10;\newcommand{\bb}{{\bf b}}&#10;\newcommand{\bc}{{\bf c}}&#10;\newcommand{\bA}{{\bf A}}&#10;\newcommand{\bq}{{\bf q}}&#10;&#10;$&#10;\bw\in\mathcal{W}&#10;$&#10;&#10;\end{document}&#10;"/>
  <p:tag name="FILENAME" val="txp_fig"/>
  <p:tag name="FORMAT" val="pngmono"/>
  <p:tag name="RES" val="1200"/>
  <p:tag name="BLEND" val="0"/>
  <p:tag name="TRANSPARENT" val="1"/>
  <p:tag name="TBUG" val="0"/>
  <p:tag name="ALLOWFS" val="0"/>
  <p:tag name="ORIGWIDTH" val="66"/>
  <p:tag name="PICTUREFILESIZE" val="3429"/>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bf y}}&#10;\newcommand{\bft}{{\bf f}}&#10;\newcommand{\bt}{{\bf t}}&#10;%\newcommand{\ip}[2]{\langle #1, #2 \rangle}&#10;\newcommand{\ip}[2]{ #1^\top #2}&#10;&#10;$&#10;\ip{\bw}{\bft(\hspace*{1.7cm} , \hspace*{2cm})} \; \; &gt; \; \; &#10;\ip{\bw}{\bft(\hspace*{1.7cm} ,\hspace*{2cm})}&#10;$&#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398"/>
  <p:tag name="PICTUREFILESIZE" val="8872"/>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bf y}}&#10;\newcommand{\bft}{{\bf f}}&#10;\newcommand{\bt}{{\bf t}}&#10;%\newcommand{\ip}[2]{\langle #1, #2 \rangle}&#10;\newcommand{\ip}[2]{ #1^\top #2}&#10;&#10;$&#10; \arg \max_\by  \; \ip{\bw}{\bft(\hspace*{1.7cm},\by)} \; \; = &#10;$&#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263"/>
  <p:tag name="PICTUREFILESIZE" val="103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bf y}}&#10;\newcommand{\bft}{{\bf f}}&#10;\newcommand{\bt}{{\bf t}}&#10;%\newcommand{\ip}[2]{\langle #1, #2 \rangle}&#10;\newcommand{\ip}[2]{ #1^\top #2}&#10;&#10;$&#10;\ip{\bw}{\bft(\hspace*{1.7cm} ,\hspace*{2cm})} \; \; &gt; \; \; &#10;\ip{\bw}{\bft(\hspace*{1.7cm} ,\hspace*{2cm})}&#10;$&#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398"/>
  <p:tag name="PICTUREFILESIZE" val="8872"/>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bf y}}&#10;\newcommand{\bft}{{\bf f}}&#10;\newcommand{\bt}{{\bf t}}&#10;%\newcommand{\ip}[2]{\langle #1, #2 \rangle}&#10;\newcommand{\ip}[2]{ #1^\top #2}&#10;&#10;$&#10;\ip{\bw}{\bft(\hspace*{1.7cm} ,\hspace*{2cm})} \; \; &gt; \; \; &#10;\ip{\bw}{\bft(\hspace*{1.7cm} ,\hspace*{2cm})}&#10;$&#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398"/>
  <p:tag name="PICTUREFILESIZE" val="8872"/>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l}{{\bf \ell}}&#10;\newcommand{\bh}{{\bf h}}&#10;&#10;$&#10;\gamma&#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12"/>
  <p:tag name="PICTUREFILESIZE" val="727"/>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bx^i,\by^i)&#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63"/>
  <p:tag name="PICTUREFILESIZE" val="4289"/>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bw^\top\bft(\bx^i,\by^i) &gt;  \bw^\top\bft(\bx^i,\by)\;\;\; \forall\by\ne\by^i &#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327"/>
  <p:tag name="PICTUREFILESIZE" val="16981"/>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bw^\top\bft(\bx^i,\by^i) \geq \bw^\top\bft(\bx^i,\by) + \gamma  &#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276"/>
  <p:tag name="PICTUREFILESIZE" val="13685"/>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l}{{\bf \ell}}&#10;\newcommand{\bh}{{\bf h}}&#10;&#10;$&#10;\ell(\by^i,\by) \;\;\; \forall \by &#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111"/>
  <p:tag name="PICTUREFILESIZE" val="7096"/>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l}{{\bf \ell}}&#10;\newcommand{\bh}{{\bf h}}&#10;&#10;$&#10;\gamma\ell(\by^i,\by)&#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80"/>
  <p:tag name="PICTUREFILESIZE" val="5671"/>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l}{{\bf \ell}}&#10;\newcommand{\bh}{{\bf h}}&#10;&#10;$&#10;\ell(\by^i,\by) = \sum_p I(y_p^i \neq y_p)&#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230"/>
  <p:tag name="PICTUREFILESIZE" val="14290"/>
</p:tagLst>
</file>

<file path=ppt/tags/tag5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l}{{\bf \ell}}&#10;\newcommand{\bh}{{\bf h}}&#10;&#10;$&#10;\gamma&#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12"/>
  <p:tag name="PICTUREFILESIZE" val="72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60.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newcommand{\bw}{{\bf w}}&#10;\newcommand{\bx}{{\bf x}}&#10;\newcommand{\bX}{{\bf X}}&#10;\newcommand{\by}{{\bf y}}&#10;\newcommand{\bft}{{\bf f}}&#10;\newcommand{\bl}{{\bf \ell}}&#10;\newcommand{\bh}{{\bf h}}&#10;&#10;&#10;$&#10;\textcolor{Red}{&#10;\xi_i&#10;}&#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256"/>
  <p:tag name="ORIGWIDTH" val="15"/>
  <p:tag name="PICTUREFILESIZE" val="2635"/>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h}{{\bf h}}&#10;&#10;\begin{eqnarray*}&#10;&amp;&amp;\min_\bw \;\;\;\; \frac{1}{2}||\bw||^2 \\&#10;&amp;&amp; \bw^\top\bft(\bx^i,\by^i) \geq  \bw ^\top\bft(\bx^i,\by)+ \ell(\by^i,\by),&#10;\;\;\;\forall i,\by\end{eqnarra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401"/>
  <p:tag name="PICTUREFILESIZE" val="30176"/>
</p:tagLst>
</file>

<file path=ppt/tags/tag62.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10;\begin{document}&#10;\newcommand{\bw}{{\bf w}}&#10;\newcommand{\bx}{{\bf x}}&#10;\newcommand{\bX}{{\bf X}}&#10;\newcommand{\by}{{\bf y}}&#10;\newcommand{\bft}{{\bf f}}&#10;\newcommand{\bh}{{\bf h}}&#10;&#10;\begin{eqnarray*}&#10;&amp;&amp;\min_{\bw,\xi} \;\;\;\; \frac{1}{2}||\bw||^2 + \textcolor{Red}{C\sum_i&#10;\xi_i} \\&#10;&amp;&amp; \bw^\top\bft(\bx^i,\by^i) +\textcolor{Red}{&#10;\xi_i} \geq \bw ^\top\bft(\bx^i,\by)+ \ell(\by^i,\by),&#10;\;\;\; \forall i,\by\end{eqnarra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256"/>
  <p:tag name="ORIGWIDTH" val="445"/>
  <p:tag name="PICTUREFILESIZE" val="61366"/>
</p:tagLst>
</file>

<file path=ppt/tags/tag6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h}{{\bf h}}&#10;&#10;\begin{eqnarray*}&#10;&amp;&amp;\max_{||\bw||\leq 1} \gamma\;\;\;\;  \\&#10;&amp;&amp; \bw^\top\bft(\bx^i,\by^i) \geq  \bw ^\top\bft(\bx^i,\by)+ \gamma\ell(\by^i,\by), \;\;\; \forall i, \by&#10;\end{eqnarra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413"/>
  <p:tag name="PICTUREFILESIZE" val="30352"/>
</p:tagLst>
</file>

<file path=ppt/tags/tag6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max_\by \; [\bw^\top\bft(\bx^i,\by) + \ell(\by^i, \by)]  &#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256"/>
  <p:tag name="PICTUREFILESIZE" val="15114"/>
</p:tagLst>
</file>

<file path=ppt/tags/tag6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h}{{\bf h}}&#10;&#10;\begin{eqnarray*}&#10;&amp;&amp;\min \;\;\;\; \frac{1}{2}||\bw||^2 + C\sum_i\xi_i \\&#10;&amp;&amp; \bw^\top\bft(\bx^i,\by^i) + \xi_i\geq  \bw ^\top\bft(\bx^i,\by)+ \ell(\by^i,\by), \;\;\; \forall i, \by&#10;\end{eqnarra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445"/>
  <p:tag name="PICTUREFILESIZE" val="36568"/>
</p:tagLst>
</file>

<file path=ppt/tags/tag6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h}{{\bf h}}&#10;&#10;\begin{eqnarray*}&#10;&amp;&amp;\min \;\;\;\; \frac{1}{2}||\bw||^2 + C\sum_i\xi_i \\&#10;&amp;&amp; \bw^\top\bft(\bx^i,\by^i) +\xi_i \geq \max_{\by} \; [\bw ^\top\bft(\bx^i,\by)+ \ell(\by^i,\by)],&#10;\;\;\; \forall i&#10;\end{eqnarra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485"/>
  <p:tag name="PICTUREFILESIZE" val="37997"/>
</p:tagLst>
</file>

<file path=ppt/tags/tag6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z}{{\bf z}}&#10;\newcommand{\bF}{{\bf F}}&#10;\newcommand{\by}{{\bf y}}&#10;\newcommand{\bft}{{\bf f}}&#10;\newcommand{\bh}{{\bf h}}&#10;\newcommand{\bb}{{\bf b}}&#10;\newcommand{\bc}{{\bf c}}&#10;\newcommand{\bA}{{\bf A}}&#10;\newcommand{\bq}{{\bf q}}&#10;&#10;\begin{eqnarray*}&#10;&amp; &amp;\max_{\stackrel{\bz \geq 0;}{\bA\bz \leq \bb;}} \bq^\top\bz&#10;\end{eqnarray*}&#10;&#10;\end{document}&#10;"/>
  <p:tag name="EXTERNALNAME" val="txp_fig"/>
  <p:tag name="BLEND" val="False"/>
  <p:tag name="TRANSPARENT" val="False"/>
  <p:tag name="KEEPFILES" val="False"/>
  <p:tag name="DEBUGPAUSE" val="False"/>
  <p:tag name="RESOLUTION" val="1200"/>
  <p:tag name="TIMEOUT" val="(none)"/>
  <p:tag name="BOXWIDTH" val="538"/>
  <p:tag name="BOXHEIGHT" val="524"/>
  <p:tag name="BOXFONT" val="10"/>
  <p:tag name="BOXWRAP" val="False"/>
  <p:tag name="WORKAROUNDTRANSPARENCYBUG" val="False"/>
  <p:tag name="ALLOWFONTSUBSTITUTION" val="False"/>
  <p:tag name="BITMAPFORMAT" val="pngmono"/>
  <p:tag name="ORIGWIDTH" val="93"/>
  <p:tag name="PICTUREFILESIZE" val="8610"/>
</p:tagLst>
</file>

<file path=ppt/tags/tag6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c}{{\bf c}}&#10;&#10;$$&#10;\ell(\by^i,\by) = \sum_{p} \ell_{p}(\by^i_p,\by_p) &#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216"/>
  <p:tag name="PICTUREFILESIZE" val="15637"/>
</p:tagLst>
</file>

<file path=ppt/tags/tag6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t}{{\bf t}}&#10;&#10;$$&#10;\max_\by \;[ \bw^\top\bft(\bx^i,\by) + \ell(\by^i, \by)]  &#10;$$&#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256"/>
  <p:tag name="PICTUREFILESIZE" val="15114"/>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7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c}{{\bf c}}&#10;&#10;$$&#10;\max_\by \;\left[  \sum_{p} \bw^\top\bft(\bx_{p}^i,\by_p) + &#10;\ell_{p}(\by_p^i,\by_p) \right]&#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327"/>
  <p:tag name="PICTUREFILESIZE" val="23793"/>
</p:tagLst>
</file>

<file path=ppt/tags/tag7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c}{{\bf c}}&#10;&#10;$$&#10;\max_\b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41"/>
  <p:tag name="PICTUREFILESIZE" val="2932"/>
</p:tagLst>
</file>

<file path=ppt/tags/tag7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z}{{\bf z}}&#10;&#10;$$&#10;\max_\bz&#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41"/>
  <p:tag name="PICTUREFILESIZE" val="2786"/>
</p:tagLst>
</file>

<file path=ppt/tags/tag7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b}{{\bf b}}&#10;\newcommand{\pot}{\phi}&#10;&#10;\begin{eqnarray*}&#10;{\rm s.t. } &#10;\end{eqnarray*}&#10;&#10;\end{document}&#10;&#10;&#10;&#10;"/>
  <p:tag name="EXTERNALNAME" val="txp_fig"/>
  <p:tag name="BLEND" val="False"/>
  <p:tag name="TRANSPARENT" val="False"/>
  <p:tag name="KEEPFILES" val="False"/>
  <p:tag name="DEBUGPAUSE" val="False"/>
  <p:tag name="RESOLUTION" val="1200"/>
  <p:tag name="TIMEOUT" val="(none)"/>
  <p:tag name="BOXWIDTH" val="348"/>
  <p:tag name="BOXHEIGHT" val="546"/>
  <p:tag name="BOXFONT" val="10"/>
  <p:tag name="BOXWRAP" val="False"/>
  <p:tag name="WORKAROUNDTRANSPARENCYBUG" val="False"/>
  <p:tag name="ALLOWFONTSUBSTITUTION" val="False"/>
  <p:tag name="BITMAPFORMAT" val="pngmono"/>
  <p:tag name="ORIGWIDTH" val="29"/>
  <p:tag name="PICTUREFILESIZE" val="1231"/>
</p:tagLst>
</file>

<file path=ppt/tags/tag7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bf y}&#10;\newcommand{\bz}{\bf z}&#10;\newcommand{\bft}{{\bf f}}&#10;\newcommand{\bt}{{\bf t}}&#10;\begin{eqnarray*}&#10;z_{jk} \geq 0&#10;\end{eqnarray*}&#10;&#10;\end{document}"/>
  <p:tag name="EXTERNALNAME" val="txp_fig"/>
  <p:tag name="BLEND" val="False"/>
  <p:tag name="TRANSPARENT" val="False"/>
  <p:tag name="KEEPFILES" val="False"/>
  <p:tag name="DEBUGPAUSE" val="False"/>
  <p:tag name="RESOLUTION" val="1200"/>
  <p:tag name="TIMEOUT" val="(none)"/>
  <p:tag name="BOXWIDTH" val="451"/>
  <p:tag name="BOXHEIGHT" val="445"/>
  <p:tag name="BOXFONT" val="10"/>
  <p:tag name="BOXWRAP" val="False"/>
  <p:tag name="WORKAROUNDTRANSPARENCYBUG" val="False"/>
  <p:tag name="ALLOWFONTSUBSTITUTION" val="False"/>
  <p:tag name="BITMAPFORMAT" val="pngmono"/>
  <p:tag name="ORIGWIDTH" val="68"/>
  <p:tag name="PICTUREFILESIZE" val="3919"/>
</p:tagLst>
</file>

<file path=ppt/tags/tag7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y}&#10;\newcommand{\bft}{{\bf f}}&#10;\newcommand{\bt}{{\bf t}}&#10;\begin{eqnarray*}&#10;&amp;&amp;\sum_{k} z_{jk} \leq 1&#10;\hspace{0.3in} \hspace{0.1in} &#10;\end{eqnarray*}&#10;&#10;\end{document}"/>
  <p:tag name="EXTERNALNAME" val="txp_fig"/>
  <p:tag name="BLEND" val="False"/>
  <p:tag name="TRANSPARENT" val="False"/>
  <p:tag name="KEEPFILES" val="False"/>
  <p:tag name="DEBUGPAUSE" val="False"/>
  <p:tag name="RESOLUTION" val="1200"/>
  <p:tag name="TIMEOUT" val="(none)"/>
  <p:tag name="BOXWIDTH" val="451"/>
  <p:tag name="BOXHEIGHT" val="445"/>
  <p:tag name="BOXFONT" val="10"/>
  <p:tag name="BOXWRAP" val="False"/>
  <p:tag name="WORKAROUNDTRANSPARENCYBUG" val="False"/>
  <p:tag name="ALLOWFONTSUBSTITUTION" val="False"/>
  <p:tag name="BITMAPFORMAT" val="pngmono"/>
  <p:tag name="ORIGWIDTH" val="94"/>
  <p:tag name="PICTUREFILESIZE" val="6668"/>
</p:tagLst>
</file>

<file path=ppt/tags/tag7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y}{y}&#10;\newcommand{\bft}{{\bf f}}&#10;\newcommand{\bt}{{\bf t}}&#10;\begin{eqnarray*}&#10;&amp;&amp;\sum_{j} z_{jk} \leq 1&#10;\hspace{0.3in} \hspace{0.1in} &#10;\end{eqnarray*}&#10;&#10;\end{document}"/>
  <p:tag name="EXTERNALNAME" val="txp_fig"/>
  <p:tag name="BLEND" val="False"/>
  <p:tag name="TRANSPARENT" val="False"/>
  <p:tag name="KEEPFILES" val="False"/>
  <p:tag name="DEBUGPAUSE" val="False"/>
  <p:tag name="RESOLUTION" val="1200"/>
  <p:tag name="TIMEOUT" val="(none)"/>
  <p:tag name="BOXWIDTH" val="451"/>
  <p:tag name="BOXHEIGHT" val="445"/>
  <p:tag name="BOXFONT" val="10"/>
  <p:tag name="BOXWRAP" val="False"/>
  <p:tag name="WORKAROUNDTRANSPARENCYBUG" val="False"/>
  <p:tag name="ALLOWFONTSUBSTITUTION" val="False"/>
  <p:tag name="BITMAPFORMAT" val="pngmono"/>
  <p:tag name="ORIGWIDTH" val="94"/>
  <p:tag name="PICTUREFILESIZE" val="6501"/>
</p:tagLst>
</file>

<file path=ppt/tags/tag7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z}{{\bf z}}&#10;\newcommand{\bft}{{\bf f}}&#10;\newcommand{\bb}{{\bf b}}&#10;\newcommand{\pot}{\phi}&#10;&#10;\begin{eqnarray*}&#10;A\bz \leq \bb &#10;\end{eqnarray*}&#10;&#10;\end{document}&#10;&#10;&#10;&#10;"/>
  <p:tag name="EXTERNALNAME" val="txp_fig"/>
  <p:tag name="BLEND" val="False"/>
  <p:tag name="TRANSPARENT" val="False"/>
  <p:tag name="KEEPFILES" val="False"/>
  <p:tag name="DEBUGPAUSE" val="False"/>
  <p:tag name="RESOLUTION" val="1200"/>
  <p:tag name="TIMEOUT" val="(none)"/>
  <p:tag name="BOXWIDTH" val="348"/>
  <p:tag name="BOXHEIGHT" val="546"/>
  <p:tag name="BOXFONT" val="10"/>
  <p:tag name="BOXWRAP" val="False"/>
  <p:tag name="WORKAROUNDTRANSPARENCYBUG" val="False"/>
  <p:tag name="ALLOWFONTSUBSTITUTION" val="False"/>
  <p:tag name="BITMAPFORMAT" val="pngmono"/>
  <p:tag name="ORIGWIDTH" val="66"/>
  <p:tag name="PICTUREFILESIZE" val="3187"/>
</p:tagLst>
</file>

<file path=ppt/tags/tag7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z}{{\bf z}}&#10;\newcommand{\bft}{{\bf f}}&#10;\newcommand{\bF}{{\bf F}}&#10;\newcommand{\bb}{{\bf b}}&#10;\newcommand{\bq}{{\bf q}}&#10;\newcommand{\pot}{\phi}&#10;&#10;\begin{eqnarray*}&#10;&amp;&amp;\bq^\top\bz\\ &#10;&amp;&amp;\bq = \bF^\top \bw + \ell &#10;\end{eqnarray*}&#10;&#10;\end{document}&#10;&#10;&#10;&#10;"/>
  <p:tag name="EXTERNALNAME" val="txp_fig"/>
  <p:tag name="BLEND" val="False"/>
  <p:tag name="TRANSPARENT" val="False"/>
  <p:tag name="KEEPFILES" val="False"/>
  <p:tag name="DEBUGPAUSE" val="False"/>
  <p:tag name="RESOLUTION" val="1200"/>
  <p:tag name="TIMEOUT" val="(none)"/>
  <p:tag name="BOXWIDTH" val="348"/>
  <p:tag name="BOXHEIGHT" val="546"/>
  <p:tag name="BOXFONT" val="10"/>
  <p:tag name="BOXWRAP" val="False"/>
  <p:tag name="WORKAROUNDTRANSPARENCYBUG" val="False"/>
  <p:tag name="ALLOWFONTSUBSTITUTION" val="False"/>
  <p:tag name="BITMAPFORMAT" val="pngmono"/>
  <p:tag name="ORIGWIDTH" val="126"/>
  <p:tag name="PICTUREFILESIZE" val="6534"/>
</p:tagLst>
</file>

<file path=ppt/tags/tag7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z_{jk}$&#10;&#10;\end{document}"/>
  <p:tag name="EXTERNALNAME" val="txp_fig"/>
  <p:tag name="BLEND" val="False"/>
  <p:tag name="TRANSPARENT" val="False"/>
  <p:tag name="KEEPFILES" val="False"/>
  <p:tag name="DEBUGPAUSE" val="False"/>
  <p:tag name="RESOLUTION" val="1200"/>
  <p:tag name="TIMEOUT" val="(none)"/>
  <p:tag name="BOXWIDTH" val="451"/>
  <p:tag name="BOXHEIGHT" val="445"/>
  <p:tag name="BOXFONT" val="10"/>
  <p:tag name="BOXWRAP" val="False"/>
  <p:tag name="WORKAROUNDTRANSPARENCYBUG" val="False"/>
  <p:tag name="ALLOWFONTSUBSTITUTION" val="False"/>
  <p:tag name="BITMAPFORMAT" val="pngmono"/>
  <p:tag name="ORIGWIDTH" val="26"/>
  <p:tag name="PICTUREFILESIZE" val="208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8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newcommand{\bw}{{\bf w}}&#10;\newcommand{\bx}{{\bf x}}&#10;\newcommand{\bX}{{\bf X}}&#10;\newcommand{\by}{{\bf y}}&#10;\newcommand{\bft}{{\bf f}}&#10;\newcommand{\bt}{{\bf t}}&#10;\newcommand{\bz}{{\bf z}}&#10;\newcommand{\pot}{\phi}&#10;&#10;\begin{eqnarray*}&#10;\max_\bz &amp;&amp; &#10;%\sum_{\stackrel{s&lt;e}{A}} y_{se}(A) \ \bw^\top \bft_{se}(A) +&#10;\sum_{jk} z_{jk} &#10;\left[ \bw^\top \bft(\bx_{jk}^i) + \ell_{jk}^i\right]&#10;\end{eqnarray*}&#10;&#10;\end{document}&#10;&#10;&#10;&#10;"/>
  <p:tag name="FILENAME" val="txp_fig"/>
  <p:tag name="FORMAT" val="pngmono"/>
  <p:tag name="RES" val="1200"/>
  <p:tag name="BLEND" val="0"/>
  <p:tag name="TRANSPARENT" val="0"/>
  <p:tag name="TBUG" val="0"/>
  <p:tag name="ALLOWFS" val="0"/>
  <p:tag name="ORIGWIDTH" val="290"/>
  <p:tag name="PICTUREFILESIZE" val="19736"/>
</p:tagLst>
</file>

<file path=ppt/tags/tag8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_{jk}$&#10;&#10;\end{document}"/>
  <p:tag name="EXTERNALNAME" val="txp_fig"/>
  <p:tag name="BLEND" val="False"/>
  <p:tag name="TRANSPARENT" val="False"/>
  <p:tag name="KEEPFILES" val="False"/>
  <p:tag name="DEBUGPAUSE" val="False"/>
  <p:tag name="RESOLUTION" val="1200"/>
  <p:tag name="TIMEOUT" val="(none)"/>
  <p:tag name="BOXWIDTH" val="451"/>
  <p:tag name="BOXHEIGHT" val="445"/>
  <p:tag name="BOXFONT" val="10"/>
  <p:tag name="BOXWRAP" val="False"/>
  <p:tag name="WORKAROUNDTRANSPARENCYBUG" val="False"/>
  <p:tag name="ALLOWFONTSUBSTITUTION" val="False"/>
  <p:tag name="BITMAPFORMAT" val="pngmono"/>
  <p:tag name="ORIGWIDTH" val="28"/>
  <p:tag name="PICTUREFILESIZE" val="2172"/>
</p:tagLst>
</file>

<file path=ppt/tags/tag8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newcommand{\bw}{{\bf w}}&#10;\newcommand{\bx}{{\bf x}}&#10;\newcommand{\bX}{{\bf X}}&#10;\newcommand{\by}{{\bf y}}&#10;\newcommand{\bft}{{\bf f}}&#10;\newcommand{\bc}{{\bf c}}&#10;&#10;$$&#10;\max_\by \; \;  \bw^\top\bft(\bx^i,\by) + &#10;\ell(\by^i,\by) &#10;$$&#10;\end{document}&#10;"/>
  <p:tag name="FILENAME" val="txp_fig"/>
  <p:tag name="FORMAT" val="pngmono"/>
  <p:tag name="RES" val="1200"/>
  <p:tag name="BLEND" val="0"/>
  <p:tag name="TRANSPARENT" val="0"/>
  <p:tag name="TBUG" val="0"/>
  <p:tag name="ALLOWFS" val="0"/>
  <p:tag name="ORIGWIDTH" val="252"/>
  <p:tag name="PICTUREFILESIZE" val="14632"/>
</p:tagLst>
</file>

<file path=ppt/tags/tag8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F}{{\bf F}}&#10;\newcommand{\by}{{\bf y}}&#10;\newcommand{\bft}{{\bf f}}&#10;\newcommand{\bc}{{\bf c}}&#10;\newcommand{\bz}{{\bf z}}&#10;\newcommand{\bb}{{\bf b}}&#10;\newcommand{\bA}{{\bf A}}&#10;\newcommand{\bq}{{\bf q}}&#10;&#10;\begin{eqnarray*}&#10;\max_\bz &amp;&amp; \bc^\top\bz \\&#10;{\rm s.t.} &amp;&amp; \bA \bz \leq \bb; \\&#10;&amp;&amp; \bz \geq 0.&#10;\end{eqnarra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146"/>
  <p:tag name="PICTUREFILESIZE" val="14055"/>
</p:tagLst>
</file>

<file path=ppt/tags/tag8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F}{{\bf F}}&#10;\newcommand{\by}{{\bf y}}&#10;\newcommand{\bft}{{\bf f}}&#10;\newcommand{\bc}{{\bf c}}&#10;\newcommand{\bz}{{\bf z}}&#10;\newcommand{\bb}{{\bf b}}&#10;\newcommand{\bA}{{\bf A}}&#10;\newcommand{\bq}{{\bf q}}&#10;&#10;\begin{eqnarray*}&#10;{\min_\lambda}&amp;&amp;  \bb^\top\lambda \\&#10;{\rm s.t.} &amp;&amp; \bA^\top\lambda \geq \bc; \\&#10;&amp;&amp; \lambda \geq 0.&#10;\end{eqnarra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154"/>
  <p:tag name="PICTUREFILESIZE" val="14357"/>
</p:tagLst>
</file>

<file path=ppt/tags/tag8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ft}{{\bf f}}&#10;\newcommand{\bh}{{\bf h}}&#10;&#10;\begin{eqnarray*}&#10;&amp;&amp;\min_{\bw,\xi} \;\;\;\; \frac{1}{2}||\bw||^2 + C\sum_i\xi_i \\&#10;&amp;&amp; \bw^\top\bft(\bx^i,\by^i) +\xi_i \geq \max_{\by} \; [\bw ^\top\bft(\bx^i,\by)+ \ell(\by^i,\by)], \;\;\; \forall i&#10;\end{eqnarra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485"/>
  <p:tag name="PICTUREFILESIZE" val="39764"/>
</p:tagLst>
</file>

<file path=ppt/tags/tag8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z}{{\bf z}}&#10;\newcommand{\bq}{{\bf q}}&#10;\newcommand{\bft}{{\bf f}}&#10;\newcommand{\bh}{{\bf h}}&#10;\newcommand{\bb}{{\bf b}}&#10;\newcommand{\bA}{{\bf A}}&#10;\newcommand{\ith}{^{i}}&#10;&#10;\begin{eqnarray*}&#10;&amp;&amp; \max_{\stackrel{\bA_i\bz_i\leq\bb_i}{\bz_i\geq 0}}&#10;\ \bq_i^\top\bz_i \end{eqnarray*}&#10;&#10;\end{document}&#10;"/>
  <p:tag name="EXTERNALNAME" val="txp_fig"/>
  <p:tag name="BLEND" val="False"/>
  <p:tag name="TRANSPARENT" val="False"/>
  <p:tag name="KEEPFILES" val="False"/>
  <p:tag name="DEBUGPAUSE" val="False"/>
  <p:tag name="RESOLUTION" val="1200"/>
  <p:tag name="TIMEOUT" val="(none)"/>
  <p:tag name="BOXWIDTH" val="348"/>
  <p:tag name="BOXHEIGHT" val="516"/>
  <p:tag name="BOXFONT" val="10"/>
  <p:tag name="BOXWRAP" val="False"/>
  <p:tag name="WORKAROUNDTRANSPARENCYBUG" val="False"/>
  <p:tag name="ALLOWFONTSUBSTITUTION" val="False"/>
  <p:tag name="BITMAPFORMAT" val="pngmono"/>
  <p:tag name="ORIGWIDTH" val="111"/>
  <p:tag name="PICTUREFILESIZE" val="11258"/>
</p:tagLst>
</file>

<file path=ppt/tags/tag8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z}{{\bf z}}&#10;\newcommand{\bq}{{\bf q}}&#10;\newcommand{\bft}{{\bf f}}&#10;\newcommand{\bh}{{\bf h}}&#10;\newcommand{\bb}{{\bf b}}&#10;\newcommand{\bA}{{\bf A}}&#10;\newcommand{\ith}{^{i}}&#10;&#10;\begin{eqnarray*}&#10;&amp;&amp; \min_{\stackrel{\bA_i^\top\lambda_i\geq\bq_i}{\lambda_i\geq 0}}&#10;\ \bb_i^\top\lambda_i  \end{eqnarray*}&#10;&#10;\end{document}&#10;"/>
  <p:tag name="EXTERNALNAME" val="txp_fig"/>
  <p:tag name="BLEND" val="False"/>
  <p:tag name="TRANSPARENT" val="False"/>
  <p:tag name="KEEPFILES" val="False"/>
  <p:tag name="DEBUGPAUSE" val="False"/>
  <p:tag name="RESOLUTION" val="1200"/>
  <p:tag name="TIMEOUT" val="(none)"/>
  <p:tag name="BOXWIDTH" val="453"/>
  <p:tag name="BOXHEIGHT" val="545"/>
  <p:tag name="BOXFONT" val="10"/>
  <p:tag name="BOXWRAP" val="False"/>
  <p:tag name="WORKAROUNDTRANSPARENCYBUG" val="False"/>
  <p:tag name="ALLOWFONTSUBSTITUTION" val="False"/>
  <p:tag name="BITMAPFORMAT" val="pngmono"/>
  <p:tag name="ORIGWIDTH" val="121"/>
  <p:tag name="PICTUREFILESIZE" val="11085"/>
</p:tagLst>
</file>

<file path=ppt/tags/tag8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z}{{\bf z}}&#10;\newcommand{\bft}{{\bf f}}&#10;\newcommand{\bF}{{\bf F}}&#10;\newcommand{\bb}{{\bf b}}&#10;\newcommand{\bq}{{\bf q}}&#10;\newcommand{\pot}{\phi}&#10;&#10;\begin{eqnarray*}&#10;&amp;&amp;\bq_i = \bF_i^\top \bw + \ell_i &#10;\end{eqnarray*}&#10;&#10;\end{document}&#10;&#10;&#10;&#10;"/>
  <p:tag name="EXTERNALNAME" val="txp_fig"/>
  <p:tag name="BLEND" val="False"/>
  <p:tag name="TRANSPARENT" val="False"/>
  <p:tag name="KEEPFILES" val="False"/>
  <p:tag name="DEBUGPAUSE" val="False"/>
  <p:tag name="RESOLUTION" val="1200"/>
  <p:tag name="TIMEOUT" val="(none)"/>
  <p:tag name="BOXWIDTH" val="348"/>
  <p:tag name="BOXHEIGHT" val="546"/>
  <p:tag name="BOXFONT" val="10"/>
  <p:tag name="BOXWRAP" val="False"/>
  <p:tag name="WORKAROUNDTRANSPARENCYBUG" val="False"/>
  <p:tag name="ALLOWFONTSUBSTITUTION" val="False"/>
  <p:tag name="BITMAPFORMAT" val="pngmono"/>
  <p:tag name="ORIGWIDTH" val="138"/>
  <p:tag name="PICTUREFILESIZE" val="5855"/>
</p:tagLst>
</file>

<file path=ppt/tags/tag8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z}{{\bf z}}&#10;\newcommand{\bq}{{\bf q}}&#10;\newcommand{\bft}{{\bf f}}&#10;\newcommand{\bh}{{\bf h}}&#10;\newcommand{\bb}{{\bf b}}&#10;\newcommand{\bA}{{\bf A}}&#10;\newcommand{\ith}{^{i}}&#10;&#10;\begin{eqnarray*}&#10;&amp;&amp;\min_{\bw,\xi,\lambda}\;\; \frac{1}{2}||\bw||^2 +&#10; C \sum_i \xi_i \\&#10;&amp;&amp;{\rm s.t.} \;\;\;\  \bw^\top\bft(\bx\ith,\by\ith) + \xi_i \geq  \bb_i^\top\lambda_i, \\&#10;&amp;&amp; \;\;\;\;\;\;\;\;\; \bA_i^\top\lambda_i\geq\bq_i;\;\;\;\;\lambda_i\geq 0&#10;\end{eqnarray*}&#10;&#10;\end{document}&#10;"/>
  <p:tag name="EXTERNALNAME" val="txp_fig"/>
  <p:tag name="BLEND" val="False"/>
  <p:tag name="TRANSPARENT" val="False"/>
  <p:tag name="KEEPFILES" val="False"/>
  <p:tag name="DEBUGPAUSE" val="False"/>
  <p:tag name="RESOLUTION" val="1200"/>
  <p:tag name="TIMEOUT" val="(none)"/>
  <p:tag name="BOXWIDTH" val="453"/>
  <p:tag name="BOXHEIGHT" val="545"/>
  <p:tag name="BOXFONT" val="10"/>
  <p:tag name="BOXWRAP" val="False"/>
  <p:tag name="WORKAROUNDTRANSPARENCYBUG" val="False"/>
  <p:tag name="ALLOWFONTSUBSTITUTION" val="False"/>
  <p:tag name="BITMAPFORMAT" val="pngmono"/>
  <p:tag name="ORIGWIDTH" val="286"/>
  <p:tag name="PICTUREFILESIZE" val="389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_j = \bar{\bf x}_j + \lambda \frac{\bf w}{||\bf w||}&#10;\]&#10;&#10;\end{document}&#10;"/>
  <p:tag name="EXTERNALNAME" val="txp_fig"/>
  <p:tag name="BLEND" val="0"/>
  <p:tag name="TRANSPARENT" val="0"/>
  <p:tag name="RESOLUTION" val="1200"/>
  <p:tag name="WORKAROUNDTRANSPARENCYBUG" val="0"/>
  <p:tag name="ALLOWFONTSUBSTITUTION" val="0"/>
  <p:tag name="BITMAPFORMAT" val="pngmono"/>
  <p:tag name="ORIGWIDTH" val="156"/>
  <p:tag name="PICTUREFILESIZE" val="7652"/>
</p:tagLst>
</file>

<file path=ppt/tags/tag9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ewcommand{\bw}{{\bf w}}&#10;\newcommand{\bx}{{\bf x}}&#10;\newcommand{\bX}{{\bf X}}&#10;\newcommand{\by}{{\bf y}}&#10;\newcommand{\bz}{{\bf z}}&#10;\newcommand{\bq}{{\bf q}}&#10;\newcommand{\bft}{{\bf f}}&#10;\newcommand{\bh}{{\bf h}}&#10;\newcommand{\bb}{{\bf b}}&#10;\newcommand{\bA}{{\bf A}}&#10;\newcommand{\bF}{{\bf F}}&#10;\newcommand{\ith}{^{i}}&#10;&#10;\begin{eqnarray*}&#10;&amp;&amp;\min_{\bw,\lambda} \;\; \frac{1}{2}||\bw||^2 +&#10; C \left(\sum_i &#10; \  \bb_i^\top\lambda_i-\bw^\top\bft(\bx\ith,\by\ith)\right)\\&#10;&amp;&amp;{\rm s.t.} \;\;\;\;\bA_i^\top\lambda_i\geq\bF_i^\top\bw + \ell_i;\;\;\;\;\;\lambda_i\geq 0,\; \forall i.&#10;\end{eqnarray*}&#10;&#10;\end{document}&#10;"/>
  <p:tag name="EXTERNALNAME" val="txp_fig"/>
  <p:tag name="BLEND" val="False"/>
  <p:tag name="TRANSPARENT" val="False"/>
  <p:tag name="KEEPFILES" val="False"/>
  <p:tag name="DEBUGPAUSE" val="False"/>
  <p:tag name="RESOLUTION" val="1200"/>
  <p:tag name="TIMEOUT" val="(none)"/>
  <p:tag name="BOXWIDTH" val="453"/>
  <p:tag name="BOXHEIGHT" val="545"/>
  <p:tag name="BOXFONT" val="10"/>
  <p:tag name="BOXWRAP" val="False"/>
  <p:tag name="WORKAROUNDTRANSPARENCYBUG" val="False"/>
  <p:tag name="ALLOWFONTSUBSTITUTION" val="False"/>
  <p:tag name="BITMAPFORMAT" val="pngmono"/>
  <p:tag name="ORIGWIDTH" val="408"/>
  <p:tag name="PICTUREFILESIZE" val="411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3511</TotalTime>
  <Words>2792</Words>
  <Application>Microsoft Macintosh PowerPoint</Application>
  <PresentationFormat>On-screen Show (4:3)</PresentationFormat>
  <Paragraphs>778</Paragraphs>
  <Slides>134</Slides>
  <Notes>71</Notes>
  <HiddenSlides>12</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36" baseType="lpstr">
      <vt:lpstr>Office Theme</vt:lpstr>
      <vt:lpstr>Equation</vt:lpstr>
      <vt:lpstr>Recognition III</vt:lpstr>
      <vt:lpstr>We have talked about</vt:lpstr>
      <vt:lpstr>Support Vector Machines</vt:lpstr>
      <vt:lpstr>Linear classifiers – Which line is better?</vt:lpstr>
      <vt:lpstr>Pick the one with the largest margin!</vt:lpstr>
      <vt:lpstr>How many possible solutions?</vt:lpstr>
      <vt:lpstr>Review: Normal to a plane</vt:lpstr>
      <vt:lpstr>Idea: constrained margin</vt:lpstr>
      <vt:lpstr>Max margin using canonical hyperplanes</vt:lpstr>
      <vt:lpstr>Support vector machines (SVMs)</vt:lpstr>
      <vt:lpstr>What if the data is not linearly separable?</vt:lpstr>
      <vt:lpstr>What if the data is still not linearly separable?</vt:lpstr>
      <vt:lpstr>Slack variables – Hinge loss</vt:lpstr>
      <vt:lpstr>Side Note: Different Losses</vt:lpstr>
      <vt:lpstr>What about multiple classes?</vt:lpstr>
      <vt:lpstr>One against All</vt:lpstr>
      <vt:lpstr>Learn 1 classifier: Multiclass SVM</vt:lpstr>
      <vt:lpstr>Learn 1 classifier: Multiclass SVM</vt:lpstr>
      <vt:lpstr>What if the data is not linearly separable?</vt:lpstr>
      <vt:lpstr>PowerPoint Presentation</vt:lpstr>
      <vt:lpstr>Comparison</vt:lpstr>
      <vt:lpstr>Image Categorization</vt:lpstr>
      <vt:lpstr>Example: Dalal-Triggs pedestrian detector</vt:lpstr>
      <vt:lpstr>PowerPoint Presentation</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What about this one?</vt:lpstr>
      <vt:lpstr>Specifying an object model</vt:lpstr>
      <vt:lpstr>PowerPoint Presentation</vt:lpstr>
      <vt:lpstr>PowerPoint Presentation</vt:lpstr>
      <vt:lpstr>PowerPoint Presentation</vt:lpstr>
      <vt:lpstr>When do statistical templates make sense?</vt:lpstr>
      <vt:lpstr>Deformable objects</vt:lpstr>
      <vt:lpstr>Deformable objects</vt:lpstr>
      <vt:lpstr>Parts-based Models</vt:lpstr>
      <vt:lpstr>How to model spatial relations?</vt:lpstr>
      <vt:lpstr>Statistical Template</vt:lpstr>
      <vt:lpstr>How to model spatial relations?</vt:lpstr>
      <vt:lpstr>ISM: Implicit Shape Model</vt:lpstr>
      <vt:lpstr>ISM: Implicit Shape Model</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ISM: Detection Results</vt:lpstr>
      <vt:lpstr>Explicit Models</vt:lpstr>
      <vt:lpstr>How to model spatial relations?</vt:lpstr>
      <vt:lpstr>How to model spatial relations?</vt:lpstr>
      <vt:lpstr>How to model spatial relations?</vt:lpstr>
      <vt:lpstr>How to model spatial relations?</vt:lpstr>
      <vt:lpstr>How to model spatial relations?</vt:lpstr>
      <vt:lpstr>Tree-shaped model</vt:lpstr>
      <vt:lpstr>Pictorial Structures Model</vt:lpstr>
      <vt:lpstr>Pictorial Structures Model</vt:lpstr>
      <vt:lpstr>Modeling the Appearance</vt:lpstr>
      <vt:lpstr>Part representation</vt:lpstr>
      <vt:lpstr>Pictorial structures model</vt:lpstr>
      <vt:lpstr>Pictorial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Pictorial Structures: Summary</vt:lpstr>
      <vt:lpstr>Results for person matching</vt:lpstr>
      <vt:lpstr>Results for person matching</vt:lpstr>
      <vt:lpstr>Enhanced pictorial structures</vt:lpstr>
      <vt:lpstr>Deformable Latent Parts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State-of-the-art Detector: Deformable Parts Model (DPM)</vt:lpstr>
      <vt:lpstr>PowerPoint Presentation</vt:lpstr>
      <vt:lpstr>PowerPoint Presentation</vt:lpstr>
      <vt:lpstr>Car</vt:lpstr>
      <vt:lpstr>PowerPoint Presentation</vt:lpstr>
      <vt:lpstr>Cat</vt:lpstr>
      <vt:lpstr>PowerPoint Presentation</vt:lpstr>
      <vt:lpstr>Person riding horse</vt:lpstr>
      <vt:lpstr>Person riding bicycle</vt:lpstr>
      <vt:lpstr>PowerPoint Presentation</vt:lpstr>
      <vt:lpstr>Structure</vt:lpstr>
      <vt:lpstr>Structured Prediction</vt:lpstr>
      <vt:lpstr>Handwriting Recognition</vt:lpstr>
      <vt:lpstr>Object Segmentation</vt:lpstr>
      <vt:lpstr>Scene Parsing</vt:lpstr>
      <vt:lpstr>Bipartite Matching</vt:lpstr>
      <vt:lpstr>Local Prediction</vt:lpstr>
      <vt:lpstr>Local Prediction</vt:lpstr>
      <vt:lpstr>Structured Prediction</vt:lpstr>
      <vt:lpstr>Structured Prediction</vt:lpstr>
      <vt:lpstr>Structured Models</vt:lpstr>
      <vt:lpstr>Supervised Structured Prediction</vt:lpstr>
      <vt:lpstr>Local Estimation</vt:lpstr>
      <vt:lpstr>Conditional Likelihood Estimation</vt:lpstr>
      <vt:lpstr>Structured large margin estimation</vt:lpstr>
      <vt:lpstr>Structured Loss</vt:lpstr>
      <vt:lpstr>Large margin estimation</vt:lpstr>
      <vt:lpstr>Large margin estimation</vt:lpstr>
      <vt:lpstr>Large margin estimation</vt:lpstr>
      <vt:lpstr>Min-max formulation</vt:lpstr>
      <vt:lpstr>Matching Inference LP</vt:lpstr>
      <vt:lpstr>LP Duality</vt:lpstr>
      <vt:lpstr>Min-max Formulation</vt:lpstr>
      <vt:lpstr>Min-max formulation summary</vt:lpstr>
      <vt:lpstr>3D Mapping</vt:lpstr>
      <vt:lpstr>PowerPoint Presentation</vt:lpstr>
      <vt:lpstr>PowerPoint Presentation</vt:lpstr>
      <vt:lpstr>PowerPoint Presentation</vt:lpstr>
      <vt:lpstr>PowerPoint Presentation</vt:lpstr>
      <vt:lpstr>Before and After</vt:lpstr>
      <vt:lpstr>Before and After</vt:lpstr>
    </vt:vector>
  </TitlesOfParts>
  <Company>UW 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Recognition II</dc:title>
  <dc:creator>Ali Farhadi</dc:creator>
  <cp:lastModifiedBy>Ali Farhadi</cp:lastModifiedBy>
  <cp:revision>41</cp:revision>
  <dcterms:created xsi:type="dcterms:W3CDTF">2013-05-28T20:53:27Z</dcterms:created>
  <dcterms:modified xsi:type="dcterms:W3CDTF">2014-03-12T20:13:31Z</dcterms:modified>
</cp:coreProperties>
</file>